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669" r:id="rId2"/>
    <p:sldId id="605" r:id="rId3"/>
    <p:sldId id="686" r:id="rId4"/>
    <p:sldId id="684" r:id="rId5"/>
    <p:sldId id="687" r:id="rId6"/>
    <p:sldId id="545" r:id="rId7"/>
    <p:sldId id="462" r:id="rId8"/>
    <p:sldId id="688" r:id="rId9"/>
    <p:sldId id="536" r:id="rId10"/>
    <p:sldId id="668" r:id="rId11"/>
    <p:sldId id="691" r:id="rId12"/>
    <p:sldId id="692" r:id="rId13"/>
    <p:sldId id="693" r:id="rId14"/>
    <p:sldId id="694" r:id="rId15"/>
    <p:sldId id="663" r:id="rId16"/>
    <p:sldId id="695" r:id="rId17"/>
    <p:sldId id="643" r:id="rId18"/>
    <p:sldId id="644" r:id="rId19"/>
    <p:sldId id="646" r:id="rId20"/>
    <p:sldId id="653" r:id="rId21"/>
    <p:sldId id="648" r:id="rId22"/>
    <p:sldId id="591" r:id="rId23"/>
    <p:sldId id="587" r:id="rId24"/>
    <p:sldId id="665" r:id="rId25"/>
    <p:sldId id="666" r:id="rId26"/>
    <p:sldId id="678" r:id="rId27"/>
    <p:sldId id="676" r:id="rId28"/>
    <p:sldId id="673" r:id="rId29"/>
    <p:sldId id="664" r:id="rId30"/>
    <p:sldId id="670" r:id="rId31"/>
    <p:sldId id="677" r:id="rId32"/>
    <p:sldId id="679" r:id="rId33"/>
    <p:sldId id="674" r:id="rId34"/>
    <p:sldId id="638" r:id="rId35"/>
    <p:sldId id="624" r:id="rId36"/>
    <p:sldId id="611" r:id="rId37"/>
    <p:sldId id="620" r:id="rId38"/>
    <p:sldId id="593" r:id="rId39"/>
    <p:sldId id="680" r:id="rId40"/>
    <p:sldId id="592" r:id="rId41"/>
    <p:sldId id="683" r:id="rId42"/>
    <p:sldId id="25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FD8E"/>
    <a:srgbClr val="24FC29"/>
    <a:srgbClr val="4713DB"/>
    <a:srgbClr val="FFFFBD"/>
    <a:srgbClr val="FEEC6A"/>
    <a:srgbClr val="B87B00"/>
    <a:srgbClr val="E2B200"/>
    <a:srgbClr val="4DC3D3"/>
    <a:srgbClr val="FF6D6D"/>
    <a:srgbClr val="E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3" autoAdjust="0"/>
    <p:restoredTop sz="91484" autoAdjust="0"/>
  </p:normalViewPr>
  <p:slideViewPr>
    <p:cSldViewPr>
      <p:cViewPr>
        <p:scale>
          <a:sx n="400" d="100"/>
          <a:sy n="400" d="100"/>
        </p:scale>
        <p:origin x="-12840" y="-698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3171B-7778-4889-AD49-8D9A566042CB}" type="datetimeFigureOut">
              <a:rPr lang="sv-SE" smtClean="0"/>
              <a:t>2024-08-18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77F7B-ADB3-428A-B1FE-5451BA3EEB6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20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77F7B-ADB3-428A-B1FE-5451BA3EEB6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69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77F7B-ADB3-428A-B1FE-5451BA3EEB6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52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77F7B-ADB3-428A-B1FE-5451BA3EEB6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696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77F7B-ADB3-428A-B1FE-5451BA3EEB6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06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77F7B-ADB3-428A-B1FE-5451BA3EEB6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441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77F7B-ADB3-428A-B1FE-5451BA3EEB6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411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11118"/>
            <a:ext cx="12192000" cy="365125"/>
          </a:xfrm>
          <a:solidFill>
            <a:schemeClr val="tx2">
              <a:lumMod val="75000"/>
            </a:schemeClr>
          </a:solidFill>
        </p:spPr>
        <p:txBody>
          <a:bodyPr/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Dirk Rudolph, Lund University                                                    Thomas 67, NBI Copenhagen, March 2015</a:t>
            </a:r>
          </a:p>
        </p:txBody>
      </p:sp>
    </p:spTree>
    <p:extLst>
      <p:ext uri="{BB962C8B-B14F-4D97-AF65-F5344CB8AC3E}">
        <p14:creationId xmlns:p14="http://schemas.microsoft.com/office/powerpoint/2010/main" val="124001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m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svg"/><Relationship Id="rId7" Type="http://schemas.openxmlformats.org/officeDocument/2006/relationships/image" Target="../media/image2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.jpe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11.svg"/><Relationship Id="rId2" Type="http://schemas.openxmlformats.org/officeDocument/2006/relationships/image" Target="../media/image34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gif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mp"/><Relationship Id="rId5" Type="http://schemas.openxmlformats.org/officeDocument/2006/relationships/image" Target="../media/image56.tmp"/><Relationship Id="rId4" Type="http://schemas.openxmlformats.org/officeDocument/2006/relationships/image" Target="../media/image55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tmp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61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20.gif"/><Relationship Id="rId3" Type="http://schemas.openxmlformats.org/officeDocument/2006/relationships/image" Target="../media/image10.png"/><Relationship Id="rId21" Type="http://schemas.openxmlformats.org/officeDocument/2006/relationships/image" Target="../media/image71.gi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24.gif"/><Relationship Id="rId2" Type="http://schemas.openxmlformats.org/officeDocument/2006/relationships/image" Target="../media/image66.tmp"/><Relationship Id="rId16" Type="http://schemas.openxmlformats.org/officeDocument/2006/relationships/image" Target="../media/image69.jpeg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11" Type="http://schemas.openxmlformats.org/officeDocument/2006/relationships/image" Target="../media/image41.gif"/><Relationship Id="rId5" Type="http://schemas.openxmlformats.org/officeDocument/2006/relationships/image" Target="../media/image35.jpg"/><Relationship Id="rId15" Type="http://schemas.openxmlformats.org/officeDocument/2006/relationships/image" Target="../media/image68.gif"/><Relationship Id="rId10" Type="http://schemas.openxmlformats.org/officeDocument/2006/relationships/image" Target="../media/image40.png"/><Relationship Id="rId19" Type="http://schemas.openxmlformats.org/officeDocument/2006/relationships/image" Target="../media/image70.gif"/><Relationship Id="rId4" Type="http://schemas.openxmlformats.org/officeDocument/2006/relationships/image" Target="../media/image11.svg"/><Relationship Id="rId9" Type="http://schemas.openxmlformats.org/officeDocument/2006/relationships/image" Target="../media/image39.png"/><Relationship Id="rId14" Type="http://schemas.openxmlformats.org/officeDocument/2006/relationships/image" Target="../media/image67.png"/><Relationship Id="rId22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tm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tmp"/><Relationship Id="rId5" Type="http://schemas.openxmlformats.org/officeDocument/2006/relationships/image" Target="../media/image49.jpg"/><Relationship Id="rId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7" Type="http://schemas.openxmlformats.org/officeDocument/2006/relationships/image" Target="../media/image4.jpe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0.tm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2.png"/><Relationship Id="rId7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mp"/><Relationship Id="rId5" Type="http://schemas.openxmlformats.org/officeDocument/2006/relationships/image" Target="../media/image13.jpg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5.jpg"/><Relationship Id="rId3" Type="http://schemas.openxmlformats.org/officeDocument/2006/relationships/image" Target="../media/image17.jpg"/><Relationship Id="rId7" Type="http://schemas.openxmlformats.org/officeDocument/2006/relationships/image" Target="../media/image22.gif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11" Type="http://schemas.openxmlformats.org/officeDocument/2006/relationships/image" Target="../media/image11.svg"/><Relationship Id="rId5" Type="http://schemas.openxmlformats.org/officeDocument/2006/relationships/image" Target="../media/image20.gif"/><Relationship Id="rId10" Type="http://schemas.openxmlformats.org/officeDocument/2006/relationships/image" Target="../media/image10.png"/><Relationship Id="rId4" Type="http://schemas.openxmlformats.org/officeDocument/2006/relationships/image" Target="../media/image19.jp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hktk-xyCCyY" TargetMode="External"/><Relationship Id="rId5" Type="http://schemas.openxmlformats.org/officeDocument/2006/relationships/hyperlink" Target="http://www.youtube.com/watch?v=44slJj34qWo" TargetMode="Externa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87" y="79163"/>
            <a:ext cx="12003667" cy="1612648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atin typeface="Arial" pitchFamily="34" charset="0"/>
                <a:cs typeface="Arial" pitchFamily="34" charset="0"/>
              </a:rPr>
              <a:t>Research on Superheavy Elements: Experimental Prospects</a:t>
            </a:r>
            <a:endParaRPr lang="sv-SE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87" y="2057400"/>
            <a:ext cx="569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D. Rudolph, Lund University, Sweden</a:t>
            </a:r>
            <a:endParaRPr lang="sv-SE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0" b="1310"/>
          <a:stretch/>
        </p:blipFill>
        <p:spPr>
          <a:xfrm>
            <a:off x="10191750" y="1228096"/>
            <a:ext cx="2000250" cy="1293019"/>
          </a:xfrm>
          <a:prstGeom prst="rect">
            <a:avLst/>
          </a:prstGeom>
        </p:spPr>
      </p:pic>
      <p:cxnSp>
        <p:nvCxnSpPr>
          <p:cNvPr id="49" name="Straight Connector 48"/>
          <p:cNvCxnSpPr>
            <a:cxnSpLocks/>
          </p:cNvCxnSpPr>
          <p:nvPr/>
        </p:nvCxnSpPr>
        <p:spPr>
          <a:xfrm>
            <a:off x="1059220" y="3124200"/>
            <a:ext cx="10058400" cy="0"/>
          </a:xfrm>
          <a:prstGeom prst="line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mountain with trees and a lake&#10;&#10;Description automatically generated">
            <a:extLst>
              <a:ext uri="{FF2B5EF4-FFF2-40B4-BE49-F238E27FC236}">
                <a16:creationId xmlns:a16="http://schemas.microsoft.com/office/drawing/2014/main" id="{B6203798-CBBC-8AB5-853B-944EB79E3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23" y="3234464"/>
            <a:ext cx="7968162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9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152400" y="1750204"/>
            <a:ext cx="9601200" cy="4117195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heavy-ion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		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        separator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6·10</a:t>
            </a:r>
            <a:r>
              <a:rPr lang="en-US" sz="24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							       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100/s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				    			       	     </a:t>
            </a:r>
            <a:r>
              <a:rPr lang="sv-SE" sz="2400" b="1" kern="0" dirty="0" err="1">
                <a:solidFill>
                  <a:schemeClr val="bg1"/>
                </a:solidFill>
                <a:latin typeface="Arial"/>
              </a:rPr>
              <a:t>detector</a:t>
            </a:r>
            <a:endParaRPr lang="sv-SE" sz="2400" b="1" kern="0" dirty="0">
              <a:solidFill>
                <a:schemeClr val="bg1"/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”1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particle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μA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”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baseline="30000" dirty="0">
                <a:solidFill>
                  <a:schemeClr val="tx1"/>
                </a:solidFill>
                <a:latin typeface="Arial"/>
              </a:rPr>
              <a:t>48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Ca, </a:t>
            </a:r>
            <a:r>
              <a:rPr lang="sv-SE" sz="2400" b="1" kern="0" baseline="30000" dirty="0">
                <a:solidFill>
                  <a:schemeClr val="tx1"/>
                </a:solidFill>
                <a:latin typeface="Arial"/>
              </a:rPr>
              <a:t>50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Ti, </a:t>
            </a:r>
            <a:r>
              <a:rPr lang="sv-SE" sz="2400" b="1" kern="0" baseline="30000" dirty="0">
                <a:solidFill>
                  <a:schemeClr val="tx1"/>
                </a:solidFill>
                <a:latin typeface="Arial"/>
              </a:rPr>
              <a:t>54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Cr, …</a:t>
            </a:r>
          </a:p>
          <a:p>
            <a:pPr marL="0" indent="0">
              <a:buClr>
                <a:srgbClr val="000000"/>
              </a:buClr>
              <a:buNone/>
            </a:pPr>
            <a:endParaRPr lang="sv-SE" sz="2400" b="1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ECR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ion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source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  6 – 7 MeV/u 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02773" y="2732678"/>
            <a:ext cx="1767912" cy="266918"/>
          </a:xfrm>
          <a:prstGeom prst="rightArrow">
            <a:avLst/>
          </a:prstGeom>
          <a:solidFill>
            <a:srgbClr val="9C61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36099" y="2128941"/>
            <a:ext cx="174172" cy="1480457"/>
          </a:xfrm>
          <a:prstGeom prst="ellipse">
            <a:avLst/>
          </a:prstGeom>
          <a:gradFill flip="none" rotWithShape="1">
            <a:gsLst>
              <a:gs pos="2000">
                <a:srgbClr val="FFFF00"/>
              </a:gs>
              <a:gs pos="42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Arc 12"/>
          <p:cNvSpPr/>
          <p:nvPr/>
        </p:nvSpPr>
        <p:spPr bwMode="auto">
          <a:xfrm>
            <a:off x="1017815" y="2845942"/>
            <a:ext cx="5801500" cy="1462971"/>
          </a:xfrm>
          <a:prstGeom prst="arc">
            <a:avLst>
              <a:gd name="adj1" fmla="val 15861063"/>
              <a:gd name="adj2" fmla="val 21432868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2187014" y="2840281"/>
            <a:ext cx="3189514" cy="1462971"/>
          </a:xfrm>
          <a:prstGeom prst="arc">
            <a:avLst>
              <a:gd name="adj1" fmla="val 15861063"/>
              <a:gd name="adj2" fmla="val 21296119"/>
            </a:avLst>
          </a:prstGeom>
          <a:noFill/>
          <a:ln w="127000" cap="flat" cmpd="sng" algn="ctr">
            <a:solidFill>
              <a:srgbClr val="9C6114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344EF9-9C99-1183-F431-88CEF5E8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CFDB0B0-B597-7D92-C144-C2EB4923D30E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E8FE1C-F597-FB1F-7C08-DF589AD8BEBC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8536421D-0836-F850-B217-FFAECA7E1B4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Four Ingredients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E22DA2C-6EC3-A621-D871-60F768AC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07E9E3-6477-C889-522D-2BA81F5C6F5B}"/>
              </a:ext>
            </a:extLst>
          </p:cNvPr>
          <p:cNvSpPr/>
          <p:nvPr/>
        </p:nvSpPr>
        <p:spPr>
          <a:xfrm>
            <a:off x="2697353" y="1404491"/>
            <a:ext cx="6458547" cy="232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5D48163-DCDA-E4A0-F54D-0A72C24965CB}"/>
              </a:ext>
            </a:extLst>
          </p:cNvPr>
          <p:cNvSpPr/>
          <p:nvPr/>
        </p:nvSpPr>
        <p:spPr>
          <a:xfrm>
            <a:off x="829529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581885-B9E7-3D4B-79D7-6334FBE66C7E}"/>
              </a:ext>
            </a:extLst>
          </p:cNvPr>
          <p:cNvGrpSpPr/>
          <p:nvPr/>
        </p:nvGrpSpPr>
        <p:grpSpPr>
          <a:xfrm>
            <a:off x="3180429" y="830723"/>
            <a:ext cx="8868696" cy="5368990"/>
            <a:chOff x="3180429" y="1064403"/>
            <a:chExt cx="8868696" cy="5368990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7608098" y="2439182"/>
              <a:ext cx="10886" cy="859972"/>
            </a:xfrm>
            <a:prstGeom prst="line">
              <a:avLst/>
            </a:prstGeom>
            <a:solidFill>
              <a:srgbClr val="4F81BD"/>
            </a:solidFill>
            <a:ln w="127000" cap="rnd" cmpd="sng" algn="ctr">
              <a:solidFill>
                <a:srgbClr val="00B050"/>
              </a:solidFill>
              <a:prstDash val="solid"/>
              <a:bevel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15" name="Right Arrow 14"/>
            <p:cNvSpPr/>
            <p:nvPr/>
          </p:nvSpPr>
          <p:spPr bwMode="auto">
            <a:xfrm>
              <a:off x="5575700" y="2768221"/>
              <a:ext cx="1767912" cy="201895"/>
            </a:xfrm>
            <a:prstGeom prst="rightArrow">
              <a:avLst>
                <a:gd name="adj1" fmla="val 13786"/>
                <a:gd name="adj2" fmla="val 50000"/>
              </a:avLst>
            </a:prstGeom>
            <a:solidFill>
              <a:srgbClr val="000080">
                <a:lumMod val="40000"/>
                <a:lumOff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48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" name="Platshållare för innehåll 2">
              <a:extLst>
                <a:ext uri="{FF2B5EF4-FFF2-40B4-BE49-F238E27FC236}">
                  <a16:creationId xmlns:a16="http://schemas.microsoft.com/office/drawing/2014/main" id="{9861CA4C-D8EF-25D6-AA33-F7E873D8C76E}"/>
                </a:ext>
              </a:extLst>
            </p:cNvPr>
            <p:cNvSpPr txBox="1">
              <a:spLocks/>
            </p:cNvSpPr>
            <p:nvPr/>
          </p:nvSpPr>
          <p:spPr>
            <a:xfrm>
              <a:off x="3789791" y="1064403"/>
              <a:ext cx="8259334" cy="536899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>
              <a:lvl1pPr marL="230188" indent="-230188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2"/>
                </a:buClr>
                <a:buFont typeface="Arial" pitchFamily="34" charset="0"/>
                <a:buChar char="•"/>
                <a:defRPr sz="2200" b="0">
                  <a:solidFill>
                    <a:schemeClr val="tx2"/>
                  </a:solidFill>
                  <a:latin typeface="+mn-lt"/>
                  <a:ea typeface="ＭＳ Ｐゴシック" charset="-128"/>
                  <a:cs typeface="+mn-cs"/>
                </a:defRPr>
              </a:lvl1pPr>
              <a:lvl2pPr marL="700088" indent="-247650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1"/>
                </a:buClr>
                <a:buChar char="–"/>
                <a:defRPr sz="2200" b="0">
                  <a:solidFill>
                    <a:schemeClr val="tx2"/>
                  </a:solidFill>
                  <a:latin typeface="+mn-lt"/>
                  <a:ea typeface="ＭＳ Ｐゴシック" charset="-128"/>
                </a:defRPr>
              </a:lvl2pPr>
              <a:lvl3pPr marL="1089025" indent="-179388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1"/>
                </a:buClr>
                <a:buFont typeface="Lucida Grande"/>
                <a:buChar char="»"/>
                <a:defRPr sz="2000" b="0">
                  <a:solidFill>
                    <a:schemeClr val="tx2"/>
                  </a:solidFill>
                  <a:latin typeface="+mn-lt"/>
                  <a:ea typeface="ＭＳ Ｐゴシック" charset="-128"/>
                </a:defRPr>
              </a:lvl3pPr>
              <a:lvl4pPr marL="1550988" indent="-193675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1"/>
                </a:buClr>
                <a:buChar char="–"/>
                <a:defRPr sz="2000" b="0">
                  <a:solidFill>
                    <a:schemeClr val="tx2"/>
                  </a:solidFill>
                  <a:latin typeface="+mn-lt"/>
                  <a:ea typeface="ＭＳ Ｐゴシック" charset="-128"/>
                </a:defRPr>
              </a:lvl4pPr>
              <a:lvl5pPr marL="20367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4939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511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083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655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>
                <a:buClr>
                  <a:srgbClr val="000000"/>
                </a:buClr>
              </a:pPr>
              <a:r>
                <a:rPr lang="sv-SE" sz="2400" b="1" kern="0" dirty="0">
                  <a:solidFill>
                    <a:srgbClr val="000000"/>
                  </a:solidFill>
                  <a:latin typeface="Arial"/>
                </a:rPr>
                <a:t>Berkeley: 88” </a:t>
              </a:r>
              <a:r>
                <a:rPr lang="sv-SE" sz="2400" b="1" kern="0" dirty="0" err="1">
                  <a:solidFill>
                    <a:srgbClr val="000000"/>
                  </a:solidFill>
                  <a:latin typeface="Arial"/>
                </a:rPr>
                <a:t>cyclotron</a:t>
              </a:r>
              <a:r>
                <a:rPr lang="sv-SE" sz="2400" b="1" kern="0" dirty="0">
                  <a:solidFill>
                    <a:srgbClr val="000000"/>
                  </a:solidFill>
                  <a:latin typeface="Arial"/>
                </a:rPr>
                <a:t>, </a:t>
              </a:r>
              <a:r>
                <a:rPr lang="sv-SE" sz="2400" b="1" kern="0" dirty="0" err="1">
                  <a:solidFill>
                    <a:srgbClr val="000000"/>
                  </a:solidFill>
                  <a:latin typeface="Arial"/>
                </a:rPr>
                <a:t>being</a:t>
              </a:r>
              <a:r>
                <a:rPr lang="sv-SE" sz="2400" b="1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sv-SE" sz="2400" b="1" kern="0" dirty="0" err="1">
                  <a:solidFill>
                    <a:srgbClr val="000000"/>
                  </a:solidFill>
                  <a:latin typeface="Arial"/>
                </a:rPr>
                <a:t>upgraded</a:t>
              </a:r>
              <a:r>
                <a:rPr lang="sv-SE" sz="2400" b="1" kern="0" dirty="0">
                  <a:solidFill>
                    <a:srgbClr val="000000"/>
                  </a:solidFill>
                  <a:latin typeface="Arial"/>
                </a:rPr>
                <a:t>		    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(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see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talk by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Jacklyn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Gates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tomorrow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and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afternoon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session)</a:t>
              </a:r>
            </a:p>
            <a:p>
              <a:pPr>
                <a:buClr>
                  <a:srgbClr val="000000"/>
                </a:buClr>
              </a:pP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GSI Darmstadt: from UNILAC to HELIAC,	      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dedicated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 new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cw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-LINAC for SHE 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(and material science) 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(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see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–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possibly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– talks by J.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Khuyagbaatar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/ F.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Giacoppo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)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endParaRPr lang="sv-SE" sz="3200" b="1" kern="0" dirty="0">
                <a:solidFill>
                  <a:schemeClr val="tx1"/>
                </a:solidFill>
                <a:latin typeface="Arial"/>
              </a:endParaRPr>
            </a:p>
            <a:p>
              <a:pPr>
                <a:buClr>
                  <a:srgbClr val="000000"/>
                </a:buClr>
              </a:pP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JINR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Dubna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: SHE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Factory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 			      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(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dedicated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SHE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facility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recently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commissioned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with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first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results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published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and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increasing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beam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intensities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/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luminositites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)</a:t>
              </a:r>
            </a:p>
            <a:p>
              <a:pPr>
                <a:buClr>
                  <a:srgbClr val="000000"/>
                </a:buClr>
              </a:pP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RIKEN: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dedicated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linear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 accelerator for SHE program 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(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see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–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possibly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– talk by S.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Sakaguchi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Thursday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afternoon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)  </a:t>
              </a:r>
              <a:endParaRPr lang="sv-SE" sz="2400" b="1" kern="0" dirty="0">
                <a:solidFill>
                  <a:schemeClr val="tx1"/>
                </a:solidFill>
                <a:latin typeface="Arial"/>
              </a:endParaRPr>
            </a:p>
            <a:p>
              <a:pPr>
                <a:buClr>
                  <a:srgbClr val="000000"/>
                </a:buClr>
              </a:pP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IMP/CAS Lanzhou </a:t>
              </a:r>
              <a:r>
                <a:rPr lang="sv-SE" sz="2000" b="1" kern="0" dirty="0">
                  <a:solidFill>
                    <a:srgbClr val="C00000"/>
                  </a:solidFill>
                  <a:latin typeface="Arial"/>
                </a:rPr>
                <a:t>(talk by Z. Gan </a:t>
              </a:r>
              <a:r>
                <a:rPr lang="sv-SE" sz="2000" b="1" kern="0" dirty="0" err="1">
                  <a:solidFill>
                    <a:srgbClr val="C00000"/>
                  </a:solidFill>
                  <a:latin typeface="Arial"/>
                </a:rPr>
                <a:t>seemingly</a:t>
              </a:r>
              <a:r>
                <a:rPr lang="sv-SE" sz="2000" b="1" kern="0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rgbClr val="C00000"/>
                  </a:solidFill>
                  <a:latin typeface="Arial"/>
                </a:rPr>
                <a:t>cancelled</a:t>
              </a:r>
              <a:r>
                <a:rPr lang="sv-SE" sz="2000" b="1" kern="0" dirty="0">
                  <a:solidFill>
                    <a:srgbClr val="C00000"/>
                  </a:solidFill>
                  <a:latin typeface="Arial"/>
                </a:rPr>
                <a:t>) </a:t>
              </a:r>
              <a:r>
                <a:rPr lang="sv-SE" sz="2400" b="1" kern="0" dirty="0">
                  <a:solidFill>
                    <a:srgbClr val="FF0000"/>
                  </a:solidFill>
                  <a:latin typeface="Arial"/>
                </a:rPr>
                <a:t>(?)</a:t>
              </a:r>
              <a:endParaRPr lang="sv-SE" sz="2000" b="1" kern="0" dirty="0">
                <a:solidFill>
                  <a:srgbClr val="FF0000"/>
                </a:solidFill>
                <a:latin typeface="Arial"/>
              </a:endParaRPr>
            </a:p>
            <a:p>
              <a:pPr>
                <a:buClr>
                  <a:srgbClr val="000000"/>
                </a:buClr>
              </a:pP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GANIL/SPIRAL2: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involvement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 via new S</a:t>
              </a:r>
              <a:r>
                <a:rPr lang="sv-SE" sz="2400" b="1" kern="0" baseline="30000" dirty="0">
                  <a:solidFill>
                    <a:schemeClr val="tx1"/>
                  </a:solidFill>
                  <a:latin typeface="Arial"/>
                </a:rPr>
                <a:t>3 </a:t>
              </a:r>
              <a:r>
                <a:rPr lang="sv-SE" sz="2400" b="1" kern="0" dirty="0" err="1">
                  <a:solidFill>
                    <a:schemeClr val="tx1"/>
                  </a:solidFill>
                  <a:latin typeface="Arial"/>
                </a:rPr>
                <a:t>facility</a:t>
              </a:r>
              <a:endParaRPr lang="sv-SE" sz="2400" b="1" kern="0" dirty="0">
                <a:solidFill>
                  <a:schemeClr val="tx1"/>
                </a:solidFill>
                <a:latin typeface="Arial"/>
              </a:endParaRPr>
            </a:p>
            <a:p>
              <a:pPr>
                <a:buClr>
                  <a:srgbClr val="000000"/>
                </a:buClr>
              </a:pP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… </a:t>
              </a:r>
              <a:r>
                <a:rPr lang="sv-SE" sz="2000" b="1" kern="0" dirty="0" err="1">
                  <a:solidFill>
                    <a:schemeClr val="tx1"/>
                  </a:solidFill>
                  <a:latin typeface="Arial"/>
                </a:rPr>
                <a:t>others</a:t>
              </a:r>
              <a:r>
                <a:rPr lang="sv-SE" sz="2000" b="1" kern="0" dirty="0">
                  <a:solidFill>
                    <a:schemeClr val="tx1"/>
                  </a:solidFill>
                  <a:latin typeface="Arial"/>
                </a:rPr>
                <a:t> … 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(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see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talk by C.M.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Folden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Thursday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sv-SE" sz="2000" b="1" kern="0" dirty="0" err="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afternoon</a:t>
              </a:r>
              <a:r>
                <a:rPr lang="sv-SE" sz="2000" b="1" kern="0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) </a:t>
              </a:r>
              <a:r>
                <a:rPr lang="sv-SE" sz="2400" b="1" kern="0" dirty="0">
                  <a:solidFill>
                    <a:schemeClr val="tx1"/>
                  </a:solidFill>
                  <a:latin typeface="Arial"/>
                </a:rPr>
                <a:t>			</a:t>
              </a:r>
              <a:endParaRPr lang="sv-SE" sz="2400" b="1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942" y="1351344"/>
              <a:ext cx="421928" cy="2812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429" y="2199650"/>
              <a:ext cx="468809" cy="281285"/>
            </a:xfrm>
            <a:prstGeom prst="rect">
              <a:avLst/>
            </a:prstGeom>
          </p:spPr>
        </p:pic>
        <p:pic>
          <p:nvPicPr>
            <p:cNvPr id="34" name="Bildobjekt 32">
              <a:extLst>
                <a:ext uri="{FF2B5EF4-FFF2-40B4-BE49-F238E27FC236}">
                  <a16:creationId xmlns:a16="http://schemas.microsoft.com/office/drawing/2014/main" id="{90E416CF-2012-3672-1F5B-FD9C78BDB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270" y="4353054"/>
              <a:ext cx="450056" cy="30003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B35C0CC-7908-9988-2C02-011C0BCB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269" y="3399212"/>
              <a:ext cx="450056" cy="300038"/>
            </a:xfrm>
            <a:prstGeom prst="rect">
              <a:avLst/>
            </a:prstGeom>
          </p:spPr>
        </p:pic>
        <p:pic>
          <p:nvPicPr>
            <p:cNvPr id="38" name="Picture 37" descr="A flag with a star&#10;&#10;Description automatically generated">
              <a:extLst>
                <a:ext uri="{FF2B5EF4-FFF2-40B4-BE49-F238E27FC236}">
                  <a16:creationId xmlns:a16="http://schemas.microsoft.com/office/drawing/2014/main" id="{BD0A3046-325A-35BB-ED4F-C75A9048D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270" y="5014627"/>
              <a:ext cx="426878" cy="28387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4A7DC6F-E32F-3D31-87DB-78097ACFD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638" y="5432233"/>
              <a:ext cx="457143" cy="45714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13344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152400" y="1750204"/>
            <a:ext cx="9601200" cy="4117195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heavy-ion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		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        separator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6·10</a:t>
            </a:r>
            <a:r>
              <a:rPr lang="en-US" sz="24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							       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100/s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				    			       	     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det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”1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particle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μA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48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Ca,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50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Ti,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54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Cr, …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	        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actinide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targets</a:t>
            </a:r>
            <a:endParaRPr lang="sv-SE" sz="2400" b="1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2773" y="2732678"/>
            <a:ext cx="1767912" cy="266918"/>
          </a:xfrm>
          <a:prstGeom prst="rightArrow">
            <a:avLst/>
          </a:prstGeom>
          <a:solidFill>
            <a:srgbClr val="9C61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36099" y="2128941"/>
            <a:ext cx="174172" cy="1480457"/>
          </a:xfrm>
          <a:prstGeom prst="ellipse">
            <a:avLst/>
          </a:prstGeom>
          <a:gradFill flip="none" rotWithShape="1">
            <a:gsLst>
              <a:gs pos="2000">
                <a:srgbClr val="FFFF00"/>
              </a:gs>
              <a:gs pos="42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344EF9-9C99-1183-F431-88CEF5E8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CFDB0B0-B597-7D92-C144-C2EB4923D30E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E8FE1C-F597-FB1F-7C08-DF589AD8BEBC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8536421D-0836-F850-B217-FFAECA7E1B4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Four Ingredients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E22DA2C-6EC3-A621-D871-60F768AC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85D48163-DCDA-E4A0-F54D-0A72C24965CB}"/>
              </a:ext>
            </a:extLst>
          </p:cNvPr>
          <p:cNvSpPr/>
          <p:nvPr/>
        </p:nvSpPr>
        <p:spPr>
          <a:xfrm>
            <a:off x="829529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1A229D-809C-9BA3-0AAC-8A38F5977D2E}"/>
              </a:ext>
            </a:extLst>
          </p:cNvPr>
          <p:cNvSpPr/>
          <p:nvPr/>
        </p:nvSpPr>
        <p:spPr>
          <a:xfrm>
            <a:off x="2665985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Platshållare för innehåll 2">
            <a:extLst>
              <a:ext uri="{FF2B5EF4-FFF2-40B4-BE49-F238E27FC236}">
                <a16:creationId xmlns:a16="http://schemas.microsoft.com/office/drawing/2014/main" id="{45867B0F-A330-38B5-F583-EC4E919F0AB1}"/>
              </a:ext>
            </a:extLst>
          </p:cNvPr>
          <p:cNvSpPr txBox="1">
            <a:spLocks/>
          </p:cNvSpPr>
          <p:nvPr/>
        </p:nvSpPr>
        <p:spPr>
          <a:xfrm>
            <a:off x="4800599" y="830723"/>
            <a:ext cx="7248525" cy="374127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Needs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for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one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target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wheel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:			       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≈ 20-30 mg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of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isotopically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enriched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material.</a:t>
            </a:r>
          </a:p>
          <a:p>
            <a:pPr>
              <a:buClr>
                <a:srgbClr val="000000"/>
              </a:buClr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Note 1: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You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can’t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just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buy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it!</a:t>
            </a:r>
          </a:p>
          <a:p>
            <a:pPr>
              <a:buClr>
                <a:srgbClr val="000000"/>
              </a:buClr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”Access” to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isotope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facility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in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Oak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Ridge via US DOE, and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certainly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for the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more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”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exotic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” species like </a:t>
            </a:r>
            <a:r>
              <a:rPr lang="sv-SE" sz="2400" b="1" kern="0" baseline="30000" dirty="0">
                <a:solidFill>
                  <a:schemeClr val="tx1"/>
                </a:solidFill>
                <a:latin typeface="Arial"/>
              </a:rPr>
              <a:t>244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Pu and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Bk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and Cf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isotopes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>
              <a:buClr>
                <a:srgbClr val="000000"/>
              </a:buClr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Note 2: </a:t>
            </a:r>
            <a:r>
              <a:rPr lang="sv-SE" sz="2400" b="1" kern="0" dirty="0" err="1">
                <a:solidFill>
                  <a:srgbClr val="C00000"/>
                </a:solidFill>
                <a:latin typeface="Arial"/>
              </a:rPr>
              <a:t>They</a:t>
            </a:r>
            <a:r>
              <a:rPr lang="sv-SE" sz="24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C00000"/>
                </a:solidFill>
                <a:latin typeface="Arial"/>
              </a:rPr>
              <a:t>are</a:t>
            </a:r>
            <a:r>
              <a:rPr lang="sv-SE" sz="2400" b="1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C00000"/>
                </a:solidFill>
                <a:latin typeface="Arial"/>
              </a:rPr>
              <a:t>radioactive</a:t>
            </a:r>
            <a:r>
              <a:rPr lang="sv-SE" sz="2400" b="1" kern="0" dirty="0">
                <a:solidFill>
                  <a:srgbClr val="C00000"/>
                </a:solidFill>
                <a:latin typeface="Arial"/>
              </a:rPr>
              <a:t>!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			  </a:t>
            </a:r>
            <a:r>
              <a:rPr lang="sv-SE" sz="2800" b="1" kern="0" dirty="0" err="1">
                <a:solidFill>
                  <a:schemeClr val="tx1"/>
                </a:solidFill>
                <a:latin typeface="Arial"/>
              </a:rPr>
              <a:t>GBq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 to </a:t>
            </a:r>
            <a:r>
              <a:rPr lang="sv-SE" sz="2800" b="1" kern="0" dirty="0" err="1">
                <a:solidFill>
                  <a:schemeClr val="tx1"/>
                </a:solidFill>
                <a:latin typeface="Arial"/>
              </a:rPr>
              <a:t>TBq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800" b="1" kern="0" dirty="0" err="1">
                <a:solidFill>
                  <a:schemeClr val="tx1"/>
                </a:solidFill>
                <a:latin typeface="Arial"/>
              </a:rPr>
              <a:t>of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el-GR" sz="2800" b="1" kern="0" dirty="0">
                <a:solidFill>
                  <a:schemeClr val="tx1"/>
                </a:solidFill>
                <a:latin typeface="Arial"/>
              </a:rPr>
              <a:t>α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, </a:t>
            </a:r>
            <a:r>
              <a:rPr lang="el-GR" sz="2800" b="1" kern="0" dirty="0">
                <a:solidFill>
                  <a:schemeClr val="tx1"/>
                </a:solidFill>
                <a:latin typeface="Arial"/>
              </a:rPr>
              <a:t>β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, </a:t>
            </a:r>
            <a:r>
              <a:rPr lang="el-GR" sz="2800" b="1" kern="0" dirty="0">
                <a:solidFill>
                  <a:schemeClr val="tx1"/>
                </a:solidFill>
                <a:latin typeface="Arial"/>
              </a:rPr>
              <a:t>γ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, (</a:t>
            </a:r>
            <a:r>
              <a:rPr lang="sv-SE" sz="2800" b="1" i="1" kern="0" dirty="0">
                <a:solidFill>
                  <a:srgbClr val="4713DB"/>
                </a:solidFill>
                <a:latin typeface="Arial"/>
              </a:rPr>
              <a:t>n</a:t>
            </a:r>
            <a:r>
              <a:rPr lang="sv-SE" sz="2800" b="1" kern="0" dirty="0">
                <a:solidFill>
                  <a:schemeClr val="tx1"/>
                </a:solidFill>
                <a:latin typeface="Arial"/>
              </a:rPr>
              <a:t>) </a:t>
            </a:r>
            <a:endParaRPr lang="sv-SE" sz="24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91CFED7-D810-2296-7C54-C94FEB361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15342" r="9858" b="22448"/>
          <a:stretch/>
        </p:blipFill>
        <p:spPr>
          <a:xfrm>
            <a:off x="10077287" y="3543358"/>
            <a:ext cx="927007" cy="7110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B783A5-27A1-7C69-50DC-F8E9984F8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81" y="2635652"/>
            <a:ext cx="421928" cy="2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152400" y="1750204"/>
            <a:ext cx="9601200" cy="4117195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heavy-ion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		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      separator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6·10</a:t>
            </a:r>
            <a:r>
              <a:rPr lang="en-US" sz="24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						   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100/s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				    			       	     </a:t>
            </a:r>
            <a:r>
              <a:rPr lang="sv-SE" sz="2400" b="1" kern="0" dirty="0">
                <a:solidFill>
                  <a:schemeClr val="bg1"/>
                </a:solidFill>
                <a:latin typeface="Arial"/>
              </a:rPr>
              <a:t>det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”1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particle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μA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48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Ca,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50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Ti,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54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Cr, …			</a:t>
            </a:r>
            <a:r>
              <a:rPr lang="sv-SE" sz="24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	    </a:t>
            </a:r>
            <a:r>
              <a:rPr lang="sv-SE" sz="24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background</a:t>
            </a:r>
            <a:endParaRPr lang="sv-SE" sz="2400" b="1" kern="0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	        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actinide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targets</a:t>
            </a:r>
            <a:endParaRPr lang="sv-SE" sz="2400" b="1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2773" y="2732678"/>
            <a:ext cx="1767912" cy="266918"/>
          </a:xfrm>
          <a:prstGeom prst="rightArrow">
            <a:avLst/>
          </a:prstGeom>
          <a:solidFill>
            <a:srgbClr val="9C61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36099" y="2128941"/>
            <a:ext cx="174172" cy="1480457"/>
          </a:xfrm>
          <a:prstGeom prst="ellipse">
            <a:avLst/>
          </a:prstGeom>
          <a:gradFill flip="none" rotWithShape="1">
            <a:gsLst>
              <a:gs pos="2000">
                <a:srgbClr val="FFFF00"/>
              </a:gs>
              <a:gs pos="42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344EF9-9C99-1183-F431-88CEF5E8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CFDB0B0-B597-7D92-C144-C2EB4923D30E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E8FE1C-F597-FB1F-7C08-DF589AD8BEBC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8536421D-0836-F850-B217-FFAECA7E1B4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Four Ingredients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E22DA2C-6EC3-A621-D871-60F768AC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85D48163-DCDA-E4A0-F54D-0A72C24965CB}"/>
              </a:ext>
            </a:extLst>
          </p:cNvPr>
          <p:cNvSpPr/>
          <p:nvPr/>
        </p:nvSpPr>
        <p:spPr>
          <a:xfrm>
            <a:off x="829529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1A229D-809C-9BA3-0AAC-8A38F5977D2E}"/>
              </a:ext>
            </a:extLst>
          </p:cNvPr>
          <p:cNvSpPr/>
          <p:nvPr/>
        </p:nvSpPr>
        <p:spPr>
          <a:xfrm>
            <a:off x="2665985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54C47F-F7E7-D29D-4D57-876A5AC394C2}"/>
              </a:ext>
            </a:extLst>
          </p:cNvPr>
          <p:cNvSpPr/>
          <p:nvPr/>
        </p:nvSpPr>
        <p:spPr bwMode="auto">
          <a:xfrm>
            <a:off x="3739519" y="2324882"/>
            <a:ext cx="3079796" cy="1088572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635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8BC1F9E-78B8-CE6B-0153-695EBCD0BC86}"/>
              </a:ext>
            </a:extLst>
          </p:cNvPr>
          <p:cNvSpPr/>
          <p:nvPr/>
        </p:nvSpPr>
        <p:spPr bwMode="auto">
          <a:xfrm>
            <a:off x="1017815" y="2845942"/>
            <a:ext cx="5801500" cy="1462971"/>
          </a:xfrm>
          <a:prstGeom prst="arc">
            <a:avLst>
              <a:gd name="adj1" fmla="val 15861063"/>
              <a:gd name="adj2" fmla="val 21432868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831EB91-B77C-0247-B831-5A66460CFDC7}"/>
              </a:ext>
            </a:extLst>
          </p:cNvPr>
          <p:cNvSpPr/>
          <p:nvPr/>
        </p:nvSpPr>
        <p:spPr bwMode="auto">
          <a:xfrm>
            <a:off x="2187014" y="2840281"/>
            <a:ext cx="3189514" cy="1462971"/>
          </a:xfrm>
          <a:prstGeom prst="arc">
            <a:avLst>
              <a:gd name="adj1" fmla="val 15861063"/>
              <a:gd name="adj2" fmla="val 21296119"/>
            </a:avLst>
          </a:prstGeom>
          <a:noFill/>
          <a:ln w="127000" cap="flat" cmpd="sng" algn="ctr">
            <a:solidFill>
              <a:srgbClr val="9C6114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Right Arrow 14">
            <a:extLst>
              <a:ext uri="{FF2B5EF4-FFF2-40B4-BE49-F238E27FC236}">
                <a16:creationId xmlns:a16="http://schemas.microsoft.com/office/drawing/2014/main" id="{FF077BF9-DCEA-87F1-1A48-AA7E56D45F3D}"/>
              </a:ext>
            </a:extLst>
          </p:cNvPr>
          <p:cNvSpPr/>
          <p:nvPr/>
        </p:nvSpPr>
        <p:spPr bwMode="auto">
          <a:xfrm>
            <a:off x="5575700" y="2768221"/>
            <a:ext cx="1767912" cy="201895"/>
          </a:xfrm>
          <a:prstGeom prst="rightArrow">
            <a:avLst>
              <a:gd name="adj1" fmla="val 13786"/>
              <a:gd name="adj2" fmla="val 50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FC4B20-CBAD-887D-2D11-F5DF57CD9177}"/>
              </a:ext>
            </a:extLst>
          </p:cNvPr>
          <p:cNvSpPr/>
          <p:nvPr/>
        </p:nvSpPr>
        <p:spPr>
          <a:xfrm>
            <a:off x="4822217" y="83351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8A60B060-5064-299A-D9C5-72A3AAF190D4}"/>
              </a:ext>
            </a:extLst>
          </p:cNvPr>
          <p:cNvSpPr txBox="1">
            <a:spLocks/>
          </p:cNvSpPr>
          <p:nvPr/>
        </p:nvSpPr>
        <p:spPr>
          <a:xfrm>
            <a:off x="8061147" y="862039"/>
            <a:ext cx="3987977" cy="16525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Most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often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”gas-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filled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”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B</a:t>
            </a:r>
            <a:r>
              <a:rPr lang="el-GR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1/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0000"/>
              </a:buClr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Suppression ≈ 10</a:t>
            </a:r>
            <a:r>
              <a:rPr lang="en-US" sz="24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en-US" sz="24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00"/>
              </a:buClr>
            </a:pPr>
            <a:endParaRPr lang="sv-SE" sz="2400" b="1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023AF-EFF4-D2D3-807C-71C46C5B5580}"/>
              </a:ext>
            </a:extLst>
          </p:cNvPr>
          <p:cNvSpPr txBox="1"/>
          <p:nvPr/>
        </p:nvSpPr>
        <p:spPr>
          <a:xfrm>
            <a:off x="8005976" y="2999596"/>
            <a:ext cx="4063468" cy="243143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2800" b="1" dirty="0" err="1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What</a:t>
            </a: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 is the </a:t>
            </a:r>
            <a:r>
              <a:rPr lang="sv-SE" sz="2800" b="1" dirty="0" err="1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average</a:t>
            </a: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 charge </a:t>
            </a:r>
            <a:r>
              <a:rPr lang="sv-SE" sz="2800" b="1" dirty="0" err="1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state</a:t>
            </a: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, &lt;</a:t>
            </a:r>
            <a:r>
              <a:rPr lang="sv-SE" sz="2800" b="1" i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q</a:t>
            </a: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&gt;, </a:t>
            </a:r>
            <a:r>
              <a:rPr lang="sv-SE" sz="2800" b="1" dirty="0" err="1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of</a:t>
            </a: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 element 120 in </a:t>
            </a:r>
            <a:r>
              <a:rPr lang="sv-SE" sz="2800" b="1" dirty="0" err="1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dilute</a:t>
            </a: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 helium 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28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?</a:t>
            </a:r>
            <a:r>
              <a:rPr lang="sv-SE" sz="32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?</a:t>
            </a:r>
            <a:r>
              <a:rPr lang="sv-SE" sz="4000" b="1" dirty="0">
                <a:solidFill>
                  <a:srgbClr val="9C6114">
                    <a:lumMod val="20000"/>
                    <a:lumOff val="80000"/>
                  </a:srgbClr>
                </a:solidFill>
                <a:latin typeface="Arial" charset="0"/>
                <a:ea typeface="ＭＳ Ｐゴシック" charset="-128"/>
              </a:rPr>
              <a:t>?</a:t>
            </a:r>
            <a:endParaRPr lang="en-US" sz="4000" b="1" dirty="0" err="1">
              <a:solidFill>
                <a:srgbClr val="9C6114">
                  <a:lumMod val="20000"/>
                  <a:lumOff val="80000"/>
                </a:srgb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9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152399" y="1750204"/>
            <a:ext cx="11636827" cy="4117195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heavy-ion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		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      separator	        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detector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(experiment station)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6·10</a:t>
            </a:r>
            <a:r>
              <a:rPr lang="en-US" sz="24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						   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rates: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				    			       	     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   100 - 1000/s 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”1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particle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μA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48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Ca,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50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Ti,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54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Cr, …			</a:t>
            </a:r>
            <a:r>
              <a:rPr lang="sv-SE" sz="24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	    </a:t>
            </a:r>
            <a:r>
              <a:rPr lang="sv-SE" sz="24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background</a:t>
            </a:r>
            <a:endParaRPr lang="sv-SE" sz="2400" b="1" kern="0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	        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actinide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targets</a:t>
            </a:r>
            <a:endParaRPr lang="sv-SE" sz="2400" b="1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2773" y="2732678"/>
            <a:ext cx="1767912" cy="266918"/>
          </a:xfrm>
          <a:prstGeom prst="rightArrow">
            <a:avLst/>
          </a:prstGeom>
          <a:solidFill>
            <a:srgbClr val="9C61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36099" y="2128941"/>
            <a:ext cx="174172" cy="1480457"/>
          </a:xfrm>
          <a:prstGeom prst="ellipse">
            <a:avLst/>
          </a:prstGeom>
          <a:gradFill flip="none" rotWithShape="1">
            <a:gsLst>
              <a:gs pos="2000">
                <a:srgbClr val="FFFF00"/>
              </a:gs>
              <a:gs pos="42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344EF9-9C99-1183-F431-88CEF5E8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CFDB0B0-B597-7D92-C144-C2EB4923D30E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E8FE1C-F597-FB1F-7C08-DF589AD8BEBC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8536421D-0836-F850-B217-FFAECA7E1B4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Four Ingredients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E22DA2C-6EC3-A621-D871-60F768AC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85D48163-DCDA-E4A0-F54D-0A72C24965CB}"/>
              </a:ext>
            </a:extLst>
          </p:cNvPr>
          <p:cNvSpPr/>
          <p:nvPr/>
        </p:nvSpPr>
        <p:spPr>
          <a:xfrm>
            <a:off x="829529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1A229D-809C-9BA3-0AAC-8A38F5977D2E}"/>
              </a:ext>
            </a:extLst>
          </p:cNvPr>
          <p:cNvSpPr/>
          <p:nvPr/>
        </p:nvSpPr>
        <p:spPr>
          <a:xfrm>
            <a:off x="2665985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54C47F-F7E7-D29D-4D57-876A5AC394C2}"/>
              </a:ext>
            </a:extLst>
          </p:cNvPr>
          <p:cNvSpPr/>
          <p:nvPr/>
        </p:nvSpPr>
        <p:spPr bwMode="auto">
          <a:xfrm>
            <a:off x="3739519" y="2324882"/>
            <a:ext cx="3079796" cy="1088572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635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8BC1F9E-78B8-CE6B-0153-695EBCD0BC86}"/>
              </a:ext>
            </a:extLst>
          </p:cNvPr>
          <p:cNvSpPr/>
          <p:nvPr/>
        </p:nvSpPr>
        <p:spPr bwMode="auto">
          <a:xfrm>
            <a:off x="1017815" y="2845942"/>
            <a:ext cx="5801500" cy="1462971"/>
          </a:xfrm>
          <a:prstGeom prst="arc">
            <a:avLst>
              <a:gd name="adj1" fmla="val 15861063"/>
              <a:gd name="adj2" fmla="val 21432868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831EB91-B77C-0247-B831-5A66460CFDC7}"/>
              </a:ext>
            </a:extLst>
          </p:cNvPr>
          <p:cNvSpPr/>
          <p:nvPr/>
        </p:nvSpPr>
        <p:spPr bwMode="auto">
          <a:xfrm>
            <a:off x="2187014" y="2840281"/>
            <a:ext cx="3189514" cy="1462971"/>
          </a:xfrm>
          <a:prstGeom prst="arc">
            <a:avLst>
              <a:gd name="adj1" fmla="val 15861063"/>
              <a:gd name="adj2" fmla="val 21296119"/>
            </a:avLst>
          </a:prstGeom>
          <a:noFill/>
          <a:ln w="127000" cap="flat" cmpd="sng" algn="ctr">
            <a:solidFill>
              <a:srgbClr val="9C6114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Right Arrow 14">
            <a:extLst>
              <a:ext uri="{FF2B5EF4-FFF2-40B4-BE49-F238E27FC236}">
                <a16:creationId xmlns:a16="http://schemas.microsoft.com/office/drawing/2014/main" id="{FF077BF9-DCEA-87F1-1A48-AA7E56D45F3D}"/>
              </a:ext>
            </a:extLst>
          </p:cNvPr>
          <p:cNvSpPr/>
          <p:nvPr/>
        </p:nvSpPr>
        <p:spPr bwMode="auto">
          <a:xfrm>
            <a:off x="5575700" y="2768221"/>
            <a:ext cx="1767912" cy="201895"/>
          </a:xfrm>
          <a:prstGeom prst="rightArrow">
            <a:avLst>
              <a:gd name="adj1" fmla="val 13786"/>
              <a:gd name="adj2" fmla="val 50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FC4B20-CBAD-887D-2D11-F5DF57CD9177}"/>
              </a:ext>
            </a:extLst>
          </p:cNvPr>
          <p:cNvSpPr/>
          <p:nvPr/>
        </p:nvSpPr>
        <p:spPr>
          <a:xfrm>
            <a:off x="4822217" y="83351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5F0F57-5DF8-AFB2-502D-E5AB68BE575A}"/>
              </a:ext>
            </a:extLst>
          </p:cNvPr>
          <p:cNvSpPr/>
          <p:nvPr/>
        </p:nvSpPr>
        <p:spPr>
          <a:xfrm>
            <a:off x="7476744" y="806706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EADEAA-246E-8D48-B6AA-DD051DA4143D}"/>
              </a:ext>
            </a:extLst>
          </p:cNvPr>
          <p:cNvCxnSpPr/>
          <p:nvPr/>
        </p:nvCxnSpPr>
        <p:spPr bwMode="auto">
          <a:xfrm>
            <a:off x="7923058" y="2439182"/>
            <a:ext cx="10886" cy="859972"/>
          </a:xfrm>
          <a:prstGeom prst="line">
            <a:avLst/>
          </a:prstGeom>
          <a:solidFill>
            <a:srgbClr val="4F81BD"/>
          </a:solidFill>
          <a:ln w="127000" cap="rnd" cmpd="sng" algn="ctr">
            <a:solidFill>
              <a:srgbClr val="00B050"/>
            </a:solidFill>
            <a:prstDash val="solid"/>
            <a:beve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7131AFF6-44B0-825C-627E-1BCFC157C1E5}"/>
              </a:ext>
            </a:extLst>
          </p:cNvPr>
          <p:cNvSpPr txBox="1">
            <a:spLocks/>
          </p:cNvSpPr>
          <p:nvPr/>
        </p:nvSpPr>
        <p:spPr>
          <a:xfrm>
            <a:off x="4724400" y="4225604"/>
            <a:ext cx="3925477" cy="5018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suppression ≈ 10</a:t>
            </a:r>
            <a:r>
              <a:rPr lang="en-US" sz="24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en-US" sz="24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00"/>
              </a:buClr>
            </a:pPr>
            <a:endParaRPr lang="sv-SE" sz="2400" b="1" kern="0" dirty="0">
              <a:solidFill>
                <a:schemeClr val="tx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870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152399" y="1750204"/>
            <a:ext cx="11636827" cy="4117195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heavy-ion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		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      separator	        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detector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(experiment station)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6·10</a:t>
            </a:r>
            <a:r>
              <a:rPr lang="en-US" sz="24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						   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rates: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				    			       	     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                                  ”1/s” 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”1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particle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bg1">
                    <a:lumMod val="85000"/>
                  </a:schemeClr>
                </a:solidFill>
                <a:latin typeface="Arial"/>
              </a:rPr>
              <a:t>μA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”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48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Ca,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50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Ti, </a:t>
            </a:r>
            <a:r>
              <a:rPr lang="sv-SE" sz="2400" b="1" kern="0" baseline="300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54</a:t>
            </a:r>
            <a:r>
              <a:rPr lang="sv-SE" sz="2400" b="1" kern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Cr, …			</a:t>
            </a:r>
            <a:r>
              <a:rPr lang="sv-SE" sz="24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beam</a:t>
            </a:r>
            <a:r>
              <a:rPr lang="sv-SE" sz="2400" b="1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	    </a:t>
            </a:r>
            <a:r>
              <a:rPr lang="sv-SE" sz="24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background</a:t>
            </a:r>
            <a:endParaRPr lang="sv-SE" sz="2400" b="1" kern="0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	        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actinide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tx1"/>
                </a:solidFill>
                <a:latin typeface="Arial"/>
              </a:rPr>
              <a:t>targets</a:t>
            </a:r>
            <a:endParaRPr lang="sv-SE" sz="2400" b="1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2773" y="2732678"/>
            <a:ext cx="1767912" cy="266918"/>
          </a:xfrm>
          <a:prstGeom prst="rightArrow">
            <a:avLst/>
          </a:prstGeom>
          <a:solidFill>
            <a:srgbClr val="9C61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36099" y="2128941"/>
            <a:ext cx="174172" cy="1480457"/>
          </a:xfrm>
          <a:prstGeom prst="ellipse">
            <a:avLst/>
          </a:prstGeom>
          <a:gradFill flip="none" rotWithShape="1">
            <a:gsLst>
              <a:gs pos="2000">
                <a:srgbClr val="FFFF00"/>
              </a:gs>
              <a:gs pos="42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344EF9-9C99-1183-F431-88CEF5E8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CFDB0B0-B597-7D92-C144-C2EB4923D30E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E8FE1C-F597-FB1F-7C08-DF589AD8BEBC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8536421D-0836-F850-B217-FFAECA7E1B4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Four Ingredients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E22DA2C-6EC3-A621-D871-60F768AC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85D48163-DCDA-E4A0-F54D-0A72C24965CB}"/>
              </a:ext>
            </a:extLst>
          </p:cNvPr>
          <p:cNvSpPr/>
          <p:nvPr/>
        </p:nvSpPr>
        <p:spPr>
          <a:xfrm>
            <a:off x="829529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1A229D-809C-9BA3-0AAC-8A38F5977D2E}"/>
              </a:ext>
            </a:extLst>
          </p:cNvPr>
          <p:cNvSpPr/>
          <p:nvPr/>
        </p:nvSpPr>
        <p:spPr>
          <a:xfrm>
            <a:off x="2665985" y="80467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54C47F-F7E7-D29D-4D57-876A5AC394C2}"/>
              </a:ext>
            </a:extLst>
          </p:cNvPr>
          <p:cNvSpPr/>
          <p:nvPr/>
        </p:nvSpPr>
        <p:spPr bwMode="auto">
          <a:xfrm>
            <a:off x="3739519" y="2324882"/>
            <a:ext cx="3079796" cy="1088572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635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8BC1F9E-78B8-CE6B-0153-695EBCD0BC86}"/>
              </a:ext>
            </a:extLst>
          </p:cNvPr>
          <p:cNvSpPr/>
          <p:nvPr/>
        </p:nvSpPr>
        <p:spPr bwMode="auto">
          <a:xfrm>
            <a:off x="1017815" y="2845942"/>
            <a:ext cx="5801500" cy="1462971"/>
          </a:xfrm>
          <a:prstGeom prst="arc">
            <a:avLst>
              <a:gd name="adj1" fmla="val 15861063"/>
              <a:gd name="adj2" fmla="val 21432868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831EB91-B77C-0247-B831-5A66460CFDC7}"/>
              </a:ext>
            </a:extLst>
          </p:cNvPr>
          <p:cNvSpPr/>
          <p:nvPr/>
        </p:nvSpPr>
        <p:spPr bwMode="auto">
          <a:xfrm>
            <a:off x="2187014" y="2840281"/>
            <a:ext cx="3189514" cy="1462971"/>
          </a:xfrm>
          <a:prstGeom prst="arc">
            <a:avLst>
              <a:gd name="adj1" fmla="val 15861063"/>
              <a:gd name="adj2" fmla="val 21296119"/>
            </a:avLst>
          </a:prstGeom>
          <a:noFill/>
          <a:ln w="127000" cap="flat" cmpd="sng" algn="ctr">
            <a:solidFill>
              <a:srgbClr val="9C6114"/>
            </a:solidFill>
            <a:prstDash val="solid"/>
            <a:round/>
            <a:headEnd type="none" w="med" len="med"/>
            <a:tailEnd type="triangle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9C6114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Right Arrow 14">
            <a:extLst>
              <a:ext uri="{FF2B5EF4-FFF2-40B4-BE49-F238E27FC236}">
                <a16:creationId xmlns:a16="http://schemas.microsoft.com/office/drawing/2014/main" id="{FF077BF9-DCEA-87F1-1A48-AA7E56D45F3D}"/>
              </a:ext>
            </a:extLst>
          </p:cNvPr>
          <p:cNvSpPr/>
          <p:nvPr/>
        </p:nvSpPr>
        <p:spPr bwMode="auto">
          <a:xfrm>
            <a:off x="5575700" y="2768221"/>
            <a:ext cx="1767912" cy="201895"/>
          </a:xfrm>
          <a:prstGeom prst="rightArrow">
            <a:avLst>
              <a:gd name="adj1" fmla="val 13786"/>
              <a:gd name="adj2" fmla="val 50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FC4B20-CBAD-887D-2D11-F5DF57CD9177}"/>
              </a:ext>
            </a:extLst>
          </p:cNvPr>
          <p:cNvSpPr/>
          <p:nvPr/>
        </p:nvSpPr>
        <p:spPr>
          <a:xfrm>
            <a:off x="4822217" y="833513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5F0F57-5DF8-AFB2-502D-E5AB68BE575A}"/>
              </a:ext>
            </a:extLst>
          </p:cNvPr>
          <p:cNvSpPr/>
          <p:nvPr/>
        </p:nvSpPr>
        <p:spPr>
          <a:xfrm>
            <a:off x="7476744" y="806706"/>
            <a:ext cx="914400" cy="914400"/>
          </a:xfrm>
          <a:prstGeom prst="ellipse">
            <a:avLst/>
          </a:prstGeom>
          <a:solidFill>
            <a:srgbClr val="8BFD8E"/>
          </a:solidFill>
          <a:ln w="635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endParaRPr lang="en-S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EADEAA-246E-8D48-B6AA-DD051DA4143D}"/>
              </a:ext>
            </a:extLst>
          </p:cNvPr>
          <p:cNvCxnSpPr/>
          <p:nvPr/>
        </p:nvCxnSpPr>
        <p:spPr bwMode="auto">
          <a:xfrm>
            <a:off x="10666258" y="2439182"/>
            <a:ext cx="10886" cy="859972"/>
          </a:xfrm>
          <a:prstGeom prst="line">
            <a:avLst/>
          </a:prstGeom>
          <a:solidFill>
            <a:srgbClr val="4F81BD"/>
          </a:solidFill>
          <a:ln w="127000" cap="rnd" cmpd="sng" algn="ctr">
            <a:solidFill>
              <a:srgbClr val="00B050"/>
            </a:solidFill>
            <a:prstDash val="solid"/>
            <a:beve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3FDE69-6A52-D406-2EC3-CEDE8F1B7786}"/>
              </a:ext>
            </a:extLst>
          </p:cNvPr>
          <p:cNvSpPr txBox="1">
            <a:spLocks/>
          </p:cNvSpPr>
          <p:nvPr/>
        </p:nvSpPr>
        <p:spPr>
          <a:xfrm>
            <a:off x="7668400" y="2213515"/>
            <a:ext cx="2845455" cy="4231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Mass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number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, </a:t>
            </a:r>
            <a:r>
              <a:rPr lang="sv-SE" sz="2400" b="1" i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A</a:t>
            </a:r>
            <a:endParaRPr lang="sv-SE" sz="2400" b="1" kern="0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Mass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,</a:t>
            </a:r>
            <a:r>
              <a:rPr lang="sv-SE" sz="2400" b="1" i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M              - 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MR-</a:t>
            </a: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ToF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            - Penning </a:t>
            </a: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Trap</a:t>
            </a:r>
            <a:endParaRPr lang="sv-SE" sz="2400" b="1" kern="0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Single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-atom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chemistry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     </a:t>
            </a:r>
            <a:r>
              <a:rPr lang="sv-SE" sz="1800" b="1" kern="0" dirty="0">
                <a:solidFill>
                  <a:srgbClr val="000000"/>
                </a:solidFill>
                <a:latin typeface="Arial"/>
              </a:rPr>
              <a:t>(gas-</a:t>
            </a:r>
            <a:r>
              <a:rPr lang="sv-SE" sz="1800" b="1" kern="0" dirty="0" err="1">
                <a:solidFill>
                  <a:srgbClr val="000000"/>
                </a:solidFill>
                <a:latin typeface="Arial"/>
              </a:rPr>
              <a:t>chromatography</a:t>
            </a:r>
            <a:r>
              <a:rPr lang="sv-SE" sz="1800" b="1" kern="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>
              <a:buClr>
                <a:srgbClr val="000000"/>
              </a:buClr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Laser /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atomic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spectroscopy</a:t>
            </a:r>
            <a:endParaRPr lang="sv-SE" sz="2400" b="1" kern="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>
              <a:buClr>
                <a:srgbClr val="000000"/>
              </a:buClr>
            </a:pPr>
            <a:endParaRPr lang="sv-SE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3DC78D-D39C-0B48-6061-E0F4C4D58693}"/>
              </a:ext>
            </a:extLst>
          </p:cNvPr>
          <p:cNvSpPr/>
          <p:nvPr/>
        </p:nvSpPr>
        <p:spPr>
          <a:xfrm>
            <a:off x="2665176" y="4818651"/>
            <a:ext cx="4578682" cy="1337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talks by … </a:t>
            </a:r>
          </a:p>
          <a:p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Jennifer </a:t>
            </a:r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Pore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(later </a:t>
            </a:r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),        Peter </a:t>
            </a:r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Schury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Friday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), and        Francesca </a:t>
            </a:r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Giacoppo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sv-SE" sz="2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Thursday</a:t>
            </a:r>
            <a:r>
              <a:rPr lang="sv-SE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endParaRPr lang="sv-SE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3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91097"/>
            <a:ext cx="4145280" cy="3108960"/>
          </a:xfrm>
          <a:prstGeom prst="rect">
            <a:avLst/>
          </a:prstGeom>
        </p:spPr>
      </p:pic>
      <p:sp>
        <p:nvSpPr>
          <p:cNvPr id="4" name="Platshållare för innehåll 2"/>
          <p:cNvSpPr txBox="1">
            <a:spLocks/>
          </p:cNvSpPr>
          <p:nvPr/>
        </p:nvSpPr>
        <p:spPr>
          <a:xfrm>
            <a:off x="4867034" y="747247"/>
            <a:ext cx="6639166" cy="1897786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Inner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silicon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cube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:		Germanium </a:t>
            </a:r>
            <a:r>
              <a:rPr lang="sv-SE" sz="2400" b="1" kern="0" dirty="0" err="1">
                <a:solidFill>
                  <a:srgbClr val="000000"/>
                </a:solidFill>
                <a:latin typeface="Arial"/>
              </a:rPr>
              <a:t>cube</a:t>
            </a:r>
            <a:r>
              <a:rPr lang="sv-SE" sz="2400" b="1" kern="0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>
              <a:spcBef>
                <a:spcPts val="200"/>
              </a:spcBef>
              <a:buClr>
                <a:srgbClr val="000000"/>
              </a:buClr>
              <a:defRPr/>
            </a:pPr>
            <a:r>
              <a:rPr lang="sv-SE" sz="2400" kern="0" dirty="0">
                <a:solidFill>
                  <a:srgbClr val="000000"/>
                </a:solidFill>
                <a:latin typeface="Arial"/>
              </a:rPr>
              <a:t>Implantation		</a:t>
            </a:r>
            <a:r>
              <a:rPr lang="sv-SE" sz="2000" kern="0" dirty="0">
                <a:solidFill>
                  <a:srgbClr val="000000"/>
                </a:solidFill>
                <a:latin typeface="Arial"/>
              </a:rPr>
              <a:t>  </a:t>
            </a:r>
            <a:r>
              <a:rPr lang="sv-SE" sz="2400" kern="0" dirty="0">
                <a:solidFill>
                  <a:srgbClr val="000000"/>
                </a:solidFill>
                <a:latin typeface="Arial"/>
              </a:rPr>
              <a:t>γ </a:t>
            </a:r>
            <a:r>
              <a:rPr lang="sv-SE" sz="2400" kern="0" dirty="0" err="1">
                <a:solidFill>
                  <a:srgbClr val="000000"/>
                </a:solidFill>
                <a:latin typeface="Arial"/>
              </a:rPr>
              <a:t>rays</a:t>
            </a:r>
            <a:r>
              <a:rPr lang="sv-SE" sz="2400" kern="0" dirty="0">
                <a:solidFill>
                  <a:srgbClr val="000000"/>
                </a:solidFill>
                <a:latin typeface="Arial"/>
              </a:rPr>
              <a:t> &amp; </a:t>
            </a:r>
            <a:r>
              <a:rPr lang="sv-SE" sz="2400" i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X</a:t>
            </a:r>
            <a:r>
              <a:rPr lang="sv-SE" sz="2400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sv-SE" sz="2400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rays</a:t>
            </a:r>
            <a:endParaRPr lang="sv-SE" sz="2400" kern="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0"/>
              </a:spcBef>
              <a:buClr>
                <a:srgbClr val="000000"/>
              </a:buClr>
              <a:defRPr/>
            </a:pPr>
            <a:r>
              <a:rPr lang="el-GR" sz="2400" kern="0" dirty="0">
                <a:solidFill>
                  <a:srgbClr val="000000"/>
                </a:solidFill>
                <a:latin typeface="Arial"/>
              </a:rPr>
              <a:t>α</a:t>
            </a:r>
            <a:r>
              <a:rPr lang="sv-SE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400" kern="0" dirty="0" err="1">
                <a:solidFill>
                  <a:srgbClr val="000000"/>
                </a:solidFill>
                <a:latin typeface="Arial"/>
              </a:rPr>
              <a:t>decay</a:t>
            </a:r>
            <a:r>
              <a:rPr lang="sv-SE" sz="2400" kern="0" dirty="0">
                <a:solidFill>
                  <a:srgbClr val="000000"/>
                </a:solidFill>
                <a:latin typeface="Arial"/>
              </a:rPr>
              <a:t>			  (”</a:t>
            </a:r>
            <a:r>
              <a:rPr lang="sv-SE" sz="2400" kern="0" dirty="0" err="1">
                <a:solidFill>
                  <a:srgbClr val="000000"/>
                </a:solidFill>
                <a:latin typeface="Arial"/>
              </a:rPr>
              <a:t>photons</a:t>
            </a:r>
            <a:r>
              <a:rPr lang="sv-SE" sz="2400" kern="0" dirty="0">
                <a:solidFill>
                  <a:srgbClr val="000000"/>
                </a:solidFill>
                <a:latin typeface="Arial"/>
              </a:rPr>
              <a:t>”)</a:t>
            </a:r>
          </a:p>
          <a:p>
            <a:pPr>
              <a:spcBef>
                <a:spcPts val="0"/>
              </a:spcBef>
              <a:buClr>
                <a:srgbClr val="000000"/>
              </a:buClr>
              <a:defRPr/>
            </a:pPr>
            <a:r>
              <a:rPr lang="sv-SE" sz="2400" kern="0" dirty="0">
                <a:solidFill>
                  <a:srgbClr val="000000"/>
                </a:solidFill>
                <a:latin typeface="Arial"/>
              </a:rPr>
              <a:t>Fission			</a:t>
            </a:r>
            <a:r>
              <a:rPr lang="sv-SE" sz="2400" b="1" i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 (Z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identification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)</a:t>
            </a:r>
            <a:r>
              <a:rPr lang="sv-SE" sz="2400" b="1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>
              <a:spcBef>
                <a:spcPts val="0"/>
              </a:spcBef>
              <a:buClr>
                <a:srgbClr val="000000"/>
              </a:buClr>
              <a:defRPr/>
            </a:pPr>
            <a:r>
              <a:rPr lang="sv-SE" sz="2000" kern="0" dirty="0" err="1">
                <a:solidFill>
                  <a:schemeClr val="tx1"/>
                </a:solidFill>
                <a:latin typeface="Arial"/>
              </a:rPr>
              <a:t>Conversion</a:t>
            </a:r>
            <a:r>
              <a:rPr lang="sv-SE" sz="200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000" kern="0" dirty="0" err="1">
                <a:solidFill>
                  <a:schemeClr val="tx1"/>
                </a:solidFill>
                <a:latin typeface="Arial"/>
              </a:rPr>
              <a:t>electrons</a:t>
            </a:r>
            <a:endParaRPr lang="sv-SE" sz="20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sv-SE" sz="2400" kern="0" dirty="0">
                <a:solidFill>
                  <a:srgbClr val="000000"/>
                </a:solidFill>
                <a:latin typeface="Arial"/>
              </a:rPr>
              <a:t>       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sv-SE" sz="2400" i="1" kern="0" dirty="0">
                <a:solidFill>
                  <a:srgbClr val="000000"/>
                </a:solidFill>
                <a:latin typeface="Arial"/>
              </a:rPr>
              <a:t>    </a:t>
            </a:r>
            <a:endParaRPr lang="sv-SE" sz="2400" b="1" kern="0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3461188">
            <a:off x="435878" y="1844982"/>
            <a:ext cx="1767912" cy="201895"/>
          </a:xfrm>
          <a:prstGeom prst="rightArrow">
            <a:avLst>
              <a:gd name="adj1" fmla="val 13786"/>
              <a:gd name="adj2" fmla="val 50000"/>
            </a:avLst>
          </a:prstGeom>
          <a:solidFill>
            <a:srgbClr val="000080">
              <a:lumMod val="40000"/>
              <a:lumOff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048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Platshållare för innehåll 2"/>
          <p:cNvSpPr txBox="1">
            <a:spLocks/>
          </p:cNvSpPr>
          <p:nvPr/>
        </p:nvSpPr>
        <p:spPr>
          <a:xfrm>
            <a:off x="169067" y="3836713"/>
            <a:ext cx="4297488" cy="61758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L.-L. Andersson </a:t>
            </a:r>
            <a:r>
              <a:rPr lang="en-US" sz="1800" b="1" i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	               	NIM A 622, 164 (2010) </a:t>
            </a:r>
            <a:endParaRPr lang="sv-SE" sz="1800" b="1" kern="0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4" y="991501"/>
            <a:ext cx="468809" cy="28128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7172F2F-2E1C-986C-1C47-88A461C11F24}"/>
              </a:ext>
            </a:extLst>
          </p:cNvPr>
          <p:cNvGrpSpPr/>
          <p:nvPr/>
        </p:nvGrpSpPr>
        <p:grpSpPr>
          <a:xfrm>
            <a:off x="4795915" y="2670369"/>
            <a:ext cx="7135578" cy="2097831"/>
            <a:chOff x="4795915" y="2880569"/>
            <a:chExt cx="7135578" cy="2097831"/>
          </a:xfrm>
        </p:grpSpPr>
        <p:sp>
          <p:nvSpPr>
            <p:cNvPr id="8" name="Platshållare för innehåll 2"/>
            <p:cNvSpPr txBox="1">
              <a:spLocks/>
            </p:cNvSpPr>
            <p:nvPr/>
          </p:nvSpPr>
          <p:spPr>
            <a:xfrm>
              <a:off x="6664367" y="2880569"/>
              <a:ext cx="5267126" cy="209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>
              <a:lvl1pPr marL="230188" indent="-230188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2"/>
                </a:buClr>
                <a:buFont typeface="Arial" pitchFamily="34" charset="0"/>
                <a:buChar char="•"/>
                <a:defRPr sz="2200" b="0">
                  <a:solidFill>
                    <a:schemeClr val="tx2"/>
                  </a:solidFill>
                  <a:latin typeface="+mn-lt"/>
                  <a:ea typeface="ＭＳ Ｐゴシック" charset="-128"/>
                  <a:cs typeface="+mn-cs"/>
                </a:defRPr>
              </a:lvl1pPr>
              <a:lvl2pPr marL="700088" indent="-247650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1"/>
                </a:buClr>
                <a:buChar char="–"/>
                <a:defRPr sz="2200" b="0">
                  <a:solidFill>
                    <a:schemeClr val="tx2"/>
                  </a:solidFill>
                  <a:latin typeface="+mn-lt"/>
                  <a:ea typeface="ＭＳ Ｐゴシック" charset="-128"/>
                </a:defRPr>
              </a:lvl2pPr>
              <a:lvl3pPr marL="1089025" indent="-179388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1"/>
                </a:buClr>
                <a:buFont typeface="Lucida Grande"/>
                <a:buChar char="»"/>
                <a:defRPr sz="2000" b="0">
                  <a:solidFill>
                    <a:schemeClr val="tx2"/>
                  </a:solidFill>
                  <a:latin typeface="+mn-lt"/>
                  <a:ea typeface="ＭＳ Ｐゴシック" charset="-128"/>
                </a:defRPr>
              </a:lvl3pPr>
              <a:lvl4pPr marL="1550988" indent="-193675" algn="l" defTabSz="904875" rtl="0" eaLnBrk="1" fontAlgn="base" hangingPunct="1">
                <a:spcBef>
                  <a:spcPts val="1000"/>
                </a:spcBef>
                <a:spcAft>
                  <a:spcPts val="0"/>
                </a:spcAft>
                <a:buClr>
                  <a:schemeClr val="tx1"/>
                </a:buClr>
                <a:buChar char="–"/>
                <a:defRPr sz="2000" b="0">
                  <a:solidFill>
                    <a:schemeClr val="tx2"/>
                  </a:solidFill>
                  <a:latin typeface="+mn-lt"/>
                  <a:ea typeface="ＭＳ Ｐゴシック" charset="-128"/>
                </a:defRPr>
              </a:lvl4pPr>
              <a:lvl5pPr marL="20367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4939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511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083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65563" indent="-227013" algn="l" defTabSz="904875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Clr>
                  <a:srgbClr val="000000"/>
                </a:buClr>
                <a:buNone/>
                <a:defRPr/>
              </a:pP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Implantation, a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few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l-GR" sz="2400" kern="0" dirty="0">
                  <a:solidFill>
                    <a:srgbClr val="000000"/>
                  </a:solidFill>
                  <a:latin typeface="Arial"/>
                </a:rPr>
                <a:t>α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decays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, and fission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occur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in the same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silicon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detector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pixel and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within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certain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energy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- and (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decay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)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time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sv-SE" sz="2400" kern="0" dirty="0" err="1">
                  <a:solidFill>
                    <a:srgbClr val="000000"/>
                  </a:solidFill>
                  <a:latin typeface="Arial"/>
                </a:rPr>
                <a:t>intervals</a:t>
              </a:r>
              <a:r>
                <a:rPr lang="sv-SE" sz="2400" kern="0" dirty="0">
                  <a:solidFill>
                    <a:srgbClr val="000000"/>
                  </a:solidFill>
                  <a:latin typeface="Arial"/>
                </a:rPr>
                <a:t>:</a:t>
              </a:r>
            </a:p>
            <a:p>
              <a:pPr marL="0" indent="0">
                <a:buClr>
                  <a:srgbClr val="000000"/>
                </a:buClr>
                <a:buNone/>
                <a:defRPr/>
              </a:pPr>
              <a:r>
                <a:rPr lang="sv-SE" sz="2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sv-SE" sz="28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Correlated</a:t>
              </a:r>
              <a:r>
                <a:rPr lang="sv-SE" sz="2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sv-SE" sz="2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sv-SE" sz="28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decay</a:t>
              </a:r>
              <a:r>
                <a:rPr lang="sv-SE" sz="2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2800" b="1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chains</a:t>
              </a:r>
              <a:r>
                <a:rPr lang="sv-SE" sz="2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marL="0" indent="0">
                <a:buClr>
                  <a:srgbClr val="000000"/>
                </a:buClr>
                <a:buNone/>
                <a:defRPr/>
              </a:pPr>
              <a:endParaRPr lang="sv-SE" sz="2400" kern="0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B2B8A1-A536-760B-1A16-54815A7FBFCB}"/>
                </a:ext>
              </a:extLst>
            </p:cNvPr>
            <p:cNvGrpSpPr/>
            <p:nvPr/>
          </p:nvGrpSpPr>
          <p:grpSpPr>
            <a:xfrm>
              <a:off x="4795915" y="3206850"/>
              <a:ext cx="1617783" cy="1288657"/>
              <a:chOff x="2030944" y="4379505"/>
              <a:chExt cx="1617783" cy="1419720"/>
            </a:xfrm>
          </p:grpSpPr>
          <p:sp>
            <p:nvSpPr>
              <p:cNvPr id="6" name="Parallelogram 5"/>
              <p:cNvSpPr/>
              <p:nvPr/>
            </p:nvSpPr>
            <p:spPr bwMode="auto">
              <a:xfrm>
                <a:off x="2030944" y="4379505"/>
                <a:ext cx="1617783" cy="1419720"/>
              </a:xfrm>
              <a:prstGeom prst="parallelogram">
                <a:avLst>
                  <a:gd name="adj" fmla="val 33828"/>
                </a:avLst>
              </a:prstGeom>
              <a:pattFill prst="lgGrid">
                <a:fgClr>
                  <a:srgbClr val="000000"/>
                </a:fgClr>
                <a:bgClr>
                  <a:srgbClr val="FFFFFF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48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927070" y="4908490"/>
                <a:ext cx="76200" cy="77732"/>
              </a:xfrm>
              <a:prstGeom prst="rect">
                <a:avLst/>
              </a:prstGeom>
              <a:solidFill>
                <a:srgbClr val="24FC2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ight Arrow 6"/>
              <p:cNvSpPr/>
              <p:nvPr/>
            </p:nvSpPr>
            <p:spPr bwMode="auto">
              <a:xfrm rot="1412057">
                <a:off x="2059292" y="4564690"/>
                <a:ext cx="937482" cy="396761"/>
              </a:xfrm>
              <a:prstGeom prst="rightArrow">
                <a:avLst>
                  <a:gd name="adj1" fmla="val 26801"/>
                  <a:gd name="adj2" fmla="val 50000"/>
                </a:avLst>
              </a:prstGeom>
              <a:solidFill>
                <a:srgbClr val="000080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48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10CE8F-D40B-5A3C-71F1-B70612D59732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11" name="Title 3"/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ID &amp; Spectroscopy Principle (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TASISpec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)</a:t>
              </a:r>
              <a:endParaRPr lang="sv-SE" sz="32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320E313-F180-AB38-A4BA-5EB759011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40533D-E45E-D2E2-1A20-8BCF955BA6A5}"/>
              </a:ext>
            </a:extLst>
          </p:cNvPr>
          <p:cNvSpPr txBox="1"/>
          <p:nvPr/>
        </p:nvSpPr>
        <p:spPr>
          <a:xfrm>
            <a:off x="355364" y="4574428"/>
            <a:ext cx="3924893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behind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TASCA</a:t>
            </a:r>
          </a:p>
          <a:p>
            <a:pPr algn="ctr"/>
            <a:r>
              <a:rPr lang="en-US" sz="2400" b="1" dirty="0"/>
              <a:t>gas-filled separator at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4" descr="gsi">
            <a:extLst>
              <a:ext uri="{FF2B5EF4-FFF2-40B4-BE49-F238E27FC236}">
                <a16:creationId xmlns:a16="http://schemas.microsoft.com/office/drawing/2014/main" id="{14CD14EB-6273-08E4-5794-99E7B0A4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2810" y="5794186"/>
            <a:ext cx="1270000" cy="685800"/>
          </a:xfrm>
          <a:prstGeom prst="rect">
            <a:avLst/>
          </a:prstGeom>
          <a:noFill/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6B0CF22-3046-D473-E385-92F25072CEE0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ED39C1-D64A-B627-9883-6616B929AB42}"/>
              </a:ext>
            </a:extLst>
          </p:cNvPr>
          <p:cNvSpPr txBox="1"/>
          <p:nvPr/>
        </p:nvSpPr>
        <p:spPr>
          <a:xfrm>
            <a:off x="4872289" y="4855435"/>
            <a:ext cx="6448438" cy="161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Modern spectroscopy toolbox:</a:t>
            </a: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employ “digital” sampling electronics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Geant4-based virtual experiment to ensure         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self-consistency of physics observations</a:t>
            </a:r>
          </a:p>
        </p:txBody>
      </p:sp>
    </p:spTree>
    <p:extLst>
      <p:ext uri="{BB962C8B-B14F-4D97-AF65-F5344CB8AC3E}">
        <p14:creationId xmlns:p14="http://schemas.microsoft.com/office/powerpoint/2010/main" val="9585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Title 3">
            <a:extLst>
              <a:ext uri="{FF2B5EF4-FFF2-40B4-BE49-F238E27FC236}">
                <a16:creationId xmlns:a16="http://schemas.microsoft.com/office/drawing/2014/main" id="{D8DD1EC5-9D83-92D2-1B56-2D1F4FFE48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69900"/>
          </a:solidFill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Nuclear Decay Spectroscopy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3C26379-9850-0F8D-C8DC-5D36442B5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861" name="Title 3">
            <a:extLst>
              <a:ext uri="{FF2B5EF4-FFF2-40B4-BE49-F238E27FC236}">
                <a16:creationId xmlns:a16="http://schemas.microsoft.com/office/drawing/2014/main" id="{4A4C2BAE-C48B-4A65-4B5B-1E0ABE9C85DC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60680" y="1097853"/>
            <a:ext cx="8797925" cy="5233989"/>
            <a:chOff x="60" y="231"/>
            <a:chExt cx="5542" cy="3297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925" y="1003"/>
              <a:ext cx="182" cy="104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flipV="1">
              <a:off x="598" y="3181"/>
              <a:ext cx="35" cy="113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 rot="5400000" flipH="1">
              <a:off x="5148" y="255"/>
              <a:ext cx="250" cy="20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auto">
            <a:xfrm rot="5400000" flipV="1">
              <a:off x="5103" y="391"/>
              <a:ext cx="136" cy="13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 rot="5400000" flipH="1">
              <a:off x="5103" y="391"/>
              <a:ext cx="136" cy="13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 rot="5400000" flipV="1">
              <a:off x="4932" y="221"/>
              <a:ext cx="159" cy="182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 flipH="1">
              <a:off x="5103" y="232"/>
              <a:ext cx="68" cy="159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 flipH="1">
              <a:off x="4921" y="391"/>
              <a:ext cx="182" cy="6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 flipH="1">
              <a:off x="5239" y="482"/>
              <a:ext cx="136" cy="45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 rot="5400000" flipV="1">
              <a:off x="5363" y="1241"/>
              <a:ext cx="228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 rot="5400000" flipV="1">
              <a:off x="5295" y="970"/>
              <a:ext cx="249" cy="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 flipH="1">
              <a:off x="5375" y="686"/>
              <a:ext cx="90" cy="20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 flipH="1">
              <a:off x="5488" y="913"/>
              <a:ext cx="114" cy="681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AutoShape 24"/>
            <p:cNvSpPr>
              <a:spLocks noChangeArrowheads="1"/>
            </p:cNvSpPr>
            <p:nvPr/>
          </p:nvSpPr>
          <p:spPr bwMode="auto">
            <a:xfrm rot="-27000000" flipH="1" flipV="1">
              <a:off x="5431" y="1650"/>
              <a:ext cx="227" cy="11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 rot="-27000000">
              <a:off x="5171" y="1910"/>
              <a:ext cx="226" cy="4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AutoShape 26"/>
            <p:cNvSpPr>
              <a:spLocks noChangeArrowheads="1"/>
            </p:cNvSpPr>
            <p:nvPr/>
          </p:nvSpPr>
          <p:spPr bwMode="auto">
            <a:xfrm rot="-27000000">
              <a:off x="5250" y="1695"/>
              <a:ext cx="182" cy="6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27000000">
              <a:off x="5296" y="1445"/>
              <a:ext cx="272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AutoShape 28"/>
            <p:cNvSpPr>
              <a:spLocks noChangeArrowheads="1"/>
            </p:cNvSpPr>
            <p:nvPr/>
          </p:nvSpPr>
          <p:spPr bwMode="auto">
            <a:xfrm rot="5400000" flipH="1">
              <a:off x="5341" y="516"/>
              <a:ext cx="204" cy="13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AutoShape 29"/>
            <p:cNvSpPr>
              <a:spLocks noChangeArrowheads="1"/>
            </p:cNvSpPr>
            <p:nvPr/>
          </p:nvSpPr>
          <p:spPr bwMode="auto">
            <a:xfrm rot="5400000" flipH="1">
              <a:off x="5442" y="755"/>
              <a:ext cx="227" cy="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 flipH="1">
              <a:off x="5375" y="1638"/>
              <a:ext cx="114" cy="18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 flipH="1">
              <a:off x="5307" y="1820"/>
              <a:ext cx="68" cy="227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 flipH="1">
              <a:off x="5465" y="686"/>
              <a:ext cx="46" cy="45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33"/>
            <p:cNvSpPr>
              <a:spLocks noChangeArrowheads="1"/>
            </p:cNvSpPr>
            <p:nvPr/>
          </p:nvSpPr>
          <p:spPr bwMode="auto">
            <a:xfrm rot="5400000" flipV="1">
              <a:off x="5125" y="641"/>
              <a:ext cx="364" cy="13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34"/>
            <p:cNvSpPr>
              <a:spLocks noChangeArrowheads="1"/>
            </p:cNvSpPr>
            <p:nvPr/>
          </p:nvSpPr>
          <p:spPr bwMode="auto">
            <a:xfrm rot="-27000000" flipH="1" flipV="1">
              <a:off x="2348" y="379"/>
              <a:ext cx="68" cy="91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 flipH="1">
              <a:off x="1270" y="1139"/>
              <a:ext cx="45" cy="136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AutoShape 36"/>
            <p:cNvSpPr>
              <a:spLocks noChangeArrowheads="1"/>
            </p:cNvSpPr>
            <p:nvPr/>
          </p:nvSpPr>
          <p:spPr bwMode="auto">
            <a:xfrm rot="-27000000" flipH="1" flipV="1">
              <a:off x="261" y="2171"/>
              <a:ext cx="475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37"/>
            <p:cNvSpPr>
              <a:spLocks noChangeArrowheads="1"/>
            </p:cNvSpPr>
            <p:nvPr/>
          </p:nvSpPr>
          <p:spPr bwMode="auto">
            <a:xfrm rot="-27000000" flipH="1" flipV="1">
              <a:off x="2880" y="232"/>
              <a:ext cx="114" cy="114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38"/>
            <p:cNvSpPr>
              <a:spLocks noChangeArrowheads="1"/>
            </p:cNvSpPr>
            <p:nvPr/>
          </p:nvSpPr>
          <p:spPr bwMode="auto">
            <a:xfrm rot="5400000" flipV="1">
              <a:off x="2755" y="221"/>
              <a:ext cx="46" cy="204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 flipH="1">
              <a:off x="385" y="1820"/>
              <a:ext cx="227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 flipH="1">
              <a:off x="839" y="1366"/>
              <a:ext cx="181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 flipH="1">
              <a:off x="1066" y="1139"/>
              <a:ext cx="204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 flipH="1">
              <a:off x="1292" y="913"/>
              <a:ext cx="227" cy="294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 flipH="1">
              <a:off x="1519" y="686"/>
              <a:ext cx="227" cy="430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 flipH="1">
              <a:off x="1973" y="232"/>
              <a:ext cx="363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 flipH="1">
              <a:off x="2336" y="232"/>
              <a:ext cx="544" cy="68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6"/>
            <p:cNvSpPr>
              <a:spLocks noChangeArrowheads="1"/>
            </p:cNvSpPr>
            <p:nvPr/>
          </p:nvSpPr>
          <p:spPr bwMode="auto">
            <a:xfrm flipH="1">
              <a:off x="2336" y="300"/>
              <a:ext cx="90" cy="91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AutoShape 47"/>
            <p:cNvSpPr>
              <a:spLocks noChangeArrowheads="1"/>
            </p:cNvSpPr>
            <p:nvPr/>
          </p:nvSpPr>
          <p:spPr bwMode="auto">
            <a:xfrm rot="-27000000" flipH="1" flipV="1">
              <a:off x="590" y="1615"/>
              <a:ext cx="452" cy="408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AutoShape 48"/>
            <p:cNvSpPr>
              <a:spLocks noChangeArrowheads="1"/>
            </p:cNvSpPr>
            <p:nvPr/>
          </p:nvSpPr>
          <p:spPr bwMode="auto">
            <a:xfrm rot="-27000000" flipH="1" flipV="1">
              <a:off x="1031" y="1355"/>
              <a:ext cx="227" cy="250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-27000000" flipH="1" flipV="1">
              <a:off x="1315" y="1162"/>
              <a:ext cx="159" cy="249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AutoShape 50"/>
            <p:cNvSpPr>
              <a:spLocks noChangeArrowheads="1"/>
            </p:cNvSpPr>
            <p:nvPr/>
          </p:nvSpPr>
          <p:spPr bwMode="auto">
            <a:xfrm rot="-27000000" flipH="1" flipV="1">
              <a:off x="1588" y="1048"/>
              <a:ext cx="90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51"/>
            <p:cNvSpPr>
              <a:spLocks noChangeArrowheads="1"/>
            </p:cNvSpPr>
            <p:nvPr/>
          </p:nvSpPr>
          <p:spPr bwMode="auto">
            <a:xfrm flipV="1">
              <a:off x="2404" y="459"/>
              <a:ext cx="22" cy="205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AutoShape 52"/>
            <p:cNvSpPr>
              <a:spLocks noChangeArrowheads="1"/>
            </p:cNvSpPr>
            <p:nvPr/>
          </p:nvSpPr>
          <p:spPr bwMode="auto">
            <a:xfrm rot="-27000000" flipH="1" flipV="1">
              <a:off x="1712" y="493"/>
              <a:ext cx="657" cy="590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Rectangle 53"/>
            <p:cNvSpPr>
              <a:spLocks noChangeArrowheads="1"/>
            </p:cNvSpPr>
            <p:nvPr/>
          </p:nvSpPr>
          <p:spPr bwMode="auto">
            <a:xfrm flipV="1">
              <a:off x="2336" y="459"/>
              <a:ext cx="68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AutoShape 54"/>
            <p:cNvSpPr>
              <a:spLocks noChangeArrowheads="1"/>
            </p:cNvSpPr>
            <p:nvPr/>
          </p:nvSpPr>
          <p:spPr bwMode="auto">
            <a:xfrm rot="-27000000">
              <a:off x="2347" y="380"/>
              <a:ext cx="68" cy="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AutoShape 55"/>
            <p:cNvSpPr>
              <a:spLocks noChangeArrowheads="1"/>
            </p:cNvSpPr>
            <p:nvPr/>
          </p:nvSpPr>
          <p:spPr bwMode="auto">
            <a:xfrm rot="-27000000" flipH="1" flipV="1">
              <a:off x="2505" y="221"/>
              <a:ext cx="91" cy="250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6"/>
            <p:cNvSpPr>
              <a:spLocks noChangeArrowheads="1"/>
            </p:cNvSpPr>
            <p:nvPr/>
          </p:nvSpPr>
          <p:spPr bwMode="auto">
            <a:xfrm>
              <a:off x="3334" y="3158"/>
              <a:ext cx="244" cy="136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AutoShape 57"/>
            <p:cNvSpPr>
              <a:spLocks noChangeArrowheads="1"/>
            </p:cNvSpPr>
            <p:nvPr/>
          </p:nvSpPr>
          <p:spPr bwMode="auto">
            <a:xfrm rot="5400000" flipH="1">
              <a:off x="3493" y="3044"/>
              <a:ext cx="204" cy="23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AutoShape 58"/>
            <p:cNvSpPr>
              <a:spLocks noChangeArrowheads="1"/>
            </p:cNvSpPr>
            <p:nvPr/>
          </p:nvSpPr>
          <p:spPr bwMode="auto">
            <a:xfrm rot="-27000000" flipH="1" flipV="1">
              <a:off x="3524" y="3212"/>
              <a:ext cx="136" cy="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59"/>
            <p:cNvSpPr>
              <a:spLocks noChangeArrowheads="1"/>
            </p:cNvSpPr>
            <p:nvPr/>
          </p:nvSpPr>
          <p:spPr bwMode="auto">
            <a:xfrm>
              <a:off x="3334" y="2931"/>
              <a:ext cx="227" cy="23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AutoShape 60"/>
            <p:cNvSpPr>
              <a:spLocks noChangeArrowheads="1"/>
            </p:cNvSpPr>
            <p:nvPr/>
          </p:nvSpPr>
          <p:spPr bwMode="auto">
            <a:xfrm rot="-27000000">
              <a:off x="2495" y="2409"/>
              <a:ext cx="544" cy="68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AutoShape 61"/>
            <p:cNvSpPr>
              <a:spLocks noChangeArrowheads="1"/>
            </p:cNvSpPr>
            <p:nvPr/>
          </p:nvSpPr>
          <p:spPr bwMode="auto">
            <a:xfrm rot="-27000000">
              <a:off x="2926" y="2817"/>
              <a:ext cx="136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AutoShape 62"/>
            <p:cNvSpPr>
              <a:spLocks noChangeArrowheads="1"/>
            </p:cNvSpPr>
            <p:nvPr/>
          </p:nvSpPr>
          <p:spPr bwMode="auto">
            <a:xfrm rot="-27000000">
              <a:off x="3187" y="2715"/>
              <a:ext cx="68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AutoShape 63"/>
            <p:cNvSpPr>
              <a:spLocks noChangeArrowheads="1"/>
            </p:cNvSpPr>
            <p:nvPr/>
          </p:nvSpPr>
          <p:spPr bwMode="auto">
            <a:xfrm rot="-27000000">
              <a:off x="2569" y="2983"/>
              <a:ext cx="295" cy="3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AutoShape 64"/>
            <p:cNvSpPr>
              <a:spLocks noChangeArrowheads="1"/>
            </p:cNvSpPr>
            <p:nvPr/>
          </p:nvSpPr>
          <p:spPr bwMode="auto">
            <a:xfrm rot="5400000" flipH="1">
              <a:off x="3379" y="2750"/>
              <a:ext cx="136" cy="226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5"/>
            <p:cNvSpPr>
              <a:spLocks noChangeArrowheads="1"/>
            </p:cNvSpPr>
            <p:nvPr/>
          </p:nvSpPr>
          <p:spPr bwMode="auto">
            <a:xfrm>
              <a:off x="3107" y="2863"/>
              <a:ext cx="227" cy="431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6"/>
            <p:cNvSpPr>
              <a:spLocks noChangeArrowheads="1"/>
            </p:cNvSpPr>
            <p:nvPr/>
          </p:nvSpPr>
          <p:spPr bwMode="auto">
            <a:xfrm>
              <a:off x="3334" y="2954"/>
              <a:ext cx="249" cy="204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67"/>
            <p:cNvSpPr>
              <a:spLocks noChangeArrowheads="1"/>
            </p:cNvSpPr>
            <p:nvPr/>
          </p:nvSpPr>
          <p:spPr bwMode="auto">
            <a:xfrm flipH="1">
              <a:off x="499" y="2273"/>
              <a:ext cx="45" cy="250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AutoShape 68"/>
            <p:cNvSpPr>
              <a:spLocks noChangeArrowheads="1"/>
            </p:cNvSpPr>
            <p:nvPr/>
          </p:nvSpPr>
          <p:spPr bwMode="auto">
            <a:xfrm rot="-27000000">
              <a:off x="443" y="2103"/>
              <a:ext cx="226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AutoShape 69"/>
            <p:cNvSpPr>
              <a:spLocks noChangeArrowheads="1"/>
            </p:cNvSpPr>
            <p:nvPr/>
          </p:nvSpPr>
          <p:spPr bwMode="auto">
            <a:xfrm rot="-27000000">
              <a:off x="317" y="2341"/>
              <a:ext cx="249" cy="11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 flipH="1">
              <a:off x="544" y="2273"/>
              <a:ext cx="68" cy="18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1"/>
            <p:cNvSpPr>
              <a:spLocks noChangeArrowheads="1"/>
            </p:cNvSpPr>
            <p:nvPr/>
          </p:nvSpPr>
          <p:spPr bwMode="auto">
            <a:xfrm flipH="1">
              <a:off x="612" y="2047"/>
              <a:ext cx="136" cy="45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2"/>
            <p:cNvSpPr>
              <a:spLocks noChangeArrowheads="1"/>
            </p:cNvSpPr>
            <p:nvPr/>
          </p:nvSpPr>
          <p:spPr bwMode="auto">
            <a:xfrm flipH="1">
              <a:off x="748" y="2047"/>
              <a:ext cx="68" cy="22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3"/>
            <p:cNvSpPr>
              <a:spLocks noChangeArrowheads="1"/>
            </p:cNvSpPr>
            <p:nvPr/>
          </p:nvSpPr>
          <p:spPr bwMode="auto">
            <a:xfrm flipH="1">
              <a:off x="1020" y="1593"/>
              <a:ext cx="68" cy="22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 flipV="1">
              <a:off x="1224" y="1480"/>
              <a:ext cx="182" cy="90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AutoShape 75"/>
            <p:cNvSpPr>
              <a:spLocks noChangeArrowheads="1"/>
            </p:cNvSpPr>
            <p:nvPr/>
          </p:nvSpPr>
          <p:spPr bwMode="auto">
            <a:xfrm rot="-27000000">
              <a:off x="589" y="1616"/>
              <a:ext cx="453" cy="40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AutoShape 76"/>
            <p:cNvSpPr>
              <a:spLocks noChangeArrowheads="1"/>
            </p:cNvSpPr>
            <p:nvPr/>
          </p:nvSpPr>
          <p:spPr bwMode="auto">
            <a:xfrm rot="-27000000">
              <a:off x="1031" y="1355"/>
              <a:ext cx="227" cy="25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77"/>
            <p:cNvSpPr>
              <a:spLocks noChangeArrowheads="1"/>
            </p:cNvSpPr>
            <p:nvPr/>
          </p:nvSpPr>
          <p:spPr bwMode="auto">
            <a:xfrm rot="-27000000">
              <a:off x="1314" y="1163"/>
              <a:ext cx="159" cy="24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78"/>
            <p:cNvSpPr>
              <a:spLocks noChangeArrowheads="1"/>
            </p:cNvSpPr>
            <p:nvPr/>
          </p:nvSpPr>
          <p:spPr bwMode="auto">
            <a:xfrm rot="-27000000">
              <a:off x="1587" y="1049"/>
              <a:ext cx="90" cy="22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79"/>
            <p:cNvSpPr>
              <a:spLocks noChangeArrowheads="1"/>
            </p:cNvSpPr>
            <p:nvPr/>
          </p:nvSpPr>
          <p:spPr bwMode="auto">
            <a:xfrm flipV="1">
              <a:off x="1088" y="1548"/>
              <a:ext cx="182" cy="90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0"/>
            <p:cNvSpPr>
              <a:spLocks noChangeArrowheads="1"/>
            </p:cNvSpPr>
            <p:nvPr/>
          </p:nvSpPr>
          <p:spPr bwMode="auto">
            <a:xfrm flipV="1">
              <a:off x="1270" y="1366"/>
              <a:ext cx="250" cy="20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81"/>
            <p:cNvSpPr>
              <a:spLocks noChangeArrowheads="1"/>
            </p:cNvSpPr>
            <p:nvPr/>
          </p:nvSpPr>
          <p:spPr bwMode="auto">
            <a:xfrm flipV="1">
              <a:off x="1519" y="1207"/>
              <a:ext cx="228" cy="250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Rectangle 82"/>
            <p:cNvSpPr>
              <a:spLocks noChangeArrowheads="1"/>
            </p:cNvSpPr>
            <p:nvPr/>
          </p:nvSpPr>
          <p:spPr bwMode="auto">
            <a:xfrm flipV="1">
              <a:off x="1746" y="1117"/>
              <a:ext cx="228" cy="159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Rectangle 83"/>
            <p:cNvSpPr>
              <a:spLocks noChangeArrowheads="1"/>
            </p:cNvSpPr>
            <p:nvPr/>
          </p:nvSpPr>
          <p:spPr bwMode="auto">
            <a:xfrm flipV="1">
              <a:off x="2426" y="391"/>
              <a:ext cx="454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 flipV="1">
              <a:off x="2653" y="346"/>
              <a:ext cx="454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Rectangle 85"/>
            <p:cNvSpPr>
              <a:spLocks noChangeArrowheads="1"/>
            </p:cNvSpPr>
            <p:nvPr/>
          </p:nvSpPr>
          <p:spPr bwMode="auto">
            <a:xfrm flipV="1">
              <a:off x="2993" y="232"/>
              <a:ext cx="114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AutoShape 86"/>
            <p:cNvSpPr>
              <a:spLocks noChangeArrowheads="1"/>
            </p:cNvSpPr>
            <p:nvPr/>
          </p:nvSpPr>
          <p:spPr bwMode="auto">
            <a:xfrm rot="-27000000" flipH="1" flipV="1">
              <a:off x="1768" y="1253"/>
              <a:ext cx="183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AutoShape 87"/>
            <p:cNvSpPr>
              <a:spLocks noChangeArrowheads="1"/>
            </p:cNvSpPr>
            <p:nvPr/>
          </p:nvSpPr>
          <p:spPr bwMode="auto">
            <a:xfrm rot="-27000000" flipH="1" flipV="1">
              <a:off x="1915" y="1016"/>
              <a:ext cx="319" cy="20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AutoShape 88"/>
            <p:cNvSpPr>
              <a:spLocks noChangeArrowheads="1"/>
            </p:cNvSpPr>
            <p:nvPr/>
          </p:nvSpPr>
          <p:spPr bwMode="auto">
            <a:xfrm rot="-27000000" flipH="1" flipV="1">
              <a:off x="2177" y="731"/>
              <a:ext cx="227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AutoShape 89"/>
            <p:cNvSpPr>
              <a:spLocks noChangeArrowheads="1"/>
            </p:cNvSpPr>
            <p:nvPr/>
          </p:nvSpPr>
          <p:spPr bwMode="auto">
            <a:xfrm rot="-27000000" flipH="1" flipV="1">
              <a:off x="2495" y="572"/>
              <a:ext cx="68" cy="249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AutoShape 90"/>
            <p:cNvSpPr>
              <a:spLocks noChangeArrowheads="1"/>
            </p:cNvSpPr>
            <p:nvPr/>
          </p:nvSpPr>
          <p:spPr bwMode="auto">
            <a:xfrm rot="-27000000">
              <a:off x="2505" y="221"/>
              <a:ext cx="91" cy="25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AutoShape 91"/>
            <p:cNvSpPr>
              <a:spLocks noChangeArrowheads="1"/>
            </p:cNvSpPr>
            <p:nvPr/>
          </p:nvSpPr>
          <p:spPr bwMode="auto">
            <a:xfrm rot="5400000" flipH="1">
              <a:off x="2755" y="221"/>
              <a:ext cx="46" cy="20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AutoShape 92"/>
            <p:cNvSpPr>
              <a:spLocks noChangeArrowheads="1"/>
            </p:cNvSpPr>
            <p:nvPr/>
          </p:nvSpPr>
          <p:spPr bwMode="auto">
            <a:xfrm rot="-27000000" flipH="1" flipV="1">
              <a:off x="3197" y="142"/>
              <a:ext cx="227" cy="40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93"/>
            <p:cNvSpPr>
              <a:spLocks noChangeArrowheads="1"/>
            </p:cNvSpPr>
            <p:nvPr/>
          </p:nvSpPr>
          <p:spPr bwMode="auto">
            <a:xfrm rot="-27000000" flipH="1" flipV="1">
              <a:off x="2892" y="447"/>
              <a:ext cx="204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94"/>
            <p:cNvSpPr>
              <a:spLocks noChangeArrowheads="1"/>
            </p:cNvSpPr>
            <p:nvPr/>
          </p:nvSpPr>
          <p:spPr bwMode="auto">
            <a:xfrm rot="-27000000">
              <a:off x="2880" y="232"/>
              <a:ext cx="114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95"/>
            <p:cNvSpPr>
              <a:spLocks noChangeArrowheads="1"/>
            </p:cNvSpPr>
            <p:nvPr/>
          </p:nvSpPr>
          <p:spPr bwMode="auto">
            <a:xfrm rot="-27000000" flipH="1" flipV="1">
              <a:off x="668" y="2353"/>
              <a:ext cx="227" cy="6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96"/>
            <p:cNvSpPr>
              <a:spLocks noChangeArrowheads="1"/>
            </p:cNvSpPr>
            <p:nvPr/>
          </p:nvSpPr>
          <p:spPr bwMode="auto">
            <a:xfrm rot="5400000" flipH="1">
              <a:off x="526" y="3222"/>
              <a:ext cx="113" cy="3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97"/>
            <p:cNvSpPr>
              <a:spLocks noChangeArrowheads="1"/>
            </p:cNvSpPr>
            <p:nvPr/>
          </p:nvSpPr>
          <p:spPr bwMode="auto">
            <a:xfrm rot="-27000000" flipH="1" flipV="1">
              <a:off x="486" y="2808"/>
              <a:ext cx="227" cy="6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AutoShape 98"/>
            <p:cNvSpPr>
              <a:spLocks noChangeArrowheads="1"/>
            </p:cNvSpPr>
            <p:nvPr/>
          </p:nvSpPr>
          <p:spPr bwMode="auto">
            <a:xfrm rot="-27000000" flipH="1" flipV="1">
              <a:off x="748" y="2114"/>
              <a:ext cx="227" cy="9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AutoShape 99"/>
            <p:cNvSpPr>
              <a:spLocks noChangeArrowheads="1"/>
            </p:cNvSpPr>
            <p:nvPr/>
          </p:nvSpPr>
          <p:spPr bwMode="auto">
            <a:xfrm rot="-27000000" flipH="1" flipV="1">
              <a:off x="884" y="1843"/>
              <a:ext cx="227" cy="18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AutoShape 100"/>
            <p:cNvSpPr>
              <a:spLocks noChangeArrowheads="1"/>
            </p:cNvSpPr>
            <p:nvPr/>
          </p:nvSpPr>
          <p:spPr bwMode="auto">
            <a:xfrm rot="-27000000" flipH="1" flipV="1">
              <a:off x="1088" y="1638"/>
              <a:ext cx="182" cy="182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AutoShape 101"/>
            <p:cNvSpPr>
              <a:spLocks noChangeArrowheads="1"/>
            </p:cNvSpPr>
            <p:nvPr/>
          </p:nvSpPr>
          <p:spPr bwMode="auto">
            <a:xfrm rot="-27000000" flipH="1" flipV="1">
              <a:off x="1360" y="1480"/>
              <a:ext cx="69" cy="249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AutoShape 102"/>
            <p:cNvSpPr>
              <a:spLocks noChangeArrowheads="1"/>
            </p:cNvSpPr>
            <p:nvPr/>
          </p:nvSpPr>
          <p:spPr bwMode="auto">
            <a:xfrm rot="-27000000" flipH="1" flipV="1">
              <a:off x="1576" y="1400"/>
              <a:ext cx="114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AutoShape 103"/>
            <p:cNvSpPr>
              <a:spLocks noChangeArrowheads="1"/>
            </p:cNvSpPr>
            <p:nvPr/>
          </p:nvSpPr>
          <p:spPr bwMode="auto">
            <a:xfrm rot="-27000000" flipH="1" flipV="1">
              <a:off x="578" y="2557"/>
              <a:ext cx="227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4"/>
            <p:cNvSpPr>
              <a:spLocks noChangeArrowheads="1"/>
            </p:cNvSpPr>
            <p:nvPr/>
          </p:nvSpPr>
          <p:spPr bwMode="auto">
            <a:xfrm flipH="1">
              <a:off x="385" y="2523"/>
              <a:ext cx="182" cy="771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5"/>
            <p:cNvSpPr>
              <a:spLocks noChangeArrowheads="1"/>
            </p:cNvSpPr>
            <p:nvPr/>
          </p:nvSpPr>
          <p:spPr bwMode="auto">
            <a:xfrm flipH="1">
              <a:off x="521" y="2455"/>
              <a:ext cx="113" cy="271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AutoShape 106"/>
            <p:cNvSpPr>
              <a:spLocks noChangeArrowheads="1"/>
            </p:cNvSpPr>
            <p:nvPr/>
          </p:nvSpPr>
          <p:spPr bwMode="auto">
            <a:xfrm rot="-27000000">
              <a:off x="1712" y="493"/>
              <a:ext cx="658" cy="5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07"/>
            <p:cNvSpPr>
              <a:spLocks noChangeArrowheads="1"/>
            </p:cNvSpPr>
            <p:nvPr/>
          </p:nvSpPr>
          <p:spPr bwMode="auto">
            <a:xfrm flipH="1">
              <a:off x="2200" y="3022"/>
              <a:ext cx="353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AutoShape 108"/>
            <p:cNvSpPr>
              <a:spLocks noChangeArrowheads="1"/>
            </p:cNvSpPr>
            <p:nvPr/>
          </p:nvSpPr>
          <p:spPr bwMode="auto">
            <a:xfrm rot="-27000000">
              <a:off x="1604" y="3153"/>
              <a:ext cx="113" cy="17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AutoShape 109"/>
            <p:cNvSpPr>
              <a:spLocks noChangeArrowheads="1"/>
            </p:cNvSpPr>
            <p:nvPr/>
          </p:nvSpPr>
          <p:spPr bwMode="auto">
            <a:xfrm rot="-27000000">
              <a:off x="1803" y="3010"/>
              <a:ext cx="114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AutoShape 110"/>
            <p:cNvSpPr>
              <a:spLocks noChangeArrowheads="1"/>
            </p:cNvSpPr>
            <p:nvPr/>
          </p:nvSpPr>
          <p:spPr bwMode="auto">
            <a:xfrm rot="-27000000">
              <a:off x="2053" y="2919"/>
              <a:ext cx="68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111"/>
            <p:cNvSpPr>
              <a:spLocks noChangeArrowheads="1"/>
            </p:cNvSpPr>
            <p:nvPr/>
          </p:nvSpPr>
          <p:spPr bwMode="auto">
            <a:xfrm rot="5400000" flipH="1">
              <a:off x="2301" y="2898"/>
              <a:ext cx="23" cy="22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Rectangle 112"/>
            <p:cNvSpPr>
              <a:spLocks noChangeArrowheads="1"/>
            </p:cNvSpPr>
            <p:nvPr/>
          </p:nvSpPr>
          <p:spPr bwMode="auto">
            <a:xfrm flipH="1">
              <a:off x="1973" y="3067"/>
              <a:ext cx="227" cy="227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Rectangle 113"/>
            <p:cNvSpPr>
              <a:spLocks noChangeArrowheads="1"/>
            </p:cNvSpPr>
            <p:nvPr/>
          </p:nvSpPr>
          <p:spPr bwMode="auto">
            <a:xfrm flipH="1">
              <a:off x="1746" y="3181"/>
              <a:ext cx="227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Rectangle 114"/>
            <p:cNvSpPr>
              <a:spLocks noChangeArrowheads="1"/>
            </p:cNvSpPr>
            <p:nvPr/>
          </p:nvSpPr>
          <p:spPr bwMode="auto">
            <a:xfrm flipH="1">
              <a:off x="3560" y="2455"/>
              <a:ext cx="159" cy="68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115"/>
            <p:cNvSpPr>
              <a:spLocks noChangeArrowheads="1"/>
            </p:cNvSpPr>
            <p:nvPr/>
          </p:nvSpPr>
          <p:spPr bwMode="auto">
            <a:xfrm rot="-27000000">
              <a:off x="3141" y="2285"/>
              <a:ext cx="159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116"/>
            <p:cNvSpPr>
              <a:spLocks noChangeArrowheads="1"/>
            </p:cNvSpPr>
            <p:nvPr/>
          </p:nvSpPr>
          <p:spPr bwMode="auto">
            <a:xfrm rot="-27000000">
              <a:off x="3436" y="2194"/>
              <a:ext cx="23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AutoShape 117"/>
            <p:cNvSpPr>
              <a:spLocks noChangeArrowheads="1"/>
            </p:cNvSpPr>
            <p:nvPr/>
          </p:nvSpPr>
          <p:spPr bwMode="auto">
            <a:xfrm rot="5400000" flipH="1">
              <a:off x="3605" y="2251"/>
              <a:ext cx="159" cy="25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Rectangle 118"/>
            <p:cNvSpPr>
              <a:spLocks noChangeArrowheads="1"/>
            </p:cNvSpPr>
            <p:nvPr/>
          </p:nvSpPr>
          <p:spPr bwMode="auto">
            <a:xfrm flipH="1">
              <a:off x="3560" y="2795"/>
              <a:ext cx="23" cy="135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19"/>
            <p:cNvSpPr>
              <a:spLocks noChangeArrowheads="1"/>
            </p:cNvSpPr>
            <p:nvPr/>
          </p:nvSpPr>
          <p:spPr bwMode="auto">
            <a:xfrm flipH="1">
              <a:off x="3107" y="2478"/>
              <a:ext cx="476" cy="31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0"/>
            <p:cNvSpPr>
              <a:spLocks noChangeArrowheads="1"/>
            </p:cNvSpPr>
            <p:nvPr/>
          </p:nvSpPr>
          <p:spPr bwMode="auto">
            <a:xfrm flipH="1">
              <a:off x="3334" y="2319"/>
              <a:ext cx="226" cy="159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1"/>
            <p:cNvSpPr>
              <a:spLocks noChangeArrowheads="1"/>
            </p:cNvSpPr>
            <p:nvPr/>
          </p:nvSpPr>
          <p:spPr bwMode="auto">
            <a:xfrm flipH="1">
              <a:off x="3583" y="2455"/>
              <a:ext cx="226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AutoShape 122"/>
            <p:cNvSpPr>
              <a:spLocks noChangeArrowheads="1"/>
            </p:cNvSpPr>
            <p:nvPr/>
          </p:nvSpPr>
          <p:spPr bwMode="auto">
            <a:xfrm rot="5400000" flipH="1">
              <a:off x="3799" y="2466"/>
              <a:ext cx="272" cy="249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AutoShape 123"/>
            <p:cNvSpPr>
              <a:spLocks noChangeArrowheads="1"/>
            </p:cNvSpPr>
            <p:nvPr/>
          </p:nvSpPr>
          <p:spPr bwMode="auto">
            <a:xfrm rot="5400000" flipH="1">
              <a:off x="3957" y="2829"/>
              <a:ext cx="227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AutoShape 124"/>
            <p:cNvSpPr>
              <a:spLocks noChangeArrowheads="1"/>
            </p:cNvSpPr>
            <p:nvPr/>
          </p:nvSpPr>
          <p:spPr bwMode="auto">
            <a:xfrm rot="-27000000" flipH="1" flipV="1">
              <a:off x="3946" y="3045"/>
              <a:ext cx="227" cy="45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AutoShape 125"/>
            <p:cNvSpPr>
              <a:spLocks noChangeArrowheads="1"/>
            </p:cNvSpPr>
            <p:nvPr/>
          </p:nvSpPr>
          <p:spPr bwMode="auto">
            <a:xfrm rot="-27000000">
              <a:off x="3524" y="3212"/>
              <a:ext cx="136" cy="2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AutoShape 126"/>
            <p:cNvSpPr>
              <a:spLocks noChangeArrowheads="1"/>
            </p:cNvSpPr>
            <p:nvPr/>
          </p:nvSpPr>
          <p:spPr bwMode="auto">
            <a:xfrm rot="5400000" flipV="1">
              <a:off x="3493" y="3044"/>
              <a:ext cx="204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AutoShape 127"/>
            <p:cNvSpPr>
              <a:spLocks noChangeArrowheads="1"/>
            </p:cNvSpPr>
            <p:nvPr/>
          </p:nvSpPr>
          <p:spPr bwMode="auto">
            <a:xfrm rot="5400000" flipV="1">
              <a:off x="3379" y="2750"/>
              <a:ext cx="136" cy="22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28"/>
            <p:cNvSpPr>
              <a:spLocks noChangeArrowheads="1"/>
            </p:cNvSpPr>
            <p:nvPr/>
          </p:nvSpPr>
          <p:spPr bwMode="auto">
            <a:xfrm>
              <a:off x="3606" y="3181"/>
              <a:ext cx="408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29"/>
            <p:cNvSpPr>
              <a:spLocks noChangeArrowheads="1"/>
            </p:cNvSpPr>
            <p:nvPr/>
          </p:nvSpPr>
          <p:spPr bwMode="auto">
            <a:xfrm>
              <a:off x="3606" y="2954"/>
              <a:ext cx="431" cy="227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 flipH="1" flipV="1">
              <a:off x="1088" y="2954"/>
              <a:ext cx="46" cy="4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Rectangle 131"/>
            <p:cNvSpPr>
              <a:spLocks noChangeArrowheads="1"/>
            </p:cNvSpPr>
            <p:nvPr/>
          </p:nvSpPr>
          <p:spPr bwMode="auto">
            <a:xfrm flipV="1">
              <a:off x="612" y="3181"/>
              <a:ext cx="27" cy="113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Rectangle 132"/>
            <p:cNvSpPr>
              <a:spLocks noChangeArrowheads="1"/>
            </p:cNvSpPr>
            <p:nvPr/>
          </p:nvSpPr>
          <p:spPr bwMode="auto">
            <a:xfrm flipV="1">
              <a:off x="1043" y="2908"/>
              <a:ext cx="45" cy="9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Rectangle 133"/>
            <p:cNvSpPr>
              <a:spLocks noChangeArrowheads="1"/>
            </p:cNvSpPr>
            <p:nvPr/>
          </p:nvSpPr>
          <p:spPr bwMode="auto">
            <a:xfrm flipV="1">
              <a:off x="1519" y="2931"/>
              <a:ext cx="227" cy="25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Rectangle 134"/>
            <p:cNvSpPr>
              <a:spLocks noChangeArrowheads="1"/>
            </p:cNvSpPr>
            <p:nvPr/>
          </p:nvSpPr>
          <p:spPr bwMode="auto">
            <a:xfrm flipV="1">
              <a:off x="1292" y="2999"/>
              <a:ext cx="283" cy="29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5"/>
            <p:cNvSpPr>
              <a:spLocks noChangeArrowheads="1"/>
            </p:cNvSpPr>
            <p:nvPr/>
          </p:nvSpPr>
          <p:spPr bwMode="auto">
            <a:xfrm flipV="1">
              <a:off x="839" y="2999"/>
              <a:ext cx="510" cy="29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6"/>
            <p:cNvSpPr>
              <a:spLocks noChangeArrowheads="1"/>
            </p:cNvSpPr>
            <p:nvPr/>
          </p:nvSpPr>
          <p:spPr bwMode="auto">
            <a:xfrm flipV="1">
              <a:off x="748" y="2500"/>
              <a:ext cx="91" cy="79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37"/>
            <p:cNvSpPr>
              <a:spLocks noChangeArrowheads="1"/>
            </p:cNvSpPr>
            <p:nvPr/>
          </p:nvSpPr>
          <p:spPr bwMode="auto">
            <a:xfrm flipV="1">
              <a:off x="816" y="2273"/>
              <a:ext cx="23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38"/>
            <p:cNvSpPr>
              <a:spLocks noChangeArrowheads="1"/>
            </p:cNvSpPr>
            <p:nvPr/>
          </p:nvSpPr>
          <p:spPr bwMode="auto">
            <a:xfrm flipH="1" flipV="1">
              <a:off x="1043" y="2228"/>
              <a:ext cx="46" cy="4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39"/>
            <p:cNvSpPr>
              <a:spLocks noChangeArrowheads="1"/>
            </p:cNvSpPr>
            <p:nvPr/>
          </p:nvSpPr>
          <p:spPr bwMode="auto">
            <a:xfrm flipV="1">
              <a:off x="1973" y="2727"/>
              <a:ext cx="454" cy="27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0"/>
            <p:cNvSpPr>
              <a:spLocks noChangeArrowheads="1"/>
            </p:cNvSpPr>
            <p:nvPr/>
          </p:nvSpPr>
          <p:spPr bwMode="auto">
            <a:xfrm flipV="1">
              <a:off x="1723" y="2727"/>
              <a:ext cx="250" cy="34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Rectangle 141"/>
            <p:cNvSpPr>
              <a:spLocks noChangeArrowheads="1"/>
            </p:cNvSpPr>
            <p:nvPr/>
          </p:nvSpPr>
          <p:spPr bwMode="auto">
            <a:xfrm flipV="1">
              <a:off x="635" y="2727"/>
              <a:ext cx="113" cy="56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Rectangle 142"/>
            <p:cNvSpPr>
              <a:spLocks noChangeArrowheads="1"/>
            </p:cNvSpPr>
            <p:nvPr/>
          </p:nvSpPr>
          <p:spPr bwMode="auto">
            <a:xfrm flipV="1">
              <a:off x="567" y="2954"/>
              <a:ext cx="6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Rectangle 143"/>
            <p:cNvSpPr>
              <a:spLocks noChangeArrowheads="1"/>
            </p:cNvSpPr>
            <p:nvPr/>
          </p:nvSpPr>
          <p:spPr bwMode="auto">
            <a:xfrm flipV="1">
              <a:off x="839" y="2251"/>
              <a:ext cx="204" cy="74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4"/>
            <p:cNvSpPr>
              <a:spLocks noChangeArrowheads="1"/>
            </p:cNvSpPr>
            <p:nvPr/>
          </p:nvSpPr>
          <p:spPr bwMode="auto">
            <a:xfrm flipH="1" flipV="1">
              <a:off x="907" y="2047"/>
              <a:ext cx="181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5"/>
            <p:cNvSpPr>
              <a:spLocks noChangeArrowheads="1"/>
            </p:cNvSpPr>
            <p:nvPr/>
          </p:nvSpPr>
          <p:spPr bwMode="auto">
            <a:xfrm flipH="1" flipV="1">
              <a:off x="1088" y="1820"/>
              <a:ext cx="113" cy="22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6"/>
            <p:cNvSpPr>
              <a:spLocks noChangeArrowheads="1"/>
            </p:cNvSpPr>
            <p:nvPr/>
          </p:nvSpPr>
          <p:spPr bwMode="auto">
            <a:xfrm flipH="1" flipV="1">
              <a:off x="1973" y="1275"/>
              <a:ext cx="22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47"/>
            <p:cNvSpPr>
              <a:spLocks noChangeArrowheads="1"/>
            </p:cNvSpPr>
            <p:nvPr/>
          </p:nvSpPr>
          <p:spPr bwMode="auto">
            <a:xfrm flipH="1" flipV="1">
              <a:off x="2177" y="1117"/>
              <a:ext cx="22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48"/>
            <p:cNvSpPr>
              <a:spLocks noChangeArrowheads="1"/>
            </p:cNvSpPr>
            <p:nvPr/>
          </p:nvSpPr>
          <p:spPr bwMode="auto">
            <a:xfrm flipH="1" flipV="1">
              <a:off x="2381" y="958"/>
              <a:ext cx="46" cy="13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49"/>
            <p:cNvSpPr>
              <a:spLocks noChangeArrowheads="1"/>
            </p:cNvSpPr>
            <p:nvPr/>
          </p:nvSpPr>
          <p:spPr bwMode="auto">
            <a:xfrm flipH="1" flipV="1">
              <a:off x="3515" y="232"/>
              <a:ext cx="46" cy="25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0"/>
            <p:cNvSpPr>
              <a:spLocks noChangeArrowheads="1"/>
            </p:cNvSpPr>
            <p:nvPr/>
          </p:nvSpPr>
          <p:spPr bwMode="auto">
            <a:xfrm flipH="1" flipV="1">
              <a:off x="5261" y="890"/>
              <a:ext cx="45" cy="6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Rectangle 151"/>
            <p:cNvSpPr>
              <a:spLocks noChangeArrowheads="1"/>
            </p:cNvSpPr>
            <p:nvPr/>
          </p:nvSpPr>
          <p:spPr bwMode="auto">
            <a:xfrm flipH="1" flipV="1">
              <a:off x="1202" y="1820"/>
              <a:ext cx="90" cy="13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152"/>
            <p:cNvSpPr>
              <a:spLocks noChangeArrowheads="1"/>
            </p:cNvSpPr>
            <p:nvPr/>
          </p:nvSpPr>
          <p:spPr bwMode="auto">
            <a:xfrm flipH="1" flipV="1">
              <a:off x="1270" y="1638"/>
              <a:ext cx="249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Rectangle 153"/>
            <p:cNvSpPr>
              <a:spLocks noChangeArrowheads="1"/>
            </p:cNvSpPr>
            <p:nvPr/>
          </p:nvSpPr>
          <p:spPr bwMode="auto">
            <a:xfrm flipH="1" flipV="1">
              <a:off x="1519" y="1570"/>
              <a:ext cx="227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Rectangle 154"/>
            <p:cNvSpPr>
              <a:spLocks noChangeArrowheads="1"/>
            </p:cNvSpPr>
            <p:nvPr/>
          </p:nvSpPr>
          <p:spPr bwMode="auto">
            <a:xfrm flipH="1" flipV="1">
              <a:off x="1746" y="1457"/>
              <a:ext cx="249" cy="15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Rectangle 155"/>
            <p:cNvSpPr>
              <a:spLocks noChangeArrowheads="1"/>
            </p:cNvSpPr>
            <p:nvPr/>
          </p:nvSpPr>
          <p:spPr bwMode="auto">
            <a:xfrm flipH="1" flipV="1">
              <a:off x="1995" y="1275"/>
              <a:ext cx="205" cy="9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Rectangle 156"/>
            <p:cNvSpPr>
              <a:spLocks noChangeArrowheads="1"/>
            </p:cNvSpPr>
            <p:nvPr/>
          </p:nvSpPr>
          <p:spPr bwMode="auto">
            <a:xfrm flipH="1" flipV="1">
              <a:off x="2177" y="958"/>
              <a:ext cx="205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157"/>
            <p:cNvSpPr>
              <a:spLocks noChangeArrowheads="1"/>
            </p:cNvSpPr>
            <p:nvPr/>
          </p:nvSpPr>
          <p:spPr bwMode="auto">
            <a:xfrm flipH="1" flipV="1">
              <a:off x="2404" y="731"/>
              <a:ext cx="725" cy="25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158"/>
            <p:cNvSpPr>
              <a:spLocks noChangeArrowheads="1"/>
            </p:cNvSpPr>
            <p:nvPr/>
          </p:nvSpPr>
          <p:spPr bwMode="auto">
            <a:xfrm flipH="1" flipV="1">
              <a:off x="2653" y="663"/>
              <a:ext cx="476" cy="6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Rectangle 159"/>
            <p:cNvSpPr>
              <a:spLocks noChangeArrowheads="1"/>
            </p:cNvSpPr>
            <p:nvPr/>
          </p:nvSpPr>
          <p:spPr bwMode="auto">
            <a:xfrm flipH="1" flipV="1">
              <a:off x="3107" y="459"/>
              <a:ext cx="204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0"/>
            <p:cNvSpPr>
              <a:spLocks noChangeArrowheads="1"/>
            </p:cNvSpPr>
            <p:nvPr/>
          </p:nvSpPr>
          <p:spPr bwMode="auto">
            <a:xfrm flipH="1" flipV="1">
              <a:off x="3311" y="459"/>
              <a:ext cx="204" cy="23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Rectangle 161"/>
            <p:cNvSpPr>
              <a:spLocks noChangeArrowheads="1"/>
            </p:cNvSpPr>
            <p:nvPr/>
          </p:nvSpPr>
          <p:spPr bwMode="auto">
            <a:xfrm flipH="1" flipV="1">
              <a:off x="3560" y="232"/>
              <a:ext cx="227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Rectangle 162"/>
            <p:cNvSpPr>
              <a:spLocks noChangeArrowheads="1"/>
            </p:cNvSpPr>
            <p:nvPr/>
          </p:nvSpPr>
          <p:spPr bwMode="auto">
            <a:xfrm flipH="1" flipV="1">
              <a:off x="3787" y="232"/>
              <a:ext cx="907" cy="9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163"/>
            <p:cNvSpPr>
              <a:spLocks noChangeArrowheads="1"/>
            </p:cNvSpPr>
            <p:nvPr/>
          </p:nvSpPr>
          <p:spPr bwMode="auto">
            <a:xfrm flipH="1" flipV="1">
              <a:off x="4694" y="232"/>
              <a:ext cx="227" cy="11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Rectangle 164"/>
            <p:cNvSpPr>
              <a:spLocks noChangeArrowheads="1"/>
            </p:cNvSpPr>
            <p:nvPr/>
          </p:nvSpPr>
          <p:spPr bwMode="auto">
            <a:xfrm flipH="1" flipV="1">
              <a:off x="5148" y="527"/>
              <a:ext cx="91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5"/>
            <p:cNvSpPr>
              <a:spLocks noChangeArrowheads="1"/>
            </p:cNvSpPr>
            <p:nvPr/>
          </p:nvSpPr>
          <p:spPr bwMode="auto">
            <a:xfrm flipH="1" flipV="1">
              <a:off x="5216" y="731"/>
              <a:ext cx="45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6"/>
            <p:cNvSpPr>
              <a:spLocks noChangeArrowheads="1"/>
            </p:cNvSpPr>
            <p:nvPr/>
          </p:nvSpPr>
          <p:spPr bwMode="auto">
            <a:xfrm flipH="1" flipV="1">
              <a:off x="5284" y="890"/>
              <a:ext cx="90" cy="24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67"/>
            <p:cNvSpPr>
              <a:spLocks noChangeArrowheads="1"/>
            </p:cNvSpPr>
            <p:nvPr/>
          </p:nvSpPr>
          <p:spPr bwMode="auto">
            <a:xfrm flipH="1" flipV="1">
              <a:off x="5307" y="1139"/>
              <a:ext cx="15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68"/>
            <p:cNvSpPr>
              <a:spLocks noChangeArrowheads="1"/>
            </p:cNvSpPr>
            <p:nvPr/>
          </p:nvSpPr>
          <p:spPr bwMode="auto">
            <a:xfrm flipH="1" flipV="1">
              <a:off x="5307" y="1366"/>
              <a:ext cx="68" cy="27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69"/>
            <p:cNvSpPr>
              <a:spLocks noChangeArrowheads="1"/>
            </p:cNvSpPr>
            <p:nvPr/>
          </p:nvSpPr>
          <p:spPr bwMode="auto">
            <a:xfrm flipH="1" flipV="1">
              <a:off x="5375" y="1366"/>
              <a:ext cx="22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0"/>
            <p:cNvSpPr>
              <a:spLocks noChangeArrowheads="1"/>
            </p:cNvSpPr>
            <p:nvPr/>
          </p:nvSpPr>
          <p:spPr bwMode="auto">
            <a:xfrm flipH="1" flipV="1">
              <a:off x="5239" y="1593"/>
              <a:ext cx="6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Rectangle 171"/>
            <p:cNvSpPr>
              <a:spLocks noChangeArrowheads="1"/>
            </p:cNvSpPr>
            <p:nvPr/>
          </p:nvSpPr>
          <p:spPr bwMode="auto">
            <a:xfrm flipH="1" flipV="1">
              <a:off x="5148" y="1820"/>
              <a:ext cx="113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Rectangle 172"/>
            <p:cNvSpPr>
              <a:spLocks noChangeArrowheads="1"/>
            </p:cNvSpPr>
            <p:nvPr/>
          </p:nvSpPr>
          <p:spPr bwMode="auto">
            <a:xfrm flipH="1" flipV="1">
              <a:off x="5080" y="2046"/>
              <a:ext cx="6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AutoShape 173"/>
            <p:cNvSpPr>
              <a:spLocks noChangeArrowheads="1"/>
            </p:cNvSpPr>
            <p:nvPr/>
          </p:nvSpPr>
          <p:spPr bwMode="auto">
            <a:xfrm rot="-27000000" flipH="1" flipV="1">
              <a:off x="2926" y="2817"/>
              <a:ext cx="136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AutoShape 174"/>
            <p:cNvSpPr>
              <a:spLocks noChangeArrowheads="1"/>
            </p:cNvSpPr>
            <p:nvPr/>
          </p:nvSpPr>
          <p:spPr bwMode="auto">
            <a:xfrm rot="-27000000">
              <a:off x="2440" y="2379"/>
              <a:ext cx="328" cy="36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AutoShape 175"/>
            <p:cNvSpPr>
              <a:spLocks noChangeArrowheads="1"/>
            </p:cNvSpPr>
            <p:nvPr/>
          </p:nvSpPr>
          <p:spPr bwMode="auto">
            <a:xfrm rot="-27000000" flipH="1" flipV="1">
              <a:off x="3187" y="2715"/>
              <a:ext cx="68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AutoShape 176"/>
            <p:cNvSpPr>
              <a:spLocks noChangeArrowheads="1"/>
            </p:cNvSpPr>
            <p:nvPr/>
          </p:nvSpPr>
          <p:spPr bwMode="auto">
            <a:xfrm rot="-27000000" flipH="1" flipV="1">
              <a:off x="2569" y="2983"/>
              <a:ext cx="295" cy="3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AutoShape 177"/>
            <p:cNvSpPr>
              <a:spLocks noChangeArrowheads="1"/>
            </p:cNvSpPr>
            <p:nvPr/>
          </p:nvSpPr>
          <p:spPr bwMode="auto">
            <a:xfrm rot="5400000" flipV="1">
              <a:off x="3957" y="2829"/>
              <a:ext cx="227" cy="2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AutoShape 178"/>
            <p:cNvSpPr>
              <a:spLocks noChangeArrowheads="1"/>
            </p:cNvSpPr>
            <p:nvPr/>
          </p:nvSpPr>
          <p:spPr bwMode="auto">
            <a:xfrm rot="-27000000">
              <a:off x="3946" y="3045"/>
              <a:ext cx="227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AutoShape 179"/>
            <p:cNvSpPr>
              <a:spLocks noChangeArrowheads="1"/>
            </p:cNvSpPr>
            <p:nvPr/>
          </p:nvSpPr>
          <p:spPr bwMode="auto">
            <a:xfrm rot="5400000" flipH="1">
              <a:off x="4410" y="2353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AutoShape 180"/>
            <p:cNvSpPr>
              <a:spLocks noChangeArrowheads="1"/>
            </p:cNvSpPr>
            <p:nvPr/>
          </p:nvSpPr>
          <p:spPr bwMode="auto">
            <a:xfrm rot="-27000000" flipH="1" flipV="1">
              <a:off x="4433" y="2603"/>
              <a:ext cx="227" cy="2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Rectangle 181"/>
            <p:cNvSpPr>
              <a:spLocks noChangeArrowheads="1"/>
            </p:cNvSpPr>
            <p:nvPr/>
          </p:nvSpPr>
          <p:spPr bwMode="auto">
            <a:xfrm>
              <a:off x="4468" y="2273"/>
              <a:ext cx="22" cy="45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Rectangle 182"/>
            <p:cNvSpPr>
              <a:spLocks noChangeArrowheads="1"/>
            </p:cNvSpPr>
            <p:nvPr/>
          </p:nvSpPr>
          <p:spPr bwMode="auto">
            <a:xfrm>
              <a:off x="4490" y="2500"/>
              <a:ext cx="46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AutoShape 183"/>
            <p:cNvSpPr>
              <a:spLocks noChangeArrowheads="1"/>
            </p:cNvSpPr>
            <p:nvPr/>
          </p:nvSpPr>
          <p:spPr bwMode="auto">
            <a:xfrm rot="5400000" flipH="1">
              <a:off x="4264" y="2046"/>
              <a:ext cx="204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4"/>
            <p:cNvSpPr>
              <a:spLocks noChangeArrowheads="1"/>
            </p:cNvSpPr>
            <p:nvPr/>
          </p:nvSpPr>
          <p:spPr bwMode="auto">
            <a:xfrm>
              <a:off x="4059" y="2069"/>
              <a:ext cx="23" cy="65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85"/>
            <p:cNvSpPr>
              <a:spLocks noChangeArrowheads="1"/>
            </p:cNvSpPr>
            <p:nvPr/>
          </p:nvSpPr>
          <p:spPr bwMode="auto">
            <a:xfrm flipV="1">
              <a:off x="2925" y="2273"/>
              <a:ext cx="409" cy="4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86"/>
            <p:cNvSpPr>
              <a:spLocks noChangeArrowheads="1"/>
            </p:cNvSpPr>
            <p:nvPr/>
          </p:nvSpPr>
          <p:spPr bwMode="auto">
            <a:xfrm flipV="1">
              <a:off x="3107" y="2047"/>
              <a:ext cx="136" cy="4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87"/>
            <p:cNvSpPr>
              <a:spLocks noChangeArrowheads="1"/>
            </p:cNvSpPr>
            <p:nvPr/>
          </p:nvSpPr>
          <p:spPr bwMode="auto">
            <a:xfrm>
              <a:off x="3107" y="2069"/>
              <a:ext cx="703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AutoShape 188"/>
            <p:cNvSpPr>
              <a:spLocks noChangeArrowheads="1"/>
            </p:cNvSpPr>
            <p:nvPr/>
          </p:nvSpPr>
          <p:spPr bwMode="auto">
            <a:xfrm rot="-27000000">
              <a:off x="2902" y="2070"/>
              <a:ext cx="227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AutoShape 189"/>
            <p:cNvSpPr>
              <a:spLocks noChangeArrowheads="1"/>
            </p:cNvSpPr>
            <p:nvPr/>
          </p:nvSpPr>
          <p:spPr bwMode="auto">
            <a:xfrm rot="-27000000">
              <a:off x="3050" y="1922"/>
              <a:ext cx="182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AutoShape 190"/>
            <p:cNvSpPr>
              <a:spLocks noChangeArrowheads="1"/>
            </p:cNvSpPr>
            <p:nvPr/>
          </p:nvSpPr>
          <p:spPr bwMode="auto">
            <a:xfrm rot="-27000000">
              <a:off x="3187" y="1717"/>
              <a:ext cx="136" cy="15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AutoShape 191"/>
            <p:cNvSpPr>
              <a:spLocks noChangeArrowheads="1"/>
            </p:cNvSpPr>
            <p:nvPr/>
          </p:nvSpPr>
          <p:spPr bwMode="auto">
            <a:xfrm rot="5400000" flipH="1">
              <a:off x="3504" y="1559"/>
              <a:ext cx="340" cy="68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Rectangle 192"/>
            <p:cNvSpPr>
              <a:spLocks noChangeArrowheads="1"/>
            </p:cNvSpPr>
            <p:nvPr/>
          </p:nvSpPr>
          <p:spPr bwMode="auto">
            <a:xfrm>
              <a:off x="4082" y="2069"/>
              <a:ext cx="159" cy="111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Rectangle 193"/>
            <p:cNvSpPr>
              <a:spLocks noChangeArrowheads="1"/>
            </p:cNvSpPr>
            <p:nvPr/>
          </p:nvSpPr>
          <p:spPr bwMode="auto">
            <a:xfrm>
              <a:off x="4241" y="2273"/>
              <a:ext cx="227" cy="68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Rectangle 194"/>
            <p:cNvSpPr>
              <a:spLocks noChangeArrowheads="1"/>
            </p:cNvSpPr>
            <p:nvPr/>
          </p:nvSpPr>
          <p:spPr bwMode="auto">
            <a:xfrm>
              <a:off x="3810" y="2069"/>
              <a:ext cx="250" cy="38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Rectangle 195"/>
            <p:cNvSpPr>
              <a:spLocks noChangeArrowheads="1"/>
            </p:cNvSpPr>
            <p:nvPr/>
          </p:nvSpPr>
          <p:spPr bwMode="auto">
            <a:xfrm flipV="1">
              <a:off x="3175" y="1865"/>
              <a:ext cx="159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Rectangle 196"/>
            <p:cNvSpPr>
              <a:spLocks noChangeArrowheads="1"/>
            </p:cNvSpPr>
            <p:nvPr/>
          </p:nvSpPr>
          <p:spPr bwMode="auto">
            <a:xfrm flipH="1" flipV="1">
              <a:off x="2925" y="2319"/>
              <a:ext cx="182" cy="15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AutoShape 197"/>
            <p:cNvSpPr>
              <a:spLocks noChangeArrowheads="1"/>
            </p:cNvSpPr>
            <p:nvPr/>
          </p:nvSpPr>
          <p:spPr bwMode="auto">
            <a:xfrm rot="5400000" flipV="1">
              <a:off x="2879" y="755"/>
              <a:ext cx="23" cy="47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AutoShape 198"/>
            <p:cNvSpPr>
              <a:spLocks noChangeArrowheads="1"/>
            </p:cNvSpPr>
            <p:nvPr/>
          </p:nvSpPr>
          <p:spPr bwMode="auto">
            <a:xfrm rot="-27000000" flipH="1" flipV="1">
              <a:off x="2482" y="925"/>
              <a:ext cx="11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AutoShape 199"/>
            <p:cNvSpPr>
              <a:spLocks noChangeArrowheads="1"/>
            </p:cNvSpPr>
            <p:nvPr/>
          </p:nvSpPr>
          <p:spPr bwMode="auto">
            <a:xfrm rot="-27000000" flipH="1" flipV="1">
              <a:off x="2381" y="1094"/>
              <a:ext cx="45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AutoShape 200"/>
            <p:cNvSpPr>
              <a:spLocks noChangeArrowheads="1"/>
            </p:cNvSpPr>
            <p:nvPr/>
          </p:nvSpPr>
          <p:spPr bwMode="auto">
            <a:xfrm rot="-27000000" flipH="1" flipV="1">
              <a:off x="2177" y="1162"/>
              <a:ext cx="227" cy="18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AutoShape 201"/>
            <p:cNvSpPr>
              <a:spLocks noChangeArrowheads="1"/>
            </p:cNvSpPr>
            <p:nvPr/>
          </p:nvSpPr>
          <p:spPr bwMode="auto">
            <a:xfrm rot="-27000000" flipH="1" flipV="1">
              <a:off x="1972" y="1389"/>
              <a:ext cx="250" cy="20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AutoShape 202"/>
            <p:cNvSpPr>
              <a:spLocks noChangeArrowheads="1"/>
            </p:cNvSpPr>
            <p:nvPr/>
          </p:nvSpPr>
          <p:spPr bwMode="auto">
            <a:xfrm rot="-27000000" flipH="1" flipV="1">
              <a:off x="1780" y="1582"/>
              <a:ext cx="181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AutoShape 203"/>
            <p:cNvSpPr>
              <a:spLocks noChangeArrowheads="1"/>
            </p:cNvSpPr>
            <p:nvPr/>
          </p:nvSpPr>
          <p:spPr bwMode="auto">
            <a:xfrm rot="-27000000" flipH="1" flipV="1">
              <a:off x="1610" y="1706"/>
              <a:ext cx="45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AutoShape 204"/>
            <p:cNvSpPr>
              <a:spLocks noChangeArrowheads="1"/>
            </p:cNvSpPr>
            <p:nvPr/>
          </p:nvSpPr>
          <p:spPr bwMode="auto">
            <a:xfrm rot="-27000000" flipH="1" flipV="1">
              <a:off x="1349" y="1785"/>
              <a:ext cx="114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AutoShape 205"/>
            <p:cNvSpPr>
              <a:spLocks noChangeArrowheads="1"/>
            </p:cNvSpPr>
            <p:nvPr/>
          </p:nvSpPr>
          <p:spPr bwMode="auto">
            <a:xfrm rot="-27000000" flipH="1" flipV="1">
              <a:off x="1202" y="1956"/>
              <a:ext cx="91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AutoShape 206"/>
            <p:cNvSpPr>
              <a:spLocks noChangeArrowheads="1"/>
            </p:cNvSpPr>
            <p:nvPr/>
          </p:nvSpPr>
          <p:spPr bwMode="auto">
            <a:xfrm rot="-27000000" flipH="1" flipV="1">
              <a:off x="1032" y="2103"/>
              <a:ext cx="226" cy="11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AutoShape 207"/>
            <p:cNvSpPr>
              <a:spLocks noChangeArrowheads="1"/>
            </p:cNvSpPr>
            <p:nvPr/>
          </p:nvSpPr>
          <p:spPr bwMode="auto">
            <a:xfrm rot="-27000000" flipH="1" flipV="1">
              <a:off x="873" y="2443"/>
              <a:ext cx="386" cy="4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AutoShape 208"/>
            <p:cNvSpPr>
              <a:spLocks noChangeArrowheads="1"/>
            </p:cNvSpPr>
            <p:nvPr/>
          </p:nvSpPr>
          <p:spPr bwMode="auto">
            <a:xfrm rot="5400000" flipH="1">
              <a:off x="941" y="2761"/>
              <a:ext cx="249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AutoShape 209"/>
            <p:cNvSpPr>
              <a:spLocks noChangeArrowheads="1"/>
            </p:cNvSpPr>
            <p:nvPr/>
          </p:nvSpPr>
          <p:spPr bwMode="auto">
            <a:xfrm rot="5400000" flipH="1">
              <a:off x="1088" y="2908"/>
              <a:ext cx="46" cy="4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AutoShape 210"/>
            <p:cNvSpPr>
              <a:spLocks noChangeArrowheads="1"/>
            </p:cNvSpPr>
            <p:nvPr/>
          </p:nvSpPr>
          <p:spPr bwMode="auto">
            <a:xfrm rot="5400000" flipH="1">
              <a:off x="1190" y="2898"/>
              <a:ext cx="45" cy="15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AutoShape 211"/>
            <p:cNvSpPr>
              <a:spLocks noChangeArrowheads="1"/>
            </p:cNvSpPr>
            <p:nvPr/>
          </p:nvSpPr>
          <p:spPr bwMode="auto">
            <a:xfrm rot="-27000000">
              <a:off x="1372" y="2851"/>
              <a:ext cx="68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AutoShape 212"/>
            <p:cNvSpPr>
              <a:spLocks noChangeArrowheads="1"/>
            </p:cNvSpPr>
            <p:nvPr/>
          </p:nvSpPr>
          <p:spPr bwMode="auto">
            <a:xfrm rot="-27000000">
              <a:off x="1519" y="2727"/>
              <a:ext cx="204" cy="20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AutoShape 213"/>
            <p:cNvSpPr>
              <a:spLocks noChangeArrowheads="1"/>
            </p:cNvSpPr>
            <p:nvPr/>
          </p:nvSpPr>
          <p:spPr bwMode="auto">
            <a:xfrm rot="-27000000">
              <a:off x="1893" y="2534"/>
              <a:ext cx="23" cy="36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AutoShape 214"/>
            <p:cNvSpPr>
              <a:spLocks noChangeArrowheads="1"/>
            </p:cNvSpPr>
            <p:nvPr/>
          </p:nvSpPr>
          <p:spPr bwMode="auto">
            <a:xfrm rot="5400000" flipH="1">
              <a:off x="2244" y="2546"/>
              <a:ext cx="23" cy="34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AutoShape 215"/>
            <p:cNvSpPr>
              <a:spLocks noChangeArrowheads="1"/>
            </p:cNvSpPr>
            <p:nvPr/>
          </p:nvSpPr>
          <p:spPr bwMode="auto">
            <a:xfrm rot="-27000000" flipH="1" flipV="1">
              <a:off x="3334" y="459"/>
              <a:ext cx="203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AutoShape 216"/>
            <p:cNvSpPr>
              <a:spLocks noChangeArrowheads="1"/>
            </p:cNvSpPr>
            <p:nvPr/>
          </p:nvSpPr>
          <p:spPr bwMode="auto">
            <a:xfrm rot="-27000000" flipH="1" flipV="1">
              <a:off x="3640" y="334"/>
              <a:ext cx="68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AutoShape 217"/>
            <p:cNvSpPr>
              <a:spLocks noChangeArrowheads="1"/>
            </p:cNvSpPr>
            <p:nvPr/>
          </p:nvSpPr>
          <p:spPr bwMode="auto">
            <a:xfrm rot="-27000000" flipH="1" flipV="1">
              <a:off x="3061" y="754"/>
              <a:ext cx="317" cy="18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AutoShape 218"/>
            <p:cNvSpPr>
              <a:spLocks noChangeArrowheads="1"/>
            </p:cNvSpPr>
            <p:nvPr/>
          </p:nvSpPr>
          <p:spPr bwMode="auto">
            <a:xfrm rot="-27000000" flipH="1" flipV="1">
              <a:off x="4082" y="28"/>
              <a:ext cx="91" cy="68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AutoShape 219"/>
            <p:cNvSpPr>
              <a:spLocks noChangeArrowheads="1"/>
            </p:cNvSpPr>
            <p:nvPr/>
          </p:nvSpPr>
          <p:spPr bwMode="auto">
            <a:xfrm rot="5400000" flipV="1">
              <a:off x="4569" y="222"/>
              <a:ext cx="2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AutoShape 220"/>
            <p:cNvSpPr>
              <a:spLocks noChangeArrowheads="1"/>
            </p:cNvSpPr>
            <p:nvPr/>
          </p:nvSpPr>
          <p:spPr bwMode="auto">
            <a:xfrm rot="-27000000">
              <a:off x="3197" y="142"/>
              <a:ext cx="227" cy="40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AutoShape 221"/>
            <p:cNvSpPr>
              <a:spLocks noChangeArrowheads="1"/>
            </p:cNvSpPr>
            <p:nvPr/>
          </p:nvSpPr>
          <p:spPr bwMode="auto">
            <a:xfrm rot="5400000" flipV="1">
              <a:off x="2301" y="2898"/>
              <a:ext cx="2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AutoShape 222"/>
            <p:cNvSpPr>
              <a:spLocks noChangeArrowheads="1"/>
            </p:cNvSpPr>
            <p:nvPr/>
          </p:nvSpPr>
          <p:spPr bwMode="auto">
            <a:xfrm rot="-27000000" flipH="1" flipV="1">
              <a:off x="2052" y="2919"/>
              <a:ext cx="68" cy="22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AutoShape 223"/>
            <p:cNvSpPr>
              <a:spLocks noChangeArrowheads="1"/>
            </p:cNvSpPr>
            <p:nvPr/>
          </p:nvSpPr>
          <p:spPr bwMode="auto">
            <a:xfrm rot="-27000000" flipH="1" flipV="1">
              <a:off x="1803" y="3010"/>
              <a:ext cx="114" cy="22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AutoShape 224"/>
            <p:cNvSpPr>
              <a:spLocks noChangeArrowheads="1"/>
            </p:cNvSpPr>
            <p:nvPr/>
          </p:nvSpPr>
          <p:spPr bwMode="auto">
            <a:xfrm rot="-27000000" flipH="1" flipV="1">
              <a:off x="1605" y="3152"/>
              <a:ext cx="113" cy="17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AutoShape 225"/>
            <p:cNvSpPr>
              <a:spLocks noChangeArrowheads="1"/>
            </p:cNvSpPr>
            <p:nvPr/>
          </p:nvSpPr>
          <p:spPr bwMode="auto">
            <a:xfrm rot="5400000" flipV="1">
              <a:off x="526" y="3222"/>
              <a:ext cx="113" cy="3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AutoShape 226"/>
            <p:cNvSpPr>
              <a:spLocks noChangeArrowheads="1"/>
            </p:cNvSpPr>
            <p:nvPr/>
          </p:nvSpPr>
          <p:spPr bwMode="auto">
            <a:xfrm rot="-27000000">
              <a:off x="487" y="2807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AutoShape 227"/>
            <p:cNvSpPr>
              <a:spLocks noChangeArrowheads="1"/>
            </p:cNvSpPr>
            <p:nvPr/>
          </p:nvSpPr>
          <p:spPr bwMode="auto">
            <a:xfrm rot="-27000000">
              <a:off x="578" y="2557"/>
              <a:ext cx="227" cy="11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AutoShape 228"/>
            <p:cNvSpPr>
              <a:spLocks noChangeArrowheads="1"/>
            </p:cNvSpPr>
            <p:nvPr/>
          </p:nvSpPr>
          <p:spPr bwMode="auto">
            <a:xfrm rot="-27000000">
              <a:off x="668" y="2353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AutoShape 229"/>
            <p:cNvSpPr>
              <a:spLocks noChangeArrowheads="1"/>
            </p:cNvSpPr>
            <p:nvPr/>
          </p:nvSpPr>
          <p:spPr bwMode="auto">
            <a:xfrm rot="-27000000">
              <a:off x="748" y="2114"/>
              <a:ext cx="227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AutoShape 230"/>
            <p:cNvSpPr>
              <a:spLocks noChangeArrowheads="1"/>
            </p:cNvSpPr>
            <p:nvPr/>
          </p:nvSpPr>
          <p:spPr bwMode="auto">
            <a:xfrm rot="-27000000">
              <a:off x="884" y="1843"/>
              <a:ext cx="227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AutoShape 231"/>
            <p:cNvSpPr>
              <a:spLocks noChangeArrowheads="1"/>
            </p:cNvSpPr>
            <p:nvPr/>
          </p:nvSpPr>
          <p:spPr bwMode="auto">
            <a:xfrm rot="-27000000">
              <a:off x="1088" y="1638"/>
              <a:ext cx="182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AutoShape 232"/>
            <p:cNvSpPr>
              <a:spLocks noChangeArrowheads="1"/>
            </p:cNvSpPr>
            <p:nvPr/>
          </p:nvSpPr>
          <p:spPr bwMode="auto">
            <a:xfrm rot="-27000000">
              <a:off x="1361" y="1479"/>
              <a:ext cx="68" cy="25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AutoShape 233"/>
            <p:cNvSpPr>
              <a:spLocks noChangeArrowheads="1"/>
            </p:cNvSpPr>
            <p:nvPr/>
          </p:nvSpPr>
          <p:spPr bwMode="auto">
            <a:xfrm rot="-27000000">
              <a:off x="1576" y="1400"/>
              <a:ext cx="113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" name="AutoShape 234"/>
            <p:cNvSpPr>
              <a:spLocks noChangeArrowheads="1"/>
            </p:cNvSpPr>
            <p:nvPr/>
          </p:nvSpPr>
          <p:spPr bwMode="auto">
            <a:xfrm rot="-27000000">
              <a:off x="1769" y="1252"/>
              <a:ext cx="182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" name="AutoShape 235"/>
            <p:cNvSpPr>
              <a:spLocks noChangeArrowheads="1"/>
            </p:cNvSpPr>
            <p:nvPr/>
          </p:nvSpPr>
          <p:spPr bwMode="auto">
            <a:xfrm rot="-27000000">
              <a:off x="1916" y="1015"/>
              <a:ext cx="318" cy="20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AutoShape 236"/>
            <p:cNvSpPr>
              <a:spLocks noChangeArrowheads="1"/>
            </p:cNvSpPr>
            <p:nvPr/>
          </p:nvSpPr>
          <p:spPr bwMode="auto">
            <a:xfrm rot="-27000000">
              <a:off x="2177" y="731"/>
              <a:ext cx="227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AutoShape 237"/>
            <p:cNvSpPr>
              <a:spLocks noChangeArrowheads="1"/>
            </p:cNvSpPr>
            <p:nvPr/>
          </p:nvSpPr>
          <p:spPr bwMode="auto">
            <a:xfrm rot="-27000000">
              <a:off x="2495" y="572"/>
              <a:ext cx="68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AutoShape 238"/>
            <p:cNvSpPr>
              <a:spLocks noChangeArrowheads="1"/>
            </p:cNvSpPr>
            <p:nvPr/>
          </p:nvSpPr>
          <p:spPr bwMode="auto">
            <a:xfrm rot="-27000000">
              <a:off x="2892" y="447"/>
              <a:ext cx="204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AutoShape 239"/>
            <p:cNvSpPr>
              <a:spLocks noChangeArrowheads="1"/>
            </p:cNvSpPr>
            <p:nvPr/>
          </p:nvSpPr>
          <p:spPr bwMode="auto">
            <a:xfrm rot="5400000" flipV="1">
              <a:off x="3799" y="2466"/>
              <a:ext cx="272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AutoShape 240"/>
            <p:cNvSpPr>
              <a:spLocks noChangeArrowheads="1"/>
            </p:cNvSpPr>
            <p:nvPr/>
          </p:nvSpPr>
          <p:spPr bwMode="auto">
            <a:xfrm rot="5400000" flipV="1">
              <a:off x="3605" y="2251"/>
              <a:ext cx="159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AutoShape 241"/>
            <p:cNvSpPr>
              <a:spLocks noChangeArrowheads="1"/>
            </p:cNvSpPr>
            <p:nvPr/>
          </p:nvSpPr>
          <p:spPr bwMode="auto">
            <a:xfrm rot="-27000000" flipH="1" flipV="1">
              <a:off x="3435" y="2195"/>
              <a:ext cx="2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AutoShape 242"/>
            <p:cNvSpPr>
              <a:spLocks noChangeArrowheads="1"/>
            </p:cNvSpPr>
            <p:nvPr/>
          </p:nvSpPr>
          <p:spPr bwMode="auto">
            <a:xfrm rot="-27000000" flipH="1" flipV="1">
              <a:off x="3140" y="2286"/>
              <a:ext cx="159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AutoShape 243"/>
            <p:cNvSpPr>
              <a:spLocks noChangeArrowheads="1"/>
            </p:cNvSpPr>
            <p:nvPr/>
          </p:nvSpPr>
          <p:spPr bwMode="auto">
            <a:xfrm rot="-27000000" flipH="1" flipV="1">
              <a:off x="2494" y="2410"/>
              <a:ext cx="544" cy="68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" name="AutoShape 244"/>
            <p:cNvSpPr>
              <a:spLocks noChangeArrowheads="1"/>
            </p:cNvSpPr>
            <p:nvPr/>
          </p:nvSpPr>
          <p:spPr bwMode="auto">
            <a:xfrm rot="-27000000">
              <a:off x="4944" y="2137"/>
              <a:ext cx="227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" name="AutoShape 245"/>
            <p:cNvSpPr>
              <a:spLocks noChangeArrowheads="1"/>
            </p:cNvSpPr>
            <p:nvPr/>
          </p:nvSpPr>
          <p:spPr bwMode="auto">
            <a:xfrm rot="-27000000" flipH="1" flipV="1">
              <a:off x="5362" y="1604"/>
              <a:ext cx="46" cy="2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" name="AutoShape 246"/>
            <p:cNvSpPr>
              <a:spLocks noChangeArrowheads="1"/>
            </p:cNvSpPr>
            <p:nvPr/>
          </p:nvSpPr>
          <p:spPr bwMode="auto">
            <a:xfrm rot="5400000" flipV="1">
              <a:off x="4751" y="289"/>
              <a:ext cx="113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" name="AutoShape 247"/>
            <p:cNvSpPr>
              <a:spLocks noChangeArrowheads="1"/>
            </p:cNvSpPr>
            <p:nvPr/>
          </p:nvSpPr>
          <p:spPr bwMode="auto">
            <a:xfrm rot="5400000" flipV="1">
              <a:off x="4899" y="481"/>
              <a:ext cx="272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AutoShape 248"/>
            <p:cNvSpPr>
              <a:spLocks noChangeArrowheads="1"/>
            </p:cNvSpPr>
            <p:nvPr/>
          </p:nvSpPr>
          <p:spPr bwMode="auto">
            <a:xfrm rot="5400000" flipV="1">
              <a:off x="5091" y="788"/>
              <a:ext cx="182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AutoShape 249"/>
            <p:cNvSpPr>
              <a:spLocks noChangeArrowheads="1"/>
            </p:cNvSpPr>
            <p:nvPr/>
          </p:nvSpPr>
          <p:spPr bwMode="auto">
            <a:xfrm rot="5400000" flipV="1">
              <a:off x="5137" y="992"/>
              <a:ext cx="226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AutoShape 250"/>
            <p:cNvSpPr>
              <a:spLocks noChangeArrowheads="1"/>
            </p:cNvSpPr>
            <p:nvPr/>
          </p:nvSpPr>
          <p:spPr bwMode="auto">
            <a:xfrm rot="5400000" flipV="1">
              <a:off x="5183" y="1240"/>
              <a:ext cx="226" cy="2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AutoShape 251"/>
            <p:cNvSpPr>
              <a:spLocks noChangeArrowheads="1"/>
            </p:cNvSpPr>
            <p:nvPr/>
          </p:nvSpPr>
          <p:spPr bwMode="auto">
            <a:xfrm rot="-27000000">
              <a:off x="5159" y="1446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AutoShape 252"/>
            <p:cNvSpPr>
              <a:spLocks noChangeArrowheads="1"/>
            </p:cNvSpPr>
            <p:nvPr/>
          </p:nvSpPr>
          <p:spPr bwMode="auto">
            <a:xfrm rot="-27000000">
              <a:off x="5080" y="1661"/>
              <a:ext cx="227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AutoShape 253"/>
            <p:cNvSpPr>
              <a:spLocks noChangeArrowheads="1"/>
            </p:cNvSpPr>
            <p:nvPr/>
          </p:nvSpPr>
          <p:spPr bwMode="auto">
            <a:xfrm rot="-27000000">
              <a:off x="5000" y="1900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AutoShape 254"/>
            <p:cNvSpPr>
              <a:spLocks noChangeArrowheads="1"/>
            </p:cNvSpPr>
            <p:nvPr/>
          </p:nvSpPr>
          <p:spPr bwMode="auto">
            <a:xfrm rot="-27000000" flipH="1" flipV="1">
              <a:off x="5170" y="1911"/>
              <a:ext cx="227" cy="4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AutoShape 255"/>
            <p:cNvSpPr>
              <a:spLocks noChangeArrowheads="1"/>
            </p:cNvSpPr>
            <p:nvPr/>
          </p:nvSpPr>
          <p:spPr bwMode="auto">
            <a:xfrm rot="-27000000" flipH="1" flipV="1">
              <a:off x="5250" y="1695"/>
              <a:ext cx="182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AutoShape 256"/>
            <p:cNvSpPr>
              <a:spLocks noChangeArrowheads="1"/>
            </p:cNvSpPr>
            <p:nvPr/>
          </p:nvSpPr>
          <p:spPr bwMode="auto">
            <a:xfrm rot="-27000000" flipH="1" flipV="1">
              <a:off x="5329" y="1434"/>
              <a:ext cx="228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AutoShape 257"/>
            <p:cNvSpPr>
              <a:spLocks noChangeArrowheads="1"/>
            </p:cNvSpPr>
            <p:nvPr/>
          </p:nvSpPr>
          <p:spPr bwMode="auto">
            <a:xfrm rot="5400000" flipH="1">
              <a:off x="5364" y="1240"/>
              <a:ext cx="226" cy="2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AutoShape 258"/>
            <p:cNvSpPr>
              <a:spLocks noChangeArrowheads="1"/>
            </p:cNvSpPr>
            <p:nvPr/>
          </p:nvSpPr>
          <p:spPr bwMode="auto">
            <a:xfrm rot="5400000" flipH="1">
              <a:off x="5295" y="970"/>
              <a:ext cx="249" cy="9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AutoShape 259"/>
            <p:cNvSpPr>
              <a:spLocks noChangeArrowheads="1"/>
            </p:cNvSpPr>
            <p:nvPr/>
          </p:nvSpPr>
          <p:spPr bwMode="auto">
            <a:xfrm rot="5400000" flipH="1">
              <a:off x="5125" y="641"/>
              <a:ext cx="363" cy="13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AutoShape 260"/>
            <p:cNvSpPr>
              <a:spLocks noChangeArrowheads="1"/>
            </p:cNvSpPr>
            <p:nvPr/>
          </p:nvSpPr>
          <p:spPr bwMode="auto">
            <a:xfrm rot="5400000" flipH="1">
              <a:off x="4932" y="221"/>
              <a:ext cx="159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Rectangle 261"/>
            <p:cNvSpPr>
              <a:spLocks noChangeArrowheads="1"/>
            </p:cNvSpPr>
            <p:nvPr/>
          </p:nvSpPr>
          <p:spPr bwMode="auto">
            <a:xfrm>
              <a:off x="3582" y="2727"/>
              <a:ext cx="477" cy="22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Rectangle 262"/>
            <p:cNvSpPr>
              <a:spLocks noChangeArrowheads="1"/>
            </p:cNvSpPr>
            <p:nvPr/>
          </p:nvSpPr>
          <p:spPr bwMode="auto">
            <a:xfrm>
              <a:off x="2880" y="2999"/>
              <a:ext cx="227" cy="295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" name="Rectangle 263"/>
            <p:cNvSpPr>
              <a:spLocks noChangeArrowheads="1"/>
            </p:cNvSpPr>
            <p:nvPr/>
          </p:nvSpPr>
          <p:spPr bwMode="auto">
            <a:xfrm>
              <a:off x="4944" y="731"/>
              <a:ext cx="204" cy="4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" name="Rectangle 264"/>
            <p:cNvSpPr>
              <a:spLocks noChangeArrowheads="1"/>
            </p:cNvSpPr>
            <p:nvPr/>
          </p:nvSpPr>
          <p:spPr bwMode="auto">
            <a:xfrm>
              <a:off x="5125" y="777"/>
              <a:ext cx="23" cy="3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" name="Rectangle 265"/>
            <p:cNvSpPr>
              <a:spLocks noChangeArrowheads="1"/>
            </p:cNvSpPr>
            <p:nvPr/>
          </p:nvSpPr>
          <p:spPr bwMode="auto">
            <a:xfrm>
              <a:off x="5216" y="1366"/>
              <a:ext cx="23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" name="Rectangle 266"/>
            <p:cNvSpPr>
              <a:spLocks noChangeArrowheads="1"/>
            </p:cNvSpPr>
            <p:nvPr/>
          </p:nvSpPr>
          <p:spPr bwMode="auto">
            <a:xfrm>
              <a:off x="5035" y="1820"/>
              <a:ext cx="45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" name="Rectangle 267"/>
            <p:cNvSpPr>
              <a:spLocks noChangeArrowheads="1"/>
            </p:cNvSpPr>
            <p:nvPr/>
          </p:nvSpPr>
          <p:spPr bwMode="auto">
            <a:xfrm>
              <a:off x="4921" y="1911"/>
              <a:ext cx="22" cy="3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Rectangle 268"/>
            <p:cNvSpPr>
              <a:spLocks noChangeArrowheads="1"/>
            </p:cNvSpPr>
            <p:nvPr/>
          </p:nvSpPr>
          <p:spPr bwMode="auto">
            <a:xfrm>
              <a:off x="4490" y="1865"/>
              <a:ext cx="68" cy="40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Rectangle 269"/>
            <p:cNvSpPr>
              <a:spLocks noChangeArrowheads="1"/>
            </p:cNvSpPr>
            <p:nvPr/>
          </p:nvSpPr>
          <p:spPr bwMode="auto">
            <a:xfrm>
              <a:off x="3311" y="686"/>
              <a:ext cx="23" cy="104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Rectangle 270"/>
            <p:cNvSpPr>
              <a:spLocks noChangeArrowheads="1"/>
            </p:cNvSpPr>
            <p:nvPr/>
          </p:nvSpPr>
          <p:spPr bwMode="auto">
            <a:xfrm>
              <a:off x="3560" y="482"/>
              <a:ext cx="91" cy="124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" name="Rectangle 271"/>
            <p:cNvSpPr>
              <a:spLocks noChangeArrowheads="1"/>
            </p:cNvSpPr>
            <p:nvPr/>
          </p:nvSpPr>
          <p:spPr bwMode="auto">
            <a:xfrm>
              <a:off x="3651" y="1139"/>
              <a:ext cx="45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" name="Rectangle 272"/>
            <p:cNvSpPr>
              <a:spLocks noChangeArrowheads="1"/>
            </p:cNvSpPr>
            <p:nvPr/>
          </p:nvSpPr>
          <p:spPr bwMode="auto">
            <a:xfrm>
              <a:off x="1995" y="1774"/>
              <a:ext cx="137" cy="2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" name="Rectangle 273"/>
            <p:cNvSpPr>
              <a:spLocks noChangeArrowheads="1"/>
            </p:cNvSpPr>
            <p:nvPr/>
          </p:nvSpPr>
          <p:spPr bwMode="auto">
            <a:xfrm>
              <a:off x="2381" y="1139"/>
              <a:ext cx="45" cy="36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" name="Rectangle 274"/>
            <p:cNvSpPr>
              <a:spLocks noChangeArrowheads="1"/>
            </p:cNvSpPr>
            <p:nvPr/>
          </p:nvSpPr>
          <p:spPr bwMode="auto">
            <a:xfrm>
              <a:off x="2653" y="1003"/>
              <a:ext cx="23" cy="56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Rectangle 275"/>
            <p:cNvSpPr>
              <a:spLocks noChangeArrowheads="1"/>
            </p:cNvSpPr>
            <p:nvPr/>
          </p:nvSpPr>
          <p:spPr bwMode="auto">
            <a:xfrm>
              <a:off x="2812" y="1003"/>
              <a:ext cx="23" cy="81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Rectangle 276"/>
            <p:cNvSpPr>
              <a:spLocks noChangeArrowheads="1"/>
            </p:cNvSpPr>
            <p:nvPr/>
          </p:nvSpPr>
          <p:spPr bwMode="auto">
            <a:xfrm>
              <a:off x="3107" y="1003"/>
              <a:ext cx="68" cy="8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Rectangle 277"/>
            <p:cNvSpPr>
              <a:spLocks noChangeArrowheads="1"/>
            </p:cNvSpPr>
            <p:nvPr/>
          </p:nvSpPr>
          <p:spPr bwMode="auto">
            <a:xfrm>
              <a:off x="1973" y="1797"/>
              <a:ext cx="159" cy="2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Rectangle 278"/>
            <p:cNvSpPr>
              <a:spLocks noChangeArrowheads="1"/>
            </p:cNvSpPr>
            <p:nvPr/>
          </p:nvSpPr>
          <p:spPr bwMode="auto">
            <a:xfrm>
              <a:off x="1837" y="2273"/>
              <a:ext cx="45" cy="431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" name="Rectangle 279"/>
            <p:cNvSpPr>
              <a:spLocks noChangeArrowheads="1"/>
            </p:cNvSpPr>
            <p:nvPr/>
          </p:nvSpPr>
          <p:spPr bwMode="auto">
            <a:xfrm>
              <a:off x="1837" y="1797"/>
              <a:ext cx="136" cy="18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Rectangle 280"/>
            <p:cNvSpPr>
              <a:spLocks noChangeArrowheads="1"/>
            </p:cNvSpPr>
            <p:nvPr/>
          </p:nvSpPr>
          <p:spPr bwMode="auto">
            <a:xfrm>
              <a:off x="1995" y="1616"/>
              <a:ext cx="205" cy="15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Rectangle 281"/>
            <p:cNvSpPr>
              <a:spLocks noChangeArrowheads="1"/>
            </p:cNvSpPr>
            <p:nvPr/>
          </p:nvSpPr>
          <p:spPr bwMode="auto">
            <a:xfrm>
              <a:off x="2835" y="1003"/>
              <a:ext cx="90" cy="1271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Rectangle 282"/>
            <p:cNvSpPr>
              <a:spLocks noChangeArrowheads="1"/>
            </p:cNvSpPr>
            <p:nvPr/>
          </p:nvSpPr>
          <p:spPr bwMode="auto">
            <a:xfrm>
              <a:off x="1882" y="2455"/>
              <a:ext cx="544" cy="24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Rectangle 283"/>
            <p:cNvSpPr>
              <a:spLocks noChangeArrowheads="1"/>
            </p:cNvSpPr>
            <p:nvPr/>
          </p:nvSpPr>
          <p:spPr bwMode="auto">
            <a:xfrm>
              <a:off x="1723" y="1842"/>
              <a:ext cx="24" cy="8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Rectangle 284"/>
            <p:cNvSpPr>
              <a:spLocks noChangeArrowheads="1"/>
            </p:cNvSpPr>
            <p:nvPr/>
          </p:nvSpPr>
          <p:spPr bwMode="auto">
            <a:xfrm>
              <a:off x="1202" y="2047"/>
              <a:ext cx="90" cy="90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Rectangle 285"/>
            <p:cNvSpPr>
              <a:spLocks noChangeArrowheads="1"/>
            </p:cNvSpPr>
            <p:nvPr/>
          </p:nvSpPr>
          <p:spPr bwMode="auto">
            <a:xfrm>
              <a:off x="1088" y="2273"/>
              <a:ext cx="46" cy="63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Rectangle 286"/>
            <p:cNvSpPr>
              <a:spLocks noChangeArrowheads="1"/>
            </p:cNvSpPr>
            <p:nvPr/>
          </p:nvSpPr>
          <p:spPr bwMode="auto">
            <a:xfrm>
              <a:off x="2426" y="1094"/>
              <a:ext cx="227" cy="408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Rectangle 287"/>
            <p:cNvSpPr>
              <a:spLocks noChangeArrowheads="1"/>
            </p:cNvSpPr>
            <p:nvPr/>
          </p:nvSpPr>
          <p:spPr bwMode="auto">
            <a:xfrm>
              <a:off x="2676" y="1003"/>
              <a:ext cx="136" cy="590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Rectangle 288"/>
            <p:cNvSpPr>
              <a:spLocks noChangeArrowheads="1"/>
            </p:cNvSpPr>
            <p:nvPr/>
          </p:nvSpPr>
          <p:spPr bwMode="auto">
            <a:xfrm>
              <a:off x="3175" y="1003"/>
              <a:ext cx="136" cy="726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Rectangle 289"/>
            <p:cNvSpPr>
              <a:spLocks noChangeArrowheads="1"/>
            </p:cNvSpPr>
            <p:nvPr/>
          </p:nvSpPr>
          <p:spPr bwMode="auto">
            <a:xfrm>
              <a:off x="3334" y="686"/>
              <a:ext cx="226" cy="104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Rectangle 290"/>
            <p:cNvSpPr>
              <a:spLocks noChangeArrowheads="1"/>
            </p:cNvSpPr>
            <p:nvPr/>
          </p:nvSpPr>
          <p:spPr bwMode="auto">
            <a:xfrm>
              <a:off x="3651" y="482"/>
              <a:ext cx="136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Rectangle 291"/>
            <p:cNvSpPr>
              <a:spLocks noChangeArrowheads="1"/>
            </p:cNvSpPr>
            <p:nvPr/>
          </p:nvSpPr>
          <p:spPr bwMode="auto">
            <a:xfrm>
              <a:off x="3787" y="414"/>
              <a:ext cx="454" cy="24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Rectangle 292"/>
            <p:cNvSpPr>
              <a:spLocks noChangeArrowheads="1"/>
            </p:cNvSpPr>
            <p:nvPr/>
          </p:nvSpPr>
          <p:spPr bwMode="auto">
            <a:xfrm>
              <a:off x="4241" y="414"/>
              <a:ext cx="227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Rectangle 293"/>
            <p:cNvSpPr>
              <a:spLocks noChangeArrowheads="1"/>
            </p:cNvSpPr>
            <p:nvPr/>
          </p:nvSpPr>
          <p:spPr bwMode="auto">
            <a:xfrm>
              <a:off x="4468" y="346"/>
              <a:ext cx="227" cy="27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Rectangle 294"/>
            <p:cNvSpPr>
              <a:spLocks noChangeArrowheads="1"/>
            </p:cNvSpPr>
            <p:nvPr/>
          </p:nvSpPr>
          <p:spPr bwMode="auto">
            <a:xfrm>
              <a:off x="4694" y="459"/>
              <a:ext cx="227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Rectangle 295"/>
            <p:cNvSpPr>
              <a:spLocks noChangeArrowheads="1"/>
            </p:cNvSpPr>
            <p:nvPr/>
          </p:nvSpPr>
          <p:spPr bwMode="auto">
            <a:xfrm>
              <a:off x="5148" y="913"/>
              <a:ext cx="68" cy="680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Rectangle 296"/>
            <p:cNvSpPr>
              <a:spLocks noChangeArrowheads="1"/>
            </p:cNvSpPr>
            <p:nvPr/>
          </p:nvSpPr>
          <p:spPr bwMode="auto">
            <a:xfrm>
              <a:off x="5216" y="1139"/>
              <a:ext cx="68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Rectangle 297"/>
            <p:cNvSpPr>
              <a:spLocks noChangeArrowheads="1"/>
            </p:cNvSpPr>
            <p:nvPr/>
          </p:nvSpPr>
          <p:spPr bwMode="auto">
            <a:xfrm>
              <a:off x="4944" y="1820"/>
              <a:ext cx="90" cy="45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Rectangle 298"/>
            <p:cNvSpPr>
              <a:spLocks noChangeArrowheads="1"/>
            </p:cNvSpPr>
            <p:nvPr/>
          </p:nvSpPr>
          <p:spPr bwMode="auto">
            <a:xfrm>
              <a:off x="4694" y="1911"/>
              <a:ext cx="226" cy="58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Rectangle 299"/>
            <p:cNvSpPr>
              <a:spLocks noChangeArrowheads="1"/>
            </p:cNvSpPr>
            <p:nvPr/>
          </p:nvSpPr>
          <p:spPr bwMode="auto">
            <a:xfrm>
              <a:off x="4558" y="1865"/>
              <a:ext cx="136" cy="8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Rectangle 300"/>
            <p:cNvSpPr>
              <a:spLocks noChangeArrowheads="1"/>
            </p:cNvSpPr>
            <p:nvPr/>
          </p:nvSpPr>
          <p:spPr bwMode="auto">
            <a:xfrm>
              <a:off x="4014" y="1865"/>
              <a:ext cx="476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Rectangle 301"/>
            <p:cNvSpPr>
              <a:spLocks noChangeArrowheads="1"/>
            </p:cNvSpPr>
            <p:nvPr/>
          </p:nvSpPr>
          <p:spPr bwMode="auto">
            <a:xfrm>
              <a:off x="3651" y="1570"/>
              <a:ext cx="363" cy="15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Rectangle 302"/>
            <p:cNvSpPr>
              <a:spLocks noChangeArrowheads="1"/>
            </p:cNvSpPr>
            <p:nvPr/>
          </p:nvSpPr>
          <p:spPr bwMode="auto">
            <a:xfrm>
              <a:off x="3651" y="1366"/>
              <a:ext cx="159" cy="20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Rectangle 303"/>
            <p:cNvSpPr>
              <a:spLocks noChangeArrowheads="1"/>
            </p:cNvSpPr>
            <p:nvPr/>
          </p:nvSpPr>
          <p:spPr bwMode="auto">
            <a:xfrm>
              <a:off x="1746" y="1797"/>
              <a:ext cx="90" cy="90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Rectangle 304"/>
            <p:cNvSpPr>
              <a:spLocks noChangeArrowheads="1"/>
            </p:cNvSpPr>
            <p:nvPr/>
          </p:nvSpPr>
          <p:spPr bwMode="auto">
            <a:xfrm>
              <a:off x="1519" y="1842"/>
              <a:ext cx="206" cy="88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Rectangle 305"/>
            <p:cNvSpPr>
              <a:spLocks noChangeArrowheads="1"/>
            </p:cNvSpPr>
            <p:nvPr/>
          </p:nvSpPr>
          <p:spPr bwMode="auto">
            <a:xfrm>
              <a:off x="1292" y="1956"/>
              <a:ext cx="229" cy="97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Rectangle 306"/>
            <p:cNvSpPr>
              <a:spLocks noChangeArrowheads="1"/>
            </p:cNvSpPr>
            <p:nvPr/>
          </p:nvSpPr>
          <p:spPr bwMode="auto">
            <a:xfrm>
              <a:off x="1134" y="2273"/>
              <a:ext cx="68" cy="680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AutoShape 307"/>
            <p:cNvSpPr>
              <a:spLocks noChangeArrowheads="1"/>
            </p:cNvSpPr>
            <p:nvPr/>
          </p:nvSpPr>
          <p:spPr bwMode="auto">
            <a:xfrm rot="5400000" flipH="1">
              <a:off x="4206" y="1378"/>
              <a:ext cx="295" cy="68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AutoShape 308"/>
            <p:cNvSpPr>
              <a:spLocks noChangeArrowheads="1"/>
            </p:cNvSpPr>
            <p:nvPr/>
          </p:nvSpPr>
          <p:spPr bwMode="auto">
            <a:xfrm rot="5400000" flipH="1">
              <a:off x="4785" y="1774"/>
              <a:ext cx="46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AutoShape 309"/>
            <p:cNvSpPr>
              <a:spLocks noChangeArrowheads="1"/>
            </p:cNvSpPr>
            <p:nvPr/>
          </p:nvSpPr>
          <p:spPr bwMode="auto">
            <a:xfrm rot="5400000" flipH="1">
              <a:off x="3809" y="1367"/>
              <a:ext cx="205" cy="20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AutoShape 310"/>
            <p:cNvSpPr>
              <a:spLocks noChangeArrowheads="1"/>
            </p:cNvSpPr>
            <p:nvPr/>
          </p:nvSpPr>
          <p:spPr bwMode="auto">
            <a:xfrm rot="5400000" flipH="1">
              <a:off x="3639" y="1196"/>
              <a:ext cx="228" cy="11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AutoShape 311"/>
            <p:cNvSpPr>
              <a:spLocks noChangeArrowheads="1"/>
            </p:cNvSpPr>
            <p:nvPr/>
          </p:nvSpPr>
          <p:spPr bwMode="auto">
            <a:xfrm rot="5400000" flipH="1">
              <a:off x="3560" y="1004"/>
              <a:ext cx="228" cy="4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AutoShape 312"/>
            <p:cNvSpPr>
              <a:spLocks noChangeArrowheads="1"/>
            </p:cNvSpPr>
            <p:nvPr/>
          </p:nvSpPr>
          <p:spPr bwMode="auto">
            <a:xfrm rot="-27000000" flipH="1" flipV="1">
              <a:off x="3606" y="731"/>
              <a:ext cx="225" cy="13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AutoShape 313"/>
            <p:cNvSpPr>
              <a:spLocks noChangeArrowheads="1"/>
            </p:cNvSpPr>
            <p:nvPr/>
          </p:nvSpPr>
          <p:spPr bwMode="auto">
            <a:xfrm rot="-27000000" flipH="1" flipV="1">
              <a:off x="3890" y="559"/>
              <a:ext cx="22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AutoShape 314"/>
            <p:cNvSpPr>
              <a:spLocks noChangeArrowheads="1"/>
            </p:cNvSpPr>
            <p:nvPr/>
          </p:nvSpPr>
          <p:spPr bwMode="auto">
            <a:xfrm rot="-27000000" flipH="1" flipV="1">
              <a:off x="4332" y="527"/>
              <a:ext cx="45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AutoShape 315"/>
            <p:cNvSpPr>
              <a:spLocks noChangeArrowheads="1"/>
            </p:cNvSpPr>
            <p:nvPr/>
          </p:nvSpPr>
          <p:spPr bwMode="auto">
            <a:xfrm rot="5400000" flipV="1">
              <a:off x="4558" y="528"/>
              <a:ext cx="45" cy="22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AutoShape 316"/>
            <p:cNvSpPr>
              <a:spLocks noChangeArrowheads="1"/>
            </p:cNvSpPr>
            <p:nvPr/>
          </p:nvSpPr>
          <p:spPr bwMode="auto">
            <a:xfrm rot="5400000" flipV="1">
              <a:off x="4762" y="595"/>
              <a:ext cx="114" cy="25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AutoShape 317"/>
            <p:cNvSpPr>
              <a:spLocks noChangeArrowheads="1"/>
            </p:cNvSpPr>
            <p:nvPr/>
          </p:nvSpPr>
          <p:spPr bwMode="auto">
            <a:xfrm rot="5400000" flipV="1">
              <a:off x="4854" y="867"/>
              <a:ext cx="362" cy="181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AutoShape 318"/>
            <p:cNvSpPr>
              <a:spLocks noChangeArrowheads="1"/>
            </p:cNvSpPr>
            <p:nvPr/>
          </p:nvSpPr>
          <p:spPr bwMode="auto">
            <a:xfrm rot="5400000" flipV="1">
              <a:off x="5023" y="1241"/>
              <a:ext cx="227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AutoShape 319"/>
            <p:cNvSpPr>
              <a:spLocks noChangeArrowheads="1"/>
            </p:cNvSpPr>
            <p:nvPr/>
          </p:nvSpPr>
          <p:spPr bwMode="auto">
            <a:xfrm rot="-27000000">
              <a:off x="4820" y="1490"/>
              <a:ext cx="454" cy="20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AutoShape 320"/>
            <p:cNvSpPr>
              <a:spLocks noChangeArrowheads="1"/>
            </p:cNvSpPr>
            <p:nvPr/>
          </p:nvSpPr>
          <p:spPr bwMode="auto">
            <a:xfrm rot="-27000000">
              <a:off x="4887" y="1854"/>
              <a:ext cx="91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AutoShape 321"/>
            <p:cNvSpPr>
              <a:spLocks noChangeArrowheads="1"/>
            </p:cNvSpPr>
            <p:nvPr/>
          </p:nvSpPr>
          <p:spPr bwMode="auto">
            <a:xfrm rot="5400000" flipV="1">
              <a:off x="4411" y="2352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AutoShape 322"/>
            <p:cNvSpPr>
              <a:spLocks noChangeArrowheads="1"/>
            </p:cNvSpPr>
            <p:nvPr/>
          </p:nvSpPr>
          <p:spPr bwMode="auto">
            <a:xfrm rot="-27000000">
              <a:off x="4434" y="2602"/>
              <a:ext cx="226" cy="2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AutoShape 323"/>
            <p:cNvSpPr>
              <a:spLocks noChangeArrowheads="1"/>
            </p:cNvSpPr>
            <p:nvPr/>
          </p:nvSpPr>
          <p:spPr bwMode="auto">
            <a:xfrm rot="5400000" flipV="1">
              <a:off x="4264" y="2046"/>
              <a:ext cx="204" cy="249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AutoShape 324"/>
            <p:cNvSpPr>
              <a:spLocks noChangeArrowheads="1"/>
            </p:cNvSpPr>
            <p:nvPr/>
          </p:nvSpPr>
          <p:spPr bwMode="auto">
            <a:xfrm rot="5400000" flipV="1">
              <a:off x="3504" y="1559"/>
              <a:ext cx="340" cy="68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AutoShape 325"/>
            <p:cNvSpPr>
              <a:spLocks noChangeArrowheads="1"/>
            </p:cNvSpPr>
            <p:nvPr/>
          </p:nvSpPr>
          <p:spPr bwMode="auto">
            <a:xfrm rot="5400000" flipH="1">
              <a:off x="5137" y="992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AutoShape 326"/>
            <p:cNvSpPr>
              <a:spLocks noChangeArrowheads="1"/>
            </p:cNvSpPr>
            <p:nvPr/>
          </p:nvSpPr>
          <p:spPr bwMode="auto">
            <a:xfrm rot="5400000" flipH="1">
              <a:off x="5183" y="1240"/>
              <a:ext cx="226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AutoShape 327"/>
            <p:cNvSpPr>
              <a:spLocks noChangeArrowheads="1"/>
            </p:cNvSpPr>
            <p:nvPr/>
          </p:nvSpPr>
          <p:spPr bwMode="auto">
            <a:xfrm rot="-27000000" flipH="1" flipV="1">
              <a:off x="5160" y="1445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AutoShape 328"/>
            <p:cNvSpPr>
              <a:spLocks noChangeArrowheads="1"/>
            </p:cNvSpPr>
            <p:nvPr/>
          </p:nvSpPr>
          <p:spPr bwMode="auto">
            <a:xfrm rot="-27000000" flipH="1" flipV="1">
              <a:off x="5081" y="1660"/>
              <a:ext cx="226" cy="91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AutoShape 329"/>
            <p:cNvSpPr>
              <a:spLocks noChangeArrowheads="1"/>
            </p:cNvSpPr>
            <p:nvPr/>
          </p:nvSpPr>
          <p:spPr bwMode="auto">
            <a:xfrm rot="-27000000" flipH="1" flipV="1">
              <a:off x="5001" y="1899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AutoShape 330"/>
            <p:cNvSpPr>
              <a:spLocks noChangeArrowheads="1"/>
            </p:cNvSpPr>
            <p:nvPr/>
          </p:nvSpPr>
          <p:spPr bwMode="auto">
            <a:xfrm rot="-27000000" flipH="1" flipV="1">
              <a:off x="4945" y="2137"/>
              <a:ext cx="226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AutoShape 331"/>
            <p:cNvSpPr>
              <a:spLocks noChangeArrowheads="1"/>
            </p:cNvSpPr>
            <p:nvPr/>
          </p:nvSpPr>
          <p:spPr bwMode="auto">
            <a:xfrm rot="-27000000">
              <a:off x="2381" y="1094"/>
              <a:ext cx="46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AutoShape 332"/>
            <p:cNvSpPr>
              <a:spLocks noChangeArrowheads="1"/>
            </p:cNvSpPr>
            <p:nvPr/>
          </p:nvSpPr>
          <p:spPr bwMode="auto">
            <a:xfrm rot="-27000000">
              <a:off x="2483" y="924"/>
              <a:ext cx="114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AutoShape 333"/>
            <p:cNvSpPr>
              <a:spLocks noChangeArrowheads="1"/>
            </p:cNvSpPr>
            <p:nvPr/>
          </p:nvSpPr>
          <p:spPr bwMode="auto">
            <a:xfrm rot="5400000" flipH="1">
              <a:off x="2880" y="754"/>
              <a:ext cx="22" cy="47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AutoShape 334"/>
            <p:cNvSpPr>
              <a:spLocks noChangeArrowheads="1"/>
            </p:cNvSpPr>
            <p:nvPr/>
          </p:nvSpPr>
          <p:spPr bwMode="auto">
            <a:xfrm flipH="1">
              <a:off x="3129" y="686"/>
              <a:ext cx="182" cy="31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AutoShape 335"/>
            <p:cNvSpPr>
              <a:spLocks noChangeArrowheads="1"/>
            </p:cNvSpPr>
            <p:nvPr/>
          </p:nvSpPr>
          <p:spPr bwMode="auto">
            <a:xfrm flipH="1">
              <a:off x="3311" y="482"/>
              <a:ext cx="249" cy="20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" name="AutoShape 336"/>
            <p:cNvSpPr>
              <a:spLocks noChangeArrowheads="1"/>
            </p:cNvSpPr>
            <p:nvPr/>
          </p:nvSpPr>
          <p:spPr bwMode="auto">
            <a:xfrm flipH="1">
              <a:off x="3560" y="414"/>
              <a:ext cx="226" cy="6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AutoShape 337"/>
            <p:cNvSpPr>
              <a:spLocks noChangeArrowheads="1"/>
            </p:cNvSpPr>
            <p:nvPr/>
          </p:nvSpPr>
          <p:spPr bwMode="auto">
            <a:xfrm flipH="1">
              <a:off x="3787" y="323"/>
              <a:ext cx="681" cy="9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AutoShape 338"/>
            <p:cNvSpPr>
              <a:spLocks noChangeArrowheads="1"/>
            </p:cNvSpPr>
            <p:nvPr/>
          </p:nvSpPr>
          <p:spPr bwMode="auto">
            <a:xfrm rot="5400000" flipH="1">
              <a:off x="4569" y="222"/>
              <a:ext cx="23" cy="22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AutoShape 339"/>
            <p:cNvSpPr>
              <a:spLocks noChangeArrowheads="1"/>
            </p:cNvSpPr>
            <p:nvPr/>
          </p:nvSpPr>
          <p:spPr bwMode="auto">
            <a:xfrm rot="5400000" flipH="1">
              <a:off x="4750" y="290"/>
              <a:ext cx="113" cy="22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AutoShape 340"/>
            <p:cNvSpPr>
              <a:spLocks noChangeArrowheads="1"/>
            </p:cNvSpPr>
            <p:nvPr/>
          </p:nvSpPr>
          <p:spPr bwMode="auto">
            <a:xfrm rot="5400000" flipH="1">
              <a:off x="4899" y="481"/>
              <a:ext cx="272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AutoShape 341"/>
            <p:cNvSpPr>
              <a:spLocks noChangeArrowheads="1"/>
            </p:cNvSpPr>
            <p:nvPr/>
          </p:nvSpPr>
          <p:spPr bwMode="auto">
            <a:xfrm rot="5400000" flipH="1">
              <a:off x="5091" y="788"/>
              <a:ext cx="182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AutoShape 342"/>
            <p:cNvSpPr>
              <a:spLocks noChangeArrowheads="1"/>
            </p:cNvSpPr>
            <p:nvPr/>
          </p:nvSpPr>
          <p:spPr bwMode="auto">
            <a:xfrm rot="-27000000" flipH="1" flipV="1">
              <a:off x="1519" y="2727"/>
              <a:ext cx="204" cy="20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AutoShape 343"/>
            <p:cNvSpPr>
              <a:spLocks noChangeArrowheads="1"/>
            </p:cNvSpPr>
            <p:nvPr/>
          </p:nvSpPr>
          <p:spPr bwMode="auto">
            <a:xfrm rot="-21600000">
              <a:off x="1882" y="2273"/>
              <a:ext cx="546" cy="18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AutoShape 344"/>
            <p:cNvSpPr>
              <a:spLocks noChangeArrowheads="1"/>
            </p:cNvSpPr>
            <p:nvPr/>
          </p:nvSpPr>
          <p:spPr bwMode="auto">
            <a:xfrm rot="-21600000">
              <a:off x="1837" y="2047"/>
              <a:ext cx="47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" name="AutoShape 345"/>
            <p:cNvSpPr>
              <a:spLocks noChangeArrowheads="1"/>
            </p:cNvSpPr>
            <p:nvPr/>
          </p:nvSpPr>
          <p:spPr bwMode="auto">
            <a:xfrm rot="-27000000" flipH="1" flipV="1">
              <a:off x="1372" y="2851"/>
              <a:ext cx="68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AutoShape 346"/>
            <p:cNvSpPr>
              <a:spLocks noChangeArrowheads="1"/>
            </p:cNvSpPr>
            <p:nvPr/>
          </p:nvSpPr>
          <p:spPr bwMode="auto">
            <a:xfrm rot="5400000" flipV="1">
              <a:off x="1190" y="2898"/>
              <a:ext cx="45" cy="15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AutoShape 347"/>
            <p:cNvSpPr>
              <a:spLocks noChangeArrowheads="1"/>
            </p:cNvSpPr>
            <p:nvPr/>
          </p:nvSpPr>
          <p:spPr bwMode="auto">
            <a:xfrm rot="5400000" flipV="1">
              <a:off x="1088" y="2908"/>
              <a:ext cx="45" cy="4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AutoShape 348"/>
            <p:cNvSpPr>
              <a:spLocks noChangeArrowheads="1"/>
            </p:cNvSpPr>
            <p:nvPr/>
          </p:nvSpPr>
          <p:spPr bwMode="auto">
            <a:xfrm rot="5400000" flipV="1">
              <a:off x="941" y="2761"/>
              <a:ext cx="249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AutoShape 349"/>
            <p:cNvSpPr>
              <a:spLocks noChangeArrowheads="1"/>
            </p:cNvSpPr>
            <p:nvPr/>
          </p:nvSpPr>
          <p:spPr bwMode="auto">
            <a:xfrm rot="-27000000">
              <a:off x="873" y="2443"/>
              <a:ext cx="386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AutoShape 350"/>
            <p:cNvSpPr>
              <a:spLocks noChangeArrowheads="1"/>
            </p:cNvSpPr>
            <p:nvPr/>
          </p:nvSpPr>
          <p:spPr bwMode="auto">
            <a:xfrm rot="-27000000">
              <a:off x="1201" y="1957"/>
              <a:ext cx="92" cy="9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AutoShape 351"/>
            <p:cNvSpPr>
              <a:spLocks noChangeArrowheads="1"/>
            </p:cNvSpPr>
            <p:nvPr/>
          </p:nvSpPr>
          <p:spPr bwMode="auto">
            <a:xfrm rot="-27000000">
              <a:off x="1348" y="1786"/>
              <a:ext cx="115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AutoShape 352"/>
            <p:cNvSpPr>
              <a:spLocks noChangeArrowheads="1"/>
            </p:cNvSpPr>
            <p:nvPr/>
          </p:nvSpPr>
          <p:spPr bwMode="auto">
            <a:xfrm rot="-27000000">
              <a:off x="1610" y="1706"/>
              <a:ext cx="45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AutoShape 353"/>
            <p:cNvSpPr>
              <a:spLocks noChangeArrowheads="1"/>
            </p:cNvSpPr>
            <p:nvPr/>
          </p:nvSpPr>
          <p:spPr bwMode="auto">
            <a:xfrm rot="-27000000">
              <a:off x="1780" y="1582"/>
              <a:ext cx="181" cy="249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AutoShape 354"/>
            <p:cNvSpPr>
              <a:spLocks noChangeArrowheads="1"/>
            </p:cNvSpPr>
            <p:nvPr/>
          </p:nvSpPr>
          <p:spPr bwMode="auto">
            <a:xfrm rot="-27000000">
              <a:off x="1949" y="1185"/>
              <a:ext cx="477" cy="38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AutoShape 355"/>
            <p:cNvSpPr>
              <a:spLocks noChangeArrowheads="1"/>
            </p:cNvSpPr>
            <p:nvPr/>
          </p:nvSpPr>
          <p:spPr bwMode="auto">
            <a:xfrm rot="-27000000" flipH="1" flipV="1">
              <a:off x="3187" y="1717"/>
              <a:ext cx="136" cy="159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AutoShape 356"/>
            <p:cNvSpPr>
              <a:spLocks noChangeArrowheads="1"/>
            </p:cNvSpPr>
            <p:nvPr/>
          </p:nvSpPr>
          <p:spPr bwMode="auto">
            <a:xfrm rot="-27000000" flipH="1" flipV="1">
              <a:off x="3050" y="1922"/>
              <a:ext cx="182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AutoShape 357"/>
            <p:cNvSpPr>
              <a:spLocks noChangeArrowheads="1"/>
            </p:cNvSpPr>
            <p:nvPr/>
          </p:nvSpPr>
          <p:spPr bwMode="auto">
            <a:xfrm rot="-27000000" flipH="1" flipV="1">
              <a:off x="2903" y="2069"/>
              <a:ext cx="226" cy="18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" name="AutoShape 358"/>
            <p:cNvSpPr>
              <a:spLocks noChangeArrowheads="1"/>
            </p:cNvSpPr>
            <p:nvPr/>
          </p:nvSpPr>
          <p:spPr bwMode="auto">
            <a:xfrm rot="5400000" flipV="1">
              <a:off x="2245" y="2545"/>
              <a:ext cx="23" cy="341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" name="AutoShape 359"/>
            <p:cNvSpPr>
              <a:spLocks noChangeArrowheads="1"/>
            </p:cNvSpPr>
            <p:nvPr/>
          </p:nvSpPr>
          <p:spPr bwMode="auto">
            <a:xfrm rot="-27000000" flipH="1" flipV="1">
              <a:off x="1894" y="2533"/>
              <a:ext cx="22" cy="36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" name="AutoShape 360"/>
            <p:cNvSpPr>
              <a:spLocks noChangeArrowheads="1"/>
            </p:cNvSpPr>
            <p:nvPr/>
          </p:nvSpPr>
          <p:spPr bwMode="auto">
            <a:xfrm rot="-27000000">
              <a:off x="1032" y="2103"/>
              <a:ext cx="226" cy="11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AutoShape 361"/>
            <p:cNvSpPr>
              <a:spLocks noChangeArrowheads="1"/>
            </p:cNvSpPr>
            <p:nvPr/>
          </p:nvSpPr>
          <p:spPr bwMode="auto">
            <a:xfrm rot="-27000000">
              <a:off x="2630" y="2070"/>
              <a:ext cx="228" cy="18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AutoShape 362"/>
            <p:cNvSpPr>
              <a:spLocks noChangeArrowheads="1"/>
            </p:cNvSpPr>
            <p:nvPr/>
          </p:nvSpPr>
          <p:spPr bwMode="auto">
            <a:xfrm rot="5400000" flipV="1">
              <a:off x="2711" y="1922"/>
              <a:ext cx="226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AutoShape 363"/>
            <p:cNvSpPr>
              <a:spLocks noChangeArrowheads="1"/>
            </p:cNvSpPr>
            <p:nvPr/>
          </p:nvSpPr>
          <p:spPr bwMode="auto">
            <a:xfrm rot="5400000" flipV="1">
              <a:off x="2631" y="1638"/>
              <a:ext cx="226" cy="13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AutoShape 364"/>
            <p:cNvSpPr>
              <a:spLocks noChangeArrowheads="1"/>
            </p:cNvSpPr>
            <p:nvPr/>
          </p:nvSpPr>
          <p:spPr bwMode="auto">
            <a:xfrm rot="5400000" flipV="1">
              <a:off x="2653" y="1569"/>
              <a:ext cx="23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AutoShape 365"/>
            <p:cNvSpPr>
              <a:spLocks noChangeArrowheads="1"/>
            </p:cNvSpPr>
            <p:nvPr/>
          </p:nvSpPr>
          <p:spPr bwMode="auto">
            <a:xfrm rot="5400000" flipV="1">
              <a:off x="2505" y="1423"/>
              <a:ext cx="69" cy="22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AutoShape 366"/>
            <p:cNvSpPr>
              <a:spLocks noChangeArrowheads="1"/>
            </p:cNvSpPr>
            <p:nvPr/>
          </p:nvSpPr>
          <p:spPr bwMode="auto">
            <a:xfrm rot="-27000000" flipH="1" flipV="1">
              <a:off x="2357" y="1526"/>
              <a:ext cx="91" cy="4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AutoShape 367"/>
            <p:cNvSpPr>
              <a:spLocks noChangeArrowheads="1"/>
            </p:cNvSpPr>
            <p:nvPr/>
          </p:nvSpPr>
          <p:spPr bwMode="auto">
            <a:xfrm rot="-27000000" flipH="1" flipV="1">
              <a:off x="2199" y="1594"/>
              <a:ext cx="181" cy="18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AutoShape 368"/>
            <p:cNvSpPr>
              <a:spLocks noChangeArrowheads="1"/>
            </p:cNvSpPr>
            <p:nvPr/>
          </p:nvSpPr>
          <p:spPr bwMode="auto">
            <a:xfrm rot="-27000000" flipH="1" flipV="1">
              <a:off x="2142" y="1764"/>
              <a:ext cx="46" cy="6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" name="AutoShape 369"/>
            <p:cNvSpPr>
              <a:spLocks noChangeArrowheads="1"/>
            </p:cNvSpPr>
            <p:nvPr/>
          </p:nvSpPr>
          <p:spPr bwMode="auto">
            <a:xfrm rot="-27000000" flipH="1" flipV="1">
              <a:off x="1972" y="1821"/>
              <a:ext cx="159" cy="15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AutoShape 370"/>
            <p:cNvSpPr>
              <a:spLocks noChangeArrowheads="1"/>
            </p:cNvSpPr>
            <p:nvPr/>
          </p:nvSpPr>
          <p:spPr bwMode="auto">
            <a:xfrm rot="-27000000" flipH="1" flipV="1">
              <a:off x="1870" y="1946"/>
              <a:ext cx="68" cy="13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AutoShape 371"/>
            <p:cNvSpPr>
              <a:spLocks noChangeArrowheads="1"/>
            </p:cNvSpPr>
            <p:nvPr/>
          </p:nvSpPr>
          <p:spPr bwMode="auto">
            <a:xfrm rot="-27000000" flipH="1" flipV="1">
              <a:off x="2449" y="2250"/>
              <a:ext cx="454" cy="50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AutoShape 372"/>
            <p:cNvSpPr>
              <a:spLocks noChangeArrowheads="1"/>
            </p:cNvSpPr>
            <p:nvPr/>
          </p:nvSpPr>
          <p:spPr bwMode="auto">
            <a:xfrm rot="16200000" flipH="1">
              <a:off x="4785" y="1774"/>
              <a:ext cx="45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AutoShape 373"/>
            <p:cNvSpPr>
              <a:spLocks noChangeArrowheads="1"/>
            </p:cNvSpPr>
            <p:nvPr/>
          </p:nvSpPr>
          <p:spPr bwMode="auto">
            <a:xfrm rot="-16200000">
              <a:off x="4887" y="1854"/>
              <a:ext cx="91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AutoShape 374"/>
            <p:cNvSpPr>
              <a:spLocks noChangeArrowheads="1"/>
            </p:cNvSpPr>
            <p:nvPr/>
          </p:nvSpPr>
          <p:spPr bwMode="auto">
            <a:xfrm flipH="1">
              <a:off x="4694" y="1389"/>
              <a:ext cx="228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Rectangle 375"/>
            <p:cNvSpPr>
              <a:spLocks noChangeArrowheads="1"/>
            </p:cNvSpPr>
            <p:nvPr/>
          </p:nvSpPr>
          <p:spPr bwMode="auto">
            <a:xfrm>
              <a:off x="4876" y="1593"/>
              <a:ext cx="67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Rectangle 376"/>
            <p:cNvSpPr>
              <a:spLocks noChangeArrowheads="1"/>
            </p:cNvSpPr>
            <p:nvPr/>
          </p:nvSpPr>
          <p:spPr bwMode="auto">
            <a:xfrm>
              <a:off x="4921" y="1389"/>
              <a:ext cx="46" cy="44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AutoShape 377"/>
            <p:cNvSpPr>
              <a:spLocks noChangeArrowheads="1"/>
            </p:cNvSpPr>
            <p:nvPr/>
          </p:nvSpPr>
          <p:spPr bwMode="auto">
            <a:xfrm rot="-21600000">
              <a:off x="4694" y="663"/>
              <a:ext cx="251" cy="11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Rectangle 378"/>
            <p:cNvSpPr>
              <a:spLocks noChangeArrowheads="1"/>
            </p:cNvSpPr>
            <p:nvPr/>
          </p:nvSpPr>
          <p:spPr bwMode="auto">
            <a:xfrm>
              <a:off x="4694" y="1616"/>
              <a:ext cx="227" cy="249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Rectangle 379"/>
            <p:cNvSpPr>
              <a:spLocks noChangeArrowheads="1"/>
            </p:cNvSpPr>
            <p:nvPr/>
          </p:nvSpPr>
          <p:spPr bwMode="auto">
            <a:xfrm>
              <a:off x="3696" y="1071"/>
              <a:ext cx="704" cy="68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" name="Rectangle 380"/>
            <p:cNvSpPr>
              <a:spLocks noChangeArrowheads="1"/>
            </p:cNvSpPr>
            <p:nvPr/>
          </p:nvSpPr>
          <p:spPr bwMode="auto">
            <a:xfrm>
              <a:off x="4014" y="1366"/>
              <a:ext cx="386" cy="205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Rectangle 381"/>
            <p:cNvSpPr>
              <a:spLocks noChangeArrowheads="1"/>
            </p:cNvSpPr>
            <p:nvPr/>
          </p:nvSpPr>
          <p:spPr bwMode="auto">
            <a:xfrm>
              <a:off x="4400" y="1412"/>
              <a:ext cx="544" cy="205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Rectangle 382"/>
            <p:cNvSpPr>
              <a:spLocks noChangeArrowheads="1"/>
            </p:cNvSpPr>
            <p:nvPr/>
          </p:nvSpPr>
          <p:spPr bwMode="auto">
            <a:xfrm>
              <a:off x="4944" y="1139"/>
              <a:ext cx="181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Rectangle 383"/>
            <p:cNvSpPr>
              <a:spLocks noChangeArrowheads="1"/>
            </p:cNvSpPr>
            <p:nvPr/>
          </p:nvSpPr>
          <p:spPr bwMode="auto">
            <a:xfrm>
              <a:off x="3696" y="867"/>
              <a:ext cx="1247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Rectangle 384"/>
            <p:cNvSpPr>
              <a:spLocks noChangeArrowheads="1"/>
            </p:cNvSpPr>
            <p:nvPr/>
          </p:nvSpPr>
          <p:spPr bwMode="auto">
            <a:xfrm>
              <a:off x="3787" y="686"/>
              <a:ext cx="930" cy="204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Rectangle 385"/>
            <p:cNvSpPr>
              <a:spLocks noChangeArrowheads="1"/>
            </p:cNvSpPr>
            <p:nvPr/>
          </p:nvSpPr>
          <p:spPr bwMode="auto">
            <a:xfrm>
              <a:off x="4014" y="663"/>
              <a:ext cx="680" cy="4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Rectangle 386"/>
            <p:cNvSpPr>
              <a:spLocks noChangeArrowheads="1"/>
            </p:cNvSpPr>
            <p:nvPr/>
          </p:nvSpPr>
          <p:spPr bwMode="auto">
            <a:xfrm>
              <a:off x="4717" y="777"/>
              <a:ext cx="226" cy="113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Rectangle 387"/>
            <p:cNvSpPr>
              <a:spLocks noChangeArrowheads="1"/>
            </p:cNvSpPr>
            <p:nvPr/>
          </p:nvSpPr>
          <p:spPr bwMode="auto">
            <a:xfrm>
              <a:off x="3810" y="1139"/>
              <a:ext cx="590" cy="227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AutoShape 388"/>
            <p:cNvSpPr>
              <a:spLocks noChangeArrowheads="1"/>
            </p:cNvSpPr>
            <p:nvPr/>
          </p:nvSpPr>
          <p:spPr bwMode="auto">
            <a:xfrm rot="16200000" flipH="1">
              <a:off x="4706" y="1105"/>
              <a:ext cx="250" cy="22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AutoShape 389"/>
            <p:cNvSpPr>
              <a:spLocks noChangeArrowheads="1"/>
            </p:cNvSpPr>
            <p:nvPr/>
          </p:nvSpPr>
          <p:spPr bwMode="auto">
            <a:xfrm rot="-16200000">
              <a:off x="4411" y="1083"/>
              <a:ext cx="45" cy="6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AutoShape 390"/>
            <p:cNvSpPr>
              <a:spLocks noChangeArrowheads="1"/>
            </p:cNvSpPr>
            <p:nvPr/>
          </p:nvSpPr>
          <p:spPr bwMode="auto">
            <a:xfrm rot="-16200000">
              <a:off x="4819" y="1491"/>
              <a:ext cx="454" cy="204"/>
            </a:xfrm>
            <a:prstGeom prst="rtTriangle">
              <a:avLst/>
            </a:prstGeom>
            <a:solidFill>
              <a:srgbClr val="003399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" name="AutoShape 391"/>
            <p:cNvSpPr>
              <a:spLocks noChangeArrowheads="1"/>
            </p:cNvSpPr>
            <p:nvPr/>
          </p:nvSpPr>
          <p:spPr bwMode="auto">
            <a:xfrm rot="16200000" flipH="1">
              <a:off x="4207" y="1377"/>
              <a:ext cx="295" cy="681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AutoShape 392"/>
            <p:cNvSpPr>
              <a:spLocks noChangeArrowheads="1"/>
            </p:cNvSpPr>
            <p:nvPr/>
          </p:nvSpPr>
          <p:spPr bwMode="auto">
            <a:xfrm rot="16200000" flipH="1">
              <a:off x="3811" y="1365"/>
              <a:ext cx="204" cy="20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AutoShape 393"/>
            <p:cNvSpPr>
              <a:spLocks noChangeArrowheads="1"/>
            </p:cNvSpPr>
            <p:nvPr/>
          </p:nvSpPr>
          <p:spPr bwMode="auto">
            <a:xfrm rot="16200000" flipH="1">
              <a:off x="3640" y="1195"/>
              <a:ext cx="227" cy="11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" name="AutoShape 394"/>
            <p:cNvSpPr>
              <a:spLocks noChangeArrowheads="1"/>
            </p:cNvSpPr>
            <p:nvPr/>
          </p:nvSpPr>
          <p:spPr bwMode="auto">
            <a:xfrm rot="16200000" flipH="1">
              <a:off x="3561" y="1003"/>
              <a:ext cx="227" cy="4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AutoShape 395"/>
            <p:cNvSpPr>
              <a:spLocks noChangeArrowheads="1"/>
            </p:cNvSpPr>
            <p:nvPr/>
          </p:nvSpPr>
          <p:spPr bwMode="auto">
            <a:xfrm flipH="1">
              <a:off x="3651" y="686"/>
              <a:ext cx="136" cy="22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AutoShape 396"/>
            <p:cNvSpPr>
              <a:spLocks noChangeArrowheads="1"/>
            </p:cNvSpPr>
            <p:nvPr/>
          </p:nvSpPr>
          <p:spPr bwMode="auto">
            <a:xfrm flipH="1">
              <a:off x="3787" y="663"/>
              <a:ext cx="228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AutoShape 397"/>
            <p:cNvSpPr>
              <a:spLocks noChangeArrowheads="1"/>
            </p:cNvSpPr>
            <p:nvPr/>
          </p:nvSpPr>
          <p:spPr bwMode="auto">
            <a:xfrm flipH="1">
              <a:off x="4241" y="618"/>
              <a:ext cx="228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AutoShape 398"/>
            <p:cNvSpPr>
              <a:spLocks noChangeArrowheads="1"/>
            </p:cNvSpPr>
            <p:nvPr/>
          </p:nvSpPr>
          <p:spPr bwMode="auto">
            <a:xfrm flipH="1">
              <a:off x="4921" y="1366"/>
              <a:ext cx="23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AutoShape 399"/>
            <p:cNvSpPr>
              <a:spLocks noChangeArrowheads="1"/>
            </p:cNvSpPr>
            <p:nvPr/>
          </p:nvSpPr>
          <p:spPr bwMode="auto">
            <a:xfrm rot="-21600000">
              <a:off x="4468" y="618"/>
              <a:ext cx="228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AutoShape 400"/>
            <p:cNvSpPr>
              <a:spLocks noChangeArrowheads="1"/>
            </p:cNvSpPr>
            <p:nvPr/>
          </p:nvSpPr>
          <p:spPr bwMode="auto">
            <a:xfrm rot="-21600000">
              <a:off x="4944" y="777"/>
              <a:ext cx="181" cy="362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AutoShape 401"/>
            <p:cNvSpPr>
              <a:spLocks noChangeArrowheads="1"/>
            </p:cNvSpPr>
            <p:nvPr/>
          </p:nvSpPr>
          <p:spPr bwMode="auto">
            <a:xfrm rot="-21600000">
              <a:off x="5125" y="1139"/>
              <a:ext cx="23" cy="226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" name="AutoShape 402"/>
            <p:cNvSpPr>
              <a:spLocks noChangeArrowheads="1"/>
            </p:cNvSpPr>
            <p:nvPr/>
          </p:nvSpPr>
          <p:spPr bwMode="auto">
            <a:xfrm rot="-21600000">
              <a:off x="4400" y="1366"/>
              <a:ext cx="295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Rectangle 403"/>
            <p:cNvSpPr>
              <a:spLocks noChangeArrowheads="1"/>
            </p:cNvSpPr>
            <p:nvPr/>
          </p:nvSpPr>
          <p:spPr bwMode="auto">
            <a:xfrm>
              <a:off x="2426" y="1570"/>
              <a:ext cx="227" cy="23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Rectangle 404"/>
            <p:cNvSpPr>
              <a:spLocks noChangeArrowheads="1"/>
            </p:cNvSpPr>
            <p:nvPr/>
          </p:nvSpPr>
          <p:spPr bwMode="auto">
            <a:xfrm>
              <a:off x="2631" y="1820"/>
              <a:ext cx="182" cy="227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Rectangle 405"/>
            <p:cNvSpPr>
              <a:spLocks noChangeArrowheads="1"/>
            </p:cNvSpPr>
            <p:nvPr/>
          </p:nvSpPr>
          <p:spPr bwMode="auto">
            <a:xfrm>
              <a:off x="1882" y="2047"/>
              <a:ext cx="476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Rectangle 406"/>
            <p:cNvSpPr>
              <a:spLocks noChangeArrowheads="1"/>
            </p:cNvSpPr>
            <p:nvPr/>
          </p:nvSpPr>
          <p:spPr bwMode="auto">
            <a:xfrm>
              <a:off x="2358" y="2115"/>
              <a:ext cx="295" cy="158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Rectangle 407"/>
            <p:cNvSpPr>
              <a:spLocks noChangeArrowheads="1"/>
            </p:cNvSpPr>
            <p:nvPr/>
          </p:nvSpPr>
          <p:spPr bwMode="auto">
            <a:xfrm>
              <a:off x="2494" y="1593"/>
              <a:ext cx="182" cy="521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Rectangle 408"/>
            <p:cNvSpPr>
              <a:spLocks noChangeArrowheads="1"/>
            </p:cNvSpPr>
            <p:nvPr/>
          </p:nvSpPr>
          <p:spPr bwMode="auto">
            <a:xfrm>
              <a:off x="2381" y="1593"/>
              <a:ext cx="159" cy="38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Rectangle 409"/>
            <p:cNvSpPr>
              <a:spLocks noChangeArrowheads="1"/>
            </p:cNvSpPr>
            <p:nvPr/>
          </p:nvSpPr>
          <p:spPr bwMode="auto">
            <a:xfrm>
              <a:off x="2200" y="1774"/>
              <a:ext cx="181" cy="227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Rectangle 410"/>
            <p:cNvSpPr>
              <a:spLocks noChangeArrowheads="1"/>
            </p:cNvSpPr>
            <p:nvPr/>
          </p:nvSpPr>
          <p:spPr bwMode="auto">
            <a:xfrm>
              <a:off x="1973" y="1979"/>
              <a:ext cx="385" cy="68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Rectangle 411"/>
            <p:cNvSpPr>
              <a:spLocks noChangeArrowheads="1"/>
            </p:cNvSpPr>
            <p:nvPr/>
          </p:nvSpPr>
          <p:spPr bwMode="auto">
            <a:xfrm>
              <a:off x="2132" y="1820"/>
              <a:ext cx="68" cy="159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AutoShape 412"/>
            <p:cNvSpPr>
              <a:spLocks noChangeArrowheads="1"/>
            </p:cNvSpPr>
            <p:nvPr/>
          </p:nvSpPr>
          <p:spPr bwMode="auto">
            <a:xfrm rot="-21600000">
              <a:off x="2812" y="1820"/>
              <a:ext cx="22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AutoShape 413"/>
            <p:cNvSpPr>
              <a:spLocks noChangeArrowheads="1"/>
            </p:cNvSpPr>
            <p:nvPr/>
          </p:nvSpPr>
          <p:spPr bwMode="auto">
            <a:xfrm rot="-16200000">
              <a:off x="2449" y="2250"/>
              <a:ext cx="182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AutoShape 414"/>
            <p:cNvSpPr>
              <a:spLocks noChangeArrowheads="1"/>
            </p:cNvSpPr>
            <p:nvPr/>
          </p:nvSpPr>
          <p:spPr bwMode="auto">
            <a:xfrm rot="-16200000">
              <a:off x="2631" y="2069"/>
              <a:ext cx="226" cy="182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AutoShape 415"/>
            <p:cNvSpPr>
              <a:spLocks noChangeArrowheads="1"/>
            </p:cNvSpPr>
            <p:nvPr/>
          </p:nvSpPr>
          <p:spPr bwMode="auto">
            <a:xfrm rot="-16200000">
              <a:off x="2358" y="1979"/>
              <a:ext cx="67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AutoShape 416"/>
            <p:cNvSpPr>
              <a:spLocks noChangeArrowheads="1"/>
            </p:cNvSpPr>
            <p:nvPr/>
          </p:nvSpPr>
          <p:spPr bwMode="auto">
            <a:xfrm rot="-21600000">
              <a:off x="2676" y="1593"/>
              <a:ext cx="135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AutoShape 417"/>
            <p:cNvSpPr>
              <a:spLocks noChangeArrowheads="1"/>
            </p:cNvSpPr>
            <p:nvPr/>
          </p:nvSpPr>
          <p:spPr bwMode="auto">
            <a:xfrm rot="-21600000">
              <a:off x="2653" y="1569"/>
              <a:ext cx="23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AutoShape 418"/>
            <p:cNvSpPr>
              <a:spLocks noChangeArrowheads="1"/>
            </p:cNvSpPr>
            <p:nvPr/>
          </p:nvSpPr>
          <p:spPr bwMode="auto">
            <a:xfrm rot="-21600000">
              <a:off x="2427" y="1504"/>
              <a:ext cx="22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AutoShape 419"/>
            <p:cNvSpPr>
              <a:spLocks noChangeArrowheads="1"/>
            </p:cNvSpPr>
            <p:nvPr/>
          </p:nvSpPr>
          <p:spPr bwMode="auto">
            <a:xfrm rot="-21600000">
              <a:off x="2358" y="2047"/>
              <a:ext cx="6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AutoShape 420"/>
            <p:cNvSpPr>
              <a:spLocks noChangeArrowheads="1"/>
            </p:cNvSpPr>
            <p:nvPr/>
          </p:nvSpPr>
          <p:spPr bwMode="auto">
            <a:xfrm rot="-27000000">
              <a:off x="2426" y="2047"/>
              <a:ext cx="6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AutoShape 421"/>
            <p:cNvSpPr>
              <a:spLocks noChangeArrowheads="1"/>
            </p:cNvSpPr>
            <p:nvPr/>
          </p:nvSpPr>
          <p:spPr bwMode="auto">
            <a:xfrm rot="-27000000">
              <a:off x="1871" y="1945"/>
              <a:ext cx="68" cy="136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AutoShape 422"/>
            <p:cNvSpPr>
              <a:spLocks noChangeArrowheads="1"/>
            </p:cNvSpPr>
            <p:nvPr/>
          </p:nvSpPr>
          <p:spPr bwMode="auto">
            <a:xfrm rot="-27000000">
              <a:off x="1973" y="1820"/>
              <a:ext cx="159" cy="159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AutoShape 423"/>
            <p:cNvSpPr>
              <a:spLocks noChangeArrowheads="1"/>
            </p:cNvSpPr>
            <p:nvPr/>
          </p:nvSpPr>
          <p:spPr bwMode="auto">
            <a:xfrm rot="-27000000">
              <a:off x="2143" y="1763"/>
              <a:ext cx="46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" name="AutoShape 424"/>
            <p:cNvSpPr>
              <a:spLocks noChangeArrowheads="1"/>
            </p:cNvSpPr>
            <p:nvPr/>
          </p:nvSpPr>
          <p:spPr bwMode="auto">
            <a:xfrm rot="-27000000">
              <a:off x="2200" y="1593"/>
              <a:ext cx="182" cy="181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AutoShape 425"/>
            <p:cNvSpPr>
              <a:spLocks noChangeArrowheads="1"/>
            </p:cNvSpPr>
            <p:nvPr/>
          </p:nvSpPr>
          <p:spPr bwMode="auto">
            <a:xfrm rot="-27000000">
              <a:off x="2358" y="1525"/>
              <a:ext cx="91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AutoShape 426"/>
            <p:cNvSpPr>
              <a:spLocks noChangeArrowheads="1"/>
            </p:cNvSpPr>
            <p:nvPr/>
          </p:nvSpPr>
          <p:spPr bwMode="auto">
            <a:xfrm rot="-32400000">
              <a:off x="1837" y="2047"/>
              <a:ext cx="45" cy="226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AutoShape 427"/>
            <p:cNvSpPr>
              <a:spLocks noChangeArrowheads="1"/>
            </p:cNvSpPr>
            <p:nvPr/>
          </p:nvSpPr>
          <p:spPr bwMode="auto">
            <a:xfrm rot="-32400000">
              <a:off x="1882" y="2273"/>
              <a:ext cx="544" cy="182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AutoShape 428"/>
            <p:cNvSpPr>
              <a:spLocks noChangeArrowheads="1"/>
            </p:cNvSpPr>
            <p:nvPr/>
          </p:nvSpPr>
          <p:spPr bwMode="auto">
            <a:xfrm rot="-32400000">
              <a:off x="2426" y="1979"/>
              <a:ext cx="6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Rectangle 429"/>
            <p:cNvSpPr>
              <a:spLocks noChangeArrowheads="1"/>
            </p:cNvSpPr>
            <p:nvPr/>
          </p:nvSpPr>
          <p:spPr bwMode="auto">
            <a:xfrm>
              <a:off x="4808" y="1344"/>
              <a:ext cx="136" cy="22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AutoShape 430"/>
            <p:cNvSpPr>
              <a:spLocks noChangeArrowheads="1"/>
            </p:cNvSpPr>
            <p:nvPr/>
          </p:nvSpPr>
          <p:spPr bwMode="auto">
            <a:xfrm rot="-10800000">
              <a:off x="4400" y="1366"/>
              <a:ext cx="294" cy="46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AutoShape 431"/>
            <p:cNvSpPr>
              <a:spLocks noChangeArrowheads="1"/>
            </p:cNvSpPr>
            <p:nvPr/>
          </p:nvSpPr>
          <p:spPr bwMode="auto">
            <a:xfrm rot="-16200000">
              <a:off x="4796" y="1287"/>
              <a:ext cx="23" cy="227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AutoShape 432"/>
            <p:cNvSpPr>
              <a:spLocks noChangeArrowheads="1"/>
            </p:cNvSpPr>
            <p:nvPr/>
          </p:nvSpPr>
          <p:spPr bwMode="auto">
            <a:xfrm rot="-5400000">
              <a:off x="4411" y="1083"/>
              <a:ext cx="45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AutoShape 433"/>
            <p:cNvSpPr>
              <a:spLocks noChangeArrowheads="1"/>
            </p:cNvSpPr>
            <p:nvPr/>
          </p:nvSpPr>
          <p:spPr bwMode="auto">
            <a:xfrm>
              <a:off x="4717" y="1094"/>
              <a:ext cx="227" cy="250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AutoShape 434"/>
            <p:cNvSpPr>
              <a:spLocks noChangeArrowheads="1"/>
            </p:cNvSpPr>
            <p:nvPr/>
          </p:nvSpPr>
          <p:spPr bwMode="auto">
            <a:xfrm rot="-16200000">
              <a:off x="4920" y="1366"/>
              <a:ext cx="23" cy="23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" name="Rectangle 435"/>
            <p:cNvSpPr>
              <a:spLocks noChangeArrowheads="1"/>
            </p:cNvSpPr>
            <p:nvPr/>
          </p:nvSpPr>
          <p:spPr bwMode="auto">
            <a:xfrm>
              <a:off x="4400" y="1139"/>
              <a:ext cx="340" cy="227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Rectangle 436"/>
            <p:cNvSpPr>
              <a:spLocks noChangeArrowheads="1"/>
            </p:cNvSpPr>
            <p:nvPr/>
          </p:nvSpPr>
          <p:spPr bwMode="auto">
            <a:xfrm>
              <a:off x="4581" y="1344"/>
              <a:ext cx="340" cy="45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Rectangle 437"/>
            <p:cNvSpPr>
              <a:spLocks noChangeArrowheads="1"/>
            </p:cNvSpPr>
            <p:nvPr/>
          </p:nvSpPr>
          <p:spPr bwMode="auto">
            <a:xfrm>
              <a:off x="4468" y="1094"/>
              <a:ext cx="249" cy="68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AutoShape 438"/>
            <p:cNvSpPr>
              <a:spLocks noChangeArrowheads="1"/>
            </p:cNvSpPr>
            <p:nvPr/>
          </p:nvSpPr>
          <p:spPr bwMode="auto">
            <a:xfrm rot="-10800000">
              <a:off x="2358" y="2047"/>
              <a:ext cx="68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AutoShape 439"/>
            <p:cNvSpPr>
              <a:spLocks noChangeArrowheads="1"/>
            </p:cNvSpPr>
            <p:nvPr/>
          </p:nvSpPr>
          <p:spPr bwMode="auto">
            <a:xfrm rot="-16200000">
              <a:off x="2426" y="2047"/>
              <a:ext cx="68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40"/>
            <p:cNvSpPr>
              <a:spLocks noChangeArrowheads="1"/>
            </p:cNvSpPr>
            <p:nvPr/>
          </p:nvSpPr>
          <p:spPr bwMode="auto">
            <a:xfrm rot="-5400000">
              <a:off x="2358" y="1979"/>
              <a:ext cx="68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441"/>
            <p:cNvSpPr>
              <a:spLocks noChangeArrowheads="1"/>
            </p:cNvSpPr>
            <p:nvPr/>
          </p:nvSpPr>
          <p:spPr bwMode="auto">
            <a:xfrm>
              <a:off x="2426" y="1979"/>
              <a:ext cx="68" cy="68"/>
            </a:xfrm>
            <a:prstGeom prst="rtTriangl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442"/>
            <p:cNvSpPr>
              <a:spLocks noChangeShapeType="1"/>
            </p:cNvSpPr>
            <p:nvPr/>
          </p:nvSpPr>
          <p:spPr bwMode="auto">
            <a:xfrm flipV="1">
              <a:off x="385" y="2783"/>
              <a:ext cx="4083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443"/>
            <p:cNvSpPr>
              <a:spLocks noChangeShapeType="1"/>
            </p:cNvSpPr>
            <p:nvPr/>
          </p:nvSpPr>
          <p:spPr bwMode="auto">
            <a:xfrm>
              <a:off x="385" y="2670"/>
              <a:ext cx="430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Line 444"/>
            <p:cNvSpPr>
              <a:spLocks noChangeShapeType="1"/>
            </p:cNvSpPr>
            <p:nvPr/>
          </p:nvSpPr>
          <p:spPr bwMode="auto">
            <a:xfrm flipV="1">
              <a:off x="385" y="2329"/>
              <a:ext cx="453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445"/>
            <p:cNvSpPr>
              <a:spLocks noChangeShapeType="1"/>
            </p:cNvSpPr>
            <p:nvPr/>
          </p:nvSpPr>
          <p:spPr bwMode="auto">
            <a:xfrm flipV="1">
              <a:off x="385" y="2216"/>
              <a:ext cx="4763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446"/>
            <p:cNvSpPr>
              <a:spLocks noChangeShapeType="1"/>
            </p:cNvSpPr>
            <p:nvPr/>
          </p:nvSpPr>
          <p:spPr bwMode="auto">
            <a:xfrm>
              <a:off x="385" y="2103"/>
              <a:ext cx="476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447"/>
            <p:cNvSpPr>
              <a:spLocks noChangeShapeType="1"/>
            </p:cNvSpPr>
            <p:nvPr/>
          </p:nvSpPr>
          <p:spPr bwMode="auto">
            <a:xfrm flipV="1">
              <a:off x="385" y="1989"/>
              <a:ext cx="4990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448"/>
            <p:cNvSpPr>
              <a:spLocks noChangeShapeType="1"/>
            </p:cNvSpPr>
            <p:nvPr/>
          </p:nvSpPr>
          <p:spPr bwMode="auto">
            <a:xfrm flipV="1">
              <a:off x="385" y="1875"/>
              <a:ext cx="4990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449"/>
            <p:cNvSpPr>
              <a:spLocks noChangeShapeType="1"/>
            </p:cNvSpPr>
            <p:nvPr/>
          </p:nvSpPr>
          <p:spPr bwMode="auto">
            <a:xfrm flipV="1">
              <a:off x="839" y="1536"/>
              <a:ext cx="476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450"/>
            <p:cNvSpPr>
              <a:spLocks noChangeShapeType="1"/>
            </p:cNvSpPr>
            <p:nvPr/>
          </p:nvSpPr>
          <p:spPr bwMode="auto">
            <a:xfrm flipV="1">
              <a:off x="839" y="1423"/>
              <a:ext cx="476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451"/>
            <p:cNvSpPr>
              <a:spLocks noChangeShapeType="1"/>
            </p:cNvSpPr>
            <p:nvPr/>
          </p:nvSpPr>
          <p:spPr bwMode="auto">
            <a:xfrm flipV="1">
              <a:off x="1066" y="1309"/>
              <a:ext cx="453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452"/>
            <p:cNvSpPr>
              <a:spLocks noChangeShapeType="1"/>
            </p:cNvSpPr>
            <p:nvPr/>
          </p:nvSpPr>
          <p:spPr bwMode="auto">
            <a:xfrm flipV="1">
              <a:off x="1066" y="1196"/>
              <a:ext cx="453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453"/>
            <p:cNvSpPr>
              <a:spLocks noChangeShapeType="1"/>
            </p:cNvSpPr>
            <p:nvPr/>
          </p:nvSpPr>
          <p:spPr bwMode="auto">
            <a:xfrm flipV="1">
              <a:off x="1292" y="1083"/>
              <a:ext cx="431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454"/>
            <p:cNvSpPr>
              <a:spLocks noChangeShapeType="1"/>
            </p:cNvSpPr>
            <p:nvPr/>
          </p:nvSpPr>
          <p:spPr bwMode="auto">
            <a:xfrm>
              <a:off x="1292" y="969"/>
              <a:ext cx="431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Line 455"/>
            <p:cNvSpPr>
              <a:spLocks noChangeShapeType="1"/>
            </p:cNvSpPr>
            <p:nvPr/>
          </p:nvSpPr>
          <p:spPr bwMode="auto">
            <a:xfrm>
              <a:off x="5091" y="232"/>
              <a:ext cx="0" cy="204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Line 456"/>
            <p:cNvSpPr>
              <a:spLocks noChangeShapeType="1"/>
            </p:cNvSpPr>
            <p:nvPr/>
          </p:nvSpPr>
          <p:spPr bwMode="auto">
            <a:xfrm>
              <a:off x="4978" y="232"/>
              <a:ext cx="0" cy="204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Line 457"/>
            <p:cNvSpPr>
              <a:spLocks noChangeShapeType="1"/>
            </p:cNvSpPr>
            <p:nvPr/>
          </p:nvSpPr>
          <p:spPr bwMode="auto">
            <a:xfrm>
              <a:off x="4751" y="232"/>
              <a:ext cx="0" cy="226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Line 458"/>
            <p:cNvSpPr>
              <a:spLocks noChangeShapeType="1"/>
            </p:cNvSpPr>
            <p:nvPr/>
          </p:nvSpPr>
          <p:spPr bwMode="auto">
            <a:xfrm>
              <a:off x="4638" y="232"/>
              <a:ext cx="0" cy="249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Line 459"/>
            <p:cNvSpPr>
              <a:spLocks noChangeShapeType="1"/>
            </p:cNvSpPr>
            <p:nvPr/>
          </p:nvSpPr>
          <p:spPr bwMode="auto">
            <a:xfrm>
              <a:off x="4524" y="232"/>
              <a:ext cx="0" cy="249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Line 460"/>
            <p:cNvSpPr>
              <a:spLocks noChangeShapeType="1"/>
            </p:cNvSpPr>
            <p:nvPr/>
          </p:nvSpPr>
          <p:spPr bwMode="auto">
            <a:xfrm>
              <a:off x="4411" y="232"/>
              <a:ext cx="0" cy="272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Line 461"/>
            <p:cNvSpPr>
              <a:spLocks noChangeShapeType="1"/>
            </p:cNvSpPr>
            <p:nvPr/>
          </p:nvSpPr>
          <p:spPr bwMode="auto">
            <a:xfrm>
              <a:off x="4298" y="232"/>
              <a:ext cx="0" cy="272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Line 462"/>
            <p:cNvSpPr>
              <a:spLocks noChangeShapeType="1"/>
            </p:cNvSpPr>
            <p:nvPr/>
          </p:nvSpPr>
          <p:spPr bwMode="auto">
            <a:xfrm>
              <a:off x="4184" y="232"/>
              <a:ext cx="0" cy="2949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Line 463"/>
            <p:cNvSpPr>
              <a:spLocks noChangeShapeType="1"/>
            </p:cNvSpPr>
            <p:nvPr/>
          </p:nvSpPr>
          <p:spPr bwMode="auto">
            <a:xfrm>
              <a:off x="4071" y="232"/>
              <a:ext cx="0" cy="2949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Line 464"/>
            <p:cNvSpPr>
              <a:spLocks noChangeShapeType="1"/>
            </p:cNvSpPr>
            <p:nvPr/>
          </p:nvSpPr>
          <p:spPr bwMode="auto">
            <a:xfrm>
              <a:off x="3957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Line 465"/>
            <p:cNvSpPr>
              <a:spLocks noChangeShapeType="1"/>
            </p:cNvSpPr>
            <p:nvPr/>
          </p:nvSpPr>
          <p:spPr bwMode="auto">
            <a:xfrm>
              <a:off x="3844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Line 466"/>
            <p:cNvSpPr>
              <a:spLocks noChangeShapeType="1"/>
            </p:cNvSpPr>
            <p:nvPr/>
          </p:nvSpPr>
          <p:spPr bwMode="auto">
            <a:xfrm>
              <a:off x="3731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Line 467"/>
            <p:cNvSpPr>
              <a:spLocks noChangeShapeType="1"/>
            </p:cNvSpPr>
            <p:nvPr/>
          </p:nvSpPr>
          <p:spPr bwMode="auto">
            <a:xfrm>
              <a:off x="3617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68"/>
            <p:cNvSpPr>
              <a:spLocks noChangeAspect="1" noChangeShapeType="1"/>
            </p:cNvSpPr>
            <p:nvPr/>
          </p:nvSpPr>
          <p:spPr bwMode="auto">
            <a:xfrm>
              <a:off x="3164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69"/>
            <p:cNvSpPr>
              <a:spLocks noChangeAspect="1" noChangeShapeType="1"/>
            </p:cNvSpPr>
            <p:nvPr/>
          </p:nvSpPr>
          <p:spPr bwMode="auto">
            <a:xfrm>
              <a:off x="305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70"/>
            <p:cNvSpPr>
              <a:spLocks noChangeAspect="1" noChangeShapeType="1"/>
            </p:cNvSpPr>
            <p:nvPr/>
          </p:nvSpPr>
          <p:spPr bwMode="auto">
            <a:xfrm>
              <a:off x="2937" y="232"/>
              <a:ext cx="0" cy="3062"/>
            </a:xfrm>
            <a:prstGeom prst="line">
              <a:avLst/>
            </a:prstGeom>
            <a:noFill/>
            <a:ln w="190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71"/>
            <p:cNvSpPr>
              <a:spLocks noChangeAspect="1" noChangeShapeType="1"/>
            </p:cNvSpPr>
            <p:nvPr/>
          </p:nvSpPr>
          <p:spPr bwMode="auto">
            <a:xfrm>
              <a:off x="271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Line 472"/>
            <p:cNvSpPr>
              <a:spLocks noChangeAspect="1" noChangeShapeType="1"/>
            </p:cNvSpPr>
            <p:nvPr/>
          </p:nvSpPr>
          <p:spPr bwMode="auto">
            <a:xfrm flipH="1">
              <a:off x="2596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Line 473"/>
            <p:cNvSpPr>
              <a:spLocks noChangeShapeType="1"/>
            </p:cNvSpPr>
            <p:nvPr/>
          </p:nvSpPr>
          <p:spPr bwMode="auto">
            <a:xfrm>
              <a:off x="2483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Line 474"/>
            <p:cNvSpPr>
              <a:spLocks noChangeAspect="1" noChangeShapeType="1"/>
            </p:cNvSpPr>
            <p:nvPr/>
          </p:nvSpPr>
          <p:spPr bwMode="auto">
            <a:xfrm>
              <a:off x="237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75"/>
            <p:cNvSpPr>
              <a:spLocks noChangeShapeType="1"/>
            </p:cNvSpPr>
            <p:nvPr/>
          </p:nvSpPr>
          <p:spPr bwMode="auto">
            <a:xfrm>
              <a:off x="2256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476"/>
            <p:cNvSpPr>
              <a:spLocks noChangeAspect="1" noChangeShapeType="1"/>
            </p:cNvSpPr>
            <p:nvPr/>
          </p:nvSpPr>
          <p:spPr bwMode="auto">
            <a:xfrm>
              <a:off x="2143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477"/>
            <p:cNvSpPr>
              <a:spLocks noChangeAspect="1" noChangeShapeType="1"/>
            </p:cNvSpPr>
            <p:nvPr/>
          </p:nvSpPr>
          <p:spPr bwMode="auto">
            <a:xfrm>
              <a:off x="2029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478"/>
            <p:cNvSpPr>
              <a:spLocks noChangeAspect="1" noChangeShapeType="1"/>
            </p:cNvSpPr>
            <p:nvPr/>
          </p:nvSpPr>
          <p:spPr bwMode="auto">
            <a:xfrm>
              <a:off x="1916" y="459"/>
              <a:ext cx="0" cy="283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" name="Line 479"/>
            <p:cNvSpPr>
              <a:spLocks noChangeAspect="1" noChangeShapeType="1"/>
            </p:cNvSpPr>
            <p:nvPr/>
          </p:nvSpPr>
          <p:spPr bwMode="auto">
            <a:xfrm>
              <a:off x="1803" y="459"/>
              <a:ext cx="0" cy="283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Line 480"/>
            <p:cNvSpPr>
              <a:spLocks noChangeAspect="1" noChangeShapeType="1"/>
            </p:cNvSpPr>
            <p:nvPr/>
          </p:nvSpPr>
          <p:spPr bwMode="auto">
            <a:xfrm>
              <a:off x="1689" y="686"/>
              <a:ext cx="0" cy="260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Line 481"/>
            <p:cNvSpPr>
              <a:spLocks noChangeAspect="1" noChangeShapeType="1"/>
            </p:cNvSpPr>
            <p:nvPr/>
          </p:nvSpPr>
          <p:spPr bwMode="auto">
            <a:xfrm>
              <a:off x="1576" y="686"/>
              <a:ext cx="0" cy="260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Line 482"/>
            <p:cNvSpPr>
              <a:spLocks noChangeAspect="1" noChangeShapeType="1"/>
            </p:cNvSpPr>
            <p:nvPr/>
          </p:nvSpPr>
          <p:spPr bwMode="auto">
            <a:xfrm>
              <a:off x="1462" y="913"/>
              <a:ext cx="0" cy="238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Line 483"/>
            <p:cNvSpPr>
              <a:spLocks noChangeAspect="1" noChangeShapeType="1"/>
            </p:cNvSpPr>
            <p:nvPr/>
          </p:nvSpPr>
          <p:spPr bwMode="auto">
            <a:xfrm>
              <a:off x="1349" y="913"/>
              <a:ext cx="0" cy="238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" name="Line 484"/>
            <p:cNvSpPr>
              <a:spLocks noChangeAspect="1" noChangeShapeType="1"/>
            </p:cNvSpPr>
            <p:nvPr/>
          </p:nvSpPr>
          <p:spPr bwMode="auto">
            <a:xfrm>
              <a:off x="1236" y="1139"/>
              <a:ext cx="0" cy="215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Line 485"/>
            <p:cNvSpPr>
              <a:spLocks noChangeAspect="1" noChangeShapeType="1"/>
            </p:cNvSpPr>
            <p:nvPr/>
          </p:nvSpPr>
          <p:spPr bwMode="auto">
            <a:xfrm>
              <a:off x="1122" y="1139"/>
              <a:ext cx="0" cy="2155"/>
            </a:xfrm>
            <a:prstGeom prst="line">
              <a:avLst/>
            </a:prstGeom>
            <a:noFill/>
            <a:ln w="190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Line 486"/>
            <p:cNvSpPr>
              <a:spLocks noChangeAspect="1" noChangeShapeType="1"/>
            </p:cNvSpPr>
            <p:nvPr/>
          </p:nvSpPr>
          <p:spPr bwMode="auto">
            <a:xfrm>
              <a:off x="1009" y="1366"/>
              <a:ext cx="0" cy="192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487"/>
            <p:cNvSpPr>
              <a:spLocks noChangeAspect="1" noChangeShapeType="1"/>
            </p:cNvSpPr>
            <p:nvPr/>
          </p:nvSpPr>
          <p:spPr bwMode="auto">
            <a:xfrm>
              <a:off x="895" y="1366"/>
              <a:ext cx="0" cy="1928"/>
            </a:xfrm>
            <a:prstGeom prst="line">
              <a:avLst/>
            </a:prstGeom>
            <a:noFill/>
            <a:ln w="190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488"/>
            <p:cNvSpPr>
              <a:spLocks noChangeAspect="1" noChangeShapeType="1"/>
            </p:cNvSpPr>
            <p:nvPr/>
          </p:nvSpPr>
          <p:spPr bwMode="auto">
            <a:xfrm>
              <a:off x="782" y="1593"/>
              <a:ext cx="0" cy="170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489"/>
            <p:cNvSpPr>
              <a:spLocks noChangeAspect="1" noChangeShapeType="1"/>
            </p:cNvSpPr>
            <p:nvPr/>
          </p:nvSpPr>
          <p:spPr bwMode="auto">
            <a:xfrm>
              <a:off x="669" y="1593"/>
              <a:ext cx="0" cy="170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Line 490"/>
            <p:cNvSpPr>
              <a:spLocks noChangeAspect="1" noChangeShapeType="1"/>
            </p:cNvSpPr>
            <p:nvPr/>
          </p:nvSpPr>
          <p:spPr bwMode="auto">
            <a:xfrm>
              <a:off x="555" y="1820"/>
              <a:ext cx="0" cy="1474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491"/>
            <p:cNvSpPr>
              <a:spLocks noChangeAspect="1" noChangeShapeType="1"/>
            </p:cNvSpPr>
            <p:nvPr/>
          </p:nvSpPr>
          <p:spPr bwMode="auto">
            <a:xfrm>
              <a:off x="442" y="1820"/>
              <a:ext cx="0" cy="1474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492"/>
            <p:cNvSpPr>
              <a:spLocks noChangeShapeType="1"/>
            </p:cNvSpPr>
            <p:nvPr/>
          </p:nvSpPr>
          <p:spPr bwMode="auto">
            <a:xfrm flipV="1">
              <a:off x="2426" y="2047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493"/>
            <p:cNvSpPr>
              <a:spLocks noChangeShapeType="1"/>
            </p:cNvSpPr>
            <p:nvPr/>
          </p:nvSpPr>
          <p:spPr bwMode="auto">
            <a:xfrm flipH="1" flipV="1">
              <a:off x="2426" y="1979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Line 494"/>
            <p:cNvSpPr>
              <a:spLocks noChangeShapeType="1"/>
            </p:cNvSpPr>
            <p:nvPr/>
          </p:nvSpPr>
          <p:spPr bwMode="auto">
            <a:xfrm flipH="1">
              <a:off x="2358" y="1979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Line 495"/>
            <p:cNvSpPr>
              <a:spLocks noChangeShapeType="1"/>
            </p:cNvSpPr>
            <p:nvPr/>
          </p:nvSpPr>
          <p:spPr bwMode="auto">
            <a:xfrm>
              <a:off x="2358" y="2047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" name="Line 496"/>
            <p:cNvSpPr>
              <a:spLocks noChangeShapeType="1"/>
            </p:cNvSpPr>
            <p:nvPr/>
          </p:nvSpPr>
          <p:spPr bwMode="auto">
            <a:xfrm flipV="1">
              <a:off x="2426" y="2273"/>
              <a:ext cx="227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" name="Line 497"/>
            <p:cNvSpPr>
              <a:spLocks noChangeShapeType="1"/>
            </p:cNvSpPr>
            <p:nvPr/>
          </p:nvSpPr>
          <p:spPr bwMode="auto">
            <a:xfrm flipV="1">
              <a:off x="2653" y="2047"/>
              <a:ext cx="18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Line 498"/>
            <p:cNvSpPr>
              <a:spLocks noChangeShapeType="1"/>
            </p:cNvSpPr>
            <p:nvPr/>
          </p:nvSpPr>
          <p:spPr bwMode="auto">
            <a:xfrm flipH="1" flipV="1">
              <a:off x="2812" y="1820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Line 499"/>
            <p:cNvSpPr>
              <a:spLocks noChangeShapeType="1"/>
            </p:cNvSpPr>
            <p:nvPr/>
          </p:nvSpPr>
          <p:spPr bwMode="auto">
            <a:xfrm flipH="1" flipV="1">
              <a:off x="2676" y="1593"/>
              <a:ext cx="136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Line 500"/>
            <p:cNvSpPr>
              <a:spLocks noChangeShapeType="1"/>
            </p:cNvSpPr>
            <p:nvPr/>
          </p:nvSpPr>
          <p:spPr bwMode="auto">
            <a:xfrm flipH="1" flipV="1">
              <a:off x="2653" y="1570"/>
              <a:ext cx="2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" name="Line 501"/>
            <p:cNvSpPr>
              <a:spLocks noChangeShapeType="1"/>
            </p:cNvSpPr>
            <p:nvPr/>
          </p:nvSpPr>
          <p:spPr bwMode="auto">
            <a:xfrm flipH="1" flipV="1">
              <a:off x="2426" y="1502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" name="Line 502"/>
            <p:cNvSpPr>
              <a:spLocks noChangeShapeType="1"/>
            </p:cNvSpPr>
            <p:nvPr/>
          </p:nvSpPr>
          <p:spPr bwMode="auto">
            <a:xfrm flipH="1">
              <a:off x="2381" y="1502"/>
              <a:ext cx="45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" name="Line 503"/>
            <p:cNvSpPr>
              <a:spLocks noChangeShapeType="1"/>
            </p:cNvSpPr>
            <p:nvPr/>
          </p:nvSpPr>
          <p:spPr bwMode="auto">
            <a:xfrm flipH="1">
              <a:off x="2200" y="1593"/>
              <a:ext cx="181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" name="Line 504"/>
            <p:cNvSpPr>
              <a:spLocks noChangeShapeType="1"/>
            </p:cNvSpPr>
            <p:nvPr/>
          </p:nvSpPr>
          <p:spPr bwMode="auto">
            <a:xfrm flipH="1">
              <a:off x="2132" y="1774"/>
              <a:ext cx="68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" name="Line 505"/>
            <p:cNvSpPr>
              <a:spLocks noChangeShapeType="1"/>
            </p:cNvSpPr>
            <p:nvPr/>
          </p:nvSpPr>
          <p:spPr bwMode="auto">
            <a:xfrm flipV="1">
              <a:off x="1973" y="1820"/>
              <a:ext cx="159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" name="Line 506"/>
            <p:cNvSpPr>
              <a:spLocks noChangeShapeType="1"/>
            </p:cNvSpPr>
            <p:nvPr/>
          </p:nvSpPr>
          <p:spPr bwMode="auto">
            <a:xfrm flipV="1">
              <a:off x="1837" y="1979"/>
              <a:ext cx="136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" name="Line 507"/>
            <p:cNvSpPr>
              <a:spLocks noChangeShapeType="1"/>
            </p:cNvSpPr>
            <p:nvPr/>
          </p:nvSpPr>
          <p:spPr bwMode="auto">
            <a:xfrm>
              <a:off x="1837" y="2047"/>
              <a:ext cx="45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" name="Line 508"/>
            <p:cNvSpPr>
              <a:spLocks noChangeShapeType="1"/>
            </p:cNvSpPr>
            <p:nvPr/>
          </p:nvSpPr>
          <p:spPr bwMode="auto">
            <a:xfrm flipH="1" flipV="1">
              <a:off x="1882" y="2273"/>
              <a:ext cx="544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" name="Line 509"/>
            <p:cNvSpPr>
              <a:spLocks noChangeShapeType="1"/>
            </p:cNvSpPr>
            <p:nvPr/>
          </p:nvSpPr>
          <p:spPr bwMode="auto">
            <a:xfrm flipH="1">
              <a:off x="2381" y="1094"/>
              <a:ext cx="45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" name="Line 510"/>
            <p:cNvSpPr>
              <a:spLocks noChangeShapeType="1"/>
            </p:cNvSpPr>
            <p:nvPr/>
          </p:nvSpPr>
          <p:spPr bwMode="auto">
            <a:xfrm flipH="1">
              <a:off x="2200" y="1139"/>
              <a:ext cx="18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" name="Line 511"/>
            <p:cNvSpPr>
              <a:spLocks noChangeShapeType="1"/>
            </p:cNvSpPr>
            <p:nvPr/>
          </p:nvSpPr>
          <p:spPr bwMode="auto">
            <a:xfrm flipH="1">
              <a:off x="1995" y="1366"/>
              <a:ext cx="205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" name="Line 512"/>
            <p:cNvSpPr>
              <a:spLocks noChangeShapeType="1"/>
            </p:cNvSpPr>
            <p:nvPr/>
          </p:nvSpPr>
          <p:spPr bwMode="auto">
            <a:xfrm flipH="1">
              <a:off x="1746" y="1616"/>
              <a:ext cx="249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" name="Line 513"/>
            <p:cNvSpPr>
              <a:spLocks noChangeShapeType="1"/>
            </p:cNvSpPr>
            <p:nvPr/>
          </p:nvSpPr>
          <p:spPr bwMode="auto">
            <a:xfrm flipH="1">
              <a:off x="1519" y="1797"/>
              <a:ext cx="227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" name="Line 514"/>
            <p:cNvSpPr>
              <a:spLocks noChangeShapeType="1"/>
            </p:cNvSpPr>
            <p:nvPr/>
          </p:nvSpPr>
          <p:spPr bwMode="auto">
            <a:xfrm flipH="1">
              <a:off x="1292" y="1842"/>
              <a:ext cx="227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" name="Line 515"/>
            <p:cNvSpPr>
              <a:spLocks noChangeShapeType="1"/>
            </p:cNvSpPr>
            <p:nvPr/>
          </p:nvSpPr>
          <p:spPr bwMode="auto">
            <a:xfrm flipH="1">
              <a:off x="1247" y="1956"/>
              <a:ext cx="45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" name="Line 516"/>
            <p:cNvSpPr>
              <a:spLocks noChangeShapeType="1"/>
            </p:cNvSpPr>
            <p:nvPr/>
          </p:nvSpPr>
          <p:spPr bwMode="auto">
            <a:xfrm flipH="1">
              <a:off x="1202" y="2001"/>
              <a:ext cx="45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" name="Line 517"/>
            <p:cNvSpPr>
              <a:spLocks noChangeShapeType="1"/>
            </p:cNvSpPr>
            <p:nvPr/>
          </p:nvSpPr>
          <p:spPr bwMode="auto">
            <a:xfrm flipH="1">
              <a:off x="1088" y="2047"/>
              <a:ext cx="114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" name="Line 518"/>
            <p:cNvSpPr>
              <a:spLocks noChangeShapeType="1"/>
            </p:cNvSpPr>
            <p:nvPr/>
          </p:nvSpPr>
          <p:spPr bwMode="auto">
            <a:xfrm flipH="1">
              <a:off x="1043" y="2273"/>
              <a:ext cx="45" cy="3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" name="Line 519"/>
            <p:cNvSpPr>
              <a:spLocks noChangeShapeType="1"/>
            </p:cNvSpPr>
            <p:nvPr/>
          </p:nvSpPr>
          <p:spPr bwMode="auto">
            <a:xfrm flipH="1" flipV="1">
              <a:off x="1088" y="2908"/>
              <a:ext cx="46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" name="Line 520"/>
            <p:cNvSpPr>
              <a:spLocks noChangeShapeType="1"/>
            </p:cNvSpPr>
            <p:nvPr/>
          </p:nvSpPr>
          <p:spPr bwMode="auto">
            <a:xfrm flipH="1" flipV="1">
              <a:off x="1043" y="2659"/>
              <a:ext cx="45" cy="2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" name="Line 521"/>
            <p:cNvSpPr>
              <a:spLocks noChangeShapeType="1"/>
            </p:cNvSpPr>
            <p:nvPr/>
          </p:nvSpPr>
          <p:spPr bwMode="auto">
            <a:xfrm>
              <a:off x="1134" y="2954"/>
              <a:ext cx="158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" name="Line 522"/>
            <p:cNvSpPr>
              <a:spLocks noChangeShapeType="1"/>
            </p:cNvSpPr>
            <p:nvPr/>
          </p:nvSpPr>
          <p:spPr bwMode="auto">
            <a:xfrm flipV="1">
              <a:off x="1292" y="2931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" name="Line 523"/>
            <p:cNvSpPr>
              <a:spLocks noChangeShapeType="1"/>
            </p:cNvSpPr>
            <p:nvPr/>
          </p:nvSpPr>
          <p:spPr bwMode="auto">
            <a:xfrm flipV="1">
              <a:off x="1519" y="2727"/>
              <a:ext cx="204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" name="Line 524"/>
            <p:cNvSpPr>
              <a:spLocks noChangeShapeType="1"/>
            </p:cNvSpPr>
            <p:nvPr/>
          </p:nvSpPr>
          <p:spPr bwMode="auto">
            <a:xfrm flipV="1">
              <a:off x="1723" y="2704"/>
              <a:ext cx="36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25"/>
            <p:cNvSpPr>
              <a:spLocks noChangeShapeType="1"/>
            </p:cNvSpPr>
            <p:nvPr/>
          </p:nvSpPr>
          <p:spPr bwMode="auto">
            <a:xfrm flipH="1" flipV="1">
              <a:off x="2086" y="2704"/>
              <a:ext cx="340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" name="Line 526"/>
            <p:cNvSpPr>
              <a:spLocks noChangeShapeType="1"/>
            </p:cNvSpPr>
            <p:nvPr/>
          </p:nvSpPr>
          <p:spPr bwMode="auto">
            <a:xfrm flipV="1">
              <a:off x="2925" y="2047"/>
              <a:ext cx="18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Line 527"/>
            <p:cNvSpPr>
              <a:spLocks noChangeShapeType="1"/>
            </p:cNvSpPr>
            <p:nvPr/>
          </p:nvSpPr>
          <p:spPr bwMode="auto">
            <a:xfrm flipV="1">
              <a:off x="3107" y="1865"/>
              <a:ext cx="68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Line 528"/>
            <p:cNvSpPr>
              <a:spLocks noChangeShapeType="1"/>
            </p:cNvSpPr>
            <p:nvPr/>
          </p:nvSpPr>
          <p:spPr bwMode="auto">
            <a:xfrm flipV="1">
              <a:off x="3175" y="1729"/>
              <a:ext cx="159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" name="Line 529"/>
            <p:cNvSpPr>
              <a:spLocks noChangeShapeType="1"/>
            </p:cNvSpPr>
            <p:nvPr/>
          </p:nvSpPr>
          <p:spPr bwMode="auto">
            <a:xfrm>
              <a:off x="3334" y="1729"/>
              <a:ext cx="680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530"/>
            <p:cNvSpPr>
              <a:spLocks noChangeShapeType="1"/>
            </p:cNvSpPr>
            <p:nvPr/>
          </p:nvSpPr>
          <p:spPr bwMode="auto">
            <a:xfrm>
              <a:off x="4014" y="2069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Line 531"/>
            <p:cNvSpPr>
              <a:spLocks noChangeShapeType="1"/>
            </p:cNvSpPr>
            <p:nvPr/>
          </p:nvSpPr>
          <p:spPr bwMode="auto">
            <a:xfrm>
              <a:off x="4241" y="2069"/>
              <a:ext cx="249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" name="Line 532"/>
            <p:cNvSpPr>
              <a:spLocks noChangeShapeType="1"/>
            </p:cNvSpPr>
            <p:nvPr/>
          </p:nvSpPr>
          <p:spPr bwMode="auto">
            <a:xfrm>
              <a:off x="4490" y="2273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" name="Line 533"/>
            <p:cNvSpPr>
              <a:spLocks noChangeShapeType="1"/>
            </p:cNvSpPr>
            <p:nvPr/>
          </p:nvSpPr>
          <p:spPr bwMode="auto">
            <a:xfrm flipH="1">
              <a:off x="4536" y="2500"/>
              <a:ext cx="22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" name="Line 534"/>
            <p:cNvSpPr>
              <a:spLocks noChangeShapeType="1"/>
            </p:cNvSpPr>
            <p:nvPr/>
          </p:nvSpPr>
          <p:spPr bwMode="auto">
            <a:xfrm flipV="1">
              <a:off x="2426" y="981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" name="Line 535"/>
            <p:cNvSpPr>
              <a:spLocks noChangeShapeType="1"/>
            </p:cNvSpPr>
            <p:nvPr/>
          </p:nvSpPr>
          <p:spPr bwMode="auto">
            <a:xfrm>
              <a:off x="2653" y="981"/>
              <a:ext cx="476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" name="Line 536"/>
            <p:cNvSpPr>
              <a:spLocks noChangeShapeType="1"/>
            </p:cNvSpPr>
            <p:nvPr/>
          </p:nvSpPr>
          <p:spPr bwMode="auto">
            <a:xfrm flipV="1">
              <a:off x="3129" y="686"/>
              <a:ext cx="182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" name="Line 537"/>
            <p:cNvSpPr>
              <a:spLocks noChangeShapeType="1"/>
            </p:cNvSpPr>
            <p:nvPr/>
          </p:nvSpPr>
          <p:spPr bwMode="auto">
            <a:xfrm flipV="1">
              <a:off x="3311" y="482"/>
              <a:ext cx="249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" name="Line 538"/>
            <p:cNvSpPr>
              <a:spLocks noChangeShapeType="1"/>
            </p:cNvSpPr>
            <p:nvPr/>
          </p:nvSpPr>
          <p:spPr bwMode="auto">
            <a:xfrm flipV="1">
              <a:off x="3560" y="414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" name="Line 539"/>
            <p:cNvSpPr>
              <a:spLocks noChangeShapeType="1"/>
            </p:cNvSpPr>
            <p:nvPr/>
          </p:nvSpPr>
          <p:spPr bwMode="auto">
            <a:xfrm flipV="1">
              <a:off x="3787" y="323"/>
              <a:ext cx="68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Line 540"/>
            <p:cNvSpPr>
              <a:spLocks noChangeShapeType="1"/>
            </p:cNvSpPr>
            <p:nvPr/>
          </p:nvSpPr>
          <p:spPr bwMode="auto">
            <a:xfrm>
              <a:off x="4468" y="323"/>
              <a:ext cx="226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" name="Line 541"/>
            <p:cNvSpPr>
              <a:spLocks noChangeShapeType="1"/>
            </p:cNvSpPr>
            <p:nvPr/>
          </p:nvSpPr>
          <p:spPr bwMode="auto">
            <a:xfrm>
              <a:off x="5148" y="731"/>
              <a:ext cx="68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" name="Line 542"/>
            <p:cNvSpPr>
              <a:spLocks noChangeShapeType="1"/>
            </p:cNvSpPr>
            <p:nvPr/>
          </p:nvSpPr>
          <p:spPr bwMode="auto">
            <a:xfrm>
              <a:off x="5216" y="913"/>
              <a:ext cx="68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" name="Line 543"/>
            <p:cNvSpPr>
              <a:spLocks noChangeShapeType="1"/>
            </p:cNvSpPr>
            <p:nvPr/>
          </p:nvSpPr>
          <p:spPr bwMode="auto">
            <a:xfrm>
              <a:off x="5284" y="1139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" name="Line 544"/>
            <p:cNvSpPr>
              <a:spLocks noChangeShapeType="1"/>
            </p:cNvSpPr>
            <p:nvPr/>
          </p:nvSpPr>
          <p:spPr bwMode="auto">
            <a:xfrm flipH="1">
              <a:off x="5239" y="1366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" name="Line 545"/>
            <p:cNvSpPr>
              <a:spLocks noChangeShapeType="1"/>
            </p:cNvSpPr>
            <p:nvPr/>
          </p:nvSpPr>
          <p:spPr bwMode="auto">
            <a:xfrm flipH="1">
              <a:off x="5148" y="1593"/>
              <a:ext cx="9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" name="Line 546"/>
            <p:cNvSpPr>
              <a:spLocks noChangeShapeType="1"/>
            </p:cNvSpPr>
            <p:nvPr/>
          </p:nvSpPr>
          <p:spPr bwMode="auto">
            <a:xfrm flipH="1">
              <a:off x="5080" y="1820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" name="Line 547"/>
            <p:cNvSpPr>
              <a:spLocks noChangeShapeType="1"/>
            </p:cNvSpPr>
            <p:nvPr/>
          </p:nvSpPr>
          <p:spPr bwMode="auto">
            <a:xfrm flipH="1">
              <a:off x="5035" y="2047"/>
              <a:ext cx="45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" name="Line 548"/>
            <p:cNvSpPr>
              <a:spLocks noChangeShapeType="1"/>
            </p:cNvSpPr>
            <p:nvPr/>
          </p:nvSpPr>
          <p:spPr bwMode="auto">
            <a:xfrm flipV="1">
              <a:off x="5261" y="1820"/>
              <a:ext cx="46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" name="Line 549"/>
            <p:cNvSpPr>
              <a:spLocks noChangeShapeType="1"/>
            </p:cNvSpPr>
            <p:nvPr/>
          </p:nvSpPr>
          <p:spPr bwMode="auto">
            <a:xfrm flipV="1">
              <a:off x="5307" y="1638"/>
              <a:ext cx="68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" name="Line 550"/>
            <p:cNvSpPr>
              <a:spLocks noChangeShapeType="1"/>
            </p:cNvSpPr>
            <p:nvPr/>
          </p:nvSpPr>
          <p:spPr bwMode="auto">
            <a:xfrm flipV="1">
              <a:off x="5375" y="1593"/>
              <a:ext cx="22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" name="Line 551"/>
            <p:cNvSpPr>
              <a:spLocks noChangeShapeType="1"/>
            </p:cNvSpPr>
            <p:nvPr/>
          </p:nvSpPr>
          <p:spPr bwMode="auto">
            <a:xfrm flipV="1">
              <a:off x="5397" y="1366"/>
              <a:ext cx="9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" name="Line 552"/>
            <p:cNvSpPr>
              <a:spLocks noChangeShapeType="1"/>
            </p:cNvSpPr>
            <p:nvPr/>
          </p:nvSpPr>
          <p:spPr bwMode="auto">
            <a:xfrm flipH="1" flipV="1">
              <a:off x="5465" y="1139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" name="Line 553"/>
            <p:cNvSpPr>
              <a:spLocks noChangeShapeType="1"/>
            </p:cNvSpPr>
            <p:nvPr/>
          </p:nvSpPr>
          <p:spPr bwMode="auto">
            <a:xfrm flipH="1" flipV="1">
              <a:off x="5375" y="890"/>
              <a:ext cx="90" cy="2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" name="Line 554"/>
            <p:cNvSpPr>
              <a:spLocks noChangeShapeType="1"/>
            </p:cNvSpPr>
            <p:nvPr/>
          </p:nvSpPr>
          <p:spPr bwMode="auto">
            <a:xfrm flipH="1" flipV="1">
              <a:off x="5239" y="527"/>
              <a:ext cx="136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" name="Line 555"/>
            <p:cNvSpPr>
              <a:spLocks noChangeShapeType="1"/>
            </p:cNvSpPr>
            <p:nvPr/>
          </p:nvSpPr>
          <p:spPr bwMode="auto">
            <a:xfrm>
              <a:off x="4921" y="232"/>
              <a:ext cx="182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" name="Line 556"/>
            <p:cNvSpPr>
              <a:spLocks noChangeShapeType="1"/>
            </p:cNvSpPr>
            <p:nvPr/>
          </p:nvSpPr>
          <p:spPr bwMode="auto">
            <a:xfrm flipV="1">
              <a:off x="4944" y="1366"/>
              <a:ext cx="204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" name="Line 557"/>
            <p:cNvSpPr>
              <a:spLocks noChangeShapeType="1"/>
            </p:cNvSpPr>
            <p:nvPr/>
          </p:nvSpPr>
          <p:spPr bwMode="auto">
            <a:xfrm flipH="1" flipV="1">
              <a:off x="5125" y="1139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" name="Line 558"/>
            <p:cNvSpPr>
              <a:spLocks noChangeShapeType="1"/>
            </p:cNvSpPr>
            <p:nvPr/>
          </p:nvSpPr>
          <p:spPr bwMode="auto">
            <a:xfrm flipH="1" flipV="1">
              <a:off x="4944" y="777"/>
              <a:ext cx="181" cy="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" name="Line 559"/>
            <p:cNvSpPr>
              <a:spLocks noChangeShapeType="1"/>
            </p:cNvSpPr>
            <p:nvPr/>
          </p:nvSpPr>
          <p:spPr bwMode="auto">
            <a:xfrm flipH="1" flipV="1">
              <a:off x="4468" y="618"/>
              <a:ext cx="226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" name="Line 560"/>
            <p:cNvSpPr>
              <a:spLocks noChangeShapeType="1"/>
            </p:cNvSpPr>
            <p:nvPr/>
          </p:nvSpPr>
          <p:spPr bwMode="auto">
            <a:xfrm flipH="1">
              <a:off x="4241" y="618"/>
              <a:ext cx="227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" name="Line 561"/>
            <p:cNvSpPr>
              <a:spLocks noChangeShapeType="1"/>
            </p:cNvSpPr>
            <p:nvPr/>
          </p:nvSpPr>
          <p:spPr bwMode="auto">
            <a:xfrm flipH="1">
              <a:off x="4014" y="663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" name="Line 562"/>
            <p:cNvSpPr>
              <a:spLocks noChangeShapeType="1"/>
            </p:cNvSpPr>
            <p:nvPr/>
          </p:nvSpPr>
          <p:spPr bwMode="auto">
            <a:xfrm flipH="1">
              <a:off x="3787" y="663"/>
              <a:ext cx="227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" name="Line 563"/>
            <p:cNvSpPr>
              <a:spLocks noChangeShapeType="1"/>
            </p:cNvSpPr>
            <p:nvPr/>
          </p:nvSpPr>
          <p:spPr bwMode="auto">
            <a:xfrm flipH="1">
              <a:off x="3651" y="686"/>
              <a:ext cx="136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" name="Line 564"/>
            <p:cNvSpPr>
              <a:spLocks noChangeShapeType="1"/>
            </p:cNvSpPr>
            <p:nvPr/>
          </p:nvSpPr>
          <p:spPr bwMode="auto">
            <a:xfrm>
              <a:off x="3651" y="913"/>
              <a:ext cx="45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" name="Line 565"/>
            <p:cNvSpPr>
              <a:spLocks noChangeShapeType="1"/>
            </p:cNvSpPr>
            <p:nvPr/>
          </p:nvSpPr>
          <p:spPr bwMode="auto">
            <a:xfrm>
              <a:off x="3696" y="1139"/>
              <a:ext cx="114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" name="Line 566"/>
            <p:cNvSpPr>
              <a:spLocks noChangeShapeType="1"/>
            </p:cNvSpPr>
            <p:nvPr/>
          </p:nvSpPr>
          <p:spPr bwMode="auto">
            <a:xfrm>
              <a:off x="3810" y="1366"/>
              <a:ext cx="204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" name="Line 567"/>
            <p:cNvSpPr>
              <a:spLocks noChangeShapeType="1"/>
            </p:cNvSpPr>
            <p:nvPr/>
          </p:nvSpPr>
          <p:spPr bwMode="auto">
            <a:xfrm>
              <a:off x="4014" y="1570"/>
              <a:ext cx="680" cy="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" name="Line 568"/>
            <p:cNvSpPr>
              <a:spLocks noChangeShapeType="1"/>
            </p:cNvSpPr>
            <p:nvPr/>
          </p:nvSpPr>
          <p:spPr bwMode="auto">
            <a:xfrm>
              <a:off x="4694" y="1865"/>
              <a:ext cx="227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" name="Line 569"/>
            <p:cNvSpPr>
              <a:spLocks noChangeShapeType="1"/>
            </p:cNvSpPr>
            <p:nvPr/>
          </p:nvSpPr>
          <p:spPr bwMode="auto">
            <a:xfrm flipH="1" flipV="1">
              <a:off x="4400" y="1366"/>
              <a:ext cx="294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" name="Line 570"/>
            <p:cNvSpPr>
              <a:spLocks noChangeShapeType="1"/>
            </p:cNvSpPr>
            <p:nvPr/>
          </p:nvSpPr>
          <p:spPr bwMode="auto">
            <a:xfrm flipV="1">
              <a:off x="4400" y="1139"/>
              <a:ext cx="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" name="Line 571"/>
            <p:cNvSpPr>
              <a:spLocks noChangeShapeType="1"/>
            </p:cNvSpPr>
            <p:nvPr/>
          </p:nvSpPr>
          <p:spPr bwMode="auto">
            <a:xfrm flipV="1">
              <a:off x="4400" y="1094"/>
              <a:ext cx="68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" name="Line 572"/>
            <p:cNvSpPr>
              <a:spLocks noChangeShapeType="1"/>
            </p:cNvSpPr>
            <p:nvPr/>
          </p:nvSpPr>
          <p:spPr bwMode="auto">
            <a:xfrm>
              <a:off x="4468" y="1094"/>
              <a:ext cx="24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" name="Line 573"/>
            <p:cNvSpPr>
              <a:spLocks noChangeShapeType="1"/>
            </p:cNvSpPr>
            <p:nvPr/>
          </p:nvSpPr>
          <p:spPr bwMode="auto">
            <a:xfrm flipV="1">
              <a:off x="4944" y="1344"/>
              <a:ext cx="0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" name="Line 574"/>
            <p:cNvSpPr>
              <a:spLocks noChangeShapeType="1"/>
            </p:cNvSpPr>
            <p:nvPr/>
          </p:nvSpPr>
          <p:spPr bwMode="auto">
            <a:xfrm flipH="1" flipV="1">
              <a:off x="2200" y="2999"/>
              <a:ext cx="226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" name="Line 575"/>
            <p:cNvSpPr>
              <a:spLocks noChangeShapeType="1"/>
            </p:cNvSpPr>
            <p:nvPr/>
          </p:nvSpPr>
          <p:spPr bwMode="auto">
            <a:xfrm flipV="1">
              <a:off x="2426" y="2478"/>
              <a:ext cx="681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Line 576"/>
            <p:cNvSpPr>
              <a:spLocks noChangeShapeType="1"/>
            </p:cNvSpPr>
            <p:nvPr/>
          </p:nvSpPr>
          <p:spPr bwMode="auto">
            <a:xfrm flipV="1">
              <a:off x="3107" y="2319"/>
              <a:ext cx="227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" name="Line 577"/>
            <p:cNvSpPr>
              <a:spLocks noChangeShapeType="1"/>
            </p:cNvSpPr>
            <p:nvPr/>
          </p:nvSpPr>
          <p:spPr bwMode="auto">
            <a:xfrm flipV="1">
              <a:off x="3334" y="2296"/>
              <a:ext cx="226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" name="Line 578"/>
            <p:cNvSpPr>
              <a:spLocks noChangeShapeType="1"/>
            </p:cNvSpPr>
            <p:nvPr/>
          </p:nvSpPr>
          <p:spPr bwMode="auto">
            <a:xfrm>
              <a:off x="3560" y="2296"/>
              <a:ext cx="25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" name="Line 579"/>
            <p:cNvSpPr>
              <a:spLocks noChangeShapeType="1"/>
            </p:cNvSpPr>
            <p:nvPr/>
          </p:nvSpPr>
          <p:spPr bwMode="auto">
            <a:xfrm>
              <a:off x="3810" y="2455"/>
              <a:ext cx="249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" name="Line 580"/>
            <p:cNvSpPr>
              <a:spLocks noChangeShapeType="1"/>
            </p:cNvSpPr>
            <p:nvPr/>
          </p:nvSpPr>
          <p:spPr bwMode="auto">
            <a:xfrm flipH="1" flipV="1">
              <a:off x="4059" y="2727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" name="Line 581"/>
            <p:cNvSpPr>
              <a:spLocks noChangeShapeType="1"/>
            </p:cNvSpPr>
            <p:nvPr/>
          </p:nvSpPr>
          <p:spPr bwMode="auto">
            <a:xfrm flipH="1">
              <a:off x="4037" y="2954"/>
              <a:ext cx="45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" name="Line 582"/>
            <p:cNvSpPr>
              <a:spLocks noChangeShapeType="1"/>
            </p:cNvSpPr>
            <p:nvPr/>
          </p:nvSpPr>
          <p:spPr bwMode="auto">
            <a:xfrm flipH="1">
              <a:off x="1973" y="2999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" name="Line 583"/>
            <p:cNvSpPr>
              <a:spLocks noChangeShapeType="1"/>
            </p:cNvSpPr>
            <p:nvPr/>
          </p:nvSpPr>
          <p:spPr bwMode="auto">
            <a:xfrm flipH="1">
              <a:off x="1746" y="3067"/>
              <a:ext cx="227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Line 584"/>
            <p:cNvSpPr>
              <a:spLocks noChangeShapeType="1"/>
            </p:cNvSpPr>
            <p:nvPr/>
          </p:nvSpPr>
          <p:spPr bwMode="auto">
            <a:xfrm flipH="1">
              <a:off x="1576" y="3181"/>
              <a:ext cx="170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Line 585"/>
            <p:cNvSpPr>
              <a:spLocks noChangeShapeType="1"/>
            </p:cNvSpPr>
            <p:nvPr/>
          </p:nvSpPr>
          <p:spPr bwMode="auto">
            <a:xfrm flipH="1" flipV="1">
              <a:off x="567" y="3181"/>
              <a:ext cx="31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" name="Line 586"/>
            <p:cNvSpPr>
              <a:spLocks noChangeShapeType="1"/>
            </p:cNvSpPr>
            <p:nvPr/>
          </p:nvSpPr>
          <p:spPr bwMode="auto">
            <a:xfrm flipV="1">
              <a:off x="567" y="2954"/>
              <a:ext cx="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" name="Line 587"/>
            <p:cNvSpPr>
              <a:spLocks noChangeShapeType="1"/>
            </p:cNvSpPr>
            <p:nvPr/>
          </p:nvSpPr>
          <p:spPr bwMode="auto">
            <a:xfrm flipV="1">
              <a:off x="567" y="2727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" name="Line 588"/>
            <p:cNvSpPr>
              <a:spLocks noChangeShapeType="1"/>
            </p:cNvSpPr>
            <p:nvPr/>
          </p:nvSpPr>
          <p:spPr bwMode="auto">
            <a:xfrm flipV="1">
              <a:off x="635" y="2500"/>
              <a:ext cx="11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" name="Line 589"/>
            <p:cNvSpPr>
              <a:spLocks noChangeShapeType="1"/>
            </p:cNvSpPr>
            <p:nvPr/>
          </p:nvSpPr>
          <p:spPr bwMode="auto">
            <a:xfrm flipV="1">
              <a:off x="748" y="2273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" name="Line 590"/>
            <p:cNvSpPr>
              <a:spLocks noChangeShapeType="1"/>
            </p:cNvSpPr>
            <p:nvPr/>
          </p:nvSpPr>
          <p:spPr bwMode="auto">
            <a:xfrm flipV="1">
              <a:off x="816" y="2047"/>
              <a:ext cx="91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" name="Line 591"/>
            <p:cNvSpPr>
              <a:spLocks noChangeShapeType="1"/>
            </p:cNvSpPr>
            <p:nvPr/>
          </p:nvSpPr>
          <p:spPr bwMode="auto">
            <a:xfrm flipV="1">
              <a:off x="907" y="1820"/>
              <a:ext cx="18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" name="Line 592"/>
            <p:cNvSpPr>
              <a:spLocks noChangeShapeType="1"/>
            </p:cNvSpPr>
            <p:nvPr/>
          </p:nvSpPr>
          <p:spPr bwMode="auto">
            <a:xfrm flipV="1">
              <a:off x="1088" y="1638"/>
              <a:ext cx="182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" name="Line 593"/>
            <p:cNvSpPr>
              <a:spLocks noChangeShapeType="1"/>
            </p:cNvSpPr>
            <p:nvPr/>
          </p:nvSpPr>
          <p:spPr bwMode="auto">
            <a:xfrm flipV="1">
              <a:off x="1270" y="1570"/>
              <a:ext cx="249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" name="Line 594"/>
            <p:cNvSpPr>
              <a:spLocks noChangeShapeType="1"/>
            </p:cNvSpPr>
            <p:nvPr/>
          </p:nvSpPr>
          <p:spPr bwMode="auto">
            <a:xfrm flipV="1">
              <a:off x="1519" y="1457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" name="Line 595"/>
            <p:cNvSpPr>
              <a:spLocks noChangeShapeType="1"/>
            </p:cNvSpPr>
            <p:nvPr/>
          </p:nvSpPr>
          <p:spPr bwMode="auto">
            <a:xfrm flipV="1">
              <a:off x="1746" y="1275"/>
              <a:ext cx="227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" name="Line 596"/>
            <p:cNvSpPr>
              <a:spLocks noChangeShapeType="1"/>
            </p:cNvSpPr>
            <p:nvPr/>
          </p:nvSpPr>
          <p:spPr bwMode="auto">
            <a:xfrm flipV="1">
              <a:off x="1973" y="958"/>
              <a:ext cx="204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" name="Line 597"/>
            <p:cNvSpPr>
              <a:spLocks noChangeShapeType="1"/>
            </p:cNvSpPr>
            <p:nvPr/>
          </p:nvSpPr>
          <p:spPr bwMode="auto">
            <a:xfrm flipV="1">
              <a:off x="2177" y="731"/>
              <a:ext cx="227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" name="Line 598"/>
            <p:cNvSpPr>
              <a:spLocks noChangeShapeType="1"/>
            </p:cNvSpPr>
            <p:nvPr/>
          </p:nvSpPr>
          <p:spPr bwMode="auto">
            <a:xfrm flipV="1">
              <a:off x="2404" y="663"/>
              <a:ext cx="249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" name="Line 599"/>
            <p:cNvSpPr>
              <a:spLocks noChangeShapeType="1"/>
            </p:cNvSpPr>
            <p:nvPr/>
          </p:nvSpPr>
          <p:spPr bwMode="auto">
            <a:xfrm>
              <a:off x="2653" y="663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" name="Line 600"/>
            <p:cNvSpPr>
              <a:spLocks noChangeShapeType="1"/>
            </p:cNvSpPr>
            <p:nvPr/>
          </p:nvSpPr>
          <p:spPr bwMode="auto">
            <a:xfrm flipV="1">
              <a:off x="2880" y="459"/>
              <a:ext cx="227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" name="Line 601"/>
            <p:cNvSpPr>
              <a:spLocks noChangeShapeType="1"/>
            </p:cNvSpPr>
            <p:nvPr/>
          </p:nvSpPr>
          <p:spPr bwMode="auto">
            <a:xfrm flipV="1">
              <a:off x="3107" y="232"/>
              <a:ext cx="40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" name="Line 602"/>
            <p:cNvSpPr>
              <a:spLocks noChangeShapeType="1"/>
            </p:cNvSpPr>
            <p:nvPr/>
          </p:nvSpPr>
          <p:spPr bwMode="auto">
            <a:xfrm flipH="1">
              <a:off x="2880" y="232"/>
              <a:ext cx="113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" name="Line 603"/>
            <p:cNvSpPr>
              <a:spLocks noChangeShapeType="1"/>
            </p:cNvSpPr>
            <p:nvPr/>
          </p:nvSpPr>
          <p:spPr bwMode="auto">
            <a:xfrm flipH="1" flipV="1">
              <a:off x="2676" y="300"/>
              <a:ext cx="204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" name="Line 604"/>
            <p:cNvSpPr>
              <a:spLocks noChangeShapeType="1"/>
            </p:cNvSpPr>
            <p:nvPr/>
          </p:nvSpPr>
          <p:spPr bwMode="auto">
            <a:xfrm flipH="1">
              <a:off x="2426" y="300"/>
              <a:ext cx="250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" name="Line 605"/>
            <p:cNvSpPr>
              <a:spLocks noChangeShapeType="1"/>
            </p:cNvSpPr>
            <p:nvPr/>
          </p:nvSpPr>
          <p:spPr bwMode="auto">
            <a:xfrm flipH="1">
              <a:off x="1746" y="459"/>
              <a:ext cx="590" cy="6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" name="Line 606"/>
            <p:cNvSpPr>
              <a:spLocks noChangeShapeType="1"/>
            </p:cNvSpPr>
            <p:nvPr/>
          </p:nvSpPr>
          <p:spPr bwMode="auto">
            <a:xfrm flipH="1">
              <a:off x="1519" y="1117"/>
              <a:ext cx="227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" name="Line 607"/>
            <p:cNvSpPr>
              <a:spLocks noChangeShapeType="1"/>
            </p:cNvSpPr>
            <p:nvPr/>
          </p:nvSpPr>
          <p:spPr bwMode="auto">
            <a:xfrm flipH="1">
              <a:off x="1270" y="1207"/>
              <a:ext cx="249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" name="Line 608"/>
            <p:cNvSpPr>
              <a:spLocks noChangeShapeType="1"/>
            </p:cNvSpPr>
            <p:nvPr/>
          </p:nvSpPr>
          <p:spPr bwMode="auto">
            <a:xfrm flipH="1">
              <a:off x="1020" y="1366"/>
              <a:ext cx="25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" name="Line 609"/>
            <p:cNvSpPr>
              <a:spLocks noChangeShapeType="1"/>
            </p:cNvSpPr>
            <p:nvPr/>
          </p:nvSpPr>
          <p:spPr bwMode="auto">
            <a:xfrm flipH="1">
              <a:off x="612" y="1593"/>
              <a:ext cx="408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4" name="Line 610"/>
            <p:cNvSpPr>
              <a:spLocks noChangeShapeType="1"/>
            </p:cNvSpPr>
            <p:nvPr/>
          </p:nvSpPr>
          <p:spPr bwMode="auto">
            <a:xfrm flipH="1">
              <a:off x="499" y="2047"/>
              <a:ext cx="113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" name="Line 611"/>
            <p:cNvSpPr>
              <a:spLocks noChangeShapeType="1"/>
            </p:cNvSpPr>
            <p:nvPr/>
          </p:nvSpPr>
          <p:spPr bwMode="auto">
            <a:xfrm flipH="1">
              <a:off x="385" y="2273"/>
              <a:ext cx="114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" name="Line 612"/>
            <p:cNvSpPr>
              <a:spLocks noChangeShapeType="1"/>
            </p:cNvSpPr>
            <p:nvPr/>
          </p:nvSpPr>
          <p:spPr bwMode="auto">
            <a:xfrm flipV="1">
              <a:off x="2553" y="2999"/>
              <a:ext cx="327" cy="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7" name="Line 613"/>
            <p:cNvSpPr>
              <a:spLocks noChangeShapeType="1"/>
            </p:cNvSpPr>
            <p:nvPr/>
          </p:nvSpPr>
          <p:spPr bwMode="auto">
            <a:xfrm flipV="1">
              <a:off x="2880" y="2863"/>
              <a:ext cx="227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8" name="Line 614"/>
            <p:cNvSpPr>
              <a:spLocks noChangeShapeType="1"/>
            </p:cNvSpPr>
            <p:nvPr/>
          </p:nvSpPr>
          <p:spPr bwMode="auto">
            <a:xfrm flipV="1">
              <a:off x="3107" y="2795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9" name="Line 615"/>
            <p:cNvSpPr>
              <a:spLocks noChangeShapeType="1"/>
            </p:cNvSpPr>
            <p:nvPr/>
          </p:nvSpPr>
          <p:spPr bwMode="auto">
            <a:xfrm flipH="1">
              <a:off x="3578" y="3158"/>
              <a:ext cx="28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0" name="Line 616"/>
            <p:cNvSpPr>
              <a:spLocks noChangeShapeType="1"/>
            </p:cNvSpPr>
            <p:nvPr/>
          </p:nvSpPr>
          <p:spPr bwMode="auto">
            <a:xfrm flipH="1">
              <a:off x="2336" y="391"/>
              <a:ext cx="90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1" name="Line 617"/>
            <p:cNvSpPr>
              <a:spLocks noChangeShapeType="1"/>
            </p:cNvSpPr>
            <p:nvPr/>
          </p:nvSpPr>
          <p:spPr bwMode="auto">
            <a:xfrm>
              <a:off x="5103" y="391"/>
              <a:ext cx="136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Text Box 618"/>
            <p:cNvSpPr txBox="1">
              <a:spLocks noChangeArrowheads="1"/>
            </p:cNvSpPr>
            <p:nvPr/>
          </p:nvSpPr>
          <p:spPr bwMode="auto">
            <a:xfrm>
              <a:off x="60" y="2839"/>
              <a:ext cx="4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100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3" name="Text Box 619"/>
            <p:cNvSpPr txBox="1">
              <a:spLocks noChangeArrowheads="1"/>
            </p:cNvSpPr>
            <p:nvPr/>
          </p:nvSpPr>
          <p:spPr bwMode="auto">
            <a:xfrm>
              <a:off x="1176" y="571"/>
              <a:ext cx="4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 dirty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120</a:t>
              </a:r>
              <a:endParaRPr lang="en-US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4" name="Text Box 620"/>
            <p:cNvSpPr txBox="1">
              <a:spLocks noChangeArrowheads="1"/>
            </p:cNvSpPr>
            <p:nvPr/>
          </p:nvSpPr>
          <p:spPr bwMode="auto">
            <a:xfrm>
              <a:off x="521" y="1251"/>
              <a:ext cx="5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114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5" name="Text Box 621"/>
            <p:cNvSpPr txBox="1">
              <a:spLocks noChangeArrowheads="1"/>
            </p:cNvSpPr>
            <p:nvPr/>
          </p:nvSpPr>
          <p:spPr bwMode="auto">
            <a:xfrm>
              <a:off x="2249" y="3295"/>
              <a:ext cx="3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162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6" name="Text Box 622"/>
            <p:cNvSpPr txBox="1">
              <a:spLocks noChangeArrowheads="1"/>
            </p:cNvSpPr>
            <p:nvPr/>
          </p:nvSpPr>
          <p:spPr bwMode="auto">
            <a:xfrm>
              <a:off x="4688" y="2553"/>
              <a:ext cx="4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  184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7" name="Text Box 623"/>
            <p:cNvSpPr txBox="1">
              <a:spLocks noChangeArrowheads="1"/>
            </p:cNvSpPr>
            <p:nvPr/>
          </p:nvSpPr>
          <p:spPr bwMode="auto">
            <a:xfrm>
              <a:off x="60" y="1928"/>
              <a:ext cx="4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 dirty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108</a:t>
              </a:r>
              <a:endParaRPr lang="en-US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8" name="Text Box 624"/>
            <p:cNvSpPr txBox="1">
              <a:spLocks noChangeArrowheads="1"/>
            </p:cNvSpPr>
            <p:nvPr/>
          </p:nvSpPr>
          <p:spPr bwMode="auto">
            <a:xfrm>
              <a:off x="1123" y="3295"/>
              <a:ext cx="3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152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9" name="Line 625"/>
            <p:cNvSpPr>
              <a:spLocks noChangeShapeType="1"/>
            </p:cNvSpPr>
            <p:nvPr/>
          </p:nvSpPr>
          <p:spPr bwMode="auto">
            <a:xfrm flipH="1">
              <a:off x="4865" y="232"/>
              <a:ext cx="0" cy="226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0" name="Line 626"/>
            <p:cNvSpPr>
              <a:spLocks noChangeShapeType="1"/>
            </p:cNvSpPr>
            <p:nvPr/>
          </p:nvSpPr>
          <p:spPr bwMode="auto">
            <a:xfrm flipH="1">
              <a:off x="4694" y="1389"/>
              <a:ext cx="227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1" name="Line 627"/>
            <p:cNvSpPr>
              <a:spLocks noChangeShapeType="1"/>
            </p:cNvSpPr>
            <p:nvPr/>
          </p:nvSpPr>
          <p:spPr bwMode="auto">
            <a:xfrm flipH="1">
              <a:off x="4921" y="1367"/>
              <a:ext cx="2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2" name="Line 628"/>
            <p:cNvSpPr>
              <a:spLocks noChangeShapeType="1"/>
            </p:cNvSpPr>
            <p:nvPr/>
          </p:nvSpPr>
          <p:spPr bwMode="auto">
            <a:xfrm flipH="1" flipV="1">
              <a:off x="4717" y="1094"/>
              <a:ext cx="227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3" name="Line 629"/>
            <p:cNvSpPr>
              <a:spLocks noChangeShapeType="1"/>
            </p:cNvSpPr>
            <p:nvPr/>
          </p:nvSpPr>
          <p:spPr bwMode="auto">
            <a:xfrm flipV="1">
              <a:off x="4921" y="1820"/>
              <a:ext cx="23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4" name="Line 630"/>
            <p:cNvSpPr>
              <a:spLocks noChangeShapeType="1"/>
            </p:cNvSpPr>
            <p:nvPr/>
          </p:nvSpPr>
          <p:spPr bwMode="auto">
            <a:xfrm flipH="1" flipV="1">
              <a:off x="4694" y="663"/>
              <a:ext cx="250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5" name="Line 631"/>
            <p:cNvSpPr>
              <a:spLocks noChangeShapeType="1"/>
            </p:cNvSpPr>
            <p:nvPr/>
          </p:nvSpPr>
          <p:spPr bwMode="auto">
            <a:xfrm>
              <a:off x="4694" y="346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6" name="Line 632"/>
            <p:cNvSpPr>
              <a:spLocks noChangeShapeType="1"/>
            </p:cNvSpPr>
            <p:nvPr/>
          </p:nvSpPr>
          <p:spPr bwMode="auto">
            <a:xfrm>
              <a:off x="4921" y="459"/>
              <a:ext cx="227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AutoShape 633"/>
            <p:cNvSpPr>
              <a:spLocks noChangeArrowheads="1"/>
            </p:cNvSpPr>
            <p:nvPr/>
          </p:nvSpPr>
          <p:spPr bwMode="auto">
            <a:xfrm rot="-27000000">
              <a:off x="2795" y="2267"/>
              <a:ext cx="126" cy="13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8" name="Rectangle 634"/>
            <p:cNvSpPr>
              <a:spLocks noChangeArrowheads="1"/>
            </p:cNvSpPr>
            <p:nvPr/>
          </p:nvSpPr>
          <p:spPr bwMode="auto">
            <a:xfrm flipH="1" flipV="1">
              <a:off x="2785" y="2399"/>
              <a:ext cx="136" cy="1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9" name="Line 635"/>
            <p:cNvSpPr>
              <a:spLocks noChangeShapeType="1"/>
            </p:cNvSpPr>
            <p:nvPr/>
          </p:nvSpPr>
          <p:spPr bwMode="auto">
            <a:xfrm flipV="1">
              <a:off x="385" y="2443"/>
              <a:ext cx="453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0" name="Line 636"/>
            <p:cNvSpPr>
              <a:spLocks noChangeAspect="1" noChangeShapeType="1"/>
            </p:cNvSpPr>
            <p:nvPr/>
          </p:nvSpPr>
          <p:spPr bwMode="auto">
            <a:xfrm>
              <a:off x="2823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1" name="Line 637"/>
            <p:cNvSpPr>
              <a:spLocks noChangeShapeType="1"/>
            </p:cNvSpPr>
            <p:nvPr/>
          </p:nvSpPr>
          <p:spPr bwMode="auto">
            <a:xfrm flipV="1">
              <a:off x="385" y="2556"/>
              <a:ext cx="4309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2" name="Line 638"/>
            <p:cNvSpPr>
              <a:spLocks noChangeShapeType="1"/>
            </p:cNvSpPr>
            <p:nvPr/>
          </p:nvSpPr>
          <p:spPr bwMode="auto">
            <a:xfrm flipV="1">
              <a:off x="2426" y="2273"/>
              <a:ext cx="499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3" name="AutoShape 639"/>
            <p:cNvSpPr>
              <a:spLocks noChangeArrowheads="1"/>
            </p:cNvSpPr>
            <p:nvPr/>
          </p:nvSpPr>
          <p:spPr bwMode="auto">
            <a:xfrm rot="5400000" flipV="1">
              <a:off x="3560" y="2930"/>
              <a:ext cx="23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AutoShape 640"/>
            <p:cNvSpPr>
              <a:spLocks noChangeArrowheads="1"/>
            </p:cNvSpPr>
            <p:nvPr/>
          </p:nvSpPr>
          <p:spPr bwMode="auto">
            <a:xfrm rot="5400000" flipH="1">
              <a:off x="3555" y="2930"/>
              <a:ext cx="23" cy="23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Line 641"/>
            <p:cNvSpPr>
              <a:spLocks noChangeShapeType="1"/>
            </p:cNvSpPr>
            <p:nvPr/>
          </p:nvSpPr>
          <p:spPr bwMode="auto">
            <a:xfrm>
              <a:off x="3559" y="2930"/>
              <a:ext cx="2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Line 642"/>
            <p:cNvSpPr>
              <a:spLocks noChangeShapeType="1"/>
            </p:cNvSpPr>
            <p:nvPr/>
          </p:nvSpPr>
          <p:spPr bwMode="auto">
            <a:xfrm>
              <a:off x="3334" y="2795"/>
              <a:ext cx="226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7" name="Line 643"/>
            <p:cNvSpPr>
              <a:spLocks noChangeShapeType="1"/>
            </p:cNvSpPr>
            <p:nvPr/>
          </p:nvSpPr>
          <p:spPr bwMode="auto">
            <a:xfrm>
              <a:off x="3583" y="2954"/>
              <a:ext cx="23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8" name="Line 644"/>
            <p:cNvSpPr>
              <a:spLocks noChangeShapeType="1"/>
            </p:cNvSpPr>
            <p:nvPr/>
          </p:nvSpPr>
          <p:spPr bwMode="auto">
            <a:xfrm>
              <a:off x="385" y="3237"/>
              <a:ext cx="362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9" name="Line 645"/>
            <p:cNvSpPr>
              <a:spLocks noChangeShapeType="1"/>
            </p:cNvSpPr>
            <p:nvPr/>
          </p:nvSpPr>
          <p:spPr bwMode="auto">
            <a:xfrm flipV="1">
              <a:off x="385" y="3123"/>
              <a:ext cx="385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0" name="Line 646"/>
            <p:cNvSpPr>
              <a:spLocks noChangeShapeType="1"/>
            </p:cNvSpPr>
            <p:nvPr/>
          </p:nvSpPr>
          <p:spPr bwMode="auto">
            <a:xfrm flipV="1">
              <a:off x="385" y="2896"/>
              <a:ext cx="4083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1" name="Line 647"/>
            <p:cNvSpPr>
              <a:spLocks noChangeShapeType="1"/>
            </p:cNvSpPr>
            <p:nvPr/>
          </p:nvSpPr>
          <p:spPr bwMode="auto">
            <a:xfrm flipV="1">
              <a:off x="385" y="3010"/>
              <a:ext cx="385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2" name="Line 648"/>
            <p:cNvSpPr>
              <a:spLocks noChangeShapeType="1"/>
            </p:cNvSpPr>
            <p:nvPr/>
          </p:nvSpPr>
          <p:spPr bwMode="auto">
            <a:xfrm>
              <a:off x="339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3" name="Line 649"/>
            <p:cNvSpPr>
              <a:spLocks noChangeShapeType="1"/>
            </p:cNvSpPr>
            <p:nvPr/>
          </p:nvSpPr>
          <p:spPr bwMode="auto">
            <a:xfrm>
              <a:off x="3277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4" name="Line 650"/>
            <p:cNvSpPr>
              <a:spLocks noChangeShapeType="1"/>
            </p:cNvSpPr>
            <p:nvPr/>
          </p:nvSpPr>
          <p:spPr bwMode="auto">
            <a:xfrm>
              <a:off x="3504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" name="AutoShape 651"/>
            <p:cNvSpPr>
              <a:spLocks noChangeArrowheads="1"/>
            </p:cNvSpPr>
            <p:nvPr/>
          </p:nvSpPr>
          <p:spPr bwMode="auto">
            <a:xfrm>
              <a:off x="5374" y="231"/>
              <a:ext cx="226" cy="250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6" name="AutoShape 652"/>
            <p:cNvSpPr>
              <a:spLocks noChangeArrowheads="1"/>
            </p:cNvSpPr>
            <p:nvPr/>
          </p:nvSpPr>
          <p:spPr bwMode="auto">
            <a:xfrm rot="16200000" flipH="1">
              <a:off x="5149" y="256"/>
              <a:ext cx="249" cy="203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7" name="AutoShape 653"/>
            <p:cNvSpPr>
              <a:spLocks noChangeArrowheads="1"/>
            </p:cNvSpPr>
            <p:nvPr/>
          </p:nvSpPr>
          <p:spPr bwMode="auto">
            <a:xfrm rot="16200000" flipH="1">
              <a:off x="5344" y="519"/>
              <a:ext cx="203" cy="136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8" name="AutoShape 654"/>
            <p:cNvSpPr>
              <a:spLocks noChangeArrowheads="1"/>
            </p:cNvSpPr>
            <p:nvPr/>
          </p:nvSpPr>
          <p:spPr bwMode="auto">
            <a:xfrm rot="16200000" flipH="1">
              <a:off x="5444" y="750"/>
              <a:ext cx="223" cy="92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9" name="Rectangle 655"/>
            <p:cNvSpPr>
              <a:spLocks noChangeArrowheads="1"/>
            </p:cNvSpPr>
            <p:nvPr/>
          </p:nvSpPr>
          <p:spPr bwMode="auto">
            <a:xfrm>
              <a:off x="5511" y="482"/>
              <a:ext cx="90" cy="202"/>
            </a:xfrm>
            <a:prstGeom prst="rect">
              <a:avLst/>
            </a:prstGeom>
            <a:solidFill>
              <a:srgbClr val="E5F5FF"/>
            </a:solidFill>
            <a:ln w="9525" algn="ctr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0" name="Line 656"/>
            <p:cNvSpPr>
              <a:spLocks noChangeShapeType="1"/>
            </p:cNvSpPr>
            <p:nvPr/>
          </p:nvSpPr>
          <p:spPr bwMode="auto">
            <a:xfrm>
              <a:off x="5171" y="232"/>
              <a:ext cx="204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1" name="Line 657"/>
            <p:cNvSpPr>
              <a:spLocks noChangeShapeType="1"/>
            </p:cNvSpPr>
            <p:nvPr/>
          </p:nvSpPr>
          <p:spPr bwMode="auto">
            <a:xfrm>
              <a:off x="5375" y="482"/>
              <a:ext cx="136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2" name="Line 658"/>
            <p:cNvSpPr>
              <a:spLocks noChangeShapeType="1"/>
            </p:cNvSpPr>
            <p:nvPr/>
          </p:nvSpPr>
          <p:spPr bwMode="auto">
            <a:xfrm flipH="1" flipV="1">
              <a:off x="5511" y="686"/>
              <a:ext cx="9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3" name="Line 659"/>
            <p:cNvSpPr>
              <a:spLocks noChangeShapeType="1"/>
            </p:cNvSpPr>
            <p:nvPr/>
          </p:nvSpPr>
          <p:spPr bwMode="auto">
            <a:xfrm>
              <a:off x="1519" y="856"/>
              <a:ext cx="408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4" name="Line 660"/>
            <p:cNvSpPr>
              <a:spLocks noChangeShapeType="1"/>
            </p:cNvSpPr>
            <p:nvPr/>
          </p:nvSpPr>
          <p:spPr bwMode="auto">
            <a:xfrm>
              <a:off x="1519" y="742"/>
              <a:ext cx="408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5" name="Line 661"/>
            <p:cNvSpPr>
              <a:spLocks noChangeShapeType="1"/>
            </p:cNvSpPr>
            <p:nvPr/>
          </p:nvSpPr>
          <p:spPr bwMode="auto">
            <a:xfrm>
              <a:off x="1746" y="629"/>
              <a:ext cx="385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6" name="Line 662"/>
            <p:cNvSpPr>
              <a:spLocks noChangeShapeType="1"/>
            </p:cNvSpPr>
            <p:nvPr/>
          </p:nvSpPr>
          <p:spPr bwMode="auto">
            <a:xfrm>
              <a:off x="1746" y="516"/>
              <a:ext cx="385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7" name="Line 663"/>
            <p:cNvSpPr>
              <a:spLocks noChangeShapeType="1"/>
            </p:cNvSpPr>
            <p:nvPr/>
          </p:nvSpPr>
          <p:spPr bwMode="auto">
            <a:xfrm>
              <a:off x="5318" y="232"/>
              <a:ext cx="0" cy="181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8" name="Line 664"/>
            <p:cNvSpPr>
              <a:spLocks noChangeShapeType="1"/>
            </p:cNvSpPr>
            <p:nvPr/>
          </p:nvSpPr>
          <p:spPr bwMode="auto">
            <a:xfrm>
              <a:off x="5205" y="232"/>
              <a:ext cx="0" cy="181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9" name="AutoShape 665"/>
            <p:cNvSpPr>
              <a:spLocks noChangeArrowheads="1"/>
            </p:cNvSpPr>
            <p:nvPr/>
          </p:nvSpPr>
          <p:spPr bwMode="auto">
            <a:xfrm rot="5400000" flipH="1" flipV="1">
              <a:off x="5434" y="1651"/>
              <a:ext cx="223" cy="113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0" name="Line 666"/>
            <p:cNvSpPr>
              <a:spLocks noChangeShapeType="1"/>
            </p:cNvSpPr>
            <p:nvPr/>
          </p:nvSpPr>
          <p:spPr bwMode="auto">
            <a:xfrm flipV="1">
              <a:off x="5488" y="1593"/>
              <a:ext cx="114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1" name="Line 667"/>
            <p:cNvSpPr>
              <a:spLocks noChangeShapeType="1"/>
            </p:cNvSpPr>
            <p:nvPr/>
          </p:nvSpPr>
          <p:spPr bwMode="auto">
            <a:xfrm flipV="1">
              <a:off x="612" y="1763"/>
              <a:ext cx="499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2" name="Line 668"/>
            <p:cNvSpPr>
              <a:spLocks noChangeShapeType="1"/>
            </p:cNvSpPr>
            <p:nvPr/>
          </p:nvSpPr>
          <p:spPr bwMode="auto">
            <a:xfrm flipV="1">
              <a:off x="612" y="1650"/>
              <a:ext cx="499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3" name="AutoShape 669"/>
            <p:cNvSpPr>
              <a:spLocks noChangeArrowheads="1"/>
            </p:cNvSpPr>
            <p:nvPr/>
          </p:nvSpPr>
          <p:spPr bwMode="auto">
            <a:xfrm flipH="1" flipV="1">
              <a:off x="5375" y="232"/>
              <a:ext cx="227" cy="251"/>
            </a:xfrm>
            <a:prstGeom prst="rtTriangle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4" name="Line 670"/>
            <p:cNvSpPr>
              <a:spLocks noChangeShapeType="1"/>
            </p:cNvSpPr>
            <p:nvPr/>
          </p:nvSpPr>
          <p:spPr bwMode="auto">
            <a:xfrm>
              <a:off x="1973" y="402"/>
              <a:ext cx="362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5" name="Line 671"/>
            <p:cNvSpPr>
              <a:spLocks noChangeShapeType="1"/>
            </p:cNvSpPr>
            <p:nvPr/>
          </p:nvSpPr>
          <p:spPr bwMode="auto">
            <a:xfrm>
              <a:off x="5432" y="232"/>
              <a:ext cx="0" cy="158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6" name="Line 672"/>
            <p:cNvSpPr>
              <a:spLocks noChangeShapeType="1"/>
            </p:cNvSpPr>
            <p:nvPr/>
          </p:nvSpPr>
          <p:spPr bwMode="auto">
            <a:xfrm>
              <a:off x="1973" y="289"/>
              <a:ext cx="362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7" name="Line 673"/>
            <p:cNvSpPr>
              <a:spLocks noChangeShapeType="1"/>
            </p:cNvSpPr>
            <p:nvPr/>
          </p:nvSpPr>
          <p:spPr bwMode="auto">
            <a:xfrm>
              <a:off x="5545" y="232"/>
              <a:ext cx="0" cy="158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8" name="Line 674"/>
            <p:cNvSpPr>
              <a:spLocks noChangeShapeType="1"/>
            </p:cNvSpPr>
            <p:nvPr/>
          </p:nvSpPr>
          <p:spPr bwMode="auto">
            <a:xfrm>
              <a:off x="5375" y="232"/>
              <a:ext cx="227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9" name="Line 675"/>
            <p:cNvSpPr>
              <a:spLocks noChangeShapeType="1"/>
            </p:cNvSpPr>
            <p:nvPr/>
          </p:nvSpPr>
          <p:spPr bwMode="auto">
            <a:xfrm flipH="1">
              <a:off x="1973" y="232"/>
              <a:ext cx="36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0" name="Line 676"/>
            <p:cNvSpPr>
              <a:spLocks noChangeShapeType="1"/>
            </p:cNvSpPr>
            <p:nvPr/>
          </p:nvSpPr>
          <p:spPr bwMode="auto">
            <a:xfrm flipH="1">
              <a:off x="5601" y="232"/>
              <a:ext cx="1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1" name="Line 677"/>
            <p:cNvSpPr>
              <a:spLocks noChangeShapeType="1"/>
            </p:cNvSpPr>
            <p:nvPr/>
          </p:nvSpPr>
          <p:spPr bwMode="auto">
            <a:xfrm>
              <a:off x="1519" y="686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2" name="Line 678"/>
            <p:cNvSpPr>
              <a:spLocks noChangeShapeType="1"/>
            </p:cNvSpPr>
            <p:nvPr/>
          </p:nvSpPr>
          <p:spPr bwMode="auto">
            <a:xfrm>
              <a:off x="1519" y="686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3" name="Line 679"/>
            <p:cNvSpPr>
              <a:spLocks noChangeShapeType="1"/>
            </p:cNvSpPr>
            <p:nvPr/>
          </p:nvSpPr>
          <p:spPr bwMode="auto">
            <a:xfrm>
              <a:off x="1746" y="459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4" name="Line 680"/>
            <p:cNvSpPr>
              <a:spLocks noChangeShapeType="1"/>
            </p:cNvSpPr>
            <p:nvPr/>
          </p:nvSpPr>
          <p:spPr bwMode="auto">
            <a:xfrm>
              <a:off x="1746" y="459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5" name="Line 681"/>
            <p:cNvSpPr>
              <a:spLocks noChangeShapeType="1"/>
            </p:cNvSpPr>
            <p:nvPr/>
          </p:nvSpPr>
          <p:spPr bwMode="auto">
            <a:xfrm>
              <a:off x="1973" y="232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6" name="Line 682"/>
            <p:cNvSpPr>
              <a:spLocks noChangeShapeType="1"/>
            </p:cNvSpPr>
            <p:nvPr/>
          </p:nvSpPr>
          <p:spPr bwMode="auto">
            <a:xfrm>
              <a:off x="839" y="1366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7" name="Line 683"/>
            <p:cNvSpPr>
              <a:spLocks noChangeShapeType="1"/>
            </p:cNvSpPr>
            <p:nvPr/>
          </p:nvSpPr>
          <p:spPr bwMode="auto">
            <a:xfrm>
              <a:off x="612" y="1593"/>
              <a:ext cx="22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8" name="Line 684"/>
            <p:cNvSpPr>
              <a:spLocks noChangeShapeType="1"/>
            </p:cNvSpPr>
            <p:nvPr/>
          </p:nvSpPr>
          <p:spPr bwMode="auto">
            <a:xfrm>
              <a:off x="839" y="1366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9" name="Line 685"/>
            <p:cNvSpPr>
              <a:spLocks noChangeShapeType="1"/>
            </p:cNvSpPr>
            <p:nvPr/>
          </p:nvSpPr>
          <p:spPr bwMode="auto">
            <a:xfrm>
              <a:off x="1292" y="913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0" name="Line 686"/>
            <p:cNvSpPr>
              <a:spLocks noChangeShapeType="1"/>
            </p:cNvSpPr>
            <p:nvPr/>
          </p:nvSpPr>
          <p:spPr bwMode="auto">
            <a:xfrm>
              <a:off x="1292" y="913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1" name="Line 687"/>
            <p:cNvSpPr>
              <a:spLocks noChangeShapeType="1"/>
            </p:cNvSpPr>
            <p:nvPr/>
          </p:nvSpPr>
          <p:spPr bwMode="auto">
            <a:xfrm>
              <a:off x="1066" y="1139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2" name="Line 688"/>
            <p:cNvSpPr>
              <a:spLocks noChangeShapeType="1"/>
            </p:cNvSpPr>
            <p:nvPr/>
          </p:nvSpPr>
          <p:spPr bwMode="auto">
            <a:xfrm>
              <a:off x="1066" y="1139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3" name="Line 689"/>
            <p:cNvSpPr>
              <a:spLocks noChangeAspect="1" noChangeShapeType="1"/>
            </p:cNvSpPr>
            <p:nvPr/>
          </p:nvSpPr>
          <p:spPr bwMode="auto">
            <a:xfrm flipH="1" flipV="1">
              <a:off x="385" y="1820"/>
              <a:ext cx="0" cy="14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4" name="Line 690"/>
            <p:cNvSpPr>
              <a:spLocks noChangeShapeType="1"/>
            </p:cNvSpPr>
            <p:nvPr/>
          </p:nvSpPr>
          <p:spPr bwMode="auto">
            <a:xfrm>
              <a:off x="612" y="1593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5" name="Line 691"/>
            <p:cNvSpPr>
              <a:spLocks noChangeShapeType="1"/>
            </p:cNvSpPr>
            <p:nvPr/>
          </p:nvSpPr>
          <p:spPr bwMode="auto">
            <a:xfrm flipV="1">
              <a:off x="385" y="1820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" name="Line 692"/>
            <p:cNvSpPr>
              <a:spLocks noChangeShapeType="1"/>
            </p:cNvSpPr>
            <p:nvPr/>
          </p:nvSpPr>
          <p:spPr bwMode="auto">
            <a:xfrm>
              <a:off x="385" y="3294"/>
              <a:ext cx="36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7" name="Line 693"/>
            <p:cNvSpPr>
              <a:spLocks noChangeShapeType="1"/>
            </p:cNvSpPr>
            <p:nvPr/>
          </p:nvSpPr>
          <p:spPr bwMode="auto">
            <a:xfrm>
              <a:off x="4241" y="2954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8" name="Line 694"/>
            <p:cNvSpPr>
              <a:spLocks noChangeShapeType="1"/>
            </p:cNvSpPr>
            <p:nvPr/>
          </p:nvSpPr>
          <p:spPr bwMode="auto">
            <a:xfrm>
              <a:off x="4468" y="2727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9" name="Line 695"/>
            <p:cNvSpPr>
              <a:spLocks noChangeShapeType="1"/>
            </p:cNvSpPr>
            <p:nvPr/>
          </p:nvSpPr>
          <p:spPr bwMode="auto">
            <a:xfrm>
              <a:off x="4241" y="2954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0" name="Line 696"/>
            <p:cNvSpPr>
              <a:spLocks noChangeShapeType="1"/>
            </p:cNvSpPr>
            <p:nvPr/>
          </p:nvSpPr>
          <p:spPr bwMode="auto">
            <a:xfrm>
              <a:off x="4694" y="2500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1" name="Line 697"/>
            <p:cNvSpPr>
              <a:spLocks noChangeShapeType="1"/>
            </p:cNvSpPr>
            <p:nvPr/>
          </p:nvSpPr>
          <p:spPr bwMode="auto">
            <a:xfrm>
              <a:off x="4014" y="3181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2" name="Line 698"/>
            <p:cNvSpPr>
              <a:spLocks noChangeShapeType="1"/>
            </p:cNvSpPr>
            <p:nvPr/>
          </p:nvSpPr>
          <p:spPr bwMode="auto">
            <a:xfrm>
              <a:off x="4014" y="3180"/>
              <a:ext cx="0" cy="1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3" name="Line 699"/>
            <p:cNvSpPr>
              <a:spLocks noChangeShapeType="1"/>
            </p:cNvSpPr>
            <p:nvPr/>
          </p:nvSpPr>
          <p:spPr bwMode="auto">
            <a:xfrm>
              <a:off x="4468" y="2727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4" name="Line 700"/>
            <p:cNvSpPr>
              <a:spLocks noChangeShapeType="1"/>
            </p:cNvSpPr>
            <p:nvPr/>
          </p:nvSpPr>
          <p:spPr bwMode="auto">
            <a:xfrm>
              <a:off x="4694" y="2500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5" name="Line 701"/>
            <p:cNvSpPr>
              <a:spLocks noChangeShapeType="1"/>
            </p:cNvSpPr>
            <p:nvPr/>
          </p:nvSpPr>
          <p:spPr bwMode="auto">
            <a:xfrm>
              <a:off x="4921" y="2273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6" name="Line 702"/>
            <p:cNvSpPr>
              <a:spLocks noChangeShapeType="1"/>
            </p:cNvSpPr>
            <p:nvPr/>
          </p:nvSpPr>
          <p:spPr bwMode="auto">
            <a:xfrm>
              <a:off x="5148" y="2047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7" name="Line 703"/>
            <p:cNvSpPr>
              <a:spLocks noChangeShapeType="1"/>
            </p:cNvSpPr>
            <p:nvPr/>
          </p:nvSpPr>
          <p:spPr bwMode="auto">
            <a:xfrm>
              <a:off x="5375" y="1820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8" name="Line 704"/>
            <p:cNvSpPr>
              <a:spLocks noChangeShapeType="1"/>
            </p:cNvSpPr>
            <p:nvPr/>
          </p:nvSpPr>
          <p:spPr bwMode="auto">
            <a:xfrm>
              <a:off x="4921" y="2273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9" name="Line 705"/>
            <p:cNvSpPr>
              <a:spLocks noChangeShapeType="1"/>
            </p:cNvSpPr>
            <p:nvPr/>
          </p:nvSpPr>
          <p:spPr bwMode="auto">
            <a:xfrm>
              <a:off x="5148" y="2046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0" name="Line 706"/>
            <p:cNvSpPr>
              <a:spLocks noChangeShapeType="1"/>
            </p:cNvSpPr>
            <p:nvPr/>
          </p:nvSpPr>
          <p:spPr bwMode="auto">
            <a:xfrm>
              <a:off x="5375" y="1819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2" name="Rectangle 728"/>
          <p:cNvSpPr>
            <a:spLocks noChangeArrowheads="1"/>
          </p:cNvSpPr>
          <p:nvPr/>
        </p:nvSpPr>
        <p:spPr bwMode="auto">
          <a:xfrm rot="5400000" flipV="1">
            <a:off x="7178999" y="1909067"/>
            <a:ext cx="1800225" cy="180975"/>
          </a:xfrm>
          <a:prstGeom prst="rect">
            <a:avLst/>
          </a:prstGeom>
          <a:solidFill>
            <a:srgbClr val="FF0000">
              <a:alpha val="60001"/>
            </a:srgbClr>
          </a:solidFill>
          <a:ln w="19050">
            <a:noFill/>
            <a:prstDash val="dash"/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728" name="Group 724"/>
          <p:cNvGrpSpPr>
            <a:grpSpLocks/>
          </p:cNvGrpSpPr>
          <p:nvPr/>
        </p:nvGrpSpPr>
        <p:grpSpPr bwMode="auto">
          <a:xfrm>
            <a:off x="3229292" y="1729679"/>
            <a:ext cx="6121400" cy="180975"/>
            <a:chOff x="1747" y="1122"/>
            <a:chExt cx="3856" cy="114"/>
          </a:xfrm>
        </p:grpSpPr>
        <p:sp>
          <p:nvSpPr>
            <p:cNvPr id="729" name="Rectangle 725"/>
            <p:cNvSpPr>
              <a:spLocks noChangeArrowheads="1"/>
            </p:cNvSpPr>
            <p:nvPr/>
          </p:nvSpPr>
          <p:spPr bwMode="auto">
            <a:xfrm>
              <a:off x="4808" y="1122"/>
              <a:ext cx="795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0" name="Rectangle 726"/>
            <p:cNvSpPr>
              <a:spLocks noChangeArrowheads="1"/>
            </p:cNvSpPr>
            <p:nvPr/>
          </p:nvSpPr>
          <p:spPr bwMode="auto">
            <a:xfrm flipH="1">
              <a:off x="1747" y="1122"/>
              <a:ext cx="3061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25" name="Group 721"/>
          <p:cNvGrpSpPr>
            <a:grpSpLocks/>
          </p:cNvGrpSpPr>
          <p:nvPr/>
        </p:nvGrpSpPr>
        <p:grpSpPr bwMode="auto">
          <a:xfrm>
            <a:off x="3394399" y="2807592"/>
            <a:ext cx="5762625" cy="180975"/>
            <a:chOff x="1851" y="1801"/>
            <a:chExt cx="3630" cy="114"/>
          </a:xfrm>
        </p:grpSpPr>
        <p:sp>
          <p:nvSpPr>
            <p:cNvPr id="726" name="Rectangle 722"/>
            <p:cNvSpPr>
              <a:spLocks noChangeArrowheads="1"/>
            </p:cNvSpPr>
            <p:nvPr/>
          </p:nvSpPr>
          <p:spPr bwMode="auto">
            <a:xfrm>
              <a:off x="4808" y="1801"/>
              <a:ext cx="673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7" name="Rectangle 723"/>
            <p:cNvSpPr>
              <a:spLocks noChangeArrowheads="1"/>
            </p:cNvSpPr>
            <p:nvPr/>
          </p:nvSpPr>
          <p:spPr bwMode="auto">
            <a:xfrm flipH="1">
              <a:off x="1851" y="1801"/>
              <a:ext cx="2957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1" name="Rectangle 727"/>
          <p:cNvSpPr>
            <a:spLocks noChangeArrowheads="1"/>
          </p:cNvSpPr>
          <p:nvPr/>
        </p:nvSpPr>
        <p:spPr bwMode="auto">
          <a:xfrm rot="5400000" flipV="1">
            <a:off x="7359175" y="3529110"/>
            <a:ext cx="1439862" cy="180975"/>
          </a:xfrm>
          <a:prstGeom prst="rect">
            <a:avLst/>
          </a:prstGeom>
          <a:gradFill rotWithShape="1">
            <a:gsLst>
              <a:gs pos="0">
                <a:srgbClr val="FF0000">
                  <a:alpha val="60001"/>
                </a:srgbClr>
              </a:gs>
              <a:gs pos="100000">
                <a:srgbClr val="FF0000">
                  <a:gamma/>
                  <a:shade val="46275"/>
                  <a:invGamma/>
                  <a:alpha val="20000"/>
                </a:srgbClr>
              </a:gs>
            </a:gsLst>
            <a:lin ang="0" scaled="1"/>
          </a:gradFill>
          <a:ln w="19050">
            <a:noFill/>
            <a:prstDash val="dash"/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00373" y="1670935"/>
            <a:ext cx="7961313" cy="4641850"/>
            <a:chOff x="-35" y="1085"/>
            <a:chExt cx="5015" cy="2924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4684" y="3058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166" y="380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038" y="380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-35" y="334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-31" y="2436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084" y="1085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24" y="176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11" name="Group 707"/>
          <p:cNvGrpSpPr>
            <a:grpSpLocks/>
          </p:cNvGrpSpPr>
          <p:nvPr/>
        </p:nvGrpSpPr>
        <p:grpSpPr bwMode="auto">
          <a:xfrm>
            <a:off x="870268" y="2542473"/>
            <a:ext cx="3427412" cy="3419475"/>
            <a:chOff x="261" y="1634"/>
            <a:chExt cx="2159" cy="2154"/>
          </a:xfrm>
        </p:grpSpPr>
        <p:grpSp>
          <p:nvGrpSpPr>
            <p:cNvPr id="712" name="Group 708"/>
            <p:cNvGrpSpPr>
              <a:grpSpLocks/>
            </p:cNvGrpSpPr>
            <p:nvPr/>
          </p:nvGrpSpPr>
          <p:grpSpPr bwMode="auto">
            <a:xfrm>
              <a:off x="1115" y="1634"/>
              <a:ext cx="114" cy="2154"/>
              <a:chOff x="1235" y="1141"/>
              <a:chExt cx="114" cy="2154"/>
            </a:xfrm>
          </p:grpSpPr>
          <p:sp>
            <p:nvSpPr>
              <p:cNvPr id="716" name="Rectangle 709"/>
              <p:cNvSpPr>
                <a:spLocks noChangeArrowheads="1"/>
              </p:cNvSpPr>
              <p:nvPr/>
            </p:nvSpPr>
            <p:spPr bwMode="auto">
              <a:xfrm rot="-5400000">
                <a:off x="385" y="1991"/>
                <a:ext cx="1813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30000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7" name="Rectangle 710"/>
              <p:cNvSpPr>
                <a:spLocks noChangeArrowheads="1"/>
              </p:cNvSpPr>
              <p:nvPr/>
            </p:nvSpPr>
            <p:spPr bwMode="auto">
              <a:xfrm rot="5400000" flipV="1">
                <a:off x="1121" y="3068"/>
                <a:ext cx="341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30000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14999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713" name="Group 711"/>
            <p:cNvGrpSpPr>
              <a:grpSpLocks/>
            </p:cNvGrpSpPr>
            <p:nvPr/>
          </p:nvGrpSpPr>
          <p:grpSpPr bwMode="auto">
            <a:xfrm>
              <a:off x="261" y="3390"/>
              <a:ext cx="2159" cy="114"/>
              <a:chOff x="381" y="2897"/>
              <a:chExt cx="2159" cy="114"/>
            </a:xfrm>
          </p:grpSpPr>
          <p:sp>
            <p:nvSpPr>
              <p:cNvPr id="714" name="Rectangle 712"/>
              <p:cNvSpPr>
                <a:spLocks noChangeArrowheads="1"/>
              </p:cNvSpPr>
              <p:nvPr/>
            </p:nvSpPr>
            <p:spPr bwMode="auto">
              <a:xfrm>
                <a:off x="1292" y="2897"/>
                <a:ext cx="1248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5" name="Rectangle 713"/>
              <p:cNvSpPr>
                <a:spLocks noChangeArrowheads="1"/>
              </p:cNvSpPr>
              <p:nvPr/>
            </p:nvSpPr>
            <p:spPr bwMode="auto">
              <a:xfrm flipH="1">
                <a:off x="381" y="2897"/>
                <a:ext cx="911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2000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18" name="Group 714"/>
          <p:cNvGrpSpPr>
            <a:grpSpLocks/>
          </p:cNvGrpSpPr>
          <p:nvPr/>
        </p:nvGrpSpPr>
        <p:grpSpPr bwMode="auto">
          <a:xfrm>
            <a:off x="871855" y="2720273"/>
            <a:ext cx="7564438" cy="2886075"/>
            <a:chOff x="262" y="1746"/>
            <a:chExt cx="4765" cy="1818"/>
          </a:xfrm>
        </p:grpSpPr>
        <p:grpSp>
          <p:nvGrpSpPr>
            <p:cNvPr id="719" name="Group 715"/>
            <p:cNvGrpSpPr>
              <a:grpSpLocks/>
            </p:cNvGrpSpPr>
            <p:nvPr/>
          </p:nvGrpSpPr>
          <p:grpSpPr bwMode="auto">
            <a:xfrm>
              <a:off x="2248" y="1746"/>
              <a:ext cx="114" cy="1818"/>
              <a:chOff x="2248" y="1746"/>
              <a:chExt cx="114" cy="1818"/>
            </a:xfrm>
          </p:grpSpPr>
          <p:sp>
            <p:nvSpPr>
              <p:cNvPr id="723" name="Rectangle 716"/>
              <p:cNvSpPr>
                <a:spLocks noChangeArrowheads="1"/>
              </p:cNvSpPr>
              <p:nvPr/>
            </p:nvSpPr>
            <p:spPr bwMode="auto">
              <a:xfrm rot="5400000" flipV="1">
                <a:off x="1793" y="2995"/>
                <a:ext cx="1024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4" name="Rectangle 717"/>
              <p:cNvSpPr>
                <a:spLocks noChangeArrowheads="1"/>
              </p:cNvSpPr>
              <p:nvPr/>
            </p:nvSpPr>
            <p:spPr bwMode="auto">
              <a:xfrm rot="-5400000">
                <a:off x="1908" y="2086"/>
                <a:ext cx="794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720" name="Group 718"/>
            <p:cNvGrpSpPr>
              <a:grpSpLocks/>
            </p:cNvGrpSpPr>
            <p:nvPr/>
          </p:nvGrpSpPr>
          <p:grpSpPr bwMode="auto">
            <a:xfrm>
              <a:off x="262" y="2483"/>
              <a:ext cx="4765" cy="114"/>
              <a:chOff x="382" y="1990"/>
              <a:chExt cx="4765" cy="114"/>
            </a:xfrm>
          </p:grpSpPr>
          <p:sp>
            <p:nvSpPr>
              <p:cNvPr id="721" name="Rectangle 719"/>
              <p:cNvSpPr>
                <a:spLocks noChangeArrowheads="1"/>
              </p:cNvSpPr>
              <p:nvPr/>
            </p:nvSpPr>
            <p:spPr bwMode="auto">
              <a:xfrm>
                <a:off x="2425" y="1990"/>
                <a:ext cx="2722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2" name="Rectangle 720"/>
              <p:cNvSpPr>
                <a:spLocks noChangeArrowheads="1"/>
              </p:cNvSpPr>
              <p:nvPr/>
            </p:nvSpPr>
            <p:spPr bwMode="auto">
              <a:xfrm flipH="1">
                <a:off x="382" y="1990"/>
                <a:ext cx="2044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735" name="Rectangle 731"/>
          <p:cNvSpPr>
            <a:spLocks noChangeArrowheads="1"/>
          </p:cNvSpPr>
          <p:nvPr/>
        </p:nvSpPr>
        <p:spPr bwMode="auto">
          <a:xfrm rot="5400000" flipV="1">
            <a:off x="7852092" y="4474460"/>
            <a:ext cx="360362" cy="87312"/>
          </a:xfrm>
          <a:prstGeom prst="rect">
            <a:avLst/>
          </a:prstGeom>
          <a:gradFill rotWithShape="1">
            <a:gsLst>
              <a:gs pos="0">
                <a:srgbClr val="FF0000">
                  <a:alpha val="20000"/>
                </a:srgbClr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 w="19050">
            <a:noFill/>
            <a:prstDash val="dash"/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6" name="AutoShape 732"/>
          <p:cNvSpPr>
            <a:spLocks noChangeArrowheads="1"/>
          </p:cNvSpPr>
          <p:nvPr/>
        </p:nvSpPr>
        <p:spPr bwMode="auto">
          <a:xfrm>
            <a:off x="6729413" y="5800029"/>
            <a:ext cx="757237" cy="252413"/>
          </a:xfrm>
          <a:prstGeom prst="rightArrow">
            <a:avLst>
              <a:gd name="adj1" fmla="val 32074"/>
              <a:gd name="adj2" fmla="val 97486"/>
            </a:avLst>
          </a:prstGeom>
          <a:solidFill>
            <a:srgbClr val="CCFFFF">
              <a:alpha val="60001"/>
            </a:srgbClr>
          </a:solidFill>
          <a:ln w="25400" algn="ctr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7" name="Text Box 733"/>
          <p:cNvSpPr txBox="1">
            <a:spLocks noChangeArrowheads="1"/>
          </p:cNvSpPr>
          <p:nvPr/>
        </p:nvSpPr>
        <p:spPr bwMode="auto">
          <a:xfrm>
            <a:off x="7782249" y="5663504"/>
            <a:ext cx="395287" cy="525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2" tIns="45707" rIns="91412" bIns="45707">
            <a:spAutoFit/>
          </a:bodyPr>
          <a:lstStyle/>
          <a:p>
            <a:r>
              <a:rPr lang="de-CH" sz="2800" b="1" i="1" dirty="0">
                <a:ea typeface="ＭＳ Ｐゴシック" pitchFamily="80" charset="-128"/>
              </a:rPr>
              <a:t>N</a:t>
            </a:r>
            <a:endParaRPr lang="en-US" sz="2800" b="1" i="1" dirty="0">
              <a:ea typeface="ＭＳ Ｐゴシック" pitchFamily="80" charset="-128"/>
            </a:endParaRPr>
          </a:p>
        </p:txBody>
      </p:sp>
      <p:sp>
        <p:nvSpPr>
          <p:cNvPr id="738" name="AutoShape 734"/>
          <p:cNvSpPr>
            <a:spLocks noChangeArrowheads="1"/>
          </p:cNvSpPr>
          <p:nvPr/>
        </p:nvSpPr>
        <p:spPr bwMode="auto">
          <a:xfrm rot="16200000">
            <a:off x="522606" y="2844098"/>
            <a:ext cx="757237" cy="252412"/>
          </a:xfrm>
          <a:prstGeom prst="rightArrow">
            <a:avLst>
              <a:gd name="adj1" fmla="val 32074"/>
              <a:gd name="adj2" fmla="val 97486"/>
            </a:avLst>
          </a:prstGeom>
          <a:solidFill>
            <a:srgbClr val="CCFFFF">
              <a:alpha val="60001"/>
            </a:srgbClr>
          </a:solidFill>
          <a:ln w="25400" algn="ctr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9" name="Text Box 735"/>
          <p:cNvSpPr txBox="1">
            <a:spLocks noChangeArrowheads="1"/>
          </p:cNvSpPr>
          <p:nvPr/>
        </p:nvSpPr>
        <p:spPr bwMode="auto">
          <a:xfrm>
            <a:off x="698824" y="2059879"/>
            <a:ext cx="395287" cy="525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2" tIns="45707" rIns="91412" bIns="45707">
            <a:spAutoFit/>
          </a:bodyPr>
          <a:lstStyle/>
          <a:p>
            <a:r>
              <a:rPr lang="de-CH" sz="2800" b="1" i="1" dirty="0">
                <a:ea typeface="ＭＳ Ｐゴシック" pitchFamily="80" charset="-128"/>
              </a:rPr>
              <a:t>Z</a:t>
            </a:r>
            <a:endParaRPr lang="en-US" sz="2800" b="1" i="1" dirty="0">
              <a:ea typeface="ＭＳ Ｐゴシック" pitchFamily="80" charset="-128"/>
            </a:endParaRPr>
          </a:p>
        </p:txBody>
      </p:sp>
      <p:grpSp>
        <p:nvGrpSpPr>
          <p:cNvPr id="745" name="Group 1115"/>
          <p:cNvGrpSpPr/>
          <p:nvPr/>
        </p:nvGrpSpPr>
        <p:grpSpPr>
          <a:xfrm>
            <a:off x="3850005" y="2088449"/>
            <a:ext cx="3060146" cy="2701925"/>
            <a:chOff x="3391461" y="2141538"/>
            <a:chExt cx="3060146" cy="2701925"/>
          </a:xfrm>
        </p:grpSpPr>
        <p:sp>
          <p:nvSpPr>
            <p:cNvPr id="746" name="Text Box 1037"/>
            <p:cNvSpPr txBox="1">
              <a:spLocks noChangeArrowheads="1"/>
            </p:cNvSpPr>
            <p:nvPr/>
          </p:nvSpPr>
          <p:spPr bwMode="auto">
            <a:xfrm>
              <a:off x="3573469" y="4481512"/>
              <a:ext cx="180975" cy="182564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47" name="Text Box 1038"/>
            <p:cNvSpPr txBox="1">
              <a:spLocks noChangeArrowheads="1"/>
            </p:cNvSpPr>
            <p:nvPr/>
          </p:nvSpPr>
          <p:spPr bwMode="auto">
            <a:xfrm>
              <a:off x="3749676" y="4481513"/>
              <a:ext cx="184156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48" name="Text Box 1039"/>
            <p:cNvSpPr txBox="1">
              <a:spLocks noChangeArrowheads="1"/>
            </p:cNvSpPr>
            <p:nvPr/>
          </p:nvSpPr>
          <p:spPr bwMode="auto">
            <a:xfrm>
              <a:off x="3749676" y="4660901"/>
              <a:ext cx="184156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49" name="Text Box 1040"/>
            <p:cNvSpPr txBox="1">
              <a:spLocks noChangeArrowheads="1"/>
            </p:cNvSpPr>
            <p:nvPr/>
          </p:nvSpPr>
          <p:spPr bwMode="auto">
            <a:xfrm>
              <a:off x="4111626" y="4121151"/>
              <a:ext cx="184156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0" name="Rectangle 1041"/>
            <p:cNvSpPr>
              <a:spLocks noChangeArrowheads="1"/>
            </p:cNvSpPr>
            <p:nvPr/>
          </p:nvSpPr>
          <p:spPr bwMode="auto">
            <a:xfrm>
              <a:off x="4111626" y="4302126"/>
              <a:ext cx="184156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1" name="AutoShape 1042"/>
            <p:cNvSpPr>
              <a:spLocks noChangeArrowheads="1"/>
            </p:cNvSpPr>
            <p:nvPr/>
          </p:nvSpPr>
          <p:spPr bwMode="auto">
            <a:xfrm rot="16200000">
              <a:off x="4116394" y="430212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2" name="Text Box 1043"/>
            <p:cNvSpPr txBox="1">
              <a:spLocks noChangeArrowheads="1"/>
            </p:cNvSpPr>
            <p:nvPr/>
          </p:nvSpPr>
          <p:spPr bwMode="auto">
            <a:xfrm>
              <a:off x="3931211" y="412115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3" name="Text Box 1044"/>
            <p:cNvSpPr txBox="1">
              <a:spLocks noChangeArrowheads="1"/>
            </p:cNvSpPr>
            <p:nvPr/>
          </p:nvSpPr>
          <p:spPr bwMode="auto">
            <a:xfrm>
              <a:off x="4475169" y="37607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4" name="Text Box 1045"/>
            <p:cNvSpPr txBox="1">
              <a:spLocks noChangeArrowheads="1"/>
            </p:cNvSpPr>
            <p:nvPr/>
          </p:nvSpPr>
          <p:spPr bwMode="auto">
            <a:xfrm>
              <a:off x="4294194" y="37607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5" name="Text Box 1046"/>
            <p:cNvSpPr txBox="1">
              <a:spLocks noChangeArrowheads="1"/>
            </p:cNvSpPr>
            <p:nvPr/>
          </p:nvSpPr>
          <p:spPr bwMode="auto">
            <a:xfrm>
              <a:off x="4475169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6" name="Text Box 1047"/>
            <p:cNvSpPr txBox="1">
              <a:spLocks noChangeArrowheads="1"/>
            </p:cNvSpPr>
            <p:nvPr/>
          </p:nvSpPr>
          <p:spPr bwMode="auto">
            <a:xfrm>
              <a:off x="4833944" y="3400426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7" name="Rectangle 1048"/>
            <p:cNvSpPr>
              <a:spLocks noChangeArrowheads="1"/>
            </p:cNvSpPr>
            <p:nvPr/>
          </p:nvSpPr>
          <p:spPr bwMode="auto">
            <a:xfrm>
              <a:off x="4833944" y="3581401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8" name="AutoShape 1049"/>
            <p:cNvSpPr>
              <a:spLocks noChangeArrowheads="1"/>
            </p:cNvSpPr>
            <p:nvPr/>
          </p:nvSpPr>
          <p:spPr bwMode="auto">
            <a:xfrm rot="16200000">
              <a:off x="4835531" y="3581401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9" name="Text Box 1050"/>
            <p:cNvSpPr txBox="1">
              <a:spLocks noChangeArrowheads="1"/>
            </p:cNvSpPr>
            <p:nvPr/>
          </p:nvSpPr>
          <p:spPr bwMode="auto">
            <a:xfrm>
              <a:off x="4654556" y="34004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0" name="Text Box 1051"/>
            <p:cNvSpPr txBox="1">
              <a:spLocks noChangeArrowheads="1"/>
            </p:cNvSpPr>
            <p:nvPr/>
          </p:nvSpPr>
          <p:spPr bwMode="auto">
            <a:xfrm>
              <a:off x="5375281" y="3219451"/>
              <a:ext cx="17938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1" name="Text Box 1052"/>
            <p:cNvSpPr txBox="1">
              <a:spLocks noChangeArrowheads="1"/>
            </p:cNvSpPr>
            <p:nvPr/>
          </p:nvSpPr>
          <p:spPr bwMode="auto">
            <a:xfrm>
              <a:off x="5014919" y="3219451"/>
              <a:ext cx="17938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2" name="Text Box 1053"/>
            <p:cNvSpPr txBox="1">
              <a:spLocks noChangeArrowheads="1"/>
            </p:cNvSpPr>
            <p:nvPr/>
          </p:nvSpPr>
          <p:spPr bwMode="auto">
            <a:xfrm>
              <a:off x="5194306" y="3219451"/>
              <a:ext cx="180975" cy="18256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3" name="Text Box 1054"/>
            <p:cNvSpPr txBox="1">
              <a:spLocks noChangeArrowheads="1"/>
            </p:cNvSpPr>
            <p:nvPr/>
          </p:nvSpPr>
          <p:spPr bwMode="auto">
            <a:xfrm>
              <a:off x="5554669" y="322103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4" name="Text Box 1055"/>
            <p:cNvSpPr txBox="1">
              <a:spLocks noChangeArrowheads="1"/>
            </p:cNvSpPr>
            <p:nvPr/>
          </p:nvSpPr>
          <p:spPr bwMode="auto">
            <a:xfrm>
              <a:off x="5194306" y="3041651"/>
              <a:ext cx="180975" cy="17780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5" name="Text Box 1056"/>
            <p:cNvSpPr txBox="1">
              <a:spLocks noChangeArrowheads="1"/>
            </p:cNvSpPr>
            <p:nvPr/>
          </p:nvSpPr>
          <p:spPr bwMode="auto">
            <a:xfrm>
              <a:off x="5014919" y="3041651"/>
              <a:ext cx="179388" cy="17780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6" name="Text Box 1057"/>
            <p:cNvSpPr txBox="1">
              <a:spLocks noChangeArrowheads="1"/>
            </p:cNvSpPr>
            <p:nvPr/>
          </p:nvSpPr>
          <p:spPr bwMode="auto">
            <a:xfrm>
              <a:off x="4835531" y="3041651"/>
              <a:ext cx="179388" cy="17780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7" name="Text Box 1058"/>
            <p:cNvSpPr txBox="1">
              <a:spLocks noChangeArrowheads="1"/>
            </p:cNvSpPr>
            <p:nvPr/>
          </p:nvSpPr>
          <p:spPr bwMode="auto">
            <a:xfrm>
              <a:off x="4475169" y="3400426"/>
              <a:ext cx="179388" cy="18098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8" name="Text Box 1059"/>
            <p:cNvSpPr txBox="1">
              <a:spLocks noChangeArrowheads="1"/>
            </p:cNvSpPr>
            <p:nvPr/>
          </p:nvSpPr>
          <p:spPr bwMode="auto">
            <a:xfrm>
              <a:off x="4111625" y="3760788"/>
              <a:ext cx="182569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9" name="Text Box 1060"/>
            <p:cNvSpPr txBox="1">
              <a:spLocks noChangeArrowheads="1"/>
            </p:cNvSpPr>
            <p:nvPr/>
          </p:nvSpPr>
          <p:spPr bwMode="auto">
            <a:xfrm>
              <a:off x="3749676" y="4121151"/>
              <a:ext cx="184156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0" name="Text Box 1061"/>
            <p:cNvSpPr txBox="1">
              <a:spLocks noChangeArrowheads="1"/>
            </p:cNvSpPr>
            <p:nvPr/>
          </p:nvSpPr>
          <p:spPr bwMode="auto">
            <a:xfrm>
              <a:off x="3391461" y="4481512"/>
              <a:ext cx="18200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1" name="Rectangle 1062"/>
            <p:cNvSpPr>
              <a:spLocks noChangeArrowheads="1"/>
            </p:cNvSpPr>
            <p:nvPr/>
          </p:nvSpPr>
          <p:spPr bwMode="auto">
            <a:xfrm>
              <a:off x="5375281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2" name="AutoShape 1063"/>
            <p:cNvSpPr>
              <a:spLocks noChangeArrowheads="1"/>
            </p:cNvSpPr>
            <p:nvPr/>
          </p:nvSpPr>
          <p:spPr bwMode="auto">
            <a:xfrm rot="16200000">
              <a:off x="5375281" y="286067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3" name="Text Box 1064"/>
            <p:cNvSpPr txBox="1">
              <a:spLocks noChangeArrowheads="1"/>
            </p:cNvSpPr>
            <p:nvPr/>
          </p:nvSpPr>
          <p:spPr bwMode="auto">
            <a:xfrm>
              <a:off x="5554669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4" name="Text Box 1065"/>
            <p:cNvSpPr txBox="1">
              <a:spLocks noChangeArrowheads="1"/>
            </p:cNvSpPr>
            <p:nvPr/>
          </p:nvSpPr>
          <p:spPr bwMode="auto">
            <a:xfrm>
              <a:off x="5734056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5" name="Text Box 1066"/>
            <p:cNvSpPr txBox="1">
              <a:spLocks noChangeArrowheads="1"/>
            </p:cNvSpPr>
            <p:nvPr/>
          </p:nvSpPr>
          <p:spPr bwMode="auto">
            <a:xfrm>
              <a:off x="5913444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6" name="Text Box 1067"/>
            <p:cNvSpPr txBox="1">
              <a:spLocks noChangeArrowheads="1"/>
            </p:cNvSpPr>
            <p:nvPr/>
          </p:nvSpPr>
          <p:spPr bwMode="auto">
            <a:xfrm>
              <a:off x="5375281" y="26812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7" name="Text Box 1068"/>
            <p:cNvSpPr txBox="1">
              <a:spLocks noChangeArrowheads="1"/>
            </p:cNvSpPr>
            <p:nvPr/>
          </p:nvSpPr>
          <p:spPr bwMode="auto">
            <a:xfrm>
              <a:off x="5554669" y="26812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8" name="Text Box 1069"/>
            <p:cNvSpPr txBox="1">
              <a:spLocks noChangeArrowheads="1"/>
            </p:cNvSpPr>
            <p:nvPr/>
          </p:nvSpPr>
          <p:spPr bwMode="auto">
            <a:xfrm>
              <a:off x="5734056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9" name="Text Box 1070"/>
            <p:cNvSpPr txBox="1">
              <a:spLocks noChangeArrowheads="1"/>
            </p:cNvSpPr>
            <p:nvPr/>
          </p:nvSpPr>
          <p:spPr bwMode="auto">
            <a:xfrm>
              <a:off x="5913444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0" name="Text Box 1071"/>
            <p:cNvSpPr txBox="1">
              <a:spLocks noChangeArrowheads="1"/>
            </p:cNvSpPr>
            <p:nvPr/>
          </p:nvSpPr>
          <p:spPr bwMode="auto">
            <a:xfrm>
              <a:off x="6272219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1" name="Rectangle 1072"/>
            <p:cNvSpPr>
              <a:spLocks noChangeArrowheads="1"/>
            </p:cNvSpPr>
            <p:nvPr/>
          </p:nvSpPr>
          <p:spPr bwMode="auto">
            <a:xfrm>
              <a:off x="6096006" y="214153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" name="Text Box 1073"/>
            <p:cNvSpPr txBox="1">
              <a:spLocks noChangeArrowheads="1"/>
            </p:cNvSpPr>
            <p:nvPr/>
          </p:nvSpPr>
          <p:spPr bwMode="auto">
            <a:xfrm>
              <a:off x="6092831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3" name="Text Box 1074"/>
            <p:cNvSpPr txBox="1">
              <a:spLocks noChangeArrowheads="1"/>
            </p:cNvSpPr>
            <p:nvPr/>
          </p:nvSpPr>
          <p:spPr bwMode="auto">
            <a:xfrm>
              <a:off x="6272219" y="23209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4" name="Text Box 1075"/>
            <p:cNvSpPr txBox="1">
              <a:spLocks noChangeArrowheads="1"/>
            </p:cNvSpPr>
            <p:nvPr/>
          </p:nvSpPr>
          <p:spPr bwMode="auto">
            <a:xfrm>
              <a:off x="6092831" y="23209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5" name="Text Box 1076"/>
            <p:cNvSpPr txBox="1">
              <a:spLocks noChangeArrowheads="1"/>
            </p:cNvSpPr>
            <p:nvPr/>
          </p:nvSpPr>
          <p:spPr bwMode="auto">
            <a:xfrm>
              <a:off x="5913444" y="26812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6" name="Text Box 1077"/>
            <p:cNvSpPr txBox="1">
              <a:spLocks noChangeArrowheads="1"/>
            </p:cNvSpPr>
            <p:nvPr/>
          </p:nvSpPr>
          <p:spPr bwMode="auto">
            <a:xfrm>
              <a:off x="5734056" y="26812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7" name="Text Box 1078"/>
            <p:cNvSpPr txBox="1">
              <a:spLocks noChangeArrowheads="1"/>
            </p:cNvSpPr>
            <p:nvPr/>
          </p:nvSpPr>
          <p:spPr bwMode="auto">
            <a:xfrm>
              <a:off x="5554669" y="3040063"/>
              <a:ext cx="179388" cy="18256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8" name="Text Box 1079"/>
            <p:cNvSpPr txBox="1">
              <a:spLocks noChangeArrowheads="1"/>
            </p:cNvSpPr>
            <p:nvPr/>
          </p:nvSpPr>
          <p:spPr bwMode="auto">
            <a:xfrm>
              <a:off x="5375281" y="3040063"/>
              <a:ext cx="179388" cy="18256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9" name="Text Box 1080"/>
            <p:cNvSpPr txBox="1">
              <a:spLocks noChangeArrowheads="1"/>
            </p:cNvSpPr>
            <p:nvPr/>
          </p:nvSpPr>
          <p:spPr bwMode="auto">
            <a:xfrm>
              <a:off x="5194306" y="34004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0" name="Text Box 1081"/>
            <p:cNvSpPr txBox="1">
              <a:spLocks noChangeArrowheads="1"/>
            </p:cNvSpPr>
            <p:nvPr/>
          </p:nvSpPr>
          <p:spPr bwMode="auto">
            <a:xfrm>
              <a:off x="5014919" y="3400426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1" name="Text Box 1082"/>
            <p:cNvSpPr txBox="1">
              <a:spLocks noChangeArrowheads="1"/>
            </p:cNvSpPr>
            <p:nvPr/>
          </p:nvSpPr>
          <p:spPr bwMode="auto">
            <a:xfrm>
              <a:off x="4833944" y="375920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2" name="Text Box 1083"/>
            <p:cNvSpPr txBox="1">
              <a:spLocks noChangeArrowheads="1"/>
            </p:cNvSpPr>
            <p:nvPr/>
          </p:nvSpPr>
          <p:spPr bwMode="auto">
            <a:xfrm>
              <a:off x="4475169" y="412273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3" name="Text Box 1084"/>
            <p:cNvSpPr txBox="1">
              <a:spLocks noChangeArrowheads="1"/>
            </p:cNvSpPr>
            <p:nvPr/>
          </p:nvSpPr>
          <p:spPr bwMode="auto">
            <a:xfrm>
              <a:off x="4835531" y="3941763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4" name="Rectangle 1085"/>
            <p:cNvSpPr>
              <a:spLocks noChangeArrowheads="1"/>
            </p:cNvSpPr>
            <p:nvPr/>
          </p:nvSpPr>
          <p:spPr bwMode="auto">
            <a:xfrm>
              <a:off x="5192719" y="3581401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5" name="AutoShape 1086"/>
            <p:cNvSpPr>
              <a:spLocks noChangeArrowheads="1"/>
            </p:cNvSpPr>
            <p:nvPr/>
          </p:nvSpPr>
          <p:spPr bwMode="auto">
            <a:xfrm rot="16200000">
              <a:off x="5194306" y="3581401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6" name="Text Box 1087"/>
            <p:cNvSpPr txBox="1">
              <a:spLocks noChangeArrowheads="1"/>
            </p:cNvSpPr>
            <p:nvPr/>
          </p:nvSpPr>
          <p:spPr bwMode="auto">
            <a:xfrm>
              <a:off x="4111625" y="4481513"/>
              <a:ext cx="182569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7" name="Text Box 1064"/>
            <p:cNvSpPr txBox="1">
              <a:spLocks noChangeArrowheads="1"/>
            </p:cNvSpPr>
            <p:nvPr/>
          </p:nvSpPr>
          <p:spPr bwMode="auto">
            <a:xfrm>
              <a:off x="5194307" y="2862262"/>
              <a:ext cx="180973" cy="17939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8" name="Text Box 1064"/>
            <p:cNvSpPr txBox="1">
              <a:spLocks noChangeArrowheads="1"/>
            </p:cNvSpPr>
            <p:nvPr/>
          </p:nvSpPr>
          <p:spPr bwMode="auto">
            <a:xfrm>
              <a:off x="4835531" y="321945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9" name="Text Box 1064"/>
            <p:cNvSpPr txBox="1">
              <a:spLocks noChangeArrowheads="1"/>
            </p:cNvSpPr>
            <p:nvPr/>
          </p:nvSpPr>
          <p:spPr bwMode="auto">
            <a:xfrm>
              <a:off x="4475169" y="3581405"/>
              <a:ext cx="179388" cy="179389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0" name="Text Box 1064"/>
            <p:cNvSpPr txBox="1">
              <a:spLocks noChangeArrowheads="1"/>
            </p:cNvSpPr>
            <p:nvPr/>
          </p:nvSpPr>
          <p:spPr bwMode="auto">
            <a:xfrm>
              <a:off x="4111625" y="3940176"/>
              <a:ext cx="182569" cy="18176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1" name="Text Box 1064"/>
            <p:cNvSpPr txBox="1">
              <a:spLocks noChangeArrowheads="1"/>
            </p:cNvSpPr>
            <p:nvPr/>
          </p:nvSpPr>
          <p:spPr bwMode="auto">
            <a:xfrm>
              <a:off x="3749676" y="4301734"/>
              <a:ext cx="187337" cy="18176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2" name="Text Box 1039"/>
            <p:cNvSpPr txBox="1">
              <a:spLocks noChangeArrowheads="1"/>
            </p:cNvSpPr>
            <p:nvPr/>
          </p:nvSpPr>
          <p:spPr bwMode="auto">
            <a:xfrm>
              <a:off x="3391461" y="4664075"/>
              <a:ext cx="18200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grpSp>
        <p:nvGrpSpPr>
          <p:cNvPr id="803" name="Group 1175"/>
          <p:cNvGrpSpPr/>
          <p:nvPr/>
        </p:nvGrpSpPr>
        <p:grpSpPr>
          <a:xfrm>
            <a:off x="3850005" y="2091625"/>
            <a:ext cx="3060146" cy="2701925"/>
            <a:chOff x="3391461" y="2141538"/>
            <a:chExt cx="3060146" cy="2701925"/>
          </a:xfrm>
        </p:grpSpPr>
        <p:sp>
          <p:nvSpPr>
            <p:cNvPr id="804" name="Text Box 1037"/>
            <p:cNvSpPr txBox="1">
              <a:spLocks noChangeArrowheads="1"/>
            </p:cNvSpPr>
            <p:nvPr/>
          </p:nvSpPr>
          <p:spPr bwMode="auto">
            <a:xfrm>
              <a:off x="3573469" y="4481512"/>
              <a:ext cx="180975" cy="182564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5" name="Text Box 1038"/>
            <p:cNvSpPr txBox="1">
              <a:spLocks noChangeArrowheads="1"/>
            </p:cNvSpPr>
            <p:nvPr/>
          </p:nvSpPr>
          <p:spPr bwMode="auto">
            <a:xfrm>
              <a:off x="3749676" y="4481513"/>
              <a:ext cx="184156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6" name="Text Box 1039"/>
            <p:cNvSpPr txBox="1">
              <a:spLocks noChangeArrowheads="1"/>
            </p:cNvSpPr>
            <p:nvPr/>
          </p:nvSpPr>
          <p:spPr bwMode="auto">
            <a:xfrm>
              <a:off x="3749676" y="4660901"/>
              <a:ext cx="184156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7" name="Text Box 1040"/>
            <p:cNvSpPr txBox="1">
              <a:spLocks noChangeArrowheads="1"/>
            </p:cNvSpPr>
            <p:nvPr/>
          </p:nvSpPr>
          <p:spPr bwMode="auto">
            <a:xfrm>
              <a:off x="4111626" y="4121151"/>
              <a:ext cx="184156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8" name="Rectangle 1041"/>
            <p:cNvSpPr>
              <a:spLocks noChangeArrowheads="1"/>
            </p:cNvSpPr>
            <p:nvPr/>
          </p:nvSpPr>
          <p:spPr bwMode="auto">
            <a:xfrm>
              <a:off x="4111626" y="4302126"/>
              <a:ext cx="184156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9" name="AutoShape 1042"/>
            <p:cNvSpPr>
              <a:spLocks noChangeArrowheads="1"/>
            </p:cNvSpPr>
            <p:nvPr/>
          </p:nvSpPr>
          <p:spPr bwMode="auto">
            <a:xfrm rot="16200000">
              <a:off x="4116394" y="4302126"/>
              <a:ext cx="179388" cy="179388"/>
            </a:xfrm>
            <a:prstGeom prst="rtTriangle">
              <a:avLst/>
            </a:prstGeom>
            <a:solidFill>
              <a:srgbClr val="00FF00"/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0" name="Text Box 1043"/>
            <p:cNvSpPr txBox="1">
              <a:spLocks noChangeArrowheads="1"/>
            </p:cNvSpPr>
            <p:nvPr/>
          </p:nvSpPr>
          <p:spPr bwMode="auto">
            <a:xfrm>
              <a:off x="3931211" y="4121151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1" name="Text Box 1044"/>
            <p:cNvSpPr txBox="1">
              <a:spLocks noChangeArrowheads="1"/>
            </p:cNvSpPr>
            <p:nvPr/>
          </p:nvSpPr>
          <p:spPr bwMode="auto">
            <a:xfrm>
              <a:off x="4475169" y="376078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2" name="Text Box 1045"/>
            <p:cNvSpPr txBox="1">
              <a:spLocks noChangeArrowheads="1"/>
            </p:cNvSpPr>
            <p:nvPr/>
          </p:nvSpPr>
          <p:spPr bwMode="auto">
            <a:xfrm>
              <a:off x="4294194" y="3760788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3" name="Text Box 1046"/>
            <p:cNvSpPr txBox="1">
              <a:spLocks noChangeArrowheads="1"/>
            </p:cNvSpPr>
            <p:nvPr/>
          </p:nvSpPr>
          <p:spPr bwMode="auto">
            <a:xfrm>
              <a:off x="4475169" y="3941763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4" name="Text Box 1047"/>
            <p:cNvSpPr txBox="1">
              <a:spLocks noChangeArrowheads="1"/>
            </p:cNvSpPr>
            <p:nvPr/>
          </p:nvSpPr>
          <p:spPr bwMode="auto">
            <a:xfrm>
              <a:off x="4833944" y="3400426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5" name="Rectangle 1048"/>
            <p:cNvSpPr>
              <a:spLocks noChangeArrowheads="1"/>
            </p:cNvSpPr>
            <p:nvPr/>
          </p:nvSpPr>
          <p:spPr bwMode="auto">
            <a:xfrm>
              <a:off x="4833944" y="3581401"/>
              <a:ext cx="180975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6" name="AutoShape 1049"/>
            <p:cNvSpPr>
              <a:spLocks noChangeArrowheads="1"/>
            </p:cNvSpPr>
            <p:nvPr/>
          </p:nvSpPr>
          <p:spPr bwMode="auto">
            <a:xfrm rot="16200000">
              <a:off x="4835531" y="3581401"/>
              <a:ext cx="179388" cy="179388"/>
            </a:xfrm>
            <a:prstGeom prst="rtTriangle">
              <a:avLst/>
            </a:prstGeom>
            <a:solidFill>
              <a:srgbClr val="00FF00"/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7" name="Text Box 1050"/>
            <p:cNvSpPr txBox="1">
              <a:spLocks noChangeArrowheads="1"/>
            </p:cNvSpPr>
            <p:nvPr/>
          </p:nvSpPr>
          <p:spPr bwMode="auto">
            <a:xfrm>
              <a:off x="4654556" y="34004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8" name="Text Box 1051"/>
            <p:cNvSpPr txBox="1">
              <a:spLocks noChangeArrowheads="1"/>
            </p:cNvSpPr>
            <p:nvPr/>
          </p:nvSpPr>
          <p:spPr bwMode="auto">
            <a:xfrm>
              <a:off x="5375281" y="3219451"/>
              <a:ext cx="179388" cy="18256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9" name="Text Box 1052"/>
            <p:cNvSpPr txBox="1">
              <a:spLocks noChangeArrowheads="1"/>
            </p:cNvSpPr>
            <p:nvPr/>
          </p:nvSpPr>
          <p:spPr bwMode="auto">
            <a:xfrm>
              <a:off x="5014919" y="3219451"/>
              <a:ext cx="179388" cy="18256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0" name="Text Box 1053"/>
            <p:cNvSpPr txBox="1">
              <a:spLocks noChangeArrowheads="1"/>
            </p:cNvSpPr>
            <p:nvPr/>
          </p:nvSpPr>
          <p:spPr bwMode="auto">
            <a:xfrm>
              <a:off x="5194306" y="3219451"/>
              <a:ext cx="180975" cy="1825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1" name="Text Box 1055"/>
            <p:cNvSpPr txBox="1">
              <a:spLocks noChangeArrowheads="1"/>
            </p:cNvSpPr>
            <p:nvPr/>
          </p:nvSpPr>
          <p:spPr bwMode="auto">
            <a:xfrm>
              <a:off x="5194306" y="3041651"/>
              <a:ext cx="180975" cy="177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2" name="Text Box 1054"/>
            <p:cNvSpPr txBox="1">
              <a:spLocks noChangeArrowheads="1"/>
            </p:cNvSpPr>
            <p:nvPr/>
          </p:nvSpPr>
          <p:spPr bwMode="auto">
            <a:xfrm>
              <a:off x="5554669" y="322103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3" name="Text Box 1056"/>
            <p:cNvSpPr txBox="1">
              <a:spLocks noChangeArrowheads="1"/>
            </p:cNvSpPr>
            <p:nvPr/>
          </p:nvSpPr>
          <p:spPr bwMode="auto">
            <a:xfrm>
              <a:off x="5014919" y="3041651"/>
              <a:ext cx="179388" cy="177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4" name="Text Box 1057"/>
            <p:cNvSpPr txBox="1">
              <a:spLocks noChangeArrowheads="1"/>
            </p:cNvSpPr>
            <p:nvPr/>
          </p:nvSpPr>
          <p:spPr bwMode="auto">
            <a:xfrm>
              <a:off x="4835531" y="3041651"/>
              <a:ext cx="179388" cy="177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5" name="Text Box 1058"/>
            <p:cNvSpPr txBox="1">
              <a:spLocks noChangeArrowheads="1"/>
            </p:cNvSpPr>
            <p:nvPr/>
          </p:nvSpPr>
          <p:spPr bwMode="auto">
            <a:xfrm>
              <a:off x="4475169" y="3400426"/>
              <a:ext cx="179388" cy="18098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6" name="Text Box 1059"/>
            <p:cNvSpPr txBox="1">
              <a:spLocks noChangeArrowheads="1"/>
            </p:cNvSpPr>
            <p:nvPr/>
          </p:nvSpPr>
          <p:spPr bwMode="auto">
            <a:xfrm>
              <a:off x="4111625" y="3760788"/>
              <a:ext cx="182569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7" name="Text Box 1060"/>
            <p:cNvSpPr txBox="1">
              <a:spLocks noChangeArrowheads="1"/>
            </p:cNvSpPr>
            <p:nvPr/>
          </p:nvSpPr>
          <p:spPr bwMode="auto">
            <a:xfrm>
              <a:off x="3749676" y="4121151"/>
              <a:ext cx="184156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8" name="Text Box 1061"/>
            <p:cNvSpPr txBox="1">
              <a:spLocks noChangeArrowheads="1"/>
            </p:cNvSpPr>
            <p:nvPr/>
          </p:nvSpPr>
          <p:spPr bwMode="auto">
            <a:xfrm>
              <a:off x="3391461" y="4481512"/>
              <a:ext cx="182008" cy="18256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9" name="Rectangle 1062"/>
            <p:cNvSpPr>
              <a:spLocks noChangeArrowheads="1"/>
            </p:cNvSpPr>
            <p:nvPr/>
          </p:nvSpPr>
          <p:spPr bwMode="auto">
            <a:xfrm>
              <a:off x="5375281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0" name="AutoShape 1063"/>
            <p:cNvSpPr>
              <a:spLocks noChangeArrowheads="1"/>
            </p:cNvSpPr>
            <p:nvPr/>
          </p:nvSpPr>
          <p:spPr bwMode="auto">
            <a:xfrm rot="16200000">
              <a:off x="5375281" y="286067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1" name="Text Box 1064"/>
            <p:cNvSpPr txBox="1">
              <a:spLocks noChangeArrowheads="1"/>
            </p:cNvSpPr>
            <p:nvPr/>
          </p:nvSpPr>
          <p:spPr bwMode="auto">
            <a:xfrm>
              <a:off x="5554669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2" name="Text Box 1065"/>
            <p:cNvSpPr txBox="1">
              <a:spLocks noChangeArrowheads="1"/>
            </p:cNvSpPr>
            <p:nvPr/>
          </p:nvSpPr>
          <p:spPr bwMode="auto">
            <a:xfrm>
              <a:off x="5734056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3" name="Text Box 1066"/>
            <p:cNvSpPr txBox="1">
              <a:spLocks noChangeArrowheads="1"/>
            </p:cNvSpPr>
            <p:nvPr/>
          </p:nvSpPr>
          <p:spPr bwMode="auto">
            <a:xfrm>
              <a:off x="5913444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4" name="Text Box 1067"/>
            <p:cNvSpPr txBox="1">
              <a:spLocks noChangeArrowheads="1"/>
            </p:cNvSpPr>
            <p:nvPr/>
          </p:nvSpPr>
          <p:spPr bwMode="auto">
            <a:xfrm>
              <a:off x="5375281" y="2681288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5" name="Text Box 1068"/>
            <p:cNvSpPr txBox="1">
              <a:spLocks noChangeArrowheads="1"/>
            </p:cNvSpPr>
            <p:nvPr/>
          </p:nvSpPr>
          <p:spPr bwMode="auto">
            <a:xfrm>
              <a:off x="5554669" y="2681288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6" name="Text Box 1069"/>
            <p:cNvSpPr txBox="1">
              <a:spLocks noChangeArrowheads="1"/>
            </p:cNvSpPr>
            <p:nvPr/>
          </p:nvSpPr>
          <p:spPr bwMode="auto">
            <a:xfrm>
              <a:off x="5734056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7" name="Text Box 1070"/>
            <p:cNvSpPr txBox="1">
              <a:spLocks noChangeArrowheads="1"/>
            </p:cNvSpPr>
            <p:nvPr/>
          </p:nvSpPr>
          <p:spPr bwMode="auto">
            <a:xfrm>
              <a:off x="5913444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8" name="Text Box 1071"/>
            <p:cNvSpPr txBox="1">
              <a:spLocks noChangeArrowheads="1"/>
            </p:cNvSpPr>
            <p:nvPr/>
          </p:nvSpPr>
          <p:spPr bwMode="auto">
            <a:xfrm>
              <a:off x="6272219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9" name="Rectangle 1072"/>
            <p:cNvSpPr>
              <a:spLocks noChangeArrowheads="1"/>
            </p:cNvSpPr>
            <p:nvPr/>
          </p:nvSpPr>
          <p:spPr bwMode="auto">
            <a:xfrm>
              <a:off x="6096006" y="2141538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0" name="Text Box 1073"/>
            <p:cNvSpPr txBox="1">
              <a:spLocks noChangeArrowheads="1"/>
            </p:cNvSpPr>
            <p:nvPr/>
          </p:nvSpPr>
          <p:spPr bwMode="auto">
            <a:xfrm>
              <a:off x="6092831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1" name="Text Box 1074"/>
            <p:cNvSpPr txBox="1">
              <a:spLocks noChangeArrowheads="1"/>
            </p:cNvSpPr>
            <p:nvPr/>
          </p:nvSpPr>
          <p:spPr bwMode="auto">
            <a:xfrm>
              <a:off x="6272219" y="23209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2" name="Text Box 1075"/>
            <p:cNvSpPr txBox="1">
              <a:spLocks noChangeArrowheads="1"/>
            </p:cNvSpPr>
            <p:nvPr/>
          </p:nvSpPr>
          <p:spPr bwMode="auto">
            <a:xfrm>
              <a:off x="6092831" y="23209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3" name="Text Box 1076"/>
            <p:cNvSpPr txBox="1">
              <a:spLocks noChangeArrowheads="1"/>
            </p:cNvSpPr>
            <p:nvPr/>
          </p:nvSpPr>
          <p:spPr bwMode="auto">
            <a:xfrm>
              <a:off x="5913444" y="268128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4" name="Text Box 1077"/>
            <p:cNvSpPr txBox="1">
              <a:spLocks noChangeArrowheads="1"/>
            </p:cNvSpPr>
            <p:nvPr/>
          </p:nvSpPr>
          <p:spPr bwMode="auto">
            <a:xfrm>
              <a:off x="5734056" y="268128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5" name="Text Box 1078"/>
            <p:cNvSpPr txBox="1">
              <a:spLocks noChangeArrowheads="1"/>
            </p:cNvSpPr>
            <p:nvPr/>
          </p:nvSpPr>
          <p:spPr bwMode="auto">
            <a:xfrm>
              <a:off x="5554669" y="3040063"/>
              <a:ext cx="179388" cy="1825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6" name="Text Box 1079"/>
            <p:cNvSpPr txBox="1">
              <a:spLocks noChangeArrowheads="1"/>
            </p:cNvSpPr>
            <p:nvPr/>
          </p:nvSpPr>
          <p:spPr bwMode="auto">
            <a:xfrm>
              <a:off x="5375281" y="3040063"/>
              <a:ext cx="179388" cy="1825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7" name="Text Box 1080"/>
            <p:cNvSpPr txBox="1">
              <a:spLocks noChangeArrowheads="1"/>
            </p:cNvSpPr>
            <p:nvPr/>
          </p:nvSpPr>
          <p:spPr bwMode="auto">
            <a:xfrm>
              <a:off x="5194306" y="34004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8" name="Text Box 1081"/>
            <p:cNvSpPr txBox="1">
              <a:spLocks noChangeArrowheads="1"/>
            </p:cNvSpPr>
            <p:nvPr/>
          </p:nvSpPr>
          <p:spPr bwMode="auto">
            <a:xfrm>
              <a:off x="5014919" y="3400426"/>
              <a:ext cx="179388" cy="180975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9" name="Text Box 1082"/>
            <p:cNvSpPr txBox="1">
              <a:spLocks noChangeArrowheads="1"/>
            </p:cNvSpPr>
            <p:nvPr/>
          </p:nvSpPr>
          <p:spPr bwMode="auto">
            <a:xfrm>
              <a:off x="4833944" y="3759201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0" name="Text Box 1083"/>
            <p:cNvSpPr txBox="1">
              <a:spLocks noChangeArrowheads="1"/>
            </p:cNvSpPr>
            <p:nvPr/>
          </p:nvSpPr>
          <p:spPr bwMode="auto">
            <a:xfrm>
              <a:off x="4475169" y="412273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1" name="Text Box 1084"/>
            <p:cNvSpPr txBox="1">
              <a:spLocks noChangeArrowheads="1"/>
            </p:cNvSpPr>
            <p:nvPr/>
          </p:nvSpPr>
          <p:spPr bwMode="auto">
            <a:xfrm>
              <a:off x="4835531" y="3941763"/>
              <a:ext cx="179388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2" name="Rectangle 1085"/>
            <p:cNvSpPr>
              <a:spLocks noChangeArrowheads="1"/>
            </p:cNvSpPr>
            <p:nvPr/>
          </p:nvSpPr>
          <p:spPr bwMode="auto">
            <a:xfrm>
              <a:off x="5192719" y="3581401"/>
              <a:ext cx="180975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3" name="AutoShape 1086"/>
            <p:cNvSpPr>
              <a:spLocks noChangeArrowheads="1"/>
            </p:cNvSpPr>
            <p:nvPr/>
          </p:nvSpPr>
          <p:spPr bwMode="auto">
            <a:xfrm rot="16200000">
              <a:off x="5194306" y="3581401"/>
              <a:ext cx="179388" cy="179388"/>
            </a:xfrm>
            <a:prstGeom prst="rtTriangle">
              <a:avLst/>
            </a:prstGeom>
            <a:solidFill>
              <a:srgbClr val="00FF00"/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4" name="Text Box 1087"/>
            <p:cNvSpPr txBox="1">
              <a:spLocks noChangeArrowheads="1"/>
            </p:cNvSpPr>
            <p:nvPr/>
          </p:nvSpPr>
          <p:spPr bwMode="auto">
            <a:xfrm>
              <a:off x="4111625" y="4481513"/>
              <a:ext cx="182569" cy="180975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5" name="Text Box 1064"/>
            <p:cNvSpPr txBox="1">
              <a:spLocks noChangeArrowheads="1"/>
            </p:cNvSpPr>
            <p:nvPr/>
          </p:nvSpPr>
          <p:spPr bwMode="auto">
            <a:xfrm>
              <a:off x="5194307" y="2862262"/>
              <a:ext cx="180973" cy="17939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6" name="Text Box 1064"/>
            <p:cNvSpPr txBox="1">
              <a:spLocks noChangeArrowheads="1"/>
            </p:cNvSpPr>
            <p:nvPr/>
          </p:nvSpPr>
          <p:spPr bwMode="auto">
            <a:xfrm>
              <a:off x="4835531" y="3219451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7" name="Text Box 1064"/>
            <p:cNvSpPr txBox="1">
              <a:spLocks noChangeArrowheads="1"/>
            </p:cNvSpPr>
            <p:nvPr/>
          </p:nvSpPr>
          <p:spPr bwMode="auto">
            <a:xfrm>
              <a:off x="4475169" y="3581405"/>
              <a:ext cx="179388" cy="17938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8" name="Text Box 1064"/>
            <p:cNvSpPr txBox="1">
              <a:spLocks noChangeArrowheads="1"/>
            </p:cNvSpPr>
            <p:nvPr/>
          </p:nvSpPr>
          <p:spPr bwMode="auto">
            <a:xfrm>
              <a:off x="4111625" y="3940176"/>
              <a:ext cx="182569" cy="18176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9" name="Text Box 1064"/>
            <p:cNvSpPr txBox="1">
              <a:spLocks noChangeArrowheads="1"/>
            </p:cNvSpPr>
            <p:nvPr/>
          </p:nvSpPr>
          <p:spPr bwMode="auto">
            <a:xfrm>
              <a:off x="3749676" y="4301734"/>
              <a:ext cx="187337" cy="18176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0" name="Text Box 1039"/>
            <p:cNvSpPr txBox="1">
              <a:spLocks noChangeArrowheads="1"/>
            </p:cNvSpPr>
            <p:nvPr/>
          </p:nvSpPr>
          <p:spPr bwMode="auto">
            <a:xfrm>
              <a:off x="3391461" y="4664075"/>
              <a:ext cx="182008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grpSp>
        <p:nvGrpSpPr>
          <p:cNvPr id="862" name="Group 1108"/>
          <p:cNvGrpSpPr>
            <a:grpSpLocks/>
          </p:cNvGrpSpPr>
          <p:nvPr/>
        </p:nvGrpSpPr>
        <p:grpSpPr bwMode="auto">
          <a:xfrm>
            <a:off x="8799830" y="4431597"/>
            <a:ext cx="363538" cy="1454150"/>
            <a:chOff x="5322" y="2824"/>
            <a:chExt cx="229" cy="916"/>
          </a:xfrm>
        </p:grpSpPr>
        <p:sp>
          <p:nvSpPr>
            <p:cNvPr id="863" name="Text Box 1109"/>
            <p:cNvSpPr txBox="1">
              <a:spLocks noChangeArrowheads="1"/>
            </p:cNvSpPr>
            <p:nvPr/>
          </p:nvSpPr>
          <p:spPr bwMode="auto">
            <a:xfrm>
              <a:off x="5322" y="3053"/>
              <a:ext cx="229" cy="22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600" b="1" kern="0">
                  <a:solidFill>
                    <a:sysClr val="windowText" lastClr="000000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a</a:t>
              </a:r>
              <a:endParaRPr lang="en-US" sz="1600" b="1" kern="0">
                <a:solidFill>
                  <a:sysClr val="windowText" lastClr="000000"/>
                </a:solidFill>
                <a:latin typeface="Symbol" pitchFamily="18" charset="2"/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4" name="Text Box 1110"/>
            <p:cNvSpPr txBox="1">
              <a:spLocks noChangeArrowheads="1"/>
            </p:cNvSpPr>
            <p:nvPr/>
          </p:nvSpPr>
          <p:spPr bwMode="auto">
            <a:xfrm>
              <a:off x="5322" y="3282"/>
              <a:ext cx="229" cy="229"/>
            </a:xfrm>
            <a:prstGeom prst="rect">
              <a:avLst/>
            </a:prstGeom>
            <a:solidFill>
              <a:srgbClr val="FF99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200" b="1" kern="0" dirty="0">
                  <a:solidFill>
                    <a:sysClr val="windowText" lastClr="000000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b</a:t>
              </a:r>
              <a:r>
                <a:rPr lang="de-CH" sz="1200" b="1" kern="0" baseline="30000" dirty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+</a:t>
              </a:r>
              <a:r>
                <a:rPr lang="de-CH" sz="1200" b="1" kern="0" dirty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 EC</a:t>
              </a:r>
              <a:endParaRPr lang="en-US" sz="12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5" name="Text Box 1111"/>
            <p:cNvSpPr txBox="1">
              <a:spLocks noChangeArrowheads="1"/>
            </p:cNvSpPr>
            <p:nvPr/>
          </p:nvSpPr>
          <p:spPr bwMode="auto">
            <a:xfrm>
              <a:off x="5322" y="2824"/>
              <a:ext cx="229" cy="229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600" b="1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SF</a:t>
              </a:r>
              <a:endParaRPr lang="en-US" sz="1600" b="1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6" name="Text Box 1112"/>
            <p:cNvSpPr txBox="1">
              <a:spLocks noChangeArrowheads="1"/>
            </p:cNvSpPr>
            <p:nvPr/>
          </p:nvSpPr>
          <p:spPr bwMode="auto">
            <a:xfrm>
              <a:off x="5322" y="3511"/>
              <a:ext cx="229" cy="229"/>
            </a:xfrm>
            <a:prstGeom prst="rect">
              <a:avLst/>
            </a:prstGeom>
            <a:solidFill>
              <a:srgbClr val="00CC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600" b="1" kern="0">
                  <a:solidFill>
                    <a:sysClr val="windowText" lastClr="000000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b</a:t>
              </a:r>
              <a:r>
                <a:rPr lang="de-CH" sz="1600" b="1" kern="0" baseline="3000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-</a:t>
              </a:r>
              <a:endParaRPr lang="en-US" sz="1600" b="1" kern="0" baseline="3000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grpSp>
        <p:nvGrpSpPr>
          <p:cNvPr id="867" name="Group 1236"/>
          <p:cNvGrpSpPr/>
          <p:nvPr/>
        </p:nvGrpSpPr>
        <p:grpSpPr>
          <a:xfrm>
            <a:off x="971868" y="2988561"/>
            <a:ext cx="3778251" cy="2882901"/>
            <a:chOff x="515938" y="3040063"/>
            <a:chExt cx="3778251" cy="2882901"/>
          </a:xfrm>
        </p:grpSpPr>
        <p:grpSp>
          <p:nvGrpSpPr>
            <p:cNvPr id="868" name="Group 741"/>
            <p:cNvGrpSpPr>
              <a:grpSpLocks/>
            </p:cNvGrpSpPr>
            <p:nvPr/>
          </p:nvGrpSpPr>
          <p:grpSpPr bwMode="auto">
            <a:xfrm>
              <a:off x="874713" y="5381626"/>
              <a:ext cx="179388" cy="180975"/>
              <a:chOff x="1349" y="2330"/>
              <a:chExt cx="113" cy="114"/>
            </a:xfrm>
          </p:grpSpPr>
          <p:sp>
            <p:nvSpPr>
              <p:cNvPr id="1104" name="Rectangle 742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5" name="AutoShape 743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6" name="Text Box 744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69" name="Text Box 745"/>
            <p:cNvSpPr txBox="1">
              <a:spLocks noChangeArrowheads="1"/>
            </p:cNvSpPr>
            <p:nvPr/>
          </p:nvSpPr>
          <p:spPr bwMode="auto">
            <a:xfrm>
              <a:off x="1054101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870" name="Group 746"/>
            <p:cNvGrpSpPr>
              <a:grpSpLocks/>
            </p:cNvGrpSpPr>
            <p:nvPr/>
          </p:nvGrpSpPr>
          <p:grpSpPr bwMode="auto">
            <a:xfrm>
              <a:off x="1233488" y="5381626"/>
              <a:ext cx="180975" cy="179388"/>
              <a:chOff x="1349" y="2330"/>
              <a:chExt cx="113" cy="114"/>
            </a:xfrm>
          </p:grpSpPr>
          <p:sp>
            <p:nvSpPr>
              <p:cNvPr id="1101" name="Rectangle 747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2" name="AutoShape 748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3" name="Text Box 749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71" name="Text Box 750"/>
            <p:cNvSpPr txBox="1">
              <a:spLocks noChangeArrowheads="1"/>
            </p:cNvSpPr>
            <p:nvPr/>
          </p:nvSpPr>
          <p:spPr bwMode="auto">
            <a:xfrm>
              <a:off x="1414463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2" name="Text Box 751"/>
            <p:cNvSpPr txBox="1">
              <a:spLocks noChangeArrowheads="1"/>
            </p:cNvSpPr>
            <p:nvPr/>
          </p:nvSpPr>
          <p:spPr bwMode="auto">
            <a:xfrm>
              <a:off x="1593851" y="5381626"/>
              <a:ext cx="180975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3" name="Text Box 752"/>
            <p:cNvSpPr txBox="1">
              <a:spLocks noChangeArrowheads="1"/>
            </p:cNvSpPr>
            <p:nvPr/>
          </p:nvSpPr>
          <p:spPr bwMode="auto">
            <a:xfrm>
              <a:off x="1774826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4" name="Rectangle 753"/>
            <p:cNvSpPr>
              <a:spLocks noChangeArrowheads="1"/>
            </p:cNvSpPr>
            <p:nvPr/>
          </p:nvSpPr>
          <p:spPr bwMode="auto">
            <a:xfrm>
              <a:off x="1954213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5" name="Text Box 754"/>
            <p:cNvSpPr txBox="1">
              <a:spLocks noChangeArrowheads="1"/>
            </p:cNvSpPr>
            <p:nvPr/>
          </p:nvSpPr>
          <p:spPr bwMode="auto">
            <a:xfrm>
              <a:off x="2133601" y="538162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6" name="Text Box 755"/>
            <p:cNvSpPr txBox="1">
              <a:spLocks noChangeArrowheads="1"/>
            </p:cNvSpPr>
            <p:nvPr/>
          </p:nvSpPr>
          <p:spPr bwMode="auto">
            <a:xfrm>
              <a:off x="2854326" y="53816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7" name="Text Box 756"/>
            <p:cNvSpPr txBox="1">
              <a:spLocks noChangeArrowheads="1"/>
            </p:cNvSpPr>
            <p:nvPr/>
          </p:nvSpPr>
          <p:spPr bwMode="auto">
            <a:xfrm>
              <a:off x="3033713" y="5381626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8" name="Text Box 757"/>
            <p:cNvSpPr txBox="1">
              <a:spLocks noChangeArrowheads="1"/>
            </p:cNvSpPr>
            <p:nvPr/>
          </p:nvSpPr>
          <p:spPr bwMode="auto">
            <a:xfrm>
              <a:off x="2314576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9" name="Text Box 758"/>
            <p:cNvSpPr txBox="1">
              <a:spLocks noChangeArrowheads="1"/>
            </p:cNvSpPr>
            <p:nvPr/>
          </p:nvSpPr>
          <p:spPr bwMode="auto">
            <a:xfrm>
              <a:off x="2674938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0" name="Rectangle 759"/>
            <p:cNvSpPr>
              <a:spLocks noChangeArrowheads="1"/>
            </p:cNvSpPr>
            <p:nvPr/>
          </p:nvSpPr>
          <p:spPr bwMode="auto">
            <a:xfrm>
              <a:off x="2493963" y="538162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1" name="AutoShape 760"/>
            <p:cNvSpPr>
              <a:spLocks noChangeArrowheads="1"/>
            </p:cNvSpPr>
            <p:nvPr/>
          </p:nvSpPr>
          <p:spPr bwMode="auto">
            <a:xfrm rot="16200000">
              <a:off x="2495551" y="538162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2" name="Text Box 761"/>
            <p:cNvSpPr txBox="1">
              <a:spLocks noChangeArrowheads="1"/>
            </p:cNvSpPr>
            <p:nvPr/>
          </p:nvSpPr>
          <p:spPr bwMode="auto">
            <a:xfrm>
              <a:off x="2493963" y="5381626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3" name="AutoShape 762"/>
            <p:cNvSpPr>
              <a:spLocks noChangeArrowheads="1"/>
            </p:cNvSpPr>
            <p:nvPr/>
          </p:nvSpPr>
          <p:spPr bwMode="auto">
            <a:xfrm rot="16200000">
              <a:off x="1954213" y="5381626"/>
              <a:ext cx="180975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4" name="Text Box 763"/>
            <p:cNvSpPr txBox="1">
              <a:spLocks noChangeArrowheads="1"/>
            </p:cNvSpPr>
            <p:nvPr/>
          </p:nvSpPr>
          <p:spPr bwMode="auto">
            <a:xfrm>
              <a:off x="1954213" y="5381626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5" name="Text Box 764"/>
            <p:cNvSpPr txBox="1">
              <a:spLocks noChangeArrowheads="1"/>
            </p:cNvSpPr>
            <p:nvPr/>
          </p:nvSpPr>
          <p:spPr bwMode="auto">
            <a:xfrm>
              <a:off x="1054101" y="502126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6" name="Text Box 765"/>
            <p:cNvSpPr txBox="1">
              <a:spLocks noChangeArrowheads="1"/>
            </p:cNvSpPr>
            <p:nvPr/>
          </p:nvSpPr>
          <p:spPr bwMode="auto">
            <a:xfrm>
              <a:off x="1233488" y="502126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887" name="Group 766"/>
            <p:cNvGrpSpPr>
              <a:grpSpLocks/>
            </p:cNvGrpSpPr>
            <p:nvPr/>
          </p:nvGrpSpPr>
          <p:grpSpPr bwMode="auto">
            <a:xfrm>
              <a:off x="1412876" y="5021263"/>
              <a:ext cx="182563" cy="180975"/>
              <a:chOff x="1462" y="2217"/>
              <a:chExt cx="114" cy="113"/>
            </a:xfrm>
          </p:grpSpPr>
          <p:grpSp>
            <p:nvGrpSpPr>
              <p:cNvPr id="1097" name="Group 767"/>
              <p:cNvGrpSpPr>
                <a:grpSpLocks/>
              </p:cNvGrpSpPr>
              <p:nvPr/>
            </p:nvGrpSpPr>
            <p:grpSpPr bwMode="auto">
              <a:xfrm>
                <a:off x="1462" y="2217"/>
                <a:ext cx="114" cy="113"/>
                <a:chOff x="1689" y="1990"/>
                <a:chExt cx="114" cy="113"/>
              </a:xfrm>
            </p:grpSpPr>
            <p:sp>
              <p:nvSpPr>
                <p:cNvPr id="1099" name="Rectangle 768"/>
                <p:cNvSpPr>
                  <a:spLocks noChangeArrowheads="1"/>
                </p:cNvSpPr>
                <p:nvPr/>
              </p:nvSpPr>
              <p:spPr bwMode="auto">
                <a:xfrm>
                  <a:off x="1689" y="1990"/>
                  <a:ext cx="113" cy="113"/>
                </a:xfrm>
                <a:prstGeom prst="rect">
                  <a:avLst/>
                </a:prstGeom>
                <a:solidFill>
                  <a:srgbClr val="FFFF00">
                    <a:alpha val="60001"/>
                  </a:srgbClr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0" name="AutoShape 769"/>
                <p:cNvSpPr>
                  <a:spLocks noChangeArrowheads="1"/>
                </p:cNvSpPr>
                <p:nvPr/>
              </p:nvSpPr>
              <p:spPr bwMode="auto">
                <a:xfrm rot="-5400000">
                  <a:off x="1689" y="1990"/>
                  <a:ext cx="113" cy="114"/>
                </a:xfrm>
                <a:prstGeom prst="rtTriangle">
                  <a:avLst/>
                </a:prstGeom>
                <a:solidFill>
                  <a:srgbClr val="00FF00">
                    <a:alpha val="60001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98" name="Text Box 770"/>
              <p:cNvSpPr txBox="1">
                <a:spLocks noChangeArrowheads="1"/>
              </p:cNvSpPr>
              <p:nvPr/>
            </p:nvSpPr>
            <p:spPr bwMode="auto">
              <a:xfrm>
                <a:off x="1462" y="2217"/>
                <a:ext cx="113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88" name="Text Box 771"/>
            <p:cNvSpPr txBox="1">
              <a:spLocks noChangeArrowheads="1"/>
            </p:cNvSpPr>
            <p:nvPr/>
          </p:nvSpPr>
          <p:spPr bwMode="auto">
            <a:xfrm>
              <a:off x="1593851" y="502126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889" name="Group 772"/>
            <p:cNvGrpSpPr>
              <a:grpSpLocks/>
            </p:cNvGrpSpPr>
            <p:nvPr/>
          </p:nvGrpSpPr>
          <p:grpSpPr bwMode="auto">
            <a:xfrm>
              <a:off x="1954213" y="5021263"/>
              <a:ext cx="179388" cy="180975"/>
              <a:chOff x="1349" y="2330"/>
              <a:chExt cx="113" cy="114"/>
            </a:xfrm>
          </p:grpSpPr>
          <p:sp>
            <p:nvSpPr>
              <p:cNvPr id="1094" name="Rectangle 773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5" name="AutoShape 774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6" name="Text Box 775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890" name="Group 776"/>
            <p:cNvGrpSpPr>
              <a:grpSpLocks/>
            </p:cNvGrpSpPr>
            <p:nvPr/>
          </p:nvGrpSpPr>
          <p:grpSpPr bwMode="auto">
            <a:xfrm>
              <a:off x="874713" y="5202238"/>
              <a:ext cx="179388" cy="179388"/>
              <a:chOff x="1349" y="2330"/>
              <a:chExt cx="113" cy="114"/>
            </a:xfrm>
          </p:grpSpPr>
          <p:sp>
            <p:nvSpPr>
              <p:cNvPr id="1091" name="Rectangle 777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2" name="AutoShape 778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3" name="Text Box 779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891" name="Group 780"/>
            <p:cNvGrpSpPr>
              <a:grpSpLocks/>
            </p:cNvGrpSpPr>
            <p:nvPr/>
          </p:nvGrpSpPr>
          <p:grpSpPr bwMode="auto">
            <a:xfrm>
              <a:off x="1233488" y="5202238"/>
              <a:ext cx="179388" cy="179388"/>
              <a:chOff x="1349" y="2330"/>
              <a:chExt cx="113" cy="114"/>
            </a:xfrm>
          </p:grpSpPr>
          <p:sp>
            <p:nvSpPr>
              <p:cNvPr id="1088" name="Rectangle 781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9" name="AutoShape 782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0" name="Text Box 783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892" name="Group 784"/>
            <p:cNvGrpSpPr>
              <a:grpSpLocks/>
            </p:cNvGrpSpPr>
            <p:nvPr/>
          </p:nvGrpSpPr>
          <p:grpSpPr bwMode="auto">
            <a:xfrm>
              <a:off x="1412876" y="5202238"/>
              <a:ext cx="180975" cy="179388"/>
              <a:chOff x="1349" y="2330"/>
              <a:chExt cx="113" cy="114"/>
            </a:xfrm>
          </p:grpSpPr>
          <p:sp>
            <p:nvSpPr>
              <p:cNvPr id="1085" name="Rectangle 785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6" name="AutoShape 786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7" name="Text Box 787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r>
                  <a:rPr lang="de-CH" sz="600" kern="0">
                    <a:solidFill>
                      <a:sysClr val="windowText" lastClr="000000"/>
                    </a:solidFill>
                    <a:ea typeface="ＭＳ Ｐゴシック" pitchFamily="80" charset="-128"/>
                    <a:cs typeface="Arial" charset="0"/>
                  </a:rPr>
                  <a:t> </a:t>
                </a: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93" name="Text Box 788"/>
            <p:cNvSpPr txBox="1">
              <a:spLocks noChangeArrowheads="1"/>
            </p:cNvSpPr>
            <p:nvPr/>
          </p:nvSpPr>
          <p:spPr bwMode="auto">
            <a:xfrm>
              <a:off x="1593851" y="5202238"/>
              <a:ext cx="180975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4" name="Text Box 789"/>
            <p:cNvSpPr txBox="1">
              <a:spLocks noChangeArrowheads="1"/>
            </p:cNvSpPr>
            <p:nvPr/>
          </p:nvSpPr>
          <p:spPr bwMode="auto">
            <a:xfrm>
              <a:off x="1774826" y="5202238"/>
              <a:ext cx="179388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5" name="Text Box 790"/>
            <p:cNvSpPr txBox="1">
              <a:spLocks noChangeArrowheads="1"/>
            </p:cNvSpPr>
            <p:nvPr/>
          </p:nvSpPr>
          <p:spPr bwMode="auto">
            <a:xfrm>
              <a:off x="1954213" y="5202238"/>
              <a:ext cx="179388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6" name="Text Box 791"/>
            <p:cNvSpPr txBox="1">
              <a:spLocks noChangeArrowheads="1"/>
            </p:cNvSpPr>
            <p:nvPr/>
          </p:nvSpPr>
          <p:spPr bwMode="auto">
            <a:xfrm>
              <a:off x="2314576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7" name="Text Box 792"/>
            <p:cNvSpPr txBox="1">
              <a:spLocks noChangeArrowheads="1"/>
            </p:cNvSpPr>
            <p:nvPr/>
          </p:nvSpPr>
          <p:spPr bwMode="auto">
            <a:xfrm>
              <a:off x="2133601" y="448151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8" name="Rectangle 793"/>
            <p:cNvSpPr>
              <a:spLocks noChangeArrowheads="1"/>
            </p:cNvSpPr>
            <p:nvPr/>
          </p:nvSpPr>
          <p:spPr bwMode="auto">
            <a:xfrm>
              <a:off x="1954213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9" name="AutoShape 794"/>
            <p:cNvSpPr>
              <a:spLocks noChangeArrowheads="1"/>
            </p:cNvSpPr>
            <p:nvPr/>
          </p:nvSpPr>
          <p:spPr bwMode="auto">
            <a:xfrm rot="16200000">
              <a:off x="1954213" y="4481513"/>
              <a:ext cx="180975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0" name="Text Box 795"/>
            <p:cNvSpPr txBox="1">
              <a:spLocks noChangeArrowheads="1"/>
            </p:cNvSpPr>
            <p:nvPr/>
          </p:nvSpPr>
          <p:spPr bwMode="auto">
            <a:xfrm>
              <a:off x="1954213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1" name="Rectangle 796"/>
            <p:cNvSpPr>
              <a:spLocks noChangeArrowheads="1"/>
            </p:cNvSpPr>
            <p:nvPr/>
          </p:nvSpPr>
          <p:spPr bwMode="auto">
            <a:xfrm>
              <a:off x="1593851" y="448151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2" name="AutoShape 797"/>
            <p:cNvSpPr>
              <a:spLocks noChangeArrowheads="1"/>
            </p:cNvSpPr>
            <p:nvPr/>
          </p:nvSpPr>
          <p:spPr bwMode="auto">
            <a:xfrm rot="16200000">
              <a:off x="1593851" y="4481513"/>
              <a:ext cx="180975" cy="180975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3" name="Text Box 798"/>
            <p:cNvSpPr txBox="1">
              <a:spLocks noChangeArrowheads="1"/>
            </p:cNvSpPr>
            <p:nvPr/>
          </p:nvSpPr>
          <p:spPr bwMode="auto">
            <a:xfrm>
              <a:off x="1593851" y="4481513"/>
              <a:ext cx="180975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4" name="Text Box 799"/>
            <p:cNvSpPr txBox="1">
              <a:spLocks noChangeArrowheads="1"/>
            </p:cNvSpPr>
            <p:nvPr/>
          </p:nvSpPr>
          <p:spPr bwMode="auto">
            <a:xfrm>
              <a:off x="1414463" y="4483101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5" name="Text Box 800"/>
            <p:cNvSpPr txBox="1">
              <a:spLocks noChangeArrowheads="1"/>
            </p:cNvSpPr>
            <p:nvPr/>
          </p:nvSpPr>
          <p:spPr bwMode="auto">
            <a:xfrm>
              <a:off x="1233488" y="4664076"/>
              <a:ext cx="180975" cy="177800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6" name="Text Box 801"/>
            <p:cNvSpPr txBox="1">
              <a:spLocks noChangeArrowheads="1"/>
            </p:cNvSpPr>
            <p:nvPr/>
          </p:nvSpPr>
          <p:spPr bwMode="auto">
            <a:xfrm>
              <a:off x="1414463" y="4662488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7" name="Text Box 802"/>
            <p:cNvSpPr txBox="1">
              <a:spLocks noChangeArrowheads="1"/>
            </p:cNvSpPr>
            <p:nvPr/>
          </p:nvSpPr>
          <p:spPr bwMode="auto">
            <a:xfrm>
              <a:off x="1774826" y="4662488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8" name="Rectangle 803"/>
            <p:cNvSpPr>
              <a:spLocks noChangeArrowheads="1"/>
            </p:cNvSpPr>
            <p:nvPr/>
          </p:nvSpPr>
          <p:spPr bwMode="auto">
            <a:xfrm>
              <a:off x="1954213" y="46624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9" name="AutoShape 804"/>
            <p:cNvSpPr>
              <a:spLocks noChangeArrowheads="1"/>
            </p:cNvSpPr>
            <p:nvPr/>
          </p:nvSpPr>
          <p:spPr bwMode="auto">
            <a:xfrm rot="16200000">
              <a:off x="1954213" y="4662488"/>
              <a:ext cx="179388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0" name="Text Box 805"/>
            <p:cNvSpPr txBox="1">
              <a:spLocks noChangeArrowheads="1"/>
            </p:cNvSpPr>
            <p:nvPr/>
          </p:nvSpPr>
          <p:spPr bwMode="auto">
            <a:xfrm>
              <a:off x="1954213" y="466248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1" name="Text Box 806"/>
            <p:cNvSpPr txBox="1">
              <a:spLocks noChangeArrowheads="1"/>
            </p:cNvSpPr>
            <p:nvPr/>
          </p:nvSpPr>
          <p:spPr bwMode="auto">
            <a:xfrm>
              <a:off x="2133601" y="4662488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2" name="Rectangle 807"/>
            <p:cNvSpPr>
              <a:spLocks noChangeArrowheads="1"/>
            </p:cNvSpPr>
            <p:nvPr/>
          </p:nvSpPr>
          <p:spPr bwMode="auto">
            <a:xfrm>
              <a:off x="2314576" y="46624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3" name="AutoShape 808"/>
            <p:cNvSpPr>
              <a:spLocks noChangeArrowheads="1"/>
            </p:cNvSpPr>
            <p:nvPr/>
          </p:nvSpPr>
          <p:spPr bwMode="auto">
            <a:xfrm rot="16200000">
              <a:off x="2314576" y="4662488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4" name="Text Box 809"/>
            <p:cNvSpPr txBox="1">
              <a:spLocks noChangeArrowheads="1"/>
            </p:cNvSpPr>
            <p:nvPr/>
          </p:nvSpPr>
          <p:spPr bwMode="auto">
            <a:xfrm>
              <a:off x="2314576" y="466248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5" name="Text Box 810"/>
            <p:cNvSpPr txBox="1">
              <a:spLocks noChangeArrowheads="1"/>
            </p:cNvSpPr>
            <p:nvPr/>
          </p:nvSpPr>
          <p:spPr bwMode="auto">
            <a:xfrm>
              <a:off x="2493963" y="4662488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16" name="Group 811"/>
            <p:cNvGrpSpPr>
              <a:grpSpLocks/>
            </p:cNvGrpSpPr>
            <p:nvPr/>
          </p:nvGrpSpPr>
          <p:grpSpPr bwMode="auto">
            <a:xfrm>
              <a:off x="2674938" y="4662488"/>
              <a:ext cx="180975" cy="179388"/>
              <a:chOff x="1689" y="1990"/>
              <a:chExt cx="114" cy="113"/>
            </a:xfrm>
          </p:grpSpPr>
          <p:sp>
            <p:nvSpPr>
              <p:cNvPr id="1083" name="Rectangle 812"/>
              <p:cNvSpPr>
                <a:spLocks noChangeArrowheads="1"/>
              </p:cNvSpPr>
              <p:nvPr/>
            </p:nvSpPr>
            <p:spPr bwMode="auto">
              <a:xfrm>
                <a:off x="1689" y="1990"/>
                <a:ext cx="113" cy="113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4" name="AutoShape 813"/>
              <p:cNvSpPr>
                <a:spLocks noChangeArrowheads="1"/>
              </p:cNvSpPr>
              <p:nvPr/>
            </p:nvSpPr>
            <p:spPr bwMode="auto">
              <a:xfrm rot="-5400000">
                <a:off x="1689" y="1990"/>
                <a:ext cx="113" cy="114"/>
              </a:xfrm>
              <a:prstGeom prst="rtTriangle">
                <a:avLst/>
              </a:prstGeom>
              <a:solidFill>
                <a:srgbClr val="00FF00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17" name="Text Box 814"/>
            <p:cNvSpPr txBox="1">
              <a:spLocks noChangeArrowheads="1"/>
            </p:cNvSpPr>
            <p:nvPr/>
          </p:nvSpPr>
          <p:spPr bwMode="auto">
            <a:xfrm>
              <a:off x="2674938" y="466248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8" name="Text Box 815"/>
            <p:cNvSpPr txBox="1">
              <a:spLocks noChangeArrowheads="1"/>
            </p:cNvSpPr>
            <p:nvPr/>
          </p:nvSpPr>
          <p:spPr bwMode="auto">
            <a:xfrm>
              <a:off x="2854326" y="4662488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9" name="Text Box 816"/>
            <p:cNvSpPr txBox="1">
              <a:spLocks noChangeArrowheads="1"/>
            </p:cNvSpPr>
            <p:nvPr/>
          </p:nvSpPr>
          <p:spPr bwMode="auto">
            <a:xfrm>
              <a:off x="3033713" y="4662488"/>
              <a:ext cx="180975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0" name="Text Box 817"/>
            <p:cNvSpPr txBox="1">
              <a:spLocks noChangeArrowheads="1"/>
            </p:cNvSpPr>
            <p:nvPr/>
          </p:nvSpPr>
          <p:spPr bwMode="auto">
            <a:xfrm>
              <a:off x="3033713" y="4843463"/>
              <a:ext cx="180975" cy="177800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1" name="Text Box 818"/>
            <p:cNvSpPr txBox="1">
              <a:spLocks noChangeArrowheads="1"/>
            </p:cNvSpPr>
            <p:nvPr/>
          </p:nvSpPr>
          <p:spPr bwMode="auto">
            <a:xfrm>
              <a:off x="2854326" y="4843463"/>
              <a:ext cx="179388" cy="177800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2" name="Text Box 819"/>
            <p:cNvSpPr txBox="1">
              <a:spLocks noChangeArrowheads="1"/>
            </p:cNvSpPr>
            <p:nvPr/>
          </p:nvSpPr>
          <p:spPr bwMode="auto">
            <a:xfrm>
              <a:off x="2674938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3" name="Text Box 820"/>
            <p:cNvSpPr txBox="1">
              <a:spLocks noChangeArrowheads="1"/>
            </p:cNvSpPr>
            <p:nvPr/>
          </p:nvSpPr>
          <p:spPr bwMode="auto">
            <a:xfrm>
              <a:off x="2314576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4" name="Text Box 821"/>
            <p:cNvSpPr txBox="1">
              <a:spLocks noChangeArrowheads="1"/>
            </p:cNvSpPr>
            <p:nvPr/>
          </p:nvSpPr>
          <p:spPr bwMode="auto">
            <a:xfrm>
              <a:off x="2133601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5" name="Text Box 822"/>
            <p:cNvSpPr txBox="1">
              <a:spLocks noChangeArrowheads="1"/>
            </p:cNvSpPr>
            <p:nvPr/>
          </p:nvSpPr>
          <p:spPr bwMode="auto">
            <a:xfrm>
              <a:off x="1954213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6" name="Text Box 823"/>
            <p:cNvSpPr txBox="1">
              <a:spLocks noChangeArrowheads="1"/>
            </p:cNvSpPr>
            <p:nvPr/>
          </p:nvSpPr>
          <p:spPr bwMode="auto">
            <a:xfrm>
              <a:off x="1773238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7" name="Rectangle 824"/>
            <p:cNvSpPr>
              <a:spLocks noChangeArrowheads="1"/>
            </p:cNvSpPr>
            <p:nvPr/>
          </p:nvSpPr>
          <p:spPr bwMode="auto">
            <a:xfrm>
              <a:off x="1593851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8" name="AutoShape 825"/>
            <p:cNvSpPr>
              <a:spLocks noChangeArrowheads="1"/>
            </p:cNvSpPr>
            <p:nvPr/>
          </p:nvSpPr>
          <p:spPr bwMode="auto">
            <a:xfrm rot="16200000">
              <a:off x="1593851" y="4841876"/>
              <a:ext cx="179388" cy="180975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9" name="Text Box 826"/>
            <p:cNvSpPr txBox="1">
              <a:spLocks noChangeArrowheads="1"/>
            </p:cNvSpPr>
            <p:nvPr/>
          </p:nvSpPr>
          <p:spPr bwMode="auto">
            <a:xfrm>
              <a:off x="1593851" y="4841876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0" name="Text Box 827"/>
            <p:cNvSpPr txBox="1">
              <a:spLocks noChangeArrowheads="1"/>
            </p:cNvSpPr>
            <p:nvPr/>
          </p:nvSpPr>
          <p:spPr bwMode="auto">
            <a:xfrm>
              <a:off x="1412876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1" name="Text Box 828"/>
            <p:cNvSpPr txBox="1">
              <a:spLocks noChangeArrowheads="1"/>
            </p:cNvSpPr>
            <p:nvPr/>
          </p:nvSpPr>
          <p:spPr bwMode="auto">
            <a:xfrm>
              <a:off x="1233488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2" name="Rectangle 829"/>
            <p:cNvSpPr>
              <a:spLocks noChangeArrowheads="1"/>
            </p:cNvSpPr>
            <p:nvPr/>
          </p:nvSpPr>
          <p:spPr bwMode="auto">
            <a:xfrm>
              <a:off x="1054101" y="520223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3" name="Text Box 830"/>
            <p:cNvSpPr txBox="1">
              <a:spLocks noChangeArrowheads="1"/>
            </p:cNvSpPr>
            <p:nvPr/>
          </p:nvSpPr>
          <p:spPr bwMode="auto">
            <a:xfrm>
              <a:off x="2674938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4" name="Text Box 831"/>
            <p:cNvSpPr txBox="1">
              <a:spLocks noChangeArrowheads="1"/>
            </p:cNvSpPr>
            <p:nvPr/>
          </p:nvSpPr>
          <p:spPr bwMode="auto">
            <a:xfrm>
              <a:off x="2314576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5" name="Text Box 832"/>
            <p:cNvSpPr txBox="1">
              <a:spLocks noChangeArrowheads="1"/>
            </p:cNvSpPr>
            <p:nvPr/>
          </p:nvSpPr>
          <p:spPr bwMode="auto">
            <a:xfrm>
              <a:off x="2674938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6" name="Text Box 833"/>
            <p:cNvSpPr txBox="1">
              <a:spLocks noChangeArrowheads="1"/>
            </p:cNvSpPr>
            <p:nvPr/>
          </p:nvSpPr>
          <p:spPr bwMode="auto">
            <a:xfrm>
              <a:off x="2314576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7" name="Text Box 834"/>
            <p:cNvSpPr txBox="1">
              <a:spLocks noChangeArrowheads="1"/>
            </p:cNvSpPr>
            <p:nvPr/>
          </p:nvSpPr>
          <p:spPr bwMode="auto">
            <a:xfrm>
              <a:off x="2133601" y="412115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8" name="Rectangle 835"/>
            <p:cNvSpPr>
              <a:spLocks noChangeArrowheads="1"/>
            </p:cNvSpPr>
            <p:nvPr/>
          </p:nvSpPr>
          <p:spPr bwMode="auto">
            <a:xfrm>
              <a:off x="1774826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9" name="Rectangle 836"/>
            <p:cNvSpPr>
              <a:spLocks noChangeArrowheads="1"/>
            </p:cNvSpPr>
            <p:nvPr/>
          </p:nvSpPr>
          <p:spPr bwMode="auto">
            <a:xfrm>
              <a:off x="1593851" y="4662488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0" name="Text Box 837"/>
            <p:cNvSpPr txBox="1">
              <a:spLocks noChangeArrowheads="1"/>
            </p:cNvSpPr>
            <p:nvPr/>
          </p:nvSpPr>
          <p:spPr bwMode="auto">
            <a:xfrm>
              <a:off x="1774826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41" name="Text Box 838"/>
            <p:cNvSpPr txBox="1">
              <a:spLocks noChangeArrowheads="1"/>
            </p:cNvSpPr>
            <p:nvPr/>
          </p:nvSpPr>
          <p:spPr bwMode="auto">
            <a:xfrm>
              <a:off x="2314576" y="43021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42" name="Text Box 839"/>
            <p:cNvSpPr txBox="1">
              <a:spLocks noChangeArrowheads="1"/>
            </p:cNvSpPr>
            <p:nvPr/>
          </p:nvSpPr>
          <p:spPr bwMode="auto">
            <a:xfrm>
              <a:off x="2493963" y="4302126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43" name="Group 840"/>
            <p:cNvGrpSpPr>
              <a:grpSpLocks/>
            </p:cNvGrpSpPr>
            <p:nvPr/>
          </p:nvGrpSpPr>
          <p:grpSpPr bwMode="auto">
            <a:xfrm>
              <a:off x="2133601" y="4302126"/>
              <a:ext cx="180975" cy="179388"/>
              <a:chOff x="1689" y="1990"/>
              <a:chExt cx="114" cy="113"/>
            </a:xfrm>
          </p:grpSpPr>
          <p:sp>
            <p:nvSpPr>
              <p:cNvPr id="1081" name="Rectangle 841"/>
              <p:cNvSpPr>
                <a:spLocks noChangeArrowheads="1"/>
              </p:cNvSpPr>
              <p:nvPr/>
            </p:nvSpPr>
            <p:spPr bwMode="auto">
              <a:xfrm>
                <a:off x="1689" y="1990"/>
                <a:ext cx="113" cy="113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2" name="AutoShape 842"/>
              <p:cNvSpPr>
                <a:spLocks noChangeArrowheads="1"/>
              </p:cNvSpPr>
              <p:nvPr/>
            </p:nvSpPr>
            <p:spPr bwMode="auto">
              <a:xfrm rot="-5400000">
                <a:off x="1689" y="1990"/>
                <a:ext cx="113" cy="114"/>
              </a:xfrm>
              <a:prstGeom prst="rtTriangle">
                <a:avLst/>
              </a:prstGeom>
              <a:solidFill>
                <a:srgbClr val="00FF00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44" name="Text Box 843"/>
            <p:cNvSpPr txBox="1">
              <a:spLocks noChangeArrowheads="1"/>
            </p:cNvSpPr>
            <p:nvPr/>
          </p:nvSpPr>
          <p:spPr bwMode="auto">
            <a:xfrm>
              <a:off x="2133601" y="4302126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45" name="Group 844"/>
            <p:cNvGrpSpPr>
              <a:grpSpLocks/>
            </p:cNvGrpSpPr>
            <p:nvPr/>
          </p:nvGrpSpPr>
          <p:grpSpPr bwMode="auto">
            <a:xfrm>
              <a:off x="1954213" y="4302126"/>
              <a:ext cx="180975" cy="179388"/>
              <a:chOff x="1462" y="2217"/>
              <a:chExt cx="114" cy="113"/>
            </a:xfrm>
          </p:grpSpPr>
          <p:grpSp>
            <p:nvGrpSpPr>
              <p:cNvPr id="1077" name="Group 845"/>
              <p:cNvGrpSpPr>
                <a:grpSpLocks/>
              </p:cNvGrpSpPr>
              <p:nvPr/>
            </p:nvGrpSpPr>
            <p:grpSpPr bwMode="auto">
              <a:xfrm>
                <a:off x="1462" y="2217"/>
                <a:ext cx="114" cy="113"/>
                <a:chOff x="1689" y="1990"/>
                <a:chExt cx="114" cy="113"/>
              </a:xfrm>
            </p:grpSpPr>
            <p:sp>
              <p:nvSpPr>
                <p:cNvPr id="1079" name="Rectangle 846"/>
                <p:cNvSpPr>
                  <a:spLocks noChangeArrowheads="1"/>
                </p:cNvSpPr>
                <p:nvPr/>
              </p:nvSpPr>
              <p:spPr bwMode="auto">
                <a:xfrm>
                  <a:off x="1689" y="1990"/>
                  <a:ext cx="113" cy="113"/>
                </a:xfrm>
                <a:prstGeom prst="rect">
                  <a:avLst/>
                </a:prstGeom>
                <a:solidFill>
                  <a:srgbClr val="FFFF00">
                    <a:alpha val="60001"/>
                  </a:srgbClr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0" name="AutoShape 847"/>
                <p:cNvSpPr>
                  <a:spLocks noChangeArrowheads="1"/>
                </p:cNvSpPr>
                <p:nvPr/>
              </p:nvSpPr>
              <p:spPr bwMode="auto">
                <a:xfrm rot="-5400000">
                  <a:off x="1689" y="1990"/>
                  <a:ext cx="113" cy="114"/>
                </a:xfrm>
                <a:prstGeom prst="rtTriangle">
                  <a:avLst/>
                </a:prstGeom>
                <a:solidFill>
                  <a:srgbClr val="00FF00">
                    <a:alpha val="60001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78" name="Text Box 848"/>
              <p:cNvSpPr txBox="1">
                <a:spLocks noChangeArrowheads="1"/>
              </p:cNvSpPr>
              <p:nvPr/>
            </p:nvSpPr>
            <p:spPr bwMode="auto">
              <a:xfrm>
                <a:off x="1462" y="2217"/>
                <a:ext cx="113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946" name="Text Box 849"/>
            <p:cNvSpPr txBox="1">
              <a:spLocks noChangeArrowheads="1"/>
            </p:cNvSpPr>
            <p:nvPr/>
          </p:nvSpPr>
          <p:spPr bwMode="auto">
            <a:xfrm>
              <a:off x="1774826" y="43021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47" name="Rectangle 850"/>
            <p:cNvSpPr>
              <a:spLocks noChangeArrowheads="1"/>
            </p:cNvSpPr>
            <p:nvPr/>
          </p:nvSpPr>
          <p:spPr bwMode="auto">
            <a:xfrm>
              <a:off x="2854326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8" name="Rectangle 851"/>
            <p:cNvSpPr>
              <a:spLocks noChangeArrowheads="1"/>
            </p:cNvSpPr>
            <p:nvPr/>
          </p:nvSpPr>
          <p:spPr bwMode="auto">
            <a:xfrm>
              <a:off x="2674938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9" name="Rectangle 852"/>
            <p:cNvSpPr>
              <a:spLocks noChangeArrowheads="1"/>
            </p:cNvSpPr>
            <p:nvPr/>
          </p:nvSpPr>
          <p:spPr bwMode="auto">
            <a:xfrm>
              <a:off x="2493963" y="448151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0" name="Rectangle 853"/>
            <p:cNvSpPr>
              <a:spLocks noChangeArrowheads="1"/>
            </p:cNvSpPr>
            <p:nvPr/>
          </p:nvSpPr>
          <p:spPr bwMode="auto">
            <a:xfrm>
              <a:off x="2493963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1" name="AutoShape 854"/>
            <p:cNvSpPr>
              <a:spLocks noChangeArrowheads="1"/>
            </p:cNvSpPr>
            <p:nvPr/>
          </p:nvSpPr>
          <p:spPr bwMode="auto">
            <a:xfrm rot="16200000">
              <a:off x="2493963" y="4841876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2" name="Text Box 855"/>
            <p:cNvSpPr txBox="1">
              <a:spLocks noChangeArrowheads="1"/>
            </p:cNvSpPr>
            <p:nvPr/>
          </p:nvSpPr>
          <p:spPr bwMode="auto">
            <a:xfrm>
              <a:off x="2493963" y="4841876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3" name="Text Box 856"/>
            <p:cNvSpPr txBox="1">
              <a:spLocks noChangeArrowheads="1"/>
            </p:cNvSpPr>
            <p:nvPr/>
          </p:nvSpPr>
          <p:spPr bwMode="auto">
            <a:xfrm>
              <a:off x="3033713" y="5202238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4" name="Text Box 857"/>
            <p:cNvSpPr txBox="1">
              <a:spLocks noChangeArrowheads="1"/>
            </p:cNvSpPr>
            <p:nvPr/>
          </p:nvSpPr>
          <p:spPr bwMode="auto">
            <a:xfrm>
              <a:off x="2854326" y="5202238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5" name="Text Box 858"/>
            <p:cNvSpPr txBox="1">
              <a:spLocks noChangeArrowheads="1"/>
            </p:cNvSpPr>
            <p:nvPr/>
          </p:nvSpPr>
          <p:spPr bwMode="auto">
            <a:xfrm>
              <a:off x="2674938" y="520223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56" name="Group 859"/>
            <p:cNvGrpSpPr>
              <a:grpSpLocks/>
            </p:cNvGrpSpPr>
            <p:nvPr/>
          </p:nvGrpSpPr>
          <p:grpSpPr bwMode="auto">
            <a:xfrm>
              <a:off x="1774826" y="5021263"/>
              <a:ext cx="179388" cy="180975"/>
              <a:chOff x="1349" y="2330"/>
              <a:chExt cx="113" cy="114"/>
            </a:xfrm>
          </p:grpSpPr>
          <p:sp>
            <p:nvSpPr>
              <p:cNvPr id="1074" name="Rectangle 860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5" name="AutoShape 861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6" name="Text Box 862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957" name="Text Box 863"/>
            <p:cNvSpPr txBox="1">
              <a:spLocks noChangeArrowheads="1"/>
            </p:cNvSpPr>
            <p:nvPr/>
          </p:nvSpPr>
          <p:spPr bwMode="auto">
            <a:xfrm>
              <a:off x="2133601" y="502126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8" name="Text Box 864"/>
            <p:cNvSpPr txBox="1">
              <a:spLocks noChangeArrowheads="1"/>
            </p:cNvSpPr>
            <p:nvPr/>
          </p:nvSpPr>
          <p:spPr bwMode="auto">
            <a:xfrm>
              <a:off x="2314576" y="502126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9" name="Text Box 865"/>
            <p:cNvSpPr txBox="1">
              <a:spLocks noChangeArrowheads="1"/>
            </p:cNvSpPr>
            <p:nvPr/>
          </p:nvSpPr>
          <p:spPr bwMode="auto">
            <a:xfrm>
              <a:off x="2493963" y="5021263"/>
              <a:ext cx="180975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60" name="Group 866"/>
            <p:cNvGrpSpPr>
              <a:grpSpLocks/>
            </p:cNvGrpSpPr>
            <p:nvPr/>
          </p:nvGrpSpPr>
          <p:grpSpPr bwMode="auto">
            <a:xfrm>
              <a:off x="2133601" y="5202238"/>
              <a:ext cx="180975" cy="179388"/>
              <a:chOff x="1349" y="2330"/>
              <a:chExt cx="113" cy="114"/>
            </a:xfrm>
          </p:grpSpPr>
          <p:sp>
            <p:nvSpPr>
              <p:cNvPr id="1071" name="Rectangle 867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2" name="AutoShape 868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3" name="Text Box 869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961" name="Group 870"/>
            <p:cNvGrpSpPr>
              <a:grpSpLocks/>
            </p:cNvGrpSpPr>
            <p:nvPr/>
          </p:nvGrpSpPr>
          <p:grpSpPr bwMode="auto">
            <a:xfrm>
              <a:off x="2314576" y="5202238"/>
              <a:ext cx="179388" cy="179388"/>
              <a:chOff x="1349" y="2330"/>
              <a:chExt cx="113" cy="114"/>
            </a:xfrm>
          </p:grpSpPr>
          <p:sp>
            <p:nvSpPr>
              <p:cNvPr id="1068" name="Rectangle 871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9" name="AutoShape 872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0" name="Text Box 873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962" name="Group 874"/>
            <p:cNvGrpSpPr>
              <a:grpSpLocks/>
            </p:cNvGrpSpPr>
            <p:nvPr/>
          </p:nvGrpSpPr>
          <p:grpSpPr bwMode="auto">
            <a:xfrm>
              <a:off x="2493963" y="5202238"/>
              <a:ext cx="180975" cy="179388"/>
              <a:chOff x="1349" y="2330"/>
              <a:chExt cx="113" cy="114"/>
            </a:xfrm>
          </p:grpSpPr>
          <p:sp>
            <p:nvSpPr>
              <p:cNvPr id="1065" name="Rectangle 875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6" name="AutoShape 876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7" name="Text Box 877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963" name="Group 878"/>
            <p:cNvGrpSpPr>
              <a:grpSpLocks/>
            </p:cNvGrpSpPr>
            <p:nvPr/>
          </p:nvGrpSpPr>
          <p:grpSpPr bwMode="auto">
            <a:xfrm>
              <a:off x="2674938" y="5021263"/>
              <a:ext cx="179388" cy="180975"/>
              <a:chOff x="1349" y="2330"/>
              <a:chExt cx="113" cy="114"/>
            </a:xfrm>
          </p:grpSpPr>
          <p:sp>
            <p:nvSpPr>
              <p:cNvPr id="1062" name="Rectangle 879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3" name="AutoShape 880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4" name="Text Box 881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964" name="Text Box 882"/>
            <p:cNvSpPr txBox="1">
              <a:spLocks noChangeArrowheads="1"/>
            </p:cNvSpPr>
            <p:nvPr/>
          </p:nvSpPr>
          <p:spPr bwMode="auto">
            <a:xfrm>
              <a:off x="2854326" y="502126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65" name="Text Box 883"/>
            <p:cNvSpPr txBox="1">
              <a:spLocks noChangeArrowheads="1"/>
            </p:cNvSpPr>
            <p:nvPr/>
          </p:nvSpPr>
          <p:spPr bwMode="auto">
            <a:xfrm>
              <a:off x="3214688" y="502126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66" name="AutoShape 884"/>
            <p:cNvSpPr>
              <a:spLocks noChangeArrowheads="1"/>
            </p:cNvSpPr>
            <p:nvPr/>
          </p:nvSpPr>
          <p:spPr bwMode="auto">
            <a:xfrm rot="16200000">
              <a:off x="2854326" y="4481513"/>
              <a:ext cx="180975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7" name="AutoShape 885"/>
            <p:cNvSpPr>
              <a:spLocks noChangeArrowheads="1"/>
            </p:cNvSpPr>
            <p:nvPr/>
          </p:nvSpPr>
          <p:spPr bwMode="auto">
            <a:xfrm rot="16200000">
              <a:off x="2674938" y="4481513"/>
              <a:ext cx="180975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8" name="AutoShape 886"/>
            <p:cNvSpPr>
              <a:spLocks noChangeArrowheads="1"/>
            </p:cNvSpPr>
            <p:nvPr/>
          </p:nvSpPr>
          <p:spPr bwMode="auto">
            <a:xfrm rot="16200000">
              <a:off x="2493963" y="4481513"/>
              <a:ext cx="180975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9" name="Text Box 887"/>
            <p:cNvSpPr txBox="1">
              <a:spLocks noChangeArrowheads="1"/>
            </p:cNvSpPr>
            <p:nvPr/>
          </p:nvSpPr>
          <p:spPr bwMode="auto">
            <a:xfrm>
              <a:off x="2854326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0" name="Text Box 888"/>
            <p:cNvSpPr txBox="1">
              <a:spLocks noChangeArrowheads="1"/>
            </p:cNvSpPr>
            <p:nvPr/>
          </p:nvSpPr>
          <p:spPr bwMode="auto">
            <a:xfrm>
              <a:off x="2674938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1" name="Text Box 889"/>
            <p:cNvSpPr txBox="1">
              <a:spLocks noChangeArrowheads="1"/>
            </p:cNvSpPr>
            <p:nvPr/>
          </p:nvSpPr>
          <p:spPr bwMode="auto">
            <a:xfrm>
              <a:off x="2493963" y="4481513"/>
              <a:ext cx="180975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2" name="Text Box 890"/>
            <p:cNvSpPr txBox="1">
              <a:spLocks noChangeArrowheads="1"/>
            </p:cNvSpPr>
            <p:nvPr/>
          </p:nvSpPr>
          <p:spPr bwMode="auto">
            <a:xfrm>
              <a:off x="3214688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3" name="Text Box 891"/>
            <p:cNvSpPr txBox="1">
              <a:spLocks noChangeArrowheads="1"/>
            </p:cNvSpPr>
            <p:nvPr/>
          </p:nvSpPr>
          <p:spPr bwMode="auto">
            <a:xfrm>
              <a:off x="3214688" y="43021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4" name="Text Box 892"/>
            <p:cNvSpPr txBox="1">
              <a:spLocks noChangeArrowheads="1"/>
            </p:cNvSpPr>
            <p:nvPr/>
          </p:nvSpPr>
          <p:spPr bwMode="auto">
            <a:xfrm>
              <a:off x="3033713" y="430212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5" name="Text Box 893"/>
            <p:cNvSpPr txBox="1">
              <a:spLocks noChangeArrowheads="1"/>
            </p:cNvSpPr>
            <p:nvPr/>
          </p:nvSpPr>
          <p:spPr bwMode="auto">
            <a:xfrm>
              <a:off x="3033713" y="412115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6" name="Text Box 894"/>
            <p:cNvSpPr txBox="1">
              <a:spLocks noChangeArrowheads="1"/>
            </p:cNvSpPr>
            <p:nvPr/>
          </p:nvSpPr>
          <p:spPr bwMode="auto">
            <a:xfrm>
              <a:off x="2854326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7" name="Rectangle 895"/>
            <p:cNvSpPr>
              <a:spLocks noChangeArrowheads="1"/>
            </p:cNvSpPr>
            <p:nvPr/>
          </p:nvSpPr>
          <p:spPr bwMode="auto">
            <a:xfrm>
              <a:off x="2493963" y="3941763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8" name="AutoShape 896"/>
            <p:cNvSpPr>
              <a:spLocks noChangeArrowheads="1"/>
            </p:cNvSpPr>
            <p:nvPr/>
          </p:nvSpPr>
          <p:spPr bwMode="auto">
            <a:xfrm rot="16200000">
              <a:off x="2493963" y="3941763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9" name="Text Box 897"/>
            <p:cNvSpPr txBox="1">
              <a:spLocks noChangeArrowheads="1"/>
            </p:cNvSpPr>
            <p:nvPr/>
          </p:nvSpPr>
          <p:spPr bwMode="auto">
            <a:xfrm>
              <a:off x="2493963" y="3941763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0" name="Text Box 898"/>
            <p:cNvSpPr txBox="1">
              <a:spLocks noChangeArrowheads="1"/>
            </p:cNvSpPr>
            <p:nvPr/>
          </p:nvSpPr>
          <p:spPr bwMode="auto">
            <a:xfrm>
              <a:off x="3573463" y="3941763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1" name="Text Box 899"/>
            <p:cNvSpPr txBox="1">
              <a:spLocks noChangeArrowheads="1"/>
            </p:cNvSpPr>
            <p:nvPr/>
          </p:nvSpPr>
          <p:spPr bwMode="auto">
            <a:xfrm>
              <a:off x="3394076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2" name="Text Box 900"/>
            <p:cNvSpPr txBox="1">
              <a:spLocks noChangeArrowheads="1"/>
            </p:cNvSpPr>
            <p:nvPr/>
          </p:nvSpPr>
          <p:spPr bwMode="auto">
            <a:xfrm>
              <a:off x="2674938" y="37607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3" name="Text Box 901"/>
            <p:cNvSpPr txBox="1">
              <a:spLocks noChangeArrowheads="1"/>
            </p:cNvSpPr>
            <p:nvPr/>
          </p:nvSpPr>
          <p:spPr bwMode="auto">
            <a:xfrm>
              <a:off x="3033713" y="37607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4" name="Text Box 902"/>
            <p:cNvSpPr txBox="1">
              <a:spLocks noChangeArrowheads="1"/>
            </p:cNvSpPr>
            <p:nvPr/>
          </p:nvSpPr>
          <p:spPr bwMode="auto">
            <a:xfrm>
              <a:off x="2674938" y="358140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5" name="Text Box 903"/>
            <p:cNvSpPr txBox="1">
              <a:spLocks noChangeArrowheads="1"/>
            </p:cNvSpPr>
            <p:nvPr/>
          </p:nvSpPr>
          <p:spPr bwMode="auto">
            <a:xfrm>
              <a:off x="3033713" y="3581401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6" name="Text Box 904"/>
            <p:cNvSpPr txBox="1">
              <a:spLocks noChangeArrowheads="1"/>
            </p:cNvSpPr>
            <p:nvPr/>
          </p:nvSpPr>
          <p:spPr bwMode="auto">
            <a:xfrm>
              <a:off x="3214688" y="358140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7" name="Text Box 905"/>
            <p:cNvSpPr txBox="1">
              <a:spLocks noChangeArrowheads="1"/>
            </p:cNvSpPr>
            <p:nvPr/>
          </p:nvSpPr>
          <p:spPr bwMode="auto">
            <a:xfrm>
              <a:off x="3394076" y="358140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8" name="Text Box 906"/>
            <p:cNvSpPr txBox="1">
              <a:spLocks noChangeArrowheads="1"/>
            </p:cNvSpPr>
            <p:nvPr/>
          </p:nvSpPr>
          <p:spPr bwMode="auto">
            <a:xfrm>
              <a:off x="3754438" y="35798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9" name="Text Box 907"/>
            <p:cNvSpPr txBox="1">
              <a:spLocks noChangeArrowheads="1"/>
            </p:cNvSpPr>
            <p:nvPr/>
          </p:nvSpPr>
          <p:spPr bwMode="auto">
            <a:xfrm>
              <a:off x="3033713" y="3941763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0" name="Text Box 908"/>
            <p:cNvSpPr txBox="1">
              <a:spLocks noChangeArrowheads="1"/>
            </p:cNvSpPr>
            <p:nvPr/>
          </p:nvSpPr>
          <p:spPr bwMode="auto">
            <a:xfrm>
              <a:off x="2854326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1" name="Text Box 909"/>
            <p:cNvSpPr txBox="1">
              <a:spLocks noChangeArrowheads="1"/>
            </p:cNvSpPr>
            <p:nvPr/>
          </p:nvSpPr>
          <p:spPr bwMode="auto">
            <a:xfrm>
              <a:off x="3394076" y="340201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3" name="AutoShape 911"/>
            <p:cNvSpPr>
              <a:spLocks noChangeArrowheads="1"/>
            </p:cNvSpPr>
            <p:nvPr/>
          </p:nvSpPr>
          <p:spPr bwMode="auto">
            <a:xfrm rot="16200000">
              <a:off x="1774826" y="4481513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4" name="AutoShape 912"/>
            <p:cNvSpPr>
              <a:spLocks noChangeArrowheads="1"/>
            </p:cNvSpPr>
            <p:nvPr/>
          </p:nvSpPr>
          <p:spPr bwMode="auto">
            <a:xfrm rot="16200000">
              <a:off x="1054101" y="5202238"/>
              <a:ext cx="179388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5" name="Text Box 913"/>
            <p:cNvSpPr txBox="1">
              <a:spLocks noChangeArrowheads="1"/>
            </p:cNvSpPr>
            <p:nvPr/>
          </p:nvSpPr>
          <p:spPr bwMode="auto">
            <a:xfrm>
              <a:off x="1054101" y="520223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6" name="AutoShape 914"/>
            <p:cNvSpPr>
              <a:spLocks noChangeArrowheads="1"/>
            </p:cNvSpPr>
            <p:nvPr/>
          </p:nvSpPr>
          <p:spPr bwMode="auto">
            <a:xfrm rot="16200000">
              <a:off x="1595438" y="4662488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7" name="Text Box 915"/>
            <p:cNvSpPr txBox="1">
              <a:spLocks noChangeArrowheads="1"/>
            </p:cNvSpPr>
            <p:nvPr/>
          </p:nvSpPr>
          <p:spPr bwMode="auto">
            <a:xfrm>
              <a:off x="1593851" y="4662488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8" name="Rectangle 916"/>
            <p:cNvSpPr>
              <a:spLocks noChangeArrowheads="1"/>
            </p:cNvSpPr>
            <p:nvPr/>
          </p:nvSpPr>
          <p:spPr bwMode="auto">
            <a:xfrm>
              <a:off x="2674938" y="43021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9" name="AutoShape 917"/>
            <p:cNvSpPr>
              <a:spLocks noChangeArrowheads="1"/>
            </p:cNvSpPr>
            <p:nvPr/>
          </p:nvSpPr>
          <p:spPr bwMode="auto">
            <a:xfrm rot="16200000">
              <a:off x="2673351" y="4302126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0" name="Text Box 918"/>
            <p:cNvSpPr txBox="1">
              <a:spLocks noChangeArrowheads="1"/>
            </p:cNvSpPr>
            <p:nvPr/>
          </p:nvSpPr>
          <p:spPr bwMode="auto">
            <a:xfrm>
              <a:off x="2674938" y="4302126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1" name="Text Box 919"/>
            <p:cNvSpPr txBox="1">
              <a:spLocks noChangeArrowheads="1"/>
            </p:cNvSpPr>
            <p:nvPr/>
          </p:nvSpPr>
          <p:spPr bwMode="auto">
            <a:xfrm>
              <a:off x="4114801" y="30400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2" name="Text Box 920"/>
            <p:cNvSpPr txBox="1">
              <a:spLocks noChangeArrowheads="1"/>
            </p:cNvSpPr>
            <p:nvPr/>
          </p:nvSpPr>
          <p:spPr bwMode="auto">
            <a:xfrm>
              <a:off x="3754438" y="34004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3" name="Text Box 921"/>
            <p:cNvSpPr txBox="1">
              <a:spLocks noChangeArrowheads="1"/>
            </p:cNvSpPr>
            <p:nvPr/>
          </p:nvSpPr>
          <p:spPr bwMode="auto">
            <a:xfrm>
              <a:off x="3394076" y="37607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4" name="Text Box 922"/>
            <p:cNvSpPr txBox="1">
              <a:spLocks noChangeArrowheads="1"/>
            </p:cNvSpPr>
            <p:nvPr/>
          </p:nvSpPr>
          <p:spPr bwMode="auto">
            <a:xfrm>
              <a:off x="3754438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5" name="Text Box 923"/>
            <p:cNvSpPr txBox="1">
              <a:spLocks noChangeArrowheads="1"/>
            </p:cNvSpPr>
            <p:nvPr/>
          </p:nvSpPr>
          <p:spPr bwMode="auto">
            <a:xfrm>
              <a:off x="3394076" y="43021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6" name="Text Box 924"/>
            <p:cNvSpPr txBox="1">
              <a:spLocks noChangeArrowheads="1"/>
            </p:cNvSpPr>
            <p:nvPr/>
          </p:nvSpPr>
          <p:spPr bwMode="auto">
            <a:xfrm>
              <a:off x="2854326" y="556101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7" name="Text Box 925"/>
            <p:cNvSpPr txBox="1">
              <a:spLocks noChangeArrowheads="1"/>
            </p:cNvSpPr>
            <p:nvPr/>
          </p:nvSpPr>
          <p:spPr bwMode="auto">
            <a:xfrm>
              <a:off x="2673351" y="5561013"/>
              <a:ext cx="180975" cy="180975"/>
            </a:xfrm>
            <a:prstGeom prst="rect">
              <a:avLst/>
            </a:prstGeom>
            <a:solidFill>
              <a:srgbClr val="00CCFF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8" name="Text Box 926"/>
            <p:cNvSpPr txBox="1">
              <a:spLocks noChangeArrowheads="1"/>
            </p:cNvSpPr>
            <p:nvPr/>
          </p:nvSpPr>
          <p:spPr bwMode="auto">
            <a:xfrm>
              <a:off x="2133601" y="57419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9" name="Text Box 927"/>
            <p:cNvSpPr txBox="1">
              <a:spLocks noChangeArrowheads="1"/>
            </p:cNvSpPr>
            <p:nvPr/>
          </p:nvSpPr>
          <p:spPr bwMode="auto">
            <a:xfrm>
              <a:off x="2314576" y="55610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0" name="Text Box 928"/>
            <p:cNvSpPr txBox="1">
              <a:spLocks noChangeArrowheads="1"/>
            </p:cNvSpPr>
            <p:nvPr/>
          </p:nvSpPr>
          <p:spPr bwMode="auto">
            <a:xfrm>
              <a:off x="1233488" y="5741988"/>
              <a:ext cx="180975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1" name="Rectangle 929"/>
            <p:cNvSpPr>
              <a:spLocks noChangeArrowheads="1"/>
            </p:cNvSpPr>
            <p:nvPr/>
          </p:nvSpPr>
          <p:spPr bwMode="auto">
            <a:xfrm>
              <a:off x="874713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2" name="Text Box 930"/>
            <p:cNvSpPr txBox="1">
              <a:spLocks noChangeArrowheads="1"/>
            </p:cNvSpPr>
            <p:nvPr/>
          </p:nvSpPr>
          <p:spPr bwMode="auto">
            <a:xfrm>
              <a:off x="515938" y="5741988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3" name="Text Box 931"/>
            <p:cNvSpPr txBox="1">
              <a:spLocks noChangeArrowheads="1"/>
            </p:cNvSpPr>
            <p:nvPr/>
          </p:nvSpPr>
          <p:spPr bwMode="auto">
            <a:xfrm>
              <a:off x="515938" y="538003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1014" name="Group 932"/>
            <p:cNvGrpSpPr>
              <a:grpSpLocks/>
            </p:cNvGrpSpPr>
            <p:nvPr/>
          </p:nvGrpSpPr>
          <p:grpSpPr bwMode="auto">
            <a:xfrm>
              <a:off x="695326" y="5380038"/>
              <a:ext cx="180975" cy="180975"/>
              <a:chOff x="1462" y="2217"/>
              <a:chExt cx="114" cy="113"/>
            </a:xfrm>
          </p:grpSpPr>
          <p:grpSp>
            <p:nvGrpSpPr>
              <p:cNvPr id="1058" name="Group 933"/>
              <p:cNvGrpSpPr>
                <a:grpSpLocks/>
              </p:cNvGrpSpPr>
              <p:nvPr/>
            </p:nvGrpSpPr>
            <p:grpSpPr bwMode="auto">
              <a:xfrm>
                <a:off x="1462" y="2217"/>
                <a:ext cx="114" cy="113"/>
                <a:chOff x="1689" y="1990"/>
                <a:chExt cx="114" cy="113"/>
              </a:xfrm>
            </p:grpSpPr>
            <p:sp>
              <p:nvSpPr>
                <p:cNvPr id="1060" name="Rectangle 934"/>
                <p:cNvSpPr>
                  <a:spLocks noChangeArrowheads="1"/>
                </p:cNvSpPr>
                <p:nvPr/>
              </p:nvSpPr>
              <p:spPr bwMode="auto">
                <a:xfrm>
                  <a:off x="1689" y="1990"/>
                  <a:ext cx="113" cy="113"/>
                </a:xfrm>
                <a:prstGeom prst="rect">
                  <a:avLst/>
                </a:prstGeom>
                <a:solidFill>
                  <a:srgbClr val="FFFF00">
                    <a:alpha val="60001"/>
                  </a:srgbClr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1" name="AutoShape 935"/>
                <p:cNvSpPr>
                  <a:spLocks noChangeArrowheads="1"/>
                </p:cNvSpPr>
                <p:nvPr/>
              </p:nvSpPr>
              <p:spPr bwMode="auto">
                <a:xfrm rot="-5400000">
                  <a:off x="1689" y="1990"/>
                  <a:ext cx="113" cy="114"/>
                </a:xfrm>
                <a:prstGeom prst="rtTriangle">
                  <a:avLst/>
                </a:prstGeom>
                <a:solidFill>
                  <a:srgbClr val="00FF00">
                    <a:alpha val="60001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59" name="Text Box 936"/>
              <p:cNvSpPr txBox="1">
                <a:spLocks noChangeArrowheads="1"/>
              </p:cNvSpPr>
              <p:nvPr/>
            </p:nvSpPr>
            <p:spPr bwMode="auto">
              <a:xfrm>
                <a:off x="1462" y="2217"/>
                <a:ext cx="113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1015" name="Text Box 937"/>
            <p:cNvSpPr txBox="1">
              <a:spLocks noChangeArrowheads="1"/>
            </p:cNvSpPr>
            <p:nvPr/>
          </p:nvSpPr>
          <p:spPr bwMode="auto">
            <a:xfrm>
              <a:off x="515938" y="5561013"/>
              <a:ext cx="179388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1016" name="Group 938"/>
            <p:cNvGrpSpPr>
              <a:grpSpLocks/>
            </p:cNvGrpSpPr>
            <p:nvPr/>
          </p:nvGrpSpPr>
          <p:grpSpPr bwMode="auto">
            <a:xfrm>
              <a:off x="695326" y="5561013"/>
              <a:ext cx="179388" cy="180975"/>
              <a:chOff x="554" y="3010"/>
              <a:chExt cx="113" cy="114"/>
            </a:xfrm>
          </p:grpSpPr>
          <p:sp>
            <p:nvSpPr>
              <p:cNvPr id="1055" name="Rectangle 939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6" name="AutoShape 940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7" name="Text Box 941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1017" name="Text Box 942"/>
            <p:cNvSpPr txBox="1">
              <a:spLocks noChangeArrowheads="1"/>
            </p:cNvSpPr>
            <p:nvPr/>
          </p:nvSpPr>
          <p:spPr bwMode="auto">
            <a:xfrm>
              <a:off x="1593851" y="5561013"/>
              <a:ext cx="180975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8" name="Text Box 943"/>
            <p:cNvSpPr txBox="1">
              <a:spLocks noChangeArrowheads="1"/>
            </p:cNvSpPr>
            <p:nvPr/>
          </p:nvSpPr>
          <p:spPr bwMode="auto">
            <a:xfrm>
              <a:off x="1414463" y="5561013"/>
              <a:ext cx="179388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9" name="Text Box 944"/>
            <p:cNvSpPr txBox="1">
              <a:spLocks noChangeArrowheads="1"/>
            </p:cNvSpPr>
            <p:nvPr/>
          </p:nvSpPr>
          <p:spPr bwMode="auto">
            <a:xfrm>
              <a:off x="1233488" y="5561013"/>
              <a:ext cx="180975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0" name="Text Box 945"/>
            <p:cNvSpPr txBox="1">
              <a:spLocks noChangeArrowheads="1"/>
            </p:cNvSpPr>
            <p:nvPr/>
          </p:nvSpPr>
          <p:spPr bwMode="auto">
            <a:xfrm>
              <a:off x="2132013" y="5561013"/>
              <a:ext cx="182563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1" name="Text Box 946"/>
            <p:cNvSpPr txBox="1">
              <a:spLocks noChangeArrowheads="1"/>
            </p:cNvSpPr>
            <p:nvPr/>
          </p:nvSpPr>
          <p:spPr bwMode="auto">
            <a:xfrm>
              <a:off x="1774826" y="5561013"/>
              <a:ext cx="179388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2" name="Text Box 947"/>
            <p:cNvSpPr txBox="1">
              <a:spLocks noChangeArrowheads="1"/>
            </p:cNvSpPr>
            <p:nvPr/>
          </p:nvSpPr>
          <p:spPr bwMode="auto">
            <a:xfrm>
              <a:off x="2854326" y="5741988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3" name="Text Box 948"/>
            <p:cNvSpPr txBox="1">
              <a:spLocks noChangeArrowheads="1"/>
            </p:cNvSpPr>
            <p:nvPr/>
          </p:nvSpPr>
          <p:spPr bwMode="auto">
            <a:xfrm>
              <a:off x="2673351" y="5741988"/>
              <a:ext cx="180975" cy="180975"/>
            </a:xfrm>
            <a:prstGeom prst="rect">
              <a:avLst/>
            </a:prstGeom>
            <a:solidFill>
              <a:srgbClr val="00CCFF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4" name="Text Box 949"/>
            <p:cNvSpPr txBox="1">
              <a:spLocks noChangeArrowheads="1"/>
            </p:cNvSpPr>
            <p:nvPr/>
          </p:nvSpPr>
          <p:spPr bwMode="auto">
            <a:xfrm>
              <a:off x="2493963" y="5740401"/>
              <a:ext cx="17938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5" name="Text Box 950"/>
            <p:cNvSpPr txBox="1">
              <a:spLocks noChangeArrowheads="1"/>
            </p:cNvSpPr>
            <p:nvPr/>
          </p:nvSpPr>
          <p:spPr bwMode="auto">
            <a:xfrm>
              <a:off x="2314576" y="5741988"/>
              <a:ext cx="179388" cy="180975"/>
            </a:xfrm>
            <a:prstGeom prst="rect">
              <a:avLst/>
            </a:prstGeom>
            <a:solidFill>
              <a:srgbClr val="00CCFF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6" name="Text Box 951"/>
            <p:cNvSpPr txBox="1">
              <a:spLocks noChangeArrowheads="1"/>
            </p:cNvSpPr>
            <p:nvPr/>
          </p:nvSpPr>
          <p:spPr bwMode="auto">
            <a:xfrm>
              <a:off x="1954213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7" name="Text Box 952"/>
            <p:cNvSpPr txBox="1">
              <a:spLocks noChangeArrowheads="1"/>
            </p:cNvSpPr>
            <p:nvPr/>
          </p:nvSpPr>
          <p:spPr bwMode="auto">
            <a:xfrm>
              <a:off x="1773238" y="57419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8" name="Text Box 953"/>
            <p:cNvSpPr txBox="1">
              <a:spLocks noChangeArrowheads="1"/>
            </p:cNvSpPr>
            <p:nvPr/>
          </p:nvSpPr>
          <p:spPr bwMode="auto">
            <a:xfrm>
              <a:off x="1593851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9" name="Text Box 954"/>
            <p:cNvSpPr txBox="1">
              <a:spLocks noChangeArrowheads="1"/>
            </p:cNvSpPr>
            <p:nvPr/>
          </p:nvSpPr>
          <p:spPr bwMode="auto">
            <a:xfrm>
              <a:off x="1414463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0" name="Text Box 955"/>
            <p:cNvSpPr txBox="1">
              <a:spLocks noChangeArrowheads="1"/>
            </p:cNvSpPr>
            <p:nvPr/>
          </p:nvSpPr>
          <p:spPr bwMode="auto">
            <a:xfrm>
              <a:off x="1054101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1" name="Text Box 956"/>
            <p:cNvSpPr txBox="1">
              <a:spLocks noChangeArrowheads="1"/>
            </p:cNvSpPr>
            <p:nvPr/>
          </p:nvSpPr>
          <p:spPr bwMode="auto">
            <a:xfrm>
              <a:off x="695326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1032" name="Group 957"/>
            <p:cNvGrpSpPr>
              <a:grpSpLocks/>
            </p:cNvGrpSpPr>
            <p:nvPr/>
          </p:nvGrpSpPr>
          <p:grpSpPr bwMode="auto">
            <a:xfrm>
              <a:off x="874713" y="5561013"/>
              <a:ext cx="179388" cy="180975"/>
              <a:chOff x="554" y="3010"/>
              <a:chExt cx="113" cy="114"/>
            </a:xfrm>
          </p:grpSpPr>
          <p:sp>
            <p:nvSpPr>
              <p:cNvPr id="1052" name="Rectangle 958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3" name="AutoShape 959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4" name="Text Box 960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3" name="Group 961"/>
            <p:cNvGrpSpPr>
              <a:grpSpLocks/>
            </p:cNvGrpSpPr>
            <p:nvPr/>
          </p:nvGrpSpPr>
          <p:grpSpPr bwMode="auto">
            <a:xfrm>
              <a:off x="1054101" y="5561013"/>
              <a:ext cx="179388" cy="180975"/>
              <a:chOff x="554" y="3010"/>
              <a:chExt cx="113" cy="114"/>
            </a:xfrm>
          </p:grpSpPr>
          <p:sp>
            <p:nvSpPr>
              <p:cNvPr id="1049" name="Rectangle 962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0" name="AutoShape 963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1" name="Text Box 964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4" name="Group 965"/>
            <p:cNvGrpSpPr>
              <a:grpSpLocks/>
            </p:cNvGrpSpPr>
            <p:nvPr/>
          </p:nvGrpSpPr>
          <p:grpSpPr bwMode="auto">
            <a:xfrm>
              <a:off x="1954213" y="5561013"/>
              <a:ext cx="179388" cy="180975"/>
              <a:chOff x="554" y="3010"/>
              <a:chExt cx="113" cy="114"/>
            </a:xfrm>
          </p:grpSpPr>
          <p:sp>
            <p:nvSpPr>
              <p:cNvPr id="1046" name="Rectangle 966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7" name="AutoShape 967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8" name="Text Box 968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5" name="Group 969"/>
            <p:cNvGrpSpPr>
              <a:grpSpLocks/>
            </p:cNvGrpSpPr>
            <p:nvPr/>
          </p:nvGrpSpPr>
          <p:grpSpPr bwMode="auto">
            <a:xfrm>
              <a:off x="2493963" y="5561013"/>
              <a:ext cx="180975" cy="180975"/>
              <a:chOff x="554" y="3010"/>
              <a:chExt cx="113" cy="114"/>
            </a:xfrm>
          </p:grpSpPr>
          <p:sp>
            <p:nvSpPr>
              <p:cNvPr id="1043" name="Rectangle 970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4" name="AutoShape 971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33CCCC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5" name="Text Box 972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6" name="Group 973"/>
            <p:cNvGrpSpPr>
              <a:grpSpLocks/>
            </p:cNvGrpSpPr>
            <p:nvPr/>
          </p:nvGrpSpPr>
          <p:grpSpPr bwMode="auto">
            <a:xfrm>
              <a:off x="515938" y="5200651"/>
              <a:ext cx="179388" cy="179388"/>
              <a:chOff x="1349" y="2330"/>
              <a:chExt cx="113" cy="114"/>
            </a:xfrm>
          </p:grpSpPr>
          <p:sp>
            <p:nvSpPr>
              <p:cNvPr id="1040" name="Rectangle 974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1" name="AutoShape 975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2" name="Text Box 976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1037" name="Text Box 977"/>
            <p:cNvSpPr txBox="1">
              <a:spLocks noChangeArrowheads="1"/>
            </p:cNvSpPr>
            <p:nvPr/>
          </p:nvSpPr>
          <p:spPr bwMode="auto">
            <a:xfrm>
              <a:off x="695326" y="5200651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8" name="Text Box 978"/>
            <p:cNvSpPr txBox="1">
              <a:spLocks noChangeArrowheads="1"/>
            </p:cNvSpPr>
            <p:nvPr/>
          </p:nvSpPr>
          <p:spPr bwMode="auto">
            <a:xfrm>
              <a:off x="1054101" y="4840288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9" name="Text Box 907"/>
            <p:cNvSpPr txBox="1">
              <a:spLocks noChangeArrowheads="1"/>
            </p:cNvSpPr>
            <p:nvPr/>
          </p:nvSpPr>
          <p:spPr bwMode="auto">
            <a:xfrm>
              <a:off x="3214688" y="3940181"/>
              <a:ext cx="179387" cy="184146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2" name="Text Box 910"/>
            <p:cNvSpPr txBox="1">
              <a:spLocks noChangeArrowheads="1"/>
            </p:cNvSpPr>
            <p:nvPr/>
          </p:nvSpPr>
          <p:spPr bwMode="auto">
            <a:xfrm>
              <a:off x="4114801" y="32194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sp>
        <p:nvSpPr>
          <p:cNvPr id="1109" name="Text Box 730"/>
          <p:cNvSpPr txBox="1">
            <a:spLocks noChangeArrowheads="1"/>
          </p:cNvSpPr>
          <p:nvPr/>
        </p:nvSpPr>
        <p:spPr bwMode="auto">
          <a:xfrm>
            <a:off x="3267919" y="2719485"/>
            <a:ext cx="360362" cy="360363"/>
          </a:xfrm>
          <a:prstGeom prst="rect">
            <a:avLst/>
          </a:prstGeom>
          <a:solidFill>
            <a:srgbClr val="8BFD8E"/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Fl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2" name="Text Box 623"/>
          <p:cNvSpPr txBox="1">
            <a:spLocks noChangeArrowheads="1"/>
          </p:cNvSpPr>
          <p:nvPr/>
        </p:nvSpPr>
        <p:spPr bwMode="auto">
          <a:xfrm>
            <a:off x="360680" y="3798185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108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5" name="Text Box 618"/>
          <p:cNvSpPr txBox="1">
            <a:spLocks noChangeArrowheads="1"/>
          </p:cNvSpPr>
          <p:nvPr/>
        </p:nvSpPr>
        <p:spPr bwMode="auto">
          <a:xfrm>
            <a:off x="360680" y="5235328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100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6" name="Text Box 620"/>
          <p:cNvSpPr txBox="1">
            <a:spLocks noChangeArrowheads="1"/>
          </p:cNvSpPr>
          <p:nvPr/>
        </p:nvSpPr>
        <p:spPr bwMode="auto">
          <a:xfrm>
            <a:off x="1094110" y="2709165"/>
            <a:ext cx="833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114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8" name="Text Box 619"/>
          <p:cNvSpPr txBox="1">
            <a:spLocks noChangeArrowheads="1"/>
          </p:cNvSpPr>
          <p:nvPr/>
        </p:nvSpPr>
        <p:spPr bwMode="auto">
          <a:xfrm>
            <a:off x="2104549" y="1637083"/>
            <a:ext cx="779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120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9" name="Text Box 624"/>
          <p:cNvSpPr txBox="1">
            <a:spLocks noChangeArrowheads="1"/>
          </p:cNvSpPr>
          <p:nvPr/>
        </p:nvSpPr>
        <p:spPr bwMode="auto">
          <a:xfrm>
            <a:off x="2052955" y="5981339"/>
            <a:ext cx="63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152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0" name="Text Box 621"/>
          <p:cNvSpPr txBox="1">
            <a:spLocks noChangeArrowheads="1"/>
          </p:cNvSpPr>
          <p:nvPr/>
        </p:nvSpPr>
        <p:spPr bwMode="auto">
          <a:xfrm>
            <a:off x="3833333" y="5981339"/>
            <a:ext cx="63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162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1" name="Text Box 622"/>
          <p:cNvSpPr txBox="1">
            <a:spLocks noChangeArrowheads="1"/>
          </p:cNvSpPr>
          <p:nvPr/>
        </p:nvSpPr>
        <p:spPr bwMode="auto">
          <a:xfrm>
            <a:off x="7714908" y="4785214"/>
            <a:ext cx="738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  184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6" name="Text Box 730"/>
          <p:cNvSpPr txBox="1">
            <a:spLocks noChangeArrowheads="1"/>
          </p:cNvSpPr>
          <p:nvPr/>
        </p:nvSpPr>
        <p:spPr bwMode="auto">
          <a:xfrm>
            <a:off x="3587601" y="2524793"/>
            <a:ext cx="360362" cy="360363"/>
          </a:xfrm>
          <a:prstGeom prst="rect">
            <a:avLst/>
          </a:prstGeom>
          <a:solidFill>
            <a:srgbClr val="8BFD8E"/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 err="1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Mc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07" name="Text Box 1059">
            <a:extLst>
              <a:ext uri="{FF2B5EF4-FFF2-40B4-BE49-F238E27FC236}">
                <a16:creationId xmlns:a16="http://schemas.microsoft.com/office/drawing/2014/main" id="{47E5569E-D503-4FFB-5387-4DC8742E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030" y="3529427"/>
            <a:ext cx="182569" cy="1809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11" name="Text Box 1067">
            <a:extLst>
              <a:ext uri="{FF2B5EF4-FFF2-40B4-BE49-F238E27FC236}">
                <a16:creationId xmlns:a16="http://schemas.microsoft.com/office/drawing/2014/main" id="{EAD494B6-BF57-C4DD-A2A3-3BBEA44F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850" y="2633280"/>
            <a:ext cx="179388" cy="179388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500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7141AC6F-5BF0-DF55-A484-DC6FC91A4562}"/>
              </a:ext>
            </a:extLst>
          </p:cNvPr>
          <p:cNvSpPr txBox="1"/>
          <p:nvPr/>
        </p:nvSpPr>
        <p:spPr>
          <a:xfrm>
            <a:off x="4960964" y="6186016"/>
            <a:ext cx="4565338" cy="3698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Underlying chart: courtesy C.E. </a:t>
            </a:r>
            <a:r>
              <a:rPr lang="de-DE" b="1" dirty="0" err="1">
                <a:solidFill>
                  <a:srgbClr val="C00000"/>
                </a:solidFill>
              </a:rPr>
              <a:t>Düllmann</a:t>
            </a:r>
            <a:endParaRPr lang="en-GB" b="1" dirty="0">
              <a:solidFill>
                <a:srgbClr val="C00000"/>
              </a:solidFill>
            </a:endParaRP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F2AE1493-F926-2EBF-BC06-E5DF12D344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4" r="319"/>
          <a:stretch/>
        </p:blipFill>
        <p:spPr>
          <a:xfrm>
            <a:off x="9890900" y="640965"/>
            <a:ext cx="1440000" cy="1950720"/>
          </a:xfrm>
          <a:prstGeom prst="rect">
            <a:avLst/>
          </a:prstGeom>
          <a:ln w="254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37" name="Content Placeholder 2">
            <a:extLst>
              <a:ext uri="{FF2B5EF4-FFF2-40B4-BE49-F238E27FC236}">
                <a16:creationId xmlns:a16="http://schemas.microsoft.com/office/drawing/2014/main" id="{9E72821D-2ECD-EBC5-4168-A2B4A5BB4D46}"/>
              </a:ext>
            </a:extLst>
          </p:cNvPr>
          <p:cNvSpPr txBox="1">
            <a:spLocks/>
          </p:cNvSpPr>
          <p:nvPr/>
        </p:nvSpPr>
        <p:spPr>
          <a:xfrm>
            <a:off x="8238968" y="2580266"/>
            <a:ext cx="1348003" cy="565528"/>
          </a:xfrm>
          <a:prstGeom prst="rect">
            <a:avLst/>
          </a:prstGeom>
          <a:solidFill>
            <a:srgbClr val="8BFD8E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1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v-SE" sz="2400" b="1" dirty="0">
                <a:solidFill>
                  <a:srgbClr val="5C0000"/>
                </a:solidFill>
              </a:rPr>
              <a:t>1-2/</a:t>
            </a:r>
            <a:r>
              <a:rPr lang="sv-SE" sz="2400" b="1" dirty="0" err="1">
                <a:solidFill>
                  <a:srgbClr val="5C0000"/>
                </a:solidFill>
              </a:rPr>
              <a:t>day</a:t>
            </a:r>
            <a:endParaRPr lang="sv-SE" sz="2400" b="1" dirty="0">
              <a:solidFill>
                <a:srgbClr val="5C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632ACB-17B0-6496-B312-B2DFA348DADC}"/>
              </a:ext>
            </a:extLst>
          </p:cNvPr>
          <p:cNvCxnSpPr/>
          <p:nvPr/>
        </p:nvCxnSpPr>
        <p:spPr>
          <a:xfrm>
            <a:off x="1871991" y="3667041"/>
            <a:ext cx="2237077" cy="1756326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730">
            <a:extLst>
              <a:ext uri="{FF2B5EF4-FFF2-40B4-BE49-F238E27FC236}">
                <a16:creationId xmlns:a16="http://schemas.microsoft.com/office/drawing/2014/main" id="{308594EC-E7D5-6360-F66C-EAD406D0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338" y="1951592"/>
            <a:ext cx="527235" cy="80776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4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?</a:t>
            </a:r>
            <a:endParaRPr lang="en-US" sz="4000" b="1" kern="0" dirty="0">
              <a:solidFill>
                <a:srgbClr val="C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11523A62-ECEA-3292-4410-6F5E29496339}"/>
              </a:ext>
            </a:extLst>
          </p:cNvPr>
          <p:cNvSpPr/>
          <p:nvPr/>
        </p:nvSpPr>
        <p:spPr>
          <a:xfrm>
            <a:off x="4836607" y="2433641"/>
            <a:ext cx="807397" cy="71915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08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 i="1" dirty="0">
                <a:solidFill>
                  <a:schemeClr val="accent3">
                    <a:lumMod val="50000"/>
                  </a:schemeClr>
                </a:solidFill>
              </a:rPr>
              <a:t>Q</a:t>
            </a:r>
            <a:r>
              <a:rPr lang="el-GR" sz="2800" b="1" i="1" baseline="-25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α</a:t>
            </a:r>
            <a:endParaRPr lang="sv-SE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44" name="Text Box 730">
            <a:extLst>
              <a:ext uri="{FF2B5EF4-FFF2-40B4-BE49-F238E27FC236}">
                <a16:creationId xmlns:a16="http://schemas.microsoft.com/office/drawing/2014/main" id="{0149E30E-E39A-A062-001C-D3339487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801" y="1883529"/>
            <a:ext cx="2559542" cy="4150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24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Shell </a:t>
            </a:r>
            <a:r>
              <a:rPr lang="de-CH" sz="2400" b="1" kern="0" dirty="0" err="1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gap</a:t>
            </a:r>
            <a:r>
              <a:rPr lang="de-CH" sz="24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 at </a:t>
            </a:r>
            <a:r>
              <a:rPr lang="de-CH" sz="2400" b="1" i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Z</a:t>
            </a:r>
            <a:r>
              <a:rPr lang="de-CH" sz="24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=114?</a:t>
            </a:r>
          </a:p>
        </p:txBody>
      </p:sp>
      <p:sp>
        <p:nvSpPr>
          <p:cNvPr id="1113" name="Oval 1112">
            <a:extLst>
              <a:ext uri="{FF2B5EF4-FFF2-40B4-BE49-F238E27FC236}">
                <a16:creationId xmlns:a16="http://schemas.microsoft.com/office/drawing/2014/main" id="{10E9C503-E2E0-AE1C-5D94-FA6E4BE62EF8}"/>
              </a:ext>
            </a:extLst>
          </p:cNvPr>
          <p:cNvSpPr/>
          <p:nvPr/>
        </p:nvSpPr>
        <p:spPr>
          <a:xfrm>
            <a:off x="4261480" y="3074345"/>
            <a:ext cx="764643" cy="7375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08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</a:rPr>
              <a:t>E1</a:t>
            </a:r>
          </a:p>
        </p:txBody>
      </p:sp>
      <p:sp>
        <p:nvSpPr>
          <p:cNvPr id="1117" name="Text Box 730">
            <a:extLst>
              <a:ext uri="{FF2B5EF4-FFF2-40B4-BE49-F238E27FC236}">
                <a16:creationId xmlns:a16="http://schemas.microsoft.com/office/drawing/2014/main" id="{F57F5D92-8872-B0AB-4E2B-41C2E783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015" y="3140398"/>
            <a:ext cx="2767409" cy="5360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Structure</a:t>
            </a:r>
            <a:r>
              <a:rPr lang="de-CH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 </a:t>
            </a:r>
            <a:r>
              <a:rPr lang="de-CH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constraint</a:t>
            </a:r>
            <a:r>
              <a:rPr lang="de-CH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!</a:t>
            </a:r>
          </a:p>
        </p:txBody>
      </p:sp>
      <p:sp>
        <p:nvSpPr>
          <p:cNvPr id="1123" name="Text Box 730">
            <a:extLst>
              <a:ext uri="{FF2B5EF4-FFF2-40B4-BE49-F238E27FC236}">
                <a16:creationId xmlns:a16="http://schemas.microsoft.com/office/drawing/2014/main" id="{5EF11ADE-D778-6AC1-5AEC-70B8402E8F1B}"/>
              </a:ext>
            </a:extLst>
          </p:cNvPr>
          <p:cNvSpPr txBox="1">
            <a:spLocks noChangeArrowheads="1"/>
          </p:cNvSpPr>
          <p:nvPr/>
        </p:nvSpPr>
        <p:spPr bwMode="auto">
          <a:xfrm rot="2296014">
            <a:off x="1438144" y="4502856"/>
            <a:ext cx="2661817" cy="6742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2000" b="1" kern="0" dirty="0" err="1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Spectroscopy</a:t>
            </a:r>
            <a:r>
              <a:rPr lang="de-CH" sz="2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 </a:t>
            </a:r>
            <a:r>
              <a:rPr lang="de-CH" sz="2000" b="1" kern="0" dirty="0" err="1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limit</a:t>
            </a:r>
            <a:r>
              <a:rPr lang="de-CH" sz="2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 </a:t>
            </a:r>
            <a:r>
              <a:rPr lang="el-GR" sz="2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α</a:t>
            </a:r>
            <a:r>
              <a:rPr lang="en-US" sz="2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-</a:t>
            </a:r>
            <a:r>
              <a:rPr lang="el-GR" sz="2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γ</a:t>
            </a:r>
            <a:endParaRPr lang="en-US" sz="2000" b="1" kern="0" dirty="0">
              <a:solidFill>
                <a:srgbClr val="C00000"/>
              </a:solidFill>
              <a:ea typeface="ＭＳ Ｐゴシック" pitchFamily="80" charset="-128"/>
              <a:cs typeface="Arial" charset="0"/>
            </a:endParaRPr>
          </a:p>
          <a:p>
            <a:pPr>
              <a:defRPr/>
            </a:pPr>
            <a:r>
              <a:rPr lang="en-US" sz="2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(100 or more per day)</a:t>
            </a:r>
          </a:p>
        </p:txBody>
      </p:sp>
      <p:sp>
        <p:nvSpPr>
          <p:cNvPr id="1143" name="Text Box 1067">
            <a:extLst>
              <a:ext uri="{FF2B5EF4-FFF2-40B4-BE49-F238E27FC236}">
                <a16:creationId xmlns:a16="http://schemas.microsoft.com/office/drawing/2014/main" id="{E7E30574-808A-09AC-BF0E-21399CBA5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462" y="3532285"/>
            <a:ext cx="179388" cy="179388"/>
          </a:xfrm>
          <a:prstGeom prst="rect">
            <a:avLst/>
          </a:prstGeom>
          <a:solidFill>
            <a:srgbClr val="24FC29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500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44" name="Text Box 1067">
            <a:extLst>
              <a:ext uri="{FF2B5EF4-FFF2-40B4-BE49-F238E27FC236}">
                <a16:creationId xmlns:a16="http://schemas.microsoft.com/office/drawing/2014/main" id="{B124225C-7896-EC57-AD57-9AF3DEF0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36" y="3276601"/>
            <a:ext cx="76200" cy="72207"/>
          </a:xfrm>
          <a:custGeom>
            <a:avLst/>
            <a:gdLst>
              <a:gd name="connsiteX0" fmla="*/ 0 w 179388"/>
              <a:gd name="connsiteY0" fmla="*/ 0 h 179388"/>
              <a:gd name="connsiteX1" fmla="*/ 179388 w 179388"/>
              <a:gd name="connsiteY1" fmla="*/ 0 h 179388"/>
              <a:gd name="connsiteX2" fmla="*/ 179388 w 179388"/>
              <a:gd name="connsiteY2" fmla="*/ 179388 h 179388"/>
              <a:gd name="connsiteX3" fmla="*/ 0 w 179388"/>
              <a:gd name="connsiteY3" fmla="*/ 179388 h 179388"/>
              <a:gd name="connsiteX4" fmla="*/ 0 w 179388"/>
              <a:gd name="connsiteY4" fmla="*/ 0 h 179388"/>
              <a:gd name="connsiteX0" fmla="*/ 0 w 179388"/>
              <a:gd name="connsiteY0" fmla="*/ 179388 h 179388"/>
              <a:gd name="connsiteX1" fmla="*/ 179388 w 179388"/>
              <a:gd name="connsiteY1" fmla="*/ 0 h 179388"/>
              <a:gd name="connsiteX2" fmla="*/ 179388 w 179388"/>
              <a:gd name="connsiteY2" fmla="*/ 179388 h 179388"/>
              <a:gd name="connsiteX3" fmla="*/ 0 w 179388"/>
              <a:gd name="connsiteY3" fmla="*/ 179388 h 179388"/>
              <a:gd name="connsiteX0" fmla="*/ 0 w 179388"/>
              <a:gd name="connsiteY0" fmla="*/ 74613 h 74613"/>
              <a:gd name="connsiteX1" fmla="*/ 177483 w 179388"/>
              <a:gd name="connsiteY1" fmla="*/ 0 h 74613"/>
              <a:gd name="connsiteX2" fmla="*/ 179388 w 179388"/>
              <a:gd name="connsiteY2" fmla="*/ 74613 h 74613"/>
              <a:gd name="connsiteX3" fmla="*/ 0 w 179388"/>
              <a:gd name="connsiteY3" fmla="*/ 74613 h 74613"/>
              <a:gd name="connsiteX0" fmla="*/ 0 w 57468"/>
              <a:gd name="connsiteY0" fmla="*/ 74613 h 74613"/>
              <a:gd name="connsiteX1" fmla="*/ 55563 w 57468"/>
              <a:gd name="connsiteY1" fmla="*/ 0 h 74613"/>
              <a:gd name="connsiteX2" fmla="*/ 57468 w 57468"/>
              <a:gd name="connsiteY2" fmla="*/ 74613 h 74613"/>
              <a:gd name="connsiteX3" fmla="*/ 0 w 57468"/>
              <a:gd name="connsiteY3" fmla="*/ 74613 h 74613"/>
              <a:gd name="connsiteX0" fmla="*/ 0 w 65088"/>
              <a:gd name="connsiteY0" fmla="*/ 74613 h 74613"/>
              <a:gd name="connsiteX1" fmla="*/ 63183 w 65088"/>
              <a:gd name="connsiteY1" fmla="*/ 0 h 74613"/>
              <a:gd name="connsiteX2" fmla="*/ 65088 w 65088"/>
              <a:gd name="connsiteY2" fmla="*/ 74613 h 74613"/>
              <a:gd name="connsiteX3" fmla="*/ 0 w 65088"/>
              <a:gd name="connsiteY3" fmla="*/ 74613 h 7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88" h="74613">
                <a:moveTo>
                  <a:pt x="0" y="74613"/>
                </a:moveTo>
                <a:lnTo>
                  <a:pt x="63183" y="0"/>
                </a:lnTo>
                <a:lnTo>
                  <a:pt x="65088" y="74613"/>
                </a:lnTo>
                <a:lnTo>
                  <a:pt x="0" y="74613"/>
                </a:lnTo>
                <a:close/>
              </a:path>
            </a:pathLst>
          </a:custGeom>
          <a:solidFill>
            <a:srgbClr val="FFFF00"/>
          </a:solidFill>
          <a:ln w="317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500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958BAF14-709B-2EF8-1C94-E888CF1909F3}"/>
              </a:ext>
            </a:extLst>
          </p:cNvPr>
          <p:cNvGrpSpPr/>
          <p:nvPr/>
        </p:nvGrpSpPr>
        <p:grpSpPr>
          <a:xfrm>
            <a:off x="4209301" y="2442925"/>
            <a:ext cx="3154282" cy="2171069"/>
            <a:chOff x="3841436" y="2569045"/>
            <a:chExt cx="3154282" cy="2171069"/>
          </a:xfrm>
        </p:grpSpPr>
        <p:sp>
          <p:nvSpPr>
            <p:cNvPr id="1146" name="Text Box 1047">
              <a:extLst>
                <a:ext uri="{FF2B5EF4-FFF2-40B4-BE49-F238E27FC236}">
                  <a16:creationId xmlns:a16="http://schemas.microsoft.com/office/drawing/2014/main" id="{E83D0A85-DEC2-03AF-A10D-D5386F480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4189" y="3477417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47" name="Text Box 1047">
              <a:extLst>
                <a:ext uri="{FF2B5EF4-FFF2-40B4-BE49-F238E27FC236}">
                  <a16:creationId xmlns:a16="http://schemas.microsoft.com/office/drawing/2014/main" id="{38E1CBDE-41C2-BF07-28DC-8558BCD8E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4473" y="3116098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48" name="Text Box 1047">
              <a:extLst>
                <a:ext uri="{FF2B5EF4-FFF2-40B4-BE49-F238E27FC236}">
                  <a16:creationId xmlns:a16="http://schemas.microsoft.com/office/drawing/2014/main" id="{8F90E96E-7CC3-3E97-D6B3-64C79995E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421" y="2755578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49" name="Text Box 1047">
              <a:extLst>
                <a:ext uri="{FF2B5EF4-FFF2-40B4-BE49-F238E27FC236}">
                  <a16:creationId xmlns:a16="http://schemas.microsoft.com/office/drawing/2014/main" id="{3872DDB5-C920-4E0E-7626-262087D803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5082" y="3836513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50" name="Text Box 1047">
              <a:extLst>
                <a:ext uri="{FF2B5EF4-FFF2-40B4-BE49-F238E27FC236}">
                  <a16:creationId xmlns:a16="http://schemas.microsoft.com/office/drawing/2014/main" id="{41BA5F2E-C96D-23FB-761D-2039842FC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3384" y="4199180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51" name="Text Box 1047">
              <a:extLst>
                <a:ext uri="{FF2B5EF4-FFF2-40B4-BE49-F238E27FC236}">
                  <a16:creationId xmlns:a16="http://schemas.microsoft.com/office/drawing/2014/main" id="{17A0B600-A128-DBEB-73DB-05C8C5653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1436" y="4559139"/>
              <a:ext cx="180975" cy="180975"/>
            </a:xfrm>
            <a:prstGeom prst="rect">
              <a:avLst/>
            </a:prstGeom>
            <a:solidFill>
              <a:srgbClr val="24FC29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cxnSp>
          <p:nvCxnSpPr>
            <p:cNvPr id="1152" name="Straight Arrow Connector 1151">
              <a:extLst>
                <a:ext uri="{FF2B5EF4-FFF2-40B4-BE49-F238E27FC236}">
                  <a16:creationId xmlns:a16="http://schemas.microsoft.com/office/drawing/2014/main" id="{6516F75E-39C4-D4D2-F8A1-AA7D8DC011E9}"/>
                </a:ext>
              </a:extLst>
            </p:cNvPr>
            <p:cNvCxnSpPr/>
            <p:nvPr/>
          </p:nvCxnSpPr>
          <p:spPr>
            <a:xfrm flipH="1" flipV="1">
              <a:off x="5778649" y="2855914"/>
              <a:ext cx="468369" cy="23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Straight Arrow Connector 1152">
              <a:extLst>
                <a:ext uri="{FF2B5EF4-FFF2-40B4-BE49-F238E27FC236}">
                  <a16:creationId xmlns:a16="http://schemas.microsoft.com/office/drawing/2014/main" id="{D98A86E4-137F-7AA7-B6CF-B4AD33BF3B2D}"/>
                </a:ext>
              </a:extLst>
            </p:cNvPr>
            <p:cNvCxnSpPr/>
            <p:nvPr/>
          </p:nvCxnSpPr>
          <p:spPr>
            <a:xfrm flipH="1">
              <a:off x="3927057" y="4318903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Straight Arrow Connector 1153">
              <a:extLst>
                <a:ext uri="{FF2B5EF4-FFF2-40B4-BE49-F238E27FC236}">
                  <a16:creationId xmlns:a16="http://schemas.microsoft.com/office/drawing/2014/main" id="{8774AE21-926B-BC80-8B73-A752DCFD08F1}"/>
                </a:ext>
              </a:extLst>
            </p:cNvPr>
            <p:cNvCxnSpPr/>
            <p:nvPr/>
          </p:nvCxnSpPr>
          <p:spPr>
            <a:xfrm flipH="1">
              <a:off x="5375167" y="2855914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Straight Arrow Connector 1154">
              <a:extLst>
                <a:ext uri="{FF2B5EF4-FFF2-40B4-BE49-F238E27FC236}">
                  <a16:creationId xmlns:a16="http://schemas.microsoft.com/office/drawing/2014/main" id="{AD96BF88-358A-6EC2-C0B2-7E2D2C659BC8}"/>
                </a:ext>
              </a:extLst>
            </p:cNvPr>
            <p:cNvCxnSpPr/>
            <p:nvPr/>
          </p:nvCxnSpPr>
          <p:spPr>
            <a:xfrm flipH="1">
              <a:off x="5011285" y="3218658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Straight Arrow Connector 1155">
              <a:extLst>
                <a:ext uri="{FF2B5EF4-FFF2-40B4-BE49-F238E27FC236}">
                  <a16:creationId xmlns:a16="http://schemas.microsoft.com/office/drawing/2014/main" id="{F70D509B-6A1D-17E5-04DC-2175A0A7B47A}"/>
                </a:ext>
              </a:extLst>
            </p:cNvPr>
            <p:cNvCxnSpPr/>
            <p:nvPr/>
          </p:nvCxnSpPr>
          <p:spPr>
            <a:xfrm flipH="1">
              <a:off x="4644607" y="3591718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Straight Arrow Connector 1156">
              <a:extLst>
                <a:ext uri="{FF2B5EF4-FFF2-40B4-BE49-F238E27FC236}">
                  <a16:creationId xmlns:a16="http://schemas.microsoft.com/office/drawing/2014/main" id="{F782BBA6-208F-BEA8-5A25-395AFEE26AEF}"/>
                </a:ext>
              </a:extLst>
            </p:cNvPr>
            <p:cNvCxnSpPr/>
            <p:nvPr/>
          </p:nvCxnSpPr>
          <p:spPr>
            <a:xfrm flipH="1">
              <a:off x="4285832" y="3951287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8" name="Text Box 730">
              <a:extLst>
                <a:ext uri="{FF2B5EF4-FFF2-40B4-BE49-F238E27FC236}">
                  <a16:creationId xmlns:a16="http://schemas.microsoft.com/office/drawing/2014/main" id="{B67D4DAC-4155-21ED-4CD3-1C85FAAF6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0707" y="2569045"/>
              <a:ext cx="685011" cy="360363"/>
            </a:xfrm>
            <a:prstGeom prst="rect">
              <a:avLst/>
            </a:prstGeom>
            <a:solidFill>
              <a:srgbClr val="8BFD8E"/>
            </a:solidFill>
            <a:ln w="25400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0" tIns="0" rIns="0" bIns="0" anchor="ctr" anchorCtr="1"/>
            <a:lstStyle/>
            <a:p>
              <a:pPr>
                <a:defRPr/>
              </a:pPr>
              <a:r>
                <a:rPr lang="de-CH" sz="1900" b="1" i="1" kern="0" dirty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Z</a:t>
              </a:r>
              <a:r>
                <a:rPr lang="de-CH" sz="1900" b="1" kern="0" dirty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=115</a:t>
              </a:r>
              <a:endParaRPr lang="en-US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sp>
        <p:nvSpPr>
          <p:cNvPr id="1160" name="Text Box 730">
            <a:extLst>
              <a:ext uri="{FF2B5EF4-FFF2-40B4-BE49-F238E27FC236}">
                <a16:creationId xmlns:a16="http://schemas.microsoft.com/office/drawing/2014/main" id="{A938C761-BEAD-B047-3CBA-1DC831A5B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422" y="4312762"/>
            <a:ext cx="4268330" cy="88831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72000" tIns="36000" rIns="72000" bIns="36000" anchor="ctr" anchorCtr="1">
            <a:spAutoFit/>
          </a:bodyPr>
          <a:lstStyle/>
          <a:p>
            <a:pPr>
              <a:defRPr/>
            </a:pPr>
            <a:r>
              <a:rPr lang="de-CH" sz="16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D. Rudolph </a:t>
            </a:r>
            <a:r>
              <a:rPr lang="de-CH" sz="1600" b="1" i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et al</a:t>
            </a:r>
            <a:r>
              <a:rPr lang="de-CH" sz="16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., PRL 111, 112502 (2013)</a:t>
            </a:r>
          </a:p>
          <a:p>
            <a:pPr>
              <a:spcAft>
                <a:spcPts val="600"/>
              </a:spcAft>
              <a:defRPr/>
            </a:pPr>
            <a:r>
              <a:rPr lang="de-CH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Top Ten APS Physics </a:t>
            </a:r>
            <a:r>
              <a:rPr lang="de-CH" sz="16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Newsmakers</a:t>
            </a:r>
            <a:r>
              <a:rPr lang="de-CH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 2013</a:t>
            </a:r>
          </a:p>
          <a:p>
            <a:pPr>
              <a:defRPr/>
            </a:pPr>
            <a:r>
              <a:rPr lang="de-CH" sz="16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J.M. Gates </a:t>
            </a:r>
            <a:r>
              <a:rPr lang="de-CH" sz="1600" b="1" i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et al</a:t>
            </a:r>
            <a:r>
              <a:rPr lang="de-CH" sz="16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., PRC 92, 021301(R) (2015)</a:t>
            </a:r>
          </a:p>
        </p:txBody>
      </p:sp>
      <p:grpSp>
        <p:nvGrpSpPr>
          <p:cNvPr id="1169" name="Group 1168">
            <a:extLst>
              <a:ext uri="{FF2B5EF4-FFF2-40B4-BE49-F238E27FC236}">
                <a16:creationId xmlns:a16="http://schemas.microsoft.com/office/drawing/2014/main" id="{1A5BFA47-BE4E-83CC-8F01-F04637895D2A}"/>
              </a:ext>
            </a:extLst>
          </p:cNvPr>
          <p:cNvGrpSpPr/>
          <p:nvPr/>
        </p:nvGrpSpPr>
        <p:grpSpPr>
          <a:xfrm>
            <a:off x="5362992" y="2761060"/>
            <a:ext cx="2351111" cy="1233176"/>
            <a:chOff x="5362992" y="2761060"/>
            <a:chExt cx="2351111" cy="1233176"/>
          </a:xfrm>
        </p:grpSpPr>
        <p:cxnSp>
          <p:nvCxnSpPr>
            <p:cNvPr id="1161" name="Straight Arrow Connector 1160">
              <a:extLst>
                <a:ext uri="{FF2B5EF4-FFF2-40B4-BE49-F238E27FC236}">
                  <a16:creationId xmlns:a16="http://schemas.microsoft.com/office/drawing/2014/main" id="{710FB12D-ED58-98AF-E1D0-475B26E325A6}"/>
                </a:ext>
              </a:extLst>
            </p:cNvPr>
            <p:cNvCxnSpPr/>
            <p:nvPr/>
          </p:nvCxnSpPr>
          <p:spPr>
            <a:xfrm flipH="1" flipV="1">
              <a:off x="6497034" y="2901244"/>
              <a:ext cx="468369" cy="23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2" name="Straight Arrow Connector 1161">
              <a:extLst>
                <a:ext uri="{FF2B5EF4-FFF2-40B4-BE49-F238E27FC236}">
                  <a16:creationId xmlns:a16="http://schemas.microsoft.com/office/drawing/2014/main" id="{AD07B35E-FC88-C3CB-C11E-AD1B4AE0A106}"/>
                </a:ext>
              </a:extLst>
            </p:cNvPr>
            <p:cNvCxnSpPr/>
            <p:nvPr/>
          </p:nvCxnSpPr>
          <p:spPr>
            <a:xfrm flipH="1">
              <a:off x="6093552" y="2901244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3" name="Straight Arrow Connector 1162">
              <a:extLst>
                <a:ext uri="{FF2B5EF4-FFF2-40B4-BE49-F238E27FC236}">
                  <a16:creationId xmlns:a16="http://schemas.microsoft.com/office/drawing/2014/main" id="{9EDBCDC6-89C1-CA8C-48C3-6CFED6F01438}"/>
                </a:ext>
              </a:extLst>
            </p:cNvPr>
            <p:cNvCxnSpPr/>
            <p:nvPr/>
          </p:nvCxnSpPr>
          <p:spPr>
            <a:xfrm flipH="1">
              <a:off x="5729670" y="3263988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Straight Arrow Connector 1163">
              <a:extLst>
                <a:ext uri="{FF2B5EF4-FFF2-40B4-BE49-F238E27FC236}">
                  <a16:creationId xmlns:a16="http://schemas.microsoft.com/office/drawing/2014/main" id="{35B9D358-04E0-215B-D381-48B6D05B62B2}"/>
                </a:ext>
              </a:extLst>
            </p:cNvPr>
            <p:cNvCxnSpPr/>
            <p:nvPr/>
          </p:nvCxnSpPr>
          <p:spPr>
            <a:xfrm flipH="1">
              <a:off x="5362992" y="3637048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5" name="Text Box 730">
              <a:extLst>
                <a:ext uri="{FF2B5EF4-FFF2-40B4-BE49-F238E27FC236}">
                  <a16:creationId xmlns:a16="http://schemas.microsoft.com/office/drawing/2014/main" id="{E45AFB93-70A9-6817-1777-CD1EB82FA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9092" y="2761060"/>
              <a:ext cx="685011" cy="360363"/>
            </a:xfrm>
            <a:prstGeom prst="rect">
              <a:avLst/>
            </a:prstGeom>
            <a:solidFill>
              <a:srgbClr val="8BFD8E"/>
            </a:solidFill>
            <a:ln w="25400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0" tIns="0" rIns="0" bIns="0" anchor="ctr" anchorCtr="1"/>
            <a:lstStyle/>
            <a:p>
              <a:pPr>
                <a:defRPr/>
              </a:pPr>
              <a:r>
                <a:rPr lang="de-CH" sz="1900" b="1" i="1" kern="0" dirty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Z</a:t>
              </a:r>
              <a:r>
                <a:rPr lang="de-CH" sz="1900" b="1" kern="0" dirty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=114</a:t>
              </a:r>
              <a:endParaRPr lang="en-US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cxnSp>
          <p:nvCxnSpPr>
            <p:cNvPr id="1166" name="Straight Arrow Connector 1165">
              <a:extLst>
                <a:ext uri="{FF2B5EF4-FFF2-40B4-BE49-F238E27FC236}">
                  <a16:creationId xmlns:a16="http://schemas.microsoft.com/office/drawing/2014/main" id="{4326CB43-C52D-AB2E-E17E-48BE643592FA}"/>
                </a:ext>
              </a:extLst>
            </p:cNvPr>
            <p:cNvCxnSpPr/>
            <p:nvPr/>
          </p:nvCxnSpPr>
          <p:spPr>
            <a:xfrm flipH="1" flipV="1">
              <a:off x="6329964" y="2901315"/>
              <a:ext cx="468369" cy="237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Straight Arrow Connector 1166">
              <a:extLst>
                <a:ext uri="{FF2B5EF4-FFF2-40B4-BE49-F238E27FC236}">
                  <a16:creationId xmlns:a16="http://schemas.microsoft.com/office/drawing/2014/main" id="{14AA78CC-1ECC-40C8-4B23-397A96A10989}"/>
                </a:ext>
              </a:extLst>
            </p:cNvPr>
            <p:cNvCxnSpPr/>
            <p:nvPr/>
          </p:nvCxnSpPr>
          <p:spPr>
            <a:xfrm flipH="1">
              <a:off x="5926482" y="2901315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8" name="Straight Arrow Connector 1167">
              <a:extLst>
                <a:ext uri="{FF2B5EF4-FFF2-40B4-BE49-F238E27FC236}">
                  <a16:creationId xmlns:a16="http://schemas.microsoft.com/office/drawing/2014/main" id="{AA5E0EBD-9B06-835E-E7A2-585BE7F83176}"/>
                </a:ext>
              </a:extLst>
            </p:cNvPr>
            <p:cNvCxnSpPr/>
            <p:nvPr/>
          </p:nvCxnSpPr>
          <p:spPr>
            <a:xfrm flipH="1">
              <a:off x="5562600" y="3264059"/>
              <a:ext cx="358775" cy="35718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1" name="Oval 1170">
            <a:extLst>
              <a:ext uri="{FF2B5EF4-FFF2-40B4-BE49-F238E27FC236}">
                <a16:creationId xmlns:a16="http://schemas.microsoft.com/office/drawing/2014/main" id="{6A46BCE3-EC37-61BE-48A5-EEF66DAC4119}"/>
              </a:ext>
            </a:extLst>
          </p:cNvPr>
          <p:cNvSpPr/>
          <p:nvPr/>
        </p:nvSpPr>
        <p:spPr>
          <a:xfrm>
            <a:off x="5251103" y="4115385"/>
            <a:ext cx="764643" cy="7375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08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</a:rPr>
              <a:t>0</a:t>
            </a:r>
            <a:r>
              <a:rPr lang="en-US" sz="2800" b="1" i="1" baseline="30000" dirty="0">
                <a:solidFill>
                  <a:schemeClr val="accent3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1172" name="Text Box 730">
            <a:extLst>
              <a:ext uri="{FF2B5EF4-FFF2-40B4-BE49-F238E27FC236}">
                <a16:creationId xmlns:a16="http://schemas.microsoft.com/office/drawing/2014/main" id="{BBB4A45C-D109-2948-BF23-62AE8E6CB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574" y="3190440"/>
            <a:ext cx="3057350" cy="5360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l-GR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α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-</a:t>
            </a: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decay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 </a:t>
            </a:r>
            <a:r>
              <a:rPr lang="de-CH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fine</a:t>
            </a:r>
            <a:r>
              <a:rPr lang="de-CH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 </a:t>
            </a:r>
            <a:r>
              <a:rPr lang="de-CH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structure</a:t>
            </a:r>
            <a:r>
              <a:rPr lang="de-CH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!</a:t>
            </a:r>
          </a:p>
        </p:txBody>
      </p:sp>
      <p:sp>
        <p:nvSpPr>
          <p:cNvPr id="1173" name="Text Box 730">
            <a:extLst>
              <a:ext uri="{FF2B5EF4-FFF2-40B4-BE49-F238E27FC236}">
                <a16:creationId xmlns:a16="http://schemas.microsoft.com/office/drawing/2014/main" id="{97565764-6973-8424-261A-AED267049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747" y="3689673"/>
            <a:ext cx="2823453" cy="5360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Shape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 </a:t>
            </a:r>
            <a:r>
              <a:rPr lang="sv-SE" sz="2400" b="1" kern="0" dirty="0" err="1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coexistence</a:t>
            </a:r>
            <a:r>
              <a:rPr lang="sv-SE" sz="2400" b="1" kern="0" dirty="0">
                <a:solidFill>
                  <a:schemeClr val="accent3">
                    <a:lumMod val="50000"/>
                  </a:schemeClr>
                </a:solidFill>
                <a:ea typeface="ＭＳ Ｐゴシック" pitchFamily="80" charset="-128"/>
                <a:cs typeface="Arial" charset="0"/>
              </a:rPr>
              <a:t>!?</a:t>
            </a:r>
            <a:endParaRPr lang="de-CH" sz="2400" b="1" kern="0" dirty="0">
              <a:solidFill>
                <a:schemeClr val="accent3">
                  <a:lumMod val="50000"/>
                </a:schemeClr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74" name="Text Box 730">
            <a:extLst>
              <a:ext uri="{FF2B5EF4-FFF2-40B4-BE49-F238E27FC236}">
                <a16:creationId xmlns:a16="http://schemas.microsoft.com/office/drawing/2014/main" id="{4AF8E7EF-F48E-92E4-A773-8892B92FA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8070" y="5204457"/>
            <a:ext cx="4595342" cy="811367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2000" tIns="36000" rIns="72000" bIns="36000" anchor="ctr" anchorCtr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PRL 126, 032503 (2021)</a:t>
            </a:r>
          </a:p>
          <a:p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     </a:t>
            </a:r>
            <a:r>
              <a:rPr lang="sv-SE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PRC 107, 024301 (2023)</a:t>
            </a:r>
          </a:p>
          <a:p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D.M. Cox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  <a:endParaRPr lang="sv-SE" sz="1600" dirty="0"/>
          </a:p>
        </p:txBody>
      </p:sp>
      <p:sp>
        <p:nvSpPr>
          <p:cNvPr id="1175" name="TextBox 1174">
            <a:extLst>
              <a:ext uri="{FF2B5EF4-FFF2-40B4-BE49-F238E27FC236}">
                <a16:creationId xmlns:a16="http://schemas.microsoft.com/office/drawing/2014/main" id="{AFB964E7-1EBD-A9B4-166F-03448AB7CC45}"/>
              </a:ext>
            </a:extLst>
          </p:cNvPr>
          <p:cNvSpPr txBox="1"/>
          <p:nvPr/>
        </p:nvSpPr>
        <p:spPr>
          <a:xfrm>
            <a:off x="5570049" y="4446531"/>
            <a:ext cx="301768" cy="3904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SE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" grpId="0" animBg="1"/>
      <p:bldP spid="1113" grpId="0" animBg="1"/>
      <p:bldP spid="1117" grpId="0" animBg="1"/>
      <p:bldP spid="1160" grpId="0" animBg="1"/>
      <p:bldP spid="1171" grpId="0" animBg="1"/>
      <p:bldP spid="1172" grpId="0" animBg="1"/>
      <p:bldP spid="1173" grpId="0" animBg="1"/>
      <p:bldP spid="1174" grpId="0" animBg="1"/>
      <p:bldP spid="11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Flerovium Spectroscopy –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244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D66633-F755-C310-B967-4DBF6B73E9AD}"/>
              </a:ext>
            </a:extLst>
          </p:cNvPr>
          <p:cNvGrpSpPr/>
          <p:nvPr/>
        </p:nvGrpSpPr>
        <p:grpSpPr>
          <a:xfrm>
            <a:off x="8359967" y="682361"/>
            <a:ext cx="3836629" cy="2907405"/>
            <a:chOff x="8065327" y="682361"/>
            <a:chExt cx="3836629" cy="2907405"/>
          </a:xfrm>
        </p:grpSpPr>
        <p:pic>
          <p:nvPicPr>
            <p:cNvPr id="19" name="Content Placeholder 10">
              <a:extLst>
                <a:ext uri="{FF2B5EF4-FFF2-40B4-BE49-F238E27FC236}">
                  <a16:creationId xmlns:a16="http://schemas.microsoft.com/office/drawing/2014/main" id="{7ED3451C-0B18-4661-8A53-A3E332DB7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" t="31725" r="42649" b="11510"/>
            <a:stretch/>
          </p:blipFill>
          <p:spPr>
            <a:xfrm>
              <a:off x="8065327" y="688226"/>
              <a:ext cx="3836629" cy="2901540"/>
            </a:xfrm>
            <a:prstGeom prst="rect">
              <a:avLst/>
            </a:prstGeom>
          </p:spPr>
        </p:pic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F780A095-49CA-E042-B60E-506FE3887E81}"/>
                </a:ext>
              </a:extLst>
            </p:cNvPr>
            <p:cNvSpPr txBox="1"/>
            <p:nvPr/>
          </p:nvSpPr>
          <p:spPr>
            <a:xfrm>
              <a:off x="8069454" y="682361"/>
              <a:ext cx="1487618" cy="4594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vert="horz" wrap="square" lIns="89239" tIns="44619" rIns="89239" bIns="44619" rtlCol="0" anchor="t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TASISpec</a:t>
              </a:r>
              <a:r>
                <a:rPr lang="en-US" sz="2400" b="1" dirty="0">
                  <a:solidFill>
                    <a:schemeClr val="bg1"/>
                  </a:solidFill>
                </a:rPr>
                <a:t>+</a:t>
              </a:r>
              <a:endParaRPr lang="de-DE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C252C8-C0E0-C0D6-C2D8-1953CE93E8E5}"/>
              </a:ext>
            </a:extLst>
          </p:cNvPr>
          <p:cNvGrpSpPr/>
          <p:nvPr/>
        </p:nvGrpSpPr>
        <p:grpSpPr>
          <a:xfrm>
            <a:off x="136471" y="5499305"/>
            <a:ext cx="7763613" cy="970967"/>
            <a:chOff x="136471" y="5499305"/>
            <a:chExt cx="7763613" cy="970967"/>
          </a:xfrm>
        </p:grpSpPr>
        <p:pic>
          <p:nvPicPr>
            <p:cNvPr id="21" name="Picture 1541">
              <a:extLst>
                <a:ext uri="{FF2B5EF4-FFF2-40B4-BE49-F238E27FC236}">
                  <a16:creationId xmlns:a16="http://schemas.microsoft.com/office/drawing/2014/main" id="{20CB40E8-DBCB-574A-AA7D-AA2F4BEE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71" y="5499305"/>
              <a:ext cx="891006" cy="97096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5E7D6F-04E0-E541-BBA7-8E7E71560434}"/>
                </a:ext>
              </a:extLst>
            </p:cNvPr>
            <p:cNvGrpSpPr/>
            <p:nvPr/>
          </p:nvGrpSpPr>
          <p:grpSpPr>
            <a:xfrm>
              <a:off x="1223699" y="5896674"/>
              <a:ext cx="6676385" cy="573598"/>
              <a:chOff x="2302118" y="5926656"/>
              <a:chExt cx="6676385" cy="573598"/>
            </a:xfrm>
          </p:grpSpPr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26A372E1-0F46-B94D-9541-1C31445751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2755" r="27047" b="43299"/>
              <a:stretch/>
            </p:blipFill>
            <p:spPr bwMode="auto">
              <a:xfrm>
                <a:off x="2302118" y="6088593"/>
                <a:ext cx="325050" cy="328755"/>
              </a:xfrm>
              <a:prstGeom prst="rect">
                <a:avLst/>
              </a:prstGeom>
              <a:noFill/>
              <a:ln w="63500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image2.png" descr="GSI_Logo_rgb.png">
                <a:extLst>
                  <a:ext uri="{FF2B5EF4-FFF2-40B4-BE49-F238E27FC236}">
                    <a16:creationId xmlns:a16="http://schemas.microsoft.com/office/drawing/2014/main" id="{02EFCE1F-49A5-6540-8443-32100A1CD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91210" y="6077309"/>
                <a:ext cx="867012" cy="23965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Picture 6">
                <a:extLst>
                  <a:ext uri="{FF2B5EF4-FFF2-40B4-BE49-F238E27FC236}">
                    <a16:creationId xmlns:a16="http://schemas.microsoft.com/office/drawing/2014/main" id="{05DDC998-84A3-AF40-87EA-134D333F4D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716" y="6123606"/>
                <a:ext cx="539871" cy="232689"/>
              </a:xfrm>
              <a:prstGeom prst="rect">
                <a:avLst/>
              </a:prstGeom>
            </p:spPr>
          </p:pic>
          <p:pic>
            <p:nvPicPr>
              <p:cNvPr id="25" name="Picture 17">
                <a:extLst>
                  <a:ext uri="{FF2B5EF4-FFF2-40B4-BE49-F238E27FC236}">
                    <a16:creationId xmlns:a16="http://schemas.microsoft.com/office/drawing/2014/main" id="{1D5CA79D-2A0B-8444-855F-E24C6909CB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3094" y="5926656"/>
                <a:ext cx="948659" cy="54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image22.png" descr="University of Liverpool logo">
                <a:extLst>
                  <a:ext uri="{FF2B5EF4-FFF2-40B4-BE49-F238E27FC236}">
                    <a16:creationId xmlns:a16="http://schemas.microsoft.com/office/drawing/2014/main" id="{8D842809-42FF-D343-B3C2-A47C7C805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0843" y="6077385"/>
                <a:ext cx="1348978" cy="30995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5852" y="5950679"/>
                <a:ext cx="753418" cy="504354"/>
              </a:xfrm>
              <a:prstGeom prst="rect">
                <a:avLst/>
              </a:prstGeom>
            </p:spPr>
          </p:pic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C653790F-8660-A742-A4AC-55BBB96C5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828" y="6025685"/>
                <a:ext cx="404675" cy="423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2CD6674-79B9-4CD5-84C0-66599E064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29081" y="5964473"/>
                <a:ext cx="535781" cy="535781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F657BE-9B06-BB6D-A7A4-BE0FC3BF3E2C}"/>
              </a:ext>
            </a:extLst>
          </p:cNvPr>
          <p:cNvGrpSpPr/>
          <p:nvPr/>
        </p:nvGrpSpPr>
        <p:grpSpPr>
          <a:xfrm>
            <a:off x="10745516" y="3508449"/>
            <a:ext cx="1446484" cy="2024444"/>
            <a:chOff x="10437089" y="3741816"/>
            <a:chExt cx="1446484" cy="20244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7089" y="3741816"/>
              <a:ext cx="1446484" cy="144648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90289" y="5366150"/>
              <a:ext cx="1139387" cy="4001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en-US" sz="2000" dirty="0"/>
                <a:t>2019/20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10994" y="5014031"/>
              <a:ext cx="1003442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TASCA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DD4791-F482-AE40-F0A6-4368AFF7FA94}"/>
              </a:ext>
            </a:extLst>
          </p:cNvPr>
          <p:cNvGrpSpPr/>
          <p:nvPr/>
        </p:nvGrpSpPr>
        <p:grpSpPr>
          <a:xfrm>
            <a:off x="165552" y="685800"/>
            <a:ext cx="7835448" cy="3886200"/>
            <a:chOff x="1664117" y="696465"/>
            <a:chExt cx="7835448" cy="3886200"/>
          </a:xfrm>
        </p:grpSpPr>
        <p:sp>
          <p:nvSpPr>
            <p:cNvPr id="2" name="TextBox 1"/>
            <p:cNvSpPr txBox="1"/>
            <p:nvPr/>
          </p:nvSpPr>
          <p:spPr>
            <a:xfrm>
              <a:off x="1676401" y="696465"/>
              <a:ext cx="7823164" cy="38862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457200" indent="-4572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21 days approved 2017</a:t>
              </a:r>
            </a:p>
            <a:p>
              <a:pPr marL="457200" indent="-4572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Scheduled summer 2018 </a:t>
              </a:r>
              <a:r>
                <a: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(fire incident)</a:t>
              </a:r>
              <a:endPara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14 days re-scheduled 4/2019 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(ion source issues)</a:t>
              </a:r>
            </a:p>
            <a:p>
              <a:pPr marL="457200" indent="-4572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12 days re-scheduled 3/2020</a:t>
              </a:r>
            </a:p>
            <a:p>
              <a:pPr>
                <a:spcBef>
                  <a:spcPts val="600"/>
                </a:spcBef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32 candidate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flerovium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chains</a:t>
              </a:r>
            </a:p>
            <a:p>
              <a:pPr marL="457200" indent="-4572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itchFamily="34" charset="0"/>
                  <a:cs typeface="Arial" pitchFamily="34" charset="0"/>
                </a:rPr>
                <a:t>18 days 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“effective” with ≈0.8 particle </a:t>
              </a:r>
              <a:r>
                <a:rPr lang="el-GR" sz="2400" dirty="0">
                  <a:latin typeface="Calibri" panose="020F0502020204030204" pitchFamily="34" charset="0"/>
                  <a:cs typeface="Arial" pitchFamily="34" charset="0"/>
                </a:rPr>
                <a:t>μ</a:t>
              </a:r>
              <a:r>
                <a:rPr lang="en-US" sz="2000" dirty="0">
                  <a:latin typeface="Arial" panose="020B0604020202020204" pitchFamily="34" charset="0"/>
                  <a:cs typeface="Arial" pitchFamily="34" charset="0"/>
                </a:rPr>
                <a:t>A (≈6·10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total)</a:t>
              </a:r>
            </a:p>
            <a:p>
              <a:pPr>
                <a:spcBef>
                  <a:spcPts val="300"/>
                </a:spcBef>
              </a:pP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40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29 assigned flerovium chains</a:t>
              </a:r>
              <a:endPara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	   (2x </a:t>
              </a:r>
              <a:r>
                <a:rPr lang="en-US" sz="2800" b="1" baseline="30000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286</a:t>
              </a:r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Fl, 12x </a:t>
              </a:r>
              <a:r>
                <a:rPr lang="en-US" sz="2800" b="1" baseline="30000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288</a:t>
              </a:r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Fl, 15x </a:t>
              </a:r>
              <a:r>
                <a:rPr lang="en-US" sz="2800" b="1" baseline="30000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289</a:t>
              </a:r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Fl)</a:t>
              </a:r>
              <a:endParaRPr lang="en-US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</a:pPr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2148840" y="1332843"/>
              <a:ext cx="3505200" cy="550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699" y="2013377"/>
              <a:ext cx="209550" cy="2095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699" y="1228067"/>
              <a:ext cx="209550" cy="2095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699" y="1623654"/>
              <a:ext cx="209550" cy="20955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699" y="812556"/>
              <a:ext cx="209550" cy="2095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117" y="2810173"/>
              <a:ext cx="419100" cy="419100"/>
            </a:xfrm>
            <a:prstGeom prst="rect">
              <a:avLst/>
            </a:prstGeom>
          </p:spPr>
        </p:pic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9B7694F0-E284-3A8D-1B95-42895DA6C3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43" name="TextBox 24">
            <a:extLst>
              <a:ext uri="{FF2B5EF4-FFF2-40B4-BE49-F238E27FC236}">
                <a16:creationId xmlns:a16="http://schemas.microsoft.com/office/drawing/2014/main" id="{2AFEDE01-EA6F-82DB-BCF2-0A27A6A7B5E8}"/>
              </a:ext>
            </a:extLst>
          </p:cNvPr>
          <p:cNvSpPr txBox="1"/>
          <p:nvPr/>
        </p:nvSpPr>
        <p:spPr>
          <a:xfrm>
            <a:off x="8365046" y="3127042"/>
            <a:ext cx="3293553" cy="4594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wrap="square" lIns="89239" tIns="44619" rIns="89239" bIns="44619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4x COMPEX Ge modules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E85AF-E570-8418-DB72-7F5255A9E5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67" y="3777049"/>
            <a:ext cx="1895475" cy="9906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2138753-674B-1FC1-1E08-B5C16E8575B7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703361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114_Even_Even_Paper-5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13911" r="1994" b="2364"/>
          <a:stretch/>
        </p:blipFill>
        <p:spPr>
          <a:xfrm>
            <a:off x="1839411" y="876642"/>
            <a:ext cx="5859562" cy="415385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478936" y="2783355"/>
            <a:ext cx="1244416" cy="411780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493865" y="3993669"/>
            <a:ext cx="1244416" cy="411780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combined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38584" y="5266735"/>
            <a:ext cx="4638416" cy="444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PRL 126, 032503 (2021) </a:t>
            </a:r>
            <a:endParaRPr lang="sv-SE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475416" y="779715"/>
            <a:ext cx="2129980" cy="1702221"/>
            <a:chOff x="5109020" y="659979"/>
            <a:chExt cx="2129980" cy="1702221"/>
          </a:xfrm>
        </p:grpSpPr>
        <p:sp>
          <p:nvSpPr>
            <p:cNvPr id="43" name="TextBox 42"/>
            <p:cNvSpPr txBox="1"/>
            <p:nvPr/>
          </p:nvSpPr>
          <p:spPr>
            <a:xfrm>
              <a:off x="5109020" y="659979"/>
              <a:ext cx="2129980" cy="1702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                                         0</a:t>
              </a:r>
              <a:r>
                <a:rPr lang="en-US" sz="1200" b="1" baseline="30000" dirty="0">
                  <a:latin typeface="Arial" pitchFamily="34" charset="0"/>
                  <a:cs typeface="Arial" pitchFamily="34" charset="0"/>
                </a:rPr>
                <a:t>+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                            </a:t>
              </a:r>
              <a:r>
                <a:rPr lang="en-US" sz="1200" b="1" baseline="30000" dirty="0">
                  <a:latin typeface="Arial" pitchFamily="34" charset="0"/>
                  <a:cs typeface="Arial" pitchFamily="34" charset="0"/>
                </a:rPr>
                <a:t>288</a:t>
              </a:r>
              <a:r>
                <a:rPr lang="en-US" sz="1200" b="1" dirty="0">
                  <a:latin typeface="Arial" pitchFamily="34" charset="0"/>
                  <a:cs typeface="Arial" pitchFamily="34" charset="0"/>
                </a:rPr>
                <a:t>Fl</a:t>
              </a: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                                       </a:t>
              </a:r>
              <a:r>
                <a:rPr lang="el-GR" sz="1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α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200" b="1" i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      Q</a:t>
              </a:r>
              <a:r>
                <a:rPr lang="el-GR" sz="1200" b="1" baseline="-250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α</a:t>
              </a:r>
              <a:r>
                <a:rPr lang="en-US" sz="1200" b="1" baseline="-25000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,</a:t>
              </a:r>
              <a:r>
                <a:rPr lang="en-US" sz="1200" b="1" baseline="-25000" dirty="0" err="1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exp</a:t>
              </a:r>
              <a:r>
                <a:rPr lang="en-US" sz="1200" b="1" baseline="-25000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sz="1200" b="1" i="1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</a:t>
              </a:r>
              <a:r>
                <a:rPr lang="el-GR" sz="1200" b="1" baseline="-250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α</a:t>
              </a:r>
              <a:r>
                <a:rPr lang="en-US" sz="1200" b="1" baseline="-25000" dirty="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,</a:t>
              </a:r>
              <a:r>
                <a:rPr lang="en-US" sz="1200" b="1" baseline="-25000" dirty="0" err="1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theo</a:t>
              </a:r>
              <a:endParaRPr lang="en-US" sz="1200" b="1" baseline="-25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                0</a:t>
              </a:r>
              <a:r>
                <a:rPr lang="en-US" sz="1200" b="1" baseline="30000" dirty="0">
                  <a:latin typeface="Arial" pitchFamily="34" charset="0"/>
                  <a:cs typeface="Arial" pitchFamily="34" charset="0"/>
                </a:rPr>
                <a:t>+</a:t>
              </a:r>
              <a:endParaRPr lang="en-US" sz="1200" b="1" baseline="30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200" b="1" dirty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1200" b="1" baseline="30000" dirty="0">
                  <a:latin typeface="Arial" pitchFamily="34" charset="0"/>
                  <a:cs typeface="Arial" pitchFamily="34" charset="0"/>
                </a:rPr>
                <a:t>284</a:t>
              </a:r>
              <a:r>
                <a:rPr lang="en-US" sz="1200" b="1" dirty="0">
                  <a:latin typeface="Arial" pitchFamily="34" charset="0"/>
                  <a:cs typeface="Arial" pitchFamily="34" charset="0"/>
                </a:rPr>
                <a:t>Cn            </a:t>
              </a:r>
              <a:r>
                <a:rPr lang="en-US" sz="1200" b="1" i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l-GR" sz="1200" b="1" baseline="-250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α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huge</a:t>
              </a:r>
            </a:p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                        HF small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381627" y="1979716"/>
              <a:ext cx="6429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367464" y="885822"/>
              <a:ext cx="76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5400000">
              <a:off x="5980204" y="922310"/>
              <a:ext cx="1101767" cy="1022574"/>
            </a:xfrm>
            <a:prstGeom prst="bentConnector3">
              <a:avLst>
                <a:gd name="adj1" fmla="val 99710"/>
              </a:avLst>
            </a:prstGeom>
            <a:ln w="19050">
              <a:solidFill>
                <a:schemeClr val="accent6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 rot="16200000">
            <a:off x="547054" y="2483806"/>
            <a:ext cx="2247850" cy="3352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Counts per channel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62459" y="3336662"/>
            <a:ext cx="5962139" cy="17577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         9.5      10.0              0.01 0.1    1    10        0.01  0.1    1</a:t>
            </a: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       Energy (MeV)                   Correlation time (s)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66237" y="709615"/>
            <a:ext cx="386422" cy="2589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86200" y="773832"/>
            <a:ext cx="310222" cy="2589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7131" y="2165302"/>
            <a:ext cx="5962139" cy="2900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         9.5      10.0              0.01 0.1    1    10        0.01  0.1    1</a:t>
            </a: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       Energy (MeV)                   Correlation time (s)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03C3BC2-8F2B-E344-AB84-68E039D545F7}"/>
              </a:ext>
            </a:extLst>
          </p:cNvPr>
          <p:cNvGrpSpPr/>
          <p:nvPr/>
        </p:nvGrpSpPr>
        <p:grpSpPr>
          <a:xfrm>
            <a:off x="8545192" y="3203286"/>
            <a:ext cx="2132442" cy="1586828"/>
            <a:chOff x="7533081" y="3492518"/>
            <a:chExt cx="2132442" cy="1586828"/>
          </a:xfrm>
        </p:grpSpPr>
        <p:grpSp>
          <p:nvGrpSpPr>
            <p:cNvPr id="6" name="Group 5"/>
            <p:cNvGrpSpPr/>
            <p:nvPr/>
          </p:nvGrpSpPr>
          <p:grpSpPr>
            <a:xfrm>
              <a:off x="8873523" y="3493773"/>
              <a:ext cx="792000" cy="792000"/>
              <a:chOff x="7347422" y="3381747"/>
              <a:chExt cx="792000" cy="7920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7347422" y="3381747"/>
                <a:ext cx="792000" cy="792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</a:t>
                </a: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288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0.62(   ) s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 9.92(2)</a:t>
                </a:r>
                <a:endParaRPr lang="sv-SE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7739501" y="3546046"/>
                <a:ext cx="180178" cy="323951"/>
                <a:chOff x="4509705" y="3134636"/>
                <a:chExt cx="180178" cy="323951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450970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13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50970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9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8081523" y="4285969"/>
              <a:ext cx="792000" cy="792000"/>
              <a:chOff x="6555422" y="4173943"/>
              <a:chExt cx="792000" cy="7920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555422" y="4173943"/>
                <a:ext cx="792000" cy="792000"/>
              </a:xfrm>
              <a:prstGeom prst="rect">
                <a:avLst/>
              </a:prstGeom>
              <a:solidFill>
                <a:srgbClr val="24FC2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Cn 284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0.13(  ) s</a:t>
                </a: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sf    100% 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6950212" y="4335743"/>
                <a:ext cx="180178" cy="323951"/>
                <a:chOff x="4509705" y="3134636"/>
                <a:chExt cx="180178" cy="323951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450970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3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50970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</p:grpSp>
        </p:grpSp>
        <p:sp>
          <p:nvSpPr>
            <p:cNvPr id="5" name="TextBox 4"/>
            <p:cNvSpPr txBox="1"/>
            <p:nvPr/>
          </p:nvSpPr>
          <p:spPr>
            <a:xfrm>
              <a:off x="8206765" y="3707834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33081" y="4514364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112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081523" y="3495198"/>
              <a:ext cx="1584000" cy="1584148"/>
              <a:chOff x="4008600" y="3381747"/>
              <a:chExt cx="1584000" cy="1584148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4800600" y="3381747"/>
                <a:ext cx="792000" cy="792000"/>
                <a:chOff x="7347422" y="3381747"/>
                <a:chExt cx="792000" cy="792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7347422" y="3381747"/>
                  <a:ext cx="792000" cy="7920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8000" rIns="36000" rtlCol="0" anchor="t" anchorCtr="1"/>
                <a:lstStyle/>
                <a:p>
                  <a:pPr algn="ctr"/>
                  <a:r>
                    <a:rPr lang="en-US" sz="1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</a:t>
                  </a:r>
                  <a:r>
                    <a:rPr lang="en-US" sz="1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288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0.77(   ) s</a:t>
                  </a:r>
                </a:p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α    9.92(1)</a:t>
                  </a:r>
                  <a:endParaRPr lang="sv-SE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7739501" y="3546046"/>
                  <a:ext cx="180178" cy="323951"/>
                  <a:chOff x="4509705" y="3134636"/>
                  <a:chExt cx="180178" cy="323951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509705" y="3134636"/>
                    <a:ext cx="180178" cy="218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900" dirty="0">
                        <a:latin typeface="Arial" pitchFamily="34" charset="0"/>
                        <a:cs typeface="Arial" pitchFamily="34" charset="0"/>
                      </a:rPr>
                      <a:t>38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509705" y="3240423"/>
                    <a:ext cx="180178" cy="218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900" dirty="0">
                        <a:latin typeface="Arial" pitchFamily="34" charset="0"/>
                        <a:cs typeface="Arial" pitchFamily="34" charset="0"/>
                      </a:rPr>
                      <a:t>19</a:t>
                    </a:r>
                  </a:p>
                </p:txBody>
              </p:sp>
            </p:grpSp>
          </p:grpSp>
          <p:grpSp>
            <p:nvGrpSpPr>
              <p:cNvPr id="41" name="Group 40"/>
              <p:cNvGrpSpPr/>
              <p:nvPr/>
            </p:nvGrpSpPr>
            <p:grpSpPr>
              <a:xfrm>
                <a:off x="4008600" y="4173895"/>
                <a:ext cx="792000" cy="792000"/>
                <a:chOff x="6555422" y="4178706"/>
                <a:chExt cx="792000" cy="79200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6555422" y="4178706"/>
                  <a:ext cx="792000" cy="792000"/>
                </a:xfrm>
                <a:prstGeom prst="rect">
                  <a:avLst/>
                </a:prstGeom>
                <a:solidFill>
                  <a:srgbClr val="24FC2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8000" rIns="36000" rtlCol="0" anchor="t" anchorCtr="1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Cn 284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0.10(  ) s</a:t>
                  </a:r>
                </a:p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sf    100% </a:t>
                  </a: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6950212" y="4335743"/>
                  <a:ext cx="180178" cy="323951"/>
                  <a:chOff x="4509705" y="3134636"/>
                  <a:chExt cx="180178" cy="323951"/>
                </a:xfrm>
              </p:grpSpPr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509705" y="3134636"/>
                    <a:ext cx="180178" cy="218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900" dirty="0">
                        <a:latin typeface="Arial" pitchFamily="34" charset="0"/>
                        <a:cs typeface="Arial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509705" y="3240423"/>
                    <a:ext cx="180178" cy="218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900" dirty="0">
                        <a:latin typeface="Arial" pitchFamily="34" charset="0"/>
                        <a:cs typeface="Arial" pitchFamily="34" charset="0"/>
                      </a:rPr>
                      <a:t>2</a:t>
                    </a:r>
                  </a:p>
                </p:txBody>
              </p:sp>
            </p:grpSp>
          </p:grpSp>
        </p:grpSp>
        <p:grpSp>
          <p:nvGrpSpPr>
            <p:cNvPr id="52" name="Group 51"/>
            <p:cNvGrpSpPr/>
            <p:nvPr/>
          </p:nvGrpSpPr>
          <p:grpSpPr>
            <a:xfrm>
              <a:off x="8078204" y="3492518"/>
              <a:ext cx="1584000" cy="1584148"/>
              <a:chOff x="4008600" y="3381747"/>
              <a:chExt cx="1584000" cy="158414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800600" y="3381747"/>
                <a:ext cx="792000" cy="792000"/>
                <a:chOff x="7347422" y="3381747"/>
                <a:chExt cx="792000" cy="79200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7347422" y="3381747"/>
                  <a:ext cx="792000" cy="7920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8000" rIns="36000" rtlCol="0" anchor="t" anchorCtr="1"/>
                <a:lstStyle/>
                <a:p>
                  <a:pPr algn="ctr"/>
                  <a:r>
                    <a:rPr lang="en-US" sz="1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</a:t>
                  </a:r>
                  <a:r>
                    <a:rPr lang="en-US" sz="1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288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0.65(   ) s</a:t>
                  </a:r>
                </a:p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α    9.92(1)</a:t>
                  </a:r>
                  <a:endParaRPr lang="sv-SE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7739501" y="3546046"/>
                  <a:ext cx="180178" cy="323951"/>
                  <a:chOff x="4509705" y="3134636"/>
                  <a:chExt cx="180178" cy="323951"/>
                </a:xfrm>
              </p:grpSpPr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509705" y="3134636"/>
                    <a:ext cx="180178" cy="218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900" dirty="0">
                        <a:latin typeface="Arial" pitchFamily="34" charset="0"/>
                        <a:cs typeface="Arial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4509705" y="3240423"/>
                    <a:ext cx="180178" cy="218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algn="ctr"/>
                    <a:r>
                      <a:rPr lang="en-US" sz="900" dirty="0">
                        <a:latin typeface="Arial" pitchFamily="34" charset="0"/>
                        <a:cs typeface="Arial" pitchFamily="34" charset="0"/>
                      </a:rPr>
                      <a:t>8</a:t>
                    </a:r>
                  </a:p>
                </p:txBody>
              </p:sp>
            </p:grpSp>
          </p:grpSp>
          <p:sp>
            <p:nvSpPr>
              <p:cNvPr id="55" name="Rectangle 54"/>
              <p:cNvSpPr/>
              <p:nvPr/>
            </p:nvSpPr>
            <p:spPr>
              <a:xfrm>
                <a:off x="4008600" y="4173895"/>
                <a:ext cx="792000" cy="792000"/>
              </a:xfrm>
              <a:prstGeom prst="rect">
                <a:avLst/>
              </a:prstGeom>
              <a:solidFill>
                <a:srgbClr val="24FC2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Cn 284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0.12(2) s</a:t>
                </a: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sf    100% </a:t>
                </a:r>
              </a:p>
            </p:txBody>
          </p:sp>
        </p:grpSp>
      </p:grpSp>
      <p:sp>
        <p:nvSpPr>
          <p:cNvPr id="17" name="Oval 16"/>
          <p:cNvSpPr>
            <a:spLocks noChangeAspect="1"/>
          </p:cNvSpPr>
          <p:nvPr/>
        </p:nvSpPr>
        <p:spPr>
          <a:xfrm>
            <a:off x="2920503" y="2997811"/>
            <a:ext cx="432000" cy="432000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5144777" y="2768360"/>
            <a:ext cx="648000" cy="648000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6398429" y="2498731"/>
            <a:ext cx="648000" cy="648000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478936" y="1517286"/>
            <a:ext cx="1244416" cy="411780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previous</a:t>
            </a:r>
          </a:p>
        </p:txBody>
      </p:sp>
      <p:pic>
        <p:nvPicPr>
          <p:cNvPr id="74" name="Picture 73" descr="A picture containing person, suit, clothing, person&#10;&#10;Description automatically generated">
            <a:extLst>
              <a:ext uri="{FF2B5EF4-FFF2-40B4-BE49-F238E27FC236}">
                <a16:creationId xmlns:a16="http://schemas.microsoft.com/office/drawing/2014/main" id="{11A368F8-77D2-1B0E-C780-43B4F4B06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3620" r="25079" b="32384"/>
          <a:stretch/>
        </p:blipFill>
        <p:spPr>
          <a:xfrm>
            <a:off x="10760983" y="4825092"/>
            <a:ext cx="1431017" cy="1728108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AC00C78E-D690-167E-007A-944B3A911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AEDDAE0-DE95-0F36-38D8-D82B8525D2AF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262066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67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838583" y="5266735"/>
            <a:ext cx="4658939" cy="444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PRL 126, 032503 (2021) </a:t>
            </a:r>
            <a:endParaRPr lang="sv-SE" sz="2000" dirty="0"/>
          </a:p>
        </p:txBody>
      </p:sp>
      <p:pic>
        <p:nvPicPr>
          <p:cNvPr id="9" name="Picture 8" descr="E114_Even_Even_Paper-6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16798" r="6851" b="3940"/>
          <a:stretch/>
        </p:blipFill>
        <p:spPr>
          <a:xfrm>
            <a:off x="2211954" y="768730"/>
            <a:ext cx="3546312" cy="438887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7018552" y="996243"/>
            <a:ext cx="3386855" cy="1855624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First ever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(1/51~2%)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recoil-</a:t>
            </a:r>
            <a:r>
              <a:rPr lang="el-GR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α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-</a:t>
            </a:r>
            <a:r>
              <a:rPr lang="el-GR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α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-SF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 from </a:t>
            </a:r>
            <a:r>
              <a:rPr lang="en-US" sz="3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DDBBDC-D2A5-1986-3CC0-28A4757E9F30}"/>
              </a:ext>
            </a:extLst>
          </p:cNvPr>
          <p:cNvGrpSpPr/>
          <p:nvPr/>
        </p:nvGrpSpPr>
        <p:grpSpPr>
          <a:xfrm>
            <a:off x="7647223" y="3209293"/>
            <a:ext cx="3034300" cy="2372246"/>
            <a:chOff x="5107223" y="3493773"/>
            <a:chExt cx="3034300" cy="2372246"/>
          </a:xfrm>
        </p:grpSpPr>
        <p:grpSp>
          <p:nvGrpSpPr>
            <p:cNvPr id="6" name="Group 5"/>
            <p:cNvGrpSpPr/>
            <p:nvPr/>
          </p:nvGrpSpPr>
          <p:grpSpPr>
            <a:xfrm>
              <a:off x="7349523" y="3493773"/>
              <a:ext cx="792000" cy="792000"/>
              <a:chOff x="7347422" y="3381747"/>
              <a:chExt cx="792000" cy="7920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7347422" y="3381747"/>
                <a:ext cx="792000" cy="792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</a:t>
                </a: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288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0.65(   ) s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 9.92(1)</a:t>
                </a:r>
                <a:endParaRPr lang="sv-SE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7739501" y="3546046"/>
                <a:ext cx="180178" cy="323951"/>
                <a:chOff x="4509705" y="3134636"/>
                <a:chExt cx="180178" cy="323951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450970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12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50970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8</a:t>
                  </a:r>
                </a:p>
              </p:txBody>
            </p:sp>
          </p:grpSp>
        </p:grpSp>
        <p:sp>
          <p:nvSpPr>
            <p:cNvPr id="49" name="Rectangle 48"/>
            <p:cNvSpPr/>
            <p:nvPr/>
          </p:nvSpPr>
          <p:spPr>
            <a:xfrm>
              <a:off x="6557523" y="4285969"/>
              <a:ext cx="792000" cy="792000"/>
            </a:xfrm>
            <a:prstGeom prst="rect">
              <a:avLst/>
            </a:prstGeom>
            <a:solidFill>
              <a:srgbClr val="24FC2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rtlCol="0" anchor="t" anchorCtr="1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 284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0.12(2) s</a:t>
              </a:r>
            </a:p>
            <a:p>
              <a:pPr algn="ctr"/>
              <a:r>
                <a:rPr lang="el-GR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9.33(1) 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sf      98%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82765" y="3707834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94823" y="4511971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112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765523" y="5074019"/>
              <a:ext cx="792000" cy="792000"/>
            </a:xfrm>
            <a:prstGeom prst="rect">
              <a:avLst/>
            </a:prstGeom>
            <a:solidFill>
              <a:srgbClr val="24FC2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rtlCol="0" anchor="t" anchorCtr="1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 280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0.36 </a:t>
              </a:r>
              <a:r>
                <a:rPr lang="en-US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sf    100%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07223" y="5302414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110</a:t>
              </a:r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6573283" y="4301575"/>
              <a:ext cx="172800" cy="172800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302118" y="768729"/>
            <a:ext cx="564428" cy="342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75FBCA3-2588-7ACD-A654-2C760A13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9" name="Picture 38" descr="A picture containing person, suit, clothing, person&#10;&#10;Description automatically generated">
            <a:extLst>
              <a:ext uri="{FF2B5EF4-FFF2-40B4-BE49-F238E27FC236}">
                <a16:creationId xmlns:a16="http://schemas.microsoft.com/office/drawing/2014/main" id="{EDC4671E-EE8E-0CCF-0E4B-0E344F480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3620" r="25079" b="32384"/>
          <a:stretch/>
        </p:blipFill>
        <p:spPr>
          <a:xfrm>
            <a:off x="10760983" y="4825092"/>
            <a:ext cx="1431017" cy="172810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7E817E-818E-136F-9179-238626F37F65}"/>
              </a:ext>
            </a:extLst>
          </p:cNvPr>
          <p:cNvSpPr txBox="1"/>
          <p:nvPr/>
        </p:nvSpPr>
        <p:spPr>
          <a:xfrm>
            <a:off x="8012042" y="5716063"/>
            <a:ext cx="2591664" cy="60635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v-SE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</a:t>
            </a:r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D7ACDA-7CB9-F8E2-B77C-0EEBA45C5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9D01B38-2D5B-C27E-FE16-9DCB30AAC79C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79229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100" y="908867"/>
            <a:ext cx="7543800" cy="457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Introduction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Experimental Methods &amp; Tools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Spectroscopy (Fl, 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Z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=114)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Summary</a:t>
            </a:r>
            <a:endParaRPr lang="sv-SE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2C06E8-E1D0-6825-4901-C4311711441D}"/>
              </a:ext>
            </a:extLst>
          </p:cNvPr>
          <p:cNvGrpSpPr/>
          <p:nvPr/>
        </p:nvGrpSpPr>
        <p:grpSpPr>
          <a:xfrm>
            <a:off x="6589025" y="872376"/>
            <a:ext cx="5144094" cy="3679562"/>
            <a:chOff x="6126069" y="3238721"/>
            <a:chExt cx="4286745" cy="30663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069" y="3474193"/>
              <a:ext cx="4248150" cy="2830830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9498414" y="3238721"/>
              <a:ext cx="914400" cy="9144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  <a:effectLst>
              <a:glow rad="228600">
                <a:srgbClr val="FFFF00">
                  <a:alpha val="40000"/>
                </a:srgb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itle 3"/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2AFE96-7BE8-5510-3968-35A7BA8E1C91}"/>
              </a:ext>
            </a:extLst>
          </p:cNvPr>
          <p:cNvGrpSpPr/>
          <p:nvPr/>
        </p:nvGrpSpPr>
        <p:grpSpPr>
          <a:xfrm>
            <a:off x="416900" y="4777239"/>
            <a:ext cx="8474275" cy="1171894"/>
            <a:chOff x="1654135" y="5195920"/>
            <a:chExt cx="8474275" cy="1171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135" y="5286991"/>
              <a:ext cx="1895475" cy="990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985" y="5286991"/>
              <a:ext cx="1114425" cy="1057275"/>
            </a:xfrm>
            <a:prstGeom prst="rect">
              <a:avLst/>
            </a:prstGeom>
          </p:spPr>
        </p:pic>
        <p:pic>
          <p:nvPicPr>
            <p:cNvPr id="11" name="Picture 24" descr="http://www.fysiografen.se/_files/fysiografens_logo_m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094" y="5286991"/>
              <a:ext cx="785813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9E3C88-A0F4-296E-35CD-0A374E62D65A}"/>
                </a:ext>
              </a:extLst>
            </p:cNvPr>
            <p:cNvGrpSpPr/>
            <p:nvPr/>
          </p:nvGrpSpPr>
          <p:grpSpPr>
            <a:xfrm>
              <a:off x="4679929" y="5195920"/>
              <a:ext cx="1895476" cy="1171894"/>
              <a:chOff x="109313" y="3932345"/>
              <a:chExt cx="1895476" cy="1171894"/>
            </a:xfrm>
          </p:grpSpPr>
          <p:pic>
            <p:nvPicPr>
              <p:cNvPr id="10" name="Picture 9" descr="Text&#10;&#10;Description automatically generated">
                <a:extLst>
                  <a:ext uri="{FF2B5EF4-FFF2-40B4-BE49-F238E27FC236}">
                    <a16:creationId xmlns:a16="http://schemas.microsoft.com/office/drawing/2014/main" id="{E6027725-ED3D-47E8-203E-87C616155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229" y="3932345"/>
                <a:ext cx="1633538" cy="95726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64233E-5902-0B0D-325F-A93460D219B4}"/>
                  </a:ext>
                </a:extLst>
              </p:cNvPr>
              <p:cNvSpPr txBox="1"/>
              <p:nvPr/>
            </p:nvSpPr>
            <p:spPr>
              <a:xfrm>
                <a:off x="109313" y="4808057"/>
                <a:ext cx="1895476" cy="2961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dirty="0" err="1">
                    <a:latin typeface="Arial" pitchFamily="34" charset="0"/>
                    <a:cs typeface="Arial" pitchFamily="34" charset="0"/>
                  </a:rPr>
                  <a:t>Wenner-Gren</a:t>
                </a: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dirty="0" err="1">
                    <a:latin typeface="Arial" pitchFamily="34" charset="0"/>
                    <a:cs typeface="Arial" pitchFamily="34" charset="0"/>
                  </a:rPr>
                  <a:t>stiftelserna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8F63FF4-9181-07B6-0016-A06B33ECF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11835" y="5420870"/>
              <a:ext cx="2213610" cy="72199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DB3D6A-CCDE-6753-95EC-FFBBF350ABEC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7B219E91-7566-9E3A-3948-DFFE22D33AC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Outline</a:t>
              </a:r>
              <a:endParaRPr lang="sv-SE" sz="32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BDF8589-D51D-F92B-1D2F-15ACEBDFF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47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594234" y="756895"/>
            <a:ext cx="9003428" cy="616981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First ever </a:t>
            </a:r>
            <a:r>
              <a:rPr lang="el-GR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α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-decay chain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lang="en-US" sz="3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114 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(gap?)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0681523" y="2417097"/>
            <a:ext cx="792000" cy="792000"/>
            <a:chOff x="7347422" y="3381747"/>
            <a:chExt cx="792000" cy="792000"/>
          </a:xfrm>
        </p:grpSpPr>
        <p:sp>
          <p:nvSpPr>
            <p:cNvPr id="33" name="Rectangle 32"/>
            <p:cNvSpPr/>
            <p:nvPr/>
          </p:nvSpPr>
          <p:spPr>
            <a:xfrm>
              <a:off x="7347422" y="3381747"/>
              <a:ext cx="792000" cy="792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rtlCol="0" anchor="t" anchorCtr="1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Lv</a:t>
              </a:r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292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13(  ) </a:t>
              </a:r>
              <a:r>
                <a:rPr lang="en-US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  10.64(4)</a:t>
              </a:r>
              <a:endParaRPr lang="sv-S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614092" y="3549576"/>
              <a:ext cx="180178" cy="323951"/>
              <a:chOff x="4384296" y="3138166"/>
              <a:chExt cx="180178" cy="32395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384296" y="3138166"/>
                <a:ext cx="180178" cy="2181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900" dirty="0"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84296" y="3243953"/>
                <a:ext cx="180178" cy="2181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900" dirty="0"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0029527" y="2615448"/>
            <a:ext cx="533400" cy="3352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116</a:t>
            </a:r>
          </a:p>
        </p:txBody>
      </p:sp>
      <p:sp>
        <p:nvSpPr>
          <p:cNvPr id="39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sv-SE" sz="3600" b="1" dirty="0">
                <a:latin typeface="+mn-lt"/>
                <a:cs typeface="Arial" pitchFamily="34" charset="0"/>
              </a:rPr>
              <a:t>	</a:t>
            </a:r>
            <a:r>
              <a:rPr lang="sv-SE" sz="3600" b="1" dirty="0" err="1">
                <a:latin typeface="+mn-lt"/>
                <a:cs typeface="Arial" pitchFamily="34" charset="0"/>
              </a:rPr>
              <a:t>Impact</a:t>
            </a:r>
            <a:r>
              <a:rPr lang="sv-SE" sz="3600" b="1" dirty="0">
                <a:latin typeface="+mn-lt"/>
                <a:cs typeface="Arial" pitchFamily="34" charset="0"/>
              </a:rPr>
              <a:t> on </a:t>
            </a:r>
            <a:r>
              <a:rPr lang="sv-SE" sz="3600" b="1" i="1" dirty="0">
                <a:latin typeface="+mn-lt"/>
                <a:cs typeface="Arial" pitchFamily="34" charset="0"/>
              </a:rPr>
              <a:t>Z </a:t>
            </a:r>
            <a:r>
              <a:rPr lang="sv-SE" sz="3600" b="1" dirty="0">
                <a:latin typeface="+mn-lt"/>
                <a:cs typeface="Arial" pitchFamily="34" charset="0"/>
              </a:rPr>
              <a:t>= 114 (</a:t>
            </a:r>
            <a:r>
              <a:rPr lang="sv-SE" sz="3600" b="1" dirty="0" err="1">
                <a:latin typeface="+mn-lt"/>
                <a:cs typeface="Arial" pitchFamily="34" charset="0"/>
              </a:rPr>
              <a:t>Fl</a:t>
            </a:r>
            <a:r>
              <a:rPr lang="sv-SE" sz="3600" b="1" dirty="0">
                <a:latin typeface="+mn-lt"/>
                <a:cs typeface="Arial" pitchFamily="34" charset="0"/>
              </a:rPr>
              <a:t>) Shell Gap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1858" y="5615463"/>
            <a:ext cx="5773908" cy="6754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(Triaxial) Beyond Mean-Field Theory (Results):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J.L.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Egido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&amp; A.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Jungclaus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PRL 125, 192504 (2020).</a:t>
            </a:r>
            <a:endParaRPr lang="sv-SE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5844967" y="1518122"/>
            <a:ext cx="3568709" cy="2425163"/>
            <a:chOff x="5544979" y="1379885"/>
            <a:chExt cx="2926593" cy="1743504"/>
          </a:xfrm>
        </p:grpSpPr>
        <p:pic>
          <p:nvPicPr>
            <p:cNvPr id="86" name="Picture 85" descr="SquirrelMail 1.4.23 [SVN] — Mozilla Firefox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6" t="15403" r="27929" b="3091"/>
            <a:stretch/>
          </p:blipFill>
          <p:spPr>
            <a:xfrm>
              <a:off x="5755874" y="1490896"/>
              <a:ext cx="1759316" cy="1632493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5544979" y="1569124"/>
              <a:ext cx="564428" cy="5989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r>
                <a:rPr lang="en-US" sz="1600" b="1" i="1" dirty="0">
                  <a:latin typeface="Arial" pitchFamily="34" charset="0"/>
                  <a:cs typeface="Arial" pitchFamily="34" charset="0"/>
                </a:rPr>
                <a:t>Q</a:t>
              </a:r>
              <a:r>
                <a:rPr lang="el-GR" sz="1600" b="1" baseline="-25000" dirty="0">
                  <a:latin typeface="Calibri" panose="020F0502020204030204" pitchFamily="34" charset="0"/>
                  <a:cs typeface="Arial" pitchFamily="34" charset="0"/>
                </a:rPr>
                <a:t>α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828116" y="1466992"/>
              <a:ext cx="687074" cy="3076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724660" y="2731251"/>
              <a:ext cx="687074" cy="3921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 rot="1419317">
              <a:off x="5960339" y="2267028"/>
              <a:ext cx="1378200" cy="474768"/>
            </a:xfrm>
            <a:prstGeom prst="ellipse">
              <a:avLst/>
            </a:prstGeom>
            <a:noFill/>
            <a:ln w="63500">
              <a:solidFill>
                <a:srgbClr val="E2B2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07513" y="1379885"/>
              <a:ext cx="1264059" cy="35914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000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Z</a:t>
              </a:r>
              <a:r>
                <a: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= 82, Pb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5738320" y="1942199"/>
              <a:ext cx="8429" cy="1159347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/>
          <p:cNvSpPr/>
          <p:nvPr/>
        </p:nvSpPr>
        <p:spPr>
          <a:xfrm>
            <a:off x="1205999" y="3074552"/>
            <a:ext cx="1225607" cy="150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334998" y="1749178"/>
            <a:ext cx="2702712" cy="2823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0683" y="1597619"/>
            <a:ext cx="564428" cy="4989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101" descr="E114_Even_Even_Paper_V1111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14700" r="4262" b="2887"/>
          <a:stretch/>
        </p:blipFill>
        <p:spPr>
          <a:xfrm>
            <a:off x="276364" y="1573078"/>
            <a:ext cx="5023530" cy="3601223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1228494" y="3074552"/>
            <a:ext cx="1225607" cy="150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357494" y="1749178"/>
            <a:ext cx="2702712" cy="2823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1228495" y="3910672"/>
            <a:ext cx="180000" cy="108000"/>
            <a:chOff x="1197489" y="3904774"/>
            <a:chExt cx="180000" cy="108000"/>
          </a:xfrm>
        </p:grpSpPr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1233489" y="3904774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/>
            </p:cNvSpPr>
            <p:nvPr/>
          </p:nvSpPr>
          <p:spPr>
            <a:xfrm>
              <a:off x="1197489" y="3940774"/>
              <a:ext cx="18000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990039" y="3302127"/>
            <a:ext cx="180000" cy="108000"/>
            <a:chOff x="2959033" y="3296229"/>
            <a:chExt cx="180000" cy="108000"/>
          </a:xfrm>
        </p:grpSpPr>
        <p:sp>
          <p:nvSpPr>
            <p:cNvPr id="109" name="Rectangle 108"/>
            <p:cNvSpPr>
              <a:spLocks/>
            </p:cNvSpPr>
            <p:nvPr/>
          </p:nvSpPr>
          <p:spPr>
            <a:xfrm>
              <a:off x="2959033" y="3332229"/>
              <a:ext cx="18000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>
              <a:spLocks noChangeAspect="1"/>
            </p:cNvSpPr>
            <p:nvPr/>
          </p:nvSpPr>
          <p:spPr>
            <a:xfrm>
              <a:off x="2995033" y="3296229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757510" y="2547194"/>
            <a:ext cx="180000" cy="116467"/>
            <a:chOff x="4726504" y="2541296"/>
            <a:chExt cx="180000" cy="116467"/>
          </a:xfrm>
        </p:grpSpPr>
        <p:sp>
          <p:nvSpPr>
            <p:cNvPr id="112" name="Rectangle 111"/>
            <p:cNvSpPr>
              <a:spLocks/>
            </p:cNvSpPr>
            <p:nvPr/>
          </p:nvSpPr>
          <p:spPr>
            <a:xfrm>
              <a:off x="4726504" y="2639763"/>
              <a:ext cx="180000" cy="1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>
              <a:spLocks/>
            </p:cNvSpPr>
            <p:nvPr/>
          </p:nvSpPr>
          <p:spPr>
            <a:xfrm>
              <a:off x="4726504" y="2541296"/>
              <a:ext cx="180000" cy="1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>
              <a:spLocks noChangeAspect="1"/>
            </p:cNvSpPr>
            <p:nvPr/>
          </p:nvSpPr>
          <p:spPr>
            <a:xfrm>
              <a:off x="4762504" y="2548441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303637" y="5272632"/>
            <a:ext cx="4792639" cy="444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PRL 126, 032503 (2021)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endParaRPr lang="sv-SE" sz="2000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057544" y="2456848"/>
            <a:ext cx="1767471" cy="633325"/>
          </a:xfrm>
          <a:prstGeom prst="line">
            <a:avLst/>
          </a:prstGeom>
          <a:ln w="25400">
            <a:solidFill>
              <a:srgbClr val="E2B2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296001" y="3090173"/>
            <a:ext cx="1761543" cy="556923"/>
          </a:xfrm>
          <a:prstGeom prst="line">
            <a:avLst/>
          </a:prstGeom>
          <a:ln w="25400">
            <a:solidFill>
              <a:srgbClr val="E2B2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057543" y="2598031"/>
            <a:ext cx="1767473" cy="1667873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302445" y="4265903"/>
            <a:ext cx="1755097" cy="202992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3057542" y="3033066"/>
            <a:ext cx="1759907" cy="422559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298963" y="3452689"/>
            <a:ext cx="1756943" cy="34612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065617" y="2741861"/>
            <a:ext cx="1751832" cy="980189"/>
          </a:xfrm>
          <a:prstGeom prst="line">
            <a:avLst/>
          </a:prstGeom>
          <a:ln w="25400">
            <a:solidFill>
              <a:srgbClr val="4DC3D3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296001" y="3724299"/>
            <a:ext cx="1762868" cy="239320"/>
          </a:xfrm>
          <a:prstGeom prst="line">
            <a:avLst/>
          </a:prstGeom>
          <a:ln w="25400">
            <a:solidFill>
              <a:srgbClr val="4DC3D3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3061170" y="2543601"/>
            <a:ext cx="1763534" cy="73752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295689" y="3281377"/>
            <a:ext cx="1761034" cy="100611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22767" y="1606183"/>
            <a:ext cx="687074" cy="39213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1CE4A6-F524-8548-5E9C-229E5F284A76}"/>
              </a:ext>
            </a:extLst>
          </p:cNvPr>
          <p:cNvGrpSpPr/>
          <p:nvPr/>
        </p:nvGrpSpPr>
        <p:grpSpPr>
          <a:xfrm>
            <a:off x="7647223" y="3209293"/>
            <a:ext cx="3034300" cy="2372246"/>
            <a:chOff x="5107223" y="3493773"/>
            <a:chExt cx="3034300" cy="23722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84A2E8A-9B9B-14BA-E1E3-BEC5D0B0EA4E}"/>
                </a:ext>
              </a:extLst>
            </p:cNvPr>
            <p:cNvGrpSpPr/>
            <p:nvPr/>
          </p:nvGrpSpPr>
          <p:grpSpPr>
            <a:xfrm>
              <a:off x="7349523" y="3493773"/>
              <a:ext cx="792000" cy="792000"/>
              <a:chOff x="7347422" y="3381747"/>
              <a:chExt cx="792000" cy="792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9125C2-AE0B-7340-577F-2CFAD0C3BDDB}"/>
                  </a:ext>
                </a:extLst>
              </p:cNvPr>
              <p:cNvSpPr/>
              <p:nvPr/>
            </p:nvSpPr>
            <p:spPr>
              <a:xfrm>
                <a:off x="7347422" y="3381747"/>
                <a:ext cx="792000" cy="792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</a:t>
                </a: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288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0.65(   ) s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 9.92(1)</a:t>
                </a:r>
                <a:endParaRPr lang="sv-SE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78805AA-30BB-72C1-924F-2AE0DC728EE4}"/>
                  </a:ext>
                </a:extLst>
              </p:cNvPr>
              <p:cNvGrpSpPr/>
              <p:nvPr/>
            </p:nvGrpSpPr>
            <p:grpSpPr>
              <a:xfrm>
                <a:off x="7739501" y="3546046"/>
                <a:ext cx="180178" cy="323951"/>
                <a:chOff x="4509705" y="3134636"/>
                <a:chExt cx="180178" cy="323951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658E413-2FDD-5C9A-8E57-9450A0354F68}"/>
                    </a:ext>
                  </a:extLst>
                </p:cNvPr>
                <p:cNvSpPr txBox="1"/>
                <p:nvPr/>
              </p:nvSpPr>
              <p:spPr>
                <a:xfrm>
                  <a:off x="450970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12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0F351BC-9BD1-64E4-E412-66146C704C0D}"/>
                    </a:ext>
                  </a:extLst>
                </p:cNvPr>
                <p:cNvSpPr txBox="1"/>
                <p:nvPr/>
              </p:nvSpPr>
              <p:spPr>
                <a:xfrm>
                  <a:off x="450970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8</a:t>
                  </a:r>
                </a:p>
              </p:txBody>
            </p:sp>
          </p:grp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FE6EE6-B392-AF6B-2378-8EAFEA83E012}"/>
                </a:ext>
              </a:extLst>
            </p:cNvPr>
            <p:cNvSpPr/>
            <p:nvPr/>
          </p:nvSpPr>
          <p:spPr>
            <a:xfrm>
              <a:off x="6557523" y="4285969"/>
              <a:ext cx="792000" cy="792000"/>
            </a:xfrm>
            <a:prstGeom prst="rect">
              <a:avLst/>
            </a:prstGeom>
            <a:solidFill>
              <a:srgbClr val="24FC2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rtlCol="0" anchor="t" anchorCtr="1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 284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0.12(2) s</a:t>
              </a:r>
            </a:p>
            <a:p>
              <a:pPr algn="ctr"/>
              <a:r>
                <a:rPr lang="el-GR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9.33(1) 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sf      98%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EC714C-5200-91A7-9C8D-8E4352511BF8}"/>
                </a:ext>
              </a:extLst>
            </p:cNvPr>
            <p:cNvSpPr txBox="1"/>
            <p:nvPr/>
          </p:nvSpPr>
          <p:spPr>
            <a:xfrm>
              <a:off x="6682765" y="3707834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114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321D64-CEDE-477C-6C79-CADB8F507AB3}"/>
                </a:ext>
              </a:extLst>
            </p:cNvPr>
            <p:cNvSpPr txBox="1"/>
            <p:nvPr/>
          </p:nvSpPr>
          <p:spPr>
            <a:xfrm>
              <a:off x="5894823" y="4511971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16C03B-037C-E0C8-1AF6-36E04DE0BAC2}"/>
                </a:ext>
              </a:extLst>
            </p:cNvPr>
            <p:cNvSpPr/>
            <p:nvPr/>
          </p:nvSpPr>
          <p:spPr>
            <a:xfrm>
              <a:off x="5765523" y="5074019"/>
              <a:ext cx="792000" cy="792000"/>
            </a:xfrm>
            <a:prstGeom prst="rect">
              <a:avLst/>
            </a:prstGeom>
            <a:solidFill>
              <a:srgbClr val="24FC2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rtlCol="0" anchor="t" anchorCtr="1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 280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0.36 </a:t>
              </a:r>
              <a:r>
                <a:rPr lang="en-US" sz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sf    100%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AEE2B6-AC90-904C-207A-BF45508E3754}"/>
                </a:ext>
              </a:extLst>
            </p:cNvPr>
            <p:cNvSpPr txBox="1"/>
            <p:nvPr/>
          </p:nvSpPr>
          <p:spPr>
            <a:xfrm>
              <a:off x="5107223" y="5302414"/>
              <a:ext cx="533400" cy="3352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110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710BB41-C569-061D-7D4A-DD3E9C29E071}"/>
                </a:ext>
              </a:extLst>
            </p:cNvPr>
            <p:cNvSpPr/>
            <p:nvPr/>
          </p:nvSpPr>
          <p:spPr>
            <a:xfrm rot="10800000">
              <a:off x="6573283" y="4301575"/>
              <a:ext cx="172800" cy="172800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person, suit, clothing, person&#10;&#10;Description automatically generated">
            <a:extLst>
              <a:ext uri="{FF2B5EF4-FFF2-40B4-BE49-F238E27FC236}">
                <a16:creationId xmlns:a16="http://schemas.microsoft.com/office/drawing/2014/main" id="{70895BCD-0E70-D676-6DB6-D65E6AB6F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3620" r="25079" b="32384"/>
          <a:stretch/>
        </p:blipFill>
        <p:spPr>
          <a:xfrm>
            <a:off x="10760983" y="4825092"/>
            <a:ext cx="1431017" cy="172810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49AAB77-15F4-634F-3A7E-A84AB5272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186BF1-6FF6-C7F7-7530-78D94169269D}"/>
              </a:ext>
            </a:extLst>
          </p:cNvPr>
          <p:cNvSpPr txBox="1"/>
          <p:nvPr/>
        </p:nvSpPr>
        <p:spPr>
          <a:xfrm>
            <a:off x="7863840" y="1831043"/>
            <a:ext cx="1541403" cy="4995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i="1" dirty="0">
                <a:solidFill>
                  <a:srgbClr val="4713DB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4713DB"/>
                </a:solidFill>
                <a:latin typeface="Arial" pitchFamily="34" charset="0"/>
                <a:cs typeface="Arial" pitchFamily="34" charset="0"/>
              </a:rPr>
              <a:t> = 108,110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B577A-BE3E-709E-63EF-B323084C3EB3}"/>
              </a:ext>
            </a:extLst>
          </p:cNvPr>
          <p:cNvSpPr txBox="1"/>
          <p:nvPr/>
        </p:nvSpPr>
        <p:spPr>
          <a:xfrm>
            <a:off x="6034031" y="4085181"/>
            <a:ext cx="2073050" cy="4995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n-US" sz="2000" b="1" i="1" dirty="0">
                <a:solidFill>
                  <a:srgbClr val="4713DB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en-US" sz="2000" b="1" dirty="0">
                <a:solidFill>
                  <a:srgbClr val="4713DB"/>
                </a:solidFill>
                <a:latin typeface="Arial" pitchFamily="34" charset="0"/>
                <a:cs typeface="Arial" pitchFamily="34" charset="0"/>
              </a:rPr>
              <a:t> = 126 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!!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5C86C9-058E-0B68-83DD-44F7A929EDB4}"/>
              </a:ext>
            </a:extLst>
          </p:cNvPr>
          <p:cNvCxnSpPr>
            <a:cxnSpLocks/>
          </p:cNvCxnSpPr>
          <p:nvPr/>
        </p:nvCxnSpPr>
        <p:spPr>
          <a:xfrm>
            <a:off x="6084000" y="2736000"/>
            <a:ext cx="1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28C651-9D59-91D7-41E7-E308436D88B7}"/>
              </a:ext>
            </a:extLst>
          </p:cNvPr>
          <p:cNvCxnSpPr>
            <a:cxnSpLocks/>
          </p:cNvCxnSpPr>
          <p:nvPr/>
        </p:nvCxnSpPr>
        <p:spPr>
          <a:xfrm>
            <a:off x="6084570" y="3564000"/>
            <a:ext cx="1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5A5B49-4F85-3926-0325-EB1F87AEBEA0}"/>
              </a:ext>
            </a:extLst>
          </p:cNvPr>
          <p:cNvCxnSpPr>
            <a:cxnSpLocks/>
          </p:cNvCxnSpPr>
          <p:nvPr/>
        </p:nvCxnSpPr>
        <p:spPr>
          <a:xfrm>
            <a:off x="6084000" y="3358800"/>
            <a:ext cx="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C590A2-0E45-96B1-E751-A6C91B970B71}"/>
              </a:ext>
            </a:extLst>
          </p:cNvPr>
          <p:cNvCxnSpPr>
            <a:cxnSpLocks/>
          </p:cNvCxnSpPr>
          <p:nvPr/>
        </p:nvCxnSpPr>
        <p:spPr>
          <a:xfrm>
            <a:off x="6084000" y="3150000"/>
            <a:ext cx="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BF3311-A69D-CA21-C54D-0A908E3A84B2}"/>
              </a:ext>
            </a:extLst>
          </p:cNvPr>
          <p:cNvCxnSpPr>
            <a:cxnSpLocks/>
          </p:cNvCxnSpPr>
          <p:nvPr/>
        </p:nvCxnSpPr>
        <p:spPr>
          <a:xfrm>
            <a:off x="6084000" y="2944800"/>
            <a:ext cx="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AD16BF6-1359-9BD9-2AC8-D90371BAE94D}"/>
              </a:ext>
            </a:extLst>
          </p:cNvPr>
          <p:cNvCxnSpPr>
            <a:cxnSpLocks/>
          </p:cNvCxnSpPr>
          <p:nvPr/>
        </p:nvCxnSpPr>
        <p:spPr>
          <a:xfrm>
            <a:off x="6084000" y="3772800"/>
            <a:ext cx="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3AFF8A-B51A-A2F5-C05E-C3206D386277}"/>
              </a:ext>
            </a:extLst>
          </p:cNvPr>
          <p:cNvCxnSpPr>
            <a:cxnSpLocks/>
          </p:cNvCxnSpPr>
          <p:nvPr/>
        </p:nvCxnSpPr>
        <p:spPr>
          <a:xfrm>
            <a:off x="6084000" y="2530800"/>
            <a:ext cx="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F5ACC0-11EF-256D-2689-4346F957ABBD}"/>
              </a:ext>
            </a:extLst>
          </p:cNvPr>
          <p:cNvSpPr txBox="1"/>
          <p:nvPr/>
        </p:nvSpPr>
        <p:spPr>
          <a:xfrm>
            <a:off x="5720120" y="2025717"/>
            <a:ext cx="618771" cy="15676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(MeV)</a:t>
            </a:r>
          </a:p>
          <a:p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6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  5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47F54C7-080A-F697-3F0A-57C59AAAD078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0158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2" grpId="0"/>
      <p:bldP spid="1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E455EFCA-2A0E-B90B-947F-6C730598C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15" y="1943235"/>
            <a:ext cx="3819525" cy="35528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86720" y="741690"/>
            <a:ext cx="4531800" cy="108711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first ever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(1/55~2%) </a:t>
            </a: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decay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into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 0</a:t>
            </a:r>
            <a:r>
              <a:rPr lang="en-US" sz="32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+ 282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</a:p>
        </p:txBody>
      </p:sp>
      <p:pic>
        <p:nvPicPr>
          <p:cNvPr id="7" name="Picture 6" descr="E114_Even_Even_Paper-6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6798" r="5479" b="3415"/>
          <a:stretch/>
        </p:blipFill>
        <p:spPr>
          <a:xfrm>
            <a:off x="688964" y="740685"/>
            <a:ext cx="3633441" cy="4417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36643" y="1351192"/>
            <a:ext cx="453407" cy="5813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5256" y="715452"/>
            <a:ext cx="564428" cy="4989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00084" y="2907610"/>
            <a:ext cx="1622224" cy="49898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 out of 55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3784AA-9067-6AFA-3EF9-8F547E679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59DD1A-71E2-F9D4-079F-7F4A298E94C4}"/>
              </a:ext>
            </a:extLst>
          </p:cNvPr>
          <p:cNvSpPr/>
          <p:nvPr/>
        </p:nvSpPr>
        <p:spPr>
          <a:xfrm>
            <a:off x="383491" y="5192903"/>
            <a:ext cx="4658939" cy="6198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PRL 126, 032503 (2021)</a:t>
            </a:r>
          </a:p>
          <a:p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     </a:t>
            </a:r>
            <a:r>
              <a:rPr lang="sv-SE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PRC 107, 024301 (2023)</a:t>
            </a:r>
            <a:endParaRPr lang="sv-SE" sz="2000" dirty="0"/>
          </a:p>
        </p:txBody>
      </p:sp>
      <p:pic>
        <p:nvPicPr>
          <p:cNvPr id="34" name="Picture 33" descr="A picture containing person, suit, clothing, person&#10;&#10;Description automatically generated">
            <a:extLst>
              <a:ext uri="{FF2B5EF4-FFF2-40B4-BE49-F238E27FC236}">
                <a16:creationId xmlns:a16="http://schemas.microsoft.com/office/drawing/2014/main" id="{9C9E00CB-FB1D-9E7D-5685-CA90F8811E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3620" r="25079" b="32384"/>
          <a:stretch/>
        </p:blipFill>
        <p:spPr>
          <a:xfrm>
            <a:off x="10760983" y="4825092"/>
            <a:ext cx="1431017" cy="17281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3AEE46-9683-7E6D-305C-5D5449D8925D}"/>
              </a:ext>
            </a:extLst>
          </p:cNvPr>
          <p:cNvSpPr txBox="1"/>
          <p:nvPr/>
        </p:nvSpPr>
        <p:spPr>
          <a:xfrm>
            <a:off x="1309684" y="749721"/>
            <a:ext cx="564428" cy="4880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3F71A-B529-97CC-9976-EA67ECD20606}"/>
              </a:ext>
            </a:extLst>
          </p:cNvPr>
          <p:cNvSpPr txBox="1"/>
          <p:nvPr/>
        </p:nvSpPr>
        <p:spPr>
          <a:xfrm>
            <a:off x="4322405" y="2190376"/>
            <a:ext cx="1392595" cy="39941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imp DSSD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0AE91-4A93-EE3E-A43F-E4D8C5E670FF}"/>
              </a:ext>
            </a:extLst>
          </p:cNvPr>
          <p:cNvSpPr txBox="1"/>
          <p:nvPr/>
        </p:nvSpPr>
        <p:spPr>
          <a:xfrm>
            <a:off x="4340801" y="3088193"/>
            <a:ext cx="1392595" cy="39941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rgbClr val="4713DB"/>
                </a:solidFill>
                <a:latin typeface="Arial" pitchFamily="34" charset="0"/>
                <a:cs typeface="Arial" pitchFamily="34" charset="0"/>
              </a:rPr>
              <a:t>box DSSD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D658215-8620-8157-C6D0-3F261CB82FC7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866028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Triaxial Beyond Mean Field Calculations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AC58D4-37B0-EBEC-4211-1212FD9A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30" name="Picture 29" descr="A screenshot of a computer">
            <a:extLst>
              <a:ext uri="{FF2B5EF4-FFF2-40B4-BE49-F238E27FC236}">
                <a16:creationId xmlns:a16="http://schemas.microsoft.com/office/drawing/2014/main" id="{B9A1D31D-3B52-B62C-0270-11EB61CE9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21417" r="21386" b="52334"/>
          <a:stretch/>
        </p:blipFill>
        <p:spPr>
          <a:xfrm>
            <a:off x="228600" y="838200"/>
            <a:ext cx="6948000" cy="180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49640" y="1352179"/>
            <a:ext cx="3505920" cy="386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J. Luis </a:t>
            </a:r>
            <a:r>
              <a:rPr lang="en-US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Egido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&amp; Andrea </a:t>
            </a:r>
            <a:r>
              <a:rPr lang="en-US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Jungclaus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BD2746-2EC6-A332-3E0F-1EAD9E9BB09E}"/>
              </a:ext>
            </a:extLst>
          </p:cNvPr>
          <p:cNvSpPr txBox="1"/>
          <p:nvPr/>
        </p:nvSpPr>
        <p:spPr>
          <a:xfrm>
            <a:off x="2209800" y="5332483"/>
            <a:ext cx="7772400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rgbClr val="4713DB"/>
                </a:solidFill>
                <a:latin typeface="Arial" pitchFamily="34" charset="0"/>
                <a:cs typeface="Arial" pitchFamily="34" charset="0"/>
              </a:rPr>
              <a:t>Triaxial symmetry conserving configuration mixing approach (SCCM)</a:t>
            </a: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Gogny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D1S</a:t>
            </a:r>
          </a:p>
          <a:p>
            <a:pPr algn="ctr"/>
            <a:r>
              <a:rPr lang="en-GB" sz="2400" b="1" i="0" u="none" strike="noStrike" baseline="0" dirty="0">
                <a:solidFill>
                  <a:srgbClr val="231F20"/>
                </a:solidFill>
                <a:latin typeface="AdvOT483a8203"/>
              </a:rPr>
              <a:t>… importance of the </a:t>
            </a:r>
            <a:r>
              <a:rPr lang="en-GB" sz="2400" b="1" i="0" u="none" strike="noStrike" baseline="0" dirty="0">
                <a:solidFill>
                  <a:srgbClr val="231F20"/>
                </a:solidFill>
                <a:latin typeface="AdvOTdd3b7348.I+03"/>
              </a:rPr>
              <a:t>γ </a:t>
            </a:r>
            <a:r>
              <a:rPr lang="en-GB" sz="2400" b="1" i="0" u="none" strike="noStrike" baseline="0" dirty="0">
                <a:solidFill>
                  <a:srgbClr val="231F20"/>
                </a:solidFill>
                <a:latin typeface="AdvOT483a8203"/>
              </a:rPr>
              <a:t>degree of freedom is highlighted …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7" name="Picture 36" descr="A screen shot of a graph&#10;&#10;Description automatically generated with medium confidence">
            <a:extLst>
              <a:ext uri="{FF2B5EF4-FFF2-40B4-BE49-F238E27FC236}">
                <a16:creationId xmlns:a16="http://schemas.microsoft.com/office/drawing/2014/main" id="{876A9816-D9CC-0FDB-65DD-F3F8D9C7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19819" r="15090" b="3176"/>
          <a:stretch/>
        </p:blipFill>
        <p:spPr>
          <a:xfrm>
            <a:off x="409830" y="2716731"/>
            <a:ext cx="3599939" cy="25380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1988AE7-ABB0-CFE8-5A04-645B2F00411F}"/>
              </a:ext>
            </a:extLst>
          </p:cNvPr>
          <p:cNvSpPr txBox="1"/>
          <p:nvPr/>
        </p:nvSpPr>
        <p:spPr>
          <a:xfrm>
            <a:off x="8141026" y="1033317"/>
            <a:ext cx="3682348" cy="1023744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sv-SE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coexistence</a:t>
            </a:r>
            <a:endParaRPr lang="sv-SE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B65A58-394A-FAF6-51C8-FC57BBDF96C5}"/>
              </a:ext>
            </a:extLst>
          </p:cNvPr>
          <p:cNvSpPr txBox="1"/>
          <p:nvPr/>
        </p:nvSpPr>
        <p:spPr>
          <a:xfrm>
            <a:off x="2667000" y="3816714"/>
            <a:ext cx="914400" cy="38805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=114</a:t>
            </a:r>
            <a:endParaRPr lang="sv-SE" sz="2000" b="1" baseline="30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D2EC820-BCCD-BF42-3E1B-0B405EFDAB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33607" r="13899" b="4424"/>
          <a:stretch/>
        </p:blipFill>
        <p:spPr>
          <a:xfrm>
            <a:off x="7254954" y="2857608"/>
            <a:ext cx="4778931" cy="1863005"/>
          </a:xfrm>
          <a:prstGeom prst="rect">
            <a:avLst/>
          </a:prstGeom>
        </p:spPr>
      </p:pic>
      <p:pic>
        <p:nvPicPr>
          <p:cNvPr id="45" name="Picture 44" descr="A picture containing text, diagram, graphics, screenshot&#10;&#10;Description automatically generated">
            <a:extLst>
              <a:ext uri="{FF2B5EF4-FFF2-40B4-BE49-F238E27FC236}">
                <a16:creationId xmlns:a16="http://schemas.microsoft.com/office/drawing/2014/main" id="{E9E5C16D-C8F5-B578-CD2E-9664A61048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24228" r="22891" b="15835"/>
          <a:stretch/>
        </p:blipFill>
        <p:spPr>
          <a:xfrm>
            <a:off x="4977286" y="2958275"/>
            <a:ext cx="2237428" cy="176233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41C7F04-B155-D0FE-E6A4-C13D3AB2A896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407766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F33D09-66FB-0CAA-2F94-E33F3D3CE51F}"/>
              </a:ext>
            </a:extLst>
          </p:cNvPr>
          <p:cNvSpPr/>
          <p:nvPr/>
        </p:nvSpPr>
        <p:spPr>
          <a:xfrm>
            <a:off x="1424924" y="4865972"/>
            <a:ext cx="4179351" cy="436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D.M. Cox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  <a:endParaRPr lang="sv-SE" sz="2000" dirty="0"/>
          </a:p>
        </p:txBody>
      </p:sp>
      <p:pic>
        <p:nvPicPr>
          <p:cNvPr id="17" name="Picture 1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3561C0E6-1CC5-2A92-F7CA-398EC9ECE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4760119"/>
            <a:ext cx="1435894" cy="17930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8CEFD2-B434-55F1-6CAE-E21DB1A83EB7}"/>
              </a:ext>
            </a:extLst>
          </p:cNvPr>
          <p:cNvSpPr txBox="1"/>
          <p:nvPr/>
        </p:nvSpPr>
        <p:spPr>
          <a:xfrm>
            <a:off x="126310" y="1584591"/>
            <a:ext cx="6350689" cy="2427139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prstClr val="black"/>
                </a:solidFill>
                <a:latin typeface="Arial"/>
              </a:rPr>
              <a:t>a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lmost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doubling number of known chains (18)</a:t>
            </a:r>
          </a:p>
          <a:p>
            <a:pPr marL="342900" marR="0" lvl="0" indent="-34290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observation of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α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-decay fine structure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                        (certainly in the decay step </a:t>
            </a:r>
            <a:r>
              <a:rPr kumimoji="0" lang="en-US" sz="2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285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Cn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→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281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Ds)</a:t>
            </a:r>
          </a:p>
          <a:p>
            <a:pPr marL="342900" marR="0" lvl="0" indent="-34290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confirmation of decay branch into </a:t>
            </a:r>
            <a:r>
              <a:rPr kumimoji="0" lang="en-US" sz="2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277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Hs            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Ch.E. D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üllmann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et al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., PRL 104, 252701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(2010).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consistency checks with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Geant4 simulations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B167C6-71C7-1D4C-D9E0-F4F35AB1CC67}"/>
              </a:ext>
            </a:extLst>
          </p:cNvPr>
          <p:cNvSpPr txBox="1"/>
          <p:nvPr/>
        </p:nvSpPr>
        <p:spPr>
          <a:xfrm>
            <a:off x="609600" y="925406"/>
            <a:ext cx="306170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800" b="1" baseline="30000" dirty="0">
                <a:solidFill>
                  <a:prstClr val="black"/>
                </a:solidFill>
                <a:latin typeface="Arial"/>
              </a:rPr>
              <a:t>289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Fl (15 chains):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4E4A840-D64A-ACD5-55DC-21602A710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0516" r="10271" b="5288"/>
          <a:stretch/>
        </p:blipFill>
        <p:spPr>
          <a:xfrm>
            <a:off x="6487022" y="741735"/>
            <a:ext cx="4609794" cy="3252593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8AB6FF2-98DF-C407-3A64-BB86E5BED1CE}"/>
              </a:ext>
            </a:extLst>
          </p:cNvPr>
          <p:cNvGrpSpPr/>
          <p:nvPr/>
        </p:nvGrpSpPr>
        <p:grpSpPr>
          <a:xfrm>
            <a:off x="8891228" y="3034238"/>
            <a:ext cx="3164301" cy="3168143"/>
            <a:chOff x="8811038" y="2672028"/>
            <a:chExt cx="3164301" cy="316814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E44068-484C-9A27-F941-6551DA9D548F}"/>
                </a:ext>
              </a:extLst>
            </p:cNvPr>
            <p:cNvGrpSpPr/>
            <p:nvPr/>
          </p:nvGrpSpPr>
          <p:grpSpPr>
            <a:xfrm>
              <a:off x="11183339" y="2672028"/>
              <a:ext cx="792000" cy="792000"/>
              <a:chOff x="7347422" y="3381747"/>
              <a:chExt cx="792000" cy="792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0E2A893-6803-2337-7156-F1F15F49DFFF}"/>
                  </a:ext>
                </a:extLst>
              </p:cNvPr>
              <p:cNvSpPr/>
              <p:nvPr/>
            </p:nvSpPr>
            <p:spPr>
              <a:xfrm>
                <a:off x="7347422" y="3381747"/>
                <a:ext cx="792000" cy="792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 289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2.5(  ) s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9.80,…</a:t>
                </a:r>
                <a:endParaRPr lang="sv-SE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15FA78B-7F97-ABD2-016F-F6383DFD79E1}"/>
                  </a:ext>
                </a:extLst>
              </p:cNvPr>
              <p:cNvGrpSpPr/>
              <p:nvPr/>
            </p:nvGrpSpPr>
            <p:grpSpPr>
              <a:xfrm>
                <a:off x="7697591" y="3546046"/>
                <a:ext cx="180178" cy="323951"/>
                <a:chOff x="4467795" y="3134636"/>
                <a:chExt cx="180178" cy="323951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198C87A1-7478-C1FF-1D05-43135BAACB53}"/>
                    </a:ext>
                  </a:extLst>
                </p:cNvPr>
                <p:cNvSpPr txBox="1"/>
                <p:nvPr/>
              </p:nvSpPr>
              <p:spPr>
                <a:xfrm>
                  <a:off x="446779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8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73DEB26-7FA2-6F56-F62B-A4923FAD4E15}"/>
                    </a:ext>
                  </a:extLst>
                </p:cNvPr>
                <p:cNvSpPr txBox="1"/>
                <p:nvPr/>
              </p:nvSpPr>
              <p:spPr>
                <a:xfrm>
                  <a:off x="446779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5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3BCF786-198A-A738-ED8A-1B67F00F6E9C}"/>
                </a:ext>
              </a:extLst>
            </p:cNvPr>
            <p:cNvGrpSpPr/>
            <p:nvPr/>
          </p:nvGrpSpPr>
          <p:grpSpPr>
            <a:xfrm>
              <a:off x="10395038" y="3467838"/>
              <a:ext cx="792000" cy="792000"/>
              <a:chOff x="7347422" y="3381747"/>
              <a:chExt cx="792000" cy="7920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89B35EC-8CE8-4035-31F9-72F1C08933A7}"/>
                  </a:ext>
                </a:extLst>
              </p:cNvPr>
              <p:cNvSpPr/>
              <p:nvPr/>
            </p:nvSpPr>
            <p:spPr>
              <a:xfrm>
                <a:off x="7347422" y="3381747"/>
                <a:ext cx="792000" cy="792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Cn 285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42(   ) s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 9.14,…</a:t>
                </a:r>
                <a:endParaRPr lang="sv-SE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A36C6B2-C3AC-9460-9008-0EFD267F4C9F}"/>
                  </a:ext>
                </a:extLst>
              </p:cNvPr>
              <p:cNvGrpSpPr/>
              <p:nvPr/>
            </p:nvGrpSpPr>
            <p:grpSpPr>
              <a:xfrm>
                <a:off x="7670921" y="3546046"/>
                <a:ext cx="191608" cy="323951"/>
                <a:chOff x="4441125" y="3134636"/>
                <a:chExt cx="191608" cy="323951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88A08F6-12B6-6232-0EB5-49E734B481B9}"/>
                    </a:ext>
                  </a:extLst>
                </p:cNvPr>
                <p:cNvSpPr txBox="1"/>
                <p:nvPr/>
              </p:nvSpPr>
              <p:spPr>
                <a:xfrm>
                  <a:off x="444112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10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A344F90-5E8A-80E5-A3A8-73B047EDE4F7}"/>
                    </a:ext>
                  </a:extLst>
                </p:cNvPr>
                <p:cNvSpPr txBox="1"/>
                <p:nvPr/>
              </p:nvSpPr>
              <p:spPr>
                <a:xfrm>
                  <a:off x="445255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7</a:t>
                  </a:r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681FDB9-BC7D-443F-0F99-8CAF934D2299}"/>
                </a:ext>
              </a:extLst>
            </p:cNvPr>
            <p:cNvGrpSpPr/>
            <p:nvPr/>
          </p:nvGrpSpPr>
          <p:grpSpPr>
            <a:xfrm>
              <a:off x="9601004" y="4261858"/>
              <a:ext cx="792111" cy="792000"/>
              <a:chOff x="9448604" y="4410448"/>
              <a:chExt cx="792111" cy="7920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2C35D01-6A9B-1A35-5D57-17B3B52B5A1E}"/>
                  </a:ext>
                </a:extLst>
              </p:cNvPr>
              <p:cNvSpPr/>
              <p:nvPr/>
            </p:nvSpPr>
            <p:spPr>
              <a:xfrm>
                <a:off x="9448604" y="4410448"/>
                <a:ext cx="792000" cy="792000"/>
              </a:xfrm>
              <a:prstGeom prst="rect">
                <a:avLst/>
              </a:prstGeom>
              <a:solidFill>
                <a:srgbClr val="24FC2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E39432EF-9AC5-D458-EDE6-951F8EA78160}"/>
                  </a:ext>
                </a:extLst>
              </p:cNvPr>
              <p:cNvSpPr/>
              <p:nvPr/>
            </p:nvSpPr>
            <p:spPr>
              <a:xfrm rot="10800000">
                <a:off x="9455524" y="4414879"/>
                <a:ext cx="448486" cy="447468"/>
              </a:xfrm>
              <a:prstGeom prst="triangle">
                <a:avLst>
                  <a:gd name="adj" fmla="val 10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125D0CD-6CAB-B7DF-3964-36321C110A34}"/>
                  </a:ext>
                </a:extLst>
              </p:cNvPr>
              <p:cNvSpPr/>
              <p:nvPr/>
            </p:nvSpPr>
            <p:spPr>
              <a:xfrm>
                <a:off x="9448715" y="4410448"/>
                <a:ext cx="792000" cy="792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Ds 281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19(   ) s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 8.67(2)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sf       90%</a:t>
                </a:r>
                <a:endParaRPr lang="sv-SE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74F9549-F01A-6DDA-71C4-EF973E2D1A3F}"/>
                  </a:ext>
                </a:extLst>
              </p:cNvPr>
              <p:cNvGrpSpPr/>
              <p:nvPr/>
            </p:nvGrpSpPr>
            <p:grpSpPr>
              <a:xfrm>
                <a:off x="9783644" y="4580434"/>
                <a:ext cx="180178" cy="323951"/>
                <a:chOff x="4509705" y="3134636"/>
                <a:chExt cx="180178" cy="323951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B9DDC1B-86EB-E249-06E3-21AB431BD748}"/>
                    </a:ext>
                  </a:extLst>
                </p:cNvPr>
                <p:cNvSpPr txBox="1"/>
                <p:nvPr/>
              </p:nvSpPr>
              <p:spPr>
                <a:xfrm>
                  <a:off x="450970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4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8072C76-3FD9-5640-4D3E-42C38D435BD7}"/>
                    </a:ext>
                  </a:extLst>
                </p:cNvPr>
                <p:cNvSpPr txBox="1"/>
                <p:nvPr/>
              </p:nvSpPr>
              <p:spPr>
                <a:xfrm>
                  <a:off x="450970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3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119A2B1-4851-E352-736A-DCEB3EC64569}"/>
                </a:ext>
              </a:extLst>
            </p:cNvPr>
            <p:cNvGrpSpPr/>
            <p:nvPr/>
          </p:nvGrpSpPr>
          <p:grpSpPr>
            <a:xfrm>
              <a:off x="8811038" y="5048171"/>
              <a:ext cx="792000" cy="792000"/>
              <a:chOff x="6912342" y="2644091"/>
              <a:chExt cx="792000" cy="792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75A4BC8-8318-9789-0931-B36E7328A041}"/>
                  </a:ext>
                </a:extLst>
              </p:cNvPr>
              <p:cNvSpPr/>
              <p:nvPr/>
            </p:nvSpPr>
            <p:spPr>
              <a:xfrm>
                <a:off x="6912342" y="2644091"/>
                <a:ext cx="792000" cy="792000"/>
              </a:xfrm>
              <a:prstGeom prst="rect">
                <a:avLst/>
              </a:prstGeom>
              <a:solidFill>
                <a:srgbClr val="24FC2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Hs 277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18(</a:t>
                </a:r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sf    100% 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10D4545-A981-1E26-A212-82A1EC5ECD3D}"/>
                  </a:ext>
                </a:extLst>
              </p:cNvPr>
              <p:cNvGrpSpPr/>
              <p:nvPr/>
            </p:nvGrpSpPr>
            <p:grpSpPr>
              <a:xfrm>
                <a:off x="7162214" y="2814775"/>
                <a:ext cx="199228" cy="327246"/>
                <a:chOff x="9648469" y="3184217"/>
                <a:chExt cx="199228" cy="327246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1FD8E70-7822-FA05-EB56-FFDAF26B6282}"/>
                    </a:ext>
                  </a:extLst>
                </p:cNvPr>
                <p:cNvSpPr txBox="1"/>
                <p:nvPr/>
              </p:nvSpPr>
              <p:spPr>
                <a:xfrm>
                  <a:off x="9667519" y="3184217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25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FF2FFA1-F068-39FF-EC27-4BFC59A762C1}"/>
                    </a:ext>
                  </a:extLst>
                </p:cNvPr>
                <p:cNvSpPr txBox="1"/>
                <p:nvPr/>
              </p:nvSpPr>
              <p:spPr>
                <a:xfrm>
                  <a:off x="9648469" y="3293299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 7</a:t>
                  </a:r>
                </a:p>
              </p:txBody>
            </p:sp>
          </p:grp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9801ED4-9B9E-A3C2-19B0-DE5ECDF3B270}"/>
              </a:ext>
            </a:extLst>
          </p:cNvPr>
          <p:cNvSpPr txBox="1"/>
          <p:nvPr/>
        </p:nvSpPr>
        <p:spPr>
          <a:xfrm>
            <a:off x="10232010" y="952016"/>
            <a:ext cx="639218" cy="47000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2800" b="1" baseline="30000" dirty="0">
                <a:solidFill>
                  <a:prstClr val="black"/>
                </a:solidFill>
                <a:latin typeface="Arial"/>
              </a:rPr>
              <a:t>exp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CEBF04F-2EA7-D7CD-BB02-DD57D3E47A28}"/>
              </a:ext>
            </a:extLst>
          </p:cNvPr>
          <p:cNvSpPr txBox="1"/>
          <p:nvPr/>
        </p:nvSpPr>
        <p:spPr>
          <a:xfrm>
            <a:off x="10232010" y="2343818"/>
            <a:ext cx="639218" cy="47000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2800" b="1" baseline="30000" dirty="0">
                <a:solidFill>
                  <a:prstClr val="black"/>
                </a:solidFill>
                <a:latin typeface="Arial"/>
              </a:rPr>
              <a:t>sim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F1F5430-40E1-A98B-81FA-0057E3FC210D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086946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F33D09-66FB-0CAA-2F94-E33F3D3CE51F}"/>
              </a:ext>
            </a:extLst>
          </p:cNvPr>
          <p:cNvSpPr/>
          <p:nvPr/>
        </p:nvSpPr>
        <p:spPr>
          <a:xfrm>
            <a:off x="1416662" y="4810144"/>
            <a:ext cx="5746138" cy="9709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D.M. Cox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(Triaxial) Beyond Mean-Field Theory (odd </a:t>
            </a: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!):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J.L.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Egido</a:t>
            </a:r>
            <a:endParaRPr lang="en-US" sz="16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(~4 weeks per decay step and parity on Madrid HPC)</a:t>
            </a:r>
            <a:endParaRPr lang="sv-SE" sz="1600" dirty="0"/>
          </a:p>
        </p:txBody>
      </p: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9B4642B4-8482-8D4E-DB86-DD8FB84E1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4783" r="6989" b="4723"/>
          <a:stretch/>
        </p:blipFill>
        <p:spPr>
          <a:xfrm>
            <a:off x="516000" y="768728"/>
            <a:ext cx="11160000" cy="4104000"/>
          </a:xfrm>
          <a:prstGeom prst="rect">
            <a:avLst/>
          </a:prstGeom>
        </p:spPr>
      </p:pic>
      <p:pic>
        <p:nvPicPr>
          <p:cNvPr id="17" name="Picture 1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3561C0E6-1CC5-2A92-F7CA-398EC9ECE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4760119"/>
            <a:ext cx="1435894" cy="1793081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46BA7C8-C763-8A80-2596-43C9C1C9B35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202083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B76DCF-422C-90D5-79E8-593F49EC1E81}"/>
              </a:ext>
            </a:extLst>
          </p:cNvPr>
          <p:cNvSpPr txBox="1"/>
          <p:nvPr/>
        </p:nvSpPr>
        <p:spPr>
          <a:xfrm>
            <a:off x="165374" y="768728"/>
            <a:ext cx="10045426" cy="57844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400" b="1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comparison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along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decay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chains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  <a:p>
            <a:endParaRPr lang="sv-SE" sz="700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 Rudolph, EPJ A 58, 242 (2022)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       D.M. Cox </a:t>
            </a:r>
            <a:r>
              <a:rPr lang="sv-SE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11" name="Picture 10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22B8D144-22A3-1F7C-7500-8140737C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57889"/>
            <a:ext cx="4767263" cy="15811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D42AD5-8246-1E79-7153-701227BEFC2B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847864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B76DCF-422C-90D5-79E8-593F49EC1E81}"/>
              </a:ext>
            </a:extLst>
          </p:cNvPr>
          <p:cNvSpPr txBox="1"/>
          <p:nvPr/>
        </p:nvSpPr>
        <p:spPr>
          <a:xfrm>
            <a:off x="165374" y="768728"/>
            <a:ext cx="10045426" cy="57844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400" b="1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comparison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along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decay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chains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  <a:p>
            <a:endParaRPr lang="sv-SE" sz="700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 Rudolph, EPJ A 58, 242 (2022)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       D.M. Cox </a:t>
            </a:r>
            <a:r>
              <a:rPr lang="sv-SE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J.L. Egido, private communication</a:t>
            </a:r>
          </a:p>
          <a:p>
            <a:pPr algn="l"/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J.L. </a:t>
            </a:r>
            <a:r>
              <a:rPr lang="en-GB" sz="18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Egido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A. </a:t>
            </a: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Jungclaus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sz="18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Lett. 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125, 192504 (2020)</a:t>
            </a:r>
            <a:endParaRPr lang="en-SE" sz="18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11" name="Picture 10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22B8D144-22A3-1F7C-7500-8140737C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57889"/>
            <a:ext cx="4767263" cy="1581150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D16E22EB-3D48-6787-7AFF-51EE5F5D0890}"/>
              </a:ext>
            </a:extLst>
          </p:cNvPr>
          <p:cNvSpPr>
            <a:spLocks noChangeAspect="1"/>
          </p:cNvSpPr>
          <p:nvPr/>
        </p:nvSpPr>
        <p:spPr>
          <a:xfrm>
            <a:off x="2819400" y="3429000"/>
            <a:ext cx="1097280" cy="1097280"/>
          </a:xfrm>
          <a:prstGeom prst="smileyFac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" name="Picture 9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6D62208C-547D-2509-464A-30A843FA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26875"/>
            <a:ext cx="4767263" cy="313848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F026D84-62FE-8D4F-6EB2-A899DE51CC46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35526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B76DCF-422C-90D5-79E8-593F49EC1E81}"/>
              </a:ext>
            </a:extLst>
          </p:cNvPr>
          <p:cNvSpPr txBox="1"/>
          <p:nvPr/>
        </p:nvSpPr>
        <p:spPr>
          <a:xfrm>
            <a:off x="165374" y="768728"/>
            <a:ext cx="10045426" cy="57844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400" b="1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comparison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along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decay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chains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  <a:p>
            <a:endParaRPr lang="sv-SE" sz="700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 Rudolph, EPJ A 58, 242 (2022)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       D.M. Cox </a:t>
            </a:r>
            <a:r>
              <a:rPr lang="sv-SE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S. Ćwiok, W. Nazarewicz, P.H. Heenen, </a:t>
            </a:r>
          </a:p>
          <a:p>
            <a:r>
              <a:rPr lang="nl-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Phys. Rev. Lett. 83, 1108 </a:t>
            </a:r>
            <a:r>
              <a:rPr lang="en-S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(1999)</a:t>
            </a:r>
            <a:endParaRPr lang="sv-S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11" name="Picture 10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22B8D144-22A3-1F7C-7500-8140737C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57889"/>
            <a:ext cx="4767263" cy="1581150"/>
          </a:xfrm>
          <a:prstGeom prst="rect">
            <a:avLst/>
          </a:prstGeom>
        </p:spPr>
      </p:pic>
      <p:pic>
        <p:nvPicPr>
          <p:cNvPr id="7" name="Picture 6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AFF5D69A-A72C-7012-87C8-BAF0F1B7B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219978"/>
            <a:ext cx="4767263" cy="3081338"/>
          </a:xfrm>
          <a:prstGeom prst="rect">
            <a:avLst/>
          </a:prstGeom>
        </p:spPr>
      </p:pic>
      <p:sp>
        <p:nvSpPr>
          <p:cNvPr id="9" name="Lightning Bolt 8">
            <a:extLst>
              <a:ext uri="{FF2B5EF4-FFF2-40B4-BE49-F238E27FC236}">
                <a16:creationId xmlns:a16="http://schemas.microsoft.com/office/drawing/2014/main" id="{9217764B-747B-A3E2-5DE4-7F16BA212E70}"/>
              </a:ext>
            </a:extLst>
          </p:cNvPr>
          <p:cNvSpPr/>
          <p:nvPr/>
        </p:nvSpPr>
        <p:spPr>
          <a:xfrm>
            <a:off x="3124200" y="3563584"/>
            <a:ext cx="914400" cy="1232535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A3585C-ED96-B492-7C68-CB6DFFDA8EBD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200821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 Summary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– SHE Nuclear Structure</a:t>
            </a:r>
            <a:endParaRPr lang="sv-S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38D344-83E7-70D4-439A-906EB9F66138}"/>
              </a:ext>
            </a:extLst>
          </p:cNvPr>
          <p:cNvGrpSpPr/>
          <p:nvPr/>
        </p:nvGrpSpPr>
        <p:grpSpPr>
          <a:xfrm>
            <a:off x="990600" y="1186952"/>
            <a:ext cx="2345454" cy="2861619"/>
            <a:chOff x="181720" y="1582612"/>
            <a:chExt cx="2345454" cy="28616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03E6BE-2F19-32B9-8865-7ABF98DCE460}"/>
                </a:ext>
              </a:extLst>
            </p:cNvPr>
            <p:cNvGrpSpPr/>
            <p:nvPr/>
          </p:nvGrpSpPr>
          <p:grpSpPr>
            <a:xfrm>
              <a:off x="1495685" y="1582612"/>
              <a:ext cx="792000" cy="792000"/>
              <a:chOff x="7347422" y="3381747"/>
              <a:chExt cx="792000" cy="792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F72192D-D09B-263B-DA17-77CDCE9E0AC4}"/>
                  </a:ext>
                </a:extLst>
              </p:cNvPr>
              <p:cNvSpPr/>
              <p:nvPr/>
            </p:nvSpPr>
            <p:spPr>
              <a:xfrm>
                <a:off x="7347422" y="3381747"/>
                <a:ext cx="792000" cy="792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rtlCol="0" anchor="t" anchorCtr="1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Cn 285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42(   ) s</a:t>
                </a:r>
                <a:endParaRPr lang="en-US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    9.14(3)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BB41AD0-CBAD-6DE8-02EC-D6B7A0B6FE1A}"/>
                  </a:ext>
                </a:extLst>
              </p:cNvPr>
              <p:cNvGrpSpPr/>
              <p:nvPr/>
            </p:nvGrpSpPr>
            <p:grpSpPr>
              <a:xfrm>
                <a:off x="7670921" y="3546046"/>
                <a:ext cx="180178" cy="323951"/>
                <a:chOff x="4441125" y="3134636"/>
                <a:chExt cx="180178" cy="323951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21E1728-6D08-4F92-803D-2AFF05D7555F}"/>
                    </a:ext>
                  </a:extLst>
                </p:cNvPr>
                <p:cNvSpPr txBox="1"/>
                <p:nvPr/>
              </p:nvSpPr>
              <p:spPr>
                <a:xfrm>
                  <a:off x="4441125" y="3134636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10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4F9F827-6F58-8DDA-0837-B80B2BB16F34}"/>
                    </a:ext>
                  </a:extLst>
                </p:cNvPr>
                <p:cNvSpPr txBox="1"/>
                <p:nvPr/>
              </p:nvSpPr>
              <p:spPr>
                <a:xfrm>
                  <a:off x="4441125" y="3240423"/>
                  <a:ext cx="180178" cy="218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/>
                  <a:r>
                    <a:rPr lang="en-US" sz="900" dirty="0">
                      <a:latin typeface="Arial" pitchFamily="34" charset="0"/>
                      <a:cs typeface="Arial" pitchFamily="34" charset="0"/>
                    </a:rPr>
                    <a:t>7</a:t>
                  </a:r>
                </a:p>
              </p:txBody>
            </p:sp>
          </p:grpSp>
        </p:grpSp>
        <p:sp>
          <p:nvSpPr>
            <p:cNvPr id="24" name="Curved Right Arrow 6">
              <a:extLst>
                <a:ext uri="{FF2B5EF4-FFF2-40B4-BE49-F238E27FC236}">
                  <a16:creationId xmlns:a16="http://schemas.microsoft.com/office/drawing/2014/main" id="{914740B3-2EDC-8ED6-EE4F-E71BD4FE2112}"/>
                </a:ext>
              </a:extLst>
            </p:cNvPr>
            <p:cNvSpPr/>
            <p:nvPr/>
          </p:nvSpPr>
          <p:spPr>
            <a:xfrm rot="3836868">
              <a:off x="386535" y="1587878"/>
              <a:ext cx="593482" cy="1003111"/>
            </a:xfrm>
            <a:prstGeom prst="curvedRightArrow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5" name="Picture 24" descr="CED-NUSTAR-version.fig - CED-NUSTAR-version.pdf — Mozilla Firefox">
              <a:extLst>
                <a:ext uri="{FF2B5EF4-FFF2-40B4-BE49-F238E27FC236}">
                  <a16:creationId xmlns:a16="http://schemas.microsoft.com/office/drawing/2014/main" id="{B1257204-CABA-E488-4274-F749E9EF8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1" t="26243" r="21249" b="8677"/>
            <a:stretch/>
          </p:blipFill>
          <p:spPr>
            <a:xfrm>
              <a:off x="264617" y="2643828"/>
              <a:ext cx="2262557" cy="1800403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FF641DA-BDCC-742B-5D22-724E9F088B0F}"/>
              </a:ext>
            </a:extLst>
          </p:cNvPr>
          <p:cNvSpPr txBox="1"/>
          <p:nvPr/>
        </p:nvSpPr>
        <p:spPr>
          <a:xfrm>
            <a:off x="1372469" y="3849769"/>
            <a:ext cx="1280997" cy="3192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82F64-4091-5412-1AAE-2B7983AE2DE9}"/>
              </a:ext>
            </a:extLst>
          </p:cNvPr>
          <p:cNvSpPr txBox="1"/>
          <p:nvPr/>
        </p:nvSpPr>
        <p:spPr>
          <a:xfrm>
            <a:off x="4393763" y="758365"/>
            <a:ext cx="7467600" cy="415645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unfolding “yellow squares” into decay schemes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anchor points 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nuclear structure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theory        	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in the SHE regime itself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000" b="1" dirty="0">
                <a:solidFill>
                  <a:prstClr val="black"/>
                </a:solidFill>
                <a:latin typeface="Arial"/>
              </a:rPr>
              <a:t>(precise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Q</a:t>
            </a:r>
            <a:r>
              <a:rPr lang="el-GR" sz="2000" b="1" i="1" baseline="-25000" dirty="0">
                <a:solidFill>
                  <a:prstClr val="black"/>
                </a:solidFill>
                <a:latin typeface="Arial"/>
              </a:rPr>
              <a:t>α</a:t>
            </a:r>
            <a:r>
              <a:rPr lang="en-US" sz="2000" b="1" dirty="0">
                <a:solidFill>
                  <a:prstClr val="black"/>
                </a:solidFill>
                <a:latin typeface="Arial"/>
              </a:rPr>
              <a:t> chains, fine structure, hindrance factors,     	 </a:t>
            </a:r>
            <a:r>
              <a:rPr lang="el-GR" sz="2000" b="1" dirty="0">
                <a:solidFill>
                  <a:prstClr val="black"/>
                </a:solidFill>
                <a:latin typeface="Arial"/>
              </a:rPr>
              <a:t>γ</a:t>
            </a:r>
            <a:r>
              <a:rPr lang="sv-SE" sz="2000" b="1" dirty="0">
                <a:solidFill>
                  <a:prstClr val="black"/>
                </a:solidFill>
                <a:latin typeface="Arial"/>
              </a:rPr>
              <a:t>-</a:t>
            </a:r>
            <a:r>
              <a:rPr lang="sv-SE" sz="2000" b="1" dirty="0" err="1">
                <a:solidFill>
                  <a:prstClr val="black"/>
                </a:solidFill>
                <a:latin typeface="Arial"/>
              </a:rPr>
              <a:t>ray</a:t>
            </a:r>
            <a:r>
              <a:rPr lang="sv-SE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rial"/>
              </a:rPr>
              <a:t>multipolarities, …)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i="1" dirty="0">
                <a:solidFill>
                  <a:srgbClr val="C00000"/>
                </a:solidFill>
                <a:latin typeface="Arial"/>
              </a:rPr>
              <a:t>Z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=114 </a:t>
            </a:r>
            <a:r>
              <a:rPr lang="en-US" sz="2400" b="1" dirty="0">
                <a:latin typeface="Arial"/>
              </a:rPr>
              <a:t>(at </a:t>
            </a:r>
            <a:r>
              <a:rPr lang="en-US" sz="2400" b="1" i="1" dirty="0">
                <a:solidFill>
                  <a:srgbClr val="0070C0"/>
                </a:solidFill>
                <a:latin typeface="Arial"/>
              </a:rPr>
              <a:t>N</a:t>
            </a:r>
            <a:r>
              <a:rPr lang="en-US" sz="1200" b="1" i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/>
              </a:rPr>
              <a:t>≈174</a:t>
            </a:r>
            <a:r>
              <a:rPr lang="en-US" sz="2400" b="1" dirty="0">
                <a:latin typeface="Arial"/>
              </a:rPr>
              <a:t>) reveals </a:t>
            </a:r>
            <a:r>
              <a:rPr lang="el-GR" sz="2400" b="1" dirty="0">
                <a:latin typeface="Arial"/>
              </a:rPr>
              <a:t>γ</a:t>
            </a:r>
            <a:r>
              <a:rPr lang="sv-SE" sz="2400" b="1" dirty="0">
                <a:latin typeface="Arial"/>
              </a:rPr>
              <a:t>-</a:t>
            </a:r>
            <a:r>
              <a:rPr lang="sv-SE" sz="2400" b="1" dirty="0" err="1">
                <a:latin typeface="Arial"/>
              </a:rPr>
              <a:t>softness</a:t>
            </a:r>
            <a:r>
              <a:rPr lang="sv-SE" sz="2400" b="1" dirty="0">
                <a:latin typeface="Arial"/>
              </a:rPr>
              <a:t> and/or </a:t>
            </a:r>
            <a:r>
              <a:rPr lang="sv-SE" sz="2400" b="1" dirty="0" err="1">
                <a:latin typeface="Arial"/>
              </a:rPr>
              <a:t>shape</a:t>
            </a:r>
            <a:r>
              <a:rPr lang="sv-SE" sz="2400" b="1" dirty="0">
                <a:latin typeface="Arial"/>
              </a:rPr>
              <a:t> </a:t>
            </a:r>
            <a:r>
              <a:rPr lang="sv-SE" sz="2400" b="1" dirty="0" err="1">
                <a:latin typeface="Arial"/>
              </a:rPr>
              <a:t>coexistence</a:t>
            </a:r>
            <a:r>
              <a:rPr lang="sv-SE" sz="2400" b="1" dirty="0">
                <a:latin typeface="Arial"/>
              </a:rPr>
              <a:t> </a:t>
            </a:r>
            <a:r>
              <a:rPr lang="sv-SE" sz="2400" b="1" dirty="0" err="1">
                <a:latin typeface="Arial"/>
              </a:rPr>
              <a:t>rather</a:t>
            </a:r>
            <a:r>
              <a:rPr lang="sv-SE" sz="2400" b="1" dirty="0">
                <a:latin typeface="Arial"/>
              </a:rPr>
              <a:t> </a:t>
            </a:r>
            <a:r>
              <a:rPr lang="sv-SE" sz="2400" b="1" dirty="0" err="1">
                <a:latin typeface="Arial"/>
              </a:rPr>
              <a:t>than</a:t>
            </a:r>
            <a:r>
              <a:rPr lang="sv-SE" sz="2400" b="1" dirty="0">
                <a:latin typeface="Arial"/>
              </a:rPr>
              <a:t> magicity </a:t>
            </a:r>
            <a:r>
              <a:rPr lang="sv-SE" sz="2000" b="1" dirty="0">
                <a:latin typeface="Arial"/>
              </a:rPr>
              <a:t>(</a:t>
            </a:r>
            <a:r>
              <a:rPr lang="sv-SE" sz="2000" b="1" dirty="0" err="1">
                <a:latin typeface="Arial"/>
              </a:rPr>
              <a:t>consistency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between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Triaxial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Beyond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Mean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Field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theory</a:t>
            </a:r>
            <a:r>
              <a:rPr lang="sv-SE" sz="2400" b="1" dirty="0">
                <a:latin typeface="Arial"/>
              </a:rPr>
              <a:t> </a:t>
            </a:r>
            <a:r>
              <a:rPr lang="sv-SE" sz="2000" b="1" dirty="0">
                <a:latin typeface="Arial"/>
              </a:rPr>
              <a:t>  	and experimental </a:t>
            </a:r>
            <a:r>
              <a:rPr lang="sv-SE" sz="2000" b="1" dirty="0" err="1">
                <a:latin typeface="Arial"/>
              </a:rPr>
              <a:t>nuclear</a:t>
            </a:r>
            <a:r>
              <a:rPr lang="sv-SE" sz="2000" b="1" dirty="0">
                <a:latin typeface="Arial"/>
              </a:rPr>
              <a:t> </a:t>
            </a:r>
            <a:r>
              <a:rPr lang="sv-SE" sz="2000" b="1" dirty="0" err="1">
                <a:latin typeface="Arial"/>
              </a:rPr>
              <a:t>spectroscopy</a:t>
            </a:r>
            <a:r>
              <a:rPr lang="sv-SE" sz="2000" b="1" dirty="0">
                <a:latin typeface="Arial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ADD0EC-CDE5-B8FB-2BEB-E24977F92F01}"/>
              </a:ext>
            </a:extLst>
          </p:cNvPr>
          <p:cNvSpPr txBox="1"/>
          <p:nvPr/>
        </p:nvSpPr>
        <p:spPr>
          <a:xfrm>
            <a:off x="320477" y="4296955"/>
            <a:ext cx="3505200" cy="388316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2, 8, 20, 28, 50, 82, 114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FDE49B-D903-460D-D65A-6E21B071473D}"/>
              </a:ext>
            </a:extLst>
          </p:cNvPr>
          <p:cNvSpPr txBox="1"/>
          <p:nvPr/>
        </p:nvSpPr>
        <p:spPr>
          <a:xfrm>
            <a:off x="3224936" y="4246948"/>
            <a:ext cx="385374" cy="46705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SE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0A716E-25A9-9CC0-6463-3806289893B0}"/>
              </a:ext>
            </a:extLst>
          </p:cNvPr>
          <p:cNvSpPr txBox="1"/>
          <p:nvPr/>
        </p:nvSpPr>
        <p:spPr>
          <a:xfrm>
            <a:off x="2663626" y="4989071"/>
            <a:ext cx="7013774" cy="46705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Let’s look for the next magic candidate: </a:t>
            </a:r>
            <a:r>
              <a:rPr lang="en-US" sz="2400" b="1" i="1" dirty="0">
                <a:solidFill>
                  <a:srgbClr val="C00000"/>
                </a:solidFill>
                <a:latin typeface="Arial"/>
              </a:rPr>
              <a:t>Z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=120</a:t>
            </a:r>
            <a:r>
              <a:rPr lang="en-US" sz="2400" b="1" dirty="0">
                <a:solidFill>
                  <a:prstClr val="black"/>
                </a:solidFill>
                <a:latin typeface="Arial"/>
              </a:rPr>
              <a:t>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32570-9945-290C-461D-8E6183C714B0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7190D-2829-9E7E-9C38-AAB53486CD1E}"/>
              </a:ext>
            </a:extLst>
          </p:cNvPr>
          <p:cNvSpPr txBox="1"/>
          <p:nvPr/>
        </p:nvSpPr>
        <p:spPr>
          <a:xfrm>
            <a:off x="2653466" y="5553466"/>
            <a:ext cx="7013774" cy="810928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Plenary talk by Jacklyn Gates tomorrow;</a:t>
            </a:r>
          </a:p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Technicalities: Rodney Orford later today</a:t>
            </a:r>
          </a:p>
        </p:txBody>
      </p:sp>
    </p:spTree>
    <p:extLst>
      <p:ext uri="{BB962C8B-B14F-4D97-AF65-F5344CB8AC3E}">
        <p14:creationId xmlns:p14="http://schemas.microsoft.com/office/powerpoint/2010/main" val="427720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7CDB6E2-9C06-D9CE-CF84-01D54F838117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291017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D864E20-A8D0-C72F-30B4-E7C7E7A08C0E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E501E015-9CE8-20AB-3629-5D90D957E76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Are Superheavy Nuclei Special?</a:t>
              </a:r>
              <a:endParaRPr lang="sv-SE" sz="32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6169F00-04BB-BBD3-AB6C-B420FB60F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C47976-124B-283F-6EC7-1781568C900C}"/>
              </a:ext>
            </a:extLst>
          </p:cNvPr>
          <p:cNvSpPr txBox="1"/>
          <p:nvPr/>
        </p:nvSpPr>
        <p:spPr>
          <a:xfrm>
            <a:off x="228600" y="891312"/>
            <a:ext cx="6172200" cy="1718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sv-SE" sz="3200" b="1" dirty="0">
                <a:latin typeface="Arial" pitchFamily="34" charset="0"/>
                <a:cs typeface="Arial" pitchFamily="34" charset="0"/>
              </a:rPr>
              <a:t>Challenge the limits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binding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at the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uppermost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end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the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chart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nuclei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!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5E2A6F-2B9C-080A-CAFC-02C566F95889}"/>
              </a:ext>
            </a:extLst>
          </p:cNvPr>
          <p:cNvGrpSpPr/>
          <p:nvPr/>
        </p:nvGrpSpPr>
        <p:grpSpPr>
          <a:xfrm>
            <a:off x="6589025" y="872376"/>
            <a:ext cx="5144094" cy="3679562"/>
            <a:chOff x="6126069" y="3238721"/>
            <a:chExt cx="4286745" cy="30663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E1E983-D412-9976-EDF7-3E62D959F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069" y="3474193"/>
              <a:ext cx="4248150" cy="2830830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3D4E31-0205-43FB-C697-F37E3DF702F7}"/>
                </a:ext>
              </a:extLst>
            </p:cNvPr>
            <p:cNvSpPr/>
            <p:nvPr/>
          </p:nvSpPr>
          <p:spPr>
            <a:xfrm>
              <a:off x="9498414" y="3238721"/>
              <a:ext cx="914400" cy="9144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  <a:effectLst>
              <a:glow rad="228600">
                <a:srgbClr val="FFFF00">
                  <a:alpha val="40000"/>
                </a:srgb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832773-B80F-9FB4-80A3-CBBF31144335}"/>
              </a:ext>
            </a:extLst>
          </p:cNvPr>
          <p:cNvSpPr txBox="1"/>
          <p:nvPr/>
        </p:nvSpPr>
        <p:spPr>
          <a:xfrm>
            <a:off x="228600" y="2912500"/>
            <a:ext cx="7086600" cy="339699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sv-SE" sz="2800" u="sng" dirty="0" err="1">
                <a:latin typeface="Arial" pitchFamily="34" charset="0"/>
                <a:cs typeface="Arial" pitchFamily="34" charset="0"/>
              </a:rPr>
              <a:t>Plenary</a:t>
            </a:r>
            <a:r>
              <a:rPr lang="sv-SE" sz="2800" u="sng" dirty="0">
                <a:latin typeface="Arial" pitchFamily="34" charset="0"/>
                <a:cs typeface="Arial" pitchFamily="34" charset="0"/>
              </a:rPr>
              <a:t> Talks NN2024</a:t>
            </a:r>
            <a:r>
              <a:rPr lang="sv-SE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sv-SE" sz="2400" b="1" dirty="0">
                <a:latin typeface="Arial" pitchFamily="34" charset="0"/>
                <a:cs typeface="Arial" pitchFamily="34" charset="0"/>
              </a:rPr>
              <a:t>Tu, 9:30, J.M. Gates (LBNL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activities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sv-SE" sz="2400" b="1" dirty="0" err="1">
                <a:latin typeface="Arial" pitchFamily="34" charset="0"/>
                <a:cs typeface="Arial" pitchFamily="34" charset="0"/>
              </a:rPr>
              <a:t>Th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, 11:30, J.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Khuyagbaatar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(Fusion &amp; Fission)</a:t>
            </a:r>
          </a:p>
          <a:p>
            <a:pPr>
              <a:spcBef>
                <a:spcPts val="1200"/>
              </a:spcBef>
            </a:pPr>
            <a:r>
              <a:rPr lang="sv-SE" sz="2400" b="1" dirty="0" err="1">
                <a:latin typeface="Arial" pitchFamily="34" charset="0"/>
                <a:cs typeface="Arial" pitchFamily="34" charset="0"/>
              </a:rPr>
              <a:t>Th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, 14:00, A. Lopez-Martens (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sv-SE" sz="2800" u="sng" dirty="0" err="1">
                <a:latin typeface="Arial" pitchFamily="34" charset="0"/>
                <a:cs typeface="Arial" pitchFamily="34" charset="0"/>
              </a:rPr>
              <a:t>Dedicated</a:t>
            </a:r>
            <a:r>
              <a:rPr lang="sv-SE" sz="2800" u="sng" dirty="0">
                <a:latin typeface="Arial" pitchFamily="34" charset="0"/>
                <a:cs typeface="Arial" pitchFamily="34" charset="0"/>
              </a:rPr>
              <a:t> SHE Sessions NN2024</a:t>
            </a:r>
            <a:r>
              <a:rPr lang="sv-SE" sz="2800" dirty="0">
                <a:latin typeface="Arial" pitchFamily="34" charset="0"/>
                <a:cs typeface="Arial" pitchFamily="34" charset="0"/>
              </a:rPr>
              <a:t>:</a:t>
            </a:r>
            <a:endParaRPr lang="sv-SE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sv-SE" sz="2400" b="1" dirty="0" err="1">
                <a:latin typeface="Arial" pitchFamily="34" charset="0"/>
                <a:cs typeface="Arial" pitchFamily="34" charset="0"/>
              </a:rPr>
              <a:t>Monday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&amp;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Thursday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, late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afternoon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5AC2041-79BF-6E00-3B62-F673218D50DF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5855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DE96215-5D1D-E156-52CF-1670B5D3D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18377" r="12660" b="3940"/>
          <a:stretch/>
        </p:blipFill>
        <p:spPr>
          <a:xfrm>
            <a:off x="1425463" y="765000"/>
            <a:ext cx="9000000" cy="532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E201240-8F0E-8B19-8056-F101A3AB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 Collaboration Fl Spectroscopy</a:t>
            </a:r>
            <a:endParaRPr lang="sv-S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30D496-10C5-2C5F-DE27-C6F3B4E56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EB29A4A-001C-D28A-A5C0-11117899F9ED}"/>
              </a:ext>
            </a:extLst>
          </p:cNvPr>
          <p:cNvGrpSpPr/>
          <p:nvPr/>
        </p:nvGrpSpPr>
        <p:grpSpPr>
          <a:xfrm>
            <a:off x="638711" y="5765181"/>
            <a:ext cx="8886289" cy="973369"/>
            <a:chOff x="228600" y="5791200"/>
            <a:chExt cx="8886289" cy="9733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B38843-38CE-D999-7D42-98524939EB01}"/>
                </a:ext>
              </a:extLst>
            </p:cNvPr>
            <p:cNvGrpSpPr/>
            <p:nvPr/>
          </p:nvGrpSpPr>
          <p:grpSpPr>
            <a:xfrm>
              <a:off x="228600" y="5791200"/>
              <a:ext cx="7763613" cy="970967"/>
              <a:chOff x="136471" y="5499305"/>
              <a:chExt cx="7763613" cy="970967"/>
            </a:xfrm>
          </p:grpSpPr>
          <p:pic>
            <p:nvPicPr>
              <p:cNvPr id="10" name="Picture 1541">
                <a:extLst>
                  <a:ext uri="{FF2B5EF4-FFF2-40B4-BE49-F238E27FC236}">
                    <a16:creationId xmlns:a16="http://schemas.microsoft.com/office/drawing/2014/main" id="{A5138EED-405A-95F4-D5FA-F0B0E1AB8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471" y="5499305"/>
                <a:ext cx="891006" cy="970967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6637FD0-6ED8-6EAD-F6B6-EE0BDD6A55F6}"/>
                  </a:ext>
                </a:extLst>
              </p:cNvPr>
              <p:cNvGrpSpPr/>
              <p:nvPr/>
            </p:nvGrpSpPr>
            <p:grpSpPr>
              <a:xfrm>
                <a:off x="1223699" y="5896674"/>
                <a:ext cx="6676385" cy="573598"/>
                <a:chOff x="2302118" y="5926656"/>
                <a:chExt cx="6676385" cy="573598"/>
              </a:xfrm>
            </p:grpSpPr>
            <p:pic>
              <p:nvPicPr>
                <p:cNvPr id="12" name="Picture 18">
                  <a:extLst>
                    <a:ext uri="{FF2B5EF4-FFF2-40B4-BE49-F238E27FC236}">
                      <a16:creationId xmlns:a16="http://schemas.microsoft.com/office/drawing/2014/main" id="{057F704A-4405-6FA6-24AA-067EBE86F2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2755" r="27047" b="43299"/>
                <a:stretch/>
              </p:blipFill>
              <p:spPr bwMode="auto">
                <a:xfrm>
                  <a:off x="2302118" y="6088593"/>
                  <a:ext cx="325050" cy="328755"/>
                </a:xfrm>
                <a:prstGeom prst="rect">
                  <a:avLst/>
                </a:prstGeom>
                <a:noFill/>
                <a:ln w="63500" algn="ctr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" name="image2.png" descr="GSI_Logo_rgb.png">
                  <a:extLst>
                    <a:ext uri="{FF2B5EF4-FFF2-40B4-BE49-F238E27FC236}">
                      <a16:creationId xmlns:a16="http://schemas.microsoft.com/office/drawing/2014/main" id="{7D429CE8-03A6-20B7-FAC3-083FA623C2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1210" y="6077309"/>
                  <a:ext cx="867012" cy="23965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4" name="Picture 6">
                  <a:extLst>
                    <a:ext uri="{FF2B5EF4-FFF2-40B4-BE49-F238E27FC236}">
                      <a16:creationId xmlns:a16="http://schemas.microsoft.com/office/drawing/2014/main" id="{B88A26CC-0274-95B9-04AC-D0FED3379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57716" y="6123606"/>
                  <a:ext cx="539871" cy="232689"/>
                </a:xfrm>
                <a:prstGeom prst="rect">
                  <a:avLst/>
                </a:prstGeom>
              </p:spPr>
            </p:pic>
            <p:pic>
              <p:nvPicPr>
                <p:cNvPr id="15" name="Picture 17">
                  <a:extLst>
                    <a:ext uri="{FF2B5EF4-FFF2-40B4-BE49-F238E27FC236}">
                      <a16:creationId xmlns:a16="http://schemas.microsoft.com/office/drawing/2014/main" id="{DA4C881D-C34B-5B32-F1DF-AC5FC68458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63094" y="5926656"/>
                  <a:ext cx="948659" cy="542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image22.png" descr="University of Liverpool logo">
                  <a:extLst>
                    <a:ext uri="{FF2B5EF4-FFF2-40B4-BE49-F238E27FC236}">
                      <a16:creationId xmlns:a16="http://schemas.microsoft.com/office/drawing/2014/main" id="{CAA9E228-4703-7AE3-F162-436F5A01A5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0843" y="6077385"/>
                  <a:ext cx="1348978" cy="309959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C29206B-F8CC-A470-CD5E-9D0907962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5852" y="5950679"/>
                  <a:ext cx="753418" cy="504354"/>
                </a:xfrm>
                <a:prstGeom prst="rect">
                  <a:avLst/>
                </a:prstGeom>
              </p:spPr>
            </p:pic>
            <p:pic>
              <p:nvPicPr>
                <p:cNvPr id="18" name="Picture 8">
                  <a:extLst>
                    <a:ext uri="{FF2B5EF4-FFF2-40B4-BE49-F238E27FC236}">
                      <a16:creationId xmlns:a16="http://schemas.microsoft.com/office/drawing/2014/main" id="{FADB35C0-E42E-725B-3797-BAC35DB32E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3828" y="6025685"/>
                  <a:ext cx="404675" cy="423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1EDE056-A481-2AA2-F868-E4820261BF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29081" y="5964473"/>
                  <a:ext cx="535781" cy="5357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1" name="Picture 20" descr="A picture containing text, font, logo, graphics&#10;&#10;Description automatically generated">
              <a:extLst>
                <a:ext uri="{FF2B5EF4-FFF2-40B4-BE49-F238E27FC236}">
                  <a16:creationId xmlns:a16="http://schemas.microsoft.com/office/drawing/2014/main" id="{0306E057-E5B8-25B1-7A6A-5F73B2537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70" b="17569"/>
            <a:stretch/>
          </p:blipFill>
          <p:spPr>
            <a:xfrm>
              <a:off x="8162172" y="6188569"/>
              <a:ext cx="952717" cy="5760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1FA1B6B-ECF9-3A43-D745-35371FCA17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537" y="1647974"/>
            <a:ext cx="714375" cy="4762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3E9755-15D1-BE93-8305-10F68F5BC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32" y="1024927"/>
            <a:ext cx="947651" cy="49460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6F302A-CD80-A399-8894-656F6778E905}"/>
              </a:ext>
            </a:extLst>
          </p:cNvPr>
          <p:cNvGrpSpPr/>
          <p:nvPr/>
        </p:nvGrpSpPr>
        <p:grpSpPr>
          <a:xfrm>
            <a:off x="10860054" y="3276600"/>
            <a:ext cx="489606" cy="2750458"/>
            <a:chOff x="10829566" y="3082615"/>
            <a:chExt cx="489606" cy="275045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81E37D-DA29-067A-A1F5-312576D30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9726" y="3082615"/>
              <a:ext cx="476250" cy="2857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2BD5E9-BF66-4AC1-2A01-807D5236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9751" y="4559917"/>
              <a:ext cx="428625" cy="2857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68895D-551A-E75A-4563-02C4014BE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8639" y="4048126"/>
              <a:ext cx="450533" cy="3143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387A82B-16F6-4A3A-1D1E-EF8499258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0363" y="3566787"/>
              <a:ext cx="468809" cy="28128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A96C68-7C60-62DD-F8A2-290F79D36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9592" y="5038093"/>
              <a:ext cx="428625" cy="285750"/>
            </a:xfrm>
            <a:prstGeom prst="rect">
              <a:avLst/>
            </a:prstGeom>
          </p:spPr>
        </p:pic>
        <p:pic>
          <p:nvPicPr>
            <p:cNvPr id="36" name="Picture 35" descr="A blue and white flag&#10;&#10;Description automatically generated with medium confidence">
              <a:extLst>
                <a:ext uri="{FF2B5EF4-FFF2-40B4-BE49-F238E27FC236}">
                  <a16:creationId xmlns:a16="http://schemas.microsoft.com/office/drawing/2014/main" id="{24FD6380-9CE2-315F-09B9-C8D88915E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" t="7454" r="11312" b="11334"/>
            <a:stretch/>
          </p:blipFill>
          <p:spPr>
            <a:xfrm>
              <a:off x="10829566" y="5516269"/>
              <a:ext cx="489606" cy="316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505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B76DCF-422C-90D5-79E8-593F49EC1E81}"/>
              </a:ext>
            </a:extLst>
          </p:cNvPr>
          <p:cNvSpPr txBox="1"/>
          <p:nvPr/>
        </p:nvSpPr>
        <p:spPr>
          <a:xfrm>
            <a:off x="165374" y="768728"/>
            <a:ext cx="10045426" cy="57844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400" b="1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comparison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along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decay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chains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  <a:p>
            <a:endParaRPr lang="sv-SE" sz="700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 Rudolph, EPJ A 58, 242 (2022)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       D.M. Cox </a:t>
            </a:r>
            <a:r>
              <a:rPr lang="sv-SE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A.N. Kuzmina, G.G. </a:t>
            </a:r>
            <a:r>
              <a:rPr lang="en-GB" sz="18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Adamian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N.V. </a:t>
            </a:r>
            <a:r>
              <a:rPr lang="en-GB" sz="18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Antonenko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C 85, </a:t>
            </a:r>
            <a:r>
              <a:rPr lang="en-SE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027308 (2012)</a:t>
            </a: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11" name="Picture 10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22B8D144-22A3-1F7C-7500-8140737C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57889"/>
            <a:ext cx="4767263" cy="1581150"/>
          </a:xfrm>
          <a:prstGeom prst="rect">
            <a:avLst/>
          </a:prstGeom>
        </p:spPr>
      </p:pic>
      <p:sp>
        <p:nvSpPr>
          <p:cNvPr id="9" name="Lightning Bolt 8">
            <a:extLst>
              <a:ext uri="{FF2B5EF4-FFF2-40B4-BE49-F238E27FC236}">
                <a16:creationId xmlns:a16="http://schemas.microsoft.com/office/drawing/2014/main" id="{9217764B-747B-A3E2-5DE4-7F16BA212E70}"/>
              </a:ext>
            </a:extLst>
          </p:cNvPr>
          <p:cNvSpPr/>
          <p:nvPr/>
        </p:nvSpPr>
        <p:spPr>
          <a:xfrm>
            <a:off x="3124200" y="3563584"/>
            <a:ext cx="914400" cy="1232535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Picture 4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05B87003-CC8F-337A-195C-59B964F1B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31638"/>
            <a:ext cx="4791075" cy="31289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F012CF-09A9-36CB-72AF-AEDEEFA6738A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120841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B76DCF-422C-90D5-79E8-593F49EC1E81}"/>
              </a:ext>
            </a:extLst>
          </p:cNvPr>
          <p:cNvSpPr txBox="1"/>
          <p:nvPr/>
        </p:nvSpPr>
        <p:spPr>
          <a:xfrm>
            <a:off x="165374" y="768728"/>
            <a:ext cx="10045426" cy="57844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400" b="1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comparison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along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decay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chains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…</a:t>
            </a:r>
          </a:p>
          <a:p>
            <a:endParaRPr lang="sv-SE" sz="700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D. Rudolph, EPJ A 58, 242 (2022)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endParaRPr lang="sv-SE" dirty="0">
              <a:latin typeface="Arial" pitchFamily="34" charset="0"/>
              <a:cs typeface="Arial" pitchFamily="34" charset="0"/>
            </a:endParaRPr>
          </a:p>
          <a:p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       D.M. Cox </a:t>
            </a:r>
            <a:r>
              <a:rPr lang="sv-SE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107, L021301 (2023)</a:t>
            </a: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sv-SE" sz="2400" b="1" dirty="0">
                <a:latin typeface="Arial" pitchFamily="34" charset="0"/>
                <a:cs typeface="Arial" pitchFamily="34" charset="0"/>
              </a:rPr>
              <a:t>… 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plus proper</a:t>
            </a:r>
          </a:p>
          <a:p>
            <a:r>
              <a:rPr lang="el-GR" sz="3200" b="1" dirty="0">
                <a:latin typeface="Arial" pitchFamily="34" charset="0"/>
                <a:cs typeface="Arial" pitchFamily="34" charset="0"/>
              </a:rPr>
              <a:t>α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-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decay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3200" b="1" dirty="0" err="1">
                <a:latin typeface="Arial" pitchFamily="34" charset="0"/>
                <a:cs typeface="Arial" pitchFamily="34" charset="0"/>
              </a:rPr>
              <a:t>probabilities</a:t>
            </a:r>
            <a:r>
              <a:rPr lang="sv-SE" sz="3200" b="1" dirty="0">
                <a:latin typeface="Arial" pitchFamily="34" charset="0"/>
                <a:cs typeface="Arial" pitchFamily="34" charset="0"/>
              </a:rPr>
              <a:t> </a:t>
            </a:r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NL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R.M. Clark &amp; D. Rudolph,</a:t>
            </a:r>
          </a:p>
          <a:p>
            <a:pPr algn="l"/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PRC 107, 034321 (2023)</a:t>
            </a:r>
            <a:endParaRPr lang="en-SE" sz="18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8C32231-2EEB-BE5E-93B1-D6F99DDC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Chains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74572-8BE5-2FB8-50C4-1198A835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11" name="Picture 10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22B8D144-22A3-1F7C-7500-8140737C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57889"/>
            <a:ext cx="4767263" cy="158115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19A9037-37E0-DF0E-94AD-A8DAE762D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8611" r="11435" b="6276"/>
          <a:stretch/>
        </p:blipFill>
        <p:spPr>
          <a:xfrm>
            <a:off x="4598271" y="3174518"/>
            <a:ext cx="7488000" cy="3096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98A742-CEBF-0811-8C98-F78961B4831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2759612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Spectroscopy of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 Decay Chain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pic>
        <p:nvPicPr>
          <p:cNvPr id="7" name="Picture 6" descr="E114_Even_Even_Paper-6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6798" r="5479" b="3415"/>
          <a:stretch/>
        </p:blipFill>
        <p:spPr>
          <a:xfrm>
            <a:off x="536299" y="697085"/>
            <a:ext cx="3633441" cy="4417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36643" y="1351192"/>
            <a:ext cx="453407" cy="5813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2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3784AA-9067-6AFA-3EF9-8F547E679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59DD1A-71E2-F9D4-079F-7F4A298E94C4}"/>
              </a:ext>
            </a:extLst>
          </p:cNvPr>
          <p:cNvSpPr/>
          <p:nvPr/>
        </p:nvSpPr>
        <p:spPr>
          <a:xfrm>
            <a:off x="230826" y="5149303"/>
            <a:ext cx="4658939" cy="6198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PRL 126, 032503 (2021)</a:t>
            </a:r>
          </a:p>
          <a:p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     </a:t>
            </a:r>
            <a:r>
              <a:rPr lang="sv-SE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PRC 107, 024301 (2023)</a:t>
            </a:r>
            <a:endParaRPr lang="sv-SE" sz="2000" dirty="0"/>
          </a:p>
        </p:txBody>
      </p:sp>
      <p:pic>
        <p:nvPicPr>
          <p:cNvPr id="34" name="Picture 33" descr="A picture containing person, suit, clothing, person&#10;&#10;Description automatically generated">
            <a:extLst>
              <a:ext uri="{FF2B5EF4-FFF2-40B4-BE49-F238E27FC236}">
                <a16:creationId xmlns:a16="http://schemas.microsoft.com/office/drawing/2014/main" id="{9C9E00CB-FB1D-9E7D-5685-CA90F881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3620" r="25079" b="32384"/>
          <a:stretch/>
        </p:blipFill>
        <p:spPr>
          <a:xfrm>
            <a:off x="10760983" y="4825092"/>
            <a:ext cx="1431017" cy="17281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3AEE46-9683-7E6D-305C-5D5449D8925D}"/>
              </a:ext>
            </a:extLst>
          </p:cNvPr>
          <p:cNvSpPr txBox="1"/>
          <p:nvPr/>
        </p:nvSpPr>
        <p:spPr>
          <a:xfrm>
            <a:off x="538261" y="705116"/>
            <a:ext cx="564428" cy="4880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3830F941-D82F-9F97-87F2-15A65D238C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9810" r="13411" b="4057"/>
          <a:stretch/>
        </p:blipFill>
        <p:spPr>
          <a:xfrm>
            <a:off x="4597739" y="779379"/>
            <a:ext cx="7056000" cy="381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DB8F8D-B4F6-64CA-374D-DFE3E182FE11}"/>
              </a:ext>
            </a:extLst>
          </p:cNvPr>
          <p:cNvSpPr/>
          <p:nvPr/>
        </p:nvSpPr>
        <p:spPr>
          <a:xfrm>
            <a:off x="4833478" y="4535486"/>
            <a:ext cx="6769064" cy="4234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(input from and discussions with T. </a:t>
            </a:r>
            <a:r>
              <a:rPr lang="en-GB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Kibédi</a:t>
            </a:r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gratefully acknowledged)</a:t>
            </a:r>
            <a:endParaRPr lang="sv-SE" sz="20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F27D4F-307A-04AB-99AE-0CAE800C8E1D}"/>
              </a:ext>
            </a:extLst>
          </p:cNvPr>
          <p:cNvSpPr txBox="1"/>
          <p:nvPr/>
        </p:nvSpPr>
        <p:spPr>
          <a:xfrm>
            <a:off x="6467868" y="4972735"/>
            <a:ext cx="3682348" cy="60635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sv-SE" sz="28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</a:t>
            </a:r>
            <a:r>
              <a:rPr lang="sv-SE" sz="28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→0</a:t>
            </a:r>
            <a:r>
              <a:rPr lang="sv-SE" sz="28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sv-SE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≈ 100%!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636806-7CB3-6824-B045-F86668303EA7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420125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Geant4 Simulations – Virtual Experiments </a:t>
            </a:r>
            <a:endParaRPr lang="sv-SE" sz="3600" b="1" dirty="0">
              <a:latin typeface="+mn-lt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B20669-3FAF-89E2-BF65-2F53ADA479F7}"/>
              </a:ext>
            </a:extLst>
          </p:cNvPr>
          <p:cNvGrpSpPr/>
          <p:nvPr/>
        </p:nvGrpSpPr>
        <p:grpSpPr>
          <a:xfrm>
            <a:off x="685800" y="685800"/>
            <a:ext cx="9019308" cy="5921459"/>
            <a:chOff x="1648693" y="667367"/>
            <a:chExt cx="9019308" cy="5921459"/>
          </a:xfrm>
        </p:grpSpPr>
        <p:pic>
          <p:nvPicPr>
            <p:cNvPr id="3" name="Picture 2" descr="X LASNPA_057.pdf - Adobe Acrobat Pro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1" t="15048" r="4327" b="3162"/>
            <a:stretch/>
          </p:blipFill>
          <p:spPr>
            <a:xfrm>
              <a:off x="1783278" y="974625"/>
              <a:ext cx="7704000" cy="5076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8693" y="667367"/>
              <a:ext cx="8936183" cy="44495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L.G. Sarmiento </a:t>
              </a:r>
              <a:r>
                <a:rPr lang="en-US" sz="1600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et al</a:t>
              </a:r>
              <a:r>
                <a:rPr lang="en-US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., Proc. Science </a:t>
              </a:r>
              <a:r>
                <a:rPr lang="en-US" sz="16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PoS</a:t>
              </a:r>
              <a:r>
                <a:rPr lang="en-US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(X LASNPA)057 (2014).        </a:t>
              </a:r>
              <a:r>
                <a:rPr lang="en-US" sz="2000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Z</a:t>
              </a:r>
              <a:r>
                <a:rPr 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≥ 100! 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 </a:t>
              </a:r>
              <a:endParaRPr lang="sv-SE" sz="20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067800" y="1828800"/>
              <a:ext cx="1219200" cy="76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no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Default:</a:t>
              </a:r>
            </a:p>
            <a:p>
              <a:r>
                <a:rPr lang="en-US" sz="2000" b="1" i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Z 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&lt; 100 !</a:t>
              </a:r>
              <a:endParaRPr lang="sv-SE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0464" y="5826827"/>
              <a:ext cx="8936183" cy="7619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2000" dirty="0"/>
                <a:t>Similar attempts: </a:t>
              </a:r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GABRIELA</a:t>
              </a:r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: </a:t>
              </a:r>
              <a:r>
                <a:rPr lang="en-US" sz="1600" b="1" dirty="0">
                  <a:solidFill>
                    <a:srgbClr val="C00000"/>
                  </a:solidFill>
                </a:rPr>
                <a:t>A. Lopez-Martens </a:t>
              </a:r>
              <a:r>
                <a:rPr lang="en-US" sz="1600" b="1" i="1" dirty="0">
                  <a:solidFill>
                    <a:srgbClr val="C00000"/>
                  </a:solidFill>
                </a:rPr>
                <a:t>et al</a:t>
              </a:r>
              <a:r>
                <a:rPr lang="en-US" sz="1600" b="1" dirty="0">
                  <a:solidFill>
                    <a:srgbClr val="C00000"/>
                  </a:solidFill>
                </a:rPr>
                <a:t>., </a:t>
              </a:r>
              <a:r>
                <a:rPr lang="en-US" sz="1600" b="1" dirty="0" err="1">
                  <a:solidFill>
                    <a:srgbClr val="C00000"/>
                  </a:solidFill>
                </a:rPr>
                <a:t>Nucl</a:t>
              </a:r>
              <a:r>
                <a:rPr lang="en-US" sz="1600" b="1" dirty="0">
                  <a:solidFill>
                    <a:srgbClr val="C00000"/>
                  </a:solidFill>
                </a:rPr>
                <a:t>. Phys. A852, 15 (2011)</a:t>
              </a:r>
            </a:p>
            <a:p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		          </a:t>
              </a:r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SHIP</a:t>
              </a:r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: </a:t>
              </a:r>
              <a:r>
                <a:rPr lang="en-US" sz="1600" b="1" dirty="0">
                  <a:solidFill>
                    <a:srgbClr val="C00000"/>
                  </a:solidFill>
                </a:rPr>
                <a:t>F.P. </a:t>
              </a:r>
              <a:r>
                <a:rPr lang="en-US" sz="1600" b="1" dirty="0" err="1">
                  <a:solidFill>
                    <a:srgbClr val="C00000"/>
                  </a:solidFill>
                </a:rPr>
                <a:t>Heßberger</a:t>
              </a:r>
              <a:r>
                <a:rPr lang="en-US" sz="1600" b="1" dirty="0">
                  <a:solidFill>
                    <a:srgbClr val="C00000"/>
                  </a:solidFill>
                </a:rPr>
                <a:t> </a:t>
              </a:r>
              <a:r>
                <a:rPr lang="en-US" sz="1600" b="1" i="1" dirty="0">
                  <a:solidFill>
                    <a:srgbClr val="C00000"/>
                  </a:solidFill>
                </a:rPr>
                <a:t>et al</a:t>
              </a:r>
              <a:r>
                <a:rPr lang="en-US" sz="1600" b="1" dirty="0">
                  <a:solidFill>
                    <a:srgbClr val="C00000"/>
                  </a:solidFill>
                </a:rPr>
                <a:t>., Eur. Phys. J. A48, 75 (2012)   </a:t>
              </a:r>
              <a:r>
                <a:rPr lang="en-US" sz="1600" b="1" dirty="0"/>
                <a:t>… and certainly more</a:t>
              </a:r>
              <a:endParaRPr lang="sv-SE" sz="16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81401" y="5026470"/>
              <a:ext cx="1523999" cy="6885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e.g., decay schemes   </a:t>
              </a:r>
              <a:endParaRPr lang="sv-SE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750810" y="5026470"/>
              <a:ext cx="1917191" cy="6885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e.g., time dependencies   </a:t>
              </a:r>
              <a:endParaRPr lang="sv-SE" sz="2000" dirty="0"/>
            </a:p>
          </p:txBody>
        </p:sp>
      </p:grpSp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04B97CB1-573D-22B0-C926-8F395AF8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2687143"/>
            <a:ext cx="1981200" cy="22631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DA8131D-21DD-2C41-FECF-BC746FDCD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4E252B-1410-048C-D93A-CB8568DE7608}"/>
              </a:ext>
            </a:extLst>
          </p:cNvPr>
          <p:cNvSpPr txBox="1"/>
          <p:nvPr/>
        </p:nvSpPr>
        <p:spPr>
          <a:xfrm>
            <a:off x="9906000" y="4419600"/>
            <a:ext cx="748835" cy="3738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sv-SE" sz="2000" b="1" dirty="0">
                <a:solidFill>
                  <a:srgbClr val="FEEC6A"/>
                </a:solidFill>
                <a:latin typeface="Arial" pitchFamily="34" charset="0"/>
                <a:cs typeface="Arial" pitchFamily="34" charset="0"/>
              </a:rPr>
              <a:t>LGS</a:t>
            </a:r>
          </a:p>
          <a:p>
            <a:endParaRPr lang="en-SE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6C7F5-63B8-E95F-485C-7B15693DD197}"/>
              </a:ext>
            </a:extLst>
          </p:cNvPr>
          <p:cNvSpPr/>
          <p:nvPr/>
        </p:nvSpPr>
        <p:spPr>
          <a:xfrm>
            <a:off x="9766522" y="4969327"/>
            <a:ext cx="2243446" cy="41984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Geant4 developer   </a:t>
            </a:r>
            <a:endParaRPr lang="sv-SE" sz="2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C5D6DA7-980A-D0F5-5738-8B8FDA749BD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410305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OMPEX Germanium Detector Modules</a:t>
            </a:r>
            <a:endParaRPr lang="sv-SE" sz="3200" b="1" dirty="0">
              <a:latin typeface="+mn-lt"/>
              <a:cs typeface="Arial" pitchFamily="34" charset="0"/>
            </a:endParaRPr>
          </a:p>
        </p:txBody>
      </p:sp>
      <p:pic>
        <p:nvPicPr>
          <p:cNvPr id="5" name="Picture 4" descr="COMPEX-cryostat-preliminary-design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41477" r="3329" b="4646"/>
          <a:stretch/>
        </p:blipFill>
        <p:spPr>
          <a:xfrm>
            <a:off x="0" y="1052905"/>
            <a:ext cx="7956000" cy="2556000"/>
          </a:xfrm>
          <a:prstGeom prst="rect">
            <a:avLst/>
          </a:prstGeom>
        </p:spPr>
      </p:pic>
      <p:pic>
        <p:nvPicPr>
          <p:cNvPr id="2" name="Picture 1" descr="IMG_0197 - Windows Photo View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7" t="34708" r="37051" b="20061"/>
          <a:stretch/>
        </p:blipFill>
        <p:spPr>
          <a:xfrm>
            <a:off x="6705600" y="3848100"/>
            <a:ext cx="2160000" cy="2232000"/>
          </a:xfrm>
          <a:prstGeom prst="rect">
            <a:avLst/>
          </a:prstGeom>
        </p:spPr>
      </p:pic>
      <p:pic>
        <p:nvPicPr>
          <p:cNvPr id="3" name="Picture 2" descr="IMG_2484 - Windows Photo View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15915" r="21637" b="23535"/>
          <a:stretch/>
        </p:blipFill>
        <p:spPr>
          <a:xfrm rot="10800000">
            <a:off x="955614" y="3129710"/>
            <a:ext cx="5148000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8200" y="896021"/>
            <a:ext cx="2971800" cy="167970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“cubic”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encapsulated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cryocooler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0.8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keV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/ 1.9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keV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6080100"/>
            <a:ext cx="8936183" cy="444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åmark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-Roth, D.M. Cox, J. 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Eberth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v-SE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Phys</a:t>
            </a:r>
            <a:r>
              <a:rPr lang="sv-SE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J. A 56, 141 (2020)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endParaRPr lang="sv-SE" sz="2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C45EA3B-E254-00EB-05A4-AFD5D73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8667BB-ACB7-F0C6-455E-1DEA0C8C2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24716"/>
            <a:ext cx="1895475" cy="990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25C31FE-C848-77DD-AFFC-0C50492A9E1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042310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E115 – “Summary &amp; Conclusions”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948" y="660720"/>
            <a:ext cx="6302020" cy="34189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Open the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modern spectroscopy toolbox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fully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pixelized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Si detector system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complement with Ge array for photons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employ “digital” sampling electronics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cross-check with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Geant4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simulations:    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virtual experiment to ensure</a:t>
            </a:r>
          </a:p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self-consistency of		         </a:t>
            </a:r>
          </a:p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physics observations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3439" y="778942"/>
            <a:ext cx="1969841" cy="574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~100 chains</a:t>
            </a:r>
          </a:p>
          <a:p>
            <a:r>
              <a:rPr lang="en-US" sz="1600" dirty="0" err="1">
                <a:latin typeface="Arial" pitchFamily="34" charset="0"/>
                <a:cs typeface="Arial" pitchFamily="34" charset="0"/>
              </a:rPr>
              <a:t>Dubna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GSI, LBNL</a:t>
            </a:r>
            <a:endParaRPr lang="sv-SE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val 22"/>
          <p:cNvSpPr/>
          <p:nvPr/>
        </p:nvSpPr>
        <p:spPr>
          <a:xfrm>
            <a:off x="7172583" y="1014458"/>
            <a:ext cx="1290696" cy="372680"/>
          </a:xfrm>
          <a:prstGeom prst="ellipse">
            <a:avLst/>
          </a:prstGeom>
          <a:noFill/>
          <a:ln w="38100">
            <a:solidFill>
              <a:srgbClr val="24FC2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1" name="Group 10"/>
          <p:cNvGrpSpPr/>
          <p:nvPr/>
        </p:nvGrpSpPr>
        <p:grpSpPr>
          <a:xfrm>
            <a:off x="4502861" y="1469067"/>
            <a:ext cx="4653980" cy="4954441"/>
            <a:chOff x="4421581" y="1479226"/>
            <a:chExt cx="4653980" cy="4954441"/>
          </a:xfrm>
        </p:grpSpPr>
        <p:grpSp>
          <p:nvGrpSpPr>
            <p:cNvPr id="19" name="Group 18"/>
            <p:cNvGrpSpPr/>
            <p:nvPr/>
          </p:nvGrpSpPr>
          <p:grpSpPr>
            <a:xfrm>
              <a:off x="4462530" y="1495933"/>
              <a:ext cx="4613031" cy="4937734"/>
              <a:chOff x="4462530" y="810133"/>
              <a:chExt cx="4613031" cy="493773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2530" y="4746406"/>
                <a:ext cx="1358146" cy="100146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7415" y="810133"/>
                <a:ext cx="1358146" cy="117294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9430" y="1779493"/>
                <a:ext cx="1358146" cy="1203811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5410200" y="4824342"/>
                <a:ext cx="304800" cy="181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2077" y="3743795"/>
                <a:ext cx="1423309" cy="1176374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138867" y="3770948"/>
                <a:ext cx="381000" cy="181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7158" y="2736724"/>
                <a:ext cx="1378724" cy="1172944"/>
              </a:xfrm>
              <a:prstGeom prst="rect">
                <a:avLst/>
              </a:prstGeom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6543674" y="3775711"/>
                <a:ext cx="0" cy="1816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746429" y="4786311"/>
                <a:ext cx="0" cy="1816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177089" y="1789019"/>
                <a:ext cx="223082" cy="1283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>
                <a:normAutofit fontScale="92500" lnSpcReduction="10000"/>
              </a:bodyPr>
              <a:lstStyle/>
              <a:p>
                <a:pPr algn="ctr"/>
                <a:r>
                  <a:rPr lang="en-US" sz="1000" b="1" dirty="0">
                    <a:solidFill>
                      <a:schemeClr val="accent3">
                        <a:lumMod val="50000"/>
                      </a:schemeClr>
                    </a:solidFill>
                  </a:rPr>
                  <a:t>0.92</a:t>
                </a:r>
                <a:endParaRPr lang="sv-SE" sz="10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421581" y="5591322"/>
              <a:ext cx="945987" cy="208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557156" y="1479226"/>
              <a:ext cx="945987" cy="3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864335" y="2418210"/>
              <a:ext cx="842370" cy="3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975338" y="3371329"/>
              <a:ext cx="945987" cy="3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177452" y="4375244"/>
              <a:ext cx="945987" cy="3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462530" y="5397973"/>
              <a:ext cx="709072" cy="193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6036310" y="4112074"/>
            <a:ext cx="914400" cy="372680"/>
          </a:xfrm>
          <a:prstGeom prst="ellipse">
            <a:avLst/>
          </a:prstGeom>
          <a:noFill/>
          <a:ln w="38100">
            <a:solidFill>
              <a:srgbClr val="24FC2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5" name="Group 54"/>
          <p:cNvGrpSpPr/>
          <p:nvPr/>
        </p:nvGrpSpPr>
        <p:grpSpPr>
          <a:xfrm>
            <a:off x="2982221" y="1478688"/>
            <a:ext cx="4819391" cy="4316786"/>
            <a:chOff x="4411849" y="133089"/>
            <a:chExt cx="4819391" cy="4316786"/>
          </a:xfrm>
        </p:grpSpPr>
        <p:grpSp>
          <p:nvGrpSpPr>
            <p:cNvPr id="56" name="Group 55"/>
            <p:cNvGrpSpPr/>
            <p:nvPr/>
          </p:nvGrpSpPr>
          <p:grpSpPr>
            <a:xfrm>
              <a:off x="4411849" y="133089"/>
              <a:ext cx="4819391" cy="4316786"/>
              <a:chOff x="1712667" y="2118105"/>
              <a:chExt cx="4819391" cy="431678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466461" y="5653455"/>
                <a:ext cx="1040892" cy="4286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9.21(1) MeV</a:t>
                </a: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10.5(   ) s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536692" y="2118105"/>
                <a:ext cx="457200" cy="45720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478194" y="2118105"/>
                <a:ext cx="5357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aseline="30000" dirty="0"/>
                  <a:t>288</a:t>
                </a:r>
                <a:r>
                  <a:rPr lang="en-US" sz="1200" dirty="0"/>
                  <a:t>Mc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4724400" y="2582007"/>
                <a:ext cx="812292" cy="767862"/>
                <a:chOff x="4208702" y="2965938"/>
                <a:chExt cx="812292" cy="767862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4267200" y="3276600"/>
                  <a:ext cx="457200" cy="457200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4208702" y="3256063"/>
                  <a:ext cx="5180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aseline="30000" dirty="0"/>
                    <a:t>284</a:t>
                  </a:r>
                  <a:r>
                    <a:rPr lang="en-US" sz="1200" dirty="0"/>
                    <a:t>Nh</a:t>
                  </a:r>
                </a:p>
              </p:txBody>
            </p:sp>
            <p:cxnSp>
              <p:nvCxnSpPr>
                <p:cNvPr id="126" name="Straight Arrow Connector 125"/>
                <p:cNvCxnSpPr/>
                <p:nvPr/>
              </p:nvCxnSpPr>
              <p:spPr>
                <a:xfrm flipH="1">
                  <a:off x="4724400" y="2965938"/>
                  <a:ext cx="296594" cy="31066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2466461" y="3349869"/>
                <a:ext cx="2319880" cy="2303586"/>
                <a:chOff x="2466461" y="3349869"/>
                <a:chExt cx="2319880" cy="2303586"/>
              </a:xfrm>
            </p:grpSpPr>
            <p:grpSp>
              <p:nvGrpSpPr>
                <p:cNvPr id="111" name="Group 110"/>
                <p:cNvGrpSpPr/>
                <p:nvPr/>
              </p:nvGrpSpPr>
              <p:grpSpPr>
                <a:xfrm>
                  <a:off x="3974049" y="3349869"/>
                  <a:ext cx="812292" cy="767862"/>
                  <a:chOff x="4208702" y="2965938"/>
                  <a:chExt cx="812292" cy="767862"/>
                </a:xfrm>
              </p:grpSpPr>
              <p:sp>
                <p:nvSpPr>
                  <p:cNvPr id="121" name="Rectangle 120"/>
                  <p:cNvSpPr/>
                  <p:nvPr/>
                </p:nvSpPr>
                <p:spPr>
                  <a:xfrm>
                    <a:off x="4267200" y="3276600"/>
                    <a:ext cx="457200" cy="4572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4208702" y="3256063"/>
                    <a:ext cx="49404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aseline="30000" dirty="0"/>
                      <a:t>280</a:t>
                    </a:r>
                    <a:r>
                      <a:rPr lang="en-US" sz="1200" dirty="0"/>
                      <a:t>Rg</a:t>
                    </a:r>
                  </a:p>
                </p:txBody>
              </p:sp>
              <p:cxnSp>
                <p:nvCxnSpPr>
                  <p:cNvPr id="123" name="Straight Arrow Connector 122"/>
                  <p:cNvCxnSpPr/>
                  <p:nvPr/>
                </p:nvCxnSpPr>
                <p:spPr>
                  <a:xfrm flipH="1">
                    <a:off x="4724400" y="2965938"/>
                    <a:ext cx="296594" cy="31066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Group 111"/>
                <p:cNvGrpSpPr/>
                <p:nvPr/>
              </p:nvGrpSpPr>
              <p:grpSpPr>
                <a:xfrm>
                  <a:off x="3220255" y="4117731"/>
                  <a:ext cx="812292" cy="767862"/>
                  <a:chOff x="4208702" y="2965938"/>
                  <a:chExt cx="812292" cy="767862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>
                    <a:off x="4267200" y="3276600"/>
                    <a:ext cx="457200" cy="4572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4208702" y="3256063"/>
                    <a:ext cx="5212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aseline="30000" dirty="0"/>
                      <a:t>276</a:t>
                    </a:r>
                    <a:r>
                      <a:rPr lang="en-US" sz="1200" dirty="0"/>
                      <a:t>Mt</a:t>
                    </a:r>
                  </a:p>
                </p:txBody>
              </p:sp>
              <p:cxnSp>
                <p:nvCxnSpPr>
                  <p:cNvPr id="120" name="Straight Arrow Connector 119"/>
                  <p:cNvCxnSpPr/>
                  <p:nvPr/>
                </p:nvCxnSpPr>
                <p:spPr>
                  <a:xfrm flipH="1">
                    <a:off x="4724400" y="2965938"/>
                    <a:ext cx="296594" cy="31066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2466461" y="4885593"/>
                  <a:ext cx="812292" cy="767862"/>
                  <a:chOff x="4208702" y="2965938"/>
                  <a:chExt cx="812292" cy="767862"/>
                </a:xfrm>
              </p:grpSpPr>
              <p:sp>
                <p:nvSpPr>
                  <p:cNvPr id="114" name="Rectangle 113"/>
                  <p:cNvSpPr/>
                  <p:nvPr/>
                </p:nvSpPr>
                <p:spPr>
                  <a:xfrm>
                    <a:off x="4267200" y="3276600"/>
                    <a:ext cx="457200" cy="45720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4208702" y="3256063"/>
                    <a:ext cx="50206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aseline="30000" dirty="0"/>
                      <a:t>272</a:t>
                    </a:r>
                    <a:r>
                      <a:rPr lang="en-US" sz="1200" dirty="0"/>
                      <a:t>Bh</a:t>
                    </a:r>
                  </a:p>
                </p:txBody>
              </p:sp>
              <p:cxnSp>
                <p:nvCxnSpPr>
                  <p:cNvPr id="117" name="Straight Arrow Connector 116"/>
                  <p:cNvCxnSpPr/>
                  <p:nvPr/>
                </p:nvCxnSpPr>
                <p:spPr>
                  <a:xfrm flipH="1">
                    <a:off x="4724400" y="2965938"/>
                    <a:ext cx="296594" cy="31066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8" name="Group 97"/>
              <p:cNvGrpSpPr/>
              <p:nvPr/>
            </p:nvGrpSpPr>
            <p:grpSpPr>
              <a:xfrm>
                <a:off x="1712667" y="5653455"/>
                <a:ext cx="812292" cy="767862"/>
                <a:chOff x="4208702" y="2965938"/>
                <a:chExt cx="812292" cy="767862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4267200" y="3276600"/>
                  <a:ext cx="457200" cy="457200"/>
                </a:xfrm>
                <a:prstGeom prst="rect">
                  <a:avLst/>
                </a:prstGeom>
                <a:solidFill>
                  <a:srgbClr val="24FC29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4208702" y="3256063"/>
                  <a:ext cx="5132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aseline="30000" dirty="0"/>
                    <a:t>268</a:t>
                  </a:r>
                  <a:r>
                    <a:rPr lang="en-US" sz="1200" dirty="0"/>
                    <a:t>Db</a:t>
                  </a:r>
                </a:p>
              </p:txBody>
            </p:sp>
            <p:cxnSp>
              <p:nvCxnSpPr>
                <p:cNvPr id="110" name="Straight Arrow Connector 109"/>
                <p:cNvCxnSpPr/>
                <p:nvPr/>
              </p:nvCxnSpPr>
              <p:spPr>
                <a:xfrm flipH="1">
                  <a:off x="4724400" y="2965938"/>
                  <a:ext cx="296594" cy="31066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/>
              <p:cNvSpPr txBox="1"/>
              <p:nvPr/>
            </p:nvSpPr>
            <p:spPr>
              <a:xfrm>
                <a:off x="3048000" y="4885592"/>
                <a:ext cx="1327447" cy="6261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    10.10(1) MeV </a:t>
                </a: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    0.68(  ) s</a:t>
                </a: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el-GR" sz="1200" dirty="0">
                    <a:cs typeface="Arial" pitchFamily="34" charset="0"/>
                  </a:rPr>
                  <a:t>γ</a:t>
                </a: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 362, …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969301" y="4118098"/>
                <a:ext cx="1208692" cy="6182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10.15(1) MeV</a:t>
                </a: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4.4(  ) s</a:t>
                </a:r>
              </a:p>
              <a:p>
                <a:r>
                  <a:rPr lang="el-GR" sz="1200" dirty="0">
                    <a:cs typeface="Arial" pitchFamily="34" charset="0"/>
                  </a:rPr>
                  <a:t>γ</a:t>
                </a:r>
                <a:r>
                  <a:rPr lang="en-US" sz="1200" dirty="0">
                    <a:cs typeface="Arial" pitchFamily="34" charset="0"/>
                  </a:rPr>
                  <a:t> </a:t>
                </a: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237, …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724400" y="3349869"/>
                <a:ext cx="1241300" cy="4286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10.2(1) MeV</a:t>
                </a: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0.93(   ) s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389058" y="2575305"/>
                <a:ext cx="1143000" cy="4286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10.7(1) MeV</a:t>
                </a: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0.16(2) s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228364" y="6006267"/>
                <a:ext cx="991891" cy="4286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27(3) h 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075779" y="3521206"/>
                <a:ext cx="309586" cy="3163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11</a:t>
                </a:r>
              </a:p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 9</a:t>
                </a:r>
                <a:endParaRPr lang="sv-S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211357" y="4289436"/>
                <a:ext cx="309586" cy="3163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5</a:t>
                </a:r>
              </a:p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4</a:t>
                </a:r>
                <a:endParaRPr lang="sv-S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542648" y="5050334"/>
                <a:ext cx="309586" cy="3163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9</a:t>
                </a:r>
              </a:p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7</a:t>
                </a:r>
                <a:endParaRPr lang="sv-S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2818492" y="5815374"/>
                <a:ext cx="309586" cy="3163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15</a:t>
                </a:r>
              </a:p>
              <a:p>
                <a:pPr algn="ctr"/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11</a:t>
                </a:r>
                <a:endParaRPr lang="sv-SE" sz="8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" name="Right Triangle 56"/>
            <p:cNvSpPr/>
            <p:nvPr/>
          </p:nvSpPr>
          <p:spPr>
            <a:xfrm rot="16200000">
              <a:off x="7794372" y="1219437"/>
              <a:ext cx="140400" cy="1404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ight Triangle 57"/>
            <p:cNvSpPr/>
            <p:nvPr/>
          </p:nvSpPr>
          <p:spPr>
            <a:xfrm rot="16200000">
              <a:off x="7043184" y="1988187"/>
              <a:ext cx="140400" cy="1404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594223" y="4772738"/>
            <a:ext cx="4495405" cy="1508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Yu.Ts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Oganessian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87, 014302 (2013)]</a:t>
            </a:r>
          </a:p>
          <a:p>
            <a:endParaRPr lang="en-US" sz="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16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D. Rudolph </a:t>
            </a:r>
            <a:r>
              <a:rPr lang="de-CH" sz="1600" b="1" i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et al</a:t>
            </a:r>
            <a:r>
              <a:rPr lang="de-CH" sz="16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., PRL 111, 112502 (2013)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J.M. Gates </a:t>
            </a:r>
            <a:r>
              <a:rPr lang="en-US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92, 021301(R) (2015)</a:t>
            </a:r>
          </a:p>
          <a:p>
            <a:endParaRPr lang="en-US" sz="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Yu.Ts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Oganessian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106, L031301 (2022)]</a:t>
            </a:r>
          </a:p>
          <a:p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Yu.Ts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Oganessian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106, 064306 (2022)]</a:t>
            </a:r>
          </a:p>
          <a:p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D4F56-921F-50B7-F178-1451693276F2}"/>
              </a:ext>
            </a:extLst>
          </p:cNvPr>
          <p:cNvSpPr txBox="1"/>
          <p:nvPr/>
        </p:nvSpPr>
        <p:spPr>
          <a:xfrm>
            <a:off x="6502254" y="5728829"/>
            <a:ext cx="1327448" cy="574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+55 chains:</a:t>
            </a:r>
          </a:p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+55 chains:</a:t>
            </a:r>
          </a:p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2BB61AC-B2A4-6412-6604-82F327158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3F263D-859C-5E80-DF42-92A3DD6FDAC6}"/>
              </a:ext>
            </a:extLst>
          </p:cNvPr>
          <p:cNvSpPr txBox="1"/>
          <p:nvPr/>
        </p:nvSpPr>
        <p:spPr>
          <a:xfrm>
            <a:off x="7599087" y="3524650"/>
            <a:ext cx="4495405" cy="1011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e-CH" sz="2000" b="1" i="1" u="sng" kern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E1</a:t>
            </a:r>
            <a:r>
              <a:rPr lang="de-CH" sz="2000" b="1" u="sng" kern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 </a:t>
            </a:r>
            <a:r>
              <a:rPr lang="de-CH" sz="2000" b="1" u="sng" kern="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theory</a:t>
            </a:r>
            <a:r>
              <a:rPr lang="de-CH" sz="2000" b="1" u="sng" kern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 </a:t>
            </a:r>
            <a:r>
              <a:rPr lang="de-CH" sz="2000" b="1" u="sng" kern="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discussion</a:t>
            </a:r>
            <a:r>
              <a:rPr lang="de-CH" sz="2000" b="1" kern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: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Yue Shi </a:t>
            </a:r>
            <a:r>
              <a:rPr lang="en-US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90, 014308 (2014)</a:t>
            </a:r>
          </a:p>
          <a:p>
            <a:r>
              <a:rPr lang="de-CH" sz="14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D. Rudolph, JPS </a:t>
            </a:r>
            <a:r>
              <a:rPr lang="de-CH" sz="1400" b="1" kern="0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Conf</a:t>
            </a:r>
            <a:r>
              <a:rPr lang="de-CH" sz="14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. </a:t>
            </a:r>
            <a:r>
              <a:rPr lang="de-CH" sz="1400" b="1" kern="0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Proc</a:t>
            </a:r>
            <a:r>
              <a:rPr lang="de-CH" sz="1400" b="1" kern="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 6, 010026 (2015)</a:t>
            </a:r>
            <a:endParaRPr 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C935644-F8F6-6363-DCC4-37B514BC97FF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3954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 animBg="1"/>
      <p:bldP spid="23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14202" r="18109" b="5012"/>
          <a:stretch/>
        </p:blipFill>
        <p:spPr>
          <a:xfrm>
            <a:off x="2324100" y="798968"/>
            <a:ext cx="7236000" cy="5220000"/>
          </a:xfrm>
          <a:prstGeom prst="rect">
            <a:avLst/>
          </a:prstGeom>
        </p:spPr>
      </p:pic>
      <p:sp>
        <p:nvSpPr>
          <p:cNvPr id="11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i="1" dirty="0">
                <a:latin typeface="Arial" pitchFamily="34" charset="0"/>
                <a:cs typeface="Arial" pitchFamily="34" charset="0"/>
              </a:rPr>
              <a:t>	Q</a:t>
            </a:r>
            <a:r>
              <a:rPr lang="el-GR" sz="3200" b="1" baseline="-25000" dirty="0">
                <a:latin typeface="Arial" pitchFamily="34" charset="0"/>
                <a:cs typeface="Arial" pitchFamily="34" charset="0"/>
              </a:rPr>
              <a:t>α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– values </a:t>
            </a:r>
            <a:r>
              <a:rPr lang="en-US" sz="3200" b="1" baseline="30000" dirty="0">
                <a:latin typeface="Arial" pitchFamily="34" charset="0"/>
                <a:cs typeface="Arial" pitchFamily="34" charset="0"/>
              </a:rPr>
              <a:t>288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Mc Chain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388000" y="3600000"/>
            <a:ext cx="381000" cy="304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dirty="0">
                <a:latin typeface="Arial" pitchFamily="34" charset="0"/>
                <a:cs typeface="Arial" pitchFamily="34" charset="0"/>
              </a:rPr>
              <a:t>α</a:t>
            </a:r>
            <a:endParaRPr lang="sv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15224" y="990600"/>
            <a:ext cx="183832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=114 gap!?</a:t>
            </a:r>
            <a:endParaRPr lang="sv-SE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8229600" y="1600200"/>
            <a:ext cx="0" cy="33528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424057" y="3261167"/>
            <a:ext cx="22860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US" sz="2800" b="1" baseline="-25000" dirty="0">
                <a:solidFill>
                  <a:srgbClr val="FFFF00"/>
                </a:solidFill>
              </a:rPr>
              <a:t>2 </a:t>
            </a:r>
            <a:r>
              <a:rPr lang="en-US" sz="2800" b="1" dirty="0">
                <a:solidFill>
                  <a:srgbClr val="FFFF00"/>
                </a:solidFill>
              </a:rPr>
              <a:t>~ 0.2</a:t>
            </a:r>
            <a:endParaRPr lang="sv-SE" sz="2800" b="1" baseline="-25000" dirty="0">
              <a:solidFill>
                <a:srgbClr val="FFFF0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33E32C-B5BC-2B40-949F-8B3FDF9F5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3C5261F-CB99-7D56-FE58-615CD18BCAD1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418264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Nuclear Structure Theory </a:t>
            </a:r>
            <a:r>
              <a:rPr lang="en-US" sz="3200" b="1" baseline="30000" dirty="0">
                <a:latin typeface="Arial" pitchFamily="34" charset="0"/>
                <a:cs typeface="Arial" pitchFamily="34" charset="0"/>
              </a:rPr>
              <a:t>289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Mc-</a:t>
            </a:r>
            <a:r>
              <a:rPr lang="en-US" sz="3200" b="1" baseline="30000" dirty="0">
                <a:latin typeface="Arial" pitchFamily="34" charset="0"/>
                <a:cs typeface="Arial" pitchFamily="34" charset="0"/>
              </a:rPr>
              <a:t>285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Nh-</a:t>
            </a:r>
            <a:r>
              <a:rPr lang="en-US" sz="3200" b="1" baseline="30000" dirty="0">
                <a:latin typeface="Arial" pitchFamily="34" charset="0"/>
                <a:cs typeface="Arial" pitchFamily="34" charset="0"/>
              </a:rPr>
              <a:t>281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Rg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61F10-8F35-2757-C626-20578531C91D}"/>
              </a:ext>
            </a:extLst>
          </p:cNvPr>
          <p:cNvGrpSpPr/>
          <p:nvPr/>
        </p:nvGrpSpPr>
        <p:grpSpPr>
          <a:xfrm>
            <a:off x="6557843" y="3429001"/>
            <a:ext cx="4223433" cy="3064355"/>
            <a:chOff x="6242530" y="3429001"/>
            <a:chExt cx="4223433" cy="3064355"/>
          </a:xfrm>
        </p:grpSpPr>
        <p:sp>
          <p:nvSpPr>
            <p:cNvPr id="27" name="TextBox 26"/>
            <p:cNvSpPr txBox="1"/>
            <p:nvPr/>
          </p:nvSpPr>
          <p:spPr>
            <a:xfrm rot="16200000">
              <a:off x="5615069" y="4056462"/>
              <a:ext cx="1524000" cy="269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Energy (MeV)</a:t>
              </a:r>
              <a:endParaRPr lang="sv-SE" sz="14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279890" y="3841287"/>
              <a:ext cx="4186073" cy="2652069"/>
              <a:chOff x="4729163" y="3843222"/>
              <a:chExt cx="4186073" cy="2652069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5105400" y="4038600"/>
                <a:ext cx="0" cy="2133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105400" y="4467230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105400" y="4738689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105400" y="5005385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105400" y="5281615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105400" y="6086474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105400" y="5553074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105400" y="5819778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729163" y="4848222"/>
                <a:ext cx="457200" cy="14478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0.4</a:t>
                </a:r>
              </a:p>
              <a:p>
                <a:endParaRPr lang="en-US" sz="1000" dirty="0">
                  <a:latin typeface="Arial" pitchFamily="34" charset="0"/>
                  <a:cs typeface="Arial" pitchFamily="34" charset="0"/>
                </a:endParaRP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0.2</a:t>
                </a: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0.0</a:t>
                </a:r>
                <a:endParaRPr lang="sv-SE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638800" y="3843222"/>
                <a:ext cx="3124200" cy="2952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energy density functional UNEDF1</a:t>
                </a:r>
                <a:r>
                  <a:rPr lang="en-US" sz="1400" baseline="30000" dirty="0">
                    <a:latin typeface="Arial" pitchFamily="34" charset="0"/>
                    <a:cs typeface="Arial" pitchFamily="34" charset="0"/>
                  </a:rPr>
                  <a:t>SO</a:t>
                </a:r>
                <a:endParaRPr lang="sv-SE" sz="1400" baseline="30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953001" y="6213924"/>
                <a:ext cx="3947951" cy="2813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v-SE" sz="1400" dirty="0">
                    <a:latin typeface="Arial" pitchFamily="34" charset="0"/>
                    <a:cs typeface="Arial" pitchFamily="34" charset="0"/>
                  </a:rPr>
                  <a:t>   ß</a:t>
                </a:r>
                <a:r>
                  <a:rPr lang="sv-SE" sz="14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sv-SE" sz="1400" dirty="0">
                    <a:latin typeface="Arial" pitchFamily="34" charset="0"/>
                    <a:cs typeface="Arial" pitchFamily="34" charset="0"/>
                  </a:rPr>
                  <a:t>    0.08                 0.13-0.15                 0.20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5348289" y="5710854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705600" y="4362820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8062752" y="5327805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348286" y="5472733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348286" y="5175693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348286" y="6058238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348286" y="6088248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700836" y="5061732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700836" y="5601227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696072" y="5672642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695994" y="582475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705600" y="608652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062752" y="608745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062752" y="5705842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057988" y="5383498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057986" y="497596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5391061" y="5485275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[606]13/2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757984" y="4137209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081798" y="510164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043702" y="4764736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[521]1/2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053224" y="5343808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[505]9/2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053224" y="549489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738774" y="6051733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053224" y="586366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367254" y="583553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722142" y="537495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373290" y="4941785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719631" y="4839275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[505]9/2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734009" y="5624386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[550]1/2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372961" y="604994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[550]1/2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375504" y="524726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[503]7/2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734009" y="577629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[503]7/2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Diagonal Stripe 72"/>
              <p:cNvSpPr/>
              <p:nvPr/>
            </p:nvSpPr>
            <p:spPr>
              <a:xfrm rot="10800000">
                <a:off x="6225523" y="4332842"/>
                <a:ext cx="422108" cy="1381585"/>
              </a:xfrm>
              <a:prstGeom prst="diagStripe">
                <a:avLst>
                  <a:gd name="adj" fmla="val 9407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Diagonal Stripe 73"/>
              <p:cNvSpPr/>
              <p:nvPr/>
            </p:nvSpPr>
            <p:spPr>
              <a:xfrm rot="10800000" flipV="1">
                <a:off x="7553069" y="4362819"/>
                <a:ext cx="415445" cy="987739"/>
              </a:xfrm>
              <a:prstGeom prst="diagStripe">
                <a:avLst>
                  <a:gd name="adj" fmla="val 9407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361879" y="4512503"/>
                <a:ext cx="285752" cy="2493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7583431" y="4501693"/>
                <a:ext cx="285752" cy="2493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77" name="Diagonal Stripe 76"/>
              <p:cNvSpPr/>
              <p:nvPr/>
            </p:nvSpPr>
            <p:spPr>
              <a:xfrm rot="10800000" flipV="1">
                <a:off x="6234813" y="6038173"/>
                <a:ext cx="426356" cy="85006"/>
              </a:xfrm>
              <a:prstGeom prst="diagStripe">
                <a:avLst>
                  <a:gd name="adj" fmla="val 66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Diagonal Stripe 75"/>
              <p:cNvSpPr/>
              <p:nvPr/>
            </p:nvSpPr>
            <p:spPr>
              <a:xfrm rot="10800000">
                <a:off x="6223587" y="5561604"/>
                <a:ext cx="425978" cy="524870"/>
              </a:xfrm>
              <a:prstGeom prst="diagStripe">
                <a:avLst>
                  <a:gd name="adj" fmla="val 7187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276254" y="5744333"/>
                <a:ext cx="285752" cy="249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686788" y="5740973"/>
                <a:ext cx="285752" cy="249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</a:p>
            </p:txBody>
          </p:sp>
          <p:sp>
            <p:nvSpPr>
              <p:cNvPr id="79" name="Isosceles Triangle 78"/>
              <p:cNvSpPr/>
              <p:nvPr/>
            </p:nvSpPr>
            <p:spPr>
              <a:xfrm rot="16200000">
                <a:off x="7731220" y="5892279"/>
                <a:ext cx="81857" cy="390348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CF6A79-8FFC-AA77-F023-3186CF4B5FB2}"/>
              </a:ext>
            </a:extLst>
          </p:cNvPr>
          <p:cNvGrpSpPr/>
          <p:nvPr/>
        </p:nvGrpSpPr>
        <p:grpSpPr>
          <a:xfrm>
            <a:off x="849183" y="416000"/>
            <a:ext cx="4485600" cy="3231210"/>
            <a:chOff x="1668988" y="416000"/>
            <a:chExt cx="4485600" cy="3231210"/>
          </a:xfrm>
        </p:grpSpPr>
        <p:sp>
          <p:nvSpPr>
            <p:cNvPr id="238" name="TextBox 237"/>
            <p:cNvSpPr txBox="1"/>
            <p:nvPr/>
          </p:nvSpPr>
          <p:spPr>
            <a:xfrm rot="16200000">
              <a:off x="1041527" y="1043461"/>
              <a:ext cx="1524000" cy="269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Energy (MeV)</a:t>
              </a:r>
              <a:endParaRPr lang="sv-SE" sz="14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6BD435-11C7-1531-F09B-D9CF9BDF48C0}"/>
                </a:ext>
              </a:extLst>
            </p:cNvPr>
            <p:cNvGrpSpPr/>
            <p:nvPr/>
          </p:nvGrpSpPr>
          <p:grpSpPr>
            <a:xfrm>
              <a:off x="1728716" y="814949"/>
              <a:ext cx="4425872" cy="2832261"/>
              <a:chOff x="1728716" y="814949"/>
              <a:chExt cx="4425872" cy="2832261"/>
            </a:xfrm>
          </p:grpSpPr>
          <p:sp>
            <p:nvSpPr>
              <p:cNvPr id="11" name="Isosceles Triangle 10"/>
              <p:cNvSpPr/>
              <p:nvPr/>
            </p:nvSpPr>
            <p:spPr>
              <a:xfrm rot="20670293">
                <a:off x="3328657" y="1288237"/>
                <a:ext cx="256241" cy="1945429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7" name="Isosceles Triangle 246"/>
              <p:cNvSpPr/>
              <p:nvPr/>
            </p:nvSpPr>
            <p:spPr>
              <a:xfrm rot="20458816">
                <a:off x="3381545" y="1279239"/>
                <a:ext cx="256241" cy="1945429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641675" y="2405281"/>
                <a:ext cx="343035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183" name="Group 182"/>
              <p:cNvGrpSpPr/>
              <p:nvPr/>
            </p:nvGrpSpPr>
            <p:grpSpPr>
              <a:xfrm>
                <a:off x="1728716" y="814949"/>
                <a:ext cx="4425872" cy="2832261"/>
                <a:chOff x="4729163" y="3676799"/>
                <a:chExt cx="4425872" cy="2832261"/>
              </a:xfrm>
            </p:grpSpPr>
            <p:cxnSp>
              <p:nvCxnSpPr>
                <p:cNvPr id="184" name="Straight Arrow Connector 183"/>
                <p:cNvCxnSpPr/>
                <p:nvPr/>
              </p:nvCxnSpPr>
              <p:spPr>
                <a:xfrm flipV="1">
                  <a:off x="5105400" y="4038600"/>
                  <a:ext cx="0" cy="21336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5105400" y="4467230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5105400" y="4738689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5105400" y="5005385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5105400" y="5281615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5105400" y="6086474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5105400" y="5553074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5105400" y="5819778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TextBox 191"/>
                <p:cNvSpPr txBox="1"/>
                <p:nvPr/>
              </p:nvSpPr>
              <p:spPr>
                <a:xfrm>
                  <a:off x="4729163" y="4848222"/>
                  <a:ext cx="457200" cy="1447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sz="1400" dirty="0">
                      <a:latin typeface="Arial" pitchFamily="34" charset="0"/>
                      <a:cs typeface="Arial" pitchFamily="34" charset="0"/>
                    </a:rPr>
                    <a:t>0.4</a:t>
                  </a:r>
                </a:p>
                <a:p>
                  <a:endParaRPr lang="en-US" sz="1000" dirty="0">
                    <a:latin typeface="Arial" pitchFamily="34" charset="0"/>
                    <a:cs typeface="Arial" pitchFamily="34" charset="0"/>
                  </a:endParaRPr>
                </a:p>
                <a:p>
                  <a:endParaRPr lang="en-US" sz="1100" dirty="0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sz="1400" dirty="0">
                      <a:latin typeface="Arial" pitchFamily="34" charset="0"/>
                      <a:cs typeface="Arial" pitchFamily="34" charset="0"/>
                    </a:rPr>
                    <a:t>0.2</a:t>
                  </a:r>
                </a:p>
                <a:p>
                  <a:endParaRPr lang="en-US" sz="1100" dirty="0">
                    <a:latin typeface="Arial" pitchFamily="34" charset="0"/>
                    <a:cs typeface="Arial" pitchFamily="34" charset="0"/>
                  </a:endParaRPr>
                </a:p>
                <a:p>
                  <a:endParaRPr lang="en-US" sz="1100" dirty="0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sz="1400" dirty="0">
                      <a:latin typeface="Arial" pitchFamily="34" charset="0"/>
                      <a:cs typeface="Arial" pitchFamily="34" charset="0"/>
                    </a:rPr>
                    <a:t>0.0</a:t>
                  </a:r>
                  <a:endParaRPr lang="sv-SE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5723585" y="3676799"/>
                  <a:ext cx="3124200" cy="29527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400" dirty="0">
                      <a:latin typeface="Arial" pitchFamily="34" charset="0"/>
                      <a:cs typeface="Arial" pitchFamily="34" charset="0"/>
                    </a:rPr>
                    <a:t>macroscopic microscopic #1</a:t>
                  </a:r>
                  <a:endParaRPr lang="sv-SE" sz="1400" baseline="30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974254" y="6227693"/>
                  <a:ext cx="3947951" cy="2813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sv-SE" sz="1400" dirty="0">
                      <a:latin typeface="Arial" pitchFamily="34" charset="0"/>
                      <a:cs typeface="Arial" pitchFamily="34" charset="0"/>
                    </a:rPr>
                    <a:t>   ε</a:t>
                  </a:r>
                  <a:r>
                    <a:rPr lang="sv-SE" sz="1400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sv-SE" sz="1400" dirty="0">
                      <a:latin typeface="Arial" pitchFamily="34" charset="0"/>
                      <a:cs typeface="Arial" pitchFamily="34" charset="0"/>
                    </a:rPr>
                    <a:t>    0.057                   0.045                 0.082</a:t>
                  </a:r>
                </a:p>
              </p:txBody>
            </p: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5352966" y="4196133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6691685" y="6081932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8038940" y="5641375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5340783" y="4297346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5341652" y="5051757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5339344" y="5672642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5348286" y="6088248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8033214" y="5022330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6686696" y="5135294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6696072" y="5910964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6695984" y="4933830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8048007" y="6045081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8033836" y="5052164"/>
                  <a:ext cx="838200" cy="3574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8500650" y="4947180"/>
                  <a:ext cx="381464" cy="7289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TextBox 210"/>
                <p:cNvSpPr txBox="1"/>
                <p:nvPr/>
              </p:nvSpPr>
              <p:spPr>
                <a:xfrm>
                  <a:off x="5389123" y="3964641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[606]13/2</a:t>
                  </a:r>
                  <a:endParaRPr lang="sv-SE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741577" y="5250948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[615]11/2</a:t>
                  </a:r>
                  <a:endParaRPr lang="sv-SE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3" name="TextBox 212"/>
                <p:cNvSpPr txBox="1"/>
                <p:nvPr/>
              </p:nvSpPr>
              <p:spPr>
                <a:xfrm>
                  <a:off x="8085924" y="5430247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[615]11/2</a:t>
                  </a:r>
                  <a:endParaRPr lang="sv-SE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7776222" y="4815492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[521]1/2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8038940" y="5027215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[512]5/2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8048676" y="5825129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[503]7/2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>
                <a:xfrm>
                  <a:off x="5347774" y="5454123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[512]3/2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6730604" y="4718240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[521]1/2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>
                  <a:off x="5349077" y="4832505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[510]1/2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2" name="TextBox 221"/>
                <p:cNvSpPr txBox="1"/>
                <p:nvPr/>
              </p:nvSpPr>
              <p:spPr>
                <a:xfrm>
                  <a:off x="8321597" y="4724665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[505]9/2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>
                  <a:off x="6731634" y="5086138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[512]5/2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>
                <a:xfrm>
                  <a:off x="5353550" y="5859895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[521]1/2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5378726" y="4259915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[503]7/2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6713858" y="5697251"/>
                  <a:ext cx="833438" cy="239894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1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[503]7/2</a:t>
                  </a:r>
                  <a:endParaRPr lang="sv-SE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6314650" y="4603975"/>
                  <a:ext cx="285752" cy="24939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36000" tIns="36000" rIns="36000" rtlCol="0" anchor="ctr" anchorCtr="1">
                  <a:noAutofit/>
                </a:bodyPr>
                <a:lstStyle/>
                <a:p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α</a:t>
                  </a:r>
                  <a:r>
                    <a:rPr lang="en-US" baseline="-25000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7646647" y="6134829"/>
                  <a:ext cx="285752" cy="24939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36000" tIns="36000" rIns="36000" rtlCol="0" anchor="ctr" anchorCtr="1">
                  <a:noAutofit/>
                </a:bodyPr>
                <a:lstStyle/>
                <a:p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α</a:t>
                  </a:r>
                  <a:r>
                    <a:rPr lang="en-US" baseline="-25000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sp>
              <p:nvSpPr>
                <p:cNvPr id="232" name="Diagonal Stripe 231"/>
                <p:cNvSpPr/>
                <p:nvPr/>
              </p:nvSpPr>
              <p:spPr>
                <a:xfrm rot="10800000">
                  <a:off x="6192347" y="4883517"/>
                  <a:ext cx="404628" cy="1191651"/>
                </a:xfrm>
                <a:prstGeom prst="diagStripe">
                  <a:avLst>
                    <a:gd name="adj" fmla="val 69010"/>
                  </a:avLst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>
                <a:xfrm>
                  <a:off x="6195259" y="5301100"/>
                  <a:ext cx="285752" cy="2493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36000" tIns="36000" rIns="36000" rtlCol="0" anchor="ctr" anchorCtr="1">
                  <a:noAutofit/>
                </a:bodyPr>
                <a:lstStyle/>
                <a:p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α</a:t>
                  </a:r>
                  <a:r>
                    <a:rPr lang="en-US" baseline="-250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  <p:sp>
              <p:nvSpPr>
                <p:cNvPr id="234" name="TextBox 233"/>
                <p:cNvSpPr txBox="1"/>
                <p:nvPr/>
              </p:nvSpPr>
              <p:spPr>
                <a:xfrm>
                  <a:off x="7678677" y="5651137"/>
                  <a:ext cx="285752" cy="2493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36000" tIns="36000" rIns="36000" rtlCol="0" anchor="ctr" anchorCtr="1">
                  <a:noAutofit/>
                </a:bodyPr>
                <a:lstStyle/>
                <a:p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α</a:t>
                  </a:r>
                  <a:r>
                    <a:rPr lang="en-US" baseline="-25000" dirty="0">
                      <a:solidFill>
                        <a:schemeClr val="accent1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  <p:sp>
              <p:nvSpPr>
                <p:cNvPr id="235" name="Isosceles Triangle 234"/>
                <p:cNvSpPr/>
                <p:nvPr/>
              </p:nvSpPr>
              <p:spPr>
                <a:xfrm rot="17263070">
                  <a:off x="7718575" y="4769234"/>
                  <a:ext cx="82349" cy="426141"/>
                </a:xfrm>
                <a:prstGeom prst="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cxnSp>
            <p:nvCxnSpPr>
              <p:cNvPr id="239" name="Straight Connector 238"/>
              <p:cNvCxnSpPr/>
              <p:nvPr/>
            </p:nvCxnSpPr>
            <p:spPr>
              <a:xfrm>
                <a:off x="3685032" y="2609558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TextBox 239"/>
              <p:cNvSpPr txBox="1"/>
              <p:nvPr/>
            </p:nvSpPr>
            <p:spPr>
              <a:xfrm>
                <a:off x="3717215" y="301215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[606]13/2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26577" y="2066144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[624]9/2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42" name="Straight Connector 241"/>
              <p:cNvCxnSpPr/>
              <p:nvPr/>
            </p:nvCxnSpPr>
            <p:spPr>
              <a:xfrm>
                <a:off x="3705600" y="2109661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TextBox 242"/>
              <p:cNvSpPr txBox="1"/>
              <p:nvPr/>
            </p:nvSpPr>
            <p:spPr>
              <a:xfrm>
                <a:off x="5046067" y="3193466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[606]13/2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44" name="Straight Connector 243"/>
              <p:cNvCxnSpPr/>
              <p:nvPr/>
            </p:nvCxnSpPr>
            <p:spPr>
              <a:xfrm>
                <a:off x="5035283" y="3234629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Isosceles Triangle 244"/>
              <p:cNvSpPr/>
              <p:nvPr/>
            </p:nvSpPr>
            <p:spPr>
              <a:xfrm rot="17263070">
                <a:off x="4734184" y="2912379"/>
                <a:ext cx="82349" cy="426141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6" name="Isosceles Triangle 245"/>
              <p:cNvSpPr/>
              <p:nvPr/>
            </p:nvSpPr>
            <p:spPr>
              <a:xfrm rot="16200000">
                <a:off x="4721014" y="3035854"/>
                <a:ext cx="81857" cy="390348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38948" y="1146057"/>
                <a:ext cx="1944144" cy="30877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I. </a:t>
                </a:r>
                <a:r>
                  <a:rPr lang="en-US" sz="1400" b="1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Ragnarsson</a:t>
                </a:r>
                <a:r>
                  <a:rPr lang="en-US"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1" i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et al</a:t>
                </a:r>
                <a:r>
                  <a:rPr lang="en-US"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lang="sv-SE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71A0BA-DE9D-2425-C908-F7F7B8C450EB}"/>
              </a:ext>
            </a:extLst>
          </p:cNvPr>
          <p:cNvGrpSpPr/>
          <p:nvPr/>
        </p:nvGrpSpPr>
        <p:grpSpPr>
          <a:xfrm>
            <a:off x="872931" y="3435993"/>
            <a:ext cx="4214787" cy="3057363"/>
            <a:chOff x="1650680" y="3435993"/>
            <a:chExt cx="4214787" cy="3057363"/>
          </a:xfrm>
        </p:grpSpPr>
        <p:sp>
          <p:nvSpPr>
            <p:cNvPr id="8" name="Trapezoid 7"/>
            <p:cNvSpPr/>
            <p:nvPr/>
          </p:nvSpPr>
          <p:spPr>
            <a:xfrm rot="15776374">
              <a:off x="3293396" y="5847264"/>
              <a:ext cx="196736" cy="422024"/>
            </a:xfrm>
            <a:prstGeom prst="trapezoi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1693678" y="3841287"/>
              <a:ext cx="4171789" cy="2652069"/>
              <a:chOff x="4729163" y="3843222"/>
              <a:chExt cx="4171789" cy="2652069"/>
            </a:xfrm>
          </p:grpSpPr>
          <p:cxnSp>
            <p:nvCxnSpPr>
              <p:cNvPr id="131" name="Straight Arrow Connector 130"/>
              <p:cNvCxnSpPr/>
              <p:nvPr/>
            </p:nvCxnSpPr>
            <p:spPr>
              <a:xfrm flipV="1">
                <a:off x="5105400" y="4038600"/>
                <a:ext cx="0" cy="2133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5105400" y="4467230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5105400" y="4738689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5105400" y="5005385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5105400" y="5281615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5105400" y="6086474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5105400" y="5553074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105400" y="5819778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4729163" y="4848222"/>
                <a:ext cx="457200" cy="14478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0.4</a:t>
                </a:r>
              </a:p>
              <a:p>
                <a:endParaRPr lang="en-US" sz="1000" dirty="0">
                  <a:latin typeface="Arial" pitchFamily="34" charset="0"/>
                  <a:cs typeface="Arial" pitchFamily="34" charset="0"/>
                </a:endParaRP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0.2</a:t>
                </a: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0.0</a:t>
                </a:r>
                <a:endParaRPr lang="sv-SE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5638800" y="3843222"/>
                <a:ext cx="3124200" cy="2952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energy density functional UNEDF1</a:t>
                </a:r>
                <a:endParaRPr lang="sv-SE" sz="1400" baseline="30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4953001" y="6213924"/>
                <a:ext cx="3947951" cy="2813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v-SE" sz="1400" dirty="0">
                    <a:latin typeface="Arial" pitchFamily="34" charset="0"/>
                    <a:cs typeface="Arial" pitchFamily="34" charset="0"/>
                  </a:rPr>
                  <a:t>   ß</a:t>
                </a:r>
                <a:r>
                  <a:rPr lang="sv-SE" sz="14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sv-SE" sz="1400" dirty="0">
                    <a:latin typeface="Arial" pitchFamily="34" charset="0"/>
                    <a:cs typeface="Arial" pitchFamily="34" charset="0"/>
                  </a:rPr>
                  <a:t>    0.12                      0.15                    0.19</a:t>
                </a:r>
              </a:p>
            </p:txBody>
          </p:sp>
          <p:cxnSp>
            <p:nvCxnSpPr>
              <p:cNvPr id="142" name="Straight Connector 141"/>
              <p:cNvCxnSpPr/>
              <p:nvPr/>
            </p:nvCxnSpPr>
            <p:spPr>
              <a:xfrm>
                <a:off x="5356086" y="5348159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6686901" y="5834259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8043187" y="6094807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5343806" y="4910478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5339837" y="5847956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5356086" y="6044308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5348286" y="6094807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6648655" y="4981255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6682138" y="5991701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641833" y="5305585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6705600" y="608652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8036568" y="6035920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8034187" y="5848643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8039271" y="5489135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8036568" y="4465592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TextBox 157"/>
              <p:cNvSpPr txBox="1"/>
              <p:nvPr/>
            </p:nvSpPr>
            <p:spPr>
              <a:xfrm>
                <a:off x="5380086" y="514258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6729065" y="562299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8057809" y="6048764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8058388" y="425564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[521]1/2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8038881" y="5630829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[505]9/2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8053301" y="5281334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6708850" y="579960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8038949" y="5825203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5343806" y="583953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6712635" y="6045923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340225" y="5621548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6686524" y="4765953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[550]1/2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5356086" y="467809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[550]1/2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5356945" y="6064055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[503]7/2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6679701" y="5089847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[505]9/2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" name="Diagonal Stripe 173"/>
              <p:cNvSpPr/>
              <p:nvPr/>
            </p:nvSpPr>
            <p:spPr>
              <a:xfrm rot="10800000" flipV="1">
                <a:off x="6214136" y="5371768"/>
                <a:ext cx="423646" cy="506483"/>
              </a:xfrm>
              <a:prstGeom prst="diagStripe">
                <a:avLst>
                  <a:gd name="adj" fmla="val 8180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Diagonal Stripe 174"/>
              <p:cNvSpPr/>
              <p:nvPr/>
            </p:nvSpPr>
            <p:spPr>
              <a:xfrm rot="10800000" flipV="1">
                <a:off x="7568967" y="5847015"/>
                <a:ext cx="412448" cy="310672"/>
              </a:xfrm>
              <a:prstGeom prst="diagStripe">
                <a:avLst>
                  <a:gd name="adj" fmla="val 8002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6271388" y="5311923"/>
                <a:ext cx="285752" cy="2493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640674" y="6015387"/>
                <a:ext cx="285752" cy="2493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178" name="Diagonal Stripe 177"/>
              <p:cNvSpPr/>
              <p:nvPr/>
            </p:nvSpPr>
            <p:spPr>
              <a:xfrm rot="10800000" flipV="1">
                <a:off x="6234813" y="6038173"/>
                <a:ext cx="426356" cy="85006"/>
              </a:xfrm>
              <a:prstGeom prst="diagStripe">
                <a:avLst>
                  <a:gd name="adj" fmla="val 6666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7568446" y="5453007"/>
                <a:ext cx="285752" cy="249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6244108" y="5807958"/>
                <a:ext cx="285752" cy="249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 rot="16200000">
              <a:off x="1023219" y="4063454"/>
              <a:ext cx="1524000" cy="269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Energy (MeV)</a:t>
              </a:r>
              <a:endParaRPr lang="sv-SE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" name="Diagonal Stripe 236"/>
            <p:cNvSpPr/>
            <p:nvPr/>
          </p:nvSpPr>
          <p:spPr>
            <a:xfrm rot="10800000">
              <a:off x="4538562" y="5408468"/>
              <a:ext cx="431565" cy="659055"/>
            </a:xfrm>
            <a:prstGeom prst="diagStripe">
              <a:avLst>
                <a:gd name="adj" fmla="val 8198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2682318" y="4185892"/>
              <a:ext cx="1861482" cy="3057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Yue Shi </a:t>
              </a:r>
              <a:r>
                <a:rPr lang="en-US" sz="1400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et al</a:t>
              </a:r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9876AA-2D17-333C-F30A-35B709793A94}"/>
              </a:ext>
            </a:extLst>
          </p:cNvPr>
          <p:cNvGrpSpPr/>
          <p:nvPr/>
        </p:nvGrpSpPr>
        <p:grpSpPr>
          <a:xfrm>
            <a:off x="6543745" y="551188"/>
            <a:ext cx="4378418" cy="3044428"/>
            <a:chOff x="6217928" y="551188"/>
            <a:chExt cx="4378418" cy="3044428"/>
          </a:xfrm>
        </p:grpSpPr>
        <p:sp>
          <p:nvSpPr>
            <p:cNvPr id="258" name="Right Triangle 257"/>
            <p:cNvSpPr/>
            <p:nvPr/>
          </p:nvSpPr>
          <p:spPr>
            <a:xfrm rot="16200000">
              <a:off x="8989046" y="2731842"/>
              <a:ext cx="649992" cy="39997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ight Triangle 16"/>
            <p:cNvSpPr/>
            <p:nvPr/>
          </p:nvSpPr>
          <p:spPr>
            <a:xfrm rot="16200000">
              <a:off x="7753597" y="2824141"/>
              <a:ext cx="456053" cy="383885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6257165" y="813013"/>
              <a:ext cx="4339181" cy="2782603"/>
              <a:chOff x="4729163" y="3664407"/>
              <a:chExt cx="4339181" cy="2782603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 flipV="1">
                <a:off x="5105400" y="4038600"/>
                <a:ext cx="0" cy="2133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5105400" y="4467230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5105400" y="4738689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5105400" y="5005385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5105400" y="5281615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5105400" y="6086474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5105400" y="5553074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105400" y="5819778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4729163" y="4848222"/>
                <a:ext cx="457200" cy="14478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0.4</a:t>
                </a:r>
              </a:p>
              <a:p>
                <a:endParaRPr lang="en-US" sz="1000" dirty="0">
                  <a:latin typeface="Arial" pitchFamily="34" charset="0"/>
                  <a:cs typeface="Arial" pitchFamily="34" charset="0"/>
                </a:endParaRP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0.2</a:t>
                </a: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endParaRPr lang="en-US" sz="11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0.0</a:t>
                </a:r>
                <a:endParaRPr lang="sv-SE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159156" y="3664407"/>
                <a:ext cx="2909188" cy="2952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macroscopic microscopic #2</a:t>
                </a:r>
                <a:endParaRPr lang="sv-SE" sz="1400" baseline="30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52863" y="6165643"/>
                <a:ext cx="3947951" cy="2813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v-SE" sz="1400" dirty="0">
                    <a:latin typeface="Arial" pitchFamily="34" charset="0"/>
                    <a:cs typeface="Arial" pitchFamily="34" charset="0"/>
                  </a:rPr>
                  <a:t>   ß</a:t>
                </a:r>
                <a:r>
                  <a:rPr lang="sv-SE" sz="14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sv-SE" sz="1400" dirty="0">
                    <a:latin typeface="Arial" pitchFamily="34" charset="0"/>
                    <a:cs typeface="Arial" pitchFamily="34" charset="0"/>
                  </a:rPr>
                  <a:t>    0.067                  0.132                  0.147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5339487" y="5639451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690775" y="4863100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8052126" y="6080325"/>
                <a:ext cx="838200" cy="35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5335208" y="5108295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5346883" y="5910937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5347151" y="6079110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6699245" y="5672488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696072" y="5672642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6696072" y="5706160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6705600" y="608652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8051832" y="5859429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8057986" y="5629110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8549032" y="5527745"/>
                <a:ext cx="336238" cy="3222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8057986" y="5018574"/>
                <a:ext cx="838200" cy="3574"/>
              </a:xfrm>
              <a:prstGeom prst="line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5382958" y="5423436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[606]13/2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734773" y="464166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8104523" y="5858345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[615]11/2</a:t>
                </a:r>
                <a:endParaRPr lang="sv-S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8077566" y="5631551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[521]1/2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7831809" y="5430396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[505]9/2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8070538" y="4590791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6705485" y="5861979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8220930" y="5287851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5338647" y="569724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[512]3/2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6694374" y="5664720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39970" y="487980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[510]1/2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6557748" y="5458229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[503]7/2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853350" y="529845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[550]1/2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5352519" y="5877872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[541]1/2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8061354" y="4810128"/>
                <a:ext cx="833438" cy="239894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[503]7/2</a:t>
                </a:r>
                <a:endParaRPr lang="sv-SE" sz="12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6264072" y="4695873"/>
                <a:ext cx="285752" cy="2493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7662329" y="4925259"/>
                <a:ext cx="285752" cy="2493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76254" y="5744333"/>
                <a:ext cx="285752" cy="249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</a:p>
            </p:txBody>
          </p:sp>
          <p:sp>
            <p:nvSpPr>
              <p:cNvPr id="122" name="Diagonal Stripe 121"/>
              <p:cNvSpPr/>
              <p:nvPr/>
            </p:nvSpPr>
            <p:spPr>
              <a:xfrm rot="10800000" flipV="1">
                <a:off x="7543149" y="4882123"/>
                <a:ext cx="427541" cy="1225611"/>
              </a:xfrm>
              <a:prstGeom prst="diagStripe">
                <a:avLst>
                  <a:gd name="adj" fmla="val 9407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576622" y="5759515"/>
                <a:ext cx="285752" cy="24939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36000" tIns="36000" rIns="36000" rtlCol="0" anchor="ctr" anchorCtr="1">
                <a:no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</a:p>
            </p:txBody>
          </p:sp>
        </p:grpSp>
        <p:cxnSp>
          <p:nvCxnSpPr>
            <p:cNvPr id="250" name="Straight Connector 249"/>
            <p:cNvCxnSpPr/>
            <p:nvPr/>
          </p:nvCxnSpPr>
          <p:spPr>
            <a:xfrm>
              <a:off x="9573856" y="1961109"/>
              <a:ext cx="838200" cy="3574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8258009" y="1547449"/>
              <a:ext cx="833438" cy="239894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[606]13/2</a:t>
              </a:r>
              <a:endParaRPr lang="sv-SE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2" name="Straight Connector 251"/>
            <p:cNvCxnSpPr/>
            <p:nvPr/>
          </p:nvCxnSpPr>
          <p:spPr>
            <a:xfrm>
              <a:off x="8223746" y="1782986"/>
              <a:ext cx="838200" cy="35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TextBox 253"/>
            <p:cNvSpPr txBox="1"/>
            <p:nvPr/>
          </p:nvSpPr>
          <p:spPr>
            <a:xfrm>
              <a:off x="6925012" y="975781"/>
              <a:ext cx="833438" cy="239894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[615]11/2</a:t>
              </a:r>
              <a:endParaRPr lang="sv-SE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5" name="Straight Connector 254"/>
            <p:cNvCxnSpPr/>
            <p:nvPr/>
          </p:nvCxnSpPr>
          <p:spPr>
            <a:xfrm>
              <a:off x="6875152" y="1188118"/>
              <a:ext cx="838200" cy="35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TextBox 255"/>
            <p:cNvSpPr txBox="1"/>
            <p:nvPr/>
          </p:nvSpPr>
          <p:spPr>
            <a:xfrm rot="16200000">
              <a:off x="5590467" y="1178649"/>
              <a:ext cx="1524000" cy="269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Energy (MeV)</a:t>
              </a:r>
              <a:endParaRPr lang="sv-SE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8633495" y="1121673"/>
              <a:ext cx="1944144" cy="30877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A. </a:t>
              </a:r>
              <a:r>
                <a:rPr lang="en-US" sz="14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Sobiczewski</a:t>
              </a:r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et al</a:t>
              </a:r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sv-SE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9" name="Right Triangle 258"/>
            <p:cNvSpPr/>
            <p:nvPr/>
          </p:nvSpPr>
          <p:spPr>
            <a:xfrm rot="16200000">
              <a:off x="9226183" y="2966667"/>
              <a:ext cx="213436" cy="39918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0" name="Right Triangle 259"/>
            <p:cNvSpPr/>
            <p:nvPr/>
          </p:nvSpPr>
          <p:spPr>
            <a:xfrm rot="16200000">
              <a:off x="7452870" y="2049699"/>
              <a:ext cx="1077165" cy="414759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1" name="Right Triangle 260"/>
            <p:cNvSpPr/>
            <p:nvPr/>
          </p:nvSpPr>
          <p:spPr>
            <a:xfrm rot="16200000">
              <a:off x="7636264" y="2219188"/>
              <a:ext cx="749168" cy="41374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332440" y="1617490"/>
            <a:ext cx="4676825" cy="1664492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It is not about which model fits best: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Pattern recognition!</a:t>
            </a:r>
          </a:p>
          <a:p>
            <a:pPr algn="ctr"/>
            <a:endParaRPr lang="en-US" sz="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Two separate </a:t>
            </a:r>
            <a:r>
              <a:rPr lang="el-G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–decay sequences,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high-</a:t>
            </a:r>
            <a:r>
              <a:rPr lang="el-GR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en-US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π</a:t>
            </a:r>
            <a:r>
              <a:rPr lang="en-US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= +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 low-</a:t>
            </a:r>
            <a:r>
              <a:rPr lang="el-G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π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–</a:t>
            </a:r>
            <a:endParaRPr lang="sv-S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8" name="textruta 24"/>
          <p:cNvSpPr txBox="1"/>
          <p:nvPr/>
        </p:nvSpPr>
        <p:spPr>
          <a:xfrm>
            <a:off x="5376739" y="833511"/>
            <a:ext cx="5988111" cy="352614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r>
              <a:rPr lang="sv-SE" sz="2400" b="1" dirty="0" err="1">
                <a:latin typeface="Arial" pitchFamily="34" charset="0"/>
                <a:cs typeface="Arial" pitchFamily="34" charset="0"/>
              </a:rPr>
              <a:t>Generalized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, i.e.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independent </a:t>
            </a:r>
          </a:p>
          <a:p>
            <a:r>
              <a:rPr lang="sv-SE" sz="2400" b="1" dirty="0">
                <a:latin typeface="Arial" pitchFamily="34" charset="0"/>
                <a:cs typeface="Arial" pitchFamily="34" charset="0"/>
              </a:rPr>
              <a:t>PATTERN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predicted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/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expected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sv-SE" sz="1000" b="1" dirty="0">
              <a:latin typeface="Arial" pitchFamily="34" charset="0"/>
              <a:cs typeface="Arial" pitchFamily="34" charset="0"/>
            </a:endParaRPr>
          </a:p>
          <a:p>
            <a:r>
              <a:rPr lang="sv-SE" sz="2400" b="1" dirty="0">
                <a:latin typeface="Arial" pitchFamily="34" charset="0"/>
                <a:cs typeface="Arial" pitchFamily="34" charset="0"/>
              </a:rPr>
              <a:t>ALL</a:t>
            </a:r>
            <a:r>
              <a:rPr lang="sv-S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hitherto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observed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decay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chains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starting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sv-S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b="1" dirty="0" err="1">
                <a:latin typeface="Arial" pitchFamily="34" charset="0"/>
                <a:cs typeface="Arial" pitchFamily="34" charset="0"/>
              </a:rPr>
              <a:t>odd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-</a:t>
            </a:r>
            <a:r>
              <a:rPr lang="sv-SE" sz="2400" b="1" i="1" dirty="0">
                <a:latin typeface="Arial" pitchFamily="34" charset="0"/>
                <a:cs typeface="Arial" pitchFamily="34" charset="0"/>
              </a:rPr>
              <a:t>A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 ISOTOPES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Fl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Mc, Lv, and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sv-SE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= 114 - 117)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should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reveal</a:t>
            </a:r>
            <a:r>
              <a:rPr lang="sv-S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sv-S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least</a:t>
            </a:r>
            <a:endParaRPr lang="sv-SE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sv-SE" sz="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v-SE" sz="2400" b="1" dirty="0">
                <a:latin typeface="Arial" pitchFamily="34" charset="0"/>
                <a:cs typeface="Arial" pitchFamily="34" charset="0"/>
              </a:rPr>
              <a:t>TWO INDEPENDENT DECAY CHAINS!</a:t>
            </a:r>
          </a:p>
          <a:p>
            <a:r>
              <a:rPr lang="sv-SE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(like in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regions on the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chart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nuclides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sv-SE" sz="1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v-SE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sv-SE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are</a:t>
            </a:r>
            <a:r>
              <a:rPr lang="sv-SE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sv-SE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253" name="textruta 25"/>
          <p:cNvSpPr txBox="1"/>
          <p:nvPr/>
        </p:nvSpPr>
        <p:spPr>
          <a:xfrm>
            <a:off x="3003538" y="4717245"/>
            <a:ext cx="6121242" cy="110478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Insufficient data?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(Over)</a:t>
            </a:r>
            <a:r>
              <a:rPr lang="sv-SE" sz="2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simplified</a:t>
            </a:r>
            <a:r>
              <a:rPr lang="sv-SE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interpretation?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8BE50F7-80DC-443D-D718-F497A1CC5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52F255-433E-6452-CF09-D020559ECB11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376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48" grpId="0" animBg="1"/>
      <p:bldP spid="2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NL-UNIDEF-she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19456" r="3351" b="3194"/>
          <a:stretch/>
        </p:blipFill>
        <p:spPr>
          <a:xfrm>
            <a:off x="2235600" y="1165564"/>
            <a:ext cx="7416000" cy="5040000"/>
          </a:xfrm>
          <a:prstGeom prst="rect">
            <a:avLst/>
          </a:prstGeom>
        </p:spPr>
      </p:pic>
      <p:sp>
        <p:nvSpPr>
          <p:cNvPr id="11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EDF Single-particle Diagrams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911650" y="3305840"/>
            <a:ext cx="6477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sv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9600" y="4554001"/>
            <a:ext cx="54000" cy="279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5744131" y="817928"/>
            <a:ext cx="6318717" cy="880931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[615]11/2</a:t>
            </a:r>
            <a:r>
              <a:rPr lang="en-US" sz="24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orbital is bathing in a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sea of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NEGAtive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-parity orbitals!</a:t>
            </a:r>
            <a:endParaRPr lang="sv-S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37200" y="3124201"/>
            <a:ext cx="914400" cy="239453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Oval 13"/>
          <p:cNvSpPr/>
          <p:nvPr/>
        </p:nvSpPr>
        <p:spPr>
          <a:xfrm>
            <a:off x="8686800" y="4114801"/>
            <a:ext cx="914400" cy="239453"/>
          </a:xfrm>
          <a:prstGeom prst="ellipse">
            <a:avLst/>
          </a:prstGeom>
          <a:noFill/>
          <a:ln w="38100">
            <a:solidFill>
              <a:srgbClr val="24FC2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Oval 14"/>
          <p:cNvSpPr/>
          <p:nvPr/>
        </p:nvSpPr>
        <p:spPr>
          <a:xfrm>
            <a:off x="6934200" y="3124201"/>
            <a:ext cx="533400" cy="340129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96F649-AD62-5786-0F4A-3224AF44928F}"/>
              </a:ext>
            </a:extLst>
          </p:cNvPr>
          <p:cNvGrpSpPr/>
          <p:nvPr/>
        </p:nvGrpSpPr>
        <p:grpSpPr>
          <a:xfrm>
            <a:off x="254400" y="890721"/>
            <a:ext cx="2286000" cy="548936"/>
            <a:chOff x="254400" y="890721"/>
            <a:chExt cx="2286000" cy="548936"/>
          </a:xfrm>
        </p:grpSpPr>
        <p:sp>
          <p:nvSpPr>
            <p:cNvPr id="6" name="TextBox 5"/>
            <p:cNvSpPr txBox="1"/>
            <p:nvPr/>
          </p:nvSpPr>
          <p:spPr>
            <a:xfrm>
              <a:off x="254400" y="890721"/>
              <a:ext cx="2286000" cy="5489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noAutofit/>
            </a:bodyPr>
            <a:lstStyle/>
            <a:p>
              <a:r>
                <a:rPr lang="en-US" sz="2400" b="1" dirty="0">
                  <a:latin typeface="Arial" pitchFamily="34" charset="0"/>
                  <a:cs typeface="Arial" pitchFamily="34" charset="0"/>
                </a:rPr>
                <a:t>UNEDF1</a:t>
              </a:r>
              <a:r>
                <a:rPr lang="en-US" sz="2400" b="1" baseline="30000" dirty="0">
                  <a:latin typeface="Arial" pitchFamily="34" charset="0"/>
                  <a:cs typeface="Arial" pitchFamily="34" charset="0"/>
                </a:rPr>
                <a:t>SO</a:t>
              </a:r>
              <a:endParaRPr lang="sv-SE" sz="2400" b="1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10200" y="1063307"/>
              <a:ext cx="22860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L</a:t>
              </a:r>
              <a:endParaRPr lang="sv-SE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7593600" y="2811868"/>
            <a:ext cx="342900" cy="332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57750" y="3685565"/>
            <a:ext cx="342900" cy="332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545725" y="2362201"/>
            <a:ext cx="342900" cy="332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06000" y="2301948"/>
            <a:ext cx="342900" cy="33271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0455" y="2781965"/>
            <a:ext cx="509191" cy="332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110</a:t>
            </a:r>
            <a:endParaRPr lang="sv-SE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2855" y="2307042"/>
            <a:ext cx="509191" cy="332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114</a:t>
            </a:r>
            <a:endParaRPr lang="sv-SE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2580" y="2362865"/>
            <a:ext cx="509191" cy="332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116</a:t>
            </a:r>
            <a:endParaRPr lang="sv-SE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2096" y="3685565"/>
            <a:ext cx="509191" cy="332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108</a:t>
            </a:r>
            <a:endParaRPr lang="sv-SE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7750" y="4354253"/>
            <a:ext cx="3078750" cy="479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105                      115</a:t>
            </a:r>
            <a:endParaRPr lang="sv-S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673769" y="4587762"/>
            <a:ext cx="1454063" cy="6125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4405314" y="2662238"/>
            <a:ext cx="4010025" cy="1276350"/>
          </a:xfrm>
          <a:custGeom>
            <a:avLst/>
            <a:gdLst>
              <a:gd name="connsiteX0" fmla="*/ 4010025 w 4010025"/>
              <a:gd name="connsiteY0" fmla="*/ 1276350 h 1276350"/>
              <a:gd name="connsiteX1" fmla="*/ 3719512 w 4010025"/>
              <a:gd name="connsiteY1" fmla="*/ 1185862 h 1276350"/>
              <a:gd name="connsiteX2" fmla="*/ 3538537 w 4010025"/>
              <a:gd name="connsiteY2" fmla="*/ 1119187 h 1276350"/>
              <a:gd name="connsiteX3" fmla="*/ 3271837 w 4010025"/>
              <a:gd name="connsiteY3" fmla="*/ 1062037 h 1276350"/>
              <a:gd name="connsiteX4" fmla="*/ 3157537 w 4010025"/>
              <a:gd name="connsiteY4" fmla="*/ 1028700 h 1276350"/>
              <a:gd name="connsiteX5" fmla="*/ 3033712 w 4010025"/>
              <a:gd name="connsiteY5" fmla="*/ 976312 h 1276350"/>
              <a:gd name="connsiteX6" fmla="*/ 2871787 w 4010025"/>
              <a:gd name="connsiteY6" fmla="*/ 800100 h 1276350"/>
              <a:gd name="connsiteX7" fmla="*/ 2728912 w 4010025"/>
              <a:gd name="connsiteY7" fmla="*/ 561975 h 1276350"/>
              <a:gd name="connsiteX8" fmla="*/ 2509837 w 4010025"/>
              <a:gd name="connsiteY8" fmla="*/ 233362 h 1276350"/>
              <a:gd name="connsiteX9" fmla="*/ 2376487 w 4010025"/>
              <a:gd name="connsiteY9" fmla="*/ 95250 h 1276350"/>
              <a:gd name="connsiteX10" fmla="*/ 2205037 w 4010025"/>
              <a:gd name="connsiteY10" fmla="*/ 19050 h 1276350"/>
              <a:gd name="connsiteX11" fmla="*/ 2047875 w 4010025"/>
              <a:gd name="connsiteY11" fmla="*/ 0 h 1276350"/>
              <a:gd name="connsiteX12" fmla="*/ 1795462 w 4010025"/>
              <a:gd name="connsiteY12" fmla="*/ 19050 h 1276350"/>
              <a:gd name="connsiteX13" fmla="*/ 1619250 w 4010025"/>
              <a:gd name="connsiteY13" fmla="*/ 52387 h 1276350"/>
              <a:gd name="connsiteX14" fmla="*/ 1362075 w 4010025"/>
              <a:gd name="connsiteY14" fmla="*/ 90487 h 1276350"/>
              <a:gd name="connsiteX15" fmla="*/ 890587 w 4010025"/>
              <a:gd name="connsiteY15" fmla="*/ 114300 h 1276350"/>
              <a:gd name="connsiteX16" fmla="*/ 0 w 4010025"/>
              <a:gd name="connsiteY16" fmla="*/ 762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025" h="1276350">
                <a:moveTo>
                  <a:pt x="4010025" y="1276350"/>
                </a:moveTo>
                <a:lnTo>
                  <a:pt x="3719512" y="1185862"/>
                </a:lnTo>
                <a:cubicBezTo>
                  <a:pt x="3640931" y="1159668"/>
                  <a:pt x="3613150" y="1139825"/>
                  <a:pt x="3538537" y="1119187"/>
                </a:cubicBezTo>
                <a:cubicBezTo>
                  <a:pt x="3463924" y="1098549"/>
                  <a:pt x="3335337" y="1077118"/>
                  <a:pt x="3271837" y="1062037"/>
                </a:cubicBezTo>
                <a:cubicBezTo>
                  <a:pt x="3208337" y="1046956"/>
                  <a:pt x="3197224" y="1042987"/>
                  <a:pt x="3157537" y="1028700"/>
                </a:cubicBezTo>
                <a:cubicBezTo>
                  <a:pt x="3117850" y="1014413"/>
                  <a:pt x="3081337" y="1014412"/>
                  <a:pt x="3033712" y="976312"/>
                </a:cubicBezTo>
                <a:cubicBezTo>
                  <a:pt x="2986087" y="938212"/>
                  <a:pt x="2922587" y="869156"/>
                  <a:pt x="2871787" y="800100"/>
                </a:cubicBezTo>
                <a:cubicBezTo>
                  <a:pt x="2820987" y="731044"/>
                  <a:pt x="2789237" y="656431"/>
                  <a:pt x="2728912" y="561975"/>
                </a:cubicBezTo>
                <a:cubicBezTo>
                  <a:pt x="2668587" y="467519"/>
                  <a:pt x="2568574" y="311149"/>
                  <a:pt x="2509837" y="233362"/>
                </a:cubicBezTo>
                <a:cubicBezTo>
                  <a:pt x="2451099" y="155574"/>
                  <a:pt x="2427287" y="130969"/>
                  <a:pt x="2376487" y="95250"/>
                </a:cubicBezTo>
                <a:cubicBezTo>
                  <a:pt x="2325687" y="59531"/>
                  <a:pt x="2259806" y="34925"/>
                  <a:pt x="2205037" y="19050"/>
                </a:cubicBezTo>
                <a:cubicBezTo>
                  <a:pt x="2150268" y="3175"/>
                  <a:pt x="2116137" y="0"/>
                  <a:pt x="2047875" y="0"/>
                </a:cubicBezTo>
                <a:cubicBezTo>
                  <a:pt x="1979613" y="0"/>
                  <a:pt x="1866899" y="10319"/>
                  <a:pt x="1795462" y="19050"/>
                </a:cubicBezTo>
                <a:cubicBezTo>
                  <a:pt x="1724025" y="27781"/>
                  <a:pt x="1691481" y="40481"/>
                  <a:pt x="1619250" y="52387"/>
                </a:cubicBezTo>
                <a:cubicBezTo>
                  <a:pt x="1547019" y="64293"/>
                  <a:pt x="1483519" y="80168"/>
                  <a:pt x="1362075" y="90487"/>
                </a:cubicBezTo>
                <a:cubicBezTo>
                  <a:pt x="1240631" y="100806"/>
                  <a:pt x="1117599" y="116681"/>
                  <a:pt x="890587" y="114300"/>
                </a:cubicBezTo>
                <a:cubicBezTo>
                  <a:pt x="663575" y="111919"/>
                  <a:pt x="0" y="76200"/>
                  <a:pt x="0" y="76200"/>
                </a:cubicBezTo>
              </a:path>
            </a:pathLst>
          </a:custGeom>
          <a:noFill/>
          <a:ln w="444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eeform 6"/>
          <p:cNvSpPr/>
          <p:nvPr/>
        </p:nvSpPr>
        <p:spPr>
          <a:xfrm>
            <a:off x="4400550" y="3286125"/>
            <a:ext cx="4014788" cy="319232"/>
          </a:xfrm>
          <a:custGeom>
            <a:avLst/>
            <a:gdLst>
              <a:gd name="connsiteX0" fmla="*/ 4014788 w 4014788"/>
              <a:gd name="connsiteY0" fmla="*/ 0 h 319232"/>
              <a:gd name="connsiteX1" fmla="*/ 3686175 w 4014788"/>
              <a:gd name="connsiteY1" fmla="*/ 19050 h 319232"/>
              <a:gd name="connsiteX2" fmla="*/ 3371850 w 4014788"/>
              <a:gd name="connsiteY2" fmla="*/ 38100 h 319232"/>
              <a:gd name="connsiteX3" fmla="*/ 3167063 w 4014788"/>
              <a:gd name="connsiteY3" fmla="*/ 76200 h 319232"/>
              <a:gd name="connsiteX4" fmla="*/ 2967038 w 4014788"/>
              <a:gd name="connsiteY4" fmla="*/ 80963 h 319232"/>
              <a:gd name="connsiteX5" fmla="*/ 2767013 w 4014788"/>
              <a:gd name="connsiteY5" fmla="*/ 61913 h 319232"/>
              <a:gd name="connsiteX6" fmla="*/ 2586038 w 4014788"/>
              <a:gd name="connsiteY6" fmla="*/ 38100 h 319232"/>
              <a:gd name="connsiteX7" fmla="*/ 2305050 w 4014788"/>
              <a:gd name="connsiteY7" fmla="*/ 23813 h 319232"/>
              <a:gd name="connsiteX8" fmla="*/ 2133600 w 4014788"/>
              <a:gd name="connsiteY8" fmla="*/ 23813 h 319232"/>
              <a:gd name="connsiteX9" fmla="*/ 1819275 w 4014788"/>
              <a:gd name="connsiteY9" fmla="*/ 66675 h 319232"/>
              <a:gd name="connsiteX10" fmla="*/ 1338263 w 4014788"/>
              <a:gd name="connsiteY10" fmla="*/ 180975 h 319232"/>
              <a:gd name="connsiteX11" fmla="*/ 985838 w 4014788"/>
              <a:gd name="connsiteY11" fmla="*/ 271463 h 319232"/>
              <a:gd name="connsiteX12" fmla="*/ 695325 w 4014788"/>
              <a:gd name="connsiteY12" fmla="*/ 309563 h 319232"/>
              <a:gd name="connsiteX13" fmla="*/ 452438 w 4014788"/>
              <a:gd name="connsiteY13" fmla="*/ 319088 h 319232"/>
              <a:gd name="connsiteX14" fmla="*/ 223838 w 4014788"/>
              <a:gd name="connsiteY14" fmla="*/ 304800 h 319232"/>
              <a:gd name="connsiteX15" fmla="*/ 0 w 4014788"/>
              <a:gd name="connsiteY15" fmla="*/ 271463 h 31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14788" h="319232">
                <a:moveTo>
                  <a:pt x="4014788" y="0"/>
                </a:moveTo>
                <a:lnTo>
                  <a:pt x="3686175" y="19050"/>
                </a:lnTo>
                <a:cubicBezTo>
                  <a:pt x="3579019" y="25400"/>
                  <a:pt x="3458369" y="28575"/>
                  <a:pt x="3371850" y="38100"/>
                </a:cubicBezTo>
                <a:cubicBezTo>
                  <a:pt x="3285331" y="47625"/>
                  <a:pt x="3234532" y="69056"/>
                  <a:pt x="3167063" y="76200"/>
                </a:cubicBezTo>
                <a:cubicBezTo>
                  <a:pt x="3099594" y="83344"/>
                  <a:pt x="3033713" y="83344"/>
                  <a:pt x="2967038" y="80963"/>
                </a:cubicBezTo>
                <a:cubicBezTo>
                  <a:pt x="2900363" y="78582"/>
                  <a:pt x="2830513" y="69057"/>
                  <a:pt x="2767013" y="61913"/>
                </a:cubicBezTo>
                <a:cubicBezTo>
                  <a:pt x="2703513" y="54769"/>
                  <a:pt x="2663032" y="44450"/>
                  <a:pt x="2586038" y="38100"/>
                </a:cubicBezTo>
                <a:cubicBezTo>
                  <a:pt x="2509044" y="31750"/>
                  <a:pt x="2380456" y="26194"/>
                  <a:pt x="2305050" y="23813"/>
                </a:cubicBezTo>
                <a:cubicBezTo>
                  <a:pt x="2229644" y="21432"/>
                  <a:pt x="2214562" y="16669"/>
                  <a:pt x="2133600" y="23813"/>
                </a:cubicBezTo>
                <a:cubicBezTo>
                  <a:pt x="2052638" y="30957"/>
                  <a:pt x="1951831" y="40481"/>
                  <a:pt x="1819275" y="66675"/>
                </a:cubicBezTo>
                <a:cubicBezTo>
                  <a:pt x="1686719" y="92869"/>
                  <a:pt x="1477169" y="146844"/>
                  <a:pt x="1338263" y="180975"/>
                </a:cubicBezTo>
                <a:cubicBezTo>
                  <a:pt x="1199357" y="215106"/>
                  <a:pt x="1092994" y="250032"/>
                  <a:pt x="985838" y="271463"/>
                </a:cubicBezTo>
                <a:cubicBezTo>
                  <a:pt x="878682" y="292894"/>
                  <a:pt x="784225" y="301626"/>
                  <a:pt x="695325" y="309563"/>
                </a:cubicBezTo>
                <a:cubicBezTo>
                  <a:pt x="606425" y="317500"/>
                  <a:pt x="531019" y="319882"/>
                  <a:pt x="452438" y="319088"/>
                </a:cubicBezTo>
                <a:cubicBezTo>
                  <a:pt x="373857" y="318294"/>
                  <a:pt x="299244" y="312738"/>
                  <a:pt x="223838" y="304800"/>
                </a:cubicBezTo>
                <a:cubicBezTo>
                  <a:pt x="148432" y="296862"/>
                  <a:pt x="74216" y="284162"/>
                  <a:pt x="0" y="271463"/>
                </a:cubicBezTo>
              </a:path>
            </a:pathLst>
          </a:cu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143622" y="2057400"/>
            <a:ext cx="0" cy="32004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253421" y="5919432"/>
            <a:ext cx="3938579" cy="386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Yue Shi </a:t>
            </a:r>
            <a:r>
              <a:rPr lang="en-US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90, 014308 (2014)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676400" y="58674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08335" y="5700601"/>
            <a:ext cx="1554066" cy="386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Fermi surface</a:t>
            </a:r>
          </a:p>
        </p:txBody>
      </p:sp>
      <p:sp>
        <p:nvSpPr>
          <p:cNvPr id="34" name="Freeform 33"/>
          <p:cNvSpPr/>
          <p:nvPr/>
        </p:nvSpPr>
        <p:spPr>
          <a:xfrm>
            <a:off x="4619625" y="2419352"/>
            <a:ext cx="3105150" cy="2105025"/>
          </a:xfrm>
          <a:custGeom>
            <a:avLst/>
            <a:gdLst>
              <a:gd name="connsiteX0" fmla="*/ 0 w 7014274"/>
              <a:gd name="connsiteY0" fmla="*/ 2210858 h 2210858"/>
              <a:gd name="connsiteX1" fmla="*/ 552450 w 7014274"/>
              <a:gd name="connsiteY1" fmla="*/ 1810808 h 2210858"/>
              <a:gd name="connsiteX2" fmla="*/ 1057275 w 7014274"/>
              <a:gd name="connsiteY2" fmla="*/ 1372658 h 2210858"/>
              <a:gd name="connsiteX3" fmla="*/ 1514475 w 7014274"/>
              <a:gd name="connsiteY3" fmla="*/ 886883 h 2210858"/>
              <a:gd name="connsiteX4" fmla="*/ 2028825 w 7014274"/>
              <a:gd name="connsiteY4" fmla="*/ 782108 h 2210858"/>
              <a:gd name="connsiteX5" fmla="*/ 2552700 w 7014274"/>
              <a:gd name="connsiteY5" fmla="*/ 486833 h 2210858"/>
              <a:gd name="connsiteX6" fmla="*/ 3095625 w 7014274"/>
              <a:gd name="connsiteY6" fmla="*/ 105833 h 2210858"/>
              <a:gd name="connsiteX7" fmla="*/ 3095625 w 7014274"/>
              <a:gd name="connsiteY7" fmla="*/ 105833 h 2210858"/>
              <a:gd name="connsiteX8" fmla="*/ 2552700 w 7014274"/>
              <a:gd name="connsiteY8" fmla="*/ 153458 h 2210858"/>
              <a:gd name="connsiteX9" fmla="*/ 2819400 w 7014274"/>
              <a:gd name="connsiteY9" fmla="*/ 10583 h 2210858"/>
              <a:gd name="connsiteX10" fmla="*/ 2847975 w 7014274"/>
              <a:gd name="connsiteY10" fmla="*/ 10583 h 2210858"/>
              <a:gd name="connsiteX11" fmla="*/ 6810375 w 7014274"/>
              <a:gd name="connsiteY11" fmla="*/ 410633 h 2210858"/>
              <a:gd name="connsiteX12" fmla="*/ 6400800 w 7014274"/>
              <a:gd name="connsiteY12" fmla="*/ 1058 h 2210858"/>
              <a:gd name="connsiteX0" fmla="*/ 0 w 6810375"/>
              <a:gd name="connsiteY0" fmla="*/ 2210858 h 2210858"/>
              <a:gd name="connsiteX1" fmla="*/ 552450 w 6810375"/>
              <a:gd name="connsiteY1" fmla="*/ 1810808 h 2210858"/>
              <a:gd name="connsiteX2" fmla="*/ 1057275 w 6810375"/>
              <a:gd name="connsiteY2" fmla="*/ 1372658 h 2210858"/>
              <a:gd name="connsiteX3" fmla="*/ 1514475 w 6810375"/>
              <a:gd name="connsiteY3" fmla="*/ 886883 h 2210858"/>
              <a:gd name="connsiteX4" fmla="*/ 2028825 w 6810375"/>
              <a:gd name="connsiteY4" fmla="*/ 782108 h 2210858"/>
              <a:gd name="connsiteX5" fmla="*/ 2552700 w 6810375"/>
              <a:gd name="connsiteY5" fmla="*/ 486833 h 2210858"/>
              <a:gd name="connsiteX6" fmla="*/ 3095625 w 6810375"/>
              <a:gd name="connsiteY6" fmla="*/ 105833 h 2210858"/>
              <a:gd name="connsiteX7" fmla="*/ 3095625 w 6810375"/>
              <a:gd name="connsiteY7" fmla="*/ 105833 h 2210858"/>
              <a:gd name="connsiteX8" fmla="*/ 2552700 w 6810375"/>
              <a:gd name="connsiteY8" fmla="*/ 153458 h 2210858"/>
              <a:gd name="connsiteX9" fmla="*/ 2819400 w 6810375"/>
              <a:gd name="connsiteY9" fmla="*/ 10583 h 2210858"/>
              <a:gd name="connsiteX10" fmla="*/ 2847975 w 6810375"/>
              <a:gd name="connsiteY10" fmla="*/ 10583 h 2210858"/>
              <a:gd name="connsiteX11" fmla="*/ 6810375 w 6810375"/>
              <a:gd name="connsiteY11" fmla="*/ 410633 h 2210858"/>
              <a:gd name="connsiteX0" fmla="*/ 0 w 3095625"/>
              <a:gd name="connsiteY0" fmla="*/ 2210858 h 2210858"/>
              <a:gd name="connsiteX1" fmla="*/ 552450 w 3095625"/>
              <a:gd name="connsiteY1" fmla="*/ 1810808 h 2210858"/>
              <a:gd name="connsiteX2" fmla="*/ 1057275 w 3095625"/>
              <a:gd name="connsiteY2" fmla="*/ 1372658 h 2210858"/>
              <a:gd name="connsiteX3" fmla="*/ 1514475 w 3095625"/>
              <a:gd name="connsiteY3" fmla="*/ 886883 h 2210858"/>
              <a:gd name="connsiteX4" fmla="*/ 2028825 w 3095625"/>
              <a:gd name="connsiteY4" fmla="*/ 782108 h 2210858"/>
              <a:gd name="connsiteX5" fmla="*/ 2552700 w 3095625"/>
              <a:gd name="connsiteY5" fmla="*/ 486833 h 2210858"/>
              <a:gd name="connsiteX6" fmla="*/ 3095625 w 3095625"/>
              <a:gd name="connsiteY6" fmla="*/ 105833 h 2210858"/>
              <a:gd name="connsiteX7" fmla="*/ 3095625 w 3095625"/>
              <a:gd name="connsiteY7" fmla="*/ 105833 h 2210858"/>
              <a:gd name="connsiteX8" fmla="*/ 2552700 w 3095625"/>
              <a:gd name="connsiteY8" fmla="*/ 153458 h 2210858"/>
              <a:gd name="connsiteX9" fmla="*/ 2819400 w 3095625"/>
              <a:gd name="connsiteY9" fmla="*/ 10583 h 2210858"/>
              <a:gd name="connsiteX10" fmla="*/ 2847975 w 3095625"/>
              <a:gd name="connsiteY10" fmla="*/ 10583 h 2210858"/>
              <a:gd name="connsiteX0" fmla="*/ 0 w 3095625"/>
              <a:gd name="connsiteY0" fmla="*/ 2200275 h 2200275"/>
              <a:gd name="connsiteX1" fmla="*/ 552450 w 3095625"/>
              <a:gd name="connsiteY1" fmla="*/ 1800225 h 2200275"/>
              <a:gd name="connsiteX2" fmla="*/ 1057275 w 3095625"/>
              <a:gd name="connsiteY2" fmla="*/ 1362075 h 2200275"/>
              <a:gd name="connsiteX3" fmla="*/ 1514475 w 3095625"/>
              <a:gd name="connsiteY3" fmla="*/ 876300 h 2200275"/>
              <a:gd name="connsiteX4" fmla="*/ 2028825 w 3095625"/>
              <a:gd name="connsiteY4" fmla="*/ 771525 h 2200275"/>
              <a:gd name="connsiteX5" fmla="*/ 2552700 w 3095625"/>
              <a:gd name="connsiteY5" fmla="*/ 476250 h 2200275"/>
              <a:gd name="connsiteX6" fmla="*/ 3095625 w 3095625"/>
              <a:gd name="connsiteY6" fmla="*/ 95250 h 2200275"/>
              <a:gd name="connsiteX7" fmla="*/ 3095625 w 3095625"/>
              <a:gd name="connsiteY7" fmla="*/ 95250 h 2200275"/>
              <a:gd name="connsiteX8" fmla="*/ 2552700 w 3095625"/>
              <a:gd name="connsiteY8" fmla="*/ 142875 h 2200275"/>
              <a:gd name="connsiteX9" fmla="*/ 2819400 w 3095625"/>
              <a:gd name="connsiteY9" fmla="*/ 0 h 2200275"/>
              <a:gd name="connsiteX0" fmla="*/ 0 w 3095625"/>
              <a:gd name="connsiteY0" fmla="*/ 2105025 h 2105025"/>
              <a:gd name="connsiteX1" fmla="*/ 552450 w 3095625"/>
              <a:gd name="connsiteY1" fmla="*/ 1704975 h 2105025"/>
              <a:gd name="connsiteX2" fmla="*/ 1057275 w 3095625"/>
              <a:gd name="connsiteY2" fmla="*/ 1266825 h 2105025"/>
              <a:gd name="connsiteX3" fmla="*/ 1514475 w 3095625"/>
              <a:gd name="connsiteY3" fmla="*/ 781050 h 2105025"/>
              <a:gd name="connsiteX4" fmla="*/ 2028825 w 3095625"/>
              <a:gd name="connsiteY4" fmla="*/ 676275 h 2105025"/>
              <a:gd name="connsiteX5" fmla="*/ 2552700 w 3095625"/>
              <a:gd name="connsiteY5" fmla="*/ 381000 h 2105025"/>
              <a:gd name="connsiteX6" fmla="*/ 3095625 w 3095625"/>
              <a:gd name="connsiteY6" fmla="*/ 0 h 2105025"/>
              <a:gd name="connsiteX7" fmla="*/ 3095625 w 3095625"/>
              <a:gd name="connsiteY7" fmla="*/ 0 h 2105025"/>
              <a:gd name="connsiteX8" fmla="*/ 2552700 w 3095625"/>
              <a:gd name="connsiteY8" fmla="*/ 47625 h 2105025"/>
              <a:gd name="connsiteX0" fmla="*/ 0 w 3095625"/>
              <a:gd name="connsiteY0" fmla="*/ 2105025 h 2105025"/>
              <a:gd name="connsiteX1" fmla="*/ 552450 w 3095625"/>
              <a:gd name="connsiteY1" fmla="*/ 1704975 h 2105025"/>
              <a:gd name="connsiteX2" fmla="*/ 1057275 w 3095625"/>
              <a:gd name="connsiteY2" fmla="*/ 1266825 h 2105025"/>
              <a:gd name="connsiteX3" fmla="*/ 1514475 w 3095625"/>
              <a:gd name="connsiteY3" fmla="*/ 781050 h 2105025"/>
              <a:gd name="connsiteX4" fmla="*/ 2028825 w 3095625"/>
              <a:gd name="connsiteY4" fmla="*/ 676275 h 2105025"/>
              <a:gd name="connsiteX5" fmla="*/ 2552700 w 3095625"/>
              <a:gd name="connsiteY5" fmla="*/ 381000 h 2105025"/>
              <a:gd name="connsiteX6" fmla="*/ 3095625 w 3095625"/>
              <a:gd name="connsiteY6" fmla="*/ 0 h 2105025"/>
              <a:gd name="connsiteX7" fmla="*/ 3095625 w 3095625"/>
              <a:gd name="connsiteY7" fmla="*/ 0 h 2105025"/>
              <a:gd name="connsiteX0" fmla="*/ 0 w 3095625"/>
              <a:gd name="connsiteY0" fmla="*/ 2266950 h 2266950"/>
              <a:gd name="connsiteX1" fmla="*/ 552450 w 3095625"/>
              <a:gd name="connsiteY1" fmla="*/ 1704975 h 2266950"/>
              <a:gd name="connsiteX2" fmla="*/ 1057275 w 3095625"/>
              <a:gd name="connsiteY2" fmla="*/ 1266825 h 2266950"/>
              <a:gd name="connsiteX3" fmla="*/ 1514475 w 3095625"/>
              <a:gd name="connsiteY3" fmla="*/ 781050 h 2266950"/>
              <a:gd name="connsiteX4" fmla="*/ 2028825 w 3095625"/>
              <a:gd name="connsiteY4" fmla="*/ 676275 h 2266950"/>
              <a:gd name="connsiteX5" fmla="*/ 2552700 w 3095625"/>
              <a:gd name="connsiteY5" fmla="*/ 38100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266825 h 2266950"/>
              <a:gd name="connsiteX3" fmla="*/ 1514475 w 3095625"/>
              <a:gd name="connsiteY3" fmla="*/ 781050 h 2266950"/>
              <a:gd name="connsiteX4" fmla="*/ 2028825 w 3095625"/>
              <a:gd name="connsiteY4" fmla="*/ 676275 h 2266950"/>
              <a:gd name="connsiteX5" fmla="*/ 2552700 w 3095625"/>
              <a:gd name="connsiteY5" fmla="*/ 38100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457325 h 2266950"/>
              <a:gd name="connsiteX3" fmla="*/ 1514475 w 3095625"/>
              <a:gd name="connsiteY3" fmla="*/ 781050 h 2266950"/>
              <a:gd name="connsiteX4" fmla="*/ 2028825 w 3095625"/>
              <a:gd name="connsiteY4" fmla="*/ 676275 h 2266950"/>
              <a:gd name="connsiteX5" fmla="*/ 2552700 w 3095625"/>
              <a:gd name="connsiteY5" fmla="*/ 38100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457325 h 2266950"/>
              <a:gd name="connsiteX3" fmla="*/ 1533525 w 3095625"/>
              <a:gd name="connsiteY3" fmla="*/ 933450 h 2266950"/>
              <a:gd name="connsiteX4" fmla="*/ 2028825 w 3095625"/>
              <a:gd name="connsiteY4" fmla="*/ 676275 h 2266950"/>
              <a:gd name="connsiteX5" fmla="*/ 2552700 w 3095625"/>
              <a:gd name="connsiteY5" fmla="*/ 38100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457325 h 2266950"/>
              <a:gd name="connsiteX3" fmla="*/ 1533525 w 3095625"/>
              <a:gd name="connsiteY3" fmla="*/ 933450 h 2266950"/>
              <a:gd name="connsiteX4" fmla="*/ 2019300 w 3095625"/>
              <a:gd name="connsiteY4" fmla="*/ 533400 h 2266950"/>
              <a:gd name="connsiteX5" fmla="*/ 2552700 w 3095625"/>
              <a:gd name="connsiteY5" fmla="*/ 38100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457325 h 2266950"/>
              <a:gd name="connsiteX3" fmla="*/ 1533525 w 3095625"/>
              <a:gd name="connsiteY3" fmla="*/ 933450 h 2266950"/>
              <a:gd name="connsiteX4" fmla="*/ 2019300 w 3095625"/>
              <a:gd name="connsiteY4" fmla="*/ 533400 h 2266950"/>
              <a:gd name="connsiteX5" fmla="*/ 2533650 w 3095625"/>
              <a:gd name="connsiteY5" fmla="*/ 34290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457325 h 2266950"/>
              <a:gd name="connsiteX3" fmla="*/ 1533525 w 3095625"/>
              <a:gd name="connsiteY3" fmla="*/ 933450 h 2266950"/>
              <a:gd name="connsiteX4" fmla="*/ 2019300 w 3095625"/>
              <a:gd name="connsiteY4" fmla="*/ 533400 h 2266950"/>
              <a:gd name="connsiteX5" fmla="*/ 2533650 w 3095625"/>
              <a:gd name="connsiteY5" fmla="*/ 323850 h 2266950"/>
              <a:gd name="connsiteX6" fmla="*/ 3095625 w 3095625"/>
              <a:gd name="connsiteY6" fmla="*/ 0 h 2266950"/>
              <a:gd name="connsiteX7" fmla="*/ 3095625 w 3095625"/>
              <a:gd name="connsiteY7" fmla="*/ 0 h 2266950"/>
              <a:gd name="connsiteX0" fmla="*/ 0 w 3142538"/>
              <a:gd name="connsiteY0" fmla="*/ 2271001 h 2271001"/>
              <a:gd name="connsiteX1" fmla="*/ 533400 w 3142538"/>
              <a:gd name="connsiteY1" fmla="*/ 1918576 h 2271001"/>
              <a:gd name="connsiteX2" fmla="*/ 1057275 w 3142538"/>
              <a:gd name="connsiteY2" fmla="*/ 1461376 h 2271001"/>
              <a:gd name="connsiteX3" fmla="*/ 1533525 w 3142538"/>
              <a:gd name="connsiteY3" fmla="*/ 937501 h 2271001"/>
              <a:gd name="connsiteX4" fmla="*/ 2019300 w 3142538"/>
              <a:gd name="connsiteY4" fmla="*/ 537451 h 2271001"/>
              <a:gd name="connsiteX5" fmla="*/ 2533650 w 3142538"/>
              <a:gd name="connsiteY5" fmla="*/ 327901 h 2271001"/>
              <a:gd name="connsiteX6" fmla="*/ 3095625 w 3142538"/>
              <a:gd name="connsiteY6" fmla="*/ 4051 h 2271001"/>
              <a:gd name="connsiteX7" fmla="*/ 3114675 w 3142538"/>
              <a:gd name="connsiteY7" fmla="*/ 156451 h 2271001"/>
              <a:gd name="connsiteX0" fmla="*/ 0 w 3095625"/>
              <a:gd name="connsiteY0" fmla="*/ 2266950 h 2266950"/>
              <a:gd name="connsiteX1" fmla="*/ 533400 w 3095625"/>
              <a:gd name="connsiteY1" fmla="*/ 1914525 h 2266950"/>
              <a:gd name="connsiteX2" fmla="*/ 1057275 w 3095625"/>
              <a:gd name="connsiteY2" fmla="*/ 1457325 h 2266950"/>
              <a:gd name="connsiteX3" fmla="*/ 1533525 w 3095625"/>
              <a:gd name="connsiteY3" fmla="*/ 933450 h 2266950"/>
              <a:gd name="connsiteX4" fmla="*/ 2019300 w 3095625"/>
              <a:gd name="connsiteY4" fmla="*/ 533400 h 2266950"/>
              <a:gd name="connsiteX5" fmla="*/ 2533650 w 3095625"/>
              <a:gd name="connsiteY5" fmla="*/ 323850 h 2266950"/>
              <a:gd name="connsiteX6" fmla="*/ 3095625 w 3095625"/>
              <a:gd name="connsiteY6" fmla="*/ 0 h 2266950"/>
              <a:gd name="connsiteX0" fmla="*/ 0 w 3105150"/>
              <a:gd name="connsiteY0" fmla="*/ 2105025 h 2105025"/>
              <a:gd name="connsiteX1" fmla="*/ 533400 w 3105150"/>
              <a:gd name="connsiteY1" fmla="*/ 1752600 h 2105025"/>
              <a:gd name="connsiteX2" fmla="*/ 1057275 w 3105150"/>
              <a:gd name="connsiteY2" fmla="*/ 1295400 h 2105025"/>
              <a:gd name="connsiteX3" fmla="*/ 1533525 w 3105150"/>
              <a:gd name="connsiteY3" fmla="*/ 771525 h 2105025"/>
              <a:gd name="connsiteX4" fmla="*/ 2019300 w 3105150"/>
              <a:gd name="connsiteY4" fmla="*/ 371475 h 2105025"/>
              <a:gd name="connsiteX5" fmla="*/ 2533650 w 3105150"/>
              <a:gd name="connsiteY5" fmla="*/ 161925 h 2105025"/>
              <a:gd name="connsiteX6" fmla="*/ 3105150 w 3105150"/>
              <a:gd name="connsiteY6" fmla="*/ 0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5150" h="2105025">
                <a:moveTo>
                  <a:pt x="0" y="2105025"/>
                </a:moveTo>
                <a:cubicBezTo>
                  <a:pt x="188119" y="1974850"/>
                  <a:pt x="357188" y="1887537"/>
                  <a:pt x="533400" y="1752600"/>
                </a:cubicBezTo>
                <a:cubicBezTo>
                  <a:pt x="709612" y="1617663"/>
                  <a:pt x="890588" y="1458912"/>
                  <a:pt x="1057275" y="1295400"/>
                </a:cubicBezTo>
                <a:cubicBezTo>
                  <a:pt x="1223962" y="1131888"/>
                  <a:pt x="1373188" y="925512"/>
                  <a:pt x="1533525" y="771525"/>
                </a:cubicBezTo>
                <a:cubicBezTo>
                  <a:pt x="1693862" y="617538"/>
                  <a:pt x="1852613" y="473075"/>
                  <a:pt x="2019300" y="371475"/>
                </a:cubicBezTo>
                <a:cubicBezTo>
                  <a:pt x="2185987" y="269875"/>
                  <a:pt x="2352675" y="223838"/>
                  <a:pt x="2533650" y="161925"/>
                </a:cubicBezTo>
                <a:cubicBezTo>
                  <a:pt x="2714625" y="100013"/>
                  <a:pt x="3008313" y="28575"/>
                  <a:pt x="310515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AC58D4-37B0-EBEC-4211-1212FD9A3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B28A446-E586-7045-3C7D-22EE5A2A7EA8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229163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21FD4E2-9BAA-189D-B748-6F4D641FB7F4}"/>
              </a:ext>
            </a:extLst>
          </p:cNvPr>
          <p:cNvGrpSpPr/>
          <p:nvPr/>
        </p:nvGrpSpPr>
        <p:grpSpPr>
          <a:xfrm>
            <a:off x="250000" y="827061"/>
            <a:ext cx="5693601" cy="1905000"/>
            <a:chOff x="250000" y="921651"/>
            <a:chExt cx="5693601" cy="1905000"/>
          </a:xfrm>
        </p:grpSpPr>
        <p:pic>
          <p:nvPicPr>
            <p:cNvPr id="4" name="Picture 3" descr="A black cover with text and a yellow and green graph&#10;&#10;Description automatically generated with medium confidence">
              <a:extLst>
                <a:ext uri="{FF2B5EF4-FFF2-40B4-BE49-F238E27FC236}">
                  <a16:creationId xmlns:a16="http://schemas.microsoft.com/office/drawing/2014/main" id="{D14A8546-60D5-5F46-ABA1-12B581874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00" y="921651"/>
              <a:ext cx="1314450" cy="1905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C51C82-FA7E-2A23-AE08-E41EB5F7D1CE}"/>
                </a:ext>
              </a:extLst>
            </p:cNvPr>
            <p:cNvSpPr txBox="1"/>
            <p:nvPr/>
          </p:nvSpPr>
          <p:spPr>
            <a:xfrm>
              <a:off x="1676401" y="1000566"/>
              <a:ext cx="4267200" cy="17480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GB" sz="2000" b="1" dirty="0"/>
                <a:t>Special Issue on Superheavy Elements</a:t>
              </a:r>
            </a:p>
            <a:p>
              <a:r>
                <a:rPr lang="en-GB" dirty="0"/>
                <a:t>Edited by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dirty="0"/>
                <a:t> Christoph E. </a:t>
              </a:r>
              <a:r>
                <a:rPr lang="en-GB" dirty="0" err="1"/>
                <a:t>Düllmann</a:t>
              </a:r>
              <a:endParaRPr lang="en-GB" dirty="0"/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dirty="0"/>
                <a:t> Rolf-Dietmar Herzberg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dirty="0"/>
                <a:t> Witold </a:t>
              </a:r>
              <a:r>
                <a:rPr lang="en-GB" dirty="0" err="1"/>
                <a:t>Nazarewicz</a:t>
              </a:r>
              <a:endParaRPr lang="en-GB" dirty="0"/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dirty="0"/>
                <a:t> Yuri </a:t>
              </a:r>
              <a:r>
                <a:rPr lang="en-GB" dirty="0" err="1"/>
                <a:t>Oganessian</a:t>
              </a:r>
              <a:endParaRPr lang="en-GB" dirty="0"/>
            </a:p>
            <a:p>
              <a:endParaRPr lang="en-SE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tle 3">
            <a:extLst>
              <a:ext uri="{FF2B5EF4-FFF2-40B4-BE49-F238E27FC236}">
                <a16:creationId xmlns:a16="http://schemas.microsoft.com/office/drawing/2014/main" id="{D4016812-6985-79C4-59D1-5C38F1A8629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C60A48-4E7B-7B9A-3A1E-B84AFBC377B0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511FA8E4-529D-54BD-DD69-2EAF738729C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Background Material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DB3797B-B32F-6A6D-13C2-E5B49F74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8DEF66-8E24-62FB-3D93-315547CBFCA2}"/>
              </a:ext>
            </a:extLst>
          </p:cNvPr>
          <p:cNvSpPr txBox="1"/>
          <p:nvPr/>
        </p:nvSpPr>
        <p:spPr>
          <a:xfrm>
            <a:off x="273647" y="2804911"/>
            <a:ext cx="6105753" cy="4666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Volume 944, Pages 1-690 (December 2015)</a:t>
            </a: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10247F-69D9-033C-C184-C04CF9AA3055}"/>
              </a:ext>
            </a:extLst>
          </p:cNvPr>
          <p:cNvGrpSpPr/>
          <p:nvPr/>
        </p:nvGrpSpPr>
        <p:grpSpPr>
          <a:xfrm>
            <a:off x="6873766" y="1206527"/>
            <a:ext cx="5094510" cy="2506901"/>
            <a:chOff x="6873766" y="880711"/>
            <a:chExt cx="5094510" cy="2506901"/>
          </a:xfrm>
        </p:grpSpPr>
        <p:sp>
          <p:nvSpPr>
            <p:cNvPr id="14" name="Text Box 23">
              <a:extLst>
                <a:ext uri="{FF2B5EF4-FFF2-40B4-BE49-F238E27FC236}">
                  <a16:creationId xmlns:a16="http://schemas.microsoft.com/office/drawing/2014/main" id="{9F0E45EF-29B5-C0A1-D933-13F33120F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766" y="910931"/>
              <a:ext cx="5084000" cy="190821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fontAlgn="base">
                <a:spcBef>
                  <a:spcPts val="1320"/>
                </a:spcBef>
                <a:spcAft>
                  <a:spcPct val="0"/>
                </a:spcAft>
              </a:pPr>
              <a:r>
                <a:rPr lang="de-CH" sz="2800" b="1" dirty="0">
                  <a:solidFill>
                    <a:srgbClr val="FFFF00"/>
                  </a:solidFill>
                </a:rPr>
                <a:t>Nobel Symposium NS160 </a:t>
              </a:r>
            </a:p>
            <a:p>
              <a:pPr algn="ctr" fontAlgn="base">
                <a:spcBef>
                  <a:spcPts val="600"/>
                </a:spcBef>
                <a:spcAft>
                  <a:spcPct val="0"/>
                </a:spcAft>
              </a:pPr>
              <a:endParaRPr lang="de-CH" sz="800" b="1" i="1" dirty="0">
                <a:solidFill>
                  <a:srgbClr val="FFFF00"/>
                </a:solidFill>
              </a:endParaRPr>
            </a:p>
            <a:p>
              <a:pPr algn="ctr" fontAlgn="base">
                <a:spcBef>
                  <a:spcPts val="600"/>
                </a:spcBef>
                <a:spcAft>
                  <a:spcPct val="0"/>
                </a:spcAft>
              </a:pPr>
              <a:r>
                <a:rPr lang="de-CH" sz="2400" b="1" i="1" dirty="0">
                  <a:solidFill>
                    <a:srgbClr val="FFFF00"/>
                  </a:solidFill>
                </a:rPr>
                <a:t>Chemistry and Physics </a:t>
              </a:r>
              <a:r>
                <a:rPr lang="de-CH" sz="2400" b="1" i="1" dirty="0" err="1">
                  <a:solidFill>
                    <a:srgbClr val="FFFF00"/>
                  </a:solidFill>
                </a:rPr>
                <a:t>of</a:t>
              </a:r>
              <a:r>
                <a:rPr lang="de-CH" sz="2400" b="1" i="1" dirty="0">
                  <a:solidFill>
                    <a:srgbClr val="FFFF00"/>
                  </a:solidFill>
                </a:rPr>
                <a:t> Heavy and Superheavy Elements</a:t>
              </a:r>
            </a:p>
            <a:p>
              <a:pPr algn="ctr" fontAlgn="base">
                <a:spcAft>
                  <a:spcPct val="0"/>
                </a:spcAft>
              </a:pPr>
              <a:r>
                <a:rPr lang="de-CH" sz="2400" b="1" dirty="0">
                  <a:solidFill>
                    <a:srgbClr val="FFFF00"/>
                  </a:solidFill>
                </a:rPr>
                <a:t>June 2016, </a:t>
              </a:r>
              <a:r>
                <a:rPr lang="de-CH" sz="2400" b="1" dirty="0" err="1">
                  <a:solidFill>
                    <a:srgbClr val="FFFF00"/>
                  </a:solidFill>
                </a:rPr>
                <a:t>Bäckaskog</a:t>
              </a:r>
              <a:r>
                <a:rPr lang="de-CH" sz="2400" b="1" dirty="0">
                  <a:solidFill>
                    <a:srgbClr val="FFFF00"/>
                  </a:solidFill>
                </a:rPr>
                <a:t> Castle, </a:t>
              </a:r>
              <a:r>
                <a:rPr lang="de-CH" sz="2400" b="1" dirty="0" err="1">
                  <a:solidFill>
                    <a:srgbClr val="FFFF00"/>
                  </a:solidFill>
                </a:rPr>
                <a:t>Sweden</a:t>
              </a:r>
              <a:endParaRPr lang="de-CH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DCB4E6-03AF-48CE-6A7A-104A3090F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3376" y="880711"/>
              <a:ext cx="1104900" cy="762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06DF30-07BB-C75F-A7BE-F4D635212310}"/>
                </a:ext>
              </a:extLst>
            </p:cNvPr>
            <p:cNvSpPr txBox="1"/>
            <p:nvPr/>
          </p:nvSpPr>
          <p:spPr>
            <a:xfrm>
              <a:off x="7110810" y="2920990"/>
              <a:ext cx="4609911" cy="46662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EPJ Web of Conferences 131 (2016)</a:t>
              </a:r>
            </a:p>
            <a:p>
              <a:endParaRPr lang="en-SE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35A5D3-C314-8AC0-AA63-3BF529D58104}"/>
              </a:ext>
            </a:extLst>
          </p:cNvPr>
          <p:cNvGrpSpPr/>
          <p:nvPr/>
        </p:nvGrpSpPr>
        <p:grpSpPr>
          <a:xfrm>
            <a:off x="1760481" y="4113340"/>
            <a:ext cx="8208000" cy="1550271"/>
            <a:chOff x="273647" y="3456000"/>
            <a:chExt cx="8208000" cy="1550271"/>
          </a:xfrm>
        </p:grpSpPr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9784CFF-6335-C241-B3AD-059A7C4B6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" t="63024" r="1239" b="-6481"/>
            <a:stretch/>
          </p:blipFill>
          <p:spPr>
            <a:xfrm>
              <a:off x="273647" y="3456000"/>
              <a:ext cx="8208000" cy="133925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3340E5-C5D0-2819-4B2C-F7B33ED9089E}"/>
                </a:ext>
              </a:extLst>
            </p:cNvPr>
            <p:cNvSpPr txBox="1"/>
            <p:nvPr/>
          </p:nvSpPr>
          <p:spPr>
            <a:xfrm>
              <a:off x="2462325" y="4539649"/>
              <a:ext cx="3830643" cy="46662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Topical Issue 58 (2022-2023)</a:t>
              </a:r>
            </a:p>
            <a:p>
              <a:endParaRPr lang="en-SE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85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NL-UNIDEF-she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18915" r="2929" b="3734"/>
          <a:stretch/>
        </p:blipFill>
        <p:spPr>
          <a:xfrm>
            <a:off x="2301600" y="1152000"/>
            <a:ext cx="7416000" cy="504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8911650" y="3305840"/>
            <a:ext cx="6477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sv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9600" y="4554001"/>
            <a:ext cx="54000" cy="279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Oval 4"/>
          <p:cNvSpPr/>
          <p:nvPr/>
        </p:nvSpPr>
        <p:spPr>
          <a:xfrm>
            <a:off x="8696325" y="2376001"/>
            <a:ext cx="914400" cy="239453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Oval 13"/>
          <p:cNvSpPr/>
          <p:nvPr/>
        </p:nvSpPr>
        <p:spPr>
          <a:xfrm>
            <a:off x="8667750" y="4373304"/>
            <a:ext cx="914400" cy="239453"/>
          </a:xfrm>
          <a:prstGeom prst="ellipse">
            <a:avLst/>
          </a:prstGeom>
          <a:noFill/>
          <a:ln w="38100">
            <a:solidFill>
              <a:srgbClr val="24FC2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Oval 14"/>
          <p:cNvSpPr/>
          <p:nvPr/>
        </p:nvSpPr>
        <p:spPr>
          <a:xfrm>
            <a:off x="5900736" y="2819234"/>
            <a:ext cx="533400" cy="340129"/>
          </a:xfrm>
          <a:prstGeom prst="ellipse">
            <a:avLst/>
          </a:prstGeom>
          <a:noFill/>
          <a:ln w="50800">
            <a:solidFill>
              <a:srgbClr val="24FC2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143622" y="2057400"/>
            <a:ext cx="0" cy="32004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57750" y="4354253"/>
            <a:ext cx="3078750" cy="479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105                      115</a:t>
            </a:r>
            <a:endParaRPr lang="sv-S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673769" y="4587762"/>
            <a:ext cx="1454063" cy="6125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619625" y="2257426"/>
            <a:ext cx="3095625" cy="2105025"/>
          </a:xfrm>
          <a:custGeom>
            <a:avLst/>
            <a:gdLst>
              <a:gd name="connsiteX0" fmla="*/ 0 w 7014274"/>
              <a:gd name="connsiteY0" fmla="*/ 2210858 h 2210858"/>
              <a:gd name="connsiteX1" fmla="*/ 552450 w 7014274"/>
              <a:gd name="connsiteY1" fmla="*/ 1810808 h 2210858"/>
              <a:gd name="connsiteX2" fmla="*/ 1057275 w 7014274"/>
              <a:gd name="connsiteY2" fmla="*/ 1372658 h 2210858"/>
              <a:gd name="connsiteX3" fmla="*/ 1514475 w 7014274"/>
              <a:gd name="connsiteY3" fmla="*/ 886883 h 2210858"/>
              <a:gd name="connsiteX4" fmla="*/ 2028825 w 7014274"/>
              <a:gd name="connsiteY4" fmla="*/ 782108 h 2210858"/>
              <a:gd name="connsiteX5" fmla="*/ 2552700 w 7014274"/>
              <a:gd name="connsiteY5" fmla="*/ 486833 h 2210858"/>
              <a:gd name="connsiteX6" fmla="*/ 3095625 w 7014274"/>
              <a:gd name="connsiteY6" fmla="*/ 105833 h 2210858"/>
              <a:gd name="connsiteX7" fmla="*/ 3095625 w 7014274"/>
              <a:gd name="connsiteY7" fmla="*/ 105833 h 2210858"/>
              <a:gd name="connsiteX8" fmla="*/ 2552700 w 7014274"/>
              <a:gd name="connsiteY8" fmla="*/ 153458 h 2210858"/>
              <a:gd name="connsiteX9" fmla="*/ 2819400 w 7014274"/>
              <a:gd name="connsiteY9" fmla="*/ 10583 h 2210858"/>
              <a:gd name="connsiteX10" fmla="*/ 2847975 w 7014274"/>
              <a:gd name="connsiteY10" fmla="*/ 10583 h 2210858"/>
              <a:gd name="connsiteX11" fmla="*/ 6810375 w 7014274"/>
              <a:gd name="connsiteY11" fmla="*/ 410633 h 2210858"/>
              <a:gd name="connsiteX12" fmla="*/ 6400800 w 7014274"/>
              <a:gd name="connsiteY12" fmla="*/ 1058 h 2210858"/>
              <a:gd name="connsiteX0" fmla="*/ 0 w 6810375"/>
              <a:gd name="connsiteY0" fmla="*/ 2210858 h 2210858"/>
              <a:gd name="connsiteX1" fmla="*/ 552450 w 6810375"/>
              <a:gd name="connsiteY1" fmla="*/ 1810808 h 2210858"/>
              <a:gd name="connsiteX2" fmla="*/ 1057275 w 6810375"/>
              <a:gd name="connsiteY2" fmla="*/ 1372658 h 2210858"/>
              <a:gd name="connsiteX3" fmla="*/ 1514475 w 6810375"/>
              <a:gd name="connsiteY3" fmla="*/ 886883 h 2210858"/>
              <a:gd name="connsiteX4" fmla="*/ 2028825 w 6810375"/>
              <a:gd name="connsiteY4" fmla="*/ 782108 h 2210858"/>
              <a:gd name="connsiteX5" fmla="*/ 2552700 w 6810375"/>
              <a:gd name="connsiteY5" fmla="*/ 486833 h 2210858"/>
              <a:gd name="connsiteX6" fmla="*/ 3095625 w 6810375"/>
              <a:gd name="connsiteY6" fmla="*/ 105833 h 2210858"/>
              <a:gd name="connsiteX7" fmla="*/ 3095625 w 6810375"/>
              <a:gd name="connsiteY7" fmla="*/ 105833 h 2210858"/>
              <a:gd name="connsiteX8" fmla="*/ 2552700 w 6810375"/>
              <a:gd name="connsiteY8" fmla="*/ 153458 h 2210858"/>
              <a:gd name="connsiteX9" fmla="*/ 2819400 w 6810375"/>
              <a:gd name="connsiteY9" fmla="*/ 10583 h 2210858"/>
              <a:gd name="connsiteX10" fmla="*/ 2847975 w 6810375"/>
              <a:gd name="connsiteY10" fmla="*/ 10583 h 2210858"/>
              <a:gd name="connsiteX11" fmla="*/ 6810375 w 6810375"/>
              <a:gd name="connsiteY11" fmla="*/ 410633 h 2210858"/>
              <a:gd name="connsiteX0" fmla="*/ 0 w 3095625"/>
              <a:gd name="connsiteY0" fmla="*/ 2210858 h 2210858"/>
              <a:gd name="connsiteX1" fmla="*/ 552450 w 3095625"/>
              <a:gd name="connsiteY1" fmla="*/ 1810808 h 2210858"/>
              <a:gd name="connsiteX2" fmla="*/ 1057275 w 3095625"/>
              <a:gd name="connsiteY2" fmla="*/ 1372658 h 2210858"/>
              <a:gd name="connsiteX3" fmla="*/ 1514475 w 3095625"/>
              <a:gd name="connsiteY3" fmla="*/ 886883 h 2210858"/>
              <a:gd name="connsiteX4" fmla="*/ 2028825 w 3095625"/>
              <a:gd name="connsiteY4" fmla="*/ 782108 h 2210858"/>
              <a:gd name="connsiteX5" fmla="*/ 2552700 w 3095625"/>
              <a:gd name="connsiteY5" fmla="*/ 486833 h 2210858"/>
              <a:gd name="connsiteX6" fmla="*/ 3095625 w 3095625"/>
              <a:gd name="connsiteY6" fmla="*/ 105833 h 2210858"/>
              <a:gd name="connsiteX7" fmla="*/ 3095625 w 3095625"/>
              <a:gd name="connsiteY7" fmla="*/ 105833 h 2210858"/>
              <a:gd name="connsiteX8" fmla="*/ 2552700 w 3095625"/>
              <a:gd name="connsiteY8" fmla="*/ 153458 h 2210858"/>
              <a:gd name="connsiteX9" fmla="*/ 2819400 w 3095625"/>
              <a:gd name="connsiteY9" fmla="*/ 10583 h 2210858"/>
              <a:gd name="connsiteX10" fmla="*/ 2847975 w 3095625"/>
              <a:gd name="connsiteY10" fmla="*/ 10583 h 2210858"/>
              <a:gd name="connsiteX0" fmla="*/ 0 w 3095625"/>
              <a:gd name="connsiteY0" fmla="*/ 2200275 h 2200275"/>
              <a:gd name="connsiteX1" fmla="*/ 552450 w 3095625"/>
              <a:gd name="connsiteY1" fmla="*/ 1800225 h 2200275"/>
              <a:gd name="connsiteX2" fmla="*/ 1057275 w 3095625"/>
              <a:gd name="connsiteY2" fmla="*/ 1362075 h 2200275"/>
              <a:gd name="connsiteX3" fmla="*/ 1514475 w 3095625"/>
              <a:gd name="connsiteY3" fmla="*/ 876300 h 2200275"/>
              <a:gd name="connsiteX4" fmla="*/ 2028825 w 3095625"/>
              <a:gd name="connsiteY4" fmla="*/ 771525 h 2200275"/>
              <a:gd name="connsiteX5" fmla="*/ 2552700 w 3095625"/>
              <a:gd name="connsiteY5" fmla="*/ 476250 h 2200275"/>
              <a:gd name="connsiteX6" fmla="*/ 3095625 w 3095625"/>
              <a:gd name="connsiteY6" fmla="*/ 95250 h 2200275"/>
              <a:gd name="connsiteX7" fmla="*/ 3095625 w 3095625"/>
              <a:gd name="connsiteY7" fmla="*/ 95250 h 2200275"/>
              <a:gd name="connsiteX8" fmla="*/ 2552700 w 3095625"/>
              <a:gd name="connsiteY8" fmla="*/ 142875 h 2200275"/>
              <a:gd name="connsiteX9" fmla="*/ 2819400 w 3095625"/>
              <a:gd name="connsiteY9" fmla="*/ 0 h 2200275"/>
              <a:gd name="connsiteX0" fmla="*/ 0 w 3095625"/>
              <a:gd name="connsiteY0" fmla="*/ 2105025 h 2105025"/>
              <a:gd name="connsiteX1" fmla="*/ 552450 w 3095625"/>
              <a:gd name="connsiteY1" fmla="*/ 1704975 h 2105025"/>
              <a:gd name="connsiteX2" fmla="*/ 1057275 w 3095625"/>
              <a:gd name="connsiteY2" fmla="*/ 1266825 h 2105025"/>
              <a:gd name="connsiteX3" fmla="*/ 1514475 w 3095625"/>
              <a:gd name="connsiteY3" fmla="*/ 781050 h 2105025"/>
              <a:gd name="connsiteX4" fmla="*/ 2028825 w 3095625"/>
              <a:gd name="connsiteY4" fmla="*/ 676275 h 2105025"/>
              <a:gd name="connsiteX5" fmla="*/ 2552700 w 3095625"/>
              <a:gd name="connsiteY5" fmla="*/ 381000 h 2105025"/>
              <a:gd name="connsiteX6" fmla="*/ 3095625 w 3095625"/>
              <a:gd name="connsiteY6" fmla="*/ 0 h 2105025"/>
              <a:gd name="connsiteX7" fmla="*/ 3095625 w 3095625"/>
              <a:gd name="connsiteY7" fmla="*/ 0 h 2105025"/>
              <a:gd name="connsiteX8" fmla="*/ 2552700 w 3095625"/>
              <a:gd name="connsiteY8" fmla="*/ 47625 h 2105025"/>
              <a:gd name="connsiteX0" fmla="*/ 0 w 3095625"/>
              <a:gd name="connsiteY0" fmla="*/ 2105025 h 2105025"/>
              <a:gd name="connsiteX1" fmla="*/ 552450 w 3095625"/>
              <a:gd name="connsiteY1" fmla="*/ 1704975 h 2105025"/>
              <a:gd name="connsiteX2" fmla="*/ 1057275 w 3095625"/>
              <a:gd name="connsiteY2" fmla="*/ 1266825 h 2105025"/>
              <a:gd name="connsiteX3" fmla="*/ 1514475 w 3095625"/>
              <a:gd name="connsiteY3" fmla="*/ 781050 h 2105025"/>
              <a:gd name="connsiteX4" fmla="*/ 2028825 w 3095625"/>
              <a:gd name="connsiteY4" fmla="*/ 676275 h 2105025"/>
              <a:gd name="connsiteX5" fmla="*/ 2552700 w 3095625"/>
              <a:gd name="connsiteY5" fmla="*/ 381000 h 2105025"/>
              <a:gd name="connsiteX6" fmla="*/ 3095625 w 3095625"/>
              <a:gd name="connsiteY6" fmla="*/ 0 h 2105025"/>
              <a:gd name="connsiteX7" fmla="*/ 3095625 w 3095625"/>
              <a:gd name="connsiteY7" fmla="*/ 0 h 2105025"/>
              <a:gd name="connsiteX0" fmla="*/ 0 w 3095625"/>
              <a:gd name="connsiteY0" fmla="*/ 2105025 h 2105025"/>
              <a:gd name="connsiteX1" fmla="*/ 552450 w 3095625"/>
              <a:gd name="connsiteY1" fmla="*/ 1704975 h 2105025"/>
              <a:gd name="connsiteX2" fmla="*/ 1057275 w 3095625"/>
              <a:gd name="connsiteY2" fmla="*/ 1266825 h 2105025"/>
              <a:gd name="connsiteX3" fmla="*/ 1514475 w 3095625"/>
              <a:gd name="connsiteY3" fmla="*/ 781050 h 2105025"/>
              <a:gd name="connsiteX4" fmla="*/ 2028825 w 3095625"/>
              <a:gd name="connsiteY4" fmla="*/ 676275 h 2105025"/>
              <a:gd name="connsiteX5" fmla="*/ 2552700 w 3095625"/>
              <a:gd name="connsiteY5" fmla="*/ 381000 h 2105025"/>
              <a:gd name="connsiteX6" fmla="*/ 3095625 w 3095625"/>
              <a:gd name="connsiteY6" fmla="*/ 0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625" h="2105025">
                <a:moveTo>
                  <a:pt x="0" y="2105025"/>
                </a:moveTo>
                <a:cubicBezTo>
                  <a:pt x="188119" y="1974850"/>
                  <a:pt x="376238" y="1844675"/>
                  <a:pt x="552450" y="1704975"/>
                </a:cubicBezTo>
                <a:cubicBezTo>
                  <a:pt x="728662" y="1565275"/>
                  <a:pt x="896938" y="1420812"/>
                  <a:pt x="1057275" y="1266825"/>
                </a:cubicBezTo>
                <a:cubicBezTo>
                  <a:pt x="1217612" y="1112838"/>
                  <a:pt x="1352550" y="879475"/>
                  <a:pt x="1514475" y="781050"/>
                </a:cubicBezTo>
                <a:cubicBezTo>
                  <a:pt x="1676400" y="682625"/>
                  <a:pt x="1855788" y="742950"/>
                  <a:pt x="2028825" y="676275"/>
                </a:cubicBezTo>
                <a:cubicBezTo>
                  <a:pt x="2201863" y="609600"/>
                  <a:pt x="2374900" y="493712"/>
                  <a:pt x="2552700" y="381000"/>
                </a:cubicBezTo>
                <a:cubicBezTo>
                  <a:pt x="2730500" y="268288"/>
                  <a:pt x="3095625" y="0"/>
                  <a:pt x="3095625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76400" y="58674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08335" y="5700601"/>
            <a:ext cx="1554066" cy="386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Fermi surface</a:t>
            </a:r>
          </a:p>
        </p:txBody>
      </p:sp>
      <p:sp>
        <p:nvSpPr>
          <p:cNvPr id="3" name="Freeform 2"/>
          <p:cNvSpPr/>
          <p:nvPr/>
        </p:nvSpPr>
        <p:spPr>
          <a:xfrm>
            <a:off x="4386263" y="2968802"/>
            <a:ext cx="4024312" cy="1279348"/>
          </a:xfrm>
          <a:custGeom>
            <a:avLst/>
            <a:gdLst>
              <a:gd name="connsiteX0" fmla="*/ 4024312 w 4024312"/>
              <a:gd name="connsiteY0" fmla="*/ 1279348 h 1279348"/>
              <a:gd name="connsiteX1" fmla="*/ 3586162 w 4024312"/>
              <a:gd name="connsiteY1" fmla="*/ 860248 h 1279348"/>
              <a:gd name="connsiteX2" fmla="*/ 3133725 w 4024312"/>
              <a:gd name="connsiteY2" fmla="*/ 460198 h 1279348"/>
              <a:gd name="connsiteX3" fmla="*/ 2900362 w 4024312"/>
              <a:gd name="connsiteY3" fmla="*/ 298273 h 1279348"/>
              <a:gd name="connsiteX4" fmla="*/ 2643187 w 4024312"/>
              <a:gd name="connsiteY4" fmla="*/ 155398 h 1279348"/>
              <a:gd name="connsiteX5" fmla="*/ 2300287 w 4024312"/>
              <a:gd name="connsiteY5" fmla="*/ 45861 h 1279348"/>
              <a:gd name="connsiteX6" fmla="*/ 1971675 w 4024312"/>
              <a:gd name="connsiteY6" fmla="*/ 2998 h 1279348"/>
              <a:gd name="connsiteX7" fmla="*/ 1819275 w 4024312"/>
              <a:gd name="connsiteY7" fmla="*/ 7761 h 1279348"/>
              <a:gd name="connsiteX8" fmla="*/ 1533525 w 4024312"/>
              <a:gd name="connsiteY8" fmla="*/ 41098 h 1279348"/>
              <a:gd name="connsiteX9" fmla="*/ 1009650 w 4024312"/>
              <a:gd name="connsiteY9" fmla="*/ 98248 h 1279348"/>
              <a:gd name="connsiteX10" fmla="*/ 595312 w 4024312"/>
              <a:gd name="connsiteY10" fmla="*/ 160161 h 1279348"/>
              <a:gd name="connsiteX11" fmla="*/ 276225 w 4024312"/>
              <a:gd name="connsiteY11" fmla="*/ 193498 h 1279348"/>
              <a:gd name="connsiteX12" fmla="*/ 0 w 4024312"/>
              <a:gd name="connsiteY12" fmla="*/ 217311 h 127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4312" h="1279348">
                <a:moveTo>
                  <a:pt x="4024312" y="1279348"/>
                </a:moveTo>
                <a:cubicBezTo>
                  <a:pt x="3879452" y="1138060"/>
                  <a:pt x="3734593" y="996773"/>
                  <a:pt x="3586162" y="860248"/>
                </a:cubicBezTo>
                <a:cubicBezTo>
                  <a:pt x="3437731" y="723723"/>
                  <a:pt x="3248025" y="553860"/>
                  <a:pt x="3133725" y="460198"/>
                </a:cubicBezTo>
                <a:cubicBezTo>
                  <a:pt x="3019425" y="366536"/>
                  <a:pt x="2982118" y="349073"/>
                  <a:pt x="2900362" y="298273"/>
                </a:cubicBezTo>
                <a:cubicBezTo>
                  <a:pt x="2818606" y="247473"/>
                  <a:pt x="2743200" y="197467"/>
                  <a:pt x="2643187" y="155398"/>
                </a:cubicBezTo>
                <a:cubicBezTo>
                  <a:pt x="2543174" y="113329"/>
                  <a:pt x="2412206" y="71261"/>
                  <a:pt x="2300287" y="45861"/>
                </a:cubicBezTo>
                <a:cubicBezTo>
                  <a:pt x="2188368" y="20461"/>
                  <a:pt x="2051844" y="9348"/>
                  <a:pt x="1971675" y="2998"/>
                </a:cubicBezTo>
                <a:cubicBezTo>
                  <a:pt x="1891506" y="-3352"/>
                  <a:pt x="1892300" y="1411"/>
                  <a:pt x="1819275" y="7761"/>
                </a:cubicBezTo>
                <a:cubicBezTo>
                  <a:pt x="1746250" y="14111"/>
                  <a:pt x="1533525" y="41098"/>
                  <a:pt x="1533525" y="41098"/>
                </a:cubicBezTo>
                <a:lnTo>
                  <a:pt x="1009650" y="98248"/>
                </a:lnTo>
                <a:cubicBezTo>
                  <a:pt x="853281" y="118092"/>
                  <a:pt x="717549" y="144286"/>
                  <a:pt x="595312" y="160161"/>
                </a:cubicBezTo>
                <a:cubicBezTo>
                  <a:pt x="473075" y="176036"/>
                  <a:pt x="276225" y="193498"/>
                  <a:pt x="276225" y="193498"/>
                </a:cubicBezTo>
                <a:lnTo>
                  <a:pt x="0" y="217311"/>
                </a:lnTo>
              </a:path>
            </a:pathLst>
          </a:cu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Freeform 3"/>
          <p:cNvSpPr/>
          <p:nvPr/>
        </p:nvSpPr>
        <p:spPr>
          <a:xfrm>
            <a:off x="4386263" y="2738438"/>
            <a:ext cx="4019550" cy="301108"/>
          </a:xfrm>
          <a:custGeom>
            <a:avLst/>
            <a:gdLst>
              <a:gd name="connsiteX0" fmla="*/ 4019550 w 4019550"/>
              <a:gd name="connsiteY0" fmla="*/ 0 h 301108"/>
              <a:gd name="connsiteX1" fmla="*/ 3648075 w 4019550"/>
              <a:gd name="connsiteY1" fmla="*/ 19050 h 301108"/>
              <a:gd name="connsiteX2" fmla="*/ 3367087 w 4019550"/>
              <a:gd name="connsiteY2" fmla="*/ 9525 h 301108"/>
              <a:gd name="connsiteX3" fmla="*/ 3009900 w 4019550"/>
              <a:gd name="connsiteY3" fmla="*/ 19050 h 301108"/>
              <a:gd name="connsiteX4" fmla="*/ 2438400 w 4019550"/>
              <a:gd name="connsiteY4" fmla="*/ 114300 h 301108"/>
              <a:gd name="connsiteX5" fmla="*/ 1914525 w 4019550"/>
              <a:gd name="connsiteY5" fmla="*/ 204787 h 301108"/>
              <a:gd name="connsiteX6" fmla="*/ 1443037 w 4019550"/>
              <a:gd name="connsiteY6" fmla="*/ 280987 h 301108"/>
              <a:gd name="connsiteX7" fmla="*/ 1047750 w 4019550"/>
              <a:gd name="connsiteY7" fmla="*/ 300037 h 301108"/>
              <a:gd name="connsiteX8" fmla="*/ 709612 w 4019550"/>
              <a:gd name="connsiteY8" fmla="*/ 295275 h 301108"/>
              <a:gd name="connsiteX9" fmla="*/ 428625 w 4019550"/>
              <a:gd name="connsiteY9" fmla="*/ 266700 h 301108"/>
              <a:gd name="connsiteX10" fmla="*/ 119062 w 4019550"/>
              <a:gd name="connsiteY10" fmla="*/ 223837 h 301108"/>
              <a:gd name="connsiteX11" fmla="*/ 0 w 4019550"/>
              <a:gd name="connsiteY11" fmla="*/ 200025 h 30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9550" h="301108">
                <a:moveTo>
                  <a:pt x="4019550" y="0"/>
                </a:moveTo>
                <a:cubicBezTo>
                  <a:pt x="3888184" y="8731"/>
                  <a:pt x="3756819" y="17463"/>
                  <a:pt x="3648075" y="19050"/>
                </a:cubicBezTo>
                <a:cubicBezTo>
                  <a:pt x="3539331" y="20637"/>
                  <a:pt x="3473449" y="9525"/>
                  <a:pt x="3367087" y="9525"/>
                </a:cubicBezTo>
                <a:cubicBezTo>
                  <a:pt x="3260725" y="9525"/>
                  <a:pt x="3164681" y="1588"/>
                  <a:pt x="3009900" y="19050"/>
                </a:cubicBezTo>
                <a:cubicBezTo>
                  <a:pt x="2855119" y="36512"/>
                  <a:pt x="2438400" y="114300"/>
                  <a:pt x="2438400" y="114300"/>
                </a:cubicBezTo>
                <a:lnTo>
                  <a:pt x="1914525" y="204787"/>
                </a:lnTo>
                <a:cubicBezTo>
                  <a:pt x="1748631" y="232568"/>
                  <a:pt x="1587499" y="265112"/>
                  <a:pt x="1443037" y="280987"/>
                </a:cubicBezTo>
                <a:cubicBezTo>
                  <a:pt x="1298575" y="296862"/>
                  <a:pt x="1047750" y="300037"/>
                  <a:pt x="1047750" y="300037"/>
                </a:cubicBezTo>
                <a:cubicBezTo>
                  <a:pt x="925513" y="302418"/>
                  <a:pt x="812799" y="300831"/>
                  <a:pt x="709612" y="295275"/>
                </a:cubicBezTo>
                <a:cubicBezTo>
                  <a:pt x="606425" y="289719"/>
                  <a:pt x="527050" y="278606"/>
                  <a:pt x="428625" y="266700"/>
                </a:cubicBezTo>
                <a:cubicBezTo>
                  <a:pt x="330200" y="254794"/>
                  <a:pt x="190500" y="234950"/>
                  <a:pt x="119062" y="223837"/>
                </a:cubicBezTo>
                <a:cubicBezTo>
                  <a:pt x="47624" y="212724"/>
                  <a:pt x="23812" y="206374"/>
                  <a:pt x="0" y="200025"/>
                </a:cubicBezTo>
              </a:path>
            </a:pathLst>
          </a:cu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92228B2-806F-AFED-23DF-5DE58AF3FC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699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" pitchFamily="34" charset="0"/>
                <a:cs typeface="Arial" pitchFamily="34" charset="0"/>
              </a:rPr>
              <a:t>	EDF Single-particle Diagrams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FFA66-4853-3D70-73F1-13AFCB07FC04}"/>
              </a:ext>
            </a:extLst>
          </p:cNvPr>
          <p:cNvSpPr txBox="1"/>
          <p:nvPr/>
        </p:nvSpPr>
        <p:spPr>
          <a:xfrm>
            <a:off x="5744131" y="817928"/>
            <a:ext cx="6318717" cy="880931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[615]11/2</a:t>
            </a:r>
            <a:r>
              <a:rPr lang="en-US" sz="24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orbital is bathing in a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sea of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NEGAtive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-parity orbitals!</a:t>
            </a:r>
            <a:endParaRPr lang="sv-S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08F4FD-E5F5-CB8D-80A7-D2784A6B480F}"/>
              </a:ext>
            </a:extLst>
          </p:cNvPr>
          <p:cNvSpPr txBox="1"/>
          <p:nvPr/>
        </p:nvSpPr>
        <p:spPr>
          <a:xfrm>
            <a:off x="8253421" y="5919432"/>
            <a:ext cx="3938579" cy="386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Yue Shi </a:t>
            </a:r>
            <a:r>
              <a:rPr lang="en-US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., PRC 90, 014308 (2014)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17BC439-D4C6-1E0A-7175-3669DBFFF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62959B1-CC48-4785-5F87-43C7F313AA94}"/>
              </a:ext>
            </a:extLst>
          </p:cNvPr>
          <p:cNvGrpSpPr/>
          <p:nvPr/>
        </p:nvGrpSpPr>
        <p:grpSpPr>
          <a:xfrm>
            <a:off x="254400" y="890721"/>
            <a:ext cx="2286000" cy="548936"/>
            <a:chOff x="254400" y="890721"/>
            <a:chExt cx="2286000" cy="54893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D7E136-3B66-C7E7-547B-EC597A515184}"/>
                </a:ext>
              </a:extLst>
            </p:cNvPr>
            <p:cNvSpPr txBox="1"/>
            <p:nvPr/>
          </p:nvSpPr>
          <p:spPr>
            <a:xfrm>
              <a:off x="254400" y="890721"/>
              <a:ext cx="2286000" cy="5489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noAutofit/>
            </a:bodyPr>
            <a:lstStyle/>
            <a:p>
              <a:r>
                <a:rPr lang="en-US" sz="2400" b="1" dirty="0">
                  <a:latin typeface="Arial" pitchFamily="34" charset="0"/>
                  <a:cs typeface="Arial" pitchFamily="34" charset="0"/>
                </a:rPr>
                <a:t>UNEDF1</a:t>
              </a:r>
              <a:endParaRPr lang="sv-SE" sz="2400" b="1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FC2491-8EC6-E53F-FC3C-0633BFF61B4F}"/>
                </a:ext>
              </a:extLst>
            </p:cNvPr>
            <p:cNvSpPr txBox="1"/>
            <p:nvPr/>
          </p:nvSpPr>
          <p:spPr>
            <a:xfrm>
              <a:off x="1510200" y="1063307"/>
              <a:ext cx="228600" cy="2095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L</a:t>
              </a:r>
              <a:endParaRPr lang="sv-SE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06C796BC-B1F4-40DC-AC60-AB115D2521C6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04286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 rot="5400000">
            <a:off x="3076348" y="4298353"/>
            <a:ext cx="231402" cy="1388302"/>
          </a:xfrm>
          <a:prstGeom prst="triangle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699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Fusion-evaporation Reminder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481569" y="5125001"/>
            <a:ext cx="53340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459799" y="988430"/>
            <a:ext cx="21771" cy="411480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0" y="6149452"/>
            <a:ext cx="3138158" cy="4067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Note: some aspects simplified.</a:t>
            </a:r>
            <a:endParaRPr lang="sv-SE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70998" y="750494"/>
            <a:ext cx="2074498" cy="9922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odd-mass 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residue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83827" y="2298465"/>
            <a:ext cx="3572800" cy="68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Excitation energy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2569" y="4479027"/>
            <a:ext cx="2286000" cy="469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high-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; high-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Ω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28118" y="1154444"/>
            <a:ext cx="2786063" cy="3030069"/>
            <a:chOff x="1966912" y="1905895"/>
            <a:chExt cx="2786063" cy="3030069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905895"/>
              <a:ext cx="1857375" cy="1508760"/>
            </a:xfrm>
            <a:prstGeom prst="rect">
              <a:avLst/>
            </a:prstGeom>
          </p:spPr>
        </p:pic>
        <p:pic>
          <p:nvPicPr>
            <p:cNvPr id="22" name="Bildobjekt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26" b="3899"/>
            <a:stretch/>
          </p:blipFill>
          <p:spPr>
            <a:xfrm>
              <a:off x="1966912" y="4359964"/>
              <a:ext cx="1857375" cy="576000"/>
            </a:xfrm>
            <a:prstGeom prst="rect">
              <a:avLst/>
            </a:prstGeom>
          </p:spPr>
        </p:pic>
        <p:pic>
          <p:nvPicPr>
            <p:cNvPr id="21" name="Bildobjekt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26" b="3899"/>
            <a:stretch/>
          </p:blipFill>
          <p:spPr>
            <a:xfrm>
              <a:off x="2707202" y="3531234"/>
              <a:ext cx="1857375" cy="57600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785198" y="3525877"/>
            <a:ext cx="1676400" cy="68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yrast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line</a:t>
            </a: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5401036" y="4738712"/>
            <a:ext cx="879580" cy="263825"/>
          </a:xfrm>
          <a:prstGeom prst="triangle">
            <a:avLst>
              <a:gd name="adj" fmla="val 6199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478603" y="3303741"/>
            <a:ext cx="5336967" cy="1796022"/>
          </a:xfrm>
          <a:custGeom>
            <a:avLst/>
            <a:gdLst>
              <a:gd name="connsiteX0" fmla="*/ 0 w 6711131"/>
              <a:gd name="connsiteY0" fmla="*/ 3769141 h 3769141"/>
              <a:gd name="connsiteX1" fmla="*/ 2505693 w 6711131"/>
              <a:gd name="connsiteY1" fmla="*/ 3365380 h 3769141"/>
              <a:gd name="connsiteX2" fmla="*/ 5450774 w 6711131"/>
              <a:gd name="connsiteY2" fmla="*/ 1679084 h 3769141"/>
              <a:gd name="connsiteX3" fmla="*/ 6531428 w 6711131"/>
              <a:gd name="connsiteY3" fmla="*/ 337172 h 3769141"/>
              <a:gd name="connsiteX4" fmla="*/ 5949537 w 6711131"/>
              <a:gd name="connsiteY4" fmla="*/ 4663 h 3769141"/>
              <a:gd name="connsiteX5" fmla="*/ 6032665 w 6711131"/>
              <a:gd name="connsiteY5" fmla="*/ 170918 h 3769141"/>
              <a:gd name="connsiteX6" fmla="*/ 6531428 w 6711131"/>
              <a:gd name="connsiteY6" fmla="*/ 562804 h 3769141"/>
              <a:gd name="connsiteX7" fmla="*/ 6709558 w 6711131"/>
              <a:gd name="connsiteY7" fmla="*/ 159043 h 3769141"/>
              <a:gd name="connsiteX8" fmla="*/ 6448301 w 6711131"/>
              <a:gd name="connsiteY8" fmla="*/ 111541 h 3769141"/>
              <a:gd name="connsiteX9" fmla="*/ 6448301 w 6711131"/>
              <a:gd name="connsiteY9" fmla="*/ 111541 h 3769141"/>
              <a:gd name="connsiteX10" fmla="*/ 6697683 w 6711131"/>
              <a:gd name="connsiteY10" fmla="*/ 182793 h 3769141"/>
              <a:gd name="connsiteX0" fmla="*/ 0 w 6711131"/>
              <a:gd name="connsiteY0" fmla="*/ 3769141 h 3769141"/>
              <a:gd name="connsiteX1" fmla="*/ 2505693 w 6711131"/>
              <a:gd name="connsiteY1" fmla="*/ 3365380 h 3769141"/>
              <a:gd name="connsiteX2" fmla="*/ 5450774 w 6711131"/>
              <a:gd name="connsiteY2" fmla="*/ 1679084 h 3769141"/>
              <a:gd name="connsiteX3" fmla="*/ 6531428 w 6711131"/>
              <a:gd name="connsiteY3" fmla="*/ 337172 h 3769141"/>
              <a:gd name="connsiteX4" fmla="*/ 5949537 w 6711131"/>
              <a:gd name="connsiteY4" fmla="*/ 4663 h 3769141"/>
              <a:gd name="connsiteX5" fmla="*/ 6032665 w 6711131"/>
              <a:gd name="connsiteY5" fmla="*/ 170918 h 3769141"/>
              <a:gd name="connsiteX6" fmla="*/ 6531428 w 6711131"/>
              <a:gd name="connsiteY6" fmla="*/ 562804 h 3769141"/>
              <a:gd name="connsiteX7" fmla="*/ 6709558 w 6711131"/>
              <a:gd name="connsiteY7" fmla="*/ 159043 h 3769141"/>
              <a:gd name="connsiteX8" fmla="*/ 6448301 w 6711131"/>
              <a:gd name="connsiteY8" fmla="*/ 111541 h 3769141"/>
              <a:gd name="connsiteX9" fmla="*/ 6697683 w 6711131"/>
              <a:gd name="connsiteY9" fmla="*/ 182793 h 3769141"/>
              <a:gd name="connsiteX0" fmla="*/ 0 w 6711131"/>
              <a:gd name="connsiteY0" fmla="*/ 3769141 h 3769141"/>
              <a:gd name="connsiteX1" fmla="*/ 2505693 w 6711131"/>
              <a:gd name="connsiteY1" fmla="*/ 3365380 h 3769141"/>
              <a:gd name="connsiteX2" fmla="*/ 5450774 w 6711131"/>
              <a:gd name="connsiteY2" fmla="*/ 1679084 h 3769141"/>
              <a:gd name="connsiteX3" fmla="*/ 6531428 w 6711131"/>
              <a:gd name="connsiteY3" fmla="*/ 337172 h 3769141"/>
              <a:gd name="connsiteX4" fmla="*/ 5949537 w 6711131"/>
              <a:gd name="connsiteY4" fmla="*/ 4663 h 3769141"/>
              <a:gd name="connsiteX5" fmla="*/ 6032665 w 6711131"/>
              <a:gd name="connsiteY5" fmla="*/ 170918 h 3769141"/>
              <a:gd name="connsiteX6" fmla="*/ 6531428 w 6711131"/>
              <a:gd name="connsiteY6" fmla="*/ 562804 h 3769141"/>
              <a:gd name="connsiteX7" fmla="*/ 6709558 w 6711131"/>
              <a:gd name="connsiteY7" fmla="*/ 159043 h 3769141"/>
              <a:gd name="connsiteX8" fmla="*/ 6448301 w 6711131"/>
              <a:gd name="connsiteY8" fmla="*/ 111541 h 3769141"/>
              <a:gd name="connsiteX0" fmla="*/ 0 w 6551047"/>
              <a:gd name="connsiteY0" fmla="*/ 3769141 h 3769141"/>
              <a:gd name="connsiteX1" fmla="*/ 2505693 w 6551047"/>
              <a:gd name="connsiteY1" fmla="*/ 3365380 h 3769141"/>
              <a:gd name="connsiteX2" fmla="*/ 5450774 w 6551047"/>
              <a:gd name="connsiteY2" fmla="*/ 1679084 h 3769141"/>
              <a:gd name="connsiteX3" fmla="*/ 6531428 w 6551047"/>
              <a:gd name="connsiteY3" fmla="*/ 337172 h 3769141"/>
              <a:gd name="connsiteX4" fmla="*/ 5949537 w 6551047"/>
              <a:gd name="connsiteY4" fmla="*/ 4663 h 3769141"/>
              <a:gd name="connsiteX5" fmla="*/ 6032665 w 6551047"/>
              <a:gd name="connsiteY5" fmla="*/ 170918 h 3769141"/>
              <a:gd name="connsiteX6" fmla="*/ 6531428 w 6551047"/>
              <a:gd name="connsiteY6" fmla="*/ 562804 h 3769141"/>
              <a:gd name="connsiteX7" fmla="*/ 6448301 w 6551047"/>
              <a:gd name="connsiteY7" fmla="*/ 111541 h 3769141"/>
              <a:gd name="connsiteX0" fmla="*/ 0 w 6551047"/>
              <a:gd name="connsiteY0" fmla="*/ 3657600 h 3657600"/>
              <a:gd name="connsiteX1" fmla="*/ 2505693 w 6551047"/>
              <a:gd name="connsiteY1" fmla="*/ 3253839 h 3657600"/>
              <a:gd name="connsiteX2" fmla="*/ 5450774 w 6551047"/>
              <a:gd name="connsiteY2" fmla="*/ 1567543 h 3657600"/>
              <a:gd name="connsiteX3" fmla="*/ 6531428 w 6551047"/>
              <a:gd name="connsiteY3" fmla="*/ 225631 h 3657600"/>
              <a:gd name="connsiteX4" fmla="*/ 6032665 w 6551047"/>
              <a:gd name="connsiteY4" fmla="*/ 59377 h 3657600"/>
              <a:gd name="connsiteX5" fmla="*/ 6531428 w 6551047"/>
              <a:gd name="connsiteY5" fmla="*/ 451263 h 3657600"/>
              <a:gd name="connsiteX6" fmla="*/ 6448301 w 6551047"/>
              <a:gd name="connsiteY6" fmla="*/ 0 h 3657600"/>
              <a:gd name="connsiteX0" fmla="*/ 0 w 6614644"/>
              <a:gd name="connsiteY0" fmla="*/ 3657600 h 3657600"/>
              <a:gd name="connsiteX1" fmla="*/ 2505693 w 6614644"/>
              <a:gd name="connsiteY1" fmla="*/ 3253839 h 3657600"/>
              <a:gd name="connsiteX2" fmla="*/ 5450774 w 6614644"/>
              <a:gd name="connsiteY2" fmla="*/ 1567543 h 3657600"/>
              <a:gd name="connsiteX3" fmla="*/ 6531428 w 6614644"/>
              <a:gd name="connsiteY3" fmla="*/ 225631 h 3657600"/>
              <a:gd name="connsiteX4" fmla="*/ 6531428 w 6614644"/>
              <a:gd name="connsiteY4" fmla="*/ 451263 h 3657600"/>
              <a:gd name="connsiteX5" fmla="*/ 6448301 w 6614644"/>
              <a:gd name="connsiteY5" fmla="*/ 0 h 3657600"/>
              <a:gd name="connsiteX0" fmla="*/ 0 w 6614644"/>
              <a:gd name="connsiteY0" fmla="*/ 3477294 h 3477294"/>
              <a:gd name="connsiteX1" fmla="*/ 2505693 w 6614644"/>
              <a:gd name="connsiteY1" fmla="*/ 3073533 h 3477294"/>
              <a:gd name="connsiteX2" fmla="*/ 5450774 w 6614644"/>
              <a:gd name="connsiteY2" fmla="*/ 1387237 h 3477294"/>
              <a:gd name="connsiteX3" fmla="*/ 6531428 w 6614644"/>
              <a:gd name="connsiteY3" fmla="*/ 45325 h 3477294"/>
              <a:gd name="connsiteX4" fmla="*/ 6531428 w 6614644"/>
              <a:gd name="connsiteY4" fmla="*/ 270957 h 3477294"/>
              <a:gd name="connsiteX0" fmla="*/ 0 w 6531428"/>
              <a:gd name="connsiteY0" fmla="*/ 3206337 h 3206337"/>
              <a:gd name="connsiteX1" fmla="*/ 2505693 w 6531428"/>
              <a:gd name="connsiteY1" fmla="*/ 2802576 h 3206337"/>
              <a:gd name="connsiteX2" fmla="*/ 5450774 w 6531428"/>
              <a:gd name="connsiteY2" fmla="*/ 1116280 h 3206337"/>
              <a:gd name="connsiteX3" fmla="*/ 6531428 w 6531428"/>
              <a:gd name="connsiteY3" fmla="*/ 0 h 3206337"/>
              <a:gd name="connsiteX0" fmla="*/ 0 w 5450774"/>
              <a:gd name="connsiteY0" fmla="*/ 2090057 h 2090057"/>
              <a:gd name="connsiteX1" fmla="*/ 2505693 w 5450774"/>
              <a:gd name="connsiteY1" fmla="*/ 1686296 h 2090057"/>
              <a:gd name="connsiteX2" fmla="*/ 5450774 w 5450774"/>
              <a:gd name="connsiteY2" fmla="*/ 0 h 2090057"/>
              <a:gd name="connsiteX0" fmla="*/ 0 w 5557652"/>
              <a:gd name="connsiteY0" fmla="*/ 2410691 h 2410691"/>
              <a:gd name="connsiteX1" fmla="*/ 2505693 w 5557652"/>
              <a:gd name="connsiteY1" fmla="*/ 2006930 h 2410691"/>
              <a:gd name="connsiteX2" fmla="*/ 5557652 w 5557652"/>
              <a:gd name="connsiteY2" fmla="*/ 0 h 2410691"/>
              <a:gd name="connsiteX0" fmla="*/ 0 w 5557652"/>
              <a:gd name="connsiteY0" fmla="*/ 2410691 h 2410691"/>
              <a:gd name="connsiteX1" fmla="*/ 2505693 w 5557652"/>
              <a:gd name="connsiteY1" fmla="*/ 2006930 h 2410691"/>
              <a:gd name="connsiteX2" fmla="*/ 5557652 w 5557652"/>
              <a:gd name="connsiteY2" fmla="*/ 0 h 2410691"/>
              <a:gd name="connsiteX0" fmla="*/ 0 w 5557652"/>
              <a:gd name="connsiteY0" fmla="*/ 2410691 h 2410691"/>
              <a:gd name="connsiteX1" fmla="*/ 2975615 w 5557652"/>
              <a:gd name="connsiteY1" fmla="*/ 1704080 h 2410691"/>
              <a:gd name="connsiteX2" fmla="*/ 5557652 w 5557652"/>
              <a:gd name="connsiteY2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5557652 w 5557652"/>
              <a:gd name="connsiteY2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4612656 w 5557652"/>
              <a:gd name="connsiteY2" fmla="*/ 705161 h 2410691"/>
              <a:gd name="connsiteX3" fmla="*/ 5557652 w 5557652"/>
              <a:gd name="connsiteY3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4625023 w 5557652"/>
              <a:gd name="connsiteY2" fmla="*/ 816739 h 2410691"/>
              <a:gd name="connsiteX3" fmla="*/ 5557652 w 5557652"/>
              <a:gd name="connsiteY3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185759 w 5557652"/>
              <a:gd name="connsiteY2" fmla="*/ 1670427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185759 w 5557652"/>
              <a:gd name="connsiteY2" fmla="*/ 1670427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185759 w 5557652"/>
              <a:gd name="connsiteY2" fmla="*/ 1670427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574256"/>
              <a:gd name="connsiteX1" fmla="*/ 2765387 w 5557652"/>
              <a:gd name="connsiteY1" fmla="*/ 1863475 h 2574256"/>
              <a:gd name="connsiteX2" fmla="*/ 3519651 w 5557652"/>
              <a:gd name="connsiteY2" fmla="*/ 1989217 h 2574256"/>
              <a:gd name="connsiteX3" fmla="*/ 4625023 w 5557652"/>
              <a:gd name="connsiteY3" fmla="*/ 816739 h 2574256"/>
              <a:gd name="connsiteX4" fmla="*/ 5557652 w 5557652"/>
              <a:gd name="connsiteY4" fmla="*/ 0 h 2574256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4625023 w 5557652"/>
              <a:gd name="connsiteY2" fmla="*/ 816739 h 2410691"/>
              <a:gd name="connsiteX3" fmla="*/ 5557652 w 5557652"/>
              <a:gd name="connsiteY3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606216 w 5557652"/>
              <a:gd name="connsiteY2" fmla="*/ 1463214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655681 w 5557652"/>
              <a:gd name="connsiteY2" fmla="*/ 1829824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544383 w 5557652"/>
              <a:gd name="connsiteY2" fmla="*/ 2132674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680413 w 5557652"/>
              <a:gd name="connsiteY2" fmla="*/ 2148613 h 2410691"/>
              <a:gd name="connsiteX3" fmla="*/ 4625023 w 5557652"/>
              <a:gd name="connsiteY3" fmla="*/ 81673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680413 w 5557652"/>
              <a:gd name="connsiteY2" fmla="*/ 2148613 h 2410691"/>
              <a:gd name="connsiteX3" fmla="*/ 4736320 w 5557652"/>
              <a:gd name="connsiteY3" fmla="*/ 1103651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680413 w 5557652"/>
              <a:gd name="connsiteY2" fmla="*/ 2148613 h 2410691"/>
              <a:gd name="connsiteX3" fmla="*/ 4575557 w 5557652"/>
              <a:gd name="connsiteY3" fmla="*/ 1358683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680413 w 5557652"/>
              <a:gd name="connsiteY2" fmla="*/ 2148613 h 2410691"/>
              <a:gd name="connsiteX3" fmla="*/ 4526093 w 5557652"/>
              <a:gd name="connsiteY3" fmla="*/ 147025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779343 w 5557652"/>
              <a:gd name="connsiteY2" fmla="*/ 2180492 h 2410691"/>
              <a:gd name="connsiteX3" fmla="*/ 4526093 w 5557652"/>
              <a:gd name="connsiteY3" fmla="*/ 147025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526093 w 5557652"/>
              <a:gd name="connsiteY3" fmla="*/ 1470259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  <a:gd name="connsiteX0" fmla="*/ 0 w 5557652"/>
              <a:gd name="connsiteY0" fmla="*/ 2410691 h 2410691"/>
              <a:gd name="connsiteX1" fmla="*/ 2765387 w 5557652"/>
              <a:gd name="connsiteY1" fmla="*/ 1863475 h 2410691"/>
              <a:gd name="connsiteX2" fmla="*/ 3494916 w 5557652"/>
              <a:gd name="connsiteY2" fmla="*/ 2228310 h 2410691"/>
              <a:gd name="connsiteX3" fmla="*/ 4662123 w 5557652"/>
              <a:gd name="connsiteY3" fmla="*/ 1263046 h 2410691"/>
              <a:gd name="connsiteX4" fmla="*/ 5557652 w 5557652"/>
              <a:gd name="connsiteY4" fmla="*/ 0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7652" h="2410691">
                <a:moveTo>
                  <a:pt x="0" y="2410691"/>
                </a:moveTo>
                <a:cubicBezTo>
                  <a:pt x="798615" y="2382982"/>
                  <a:pt x="2182901" y="1893872"/>
                  <a:pt x="2765387" y="1863475"/>
                </a:cubicBezTo>
                <a:cubicBezTo>
                  <a:pt x="3347873" y="1833078"/>
                  <a:pt x="3184977" y="2402766"/>
                  <a:pt x="3494916" y="2228310"/>
                </a:cubicBezTo>
                <a:cubicBezTo>
                  <a:pt x="3804855" y="2053854"/>
                  <a:pt x="4027724" y="1937282"/>
                  <a:pt x="4662123" y="1263046"/>
                </a:cubicBezTo>
                <a:cubicBezTo>
                  <a:pt x="5127501" y="777132"/>
                  <a:pt x="5363054" y="372559"/>
                  <a:pt x="5557652" y="0"/>
                </a:cubicBezTo>
              </a:path>
            </a:pathLst>
          </a:cu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867023" y="5075205"/>
            <a:ext cx="1066709" cy="683596"/>
            <a:chOff x="343022" y="5075205"/>
            <a:chExt cx="1066709" cy="683596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343022" y="5075205"/>
              <a:ext cx="687659" cy="599784"/>
            </a:xfrm>
            <a:prstGeom prst="straightConnector1">
              <a:avLst/>
            </a:prstGeom>
            <a:ln w="63500">
              <a:solidFill>
                <a:srgbClr val="B87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22072" y="5265103"/>
              <a:ext cx="687659" cy="4936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400" b="1" dirty="0">
                  <a:solidFill>
                    <a:srgbClr val="B87B00"/>
                  </a:solidFill>
                  <a:latin typeface="Arial" pitchFamily="34" charset="0"/>
                  <a:cs typeface="Arial" pitchFamily="34" charset="0"/>
                </a:rPr>
                <a:t>α</a:t>
              </a:r>
              <a:r>
                <a:rPr lang="en-US" sz="2400" b="1" baseline="-25000" dirty="0">
                  <a:solidFill>
                    <a:srgbClr val="B87B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600" b="1" baseline="-25000" dirty="0">
                <a:solidFill>
                  <a:srgbClr val="B87B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70509" y="4917106"/>
            <a:ext cx="1006808" cy="683596"/>
            <a:chOff x="343022" y="5075205"/>
            <a:chExt cx="1006808" cy="683596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343022" y="5075205"/>
              <a:ext cx="687659" cy="599784"/>
            </a:xfrm>
            <a:prstGeom prst="straightConnector1">
              <a:avLst/>
            </a:prstGeom>
            <a:ln w="63500">
              <a:solidFill>
                <a:srgbClr val="B87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22072" y="5265103"/>
              <a:ext cx="627758" cy="4936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400" b="1" dirty="0">
                  <a:solidFill>
                    <a:srgbClr val="B87B00"/>
                  </a:solidFill>
                  <a:latin typeface="Arial" pitchFamily="34" charset="0"/>
                  <a:cs typeface="Arial" pitchFamily="34" charset="0"/>
                </a:rPr>
                <a:t>α</a:t>
              </a:r>
              <a:r>
                <a:rPr lang="en-US" sz="2400" b="1" baseline="-25000" dirty="0">
                  <a:solidFill>
                    <a:srgbClr val="B87B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600" b="1" baseline="-25000" dirty="0">
                <a:solidFill>
                  <a:srgbClr val="B87B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006676" y="5168123"/>
            <a:ext cx="3572800" cy="68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Angular momentum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70226" y="1595559"/>
            <a:ext cx="4495800" cy="2584951"/>
            <a:chOff x="1000991" y="1905895"/>
            <a:chExt cx="4495800" cy="2584951"/>
          </a:xfrm>
        </p:grpSpPr>
        <p:pic>
          <p:nvPicPr>
            <p:cNvPr id="40" name="Bildobjekt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905895"/>
              <a:ext cx="1857375" cy="1508760"/>
            </a:xfrm>
            <a:prstGeom prst="rect">
              <a:avLst/>
            </a:prstGeom>
          </p:spPr>
        </p:pic>
        <p:pic>
          <p:nvPicPr>
            <p:cNvPr id="42" name="Bildobjekt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26" b="3899"/>
            <a:stretch/>
          </p:blipFill>
          <p:spPr>
            <a:xfrm>
              <a:off x="2707202" y="3531234"/>
              <a:ext cx="1857375" cy="5760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00991" y="3187307"/>
              <a:ext cx="4495800" cy="13035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        particle (neutron) evaporation</a:t>
              </a:r>
            </a:p>
            <a:p>
              <a:endPara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     </a:t>
              </a:r>
            </a:p>
            <a:p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                          statistical </a:t>
              </a:r>
              <a:r>
                <a:rPr lang="el-GR" sz="1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Arial" pitchFamily="34" charset="0"/>
                </a:rPr>
                <a:t>γ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-rays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5147086" y="1647950"/>
            <a:ext cx="1849255" cy="313765"/>
          </a:xfrm>
          <a:prstGeom prst="straightConnector1">
            <a:avLst/>
          </a:prstGeom>
          <a:ln w="63500">
            <a:solidFill>
              <a:srgbClr val="00B0F0"/>
            </a:soli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98887" y="4190901"/>
            <a:ext cx="2286000" cy="469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low-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; low-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Ω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62196" y="2435856"/>
            <a:ext cx="4495800" cy="13035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particle (neutron) evaporation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statistical </a:t>
            </a:r>
            <a:r>
              <a:rPr lang="el-GR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γ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-rays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09600" y="807847"/>
            <a:ext cx="3572800" cy="68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increase beam energy</a:t>
            </a:r>
          </a:p>
        </p:txBody>
      </p:sp>
      <p:sp>
        <p:nvSpPr>
          <p:cNvPr id="46" name="textruta 25"/>
          <p:cNvSpPr txBox="1"/>
          <p:nvPr/>
        </p:nvSpPr>
        <p:spPr>
          <a:xfrm>
            <a:off x="2808636" y="2295814"/>
            <a:ext cx="7026172" cy="1645569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Change in observed yield of </a:t>
            </a:r>
            <a:r>
              <a:rPr lang="el-G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α</a:t>
            </a:r>
            <a:r>
              <a:rPr lang="en-US" sz="24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(= chain 1)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l-GR" sz="2400" b="1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α</a:t>
            </a:r>
            <a:r>
              <a:rPr lang="en-US" sz="24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(= chain 2) as function of beam energy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does not necessarily imply a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change of isotope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(i.e. mass number, 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8E5501D-0E22-B5A3-60C4-CE84717A5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810182A-CDA2-8090-0B09-0E990295603E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0349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44" grpId="0"/>
      <p:bldP spid="45" grpId="0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" y="573504"/>
            <a:ext cx="10737815" cy="537713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04800" y="6038964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CH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of </a:t>
            </a:r>
            <a:r>
              <a:rPr lang="de-CH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de-CH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CH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inhomogeneous</a:t>
            </a:r>
            <a:r>
              <a:rPr lang="de-CH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CH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Yakushev </a:t>
            </a:r>
            <a:r>
              <a:rPr kumimoji="0" lang="de-DE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kumimoji="0" lang="de-DE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Front. Chem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10, 976635 (2022)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259FE21-9B8B-4ED5-422C-16BFAAEB67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699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Flerovium (Element 114) Chemistry at TASCA</a:t>
            </a:r>
            <a:endParaRPr lang="sv-S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47A9ECA-1214-6F27-DAE2-B240C5537B26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sp>
        <p:nvSpPr>
          <p:cNvPr id="7" name="Rechteck 3">
            <a:extLst>
              <a:ext uri="{FF2B5EF4-FFF2-40B4-BE49-F238E27FC236}">
                <a16:creationId xmlns:a16="http://schemas.microsoft.com/office/drawing/2014/main" id="{B6C8DBFF-CB61-BBBE-FB33-B4F018D222E6}"/>
              </a:ext>
            </a:extLst>
          </p:cNvPr>
          <p:cNvSpPr/>
          <p:nvPr/>
        </p:nvSpPr>
        <p:spPr>
          <a:xfrm>
            <a:off x="9372600" y="2644170"/>
            <a:ext cx="251460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Nihonium</a:t>
            </a:r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Moscovium</a:t>
            </a:r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 is   ”in the </a:t>
            </a:r>
            <a:r>
              <a:rPr lang="sv-S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sv-SE" sz="24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7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4016812-6985-79C4-59D1-5C38F1A8629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C60A48-4E7B-7B9A-3A1E-B84AFBC377B0}"/>
              </a:ext>
            </a:extLst>
          </p:cNvPr>
          <p:cNvGrpSpPr/>
          <p:nvPr/>
        </p:nvGrpSpPr>
        <p:grpSpPr>
          <a:xfrm>
            <a:off x="0" y="0"/>
            <a:ext cx="12192000" cy="685800"/>
            <a:chOff x="0" y="0"/>
            <a:chExt cx="12192000" cy="685800"/>
          </a:xfrm>
        </p:grpSpPr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511FA8E4-529D-54BD-DD69-2EAF738729C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685800"/>
            </a:xfrm>
            <a:prstGeom prst="rect">
              <a:avLst/>
            </a:prstGeom>
            <a:solidFill>
              <a:srgbClr val="E69900"/>
            </a:solidFill>
            <a:effectLst/>
          </p:spPr>
          <p:txBody>
            <a:bodyPr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b="1" dirty="0">
                  <a:latin typeface="Arial" pitchFamily="34" charset="0"/>
                  <a:cs typeface="Arial" pitchFamily="34" charset="0"/>
                </a:rPr>
                <a:t>	Background Material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DB3797B-B32F-6A6D-13C2-E5B49F74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25000" y="88970"/>
              <a:ext cx="2524125" cy="51911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47C722-0AA8-F3EB-C020-D1C3A32E723B}"/>
              </a:ext>
            </a:extLst>
          </p:cNvPr>
          <p:cNvGrpSpPr/>
          <p:nvPr/>
        </p:nvGrpSpPr>
        <p:grpSpPr>
          <a:xfrm>
            <a:off x="152400" y="810900"/>
            <a:ext cx="7666384" cy="2184000"/>
            <a:chOff x="152400" y="810900"/>
            <a:chExt cx="7666384" cy="2184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91C03A5-67D7-88F0-92FF-FBB0933CDCC2}"/>
                </a:ext>
              </a:extLst>
            </p:cNvPr>
            <p:cNvGrpSpPr/>
            <p:nvPr/>
          </p:nvGrpSpPr>
          <p:grpSpPr>
            <a:xfrm>
              <a:off x="152400" y="810900"/>
              <a:ext cx="7666384" cy="2184000"/>
              <a:chOff x="152400" y="810900"/>
              <a:chExt cx="7666384" cy="2184000"/>
            </a:xfrm>
          </p:grpSpPr>
          <p:pic>
            <p:nvPicPr>
              <p:cNvPr id="17" name="Picture 16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259BE989-63D5-9DE9-1598-287AB9D5D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608" b="25266"/>
              <a:stretch/>
            </p:blipFill>
            <p:spPr>
              <a:xfrm>
                <a:off x="152400" y="1162950"/>
                <a:ext cx="7666384" cy="1476000"/>
              </a:xfrm>
              <a:prstGeom prst="rect">
                <a:avLst/>
              </a:prstGeom>
            </p:spPr>
          </p:pic>
          <p:pic>
            <p:nvPicPr>
              <p:cNvPr id="19" name="Picture 18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91E54CD9-0547-169C-E64C-1CC1DC780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" b="88502"/>
              <a:stretch/>
            </p:blipFill>
            <p:spPr>
              <a:xfrm>
                <a:off x="152400" y="810900"/>
                <a:ext cx="7666384" cy="360000"/>
              </a:xfrm>
              <a:prstGeom prst="rect">
                <a:avLst/>
              </a:prstGeom>
            </p:spPr>
          </p:pic>
          <p:pic>
            <p:nvPicPr>
              <p:cNvPr id="20" name="Picture 19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35B4B557-E11A-3F8E-23B4-1D80959E3F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597" b="611"/>
              <a:stretch/>
            </p:blipFill>
            <p:spPr>
              <a:xfrm>
                <a:off x="152400" y="2562900"/>
                <a:ext cx="7666384" cy="4320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402C44-66D8-DA8C-873B-FCA4C867B691}"/>
                </a:ext>
              </a:extLst>
            </p:cNvPr>
            <p:cNvSpPr txBox="1"/>
            <p:nvPr/>
          </p:nvSpPr>
          <p:spPr>
            <a:xfrm>
              <a:off x="2590800" y="924417"/>
              <a:ext cx="2013272" cy="46662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February 2024</a:t>
              </a:r>
            </a:p>
            <a:p>
              <a:endParaRPr lang="en-SE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2F73E8-98AF-FCCA-3D13-D49A075661ED}"/>
              </a:ext>
            </a:extLst>
          </p:cNvPr>
          <p:cNvGrpSpPr/>
          <p:nvPr/>
        </p:nvGrpSpPr>
        <p:grpSpPr>
          <a:xfrm>
            <a:off x="4756472" y="1170900"/>
            <a:ext cx="7210583" cy="4763193"/>
            <a:chOff x="4756472" y="1170900"/>
            <a:chExt cx="7210583" cy="4763193"/>
          </a:xfrm>
        </p:grpSpPr>
        <p:pic>
          <p:nvPicPr>
            <p:cNvPr id="18" name="Picture 17" descr="A book cover with puzzle pieces">
              <a:extLst>
                <a:ext uri="{FF2B5EF4-FFF2-40B4-BE49-F238E27FC236}">
                  <a16:creationId xmlns:a16="http://schemas.microsoft.com/office/drawing/2014/main" id="{7E5BD27A-7441-74FD-386E-0594831AF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5" r="29281"/>
            <a:stretch/>
          </p:blipFill>
          <p:spPr>
            <a:xfrm>
              <a:off x="8996680" y="1170900"/>
              <a:ext cx="2970375" cy="476319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A9D993-979B-435E-A0DF-440C5DC41BD4}"/>
                </a:ext>
              </a:extLst>
            </p:cNvPr>
            <p:cNvSpPr txBox="1"/>
            <p:nvPr/>
          </p:nvSpPr>
          <p:spPr>
            <a:xfrm>
              <a:off x="4756472" y="3055541"/>
              <a:ext cx="4158928" cy="12021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</a:pPr>
              <a:r>
                <a:rPr lang="sv-SE" sz="3200" b="1" dirty="0">
                  <a:latin typeface="Arial" pitchFamily="34" charset="0"/>
                  <a:cs typeface="Arial" pitchFamily="34" charset="0"/>
                </a:rPr>
                <a:t>Books </a:t>
              </a:r>
              <a:r>
                <a:rPr lang="sv-SE" sz="3200" b="1" dirty="0" err="1">
                  <a:latin typeface="Arial" pitchFamily="34" charset="0"/>
                  <a:cs typeface="Arial" pitchFamily="34" charset="0"/>
                </a:rPr>
                <a:t>authored</a:t>
              </a:r>
              <a:r>
                <a:rPr lang="sv-SE" sz="3200" b="1" dirty="0">
                  <a:latin typeface="Arial" pitchFamily="34" charset="0"/>
                  <a:cs typeface="Arial" pitchFamily="34" charset="0"/>
                </a:rPr>
                <a:t> by science journalists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8463515-DFE7-3424-1EB3-4E8A681C3BC2}"/>
              </a:ext>
            </a:extLst>
          </p:cNvPr>
          <p:cNvSpPr txBox="1"/>
          <p:nvPr/>
        </p:nvSpPr>
        <p:spPr>
          <a:xfrm>
            <a:off x="1850448" y="4773396"/>
            <a:ext cx="5988656" cy="139330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sv-SE" sz="2800" b="1" dirty="0">
                <a:latin typeface="Arial" pitchFamily="34" charset="0"/>
                <a:cs typeface="Arial" pitchFamily="34" charset="0"/>
              </a:rPr>
              <a:t>Press releases on new </a:t>
            </a:r>
            <a:r>
              <a:rPr lang="sv-SE" sz="2800" b="1" dirty="0" err="1">
                <a:latin typeface="Arial" pitchFamily="34" charset="0"/>
                <a:cs typeface="Arial" pitchFamily="34" charset="0"/>
              </a:rPr>
              <a:t>findings</a:t>
            </a:r>
            <a:r>
              <a:rPr lang="sv-SE" sz="2800" b="1" dirty="0">
                <a:latin typeface="Arial" pitchFamily="34" charset="0"/>
                <a:cs typeface="Arial" pitchFamily="34" charset="0"/>
              </a:rPr>
              <a:t> and </a:t>
            </a:r>
            <a:r>
              <a:rPr lang="sv-SE" sz="2800" b="1" dirty="0" err="1">
                <a:latin typeface="Arial" pitchFamily="34" charset="0"/>
                <a:cs typeface="Arial" pitchFamily="34" charset="0"/>
              </a:rPr>
              <a:t>associated</a:t>
            </a:r>
            <a:r>
              <a:rPr lang="sv-SE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800" b="1" dirty="0" err="1">
                <a:latin typeface="Arial" pitchFamily="34" charset="0"/>
                <a:cs typeface="Arial" pitchFamily="34" charset="0"/>
              </a:rPr>
              <a:t>comments</a:t>
            </a:r>
            <a:r>
              <a:rPr lang="sv-SE" sz="2800" b="1" dirty="0">
                <a:latin typeface="Arial" pitchFamily="34" charset="0"/>
                <a:cs typeface="Arial" pitchFamily="34" charset="0"/>
              </a:rPr>
              <a:t> in, </a:t>
            </a:r>
            <a:r>
              <a:rPr lang="sv-SE" sz="2800" b="1" dirty="0" err="1">
                <a:latin typeface="Arial" pitchFamily="34" charset="0"/>
                <a:cs typeface="Arial" pitchFamily="34" charset="0"/>
              </a:rPr>
              <a:t>e.g</a:t>
            </a:r>
            <a:r>
              <a:rPr lang="sv-SE" sz="2800" b="1" dirty="0">
                <a:latin typeface="Arial" pitchFamily="34" charset="0"/>
                <a:cs typeface="Arial" pitchFamily="34" charset="0"/>
              </a:rPr>
              <a:t>., Nature and Science</a:t>
            </a:r>
            <a:endParaRPr lang="sv-S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914401"/>
            <a:ext cx="8496300" cy="43719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17090" y="4011536"/>
            <a:ext cx="434050" cy="217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000" dirty="0" err="1">
                <a:latin typeface="Arial" pitchFamily="34" charset="0"/>
                <a:cs typeface="Arial" pitchFamily="34" charset="0"/>
              </a:rPr>
              <a:t>Lv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224" y="3994211"/>
            <a:ext cx="304800" cy="22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000" dirty="0" err="1">
                <a:latin typeface="Arial" pitchFamily="34" charset="0"/>
                <a:cs typeface="Arial" pitchFamily="34" charset="0"/>
              </a:rPr>
              <a:t>Fl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The Chemistry Perspective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5519570"/>
            <a:ext cx="8839200" cy="461665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rgbClr val="FFC95D"/>
                </a:solidFill>
                <a:latin typeface="Arial" pitchFamily="34" charset="0"/>
                <a:cs typeface="Arial" pitchFamily="34" charset="0"/>
              </a:rPr>
              <a:t>The superheavy elements are the Transactinides, </a:t>
            </a:r>
            <a:r>
              <a:rPr lang="sv-SE" sz="2400" b="1" i="1" dirty="0">
                <a:solidFill>
                  <a:srgbClr val="FFC95D"/>
                </a:solidFill>
                <a:latin typeface="Arial" pitchFamily="34" charset="0"/>
                <a:cs typeface="Arial" pitchFamily="34" charset="0"/>
              </a:rPr>
              <a:t>Z ≥ </a:t>
            </a:r>
            <a:r>
              <a:rPr lang="sv-SE" sz="2400" b="1" dirty="0">
                <a:solidFill>
                  <a:srgbClr val="FFC95D"/>
                </a:solidFill>
                <a:latin typeface="Arial" pitchFamily="34" charset="0"/>
                <a:cs typeface="Arial" pitchFamily="34" charset="0"/>
              </a:rPr>
              <a:t>104!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3733800"/>
            <a:ext cx="6553200" cy="533400"/>
          </a:xfrm>
          <a:prstGeom prst="rect">
            <a:avLst/>
          </a:prstGeom>
          <a:solidFill>
            <a:srgbClr val="B80000">
              <a:alpha val="30000"/>
            </a:srgbClr>
          </a:solidFill>
          <a:ln w="63500">
            <a:solidFill>
              <a:srgbClr val="B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2286000" y="4155869"/>
            <a:ext cx="533400" cy="5334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sv-SE" sz="1600" b="1" dirty="0">
                <a:solidFill>
                  <a:srgbClr val="FFC95D"/>
                </a:solidFill>
              </a:rPr>
              <a:t>119</a:t>
            </a:r>
          </a:p>
          <a:p>
            <a:r>
              <a:rPr lang="sv-SE" sz="1600" b="1" dirty="0">
                <a:solidFill>
                  <a:srgbClr val="FFC95D"/>
                </a:solidFill>
              </a:rPr>
              <a:t> 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4155869"/>
            <a:ext cx="533400" cy="5334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sv-SE" sz="1600" b="1" dirty="0">
                <a:solidFill>
                  <a:srgbClr val="FFC95D"/>
                </a:solidFill>
              </a:rPr>
              <a:t>120</a:t>
            </a:r>
          </a:p>
          <a:p>
            <a:r>
              <a:rPr lang="sv-SE" sz="1600" b="1" dirty="0">
                <a:solidFill>
                  <a:srgbClr val="FFC95D"/>
                </a:solidFill>
              </a:rPr>
              <a:t> 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4752975"/>
            <a:ext cx="533400" cy="5334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sv-SE" sz="1600" b="1" dirty="0">
                <a:solidFill>
                  <a:srgbClr val="FFC95D"/>
                </a:solidFill>
              </a:rPr>
              <a:t>92</a:t>
            </a:r>
          </a:p>
          <a:p>
            <a:pPr algn="ctr"/>
            <a:r>
              <a:rPr lang="sv-SE" sz="1600" b="1" dirty="0">
                <a:solidFill>
                  <a:srgbClr val="FFC95D"/>
                </a:solidFill>
              </a:rPr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9824" y="3726650"/>
            <a:ext cx="533400" cy="5334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sv-SE" sz="1600" b="1" dirty="0">
                <a:solidFill>
                  <a:srgbClr val="FFC95D"/>
                </a:solidFill>
              </a:rPr>
              <a:t>113</a:t>
            </a:r>
          </a:p>
          <a:p>
            <a:pPr algn="ctr"/>
            <a:endParaRPr lang="sv-SE" sz="1600" b="1" dirty="0">
              <a:solidFill>
                <a:srgbClr val="FFC95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24799" y="3733800"/>
            <a:ext cx="533400" cy="5334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sv-SE" sz="1600" b="1" dirty="0">
                <a:solidFill>
                  <a:srgbClr val="FFC95D"/>
                </a:solidFill>
              </a:rPr>
              <a:t>117</a:t>
            </a:r>
          </a:p>
          <a:p>
            <a:pPr algn="ctr"/>
            <a:endParaRPr lang="sv-SE" sz="1600" b="1" dirty="0">
              <a:solidFill>
                <a:srgbClr val="FFC95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1447800"/>
            <a:ext cx="3810000" cy="8382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rgbClr val="FFC95D"/>
                </a:solidFill>
              </a:rPr>
              <a:t>31/12/2015:    </a:t>
            </a:r>
            <a:r>
              <a:rPr lang="en-US" sz="1600" b="1" dirty="0">
                <a:solidFill>
                  <a:srgbClr val="FFC95D"/>
                </a:solidFill>
              </a:rPr>
              <a:t>JWP </a:t>
            </a:r>
            <a:r>
              <a:rPr lang="en-US" sz="2000" b="1" dirty="0">
                <a:solidFill>
                  <a:srgbClr val="FFC95D"/>
                </a:solidFill>
              </a:rPr>
              <a:t>IUPAC</a:t>
            </a:r>
            <a:r>
              <a:rPr lang="en-US" sz="1600" b="1" dirty="0">
                <a:solidFill>
                  <a:srgbClr val="FFC95D"/>
                </a:solidFill>
              </a:rPr>
              <a:t>/IUPAP           </a:t>
            </a:r>
          </a:p>
          <a:p>
            <a:r>
              <a:rPr lang="en-US" sz="1600" b="1" dirty="0">
                <a:solidFill>
                  <a:srgbClr val="FFC95D"/>
                </a:solidFill>
              </a:rPr>
              <a:t>approves elements 113, 115, 117, 118</a:t>
            </a:r>
            <a:endParaRPr lang="sv-SE" sz="1600" b="1" dirty="0">
              <a:solidFill>
                <a:srgbClr val="FFC95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83" y="1052512"/>
            <a:ext cx="1396841" cy="1233488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Box 15"/>
          <p:cNvSpPr txBox="1"/>
          <p:nvPr/>
        </p:nvSpPr>
        <p:spPr>
          <a:xfrm>
            <a:off x="8372311" y="3723499"/>
            <a:ext cx="533400" cy="5334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sv-SE" sz="1600" b="1" dirty="0">
                <a:solidFill>
                  <a:srgbClr val="FFC95D"/>
                </a:solidFill>
              </a:rPr>
              <a:t>11</a:t>
            </a:r>
            <a:r>
              <a:rPr lang="en-US" sz="1600" b="1" dirty="0">
                <a:solidFill>
                  <a:srgbClr val="FFC95D"/>
                </a:solidFill>
              </a:rPr>
              <a:t>5</a:t>
            </a:r>
            <a:endParaRPr lang="sv-SE" sz="1600" b="1" dirty="0">
              <a:solidFill>
                <a:srgbClr val="FFC95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3733800"/>
            <a:ext cx="533400" cy="533400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sv-SE" sz="1600" b="1" dirty="0">
                <a:solidFill>
                  <a:srgbClr val="FFC95D"/>
                </a:solidFill>
              </a:rPr>
              <a:t>118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D3FDC24-ADF3-BD4D-9AB1-08E0180EF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8DDA5CDD-52B9-5886-A4E6-0C84D74AFDED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388098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E69900"/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The Discovery Perspective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914401"/>
            <a:ext cx="8496300" cy="4371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519570"/>
            <a:ext cx="8839200" cy="461665"/>
          </a:xfrm>
          <a:prstGeom prst="rect">
            <a:avLst/>
          </a:prstGeom>
          <a:solidFill>
            <a:srgbClr val="B8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rgbClr val="FFC95D"/>
                </a:solidFill>
                <a:latin typeface="Arial" pitchFamily="34" charset="0"/>
                <a:cs typeface="Arial" pitchFamily="34" charset="0"/>
              </a:rPr>
              <a:t>The superheavy elements are the Transactinides, </a:t>
            </a:r>
            <a:r>
              <a:rPr lang="sv-SE" sz="2400" b="1" i="1" dirty="0">
                <a:solidFill>
                  <a:srgbClr val="FFC95D"/>
                </a:solidFill>
                <a:latin typeface="Arial" pitchFamily="34" charset="0"/>
                <a:cs typeface="Arial" pitchFamily="34" charset="0"/>
              </a:rPr>
              <a:t>Z ≥ </a:t>
            </a:r>
            <a:r>
              <a:rPr lang="sv-SE" sz="2400" b="1" dirty="0">
                <a:solidFill>
                  <a:srgbClr val="FFC95D"/>
                </a:solidFill>
                <a:latin typeface="Arial" pitchFamily="34" charset="0"/>
                <a:cs typeface="Arial" pitchFamily="34" charset="0"/>
              </a:rPr>
              <a:t>104!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59435"/>
            <a:ext cx="7687056" cy="4326941"/>
          </a:xfrm>
          <a:prstGeom prst="rect">
            <a:avLst/>
          </a:prstGeom>
        </p:spPr>
      </p:pic>
      <p:grpSp>
        <p:nvGrpSpPr>
          <p:cNvPr id="31" name="Grupp 30"/>
          <p:cNvGrpSpPr/>
          <p:nvPr/>
        </p:nvGrpSpPr>
        <p:grpSpPr>
          <a:xfrm>
            <a:off x="7535231" y="3886202"/>
            <a:ext cx="2757018" cy="396031"/>
            <a:chOff x="6011231" y="3886201"/>
            <a:chExt cx="2757018" cy="396031"/>
          </a:xfrm>
        </p:grpSpPr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731" y="3945244"/>
              <a:ext cx="428625" cy="285750"/>
            </a:xfrm>
            <a:prstGeom prst="rect">
              <a:avLst/>
            </a:prstGeom>
          </p:spPr>
        </p:pic>
        <p:pic>
          <p:nvPicPr>
            <p:cNvPr id="12" name="Bildobjekt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231" y="3951383"/>
              <a:ext cx="428625" cy="285750"/>
            </a:xfrm>
            <a:prstGeom prst="rect">
              <a:avLst/>
            </a:prstGeom>
          </p:spPr>
        </p:pic>
        <p:pic>
          <p:nvPicPr>
            <p:cNvPr id="13" name="Bildobjekt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12" y="3948857"/>
              <a:ext cx="428625" cy="285750"/>
            </a:xfrm>
            <a:prstGeom prst="rect">
              <a:avLst/>
            </a:prstGeom>
          </p:spPr>
        </p:pic>
        <p:pic>
          <p:nvPicPr>
            <p:cNvPr id="18" name="Bildobjekt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160" y="3948857"/>
              <a:ext cx="428625" cy="285750"/>
            </a:xfrm>
            <a:prstGeom prst="rect">
              <a:avLst/>
            </a:prstGeom>
          </p:spPr>
        </p:pic>
        <p:pic>
          <p:nvPicPr>
            <p:cNvPr id="19" name="Bildobjekt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448" y="3945244"/>
              <a:ext cx="428625" cy="285750"/>
            </a:xfrm>
            <a:prstGeom prst="rect">
              <a:avLst/>
            </a:prstGeom>
          </p:spPr>
        </p:pic>
        <p:pic>
          <p:nvPicPr>
            <p:cNvPr id="20" name="Bildobjekt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014" y="3940078"/>
              <a:ext cx="428625" cy="285750"/>
            </a:xfrm>
            <a:prstGeom prst="rect">
              <a:avLst/>
            </a:prstGeom>
          </p:spPr>
        </p:pic>
        <p:pic>
          <p:nvPicPr>
            <p:cNvPr id="21" name="Bildobjekt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487" y="3936291"/>
              <a:ext cx="428625" cy="285750"/>
            </a:xfrm>
            <a:prstGeom prst="rect">
              <a:avLst/>
            </a:prstGeom>
          </p:spPr>
        </p:pic>
        <p:sp>
          <p:nvSpPr>
            <p:cNvPr id="15" name="Rektangel 14"/>
            <p:cNvSpPr/>
            <p:nvPr/>
          </p:nvSpPr>
          <p:spPr>
            <a:xfrm>
              <a:off x="6015614" y="3945244"/>
              <a:ext cx="410098" cy="285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ktangel 23"/>
            <p:cNvSpPr/>
            <p:nvPr/>
          </p:nvSpPr>
          <p:spPr>
            <a:xfrm>
              <a:off x="6430212" y="3941052"/>
              <a:ext cx="410098" cy="285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ktangel 24"/>
            <p:cNvSpPr/>
            <p:nvPr/>
          </p:nvSpPr>
          <p:spPr>
            <a:xfrm>
              <a:off x="6844991" y="3944665"/>
              <a:ext cx="410098" cy="285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Rektangel 25"/>
            <p:cNvSpPr/>
            <p:nvPr/>
          </p:nvSpPr>
          <p:spPr>
            <a:xfrm>
              <a:off x="7248926" y="3943691"/>
              <a:ext cx="410098" cy="285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Rektangel 26"/>
            <p:cNvSpPr/>
            <p:nvPr/>
          </p:nvSpPr>
          <p:spPr>
            <a:xfrm>
              <a:off x="7661629" y="3941225"/>
              <a:ext cx="410098" cy="285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Rektangel 27"/>
            <p:cNvSpPr/>
            <p:nvPr/>
          </p:nvSpPr>
          <p:spPr>
            <a:xfrm>
              <a:off x="8076869" y="3943691"/>
              <a:ext cx="410098" cy="285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Rektangel 28"/>
            <p:cNvSpPr/>
            <p:nvPr/>
          </p:nvSpPr>
          <p:spPr>
            <a:xfrm>
              <a:off x="8605837" y="3886201"/>
              <a:ext cx="16241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Rektangel 29"/>
            <p:cNvSpPr/>
            <p:nvPr/>
          </p:nvSpPr>
          <p:spPr>
            <a:xfrm>
              <a:off x="8496289" y="3901232"/>
              <a:ext cx="105167" cy="381000"/>
            </a:xfrm>
            <a:prstGeom prst="rect">
              <a:avLst/>
            </a:prstGeom>
            <a:solidFill>
              <a:srgbClr val="779D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5" name="Grupp 34"/>
          <p:cNvGrpSpPr/>
          <p:nvPr/>
        </p:nvGrpSpPr>
        <p:grpSpPr>
          <a:xfrm>
            <a:off x="4291852" y="1319090"/>
            <a:ext cx="3004298" cy="1179627"/>
            <a:chOff x="2767852" y="1319089"/>
            <a:chExt cx="3004298" cy="1179627"/>
          </a:xfrm>
        </p:grpSpPr>
        <p:pic>
          <p:nvPicPr>
            <p:cNvPr id="11" name="Bildobjekt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882" y="1319089"/>
              <a:ext cx="476250" cy="285750"/>
            </a:xfrm>
            <a:prstGeom prst="rect">
              <a:avLst/>
            </a:prstGeom>
          </p:spPr>
        </p:pic>
        <p:pic>
          <p:nvPicPr>
            <p:cNvPr id="14" name="Bildobjekt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189" y="1320974"/>
              <a:ext cx="476250" cy="285750"/>
            </a:xfrm>
            <a:prstGeom prst="rect">
              <a:avLst/>
            </a:prstGeom>
          </p:spPr>
        </p:pic>
        <p:pic>
          <p:nvPicPr>
            <p:cNvPr id="16" name="Bildobjekt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852" y="1322465"/>
              <a:ext cx="428625" cy="285750"/>
            </a:xfrm>
            <a:prstGeom prst="rect">
              <a:avLst/>
            </a:prstGeom>
          </p:spPr>
        </p:pic>
        <p:sp>
          <p:nvSpPr>
            <p:cNvPr id="32" name="textruta 31"/>
            <p:cNvSpPr txBox="1"/>
            <p:nvPr/>
          </p:nvSpPr>
          <p:spPr>
            <a:xfrm>
              <a:off x="2777233" y="1604839"/>
              <a:ext cx="2337548" cy="300161"/>
            </a:xfrm>
            <a:prstGeom prst="rect">
              <a:avLst/>
            </a:prstGeom>
            <a:solidFill>
              <a:srgbClr val="779DCB"/>
            </a:solidFill>
          </p:spPr>
          <p:txBody>
            <a:bodyPr wrap="none" lIns="72000" tIns="18000" rIns="72000" bIns="18000" rtlCol="0">
              <a:noAutofit/>
            </a:bodyPr>
            <a:lstStyle/>
            <a:p>
              <a:r>
                <a:rPr lang="sv-SE" sz="800" dirty="0">
                  <a:latin typeface="Arial" pitchFamily="34" charset="0"/>
                  <a:cs typeface="Arial" pitchFamily="34" charset="0"/>
                </a:rPr>
                <a:t>U.S.A.    Sweden   </a:t>
              </a:r>
              <a:r>
                <a:rPr lang="sv-SE" sz="800" dirty="0" err="1">
                  <a:latin typeface="Arial" pitchFamily="34" charset="0"/>
                  <a:cs typeface="Arial" pitchFamily="34" charset="0"/>
                </a:rPr>
                <a:t>Germany</a:t>
              </a:r>
              <a:r>
                <a:rPr lang="sv-SE" sz="800" dirty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sv-SE" sz="800" dirty="0" err="1">
                  <a:latin typeface="Arial" pitchFamily="34" charset="0"/>
                  <a:cs typeface="Arial" pitchFamily="34" charset="0"/>
                </a:rPr>
                <a:t>France</a:t>
              </a:r>
              <a:r>
                <a:rPr lang="sv-SE" sz="800" dirty="0">
                  <a:latin typeface="Arial" pitchFamily="34" charset="0"/>
                  <a:cs typeface="Arial" pitchFamily="34" charset="0"/>
                </a:rPr>
                <a:t>       </a:t>
              </a:r>
              <a:r>
                <a:rPr lang="sv-SE" sz="800" dirty="0" err="1">
                  <a:latin typeface="Arial" pitchFamily="34" charset="0"/>
                  <a:cs typeface="Arial" pitchFamily="34" charset="0"/>
                </a:rPr>
                <a:t>Russia</a:t>
              </a:r>
              <a:endParaRPr lang="sv-SE" sz="800" dirty="0">
                <a:latin typeface="Arial" pitchFamily="34" charset="0"/>
                <a:cs typeface="Arial" pitchFamily="34" charset="0"/>
              </a:endParaRPr>
            </a:p>
            <a:p>
              <a:r>
                <a:rPr lang="sv-SE" sz="800" dirty="0">
                  <a:latin typeface="Arial" pitchFamily="34" charset="0"/>
                  <a:cs typeface="Arial" pitchFamily="34" charset="0"/>
                </a:rPr>
                <a:t>  20             19             19              17              9</a:t>
              </a:r>
            </a:p>
          </p:txBody>
        </p:sp>
        <p:pic>
          <p:nvPicPr>
            <p:cNvPr id="33" name="Bildobjekt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905000"/>
              <a:ext cx="428625" cy="285750"/>
            </a:xfrm>
            <a:prstGeom prst="rect">
              <a:avLst/>
            </a:prstGeom>
          </p:spPr>
        </p:pic>
        <p:sp>
          <p:nvSpPr>
            <p:cNvPr id="34" name="textruta 33"/>
            <p:cNvSpPr txBox="1"/>
            <p:nvPr/>
          </p:nvSpPr>
          <p:spPr>
            <a:xfrm>
              <a:off x="5316294" y="2198555"/>
              <a:ext cx="455856" cy="300161"/>
            </a:xfrm>
            <a:prstGeom prst="rect">
              <a:avLst/>
            </a:prstGeom>
            <a:solidFill>
              <a:srgbClr val="779DCB"/>
            </a:solidFill>
          </p:spPr>
          <p:txBody>
            <a:bodyPr wrap="none" lIns="72000" tIns="18000" rIns="72000" bIns="18000" rtlCol="0">
              <a:noAutofit/>
            </a:bodyPr>
            <a:lstStyle/>
            <a:p>
              <a:r>
                <a:rPr lang="sv-SE" sz="800" dirty="0">
                  <a:latin typeface="Arial" pitchFamily="34" charset="0"/>
                  <a:cs typeface="Arial" pitchFamily="34" charset="0"/>
                </a:rPr>
                <a:t>Japan</a:t>
              </a:r>
            </a:p>
            <a:p>
              <a:r>
                <a:rPr lang="sv-SE" sz="800" dirty="0">
                  <a:latin typeface="Arial" pitchFamily="34" charset="0"/>
                  <a:cs typeface="Arial" pitchFamily="34" charset="0"/>
                </a:rPr>
                <a:t>    1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E18E014-6855-4E1D-553B-4CA490EE8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130E5-E50C-5BE8-45A1-CB44D40206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83" y="1052512"/>
            <a:ext cx="1396841" cy="1233488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385272E-29DC-2D7C-2CFF-AB2546B8CF89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D4C251-F1F5-2686-FCA2-6774A8966F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1" y="5107464"/>
            <a:ext cx="1285875" cy="12858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C6215F-9B7F-23B1-7D58-3DD4655BC5D6}"/>
              </a:ext>
            </a:extLst>
          </p:cNvPr>
          <p:cNvSpPr/>
          <p:nvPr/>
        </p:nvSpPr>
        <p:spPr>
          <a:xfrm>
            <a:off x="3657600" y="3733800"/>
            <a:ext cx="6553200" cy="533400"/>
          </a:xfrm>
          <a:prstGeom prst="rect">
            <a:avLst/>
          </a:prstGeom>
          <a:solidFill>
            <a:srgbClr val="FFFF00">
              <a:alpha val="10000"/>
            </a:srgbClr>
          </a:solidFill>
          <a:ln w="635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66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60680" y="1097853"/>
            <a:ext cx="8797925" cy="5233989"/>
            <a:chOff x="60" y="231"/>
            <a:chExt cx="5542" cy="3297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925" y="1003"/>
              <a:ext cx="182" cy="104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flipV="1">
              <a:off x="598" y="3181"/>
              <a:ext cx="35" cy="113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 rot="5400000" flipH="1">
              <a:off x="5148" y="255"/>
              <a:ext cx="250" cy="20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auto">
            <a:xfrm rot="5400000" flipV="1">
              <a:off x="5103" y="391"/>
              <a:ext cx="136" cy="13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 rot="5400000" flipH="1">
              <a:off x="5103" y="391"/>
              <a:ext cx="136" cy="13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 rot="5400000" flipV="1">
              <a:off x="4932" y="221"/>
              <a:ext cx="159" cy="182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 flipH="1">
              <a:off x="5103" y="232"/>
              <a:ext cx="68" cy="159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 flipH="1">
              <a:off x="4921" y="391"/>
              <a:ext cx="182" cy="6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 flipH="1">
              <a:off x="5239" y="482"/>
              <a:ext cx="136" cy="45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 rot="5400000" flipV="1">
              <a:off x="5363" y="1241"/>
              <a:ext cx="228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 rot="5400000" flipV="1">
              <a:off x="5295" y="970"/>
              <a:ext cx="249" cy="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 flipH="1">
              <a:off x="5375" y="686"/>
              <a:ext cx="90" cy="20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 flipH="1">
              <a:off x="5488" y="913"/>
              <a:ext cx="114" cy="681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AutoShape 24"/>
            <p:cNvSpPr>
              <a:spLocks noChangeArrowheads="1"/>
            </p:cNvSpPr>
            <p:nvPr/>
          </p:nvSpPr>
          <p:spPr bwMode="auto">
            <a:xfrm rot="-27000000" flipH="1" flipV="1">
              <a:off x="5431" y="1650"/>
              <a:ext cx="227" cy="11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 rot="-27000000">
              <a:off x="5171" y="1910"/>
              <a:ext cx="226" cy="4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AutoShape 26"/>
            <p:cNvSpPr>
              <a:spLocks noChangeArrowheads="1"/>
            </p:cNvSpPr>
            <p:nvPr/>
          </p:nvSpPr>
          <p:spPr bwMode="auto">
            <a:xfrm rot="-27000000">
              <a:off x="5250" y="1695"/>
              <a:ext cx="182" cy="6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27000000">
              <a:off x="5296" y="1445"/>
              <a:ext cx="272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AutoShape 28"/>
            <p:cNvSpPr>
              <a:spLocks noChangeArrowheads="1"/>
            </p:cNvSpPr>
            <p:nvPr/>
          </p:nvSpPr>
          <p:spPr bwMode="auto">
            <a:xfrm rot="5400000" flipH="1">
              <a:off x="5341" y="516"/>
              <a:ext cx="204" cy="13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AutoShape 29"/>
            <p:cNvSpPr>
              <a:spLocks noChangeArrowheads="1"/>
            </p:cNvSpPr>
            <p:nvPr/>
          </p:nvSpPr>
          <p:spPr bwMode="auto">
            <a:xfrm rot="5400000" flipH="1">
              <a:off x="5442" y="755"/>
              <a:ext cx="227" cy="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 flipH="1">
              <a:off x="5375" y="1638"/>
              <a:ext cx="114" cy="18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 flipH="1">
              <a:off x="5307" y="1820"/>
              <a:ext cx="68" cy="227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 flipH="1">
              <a:off x="5465" y="686"/>
              <a:ext cx="46" cy="45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AutoShape 33"/>
            <p:cNvSpPr>
              <a:spLocks noChangeArrowheads="1"/>
            </p:cNvSpPr>
            <p:nvPr/>
          </p:nvSpPr>
          <p:spPr bwMode="auto">
            <a:xfrm rot="5400000" flipV="1">
              <a:off x="5125" y="641"/>
              <a:ext cx="364" cy="13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AutoShape 34"/>
            <p:cNvSpPr>
              <a:spLocks noChangeArrowheads="1"/>
            </p:cNvSpPr>
            <p:nvPr/>
          </p:nvSpPr>
          <p:spPr bwMode="auto">
            <a:xfrm rot="-27000000" flipH="1" flipV="1">
              <a:off x="2348" y="379"/>
              <a:ext cx="68" cy="91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 flipH="1">
              <a:off x="1270" y="1139"/>
              <a:ext cx="45" cy="136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AutoShape 36"/>
            <p:cNvSpPr>
              <a:spLocks noChangeArrowheads="1"/>
            </p:cNvSpPr>
            <p:nvPr/>
          </p:nvSpPr>
          <p:spPr bwMode="auto">
            <a:xfrm rot="-27000000" flipH="1" flipV="1">
              <a:off x="261" y="2171"/>
              <a:ext cx="475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37"/>
            <p:cNvSpPr>
              <a:spLocks noChangeArrowheads="1"/>
            </p:cNvSpPr>
            <p:nvPr/>
          </p:nvSpPr>
          <p:spPr bwMode="auto">
            <a:xfrm rot="-27000000" flipH="1" flipV="1">
              <a:off x="2880" y="232"/>
              <a:ext cx="114" cy="114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38"/>
            <p:cNvSpPr>
              <a:spLocks noChangeArrowheads="1"/>
            </p:cNvSpPr>
            <p:nvPr/>
          </p:nvSpPr>
          <p:spPr bwMode="auto">
            <a:xfrm rot="5400000" flipV="1">
              <a:off x="2755" y="221"/>
              <a:ext cx="46" cy="204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 flipH="1">
              <a:off x="385" y="1820"/>
              <a:ext cx="227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 flipH="1">
              <a:off x="839" y="1366"/>
              <a:ext cx="181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 flipH="1">
              <a:off x="1066" y="1139"/>
              <a:ext cx="204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 flipH="1">
              <a:off x="1292" y="913"/>
              <a:ext cx="227" cy="294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 flipH="1">
              <a:off x="1519" y="686"/>
              <a:ext cx="227" cy="430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 flipH="1">
              <a:off x="1973" y="232"/>
              <a:ext cx="363" cy="227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 flipH="1">
              <a:off x="2336" y="232"/>
              <a:ext cx="544" cy="68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6"/>
            <p:cNvSpPr>
              <a:spLocks noChangeArrowheads="1"/>
            </p:cNvSpPr>
            <p:nvPr/>
          </p:nvSpPr>
          <p:spPr bwMode="auto">
            <a:xfrm flipH="1">
              <a:off x="2336" y="300"/>
              <a:ext cx="90" cy="91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AutoShape 47"/>
            <p:cNvSpPr>
              <a:spLocks noChangeArrowheads="1"/>
            </p:cNvSpPr>
            <p:nvPr/>
          </p:nvSpPr>
          <p:spPr bwMode="auto">
            <a:xfrm rot="-27000000" flipH="1" flipV="1">
              <a:off x="590" y="1615"/>
              <a:ext cx="452" cy="408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AutoShape 48"/>
            <p:cNvSpPr>
              <a:spLocks noChangeArrowheads="1"/>
            </p:cNvSpPr>
            <p:nvPr/>
          </p:nvSpPr>
          <p:spPr bwMode="auto">
            <a:xfrm rot="-27000000" flipH="1" flipV="1">
              <a:off x="1031" y="1355"/>
              <a:ext cx="227" cy="250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-27000000" flipH="1" flipV="1">
              <a:off x="1315" y="1162"/>
              <a:ext cx="159" cy="249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AutoShape 50"/>
            <p:cNvSpPr>
              <a:spLocks noChangeArrowheads="1"/>
            </p:cNvSpPr>
            <p:nvPr/>
          </p:nvSpPr>
          <p:spPr bwMode="auto">
            <a:xfrm rot="-27000000" flipH="1" flipV="1">
              <a:off x="1588" y="1048"/>
              <a:ext cx="90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51"/>
            <p:cNvSpPr>
              <a:spLocks noChangeArrowheads="1"/>
            </p:cNvSpPr>
            <p:nvPr/>
          </p:nvSpPr>
          <p:spPr bwMode="auto">
            <a:xfrm flipV="1">
              <a:off x="2404" y="459"/>
              <a:ext cx="22" cy="205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AutoShape 52"/>
            <p:cNvSpPr>
              <a:spLocks noChangeArrowheads="1"/>
            </p:cNvSpPr>
            <p:nvPr/>
          </p:nvSpPr>
          <p:spPr bwMode="auto">
            <a:xfrm rot="-27000000" flipH="1" flipV="1">
              <a:off x="1712" y="493"/>
              <a:ext cx="657" cy="590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Rectangle 53"/>
            <p:cNvSpPr>
              <a:spLocks noChangeArrowheads="1"/>
            </p:cNvSpPr>
            <p:nvPr/>
          </p:nvSpPr>
          <p:spPr bwMode="auto">
            <a:xfrm flipV="1">
              <a:off x="2336" y="459"/>
              <a:ext cx="68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AutoShape 54"/>
            <p:cNvSpPr>
              <a:spLocks noChangeArrowheads="1"/>
            </p:cNvSpPr>
            <p:nvPr/>
          </p:nvSpPr>
          <p:spPr bwMode="auto">
            <a:xfrm rot="-27000000">
              <a:off x="2347" y="380"/>
              <a:ext cx="68" cy="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AutoShape 55"/>
            <p:cNvSpPr>
              <a:spLocks noChangeArrowheads="1"/>
            </p:cNvSpPr>
            <p:nvPr/>
          </p:nvSpPr>
          <p:spPr bwMode="auto">
            <a:xfrm rot="-27000000" flipH="1" flipV="1">
              <a:off x="2505" y="221"/>
              <a:ext cx="91" cy="250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6"/>
            <p:cNvSpPr>
              <a:spLocks noChangeArrowheads="1"/>
            </p:cNvSpPr>
            <p:nvPr/>
          </p:nvSpPr>
          <p:spPr bwMode="auto">
            <a:xfrm>
              <a:off x="3334" y="3158"/>
              <a:ext cx="244" cy="136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AutoShape 57"/>
            <p:cNvSpPr>
              <a:spLocks noChangeArrowheads="1"/>
            </p:cNvSpPr>
            <p:nvPr/>
          </p:nvSpPr>
          <p:spPr bwMode="auto">
            <a:xfrm rot="5400000" flipH="1">
              <a:off x="3493" y="3044"/>
              <a:ext cx="204" cy="23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AutoShape 58"/>
            <p:cNvSpPr>
              <a:spLocks noChangeArrowheads="1"/>
            </p:cNvSpPr>
            <p:nvPr/>
          </p:nvSpPr>
          <p:spPr bwMode="auto">
            <a:xfrm rot="-27000000" flipH="1" flipV="1">
              <a:off x="3524" y="3212"/>
              <a:ext cx="136" cy="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59"/>
            <p:cNvSpPr>
              <a:spLocks noChangeArrowheads="1"/>
            </p:cNvSpPr>
            <p:nvPr/>
          </p:nvSpPr>
          <p:spPr bwMode="auto">
            <a:xfrm>
              <a:off x="3334" y="2931"/>
              <a:ext cx="227" cy="23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AutoShape 60"/>
            <p:cNvSpPr>
              <a:spLocks noChangeArrowheads="1"/>
            </p:cNvSpPr>
            <p:nvPr/>
          </p:nvSpPr>
          <p:spPr bwMode="auto">
            <a:xfrm rot="-27000000">
              <a:off x="2495" y="2409"/>
              <a:ext cx="544" cy="68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AutoShape 61"/>
            <p:cNvSpPr>
              <a:spLocks noChangeArrowheads="1"/>
            </p:cNvSpPr>
            <p:nvPr/>
          </p:nvSpPr>
          <p:spPr bwMode="auto">
            <a:xfrm rot="-27000000">
              <a:off x="2926" y="2817"/>
              <a:ext cx="136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AutoShape 62"/>
            <p:cNvSpPr>
              <a:spLocks noChangeArrowheads="1"/>
            </p:cNvSpPr>
            <p:nvPr/>
          </p:nvSpPr>
          <p:spPr bwMode="auto">
            <a:xfrm rot="-27000000">
              <a:off x="3187" y="2715"/>
              <a:ext cx="68" cy="2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AutoShape 63"/>
            <p:cNvSpPr>
              <a:spLocks noChangeArrowheads="1"/>
            </p:cNvSpPr>
            <p:nvPr/>
          </p:nvSpPr>
          <p:spPr bwMode="auto">
            <a:xfrm rot="-27000000">
              <a:off x="2569" y="2983"/>
              <a:ext cx="295" cy="327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AutoShape 64"/>
            <p:cNvSpPr>
              <a:spLocks noChangeArrowheads="1"/>
            </p:cNvSpPr>
            <p:nvPr/>
          </p:nvSpPr>
          <p:spPr bwMode="auto">
            <a:xfrm rot="5400000" flipH="1">
              <a:off x="3379" y="2750"/>
              <a:ext cx="136" cy="226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5"/>
            <p:cNvSpPr>
              <a:spLocks noChangeArrowheads="1"/>
            </p:cNvSpPr>
            <p:nvPr/>
          </p:nvSpPr>
          <p:spPr bwMode="auto">
            <a:xfrm>
              <a:off x="3107" y="2863"/>
              <a:ext cx="227" cy="431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6"/>
            <p:cNvSpPr>
              <a:spLocks noChangeArrowheads="1"/>
            </p:cNvSpPr>
            <p:nvPr/>
          </p:nvSpPr>
          <p:spPr bwMode="auto">
            <a:xfrm>
              <a:off x="3334" y="2954"/>
              <a:ext cx="249" cy="204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67"/>
            <p:cNvSpPr>
              <a:spLocks noChangeArrowheads="1"/>
            </p:cNvSpPr>
            <p:nvPr/>
          </p:nvSpPr>
          <p:spPr bwMode="auto">
            <a:xfrm flipH="1">
              <a:off x="499" y="2273"/>
              <a:ext cx="45" cy="250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AutoShape 68"/>
            <p:cNvSpPr>
              <a:spLocks noChangeArrowheads="1"/>
            </p:cNvSpPr>
            <p:nvPr/>
          </p:nvSpPr>
          <p:spPr bwMode="auto">
            <a:xfrm rot="-27000000">
              <a:off x="443" y="2103"/>
              <a:ext cx="226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AutoShape 69"/>
            <p:cNvSpPr>
              <a:spLocks noChangeArrowheads="1"/>
            </p:cNvSpPr>
            <p:nvPr/>
          </p:nvSpPr>
          <p:spPr bwMode="auto">
            <a:xfrm rot="-27000000">
              <a:off x="317" y="2341"/>
              <a:ext cx="249" cy="11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 flipH="1">
              <a:off x="544" y="2273"/>
              <a:ext cx="68" cy="18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1"/>
            <p:cNvSpPr>
              <a:spLocks noChangeArrowheads="1"/>
            </p:cNvSpPr>
            <p:nvPr/>
          </p:nvSpPr>
          <p:spPr bwMode="auto">
            <a:xfrm flipH="1">
              <a:off x="612" y="2047"/>
              <a:ext cx="136" cy="45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2"/>
            <p:cNvSpPr>
              <a:spLocks noChangeArrowheads="1"/>
            </p:cNvSpPr>
            <p:nvPr/>
          </p:nvSpPr>
          <p:spPr bwMode="auto">
            <a:xfrm flipH="1">
              <a:off x="748" y="2047"/>
              <a:ext cx="68" cy="22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3"/>
            <p:cNvSpPr>
              <a:spLocks noChangeArrowheads="1"/>
            </p:cNvSpPr>
            <p:nvPr/>
          </p:nvSpPr>
          <p:spPr bwMode="auto">
            <a:xfrm flipH="1">
              <a:off x="1020" y="1593"/>
              <a:ext cx="68" cy="22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 flipV="1">
              <a:off x="1224" y="1480"/>
              <a:ext cx="182" cy="90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AutoShape 75"/>
            <p:cNvSpPr>
              <a:spLocks noChangeArrowheads="1"/>
            </p:cNvSpPr>
            <p:nvPr/>
          </p:nvSpPr>
          <p:spPr bwMode="auto">
            <a:xfrm rot="-27000000">
              <a:off x="589" y="1616"/>
              <a:ext cx="453" cy="40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AutoShape 76"/>
            <p:cNvSpPr>
              <a:spLocks noChangeArrowheads="1"/>
            </p:cNvSpPr>
            <p:nvPr/>
          </p:nvSpPr>
          <p:spPr bwMode="auto">
            <a:xfrm rot="-27000000">
              <a:off x="1031" y="1355"/>
              <a:ext cx="227" cy="25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77"/>
            <p:cNvSpPr>
              <a:spLocks noChangeArrowheads="1"/>
            </p:cNvSpPr>
            <p:nvPr/>
          </p:nvSpPr>
          <p:spPr bwMode="auto">
            <a:xfrm rot="-27000000">
              <a:off x="1314" y="1163"/>
              <a:ext cx="159" cy="24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78"/>
            <p:cNvSpPr>
              <a:spLocks noChangeArrowheads="1"/>
            </p:cNvSpPr>
            <p:nvPr/>
          </p:nvSpPr>
          <p:spPr bwMode="auto">
            <a:xfrm rot="-27000000">
              <a:off x="1587" y="1049"/>
              <a:ext cx="90" cy="22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79"/>
            <p:cNvSpPr>
              <a:spLocks noChangeArrowheads="1"/>
            </p:cNvSpPr>
            <p:nvPr/>
          </p:nvSpPr>
          <p:spPr bwMode="auto">
            <a:xfrm flipV="1">
              <a:off x="1088" y="1548"/>
              <a:ext cx="182" cy="90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0"/>
            <p:cNvSpPr>
              <a:spLocks noChangeArrowheads="1"/>
            </p:cNvSpPr>
            <p:nvPr/>
          </p:nvSpPr>
          <p:spPr bwMode="auto">
            <a:xfrm flipV="1">
              <a:off x="1270" y="1366"/>
              <a:ext cx="250" cy="204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81"/>
            <p:cNvSpPr>
              <a:spLocks noChangeArrowheads="1"/>
            </p:cNvSpPr>
            <p:nvPr/>
          </p:nvSpPr>
          <p:spPr bwMode="auto">
            <a:xfrm flipV="1">
              <a:off x="1519" y="1207"/>
              <a:ext cx="228" cy="250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Rectangle 82"/>
            <p:cNvSpPr>
              <a:spLocks noChangeArrowheads="1"/>
            </p:cNvSpPr>
            <p:nvPr/>
          </p:nvSpPr>
          <p:spPr bwMode="auto">
            <a:xfrm flipV="1">
              <a:off x="1746" y="1117"/>
              <a:ext cx="228" cy="159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Rectangle 83"/>
            <p:cNvSpPr>
              <a:spLocks noChangeArrowheads="1"/>
            </p:cNvSpPr>
            <p:nvPr/>
          </p:nvSpPr>
          <p:spPr bwMode="auto">
            <a:xfrm flipV="1">
              <a:off x="2426" y="391"/>
              <a:ext cx="454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 flipV="1">
              <a:off x="2653" y="346"/>
              <a:ext cx="454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Rectangle 85"/>
            <p:cNvSpPr>
              <a:spLocks noChangeArrowheads="1"/>
            </p:cNvSpPr>
            <p:nvPr/>
          </p:nvSpPr>
          <p:spPr bwMode="auto">
            <a:xfrm flipV="1">
              <a:off x="2993" y="232"/>
              <a:ext cx="114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AutoShape 86"/>
            <p:cNvSpPr>
              <a:spLocks noChangeArrowheads="1"/>
            </p:cNvSpPr>
            <p:nvPr/>
          </p:nvSpPr>
          <p:spPr bwMode="auto">
            <a:xfrm rot="-27000000" flipH="1" flipV="1">
              <a:off x="1768" y="1253"/>
              <a:ext cx="183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AutoShape 87"/>
            <p:cNvSpPr>
              <a:spLocks noChangeArrowheads="1"/>
            </p:cNvSpPr>
            <p:nvPr/>
          </p:nvSpPr>
          <p:spPr bwMode="auto">
            <a:xfrm rot="-27000000" flipH="1" flipV="1">
              <a:off x="1915" y="1016"/>
              <a:ext cx="319" cy="20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AutoShape 88"/>
            <p:cNvSpPr>
              <a:spLocks noChangeArrowheads="1"/>
            </p:cNvSpPr>
            <p:nvPr/>
          </p:nvSpPr>
          <p:spPr bwMode="auto">
            <a:xfrm rot="-27000000" flipH="1" flipV="1">
              <a:off x="2177" y="731"/>
              <a:ext cx="227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AutoShape 89"/>
            <p:cNvSpPr>
              <a:spLocks noChangeArrowheads="1"/>
            </p:cNvSpPr>
            <p:nvPr/>
          </p:nvSpPr>
          <p:spPr bwMode="auto">
            <a:xfrm rot="-27000000" flipH="1" flipV="1">
              <a:off x="2495" y="572"/>
              <a:ext cx="68" cy="249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AutoShape 90"/>
            <p:cNvSpPr>
              <a:spLocks noChangeArrowheads="1"/>
            </p:cNvSpPr>
            <p:nvPr/>
          </p:nvSpPr>
          <p:spPr bwMode="auto">
            <a:xfrm rot="-27000000">
              <a:off x="2505" y="221"/>
              <a:ext cx="91" cy="25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AutoShape 91"/>
            <p:cNvSpPr>
              <a:spLocks noChangeArrowheads="1"/>
            </p:cNvSpPr>
            <p:nvPr/>
          </p:nvSpPr>
          <p:spPr bwMode="auto">
            <a:xfrm rot="5400000" flipH="1">
              <a:off x="2755" y="221"/>
              <a:ext cx="46" cy="204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AutoShape 92"/>
            <p:cNvSpPr>
              <a:spLocks noChangeArrowheads="1"/>
            </p:cNvSpPr>
            <p:nvPr/>
          </p:nvSpPr>
          <p:spPr bwMode="auto">
            <a:xfrm rot="-27000000" flipH="1" flipV="1">
              <a:off x="3197" y="142"/>
              <a:ext cx="227" cy="40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93"/>
            <p:cNvSpPr>
              <a:spLocks noChangeArrowheads="1"/>
            </p:cNvSpPr>
            <p:nvPr/>
          </p:nvSpPr>
          <p:spPr bwMode="auto">
            <a:xfrm rot="-27000000" flipH="1" flipV="1">
              <a:off x="2892" y="447"/>
              <a:ext cx="204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94"/>
            <p:cNvSpPr>
              <a:spLocks noChangeArrowheads="1"/>
            </p:cNvSpPr>
            <p:nvPr/>
          </p:nvSpPr>
          <p:spPr bwMode="auto">
            <a:xfrm rot="-27000000">
              <a:off x="2880" y="232"/>
              <a:ext cx="114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95"/>
            <p:cNvSpPr>
              <a:spLocks noChangeArrowheads="1"/>
            </p:cNvSpPr>
            <p:nvPr/>
          </p:nvSpPr>
          <p:spPr bwMode="auto">
            <a:xfrm rot="-27000000" flipH="1" flipV="1">
              <a:off x="668" y="2353"/>
              <a:ext cx="227" cy="6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96"/>
            <p:cNvSpPr>
              <a:spLocks noChangeArrowheads="1"/>
            </p:cNvSpPr>
            <p:nvPr/>
          </p:nvSpPr>
          <p:spPr bwMode="auto">
            <a:xfrm rot="5400000" flipH="1">
              <a:off x="526" y="3222"/>
              <a:ext cx="113" cy="3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97"/>
            <p:cNvSpPr>
              <a:spLocks noChangeArrowheads="1"/>
            </p:cNvSpPr>
            <p:nvPr/>
          </p:nvSpPr>
          <p:spPr bwMode="auto">
            <a:xfrm rot="-27000000" flipH="1" flipV="1">
              <a:off x="486" y="2808"/>
              <a:ext cx="227" cy="6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AutoShape 98"/>
            <p:cNvSpPr>
              <a:spLocks noChangeArrowheads="1"/>
            </p:cNvSpPr>
            <p:nvPr/>
          </p:nvSpPr>
          <p:spPr bwMode="auto">
            <a:xfrm rot="-27000000" flipH="1" flipV="1">
              <a:off x="748" y="2114"/>
              <a:ext cx="227" cy="9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AutoShape 99"/>
            <p:cNvSpPr>
              <a:spLocks noChangeArrowheads="1"/>
            </p:cNvSpPr>
            <p:nvPr/>
          </p:nvSpPr>
          <p:spPr bwMode="auto">
            <a:xfrm rot="-27000000" flipH="1" flipV="1">
              <a:off x="884" y="1843"/>
              <a:ext cx="227" cy="181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AutoShape 100"/>
            <p:cNvSpPr>
              <a:spLocks noChangeArrowheads="1"/>
            </p:cNvSpPr>
            <p:nvPr/>
          </p:nvSpPr>
          <p:spPr bwMode="auto">
            <a:xfrm rot="-27000000" flipH="1" flipV="1">
              <a:off x="1088" y="1638"/>
              <a:ext cx="182" cy="182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AutoShape 101"/>
            <p:cNvSpPr>
              <a:spLocks noChangeArrowheads="1"/>
            </p:cNvSpPr>
            <p:nvPr/>
          </p:nvSpPr>
          <p:spPr bwMode="auto">
            <a:xfrm rot="-27000000" flipH="1" flipV="1">
              <a:off x="1360" y="1480"/>
              <a:ext cx="69" cy="249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AutoShape 102"/>
            <p:cNvSpPr>
              <a:spLocks noChangeArrowheads="1"/>
            </p:cNvSpPr>
            <p:nvPr/>
          </p:nvSpPr>
          <p:spPr bwMode="auto">
            <a:xfrm rot="-27000000" flipH="1" flipV="1">
              <a:off x="1576" y="1400"/>
              <a:ext cx="114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AutoShape 103"/>
            <p:cNvSpPr>
              <a:spLocks noChangeArrowheads="1"/>
            </p:cNvSpPr>
            <p:nvPr/>
          </p:nvSpPr>
          <p:spPr bwMode="auto">
            <a:xfrm rot="-27000000" flipH="1" flipV="1">
              <a:off x="578" y="2557"/>
              <a:ext cx="227" cy="11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4"/>
            <p:cNvSpPr>
              <a:spLocks noChangeArrowheads="1"/>
            </p:cNvSpPr>
            <p:nvPr/>
          </p:nvSpPr>
          <p:spPr bwMode="auto">
            <a:xfrm flipH="1">
              <a:off x="385" y="2523"/>
              <a:ext cx="182" cy="771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5"/>
            <p:cNvSpPr>
              <a:spLocks noChangeArrowheads="1"/>
            </p:cNvSpPr>
            <p:nvPr/>
          </p:nvSpPr>
          <p:spPr bwMode="auto">
            <a:xfrm flipH="1">
              <a:off x="521" y="2455"/>
              <a:ext cx="113" cy="271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AutoShape 106"/>
            <p:cNvSpPr>
              <a:spLocks noChangeArrowheads="1"/>
            </p:cNvSpPr>
            <p:nvPr/>
          </p:nvSpPr>
          <p:spPr bwMode="auto">
            <a:xfrm rot="-27000000">
              <a:off x="1712" y="493"/>
              <a:ext cx="658" cy="59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07"/>
            <p:cNvSpPr>
              <a:spLocks noChangeArrowheads="1"/>
            </p:cNvSpPr>
            <p:nvPr/>
          </p:nvSpPr>
          <p:spPr bwMode="auto">
            <a:xfrm flipH="1">
              <a:off x="2200" y="3022"/>
              <a:ext cx="353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AutoShape 108"/>
            <p:cNvSpPr>
              <a:spLocks noChangeArrowheads="1"/>
            </p:cNvSpPr>
            <p:nvPr/>
          </p:nvSpPr>
          <p:spPr bwMode="auto">
            <a:xfrm rot="-27000000">
              <a:off x="1604" y="3153"/>
              <a:ext cx="113" cy="17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AutoShape 109"/>
            <p:cNvSpPr>
              <a:spLocks noChangeArrowheads="1"/>
            </p:cNvSpPr>
            <p:nvPr/>
          </p:nvSpPr>
          <p:spPr bwMode="auto">
            <a:xfrm rot="-27000000">
              <a:off x="1803" y="3010"/>
              <a:ext cx="114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AutoShape 110"/>
            <p:cNvSpPr>
              <a:spLocks noChangeArrowheads="1"/>
            </p:cNvSpPr>
            <p:nvPr/>
          </p:nvSpPr>
          <p:spPr bwMode="auto">
            <a:xfrm rot="-27000000">
              <a:off x="2053" y="2919"/>
              <a:ext cx="68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111"/>
            <p:cNvSpPr>
              <a:spLocks noChangeArrowheads="1"/>
            </p:cNvSpPr>
            <p:nvPr/>
          </p:nvSpPr>
          <p:spPr bwMode="auto">
            <a:xfrm rot="5400000" flipH="1">
              <a:off x="2301" y="2898"/>
              <a:ext cx="23" cy="22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Rectangle 112"/>
            <p:cNvSpPr>
              <a:spLocks noChangeArrowheads="1"/>
            </p:cNvSpPr>
            <p:nvPr/>
          </p:nvSpPr>
          <p:spPr bwMode="auto">
            <a:xfrm flipH="1">
              <a:off x="1973" y="3067"/>
              <a:ext cx="227" cy="227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Rectangle 113"/>
            <p:cNvSpPr>
              <a:spLocks noChangeArrowheads="1"/>
            </p:cNvSpPr>
            <p:nvPr/>
          </p:nvSpPr>
          <p:spPr bwMode="auto">
            <a:xfrm flipH="1">
              <a:off x="1746" y="3181"/>
              <a:ext cx="227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Rectangle 114"/>
            <p:cNvSpPr>
              <a:spLocks noChangeArrowheads="1"/>
            </p:cNvSpPr>
            <p:nvPr/>
          </p:nvSpPr>
          <p:spPr bwMode="auto">
            <a:xfrm flipH="1">
              <a:off x="3560" y="2455"/>
              <a:ext cx="159" cy="68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115"/>
            <p:cNvSpPr>
              <a:spLocks noChangeArrowheads="1"/>
            </p:cNvSpPr>
            <p:nvPr/>
          </p:nvSpPr>
          <p:spPr bwMode="auto">
            <a:xfrm rot="-27000000">
              <a:off x="3141" y="2285"/>
              <a:ext cx="159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116"/>
            <p:cNvSpPr>
              <a:spLocks noChangeArrowheads="1"/>
            </p:cNvSpPr>
            <p:nvPr/>
          </p:nvSpPr>
          <p:spPr bwMode="auto">
            <a:xfrm rot="-27000000">
              <a:off x="3436" y="2194"/>
              <a:ext cx="23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AutoShape 117"/>
            <p:cNvSpPr>
              <a:spLocks noChangeArrowheads="1"/>
            </p:cNvSpPr>
            <p:nvPr/>
          </p:nvSpPr>
          <p:spPr bwMode="auto">
            <a:xfrm rot="5400000" flipH="1">
              <a:off x="3605" y="2251"/>
              <a:ext cx="159" cy="250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Rectangle 118"/>
            <p:cNvSpPr>
              <a:spLocks noChangeArrowheads="1"/>
            </p:cNvSpPr>
            <p:nvPr/>
          </p:nvSpPr>
          <p:spPr bwMode="auto">
            <a:xfrm flipH="1">
              <a:off x="3560" y="2795"/>
              <a:ext cx="23" cy="135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19"/>
            <p:cNvSpPr>
              <a:spLocks noChangeArrowheads="1"/>
            </p:cNvSpPr>
            <p:nvPr/>
          </p:nvSpPr>
          <p:spPr bwMode="auto">
            <a:xfrm flipH="1">
              <a:off x="3107" y="2478"/>
              <a:ext cx="476" cy="31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0"/>
            <p:cNvSpPr>
              <a:spLocks noChangeArrowheads="1"/>
            </p:cNvSpPr>
            <p:nvPr/>
          </p:nvSpPr>
          <p:spPr bwMode="auto">
            <a:xfrm flipH="1">
              <a:off x="3334" y="2319"/>
              <a:ext cx="226" cy="159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1"/>
            <p:cNvSpPr>
              <a:spLocks noChangeArrowheads="1"/>
            </p:cNvSpPr>
            <p:nvPr/>
          </p:nvSpPr>
          <p:spPr bwMode="auto">
            <a:xfrm flipH="1">
              <a:off x="3583" y="2455"/>
              <a:ext cx="226" cy="272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AutoShape 122"/>
            <p:cNvSpPr>
              <a:spLocks noChangeArrowheads="1"/>
            </p:cNvSpPr>
            <p:nvPr/>
          </p:nvSpPr>
          <p:spPr bwMode="auto">
            <a:xfrm rot="5400000" flipH="1">
              <a:off x="3799" y="2466"/>
              <a:ext cx="272" cy="249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AutoShape 123"/>
            <p:cNvSpPr>
              <a:spLocks noChangeArrowheads="1"/>
            </p:cNvSpPr>
            <p:nvPr/>
          </p:nvSpPr>
          <p:spPr bwMode="auto">
            <a:xfrm rot="5400000" flipH="1">
              <a:off x="3957" y="2829"/>
              <a:ext cx="227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AutoShape 124"/>
            <p:cNvSpPr>
              <a:spLocks noChangeArrowheads="1"/>
            </p:cNvSpPr>
            <p:nvPr/>
          </p:nvSpPr>
          <p:spPr bwMode="auto">
            <a:xfrm rot="-27000000" flipH="1" flipV="1">
              <a:off x="3946" y="3045"/>
              <a:ext cx="227" cy="45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AutoShape 125"/>
            <p:cNvSpPr>
              <a:spLocks noChangeArrowheads="1"/>
            </p:cNvSpPr>
            <p:nvPr/>
          </p:nvSpPr>
          <p:spPr bwMode="auto">
            <a:xfrm rot="-27000000">
              <a:off x="3524" y="3212"/>
              <a:ext cx="136" cy="28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AutoShape 126"/>
            <p:cNvSpPr>
              <a:spLocks noChangeArrowheads="1"/>
            </p:cNvSpPr>
            <p:nvPr/>
          </p:nvSpPr>
          <p:spPr bwMode="auto">
            <a:xfrm rot="5400000" flipV="1">
              <a:off x="3493" y="3044"/>
              <a:ext cx="204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AutoShape 127"/>
            <p:cNvSpPr>
              <a:spLocks noChangeArrowheads="1"/>
            </p:cNvSpPr>
            <p:nvPr/>
          </p:nvSpPr>
          <p:spPr bwMode="auto">
            <a:xfrm rot="5400000" flipV="1">
              <a:off x="3379" y="2750"/>
              <a:ext cx="136" cy="226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28"/>
            <p:cNvSpPr>
              <a:spLocks noChangeArrowheads="1"/>
            </p:cNvSpPr>
            <p:nvPr/>
          </p:nvSpPr>
          <p:spPr bwMode="auto">
            <a:xfrm>
              <a:off x="3606" y="3181"/>
              <a:ext cx="408" cy="113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29"/>
            <p:cNvSpPr>
              <a:spLocks noChangeArrowheads="1"/>
            </p:cNvSpPr>
            <p:nvPr/>
          </p:nvSpPr>
          <p:spPr bwMode="auto">
            <a:xfrm>
              <a:off x="3606" y="2954"/>
              <a:ext cx="431" cy="227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 flipH="1" flipV="1">
              <a:off x="1088" y="2954"/>
              <a:ext cx="46" cy="4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Rectangle 131"/>
            <p:cNvSpPr>
              <a:spLocks noChangeArrowheads="1"/>
            </p:cNvSpPr>
            <p:nvPr/>
          </p:nvSpPr>
          <p:spPr bwMode="auto">
            <a:xfrm flipV="1">
              <a:off x="612" y="3181"/>
              <a:ext cx="27" cy="113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Rectangle 132"/>
            <p:cNvSpPr>
              <a:spLocks noChangeArrowheads="1"/>
            </p:cNvSpPr>
            <p:nvPr/>
          </p:nvSpPr>
          <p:spPr bwMode="auto">
            <a:xfrm flipV="1">
              <a:off x="1043" y="2908"/>
              <a:ext cx="45" cy="9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Rectangle 133"/>
            <p:cNvSpPr>
              <a:spLocks noChangeArrowheads="1"/>
            </p:cNvSpPr>
            <p:nvPr/>
          </p:nvSpPr>
          <p:spPr bwMode="auto">
            <a:xfrm flipV="1">
              <a:off x="1519" y="2931"/>
              <a:ext cx="227" cy="25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Rectangle 134"/>
            <p:cNvSpPr>
              <a:spLocks noChangeArrowheads="1"/>
            </p:cNvSpPr>
            <p:nvPr/>
          </p:nvSpPr>
          <p:spPr bwMode="auto">
            <a:xfrm flipV="1">
              <a:off x="1292" y="2999"/>
              <a:ext cx="283" cy="29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5"/>
            <p:cNvSpPr>
              <a:spLocks noChangeArrowheads="1"/>
            </p:cNvSpPr>
            <p:nvPr/>
          </p:nvSpPr>
          <p:spPr bwMode="auto">
            <a:xfrm flipV="1">
              <a:off x="839" y="2999"/>
              <a:ext cx="510" cy="29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6"/>
            <p:cNvSpPr>
              <a:spLocks noChangeArrowheads="1"/>
            </p:cNvSpPr>
            <p:nvPr/>
          </p:nvSpPr>
          <p:spPr bwMode="auto">
            <a:xfrm flipV="1">
              <a:off x="748" y="2500"/>
              <a:ext cx="91" cy="79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37"/>
            <p:cNvSpPr>
              <a:spLocks noChangeArrowheads="1"/>
            </p:cNvSpPr>
            <p:nvPr/>
          </p:nvSpPr>
          <p:spPr bwMode="auto">
            <a:xfrm flipV="1">
              <a:off x="816" y="2273"/>
              <a:ext cx="23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38"/>
            <p:cNvSpPr>
              <a:spLocks noChangeArrowheads="1"/>
            </p:cNvSpPr>
            <p:nvPr/>
          </p:nvSpPr>
          <p:spPr bwMode="auto">
            <a:xfrm flipH="1" flipV="1">
              <a:off x="1043" y="2228"/>
              <a:ext cx="46" cy="4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39"/>
            <p:cNvSpPr>
              <a:spLocks noChangeArrowheads="1"/>
            </p:cNvSpPr>
            <p:nvPr/>
          </p:nvSpPr>
          <p:spPr bwMode="auto">
            <a:xfrm flipV="1">
              <a:off x="1973" y="2727"/>
              <a:ext cx="454" cy="27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0"/>
            <p:cNvSpPr>
              <a:spLocks noChangeArrowheads="1"/>
            </p:cNvSpPr>
            <p:nvPr/>
          </p:nvSpPr>
          <p:spPr bwMode="auto">
            <a:xfrm flipV="1">
              <a:off x="1723" y="2727"/>
              <a:ext cx="250" cy="34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Rectangle 141"/>
            <p:cNvSpPr>
              <a:spLocks noChangeArrowheads="1"/>
            </p:cNvSpPr>
            <p:nvPr/>
          </p:nvSpPr>
          <p:spPr bwMode="auto">
            <a:xfrm flipV="1">
              <a:off x="635" y="2727"/>
              <a:ext cx="113" cy="56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Rectangle 142"/>
            <p:cNvSpPr>
              <a:spLocks noChangeArrowheads="1"/>
            </p:cNvSpPr>
            <p:nvPr/>
          </p:nvSpPr>
          <p:spPr bwMode="auto">
            <a:xfrm flipV="1">
              <a:off x="567" y="2954"/>
              <a:ext cx="6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Rectangle 143"/>
            <p:cNvSpPr>
              <a:spLocks noChangeArrowheads="1"/>
            </p:cNvSpPr>
            <p:nvPr/>
          </p:nvSpPr>
          <p:spPr bwMode="auto">
            <a:xfrm flipV="1">
              <a:off x="839" y="2251"/>
              <a:ext cx="204" cy="74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4"/>
            <p:cNvSpPr>
              <a:spLocks noChangeArrowheads="1"/>
            </p:cNvSpPr>
            <p:nvPr/>
          </p:nvSpPr>
          <p:spPr bwMode="auto">
            <a:xfrm flipH="1" flipV="1">
              <a:off x="907" y="2047"/>
              <a:ext cx="181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5"/>
            <p:cNvSpPr>
              <a:spLocks noChangeArrowheads="1"/>
            </p:cNvSpPr>
            <p:nvPr/>
          </p:nvSpPr>
          <p:spPr bwMode="auto">
            <a:xfrm flipH="1" flipV="1">
              <a:off x="1088" y="1820"/>
              <a:ext cx="113" cy="22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6"/>
            <p:cNvSpPr>
              <a:spLocks noChangeArrowheads="1"/>
            </p:cNvSpPr>
            <p:nvPr/>
          </p:nvSpPr>
          <p:spPr bwMode="auto">
            <a:xfrm flipH="1" flipV="1">
              <a:off x="1973" y="1275"/>
              <a:ext cx="22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47"/>
            <p:cNvSpPr>
              <a:spLocks noChangeArrowheads="1"/>
            </p:cNvSpPr>
            <p:nvPr/>
          </p:nvSpPr>
          <p:spPr bwMode="auto">
            <a:xfrm flipH="1" flipV="1">
              <a:off x="2177" y="1117"/>
              <a:ext cx="22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48"/>
            <p:cNvSpPr>
              <a:spLocks noChangeArrowheads="1"/>
            </p:cNvSpPr>
            <p:nvPr/>
          </p:nvSpPr>
          <p:spPr bwMode="auto">
            <a:xfrm flipH="1" flipV="1">
              <a:off x="2381" y="958"/>
              <a:ext cx="46" cy="13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49"/>
            <p:cNvSpPr>
              <a:spLocks noChangeArrowheads="1"/>
            </p:cNvSpPr>
            <p:nvPr/>
          </p:nvSpPr>
          <p:spPr bwMode="auto">
            <a:xfrm flipH="1" flipV="1">
              <a:off x="3515" y="232"/>
              <a:ext cx="46" cy="25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0"/>
            <p:cNvSpPr>
              <a:spLocks noChangeArrowheads="1"/>
            </p:cNvSpPr>
            <p:nvPr/>
          </p:nvSpPr>
          <p:spPr bwMode="auto">
            <a:xfrm flipH="1" flipV="1">
              <a:off x="5261" y="890"/>
              <a:ext cx="45" cy="6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Rectangle 151"/>
            <p:cNvSpPr>
              <a:spLocks noChangeArrowheads="1"/>
            </p:cNvSpPr>
            <p:nvPr/>
          </p:nvSpPr>
          <p:spPr bwMode="auto">
            <a:xfrm flipH="1" flipV="1">
              <a:off x="1202" y="1820"/>
              <a:ext cx="90" cy="13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152"/>
            <p:cNvSpPr>
              <a:spLocks noChangeArrowheads="1"/>
            </p:cNvSpPr>
            <p:nvPr/>
          </p:nvSpPr>
          <p:spPr bwMode="auto">
            <a:xfrm flipH="1" flipV="1">
              <a:off x="1270" y="1638"/>
              <a:ext cx="249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Rectangle 153"/>
            <p:cNvSpPr>
              <a:spLocks noChangeArrowheads="1"/>
            </p:cNvSpPr>
            <p:nvPr/>
          </p:nvSpPr>
          <p:spPr bwMode="auto">
            <a:xfrm flipH="1" flipV="1">
              <a:off x="1519" y="1570"/>
              <a:ext cx="227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Rectangle 154"/>
            <p:cNvSpPr>
              <a:spLocks noChangeArrowheads="1"/>
            </p:cNvSpPr>
            <p:nvPr/>
          </p:nvSpPr>
          <p:spPr bwMode="auto">
            <a:xfrm flipH="1" flipV="1">
              <a:off x="1746" y="1457"/>
              <a:ext cx="249" cy="15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Rectangle 155"/>
            <p:cNvSpPr>
              <a:spLocks noChangeArrowheads="1"/>
            </p:cNvSpPr>
            <p:nvPr/>
          </p:nvSpPr>
          <p:spPr bwMode="auto">
            <a:xfrm flipH="1" flipV="1">
              <a:off x="1995" y="1275"/>
              <a:ext cx="205" cy="9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Rectangle 156"/>
            <p:cNvSpPr>
              <a:spLocks noChangeArrowheads="1"/>
            </p:cNvSpPr>
            <p:nvPr/>
          </p:nvSpPr>
          <p:spPr bwMode="auto">
            <a:xfrm flipH="1" flipV="1">
              <a:off x="2177" y="958"/>
              <a:ext cx="205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157"/>
            <p:cNvSpPr>
              <a:spLocks noChangeArrowheads="1"/>
            </p:cNvSpPr>
            <p:nvPr/>
          </p:nvSpPr>
          <p:spPr bwMode="auto">
            <a:xfrm flipH="1" flipV="1">
              <a:off x="2404" y="731"/>
              <a:ext cx="725" cy="250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158"/>
            <p:cNvSpPr>
              <a:spLocks noChangeArrowheads="1"/>
            </p:cNvSpPr>
            <p:nvPr/>
          </p:nvSpPr>
          <p:spPr bwMode="auto">
            <a:xfrm flipH="1" flipV="1">
              <a:off x="2653" y="663"/>
              <a:ext cx="476" cy="6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Rectangle 159"/>
            <p:cNvSpPr>
              <a:spLocks noChangeArrowheads="1"/>
            </p:cNvSpPr>
            <p:nvPr/>
          </p:nvSpPr>
          <p:spPr bwMode="auto">
            <a:xfrm flipH="1" flipV="1">
              <a:off x="3107" y="459"/>
              <a:ext cx="204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0"/>
            <p:cNvSpPr>
              <a:spLocks noChangeArrowheads="1"/>
            </p:cNvSpPr>
            <p:nvPr/>
          </p:nvSpPr>
          <p:spPr bwMode="auto">
            <a:xfrm flipH="1" flipV="1">
              <a:off x="3311" y="459"/>
              <a:ext cx="204" cy="23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Rectangle 161"/>
            <p:cNvSpPr>
              <a:spLocks noChangeArrowheads="1"/>
            </p:cNvSpPr>
            <p:nvPr/>
          </p:nvSpPr>
          <p:spPr bwMode="auto">
            <a:xfrm flipH="1" flipV="1">
              <a:off x="3560" y="232"/>
              <a:ext cx="227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Rectangle 162"/>
            <p:cNvSpPr>
              <a:spLocks noChangeArrowheads="1"/>
            </p:cNvSpPr>
            <p:nvPr/>
          </p:nvSpPr>
          <p:spPr bwMode="auto">
            <a:xfrm flipH="1" flipV="1">
              <a:off x="3787" y="232"/>
              <a:ext cx="907" cy="9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163"/>
            <p:cNvSpPr>
              <a:spLocks noChangeArrowheads="1"/>
            </p:cNvSpPr>
            <p:nvPr/>
          </p:nvSpPr>
          <p:spPr bwMode="auto">
            <a:xfrm flipH="1" flipV="1">
              <a:off x="4694" y="232"/>
              <a:ext cx="227" cy="11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Rectangle 164"/>
            <p:cNvSpPr>
              <a:spLocks noChangeArrowheads="1"/>
            </p:cNvSpPr>
            <p:nvPr/>
          </p:nvSpPr>
          <p:spPr bwMode="auto">
            <a:xfrm flipH="1" flipV="1">
              <a:off x="5148" y="527"/>
              <a:ext cx="91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5"/>
            <p:cNvSpPr>
              <a:spLocks noChangeArrowheads="1"/>
            </p:cNvSpPr>
            <p:nvPr/>
          </p:nvSpPr>
          <p:spPr bwMode="auto">
            <a:xfrm flipH="1" flipV="1">
              <a:off x="5216" y="731"/>
              <a:ext cx="45" cy="18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6"/>
            <p:cNvSpPr>
              <a:spLocks noChangeArrowheads="1"/>
            </p:cNvSpPr>
            <p:nvPr/>
          </p:nvSpPr>
          <p:spPr bwMode="auto">
            <a:xfrm flipH="1" flipV="1">
              <a:off x="5284" y="890"/>
              <a:ext cx="90" cy="24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67"/>
            <p:cNvSpPr>
              <a:spLocks noChangeArrowheads="1"/>
            </p:cNvSpPr>
            <p:nvPr/>
          </p:nvSpPr>
          <p:spPr bwMode="auto">
            <a:xfrm flipH="1" flipV="1">
              <a:off x="5307" y="1139"/>
              <a:ext cx="15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68"/>
            <p:cNvSpPr>
              <a:spLocks noChangeArrowheads="1"/>
            </p:cNvSpPr>
            <p:nvPr/>
          </p:nvSpPr>
          <p:spPr bwMode="auto">
            <a:xfrm flipH="1" flipV="1">
              <a:off x="5307" y="1366"/>
              <a:ext cx="68" cy="272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69"/>
            <p:cNvSpPr>
              <a:spLocks noChangeArrowheads="1"/>
            </p:cNvSpPr>
            <p:nvPr/>
          </p:nvSpPr>
          <p:spPr bwMode="auto">
            <a:xfrm flipH="1" flipV="1">
              <a:off x="5375" y="1366"/>
              <a:ext cx="22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0"/>
            <p:cNvSpPr>
              <a:spLocks noChangeArrowheads="1"/>
            </p:cNvSpPr>
            <p:nvPr/>
          </p:nvSpPr>
          <p:spPr bwMode="auto">
            <a:xfrm flipH="1" flipV="1">
              <a:off x="5239" y="1593"/>
              <a:ext cx="6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Rectangle 171"/>
            <p:cNvSpPr>
              <a:spLocks noChangeArrowheads="1"/>
            </p:cNvSpPr>
            <p:nvPr/>
          </p:nvSpPr>
          <p:spPr bwMode="auto">
            <a:xfrm flipH="1" flipV="1">
              <a:off x="5148" y="1820"/>
              <a:ext cx="113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Rectangle 172"/>
            <p:cNvSpPr>
              <a:spLocks noChangeArrowheads="1"/>
            </p:cNvSpPr>
            <p:nvPr/>
          </p:nvSpPr>
          <p:spPr bwMode="auto">
            <a:xfrm flipH="1" flipV="1">
              <a:off x="5080" y="2046"/>
              <a:ext cx="68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AutoShape 173"/>
            <p:cNvSpPr>
              <a:spLocks noChangeArrowheads="1"/>
            </p:cNvSpPr>
            <p:nvPr/>
          </p:nvSpPr>
          <p:spPr bwMode="auto">
            <a:xfrm rot="-27000000" flipH="1" flipV="1">
              <a:off x="2926" y="2817"/>
              <a:ext cx="136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AutoShape 174"/>
            <p:cNvSpPr>
              <a:spLocks noChangeArrowheads="1"/>
            </p:cNvSpPr>
            <p:nvPr/>
          </p:nvSpPr>
          <p:spPr bwMode="auto">
            <a:xfrm rot="-27000000">
              <a:off x="2440" y="2379"/>
              <a:ext cx="328" cy="36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AutoShape 175"/>
            <p:cNvSpPr>
              <a:spLocks noChangeArrowheads="1"/>
            </p:cNvSpPr>
            <p:nvPr/>
          </p:nvSpPr>
          <p:spPr bwMode="auto">
            <a:xfrm rot="-27000000" flipH="1" flipV="1">
              <a:off x="3187" y="2715"/>
              <a:ext cx="68" cy="2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AutoShape 176"/>
            <p:cNvSpPr>
              <a:spLocks noChangeArrowheads="1"/>
            </p:cNvSpPr>
            <p:nvPr/>
          </p:nvSpPr>
          <p:spPr bwMode="auto">
            <a:xfrm rot="-27000000" flipH="1" flipV="1">
              <a:off x="2569" y="2983"/>
              <a:ext cx="295" cy="327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AutoShape 177"/>
            <p:cNvSpPr>
              <a:spLocks noChangeArrowheads="1"/>
            </p:cNvSpPr>
            <p:nvPr/>
          </p:nvSpPr>
          <p:spPr bwMode="auto">
            <a:xfrm rot="5400000" flipV="1">
              <a:off x="3957" y="2829"/>
              <a:ext cx="227" cy="2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AutoShape 178"/>
            <p:cNvSpPr>
              <a:spLocks noChangeArrowheads="1"/>
            </p:cNvSpPr>
            <p:nvPr/>
          </p:nvSpPr>
          <p:spPr bwMode="auto">
            <a:xfrm rot="-27000000">
              <a:off x="3946" y="3045"/>
              <a:ext cx="227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AutoShape 179"/>
            <p:cNvSpPr>
              <a:spLocks noChangeArrowheads="1"/>
            </p:cNvSpPr>
            <p:nvPr/>
          </p:nvSpPr>
          <p:spPr bwMode="auto">
            <a:xfrm rot="5400000" flipH="1">
              <a:off x="4410" y="2353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AutoShape 180"/>
            <p:cNvSpPr>
              <a:spLocks noChangeArrowheads="1"/>
            </p:cNvSpPr>
            <p:nvPr/>
          </p:nvSpPr>
          <p:spPr bwMode="auto">
            <a:xfrm rot="-27000000" flipH="1" flipV="1">
              <a:off x="4433" y="2603"/>
              <a:ext cx="227" cy="2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Rectangle 181"/>
            <p:cNvSpPr>
              <a:spLocks noChangeArrowheads="1"/>
            </p:cNvSpPr>
            <p:nvPr/>
          </p:nvSpPr>
          <p:spPr bwMode="auto">
            <a:xfrm>
              <a:off x="4468" y="2273"/>
              <a:ext cx="22" cy="45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Rectangle 182"/>
            <p:cNvSpPr>
              <a:spLocks noChangeArrowheads="1"/>
            </p:cNvSpPr>
            <p:nvPr/>
          </p:nvSpPr>
          <p:spPr bwMode="auto">
            <a:xfrm>
              <a:off x="4490" y="2500"/>
              <a:ext cx="46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AutoShape 183"/>
            <p:cNvSpPr>
              <a:spLocks noChangeArrowheads="1"/>
            </p:cNvSpPr>
            <p:nvPr/>
          </p:nvSpPr>
          <p:spPr bwMode="auto">
            <a:xfrm rot="5400000" flipH="1">
              <a:off x="4264" y="2046"/>
              <a:ext cx="204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4"/>
            <p:cNvSpPr>
              <a:spLocks noChangeArrowheads="1"/>
            </p:cNvSpPr>
            <p:nvPr/>
          </p:nvSpPr>
          <p:spPr bwMode="auto">
            <a:xfrm>
              <a:off x="4059" y="2069"/>
              <a:ext cx="23" cy="658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85"/>
            <p:cNvSpPr>
              <a:spLocks noChangeArrowheads="1"/>
            </p:cNvSpPr>
            <p:nvPr/>
          </p:nvSpPr>
          <p:spPr bwMode="auto">
            <a:xfrm flipV="1">
              <a:off x="2925" y="2273"/>
              <a:ext cx="409" cy="4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86"/>
            <p:cNvSpPr>
              <a:spLocks noChangeArrowheads="1"/>
            </p:cNvSpPr>
            <p:nvPr/>
          </p:nvSpPr>
          <p:spPr bwMode="auto">
            <a:xfrm flipV="1">
              <a:off x="3107" y="2047"/>
              <a:ext cx="136" cy="45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87"/>
            <p:cNvSpPr>
              <a:spLocks noChangeArrowheads="1"/>
            </p:cNvSpPr>
            <p:nvPr/>
          </p:nvSpPr>
          <p:spPr bwMode="auto">
            <a:xfrm>
              <a:off x="3107" y="2069"/>
              <a:ext cx="703" cy="227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AutoShape 188"/>
            <p:cNvSpPr>
              <a:spLocks noChangeArrowheads="1"/>
            </p:cNvSpPr>
            <p:nvPr/>
          </p:nvSpPr>
          <p:spPr bwMode="auto">
            <a:xfrm rot="-27000000">
              <a:off x="2902" y="2070"/>
              <a:ext cx="227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AutoShape 189"/>
            <p:cNvSpPr>
              <a:spLocks noChangeArrowheads="1"/>
            </p:cNvSpPr>
            <p:nvPr/>
          </p:nvSpPr>
          <p:spPr bwMode="auto">
            <a:xfrm rot="-27000000">
              <a:off x="3050" y="1922"/>
              <a:ext cx="182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AutoShape 190"/>
            <p:cNvSpPr>
              <a:spLocks noChangeArrowheads="1"/>
            </p:cNvSpPr>
            <p:nvPr/>
          </p:nvSpPr>
          <p:spPr bwMode="auto">
            <a:xfrm rot="-27000000">
              <a:off x="3187" y="1717"/>
              <a:ext cx="136" cy="15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AutoShape 191"/>
            <p:cNvSpPr>
              <a:spLocks noChangeArrowheads="1"/>
            </p:cNvSpPr>
            <p:nvPr/>
          </p:nvSpPr>
          <p:spPr bwMode="auto">
            <a:xfrm rot="5400000" flipH="1">
              <a:off x="3504" y="1559"/>
              <a:ext cx="340" cy="68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Rectangle 192"/>
            <p:cNvSpPr>
              <a:spLocks noChangeArrowheads="1"/>
            </p:cNvSpPr>
            <p:nvPr/>
          </p:nvSpPr>
          <p:spPr bwMode="auto">
            <a:xfrm>
              <a:off x="4082" y="2069"/>
              <a:ext cx="159" cy="111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Rectangle 193"/>
            <p:cNvSpPr>
              <a:spLocks noChangeArrowheads="1"/>
            </p:cNvSpPr>
            <p:nvPr/>
          </p:nvSpPr>
          <p:spPr bwMode="auto">
            <a:xfrm>
              <a:off x="4241" y="2273"/>
              <a:ext cx="227" cy="681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Rectangle 194"/>
            <p:cNvSpPr>
              <a:spLocks noChangeArrowheads="1"/>
            </p:cNvSpPr>
            <p:nvPr/>
          </p:nvSpPr>
          <p:spPr bwMode="auto">
            <a:xfrm>
              <a:off x="3810" y="2069"/>
              <a:ext cx="250" cy="386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Rectangle 195"/>
            <p:cNvSpPr>
              <a:spLocks noChangeArrowheads="1"/>
            </p:cNvSpPr>
            <p:nvPr/>
          </p:nvSpPr>
          <p:spPr bwMode="auto">
            <a:xfrm flipV="1">
              <a:off x="3175" y="1865"/>
              <a:ext cx="159" cy="2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Rectangle 196"/>
            <p:cNvSpPr>
              <a:spLocks noChangeArrowheads="1"/>
            </p:cNvSpPr>
            <p:nvPr/>
          </p:nvSpPr>
          <p:spPr bwMode="auto">
            <a:xfrm flipH="1" flipV="1">
              <a:off x="2925" y="2319"/>
              <a:ext cx="182" cy="15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AutoShape 197"/>
            <p:cNvSpPr>
              <a:spLocks noChangeArrowheads="1"/>
            </p:cNvSpPr>
            <p:nvPr/>
          </p:nvSpPr>
          <p:spPr bwMode="auto">
            <a:xfrm rot="5400000" flipV="1">
              <a:off x="2879" y="755"/>
              <a:ext cx="23" cy="47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AutoShape 198"/>
            <p:cNvSpPr>
              <a:spLocks noChangeArrowheads="1"/>
            </p:cNvSpPr>
            <p:nvPr/>
          </p:nvSpPr>
          <p:spPr bwMode="auto">
            <a:xfrm rot="-27000000" flipH="1" flipV="1">
              <a:off x="2482" y="925"/>
              <a:ext cx="11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AutoShape 199"/>
            <p:cNvSpPr>
              <a:spLocks noChangeArrowheads="1"/>
            </p:cNvSpPr>
            <p:nvPr/>
          </p:nvSpPr>
          <p:spPr bwMode="auto">
            <a:xfrm rot="-27000000" flipH="1" flipV="1">
              <a:off x="2381" y="1094"/>
              <a:ext cx="45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AutoShape 200"/>
            <p:cNvSpPr>
              <a:spLocks noChangeArrowheads="1"/>
            </p:cNvSpPr>
            <p:nvPr/>
          </p:nvSpPr>
          <p:spPr bwMode="auto">
            <a:xfrm rot="-27000000" flipH="1" flipV="1">
              <a:off x="2177" y="1162"/>
              <a:ext cx="227" cy="18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AutoShape 201"/>
            <p:cNvSpPr>
              <a:spLocks noChangeArrowheads="1"/>
            </p:cNvSpPr>
            <p:nvPr/>
          </p:nvSpPr>
          <p:spPr bwMode="auto">
            <a:xfrm rot="-27000000" flipH="1" flipV="1">
              <a:off x="1972" y="1389"/>
              <a:ext cx="250" cy="20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AutoShape 202"/>
            <p:cNvSpPr>
              <a:spLocks noChangeArrowheads="1"/>
            </p:cNvSpPr>
            <p:nvPr/>
          </p:nvSpPr>
          <p:spPr bwMode="auto">
            <a:xfrm rot="-27000000" flipH="1" flipV="1">
              <a:off x="1780" y="1582"/>
              <a:ext cx="181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AutoShape 203"/>
            <p:cNvSpPr>
              <a:spLocks noChangeArrowheads="1"/>
            </p:cNvSpPr>
            <p:nvPr/>
          </p:nvSpPr>
          <p:spPr bwMode="auto">
            <a:xfrm rot="-27000000" flipH="1" flipV="1">
              <a:off x="1610" y="1706"/>
              <a:ext cx="45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AutoShape 204"/>
            <p:cNvSpPr>
              <a:spLocks noChangeArrowheads="1"/>
            </p:cNvSpPr>
            <p:nvPr/>
          </p:nvSpPr>
          <p:spPr bwMode="auto">
            <a:xfrm rot="-27000000" flipH="1" flipV="1">
              <a:off x="1349" y="1785"/>
              <a:ext cx="114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AutoShape 205"/>
            <p:cNvSpPr>
              <a:spLocks noChangeArrowheads="1"/>
            </p:cNvSpPr>
            <p:nvPr/>
          </p:nvSpPr>
          <p:spPr bwMode="auto">
            <a:xfrm rot="-27000000" flipH="1" flipV="1">
              <a:off x="1202" y="1956"/>
              <a:ext cx="91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AutoShape 206"/>
            <p:cNvSpPr>
              <a:spLocks noChangeArrowheads="1"/>
            </p:cNvSpPr>
            <p:nvPr/>
          </p:nvSpPr>
          <p:spPr bwMode="auto">
            <a:xfrm rot="-27000000" flipH="1" flipV="1">
              <a:off x="1032" y="2103"/>
              <a:ext cx="226" cy="11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AutoShape 207"/>
            <p:cNvSpPr>
              <a:spLocks noChangeArrowheads="1"/>
            </p:cNvSpPr>
            <p:nvPr/>
          </p:nvSpPr>
          <p:spPr bwMode="auto">
            <a:xfrm rot="-27000000" flipH="1" flipV="1">
              <a:off x="873" y="2443"/>
              <a:ext cx="386" cy="4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AutoShape 208"/>
            <p:cNvSpPr>
              <a:spLocks noChangeArrowheads="1"/>
            </p:cNvSpPr>
            <p:nvPr/>
          </p:nvSpPr>
          <p:spPr bwMode="auto">
            <a:xfrm rot="5400000" flipH="1">
              <a:off x="941" y="2761"/>
              <a:ext cx="249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AutoShape 209"/>
            <p:cNvSpPr>
              <a:spLocks noChangeArrowheads="1"/>
            </p:cNvSpPr>
            <p:nvPr/>
          </p:nvSpPr>
          <p:spPr bwMode="auto">
            <a:xfrm rot="5400000" flipH="1">
              <a:off x="1088" y="2908"/>
              <a:ext cx="46" cy="4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AutoShape 210"/>
            <p:cNvSpPr>
              <a:spLocks noChangeArrowheads="1"/>
            </p:cNvSpPr>
            <p:nvPr/>
          </p:nvSpPr>
          <p:spPr bwMode="auto">
            <a:xfrm rot="5400000" flipH="1">
              <a:off x="1190" y="2898"/>
              <a:ext cx="45" cy="15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AutoShape 211"/>
            <p:cNvSpPr>
              <a:spLocks noChangeArrowheads="1"/>
            </p:cNvSpPr>
            <p:nvPr/>
          </p:nvSpPr>
          <p:spPr bwMode="auto">
            <a:xfrm rot="-27000000">
              <a:off x="1372" y="2851"/>
              <a:ext cx="68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AutoShape 212"/>
            <p:cNvSpPr>
              <a:spLocks noChangeArrowheads="1"/>
            </p:cNvSpPr>
            <p:nvPr/>
          </p:nvSpPr>
          <p:spPr bwMode="auto">
            <a:xfrm rot="-27000000">
              <a:off x="1519" y="2727"/>
              <a:ext cx="204" cy="20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AutoShape 213"/>
            <p:cNvSpPr>
              <a:spLocks noChangeArrowheads="1"/>
            </p:cNvSpPr>
            <p:nvPr/>
          </p:nvSpPr>
          <p:spPr bwMode="auto">
            <a:xfrm rot="-27000000">
              <a:off x="1893" y="2534"/>
              <a:ext cx="23" cy="36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AutoShape 214"/>
            <p:cNvSpPr>
              <a:spLocks noChangeArrowheads="1"/>
            </p:cNvSpPr>
            <p:nvPr/>
          </p:nvSpPr>
          <p:spPr bwMode="auto">
            <a:xfrm rot="5400000" flipH="1">
              <a:off x="2244" y="2546"/>
              <a:ext cx="23" cy="34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AutoShape 215"/>
            <p:cNvSpPr>
              <a:spLocks noChangeArrowheads="1"/>
            </p:cNvSpPr>
            <p:nvPr/>
          </p:nvSpPr>
          <p:spPr bwMode="auto">
            <a:xfrm rot="-27000000" flipH="1" flipV="1">
              <a:off x="3334" y="459"/>
              <a:ext cx="203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AutoShape 216"/>
            <p:cNvSpPr>
              <a:spLocks noChangeArrowheads="1"/>
            </p:cNvSpPr>
            <p:nvPr/>
          </p:nvSpPr>
          <p:spPr bwMode="auto">
            <a:xfrm rot="-27000000" flipH="1" flipV="1">
              <a:off x="3640" y="334"/>
              <a:ext cx="68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AutoShape 217"/>
            <p:cNvSpPr>
              <a:spLocks noChangeArrowheads="1"/>
            </p:cNvSpPr>
            <p:nvPr/>
          </p:nvSpPr>
          <p:spPr bwMode="auto">
            <a:xfrm rot="-27000000" flipH="1" flipV="1">
              <a:off x="3061" y="754"/>
              <a:ext cx="317" cy="18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AutoShape 218"/>
            <p:cNvSpPr>
              <a:spLocks noChangeArrowheads="1"/>
            </p:cNvSpPr>
            <p:nvPr/>
          </p:nvSpPr>
          <p:spPr bwMode="auto">
            <a:xfrm rot="-27000000" flipH="1" flipV="1">
              <a:off x="4082" y="28"/>
              <a:ext cx="91" cy="68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AutoShape 219"/>
            <p:cNvSpPr>
              <a:spLocks noChangeArrowheads="1"/>
            </p:cNvSpPr>
            <p:nvPr/>
          </p:nvSpPr>
          <p:spPr bwMode="auto">
            <a:xfrm rot="5400000" flipV="1">
              <a:off x="4569" y="222"/>
              <a:ext cx="2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AutoShape 220"/>
            <p:cNvSpPr>
              <a:spLocks noChangeArrowheads="1"/>
            </p:cNvSpPr>
            <p:nvPr/>
          </p:nvSpPr>
          <p:spPr bwMode="auto">
            <a:xfrm rot="-27000000">
              <a:off x="3197" y="142"/>
              <a:ext cx="227" cy="40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AutoShape 221"/>
            <p:cNvSpPr>
              <a:spLocks noChangeArrowheads="1"/>
            </p:cNvSpPr>
            <p:nvPr/>
          </p:nvSpPr>
          <p:spPr bwMode="auto">
            <a:xfrm rot="5400000" flipV="1">
              <a:off x="2301" y="2898"/>
              <a:ext cx="2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AutoShape 222"/>
            <p:cNvSpPr>
              <a:spLocks noChangeArrowheads="1"/>
            </p:cNvSpPr>
            <p:nvPr/>
          </p:nvSpPr>
          <p:spPr bwMode="auto">
            <a:xfrm rot="-27000000" flipH="1" flipV="1">
              <a:off x="2052" y="2919"/>
              <a:ext cx="68" cy="22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AutoShape 223"/>
            <p:cNvSpPr>
              <a:spLocks noChangeArrowheads="1"/>
            </p:cNvSpPr>
            <p:nvPr/>
          </p:nvSpPr>
          <p:spPr bwMode="auto">
            <a:xfrm rot="-27000000" flipH="1" flipV="1">
              <a:off x="1803" y="3010"/>
              <a:ext cx="114" cy="22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AutoShape 224"/>
            <p:cNvSpPr>
              <a:spLocks noChangeArrowheads="1"/>
            </p:cNvSpPr>
            <p:nvPr/>
          </p:nvSpPr>
          <p:spPr bwMode="auto">
            <a:xfrm rot="-27000000" flipH="1" flipV="1">
              <a:off x="1605" y="3152"/>
              <a:ext cx="113" cy="17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AutoShape 225"/>
            <p:cNvSpPr>
              <a:spLocks noChangeArrowheads="1"/>
            </p:cNvSpPr>
            <p:nvPr/>
          </p:nvSpPr>
          <p:spPr bwMode="auto">
            <a:xfrm rot="5400000" flipV="1">
              <a:off x="526" y="3222"/>
              <a:ext cx="113" cy="3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AutoShape 226"/>
            <p:cNvSpPr>
              <a:spLocks noChangeArrowheads="1"/>
            </p:cNvSpPr>
            <p:nvPr/>
          </p:nvSpPr>
          <p:spPr bwMode="auto">
            <a:xfrm rot="-27000000">
              <a:off x="487" y="2807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AutoShape 227"/>
            <p:cNvSpPr>
              <a:spLocks noChangeArrowheads="1"/>
            </p:cNvSpPr>
            <p:nvPr/>
          </p:nvSpPr>
          <p:spPr bwMode="auto">
            <a:xfrm rot="-27000000">
              <a:off x="578" y="2557"/>
              <a:ext cx="227" cy="11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AutoShape 228"/>
            <p:cNvSpPr>
              <a:spLocks noChangeArrowheads="1"/>
            </p:cNvSpPr>
            <p:nvPr/>
          </p:nvSpPr>
          <p:spPr bwMode="auto">
            <a:xfrm rot="-27000000">
              <a:off x="668" y="2353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AutoShape 229"/>
            <p:cNvSpPr>
              <a:spLocks noChangeArrowheads="1"/>
            </p:cNvSpPr>
            <p:nvPr/>
          </p:nvSpPr>
          <p:spPr bwMode="auto">
            <a:xfrm rot="-27000000">
              <a:off x="748" y="2114"/>
              <a:ext cx="227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AutoShape 230"/>
            <p:cNvSpPr>
              <a:spLocks noChangeArrowheads="1"/>
            </p:cNvSpPr>
            <p:nvPr/>
          </p:nvSpPr>
          <p:spPr bwMode="auto">
            <a:xfrm rot="-27000000">
              <a:off x="884" y="1843"/>
              <a:ext cx="227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AutoShape 231"/>
            <p:cNvSpPr>
              <a:spLocks noChangeArrowheads="1"/>
            </p:cNvSpPr>
            <p:nvPr/>
          </p:nvSpPr>
          <p:spPr bwMode="auto">
            <a:xfrm rot="-27000000">
              <a:off x="1088" y="1638"/>
              <a:ext cx="182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AutoShape 232"/>
            <p:cNvSpPr>
              <a:spLocks noChangeArrowheads="1"/>
            </p:cNvSpPr>
            <p:nvPr/>
          </p:nvSpPr>
          <p:spPr bwMode="auto">
            <a:xfrm rot="-27000000">
              <a:off x="1361" y="1479"/>
              <a:ext cx="68" cy="25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AutoShape 233"/>
            <p:cNvSpPr>
              <a:spLocks noChangeArrowheads="1"/>
            </p:cNvSpPr>
            <p:nvPr/>
          </p:nvSpPr>
          <p:spPr bwMode="auto">
            <a:xfrm rot="-27000000">
              <a:off x="1576" y="1400"/>
              <a:ext cx="113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" name="AutoShape 234"/>
            <p:cNvSpPr>
              <a:spLocks noChangeArrowheads="1"/>
            </p:cNvSpPr>
            <p:nvPr/>
          </p:nvSpPr>
          <p:spPr bwMode="auto">
            <a:xfrm rot="-27000000">
              <a:off x="1769" y="1252"/>
              <a:ext cx="182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" name="AutoShape 235"/>
            <p:cNvSpPr>
              <a:spLocks noChangeArrowheads="1"/>
            </p:cNvSpPr>
            <p:nvPr/>
          </p:nvSpPr>
          <p:spPr bwMode="auto">
            <a:xfrm rot="-27000000">
              <a:off x="1916" y="1015"/>
              <a:ext cx="318" cy="204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AutoShape 236"/>
            <p:cNvSpPr>
              <a:spLocks noChangeArrowheads="1"/>
            </p:cNvSpPr>
            <p:nvPr/>
          </p:nvSpPr>
          <p:spPr bwMode="auto">
            <a:xfrm rot="-27000000">
              <a:off x="2177" y="731"/>
              <a:ext cx="227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AutoShape 237"/>
            <p:cNvSpPr>
              <a:spLocks noChangeArrowheads="1"/>
            </p:cNvSpPr>
            <p:nvPr/>
          </p:nvSpPr>
          <p:spPr bwMode="auto">
            <a:xfrm rot="-27000000">
              <a:off x="2495" y="572"/>
              <a:ext cx="68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AutoShape 238"/>
            <p:cNvSpPr>
              <a:spLocks noChangeArrowheads="1"/>
            </p:cNvSpPr>
            <p:nvPr/>
          </p:nvSpPr>
          <p:spPr bwMode="auto">
            <a:xfrm rot="-27000000">
              <a:off x="2892" y="447"/>
              <a:ext cx="204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AutoShape 239"/>
            <p:cNvSpPr>
              <a:spLocks noChangeArrowheads="1"/>
            </p:cNvSpPr>
            <p:nvPr/>
          </p:nvSpPr>
          <p:spPr bwMode="auto">
            <a:xfrm rot="5400000" flipV="1">
              <a:off x="3799" y="2466"/>
              <a:ext cx="272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AutoShape 240"/>
            <p:cNvSpPr>
              <a:spLocks noChangeArrowheads="1"/>
            </p:cNvSpPr>
            <p:nvPr/>
          </p:nvSpPr>
          <p:spPr bwMode="auto">
            <a:xfrm rot="5400000" flipV="1">
              <a:off x="3605" y="2251"/>
              <a:ext cx="159" cy="249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AutoShape 241"/>
            <p:cNvSpPr>
              <a:spLocks noChangeArrowheads="1"/>
            </p:cNvSpPr>
            <p:nvPr/>
          </p:nvSpPr>
          <p:spPr bwMode="auto">
            <a:xfrm rot="-27000000" flipH="1" flipV="1">
              <a:off x="3435" y="2195"/>
              <a:ext cx="23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AutoShape 242"/>
            <p:cNvSpPr>
              <a:spLocks noChangeArrowheads="1"/>
            </p:cNvSpPr>
            <p:nvPr/>
          </p:nvSpPr>
          <p:spPr bwMode="auto">
            <a:xfrm rot="-27000000" flipH="1" flipV="1">
              <a:off x="3140" y="2286"/>
              <a:ext cx="159" cy="22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AutoShape 243"/>
            <p:cNvSpPr>
              <a:spLocks noChangeArrowheads="1"/>
            </p:cNvSpPr>
            <p:nvPr/>
          </p:nvSpPr>
          <p:spPr bwMode="auto">
            <a:xfrm rot="-27000000" flipH="1" flipV="1">
              <a:off x="2494" y="2410"/>
              <a:ext cx="544" cy="68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" name="AutoShape 244"/>
            <p:cNvSpPr>
              <a:spLocks noChangeArrowheads="1"/>
            </p:cNvSpPr>
            <p:nvPr/>
          </p:nvSpPr>
          <p:spPr bwMode="auto">
            <a:xfrm rot="-27000000">
              <a:off x="4944" y="2137"/>
              <a:ext cx="227" cy="45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" name="AutoShape 245"/>
            <p:cNvSpPr>
              <a:spLocks noChangeArrowheads="1"/>
            </p:cNvSpPr>
            <p:nvPr/>
          </p:nvSpPr>
          <p:spPr bwMode="auto">
            <a:xfrm rot="-27000000" flipH="1" flipV="1">
              <a:off x="5362" y="1604"/>
              <a:ext cx="46" cy="2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" name="AutoShape 246"/>
            <p:cNvSpPr>
              <a:spLocks noChangeArrowheads="1"/>
            </p:cNvSpPr>
            <p:nvPr/>
          </p:nvSpPr>
          <p:spPr bwMode="auto">
            <a:xfrm rot="5400000" flipV="1">
              <a:off x="4751" y="289"/>
              <a:ext cx="113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" name="AutoShape 247"/>
            <p:cNvSpPr>
              <a:spLocks noChangeArrowheads="1"/>
            </p:cNvSpPr>
            <p:nvPr/>
          </p:nvSpPr>
          <p:spPr bwMode="auto">
            <a:xfrm rot="5400000" flipV="1">
              <a:off x="4899" y="481"/>
              <a:ext cx="272" cy="22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AutoShape 248"/>
            <p:cNvSpPr>
              <a:spLocks noChangeArrowheads="1"/>
            </p:cNvSpPr>
            <p:nvPr/>
          </p:nvSpPr>
          <p:spPr bwMode="auto">
            <a:xfrm rot="5400000" flipV="1">
              <a:off x="5091" y="788"/>
              <a:ext cx="182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AutoShape 249"/>
            <p:cNvSpPr>
              <a:spLocks noChangeArrowheads="1"/>
            </p:cNvSpPr>
            <p:nvPr/>
          </p:nvSpPr>
          <p:spPr bwMode="auto">
            <a:xfrm rot="5400000" flipV="1">
              <a:off x="5137" y="992"/>
              <a:ext cx="226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AutoShape 250"/>
            <p:cNvSpPr>
              <a:spLocks noChangeArrowheads="1"/>
            </p:cNvSpPr>
            <p:nvPr/>
          </p:nvSpPr>
          <p:spPr bwMode="auto">
            <a:xfrm rot="5400000" flipV="1">
              <a:off x="5183" y="1240"/>
              <a:ext cx="226" cy="2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AutoShape 251"/>
            <p:cNvSpPr>
              <a:spLocks noChangeArrowheads="1"/>
            </p:cNvSpPr>
            <p:nvPr/>
          </p:nvSpPr>
          <p:spPr bwMode="auto">
            <a:xfrm rot="-27000000">
              <a:off x="5159" y="1446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AutoShape 252"/>
            <p:cNvSpPr>
              <a:spLocks noChangeArrowheads="1"/>
            </p:cNvSpPr>
            <p:nvPr/>
          </p:nvSpPr>
          <p:spPr bwMode="auto">
            <a:xfrm rot="-27000000">
              <a:off x="5080" y="1661"/>
              <a:ext cx="227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AutoShape 253"/>
            <p:cNvSpPr>
              <a:spLocks noChangeArrowheads="1"/>
            </p:cNvSpPr>
            <p:nvPr/>
          </p:nvSpPr>
          <p:spPr bwMode="auto">
            <a:xfrm rot="-27000000">
              <a:off x="5000" y="1900"/>
              <a:ext cx="227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AutoShape 254"/>
            <p:cNvSpPr>
              <a:spLocks noChangeArrowheads="1"/>
            </p:cNvSpPr>
            <p:nvPr/>
          </p:nvSpPr>
          <p:spPr bwMode="auto">
            <a:xfrm rot="-27000000" flipH="1" flipV="1">
              <a:off x="5170" y="1911"/>
              <a:ext cx="227" cy="4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AutoShape 255"/>
            <p:cNvSpPr>
              <a:spLocks noChangeArrowheads="1"/>
            </p:cNvSpPr>
            <p:nvPr/>
          </p:nvSpPr>
          <p:spPr bwMode="auto">
            <a:xfrm rot="-27000000" flipH="1" flipV="1">
              <a:off x="5250" y="1695"/>
              <a:ext cx="182" cy="68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AutoShape 256"/>
            <p:cNvSpPr>
              <a:spLocks noChangeArrowheads="1"/>
            </p:cNvSpPr>
            <p:nvPr/>
          </p:nvSpPr>
          <p:spPr bwMode="auto">
            <a:xfrm rot="-27000000" flipH="1" flipV="1">
              <a:off x="5329" y="1434"/>
              <a:ext cx="228" cy="91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AutoShape 257"/>
            <p:cNvSpPr>
              <a:spLocks noChangeArrowheads="1"/>
            </p:cNvSpPr>
            <p:nvPr/>
          </p:nvSpPr>
          <p:spPr bwMode="auto">
            <a:xfrm rot="5400000" flipH="1">
              <a:off x="5364" y="1240"/>
              <a:ext cx="226" cy="23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AutoShape 258"/>
            <p:cNvSpPr>
              <a:spLocks noChangeArrowheads="1"/>
            </p:cNvSpPr>
            <p:nvPr/>
          </p:nvSpPr>
          <p:spPr bwMode="auto">
            <a:xfrm rot="5400000" flipH="1">
              <a:off x="5295" y="970"/>
              <a:ext cx="249" cy="90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AutoShape 259"/>
            <p:cNvSpPr>
              <a:spLocks noChangeArrowheads="1"/>
            </p:cNvSpPr>
            <p:nvPr/>
          </p:nvSpPr>
          <p:spPr bwMode="auto">
            <a:xfrm rot="5400000" flipH="1">
              <a:off x="5125" y="641"/>
              <a:ext cx="363" cy="136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AutoShape 260"/>
            <p:cNvSpPr>
              <a:spLocks noChangeArrowheads="1"/>
            </p:cNvSpPr>
            <p:nvPr/>
          </p:nvSpPr>
          <p:spPr bwMode="auto">
            <a:xfrm rot="5400000" flipH="1">
              <a:off x="4932" y="221"/>
              <a:ext cx="159" cy="182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Rectangle 261"/>
            <p:cNvSpPr>
              <a:spLocks noChangeArrowheads="1"/>
            </p:cNvSpPr>
            <p:nvPr/>
          </p:nvSpPr>
          <p:spPr bwMode="auto">
            <a:xfrm>
              <a:off x="3582" y="2727"/>
              <a:ext cx="477" cy="226"/>
            </a:xfrm>
            <a:prstGeom prst="rect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Rectangle 262"/>
            <p:cNvSpPr>
              <a:spLocks noChangeArrowheads="1"/>
            </p:cNvSpPr>
            <p:nvPr/>
          </p:nvSpPr>
          <p:spPr bwMode="auto">
            <a:xfrm>
              <a:off x="2880" y="2999"/>
              <a:ext cx="227" cy="295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" name="Rectangle 263"/>
            <p:cNvSpPr>
              <a:spLocks noChangeArrowheads="1"/>
            </p:cNvSpPr>
            <p:nvPr/>
          </p:nvSpPr>
          <p:spPr bwMode="auto">
            <a:xfrm>
              <a:off x="4944" y="731"/>
              <a:ext cx="204" cy="4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" name="Rectangle 264"/>
            <p:cNvSpPr>
              <a:spLocks noChangeArrowheads="1"/>
            </p:cNvSpPr>
            <p:nvPr/>
          </p:nvSpPr>
          <p:spPr bwMode="auto">
            <a:xfrm>
              <a:off x="5125" y="777"/>
              <a:ext cx="23" cy="3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" name="Rectangle 265"/>
            <p:cNvSpPr>
              <a:spLocks noChangeArrowheads="1"/>
            </p:cNvSpPr>
            <p:nvPr/>
          </p:nvSpPr>
          <p:spPr bwMode="auto">
            <a:xfrm>
              <a:off x="5216" y="1366"/>
              <a:ext cx="23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" name="Rectangle 266"/>
            <p:cNvSpPr>
              <a:spLocks noChangeArrowheads="1"/>
            </p:cNvSpPr>
            <p:nvPr/>
          </p:nvSpPr>
          <p:spPr bwMode="auto">
            <a:xfrm>
              <a:off x="5035" y="1820"/>
              <a:ext cx="45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" name="Rectangle 267"/>
            <p:cNvSpPr>
              <a:spLocks noChangeArrowheads="1"/>
            </p:cNvSpPr>
            <p:nvPr/>
          </p:nvSpPr>
          <p:spPr bwMode="auto">
            <a:xfrm>
              <a:off x="4921" y="1911"/>
              <a:ext cx="22" cy="3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Rectangle 268"/>
            <p:cNvSpPr>
              <a:spLocks noChangeArrowheads="1"/>
            </p:cNvSpPr>
            <p:nvPr/>
          </p:nvSpPr>
          <p:spPr bwMode="auto">
            <a:xfrm>
              <a:off x="4490" y="1865"/>
              <a:ext cx="68" cy="40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Rectangle 269"/>
            <p:cNvSpPr>
              <a:spLocks noChangeArrowheads="1"/>
            </p:cNvSpPr>
            <p:nvPr/>
          </p:nvSpPr>
          <p:spPr bwMode="auto">
            <a:xfrm>
              <a:off x="3311" y="686"/>
              <a:ext cx="23" cy="104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Rectangle 270"/>
            <p:cNvSpPr>
              <a:spLocks noChangeArrowheads="1"/>
            </p:cNvSpPr>
            <p:nvPr/>
          </p:nvSpPr>
          <p:spPr bwMode="auto">
            <a:xfrm>
              <a:off x="3560" y="482"/>
              <a:ext cx="91" cy="124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" name="Rectangle 271"/>
            <p:cNvSpPr>
              <a:spLocks noChangeArrowheads="1"/>
            </p:cNvSpPr>
            <p:nvPr/>
          </p:nvSpPr>
          <p:spPr bwMode="auto">
            <a:xfrm>
              <a:off x="3651" y="1139"/>
              <a:ext cx="45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" name="Rectangle 272"/>
            <p:cNvSpPr>
              <a:spLocks noChangeArrowheads="1"/>
            </p:cNvSpPr>
            <p:nvPr/>
          </p:nvSpPr>
          <p:spPr bwMode="auto">
            <a:xfrm>
              <a:off x="1995" y="1774"/>
              <a:ext cx="137" cy="2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" name="Rectangle 273"/>
            <p:cNvSpPr>
              <a:spLocks noChangeArrowheads="1"/>
            </p:cNvSpPr>
            <p:nvPr/>
          </p:nvSpPr>
          <p:spPr bwMode="auto">
            <a:xfrm>
              <a:off x="2381" y="1139"/>
              <a:ext cx="45" cy="36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" name="Rectangle 274"/>
            <p:cNvSpPr>
              <a:spLocks noChangeArrowheads="1"/>
            </p:cNvSpPr>
            <p:nvPr/>
          </p:nvSpPr>
          <p:spPr bwMode="auto">
            <a:xfrm>
              <a:off x="2653" y="1003"/>
              <a:ext cx="23" cy="56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Rectangle 275"/>
            <p:cNvSpPr>
              <a:spLocks noChangeArrowheads="1"/>
            </p:cNvSpPr>
            <p:nvPr/>
          </p:nvSpPr>
          <p:spPr bwMode="auto">
            <a:xfrm>
              <a:off x="2812" y="1003"/>
              <a:ext cx="23" cy="81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Rectangle 276"/>
            <p:cNvSpPr>
              <a:spLocks noChangeArrowheads="1"/>
            </p:cNvSpPr>
            <p:nvPr/>
          </p:nvSpPr>
          <p:spPr bwMode="auto">
            <a:xfrm>
              <a:off x="3107" y="1003"/>
              <a:ext cx="68" cy="8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Rectangle 277"/>
            <p:cNvSpPr>
              <a:spLocks noChangeArrowheads="1"/>
            </p:cNvSpPr>
            <p:nvPr/>
          </p:nvSpPr>
          <p:spPr bwMode="auto">
            <a:xfrm>
              <a:off x="1973" y="1797"/>
              <a:ext cx="159" cy="2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Rectangle 278"/>
            <p:cNvSpPr>
              <a:spLocks noChangeArrowheads="1"/>
            </p:cNvSpPr>
            <p:nvPr/>
          </p:nvSpPr>
          <p:spPr bwMode="auto">
            <a:xfrm>
              <a:off x="1837" y="2273"/>
              <a:ext cx="45" cy="431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" name="Rectangle 279"/>
            <p:cNvSpPr>
              <a:spLocks noChangeArrowheads="1"/>
            </p:cNvSpPr>
            <p:nvPr/>
          </p:nvSpPr>
          <p:spPr bwMode="auto">
            <a:xfrm>
              <a:off x="1837" y="1797"/>
              <a:ext cx="136" cy="18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Rectangle 280"/>
            <p:cNvSpPr>
              <a:spLocks noChangeArrowheads="1"/>
            </p:cNvSpPr>
            <p:nvPr/>
          </p:nvSpPr>
          <p:spPr bwMode="auto">
            <a:xfrm>
              <a:off x="1995" y="1616"/>
              <a:ext cx="205" cy="15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Rectangle 281"/>
            <p:cNvSpPr>
              <a:spLocks noChangeArrowheads="1"/>
            </p:cNvSpPr>
            <p:nvPr/>
          </p:nvSpPr>
          <p:spPr bwMode="auto">
            <a:xfrm>
              <a:off x="2835" y="1003"/>
              <a:ext cx="90" cy="1271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Rectangle 282"/>
            <p:cNvSpPr>
              <a:spLocks noChangeArrowheads="1"/>
            </p:cNvSpPr>
            <p:nvPr/>
          </p:nvSpPr>
          <p:spPr bwMode="auto">
            <a:xfrm>
              <a:off x="1882" y="2455"/>
              <a:ext cx="544" cy="24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Rectangle 283"/>
            <p:cNvSpPr>
              <a:spLocks noChangeArrowheads="1"/>
            </p:cNvSpPr>
            <p:nvPr/>
          </p:nvSpPr>
          <p:spPr bwMode="auto">
            <a:xfrm>
              <a:off x="1723" y="1842"/>
              <a:ext cx="24" cy="8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Rectangle 284"/>
            <p:cNvSpPr>
              <a:spLocks noChangeArrowheads="1"/>
            </p:cNvSpPr>
            <p:nvPr/>
          </p:nvSpPr>
          <p:spPr bwMode="auto">
            <a:xfrm>
              <a:off x="1202" y="2047"/>
              <a:ext cx="90" cy="90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Rectangle 285"/>
            <p:cNvSpPr>
              <a:spLocks noChangeArrowheads="1"/>
            </p:cNvSpPr>
            <p:nvPr/>
          </p:nvSpPr>
          <p:spPr bwMode="auto">
            <a:xfrm>
              <a:off x="1088" y="2273"/>
              <a:ext cx="46" cy="63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Rectangle 286"/>
            <p:cNvSpPr>
              <a:spLocks noChangeArrowheads="1"/>
            </p:cNvSpPr>
            <p:nvPr/>
          </p:nvSpPr>
          <p:spPr bwMode="auto">
            <a:xfrm>
              <a:off x="2426" y="1094"/>
              <a:ext cx="227" cy="408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Rectangle 287"/>
            <p:cNvSpPr>
              <a:spLocks noChangeArrowheads="1"/>
            </p:cNvSpPr>
            <p:nvPr/>
          </p:nvSpPr>
          <p:spPr bwMode="auto">
            <a:xfrm>
              <a:off x="2676" y="1003"/>
              <a:ext cx="136" cy="590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Rectangle 288"/>
            <p:cNvSpPr>
              <a:spLocks noChangeArrowheads="1"/>
            </p:cNvSpPr>
            <p:nvPr/>
          </p:nvSpPr>
          <p:spPr bwMode="auto">
            <a:xfrm>
              <a:off x="3175" y="1003"/>
              <a:ext cx="136" cy="726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Rectangle 289"/>
            <p:cNvSpPr>
              <a:spLocks noChangeArrowheads="1"/>
            </p:cNvSpPr>
            <p:nvPr/>
          </p:nvSpPr>
          <p:spPr bwMode="auto">
            <a:xfrm>
              <a:off x="3334" y="686"/>
              <a:ext cx="226" cy="104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Rectangle 290"/>
            <p:cNvSpPr>
              <a:spLocks noChangeArrowheads="1"/>
            </p:cNvSpPr>
            <p:nvPr/>
          </p:nvSpPr>
          <p:spPr bwMode="auto">
            <a:xfrm>
              <a:off x="3651" y="482"/>
              <a:ext cx="136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Rectangle 291"/>
            <p:cNvSpPr>
              <a:spLocks noChangeArrowheads="1"/>
            </p:cNvSpPr>
            <p:nvPr/>
          </p:nvSpPr>
          <p:spPr bwMode="auto">
            <a:xfrm>
              <a:off x="3787" y="414"/>
              <a:ext cx="454" cy="24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Rectangle 292"/>
            <p:cNvSpPr>
              <a:spLocks noChangeArrowheads="1"/>
            </p:cNvSpPr>
            <p:nvPr/>
          </p:nvSpPr>
          <p:spPr bwMode="auto">
            <a:xfrm>
              <a:off x="4241" y="414"/>
              <a:ext cx="227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Rectangle 293"/>
            <p:cNvSpPr>
              <a:spLocks noChangeArrowheads="1"/>
            </p:cNvSpPr>
            <p:nvPr/>
          </p:nvSpPr>
          <p:spPr bwMode="auto">
            <a:xfrm>
              <a:off x="4468" y="346"/>
              <a:ext cx="227" cy="27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Rectangle 294"/>
            <p:cNvSpPr>
              <a:spLocks noChangeArrowheads="1"/>
            </p:cNvSpPr>
            <p:nvPr/>
          </p:nvSpPr>
          <p:spPr bwMode="auto">
            <a:xfrm>
              <a:off x="4694" y="459"/>
              <a:ext cx="227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Rectangle 295"/>
            <p:cNvSpPr>
              <a:spLocks noChangeArrowheads="1"/>
            </p:cNvSpPr>
            <p:nvPr/>
          </p:nvSpPr>
          <p:spPr bwMode="auto">
            <a:xfrm>
              <a:off x="5148" y="913"/>
              <a:ext cx="68" cy="680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Rectangle 296"/>
            <p:cNvSpPr>
              <a:spLocks noChangeArrowheads="1"/>
            </p:cNvSpPr>
            <p:nvPr/>
          </p:nvSpPr>
          <p:spPr bwMode="auto">
            <a:xfrm>
              <a:off x="5216" y="1139"/>
              <a:ext cx="68" cy="22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Rectangle 297"/>
            <p:cNvSpPr>
              <a:spLocks noChangeArrowheads="1"/>
            </p:cNvSpPr>
            <p:nvPr/>
          </p:nvSpPr>
          <p:spPr bwMode="auto">
            <a:xfrm>
              <a:off x="4944" y="1820"/>
              <a:ext cx="90" cy="453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Rectangle 298"/>
            <p:cNvSpPr>
              <a:spLocks noChangeArrowheads="1"/>
            </p:cNvSpPr>
            <p:nvPr/>
          </p:nvSpPr>
          <p:spPr bwMode="auto">
            <a:xfrm>
              <a:off x="4694" y="1911"/>
              <a:ext cx="226" cy="58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Rectangle 299"/>
            <p:cNvSpPr>
              <a:spLocks noChangeArrowheads="1"/>
            </p:cNvSpPr>
            <p:nvPr/>
          </p:nvSpPr>
          <p:spPr bwMode="auto">
            <a:xfrm>
              <a:off x="4558" y="1865"/>
              <a:ext cx="136" cy="862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Rectangle 300"/>
            <p:cNvSpPr>
              <a:spLocks noChangeArrowheads="1"/>
            </p:cNvSpPr>
            <p:nvPr/>
          </p:nvSpPr>
          <p:spPr bwMode="auto">
            <a:xfrm>
              <a:off x="4014" y="1865"/>
              <a:ext cx="476" cy="204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Rectangle 301"/>
            <p:cNvSpPr>
              <a:spLocks noChangeArrowheads="1"/>
            </p:cNvSpPr>
            <p:nvPr/>
          </p:nvSpPr>
          <p:spPr bwMode="auto">
            <a:xfrm>
              <a:off x="3651" y="1570"/>
              <a:ext cx="363" cy="159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Rectangle 302"/>
            <p:cNvSpPr>
              <a:spLocks noChangeArrowheads="1"/>
            </p:cNvSpPr>
            <p:nvPr/>
          </p:nvSpPr>
          <p:spPr bwMode="auto">
            <a:xfrm>
              <a:off x="3651" y="1366"/>
              <a:ext cx="159" cy="20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Rectangle 303"/>
            <p:cNvSpPr>
              <a:spLocks noChangeArrowheads="1"/>
            </p:cNvSpPr>
            <p:nvPr/>
          </p:nvSpPr>
          <p:spPr bwMode="auto">
            <a:xfrm>
              <a:off x="1746" y="1797"/>
              <a:ext cx="90" cy="907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Rectangle 304"/>
            <p:cNvSpPr>
              <a:spLocks noChangeArrowheads="1"/>
            </p:cNvSpPr>
            <p:nvPr/>
          </p:nvSpPr>
          <p:spPr bwMode="auto">
            <a:xfrm>
              <a:off x="1519" y="1842"/>
              <a:ext cx="206" cy="88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Rectangle 305"/>
            <p:cNvSpPr>
              <a:spLocks noChangeArrowheads="1"/>
            </p:cNvSpPr>
            <p:nvPr/>
          </p:nvSpPr>
          <p:spPr bwMode="auto">
            <a:xfrm>
              <a:off x="1292" y="1956"/>
              <a:ext cx="229" cy="975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Rectangle 306"/>
            <p:cNvSpPr>
              <a:spLocks noChangeArrowheads="1"/>
            </p:cNvSpPr>
            <p:nvPr/>
          </p:nvSpPr>
          <p:spPr bwMode="auto">
            <a:xfrm>
              <a:off x="1134" y="2273"/>
              <a:ext cx="68" cy="680"/>
            </a:xfrm>
            <a:prstGeom prst="rect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AutoShape 307"/>
            <p:cNvSpPr>
              <a:spLocks noChangeArrowheads="1"/>
            </p:cNvSpPr>
            <p:nvPr/>
          </p:nvSpPr>
          <p:spPr bwMode="auto">
            <a:xfrm rot="5400000" flipH="1">
              <a:off x="4206" y="1378"/>
              <a:ext cx="295" cy="68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AutoShape 308"/>
            <p:cNvSpPr>
              <a:spLocks noChangeArrowheads="1"/>
            </p:cNvSpPr>
            <p:nvPr/>
          </p:nvSpPr>
          <p:spPr bwMode="auto">
            <a:xfrm rot="5400000" flipH="1">
              <a:off x="4785" y="1774"/>
              <a:ext cx="46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AutoShape 309"/>
            <p:cNvSpPr>
              <a:spLocks noChangeArrowheads="1"/>
            </p:cNvSpPr>
            <p:nvPr/>
          </p:nvSpPr>
          <p:spPr bwMode="auto">
            <a:xfrm rot="5400000" flipH="1">
              <a:off x="3809" y="1367"/>
              <a:ext cx="205" cy="20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AutoShape 310"/>
            <p:cNvSpPr>
              <a:spLocks noChangeArrowheads="1"/>
            </p:cNvSpPr>
            <p:nvPr/>
          </p:nvSpPr>
          <p:spPr bwMode="auto">
            <a:xfrm rot="5400000" flipH="1">
              <a:off x="3639" y="1196"/>
              <a:ext cx="228" cy="11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AutoShape 311"/>
            <p:cNvSpPr>
              <a:spLocks noChangeArrowheads="1"/>
            </p:cNvSpPr>
            <p:nvPr/>
          </p:nvSpPr>
          <p:spPr bwMode="auto">
            <a:xfrm rot="5400000" flipH="1">
              <a:off x="3560" y="1004"/>
              <a:ext cx="228" cy="4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AutoShape 312"/>
            <p:cNvSpPr>
              <a:spLocks noChangeArrowheads="1"/>
            </p:cNvSpPr>
            <p:nvPr/>
          </p:nvSpPr>
          <p:spPr bwMode="auto">
            <a:xfrm rot="-27000000" flipH="1" flipV="1">
              <a:off x="3606" y="731"/>
              <a:ext cx="225" cy="13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AutoShape 313"/>
            <p:cNvSpPr>
              <a:spLocks noChangeArrowheads="1"/>
            </p:cNvSpPr>
            <p:nvPr/>
          </p:nvSpPr>
          <p:spPr bwMode="auto">
            <a:xfrm rot="-27000000" flipH="1" flipV="1">
              <a:off x="3890" y="559"/>
              <a:ext cx="22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AutoShape 314"/>
            <p:cNvSpPr>
              <a:spLocks noChangeArrowheads="1"/>
            </p:cNvSpPr>
            <p:nvPr/>
          </p:nvSpPr>
          <p:spPr bwMode="auto">
            <a:xfrm rot="-27000000" flipH="1" flipV="1">
              <a:off x="4332" y="527"/>
              <a:ext cx="45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AutoShape 315"/>
            <p:cNvSpPr>
              <a:spLocks noChangeArrowheads="1"/>
            </p:cNvSpPr>
            <p:nvPr/>
          </p:nvSpPr>
          <p:spPr bwMode="auto">
            <a:xfrm rot="5400000" flipV="1">
              <a:off x="4558" y="528"/>
              <a:ext cx="45" cy="22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AutoShape 316"/>
            <p:cNvSpPr>
              <a:spLocks noChangeArrowheads="1"/>
            </p:cNvSpPr>
            <p:nvPr/>
          </p:nvSpPr>
          <p:spPr bwMode="auto">
            <a:xfrm rot="5400000" flipV="1">
              <a:off x="4762" y="595"/>
              <a:ext cx="114" cy="25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AutoShape 317"/>
            <p:cNvSpPr>
              <a:spLocks noChangeArrowheads="1"/>
            </p:cNvSpPr>
            <p:nvPr/>
          </p:nvSpPr>
          <p:spPr bwMode="auto">
            <a:xfrm rot="5400000" flipV="1">
              <a:off x="4854" y="867"/>
              <a:ext cx="362" cy="181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AutoShape 318"/>
            <p:cNvSpPr>
              <a:spLocks noChangeArrowheads="1"/>
            </p:cNvSpPr>
            <p:nvPr/>
          </p:nvSpPr>
          <p:spPr bwMode="auto">
            <a:xfrm rot="5400000" flipV="1">
              <a:off x="5023" y="1241"/>
              <a:ext cx="227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AutoShape 319"/>
            <p:cNvSpPr>
              <a:spLocks noChangeArrowheads="1"/>
            </p:cNvSpPr>
            <p:nvPr/>
          </p:nvSpPr>
          <p:spPr bwMode="auto">
            <a:xfrm rot="-27000000">
              <a:off x="4820" y="1490"/>
              <a:ext cx="454" cy="20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AutoShape 320"/>
            <p:cNvSpPr>
              <a:spLocks noChangeArrowheads="1"/>
            </p:cNvSpPr>
            <p:nvPr/>
          </p:nvSpPr>
          <p:spPr bwMode="auto">
            <a:xfrm rot="-27000000">
              <a:off x="4887" y="1854"/>
              <a:ext cx="91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AutoShape 321"/>
            <p:cNvSpPr>
              <a:spLocks noChangeArrowheads="1"/>
            </p:cNvSpPr>
            <p:nvPr/>
          </p:nvSpPr>
          <p:spPr bwMode="auto">
            <a:xfrm rot="5400000" flipV="1">
              <a:off x="4411" y="2352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AutoShape 322"/>
            <p:cNvSpPr>
              <a:spLocks noChangeArrowheads="1"/>
            </p:cNvSpPr>
            <p:nvPr/>
          </p:nvSpPr>
          <p:spPr bwMode="auto">
            <a:xfrm rot="-27000000">
              <a:off x="4434" y="2602"/>
              <a:ext cx="226" cy="2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AutoShape 323"/>
            <p:cNvSpPr>
              <a:spLocks noChangeArrowheads="1"/>
            </p:cNvSpPr>
            <p:nvPr/>
          </p:nvSpPr>
          <p:spPr bwMode="auto">
            <a:xfrm rot="5400000" flipV="1">
              <a:off x="4264" y="2046"/>
              <a:ext cx="204" cy="249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AutoShape 324"/>
            <p:cNvSpPr>
              <a:spLocks noChangeArrowheads="1"/>
            </p:cNvSpPr>
            <p:nvPr/>
          </p:nvSpPr>
          <p:spPr bwMode="auto">
            <a:xfrm rot="5400000" flipV="1">
              <a:off x="3504" y="1559"/>
              <a:ext cx="340" cy="68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AutoShape 325"/>
            <p:cNvSpPr>
              <a:spLocks noChangeArrowheads="1"/>
            </p:cNvSpPr>
            <p:nvPr/>
          </p:nvSpPr>
          <p:spPr bwMode="auto">
            <a:xfrm rot="5400000" flipH="1">
              <a:off x="5137" y="992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AutoShape 326"/>
            <p:cNvSpPr>
              <a:spLocks noChangeArrowheads="1"/>
            </p:cNvSpPr>
            <p:nvPr/>
          </p:nvSpPr>
          <p:spPr bwMode="auto">
            <a:xfrm rot="5400000" flipH="1">
              <a:off x="5183" y="1240"/>
              <a:ext cx="226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AutoShape 327"/>
            <p:cNvSpPr>
              <a:spLocks noChangeArrowheads="1"/>
            </p:cNvSpPr>
            <p:nvPr/>
          </p:nvSpPr>
          <p:spPr bwMode="auto">
            <a:xfrm rot="-27000000" flipH="1" flipV="1">
              <a:off x="5160" y="1445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AutoShape 328"/>
            <p:cNvSpPr>
              <a:spLocks noChangeArrowheads="1"/>
            </p:cNvSpPr>
            <p:nvPr/>
          </p:nvSpPr>
          <p:spPr bwMode="auto">
            <a:xfrm rot="-27000000" flipH="1" flipV="1">
              <a:off x="5081" y="1660"/>
              <a:ext cx="226" cy="91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AutoShape 329"/>
            <p:cNvSpPr>
              <a:spLocks noChangeArrowheads="1"/>
            </p:cNvSpPr>
            <p:nvPr/>
          </p:nvSpPr>
          <p:spPr bwMode="auto">
            <a:xfrm rot="-27000000" flipH="1" flipV="1">
              <a:off x="5001" y="1899"/>
              <a:ext cx="226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AutoShape 330"/>
            <p:cNvSpPr>
              <a:spLocks noChangeArrowheads="1"/>
            </p:cNvSpPr>
            <p:nvPr/>
          </p:nvSpPr>
          <p:spPr bwMode="auto">
            <a:xfrm rot="-27000000" flipH="1" flipV="1">
              <a:off x="4945" y="2137"/>
              <a:ext cx="226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AutoShape 331"/>
            <p:cNvSpPr>
              <a:spLocks noChangeArrowheads="1"/>
            </p:cNvSpPr>
            <p:nvPr/>
          </p:nvSpPr>
          <p:spPr bwMode="auto">
            <a:xfrm rot="-27000000">
              <a:off x="2381" y="1094"/>
              <a:ext cx="46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AutoShape 332"/>
            <p:cNvSpPr>
              <a:spLocks noChangeArrowheads="1"/>
            </p:cNvSpPr>
            <p:nvPr/>
          </p:nvSpPr>
          <p:spPr bwMode="auto">
            <a:xfrm rot="-27000000">
              <a:off x="2483" y="924"/>
              <a:ext cx="114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AutoShape 333"/>
            <p:cNvSpPr>
              <a:spLocks noChangeArrowheads="1"/>
            </p:cNvSpPr>
            <p:nvPr/>
          </p:nvSpPr>
          <p:spPr bwMode="auto">
            <a:xfrm rot="5400000" flipH="1">
              <a:off x="2880" y="754"/>
              <a:ext cx="22" cy="47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AutoShape 334"/>
            <p:cNvSpPr>
              <a:spLocks noChangeArrowheads="1"/>
            </p:cNvSpPr>
            <p:nvPr/>
          </p:nvSpPr>
          <p:spPr bwMode="auto">
            <a:xfrm flipH="1">
              <a:off x="3129" y="686"/>
              <a:ext cx="182" cy="31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AutoShape 335"/>
            <p:cNvSpPr>
              <a:spLocks noChangeArrowheads="1"/>
            </p:cNvSpPr>
            <p:nvPr/>
          </p:nvSpPr>
          <p:spPr bwMode="auto">
            <a:xfrm flipH="1">
              <a:off x="3311" y="482"/>
              <a:ext cx="249" cy="20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" name="AutoShape 336"/>
            <p:cNvSpPr>
              <a:spLocks noChangeArrowheads="1"/>
            </p:cNvSpPr>
            <p:nvPr/>
          </p:nvSpPr>
          <p:spPr bwMode="auto">
            <a:xfrm flipH="1">
              <a:off x="3560" y="414"/>
              <a:ext cx="226" cy="6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" name="AutoShape 337"/>
            <p:cNvSpPr>
              <a:spLocks noChangeArrowheads="1"/>
            </p:cNvSpPr>
            <p:nvPr/>
          </p:nvSpPr>
          <p:spPr bwMode="auto">
            <a:xfrm flipH="1">
              <a:off x="3787" y="323"/>
              <a:ext cx="681" cy="9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" name="AutoShape 338"/>
            <p:cNvSpPr>
              <a:spLocks noChangeArrowheads="1"/>
            </p:cNvSpPr>
            <p:nvPr/>
          </p:nvSpPr>
          <p:spPr bwMode="auto">
            <a:xfrm rot="5400000" flipH="1">
              <a:off x="4569" y="222"/>
              <a:ext cx="23" cy="22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" name="AutoShape 339"/>
            <p:cNvSpPr>
              <a:spLocks noChangeArrowheads="1"/>
            </p:cNvSpPr>
            <p:nvPr/>
          </p:nvSpPr>
          <p:spPr bwMode="auto">
            <a:xfrm rot="5400000" flipH="1">
              <a:off x="4750" y="290"/>
              <a:ext cx="113" cy="22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" name="AutoShape 340"/>
            <p:cNvSpPr>
              <a:spLocks noChangeArrowheads="1"/>
            </p:cNvSpPr>
            <p:nvPr/>
          </p:nvSpPr>
          <p:spPr bwMode="auto">
            <a:xfrm rot="5400000" flipH="1">
              <a:off x="4899" y="481"/>
              <a:ext cx="272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" name="AutoShape 341"/>
            <p:cNvSpPr>
              <a:spLocks noChangeArrowheads="1"/>
            </p:cNvSpPr>
            <p:nvPr/>
          </p:nvSpPr>
          <p:spPr bwMode="auto">
            <a:xfrm rot="5400000" flipH="1">
              <a:off x="5091" y="788"/>
              <a:ext cx="182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" name="AutoShape 342"/>
            <p:cNvSpPr>
              <a:spLocks noChangeArrowheads="1"/>
            </p:cNvSpPr>
            <p:nvPr/>
          </p:nvSpPr>
          <p:spPr bwMode="auto">
            <a:xfrm rot="-27000000" flipH="1" flipV="1">
              <a:off x="1519" y="2727"/>
              <a:ext cx="204" cy="20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" name="AutoShape 343"/>
            <p:cNvSpPr>
              <a:spLocks noChangeArrowheads="1"/>
            </p:cNvSpPr>
            <p:nvPr/>
          </p:nvSpPr>
          <p:spPr bwMode="auto">
            <a:xfrm rot="-21600000">
              <a:off x="1882" y="2273"/>
              <a:ext cx="546" cy="18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" name="AutoShape 344"/>
            <p:cNvSpPr>
              <a:spLocks noChangeArrowheads="1"/>
            </p:cNvSpPr>
            <p:nvPr/>
          </p:nvSpPr>
          <p:spPr bwMode="auto">
            <a:xfrm rot="-21600000">
              <a:off x="1837" y="2047"/>
              <a:ext cx="47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" name="AutoShape 345"/>
            <p:cNvSpPr>
              <a:spLocks noChangeArrowheads="1"/>
            </p:cNvSpPr>
            <p:nvPr/>
          </p:nvSpPr>
          <p:spPr bwMode="auto">
            <a:xfrm rot="-27000000" flipH="1" flipV="1">
              <a:off x="1372" y="2851"/>
              <a:ext cx="68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" name="AutoShape 346"/>
            <p:cNvSpPr>
              <a:spLocks noChangeArrowheads="1"/>
            </p:cNvSpPr>
            <p:nvPr/>
          </p:nvSpPr>
          <p:spPr bwMode="auto">
            <a:xfrm rot="5400000" flipV="1">
              <a:off x="1190" y="2898"/>
              <a:ext cx="45" cy="15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AutoShape 347"/>
            <p:cNvSpPr>
              <a:spLocks noChangeArrowheads="1"/>
            </p:cNvSpPr>
            <p:nvPr/>
          </p:nvSpPr>
          <p:spPr bwMode="auto">
            <a:xfrm rot="5400000" flipV="1">
              <a:off x="1088" y="2908"/>
              <a:ext cx="45" cy="4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AutoShape 348"/>
            <p:cNvSpPr>
              <a:spLocks noChangeArrowheads="1"/>
            </p:cNvSpPr>
            <p:nvPr/>
          </p:nvSpPr>
          <p:spPr bwMode="auto">
            <a:xfrm rot="5400000" flipV="1">
              <a:off x="941" y="2761"/>
              <a:ext cx="249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AutoShape 349"/>
            <p:cNvSpPr>
              <a:spLocks noChangeArrowheads="1"/>
            </p:cNvSpPr>
            <p:nvPr/>
          </p:nvSpPr>
          <p:spPr bwMode="auto">
            <a:xfrm rot="-27000000">
              <a:off x="873" y="2443"/>
              <a:ext cx="386" cy="45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AutoShape 350"/>
            <p:cNvSpPr>
              <a:spLocks noChangeArrowheads="1"/>
            </p:cNvSpPr>
            <p:nvPr/>
          </p:nvSpPr>
          <p:spPr bwMode="auto">
            <a:xfrm rot="-27000000">
              <a:off x="1201" y="1957"/>
              <a:ext cx="92" cy="9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AutoShape 351"/>
            <p:cNvSpPr>
              <a:spLocks noChangeArrowheads="1"/>
            </p:cNvSpPr>
            <p:nvPr/>
          </p:nvSpPr>
          <p:spPr bwMode="auto">
            <a:xfrm rot="-27000000">
              <a:off x="1348" y="1786"/>
              <a:ext cx="115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AutoShape 352"/>
            <p:cNvSpPr>
              <a:spLocks noChangeArrowheads="1"/>
            </p:cNvSpPr>
            <p:nvPr/>
          </p:nvSpPr>
          <p:spPr bwMode="auto">
            <a:xfrm rot="-27000000">
              <a:off x="1610" y="1706"/>
              <a:ext cx="45" cy="22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AutoShape 353"/>
            <p:cNvSpPr>
              <a:spLocks noChangeArrowheads="1"/>
            </p:cNvSpPr>
            <p:nvPr/>
          </p:nvSpPr>
          <p:spPr bwMode="auto">
            <a:xfrm rot="-27000000">
              <a:off x="1780" y="1582"/>
              <a:ext cx="181" cy="249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AutoShape 354"/>
            <p:cNvSpPr>
              <a:spLocks noChangeArrowheads="1"/>
            </p:cNvSpPr>
            <p:nvPr/>
          </p:nvSpPr>
          <p:spPr bwMode="auto">
            <a:xfrm rot="-27000000">
              <a:off x="1949" y="1185"/>
              <a:ext cx="477" cy="38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AutoShape 355"/>
            <p:cNvSpPr>
              <a:spLocks noChangeArrowheads="1"/>
            </p:cNvSpPr>
            <p:nvPr/>
          </p:nvSpPr>
          <p:spPr bwMode="auto">
            <a:xfrm rot="-27000000" flipH="1" flipV="1">
              <a:off x="3187" y="1717"/>
              <a:ext cx="136" cy="159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AutoShape 356"/>
            <p:cNvSpPr>
              <a:spLocks noChangeArrowheads="1"/>
            </p:cNvSpPr>
            <p:nvPr/>
          </p:nvSpPr>
          <p:spPr bwMode="auto">
            <a:xfrm rot="-27000000" flipH="1" flipV="1">
              <a:off x="3050" y="1922"/>
              <a:ext cx="182" cy="6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" name="AutoShape 357"/>
            <p:cNvSpPr>
              <a:spLocks noChangeArrowheads="1"/>
            </p:cNvSpPr>
            <p:nvPr/>
          </p:nvSpPr>
          <p:spPr bwMode="auto">
            <a:xfrm rot="-27000000" flipH="1" flipV="1">
              <a:off x="2903" y="2069"/>
              <a:ext cx="226" cy="18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" name="AutoShape 358"/>
            <p:cNvSpPr>
              <a:spLocks noChangeArrowheads="1"/>
            </p:cNvSpPr>
            <p:nvPr/>
          </p:nvSpPr>
          <p:spPr bwMode="auto">
            <a:xfrm rot="5400000" flipV="1">
              <a:off x="2245" y="2545"/>
              <a:ext cx="23" cy="341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" name="AutoShape 359"/>
            <p:cNvSpPr>
              <a:spLocks noChangeArrowheads="1"/>
            </p:cNvSpPr>
            <p:nvPr/>
          </p:nvSpPr>
          <p:spPr bwMode="auto">
            <a:xfrm rot="-27000000" flipH="1" flipV="1">
              <a:off x="1894" y="2533"/>
              <a:ext cx="22" cy="36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" name="AutoShape 360"/>
            <p:cNvSpPr>
              <a:spLocks noChangeArrowheads="1"/>
            </p:cNvSpPr>
            <p:nvPr/>
          </p:nvSpPr>
          <p:spPr bwMode="auto">
            <a:xfrm rot="-27000000">
              <a:off x="1032" y="2103"/>
              <a:ext cx="226" cy="11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AutoShape 361"/>
            <p:cNvSpPr>
              <a:spLocks noChangeArrowheads="1"/>
            </p:cNvSpPr>
            <p:nvPr/>
          </p:nvSpPr>
          <p:spPr bwMode="auto">
            <a:xfrm rot="-27000000">
              <a:off x="2630" y="2070"/>
              <a:ext cx="228" cy="182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AutoShape 362"/>
            <p:cNvSpPr>
              <a:spLocks noChangeArrowheads="1"/>
            </p:cNvSpPr>
            <p:nvPr/>
          </p:nvSpPr>
          <p:spPr bwMode="auto">
            <a:xfrm rot="5400000" flipV="1">
              <a:off x="2711" y="1922"/>
              <a:ext cx="226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AutoShape 363"/>
            <p:cNvSpPr>
              <a:spLocks noChangeArrowheads="1"/>
            </p:cNvSpPr>
            <p:nvPr/>
          </p:nvSpPr>
          <p:spPr bwMode="auto">
            <a:xfrm rot="5400000" flipV="1">
              <a:off x="2631" y="1638"/>
              <a:ext cx="226" cy="13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AutoShape 364"/>
            <p:cNvSpPr>
              <a:spLocks noChangeArrowheads="1"/>
            </p:cNvSpPr>
            <p:nvPr/>
          </p:nvSpPr>
          <p:spPr bwMode="auto">
            <a:xfrm rot="5400000" flipV="1">
              <a:off x="2653" y="1569"/>
              <a:ext cx="23" cy="23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AutoShape 365"/>
            <p:cNvSpPr>
              <a:spLocks noChangeArrowheads="1"/>
            </p:cNvSpPr>
            <p:nvPr/>
          </p:nvSpPr>
          <p:spPr bwMode="auto">
            <a:xfrm rot="5400000" flipV="1">
              <a:off x="2505" y="1423"/>
              <a:ext cx="69" cy="228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AutoShape 366"/>
            <p:cNvSpPr>
              <a:spLocks noChangeArrowheads="1"/>
            </p:cNvSpPr>
            <p:nvPr/>
          </p:nvSpPr>
          <p:spPr bwMode="auto">
            <a:xfrm rot="-27000000" flipH="1" flipV="1">
              <a:off x="2357" y="1526"/>
              <a:ext cx="91" cy="4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AutoShape 367"/>
            <p:cNvSpPr>
              <a:spLocks noChangeArrowheads="1"/>
            </p:cNvSpPr>
            <p:nvPr/>
          </p:nvSpPr>
          <p:spPr bwMode="auto">
            <a:xfrm rot="-27000000" flipH="1" flipV="1">
              <a:off x="2199" y="1594"/>
              <a:ext cx="181" cy="18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AutoShape 368"/>
            <p:cNvSpPr>
              <a:spLocks noChangeArrowheads="1"/>
            </p:cNvSpPr>
            <p:nvPr/>
          </p:nvSpPr>
          <p:spPr bwMode="auto">
            <a:xfrm rot="-27000000" flipH="1" flipV="1">
              <a:off x="2142" y="1764"/>
              <a:ext cx="46" cy="66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" name="AutoShape 369"/>
            <p:cNvSpPr>
              <a:spLocks noChangeArrowheads="1"/>
            </p:cNvSpPr>
            <p:nvPr/>
          </p:nvSpPr>
          <p:spPr bwMode="auto">
            <a:xfrm rot="-27000000" flipH="1" flipV="1">
              <a:off x="1972" y="1821"/>
              <a:ext cx="159" cy="157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AutoShape 370"/>
            <p:cNvSpPr>
              <a:spLocks noChangeArrowheads="1"/>
            </p:cNvSpPr>
            <p:nvPr/>
          </p:nvSpPr>
          <p:spPr bwMode="auto">
            <a:xfrm rot="-27000000" flipH="1" flipV="1">
              <a:off x="1870" y="1946"/>
              <a:ext cx="68" cy="134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AutoShape 371"/>
            <p:cNvSpPr>
              <a:spLocks noChangeArrowheads="1"/>
            </p:cNvSpPr>
            <p:nvPr/>
          </p:nvSpPr>
          <p:spPr bwMode="auto">
            <a:xfrm rot="-27000000" flipH="1" flipV="1">
              <a:off x="2449" y="2250"/>
              <a:ext cx="454" cy="500"/>
            </a:xfrm>
            <a:prstGeom prst="rtTriangle">
              <a:avLst/>
            </a:prstGeom>
            <a:solidFill>
              <a:srgbClr val="3366CC"/>
            </a:solidFill>
            <a:ln w="9525" algn="ctr">
              <a:solidFill>
                <a:srgbClr val="3366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AutoShape 372"/>
            <p:cNvSpPr>
              <a:spLocks noChangeArrowheads="1"/>
            </p:cNvSpPr>
            <p:nvPr/>
          </p:nvSpPr>
          <p:spPr bwMode="auto">
            <a:xfrm rot="16200000" flipH="1">
              <a:off x="4785" y="1774"/>
              <a:ext cx="45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AutoShape 373"/>
            <p:cNvSpPr>
              <a:spLocks noChangeArrowheads="1"/>
            </p:cNvSpPr>
            <p:nvPr/>
          </p:nvSpPr>
          <p:spPr bwMode="auto">
            <a:xfrm rot="-16200000">
              <a:off x="4887" y="1854"/>
              <a:ext cx="91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AutoShape 374"/>
            <p:cNvSpPr>
              <a:spLocks noChangeArrowheads="1"/>
            </p:cNvSpPr>
            <p:nvPr/>
          </p:nvSpPr>
          <p:spPr bwMode="auto">
            <a:xfrm flipH="1">
              <a:off x="4694" y="1389"/>
              <a:ext cx="228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Rectangle 375"/>
            <p:cNvSpPr>
              <a:spLocks noChangeArrowheads="1"/>
            </p:cNvSpPr>
            <p:nvPr/>
          </p:nvSpPr>
          <p:spPr bwMode="auto">
            <a:xfrm>
              <a:off x="4876" y="1593"/>
              <a:ext cx="67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Rectangle 376"/>
            <p:cNvSpPr>
              <a:spLocks noChangeArrowheads="1"/>
            </p:cNvSpPr>
            <p:nvPr/>
          </p:nvSpPr>
          <p:spPr bwMode="auto">
            <a:xfrm>
              <a:off x="4921" y="1389"/>
              <a:ext cx="46" cy="44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AutoShape 377"/>
            <p:cNvSpPr>
              <a:spLocks noChangeArrowheads="1"/>
            </p:cNvSpPr>
            <p:nvPr/>
          </p:nvSpPr>
          <p:spPr bwMode="auto">
            <a:xfrm rot="-21600000">
              <a:off x="4694" y="663"/>
              <a:ext cx="251" cy="11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" name="Rectangle 378"/>
            <p:cNvSpPr>
              <a:spLocks noChangeArrowheads="1"/>
            </p:cNvSpPr>
            <p:nvPr/>
          </p:nvSpPr>
          <p:spPr bwMode="auto">
            <a:xfrm>
              <a:off x="4694" y="1616"/>
              <a:ext cx="227" cy="249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Rectangle 379"/>
            <p:cNvSpPr>
              <a:spLocks noChangeArrowheads="1"/>
            </p:cNvSpPr>
            <p:nvPr/>
          </p:nvSpPr>
          <p:spPr bwMode="auto">
            <a:xfrm>
              <a:off x="3696" y="1071"/>
              <a:ext cx="704" cy="68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" name="Rectangle 380"/>
            <p:cNvSpPr>
              <a:spLocks noChangeArrowheads="1"/>
            </p:cNvSpPr>
            <p:nvPr/>
          </p:nvSpPr>
          <p:spPr bwMode="auto">
            <a:xfrm>
              <a:off x="4014" y="1366"/>
              <a:ext cx="386" cy="205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Rectangle 381"/>
            <p:cNvSpPr>
              <a:spLocks noChangeArrowheads="1"/>
            </p:cNvSpPr>
            <p:nvPr/>
          </p:nvSpPr>
          <p:spPr bwMode="auto">
            <a:xfrm>
              <a:off x="4400" y="1412"/>
              <a:ext cx="544" cy="205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Rectangle 382"/>
            <p:cNvSpPr>
              <a:spLocks noChangeArrowheads="1"/>
            </p:cNvSpPr>
            <p:nvPr/>
          </p:nvSpPr>
          <p:spPr bwMode="auto">
            <a:xfrm>
              <a:off x="4944" y="1139"/>
              <a:ext cx="181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Rectangle 383"/>
            <p:cNvSpPr>
              <a:spLocks noChangeArrowheads="1"/>
            </p:cNvSpPr>
            <p:nvPr/>
          </p:nvSpPr>
          <p:spPr bwMode="auto">
            <a:xfrm>
              <a:off x="3696" y="867"/>
              <a:ext cx="1247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Rectangle 384"/>
            <p:cNvSpPr>
              <a:spLocks noChangeArrowheads="1"/>
            </p:cNvSpPr>
            <p:nvPr/>
          </p:nvSpPr>
          <p:spPr bwMode="auto">
            <a:xfrm>
              <a:off x="3787" y="686"/>
              <a:ext cx="930" cy="204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Rectangle 385"/>
            <p:cNvSpPr>
              <a:spLocks noChangeArrowheads="1"/>
            </p:cNvSpPr>
            <p:nvPr/>
          </p:nvSpPr>
          <p:spPr bwMode="auto">
            <a:xfrm>
              <a:off x="4014" y="663"/>
              <a:ext cx="680" cy="4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Rectangle 386"/>
            <p:cNvSpPr>
              <a:spLocks noChangeArrowheads="1"/>
            </p:cNvSpPr>
            <p:nvPr/>
          </p:nvSpPr>
          <p:spPr bwMode="auto">
            <a:xfrm>
              <a:off x="4717" y="777"/>
              <a:ext cx="226" cy="113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Rectangle 387"/>
            <p:cNvSpPr>
              <a:spLocks noChangeArrowheads="1"/>
            </p:cNvSpPr>
            <p:nvPr/>
          </p:nvSpPr>
          <p:spPr bwMode="auto">
            <a:xfrm>
              <a:off x="3810" y="1139"/>
              <a:ext cx="590" cy="227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AutoShape 388"/>
            <p:cNvSpPr>
              <a:spLocks noChangeArrowheads="1"/>
            </p:cNvSpPr>
            <p:nvPr/>
          </p:nvSpPr>
          <p:spPr bwMode="auto">
            <a:xfrm rot="16200000" flipH="1">
              <a:off x="4706" y="1105"/>
              <a:ext cx="250" cy="22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AutoShape 389"/>
            <p:cNvSpPr>
              <a:spLocks noChangeArrowheads="1"/>
            </p:cNvSpPr>
            <p:nvPr/>
          </p:nvSpPr>
          <p:spPr bwMode="auto">
            <a:xfrm rot="-16200000">
              <a:off x="4411" y="1083"/>
              <a:ext cx="45" cy="6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AutoShape 390"/>
            <p:cNvSpPr>
              <a:spLocks noChangeArrowheads="1"/>
            </p:cNvSpPr>
            <p:nvPr/>
          </p:nvSpPr>
          <p:spPr bwMode="auto">
            <a:xfrm rot="-16200000">
              <a:off x="4819" y="1491"/>
              <a:ext cx="454" cy="204"/>
            </a:xfrm>
            <a:prstGeom prst="rtTriangle">
              <a:avLst/>
            </a:prstGeom>
            <a:solidFill>
              <a:srgbClr val="003399"/>
            </a:solidFill>
            <a:ln w="9525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" name="AutoShape 391"/>
            <p:cNvSpPr>
              <a:spLocks noChangeArrowheads="1"/>
            </p:cNvSpPr>
            <p:nvPr/>
          </p:nvSpPr>
          <p:spPr bwMode="auto">
            <a:xfrm rot="16200000" flipH="1">
              <a:off x="4207" y="1377"/>
              <a:ext cx="295" cy="681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" name="AutoShape 392"/>
            <p:cNvSpPr>
              <a:spLocks noChangeArrowheads="1"/>
            </p:cNvSpPr>
            <p:nvPr/>
          </p:nvSpPr>
          <p:spPr bwMode="auto">
            <a:xfrm rot="16200000" flipH="1">
              <a:off x="3811" y="1365"/>
              <a:ext cx="204" cy="20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AutoShape 393"/>
            <p:cNvSpPr>
              <a:spLocks noChangeArrowheads="1"/>
            </p:cNvSpPr>
            <p:nvPr/>
          </p:nvSpPr>
          <p:spPr bwMode="auto">
            <a:xfrm rot="16200000" flipH="1">
              <a:off x="3640" y="1195"/>
              <a:ext cx="227" cy="11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" name="AutoShape 394"/>
            <p:cNvSpPr>
              <a:spLocks noChangeArrowheads="1"/>
            </p:cNvSpPr>
            <p:nvPr/>
          </p:nvSpPr>
          <p:spPr bwMode="auto">
            <a:xfrm rot="16200000" flipH="1">
              <a:off x="3561" y="1003"/>
              <a:ext cx="227" cy="4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AutoShape 395"/>
            <p:cNvSpPr>
              <a:spLocks noChangeArrowheads="1"/>
            </p:cNvSpPr>
            <p:nvPr/>
          </p:nvSpPr>
          <p:spPr bwMode="auto">
            <a:xfrm flipH="1">
              <a:off x="3651" y="686"/>
              <a:ext cx="136" cy="22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AutoShape 396"/>
            <p:cNvSpPr>
              <a:spLocks noChangeArrowheads="1"/>
            </p:cNvSpPr>
            <p:nvPr/>
          </p:nvSpPr>
          <p:spPr bwMode="auto">
            <a:xfrm flipH="1">
              <a:off x="3787" y="663"/>
              <a:ext cx="228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AutoShape 397"/>
            <p:cNvSpPr>
              <a:spLocks noChangeArrowheads="1"/>
            </p:cNvSpPr>
            <p:nvPr/>
          </p:nvSpPr>
          <p:spPr bwMode="auto">
            <a:xfrm flipH="1">
              <a:off x="4241" y="618"/>
              <a:ext cx="228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AutoShape 398"/>
            <p:cNvSpPr>
              <a:spLocks noChangeArrowheads="1"/>
            </p:cNvSpPr>
            <p:nvPr/>
          </p:nvSpPr>
          <p:spPr bwMode="auto">
            <a:xfrm flipH="1">
              <a:off x="4921" y="1366"/>
              <a:ext cx="23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AutoShape 399"/>
            <p:cNvSpPr>
              <a:spLocks noChangeArrowheads="1"/>
            </p:cNvSpPr>
            <p:nvPr/>
          </p:nvSpPr>
          <p:spPr bwMode="auto">
            <a:xfrm rot="-21600000">
              <a:off x="4468" y="618"/>
              <a:ext cx="228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AutoShape 400"/>
            <p:cNvSpPr>
              <a:spLocks noChangeArrowheads="1"/>
            </p:cNvSpPr>
            <p:nvPr/>
          </p:nvSpPr>
          <p:spPr bwMode="auto">
            <a:xfrm rot="-21600000">
              <a:off x="4944" y="777"/>
              <a:ext cx="181" cy="362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AutoShape 401"/>
            <p:cNvSpPr>
              <a:spLocks noChangeArrowheads="1"/>
            </p:cNvSpPr>
            <p:nvPr/>
          </p:nvSpPr>
          <p:spPr bwMode="auto">
            <a:xfrm rot="-21600000">
              <a:off x="5125" y="1139"/>
              <a:ext cx="23" cy="226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" name="AutoShape 402"/>
            <p:cNvSpPr>
              <a:spLocks noChangeArrowheads="1"/>
            </p:cNvSpPr>
            <p:nvPr/>
          </p:nvSpPr>
          <p:spPr bwMode="auto">
            <a:xfrm rot="-21600000">
              <a:off x="4400" y="1366"/>
              <a:ext cx="295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Rectangle 403"/>
            <p:cNvSpPr>
              <a:spLocks noChangeArrowheads="1"/>
            </p:cNvSpPr>
            <p:nvPr/>
          </p:nvSpPr>
          <p:spPr bwMode="auto">
            <a:xfrm>
              <a:off x="2426" y="1570"/>
              <a:ext cx="227" cy="23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Rectangle 404"/>
            <p:cNvSpPr>
              <a:spLocks noChangeArrowheads="1"/>
            </p:cNvSpPr>
            <p:nvPr/>
          </p:nvSpPr>
          <p:spPr bwMode="auto">
            <a:xfrm>
              <a:off x="2631" y="1820"/>
              <a:ext cx="182" cy="227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Rectangle 405"/>
            <p:cNvSpPr>
              <a:spLocks noChangeArrowheads="1"/>
            </p:cNvSpPr>
            <p:nvPr/>
          </p:nvSpPr>
          <p:spPr bwMode="auto">
            <a:xfrm>
              <a:off x="1882" y="2047"/>
              <a:ext cx="476" cy="22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Rectangle 406"/>
            <p:cNvSpPr>
              <a:spLocks noChangeArrowheads="1"/>
            </p:cNvSpPr>
            <p:nvPr/>
          </p:nvSpPr>
          <p:spPr bwMode="auto">
            <a:xfrm>
              <a:off x="2358" y="2115"/>
              <a:ext cx="295" cy="158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Rectangle 407"/>
            <p:cNvSpPr>
              <a:spLocks noChangeArrowheads="1"/>
            </p:cNvSpPr>
            <p:nvPr/>
          </p:nvSpPr>
          <p:spPr bwMode="auto">
            <a:xfrm>
              <a:off x="2494" y="1593"/>
              <a:ext cx="182" cy="521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Rectangle 408"/>
            <p:cNvSpPr>
              <a:spLocks noChangeArrowheads="1"/>
            </p:cNvSpPr>
            <p:nvPr/>
          </p:nvSpPr>
          <p:spPr bwMode="auto">
            <a:xfrm>
              <a:off x="2381" y="1593"/>
              <a:ext cx="159" cy="386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Rectangle 409"/>
            <p:cNvSpPr>
              <a:spLocks noChangeArrowheads="1"/>
            </p:cNvSpPr>
            <p:nvPr/>
          </p:nvSpPr>
          <p:spPr bwMode="auto">
            <a:xfrm>
              <a:off x="2200" y="1774"/>
              <a:ext cx="181" cy="227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Rectangle 410"/>
            <p:cNvSpPr>
              <a:spLocks noChangeArrowheads="1"/>
            </p:cNvSpPr>
            <p:nvPr/>
          </p:nvSpPr>
          <p:spPr bwMode="auto">
            <a:xfrm>
              <a:off x="1973" y="1979"/>
              <a:ext cx="385" cy="68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Rectangle 411"/>
            <p:cNvSpPr>
              <a:spLocks noChangeArrowheads="1"/>
            </p:cNvSpPr>
            <p:nvPr/>
          </p:nvSpPr>
          <p:spPr bwMode="auto">
            <a:xfrm>
              <a:off x="2132" y="1820"/>
              <a:ext cx="68" cy="159"/>
            </a:xfrm>
            <a:prstGeom prst="rect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AutoShape 412"/>
            <p:cNvSpPr>
              <a:spLocks noChangeArrowheads="1"/>
            </p:cNvSpPr>
            <p:nvPr/>
          </p:nvSpPr>
          <p:spPr bwMode="auto">
            <a:xfrm rot="-21600000">
              <a:off x="2812" y="1820"/>
              <a:ext cx="22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AutoShape 413"/>
            <p:cNvSpPr>
              <a:spLocks noChangeArrowheads="1"/>
            </p:cNvSpPr>
            <p:nvPr/>
          </p:nvSpPr>
          <p:spPr bwMode="auto">
            <a:xfrm rot="-16200000">
              <a:off x="2449" y="2250"/>
              <a:ext cx="182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AutoShape 414"/>
            <p:cNvSpPr>
              <a:spLocks noChangeArrowheads="1"/>
            </p:cNvSpPr>
            <p:nvPr/>
          </p:nvSpPr>
          <p:spPr bwMode="auto">
            <a:xfrm rot="-16200000">
              <a:off x="2631" y="2069"/>
              <a:ext cx="226" cy="182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AutoShape 415"/>
            <p:cNvSpPr>
              <a:spLocks noChangeArrowheads="1"/>
            </p:cNvSpPr>
            <p:nvPr/>
          </p:nvSpPr>
          <p:spPr bwMode="auto">
            <a:xfrm rot="-16200000">
              <a:off x="2358" y="1979"/>
              <a:ext cx="67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AutoShape 416"/>
            <p:cNvSpPr>
              <a:spLocks noChangeArrowheads="1"/>
            </p:cNvSpPr>
            <p:nvPr/>
          </p:nvSpPr>
          <p:spPr bwMode="auto">
            <a:xfrm rot="-21600000">
              <a:off x="2676" y="1593"/>
              <a:ext cx="135" cy="227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AutoShape 417"/>
            <p:cNvSpPr>
              <a:spLocks noChangeArrowheads="1"/>
            </p:cNvSpPr>
            <p:nvPr/>
          </p:nvSpPr>
          <p:spPr bwMode="auto">
            <a:xfrm rot="-21600000">
              <a:off x="2653" y="1569"/>
              <a:ext cx="23" cy="23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AutoShape 418"/>
            <p:cNvSpPr>
              <a:spLocks noChangeArrowheads="1"/>
            </p:cNvSpPr>
            <p:nvPr/>
          </p:nvSpPr>
          <p:spPr bwMode="auto">
            <a:xfrm rot="-21600000">
              <a:off x="2427" y="1504"/>
              <a:ext cx="22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AutoShape 419"/>
            <p:cNvSpPr>
              <a:spLocks noChangeArrowheads="1"/>
            </p:cNvSpPr>
            <p:nvPr/>
          </p:nvSpPr>
          <p:spPr bwMode="auto">
            <a:xfrm rot="-21600000">
              <a:off x="2358" y="2047"/>
              <a:ext cx="6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AutoShape 420"/>
            <p:cNvSpPr>
              <a:spLocks noChangeArrowheads="1"/>
            </p:cNvSpPr>
            <p:nvPr/>
          </p:nvSpPr>
          <p:spPr bwMode="auto">
            <a:xfrm rot="-27000000">
              <a:off x="2426" y="2047"/>
              <a:ext cx="6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AutoShape 421"/>
            <p:cNvSpPr>
              <a:spLocks noChangeArrowheads="1"/>
            </p:cNvSpPr>
            <p:nvPr/>
          </p:nvSpPr>
          <p:spPr bwMode="auto">
            <a:xfrm rot="-27000000">
              <a:off x="1871" y="1945"/>
              <a:ext cx="68" cy="136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AutoShape 422"/>
            <p:cNvSpPr>
              <a:spLocks noChangeArrowheads="1"/>
            </p:cNvSpPr>
            <p:nvPr/>
          </p:nvSpPr>
          <p:spPr bwMode="auto">
            <a:xfrm rot="-27000000">
              <a:off x="1973" y="1820"/>
              <a:ext cx="159" cy="159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AutoShape 423"/>
            <p:cNvSpPr>
              <a:spLocks noChangeArrowheads="1"/>
            </p:cNvSpPr>
            <p:nvPr/>
          </p:nvSpPr>
          <p:spPr bwMode="auto">
            <a:xfrm rot="-27000000">
              <a:off x="2143" y="1763"/>
              <a:ext cx="46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" name="AutoShape 424"/>
            <p:cNvSpPr>
              <a:spLocks noChangeArrowheads="1"/>
            </p:cNvSpPr>
            <p:nvPr/>
          </p:nvSpPr>
          <p:spPr bwMode="auto">
            <a:xfrm rot="-27000000">
              <a:off x="2200" y="1593"/>
              <a:ext cx="182" cy="181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AutoShape 425"/>
            <p:cNvSpPr>
              <a:spLocks noChangeArrowheads="1"/>
            </p:cNvSpPr>
            <p:nvPr/>
          </p:nvSpPr>
          <p:spPr bwMode="auto">
            <a:xfrm rot="-27000000">
              <a:off x="2358" y="1525"/>
              <a:ext cx="91" cy="45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" name="AutoShape 426"/>
            <p:cNvSpPr>
              <a:spLocks noChangeArrowheads="1"/>
            </p:cNvSpPr>
            <p:nvPr/>
          </p:nvSpPr>
          <p:spPr bwMode="auto">
            <a:xfrm rot="-32400000">
              <a:off x="1837" y="2047"/>
              <a:ext cx="45" cy="226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" name="AutoShape 427"/>
            <p:cNvSpPr>
              <a:spLocks noChangeArrowheads="1"/>
            </p:cNvSpPr>
            <p:nvPr/>
          </p:nvSpPr>
          <p:spPr bwMode="auto">
            <a:xfrm rot="-32400000">
              <a:off x="1882" y="2273"/>
              <a:ext cx="544" cy="182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" name="AutoShape 428"/>
            <p:cNvSpPr>
              <a:spLocks noChangeArrowheads="1"/>
            </p:cNvSpPr>
            <p:nvPr/>
          </p:nvSpPr>
          <p:spPr bwMode="auto">
            <a:xfrm rot="-32400000">
              <a:off x="2426" y="1979"/>
              <a:ext cx="68" cy="68"/>
            </a:xfrm>
            <a:prstGeom prst="rtTriangle">
              <a:avLst/>
            </a:prstGeom>
            <a:solidFill>
              <a:srgbClr val="003399"/>
            </a:solidFill>
            <a:ln w="9525" algn="ctr">
              <a:solidFill>
                <a:srgbClr val="00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" name="Rectangle 429"/>
            <p:cNvSpPr>
              <a:spLocks noChangeArrowheads="1"/>
            </p:cNvSpPr>
            <p:nvPr/>
          </p:nvSpPr>
          <p:spPr bwMode="auto">
            <a:xfrm>
              <a:off x="4808" y="1344"/>
              <a:ext cx="136" cy="22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AutoShape 430"/>
            <p:cNvSpPr>
              <a:spLocks noChangeArrowheads="1"/>
            </p:cNvSpPr>
            <p:nvPr/>
          </p:nvSpPr>
          <p:spPr bwMode="auto">
            <a:xfrm rot="-10800000">
              <a:off x="4400" y="1366"/>
              <a:ext cx="294" cy="46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AutoShape 431"/>
            <p:cNvSpPr>
              <a:spLocks noChangeArrowheads="1"/>
            </p:cNvSpPr>
            <p:nvPr/>
          </p:nvSpPr>
          <p:spPr bwMode="auto">
            <a:xfrm rot="-16200000">
              <a:off x="4796" y="1287"/>
              <a:ext cx="23" cy="227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AutoShape 432"/>
            <p:cNvSpPr>
              <a:spLocks noChangeArrowheads="1"/>
            </p:cNvSpPr>
            <p:nvPr/>
          </p:nvSpPr>
          <p:spPr bwMode="auto">
            <a:xfrm rot="-5400000">
              <a:off x="4411" y="1083"/>
              <a:ext cx="45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AutoShape 433"/>
            <p:cNvSpPr>
              <a:spLocks noChangeArrowheads="1"/>
            </p:cNvSpPr>
            <p:nvPr/>
          </p:nvSpPr>
          <p:spPr bwMode="auto">
            <a:xfrm>
              <a:off x="4717" y="1094"/>
              <a:ext cx="227" cy="250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AutoShape 434"/>
            <p:cNvSpPr>
              <a:spLocks noChangeArrowheads="1"/>
            </p:cNvSpPr>
            <p:nvPr/>
          </p:nvSpPr>
          <p:spPr bwMode="auto">
            <a:xfrm rot="-16200000">
              <a:off x="4920" y="1366"/>
              <a:ext cx="23" cy="23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" name="Rectangle 435"/>
            <p:cNvSpPr>
              <a:spLocks noChangeArrowheads="1"/>
            </p:cNvSpPr>
            <p:nvPr/>
          </p:nvSpPr>
          <p:spPr bwMode="auto">
            <a:xfrm>
              <a:off x="4400" y="1139"/>
              <a:ext cx="340" cy="227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Rectangle 436"/>
            <p:cNvSpPr>
              <a:spLocks noChangeArrowheads="1"/>
            </p:cNvSpPr>
            <p:nvPr/>
          </p:nvSpPr>
          <p:spPr bwMode="auto">
            <a:xfrm>
              <a:off x="4581" y="1344"/>
              <a:ext cx="340" cy="45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Rectangle 437"/>
            <p:cNvSpPr>
              <a:spLocks noChangeArrowheads="1"/>
            </p:cNvSpPr>
            <p:nvPr/>
          </p:nvSpPr>
          <p:spPr bwMode="auto">
            <a:xfrm>
              <a:off x="4468" y="1094"/>
              <a:ext cx="249" cy="68"/>
            </a:xfrm>
            <a:prstGeom prst="rect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AutoShape 438"/>
            <p:cNvSpPr>
              <a:spLocks noChangeArrowheads="1"/>
            </p:cNvSpPr>
            <p:nvPr/>
          </p:nvSpPr>
          <p:spPr bwMode="auto">
            <a:xfrm rot="-10800000">
              <a:off x="2358" y="2047"/>
              <a:ext cx="68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AutoShape 439"/>
            <p:cNvSpPr>
              <a:spLocks noChangeArrowheads="1"/>
            </p:cNvSpPr>
            <p:nvPr/>
          </p:nvSpPr>
          <p:spPr bwMode="auto">
            <a:xfrm rot="-16200000">
              <a:off x="2426" y="2047"/>
              <a:ext cx="68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40"/>
            <p:cNvSpPr>
              <a:spLocks noChangeArrowheads="1"/>
            </p:cNvSpPr>
            <p:nvPr/>
          </p:nvSpPr>
          <p:spPr bwMode="auto">
            <a:xfrm rot="-5400000">
              <a:off x="2358" y="1979"/>
              <a:ext cx="68" cy="68"/>
            </a:xfrm>
            <a:prstGeom prst="rtTriangle">
              <a:avLst/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441"/>
            <p:cNvSpPr>
              <a:spLocks noChangeArrowheads="1"/>
            </p:cNvSpPr>
            <p:nvPr/>
          </p:nvSpPr>
          <p:spPr bwMode="auto">
            <a:xfrm>
              <a:off x="2426" y="1979"/>
              <a:ext cx="68" cy="68"/>
            </a:xfrm>
            <a:prstGeom prst="rtTriangl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442"/>
            <p:cNvSpPr>
              <a:spLocks noChangeShapeType="1"/>
            </p:cNvSpPr>
            <p:nvPr/>
          </p:nvSpPr>
          <p:spPr bwMode="auto">
            <a:xfrm flipV="1">
              <a:off x="385" y="2783"/>
              <a:ext cx="4083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443"/>
            <p:cNvSpPr>
              <a:spLocks noChangeShapeType="1"/>
            </p:cNvSpPr>
            <p:nvPr/>
          </p:nvSpPr>
          <p:spPr bwMode="auto">
            <a:xfrm>
              <a:off x="385" y="2670"/>
              <a:ext cx="430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Line 444"/>
            <p:cNvSpPr>
              <a:spLocks noChangeShapeType="1"/>
            </p:cNvSpPr>
            <p:nvPr/>
          </p:nvSpPr>
          <p:spPr bwMode="auto">
            <a:xfrm flipV="1">
              <a:off x="385" y="2329"/>
              <a:ext cx="453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445"/>
            <p:cNvSpPr>
              <a:spLocks noChangeShapeType="1"/>
            </p:cNvSpPr>
            <p:nvPr/>
          </p:nvSpPr>
          <p:spPr bwMode="auto">
            <a:xfrm flipV="1">
              <a:off x="385" y="2216"/>
              <a:ext cx="4763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446"/>
            <p:cNvSpPr>
              <a:spLocks noChangeShapeType="1"/>
            </p:cNvSpPr>
            <p:nvPr/>
          </p:nvSpPr>
          <p:spPr bwMode="auto">
            <a:xfrm>
              <a:off x="385" y="2103"/>
              <a:ext cx="476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447"/>
            <p:cNvSpPr>
              <a:spLocks noChangeShapeType="1"/>
            </p:cNvSpPr>
            <p:nvPr/>
          </p:nvSpPr>
          <p:spPr bwMode="auto">
            <a:xfrm flipV="1">
              <a:off x="385" y="1989"/>
              <a:ext cx="4990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448"/>
            <p:cNvSpPr>
              <a:spLocks noChangeShapeType="1"/>
            </p:cNvSpPr>
            <p:nvPr/>
          </p:nvSpPr>
          <p:spPr bwMode="auto">
            <a:xfrm flipV="1">
              <a:off x="385" y="1875"/>
              <a:ext cx="4990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449"/>
            <p:cNvSpPr>
              <a:spLocks noChangeShapeType="1"/>
            </p:cNvSpPr>
            <p:nvPr/>
          </p:nvSpPr>
          <p:spPr bwMode="auto">
            <a:xfrm flipV="1">
              <a:off x="839" y="1536"/>
              <a:ext cx="476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450"/>
            <p:cNvSpPr>
              <a:spLocks noChangeShapeType="1"/>
            </p:cNvSpPr>
            <p:nvPr/>
          </p:nvSpPr>
          <p:spPr bwMode="auto">
            <a:xfrm flipV="1">
              <a:off x="839" y="1423"/>
              <a:ext cx="476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451"/>
            <p:cNvSpPr>
              <a:spLocks noChangeShapeType="1"/>
            </p:cNvSpPr>
            <p:nvPr/>
          </p:nvSpPr>
          <p:spPr bwMode="auto">
            <a:xfrm flipV="1">
              <a:off x="1066" y="1309"/>
              <a:ext cx="453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452"/>
            <p:cNvSpPr>
              <a:spLocks noChangeShapeType="1"/>
            </p:cNvSpPr>
            <p:nvPr/>
          </p:nvSpPr>
          <p:spPr bwMode="auto">
            <a:xfrm flipV="1">
              <a:off x="1066" y="1196"/>
              <a:ext cx="453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453"/>
            <p:cNvSpPr>
              <a:spLocks noChangeShapeType="1"/>
            </p:cNvSpPr>
            <p:nvPr/>
          </p:nvSpPr>
          <p:spPr bwMode="auto">
            <a:xfrm flipV="1">
              <a:off x="1292" y="1083"/>
              <a:ext cx="431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454"/>
            <p:cNvSpPr>
              <a:spLocks noChangeShapeType="1"/>
            </p:cNvSpPr>
            <p:nvPr/>
          </p:nvSpPr>
          <p:spPr bwMode="auto">
            <a:xfrm>
              <a:off x="1292" y="969"/>
              <a:ext cx="431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Line 455"/>
            <p:cNvSpPr>
              <a:spLocks noChangeShapeType="1"/>
            </p:cNvSpPr>
            <p:nvPr/>
          </p:nvSpPr>
          <p:spPr bwMode="auto">
            <a:xfrm>
              <a:off x="5091" y="232"/>
              <a:ext cx="0" cy="204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Line 456"/>
            <p:cNvSpPr>
              <a:spLocks noChangeShapeType="1"/>
            </p:cNvSpPr>
            <p:nvPr/>
          </p:nvSpPr>
          <p:spPr bwMode="auto">
            <a:xfrm>
              <a:off x="4978" y="232"/>
              <a:ext cx="0" cy="204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Line 457"/>
            <p:cNvSpPr>
              <a:spLocks noChangeShapeType="1"/>
            </p:cNvSpPr>
            <p:nvPr/>
          </p:nvSpPr>
          <p:spPr bwMode="auto">
            <a:xfrm>
              <a:off x="4751" y="232"/>
              <a:ext cx="0" cy="226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Line 458"/>
            <p:cNvSpPr>
              <a:spLocks noChangeShapeType="1"/>
            </p:cNvSpPr>
            <p:nvPr/>
          </p:nvSpPr>
          <p:spPr bwMode="auto">
            <a:xfrm>
              <a:off x="4638" y="232"/>
              <a:ext cx="0" cy="249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Line 459"/>
            <p:cNvSpPr>
              <a:spLocks noChangeShapeType="1"/>
            </p:cNvSpPr>
            <p:nvPr/>
          </p:nvSpPr>
          <p:spPr bwMode="auto">
            <a:xfrm>
              <a:off x="4524" y="232"/>
              <a:ext cx="0" cy="249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Line 460"/>
            <p:cNvSpPr>
              <a:spLocks noChangeShapeType="1"/>
            </p:cNvSpPr>
            <p:nvPr/>
          </p:nvSpPr>
          <p:spPr bwMode="auto">
            <a:xfrm>
              <a:off x="4411" y="232"/>
              <a:ext cx="0" cy="272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Line 461"/>
            <p:cNvSpPr>
              <a:spLocks noChangeShapeType="1"/>
            </p:cNvSpPr>
            <p:nvPr/>
          </p:nvSpPr>
          <p:spPr bwMode="auto">
            <a:xfrm>
              <a:off x="4298" y="232"/>
              <a:ext cx="0" cy="272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Line 462"/>
            <p:cNvSpPr>
              <a:spLocks noChangeShapeType="1"/>
            </p:cNvSpPr>
            <p:nvPr/>
          </p:nvSpPr>
          <p:spPr bwMode="auto">
            <a:xfrm>
              <a:off x="4184" y="232"/>
              <a:ext cx="0" cy="2949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Line 463"/>
            <p:cNvSpPr>
              <a:spLocks noChangeShapeType="1"/>
            </p:cNvSpPr>
            <p:nvPr/>
          </p:nvSpPr>
          <p:spPr bwMode="auto">
            <a:xfrm>
              <a:off x="4071" y="232"/>
              <a:ext cx="0" cy="2949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Line 464"/>
            <p:cNvSpPr>
              <a:spLocks noChangeShapeType="1"/>
            </p:cNvSpPr>
            <p:nvPr/>
          </p:nvSpPr>
          <p:spPr bwMode="auto">
            <a:xfrm>
              <a:off x="3957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Line 465"/>
            <p:cNvSpPr>
              <a:spLocks noChangeShapeType="1"/>
            </p:cNvSpPr>
            <p:nvPr/>
          </p:nvSpPr>
          <p:spPr bwMode="auto">
            <a:xfrm>
              <a:off x="3844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Line 466"/>
            <p:cNvSpPr>
              <a:spLocks noChangeShapeType="1"/>
            </p:cNvSpPr>
            <p:nvPr/>
          </p:nvSpPr>
          <p:spPr bwMode="auto">
            <a:xfrm>
              <a:off x="3731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Line 467"/>
            <p:cNvSpPr>
              <a:spLocks noChangeShapeType="1"/>
            </p:cNvSpPr>
            <p:nvPr/>
          </p:nvSpPr>
          <p:spPr bwMode="auto">
            <a:xfrm>
              <a:off x="3617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68"/>
            <p:cNvSpPr>
              <a:spLocks noChangeAspect="1" noChangeShapeType="1"/>
            </p:cNvSpPr>
            <p:nvPr/>
          </p:nvSpPr>
          <p:spPr bwMode="auto">
            <a:xfrm>
              <a:off x="3164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69"/>
            <p:cNvSpPr>
              <a:spLocks noChangeAspect="1" noChangeShapeType="1"/>
            </p:cNvSpPr>
            <p:nvPr/>
          </p:nvSpPr>
          <p:spPr bwMode="auto">
            <a:xfrm>
              <a:off x="305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70"/>
            <p:cNvSpPr>
              <a:spLocks noChangeAspect="1" noChangeShapeType="1"/>
            </p:cNvSpPr>
            <p:nvPr/>
          </p:nvSpPr>
          <p:spPr bwMode="auto">
            <a:xfrm>
              <a:off x="2937" y="232"/>
              <a:ext cx="0" cy="3062"/>
            </a:xfrm>
            <a:prstGeom prst="line">
              <a:avLst/>
            </a:prstGeom>
            <a:noFill/>
            <a:ln w="190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71"/>
            <p:cNvSpPr>
              <a:spLocks noChangeAspect="1" noChangeShapeType="1"/>
            </p:cNvSpPr>
            <p:nvPr/>
          </p:nvSpPr>
          <p:spPr bwMode="auto">
            <a:xfrm>
              <a:off x="271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Line 472"/>
            <p:cNvSpPr>
              <a:spLocks noChangeAspect="1" noChangeShapeType="1"/>
            </p:cNvSpPr>
            <p:nvPr/>
          </p:nvSpPr>
          <p:spPr bwMode="auto">
            <a:xfrm flipH="1">
              <a:off x="2596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Line 473"/>
            <p:cNvSpPr>
              <a:spLocks noChangeShapeType="1"/>
            </p:cNvSpPr>
            <p:nvPr/>
          </p:nvSpPr>
          <p:spPr bwMode="auto">
            <a:xfrm>
              <a:off x="2483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Line 474"/>
            <p:cNvSpPr>
              <a:spLocks noChangeAspect="1" noChangeShapeType="1"/>
            </p:cNvSpPr>
            <p:nvPr/>
          </p:nvSpPr>
          <p:spPr bwMode="auto">
            <a:xfrm>
              <a:off x="237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75"/>
            <p:cNvSpPr>
              <a:spLocks noChangeShapeType="1"/>
            </p:cNvSpPr>
            <p:nvPr/>
          </p:nvSpPr>
          <p:spPr bwMode="auto">
            <a:xfrm>
              <a:off x="2256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476"/>
            <p:cNvSpPr>
              <a:spLocks noChangeAspect="1" noChangeShapeType="1"/>
            </p:cNvSpPr>
            <p:nvPr/>
          </p:nvSpPr>
          <p:spPr bwMode="auto">
            <a:xfrm>
              <a:off x="2143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477"/>
            <p:cNvSpPr>
              <a:spLocks noChangeAspect="1" noChangeShapeType="1"/>
            </p:cNvSpPr>
            <p:nvPr/>
          </p:nvSpPr>
          <p:spPr bwMode="auto">
            <a:xfrm>
              <a:off x="2029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478"/>
            <p:cNvSpPr>
              <a:spLocks noChangeAspect="1" noChangeShapeType="1"/>
            </p:cNvSpPr>
            <p:nvPr/>
          </p:nvSpPr>
          <p:spPr bwMode="auto">
            <a:xfrm>
              <a:off x="1916" y="459"/>
              <a:ext cx="0" cy="283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" name="Line 479"/>
            <p:cNvSpPr>
              <a:spLocks noChangeAspect="1" noChangeShapeType="1"/>
            </p:cNvSpPr>
            <p:nvPr/>
          </p:nvSpPr>
          <p:spPr bwMode="auto">
            <a:xfrm>
              <a:off x="1803" y="459"/>
              <a:ext cx="0" cy="283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Line 480"/>
            <p:cNvSpPr>
              <a:spLocks noChangeAspect="1" noChangeShapeType="1"/>
            </p:cNvSpPr>
            <p:nvPr/>
          </p:nvSpPr>
          <p:spPr bwMode="auto">
            <a:xfrm>
              <a:off x="1689" y="686"/>
              <a:ext cx="0" cy="260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Line 481"/>
            <p:cNvSpPr>
              <a:spLocks noChangeAspect="1" noChangeShapeType="1"/>
            </p:cNvSpPr>
            <p:nvPr/>
          </p:nvSpPr>
          <p:spPr bwMode="auto">
            <a:xfrm>
              <a:off x="1576" y="686"/>
              <a:ext cx="0" cy="260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Line 482"/>
            <p:cNvSpPr>
              <a:spLocks noChangeAspect="1" noChangeShapeType="1"/>
            </p:cNvSpPr>
            <p:nvPr/>
          </p:nvSpPr>
          <p:spPr bwMode="auto">
            <a:xfrm>
              <a:off x="1462" y="913"/>
              <a:ext cx="0" cy="238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Line 483"/>
            <p:cNvSpPr>
              <a:spLocks noChangeAspect="1" noChangeShapeType="1"/>
            </p:cNvSpPr>
            <p:nvPr/>
          </p:nvSpPr>
          <p:spPr bwMode="auto">
            <a:xfrm>
              <a:off x="1349" y="913"/>
              <a:ext cx="0" cy="238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" name="Line 484"/>
            <p:cNvSpPr>
              <a:spLocks noChangeAspect="1" noChangeShapeType="1"/>
            </p:cNvSpPr>
            <p:nvPr/>
          </p:nvSpPr>
          <p:spPr bwMode="auto">
            <a:xfrm>
              <a:off x="1236" y="1139"/>
              <a:ext cx="0" cy="215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Line 485"/>
            <p:cNvSpPr>
              <a:spLocks noChangeAspect="1" noChangeShapeType="1"/>
            </p:cNvSpPr>
            <p:nvPr/>
          </p:nvSpPr>
          <p:spPr bwMode="auto">
            <a:xfrm>
              <a:off x="1122" y="1139"/>
              <a:ext cx="0" cy="2155"/>
            </a:xfrm>
            <a:prstGeom prst="line">
              <a:avLst/>
            </a:prstGeom>
            <a:noFill/>
            <a:ln w="190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Line 486"/>
            <p:cNvSpPr>
              <a:spLocks noChangeAspect="1" noChangeShapeType="1"/>
            </p:cNvSpPr>
            <p:nvPr/>
          </p:nvSpPr>
          <p:spPr bwMode="auto">
            <a:xfrm>
              <a:off x="1009" y="1366"/>
              <a:ext cx="0" cy="192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487"/>
            <p:cNvSpPr>
              <a:spLocks noChangeAspect="1" noChangeShapeType="1"/>
            </p:cNvSpPr>
            <p:nvPr/>
          </p:nvSpPr>
          <p:spPr bwMode="auto">
            <a:xfrm>
              <a:off x="895" y="1366"/>
              <a:ext cx="0" cy="1928"/>
            </a:xfrm>
            <a:prstGeom prst="line">
              <a:avLst/>
            </a:prstGeom>
            <a:noFill/>
            <a:ln w="190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488"/>
            <p:cNvSpPr>
              <a:spLocks noChangeAspect="1" noChangeShapeType="1"/>
            </p:cNvSpPr>
            <p:nvPr/>
          </p:nvSpPr>
          <p:spPr bwMode="auto">
            <a:xfrm>
              <a:off x="782" y="1593"/>
              <a:ext cx="0" cy="170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489"/>
            <p:cNvSpPr>
              <a:spLocks noChangeAspect="1" noChangeShapeType="1"/>
            </p:cNvSpPr>
            <p:nvPr/>
          </p:nvSpPr>
          <p:spPr bwMode="auto">
            <a:xfrm>
              <a:off x="669" y="1593"/>
              <a:ext cx="0" cy="170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Line 490"/>
            <p:cNvSpPr>
              <a:spLocks noChangeAspect="1" noChangeShapeType="1"/>
            </p:cNvSpPr>
            <p:nvPr/>
          </p:nvSpPr>
          <p:spPr bwMode="auto">
            <a:xfrm>
              <a:off x="555" y="1820"/>
              <a:ext cx="0" cy="1474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491"/>
            <p:cNvSpPr>
              <a:spLocks noChangeAspect="1" noChangeShapeType="1"/>
            </p:cNvSpPr>
            <p:nvPr/>
          </p:nvSpPr>
          <p:spPr bwMode="auto">
            <a:xfrm>
              <a:off x="442" y="1820"/>
              <a:ext cx="0" cy="1474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492"/>
            <p:cNvSpPr>
              <a:spLocks noChangeShapeType="1"/>
            </p:cNvSpPr>
            <p:nvPr/>
          </p:nvSpPr>
          <p:spPr bwMode="auto">
            <a:xfrm flipV="1">
              <a:off x="2426" y="2047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493"/>
            <p:cNvSpPr>
              <a:spLocks noChangeShapeType="1"/>
            </p:cNvSpPr>
            <p:nvPr/>
          </p:nvSpPr>
          <p:spPr bwMode="auto">
            <a:xfrm flipH="1" flipV="1">
              <a:off x="2426" y="1979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Line 494"/>
            <p:cNvSpPr>
              <a:spLocks noChangeShapeType="1"/>
            </p:cNvSpPr>
            <p:nvPr/>
          </p:nvSpPr>
          <p:spPr bwMode="auto">
            <a:xfrm flipH="1">
              <a:off x="2358" y="1979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Line 495"/>
            <p:cNvSpPr>
              <a:spLocks noChangeShapeType="1"/>
            </p:cNvSpPr>
            <p:nvPr/>
          </p:nvSpPr>
          <p:spPr bwMode="auto">
            <a:xfrm>
              <a:off x="2358" y="2047"/>
              <a:ext cx="68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" name="Line 496"/>
            <p:cNvSpPr>
              <a:spLocks noChangeShapeType="1"/>
            </p:cNvSpPr>
            <p:nvPr/>
          </p:nvSpPr>
          <p:spPr bwMode="auto">
            <a:xfrm flipV="1">
              <a:off x="2426" y="2273"/>
              <a:ext cx="227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" name="Line 497"/>
            <p:cNvSpPr>
              <a:spLocks noChangeShapeType="1"/>
            </p:cNvSpPr>
            <p:nvPr/>
          </p:nvSpPr>
          <p:spPr bwMode="auto">
            <a:xfrm flipV="1">
              <a:off x="2653" y="2047"/>
              <a:ext cx="18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Line 498"/>
            <p:cNvSpPr>
              <a:spLocks noChangeShapeType="1"/>
            </p:cNvSpPr>
            <p:nvPr/>
          </p:nvSpPr>
          <p:spPr bwMode="auto">
            <a:xfrm flipH="1" flipV="1">
              <a:off x="2812" y="1820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Line 499"/>
            <p:cNvSpPr>
              <a:spLocks noChangeShapeType="1"/>
            </p:cNvSpPr>
            <p:nvPr/>
          </p:nvSpPr>
          <p:spPr bwMode="auto">
            <a:xfrm flipH="1" flipV="1">
              <a:off x="2676" y="1593"/>
              <a:ext cx="136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Line 500"/>
            <p:cNvSpPr>
              <a:spLocks noChangeShapeType="1"/>
            </p:cNvSpPr>
            <p:nvPr/>
          </p:nvSpPr>
          <p:spPr bwMode="auto">
            <a:xfrm flipH="1" flipV="1">
              <a:off x="2653" y="1570"/>
              <a:ext cx="2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" name="Line 501"/>
            <p:cNvSpPr>
              <a:spLocks noChangeShapeType="1"/>
            </p:cNvSpPr>
            <p:nvPr/>
          </p:nvSpPr>
          <p:spPr bwMode="auto">
            <a:xfrm flipH="1" flipV="1">
              <a:off x="2426" y="1502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" name="Line 502"/>
            <p:cNvSpPr>
              <a:spLocks noChangeShapeType="1"/>
            </p:cNvSpPr>
            <p:nvPr/>
          </p:nvSpPr>
          <p:spPr bwMode="auto">
            <a:xfrm flipH="1">
              <a:off x="2381" y="1502"/>
              <a:ext cx="45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" name="Line 503"/>
            <p:cNvSpPr>
              <a:spLocks noChangeShapeType="1"/>
            </p:cNvSpPr>
            <p:nvPr/>
          </p:nvSpPr>
          <p:spPr bwMode="auto">
            <a:xfrm flipH="1">
              <a:off x="2200" y="1593"/>
              <a:ext cx="181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" name="Line 504"/>
            <p:cNvSpPr>
              <a:spLocks noChangeShapeType="1"/>
            </p:cNvSpPr>
            <p:nvPr/>
          </p:nvSpPr>
          <p:spPr bwMode="auto">
            <a:xfrm flipH="1">
              <a:off x="2132" y="1774"/>
              <a:ext cx="68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" name="Line 505"/>
            <p:cNvSpPr>
              <a:spLocks noChangeShapeType="1"/>
            </p:cNvSpPr>
            <p:nvPr/>
          </p:nvSpPr>
          <p:spPr bwMode="auto">
            <a:xfrm flipV="1">
              <a:off x="1973" y="1820"/>
              <a:ext cx="159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" name="Line 506"/>
            <p:cNvSpPr>
              <a:spLocks noChangeShapeType="1"/>
            </p:cNvSpPr>
            <p:nvPr/>
          </p:nvSpPr>
          <p:spPr bwMode="auto">
            <a:xfrm flipV="1">
              <a:off x="1837" y="1979"/>
              <a:ext cx="136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" name="Line 507"/>
            <p:cNvSpPr>
              <a:spLocks noChangeShapeType="1"/>
            </p:cNvSpPr>
            <p:nvPr/>
          </p:nvSpPr>
          <p:spPr bwMode="auto">
            <a:xfrm>
              <a:off x="1837" y="2047"/>
              <a:ext cx="45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" name="Line 508"/>
            <p:cNvSpPr>
              <a:spLocks noChangeShapeType="1"/>
            </p:cNvSpPr>
            <p:nvPr/>
          </p:nvSpPr>
          <p:spPr bwMode="auto">
            <a:xfrm flipH="1" flipV="1">
              <a:off x="1882" y="2273"/>
              <a:ext cx="544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" name="Line 509"/>
            <p:cNvSpPr>
              <a:spLocks noChangeShapeType="1"/>
            </p:cNvSpPr>
            <p:nvPr/>
          </p:nvSpPr>
          <p:spPr bwMode="auto">
            <a:xfrm flipH="1">
              <a:off x="2381" y="1094"/>
              <a:ext cx="45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" name="Line 510"/>
            <p:cNvSpPr>
              <a:spLocks noChangeShapeType="1"/>
            </p:cNvSpPr>
            <p:nvPr/>
          </p:nvSpPr>
          <p:spPr bwMode="auto">
            <a:xfrm flipH="1">
              <a:off x="2200" y="1139"/>
              <a:ext cx="18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" name="Line 511"/>
            <p:cNvSpPr>
              <a:spLocks noChangeShapeType="1"/>
            </p:cNvSpPr>
            <p:nvPr/>
          </p:nvSpPr>
          <p:spPr bwMode="auto">
            <a:xfrm flipH="1">
              <a:off x="1995" y="1366"/>
              <a:ext cx="205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" name="Line 512"/>
            <p:cNvSpPr>
              <a:spLocks noChangeShapeType="1"/>
            </p:cNvSpPr>
            <p:nvPr/>
          </p:nvSpPr>
          <p:spPr bwMode="auto">
            <a:xfrm flipH="1">
              <a:off x="1746" y="1616"/>
              <a:ext cx="249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" name="Line 513"/>
            <p:cNvSpPr>
              <a:spLocks noChangeShapeType="1"/>
            </p:cNvSpPr>
            <p:nvPr/>
          </p:nvSpPr>
          <p:spPr bwMode="auto">
            <a:xfrm flipH="1">
              <a:off x="1519" y="1797"/>
              <a:ext cx="227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" name="Line 514"/>
            <p:cNvSpPr>
              <a:spLocks noChangeShapeType="1"/>
            </p:cNvSpPr>
            <p:nvPr/>
          </p:nvSpPr>
          <p:spPr bwMode="auto">
            <a:xfrm flipH="1">
              <a:off x="1292" y="1842"/>
              <a:ext cx="227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" name="Line 515"/>
            <p:cNvSpPr>
              <a:spLocks noChangeShapeType="1"/>
            </p:cNvSpPr>
            <p:nvPr/>
          </p:nvSpPr>
          <p:spPr bwMode="auto">
            <a:xfrm flipH="1">
              <a:off x="1247" y="1956"/>
              <a:ext cx="45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" name="Line 516"/>
            <p:cNvSpPr>
              <a:spLocks noChangeShapeType="1"/>
            </p:cNvSpPr>
            <p:nvPr/>
          </p:nvSpPr>
          <p:spPr bwMode="auto">
            <a:xfrm flipH="1">
              <a:off x="1202" y="2001"/>
              <a:ext cx="45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" name="Line 517"/>
            <p:cNvSpPr>
              <a:spLocks noChangeShapeType="1"/>
            </p:cNvSpPr>
            <p:nvPr/>
          </p:nvSpPr>
          <p:spPr bwMode="auto">
            <a:xfrm flipH="1">
              <a:off x="1088" y="2047"/>
              <a:ext cx="114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" name="Line 518"/>
            <p:cNvSpPr>
              <a:spLocks noChangeShapeType="1"/>
            </p:cNvSpPr>
            <p:nvPr/>
          </p:nvSpPr>
          <p:spPr bwMode="auto">
            <a:xfrm flipH="1">
              <a:off x="1043" y="2273"/>
              <a:ext cx="45" cy="3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" name="Line 519"/>
            <p:cNvSpPr>
              <a:spLocks noChangeShapeType="1"/>
            </p:cNvSpPr>
            <p:nvPr/>
          </p:nvSpPr>
          <p:spPr bwMode="auto">
            <a:xfrm flipH="1" flipV="1">
              <a:off x="1088" y="2908"/>
              <a:ext cx="46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" name="Line 520"/>
            <p:cNvSpPr>
              <a:spLocks noChangeShapeType="1"/>
            </p:cNvSpPr>
            <p:nvPr/>
          </p:nvSpPr>
          <p:spPr bwMode="auto">
            <a:xfrm flipH="1" flipV="1">
              <a:off x="1043" y="2659"/>
              <a:ext cx="45" cy="2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" name="Line 521"/>
            <p:cNvSpPr>
              <a:spLocks noChangeShapeType="1"/>
            </p:cNvSpPr>
            <p:nvPr/>
          </p:nvSpPr>
          <p:spPr bwMode="auto">
            <a:xfrm>
              <a:off x="1134" y="2954"/>
              <a:ext cx="158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" name="Line 522"/>
            <p:cNvSpPr>
              <a:spLocks noChangeShapeType="1"/>
            </p:cNvSpPr>
            <p:nvPr/>
          </p:nvSpPr>
          <p:spPr bwMode="auto">
            <a:xfrm flipV="1">
              <a:off x="1292" y="2931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" name="Line 523"/>
            <p:cNvSpPr>
              <a:spLocks noChangeShapeType="1"/>
            </p:cNvSpPr>
            <p:nvPr/>
          </p:nvSpPr>
          <p:spPr bwMode="auto">
            <a:xfrm flipV="1">
              <a:off x="1519" y="2727"/>
              <a:ext cx="204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" name="Line 524"/>
            <p:cNvSpPr>
              <a:spLocks noChangeShapeType="1"/>
            </p:cNvSpPr>
            <p:nvPr/>
          </p:nvSpPr>
          <p:spPr bwMode="auto">
            <a:xfrm flipV="1">
              <a:off x="1723" y="2704"/>
              <a:ext cx="36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25"/>
            <p:cNvSpPr>
              <a:spLocks noChangeShapeType="1"/>
            </p:cNvSpPr>
            <p:nvPr/>
          </p:nvSpPr>
          <p:spPr bwMode="auto">
            <a:xfrm flipH="1" flipV="1">
              <a:off x="2086" y="2704"/>
              <a:ext cx="340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" name="Line 526"/>
            <p:cNvSpPr>
              <a:spLocks noChangeShapeType="1"/>
            </p:cNvSpPr>
            <p:nvPr/>
          </p:nvSpPr>
          <p:spPr bwMode="auto">
            <a:xfrm flipV="1">
              <a:off x="2925" y="2047"/>
              <a:ext cx="18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Line 527"/>
            <p:cNvSpPr>
              <a:spLocks noChangeShapeType="1"/>
            </p:cNvSpPr>
            <p:nvPr/>
          </p:nvSpPr>
          <p:spPr bwMode="auto">
            <a:xfrm flipV="1">
              <a:off x="3107" y="1865"/>
              <a:ext cx="68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Line 528"/>
            <p:cNvSpPr>
              <a:spLocks noChangeShapeType="1"/>
            </p:cNvSpPr>
            <p:nvPr/>
          </p:nvSpPr>
          <p:spPr bwMode="auto">
            <a:xfrm flipV="1">
              <a:off x="3175" y="1729"/>
              <a:ext cx="159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" name="Line 529"/>
            <p:cNvSpPr>
              <a:spLocks noChangeShapeType="1"/>
            </p:cNvSpPr>
            <p:nvPr/>
          </p:nvSpPr>
          <p:spPr bwMode="auto">
            <a:xfrm>
              <a:off x="3334" y="1729"/>
              <a:ext cx="680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530"/>
            <p:cNvSpPr>
              <a:spLocks noChangeShapeType="1"/>
            </p:cNvSpPr>
            <p:nvPr/>
          </p:nvSpPr>
          <p:spPr bwMode="auto">
            <a:xfrm>
              <a:off x="4014" y="2069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Line 531"/>
            <p:cNvSpPr>
              <a:spLocks noChangeShapeType="1"/>
            </p:cNvSpPr>
            <p:nvPr/>
          </p:nvSpPr>
          <p:spPr bwMode="auto">
            <a:xfrm>
              <a:off x="4241" y="2069"/>
              <a:ext cx="249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" name="Line 532"/>
            <p:cNvSpPr>
              <a:spLocks noChangeShapeType="1"/>
            </p:cNvSpPr>
            <p:nvPr/>
          </p:nvSpPr>
          <p:spPr bwMode="auto">
            <a:xfrm>
              <a:off x="4490" y="2273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" name="Line 533"/>
            <p:cNvSpPr>
              <a:spLocks noChangeShapeType="1"/>
            </p:cNvSpPr>
            <p:nvPr/>
          </p:nvSpPr>
          <p:spPr bwMode="auto">
            <a:xfrm flipH="1">
              <a:off x="4536" y="2500"/>
              <a:ext cx="22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" name="Line 534"/>
            <p:cNvSpPr>
              <a:spLocks noChangeShapeType="1"/>
            </p:cNvSpPr>
            <p:nvPr/>
          </p:nvSpPr>
          <p:spPr bwMode="auto">
            <a:xfrm flipV="1">
              <a:off x="2426" y="981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" name="Line 535"/>
            <p:cNvSpPr>
              <a:spLocks noChangeShapeType="1"/>
            </p:cNvSpPr>
            <p:nvPr/>
          </p:nvSpPr>
          <p:spPr bwMode="auto">
            <a:xfrm>
              <a:off x="2653" y="981"/>
              <a:ext cx="476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" name="Line 536"/>
            <p:cNvSpPr>
              <a:spLocks noChangeShapeType="1"/>
            </p:cNvSpPr>
            <p:nvPr/>
          </p:nvSpPr>
          <p:spPr bwMode="auto">
            <a:xfrm flipV="1">
              <a:off x="3129" y="686"/>
              <a:ext cx="182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" name="Line 537"/>
            <p:cNvSpPr>
              <a:spLocks noChangeShapeType="1"/>
            </p:cNvSpPr>
            <p:nvPr/>
          </p:nvSpPr>
          <p:spPr bwMode="auto">
            <a:xfrm flipV="1">
              <a:off x="3311" y="482"/>
              <a:ext cx="249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" name="Line 538"/>
            <p:cNvSpPr>
              <a:spLocks noChangeShapeType="1"/>
            </p:cNvSpPr>
            <p:nvPr/>
          </p:nvSpPr>
          <p:spPr bwMode="auto">
            <a:xfrm flipV="1">
              <a:off x="3560" y="414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" name="Line 539"/>
            <p:cNvSpPr>
              <a:spLocks noChangeShapeType="1"/>
            </p:cNvSpPr>
            <p:nvPr/>
          </p:nvSpPr>
          <p:spPr bwMode="auto">
            <a:xfrm flipV="1">
              <a:off x="3787" y="323"/>
              <a:ext cx="68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Line 540"/>
            <p:cNvSpPr>
              <a:spLocks noChangeShapeType="1"/>
            </p:cNvSpPr>
            <p:nvPr/>
          </p:nvSpPr>
          <p:spPr bwMode="auto">
            <a:xfrm>
              <a:off x="4468" y="323"/>
              <a:ext cx="226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" name="Line 541"/>
            <p:cNvSpPr>
              <a:spLocks noChangeShapeType="1"/>
            </p:cNvSpPr>
            <p:nvPr/>
          </p:nvSpPr>
          <p:spPr bwMode="auto">
            <a:xfrm>
              <a:off x="5148" y="731"/>
              <a:ext cx="68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" name="Line 542"/>
            <p:cNvSpPr>
              <a:spLocks noChangeShapeType="1"/>
            </p:cNvSpPr>
            <p:nvPr/>
          </p:nvSpPr>
          <p:spPr bwMode="auto">
            <a:xfrm>
              <a:off x="5216" y="913"/>
              <a:ext cx="68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" name="Line 543"/>
            <p:cNvSpPr>
              <a:spLocks noChangeShapeType="1"/>
            </p:cNvSpPr>
            <p:nvPr/>
          </p:nvSpPr>
          <p:spPr bwMode="auto">
            <a:xfrm>
              <a:off x="5284" y="1139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" name="Line 544"/>
            <p:cNvSpPr>
              <a:spLocks noChangeShapeType="1"/>
            </p:cNvSpPr>
            <p:nvPr/>
          </p:nvSpPr>
          <p:spPr bwMode="auto">
            <a:xfrm flipH="1">
              <a:off x="5239" y="1366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" name="Line 545"/>
            <p:cNvSpPr>
              <a:spLocks noChangeShapeType="1"/>
            </p:cNvSpPr>
            <p:nvPr/>
          </p:nvSpPr>
          <p:spPr bwMode="auto">
            <a:xfrm flipH="1">
              <a:off x="5148" y="1593"/>
              <a:ext cx="9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" name="Line 546"/>
            <p:cNvSpPr>
              <a:spLocks noChangeShapeType="1"/>
            </p:cNvSpPr>
            <p:nvPr/>
          </p:nvSpPr>
          <p:spPr bwMode="auto">
            <a:xfrm flipH="1">
              <a:off x="5080" y="1820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" name="Line 547"/>
            <p:cNvSpPr>
              <a:spLocks noChangeShapeType="1"/>
            </p:cNvSpPr>
            <p:nvPr/>
          </p:nvSpPr>
          <p:spPr bwMode="auto">
            <a:xfrm flipH="1">
              <a:off x="5035" y="2047"/>
              <a:ext cx="45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" name="Line 548"/>
            <p:cNvSpPr>
              <a:spLocks noChangeShapeType="1"/>
            </p:cNvSpPr>
            <p:nvPr/>
          </p:nvSpPr>
          <p:spPr bwMode="auto">
            <a:xfrm flipV="1">
              <a:off x="5261" y="1820"/>
              <a:ext cx="46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" name="Line 549"/>
            <p:cNvSpPr>
              <a:spLocks noChangeShapeType="1"/>
            </p:cNvSpPr>
            <p:nvPr/>
          </p:nvSpPr>
          <p:spPr bwMode="auto">
            <a:xfrm flipV="1">
              <a:off x="5307" y="1638"/>
              <a:ext cx="68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" name="Line 550"/>
            <p:cNvSpPr>
              <a:spLocks noChangeShapeType="1"/>
            </p:cNvSpPr>
            <p:nvPr/>
          </p:nvSpPr>
          <p:spPr bwMode="auto">
            <a:xfrm flipV="1">
              <a:off x="5375" y="1593"/>
              <a:ext cx="22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" name="Line 551"/>
            <p:cNvSpPr>
              <a:spLocks noChangeShapeType="1"/>
            </p:cNvSpPr>
            <p:nvPr/>
          </p:nvSpPr>
          <p:spPr bwMode="auto">
            <a:xfrm flipV="1">
              <a:off x="5397" y="1366"/>
              <a:ext cx="9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" name="Line 552"/>
            <p:cNvSpPr>
              <a:spLocks noChangeShapeType="1"/>
            </p:cNvSpPr>
            <p:nvPr/>
          </p:nvSpPr>
          <p:spPr bwMode="auto">
            <a:xfrm flipH="1" flipV="1">
              <a:off x="5465" y="1139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" name="Line 553"/>
            <p:cNvSpPr>
              <a:spLocks noChangeShapeType="1"/>
            </p:cNvSpPr>
            <p:nvPr/>
          </p:nvSpPr>
          <p:spPr bwMode="auto">
            <a:xfrm flipH="1" flipV="1">
              <a:off x="5375" y="890"/>
              <a:ext cx="90" cy="2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" name="Line 554"/>
            <p:cNvSpPr>
              <a:spLocks noChangeShapeType="1"/>
            </p:cNvSpPr>
            <p:nvPr/>
          </p:nvSpPr>
          <p:spPr bwMode="auto">
            <a:xfrm flipH="1" flipV="1">
              <a:off x="5239" y="527"/>
              <a:ext cx="136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" name="Line 555"/>
            <p:cNvSpPr>
              <a:spLocks noChangeShapeType="1"/>
            </p:cNvSpPr>
            <p:nvPr/>
          </p:nvSpPr>
          <p:spPr bwMode="auto">
            <a:xfrm>
              <a:off x="4921" y="232"/>
              <a:ext cx="182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" name="Line 556"/>
            <p:cNvSpPr>
              <a:spLocks noChangeShapeType="1"/>
            </p:cNvSpPr>
            <p:nvPr/>
          </p:nvSpPr>
          <p:spPr bwMode="auto">
            <a:xfrm flipV="1">
              <a:off x="4944" y="1366"/>
              <a:ext cx="204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" name="Line 557"/>
            <p:cNvSpPr>
              <a:spLocks noChangeShapeType="1"/>
            </p:cNvSpPr>
            <p:nvPr/>
          </p:nvSpPr>
          <p:spPr bwMode="auto">
            <a:xfrm flipH="1" flipV="1">
              <a:off x="5125" y="1139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" name="Line 558"/>
            <p:cNvSpPr>
              <a:spLocks noChangeShapeType="1"/>
            </p:cNvSpPr>
            <p:nvPr/>
          </p:nvSpPr>
          <p:spPr bwMode="auto">
            <a:xfrm flipH="1" flipV="1">
              <a:off x="4944" y="777"/>
              <a:ext cx="181" cy="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" name="Line 559"/>
            <p:cNvSpPr>
              <a:spLocks noChangeShapeType="1"/>
            </p:cNvSpPr>
            <p:nvPr/>
          </p:nvSpPr>
          <p:spPr bwMode="auto">
            <a:xfrm flipH="1" flipV="1">
              <a:off x="4468" y="618"/>
              <a:ext cx="226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" name="Line 560"/>
            <p:cNvSpPr>
              <a:spLocks noChangeShapeType="1"/>
            </p:cNvSpPr>
            <p:nvPr/>
          </p:nvSpPr>
          <p:spPr bwMode="auto">
            <a:xfrm flipH="1">
              <a:off x="4241" y="618"/>
              <a:ext cx="227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" name="Line 561"/>
            <p:cNvSpPr>
              <a:spLocks noChangeShapeType="1"/>
            </p:cNvSpPr>
            <p:nvPr/>
          </p:nvSpPr>
          <p:spPr bwMode="auto">
            <a:xfrm flipH="1">
              <a:off x="4014" y="663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" name="Line 562"/>
            <p:cNvSpPr>
              <a:spLocks noChangeShapeType="1"/>
            </p:cNvSpPr>
            <p:nvPr/>
          </p:nvSpPr>
          <p:spPr bwMode="auto">
            <a:xfrm flipH="1">
              <a:off x="3787" y="663"/>
              <a:ext cx="227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" name="Line 563"/>
            <p:cNvSpPr>
              <a:spLocks noChangeShapeType="1"/>
            </p:cNvSpPr>
            <p:nvPr/>
          </p:nvSpPr>
          <p:spPr bwMode="auto">
            <a:xfrm flipH="1">
              <a:off x="3651" y="686"/>
              <a:ext cx="136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" name="Line 564"/>
            <p:cNvSpPr>
              <a:spLocks noChangeShapeType="1"/>
            </p:cNvSpPr>
            <p:nvPr/>
          </p:nvSpPr>
          <p:spPr bwMode="auto">
            <a:xfrm>
              <a:off x="3651" y="913"/>
              <a:ext cx="45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" name="Line 565"/>
            <p:cNvSpPr>
              <a:spLocks noChangeShapeType="1"/>
            </p:cNvSpPr>
            <p:nvPr/>
          </p:nvSpPr>
          <p:spPr bwMode="auto">
            <a:xfrm>
              <a:off x="3696" y="1139"/>
              <a:ext cx="114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" name="Line 566"/>
            <p:cNvSpPr>
              <a:spLocks noChangeShapeType="1"/>
            </p:cNvSpPr>
            <p:nvPr/>
          </p:nvSpPr>
          <p:spPr bwMode="auto">
            <a:xfrm>
              <a:off x="3810" y="1366"/>
              <a:ext cx="204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" name="Line 567"/>
            <p:cNvSpPr>
              <a:spLocks noChangeShapeType="1"/>
            </p:cNvSpPr>
            <p:nvPr/>
          </p:nvSpPr>
          <p:spPr bwMode="auto">
            <a:xfrm>
              <a:off x="4014" y="1570"/>
              <a:ext cx="680" cy="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" name="Line 568"/>
            <p:cNvSpPr>
              <a:spLocks noChangeShapeType="1"/>
            </p:cNvSpPr>
            <p:nvPr/>
          </p:nvSpPr>
          <p:spPr bwMode="auto">
            <a:xfrm>
              <a:off x="4694" y="1865"/>
              <a:ext cx="227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" name="Line 569"/>
            <p:cNvSpPr>
              <a:spLocks noChangeShapeType="1"/>
            </p:cNvSpPr>
            <p:nvPr/>
          </p:nvSpPr>
          <p:spPr bwMode="auto">
            <a:xfrm flipH="1" flipV="1">
              <a:off x="4400" y="1366"/>
              <a:ext cx="294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" name="Line 570"/>
            <p:cNvSpPr>
              <a:spLocks noChangeShapeType="1"/>
            </p:cNvSpPr>
            <p:nvPr/>
          </p:nvSpPr>
          <p:spPr bwMode="auto">
            <a:xfrm flipV="1">
              <a:off x="4400" y="1139"/>
              <a:ext cx="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" name="Line 571"/>
            <p:cNvSpPr>
              <a:spLocks noChangeShapeType="1"/>
            </p:cNvSpPr>
            <p:nvPr/>
          </p:nvSpPr>
          <p:spPr bwMode="auto">
            <a:xfrm flipV="1">
              <a:off x="4400" y="1094"/>
              <a:ext cx="68" cy="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" name="Line 572"/>
            <p:cNvSpPr>
              <a:spLocks noChangeShapeType="1"/>
            </p:cNvSpPr>
            <p:nvPr/>
          </p:nvSpPr>
          <p:spPr bwMode="auto">
            <a:xfrm>
              <a:off x="4468" y="1094"/>
              <a:ext cx="24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" name="Line 573"/>
            <p:cNvSpPr>
              <a:spLocks noChangeShapeType="1"/>
            </p:cNvSpPr>
            <p:nvPr/>
          </p:nvSpPr>
          <p:spPr bwMode="auto">
            <a:xfrm flipV="1">
              <a:off x="4944" y="1344"/>
              <a:ext cx="0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" name="Line 574"/>
            <p:cNvSpPr>
              <a:spLocks noChangeShapeType="1"/>
            </p:cNvSpPr>
            <p:nvPr/>
          </p:nvSpPr>
          <p:spPr bwMode="auto">
            <a:xfrm flipH="1" flipV="1">
              <a:off x="2200" y="2999"/>
              <a:ext cx="226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" name="Line 575"/>
            <p:cNvSpPr>
              <a:spLocks noChangeShapeType="1"/>
            </p:cNvSpPr>
            <p:nvPr/>
          </p:nvSpPr>
          <p:spPr bwMode="auto">
            <a:xfrm flipV="1">
              <a:off x="2426" y="2478"/>
              <a:ext cx="681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Line 576"/>
            <p:cNvSpPr>
              <a:spLocks noChangeShapeType="1"/>
            </p:cNvSpPr>
            <p:nvPr/>
          </p:nvSpPr>
          <p:spPr bwMode="auto">
            <a:xfrm flipV="1">
              <a:off x="3107" y="2319"/>
              <a:ext cx="227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" name="Line 577"/>
            <p:cNvSpPr>
              <a:spLocks noChangeShapeType="1"/>
            </p:cNvSpPr>
            <p:nvPr/>
          </p:nvSpPr>
          <p:spPr bwMode="auto">
            <a:xfrm flipV="1">
              <a:off x="3334" y="2296"/>
              <a:ext cx="226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" name="Line 578"/>
            <p:cNvSpPr>
              <a:spLocks noChangeShapeType="1"/>
            </p:cNvSpPr>
            <p:nvPr/>
          </p:nvSpPr>
          <p:spPr bwMode="auto">
            <a:xfrm>
              <a:off x="3560" y="2296"/>
              <a:ext cx="25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" name="Line 579"/>
            <p:cNvSpPr>
              <a:spLocks noChangeShapeType="1"/>
            </p:cNvSpPr>
            <p:nvPr/>
          </p:nvSpPr>
          <p:spPr bwMode="auto">
            <a:xfrm>
              <a:off x="3810" y="2455"/>
              <a:ext cx="249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" name="Line 580"/>
            <p:cNvSpPr>
              <a:spLocks noChangeShapeType="1"/>
            </p:cNvSpPr>
            <p:nvPr/>
          </p:nvSpPr>
          <p:spPr bwMode="auto">
            <a:xfrm flipH="1" flipV="1">
              <a:off x="4059" y="2727"/>
              <a:ext cx="2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" name="Line 581"/>
            <p:cNvSpPr>
              <a:spLocks noChangeShapeType="1"/>
            </p:cNvSpPr>
            <p:nvPr/>
          </p:nvSpPr>
          <p:spPr bwMode="auto">
            <a:xfrm flipH="1">
              <a:off x="4037" y="2954"/>
              <a:ext cx="45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" name="Line 582"/>
            <p:cNvSpPr>
              <a:spLocks noChangeShapeType="1"/>
            </p:cNvSpPr>
            <p:nvPr/>
          </p:nvSpPr>
          <p:spPr bwMode="auto">
            <a:xfrm flipH="1">
              <a:off x="1973" y="2999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" name="Line 583"/>
            <p:cNvSpPr>
              <a:spLocks noChangeShapeType="1"/>
            </p:cNvSpPr>
            <p:nvPr/>
          </p:nvSpPr>
          <p:spPr bwMode="auto">
            <a:xfrm flipH="1">
              <a:off x="1746" y="3067"/>
              <a:ext cx="227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Line 584"/>
            <p:cNvSpPr>
              <a:spLocks noChangeShapeType="1"/>
            </p:cNvSpPr>
            <p:nvPr/>
          </p:nvSpPr>
          <p:spPr bwMode="auto">
            <a:xfrm flipH="1">
              <a:off x="1576" y="3181"/>
              <a:ext cx="170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Line 585"/>
            <p:cNvSpPr>
              <a:spLocks noChangeShapeType="1"/>
            </p:cNvSpPr>
            <p:nvPr/>
          </p:nvSpPr>
          <p:spPr bwMode="auto">
            <a:xfrm flipH="1" flipV="1">
              <a:off x="567" y="3181"/>
              <a:ext cx="31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" name="Line 586"/>
            <p:cNvSpPr>
              <a:spLocks noChangeShapeType="1"/>
            </p:cNvSpPr>
            <p:nvPr/>
          </p:nvSpPr>
          <p:spPr bwMode="auto">
            <a:xfrm flipV="1">
              <a:off x="567" y="2954"/>
              <a:ext cx="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" name="Line 587"/>
            <p:cNvSpPr>
              <a:spLocks noChangeShapeType="1"/>
            </p:cNvSpPr>
            <p:nvPr/>
          </p:nvSpPr>
          <p:spPr bwMode="auto">
            <a:xfrm flipV="1">
              <a:off x="567" y="2727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" name="Line 588"/>
            <p:cNvSpPr>
              <a:spLocks noChangeShapeType="1"/>
            </p:cNvSpPr>
            <p:nvPr/>
          </p:nvSpPr>
          <p:spPr bwMode="auto">
            <a:xfrm flipV="1">
              <a:off x="635" y="2500"/>
              <a:ext cx="113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" name="Line 589"/>
            <p:cNvSpPr>
              <a:spLocks noChangeShapeType="1"/>
            </p:cNvSpPr>
            <p:nvPr/>
          </p:nvSpPr>
          <p:spPr bwMode="auto">
            <a:xfrm flipV="1">
              <a:off x="748" y="2273"/>
              <a:ext cx="6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" name="Line 590"/>
            <p:cNvSpPr>
              <a:spLocks noChangeShapeType="1"/>
            </p:cNvSpPr>
            <p:nvPr/>
          </p:nvSpPr>
          <p:spPr bwMode="auto">
            <a:xfrm flipV="1">
              <a:off x="816" y="2047"/>
              <a:ext cx="91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" name="Line 591"/>
            <p:cNvSpPr>
              <a:spLocks noChangeShapeType="1"/>
            </p:cNvSpPr>
            <p:nvPr/>
          </p:nvSpPr>
          <p:spPr bwMode="auto">
            <a:xfrm flipV="1">
              <a:off x="907" y="1820"/>
              <a:ext cx="18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" name="Line 592"/>
            <p:cNvSpPr>
              <a:spLocks noChangeShapeType="1"/>
            </p:cNvSpPr>
            <p:nvPr/>
          </p:nvSpPr>
          <p:spPr bwMode="auto">
            <a:xfrm flipV="1">
              <a:off x="1088" y="1638"/>
              <a:ext cx="182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" name="Line 593"/>
            <p:cNvSpPr>
              <a:spLocks noChangeShapeType="1"/>
            </p:cNvSpPr>
            <p:nvPr/>
          </p:nvSpPr>
          <p:spPr bwMode="auto">
            <a:xfrm flipV="1">
              <a:off x="1270" y="1570"/>
              <a:ext cx="249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" name="Line 594"/>
            <p:cNvSpPr>
              <a:spLocks noChangeShapeType="1"/>
            </p:cNvSpPr>
            <p:nvPr/>
          </p:nvSpPr>
          <p:spPr bwMode="auto">
            <a:xfrm flipV="1">
              <a:off x="1519" y="1457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" name="Line 595"/>
            <p:cNvSpPr>
              <a:spLocks noChangeShapeType="1"/>
            </p:cNvSpPr>
            <p:nvPr/>
          </p:nvSpPr>
          <p:spPr bwMode="auto">
            <a:xfrm flipV="1">
              <a:off x="1746" y="1275"/>
              <a:ext cx="227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" name="Line 596"/>
            <p:cNvSpPr>
              <a:spLocks noChangeShapeType="1"/>
            </p:cNvSpPr>
            <p:nvPr/>
          </p:nvSpPr>
          <p:spPr bwMode="auto">
            <a:xfrm flipV="1">
              <a:off x="1973" y="958"/>
              <a:ext cx="204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" name="Line 597"/>
            <p:cNvSpPr>
              <a:spLocks noChangeShapeType="1"/>
            </p:cNvSpPr>
            <p:nvPr/>
          </p:nvSpPr>
          <p:spPr bwMode="auto">
            <a:xfrm flipV="1">
              <a:off x="2177" y="731"/>
              <a:ext cx="227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" name="Line 598"/>
            <p:cNvSpPr>
              <a:spLocks noChangeShapeType="1"/>
            </p:cNvSpPr>
            <p:nvPr/>
          </p:nvSpPr>
          <p:spPr bwMode="auto">
            <a:xfrm flipV="1">
              <a:off x="2404" y="663"/>
              <a:ext cx="249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" name="Line 599"/>
            <p:cNvSpPr>
              <a:spLocks noChangeShapeType="1"/>
            </p:cNvSpPr>
            <p:nvPr/>
          </p:nvSpPr>
          <p:spPr bwMode="auto">
            <a:xfrm>
              <a:off x="2653" y="663"/>
              <a:ext cx="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" name="Line 600"/>
            <p:cNvSpPr>
              <a:spLocks noChangeShapeType="1"/>
            </p:cNvSpPr>
            <p:nvPr/>
          </p:nvSpPr>
          <p:spPr bwMode="auto">
            <a:xfrm flipV="1">
              <a:off x="2880" y="459"/>
              <a:ext cx="227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" name="Line 601"/>
            <p:cNvSpPr>
              <a:spLocks noChangeShapeType="1"/>
            </p:cNvSpPr>
            <p:nvPr/>
          </p:nvSpPr>
          <p:spPr bwMode="auto">
            <a:xfrm flipV="1">
              <a:off x="3107" y="232"/>
              <a:ext cx="408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" name="Line 602"/>
            <p:cNvSpPr>
              <a:spLocks noChangeShapeType="1"/>
            </p:cNvSpPr>
            <p:nvPr/>
          </p:nvSpPr>
          <p:spPr bwMode="auto">
            <a:xfrm flipH="1">
              <a:off x="2880" y="232"/>
              <a:ext cx="113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" name="Line 603"/>
            <p:cNvSpPr>
              <a:spLocks noChangeShapeType="1"/>
            </p:cNvSpPr>
            <p:nvPr/>
          </p:nvSpPr>
          <p:spPr bwMode="auto">
            <a:xfrm flipH="1" flipV="1">
              <a:off x="2676" y="300"/>
              <a:ext cx="204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" name="Line 604"/>
            <p:cNvSpPr>
              <a:spLocks noChangeShapeType="1"/>
            </p:cNvSpPr>
            <p:nvPr/>
          </p:nvSpPr>
          <p:spPr bwMode="auto">
            <a:xfrm flipH="1">
              <a:off x="2426" y="300"/>
              <a:ext cx="250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" name="Line 605"/>
            <p:cNvSpPr>
              <a:spLocks noChangeShapeType="1"/>
            </p:cNvSpPr>
            <p:nvPr/>
          </p:nvSpPr>
          <p:spPr bwMode="auto">
            <a:xfrm flipH="1">
              <a:off x="1746" y="459"/>
              <a:ext cx="590" cy="6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" name="Line 606"/>
            <p:cNvSpPr>
              <a:spLocks noChangeShapeType="1"/>
            </p:cNvSpPr>
            <p:nvPr/>
          </p:nvSpPr>
          <p:spPr bwMode="auto">
            <a:xfrm flipH="1">
              <a:off x="1519" y="1117"/>
              <a:ext cx="227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" name="Line 607"/>
            <p:cNvSpPr>
              <a:spLocks noChangeShapeType="1"/>
            </p:cNvSpPr>
            <p:nvPr/>
          </p:nvSpPr>
          <p:spPr bwMode="auto">
            <a:xfrm flipH="1">
              <a:off x="1270" y="1207"/>
              <a:ext cx="249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" name="Line 608"/>
            <p:cNvSpPr>
              <a:spLocks noChangeShapeType="1"/>
            </p:cNvSpPr>
            <p:nvPr/>
          </p:nvSpPr>
          <p:spPr bwMode="auto">
            <a:xfrm flipH="1">
              <a:off x="1020" y="1366"/>
              <a:ext cx="25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" name="Line 609"/>
            <p:cNvSpPr>
              <a:spLocks noChangeShapeType="1"/>
            </p:cNvSpPr>
            <p:nvPr/>
          </p:nvSpPr>
          <p:spPr bwMode="auto">
            <a:xfrm flipH="1">
              <a:off x="612" y="1593"/>
              <a:ext cx="408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4" name="Line 610"/>
            <p:cNvSpPr>
              <a:spLocks noChangeShapeType="1"/>
            </p:cNvSpPr>
            <p:nvPr/>
          </p:nvSpPr>
          <p:spPr bwMode="auto">
            <a:xfrm flipH="1">
              <a:off x="499" y="2047"/>
              <a:ext cx="113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" name="Line 611"/>
            <p:cNvSpPr>
              <a:spLocks noChangeShapeType="1"/>
            </p:cNvSpPr>
            <p:nvPr/>
          </p:nvSpPr>
          <p:spPr bwMode="auto">
            <a:xfrm flipH="1">
              <a:off x="385" y="2273"/>
              <a:ext cx="114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" name="Line 612"/>
            <p:cNvSpPr>
              <a:spLocks noChangeShapeType="1"/>
            </p:cNvSpPr>
            <p:nvPr/>
          </p:nvSpPr>
          <p:spPr bwMode="auto">
            <a:xfrm flipV="1">
              <a:off x="2553" y="2999"/>
              <a:ext cx="327" cy="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7" name="Line 613"/>
            <p:cNvSpPr>
              <a:spLocks noChangeShapeType="1"/>
            </p:cNvSpPr>
            <p:nvPr/>
          </p:nvSpPr>
          <p:spPr bwMode="auto">
            <a:xfrm flipV="1">
              <a:off x="2880" y="2863"/>
              <a:ext cx="227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8" name="Line 614"/>
            <p:cNvSpPr>
              <a:spLocks noChangeShapeType="1"/>
            </p:cNvSpPr>
            <p:nvPr/>
          </p:nvSpPr>
          <p:spPr bwMode="auto">
            <a:xfrm flipV="1">
              <a:off x="3107" y="2795"/>
              <a:ext cx="227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9" name="Line 615"/>
            <p:cNvSpPr>
              <a:spLocks noChangeShapeType="1"/>
            </p:cNvSpPr>
            <p:nvPr/>
          </p:nvSpPr>
          <p:spPr bwMode="auto">
            <a:xfrm flipH="1">
              <a:off x="3578" y="3158"/>
              <a:ext cx="28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0" name="Line 616"/>
            <p:cNvSpPr>
              <a:spLocks noChangeShapeType="1"/>
            </p:cNvSpPr>
            <p:nvPr/>
          </p:nvSpPr>
          <p:spPr bwMode="auto">
            <a:xfrm flipH="1">
              <a:off x="2336" y="391"/>
              <a:ext cx="90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1" name="Line 617"/>
            <p:cNvSpPr>
              <a:spLocks noChangeShapeType="1"/>
            </p:cNvSpPr>
            <p:nvPr/>
          </p:nvSpPr>
          <p:spPr bwMode="auto">
            <a:xfrm>
              <a:off x="5103" y="391"/>
              <a:ext cx="136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Text Box 618"/>
            <p:cNvSpPr txBox="1">
              <a:spLocks noChangeArrowheads="1"/>
            </p:cNvSpPr>
            <p:nvPr/>
          </p:nvSpPr>
          <p:spPr bwMode="auto">
            <a:xfrm>
              <a:off x="60" y="2839"/>
              <a:ext cx="4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100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3" name="Text Box 619"/>
            <p:cNvSpPr txBox="1">
              <a:spLocks noChangeArrowheads="1"/>
            </p:cNvSpPr>
            <p:nvPr/>
          </p:nvSpPr>
          <p:spPr bwMode="auto">
            <a:xfrm>
              <a:off x="1176" y="571"/>
              <a:ext cx="4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 dirty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120</a:t>
              </a:r>
              <a:endParaRPr lang="en-US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4" name="Text Box 620"/>
            <p:cNvSpPr txBox="1">
              <a:spLocks noChangeArrowheads="1"/>
            </p:cNvSpPr>
            <p:nvPr/>
          </p:nvSpPr>
          <p:spPr bwMode="auto">
            <a:xfrm>
              <a:off x="521" y="1251"/>
              <a:ext cx="5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114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5" name="Text Box 621"/>
            <p:cNvSpPr txBox="1">
              <a:spLocks noChangeArrowheads="1"/>
            </p:cNvSpPr>
            <p:nvPr/>
          </p:nvSpPr>
          <p:spPr bwMode="auto">
            <a:xfrm>
              <a:off x="2249" y="3295"/>
              <a:ext cx="3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162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6" name="Text Box 622"/>
            <p:cNvSpPr txBox="1">
              <a:spLocks noChangeArrowheads="1"/>
            </p:cNvSpPr>
            <p:nvPr/>
          </p:nvSpPr>
          <p:spPr bwMode="auto">
            <a:xfrm>
              <a:off x="4688" y="2553"/>
              <a:ext cx="4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  184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7" name="Text Box 623"/>
            <p:cNvSpPr txBox="1">
              <a:spLocks noChangeArrowheads="1"/>
            </p:cNvSpPr>
            <p:nvPr/>
          </p:nvSpPr>
          <p:spPr bwMode="auto">
            <a:xfrm>
              <a:off x="60" y="1928"/>
              <a:ext cx="4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de-CH" b="1" kern="0" dirty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108</a:t>
              </a:r>
              <a:endParaRPr lang="en-US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8" name="Text Box 624"/>
            <p:cNvSpPr txBox="1">
              <a:spLocks noChangeArrowheads="1"/>
            </p:cNvSpPr>
            <p:nvPr/>
          </p:nvSpPr>
          <p:spPr bwMode="auto">
            <a:xfrm>
              <a:off x="1123" y="3295"/>
              <a:ext cx="3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CH" b="1" kern="0">
                  <a:solidFill>
                    <a:srgbClr val="FF0000"/>
                  </a:solidFill>
                  <a:ea typeface="ＭＳ Ｐゴシック" pitchFamily="80" charset="-128"/>
                  <a:cs typeface="Arial" charset="0"/>
                </a:rPr>
                <a:t>152</a:t>
              </a:r>
              <a:endParaRPr lang="en-US" b="1" kern="0">
                <a:solidFill>
                  <a:srgbClr val="FF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629" name="Line 625"/>
            <p:cNvSpPr>
              <a:spLocks noChangeShapeType="1"/>
            </p:cNvSpPr>
            <p:nvPr/>
          </p:nvSpPr>
          <p:spPr bwMode="auto">
            <a:xfrm flipH="1">
              <a:off x="4865" y="232"/>
              <a:ext cx="0" cy="226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0" name="Line 626"/>
            <p:cNvSpPr>
              <a:spLocks noChangeShapeType="1"/>
            </p:cNvSpPr>
            <p:nvPr/>
          </p:nvSpPr>
          <p:spPr bwMode="auto">
            <a:xfrm flipH="1">
              <a:off x="4694" y="1389"/>
              <a:ext cx="227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1" name="Line 627"/>
            <p:cNvSpPr>
              <a:spLocks noChangeShapeType="1"/>
            </p:cNvSpPr>
            <p:nvPr/>
          </p:nvSpPr>
          <p:spPr bwMode="auto">
            <a:xfrm flipH="1">
              <a:off x="4921" y="1367"/>
              <a:ext cx="2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2" name="Line 628"/>
            <p:cNvSpPr>
              <a:spLocks noChangeShapeType="1"/>
            </p:cNvSpPr>
            <p:nvPr/>
          </p:nvSpPr>
          <p:spPr bwMode="auto">
            <a:xfrm flipH="1" flipV="1">
              <a:off x="4717" y="1094"/>
              <a:ext cx="227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3" name="Line 629"/>
            <p:cNvSpPr>
              <a:spLocks noChangeShapeType="1"/>
            </p:cNvSpPr>
            <p:nvPr/>
          </p:nvSpPr>
          <p:spPr bwMode="auto">
            <a:xfrm flipV="1">
              <a:off x="4921" y="1820"/>
              <a:ext cx="23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4" name="Line 630"/>
            <p:cNvSpPr>
              <a:spLocks noChangeShapeType="1"/>
            </p:cNvSpPr>
            <p:nvPr/>
          </p:nvSpPr>
          <p:spPr bwMode="auto">
            <a:xfrm flipH="1" flipV="1">
              <a:off x="4694" y="663"/>
              <a:ext cx="250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5" name="Line 631"/>
            <p:cNvSpPr>
              <a:spLocks noChangeShapeType="1"/>
            </p:cNvSpPr>
            <p:nvPr/>
          </p:nvSpPr>
          <p:spPr bwMode="auto">
            <a:xfrm>
              <a:off x="4694" y="346"/>
              <a:ext cx="227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6" name="Line 632"/>
            <p:cNvSpPr>
              <a:spLocks noChangeShapeType="1"/>
            </p:cNvSpPr>
            <p:nvPr/>
          </p:nvSpPr>
          <p:spPr bwMode="auto">
            <a:xfrm>
              <a:off x="4921" y="459"/>
              <a:ext cx="227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AutoShape 633"/>
            <p:cNvSpPr>
              <a:spLocks noChangeArrowheads="1"/>
            </p:cNvSpPr>
            <p:nvPr/>
          </p:nvSpPr>
          <p:spPr bwMode="auto">
            <a:xfrm rot="-27000000">
              <a:off x="2795" y="2267"/>
              <a:ext cx="126" cy="137"/>
            </a:xfrm>
            <a:prstGeom prst="rtTriangle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8" name="Rectangle 634"/>
            <p:cNvSpPr>
              <a:spLocks noChangeArrowheads="1"/>
            </p:cNvSpPr>
            <p:nvPr/>
          </p:nvSpPr>
          <p:spPr bwMode="auto">
            <a:xfrm flipH="1" flipV="1">
              <a:off x="2785" y="2399"/>
              <a:ext cx="136" cy="104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9" name="Line 635"/>
            <p:cNvSpPr>
              <a:spLocks noChangeShapeType="1"/>
            </p:cNvSpPr>
            <p:nvPr/>
          </p:nvSpPr>
          <p:spPr bwMode="auto">
            <a:xfrm flipV="1">
              <a:off x="385" y="2443"/>
              <a:ext cx="453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0" name="Line 636"/>
            <p:cNvSpPr>
              <a:spLocks noChangeAspect="1" noChangeShapeType="1"/>
            </p:cNvSpPr>
            <p:nvPr/>
          </p:nvSpPr>
          <p:spPr bwMode="auto">
            <a:xfrm>
              <a:off x="2823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1" name="Line 637"/>
            <p:cNvSpPr>
              <a:spLocks noChangeShapeType="1"/>
            </p:cNvSpPr>
            <p:nvPr/>
          </p:nvSpPr>
          <p:spPr bwMode="auto">
            <a:xfrm flipV="1">
              <a:off x="385" y="2556"/>
              <a:ext cx="4309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2" name="Line 638"/>
            <p:cNvSpPr>
              <a:spLocks noChangeShapeType="1"/>
            </p:cNvSpPr>
            <p:nvPr/>
          </p:nvSpPr>
          <p:spPr bwMode="auto">
            <a:xfrm flipV="1">
              <a:off x="2426" y="2273"/>
              <a:ext cx="499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3" name="AutoShape 639"/>
            <p:cNvSpPr>
              <a:spLocks noChangeArrowheads="1"/>
            </p:cNvSpPr>
            <p:nvPr/>
          </p:nvSpPr>
          <p:spPr bwMode="auto">
            <a:xfrm rot="5400000" flipV="1">
              <a:off x="3560" y="2930"/>
              <a:ext cx="23" cy="23"/>
            </a:xfrm>
            <a:prstGeom prst="rtTriangle">
              <a:avLst/>
            </a:prstGeom>
            <a:solidFill>
              <a:srgbClr val="66CCFF"/>
            </a:solidFill>
            <a:ln w="9525" algn="ctr">
              <a:solidFill>
                <a:srgbClr val="66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AutoShape 640"/>
            <p:cNvSpPr>
              <a:spLocks noChangeArrowheads="1"/>
            </p:cNvSpPr>
            <p:nvPr/>
          </p:nvSpPr>
          <p:spPr bwMode="auto">
            <a:xfrm rot="5400000" flipH="1">
              <a:off x="3555" y="2930"/>
              <a:ext cx="23" cy="23"/>
            </a:xfrm>
            <a:prstGeom prst="rtTriangle">
              <a:avLst/>
            </a:prstGeom>
            <a:solidFill>
              <a:srgbClr val="CCECFF"/>
            </a:soli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Line 641"/>
            <p:cNvSpPr>
              <a:spLocks noChangeShapeType="1"/>
            </p:cNvSpPr>
            <p:nvPr/>
          </p:nvSpPr>
          <p:spPr bwMode="auto">
            <a:xfrm>
              <a:off x="3559" y="2930"/>
              <a:ext cx="23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Line 642"/>
            <p:cNvSpPr>
              <a:spLocks noChangeShapeType="1"/>
            </p:cNvSpPr>
            <p:nvPr/>
          </p:nvSpPr>
          <p:spPr bwMode="auto">
            <a:xfrm>
              <a:off x="3334" y="2795"/>
              <a:ext cx="226" cy="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7" name="Line 643"/>
            <p:cNvSpPr>
              <a:spLocks noChangeShapeType="1"/>
            </p:cNvSpPr>
            <p:nvPr/>
          </p:nvSpPr>
          <p:spPr bwMode="auto">
            <a:xfrm>
              <a:off x="3583" y="2954"/>
              <a:ext cx="23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8" name="Line 644"/>
            <p:cNvSpPr>
              <a:spLocks noChangeShapeType="1"/>
            </p:cNvSpPr>
            <p:nvPr/>
          </p:nvSpPr>
          <p:spPr bwMode="auto">
            <a:xfrm>
              <a:off x="385" y="3237"/>
              <a:ext cx="362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9" name="Line 645"/>
            <p:cNvSpPr>
              <a:spLocks noChangeShapeType="1"/>
            </p:cNvSpPr>
            <p:nvPr/>
          </p:nvSpPr>
          <p:spPr bwMode="auto">
            <a:xfrm flipV="1">
              <a:off x="385" y="3123"/>
              <a:ext cx="385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0" name="Line 646"/>
            <p:cNvSpPr>
              <a:spLocks noChangeShapeType="1"/>
            </p:cNvSpPr>
            <p:nvPr/>
          </p:nvSpPr>
          <p:spPr bwMode="auto">
            <a:xfrm flipV="1">
              <a:off x="385" y="2896"/>
              <a:ext cx="4083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1" name="Line 647"/>
            <p:cNvSpPr>
              <a:spLocks noChangeShapeType="1"/>
            </p:cNvSpPr>
            <p:nvPr/>
          </p:nvSpPr>
          <p:spPr bwMode="auto">
            <a:xfrm flipV="1">
              <a:off x="385" y="3010"/>
              <a:ext cx="3856" cy="1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2" name="Line 648"/>
            <p:cNvSpPr>
              <a:spLocks noChangeShapeType="1"/>
            </p:cNvSpPr>
            <p:nvPr/>
          </p:nvSpPr>
          <p:spPr bwMode="auto">
            <a:xfrm>
              <a:off x="3390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3" name="Line 649"/>
            <p:cNvSpPr>
              <a:spLocks noChangeShapeType="1"/>
            </p:cNvSpPr>
            <p:nvPr/>
          </p:nvSpPr>
          <p:spPr bwMode="auto">
            <a:xfrm>
              <a:off x="3277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4" name="Line 650"/>
            <p:cNvSpPr>
              <a:spLocks noChangeShapeType="1"/>
            </p:cNvSpPr>
            <p:nvPr/>
          </p:nvSpPr>
          <p:spPr bwMode="auto">
            <a:xfrm>
              <a:off x="3504" y="232"/>
              <a:ext cx="0" cy="3062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" name="AutoShape 651"/>
            <p:cNvSpPr>
              <a:spLocks noChangeArrowheads="1"/>
            </p:cNvSpPr>
            <p:nvPr/>
          </p:nvSpPr>
          <p:spPr bwMode="auto">
            <a:xfrm>
              <a:off x="5374" y="231"/>
              <a:ext cx="226" cy="250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6" name="AutoShape 652"/>
            <p:cNvSpPr>
              <a:spLocks noChangeArrowheads="1"/>
            </p:cNvSpPr>
            <p:nvPr/>
          </p:nvSpPr>
          <p:spPr bwMode="auto">
            <a:xfrm rot="16200000" flipH="1">
              <a:off x="5149" y="256"/>
              <a:ext cx="249" cy="203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7" name="AutoShape 653"/>
            <p:cNvSpPr>
              <a:spLocks noChangeArrowheads="1"/>
            </p:cNvSpPr>
            <p:nvPr/>
          </p:nvSpPr>
          <p:spPr bwMode="auto">
            <a:xfrm rot="16200000" flipH="1">
              <a:off x="5344" y="519"/>
              <a:ext cx="203" cy="136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8" name="AutoShape 654"/>
            <p:cNvSpPr>
              <a:spLocks noChangeArrowheads="1"/>
            </p:cNvSpPr>
            <p:nvPr/>
          </p:nvSpPr>
          <p:spPr bwMode="auto">
            <a:xfrm rot="16200000" flipH="1">
              <a:off x="5444" y="750"/>
              <a:ext cx="223" cy="92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9" name="Rectangle 655"/>
            <p:cNvSpPr>
              <a:spLocks noChangeArrowheads="1"/>
            </p:cNvSpPr>
            <p:nvPr/>
          </p:nvSpPr>
          <p:spPr bwMode="auto">
            <a:xfrm>
              <a:off x="5511" y="482"/>
              <a:ext cx="90" cy="202"/>
            </a:xfrm>
            <a:prstGeom prst="rect">
              <a:avLst/>
            </a:prstGeom>
            <a:solidFill>
              <a:srgbClr val="E5F5FF"/>
            </a:solidFill>
            <a:ln w="9525" algn="ctr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0" name="Line 656"/>
            <p:cNvSpPr>
              <a:spLocks noChangeShapeType="1"/>
            </p:cNvSpPr>
            <p:nvPr/>
          </p:nvSpPr>
          <p:spPr bwMode="auto">
            <a:xfrm>
              <a:off x="5171" y="232"/>
              <a:ext cx="204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1" name="Line 657"/>
            <p:cNvSpPr>
              <a:spLocks noChangeShapeType="1"/>
            </p:cNvSpPr>
            <p:nvPr/>
          </p:nvSpPr>
          <p:spPr bwMode="auto">
            <a:xfrm>
              <a:off x="5375" y="482"/>
              <a:ext cx="136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2" name="Line 658"/>
            <p:cNvSpPr>
              <a:spLocks noChangeShapeType="1"/>
            </p:cNvSpPr>
            <p:nvPr/>
          </p:nvSpPr>
          <p:spPr bwMode="auto">
            <a:xfrm flipH="1" flipV="1">
              <a:off x="5511" y="686"/>
              <a:ext cx="91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3" name="Line 659"/>
            <p:cNvSpPr>
              <a:spLocks noChangeShapeType="1"/>
            </p:cNvSpPr>
            <p:nvPr/>
          </p:nvSpPr>
          <p:spPr bwMode="auto">
            <a:xfrm>
              <a:off x="1519" y="856"/>
              <a:ext cx="408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4" name="Line 660"/>
            <p:cNvSpPr>
              <a:spLocks noChangeShapeType="1"/>
            </p:cNvSpPr>
            <p:nvPr/>
          </p:nvSpPr>
          <p:spPr bwMode="auto">
            <a:xfrm>
              <a:off x="1519" y="742"/>
              <a:ext cx="4083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5" name="Line 661"/>
            <p:cNvSpPr>
              <a:spLocks noChangeShapeType="1"/>
            </p:cNvSpPr>
            <p:nvPr/>
          </p:nvSpPr>
          <p:spPr bwMode="auto">
            <a:xfrm>
              <a:off x="1746" y="629"/>
              <a:ext cx="385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6" name="Line 662"/>
            <p:cNvSpPr>
              <a:spLocks noChangeShapeType="1"/>
            </p:cNvSpPr>
            <p:nvPr/>
          </p:nvSpPr>
          <p:spPr bwMode="auto">
            <a:xfrm>
              <a:off x="1746" y="516"/>
              <a:ext cx="3856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7" name="Line 663"/>
            <p:cNvSpPr>
              <a:spLocks noChangeShapeType="1"/>
            </p:cNvSpPr>
            <p:nvPr/>
          </p:nvSpPr>
          <p:spPr bwMode="auto">
            <a:xfrm>
              <a:off x="5318" y="232"/>
              <a:ext cx="0" cy="181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8" name="Line 664"/>
            <p:cNvSpPr>
              <a:spLocks noChangeShapeType="1"/>
            </p:cNvSpPr>
            <p:nvPr/>
          </p:nvSpPr>
          <p:spPr bwMode="auto">
            <a:xfrm>
              <a:off x="5205" y="232"/>
              <a:ext cx="0" cy="1815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9" name="AutoShape 665"/>
            <p:cNvSpPr>
              <a:spLocks noChangeArrowheads="1"/>
            </p:cNvSpPr>
            <p:nvPr/>
          </p:nvSpPr>
          <p:spPr bwMode="auto">
            <a:xfrm rot="5400000" flipH="1" flipV="1">
              <a:off x="5434" y="1651"/>
              <a:ext cx="223" cy="113"/>
            </a:xfrm>
            <a:prstGeom prst="rtTriangle">
              <a:avLst/>
            </a:prstGeom>
            <a:solidFill>
              <a:srgbClr val="E5F5FF"/>
            </a:solidFill>
            <a:ln w="9525">
              <a:solidFill>
                <a:srgbClr val="E5F5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0" name="Line 666"/>
            <p:cNvSpPr>
              <a:spLocks noChangeShapeType="1"/>
            </p:cNvSpPr>
            <p:nvPr/>
          </p:nvSpPr>
          <p:spPr bwMode="auto">
            <a:xfrm flipV="1">
              <a:off x="5488" y="1593"/>
              <a:ext cx="114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1" name="Line 667"/>
            <p:cNvSpPr>
              <a:spLocks noChangeShapeType="1"/>
            </p:cNvSpPr>
            <p:nvPr/>
          </p:nvSpPr>
          <p:spPr bwMode="auto">
            <a:xfrm flipV="1">
              <a:off x="612" y="1763"/>
              <a:ext cx="499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2" name="Line 668"/>
            <p:cNvSpPr>
              <a:spLocks noChangeShapeType="1"/>
            </p:cNvSpPr>
            <p:nvPr/>
          </p:nvSpPr>
          <p:spPr bwMode="auto">
            <a:xfrm flipV="1">
              <a:off x="612" y="1650"/>
              <a:ext cx="4990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3" name="AutoShape 669"/>
            <p:cNvSpPr>
              <a:spLocks noChangeArrowheads="1"/>
            </p:cNvSpPr>
            <p:nvPr/>
          </p:nvSpPr>
          <p:spPr bwMode="auto">
            <a:xfrm flipH="1" flipV="1">
              <a:off x="5375" y="232"/>
              <a:ext cx="227" cy="251"/>
            </a:xfrm>
            <a:prstGeom prst="rtTriangle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4" name="Line 670"/>
            <p:cNvSpPr>
              <a:spLocks noChangeShapeType="1"/>
            </p:cNvSpPr>
            <p:nvPr/>
          </p:nvSpPr>
          <p:spPr bwMode="auto">
            <a:xfrm>
              <a:off x="1973" y="402"/>
              <a:ext cx="362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5" name="Line 671"/>
            <p:cNvSpPr>
              <a:spLocks noChangeShapeType="1"/>
            </p:cNvSpPr>
            <p:nvPr/>
          </p:nvSpPr>
          <p:spPr bwMode="auto">
            <a:xfrm>
              <a:off x="5432" y="232"/>
              <a:ext cx="0" cy="158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6" name="Line 672"/>
            <p:cNvSpPr>
              <a:spLocks noChangeShapeType="1"/>
            </p:cNvSpPr>
            <p:nvPr/>
          </p:nvSpPr>
          <p:spPr bwMode="auto">
            <a:xfrm>
              <a:off x="1973" y="289"/>
              <a:ext cx="3629" cy="0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7" name="Line 673"/>
            <p:cNvSpPr>
              <a:spLocks noChangeShapeType="1"/>
            </p:cNvSpPr>
            <p:nvPr/>
          </p:nvSpPr>
          <p:spPr bwMode="auto">
            <a:xfrm>
              <a:off x="5545" y="232"/>
              <a:ext cx="0" cy="1588"/>
            </a:xfrm>
            <a:prstGeom prst="line">
              <a:avLst/>
            </a:prstGeom>
            <a:noFill/>
            <a:ln w="63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8" name="Line 674"/>
            <p:cNvSpPr>
              <a:spLocks noChangeShapeType="1"/>
            </p:cNvSpPr>
            <p:nvPr/>
          </p:nvSpPr>
          <p:spPr bwMode="auto">
            <a:xfrm>
              <a:off x="5375" y="232"/>
              <a:ext cx="227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9" name="Line 675"/>
            <p:cNvSpPr>
              <a:spLocks noChangeShapeType="1"/>
            </p:cNvSpPr>
            <p:nvPr/>
          </p:nvSpPr>
          <p:spPr bwMode="auto">
            <a:xfrm flipH="1">
              <a:off x="1973" y="232"/>
              <a:ext cx="36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0" name="Line 676"/>
            <p:cNvSpPr>
              <a:spLocks noChangeShapeType="1"/>
            </p:cNvSpPr>
            <p:nvPr/>
          </p:nvSpPr>
          <p:spPr bwMode="auto">
            <a:xfrm flipH="1">
              <a:off x="5601" y="232"/>
              <a:ext cx="1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1" name="Line 677"/>
            <p:cNvSpPr>
              <a:spLocks noChangeShapeType="1"/>
            </p:cNvSpPr>
            <p:nvPr/>
          </p:nvSpPr>
          <p:spPr bwMode="auto">
            <a:xfrm>
              <a:off x="1519" y="686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2" name="Line 678"/>
            <p:cNvSpPr>
              <a:spLocks noChangeShapeType="1"/>
            </p:cNvSpPr>
            <p:nvPr/>
          </p:nvSpPr>
          <p:spPr bwMode="auto">
            <a:xfrm>
              <a:off x="1519" y="686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3" name="Line 679"/>
            <p:cNvSpPr>
              <a:spLocks noChangeShapeType="1"/>
            </p:cNvSpPr>
            <p:nvPr/>
          </p:nvSpPr>
          <p:spPr bwMode="auto">
            <a:xfrm>
              <a:off x="1746" y="459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4" name="Line 680"/>
            <p:cNvSpPr>
              <a:spLocks noChangeShapeType="1"/>
            </p:cNvSpPr>
            <p:nvPr/>
          </p:nvSpPr>
          <p:spPr bwMode="auto">
            <a:xfrm>
              <a:off x="1746" y="459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5" name="Line 681"/>
            <p:cNvSpPr>
              <a:spLocks noChangeShapeType="1"/>
            </p:cNvSpPr>
            <p:nvPr/>
          </p:nvSpPr>
          <p:spPr bwMode="auto">
            <a:xfrm>
              <a:off x="1973" y="232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6" name="Line 682"/>
            <p:cNvSpPr>
              <a:spLocks noChangeShapeType="1"/>
            </p:cNvSpPr>
            <p:nvPr/>
          </p:nvSpPr>
          <p:spPr bwMode="auto">
            <a:xfrm>
              <a:off x="839" y="1366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7" name="Line 683"/>
            <p:cNvSpPr>
              <a:spLocks noChangeShapeType="1"/>
            </p:cNvSpPr>
            <p:nvPr/>
          </p:nvSpPr>
          <p:spPr bwMode="auto">
            <a:xfrm>
              <a:off x="612" y="1593"/>
              <a:ext cx="22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8" name="Line 684"/>
            <p:cNvSpPr>
              <a:spLocks noChangeShapeType="1"/>
            </p:cNvSpPr>
            <p:nvPr/>
          </p:nvSpPr>
          <p:spPr bwMode="auto">
            <a:xfrm>
              <a:off x="839" y="1366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9" name="Line 685"/>
            <p:cNvSpPr>
              <a:spLocks noChangeShapeType="1"/>
            </p:cNvSpPr>
            <p:nvPr/>
          </p:nvSpPr>
          <p:spPr bwMode="auto">
            <a:xfrm>
              <a:off x="1292" y="913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0" name="Line 686"/>
            <p:cNvSpPr>
              <a:spLocks noChangeShapeType="1"/>
            </p:cNvSpPr>
            <p:nvPr/>
          </p:nvSpPr>
          <p:spPr bwMode="auto">
            <a:xfrm>
              <a:off x="1292" y="913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1" name="Line 687"/>
            <p:cNvSpPr>
              <a:spLocks noChangeShapeType="1"/>
            </p:cNvSpPr>
            <p:nvPr/>
          </p:nvSpPr>
          <p:spPr bwMode="auto">
            <a:xfrm>
              <a:off x="1066" y="1139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2" name="Line 688"/>
            <p:cNvSpPr>
              <a:spLocks noChangeShapeType="1"/>
            </p:cNvSpPr>
            <p:nvPr/>
          </p:nvSpPr>
          <p:spPr bwMode="auto">
            <a:xfrm>
              <a:off x="1066" y="1139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3" name="Line 689"/>
            <p:cNvSpPr>
              <a:spLocks noChangeAspect="1" noChangeShapeType="1"/>
            </p:cNvSpPr>
            <p:nvPr/>
          </p:nvSpPr>
          <p:spPr bwMode="auto">
            <a:xfrm flipH="1" flipV="1">
              <a:off x="385" y="1820"/>
              <a:ext cx="0" cy="14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4" name="Line 690"/>
            <p:cNvSpPr>
              <a:spLocks noChangeShapeType="1"/>
            </p:cNvSpPr>
            <p:nvPr/>
          </p:nvSpPr>
          <p:spPr bwMode="auto">
            <a:xfrm>
              <a:off x="612" y="1593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5" name="Line 691"/>
            <p:cNvSpPr>
              <a:spLocks noChangeShapeType="1"/>
            </p:cNvSpPr>
            <p:nvPr/>
          </p:nvSpPr>
          <p:spPr bwMode="auto">
            <a:xfrm flipV="1">
              <a:off x="385" y="1820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" name="Line 692"/>
            <p:cNvSpPr>
              <a:spLocks noChangeShapeType="1"/>
            </p:cNvSpPr>
            <p:nvPr/>
          </p:nvSpPr>
          <p:spPr bwMode="auto">
            <a:xfrm>
              <a:off x="385" y="3294"/>
              <a:ext cx="36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7" name="Line 693"/>
            <p:cNvSpPr>
              <a:spLocks noChangeShapeType="1"/>
            </p:cNvSpPr>
            <p:nvPr/>
          </p:nvSpPr>
          <p:spPr bwMode="auto">
            <a:xfrm>
              <a:off x="4241" y="2954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8" name="Line 694"/>
            <p:cNvSpPr>
              <a:spLocks noChangeShapeType="1"/>
            </p:cNvSpPr>
            <p:nvPr/>
          </p:nvSpPr>
          <p:spPr bwMode="auto">
            <a:xfrm>
              <a:off x="4468" y="2727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9" name="Line 695"/>
            <p:cNvSpPr>
              <a:spLocks noChangeShapeType="1"/>
            </p:cNvSpPr>
            <p:nvPr/>
          </p:nvSpPr>
          <p:spPr bwMode="auto">
            <a:xfrm>
              <a:off x="4241" y="2954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0" name="Line 696"/>
            <p:cNvSpPr>
              <a:spLocks noChangeShapeType="1"/>
            </p:cNvSpPr>
            <p:nvPr/>
          </p:nvSpPr>
          <p:spPr bwMode="auto">
            <a:xfrm>
              <a:off x="4694" y="2500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1" name="Line 697"/>
            <p:cNvSpPr>
              <a:spLocks noChangeShapeType="1"/>
            </p:cNvSpPr>
            <p:nvPr/>
          </p:nvSpPr>
          <p:spPr bwMode="auto">
            <a:xfrm>
              <a:off x="4014" y="3181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2" name="Line 698"/>
            <p:cNvSpPr>
              <a:spLocks noChangeShapeType="1"/>
            </p:cNvSpPr>
            <p:nvPr/>
          </p:nvSpPr>
          <p:spPr bwMode="auto">
            <a:xfrm>
              <a:off x="4014" y="3180"/>
              <a:ext cx="0" cy="1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3" name="Line 699"/>
            <p:cNvSpPr>
              <a:spLocks noChangeShapeType="1"/>
            </p:cNvSpPr>
            <p:nvPr/>
          </p:nvSpPr>
          <p:spPr bwMode="auto">
            <a:xfrm>
              <a:off x="4468" y="2727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4" name="Line 700"/>
            <p:cNvSpPr>
              <a:spLocks noChangeShapeType="1"/>
            </p:cNvSpPr>
            <p:nvPr/>
          </p:nvSpPr>
          <p:spPr bwMode="auto">
            <a:xfrm>
              <a:off x="4694" y="2500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5" name="Line 701"/>
            <p:cNvSpPr>
              <a:spLocks noChangeShapeType="1"/>
            </p:cNvSpPr>
            <p:nvPr/>
          </p:nvSpPr>
          <p:spPr bwMode="auto">
            <a:xfrm>
              <a:off x="4921" y="2273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6" name="Line 702"/>
            <p:cNvSpPr>
              <a:spLocks noChangeShapeType="1"/>
            </p:cNvSpPr>
            <p:nvPr/>
          </p:nvSpPr>
          <p:spPr bwMode="auto">
            <a:xfrm>
              <a:off x="5148" y="2047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7" name="Line 703"/>
            <p:cNvSpPr>
              <a:spLocks noChangeShapeType="1"/>
            </p:cNvSpPr>
            <p:nvPr/>
          </p:nvSpPr>
          <p:spPr bwMode="auto">
            <a:xfrm>
              <a:off x="5375" y="1820"/>
              <a:ext cx="0" cy="2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8" name="Line 704"/>
            <p:cNvSpPr>
              <a:spLocks noChangeShapeType="1"/>
            </p:cNvSpPr>
            <p:nvPr/>
          </p:nvSpPr>
          <p:spPr bwMode="auto">
            <a:xfrm>
              <a:off x="4921" y="2273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9" name="Line 705"/>
            <p:cNvSpPr>
              <a:spLocks noChangeShapeType="1"/>
            </p:cNvSpPr>
            <p:nvPr/>
          </p:nvSpPr>
          <p:spPr bwMode="auto">
            <a:xfrm>
              <a:off x="5148" y="2046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0" name="Line 706"/>
            <p:cNvSpPr>
              <a:spLocks noChangeShapeType="1"/>
            </p:cNvSpPr>
            <p:nvPr/>
          </p:nvSpPr>
          <p:spPr bwMode="auto">
            <a:xfrm>
              <a:off x="5375" y="1819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Text Box 730">
            <a:extLst>
              <a:ext uri="{FF2B5EF4-FFF2-40B4-BE49-F238E27FC236}">
                <a16:creationId xmlns:a16="http://schemas.microsoft.com/office/drawing/2014/main" id="{7CEC1BCE-5089-FE84-3596-6687B4B6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338" y="1951592"/>
            <a:ext cx="527235" cy="80776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4000" b="1" kern="0" dirty="0">
                <a:solidFill>
                  <a:srgbClr val="C00000"/>
                </a:solidFill>
                <a:ea typeface="ＭＳ Ｐゴシック" pitchFamily="80" charset="-128"/>
                <a:cs typeface="Arial" charset="0"/>
              </a:rPr>
              <a:t>?</a:t>
            </a:r>
            <a:endParaRPr lang="en-US" sz="4000" b="1" kern="0" dirty="0">
              <a:solidFill>
                <a:srgbClr val="C00000"/>
              </a:solidFill>
              <a:ea typeface="ＭＳ Ｐゴシック" pitchFamily="80" charset="-128"/>
              <a:cs typeface="Arial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3C26379-9850-0F8D-C8DC-5D36442B5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861" name="Title 3">
            <a:extLst>
              <a:ext uri="{FF2B5EF4-FFF2-40B4-BE49-F238E27FC236}">
                <a16:creationId xmlns:a16="http://schemas.microsoft.com/office/drawing/2014/main" id="{4A4C2BAE-C48B-4A65-4B5B-1E0ABE9C85DC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  <p:sp>
        <p:nvSpPr>
          <p:cNvPr id="732" name="Rectangle 728"/>
          <p:cNvSpPr>
            <a:spLocks noChangeArrowheads="1"/>
          </p:cNvSpPr>
          <p:nvPr/>
        </p:nvSpPr>
        <p:spPr bwMode="auto">
          <a:xfrm rot="5400000" flipV="1">
            <a:off x="7178999" y="1909067"/>
            <a:ext cx="1800225" cy="180975"/>
          </a:xfrm>
          <a:prstGeom prst="rect">
            <a:avLst/>
          </a:prstGeom>
          <a:solidFill>
            <a:srgbClr val="FF0000">
              <a:alpha val="60001"/>
            </a:srgbClr>
          </a:solidFill>
          <a:ln w="19050">
            <a:noFill/>
            <a:prstDash val="dash"/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728" name="Group 724"/>
          <p:cNvGrpSpPr>
            <a:grpSpLocks/>
          </p:cNvGrpSpPr>
          <p:nvPr/>
        </p:nvGrpSpPr>
        <p:grpSpPr bwMode="auto">
          <a:xfrm>
            <a:off x="3229292" y="1729679"/>
            <a:ext cx="6121400" cy="180975"/>
            <a:chOff x="1747" y="1122"/>
            <a:chExt cx="3856" cy="114"/>
          </a:xfrm>
        </p:grpSpPr>
        <p:sp>
          <p:nvSpPr>
            <p:cNvPr id="729" name="Rectangle 725"/>
            <p:cNvSpPr>
              <a:spLocks noChangeArrowheads="1"/>
            </p:cNvSpPr>
            <p:nvPr/>
          </p:nvSpPr>
          <p:spPr bwMode="auto">
            <a:xfrm>
              <a:off x="4808" y="1122"/>
              <a:ext cx="795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0" name="Rectangle 726"/>
            <p:cNvSpPr>
              <a:spLocks noChangeArrowheads="1"/>
            </p:cNvSpPr>
            <p:nvPr/>
          </p:nvSpPr>
          <p:spPr bwMode="auto">
            <a:xfrm flipH="1">
              <a:off x="1747" y="1122"/>
              <a:ext cx="3061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25" name="Group 721"/>
          <p:cNvGrpSpPr>
            <a:grpSpLocks/>
          </p:cNvGrpSpPr>
          <p:nvPr/>
        </p:nvGrpSpPr>
        <p:grpSpPr bwMode="auto">
          <a:xfrm>
            <a:off x="3394399" y="2807592"/>
            <a:ext cx="5762625" cy="180975"/>
            <a:chOff x="1851" y="1801"/>
            <a:chExt cx="3630" cy="114"/>
          </a:xfrm>
        </p:grpSpPr>
        <p:sp>
          <p:nvSpPr>
            <p:cNvPr id="726" name="Rectangle 722"/>
            <p:cNvSpPr>
              <a:spLocks noChangeArrowheads="1"/>
            </p:cNvSpPr>
            <p:nvPr/>
          </p:nvSpPr>
          <p:spPr bwMode="auto">
            <a:xfrm>
              <a:off x="4808" y="1801"/>
              <a:ext cx="673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7" name="Rectangle 723"/>
            <p:cNvSpPr>
              <a:spLocks noChangeArrowheads="1"/>
            </p:cNvSpPr>
            <p:nvPr/>
          </p:nvSpPr>
          <p:spPr bwMode="auto">
            <a:xfrm flipH="1">
              <a:off x="1851" y="1801"/>
              <a:ext cx="2957" cy="114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60001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 w="19050">
              <a:noFill/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1" name="Rectangle 727"/>
          <p:cNvSpPr>
            <a:spLocks noChangeArrowheads="1"/>
          </p:cNvSpPr>
          <p:nvPr/>
        </p:nvSpPr>
        <p:spPr bwMode="auto">
          <a:xfrm rot="5400000" flipV="1">
            <a:off x="7359175" y="3529110"/>
            <a:ext cx="1439862" cy="180975"/>
          </a:xfrm>
          <a:prstGeom prst="rect">
            <a:avLst/>
          </a:prstGeom>
          <a:gradFill rotWithShape="1">
            <a:gsLst>
              <a:gs pos="0">
                <a:srgbClr val="FF0000">
                  <a:alpha val="60001"/>
                </a:srgbClr>
              </a:gs>
              <a:gs pos="100000">
                <a:srgbClr val="FF0000">
                  <a:gamma/>
                  <a:shade val="46275"/>
                  <a:invGamma/>
                  <a:alpha val="20000"/>
                </a:srgbClr>
              </a:gs>
            </a:gsLst>
            <a:lin ang="0" scaled="1"/>
          </a:gradFill>
          <a:ln w="19050">
            <a:noFill/>
            <a:prstDash val="dash"/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00373" y="1670935"/>
            <a:ext cx="7961313" cy="4641850"/>
            <a:chOff x="-35" y="1085"/>
            <a:chExt cx="5015" cy="2924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4684" y="3058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166" y="380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038" y="380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-35" y="334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-31" y="2436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084" y="1085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24" y="1764"/>
              <a:ext cx="296" cy="205"/>
            </a:xfrm>
            <a:prstGeom prst="rect">
              <a:avLst/>
            </a:prstGeom>
            <a:solidFill>
              <a:srgbClr val="FFFFFF"/>
            </a:solidFill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11" name="Group 707"/>
          <p:cNvGrpSpPr>
            <a:grpSpLocks/>
          </p:cNvGrpSpPr>
          <p:nvPr/>
        </p:nvGrpSpPr>
        <p:grpSpPr bwMode="auto">
          <a:xfrm>
            <a:off x="870268" y="2542473"/>
            <a:ext cx="3427412" cy="3419475"/>
            <a:chOff x="261" y="1634"/>
            <a:chExt cx="2159" cy="2154"/>
          </a:xfrm>
        </p:grpSpPr>
        <p:grpSp>
          <p:nvGrpSpPr>
            <p:cNvPr id="712" name="Group 708"/>
            <p:cNvGrpSpPr>
              <a:grpSpLocks/>
            </p:cNvGrpSpPr>
            <p:nvPr/>
          </p:nvGrpSpPr>
          <p:grpSpPr bwMode="auto">
            <a:xfrm>
              <a:off x="1115" y="1634"/>
              <a:ext cx="114" cy="2154"/>
              <a:chOff x="1235" y="1141"/>
              <a:chExt cx="114" cy="2154"/>
            </a:xfrm>
          </p:grpSpPr>
          <p:sp>
            <p:nvSpPr>
              <p:cNvPr id="716" name="Rectangle 709"/>
              <p:cNvSpPr>
                <a:spLocks noChangeArrowheads="1"/>
              </p:cNvSpPr>
              <p:nvPr/>
            </p:nvSpPr>
            <p:spPr bwMode="auto">
              <a:xfrm rot="-5400000">
                <a:off x="385" y="1991"/>
                <a:ext cx="1813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30000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7" name="Rectangle 710"/>
              <p:cNvSpPr>
                <a:spLocks noChangeArrowheads="1"/>
              </p:cNvSpPr>
              <p:nvPr/>
            </p:nvSpPr>
            <p:spPr bwMode="auto">
              <a:xfrm rot="5400000" flipV="1">
                <a:off x="1121" y="3068"/>
                <a:ext cx="341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30000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14999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713" name="Group 711"/>
            <p:cNvGrpSpPr>
              <a:grpSpLocks/>
            </p:cNvGrpSpPr>
            <p:nvPr/>
          </p:nvGrpSpPr>
          <p:grpSpPr bwMode="auto">
            <a:xfrm>
              <a:off x="261" y="3390"/>
              <a:ext cx="2159" cy="114"/>
              <a:chOff x="381" y="2897"/>
              <a:chExt cx="2159" cy="114"/>
            </a:xfrm>
          </p:grpSpPr>
          <p:sp>
            <p:nvSpPr>
              <p:cNvPr id="714" name="Rectangle 712"/>
              <p:cNvSpPr>
                <a:spLocks noChangeArrowheads="1"/>
              </p:cNvSpPr>
              <p:nvPr/>
            </p:nvSpPr>
            <p:spPr bwMode="auto">
              <a:xfrm>
                <a:off x="1292" y="2897"/>
                <a:ext cx="1248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5" name="Rectangle 713"/>
              <p:cNvSpPr>
                <a:spLocks noChangeArrowheads="1"/>
              </p:cNvSpPr>
              <p:nvPr/>
            </p:nvSpPr>
            <p:spPr bwMode="auto">
              <a:xfrm flipH="1">
                <a:off x="381" y="2897"/>
                <a:ext cx="911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2000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18" name="Group 714"/>
          <p:cNvGrpSpPr>
            <a:grpSpLocks/>
          </p:cNvGrpSpPr>
          <p:nvPr/>
        </p:nvGrpSpPr>
        <p:grpSpPr bwMode="auto">
          <a:xfrm>
            <a:off x="871855" y="2720273"/>
            <a:ext cx="7564438" cy="2886075"/>
            <a:chOff x="262" y="1746"/>
            <a:chExt cx="4765" cy="1818"/>
          </a:xfrm>
        </p:grpSpPr>
        <p:grpSp>
          <p:nvGrpSpPr>
            <p:cNvPr id="719" name="Group 715"/>
            <p:cNvGrpSpPr>
              <a:grpSpLocks/>
            </p:cNvGrpSpPr>
            <p:nvPr/>
          </p:nvGrpSpPr>
          <p:grpSpPr bwMode="auto">
            <a:xfrm>
              <a:off x="2248" y="1746"/>
              <a:ext cx="114" cy="1818"/>
              <a:chOff x="2248" y="1746"/>
              <a:chExt cx="114" cy="1818"/>
            </a:xfrm>
          </p:grpSpPr>
          <p:sp>
            <p:nvSpPr>
              <p:cNvPr id="723" name="Rectangle 716"/>
              <p:cNvSpPr>
                <a:spLocks noChangeArrowheads="1"/>
              </p:cNvSpPr>
              <p:nvPr/>
            </p:nvSpPr>
            <p:spPr bwMode="auto">
              <a:xfrm rot="5400000" flipV="1">
                <a:off x="1793" y="2995"/>
                <a:ext cx="1024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4" name="Rectangle 717"/>
              <p:cNvSpPr>
                <a:spLocks noChangeArrowheads="1"/>
              </p:cNvSpPr>
              <p:nvPr/>
            </p:nvSpPr>
            <p:spPr bwMode="auto">
              <a:xfrm rot="-5400000">
                <a:off x="1908" y="2086"/>
                <a:ext cx="794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720" name="Group 718"/>
            <p:cNvGrpSpPr>
              <a:grpSpLocks/>
            </p:cNvGrpSpPr>
            <p:nvPr/>
          </p:nvGrpSpPr>
          <p:grpSpPr bwMode="auto">
            <a:xfrm>
              <a:off x="262" y="2483"/>
              <a:ext cx="4765" cy="114"/>
              <a:chOff x="382" y="1990"/>
              <a:chExt cx="4765" cy="114"/>
            </a:xfrm>
          </p:grpSpPr>
          <p:sp>
            <p:nvSpPr>
              <p:cNvPr id="721" name="Rectangle 719"/>
              <p:cNvSpPr>
                <a:spLocks noChangeArrowheads="1"/>
              </p:cNvSpPr>
              <p:nvPr/>
            </p:nvSpPr>
            <p:spPr bwMode="auto">
              <a:xfrm>
                <a:off x="2425" y="1990"/>
                <a:ext cx="2722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2" name="Rectangle 720"/>
              <p:cNvSpPr>
                <a:spLocks noChangeArrowheads="1"/>
              </p:cNvSpPr>
              <p:nvPr/>
            </p:nvSpPr>
            <p:spPr bwMode="auto">
              <a:xfrm flipH="1">
                <a:off x="382" y="1990"/>
                <a:ext cx="2044" cy="11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60001"/>
                    </a:srgbClr>
                  </a:gs>
                  <a:gs pos="100000">
                    <a:srgbClr val="FF00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 w="1905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734" name="Text Box 730"/>
          <p:cNvSpPr txBox="1">
            <a:spLocks noChangeArrowheads="1"/>
          </p:cNvSpPr>
          <p:nvPr/>
        </p:nvSpPr>
        <p:spPr bwMode="auto">
          <a:xfrm>
            <a:off x="3464242" y="3079054"/>
            <a:ext cx="360362" cy="3603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Cn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735" name="Rectangle 731"/>
          <p:cNvSpPr>
            <a:spLocks noChangeArrowheads="1"/>
          </p:cNvSpPr>
          <p:nvPr/>
        </p:nvSpPr>
        <p:spPr bwMode="auto">
          <a:xfrm rot="5400000" flipV="1">
            <a:off x="7852092" y="4474460"/>
            <a:ext cx="360362" cy="87312"/>
          </a:xfrm>
          <a:prstGeom prst="rect">
            <a:avLst/>
          </a:prstGeom>
          <a:gradFill rotWithShape="1">
            <a:gsLst>
              <a:gs pos="0">
                <a:srgbClr val="FF0000">
                  <a:alpha val="20000"/>
                </a:srgbClr>
              </a:gs>
              <a:gs pos="100000">
                <a:srgbClr val="FF0000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 w="19050">
            <a:noFill/>
            <a:prstDash val="dash"/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6" name="AutoShape 732"/>
          <p:cNvSpPr>
            <a:spLocks noChangeArrowheads="1"/>
          </p:cNvSpPr>
          <p:nvPr/>
        </p:nvSpPr>
        <p:spPr bwMode="auto">
          <a:xfrm>
            <a:off x="7013893" y="5800029"/>
            <a:ext cx="757237" cy="252413"/>
          </a:xfrm>
          <a:prstGeom prst="rightArrow">
            <a:avLst>
              <a:gd name="adj1" fmla="val 32074"/>
              <a:gd name="adj2" fmla="val 97486"/>
            </a:avLst>
          </a:prstGeom>
          <a:solidFill>
            <a:srgbClr val="CCFFFF">
              <a:alpha val="60001"/>
            </a:srgbClr>
          </a:solidFill>
          <a:ln w="25400" algn="ctr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7" name="Text Box 733"/>
          <p:cNvSpPr txBox="1">
            <a:spLocks noChangeArrowheads="1"/>
          </p:cNvSpPr>
          <p:nvPr/>
        </p:nvSpPr>
        <p:spPr bwMode="auto">
          <a:xfrm>
            <a:off x="7782249" y="5663504"/>
            <a:ext cx="395287" cy="525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2" tIns="45707" rIns="91412" bIns="45707">
            <a:spAutoFit/>
          </a:bodyPr>
          <a:lstStyle/>
          <a:p>
            <a:r>
              <a:rPr lang="de-CH" sz="2800" b="1" i="1" dirty="0">
                <a:ea typeface="ＭＳ Ｐゴシック" pitchFamily="80" charset="-128"/>
              </a:rPr>
              <a:t>N</a:t>
            </a:r>
            <a:endParaRPr lang="en-US" sz="2800" b="1" i="1" dirty="0">
              <a:ea typeface="ＭＳ Ｐゴシック" pitchFamily="80" charset="-128"/>
            </a:endParaRPr>
          </a:p>
        </p:txBody>
      </p:sp>
      <p:sp>
        <p:nvSpPr>
          <p:cNvPr id="738" name="AutoShape 734"/>
          <p:cNvSpPr>
            <a:spLocks noChangeArrowheads="1"/>
          </p:cNvSpPr>
          <p:nvPr/>
        </p:nvSpPr>
        <p:spPr bwMode="auto">
          <a:xfrm rot="16200000">
            <a:off x="522606" y="2844098"/>
            <a:ext cx="757237" cy="252412"/>
          </a:xfrm>
          <a:prstGeom prst="rightArrow">
            <a:avLst>
              <a:gd name="adj1" fmla="val 32074"/>
              <a:gd name="adj2" fmla="val 97486"/>
            </a:avLst>
          </a:prstGeom>
          <a:solidFill>
            <a:srgbClr val="CCFFFF">
              <a:alpha val="60001"/>
            </a:srgbClr>
          </a:solidFill>
          <a:ln w="25400" algn="ctr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lIns="91412" tIns="45707" rIns="91412" bIns="45707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9" name="Text Box 735"/>
          <p:cNvSpPr txBox="1">
            <a:spLocks noChangeArrowheads="1"/>
          </p:cNvSpPr>
          <p:nvPr/>
        </p:nvSpPr>
        <p:spPr bwMode="auto">
          <a:xfrm>
            <a:off x="698824" y="2059879"/>
            <a:ext cx="395287" cy="525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2" tIns="45707" rIns="91412" bIns="45707">
            <a:spAutoFit/>
          </a:bodyPr>
          <a:lstStyle/>
          <a:p>
            <a:r>
              <a:rPr lang="de-CH" sz="2800" b="1" i="1" dirty="0">
                <a:ea typeface="ＭＳ Ｐゴシック" pitchFamily="80" charset="-128"/>
              </a:rPr>
              <a:t>Z</a:t>
            </a:r>
            <a:endParaRPr lang="en-US" sz="2800" b="1" i="1" dirty="0">
              <a:ea typeface="ＭＳ Ｐゴシック" pitchFamily="80" charset="-128"/>
            </a:endParaRPr>
          </a:p>
        </p:txBody>
      </p:sp>
      <p:sp>
        <p:nvSpPr>
          <p:cNvPr id="740" name="Text Box 1032"/>
          <p:cNvSpPr txBox="1">
            <a:spLocks noChangeArrowheads="1"/>
          </p:cNvSpPr>
          <p:nvPr/>
        </p:nvSpPr>
        <p:spPr bwMode="auto">
          <a:xfrm>
            <a:off x="2705417" y="3437829"/>
            <a:ext cx="360362" cy="3603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de-CH" sz="1900" b="1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Ds</a:t>
            </a:r>
            <a:endParaRPr lang="en-US" sz="1900" b="1" kern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741" name="Text Box 1033"/>
          <p:cNvSpPr txBox="1">
            <a:spLocks noChangeArrowheads="1"/>
          </p:cNvSpPr>
          <p:nvPr/>
        </p:nvSpPr>
        <p:spPr bwMode="auto">
          <a:xfrm>
            <a:off x="2324417" y="3621979"/>
            <a:ext cx="360362" cy="3603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de-CH" sz="1900" b="1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Mt</a:t>
            </a:r>
            <a:endParaRPr lang="en-US" sz="1900" b="1" kern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742" name="Text Box 1034"/>
          <p:cNvSpPr txBox="1">
            <a:spLocks noChangeArrowheads="1"/>
          </p:cNvSpPr>
          <p:nvPr/>
        </p:nvSpPr>
        <p:spPr bwMode="auto">
          <a:xfrm>
            <a:off x="1943417" y="3798185"/>
            <a:ext cx="360362" cy="360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de-CH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Hs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743" name="Text Box 1035"/>
          <p:cNvSpPr txBox="1">
            <a:spLocks noChangeArrowheads="1"/>
          </p:cNvSpPr>
          <p:nvPr/>
        </p:nvSpPr>
        <p:spPr bwMode="auto">
          <a:xfrm>
            <a:off x="1568767" y="3979160"/>
            <a:ext cx="360362" cy="360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de-CH" sz="1900" b="1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Bh</a:t>
            </a:r>
            <a:endParaRPr lang="en-US" sz="1900" b="1" kern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grpSp>
        <p:nvGrpSpPr>
          <p:cNvPr id="745" name="Group 1115"/>
          <p:cNvGrpSpPr/>
          <p:nvPr/>
        </p:nvGrpSpPr>
        <p:grpSpPr>
          <a:xfrm>
            <a:off x="3850005" y="2088449"/>
            <a:ext cx="3060146" cy="2701925"/>
            <a:chOff x="3391461" y="2141538"/>
            <a:chExt cx="3060146" cy="2701925"/>
          </a:xfrm>
        </p:grpSpPr>
        <p:sp>
          <p:nvSpPr>
            <p:cNvPr id="746" name="Text Box 1037"/>
            <p:cNvSpPr txBox="1">
              <a:spLocks noChangeArrowheads="1"/>
            </p:cNvSpPr>
            <p:nvPr/>
          </p:nvSpPr>
          <p:spPr bwMode="auto">
            <a:xfrm>
              <a:off x="3573469" y="4481512"/>
              <a:ext cx="180975" cy="182564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47" name="Text Box 1038"/>
            <p:cNvSpPr txBox="1">
              <a:spLocks noChangeArrowheads="1"/>
            </p:cNvSpPr>
            <p:nvPr/>
          </p:nvSpPr>
          <p:spPr bwMode="auto">
            <a:xfrm>
              <a:off x="3749676" y="4481513"/>
              <a:ext cx="184156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48" name="Text Box 1039"/>
            <p:cNvSpPr txBox="1">
              <a:spLocks noChangeArrowheads="1"/>
            </p:cNvSpPr>
            <p:nvPr/>
          </p:nvSpPr>
          <p:spPr bwMode="auto">
            <a:xfrm>
              <a:off x="3749676" y="4660901"/>
              <a:ext cx="184156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49" name="Text Box 1040"/>
            <p:cNvSpPr txBox="1">
              <a:spLocks noChangeArrowheads="1"/>
            </p:cNvSpPr>
            <p:nvPr/>
          </p:nvSpPr>
          <p:spPr bwMode="auto">
            <a:xfrm>
              <a:off x="4111626" y="4121151"/>
              <a:ext cx="184156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0" name="Rectangle 1041"/>
            <p:cNvSpPr>
              <a:spLocks noChangeArrowheads="1"/>
            </p:cNvSpPr>
            <p:nvPr/>
          </p:nvSpPr>
          <p:spPr bwMode="auto">
            <a:xfrm>
              <a:off x="4111626" y="4302126"/>
              <a:ext cx="184156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1" name="AutoShape 1042"/>
            <p:cNvSpPr>
              <a:spLocks noChangeArrowheads="1"/>
            </p:cNvSpPr>
            <p:nvPr/>
          </p:nvSpPr>
          <p:spPr bwMode="auto">
            <a:xfrm rot="16200000">
              <a:off x="4116394" y="430212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2" name="Text Box 1043"/>
            <p:cNvSpPr txBox="1">
              <a:spLocks noChangeArrowheads="1"/>
            </p:cNvSpPr>
            <p:nvPr/>
          </p:nvSpPr>
          <p:spPr bwMode="auto">
            <a:xfrm>
              <a:off x="3931211" y="412115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3" name="Text Box 1044"/>
            <p:cNvSpPr txBox="1">
              <a:spLocks noChangeArrowheads="1"/>
            </p:cNvSpPr>
            <p:nvPr/>
          </p:nvSpPr>
          <p:spPr bwMode="auto">
            <a:xfrm>
              <a:off x="4475169" y="37607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4" name="Text Box 1045"/>
            <p:cNvSpPr txBox="1">
              <a:spLocks noChangeArrowheads="1"/>
            </p:cNvSpPr>
            <p:nvPr/>
          </p:nvSpPr>
          <p:spPr bwMode="auto">
            <a:xfrm>
              <a:off x="4294194" y="37607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5" name="Text Box 1046"/>
            <p:cNvSpPr txBox="1">
              <a:spLocks noChangeArrowheads="1"/>
            </p:cNvSpPr>
            <p:nvPr/>
          </p:nvSpPr>
          <p:spPr bwMode="auto">
            <a:xfrm>
              <a:off x="4475169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6" name="Text Box 1047"/>
            <p:cNvSpPr txBox="1">
              <a:spLocks noChangeArrowheads="1"/>
            </p:cNvSpPr>
            <p:nvPr/>
          </p:nvSpPr>
          <p:spPr bwMode="auto">
            <a:xfrm>
              <a:off x="4833944" y="3400426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57" name="Rectangle 1048"/>
            <p:cNvSpPr>
              <a:spLocks noChangeArrowheads="1"/>
            </p:cNvSpPr>
            <p:nvPr/>
          </p:nvSpPr>
          <p:spPr bwMode="auto">
            <a:xfrm>
              <a:off x="4833944" y="3581401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8" name="AutoShape 1049"/>
            <p:cNvSpPr>
              <a:spLocks noChangeArrowheads="1"/>
            </p:cNvSpPr>
            <p:nvPr/>
          </p:nvSpPr>
          <p:spPr bwMode="auto">
            <a:xfrm rot="16200000">
              <a:off x="4835531" y="3581401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9" name="Text Box 1050"/>
            <p:cNvSpPr txBox="1">
              <a:spLocks noChangeArrowheads="1"/>
            </p:cNvSpPr>
            <p:nvPr/>
          </p:nvSpPr>
          <p:spPr bwMode="auto">
            <a:xfrm>
              <a:off x="4654556" y="34004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0" name="Text Box 1051"/>
            <p:cNvSpPr txBox="1">
              <a:spLocks noChangeArrowheads="1"/>
            </p:cNvSpPr>
            <p:nvPr/>
          </p:nvSpPr>
          <p:spPr bwMode="auto">
            <a:xfrm>
              <a:off x="5375281" y="3219451"/>
              <a:ext cx="17938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1" name="Text Box 1052"/>
            <p:cNvSpPr txBox="1">
              <a:spLocks noChangeArrowheads="1"/>
            </p:cNvSpPr>
            <p:nvPr/>
          </p:nvSpPr>
          <p:spPr bwMode="auto">
            <a:xfrm>
              <a:off x="5014919" y="3219451"/>
              <a:ext cx="17938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2" name="Text Box 1053"/>
            <p:cNvSpPr txBox="1">
              <a:spLocks noChangeArrowheads="1"/>
            </p:cNvSpPr>
            <p:nvPr/>
          </p:nvSpPr>
          <p:spPr bwMode="auto">
            <a:xfrm>
              <a:off x="5194306" y="3219451"/>
              <a:ext cx="180975" cy="18256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3" name="Text Box 1054"/>
            <p:cNvSpPr txBox="1">
              <a:spLocks noChangeArrowheads="1"/>
            </p:cNvSpPr>
            <p:nvPr/>
          </p:nvSpPr>
          <p:spPr bwMode="auto">
            <a:xfrm>
              <a:off x="5554669" y="322103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4" name="Text Box 1055"/>
            <p:cNvSpPr txBox="1">
              <a:spLocks noChangeArrowheads="1"/>
            </p:cNvSpPr>
            <p:nvPr/>
          </p:nvSpPr>
          <p:spPr bwMode="auto">
            <a:xfrm>
              <a:off x="5194306" y="3041651"/>
              <a:ext cx="180975" cy="17780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5" name="Text Box 1056"/>
            <p:cNvSpPr txBox="1">
              <a:spLocks noChangeArrowheads="1"/>
            </p:cNvSpPr>
            <p:nvPr/>
          </p:nvSpPr>
          <p:spPr bwMode="auto">
            <a:xfrm>
              <a:off x="5014919" y="3041651"/>
              <a:ext cx="179388" cy="17780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6" name="Text Box 1057"/>
            <p:cNvSpPr txBox="1">
              <a:spLocks noChangeArrowheads="1"/>
            </p:cNvSpPr>
            <p:nvPr/>
          </p:nvSpPr>
          <p:spPr bwMode="auto">
            <a:xfrm>
              <a:off x="4835531" y="3041651"/>
              <a:ext cx="179388" cy="17780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7" name="Text Box 1058"/>
            <p:cNvSpPr txBox="1">
              <a:spLocks noChangeArrowheads="1"/>
            </p:cNvSpPr>
            <p:nvPr/>
          </p:nvSpPr>
          <p:spPr bwMode="auto">
            <a:xfrm>
              <a:off x="4475169" y="3400426"/>
              <a:ext cx="179388" cy="180980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8" name="Text Box 1059"/>
            <p:cNvSpPr txBox="1">
              <a:spLocks noChangeArrowheads="1"/>
            </p:cNvSpPr>
            <p:nvPr/>
          </p:nvSpPr>
          <p:spPr bwMode="auto">
            <a:xfrm>
              <a:off x="4111625" y="3760788"/>
              <a:ext cx="182569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69" name="Text Box 1060"/>
            <p:cNvSpPr txBox="1">
              <a:spLocks noChangeArrowheads="1"/>
            </p:cNvSpPr>
            <p:nvPr/>
          </p:nvSpPr>
          <p:spPr bwMode="auto">
            <a:xfrm>
              <a:off x="3749676" y="4121151"/>
              <a:ext cx="184156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0" name="Text Box 1061"/>
            <p:cNvSpPr txBox="1">
              <a:spLocks noChangeArrowheads="1"/>
            </p:cNvSpPr>
            <p:nvPr/>
          </p:nvSpPr>
          <p:spPr bwMode="auto">
            <a:xfrm>
              <a:off x="3391461" y="4481512"/>
              <a:ext cx="18200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1" name="Rectangle 1062"/>
            <p:cNvSpPr>
              <a:spLocks noChangeArrowheads="1"/>
            </p:cNvSpPr>
            <p:nvPr/>
          </p:nvSpPr>
          <p:spPr bwMode="auto">
            <a:xfrm>
              <a:off x="5375281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2" name="AutoShape 1063"/>
            <p:cNvSpPr>
              <a:spLocks noChangeArrowheads="1"/>
            </p:cNvSpPr>
            <p:nvPr/>
          </p:nvSpPr>
          <p:spPr bwMode="auto">
            <a:xfrm rot="16200000">
              <a:off x="5375281" y="286067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3" name="Text Box 1064"/>
            <p:cNvSpPr txBox="1">
              <a:spLocks noChangeArrowheads="1"/>
            </p:cNvSpPr>
            <p:nvPr/>
          </p:nvSpPr>
          <p:spPr bwMode="auto">
            <a:xfrm>
              <a:off x="5554669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4" name="Text Box 1065"/>
            <p:cNvSpPr txBox="1">
              <a:spLocks noChangeArrowheads="1"/>
            </p:cNvSpPr>
            <p:nvPr/>
          </p:nvSpPr>
          <p:spPr bwMode="auto">
            <a:xfrm>
              <a:off x="5734056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5" name="Text Box 1066"/>
            <p:cNvSpPr txBox="1">
              <a:spLocks noChangeArrowheads="1"/>
            </p:cNvSpPr>
            <p:nvPr/>
          </p:nvSpPr>
          <p:spPr bwMode="auto">
            <a:xfrm>
              <a:off x="5913444" y="28606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6" name="Text Box 1067"/>
            <p:cNvSpPr txBox="1">
              <a:spLocks noChangeArrowheads="1"/>
            </p:cNvSpPr>
            <p:nvPr/>
          </p:nvSpPr>
          <p:spPr bwMode="auto">
            <a:xfrm>
              <a:off x="5375281" y="26812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7" name="Text Box 1068"/>
            <p:cNvSpPr txBox="1">
              <a:spLocks noChangeArrowheads="1"/>
            </p:cNvSpPr>
            <p:nvPr/>
          </p:nvSpPr>
          <p:spPr bwMode="auto">
            <a:xfrm>
              <a:off x="5554669" y="26812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8" name="Text Box 1069"/>
            <p:cNvSpPr txBox="1">
              <a:spLocks noChangeArrowheads="1"/>
            </p:cNvSpPr>
            <p:nvPr/>
          </p:nvSpPr>
          <p:spPr bwMode="auto">
            <a:xfrm>
              <a:off x="5734056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79" name="Text Box 1070"/>
            <p:cNvSpPr txBox="1">
              <a:spLocks noChangeArrowheads="1"/>
            </p:cNvSpPr>
            <p:nvPr/>
          </p:nvSpPr>
          <p:spPr bwMode="auto">
            <a:xfrm>
              <a:off x="5913444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0" name="Text Box 1071"/>
            <p:cNvSpPr txBox="1">
              <a:spLocks noChangeArrowheads="1"/>
            </p:cNvSpPr>
            <p:nvPr/>
          </p:nvSpPr>
          <p:spPr bwMode="auto">
            <a:xfrm>
              <a:off x="6272219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1" name="Rectangle 1072"/>
            <p:cNvSpPr>
              <a:spLocks noChangeArrowheads="1"/>
            </p:cNvSpPr>
            <p:nvPr/>
          </p:nvSpPr>
          <p:spPr bwMode="auto">
            <a:xfrm>
              <a:off x="6096006" y="214153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" name="Text Box 1073"/>
            <p:cNvSpPr txBox="1">
              <a:spLocks noChangeArrowheads="1"/>
            </p:cNvSpPr>
            <p:nvPr/>
          </p:nvSpPr>
          <p:spPr bwMode="auto">
            <a:xfrm>
              <a:off x="6092831" y="250190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3" name="Text Box 1074"/>
            <p:cNvSpPr txBox="1">
              <a:spLocks noChangeArrowheads="1"/>
            </p:cNvSpPr>
            <p:nvPr/>
          </p:nvSpPr>
          <p:spPr bwMode="auto">
            <a:xfrm>
              <a:off x="6272219" y="23209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4" name="Text Box 1075"/>
            <p:cNvSpPr txBox="1">
              <a:spLocks noChangeArrowheads="1"/>
            </p:cNvSpPr>
            <p:nvPr/>
          </p:nvSpPr>
          <p:spPr bwMode="auto">
            <a:xfrm>
              <a:off x="6092831" y="23209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5" name="Text Box 1076"/>
            <p:cNvSpPr txBox="1">
              <a:spLocks noChangeArrowheads="1"/>
            </p:cNvSpPr>
            <p:nvPr/>
          </p:nvSpPr>
          <p:spPr bwMode="auto">
            <a:xfrm>
              <a:off x="5913444" y="26812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6" name="Text Box 1077"/>
            <p:cNvSpPr txBox="1">
              <a:spLocks noChangeArrowheads="1"/>
            </p:cNvSpPr>
            <p:nvPr/>
          </p:nvSpPr>
          <p:spPr bwMode="auto">
            <a:xfrm>
              <a:off x="5734056" y="26812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7" name="Text Box 1078"/>
            <p:cNvSpPr txBox="1">
              <a:spLocks noChangeArrowheads="1"/>
            </p:cNvSpPr>
            <p:nvPr/>
          </p:nvSpPr>
          <p:spPr bwMode="auto">
            <a:xfrm>
              <a:off x="5554669" y="3040063"/>
              <a:ext cx="179388" cy="18256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8" name="Text Box 1079"/>
            <p:cNvSpPr txBox="1">
              <a:spLocks noChangeArrowheads="1"/>
            </p:cNvSpPr>
            <p:nvPr/>
          </p:nvSpPr>
          <p:spPr bwMode="auto">
            <a:xfrm>
              <a:off x="5375281" y="3040063"/>
              <a:ext cx="179388" cy="18256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89" name="Text Box 1080"/>
            <p:cNvSpPr txBox="1">
              <a:spLocks noChangeArrowheads="1"/>
            </p:cNvSpPr>
            <p:nvPr/>
          </p:nvSpPr>
          <p:spPr bwMode="auto">
            <a:xfrm>
              <a:off x="5194306" y="3400426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0" name="Text Box 1081"/>
            <p:cNvSpPr txBox="1">
              <a:spLocks noChangeArrowheads="1"/>
            </p:cNvSpPr>
            <p:nvPr/>
          </p:nvSpPr>
          <p:spPr bwMode="auto">
            <a:xfrm>
              <a:off x="5014919" y="3400426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1" name="Text Box 1082"/>
            <p:cNvSpPr txBox="1">
              <a:spLocks noChangeArrowheads="1"/>
            </p:cNvSpPr>
            <p:nvPr/>
          </p:nvSpPr>
          <p:spPr bwMode="auto">
            <a:xfrm>
              <a:off x="4833944" y="375920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2" name="Text Box 1083"/>
            <p:cNvSpPr txBox="1">
              <a:spLocks noChangeArrowheads="1"/>
            </p:cNvSpPr>
            <p:nvPr/>
          </p:nvSpPr>
          <p:spPr bwMode="auto">
            <a:xfrm>
              <a:off x="4475169" y="412273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3" name="Text Box 1084"/>
            <p:cNvSpPr txBox="1">
              <a:spLocks noChangeArrowheads="1"/>
            </p:cNvSpPr>
            <p:nvPr/>
          </p:nvSpPr>
          <p:spPr bwMode="auto">
            <a:xfrm>
              <a:off x="4835531" y="3941763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4" name="Rectangle 1085"/>
            <p:cNvSpPr>
              <a:spLocks noChangeArrowheads="1"/>
            </p:cNvSpPr>
            <p:nvPr/>
          </p:nvSpPr>
          <p:spPr bwMode="auto">
            <a:xfrm>
              <a:off x="5192719" y="3581401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5" name="AutoShape 1086"/>
            <p:cNvSpPr>
              <a:spLocks noChangeArrowheads="1"/>
            </p:cNvSpPr>
            <p:nvPr/>
          </p:nvSpPr>
          <p:spPr bwMode="auto">
            <a:xfrm rot="16200000">
              <a:off x="5194306" y="3581401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6" name="Text Box 1087"/>
            <p:cNvSpPr txBox="1">
              <a:spLocks noChangeArrowheads="1"/>
            </p:cNvSpPr>
            <p:nvPr/>
          </p:nvSpPr>
          <p:spPr bwMode="auto">
            <a:xfrm>
              <a:off x="4111625" y="4481513"/>
              <a:ext cx="182569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7" name="Text Box 1064"/>
            <p:cNvSpPr txBox="1">
              <a:spLocks noChangeArrowheads="1"/>
            </p:cNvSpPr>
            <p:nvPr/>
          </p:nvSpPr>
          <p:spPr bwMode="auto">
            <a:xfrm>
              <a:off x="5194307" y="2862262"/>
              <a:ext cx="180973" cy="179393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8" name="Text Box 1064"/>
            <p:cNvSpPr txBox="1">
              <a:spLocks noChangeArrowheads="1"/>
            </p:cNvSpPr>
            <p:nvPr/>
          </p:nvSpPr>
          <p:spPr bwMode="auto">
            <a:xfrm>
              <a:off x="4835531" y="321945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799" name="Text Box 1064"/>
            <p:cNvSpPr txBox="1">
              <a:spLocks noChangeArrowheads="1"/>
            </p:cNvSpPr>
            <p:nvPr/>
          </p:nvSpPr>
          <p:spPr bwMode="auto">
            <a:xfrm>
              <a:off x="4475169" y="3581405"/>
              <a:ext cx="179388" cy="179389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0" name="Text Box 1064"/>
            <p:cNvSpPr txBox="1">
              <a:spLocks noChangeArrowheads="1"/>
            </p:cNvSpPr>
            <p:nvPr/>
          </p:nvSpPr>
          <p:spPr bwMode="auto">
            <a:xfrm>
              <a:off x="4111625" y="3940176"/>
              <a:ext cx="182569" cy="18176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1" name="Text Box 1064"/>
            <p:cNvSpPr txBox="1">
              <a:spLocks noChangeArrowheads="1"/>
            </p:cNvSpPr>
            <p:nvPr/>
          </p:nvSpPr>
          <p:spPr bwMode="auto">
            <a:xfrm>
              <a:off x="3749676" y="4301734"/>
              <a:ext cx="187337" cy="18176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2" name="Text Box 1039"/>
            <p:cNvSpPr txBox="1">
              <a:spLocks noChangeArrowheads="1"/>
            </p:cNvSpPr>
            <p:nvPr/>
          </p:nvSpPr>
          <p:spPr bwMode="auto">
            <a:xfrm>
              <a:off x="3391461" y="4664075"/>
              <a:ext cx="18200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grpSp>
        <p:nvGrpSpPr>
          <p:cNvPr id="803" name="Group 1175"/>
          <p:cNvGrpSpPr/>
          <p:nvPr/>
        </p:nvGrpSpPr>
        <p:grpSpPr>
          <a:xfrm>
            <a:off x="3850005" y="2091625"/>
            <a:ext cx="3060146" cy="2701925"/>
            <a:chOff x="3391461" y="2141538"/>
            <a:chExt cx="3060146" cy="2701925"/>
          </a:xfrm>
        </p:grpSpPr>
        <p:sp>
          <p:nvSpPr>
            <p:cNvPr id="804" name="Text Box 1037"/>
            <p:cNvSpPr txBox="1">
              <a:spLocks noChangeArrowheads="1"/>
            </p:cNvSpPr>
            <p:nvPr/>
          </p:nvSpPr>
          <p:spPr bwMode="auto">
            <a:xfrm>
              <a:off x="3573469" y="4481512"/>
              <a:ext cx="180975" cy="182564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5" name="Text Box 1038"/>
            <p:cNvSpPr txBox="1">
              <a:spLocks noChangeArrowheads="1"/>
            </p:cNvSpPr>
            <p:nvPr/>
          </p:nvSpPr>
          <p:spPr bwMode="auto">
            <a:xfrm>
              <a:off x="3749676" y="4481513"/>
              <a:ext cx="184156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6" name="Text Box 1039"/>
            <p:cNvSpPr txBox="1">
              <a:spLocks noChangeArrowheads="1"/>
            </p:cNvSpPr>
            <p:nvPr/>
          </p:nvSpPr>
          <p:spPr bwMode="auto">
            <a:xfrm>
              <a:off x="3749676" y="4660901"/>
              <a:ext cx="184156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7" name="Text Box 1040"/>
            <p:cNvSpPr txBox="1">
              <a:spLocks noChangeArrowheads="1"/>
            </p:cNvSpPr>
            <p:nvPr/>
          </p:nvSpPr>
          <p:spPr bwMode="auto">
            <a:xfrm>
              <a:off x="4111626" y="4121151"/>
              <a:ext cx="184156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08" name="Rectangle 1041"/>
            <p:cNvSpPr>
              <a:spLocks noChangeArrowheads="1"/>
            </p:cNvSpPr>
            <p:nvPr/>
          </p:nvSpPr>
          <p:spPr bwMode="auto">
            <a:xfrm>
              <a:off x="4111626" y="4302126"/>
              <a:ext cx="184156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9" name="AutoShape 1042"/>
            <p:cNvSpPr>
              <a:spLocks noChangeArrowheads="1"/>
            </p:cNvSpPr>
            <p:nvPr/>
          </p:nvSpPr>
          <p:spPr bwMode="auto">
            <a:xfrm rot="16200000">
              <a:off x="4116394" y="4302126"/>
              <a:ext cx="179388" cy="179388"/>
            </a:xfrm>
            <a:prstGeom prst="rtTriangle">
              <a:avLst/>
            </a:prstGeom>
            <a:solidFill>
              <a:srgbClr val="00FF00"/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0" name="Text Box 1043"/>
            <p:cNvSpPr txBox="1">
              <a:spLocks noChangeArrowheads="1"/>
            </p:cNvSpPr>
            <p:nvPr/>
          </p:nvSpPr>
          <p:spPr bwMode="auto">
            <a:xfrm>
              <a:off x="3931211" y="4121151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1" name="Text Box 1044"/>
            <p:cNvSpPr txBox="1">
              <a:spLocks noChangeArrowheads="1"/>
            </p:cNvSpPr>
            <p:nvPr/>
          </p:nvSpPr>
          <p:spPr bwMode="auto">
            <a:xfrm>
              <a:off x="4475169" y="376078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2" name="Text Box 1045"/>
            <p:cNvSpPr txBox="1">
              <a:spLocks noChangeArrowheads="1"/>
            </p:cNvSpPr>
            <p:nvPr/>
          </p:nvSpPr>
          <p:spPr bwMode="auto">
            <a:xfrm>
              <a:off x="4294194" y="3760788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3" name="Text Box 1046"/>
            <p:cNvSpPr txBox="1">
              <a:spLocks noChangeArrowheads="1"/>
            </p:cNvSpPr>
            <p:nvPr/>
          </p:nvSpPr>
          <p:spPr bwMode="auto">
            <a:xfrm>
              <a:off x="4475169" y="3941763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4" name="Text Box 1047"/>
            <p:cNvSpPr txBox="1">
              <a:spLocks noChangeArrowheads="1"/>
            </p:cNvSpPr>
            <p:nvPr/>
          </p:nvSpPr>
          <p:spPr bwMode="auto">
            <a:xfrm>
              <a:off x="4833944" y="3400426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5" name="Rectangle 1048"/>
            <p:cNvSpPr>
              <a:spLocks noChangeArrowheads="1"/>
            </p:cNvSpPr>
            <p:nvPr/>
          </p:nvSpPr>
          <p:spPr bwMode="auto">
            <a:xfrm>
              <a:off x="4833944" y="3581401"/>
              <a:ext cx="180975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6" name="AutoShape 1049"/>
            <p:cNvSpPr>
              <a:spLocks noChangeArrowheads="1"/>
            </p:cNvSpPr>
            <p:nvPr/>
          </p:nvSpPr>
          <p:spPr bwMode="auto">
            <a:xfrm rot="16200000">
              <a:off x="4835531" y="3581401"/>
              <a:ext cx="179388" cy="179388"/>
            </a:xfrm>
            <a:prstGeom prst="rtTriangle">
              <a:avLst/>
            </a:prstGeom>
            <a:solidFill>
              <a:srgbClr val="00FF00"/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7" name="Text Box 1050"/>
            <p:cNvSpPr txBox="1">
              <a:spLocks noChangeArrowheads="1"/>
            </p:cNvSpPr>
            <p:nvPr/>
          </p:nvSpPr>
          <p:spPr bwMode="auto">
            <a:xfrm>
              <a:off x="4654556" y="34004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8" name="Text Box 1051"/>
            <p:cNvSpPr txBox="1">
              <a:spLocks noChangeArrowheads="1"/>
            </p:cNvSpPr>
            <p:nvPr/>
          </p:nvSpPr>
          <p:spPr bwMode="auto">
            <a:xfrm>
              <a:off x="5375281" y="3219451"/>
              <a:ext cx="179388" cy="18256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19" name="Text Box 1052"/>
            <p:cNvSpPr txBox="1">
              <a:spLocks noChangeArrowheads="1"/>
            </p:cNvSpPr>
            <p:nvPr/>
          </p:nvSpPr>
          <p:spPr bwMode="auto">
            <a:xfrm>
              <a:off x="5014919" y="3219451"/>
              <a:ext cx="179388" cy="18256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0" name="Text Box 1053"/>
            <p:cNvSpPr txBox="1">
              <a:spLocks noChangeArrowheads="1"/>
            </p:cNvSpPr>
            <p:nvPr/>
          </p:nvSpPr>
          <p:spPr bwMode="auto">
            <a:xfrm>
              <a:off x="5194306" y="3219451"/>
              <a:ext cx="180975" cy="1825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1" name="Text Box 1055"/>
            <p:cNvSpPr txBox="1">
              <a:spLocks noChangeArrowheads="1"/>
            </p:cNvSpPr>
            <p:nvPr/>
          </p:nvSpPr>
          <p:spPr bwMode="auto">
            <a:xfrm>
              <a:off x="5194306" y="3041651"/>
              <a:ext cx="180975" cy="177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2" name="Text Box 1054"/>
            <p:cNvSpPr txBox="1">
              <a:spLocks noChangeArrowheads="1"/>
            </p:cNvSpPr>
            <p:nvPr/>
          </p:nvSpPr>
          <p:spPr bwMode="auto">
            <a:xfrm>
              <a:off x="5554669" y="322103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3" name="Text Box 1056"/>
            <p:cNvSpPr txBox="1">
              <a:spLocks noChangeArrowheads="1"/>
            </p:cNvSpPr>
            <p:nvPr/>
          </p:nvSpPr>
          <p:spPr bwMode="auto">
            <a:xfrm>
              <a:off x="5014919" y="3041651"/>
              <a:ext cx="179388" cy="177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4" name="Text Box 1057"/>
            <p:cNvSpPr txBox="1">
              <a:spLocks noChangeArrowheads="1"/>
            </p:cNvSpPr>
            <p:nvPr/>
          </p:nvSpPr>
          <p:spPr bwMode="auto">
            <a:xfrm>
              <a:off x="4835531" y="3041651"/>
              <a:ext cx="179388" cy="1778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5" name="Text Box 1058"/>
            <p:cNvSpPr txBox="1">
              <a:spLocks noChangeArrowheads="1"/>
            </p:cNvSpPr>
            <p:nvPr/>
          </p:nvSpPr>
          <p:spPr bwMode="auto">
            <a:xfrm>
              <a:off x="4475169" y="3400426"/>
              <a:ext cx="179388" cy="18098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6" name="Text Box 1059"/>
            <p:cNvSpPr txBox="1">
              <a:spLocks noChangeArrowheads="1"/>
            </p:cNvSpPr>
            <p:nvPr/>
          </p:nvSpPr>
          <p:spPr bwMode="auto">
            <a:xfrm>
              <a:off x="4111625" y="3760788"/>
              <a:ext cx="182569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7" name="Text Box 1060"/>
            <p:cNvSpPr txBox="1">
              <a:spLocks noChangeArrowheads="1"/>
            </p:cNvSpPr>
            <p:nvPr/>
          </p:nvSpPr>
          <p:spPr bwMode="auto">
            <a:xfrm>
              <a:off x="3749676" y="4121151"/>
              <a:ext cx="184156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8" name="Text Box 1061"/>
            <p:cNvSpPr txBox="1">
              <a:spLocks noChangeArrowheads="1"/>
            </p:cNvSpPr>
            <p:nvPr/>
          </p:nvSpPr>
          <p:spPr bwMode="auto">
            <a:xfrm>
              <a:off x="3391461" y="4481512"/>
              <a:ext cx="182008" cy="182563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29" name="Rectangle 1062"/>
            <p:cNvSpPr>
              <a:spLocks noChangeArrowheads="1"/>
            </p:cNvSpPr>
            <p:nvPr/>
          </p:nvSpPr>
          <p:spPr bwMode="auto">
            <a:xfrm>
              <a:off x="5375281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0" name="AutoShape 1063"/>
            <p:cNvSpPr>
              <a:spLocks noChangeArrowheads="1"/>
            </p:cNvSpPr>
            <p:nvPr/>
          </p:nvSpPr>
          <p:spPr bwMode="auto">
            <a:xfrm rot="16200000">
              <a:off x="5375281" y="286067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1" name="Text Box 1064"/>
            <p:cNvSpPr txBox="1">
              <a:spLocks noChangeArrowheads="1"/>
            </p:cNvSpPr>
            <p:nvPr/>
          </p:nvSpPr>
          <p:spPr bwMode="auto">
            <a:xfrm>
              <a:off x="5554669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2" name="Text Box 1065"/>
            <p:cNvSpPr txBox="1">
              <a:spLocks noChangeArrowheads="1"/>
            </p:cNvSpPr>
            <p:nvPr/>
          </p:nvSpPr>
          <p:spPr bwMode="auto">
            <a:xfrm>
              <a:off x="5734056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3" name="Text Box 1066"/>
            <p:cNvSpPr txBox="1">
              <a:spLocks noChangeArrowheads="1"/>
            </p:cNvSpPr>
            <p:nvPr/>
          </p:nvSpPr>
          <p:spPr bwMode="auto">
            <a:xfrm>
              <a:off x="5913444" y="2860676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4" name="Text Box 1067"/>
            <p:cNvSpPr txBox="1">
              <a:spLocks noChangeArrowheads="1"/>
            </p:cNvSpPr>
            <p:nvPr/>
          </p:nvSpPr>
          <p:spPr bwMode="auto">
            <a:xfrm>
              <a:off x="5375281" y="2681288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5" name="Text Box 1068"/>
            <p:cNvSpPr txBox="1">
              <a:spLocks noChangeArrowheads="1"/>
            </p:cNvSpPr>
            <p:nvPr/>
          </p:nvSpPr>
          <p:spPr bwMode="auto">
            <a:xfrm>
              <a:off x="5554669" y="2681288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6" name="Text Box 1069"/>
            <p:cNvSpPr txBox="1">
              <a:spLocks noChangeArrowheads="1"/>
            </p:cNvSpPr>
            <p:nvPr/>
          </p:nvSpPr>
          <p:spPr bwMode="auto">
            <a:xfrm>
              <a:off x="5734056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7" name="Text Box 1070"/>
            <p:cNvSpPr txBox="1">
              <a:spLocks noChangeArrowheads="1"/>
            </p:cNvSpPr>
            <p:nvPr/>
          </p:nvSpPr>
          <p:spPr bwMode="auto">
            <a:xfrm>
              <a:off x="5913444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8" name="Text Box 1071"/>
            <p:cNvSpPr txBox="1">
              <a:spLocks noChangeArrowheads="1"/>
            </p:cNvSpPr>
            <p:nvPr/>
          </p:nvSpPr>
          <p:spPr bwMode="auto">
            <a:xfrm>
              <a:off x="6272219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39" name="Rectangle 1072"/>
            <p:cNvSpPr>
              <a:spLocks noChangeArrowheads="1"/>
            </p:cNvSpPr>
            <p:nvPr/>
          </p:nvSpPr>
          <p:spPr bwMode="auto">
            <a:xfrm>
              <a:off x="6096006" y="2141538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0" name="Text Box 1073"/>
            <p:cNvSpPr txBox="1">
              <a:spLocks noChangeArrowheads="1"/>
            </p:cNvSpPr>
            <p:nvPr/>
          </p:nvSpPr>
          <p:spPr bwMode="auto">
            <a:xfrm>
              <a:off x="6092831" y="2501901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1" name="Text Box 1074"/>
            <p:cNvSpPr txBox="1">
              <a:spLocks noChangeArrowheads="1"/>
            </p:cNvSpPr>
            <p:nvPr/>
          </p:nvSpPr>
          <p:spPr bwMode="auto">
            <a:xfrm>
              <a:off x="6272219" y="23209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2" name="Text Box 1075"/>
            <p:cNvSpPr txBox="1">
              <a:spLocks noChangeArrowheads="1"/>
            </p:cNvSpPr>
            <p:nvPr/>
          </p:nvSpPr>
          <p:spPr bwMode="auto">
            <a:xfrm>
              <a:off x="6092831" y="23209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3" name="Text Box 1076"/>
            <p:cNvSpPr txBox="1">
              <a:spLocks noChangeArrowheads="1"/>
            </p:cNvSpPr>
            <p:nvPr/>
          </p:nvSpPr>
          <p:spPr bwMode="auto">
            <a:xfrm>
              <a:off x="5913444" y="268128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4" name="Text Box 1077"/>
            <p:cNvSpPr txBox="1">
              <a:spLocks noChangeArrowheads="1"/>
            </p:cNvSpPr>
            <p:nvPr/>
          </p:nvSpPr>
          <p:spPr bwMode="auto">
            <a:xfrm>
              <a:off x="5734056" y="268128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5" name="Text Box 1078"/>
            <p:cNvSpPr txBox="1">
              <a:spLocks noChangeArrowheads="1"/>
            </p:cNvSpPr>
            <p:nvPr/>
          </p:nvSpPr>
          <p:spPr bwMode="auto">
            <a:xfrm>
              <a:off x="5554669" y="3040063"/>
              <a:ext cx="179388" cy="1825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6" name="Text Box 1079"/>
            <p:cNvSpPr txBox="1">
              <a:spLocks noChangeArrowheads="1"/>
            </p:cNvSpPr>
            <p:nvPr/>
          </p:nvSpPr>
          <p:spPr bwMode="auto">
            <a:xfrm>
              <a:off x="5375281" y="3040063"/>
              <a:ext cx="179388" cy="18256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7" name="Text Box 1080"/>
            <p:cNvSpPr txBox="1">
              <a:spLocks noChangeArrowheads="1"/>
            </p:cNvSpPr>
            <p:nvPr/>
          </p:nvSpPr>
          <p:spPr bwMode="auto">
            <a:xfrm>
              <a:off x="5194306" y="3400426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8" name="Text Box 1081"/>
            <p:cNvSpPr txBox="1">
              <a:spLocks noChangeArrowheads="1"/>
            </p:cNvSpPr>
            <p:nvPr/>
          </p:nvSpPr>
          <p:spPr bwMode="auto">
            <a:xfrm>
              <a:off x="5014919" y="3400426"/>
              <a:ext cx="179388" cy="180975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49" name="Text Box 1082"/>
            <p:cNvSpPr txBox="1">
              <a:spLocks noChangeArrowheads="1"/>
            </p:cNvSpPr>
            <p:nvPr/>
          </p:nvSpPr>
          <p:spPr bwMode="auto">
            <a:xfrm>
              <a:off x="4833944" y="3759201"/>
              <a:ext cx="180975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0" name="Text Box 1083"/>
            <p:cNvSpPr txBox="1">
              <a:spLocks noChangeArrowheads="1"/>
            </p:cNvSpPr>
            <p:nvPr/>
          </p:nvSpPr>
          <p:spPr bwMode="auto">
            <a:xfrm>
              <a:off x="4475169" y="4122738"/>
              <a:ext cx="179388" cy="180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1" name="Text Box 1084"/>
            <p:cNvSpPr txBox="1">
              <a:spLocks noChangeArrowheads="1"/>
            </p:cNvSpPr>
            <p:nvPr/>
          </p:nvSpPr>
          <p:spPr bwMode="auto">
            <a:xfrm>
              <a:off x="4835531" y="3941763"/>
              <a:ext cx="179388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2" name="Rectangle 1085"/>
            <p:cNvSpPr>
              <a:spLocks noChangeArrowheads="1"/>
            </p:cNvSpPr>
            <p:nvPr/>
          </p:nvSpPr>
          <p:spPr bwMode="auto">
            <a:xfrm>
              <a:off x="5192719" y="3581401"/>
              <a:ext cx="180975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3" name="AutoShape 1086"/>
            <p:cNvSpPr>
              <a:spLocks noChangeArrowheads="1"/>
            </p:cNvSpPr>
            <p:nvPr/>
          </p:nvSpPr>
          <p:spPr bwMode="auto">
            <a:xfrm rot="16200000">
              <a:off x="5194306" y="3581401"/>
              <a:ext cx="179388" cy="179388"/>
            </a:xfrm>
            <a:prstGeom prst="rtTriangle">
              <a:avLst/>
            </a:prstGeom>
            <a:solidFill>
              <a:srgbClr val="00FF00"/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4" name="Text Box 1087"/>
            <p:cNvSpPr txBox="1">
              <a:spLocks noChangeArrowheads="1"/>
            </p:cNvSpPr>
            <p:nvPr/>
          </p:nvSpPr>
          <p:spPr bwMode="auto">
            <a:xfrm>
              <a:off x="4111625" y="4481513"/>
              <a:ext cx="182569" cy="180975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5" name="Text Box 1064"/>
            <p:cNvSpPr txBox="1">
              <a:spLocks noChangeArrowheads="1"/>
            </p:cNvSpPr>
            <p:nvPr/>
          </p:nvSpPr>
          <p:spPr bwMode="auto">
            <a:xfrm>
              <a:off x="5194307" y="2862262"/>
              <a:ext cx="180973" cy="17939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6" name="Text Box 1064"/>
            <p:cNvSpPr txBox="1">
              <a:spLocks noChangeArrowheads="1"/>
            </p:cNvSpPr>
            <p:nvPr/>
          </p:nvSpPr>
          <p:spPr bwMode="auto">
            <a:xfrm>
              <a:off x="4835531" y="3219451"/>
              <a:ext cx="179388" cy="1793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7" name="Text Box 1064"/>
            <p:cNvSpPr txBox="1">
              <a:spLocks noChangeArrowheads="1"/>
            </p:cNvSpPr>
            <p:nvPr/>
          </p:nvSpPr>
          <p:spPr bwMode="auto">
            <a:xfrm>
              <a:off x="4475169" y="3581405"/>
              <a:ext cx="179388" cy="17938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8" name="Text Box 1064"/>
            <p:cNvSpPr txBox="1">
              <a:spLocks noChangeArrowheads="1"/>
            </p:cNvSpPr>
            <p:nvPr/>
          </p:nvSpPr>
          <p:spPr bwMode="auto">
            <a:xfrm>
              <a:off x="4111625" y="3940176"/>
              <a:ext cx="182569" cy="18176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59" name="Text Box 1064"/>
            <p:cNvSpPr txBox="1">
              <a:spLocks noChangeArrowheads="1"/>
            </p:cNvSpPr>
            <p:nvPr/>
          </p:nvSpPr>
          <p:spPr bwMode="auto">
            <a:xfrm>
              <a:off x="3749676" y="4301734"/>
              <a:ext cx="187337" cy="18176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0" name="Text Box 1039"/>
            <p:cNvSpPr txBox="1">
              <a:spLocks noChangeArrowheads="1"/>
            </p:cNvSpPr>
            <p:nvPr/>
          </p:nvSpPr>
          <p:spPr bwMode="auto">
            <a:xfrm>
              <a:off x="3391461" y="4664075"/>
              <a:ext cx="182008" cy="179388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grpSp>
        <p:nvGrpSpPr>
          <p:cNvPr id="862" name="Group 1108"/>
          <p:cNvGrpSpPr>
            <a:grpSpLocks/>
          </p:cNvGrpSpPr>
          <p:nvPr/>
        </p:nvGrpSpPr>
        <p:grpSpPr bwMode="auto">
          <a:xfrm>
            <a:off x="8799830" y="4431597"/>
            <a:ext cx="363538" cy="1454150"/>
            <a:chOff x="5322" y="2824"/>
            <a:chExt cx="229" cy="916"/>
          </a:xfrm>
        </p:grpSpPr>
        <p:sp>
          <p:nvSpPr>
            <p:cNvPr id="863" name="Text Box 1109"/>
            <p:cNvSpPr txBox="1">
              <a:spLocks noChangeArrowheads="1"/>
            </p:cNvSpPr>
            <p:nvPr/>
          </p:nvSpPr>
          <p:spPr bwMode="auto">
            <a:xfrm>
              <a:off x="5322" y="3053"/>
              <a:ext cx="229" cy="22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600" b="1" kern="0" dirty="0">
                  <a:solidFill>
                    <a:sysClr val="windowText" lastClr="000000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a</a:t>
              </a:r>
              <a:endParaRPr lang="en-US" sz="1600" b="1" kern="0" dirty="0">
                <a:solidFill>
                  <a:sysClr val="windowText" lastClr="000000"/>
                </a:solidFill>
                <a:latin typeface="Symbol" pitchFamily="18" charset="2"/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4" name="Text Box 1110"/>
            <p:cNvSpPr txBox="1">
              <a:spLocks noChangeArrowheads="1"/>
            </p:cNvSpPr>
            <p:nvPr/>
          </p:nvSpPr>
          <p:spPr bwMode="auto">
            <a:xfrm>
              <a:off x="5322" y="3282"/>
              <a:ext cx="229" cy="229"/>
            </a:xfrm>
            <a:prstGeom prst="rect">
              <a:avLst/>
            </a:prstGeom>
            <a:solidFill>
              <a:srgbClr val="FF9966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200" b="1" kern="0">
                  <a:solidFill>
                    <a:sysClr val="windowText" lastClr="000000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b</a:t>
              </a:r>
              <a:r>
                <a:rPr lang="de-CH" sz="1200" b="1" kern="0" baseline="3000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+</a:t>
              </a:r>
              <a:r>
                <a:rPr lang="de-CH" sz="1200" b="1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 EC</a:t>
              </a:r>
              <a:endParaRPr lang="en-US" sz="1200" b="1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5" name="Text Box 1111"/>
            <p:cNvSpPr txBox="1">
              <a:spLocks noChangeArrowheads="1"/>
            </p:cNvSpPr>
            <p:nvPr/>
          </p:nvSpPr>
          <p:spPr bwMode="auto">
            <a:xfrm>
              <a:off x="5322" y="2824"/>
              <a:ext cx="229" cy="229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600" b="1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SF</a:t>
              </a:r>
              <a:endParaRPr lang="en-US" sz="1600" b="1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66" name="Text Box 1112"/>
            <p:cNvSpPr txBox="1">
              <a:spLocks noChangeArrowheads="1"/>
            </p:cNvSpPr>
            <p:nvPr/>
          </p:nvSpPr>
          <p:spPr bwMode="auto">
            <a:xfrm>
              <a:off x="5322" y="3511"/>
              <a:ext cx="229" cy="229"/>
            </a:xfrm>
            <a:prstGeom prst="rect">
              <a:avLst/>
            </a:prstGeom>
            <a:solidFill>
              <a:srgbClr val="00CC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r>
                <a:rPr lang="de-CH" sz="1600" b="1" kern="0">
                  <a:solidFill>
                    <a:sysClr val="windowText" lastClr="000000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b</a:t>
              </a:r>
              <a:r>
                <a:rPr lang="de-CH" sz="1600" b="1" kern="0" baseline="3000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rPr>
                <a:t>-</a:t>
              </a:r>
              <a:endParaRPr lang="en-US" sz="1600" b="1" kern="0" baseline="3000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grpSp>
        <p:nvGrpSpPr>
          <p:cNvPr id="867" name="Group 1236"/>
          <p:cNvGrpSpPr/>
          <p:nvPr/>
        </p:nvGrpSpPr>
        <p:grpSpPr>
          <a:xfrm>
            <a:off x="971868" y="2988561"/>
            <a:ext cx="3778251" cy="2882901"/>
            <a:chOff x="515938" y="3040063"/>
            <a:chExt cx="3778251" cy="2882901"/>
          </a:xfrm>
        </p:grpSpPr>
        <p:grpSp>
          <p:nvGrpSpPr>
            <p:cNvPr id="868" name="Group 741"/>
            <p:cNvGrpSpPr>
              <a:grpSpLocks/>
            </p:cNvGrpSpPr>
            <p:nvPr/>
          </p:nvGrpSpPr>
          <p:grpSpPr bwMode="auto">
            <a:xfrm>
              <a:off x="874713" y="5381626"/>
              <a:ext cx="179388" cy="180975"/>
              <a:chOff x="1349" y="2330"/>
              <a:chExt cx="113" cy="114"/>
            </a:xfrm>
          </p:grpSpPr>
          <p:sp>
            <p:nvSpPr>
              <p:cNvPr id="1104" name="Rectangle 742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5" name="AutoShape 743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6" name="Text Box 744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69" name="Text Box 745"/>
            <p:cNvSpPr txBox="1">
              <a:spLocks noChangeArrowheads="1"/>
            </p:cNvSpPr>
            <p:nvPr/>
          </p:nvSpPr>
          <p:spPr bwMode="auto">
            <a:xfrm>
              <a:off x="1054101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870" name="Group 746"/>
            <p:cNvGrpSpPr>
              <a:grpSpLocks/>
            </p:cNvGrpSpPr>
            <p:nvPr/>
          </p:nvGrpSpPr>
          <p:grpSpPr bwMode="auto">
            <a:xfrm>
              <a:off x="1233488" y="5381626"/>
              <a:ext cx="180975" cy="179388"/>
              <a:chOff x="1349" y="2330"/>
              <a:chExt cx="113" cy="114"/>
            </a:xfrm>
          </p:grpSpPr>
          <p:sp>
            <p:nvSpPr>
              <p:cNvPr id="1101" name="Rectangle 747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2" name="AutoShape 748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3" name="Text Box 749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71" name="Text Box 750"/>
            <p:cNvSpPr txBox="1">
              <a:spLocks noChangeArrowheads="1"/>
            </p:cNvSpPr>
            <p:nvPr/>
          </p:nvSpPr>
          <p:spPr bwMode="auto">
            <a:xfrm>
              <a:off x="1414463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2" name="Text Box 751"/>
            <p:cNvSpPr txBox="1">
              <a:spLocks noChangeArrowheads="1"/>
            </p:cNvSpPr>
            <p:nvPr/>
          </p:nvSpPr>
          <p:spPr bwMode="auto">
            <a:xfrm>
              <a:off x="1593851" y="5381626"/>
              <a:ext cx="180975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3" name="Text Box 752"/>
            <p:cNvSpPr txBox="1">
              <a:spLocks noChangeArrowheads="1"/>
            </p:cNvSpPr>
            <p:nvPr/>
          </p:nvSpPr>
          <p:spPr bwMode="auto">
            <a:xfrm>
              <a:off x="1774826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4" name="Rectangle 753"/>
            <p:cNvSpPr>
              <a:spLocks noChangeArrowheads="1"/>
            </p:cNvSpPr>
            <p:nvPr/>
          </p:nvSpPr>
          <p:spPr bwMode="auto">
            <a:xfrm>
              <a:off x="1954213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5" name="Text Box 754"/>
            <p:cNvSpPr txBox="1">
              <a:spLocks noChangeArrowheads="1"/>
            </p:cNvSpPr>
            <p:nvPr/>
          </p:nvSpPr>
          <p:spPr bwMode="auto">
            <a:xfrm>
              <a:off x="2133601" y="538162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6" name="Text Box 755"/>
            <p:cNvSpPr txBox="1">
              <a:spLocks noChangeArrowheads="1"/>
            </p:cNvSpPr>
            <p:nvPr/>
          </p:nvSpPr>
          <p:spPr bwMode="auto">
            <a:xfrm>
              <a:off x="2854326" y="53816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7" name="Text Box 756"/>
            <p:cNvSpPr txBox="1">
              <a:spLocks noChangeArrowheads="1"/>
            </p:cNvSpPr>
            <p:nvPr/>
          </p:nvSpPr>
          <p:spPr bwMode="auto">
            <a:xfrm>
              <a:off x="3033713" y="5381626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8" name="Text Box 757"/>
            <p:cNvSpPr txBox="1">
              <a:spLocks noChangeArrowheads="1"/>
            </p:cNvSpPr>
            <p:nvPr/>
          </p:nvSpPr>
          <p:spPr bwMode="auto">
            <a:xfrm>
              <a:off x="2314576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79" name="Text Box 758"/>
            <p:cNvSpPr txBox="1">
              <a:spLocks noChangeArrowheads="1"/>
            </p:cNvSpPr>
            <p:nvPr/>
          </p:nvSpPr>
          <p:spPr bwMode="auto">
            <a:xfrm>
              <a:off x="2674938" y="53816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0" name="Rectangle 759"/>
            <p:cNvSpPr>
              <a:spLocks noChangeArrowheads="1"/>
            </p:cNvSpPr>
            <p:nvPr/>
          </p:nvSpPr>
          <p:spPr bwMode="auto">
            <a:xfrm>
              <a:off x="2493963" y="538162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1" name="AutoShape 760"/>
            <p:cNvSpPr>
              <a:spLocks noChangeArrowheads="1"/>
            </p:cNvSpPr>
            <p:nvPr/>
          </p:nvSpPr>
          <p:spPr bwMode="auto">
            <a:xfrm rot="16200000">
              <a:off x="2495551" y="5381626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2" name="Text Box 761"/>
            <p:cNvSpPr txBox="1">
              <a:spLocks noChangeArrowheads="1"/>
            </p:cNvSpPr>
            <p:nvPr/>
          </p:nvSpPr>
          <p:spPr bwMode="auto">
            <a:xfrm>
              <a:off x="2493963" y="5381626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3" name="AutoShape 762"/>
            <p:cNvSpPr>
              <a:spLocks noChangeArrowheads="1"/>
            </p:cNvSpPr>
            <p:nvPr/>
          </p:nvSpPr>
          <p:spPr bwMode="auto">
            <a:xfrm rot="16200000">
              <a:off x="1954213" y="5381626"/>
              <a:ext cx="180975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4" name="Text Box 763"/>
            <p:cNvSpPr txBox="1">
              <a:spLocks noChangeArrowheads="1"/>
            </p:cNvSpPr>
            <p:nvPr/>
          </p:nvSpPr>
          <p:spPr bwMode="auto">
            <a:xfrm>
              <a:off x="1954213" y="5381626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5" name="Text Box 764"/>
            <p:cNvSpPr txBox="1">
              <a:spLocks noChangeArrowheads="1"/>
            </p:cNvSpPr>
            <p:nvPr/>
          </p:nvSpPr>
          <p:spPr bwMode="auto">
            <a:xfrm>
              <a:off x="1054101" y="502126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86" name="Text Box 765"/>
            <p:cNvSpPr txBox="1">
              <a:spLocks noChangeArrowheads="1"/>
            </p:cNvSpPr>
            <p:nvPr/>
          </p:nvSpPr>
          <p:spPr bwMode="auto">
            <a:xfrm>
              <a:off x="1233488" y="502126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887" name="Group 766"/>
            <p:cNvGrpSpPr>
              <a:grpSpLocks/>
            </p:cNvGrpSpPr>
            <p:nvPr/>
          </p:nvGrpSpPr>
          <p:grpSpPr bwMode="auto">
            <a:xfrm>
              <a:off x="1412876" y="5021263"/>
              <a:ext cx="182563" cy="180975"/>
              <a:chOff x="1462" y="2217"/>
              <a:chExt cx="114" cy="113"/>
            </a:xfrm>
          </p:grpSpPr>
          <p:grpSp>
            <p:nvGrpSpPr>
              <p:cNvPr id="1097" name="Group 767"/>
              <p:cNvGrpSpPr>
                <a:grpSpLocks/>
              </p:cNvGrpSpPr>
              <p:nvPr/>
            </p:nvGrpSpPr>
            <p:grpSpPr bwMode="auto">
              <a:xfrm>
                <a:off x="1462" y="2217"/>
                <a:ext cx="114" cy="113"/>
                <a:chOff x="1689" y="1990"/>
                <a:chExt cx="114" cy="113"/>
              </a:xfrm>
            </p:grpSpPr>
            <p:sp>
              <p:nvSpPr>
                <p:cNvPr id="1099" name="Rectangle 768"/>
                <p:cNvSpPr>
                  <a:spLocks noChangeArrowheads="1"/>
                </p:cNvSpPr>
                <p:nvPr/>
              </p:nvSpPr>
              <p:spPr bwMode="auto">
                <a:xfrm>
                  <a:off x="1689" y="1990"/>
                  <a:ext cx="113" cy="113"/>
                </a:xfrm>
                <a:prstGeom prst="rect">
                  <a:avLst/>
                </a:prstGeom>
                <a:solidFill>
                  <a:srgbClr val="FFFF00">
                    <a:alpha val="60001"/>
                  </a:srgbClr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0" name="AutoShape 769"/>
                <p:cNvSpPr>
                  <a:spLocks noChangeArrowheads="1"/>
                </p:cNvSpPr>
                <p:nvPr/>
              </p:nvSpPr>
              <p:spPr bwMode="auto">
                <a:xfrm rot="-5400000">
                  <a:off x="1689" y="1990"/>
                  <a:ext cx="113" cy="114"/>
                </a:xfrm>
                <a:prstGeom prst="rtTriangle">
                  <a:avLst/>
                </a:prstGeom>
                <a:solidFill>
                  <a:srgbClr val="00FF00">
                    <a:alpha val="60001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98" name="Text Box 770"/>
              <p:cNvSpPr txBox="1">
                <a:spLocks noChangeArrowheads="1"/>
              </p:cNvSpPr>
              <p:nvPr/>
            </p:nvSpPr>
            <p:spPr bwMode="auto">
              <a:xfrm>
                <a:off x="1462" y="2217"/>
                <a:ext cx="113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88" name="Text Box 771"/>
            <p:cNvSpPr txBox="1">
              <a:spLocks noChangeArrowheads="1"/>
            </p:cNvSpPr>
            <p:nvPr/>
          </p:nvSpPr>
          <p:spPr bwMode="auto">
            <a:xfrm>
              <a:off x="1593851" y="502126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889" name="Group 772"/>
            <p:cNvGrpSpPr>
              <a:grpSpLocks/>
            </p:cNvGrpSpPr>
            <p:nvPr/>
          </p:nvGrpSpPr>
          <p:grpSpPr bwMode="auto">
            <a:xfrm>
              <a:off x="1954213" y="5021263"/>
              <a:ext cx="179388" cy="180975"/>
              <a:chOff x="1349" y="2330"/>
              <a:chExt cx="113" cy="114"/>
            </a:xfrm>
          </p:grpSpPr>
          <p:sp>
            <p:nvSpPr>
              <p:cNvPr id="1094" name="Rectangle 773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5" name="AutoShape 774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6" name="Text Box 775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890" name="Group 776"/>
            <p:cNvGrpSpPr>
              <a:grpSpLocks/>
            </p:cNvGrpSpPr>
            <p:nvPr/>
          </p:nvGrpSpPr>
          <p:grpSpPr bwMode="auto">
            <a:xfrm>
              <a:off x="874713" y="5202238"/>
              <a:ext cx="179388" cy="179388"/>
              <a:chOff x="1349" y="2330"/>
              <a:chExt cx="113" cy="114"/>
            </a:xfrm>
          </p:grpSpPr>
          <p:sp>
            <p:nvSpPr>
              <p:cNvPr id="1091" name="Rectangle 777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2" name="AutoShape 778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3" name="Text Box 779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891" name="Group 780"/>
            <p:cNvGrpSpPr>
              <a:grpSpLocks/>
            </p:cNvGrpSpPr>
            <p:nvPr/>
          </p:nvGrpSpPr>
          <p:grpSpPr bwMode="auto">
            <a:xfrm>
              <a:off x="1233488" y="5202238"/>
              <a:ext cx="179388" cy="179388"/>
              <a:chOff x="1349" y="2330"/>
              <a:chExt cx="113" cy="114"/>
            </a:xfrm>
          </p:grpSpPr>
          <p:sp>
            <p:nvSpPr>
              <p:cNvPr id="1088" name="Rectangle 781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9" name="AutoShape 782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0" name="Text Box 783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892" name="Group 784"/>
            <p:cNvGrpSpPr>
              <a:grpSpLocks/>
            </p:cNvGrpSpPr>
            <p:nvPr/>
          </p:nvGrpSpPr>
          <p:grpSpPr bwMode="auto">
            <a:xfrm>
              <a:off x="1412876" y="5202238"/>
              <a:ext cx="180975" cy="179388"/>
              <a:chOff x="1349" y="2330"/>
              <a:chExt cx="113" cy="114"/>
            </a:xfrm>
          </p:grpSpPr>
          <p:sp>
            <p:nvSpPr>
              <p:cNvPr id="1085" name="Rectangle 785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6" name="AutoShape 786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7" name="Text Box 787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r>
                  <a:rPr lang="de-CH" sz="600" kern="0">
                    <a:solidFill>
                      <a:sysClr val="windowText" lastClr="000000"/>
                    </a:solidFill>
                    <a:ea typeface="ＭＳ Ｐゴシック" pitchFamily="80" charset="-128"/>
                    <a:cs typeface="Arial" charset="0"/>
                  </a:rPr>
                  <a:t> </a:t>
                </a: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893" name="Text Box 788"/>
            <p:cNvSpPr txBox="1">
              <a:spLocks noChangeArrowheads="1"/>
            </p:cNvSpPr>
            <p:nvPr/>
          </p:nvSpPr>
          <p:spPr bwMode="auto">
            <a:xfrm>
              <a:off x="1593851" y="5202238"/>
              <a:ext cx="180975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4" name="Text Box 789"/>
            <p:cNvSpPr txBox="1">
              <a:spLocks noChangeArrowheads="1"/>
            </p:cNvSpPr>
            <p:nvPr/>
          </p:nvSpPr>
          <p:spPr bwMode="auto">
            <a:xfrm>
              <a:off x="1774826" y="5202238"/>
              <a:ext cx="179388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5" name="Text Box 790"/>
            <p:cNvSpPr txBox="1">
              <a:spLocks noChangeArrowheads="1"/>
            </p:cNvSpPr>
            <p:nvPr/>
          </p:nvSpPr>
          <p:spPr bwMode="auto">
            <a:xfrm>
              <a:off x="1954213" y="5202238"/>
              <a:ext cx="179388" cy="179388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6" name="Text Box 791"/>
            <p:cNvSpPr txBox="1">
              <a:spLocks noChangeArrowheads="1"/>
            </p:cNvSpPr>
            <p:nvPr/>
          </p:nvSpPr>
          <p:spPr bwMode="auto">
            <a:xfrm>
              <a:off x="2314576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7" name="Text Box 792"/>
            <p:cNvSpPr txBox="1">
              <a:spLocks noChangeArrowheads="1"/>
            </p:cNvSpPr>
            <p:nvPr/>
          </p:nvSpPr>
          <p:spPr bwMode="auto">
            <a:xfrm>
              <a:off x="2133601" y="448151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898" name="Rectangle 793"/>
            <p:cNvSpPr>
              <a:spLocks noChangeArrowheads="1"/>
            </p:cNvSpPr>
            <p:nvPr/>
          </p:nvSpPr>
          <p:spPr bwMode="auto">
            <a:xfrm>
              <a:off x="1954213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9" name="AutoShape 794"/>
            <p:cNvSpPr>
              <a:spLocks noChangeArrowheads="1"/>
            </p:cNvSpPr>
            <p:nvPr/>
          </p:nvSpPr>
          <p:spPr bwMode="auto">
            <a:xfrm rot="16200000">
              <a:off x="1954213" y="4481513"/>
              <a:ext cx="180975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0" name="Text Box 795"/>
            <p:cNvSpPr txBox="1">
              <a:spLocks noChangeArrowheads="1"/>
            </p:cNvSpPr>
            <p:nvPr/>
          </p:nvSpPr>
          <p:spPr bwMode="auto">
            <a:xfrm>
              <a:off x="1954213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1" name="Rectangle 796"/>
            <p:cNvSpPr>
              <a:spLocks noChangeArrowheads="1"/>
            </p:cNvSpPr>
            <p:nvPr/>
          </p:nvSpPr>
          <p:spPr bwMode="auto">
            <a:xfrm>
              <a:off x="1593851" y="448151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2" name="AutoShape 797"/>
            <p:cNvSpPr>
              <a:spLocks noChangeArrowheads="1"/>
            </p:cNvSpPr>
            <p:nvPr/>
          </p:nvSpPr>
          <p:spPr bwMode="auto">
            <a:xfrm rot="16200000">
              <a:off x="1593851" y="4481513"/>
              <a:ext cx="180975" cy="180975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3" name="Text Box 798"/>
            <p:cNvSpPr txBox="1">
              <a:spLocks noChangeArrowheads="1"/>
            </p:cNvSpPr>
            <p:nvPr/>
          </p:nvSpPr>
          <p:spPr bwMode="auto">
            <a:xfrm>
              <a:off x="1593851" y="4481513"/>
              <a:ext cx="180975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4" name="Text Box 799"/>
            <p:cNvSpPr txBox="1">
              <a:spLocks noChangeArrowheads="1"/>
            </p:cNvSpPr>
            <p:nvPr/>
          </p:nvSpPr>
          <p:spPr bwMode="auto">
            <a:xfrm>
              <a:off x="1414463" y="4483101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5" name="Text Box 800"/>
            <p:cNvSpPr txBox="1">
              <a:spLocks noChangeArrowheads="1"/>
            </p:cNvSpPr>
            <p:nvPr/>
          </p:nvSpPr>
          <p:spPr bwMode="auto">
            <a:xfrm>
              <a:off x="1233488" y="4664076"/>
              <a:ext cx="180975" cy="177800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6" name="Text Box 801"/>
            <p:cNvSpPr txBox="1">
              <a:spLocks noChangeArrowheads="1"/>
            </p:cNvSpPr>
            <p:nvPr/>
          </p:nvSpPr>
          <p:spPr bwMode="auto">
            <a:xfrm>
              <a:off x="1414463" y="4662488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7" name="Text Box 802"/>
            <p:cNvSpPr txBox="1">
              <a:spLocks noChangeArrowheads="1"/>
            </p:cNvSpPr>
            <p:nvPr/>
          </p:nvSpPr>
          <p:spPr bwMode="auto">
            <a:xfrm>
              <a:off x="1774826" y="4662488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08" name="Rectangle 803"/>
            <p:cNvSpPr>
              <a:spLocks noChangeArrowheads="1"/>
            </p:cNvSpPr>
            <p:nvPr/>
          </p:nvSpPr>
          <p:spPr bwMode="auto">
            <a:xfrm>
              <a:off x="1954213" y="46624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9" name="AutoShape 804"/>
            <p:cNvSpPr>
              <a:spLocks noChangeArrowheads="1"/>
            </p:cNvSpPr>
            <p:nvPr/>
          </p:nvSpPr>
          <p:spPr bwMode="auto">
            <a:xfrm rot="16200000">
              <a:off x="1954213" y="4662488"/>
              <a:ext cx="179388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0" name="Text Box 805"/>
            <p:cNvSpPr txBox="1">
              <a:spLocks noChangeArrowheads="1"/>
            </p:cNvSpPr>
            <p:nvPr/>
          </p:nvSpPr>
          <p:spPr bwMode="auto">
            <a:xfrm>
              <a:off x="1954213" y="466248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1" name="Text Box 806"/>
            <p:cNvSpPr txBox="1">
              <a:spLocks noChangeArrowheads="1"/>
            </p:cNvSpPr>
            <p:nvPr/>
          </p:nvSpPr>
          <p:spPr bwMode="auto">
            <a:xfrm>
              <a:off x="2133601" y="4662488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2" name="Rectangle 807"/>
            <p:cNvSpPr>
              <a:spLocks noChangeArrowheads="1"/>
            </p:cNvSpPr>
            <p:nvPr/>
          </p:nvSpPr>
          <p:spPr bwMode="auto">
            <a:xfrm>
              <a:off x="2314576" y="466248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3" name="AutoShape 808"/>
            <p:cNvSpPr>
              <a:spLocks noChangeArrowheads="1"/>
            </p:cNvSpPr>
            <p:nvPr/>
          </p:nvSpPr>
          <p:spPr bwMode="auto">
            <a:xfrm rot="16200000">
              <a:off x="2314576" y="4662488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4" name="Text Box 809"/>
            <p:cNvSpPr txBox="1">
              <a:spLocks noChangeArrowheads="1"/>
            </p:cNvSpPr>
            <p:nvPr/>
          </p:nvSpPr>
          <p:spPr bwMode="auto">
            <a:xfrm>
              <a:off x="2314576" y="466248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5" name="Text Box 810"/>
            <p:cNvSpPr txBox="1">
              <a:spLocks noChangeArrowheads="1"/>
            </p:cNvSpPr>
            <p:nvPr/>
          </p:nvSpPr>
          <p:spPr bwMode="auto">
            <a:xfrm>
              <a:off x="2493963" y="4662488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16" name="Group 811"/>
            <p:cNvGrpSpPr>
              <a:grpSpLocks/>
            </p:cNvGrpSpPr>
            <p:nvPr/>
          </p:nvGrpSpPr>
          <p:grpSpPr bwMode="auto">
            <a:xfrm>
              <a:off x="2674938" y="4662488"/>
              <a:ext cx="180975" cy="179388"/>
              <a:chOff x="1689" y="1990"/>
              <a:chExt cx="114" cy="113"/>
            </a:xfrm>
          </p:grpSpPr>
          <p:sp>
            <p:nvSpPr>
              <p:cNvPr id="1083" name="Rectangle 812"/>
              <p:cNvSpPr>
                <a:spLocks noChangeArrowheads="1"/>
              </p:cNvSpPr>
              <p:nvPr/>
            </p:nvSpPr>
            <p:spPr bwMode="auto">
              <a:xfrm>
                <a:off x="1689" y="1990"/>
                <a:ext cx="113" cy="113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4" name="AutoShape 813"/>
              <p:cNvSpPr>
                <a:spLocks noChangeArrowheads="1"/>
              </p:cNvSpPr>
              <p:nvPr/>
            </p:nvSpPr>
            <p:spPr bwMode="auto">
              <a:xfrm rot="-5400000">
                <a:off x="1689" y="1990"/>
                <a:ext cx="113" cy="114"/>
              </a:xfrm>
              <a:prstGeom prst="rtTriangle">
                <a:avLst/>
              </a:prstGeom>
              <a:solidFill>
                <a:srgbClr val="00FF00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17" name="Text Box 814"/>
            <p:cNvSpPr txBox="1">
              <a:spLocks noChangeArrowheads="1"/>
            </p:cNvSpPr>
            <p:nvPr/>
          </p:nvSpPr>
          <p:spPr bwMode="auto">
            <a:xfrm>
              <a:off x="2674938" y="466248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8" name="Text Box 815"/>
            <p:cNvSpPr txBox="1">
              <a:spLocks noChangeArrowheads="1"/>
            </p:cNvSpPr>
            <p:nvPr/>
          </p:nvSpPr>
          <p:spPr bwMode="auto">
            <a:xfrm>
              <a:off x="2854326" y="4662488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19" name="Text Box 816"/>
            <p:cNvSpPr txBox="1">
              <a:spLocks noChangeArrowheads="1"/>
            </p:cNvSpPr>
            <p:nvPr/>
          </p:nvSpPr>
          <p:spPr bwMode="auto">
            <a:xfrm>
              <a:off x="3033713" y="4662488"/>
              <a:ext cx="180975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0" name="Text Box 817"/>
            <p:cNvSpPr txBox="1">
              <a:spLocks noChangeArrowheads="1"/>
            </p:cNvSpPr>
            <p:nvPr/>
          </p:nvSpPr>
          <p:spPr bwMode="auto">
            <a:xfrm>
              <a:off x="3033713" y="4843463"/>
              <a:ext cx="180975" cy="177800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1" name="Text Box 818"/>
            <p:cNvSpPr txBox="1">
              <a:spLocks noChangeArrowheads="1"/>
            </p:cNvSpPr>
            <p:nvPr/>
          </p:nvSpPr>
          <p:spPr bwMode="auto">
            <a:xfrm>
              <a:off x="2854326" y="4843463"/>
              <a:ext cx="179388" cy="177800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2" name="Text Box 819"/>
            <p:cNvSpPr txBox="1">
              <a:spLocks noChangeArrowheads="1"/>
            </p:cNvSpPr>
            <p:nvPr/>
          </p:nvSpPr>
          <p:spPr bwMode="auto">
            <a:xfrm>
              <a:off x="2674938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3" name="Text Box 820"/>
            <p:cNvSpPr txBox="1">
              <a:spLocks noChangeArrowheads="1"/>
            </p:cNvSpPr>
            <p:nvPr/>
          </p:nvSpPr>
          <p:spPr bwMode="auto">
            <a:xfrm>
              <a:off x="2314576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4" name="Text Box 821"/>
            <p:cNvSpPr txBox="1">
              <a:spLocks noChangeArrowheads="1"/>
            </p:cNvSpPr>
            <p:nvPr/>
          </p:nvSpPr>
          <p:spPr bwMode="auto">
            <a:xfrm>
              <a:off x="2133601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5" name="Text Box 822"/>
            <p:cNvSpPr txBox="1">
              <a:spLocks noChangeArrowheads="1"/>
            </p:cNvSpPr>
            <p:nvPr/>
          </p:nvSpPr>
          <p:spPr bwMode="auto">
            <a:xfrm>
              <a:off x="1954213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6" name="Text Box 823"/>
            <p:cNvSpPr txBox="1">
              <a:spLocks noChangeArrowheads="1"/>
            </p:cNvSpPr>
            <p:nvPr/>
          </p:nvSpPr>
          <p:spPr bwMode="auto">
            <a:xfrm>
              <a:off x="1773238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27" name="Rectangle 824"/>
            <p:cNvSpPr>
              <a:spLocks noChangeArrowheads="1"/>
            </p:cNvSpPr>
            <p:nvPr/>
          </p:nvSpPr>
          <p:spPr bwMode="auto">
            <a:xfrm>
              <a:off x="1593851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8" name="AutoShape 825"/>
            <p:cNvSpPr>
              <a:spLocks noChangeArrowheads="1"/>
            </p:cNvSpPr>
            <p:nvPr/>
          </p:nvSpPr>
          <p:spPr bwMode="auto">
            <a:xfrm rot="16200000">
              <a:off x="1593851" y="4841876"/>
              <a:ext cx="179388" cy="180975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9" name="Text Box 826"/>
            <p:cNvSpPr txBox="1">
              <a:spLocks noChangeArrowheads="1"/>
            </p:cNvSpPr>
            <p:nvPr/>
          </p:nvSpPr>
          <p:spPr bwMode="auto">
            <a:xfrm>
              <a:off x="1593851" y="4841876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0" name="Text Box 827"/>
            <p:cNvSpPr txBox="1">
              <a:spLocks noChangeArrowheads="1"/>
            </p:cNvSpPr>
            <p:nvPr/>
          </p:nvSpPr>
          <p:spPr bwMode="auto">
            <a:xfrm>
              <a:off x="1412876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1" name="Text Box 828"/>
            <p:cNvSpPr txBox="1">
              <a:spLocks noChangeArrowheads="1"/>
            </p:cNvSpPr>
            <p:nvPr/>
          </p:nvSpPr>
          <p:spPr bwMode="auto">
            <a:xfrm>
              <a:off x="1233488" y="484187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2" name="Rectangle 829"/>
            <p:cNvSpPr>
              <a:spLocks noChangeArrowheads="1"/>
            </p:cNvSpPr>
            <p:nvPr/>
          </p:nvSpPr>
          <p:spPr bwMode="auto">
            <a:xfrm>
              <a:off x="1054101" y="520223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3" name="Text Box 830"/>
            <p:cNvSpPr txBox="1">
              <a:spLocks noChangeArrowheads="1"/>
            </p:cNvSpPr>
            <p:nvPr/>
          </p:nvSpPr>
          <p:spPr bwMode="auto">
            <a:xfrm>
              <a:off x="2674938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4" name="Text Box 831"/>
            <p:cNvSpPr txBox="1">
              <a:spLocks noChangeArrowheads="1"/>
            </p:cNvSpPr>
            <p:nvPr/>
          </p:nvSpPr>
          <p:spPr bwMode="auto">
            <a:xfrm>
              <a:off x="2314576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5" name="Text Box 832"/>
            <p:cNvSpPr txBox="1">
              <a:spLocks noChangeArrowheads="1"/>
            </p:cNvSpPr>
            <p:nvPr/>
          </p:nvSpPr>
          <p:spPr bwMode="auto">
            <a:xfrm>
              <a:off x="2674938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6" name="Text Box 833"/>
            <p:cNvSpPr txBox="1">
              <a:spLocks noChangeArrowheads="1"/>
            </p:cNvSpPr>
            <p:nvPr/>
          </p:nvSpPr>
          <p:spPr bwMode="auto">
            <a:xfrm>
              <a:off x="2314576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7" name="Text Box 834"/>
            <p:cNvSpPr txBox="1">
              <a:spLocks noChangeArrowheads="1"/>
            </p:cNvSpPr>
            <p:nvPr/>
          </p:nvSpPr>
          <p:spPr bwMode="auto">
            <a:xfrm>
              <a:off x="2133601" y="412115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38" name="Rectangle 835"/>
            <p:cNvSpPr>
              <a:spLocks noChangeArrowheads="1"/>
            </p:cNvSpPr>
            <p:nvPr/>
          </p:nvSpPr>
          <p:spPr bwMode="auto">
            <a:xfrm>
              <a:off x="1774826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9" name="Rectangle 836"/>
            <p:cNvSpPr>
              <a:spLocks noChangeArrowheads="1"/>
            </p:cNvSpPr>
            <p:nvPr/>
          </p:nvSpPr>
          <p:spPr bwMode="auto">
            <a:xfrm>
              <a:off x="1593851" y="4662488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0" name="Text Box 837"/>
            <p:cNvSpPr txBox="1">
              <a:spLocks noChangeArrowheads="1"/>
            </p:cNvSpPr>
            <p:nvPr/>
          </p:nvSpPr>
          <p:spPr bwMode="auto">
            <a:xfrm>
              <a:off x="1774826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41" name="Text Box 838"/>
            <p:cNvSpPr txBox="1">
              <a:spLocks noChangeArrowheads="1"/>
            </p:cNvSpPr>
            <p:nvPr/>
          </p:nvSpPr>
          <p:spPr bwMode="auto">
            <a:xfrm>
              <a:off x="2314576" y="43021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42" name="Text Box 839"/>
            <p:cNvSpPr txBox="1">
              <a:spLocks noChangeArrowheads="1"/>
            </p:cNvSpPr>
            <p:nvPr/>
          </p:nvSpPr>
          <p:spPr bwMode="auto">
            <a:xfrm>
              <a:off x="2493963" y="4302126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43" name="Group 840"/>
            <p:cNvGrpSpPr>
              <a:grpSpLocks/>
            </p:cNvGrpSpPr>
            <p:nvPr/>
          </p:nvGrpSpPr>
          <p:grpSpPr bwMode="auto">
            <a:xfrm>
              <a:off x="2133601" y="4302126"/>
              <a:ext cx="180975" cy="179388"/>
              <a:chOff x="1689" y="1990"/>
              <a:chExt cx="114" cy="113"/>
            </a:xfrm>
          </p:grpSpPr>
          <p:sp>
            <p:nvSpPr>
              <p:cNvPr id="1081" name="Rectangle 841"/>
              <p:cNvSpPr>
                <a:spLocks noChangeArrowheads="1"/>
              </p:cNvSpPr>
              <p:nvPr/>
            </p:nvSpPr>
            <p:spPr bwMode="auto">
              <a:xfrm>
                <a:off x="1689" y="1990"/>
                <a:ext cx="113" cy="113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2" name="AutoShape 842"/>
              <p:cNvSpPr>
                <a:spLocks noChangeArrowheads="1"/>
              </p:cNvSpPr>
              <p:nvPr/>
            </p:nvSpPr>
            <p:spPr bwMode="auto">
              <a:xfrm rot="-5400000">
                <a:off x="1689" y="1990"/>
                <a:ext cx="113" cy="114"/>
              </a:xfrm>
              <a:prstGeom prst="rtTriangle">
                <a:avLst/>
              </a:prstGeom>
              <a:solidFill>
                <a:srgbClr val="00FF00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44" name="Text Box 843"/>
            <p:cNvSpPr txBox="1">
              <a:spLocks noChangeArrowheads="1"/>
            </p:cNvSpPr>
            <p:nvPr/>
          </p:nvSpPr>
          <p:spPr bwMode="auto">
            <a:xfrm>
              <a:off x="2133601" y="4302126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45" name="Group 844"/>
            <p:cNvGrpSpPr>
              <a:grpSpLocks/>
            </p:cNvGrpSpPr>
            <p:nvPr/>
          </p:nvGrpSpPr>
          <p:grpSpPr bwMode="auto">
            <a:xfrm>
              <a:off x="1954213" y="4302126"/>
              <a:ext cx="180975" cy="179388"/>
              <a:chOff x="1462" y="2217"/>
              <a:chExt cx="114" cy="113"/>
            </a:xfrm>
          </p:grpSpPr>
          <p:grpSp>
            <p:nvGrpSpPr>
              <p:cNvPr id="1077" name="Group 845"/>
              <p:cNvGrpSpPr>
                <a:grpSpLocks/>
              </p:cNvGrpSpPr>
              <p:nvPr/>
            </p:nvGrpSpPr>
            <p:grpSpPr bwMode="auto">
              <a:xfrm>
                <a:off x="1462" y="2217"/>
                <a:ext cx="114" cy="113"/>
                <a:chOff x="1689" y="1990"/>
                <a:chExt cx="114" cy="113"/>
              </a:xfrm>
            </p:grpSpPr>
            <p:sp>
              <p:nvSpPr>
                <p:cNvPr id="1079" name="Rectangle 846"/>
                <p:cNvSpPr>
                  <a:spLocks noChangeArrowheads="1"/>
                </p:cNvSpPr>
                <p:nvPr/>
              </p:nvSpPr>
              <p:spPr bwMode="auto">
                <a:xfrm>
                  <a:off x="1689" y="1990"/>
                  <a:ext cx="113" cy="113"/>
                </a:xfrm>
                <a:prstGeom prst="rect">
                  <a:avLst/>
                </a:prstGeom>
                <a:solidFill>
                  <a:srgbClr val="FFFF00">
                    <a:alpha val="60001"/>
                  </a:srgbClr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0" name="AutoShape 847"/>
                <p:cNvSpPr>
                  <a:spLocks noChangeArrowheads="1"/>
                </p:cNvSpPr>
                <p:nvPr/>
              </p:nvSpPr>
              <p:spPr bwMode="auto">
                <a:xfrm rot="-5400000">
                  <a:off x="1689" y="1990"/>
                  <a:ext cx="113" cy="114"/>
                </a:xfrm>
                <a:prstGeom prst="rtTriangle">
                  <a:avLst/>
                </a:prstGeom>
                <a:solidFill>
                  <a:srgbClr val="00FF00">
                    <a:alpha val="60001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78" name="Text Box 848"/>
              <p:cNvSpPr txBox="1">
                <a:spLocks noChangeArrowheads="1"/>
              </p:cNvSpPr>
              <p:nvPr/>
            </p:nvSpPr>
            <p:spPr bwMode="auto">
              <a:xfrm>
                <a:off x="1462" y="2217"/>
                <a:ext cx="113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946" name="Text Box 849"/>
            <p:cNvSpPr txBox="1">
              <a:spLocks noChangeArrowheads="1"/>
            </p:cNvSpPr>
            <p:nvPr/>
          </p:nvSpPr>
          <p:spPr bwMode="auto">
            <a:xfrm>
              <a:off x="1774826" y="43021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47" name="Rectangle 850"/>
            <p:cNvSpPr>
              <a:spLocks noChangeArrowheads="1"/>
            </p:cNvSpPr>
            <p:nvPr/>
          </p:nvSpPr>
          <p:spPr bwMode="auto">
            <a:xfrm>
              <a:off x="2854326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8" name="Rectangle 851"/>
            <p:cNvSpPr>
              <a:spLocks noChangeArrowheads="1"/>
            </p:cNvSpPr>
            <p:nvPr/>
          </p:nvSpPr>
          <p:spPr bwMode="auto">
            <a:xfrm>
              <a:off x="2674938" y="44815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9" name="Rectangle 852"/>
            <p:cNvSpPr>
              <a:spLocks noChangeArrowheads="1"/>
            </p:cNvSpPr>
            <p:nvPr/>
          </p:nvSpPr>
          <p:spPr bwMode="auto">
            <a:xfrm>
              <a:off x="2493963" y="448151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0" name="Rectangle 853"/>
            <p:cNvSpPr>
              <a:spLocks noChangeArrowheads="1"/>
            </p:cNvSpPr>
            <p:nvPr/>
          </p:nvSpPr>
          <p:spPr bwMode="auto">
            <a:xfrm>
              <a:off x="2493963" y="484187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1" name="AutoShape 854"/>
            <p:cNvSpPr>
              <a:spLocks noChangeArrowheads="1"/>
            </p:cNvSpPr>
            <p:nvPr/>
          </p:nvSpPr>
          <p:spPr bwMode="auto">
            <a:xfrm rot="16200000">
              <a:off x="2493963" y="4841876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2" name="Text Box 855"/>
            <p:cNvSpPr txBox="1">
              <a:spLocks noChangeArrowheads="1"/>
            </p:cNvSpPr>
            <p:nvPr/>
          </p:nvSpPr>
          <p:spPr bwMode="auto">
            <a:xfrm>
              <a:off x="2493963" y="4841876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3" name="Text Box 856"/>
            <p:cNvSpPr txBox="1">
              <a:spLocks noChangeArrowheads="1"/>
            </p:cNvSpPr>
            <p:nvPr/>
          </p:nvSpPr>
          <p:spPr bwMode="auto">
            <a:xfrm>
              <a:off x="3033713" y="5202238"/>
              <a:ext cx="180975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4" name="Text Box 857"/>
            <p:cNvSpPr txBox="1">
              <a:spLocks noChangeArrowheads="1"/>
            </p:cNvSpPr>
            <p:nvPr/>
          </p:nvSpPr>
          <p:spPr bwMode="auto">
            <a:xfrm>
              <a:off x="2854326" y="5202238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5" name="Text Box 858"/>
            <p:cNvSpPr txBox="1">
              <a:spLocks noChangeArrowheads="1"/>
            </p:cNvSpPr>
            <p:nvPr/>
          </p:nvSpPr>
          <p:spPr bwMode="auto">
            <a:xfrm>
              <a:off x="2674938" y="5202238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56" name="Group 859"/>
            <p:cNvGrpSpPr>
              <a:grpSpLocks/>
            </p:cNvGrpSpPr>
            <p:nvPr/>
          </p:nvGrpSpPr>
          <p:grpSpPr bwMode="auto">
            <a:xfrm>
              <a:off x="1774826" y="5021263"/>
              <a:ext cx="179388" cy="180975"/>
              <a:chOff x="1349" y="2330"/>
              <a:chExt cx="113" cy="114"/>
            </a:xfrm>
          </p:grpSpPr>
          <p:sp>
            <p:nvSpPr>
              <p:cNvPr id="1074" name="Rectangle 860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5" name="AutoShape 861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6" name="Text Box 862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957" name="Text Box 863"/>
            <p:cNvSpPr txBox="1">
              <a:spLocks noChangeArrowheads="1"/>
            </p:cNvSpPr>
            <p:nvPr/>
          </p:nvSpPr>
          <p:spPr bwMode="auto">
            <a:xfrm>
              <a:off x="2133601" y="5021263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8" name="Text Box 864"/>
            <p:cNvSpPr txBox="1">
              <a:spLocks noChangeArrowheads="1"/>
            </p:cNvSpPr>
            <p:nvPr/>
          </p:nvSpPr>
          <p:spPr bwMode="auto">
            <a:xfrm>
              <a:off x="2314576" y="502126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59" name="Text Box 865"/>
            <p:cNvSpPr txBox="1">
              <a:spLocks noChangeArrowheads="1"/>
            </p:cNvSpPr>
            <p:nvPr/>
          </p:nvSpPr>
          <p:spPr bwMode="auto">
            <a:xfrm>
              <a:off x="2493963" y="5021263"/>
              <a:ext cx="180975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960" name="Group 866"/>
            <p:cNvGrpSpPr>
              <a:grpSpLocks/>
            </p:cNvGrpSpPr>
            <p:nvPr/>
          </p:nvGrpSpPr>
          <p:grpSpPr bwMode="auto">
            <a:xfrm>
              <a:off x="2133601" y="5202238"/>
              <a:ext cx="180975" cy="179388"/>
              <a:chOff x="1349" y="2330"/>
              <a:chExt cx="113" cy="114"/>
            </a:xfrm>
          </p:grpSpPr>
          <p:sp>
            <p:nvSpPr>
              <p:cNvPr id="1071" name="Rectangle 867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2" name="AutoShape 868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3" name="Text Box 869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961" name="Group 870"/>
            <p:cNvGrpSpPr>
              <a:grpSpLocks/>
            </p:cNvGrpSpPr>
            <p:nvPr/>
          </p:nvGrpSpPr>
          <p:grpSpPr bwMode="auto">
            <a:xfrm>
              <a:off x="2314576" y="5202238"/>
              <a:ext cx="179388" cy="179388"/>
              <a:chOff x="1349" y="2330"/>
              <a:chExt cx="113" cy="114"/>
            </a:xfrm>
          </p:grpSpPr>
          <p:sp>
            <p:nvSpPr>
              <p:cNvPr id="1068" name="Rectangle 871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9" name="AutoShape 872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0" name="Text Box 873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962" name="Group 874"/>
            <p:cNvGrpSpPr>
              <a:grpSpLocks/>
            </p:cNvGrpSpPr>
            <p:nvPr/>
          </p:nvGrpSpPr>
          <p:grpSpPr bwMode="auto">
            <a:xfrm>
              <a:off x="2493963" y="5202238"/>
              <a:ext cx="180975" cy="179388"/>
              <a:chOff x="1349" y="2330"/>
              <a:chExt cx="113" cy="114"/>
            </a:xfrm>
          </p:grpSpPr>
          <p:sp>
            <p:nvSpPr>
              <p:cNvPr id="1065" name="Rectangle 875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6" name="AutoShape 876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7" name="Text Box 877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963" name="Group 878"/>
            <p:cNvGrpSpPr>
              <a:grpSpLocks/>
            </p:cNvGrpSpPr>
            <p:nvPr/>
          </p:nvGrpSpPr>
          <p:grpSpPr bwMode="auto">
            <a:xfrm>
              <a:off x="2674938" y="5021263"/>
              <a:ext cx="179388" cy="180975"/>
              <a:chOff x="1349" y="2330"/>
              <a:chExt cx="113" cy="114"/>
            </a:xfrm>
          </p:grpSpPr>
          <p:sp>
            <p:nvSpPr>
              <p:cNvPr id="1062" name="Rectangle 879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3" name="AutoShape 880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4" name="Text Box 881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964" name="Text Box 882"/>
            <p:cNvSpPr txBox="1">
              <a:spLocks noChangeArrowheads="1"/>
            </p:cNvSpPr>
            <p:nvPr/>
          </p:nvSpPr>
          <p:spPr bwMode="auto">
            <a:xfrm>
              <a:off x="2854326" y="502126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65" name="Text Box 883"/>
            <p:cNvSpPr txBox="1">
              <a:spLocks noChangeArrowheads="1"/>
            </p:cNvSpPr>
            <p:nvPr/>
          </p:nvSpPr>
          <p:spPr bwMode="auto">
            <a:xfrm>
              <a:off x="3214688" y="502126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66" name="AutoShape 884"/>
            <p:cNvSpPr>
              <a:spLocks noChangeArrowheads="1"/>
            </p:cNvSpPr>
            <p:nvPr/>
          </p:nvSpPr>
          <p:spPr bwMode="auto">
            <a:xfrm rot="16200000">
              <a:off x="2854326" y="4481513"/>
              <a:ext cx="180975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7" name="AutoShape 885"/>
            <p:cNvSpPr>
              <a:spLocks noChangeArrowheads="1"/>
            </p:cNvSpPr>
            <p:nvPr/>
          </p:nvSpPr>
          <p:spPr bwMode="auto">
            <a:xfrm rot="16200000">
              <a:off x="2674938" y="4481513"/>
              <a:ext cx="180975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8" name="AutoShape 886"/>
            <p:cNvSpPr>
              <a:spLocks noChangeArrowheads="1"/>
            </p:cNvSpPr>
            <p:nvPr/>
          </p:nvSpPr>
          <p:spPr bwMode="auto">
            <a:xfrm rot="16200000">
              <a:off x="2493963" y="4481513"/>
              <a:ext cx="180975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9" name="Text Box 887"/>
            <p:cNvSpPr txBox="1">
              <a:spLocks noChangeArrowheads="1"/>
            </p:cNvSpPr>
            <p:nvPr/>
          </p:nvSpPr>
          <p:spPr bwMode="auto">
            <a:xfrm>
              <a:off x="2854326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0" name="Text Box 888"/>
            <p:cNvSpPr txBox="1">
              <a:spLocks noChangeArrowheads="1"/>
            </p:cNvSpPr>
            <p:nvPr/>
          </p:nvSpPr>
          <p:spPr bwMode="auto">
            <a:xfrm>
              <a:off x="2674938" y="4481513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1" name="Text Box 889"/>
            <p:cNvSpPr txBox="1">
              <a:spLocks noChangeArrowheads="1"/>
            </p:cNvSpPr>
            <p:nvPr/>
          </p:nvSpPr>
          <p:spPr bwMode="auto">
            <a:xfrm>
              <a:off x="2493963" y="4481513"/>
              <a:ext cx="180975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2" name="Text Box 890"/>
            <p:cNvSpPr txBox="1">
              <a:spLocks noChangeArrowheads="1"/>
            </p:cNvSpPr>
            <p:nvPr/>
          </p:nvSpPr>
          <p:spPr bwMode="auto">
            <a:xfrm>
              <a:off x="3214688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3" name="Text Box 891"/>
            <p:cNvSpPr txBox="1">
              <a:spLocks noChangeArrowheads="1"/>
            </p:cNvSpPr>
            <p:nvPr/>
          </p:nvSpPr>
          <p:spPr bwMode="auto">
            <a:xfrm>
              <a:off x="3214688" y="43021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4" name="Text Box 892"/>
            <p:cNvSpPr txBox="1">
              <a:spLocks noChangeArrowheads="1"/>
            </p:cNvSpPr>
            <p:nvPr/>
          </p:nvSpPr>
          <p:spPr bwMode="auto">
            <a:xfrm>
              <a:off x="3033713" y="4302126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5" name="Text Box 893"/>
            <p:cNvSpPr txBox="1">
              <a:spLocks noChangeArrowheads="1"/>
            </p:cNvSpPr>
            <p:nvPr/>
          </p:nvSpPr>
          <p:spPr bwMode="auto">
            <a:xfrm>
              <a:off x="3033713" y="4121151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6" name="Text Box 894"/>
            <p:cNvSpPr txBox="1">
              <a:spLocks noChangeArrowheads="1"/>
            </p:cNvSpPr>
            <p:nvPr/>
          </p:nvSpPr>
          <p:spPr bwMode="auto">
            <a:xfrm>
              <a:off x="2854326" y="41211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77" name="Rectangle 895"/>
            <p:cNvSpPr>
              <a:spLocks noChangeArrowheads="1"/>
            </p:cNvSpPr>
            <p:nvPr/>
          </p:nvSpPr>
          <p:spPr bwMode="auto">
            <a:xfrm>
              <a:off x="2493963" y="3941763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8" name="AutoShape 896"/>
            <p:cNvSpPr>
              <a:spLocks noChangeArrowheads="1"/>
            </p:cNvSpPr>
            <p:nvPr/>
          </p:nvSpPr>
          <p:spPr bwMode="auto">
            <a:xfrm rot="16200000">
              <a:off x="2493963" y="3941763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9" name="Text Box 897"/>
            <p:cNvSpPr txBox="1">
              <a:spLocks noChangeArrowheads="1"/>
            </p:cNvSpPr>
            <p:nvPr/>
          </p:nvSpPr>
          <p:spPr bwMode="auto">
            <a:xfrm>
              <a:off x="2493963" y="3941763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0" name="Text Box 898"/>
            <p:cNvSpPr txBox="1">
              <a:spLocks noChangeArrowheads="1"/>
            </p:cNvSpPr>
            <p:nvPr/>
          </p:nvSpPr>
          <p:spPr bwMode="auto">
            <a:xfrm>
              <a:off x="3573463" y="3941763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1" name="Text Box 899"/>
            <p:cNvSpPr txBox="1">
              <a:spLocks noChangeArrowheads="1"/>
            </p:cNvSpPr>
            <p:nvPr/>
          </p:nvSpPr>
          <p:spPr bwMode="auto">
            <a:xfrm>
              <a:off x="3394076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2" name="Text Box 900"/>
            <p:cNvSpPr txBox="1">
              <a:spLocks noChangeArrowheads="1"/>
            </p:cNvSpPr>
            <p:nvPr/>
          </p:nvSpPr>
          <p:spPr bwMode="auto">
            <a:xfrm>
              <a:off x="2674938" y="37607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3" name="Text Box 901"/>
            <p:cNvSpPr txBox="1">
              <a:spLocks noChangeArrowheads="1"/>
            </p:cNvSpPr>
            <p:nvPr/>
          </p:nvSpPr>
          <p:spPr bwMode="auto">
            <a:xfrm>
              <a:off x="3033713" y="37607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4" name="Text Box 902"/>
            <p:cNvSpPr txBox="1">
              <a:spLocks noChangeArrowheads="1"/>
            </p:cNvSpPr>
            <p:nvPr/>
          </p:nvSpPr>
          <p:spPr bwMode="auto">
            <a:xfrm>
              <a:off x="2674938" y="358140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5" name="Text Box 903"/>
            <p:cNvSpPr txBox="1">
              <a:spLocks noChangeArrowheads="1"/>
            </p:cNvSpPr>
            <p:nvPr/>
          </p:nvSpPr>
          <p:spPr bwMode="auto">
            <a:xfrm>
              <a:off x="3033713" y="3581401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6" name="Text Box 904"/>
            <p:cNvSpPr txBox="1">
              <a:spLocks noChangeArrowheads="1"/>
            </p:cNvSpPr>
            <p:nvPr/>
          </p:nvSpPr>
          <p:spPr bwMode="auto">
            <a:xfrm>
              <a:off x="3214688" y="358140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7" name="Text Box 905"/>
            <p:cNvSpPr txBox="1">
              <a:spLocks noChangeArrowheads="1"/>
            </p:cNvSpPr>
            <p:nvPr/>
          </p:nvSpPr>
          <p:spPr bwMode="auto">
            <a:xfrm>
              <a:off x="3394076" y="3581401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8" name="Text Box 906"/>
            <p:cNvSpPr txBox="1">
              <a:spLocks noChangeArrowheads="1"/>
            </p:cNvSpPr>
            <p:nvPr/>
          </p:nvSpPr>
          <p:spPr bwMode="auto">
            <a:xfrm>
              <a:off x="3754438" y="35798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89" name="Text Box 907"/>
            <p:cNvSpPr txBox="1">
              <a:spLocks noChangeArrowheads="1"/>
            </p:cNvSpPr>
            <p:nvPr/>
          </p:nvSpPr>
          <p:spPr bwMode="auto">
            <a:xfrm>
              <a:off x="3033713" y="3941763"/>
              <a:ext cx="180975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0" name="Text Box 908"/>
            <p:cNvSpPr txBox="1">
              <a:spLocks noChangeArrowheads="1"/>
            </p:cNvSpPr>
            <p:nvPr/>
          </p:nvSpPr>
          <p:spPr bwMode="auto">
            <a:xfrm>
              <a:off x="2854326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1" name="Text Box 909"/>
            <p:cNvSpPr txBox="1">
              <a:spLocks noChangeArrowheads="1"/>
            </p:cNvSpPr>
            <p:nvPr/>
          </p:nvSpPr>
          <p:spPr bwMode="auto">
            <a:xfrm>
              <a:off x="3394076" y="340201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3" name="AutoShape 911"/>
            <p:cNvSpPr>
              <a:spLocks noChangeArrowheads="1"/>
            </p:cNvSpPr>
            <p:nvPr/>
          </p:nvSpPr>
          <p:spPr bwMode="auto">
            <a:xfrm rot="16200000">
              <a:off x="1774826" y="4481513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4" name="AutoShape 912"/>
            <p:cNvSpPr>
              <a:spLocks noChangeArrowheads="1"/>
            </p:cNvSpPr>
            <p:nvPr/>
          </p:nvSpPr>
          <p:spPr bwMode="auto">
            <a:xfrm rot="16200000">
              <a:off x="1054101" y="5202238"/>
              <a:ext cx="179388" cy="179388"/>
            </a:xfrm>
            <a:prstGeom prst="rtTriangle">
              <a:avLst/>
            </a:prstGeom>
            <a:solidFill>
              <a:srgbClr val="FF9966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5" name="Text Box 913"/>
            <p:cNvSpPr txBox="1">
              <a:spLocks noChangeArrowheads="1"/>
            </p:cNvSpPr>
            <p:nvPr/>
          </p:nvSpPr>
          <p:spPr bwMode="auto">
            <a:xfrm>
              <a:off x="1054101" y="5202238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6" name="AutoShape 914"/>
            <p:cNvSpPr>
              <a:spLocks noChangeArrowheads="1"/>
            </p:cNvSpPr>
            <p:nvPr/>
          </p:nvSpPr>
          <p:spPr bwMode="auto">
            <a:xfrm rot="16200000">
              <a:off x="1595438" y="4662488"/>
              <a:ext cx="179388" cy="179388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7" name="Text Box 915"/>
            <p:cNvSpPr txBox="1">
              <a:spLocks noChangeArrowheads="1"/>
            </p:cNvSpPr>
            <p:nvPr/>
          </p:nvSpPr>
          <p:spPr bwMode="auto">
            <a:xfrm>
              <a:off x="1593851" y="4662488"/>
              <a:ext cx="180975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8" name="Rectangle 916"/>
            <p:cNvSpPr>
              <a:spLocks noChangeArrowheads="1"/>
            </p:cNvSpPr>
            <p:nvPr/>
          </p:nvSpPr>
          <p:spPr bwMode="auto">
            <a:xfrm>
              <a:off x="2674938" y="43021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9" name="AutoShape 917"/>
            <p:cNvSpPr>
              <a:spLocks noChangeArrowheads="1"/>
            </p:cNvSpPr>
            <p:nvPr/>
          </p:nvSpPr>
          <p:spPr bwMode="auto">
            <a:xfrm rot="16200000">
              <a:off x="2673351" y="4302126"/>
              <a:ext cx="179388" cy="180975"/>
            </a:xfrm>
            <a:prstGeom prst="rtTriangle">
              <a:avLst/>
            </a:prstGeom>
            <a:solidFill>
              <a:srgbClr val="00FF00">
                <a:alpha val="60001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0" name="Text Box 918"/>
            <p:cNvSpPr txBox="1">
              <a:spLocks noChangeArrowheads="1"/>
            </p:cNvSpPr>
            <p:nvPr/>
          </p:nvSpPr>
          <p:spPr bwMode="auto">
            <a:xfrm>
              <a:off x="2674938" y="4302126"/>
              <a:ext cx="179388" cy="179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1" name="Text Box 919"/>
            <p:cNvSpPr txBox="1">
              <a:spLocks noChangeArrowheads="1"/>
            </p:cNvSpPr>
            <p:nvPr/>
          </p:nvSpPr>
          <p:spPr bwMode="auto">
            <a:xfrm>
              <a:off x="4114801" y="30400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2" name="Text Box 920"/>
            <p:cNvSpPr txBox="1">
              <a:spLocks noChangeArrowheads="1"/>
            </p:cNvSpPr>
            <p:nvPr/>
          </p:nvSpPr>
          <p:spPr bwMode="auto">
            <a:xfrm>
              <a:off x="3754438" y="3400426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3" name="Text Box 921"/>
            <p:cNvSpPr txBox="1">
              <a:spLocks noChangeArrowheads="1"/>
            </p:cNvSpPr>
            <p:nvPr/>
          </p:nvSpPr>
          <p:spPr bwMode="auto">
            <a:xfrm>
              <a:off x="3394076" y="37607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4" name="Text Box 922"/>
            <p:cNvSpPr txBox="1">
              <a:spLocks noChangeArrowheads="1"/>
            </p:cNvSpPr>
            <p:nvPr/>
          </p:nvSpPr>
          <p:spPr bwMode="auto">
            <a:xfrm>
              <a:off x="3754438" y="3941763"/>
              <a:ext cx="179388" cy="1793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5" name="Text Box 923"/>
            <p:cNvSpPr txBox="1">
              <a:spLocks noChangeArrowheads="1"/>
            </p:cNvSpPr>
            <p:nvPr/>
          </p:nvSpPr>
          <p:spPr bwMode="auto">
            <a:xfrm>
              <a:off x="3394076" y="4302126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6" name="Text Box 924"/>
            <p:cNvSpPr txBox="1">
              <a:spLocks noChangeArrowheads="1"/>
            </p:cNvSpPr>
            <p:nvPr/>
          </p:nvSpPr>
          <p:spPr bwMode="auto">
            <a:xfrm>
              <a:off x="2854326" y="5561013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7" name="Text Box 925"/>
            <p:cNvSpPr txBox="1">
              <a:spLocks noChangeArrowheads="1"/>
            </p:cNvSpPr>
            <p:nvPr/>
          </p:nvSpPr>
          <p:spPr bwMode="auto">
            <a:xfrm>
              <a:off x="2673351" y="5561013"/>
              <a:ext cx="180975" cy="180975"/>
            </a:xfrm>
            <a:prstGeom prst="rect">
              <a:avLst/>
            </a:prstGeom>
            <a:solidFill>
              <a:srgbClr val="00CCFF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8" name="Text Box 926"/>
            <p:cNvSpPr txBox="1">
              <a:spLocks noChangeArrowheads="1"/>
            </p:cNvSpPr>
            <p:nvPr/>
          </p:nvSpPr>
          <p:spPr bwMode="auto">
            <a:xfrm>
              <a:off x="2133601" y="57419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09" name="Text Box 927"/>
            <p:cNvSpPr txBox="1">
              <a:spLocks noChangeArrowheads="1"/>
            </p:cNvSpPr>
            <p:nvPr/>
          </p:nvSpPr>
          <p:spPr bwMode="auto">
            <a:xfrm>
              <a:off x="2314576" y="5561013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0" name="Text Box 928"/>
            <p:cNvSpPr txBox="1">
              <a:spLocks noChangeArrowheads="1"/>
            </p:cNvSpPr>
            <p:nvPr/>
          </p:nvSpPr>
          <p:spPr bwMode="auto">
            <a:xfrm>
              <a:off x="1233488" y="5741988"/>
              <a:ext cx="180975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1" name="Rectangle 929"/>
            <p:cNvSpPr>
              <a:spLocks noChangeArrowheads="1"/>
            </p:cNvSpPr>
            <p:nvPr/>
          </p:nvSpPr>
          <p:spPr bwMode="auto">
            <a:xfrm>
              <a:off x="874713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2" name="Text Box 930"/>
            <p:cNvSpPr txBox="1">
              <a:spLocks noChangeArrowheads="1"/>
            </p:cNvSpPr>
            <p:nvPr/>
          </p:nvSpPr>
          <p:spPr bwMode="auto">
            <a:xfrm>
              <a:off x="515938" y="5741988"/>
              <a:ext cx="179388" cy="1809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3" name="Text Box 931"/>
            <p:cNvSpPr txBox="1">
              <a:spLocks noChangeArrowheads="1"/>
            </p:cNvSpPr>
            <p:nvPr/>
          </p:nvSpPr>
          <p:spPr bwMode="auto">
            <a:xfrm>
              <a:off x="515938" y="538003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1014" name="Group 932"/>
            <p:cNvGrpSpPr>
              <a:grpSpLocks/>
            </p:cNvGrpSpPr>
            <p:nvPr/>
          </p:nvGrpSpPr>
          <p:grpSpPr bwMode="auto">
            <a:xfrm>
              <a:off x="695326" y="5380038"/>
              <a:ext cx="180975" cy="180975"/>
              <a:chOff x="1462" y="2217"/>
              <a:chExt cx="114" cy="113"/>
            </a:xfrm>
          </p:grpSpPr>
          <p:grpSp>
            <p:nvGrpSpPr>
              <p:cNvPr id="1058" name="Group 933"/>
              <p:cNvGrpSpPr>
                <a:grpSpLocks/>
              </p:cNvGrpSpPr>
              <p:nvPr/>
            </p:nvGrpSpPr>
            <p:grpSpPr bwMode="auto">
              <a:xfrm>
                <a:off x="1462" y="2217"/>
                <a:ext cx="114" cy="113"/>
                <a:chOff x="1689" y="1990"/>
                <a:chExt cx="114" cy="113"/>
              </a:xfrm>
            </p:grpSpPr>
            <p:sp>
              <p:nvSpPr>
                <p:cNvPr id="1060" name="Rectangle 934"/>
                <p:cNvSpPr>
                  <a:spLocks noChangeArrowheads="1"/>
                </p:cNvSpPr>
                <p:nvPr/>
              </p:nvSpPr>
              <p:spPr bwMode="auto">
                <a:xfrm>
                  <a:off x="1689" y="1990"/>
                  <a:ext cx="113" cy="113"/>
                </a:xfrm>
                <a:prstGeom prst="rect">
                  <a:avLst/>
                </a:prstGeom>
                <a:solidFill>
                  <a:srgbClr val="FFFF00">
                    <a:alpha val="60001"/>
                  </a:srgbClr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1" name="AutoShape 935"/>
                <p:cNvSpPr>
                  <a:spLocks noChangeArrowheads="1"/>
                </p:cNvSpPr>
                <p:nvPr/>
              </p:nvSpPr>
              <p:spPr bwMode="auto">
                <a:xfrm rot="-5400000">
                  <a:off x="1689" y="1990"/>
                  <a:ext cx="113" cy="114"/>
                </a:xfrm>
                <a:prstGeom prst="rtTriangle">
                  <a:avLst/>
                </a:prstGeom>
                <a:solidFill>
                  <a:srgbClr val="00FF00">
                    <a:alpha val="60001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59" name="Text Box 936"/>
              <p:cNvSpPr txBox="1">
                <a:spLocks noChangeArrowheads="1"/>
              </p:cNvSpPr>
              <p:nvPr/>
            </p:nvSpPr>
            <p:spPr bwMode="auto">
              <a:xfrm>
                <a:off x="1462" y="2217"/>
                <a:ext cx="113" cy="11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1015" name="Text Box 937"/>
            <p:cNvSpPr txBox="1">
              <a:spLocks noChangeArrowheads="1"/>
            </p:cNvSpPr>
            <p:nvPr/>
          </p:nvSpPr>
          <p:spPr bwMode="auto">
            <a:xfrm>
              <a:off x="515938" y="5561013"/>
              <a:ext cx="179388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1016" name="Group 938"/>
            <p:cNvGrpSpPr>
              <a:grpSpLocks/>
            </p:cNvGrpSpPr>
            <p:nvPr/>
          </p:nvGrpSpPr>
          <p:grpSpPr bwMode="auto">
            <a:xfrm>
              <a:off x="695326" y="5561013"/>
              <a:ext cx="179388" cy="180975"/>
              <a:chOff x="554" y="3010"/>
              <a:chExt cx="113" cy="114"/>
            </a:xfrm>
          </p:grpSpPr>
          <p:sp>
            <p:nvSpPr>
              <p:cNvPr id="1055" name="Rectangle 939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6" name="AutoShape 940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7" name="Text Box 941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1017" name="Text Box 942"/>
            <p:cNvSpPr txBox="1">
              <a:spLocks noChangeArrowheads="1"/>
            </p:cNvSpPr>
            <p:nvPr/>
          </p:nvSpPr>
          <p:spPr bwMode="auto">
            <a:xfrm>
              <a:off x="1593851" y="5561013"/>
              <a:ext cx="180975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8" name="Text Box 943"/>
            <p:cNvSpPr txBox="1">
              <a:spLocks noChangeArrowheads="1"/>
            </p:cNvSpPr>
            <p:nvPr/>
          </p:nvSpPr>
          <p:spPr bwMode="auto">
            <a:xfrm>
              <a:off x="1414463" y="5561013"/>
              <a:ext cx="179388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19" name="Text Box 944"/>
            <p:cNvSpPr txBox="1">
              <a:spLocks noChangeArrowheads="1"/>
            </p:cNvSpPr>
            <p:nvPr/>
          </p:nvSpPr>
          <p:spPr bwMode="auto">
            <a:xfrm>
              <a:off x="1233488" y="5561013"/>
              <a:ext cx="180975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0" name="Text Box 945"/>
            <p:cNvSpPr txBox="1">
              <a:spLocks noChangeArrowheads="1"/>
            </p:cNvSpPr>
            <p:nvPr/>
          </p:nvSpPr>
          <p:spPr bwMode="auto">
            <a:xfrm>
              <a:off x="2132013" y="5561013"/>
              <a:ext cx="182563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1" name="Text Box 946"/>
            <p:cNvSpPr txBox="1">
              <a:spLocks noChangeArrowheads="1"/>
            </p:cNvSpPr>
            <p:nvPr/>
          </p:nvSpPr>
          <p:spPr bwMode="auto">
            <a:xfrm>
              <a:off x="1774826" y="5561013"/>
              <a:ext cx="179388" cy="180975"/>
            </a:xfrm>
            <a:prstGeom prst="rect">
              <a:avLst/>
            </a:prstGeom>
            <a:solidFill>
              <a:srgbClr val="FF9966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2" name="Text Box 947"/>
            <p:cNvSpPr txBox="1">
              <a:spLocks noChangeArrowheads="1"/>
            </p:cNvSpPr>
            <p:nvPr/>
          </p:nvSpPr>
          <p:spPr bwMode="auto">
            <a:xfrm>
              <a:off x="2854326" y="5741988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3" name="Text Box 948"/>
            <p:cNvSpPr txBox="1">
              <a:spLocks noChangeArrowheads="1"/>
            </p:cNvSpPr>
            <p:nvPr/>
          </p:nvSpPr>
          <p:spPr bwMode="auto">
            <a:xfrm>
              <a:off x="2673351" y="5741988"/>
              <a:ext cx="180975" cy="180975"/>
            </a:xfrm>
            <a:prstGeom prst="rect">
              <a:avLst/>
            </a:prstGeom>
            <a:solidFill>
              <a:srgbClr val="00CCFF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4" name="Text Box 949"/>
            <p:cNvSpPr txBox="1">
              <a:spLocks noChangeArrowheads="1"/>
            </p:cNvSpPr>
            <p:nvPr/>
          </p:nvSpPr>
          <p:spPr bwMode="auto">
            <a:xfrm>
              <a:off x="2493963" y="5740401"/>
              <a:ext cx="179388" cy="182563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5" name="Text Box 950"/>
            <p:cNvSpPr txBox="1">
              <a:spLocks noChangeArrowheads="1"/>
            </p:cNvSpPr>
            <p:nvPr/>
          </p:nvSpPr>
          <p:spPr bwMode="auto">
            <a:xfrm>
              <a:off x="2314576" y="5741988"/>
              <a:ext cx="179388" cy="180975"/>
            </a:xfrm>
            <a:prstGeom prst="rect">
              <a:avLst/>
            </a:prstGeom>
            <a:solidFill>
              <a:srgbClr val="00CCFF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6" name="Text Box 951"/>
            <p:cNvSpPr txBox="1">
              <a:spLocks noChangeArrowheads="1"/>
            </p:cNvSpPr>
            <p:nvPr/>
          </p:nvSpPr>
          <p:spPr bwMode="auto">
            <a:xfrm>
              <a:off x="1954213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7" name="Text Box 952"/>
            <p:cNvSpPr txBox="1">
              <a:spLocks noChangeArrowheads="1"/>
            </p:cNvSpPr>
            <p:nvPr/>
          </p:nvSpPr>
          <p:spPr bwMode="auto">
            <a:xfrm>
              <a:off x="1773238" y="5741988"/>
              <a:ext cx="180975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8" name="Text Box 953"/>
            <p:cNvSpPr txBox="1">
              <a:spLocks noChangeArrowheads="1"/>
            </p:cNvSpPr>
            <p:nvPr/>
          </p:nvSpPr>
          <p:spPr bwMode="auto">
            <a:xfrm>
              <a:off x="1593851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29" name="Text Box 954"/>
            <p:cNvSpPr txBox="1">
              <a:spLocks noChangeArrowheads="1"/>
            </p:cNvSpPr>
            <p:nvPr/>
          </p:nvSpPr>
          <p:spPr bwMode="auto">
            <a:xfrm>
              <a:off x="1414463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0" name="Text Box 955"/>
            <p:cNvSpPr txBox="1">
              <a:spLocks noChangeArrowheads="1"/>
            </p:cNvSpPr>
            <p:nvPr/>
          </p:nvSpPr>
          <p:spPr bwMode="auto">
            <a:xfrm>
              <a:off x="1054101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1" name="Text Box 956"/>
            <p:cNvSpPr txBox="1">
              <a:spLocks noChangeArrowheads="1"/>
            </p:cNvSpPr>
            <p:nvPr/>
          </p:nvSpPr>
          <p:spPr bwMode="auto">
            <a:xfrm>
              <a:off x="695326" y="5741988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grpSp>
          <p:nvGrpSpPr>
            <p:cNvPr id="1032" name="Group 957"/>
            <p:cNvGrpSpPr>
              <a:grpSpLocks/>
            </p:cNvGrpSpPr>
            <p:nvPr/>
          </p:nvGrpSpPr>
          <p:grpSpPr bwMode="auto">
            <a:xfrm>
              <a:off x="874713" y="5561013"/>
              <a:ext cx="179388" cy="180975"/>
              <a:chOff x="554" y="3010"/>
              <a:chExt cx="113" cy="114"/>
            </a:xfrm>
          </p:grpSpPr>
          <p:sp>
            <p:nvSpPr>
              <p:cNvPr id="1052" name="Rectangle 958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3" name="AutoShape 959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4" name="Text Box 960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3" name="Group 961"/>
            <p:cNvGrpSpPr>
              <a:grpSpLocks/>
            </p:cNvGrpSpPr>
            <p:nvPr/>
          </p:nvGrpSpPr>
          <p:grpSpPr bwMode="auto">
            <a:xfrm>
              <a:off x="1054101" y="5561013"/>
              <a:ext cx="179388" cy="180975"/>
              <a:chOff x="554" y="3010"/>
              <a:chExt cx="113" cy="114"/>
            </a:xfrm>
          </p:grpSpPr>
          <p:sp>
            <p:nvSpPr>
              <p:cNvPr id="1049" name="Rectangle 962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0" name="AutoShape 963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1" name="Text Box 964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4" name="Group 965"/>
            <p:cNvGrpSpPr>
              <a:grpSpLocks/>
            </p:cNvGrpSpPr>
            <p:nvPr/>
          </p:nvGrpSpPr>
          <p:grpSpPr bwMode="auto">
            <a:xfrm>
              <a:off x="1954213" y="5561013"/>
              <a:ext cx="179388" cy="180975"/>
              <a:chOff x="554" y="3010"/>
              <a:chExt cx="113" cy="114"/>
            </a:xfrm>
          </p:grpSpPr>
          <p:sp>
            <p:nvSpPr>
              <p:cNvPr id="1046" name="Rectangle 966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7" name="AutoShape 967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8" name="Text Box 968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5" name="Group 969"/>
            <p:cNvGrpSpPr>
              <a:grpSpLocks/>
            </p:cNvGrpSpPr>
            <p:nvPr/>
          </p:nvGrpSpPr>
          <p:grpSpPr bwMode="auto">
            <a:xfrm>
              <a:off x="2493963" y="5561013"/>
              <a:ext cx="180975" cy="180975"/>
              <a:chOff x="554" y="3010"/>
              <a:chExt cx="113" cy="114"/>
            </a:xfrm>
          </p:grpSpPr>
          <p:sp>
            <p:nvSpPr>
              <p:cNvPr id="1043" name="Rectangle 970"/>
              <p:cNvSpPr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4" name="AutoShape 971"/>
              <p:cNvSpPr>
                <a:spLocks noChangeArrowheads="1"/>
              </p:cNvSpPr>
              <p:nvPr/>
            </p:nvSpPr>
            <p:spPr bwMode="auto">
              <a:xfrm rot="-5400000">
                <a:off x="554" y="3010"/>
                <a:ext cx="113" cy="113"/>
              </a:xfrm>
              <a:prstGeom prst="rtTriangle">
                <a:avLst/>
              </a:prstGeom>
              <a:solidFill>
                <a:srgbClr val="33CCCC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5" name="Text Box 972"/>
              <p:cNvSpPr txBox="1">
                <a:spLocks noChangeArrowheads="1"/>
              </p:cNvSpPr>
              <p:nvPr/>
            </p:nvSpPr>
            <p:spPr bwMode="auto">
              <a:xfrm>
                <a:off x="554" y="301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grpSp>
          <p:nvGrpSpPr>
            <p:cNvPr id="1036" name="Group 973"/>
            <p:cNvGrpSpPr>
              <a:grpSpLocks/>
            </p:cNvGrpSpPr>
            <p:nvPr/>
          </p:nvGrpSpPr>
          <p:grpSpPr bwMode="auto">
            <a:xfrm>
              <a:off x="515938" y="5200651"/>
              <a:ext cx="179388" cy="179388"/>
              <a:chOff x="1349" y="2330"/>
              <a:chExt cx="113" cy="114"/>
            </a:xfrm>
          </p:grpSpPr>
          <p:sp>
            <p:nvSpPr>
              <p:cNvPr id="1040" name="Rectangle 974"/>
              <p:cNvSpPr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solidFill>
                <a:srgbClr val="FFFF00">
                  <a:alpha val="60001"/>
                </a:srgbClr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1" name="AutoShape 975"/>
              <p:cNvSpPr>
                <a:spLocks noChangeArrowheads="1"/>
              </p:cNvSpPr>
              <p:nvPr/>
            </p:nvSpPr>
            <p:spPr bwMode="auto">
              <a:xfrm rot="-5400000">
                <a:off x="1349" y="2330"/>
                <a:ext cx="114" cy="113"/>
              </a:xfrm>
              <a:prstGeom prst="rtTriangle">
                <a:avLst/>
              </a:prstGeom>
              <a:solidFill>
                <a:srgbClr val="FF9966">
                  <a:alpha val="60001"/>
                </a:srgb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2" name="Text Box 976"/>
              <p:cNvSpPr txBox="1">
                <a:spLocks noChangeArrowheads="1"/>
              </p:cNvSpPr>
              <p:nvPr/>
            </p:nvSpPr>
            <p:spPr bwMode="auto">
              <a:xfrm>
                <a:off x="1349" y="2330"/>
                <a:ext cx="113" cy="1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>
                  <a:defRPr/>
                </a:pPr>
                <a:endParaRPr lang="en-US" sz="600" kern="0">
                  <a:solidFill>
                    <a:sysClr val="windowText" lastClr="000000"/>
                  </a:solidFill>
                  <a:ea typeface="ＭＳ Ｐゴシック" pitchFamily="80" charset="-128"/>
                  <a:cs typeface="Arial" charset="0"/>
                </a:endParaRPr>
              </a:p>
            </p:txBody>
          </p:sp>
        </p:grpSp>
        <p:sp>
          <p:nvSpPr>
            <p:cNvPr id="1037" name="Text Box 977"/>
            <p:cNvSpPr txBox="1">
              <a:spLocks noChangeArrowheads="1"/>
            </p:cNvSpPr>
            <p:nvPr/>
          </p:nvSpPr>
          <p:spPr bwMode="auto">
            <a:xfrm>
              <a:off x="695326" y="5200651"/>
              <a:ext cx="179388" cy="179388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8" name="Text Box 978"/>
            <p:cNvSpPr txBox="1">
              <a:spLocks noChangeArrowheads="1"/>
            </p:cNvSpPr>
            <p:nvPr/>
          </p:nvSpPr>
          <p:spPr bwMode="auto">
            <a:xfrm>
              <a:off x="1054101" y="4840288"/>
              <a:ext cx="179388" cy="180975"/>
            </a:xfrm>
            <a:prstGeom prst="rect">
              <a:avLst/>
            </a:prstGeom>
            <a:solidFill>
              <a:srgbClr val="00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6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039" name="Text Box 907"/>
            <p:cNvSpPr txBox="1">
              <a:spLocks noChangeArrowheads="1"/>
            </p:cNvSpPr>
            <p:nvPr/>
          </p:nvSpPr>
          <p:spPr bwMode="auto">
            <a:xfrm>
              <a:off x="3214688" y="3940181"/>
              <a:ext cx="179387" cy="184146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992" name="Text Box 910"/>
            <p:cNvSpPr txBox="1">
              <a:spLocks noChangeArrowheads="1"/>
            </p:cNvSpPr>
            <p:nvPr/>
          </p:nvSpPr>
          <p:spPr bwMode="auto">
            <a:xfrm>
              <a:off x="4114801" y="3219451"/>
              <a:ext cx="179388" cy="180975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defRPr/>
              </a:pPr>
              <a:endParaRPr lang="en-US" sz="500" kern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sp>
        <p:nvSpPr>
          <p:cNvPr id="1108" name="Text Box 1031"/>
          <p:cNvSpPr txBox="1">
            <a:spLocks noChangeArrowheads="1"/>
          </p:cNvSpPr>
          <p:nvPr/>
        </p:nvSpPr>
        <p:spPr bwMode="auto">
          <a:xfrm>
            <a:off x="3081655" y="3258436"/>
            <a:ext cx="360363" cy="360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 anchorCtr="1"/>
          <a:lstStyle/>
          <a:p>
            <a:pPr>
              <a:defRPr/>
            </a:pPr>
            <a:r>
              <a:rPr lang="de-CH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Rg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09" name="Text Box 730"/>
          <p:cNvSpPr txBox="1">
            <a:spLocks noChangeArrowheads="1"/>
          </p:cNvSpPr>
          <p:nvPr/>
        </p:nvSpPr>
        <p:spPr bwMode="auto">
          <a:xfrm>
            <a:off x="4954479" y="2719485"/>
            <a:ext cx="360362" cy="360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Fl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2" name="Text Box 623"/>
          <p:cNvSpPr txBox="1">
            <a:spLocks noChangeArrowheads="1"/>
          </p:cNvSpPr>
          <p:nvPr/>
        </p:nvSpPr>
        <p:spPr bwMode="auto">
          <a:xfrm>
            <a:off x="360680" y="3798185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108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5" name="Text Box 618"/>
          <p:cNvSpPr txBox="1">
            <a:spLocks noChangeArrowheads="1"/>
          </p:cNvSpPr>
          <p:nvPr/>
        </p:nvSpPr>
        <p:spPr bwMode="auto">
          <a:xfrm>
            <a:off x="360680" y="5235328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100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6" name="Text Box 620"/>
          <p:cNvSpPr txBox="1">
            <a:spLocks noChangeArrowheads="1"/>
          </p:cNvSpPr>
          <p:nvPr/>
        </p:nvSpPr>
        <p:spPr bwMode="auto">
          <a:xfrm>
            <a:off x="1094110" y="2709165"/>
            <a:ext cx="833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114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8" name="Text Box 619"/>
          <p:cNvSpPr txBox="1">
            <a:spLocks noChangeArrowheads="1"/>
          </p:cNvSpPr>
          <p:nvPr/>
        </p:nvSpPr>
        <p:spPr bwMode="auto">
          <a:xfrm>
            <a:off x="2104549" y="1637083"/>
            <a:ext cx="779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120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29" name="Text Box 624"/>
          <p:cNvSpPr txBox="1">
            <a:spLocks noChangeArrowheads="1"/>
          </p:cNvSpPr>
          <p:nvPr/>
        </p:nvSpPr>
        <p:spPr bwMode="auto">
          <a:xfrm>
            <a:off x="2052955" y="5981339"/>
            <a:ext cx="63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152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0" name="Text Box 621"/>
          <p:cNvSpPr txBox="1">
            <a:spLocks noChangeArrowheads="1"/>
          </p:cNvSpPr>
          <p:nvPr/>
        </p:nvSpPr>
        <p:spPr bwMode="auto">
          <a:xfrm>
            <a:off x="3833333" y="5981339"/>
            <a:ext cx="63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162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1" name="Text Box 622"/>
          <p:cNvSpPr txBox="1">
            <a:spLocks noChangeArrowheads="1"/>
          </p:cNvSpPr>
          <p:nvPr/>
        </p:nvSpPr>
        <p:spPr bwMode="auto">
          <a:xfrm>
            <a:off x="7714908" y="4785214"/>
            <a:ext cx="738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CH" b="1" kern="0" dirty="0">
                <a:solidFill>
                  <a:srgbClr val="FF0000"/>
                </a:solidFill>
                <a:ea typeface="ＭＳ Ｐゴシック" pitchFamily="80" charset="-128"/>
                <a:cs typeface="Arial" charset="0"/>
              </a:rPr>
              <a:t>  184</a:t>
            </a:r>
            <a:endParaRPr lang="en-US" b="1" kern="0" dirty="0">
              <a:solidFill>
                <a:srgbClr val="FF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6" name="Text Box 730"/>
          <p:cNvSpPr txBox="1">
            <a:spLocks noChangeArrowheads="1"/>
          </p:cNvSpPr>
          <p:nvPr/>
        </p:nvSpPr>
        <p:spPr bwMode="auto">
          <a:xfrm>
            <a:off x="5274161" y="2524793"/>
            <a:ext cx="360362" cy="360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 err="1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Mc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41" name="Text Box 730"/>
          <p:cNvSpPr txBox="1">
            <a:spLocks noChangeArrowheads="1"/>
          </p:cNvSpPr>
          <p:nvPr/>
        </p:nvSpPr>
        <p:spPr bwMode="auto">
          <a:xfrm>
            <a:off x="4174679" y="2894110"/>
            <a:ext cx="360362" cy="36036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 err="1">
                <a:ea typeface="ＭＳ Ｐゴシック" pitchFamily="80" charset="-128"/>
                <a:cs typeface="Arial" charset="0"/>
              </a:rPr>
              <a:t>Nh</a:t>
            </a:r>
            <a:endParaRPr lang="en-US" sz="1900" b="1" kern="0" dirty="0">
              <a:ea typeface="ＭＳ Ｐゴシック" pitchFamily="80" charset="-128"/>
              <a:cs typeface="Arial" charset="0"/>
            </a:endParaRPr>
          </a:p>
        </p:txBody>
      </p:sp>
      <p:sp>
        <p:nvSpPr>
          <p:cNvPr id="1112" name="textruta 1111"/>
          <p:cNvSpPr txBox="1"/>
          <p:nvPr/>
        </p:nvSpPr>
        <p:spPr>
          <a:xfrm rot="19986015">
            <a:off x="4272974" y="4510250"/>
            <a:ext cx="3362463" cy="4018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sv-SE" b="1" dirty="0" err="1">
                <a:latin typeface="Arial" pitchFamily="34" charset="0"/>
                <a:cs typeface="Arial" pitchFamily="34" charset="0"/>
              </a:rPr>
              <a:t>liquid</a:t>
            </a:r>
            <a:r>
              <a:rPr lang="sv-SE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b="1" dirty="0" err="1">
                <a:latin typeface="Arial" pitchFamily="34" charset="0"/>
                <a:cs typeface="Arial" pitchFamily="34" charset="0"/>
              </a:rPr>
              <a:t>drop</a:t>
            </a:r>
            <a:r>
              <a:rPr lang="sv-SE" b="1" dirty="0">
                <a:latin typeface="Arial" pitchFamily="34" charset="0"/>
                <a:cs typeface="Arial" pitchFamily="34" charset="0"/>
              </a:rPr>
              <a:t> ”</a:t>
            </a:r>
            <a:r>
              <a:rPr lang="sv-SE" b="1" dirty="0" err="1">
                <a:latin typeface="Arial" pitchFamily="34" charset="0"/>
                <a:cs typeface="Arial" pitchFamily="34" charset="0"/>
              </a:rPr>
              <a:t>line</a:t>
            </a:r>
            <a:r>
              <a:rPr lang="sv-SE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v-SE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b="1" dirty="0" err="1">
                <a:latin typeface="Arial" pitchFamily="34" charset="0"/>
                <a:cs typeface="Arial" pitchFamily="34" charset="0"/>
              </a:rPr>
              <a:t>stability</a:t>
            </a:r>
            <a:r>
              <a:rPr lang="sv-SE" b="1" dirty="0">
                <a:latin typeface="Arial" pitchFamily="34" charset="0"/>
                <a:cs typeface="Arial" pitchFamily="34" charset="0"/>
              </a:rPr>
              <a:t>”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Rak 4"/>
          <p:cNvCxnSpPr/>
          <p:nvPr/>
        </p:nvCxnSpPr>
        <p:spPr>
          <a:xfrm flipH="1">
            <a:off x="3464243" y="2983077"/>
            <a:ext cx="5507037" cy="2780401"/>
          </a:xfrm>
          <a:prstGeom prst="line">
            <a:avLst/>
          </a:prstGeom>
          <a:ln w="635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7" name="Text Box 1059">
            <a:extLst>
              <a:ext uri="{FF2B5EF4-FFF2-40B4-BE49-F238E27FC236}">
                <a16:creationId xmlns:a16="http://schemas.microsoft.com/office/drawing/2014/main" id="{47E5569E-D503-4FFB-5387-4DC8742E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030" y="3529427"/>
            <a:ext cx="182569" cy="180975"/>
          </a:xfrm>
          <a:prstGeom prst="rect">
            <a:avLst/>
          </a:prstGeom>
          <a:solidFill>
            <a:srgbClr val="FFFFBD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11" name="Text Box 1067">
            <a:extLst>
              <a:ext uri="{FF2B5EF4-FFF2-40B4-BE49-F238E27FC236}">
                <a16:creationId xmlns:a16="http://schemas.microsoft.com/office/drawing/2014/main" id="{EAD494B6-BF57-C4DD-A2A3-3BBEA44F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755" y="2633280"/>
            <a:ext cx="179388" cy="179388"/>
          </a:xfrm>
          <a:prstGeom prst="rect">
            <a:avLst/>
          </a:prstGeom>
          <a:solidFill>
            <a:srgbClr val="FFFFBD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500" kern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10" name="Text Box 730"/>
          <p:cNvSpPr txBox="1">
            <a:spLocks noChangeArrowheads="1"/>
          </p:cNvSpPr>
          <p:nvPr/>
        </p:nvSpPr>
        <p:spPr bwMode="auto">
          <a:xfrm>
            <a:off x="5593843" y="2359122"/>
            <a:ext cx="360362" cy="360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1900" b="1" kern="0" dirty="0" err="1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Lv</a:t>
            </a:r>
            <a:endParaRPr lang="de-CH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39" name="Text Box 730"/>
          <p:cNvSpPr txBox="1">
            <a:spLocks noChangeArrowheads="1"/>
          </p:cNvSpPr>
          <p:nvPr/>
        </p:nvSpPr>
        <p:spPr bwMode="auto">
          <a:xfrm>
            <a:off x="5906961" y="2176912"/>
            <a:ext cx="360362" cy="360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 err="1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Ts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40" name="Text Box 730"/>
          <p:cNvSpPr txBox="1">
            <a:spLocks noChangeArrowheads="1"/>
          </p:cNvSpPr>
          <p:nvPr/>
        </p:nvSpPr>
        <p:spPr bwMode="auto">
          <a:xfrm>
            <a:off x="6218157" y="1952977"/>
            <a:ext cx="360362" cy="360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de-CH" sz="1900" b="1" kern="0" dirty="0" err="1">
                <a:solidFill>
                  <a:sysClr val="windowText" lastClr="000000"/>
                </a:solidFill>
                <a:ea typeface="ＭＳ Ｐゴシック" pitchFamily="80" charset="-128"/>
                <a:cs typeface="Arial" charset="0"/>
              </a:rPr>
              <a:t>Og</a:t>
            </a:r>
            <a:endParaRPr lang="en-US" sz="1900" b="1" kern="0" dirty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7141AC6F-5BF0-DF55-A484-DC6FC91A4562}"/>
              </a:ext>
            </a:extLst>
          </p:cNvPr>
          <p:cNvSpPr txBox="1"/>
          <p:nvPr/>
        </p:nvSpPr>
        <p:spPr>
          <a:xfrm>
            <a:off x="4960964" y="6186016"/>
            <a:ext cx="4565338" cy="3698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Underlying chart: courtesy C.E. </a:t>
            </a:r>
            <a:r>
              <a:rPr lang="de-DE" b="1" dirty="0" err="1">
                <a:solidFill>
                  <a:srgbClr val="C00000"/>
                </a:solidFill>
              </a:rPr>
              <a:t>Düllmann</a:t>
            </a:r>
            <a:endParaRPr lang="en-GB" b="1" dirty="0">
              <a:solidFill>
                <a:srgbClr val="C00000"/>
              </a:solidFill>
            </a:endParaRPr>
          </a:p>
          <a:p>
            <a:endParaRPr lang="en-S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5" name="Title 3">
            <a:extLst>
              <a:ext uri="{FF2B5EF4-FFF2-40B4-BE49-F238E27FC236}">
                <a16:creationId xmlns:a16="http://schemas.microsoft.com/office/drawing/2014/main" id="{C4342D50-8A89-D918-E8D3-D61382B256A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08063"/>
          </a:xfrm>
          <a:prstGeom prst="rect">
            <a:avLst/>
          </a:prstGeom>
          <a:solidFill>
            <a:srgbClr val="E699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Arial" pitchFamily="34" charset="0"/>
                <a:cs typeface="Arial" pitchFamily="34" charset="0"/>
              </a:rPr>
              <a:t>	Where is the Island of Stability?</a:t>
            </a:r>
            <a:br>
              <a:rPr lang="en-US" sz="3200" b="1">
                <a:latin typeface="Arial" pitchFamily="34" charset="0"/>
                <a:cs typeface="Arial" pitchFamily="34" charset="0"/>
              </a:rPr>
            </a:br>
            <a:r>
              <a:rPr lang="en-US" sz="3200" b="1">
                <a:latin typeface="Arial" pitchFamily="34" charset="0"/>
                <a:cs typeface="Arial" pitchFamily="34" charset="0"/>
              </a:rPr>
              <a:t>	Does it Exist in the First Place?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F2AE1493-F926-2EBF-BC06-E5DF12D344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4" r="319"/>
          <a:stretch/>
        </p:blipFill>
        <p:spPr>
          <a:xfrm>
            <a:off x="9890900" y="640965"/>
            <a:ext cx="1440000" cy="1950720"/>
          </a:xfrm>
          <a:prstGeom prst="rect">
            <a:avLst/>
          </a:prstGeom>
          <a:ln w="254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4160822B-2C36-AE3C-5722-EA13CADD34F4}"/>
              </a:ext>
            </a:extLst>
          </p:cNvPr>
          <p:cNvGrpSpPr/>
          <p:nvPr/>
        </p:nvGrpSpPr>
        <p:grpSpPr>
          <a:xfrm>
            <a:off x="6744910" y="1596794"/>
            <a:ext cx="1388518" cy="642351"/>
            <a:chOff x="8106045" y="1667724"/>
            <a:chExt cx="1388518" cy="642351"/>
          </a:xfrm>
        </p:grpSpPr>
        <p:cxnSp>
          <p:nvCxnSpPr>
            <p:cNvPr id="1120" name="Straight Arrow Connector 1119">
              <a:extLst>
                <a:ext uri="{FF2B5EF4-FFF2-40B4-BE49-F238E27FC236}">
                  <a16:creationId xmlns:a16="http://schemas.microsoft.com/office/drawing/2014/main" id="{59B392D3-926B-2AF8-3FFF-9477FF21B626}"/>
                </a:ext>
              </a:extLst>
            </p:cNvPr>
            <p:cNvCxnSpPr/>
            <p:nvPr/>
          </p:nvCxnSpPr>
          <p:spPr>
            <a:xfrm flipV="1">
              <a:off x="8106045" y="1711738"/>
              <a:ext cx="505716" cy="508327"/>
            </a:xfrm>
            <a:prstGeom prst="straightConnector1">
              <a:avLst/>
            </a:prstGeom>
            <a:ln w="50800">
              <a:solidFill>
                <a:schemeClr val="bg1">
                  <a:lumMod val="95000"/>
                </a:schemeClr>
              </a:solidFill>
              <a:headEnd type="none" w="lg" len="lg"/>
              <a:tailEnd type="triangle" w="lg" len="lg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8" name="Text Box 730">
              <a:extLst>
                <a:ext uri="{FF2B5EF4-FFF2-40B4-BE49-F238E27FC236}">
                  <a16:creationId xmlns:a16="http://schemas.microsoft.com/office/drawing/2014/main" id="{373C9A5E-CCDE-7BB5-143D-828721118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033" y="1949712"/>
              <a:ext cx="780392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0" tIns="0" rIns="0" bIns="0" anchor="ctr" anchorCtr="1"/>
            <a:lstStyle/>
            <a:p>
              <a:pPr>
                <a:defRPr/>
              </a:pPr>
              <a:r>
                <a:rPr lang="de-CH" sz="1900" b="1" i="1" kern="0" dirty="0">
                  <a:solidFill>
                    <a:schemeClr val="bg1">
                      <a:lumMod val="95000"/>
                    </a:schemeClr>
                  </a:solidFill>
                  <a:ea typeface="ＭＳ Ｐゴシック" pitchFamily="80" charset="-128"/>
                  <a:cs typeface="Arial" charset="0"/>
                </a:rPr>
                <a:t>Z</a:t>
              </a:r>
              <a:r>
                <a:rPr lang="de-CH" sz="1900" b="1" kern="0" dirty="0">
                  <a:solidFill>
                    <a:schemeClr val="bg1">
                      <a:lumMod val="95000"/>
                    </a:schemeClr>
                  </a:solidFill>
                  <a:ea typeface="ＭＳ Ｐゴシック" pitchFamily="80" charset="-128"/>
                  <a:cs typeface="Arial" charset="0"/>
                </a:rPr>
                <a:t>=119</a:t>
              </a:r>
              <a:endParaRPr lang="en-US" sz="1900" b="1" kern="0" dirty="0">
                <a:solidFill>
                  <a:schemeClr val="bg1">
                    <a:lumMod val="95000"/>
                  </a:schemeClr>
                </a:solidFill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19" name="Text Box 730">
              <a:extLst>
                <a:ext uri="{FF2B5EF4-FFF2-40B4-BE49-F238E27FC236}">
                  <a16:creationId xmlns:a16="http://schemas.microsoft.com/office/drawing/2014/main" id="{62059B59-8D1F-E293-AFF2-CFF8837691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5167" y="1667724"/>
              <a:ext cx="769396" cy="360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0" tIns="0" rIns="0" bIns="0" anchor="ctr" anchorCtr="1"/>
            <a:lstStyle/>
            <a:p>
              <a:pPr>
                <a:defRPr/>
              </a:pPr>
              <a:r>
                <a:rPr lang="de-CH" sz="1900" b="1" i="1" kern="0" dirty="0">
                  <a:solidFill>
                    <a:schemeClr val="bg1">
                      <a:lumMod val="95000"/>
                    </a:schemeClr>
                  </a:solidFill>
                  <a:ea typeface="ＭＳ Ｐゴシック" pitchFamily="80" charset="-128"/>
                  <a:cs typeface="Arial" charset="0"/>
                </a:rPr>
                <a:t>Z</a:t>
              </a:r>
              <a:r>
                <a:rPr lang="de-CH" sz="1900" b="1" kern="0" dirty="0">
                  <a:solidFill>
                    <a:schemeClr val="bg1">
                      <a:lumMod val="95000"/>
                    </a:schemeClr>
                  </a:solidFill>
                  <a:ea typeface="ＭＳ Ｐゴシック" pitchFamily="80" charset="-128"/>
                  <a:cs typeface="Arial" charset="0"/>
                </a:rPr>
                <a:t>=120</a:t>
              </a:r>
              <a:endParaRPr lang="en-US" sz="1900" b="1" kern="0" dirty="0">
                <a:solidFill>
                  <a:schemeClr val="bg1">
                    <a:lumMod val="95000"/>
                  </a:schemeClr>
                </a:solidFill>
                <a:ea typeface="ＭＳ Ｐゴシック" pitchFamily="80" charset="-128"/>
                <a:cs typeface="Arial" charset="0"/>
              </a:endParaRPr>
            </a:p>
          </p:txBody>
        </p:sp>
      </p:grpSp>
      <p:sp>
        <p:nvSpPr>
          <p:cNvPr id="1124" name="Content Placeholder 2">
            <a:extLst>
              <a:ext uri="{FF2B5EF4-FFF2-40B4-BE49-F238E27FC236}">
                <a16:creationId xmlns:a16="http://schemas.microsoft.com/office/drawing/2014/main" id="{7F154111-CEC9-155A-DE2B-0631E9F4766B}"/>
              </a:ext>
            </a:extLst>
          </p:cNvPr>
          <p:cNvSpPr txBox="1">
            <a:spLocks/>
          </p:cNvSpPr>
          <p:nvPr/>
        </p:nvSpPr>
        <p:spPr>
          <a:xfrm>
            <a:off x="220616" y="1143860"/>
            <a:ext cx="5215702" cy="79638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1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>
                <a:solidFill>
                  <a:srgbClr val="5C0000"/>
                </a:solidFill>
              </a:rPr>
              <a:t>Problem: </a:t>
            </a:r>
            <a:r>
              <a:rPr lang="sv-SE" b="1" dirty="0" err="1">
                <a:solidFill>
                  <a:srgbClr val="5C0000"/>
                </a:solidFill>
              </a:rPr>
              <a:t>Production</a:t>
            </a:r>
            <a:r>
              <a:rPr lang="sv-SE" b="1" dirty="0">
                <a:solidFill>
                  <a:srgbClr val="5C0000"/>
                </a:solidFill>
              </a:rPr>
              <a:t> Rate!</a:t>
            </a:r>
          </a:p>
        </p:txBody>
      </p:sp>
      <p:sp>
        <p:nvSpPr>
          <p:cNvPr id="1137" name="Content Placeholder 2">
            <a:extLst>
              <a:ext uri="{FF2B5EF4-FFF2-40B4-BE49-F238E27FC236}">
                <a16:creationId xmlns:a16="http://schemas.microsoft.com/office/drawing/2014/main" id="{9E72821D-2ECD-EBC5-4168-A2B4A5BB4D46}"/>
              </a:ext>
            </a:extLst>
          </p:cNvPr>
          <p:cNvSpPr txBox="1">
            <a:spLocks/>
          </p:cNvSpPr>
          <p:nvPr/>
        </p:nvSpPr>
        <p:spPr>
          <a:xfrm>
            <a:off x="8286164" y="1430602"/>
            <a:ext cx="1348003" cy="18159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1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v-SE" sz="2400" b="1" dirty="0">
                <a:solidFill>
                  <a:srgbClr val="5C0000"/>
                </a:solidFill>
              </a:rPr>
              <a:t>1/</a:t>
            </a:r>
            <a:r>
              <a:rPr lang="sv-SE" sz="2400" b="1" dirty="0" err="1">
                <a:solidFill>
                  <a:srgbClr val="5C0000"/>
                </a:solidFill>
              </a:rPr>
              <a:t>year</a:t>
            </a:r>
            <a:endParaRPr lang="sv-SE" sz="2400" b="1" dirty="0">
              <a:solidFill>
                <a:srgbClr val="5C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2400" b="1" dirty="0">
                <a:solidFill>
                  <a:srgbClr val="5C0000"/>
                </a:solidFill>
              </a:rPr>
              <a:t>1/</a:t>
            </a:r>
            <a:r>
              <a:rPr lang="sv-SE" sz="2400" b="1" dirty="0" err="1">
                <a:solidFill>
                  <a:srgbClr val="5C0000"/>
                </a:solidFill>
              </a:rPr>
              <a:t>month</a:t>
            </a:r>
            <a:endParaRPr lang="sv-SE" sz="2400" b="1" dirty="0">
              <a:solidFill>
                <a:srgbClr val="5C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2400" b="1" dirty="0">
                <a:solidFill>
                  <a:srgbClr val="5C0000"/>
                </a:solidFill>
              </a:rPr>
              <a:t>1/</a:t>
            </a:r>
            <a:r>
              <a:rPr lang="sv-SE" sz="2400" b="1" dirty="0" err="1">
                <a:solidFill>
                  <a:srgbClr val="5C0000"/>
                </a:solidFill>
              </a:rPr>
              <a:t>week</a:t>
            </a:r>
            <a:endParaRPr lang="sv-SE" sz="2400" b="1" dirty="0">
              <a:solidFill>
                <a:srgbClr val="5C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2400" b="1" dirty="0">
                <a:solidFill>
                  <a:srgbClr val="5C0000"/>
                </a:solidFill>
              </a:rPr>
              <a:t>1/</a:t>
            </a:r>
            <a:r>
              <a:rPr lang="sv-SE" sz="2400" b="1" dirty="0" err="1">
                <a:solidFill>
                  <a:srgbClr val="5C0000"/>
                </a:solidFill>
              </a:rPr>
              <a:t>day</a:t>
            </a:r>
            <a:endParaRPr lang="sv-SE" sz="2400" b="1" dirty="0">
              <a:solidFill>
                <a:srgbClr val="5C0000"/>
              </a:solidFill>
            </a:endParaRPr>
          </a:p>
        </p:txBody>
      </p:sp>
      <p:sp>
        <p:nvSpPr>
          <p:cNvPr id="1143" name="Text Box 1067">
            <a:extLst>
              <a:ext uri="{FF2B5EF4-FFF2-40B4-BE49-F238E27FC236}">
                <a16:creationId xmlns:a16="http://schemas.microsoft.com/office/drawing/2014/main" id="{080811B6-1C82-8CA0-1501-37FB5CC5E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462" y="3532285"/>
            <a:ext cx="179388" cy="179388"/>
          </a:xfrm>
          <a:prstGeom prst="rect">
            <a:avLst/>
          </a:prstGeom>
          <a:solidFill>
            <a:srgbClr val="8BFD8E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500" kern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  <p:sp>
        <p:nvSpPr>
          <p:cNvPr id="1144" name="Text Box 1067">
            <a:extLst>
              <a:ext uri="{FF2B5EF4-FFF2-40B4-BE49-F238E27FC236}">
                <a16:creationId xmlns:a16="http://schemas.microsoft.com/office/drawing/2014/main" id="{554568CF-606D-B779-9F21-9D904315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36" y="3276601"/>
            <a:ext cx="76200" cy="72207"/>
          </a:xfrm>
          <a:custGeom>
            <a:avLst/>
            <a:gdLst>
              <a:gd name="connsiteX0" fmla="*/ 0 w 179388"/>
              <a:gd name="connsiteY0" fmla="*/ 0 h 179388"/>
              <a:gd name="connsiteX1" fmla="*/ 179388 w 179388"/>
              <a:gd name="connsiteY1" fmla="*/ 0 h 179388"/>
              <a:gd name="connsiteX2" fmla="*/ 179388 w 179388"/>
              <a:gd name="connsiteY2" fmla="*/ 179388 h 179388"/>
              <a:gd name="connsiteX3" fmla="*/ 0 w 179388"/>
              <a:gd name="connsiteY3" fmla="*/ 179388 h 179388"/>
              <a:gd name="connsiteX4" fmla="*/ 0 w 179388"/>
              <a:gd name="connsiteY4" fmla="*/ 0 h 179388"/>
              <a:gd name="connsiteX0" fmla="*/ 0 w 179388"/>
              <a:gd name="connsiteY0" fmla="*/ 179388 h 179388"/>
              <a:gd name="connsiteX1" fmla="*/ 179388 w 179388"/>
              <a:gd name="connsiteY1" fmla="*/ 0 h 179388"/>
              <a:gd name="connsiteX2" fmla="*/ 179388 w 179388"/>
              <a:gd name="connsiteY2" fmla="*/ 179388 h 179388"/>
              <a:gd name="connsiteX3" fmla="*/ 0 w 179388"/>
              <a:gd name="connsiteY3" fmla="*/ 179388 h 179388"/>
              <a:gd name="connsiteX0" fmla="*/ 0 w 179388"/>
              <a:gd name="connsiteY0" fmla="*/ 74613 h 74613"/>
              <a:gd name="connsiteX1" fmla="*/ 177483 w 179388"/>
              <a:gd name="connsiteY1" fmla="*/ 0 h 74613"/>
              <a:gd name="connsiteX2" fmla="*/ 179388 w 179388"/>
              <a:gd name="connsiteY2" fmla="*/ 74613 h 74613"/>
              <a:gd name="connsiteX3" fmla="*/ 0 w 179388"/>
              <a:gd name="connsiteY3" fmla="*/ 74613 h 74613"/>
              <a:gd name="connsiteX0" fmla="*/ 0 w 57468"/>
              <a:gd name="connsiteY0" fmla="*/ 74613 h 74613"/>
              <a:gd name="connsiteX1" fmla="*/ 55563 w 57468"/>
              <a:gd name="connsiteY1" fmla="*/ 0 h 74613"/>
              <a:gd name="connsiteX2" fmla="*/ 57468 w 57468"/>
              <a:gd name="connsiteY2" fmla="*/ 74613 h 74613"/>
              <a:gd name="connsiteX3" fmla="*/ 0 w 57468"/>
              <a:gd name="connsiteY3" fmla="*/ 74613 h 74613"/>
              <a:gd name="connsiteX0" fmla="*/ 0 w 65088"/>
              <a:gd name="connsiteY0" fmla="*/ 74613 h 74613"/>
              <a:gd name="connsiteX1" fmla="*/ 63183 w 65088"/>
              <a:gd name="connsiteY1" fmla="*/ 0 h 74613"/>
              <a:gd name="connsiteX2" fmla="*/ 65088 w 65088"/>
              <a:gd name="connsiteY2" fmla="*/ 74613 h 74613"/>
              <a:gd name="connsiteX3" fmla="*/ 0 w 65088"/>
              <a:gd name="connsiteY3" fmla="*/ 74613 h 7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88" h="74613">
                <a:moveTo>
                  <a:pt x="0" y="74613"/>
                </a:moveTo>
                <a:lnTo>
                  <a:pt x="63183" y="0"/>
                </a:lnTo>
                <a:lnTo>
                  <a:pt x="65088" y="74613"/>
                </a:lnTo>
                <a:lnTo>
                  <a:pt x="0" y="74613"/>
                </a:lnTo>
                <a:close/>
              </a:path>
            </a:pathLst>
          </a:custGeom>
          <a:solidFill>
            <a:srgbClr val="FFFFBD"/>
          </a:solidFill>
          <a:ln w="317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defRPr/>
            </a:pPr>
            <a:endParaRPr lang="en-US" sz="500" kern="0">
              <a:solidFill>
                <a:sysClr val="windowText" lastClr="000000"/>
              </a:solidFill>
              <a:ea typeface="ＭＳ Ｐゴシック" pitchFamily="80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7" grpId="0" animBg="1"/>
      <p:bldP spid="1111" grpId="0" animBg="1"/>
      <p:bldP spid="1124" grpId="0" animBg="1"/>
      <p:bldP spid="1137" grpId="0" animBg="1"/>
      <p:bldP spid="1143" grpId="0" animBg="1"/>
      <p:bldP spid="11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31026-the-big-bang-theory-s07e06-2.pn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10335" r="8563"/>
          <a:stretch>
            <a:fillRect/>
          </a:stretch>
        </p:blipFill>
        <p:spPr>
          <a:xfrm>
            <a:off x="1737322" y="571497"/>
            <a:ext cx="8693291" cy="60210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1" y="5752933"/>
            <a:ext cx="9578440" cy="854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48866" name="Picture 2" descr="https://encrypted-tbn2.gstatic.com/images?q=tbn:ANd9GcRPe2R1LKPQ5rCTXPMsK2u5p5XE424wTWNLSPqQRh92wI0vxc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7321" y="696914"/>
            <a:ext cx="804388" cy="995529"/>
          </a:xfrm>
          <a:prstGeom prst="rect">
            <a:avLst/>
          </a:prstGeom>
          <a:noFill/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699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	Making of SHE: In theory it’s easy …</a:t>
            </a:r>
            <a:endParaRPr lang="sv-S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5400" y="6592596"/>
            <a:ext cx="2380824" cy="300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/>
        </p:nvSpPr>
        <p:spPr>
          <a:xfrm>
            <a:off x="1295400" y="4746290"/>
            <a:ext cx="441921" cy="300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/>
          <p:cNvSpPr txBox="1"/>
          <p:nvPr/>
        </p:nvSpPr>
        <p:spPr>
          <a:xfrm>
            <a:off x="2541709" y="5388773"/>
            <a:ext cx="7120220" cy="991584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r>
              <a:rPr lang="sv-S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5"/>
              </a:rPr>
              <a:t>http://www.youtube.com/watch?v=44slJj34qWo</a:t>
            </a:r>
            <a:endParaRPr lang="sv-S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sv-SE" sz="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sv-SE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6"/>
              </a:rPr>
              <a:t>http://www.youtube.com/watch?v=hktk-xyCCyY</a:t>
            </a:r>
            <a:endParaRPr lang="sv-S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872363C-5741-84B3-459A-11460EFD7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5000" y="88970"/>
            <a:ext cx="2524125" cy="51911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77158CF-AB9B-4890-5175-DFF13E7C1ED4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Rudolph, Lund University                                                                                                  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Nucleus-Nucleus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Collisions</a:t>
            </a:r>
            <a:r>
              <a:rPr lang="sv-S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Whistler, Canada, August 2024</a:t>
            </a:r>
          </a:p>
        </p:txBody>
      </p:sp>
    </p:spTree>
    <p:extLst>
      <p:ext uri="{BB962C8B-B14F-4D97-AF65-F5344CB8AC3E}">
        <p14:creationId xmlns:p14="http://schemas.microsoft.com/office/powerpoint/2010/main" val="1659822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>
          <a:defRPr dirty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32284</TotalTime>
  <Words>4147</Words>
  <Application>Microsoft Office PowerPoint</Application>
  <PresentationFormat>Widescreen</PresentationFormat>
  <Paragraphs>841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AdvOT483a8203</vt:lpstr>
      <vt:lpstr>AdvOTdd3b7348.I+03</vt:lpstr>
      <vt:lpstr>Arial</vt:lpstr>
      <vt:lpstr>Calibri</vt:lpstr>
      <vt:lpstr>Symbol</vt:lpstr>
      <vt:lpstr>Times New Roman</vt:lpstr>
      <vt:lpstr>Office Theme</vt:lpstr>
      <vt:lpstr>Research on Superheavy Elements: Experimental Prospects</vt:lpstr>
      <vt:lpstr>PowerPoint Presentation</vt:lpstr>
      <vt:lpstr>PowerPoint Presentation</vt:lpstr>
      <vt:lpstr>PowerPoint Presentation</vt:lpstr>
      <vt:lpstr>PowerPoint Presentation</vt:lpstr>
      <vt:lpstr> The Chemistry Perspective</vt:lpstr>
      <vt:lpstr> The Discovery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Flerovium Spectroscopy – 48Ca+244Pu</vt:lpstr>
      <vt:lpstr> I. Spectroscopy of 288Fl Decay Chain</vt:lpstr>
      <vt:lpstr> I. Spectroscopy of 288Fl Decay Chain</vt:lpstr>
      <vt:lpstr> Impact on Z = 114 (Fl) Shell Gap</vt:lpstr>
      <vt:lpstr>  II. Spectroscopy of 286Fl Decay Chain</vt:lpstr>
      <vt:lpstr> Triaxial Beyond Mean Field Calculations</vt:lpstr>
      <vt:lpstr>  III. Spectroscopy of 289Fl Decay Chains</vt:lpstr>
      <vt:lpstr>  III. Spectroscopy of 289Fl Decay Chains</vt:lpstr>
      <vt:lpstr>  III. Spectroscopy of 289Fl Decay Chains</vt:lpstr>
      <vt:lpstr>  III. Spectroscopy of 289Fl Decay Chains</vt:lpstr>
      <vt:lpstr>  III. Spectroscopy of 289Fl Decay Chains</vt:lpstr>
      <vt:lpstr>  Summary – SHE Nuclear Structure</vt:lpstr>
      <vt:lpstr>PowerPoint Presentation</vt:lpstr>
      <vt:lpstr>  Collaboration Fl Spectroscopy</vt:lpstr>
      <vt:lpstr>  III. Spectroscopy of 289Fl Decay Chains</vt:lpstr>
      <vt:lpstr>  III. Spectroscopy of 289Fl Decay Chains</vt:lpstr>
      <vt:lpstr>  II. Spectroscopy of 286Fl Decay Chain</vt:lpstr>
      <vt:lpstr> Geant4 Simulations – Virtual Experiments </vt:lpstr>
      <vt:lpstr> COMPEX Germanium Detector Modules</vt:lpstr>
      <vt:lpstr> E115 – “Summary &amp; Conclusions”</vt:lpstr>
      <vt:lpstr> Qα – values 288Mc Chain</vt:lpstr>
      <vt:lpstr> Nuclear Structure Theory 289Mc-285Nh-281Rg</vt:lpstr>
      <vt:lpstr> EDF Single-particle Diagrams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 Superheavy-Element Research</dc:title>
  <dc:creator>dirkr</dc:creator>
  <cp:lastModifiedBy>Dirk Rudolph</cp:lastModifiedBy>
  <cp:revision>1111</cp:revision>
  <cp:lastPrinted>2013-09-05T18:47:52Z</cp:lastPrinted>
  <dcterms:created xsi:type="dcterms:W3CDTF">2006-08-16T00:00:00Z</dcterms:created>
  <dcterms:modified xsi:type="dcterms:W3CDTF">2024-08-18T22:05:18Z</dcterms:modified>
</cp:coreProperties>
</file>