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57" r:id="rId2"/>
    <p:sldId id="929" r:id="rId3"/>
    <p:sldId id="261" r:id="rId4"/>
    <p:sldId id="258" r:id="rId5"/>
    <p:sldId id="263" r:id="rId6"/>
    <p:sldId id="259" r:id="rId7"/>
    <p:sldId id="687" r:id="rId8"/>
    <p:sldId id="260" r:id="rId9"/>
    <p:sldId id="264" r:id="rId10"/>
    <p:sldId id="268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1008" r:id="rId21"/>
    <p:sldId id="1009" r:id="rId22"/>
    <p:sldId id="1010" r:id="rId23"/>
    <p:sldId id="1011" r:id="rId24"/>
    <p:sldId id="101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1"/>
    <p:restoredTop sz="94741"/>
  </p:normalViewPr>
  <p:slideViewPr>
    <p:cSldViewPr snapToGrid="0">
      <p:cViewPr>
        <p:scale>
          <a:sx n="114" d="100"/>
          <a:sy n="114" d="100"/>
        </p:scale>
        <p:origin x="71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93D-89AD-6D4F-874E-2B08300C05A6}" type="datetimeFigureOut">
              <a:rPr lang="en-US" smtClean="0"/>
              <a:t>8/15/24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97E6F-36A7-E840-B3D9-142C55C02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7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7" descr="XBD200302-00063-0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66800"/>
            <a:ext cx="12192000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7"/>
          <p:cNvSpPr/>
          <p:nvPr/>
        </p:nvSpPr>
        <p:spPr>
          <a:xfrm>
            <a:off x="0" y="1066800"/>
            <a:ext cx="12192000" cy="5791200"/>
          </a:xfrm>
          <a:prstGeom prst="rect">
            <a:avLst/>
          </a:prstGeom>
          <a:solidFill>
            <a:srgbClr val="376092">
              <a:alpha val="9058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7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17" descr="LBNL_Banner.ps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4450"/>
            <a:ext cx="12192000" cy="90328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7"/>
          <p:cNvSpPr txBox="1">
            <a:spLocks noGrp="1"/>
          </p:cNvSpPr>
          <p:nvPr>
            <p:ph type="ctrTitle"/>
          </p:nvPr>
        </p:nvSpPr>
        <p:spPr>
          <a:xfrm>
            <a:off x="1850571" y="2130426"/>
            <a:ext cx="9427028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subTitle" idx="1"/>
          </p:nvPr>
        </p:nvSpPr>
        <p:spPr>
          <a:xfrm>
            <a:off x="1828799" y="3886200"/>
            <a:ext cx="9443961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2040"/>
              <a:buFont typeface="Arial"/>
              <a:buNone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Merriweather Sans"/>
              <a:buNone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8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Merriweather Sans"/>
              <a:buNone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8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2" name="Google Shape;22;p17" descr="XBD200302-00063-0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66800"/>
            <a:ext cx="12192000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7"/>
          <p:cNvSpPr/>
          <p:nvPr/>
        </p:nvSpPr>
        <p:spPr>
          <a:xfrm>
            <a:off x="0" y="1066800"/>
            <a:ext cx="12192000" cy="5791200"/>
          </a:xfrm>
          <a:prstGeom prst="rect">
            <a:avLst/>
          </a:prstGeom>
          <a:solidFill>
            <a:srgbClr val="376092">
              <a:alpha val="9058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7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p17" descr="LBL_PPT_banner 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453" y="189365"/>
            <a:ext cx="546608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7" descr="DOE_Logo_Whit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08102" y="287279"/>
            <a:ext cx="2696485" cy="489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3280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6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67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9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700"/>
              <a:buFont typeface="Arial"/>
              <a:buChar char="–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500"/>
              <a:buFont typeface="Merriweather Sans"/>
              <a:buChar char="–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500"/>
              <a:buFont typeface="Merriweather Sans"/>
              <a:buChar char="–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900"/>
              </a:spcBef>
              <a:spcAft>
                <a:spcPts val="0"/>
              </a:spcAft>
              <a:buClr>
                <a:srgbClr val="003366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020"/>
              <a:buFont typeface="Arial"/>
              <a:buNone/>
              <a:defRPr sz="12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750"/>
              <a:buFont typeface="Merriweather Sans"/>
              <a:buNone/>
              <a:defRPr sz="1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003366"/>
              </a:buClr>
              <a:buSzPts val="675"/>
              <a:buFont typeface="Merriweather Sans"/>
              <a:buNone/>
              <a:defRPr sz="9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00336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rgbClr val="2C599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rgbClr val="2C599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rgbClr val="2C599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rgbClr val="2C599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ftr" idx="11"/>
          </p:nvPr>
        </p:nvSpPr>
        <p:spPr>
          <a:xfrm>
            <a:off x="609601" y="6408545"/>
            <a:ext cx="50152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sldNum" idx="12"/>
          </p:nvPr>
        </p:nvSpPr>
        <p:spPr>
          <a:xfrm>
            <a:off x="5648041" y="6408545"/>
            <a:ext cx="9046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0732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7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900"/>
              </a:spcBef>
              <a:spcAft>
                <a:spcPts val="0"/>
              </a:spcAft>
              <a:buClr>
                <a:srgbClr val="003366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020"/>
              <a:buFont typeface="Arial"/>
              <a:buNone/>
              <a:defRPr sz="12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750"/>
              <a:buFont typeface="Merriweather Sans"/>
              <a:buNone/>
              <a:defRPr sz="1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003366"/>
              </a:buClr>
              <a:buSzPts val="675"/>
              <a:buFont typeface="Merriweather Sans"/>
              <a:buNone/>
              <a:defRPr sz="9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00336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rgbClr val="2C599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rgbClr val="2C599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rgbClr val="2C599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rgbClr val="2C599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ftr" idx="11"/>
          </p:nvPr>
        </p:nvSpPr>
        <p:spPr>
          <a:xfrm>
            <a:off x="609601" y="6408545"/>
            <a:ext cx="50152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sldNum" idx="12"/>
          </p:nvPr>
        </p:nvSpPr>
        <p:spPr>
          <a:xfrm>
            <a:off x="5648041" y="6408545"/>
            <a:ext cx="9046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640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8"/>
          <p:cNvSpPr txBox="1">
            <a:spLocks noGrp="1"/>
          </p:cNvSpPr>
          <p:nvPr>
            <p:ph type="body" idx="1"/>
          </p:nvPr>
        </p:nvSpPr>
        <p:spPr>
          <a:xfrm>
            <a:off x="1" y="751322"/>
            <a:ext cx="6037007" cy="557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9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8140" algn="l" rtl="0"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2040"/>
              <a:buFont typeface="Arial"/>
              <a:buChar char="–"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Merriweather Sans"/>
              <a:buChar char="–"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48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Merriweather Sans"/>
              <a:buChar char="–"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28"/>
          <p:cNvSpPr>
            <a:spLocks noGrp="1"/>
          </p:cNvSpPr>
          <p:nvPr>
            <p:ph type="pic" idx="2"/>
          </p:nvPr>
        </p:nvSpPr>
        <p:spPr>
          <a:xfrm>
            <a:off x="6184491" y="751322"/>
            <a:ext cx="6007515" cy="5672289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28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9513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and Content">
  <p:cSld name="Title, Subtitle and Conte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9"/>
          <p:cNvSpPr txBox="1">
            <a:spLocks noGrp="1"/>
          </p:cNvSpPr>
          <p:nvPr>
            <p:ph type="body" idx="1"/>
          </p:nvPr>
        </p:nvSpPr>
        <p:spPr>
          <a:xfrm>
            <a:off x="0" y="1094474"/>
            <a:ext cx="12191998" cy="526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9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814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Char char="–"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erriweather Sans"/>
              <a:buChar char="–"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erriweather Sans"/>
              <a:buChar char="–"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29"/>
          <p:cNvSpPr txBox="1">
            <a:spLocks noGrp="1"/>
          </p:cNvSpPr>
          <p:nvPr>
            <p:ph type="body" idx="2"/>
          </p:nvPr>
        </p:nvSpPr>
        <p:spPr>
          <a:xfrm>
            <a:off x="-1" y="617220"/>
            <a:ext cx="121919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8140" algn="l" rtl="0"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2040"/>
              <a:buFont typeface="Arial"/>
              <a:buChar char="–"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Merriweather Sans"/>
              <a:buChar char="–"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48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Merriweather Sans"/>
              <a:buChar char="–"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29"/>
          <p:cNvSpPr txBox="1">
            <a:spLocks noGrp="1"/>
          </p:cNvSpPr>
          <p:nvPr>
            <p:ph type="ftr" idx="11"/>
          </p:nvPr>
        </p:nvSpPr>
        <p:spPr>
          <a:xfrm>
            <a:off x="576071" y="6508122"/>
            <a:ext cx="101960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D9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sldNum" idx="12"/>
          </p:nvPr>
        </p:nvSpPr>
        <p:spPr>
          <a:xfrm>
            <a:off x="10870358" y="6508122"/>
            <a:ext cx="708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888D9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888D9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888D9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888D9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888D9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888D9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888D9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888D9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888D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54864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cap="none">
                <a:solidFill>
                  <a:srgbClr val="F2F2F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1824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" y="647701"/>
            <a:ext cx="6037007" cy="56768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84491" y="647701"/>
            <a:ext cx="6007515" cy="56768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07AF19-02D9-4D03-8BEF-3E27380D4FE4}"/>
              </a:ext>
            </a:extLst>
          </p:cNvPr>
          <p:cNvSpPr/>
          <p:nvPr userDrawn="1"/>
        </p:nvSpPr>
        <p:spPr bwMode="auto">
          <a:xfrm>
            <a:off x="0" y="2"/>
            <a:ext cx="12192000" cy="647699"/>
          </a:xfrm>
          <a:prstGeom prst="rect">
            <a:avLst/>
          </a:prstGeom>
          <a:solidFill>
            <a:srgbClr val="0C668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algn="ctr" defTabSz="91411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4296A56-BA1F-4D44-9854-731B9ED0F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647699"/>
          </a:xfrm>
          <a:prstGeom prst="rect">
            <a:avLst/>
          </a:prstGeom>
        </p:spPr>
        <p:txBody>
          <a:bodyPr anchor="ctr"/>
          <a:lstStyle>
            <a:lvl1pPr algn="ctr">
              <a:defRPr sz="32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8628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609601" y="260350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ftr" idx="11"/>
          </p:nvPr>
        </p:nvSpPr>
        <p:spPr>
          <a:xfrm>
            <a:off x="609601" y="6408545"/>
            <a:ext cx="50152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sldNum" idx="12"/>
          </p:nvPr>
        </p:nvSpPr>
        <p:spPr>
          <a:xfrm>
            <a:off x="5648041" y="6408545"/>
            <a:ext cx="9046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6741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Only">
  <p:cSld name="2_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1" y="751322"/>
            <a:ext cx="6037007" cy="557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9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8140" algn="l" rtl="0"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2040"/>
              <a:buFont typeface="Arial"/>
              <a:buChar char="–"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Merriweather Sans"/>
              <a:buChar char="–"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48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Merriweather Sans"/>
              <a:buChar char="–"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19"/>
          <p:cNvSpPr>
            <a:spLocks noGrp="1"/>
          </p:cNvSpPr>
          <p:nvPr>
            <p:ph type="pic" idx="2"/>
          </p:nvPr>
        </p:nvSpPr>
        <p:spPr>
          <a:xfrm>
            <a:off x="6184491" y="751322"/>
            <a:ext cx="6007515" cy="5672289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6418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">
  <p:cSld name="Cover Slide">
    <p:bg>
      <p:bgPr>
        <a:solidFill>
          <a:srgbClr val="1D4980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20" descr="New_DOE_Logo_White_060208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62151" y="4486290"/>
            <a:ext cx="3589861" cy="6548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" name="Google Shape;37;p20"/>
          <p:cNvGrpSpPr/>
          <p:nvPr/>
        </p:nvGrpSpPr>
        <p:grpSpPr>
          <a:xfrm>
            <a:off x="6199710" y="4475163"/>
            <a:ext cx="4406908" cy="704850"/>
            <a:chOff x="4971328" y="4203700"/>
            <a:chExt cx="3305186" cy="703987"/>
          </a:xfrm>
        </p:grpSpPr>
        <p:pic>
          <p:nvPicPr>
            <p:cNvPr id="38" name="Google Shape;38;p20" descr="UClogo_rev.eps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971328" y="4207599"/>
              <a:ext cx="700090" cy="7000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Google Shape;39;p20"/>
            <p:cNvSpPr txBox="1"/>
            <p:nvPr/>
          </p:nvSpPr>
          <p:spPr>
            <a:xfrm>
              <a:off x="5774610" y="4203700"/>
              <a:ext cx="2501904" cy="7015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UNIVERSITY OF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CALIFORNIA</a:t>
              </a:r>
              <a:endParaRPr/>
            </a:p>
          </p:txBody>
        </p:sp>
      </p:grpSp>
      <p:pic>
        <p:nvPicPr>
          <p:cNvPr id="40" name="Google Shape;40;p20" descr="Berkeley_Lab_Logo_Lar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48844" y="1896346"/>
            <a:ext cx="2693080" cy="1532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20" descr="New_DOE_Logo_White_060208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62151" y="4486290"/>
            <a:ext cx="3589861" cy="6548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" name="Google Shape;42;p20"/>
          <p:cNvGrpSpPr/>
          <p:nvPr/>
        </p:nvGrpSpPr>
        <p:grpSpPr>
          <a:xfrm>
            <a:off x="6199710" y="4475163"/>
            <a:ext cx="4406908" cy="704850"/>
            <a:chOff x="4971328" y="4203700"/>
            <a:chExt cx="3305186" cy="703987"/>
          </a:xfrm>
        </p:grpSpPr>
        <p:pic>
          <p:nvPicPr>
            <p:cNvPr id="43" name="Google Shape;43;p20" descr="UClogo_rev.eps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971328" y="4207599"/>
              <a:ext cx="700090" cy="7000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" name="Google Shape;44;p20"/>
            <p:cNvSpPr txBox="1"/>
            <p:nvPr/>
          </p:nvSpPr>
          <p:spPr>
            <a:xfrm>
              <a:off x="5774610" y="4203700"/>
              <a:ext cx="2501904" cy="7015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UNIVERSITY OF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CALIFORNIA</a:t>
              </a:r>
              <a:endParaRPr/>
            </a:p>
          </p:txBody>
        </p:sp>
      </p:grpSp>
      <p:pic>
        <p:nvPicPr>
          <p:cNvPr id="45" name="Google Shape;45;p20" descr="Berkeley_Lab_Logo_Lar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48844" y="1896346"/>
            <a:ext cx="2693080" cy="1532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273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1"/>
          <p:cNvSpPr txBox="1">
            <a:spLocks noGrp="1"/>
          </p:cNvSpPr>
          <p:nvPr>
            <p:ph type="title"/>
          </p:nvPr>
        </p:nvSpPr>
        <p:spPr>
          <a:xfrm>
            <a:off x="609601" y="260350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1"/>
          </p:nvPr>
        </p:nvSpPr>
        <p:spPr>
          <a:xfrm>
            <a:off x="609601" y="1573213"/>
            <a:ext cx="10972799" cy="43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8140" algn="l" rtl="0">
              <a:spcBef>
                <a:spcPts val="900"/>
              </a:spcBef>
              <a:spcAft>
                <a:spcPts val="0"/>
              </a:spcAft>
              <a:buClr>
                <a:srgbClr val="003366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Merriweather Sans"/>
              <a:buChar char="–"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200"/>
              <a:buFont typeface="Arial"/>
              <a:buChar char="•"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ftr" idx="11"/>
          </p:nvPr>
        </p:nvSpPr>
        <p:spPr>
          <a:xfrm>
            <a:off x="609601" y="6408545"/>
            <a:ext cx="50152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sldNum" idx="12"/>
          </p:nvPr>
        </p:nvSpPr>
        <p:spPr>
          <a:xfrm>
            <a:off x="5648041" y="6408545"/>
            <a:ext cx="9046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7297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2"/>
          <p:cNvSpPr txBox="1">
            <a:spLocks noGrp="1"/>
          </p:cNvSpPr>
          <p:nvPr>
            <p:ph type="title"/>
          </p:nvPr>
        </p:nvSpPr>
        <p:spPr>
          <a:xfrm>
            <a:off x="609600" y="4406901"/>
            <a:ext cx="109728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1"/>
          </p:nvPr>
        </p:nvSpPr>
        <p:spPr>
          <a:xfrm>
            <a:off x="609600" y="2906713"/>
            <a:ext cx="109728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900"/>
              </a:spcBef>
              <a:spcAft>
                <a:spcPts val="0"/>
              </a:spcAft>
              <a:buClr>
                <a:srgbClr val="00336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530"/>
              <a:buFont typeface="Arial"/>
              <a:buNone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200"/>
              <a:buFont typeface="Merriweather Sans"/>
              <a:buNone/>
              <a:defRPr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003366"/>
              </a:buClr>
              <a:buSzPts val="1050"/>
              <a:buFont typeface="Merriweather Sans"/>
              <a:buNone/>
              <a:defRPr sz="1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003366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2C599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2C599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2C599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2C599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247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609601" y="260350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609600" y="1598614"/>
            <a:ext cx="5384800" cy="434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9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700"/>
              <a:buFont typeface="Arial"/>
              <a:buChar char="–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500"/>
              <a:buFont typeface="Merriweather Sans"/>
              <a:buChar char="–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spcBef>
                <a:spcPts val="360"/>
              </a:spcBef>
              <a:spcAft>
                <a:spcPts val="0"/>
              </a:spcAft>
              <a:buClr>
                <a:srgbClr val="003366"/>
              </a:buClr>
              <a:buSzPts val="1350"/>
              <a:buFont typeface="Merriweather Sans"/>
              <a:buChar char="–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2C5993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rgbClr val="2C5993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rgbClr val="2C5993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rgbClr val="2C5993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6197600" y="1598614"/>
            <a:ext cx="5384800" cy="434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9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700"/>
              <a:buFont typeface="Arial"/>
              <a:buChar char="–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500"/>
              <a:buFont typeface="Merriweather Sans"/>
              <a:buChar char="–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spcBef>
                <a:spcPts val="360"/>
              </a:spcBef>
              <a:spcAft>
                <a:spcPts val="0"/>
              </a:spcAft>
              <a:buClr>
                <a:srgbClr val="003366"/>
              </a:buClr>
              <a:buSzPts val="1350"/>
              <a:buFont typeface="Merriweather Sans"/>
              <a:buChar char="–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2C5993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rgbClr val="2C5993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rgbClr val="2C5993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rgbClr val="2C5993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ftr" idx="11"/>
          </p:nvPr>
        </p:nvSpPr>
        <p:spPr>
          <a:xfrm>
            <a:off x="609601" y="6408545"/>
            <a:ext cx="50152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sldNum" idx="12"/>
          </p:nvPr>
        </p:nvSpPr>
        <p:spPr>
          <a:xfrm>
            <a:off x="5648041" y="6408545"/>
            <a:ext cx="9046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5509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900"/>
              </a:spcBef>
              <a:spcAft>
                <a:spcPts val="0"/>
              </a:spcAft>
              <a:buClr>
                <a:srgbClr val="003366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700"/>
              <a:buFont typeface="Arial"/>
              <a:buNone/>
              <a:defRPr sz="20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350"/>
              <a:buFont typeface="Merriweather Sans"/>
              <a:buNone/>
              <a:defRPr sz="18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200"/>
              <a:buFont typeface="Merriweather Sans"/>
              <a:buNone/>
              <a:defRPr sz="16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76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9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700"/>
              <a:buFont typeface="Arial"/>
              <a:buChar char="–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500"/>
              <a:buFont typeface="Merriweather Sans"/>
              <a:buChar char="–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200"/>
              <a:buFont typeface="Merriweather Sans"/>
              <a:buChar char="–"/>
              <a:defRPr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900"/>
              </a:spcBef>
              <a:spcAft>
                <a:spcPts val="0"/>
              </a:spcAft>
              <a:buClr>
                <a:srgbClr val="003366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700"/>
              <a:buFont typeface="Arial"/>
              <a:buNone/>
              <a:defRPr sz="20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350"/>
              <a:buFont typeface="Merriweather Sans"/>
              <a:buNone/>
              <a:defRPr sz="18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200"/>
              <a:buFont typeface="Merriweather Sans"/>
              <a:buNone/>
              <a:defRPr sz="16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76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9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700"/>
              <a:buFont typeface="Arial"/>
              <a:buChar char="–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500"/>
              <a:buFont typeface="Merriweather Sans"/>
              <a:buChar char="–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200"/>
              <a:buFont typeface="Merriweather Sans"/>
              <a:buChar char="–"/>
              <a:defRPr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609601" y="6408545"/>
            <a:ext cx="50152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5648041" y="6408545"/>
            <a:ext cx="9046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309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ftr" idx="11"/>
          </p:nvPr>
        </p:nvSpPr>
        <p:spPr>
          <a:xfrm>
            <a:off x="609601" y="6408545"/>
            <a:ext cx="50152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sldNum" idx="12"/>
          </p:nvPr>
        </p:nvSpPr>
        <p:spPr>
          <a:xfrm>
            <a:off x="5648041" y="6408545"/>
            <a:ext cx="9046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964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609601" y="260350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1" name="Google Shape;11;p16"/>
          <p:cNvCxnSpPr/>
          <p:nvPr/>
        </p:nvCxnSpPr>
        <p:spPr>
          <a:xfrm>
            <a:off x="0" y="6148001"/>
            <a:ext cx="12192000" cy="1587"/>
          </a:xfrm>
          <a:prstGeom prst="straightConnector1">
            <a:avLst/>
          </a:prstGeom>
          <a:noFill/>
          <a:ln w="9525" cap="flat" cmpd="sng">
            <a:solidFill>
              <a:srgbClr val="00264C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12" name="Google Shape;12;p16" descr="LBNL_small_logo.psd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1129434" y="6294245"/>
            <a:ext cx="757767" cy="43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609601" y="6408545"/>
            <a:ext cx="50152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5648041" y="6408545"/>
            <a:ext cx="9046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78500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 txBox="1">
            <a:spLocks noGrp="1"/>
          </p:cNvSpPr>
          <p:nvPr>
            <p:ph type="ctrTitle"/>
          </p:nvPr>
        </p:nvSpPr>
        <p:spPr>
          <a:xfrm>
            <a:off x="1339448" y="2093356"/>
            <a:ext cx="9816231" cy="1816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Decay Properties of the</a:t>
            </a:r>
            <a:br>
              <a:rPr lang="en-US" b="0" dirty="0"/>
            </a:br>
            <a:r>
              <a:rPr lang="en-US" b="0" dirty="0"/>
              <a:t> New Isotope </a:t>
            </a:r>
            <a:r>
              <a:rPr lang="en-US" b="0" baseline="30000" dirty="0"/>
              <a:t>255</a:t>
            </a:r>
            <a:r>
              <a:rPr lang="en-US" b="0" dirty="0"/>
              <a:t>Db</a:t>
            </a:r>
            <a:endParaRPr dirty="0"/>
          </a:p>
        </p:txBody>
      </p:sp>
      <p:sp>
        <p:nvSpPr>
          <p:cNvPr id="99" name="Google Shape;99;p1"/>
          <p:cNvSpPr txBox="1">
            <a:spLocks noGrp="1"/>
          </p:cNvSpPr>
          <p:nvPr>
            <p:ph type="subTitle" idx="1"/>
          </p:nvPr>
        </p:nvSpPr>
        <p:spPr>
          <a:xfrm>
            <a:off x="1436816" y="4281959"/>
            <a:ext cx="9443961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Jennifer L. Pore</a:t>
            </a:r>
            <a:endParaRPr dirty="0"/>
          </a:p>
          <a:p>
            <a:pPr marL="0" lvl="0" indent="0" algn="ctr" rtl="0"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dirty="0">
                <a:latin typeface="Arial"/>
                <a:ea typeface="Arial"/>
                <a:cs typeface="Arial"/>
                <a:sym typeface="Arial"/>
              </a:rPr>
              <a:t>Nuclear Science Division – Heavy Elements </a:t>
            </a:r>
            <a:endParaRPr dirty="0"/>
          </a:p>
          <a:p>
            <a:pPr marL="0" lvl="0" indent="0" algn="ctr" rtl="0"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dirty="0">
                <a:latin typeface="Arial"/>
                <a:ea typeface="Arial"/>
                <a:cs typeface="Arial"/>
                <a:sym typeface="Arial"/>
              </a:rPr>
              <a:t>Lawrence Berkeley National Laboratory</a:t>
            </a:r>
            <a:endParaRPr dirty="0"/>
          </a:p>
          <a:p>
            <a:pPr marL="0" lvl="0" indent="0" algn="ctr" rtl="0"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/>
              <a:t>NN 2024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60F795-C90A-2B7A-9FF8-B41A237D51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4" name="Google Shape;105;p2">
            <a:extLst>
              <a:ext uri="{FF2B5EF4-FFF2-40B4-BE49-F238E27FC236}">
                <a16:creationId xmlns:a16="http://schemas.microsoft.com/office/drawing/2014/main" id="{5B5A84D2-204D-A746-8E54-FAAC279E015F}"/>
              </a:ext>
            </a:extLst>
          </p:cNvPr>
          <p:cNvSpPr/>
          <p:nvPr/>
        </p:nvSpPr>
        <p:spPr>
          <a:xfrm>
            <a:off x="0" y="-1967"/>
            <a:ext cx="12192000" cy="673709"/>
          </a:xfrm>
          <a:prstGeom prst="rect">
            <a:avLst/>
          </a:prstGeom>
          <a:solidFill>
            <a:srgbClr val="003366"/>
          </a:solidFill>
          <a:ln w="25400" cap="flat" cmpd="sng">
            <a:solidFill>
              <a:srgbClr val="4866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15;p3">
            <a:extLst>
              <a:ext uri="{FF2B5EF4-FFF2-40B4-BE49-F238E27FC236}">
                <a16:creationId xmlns:a16="http://schemas.microsoft.com/office/drawing/2014/main" id="{34BF038C-0077-54F8-A41C-28C236309A38}"/>
              </a:ext>
            </a:extLst>
          </p:cNvPr>
          <p:cNvSpPr txBox="1"/>
          <p:nvPr/>
        </p:nvSpPr>
        <p:spPr>
          <a:xfrm>
            <a:off x="-2049" y="-389836"/>
            <a:ext cx="12192000" cy="1479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Previous Measurements of </a:t>
            </a:r>
            <a:r>
              <a:rPr lang="en-US" sz="4400" b="0" u="none" baseline="30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256</a:t>
            </a:r>
            <a:r>
              <a:rPr lang="en-US" sz="4400" b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Db</a:t>
            </a: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D14B81-957F-1A75-1B77-2F5F2632522C}"/>
              </a:ext>
            </a:extLst>
          </p:cNvPr>
          <p:cNvSpPr txBox="1"/>
          <p:nvPr/>
        </p:nvSpPr>
        <p:spPr>
          <a:xfrm>
            <a:off x="247075" y="850852"/>
            <a:ext cx="287925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aseline="30000" dirty="0"/>
              <a:t>209</a:t>
            </a:r>
            <a:r>
              <a:rPr lang="en-US" sz="2500" dirty="0"/>
              <a:t>Bi(</a:t>
            </a:r>
            <a:r>
              <a:rPr lang="en-US" sz="2500" baseline="30000" dirty="0"/>
              <a:t>52</a:t>
            </a:r>
            <a:r>
              <a:rPr lang="en-US" sz="2500" dirty="0"/>
              <a:t>Cr, 1n)</a:t>
            </a:r>
            <a:r>
              <a:rPr lang="en-US" sz="2500" baseline="30000" dirty="0"/>
              <a:t>260</a:t>
            </a:r>
            <a:r>
              <a:rPr lang="en-US" sz="2500" dirty="0"/>
              <a:t>Bh</a:t>
            </a:r>
          </a:p>
          <a:p>
            <a:endParaRPr lang="en-US" sz="2500" dirty="0"/>
          </a:p>
          <a:p>
            <a:r>
              <a:rPr lang="en-US" sz="1400" dirty="0"/>
              <a:t>Observed 7 ⍺ correlations</a:t>
            </a:r>
          </a:p>
          <a:p>
            <a:r>
              <a:rPr lang="en-US" sz="1400" dirty="0"/>
              <a:t>Observed 2 SF events</a:t>
            </a:r>
          </a:p>
          <a:p>
            <a:r>
              <a:rPr lang="en-US" sz="14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BB4955-26D1-9B2A-807F-856067C1EE64}"/>
              </a:ext>
            </a:extLst>
          </p:cNvPr>
          <p:cNvSpPr txBox="1"/>
          <p:nvPr/>
        </p:nvSpPr>
        <p:spPr>
          <a:xfrm>
            <a:off x="69429" y="6332346"/>
            <a:ext cx="4792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S.L, Nelson et al., PRL 100, 022501 (2008).</a:t>
            </a:r>
          </a:p>
        </p:txBody>
      </p:sp>
      <p:pic>
        <p:nvPicPr>
          <p:cNvPr id="6" name="Picture 5" descr="A diagram of a chain reaction&#10;&#10;Description automatically generated with medium confidence">
            <a:extLst>
              <a:ext uri="{FF2B5EF4-FFF2-40B4-BE49-F238E27FC236}">
                <a16:creationId xmlns:a16="http://schemas.microsoft.com/office/drawing/2014/main" id="{71D99520-CCD4-50E3-5FF1-182A48907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080" y="731888"/>
            <a:ext cx="3994603" cy="615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02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60F795-C90A-2B7A-9FF8-B41A237D51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4" name="Google Shape;105;p2">
            <a:extLst>
              <a:ext uri="{FF2B5EF4-FFF2-40B4-BE49-F238E27FC236}">
                <a16:creationId xmlns:a16="http://schemas.microsoft.com/office/drawing/2014/main" id="{5B5A84D2-204D-A746-8E54-FAAC279E015F}"/>
              </a:ext>
            </a:extLst>
          </p:cNvPr>
          <p:cNvSpPr/>
          <p:nvPr/>
        </p:nvSpPr>
        <p:spPr>
          <a:xfrm>
            <a:off x="0" y="-1967"/>
            <a:ext cx="12192000" cy="673709"/>
          </a:xfrm>
          <a:prstGeom prst="rect">
            <a:avLst/>
          </a:prstGeom>
          <a:solidFill>
            <a:srgbClr val="003366"/>
          </a:solidFill>
          <a:ln w="25400" cap="flat" cmpd="sng">
            <a:solidFill>
              <a:srgbClr val="4866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15;p3">
            <a:extLst>
              <a:ext uri="{FF2B5EF4-FFF2-40B4-BE49-F238E27FC236}">
                <a16:creationId xmlns:a16="http://schemas.microsoft.com/office/drawing/2014/main" id="{053CE0EE-407C-5D91-D6DB-E71005666F35}"/>
              </a:ext>
            </a:extLst>
          </p:cNvPr>
          <p:cNvSpPr txBox="1"/>
          <p:nvPr/>
        </p:nvSpPr>
        <p:spPr>
          <a:xfrm>
            <a:off x="-2049" y="-389836"/>
            <a:ext cx="12192000" cy="1479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Measurement of </a:t>
            </a:r>
            <a:r>
              <a:rPr lang="en-US" sz="4400" b="0" u="none" baseline="30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256</a:t>
            </a:r>
            <a:r>
              <a:rPr lang="en-US" sz="4400" b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Db with BGS</a:t>
            </a:r>
            <a:endParaRPr dirty="0"/>
          </a:p>
        </p:txBody>
      </p:sp>
      <p:pic>
        <p:nvPicPr>
          <p:cNvPr id="7" name="Picture 6" descr="A comparison of a graph&#10;&#10;Description automatically generated with medium confidence">
            <a:extLst>
              <a:ext uri="{FF2B5EF4-FFF2-40B4-BE49-F238E27FC236}">
                <a16:creationId xmlns:a16="http://schemas.microsoft.com/office/drawing/2014/main" id="{76CF253E-1724-252C-C8C2-031C1096E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632" y="1089379"/>
            <a:ext cx="3629972" cy="54044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459131-BC1A-831C-051F-84764B53BFA5}"/>
              </a:ext>
            </a:extLst>
          </p:cNvPr>
          <p:cNvSpPr txBox="1"/>
          <p:nvPr/>
        </p:nvSpPr>
        <p:spPr>
          <a:xfrm>
            <a:off x="700455" y="177855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EVR Gates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7438C7-810E-A4DE-AEC1-9699AF7C8B62}"/>
              </a:ext>
            </a:extLst>
          </p:cNvPr>
          <p:cNvSpPr txBox="1"/>
          <p:nvPr/>
        </p:nvSpPr>
        <p:spPr>
          <a:xfrm>
            <a:off x="258611" y="4164145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EVR-alpha </a:t>
            </a:r>
          </a:p>
          <a:p>
            <a:pPr algn="ctr"/>
            <a:r>
              <a:rPr lang="en-US" dirty="0"/>
              <a:t>Gate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392584B-07AD-6AB2-34D8-2AE1C99804DB}"/>
              </a:ext>
            </a:extLst>
          </p:cNvPr>
          <p:cNvCxnSpPr>
            <a:cxnSpLocks/>
          </p:cNvCxnSpPr>
          <p:nvPr/>
        </p:nvCxnSpPr>
        <p:spPr>
          <a:xfrm>
            <a:off x="2032337" y="1963220"/>
            <a:ext cx="343394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EA1E9CD-A300-B317-7A99-C2826CD85D24}"/>
              </a:ext>
            </a:extLst>
          </p:cNvPr>
          <p:cNvCxnSpPr/>
          <p:nvPr/>
        </p:nvCxnSpPr>
        <p:spPr>
          <a:xfrm>
            <a:off x="1597439" y="4392699"/>
            <a:ext cx="343394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CFFBDF4-8D47-625E-C3CC-3075A8A1C787}"/>
              </a:ext>
            </a:extLst>
          </p:cNvPr>
          <p:cNvSpPr txBox="1"/>
          <p:nvPr/>
        </p:nvSpPr>
        <p:spPr>
          <a:xfrm>
            <a:off x="85063" y="742867"/>
            <a:ext cx="286751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aseline="30000" dirty="0"/>
              <a:t>206</a:t>
            </a:r>
            <a:r>
              <a:rPr lang="en-US" sz="2500" dirty="0"/>
              <a:t>Pb(</a:t>
            </a:r>
            <a:r>
              <a:rPr lang="en-US" sz="2500" baseline="30000" dirty="0"/>
              <a:t>51</a:t>
            </a:r>
            <a:r>
              <a:rPr lang="en-US" sz="2500" dirty="0"/>
              <a:t>V, 1n)</a:t>
            </a:r>
            <a:r>
              <a:rPr lang="en-US" sz="2500" baseline="30000" dirty="0"/>
              <a:t>256</a:t>
            </a:r>
            <a:r>
              <a:rPr lang="en-US" sz="2500" dirty="0"/>
              <a:t>Db</a:t>
            </a:r>
          </a:p>
          <a:p>
            <a:r>
              <a:rPr lang="en-US" sz="2500" dirty="0"/>
              <a:t>~12 days of data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CE7538-E1F9-77FC-48D7-5184B308AEFD}"/>
              </a:ext>
            </a:extLst>
          </p:cNvPr>
          <p:cNvSpPr txBox="1"/>
          <p:nvPr/>
        </p:nvSpPr>
        <p:spPr>
          <a:xfrm>
            <a:off x="10184192" y="1477248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85 Correlations</a:t>
            </a:r>
          </a:p>
        </p:txBody>
      </p:sp>
      <p:pic>
        <p:nvPicPr>
          <p:cNvPr id="19" name="Picture 18" descr="A graph of energy and energy&#10;&#10;Description automatically generated">
            <a:extLst>
              <a:ext uri="{FF2B5EF4-FFF2-40B4-BE49-F238E27FC236}">
                <a16:creationId xmlns:a16="http://schemas.microsoft.com/office/drawing/2014/main" id="{966E1F0C-D23F-B6E9-52B6-A6C9544E2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476" y="714774"/>
            <a:ext cx="3975510" cy="614322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89B854F-2E91-22F6-250D-4E8B63EFEA55}"/>
              </a:ext>
            </a:extLst>
          </p:cNvPr>
          <p:cNvSpPr/>
          <p:nvPr/>
        </p:nvSpPr>
        <p:spPr>
          <a:xfrm>
            <a:off x="122372" y="3847178"/>
            <a:ext cx="5843530" cy="2561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8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60F795-C90A-2B7A-9FF8-B41A237D51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4" name="Google Shape;105;p2">
            <a:extLst>
              <a:ext uri="{FF2B5EF4-FFF2-40B4-BE49-F238E27FC236}">
                <a16:creationId xmlns:a16="http://schemas.microsoft.com/office/drawing/2014/main" id="{5B5A84D2-204D-A746-8E54-FAAC279E015F}"/>
              </a:ext>
            </a:extLst>
          </p:cNvPr>
          <p:cNvSpPr/>
          <p:nvPr/>
        </p:nvSpPr>
        <p:spPr>
          <a:xfrm>
            <a:off x="0" y="-1967"/>
            <a:ext cx="12192000" cy="673709"/>
          </a:xfrm>
          <a:prstGeom prst="rect">
            <a:avLst/>
          </a:prstGeom>
          <a:solidFill>
            <a:srgbClr val="003366"/>
          </a:solidFill>
          <a:ln w="25400" cap="flat" cmpd="sng">
            <a:solidFill>
              <a:srgbClr val="4866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 descr="A group of yellow and red squares&#10;&#10;Description automatically generated">
            <a:extLst>
              <a:ext uri="{FF2B5EF4-FFF2-40B4-BE49-F238E27FC236}">
                <a16:creationId xmlns:a16="http://schemas.microsoft.com/office/drawing/2014/main" id="{8CD49284-C595-29F2-AB49-6DBA004F2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42" y="804781"/>
            <a:ext cx="10139929" cy="5248438"/>
          </a:xfrm>
          <a:prstGeom prst="rect">
            <a:avLst/>
          </a:prstGeom>
        </p:spPr>
      </p:pic>
      <p:sp>
        <p:nvSpPr>
          <p:cNvPr id="7" name="Google Shape;115;p3">
            <a:extLst>
              <a:ext uri="{FF2B5EF4-FFF2-40B4-BE49-F238E27FC236}">
                <a16:creationId xmlns:a16="http://schemas.microsoft.com/office/drawing/2014/main" id="{12189B0E-D12B-15F7-067C-42C63BE7EA33}"/>
              </a:ext>
            </a:extLst>
          </p:cNvPr>
          <p:cNvSpPr txBox="1"/>
          <p:nvPr/>
        </p:nvSpPr>
        <p:spPr>
          <a:xfrm>
            <a:off x="-2049" y="-389836"/>
            <a:ext cx="12192000" cy="1479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0" u="none" baseline="30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256</a:t>
            </a:r>
            <a:r>
              <a:rPr lang="en-US" sz="4400" b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Db: Four alpha Correlations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020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60F795-C90A-2B7A-9FF8-B41A237D51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4" name="Google Shape;105;p2">
            <a:extLst>
              <a:ext uri="{FF2B5EF4-FFF2-40B4-BE49-F238E27FC236}">
                <a16:creationId xmlns:a16="http://schemas.microsoft.com/office/drawing/2014/main" id="{5B5A84D2-204D-A746-8E54-FAAC279E015F}"/>
              </a:ext>
            </a:extLst>
          </p:cNvPr>
          <p:cNvSpPr/>
          <p:nvPr/>
        </p:nvSpPr>
        <p:spPr>
          <a:xfrm>
            <a:off x="0" y="-1967"/>
            <a:ext cx="12192000" cy="673709"/>
          </a:xfrm>
          <a:prstGeom prst="rect">
            <a:avLst/>
          </a:prstGeom>
          <a:solidFill>
            <a:srgbClr val="003366"/>
          </a:solidFill>
          <a:ln w="25400" cap="flat" cmpd="sng">
            <a:solidFill>
              <a:srgbClr val="4866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15;p3">
            <a:extLst>
              <a:ext uri="{FF2B5EF4-FFF2-40B4-BE49-F238E27FC236}">
                <a16:creationId xmlns:a16="http://schemas.microsoft.com/office/drawing/2014/main" id="{CBC002E5-5F71-F122-2E93-9E0C55BAF2D0}"/>
              </a:ext>
            </a:extLst>
          </p:cNvPr>
          <p:cNvSpPr txBox="1"/>
          <p:nvPr/>
        </p:nvSpPr>
        <p:spPr>
          <a:xfrm>
            <a:off x="-2049" y="-389836"/>
            <a:ext cx="12192000" cy="1479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 of </a:t>
            </a:r>
            <a:r>
              <a:rPr lang="en-US" sz="4400" b="0" u="none" baseline="30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252</a:t>
            </a:r>
            <a:r>
              <a:rPr lang="en-US" sz="4400" b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Lr?</a:t>
            </a:r>
            <a:endParaRPr lang="en-US" dirty="0"/>
          </a:p>
        </p:txBody>
      </p:sp>
      <p:pic>
        <p:nvPicPr>
          <p:cNvPr id="6" name="Picture 5" descr="A screenshot of a diagram&#10;&#10;Description automatically generated">
            <a:extLst>
              <a:ext uri="{FF2B5EF4-FFF2-40B4-BE49-F238E27FC236}">
                <a16:creationId xmlns:a16="http://schemas.microsoft.com/office/drawing/2014/main" id="{D37D56B1-413E-2532-07CA-AC9DB0F8CC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992" r="-371"/>
          <a:stretch/>
        </p:blipFill>
        <p:spPr>
          <a:xfrm>
            <a:off x="419309" y="736306"/>
            <a:ext cx="3270424" cy="5370367"/>
          </a:xfrm>
          <a:prstGeom prst="rect">
            <a:avLst/>
          </a:prstGeom>
        </p:spPr>
      </p:pic>
      <p:pic>
        <p:nvPicPr>
          <p:cNvPr id="8" name="Picture 7" descr="A diagram of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53286133-385D-7F89-DAC0-681D2DBB3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349" y="2366851"/>
            <a:ext cx="4211410" cy="35490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1139E6-98D7-1092-0596-85262F7857AD}"/>
              </a:ext>
            </a:extLst>
          </p:cNvPr>
          <p:cNvSpPr txBox="1"/>
          <p:nvPr/>
        </p:nvSpPr>
        <p:spPr>
          <a:xfrm>
            <a:off x="6689076" y="2273266"/>
            <a:ext cx="3312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Observation of </a:t>
            </a:r>
            <a:r>
              <a:rPr lang="en-US" baseline="30000" dirty="0"/>
              <a:t>252</a:t>
            </a:r>
            <a:r>
              <a:rPr lang="en-US" dirty="0"/>
              <a:t>Lr EC Decay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57BA60-A031-AFAE-F100-601261678DE8}"/>
              </a:ext>
            </a:extLst>
          </p:cNvPr>
          <p:cNvSpPr txBox="1"/>
          <p:nvPr/>
        </p:nvSpPr>
        <p:spPr>
          <a:xfrm>
            <a:off x="6325499" y="5614721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Decay branch on the order of 10 – 30%</a:t>
            </a:r>
          </a:p>
        </p:txBody>
      </p:sp>
      <p:pic>
        <p:nvPicPr>
          <p:cNvPr id="12" name="Picture 11" descr="A green and blue rectangular sign with black text&#10;&#10;Description automatically generated">
            <a:extLst>
              <a:ext uri="{FF2B5EF4-FFF2-40B4-BE49-F238E27FC236}">
                <a16:creationId xmlns:a16="http://schemas.microsoft.com/office/drawing/2014/main" id="{E799CC16-6ABA-E401-4164-1F630E5E5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6355" y="830051"/>
            <a:ext cx="7772400" cy="131832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50BFF78-7A45-61B8-4FE3-3E1BBC1A0ACC}"/>
              </a:ext>
            </a:extLst>
          </p:cNvPr>
          <p:cNvSpPr/>
          <p:nvPr/>
        </p:nvSpPr>
        <p:spPr>
          <a:xfrm>
            <a:off x="5084956" y="2273266"/>
            <a:ext cx="6200078" cy="3833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1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60F795-C90A-2B7A-9FF8-B41A237D51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4" name="Google Shape;105;p2">
            <a:extLst>
              <a:ext uri="{FF2B5EF4-FFF2-40B4-BE49-F238E27FC236}">
                <a16:creationId xmlns:a16="http://schemas.microsoft.com/office/drawing/2014/main" id="{5B5A84D2-204D-A746-8E54-FAAC279E015F}"/>
              </a:ext>
            </a:extLst>
          </p:cNvPr>
          <p:cNvSpPr/>
          <p:nvPr/>
        </p:nvSpPr>
        <p:spPr>
          <a:xfrm>
            <a:off x="0" y="-1967"/>
            <a:ext cx="12192000" cy="673709"/>
          </a:xfrm>
          <a:prstGeom prst="rect">
            <a:avLst/>
          </a:prstGeom>
          <a:solidFill>
            <a:srgbClr val="003366"/>
          </a:solidFill>
          <a:ln w="25400" cap="flat" cmpd="sng">
            <a:solidFill>
              <a:srgbClr val="4866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 descr="A graph of energy and energy&#10;&#10;Description automatically generated">
            <a:extLst>
              <a:ext uri="{FF2B5EF4-FFF2-40B4-BE49-F238E27FC236}">
                <a16:creationId xmlns:a16="http://schemas.microsoft.com/office/drawing/2014/main" id="{BE716AC7-9D55-4C2A-9A8C-945DF47F5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802" y="950294"/>
            <a:ext cx="8573620" cy="4210769"/>
          </a:xfrm>
          <a:prstGeom prst="rect">
            <a:avLst/>
          </a:prstGeom>
        </p:spPr>
      </p:pic>
      <p:pic>
        <p:nvPicPr>
          <p:cNvPr id="7" name="Picture 6" descr="A screenshot of a diagram&#10;&#10;Description automatically generated">
            <a:extLst>
              <a:ext uri="{FF2B5EF4-FFF2-40B4-BE49-F238E27FC236}">
                <a16:creationId xmlns:a16="http://schemas.microsoft.com/office/drawing/2014/main" id="{47F1D39A-4741-C19F-640C-141783433D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992" r="-371"/>
          <a:stretch/>
        </p:blipFill>
        <p:spPr>
          <a:xfrm>
            <a:off x="0" y="693258"/>
            <a:ext cx="3424982" cy="5624167"/>
          </a:xfrm>
          <a:prstGeom prst="rect">
            <a:avLst/>
          </a:prstGeom>
        </p:spPr>
      </p:pic>
      <p:sp>
        <p:nvSpPr>
          <p:cNvPr id="8" name="Google Shape;115;p3">
            <a:extLst>
              <a:ext uri="{FF2B5EF4-FFF2-40B4-BE49-F238E27FC236}">
                <a16:creationId xmlns:a16="http://schemas.microsoft.com/office/drawing/2014/main" id="{489422F8-87E0-1F37-0035-EAF581650E58}"/>
              </a:ext>
            </a:extLst>
          </p:cNvPr>
          <p:cNvSpPr txBox="1"/>
          <p:nvPr/>
        </p:nvSpPr>
        <p:spPr>
          <a:xfrm>
            <a:off x="-2049" y="-389836"/>
            <a:ext cx="12192000" cy="1479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0" u="none" baseline="30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256</a:t>
            </a:r>
            <a:r>
              <a:rPr lang="en-US" sz="4400" b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Db and </a:t>
            </a:r>
            <a:r>
              <a:rPr lang="en-US" sz="4400" b="0" u="none" baseline="30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252</a:t>
            </a:r>
            <a:r>
              <a:rPr lang="en-US" sz="4400" b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Lr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241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60F795-C90A-2B7A-9FF8-B41A237D51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4" name="Google Shape;105;p2">
            <a:extLst>
              <a:ext uri="{FF2B5EF4-FFF2-40B4-BE49-F238E27FC236}">
                <a16:creationId xmlns:a16="http://schemas.microsoft.com/office/drawing/2014/main" id="{5B5A84D2-204D-A746-8E54-FAAC279E015F}"/>
              </a:ext>
            </a:extLst>
          </p:cNvPr>
          <p:cNvSpPr/>
          <p:nvPr/>
        </p:nvSpPr>
        <p:spPr>
          <a:xfrm>
            <a:off x="0" y="-1967"/>
            <a:ext cx="12192000" cy="673709"/>
          </a:xfrm>
          <a:prstGeom prst="rect">
            <a:avLst/>
          </a:prstGeom>
          <a:solidFill>
            <a:srgbClr val="003366"/>
          </a:solidFill>
          <a:ln w="25400" cap="flat" cmpd="sng">
            <a:solidFill>
              <a:srgbClr val="4866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 descr="A screenshot of a diagram&#10;&#10;Description automatically generated">
            <a:extLst>
              <a:ext uri="{FF2B5EF4-FFF2-40B4-BE49-F238E27FC236}">
                <a16:creationId xmlns:a16="http://schemas.microsoft.com/office/drawing/2014/main" id="{47F1D39A-4741-C19F-640C-141783433D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992" r="-371"/>
          <a:stretch/>
        </p:blipFill>
        <p:spPr>
          <a:xfrm>
            <a:off x="0" y="693258"/>
            <a:ext cx="3424982" cy="5624167"/>
          </a:xfrm>
          <a:prstGeom prst="rect">
            <a:avLst/>
          </a:prstGeom>
        </p:spPr>
      </p:pic>
      <p:pic>
        <p:nvPicPr>
          <p:cNvPr id="5" name="Picture 4" descr="A graph of energy and energy&#10;&#10;Description automatically generated with medium confidence">
            <a:extLst>
              <a:ext uri="{FF2B5EF4-FFF2-40B4-BE49-F238E27FC236}">
                <a16:creationId xmlns:a16="http://schemas.microsoft.com/office/drawing/2014/main" id="{4C6E434E-BBB5-7FFD-75FF-ECBB838C2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340" y="1141133"/>
            <a:ext cx="7772400" cy="3975537"/>
          </a:xfrm>
          <a:prstGeom prst="rect">
            <a:avLst/>
          </a:prstGeom>
        </p:spPr>
      </p:pic>
      <p:sp>
        <p:nvSpPr>
          <p:cNvPr id="8" name="Google Shape;115;p3">
            <a:extLst>
              <a:ext uri="{FF2B5EF4-FFF2-40B4-BE49-F238E27FC236}">
                <a16:creationId xmlns:a16="http://schemas.microsoft.com/office/drawing/2014/main" id="{6CCCF555-748E-74DF-0E43-83A5F3C287E3}"/>
              </a:ext>
            </a:extLst>
          </p:cNvPr>
          <p:cNvSpPr txBox="1"/>
          <p:nvPr/>
        </p:nvSpPr>
        <p:spPr>
          <a:xfrm>
            <a:off x="-2049" y="-389836"/>
            <a:ext cx="12192000" cy="1479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0" u="none" baseline="30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248</a:t>
            </a:r>
            <a:r>
              <a:rPr lang="en-US" sz="4400" b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Md and </a:t>
            </a:r>
            <a:r>
              <a:rPr lang="en-US" sz="4400" b="0" u="none" baseline="30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248</a:t>
            </a:r>
            <a:r>
              <a:rPr lang="en-US" sz="4400" b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Fm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42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60F795-C90A-2B7A-9FF8-B41A237D51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4" name="Google Shape;105;p2">
            <a:extLst>
              <a:ext uri="{FF2B5EF4-FFF2-40B4-BE49-F238E27FC236}">
                <a16:creationId xmlns:a16="http://schemas.microsoft.com/office/drawing/2014/main" id="{5B5A84D2-204D-A746-8E54-FAAC279E015F}"/>
              </a:ext>
            </a:extLst>
          </p:cNvPr>
          <p:cNvSpPr/>
          <p:nvPr/>
        </p:nvSpPr>
        <p:spPr>
          <a:xfrm>
            <a:off x="0" y="-1967"/>
            <a:ext cx="12192000" cy="673709"/>
          </a:xfrm>
          <a:prstGeom prst="rect">
            <a:avLst/>
          </a:prstGeom>
          <a:solidFill>
            <a:srgbClr val="003366"/>
          </a:solidFill>
          <a:ln w="25400" cap="flat" cmpd="sng">
            <a:solidFill>
              <a:srgbClr val="4866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 descr="A graph of an adc channel number&#10;&#10;Description automatically generated">
            <a:extLst>
              <a:ext uri="{FF2B5EF4-FFF2-40B4-BE49-F238E27FC236}">
                <a16:creationId xmlns:a16="http://schemas.microsoft.com/office/drawing/2014/main" id="{596A5AA6-2D68-2DC5-3629-A3D74F345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620" y="1159393"/>
            <a:ext cx="4902923" cy="3951301"/>
          </a:xfrm>
          <a:prstGeom prst="rect">
            <a:avLst/>
          </a:prstGeom>
        </p:spPr>
      </p:pic>
      <p:sp>
        <p:nvSpPr>
          <p:cNvPr id="7" name="Google Shape;115;p3">
            <a:extLst>
              <a:ext uri="{FF2B5EF4-FFF2-40B4-BE49-F238E27FC236}">
                <a16:creationId xmlns:a16="http://schemas.microsoft.com/office/drawing/2014/main" id="{45438F9E-167A-3511-2FAC-7A3F6A8E3688}"/>
              </a:ext>
            </a:extLst>
          </p:cNvPr>
          <p:cNvSpPr txBox="1"/>
          <p:nvPr/>
        </p:nvSpPr>
        <p:spPr>
          <a:xfrm>
            <a:off x="0" y="-362854"/>
            <a:ext cx="12192000" cy="1479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Identifying SF events</a:t>
            </a:r>
            <a:endParaRPr lang="en-US" dirty="0"/>
          </a:p>
        </p:txBody>
      </p:sp>
      <p:pic>
        <p:nvPicPr>
          <p:cNvPr id="9" name="Picture 8" descr="A graph of numbers and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77055751-5118-4240-16AD-8C57D1AA70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31" b="22373"/>
          <a:stretch/>
        </p:blipFill>
        <p:spPr>
          <a:xfrm>
            <a:off x="8593959" y="-10758"/>
            <a:ext cx="3619045" cy="6868758"/>
          </a:xfrm>
          <a:prstGeom prst="rect">
            <a:avLst/>
          </a:prstGeom>
        </p:spPr>
      </p:pic>
      <p:pic>
        <p:nvPicPr>
          <p:cNvPr id="10" name="Picture 9" descr="A screenshot of a diagram&#10;&#10;Description automatically generated">
            <a:extLst>
              <a:ext uri="{FF2B5EF4-FFF2-40B4-BE49-F238E27FC236}">
                <a16:creationId xmlns:a16="http://schemas.microsoft.com/office/drawing/2014/main" id="{02370276-0DCC-9819-5729-B527D903F12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992" r="-371"/>
          <a:stretch/>
        </p:blipFill>
        <p:spPr>
          <a:xfrm>
            <a:off x="0" y="693258"/>
            <a:ext cx="3424982" cy="562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18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60F795-C90A-2B7A-9FF8-B41A237D51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4" name="Google Shape;105;p2">
            <a:extLst>
              <a:ext uri="{FF2B5EF4-FFF2-40B4-BE49-F238E27FC236}">
                <a16:creationId xmlns:a16="http://schemas.microsoft.com/office/drawing/2014/main" id="{5B5A84D2-204D-A746-8E54-FAAC279E015F}"/>
              </a:ext>
            </a:extLst>
          </p:cNvPr>
          <p:cNvSpPr/>
          <p:nvPr/>
        </p:nvSpPr>
        <p:spPr>
          <a:xfrm>
            <a:off x="0" y="-1967"/>
            <a:ext cx="12192000" cy="673709"/>
          </a:xfrm>
          <a:prstGeom prst="rect">
            <a:avLst/>
          </a:prstGeom>
          <a:solidFill>
            <a:srgbClr val="003366"/>
          </a:solidFill>
          <a:ln w="25400" cap="flat" cmpd="sng">
            <a:solidFill>
              <a:srgbClr val="4866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 descr="A graph of data and numbers&#10;&#10;Description automatically generated">
            <a:extLst>
              <a:ext uri="{FF2B5EF4-FFF2-40B4-BE49-F238E27FC236}">
                <a16:creationId xmlns:a16="http://schemas.microsoft.com/office/drawing/2014/main" id="{1B6F92E7-9840-C045-DFCC-FF748089ED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847"/>
          <a:stretch/>
        </p:blipFill>
        <p:spPr>
          <a:xfrm>
            <a:off x="3707504" y="1688951"/>
            <a:ext cx="7772400" cy="4384238"/>
          </a:xfrm>
          <a:prstGeom prst="rect">
            <a:avLst/>
          </a:prstGeom>
        </p:spPr>
      </p:pic>
      <p:sp>
        <p:nvSpPr>
          <p:cNvPr id="8" name="Google Shape;115;p3">
            <a:extLst>
              <a:ext uri="{FF2B5EF4-FFF2-40B4-BE49-F238E27FC236}">
                <a16:creationId xmlns:a16="http://schemas.microsoft.com/office/drawing/2014/main" id="{9C7BEF61-EDF4-DE04-2BC0-1985830A6D21}"/>
              </a:ext>
            </a:extLst>
          </p:cNvPr>
          <p:cNvSpPr txBox="1"/>
          <p:nvPr/>
        </p:nvSpPr>
        <p:spPr>
          <a:xfrm>
            <a:off x="0" y="-362854"/>
            <a:ext cx="12192000" cy="1479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Identifying SF events</a:t>
            </a:r>
            <a:endParaRPr lang="en-US" dirty="0"/>
          </a:p>
        </p:txBody>
      </p:sp>
      <p:pic>
        <p:nvPicPr>
          <p:cNvPr id="9" name="Picture 8" descr="A screenshot of a diagram&#10;&#10;Description automatically generated">
            <a:extLst>
              <a:ext uri="{FF2B5EF4-FFF2-40B4-BE49-F238E27FC236}">
                <a16:creationId xmlns:a16="http://schemas.microsoft.com/office/drawing/2014/main" id="{9D21BFDD-50AB-7523-043F-C173669E7A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992" r="-371"/>
          <a:stretch/>
        </p:blipFill>
        <p:spPr>
          <a:xfrm>
            <a:off x="0" y="693258"/>
            <a:ext cx="3424982" cy="56241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ADF3FC9-B6CE-D789-F5C2-9EC10D3810D5}"/>
              </a:ext>
            </a:extLst>
          </p:cNvPr>
          <p:cNvSpPr/>
          <p:nvPr/>
        </p:nvSpPr>
        <p:spPr>
          <a:xfrm>
            <a:off x="7594899" y="1904104"/>
            <a:ext cx="1473797" cy="806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DCE894-D749-9A1A-E0AD-D30C9FBC9E01}"/>
              </a:ext>
            </a:extLst>
          </p:cNvPr>
          <p:cNvSpPr txBox="1"/>
          <p:nvPr/>
        </p:nvSpPr>
        <p:spPr>
          <a:xfrm>
            <a:off x="8487783" y="1150196"/>
            <a:ext cx="3162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Primarily at Low Beam energies (1n, </a:t>
            </a:r>
            <a:r>
              <a:rPr lang="en-US" baseline="30000" dirty="0"/>
              <a:t>256</a:t>
            </a:r>
            <a:r>
              <a:rPr lang="en-US" dirty="0"/>
              <a:t>Db)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C2C1B9-0838-3857-2898-6853E47D9EFE}"/>
              </a:ext>
            </a:extLst>
          </p:cNvPr>
          <p:cNvSpPr txBox="1"/>
          <p:nvPr/>
        </p:nvSpPr>
        <p:spPr>
          <a:xfrm>
            <a:off x="5325034" y="1111765"/>
            <a:ext cx="3162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Primarily at High Beam energies (2n, </a:t>
            </a:r>
            <a:r>
              <a:rPr lang="en-US" baseline="30000" dirty="0"/>
              <a:t>255</a:t>
            </a:r>
            <a:r>
              <a:rPr lang="en-US" dirty="0"/>
              <a:t>Db)?</a:t>
            </a:r>
          </a:p>
        </p:txBody>
      </p:sp>
    </p:spTree>
    <p:extLst>
      <p:ext uri="{BB962C8B-B14F-4D97-AF65-F5344CB8AC3E}">
        <p14:creationId xmlns:p14="http://schemas.microsoft.com/office/powerpoint/2010/main" val="401474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60F795-C90A-2B7A-9FF8-B41A237D51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sp>
        <p:nvSpPr>
          <p:cNvPr id="4" name="Google Shape;105;p2">
            <a:extLst>
              <a:ext uri="{FF2B5EF4-FFF2-40B4-BE49-F238E27FC236}">
                <a16:creationId xmlns:a16="http://schemas.microsoft.com/office/drawing/2014/main" id="{5B5A84D2-204D-A746-8E54-FAAC279E015F}"/>
              </a:ext>
            </a:extLst>
          </p:cNvPr>
          <p:cNvSpPr/>
          <p:nvPr/>
        </p:nvSpPr>
        <p:spPr>
          <a:xfrm>
            <a:off x="0" y="-1967"/>
            <a:ext cx="12192000" cy="673709"/>
          </a:xfrm>
          <a:prstGeom prst="rect">
            <a:avLst/>
          </a:prstGeom>
          <a:solidFill>
            <a:srgbClr val="003366"/>
          </a:solidFill>
          <a:ln w="25400" cap="flat" cmpd="sng">
            <a:solidFill>
              <a:srgbClr val="4866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15;p3">
            <a:extLst>
              <a:ext uri="{FF2B5EF4-FFF2-40B4-BE49-F238E27FC236}">
                <a16:creationId xmlns:a16="http://schemas.microsoft.com/office/drawing/2014/main" id="{274B2BD2-3B3D-FBA0-74AD-0C8684F45273}"/>
              </a:ext>
            </a:extLst>
          </p:cNvPr>
          <p:cNvSpPr txBox="1"/>
          <p:nvPr/>
        </p:nvSpPr>
        <p:spPr>
          <a:xfrm>
            <a:off x="0" y="-362854"/>
            <a:ext cx="12192000" cy="1479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Identifying </a:t>
            </a:r>
            <a:r>
              <a:rPr lang="en-US" sz="4400" b="0" u="none" baseline="30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255</a:t>
            </a:r>
            <a:r>
              <a:rPr lang="en-US" sz="4400" b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Db alpha events</a:t>
            </a:r>
            <a:endParaRPr lang="en-US" dirty="0"/>
          </a:p>
        </p:txBody>
      </p:sp>
      <p:pic>
        <p:nvPicPr>
          <p:cNvPr id="6" name="Picture 5" descr="A screenshot of a diagram&#10;&#10;Description automatically generated">
            <a:extLst>
              <a:ext uri="{FF2B5EF4-FFF2-40B4-BE49-F238E27FC236}">
                <a16:creationId xmlns:a16="http://schemas.microsoft.com/office/drawing/2014/main" id="{2B8197E0-B66D-97B3-57AB-074CE045C4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992" r="-371"/>
          <a:stretch/>
        </p:blipFill>
        <p:spPr>
          <a:xfrm>
            <a:off x="292990" y="1032629"/>
            <a:ext cx="3424982" cy="5624167"/>
          </a:xfrm>
          <a:prstGeom prst="rect">
            <a:avLst/>
          </a:prstGeom>
        </p:spPr>
      </p:pic>
      <p:pic>
        <p:nvPicPr>
          <p:cNvPr id="8" name="Picture 7" descr="A diagram of a diagram&#10;&#10;Description automatically generated">
            <a:extLst>
              <a:ext uri="{FF2B5EF4-FFF2-40B4-BE49-F238E27FC236}">
                <a16:creationId xmlns:a16="http://schemas.microsoft.com/office/drawing/2014/main" id="{6485706D-A90D-B049-0E27-8F7C0FB19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877" y="912379"/>
            <a:ext cx="2628452" cy="54124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E01E6F-5171-F854-D0E4-C47791FA7B83}"/>
              </a:ext>
            </a:extLst>
          </p:cNvPr>
          <p:cNvSpPr txBox="1"/>
          <p:nvPr/>
        </p:nvSpPr>
        <p:spPr>
          <a:xfrm>
            <a:off x="1985907" y="727713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>
                <a:solidFill>
                  <a:schemeClr val="tx2">
                    <a:lumMod val="10000"/>
                  </a:schemeClr>
                </a:solidFill>
              </a:rPr>
              <a:t>256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Db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A74DAA-A933-9227-3A30-8D1F0E443841}"/>
              </a:ext>
            </a:extLst>
          </p:cNvPr>
          <p:cNvSpPr txBox="1"/>
          <p:nvPr/>
        </p:nvSpPr>
        <p:spPr>
          <a:xfrm>
            <a:off x="5163078" y="753460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>
                <a:solidFill>
                  <a:schemeClr val="tx2">
                    <a:lumMod val="10000"/>
                  </a:schemeClr>
                </a:solidFill>
              </a:rPr>
              <a:t>255</a:t>
            </a:r>
            <a:r>
              <a:rPr lang="en-US" b="1" dirty="0">
                <a:solidFill>
                  <a:schemeClr val="tx2">
                    <a:lumMod val="10000"/>
                  </a:schemeClr>
                </a:solidFill>
              </a:rPr>
              <a:t>Db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5B9F8C-2105-1FB4-2F19-82EABE9E675A}"/>
              </a:ext>
            </a:extLst>
          </p:cNvPr>
          <p:cNvGrpSpPr/>
          <p:nvPr/>
        </p:nvGrpSpPr>
        <p:grpSpPr>
          <a:xfrm>
            <a:off x="6772234" y="1953076"/>
            <a:ext cx="4647114" cy="3535021"/>
            <a:chOff x="7484280" y="1934654"/>
            <a:chExt cx="4647114" cy="3535021"/>
          </a:xfrm>
        </p:grpSpPr>
        <p:pic>
          <p:nvPicPr>
            <p:cNvPr id="12" name="Picture 11" descr="A graph of energy and energy&#10;&#10;Description automatically generated">
              <a:extLst>
                <a:ext uri="{FF2B5EF4-FFF2-40B4-BE49-F238E27FC236}">
                  <a16:creationId xmlns:a16="http://schemas.microsoft.com/office/drawing/2014/main" id="{430815CF-246E-5650-B31A-D52E2D2F37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118"/>
            <a:stretch/>
          </p:blipFill>
          <p:spPr>
            <a:xfrm>
              <a:off x="7484280" y="1934654"/>
              <a:ext cx="4647114" cy="353502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19833D-4B19-A909-DA70-12D32443CCA3}"/>
                </a:ext>
              </a:extLst>
            </p:cNvPr>
            <p:cNvSpPr txBox="1"/>
            <p:nvPr/>
          </p:nvSpPr>
          <p:spPr>
            <a:xfrm>
              <a:off x="10820400" y="4425477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30000" dirty="0"/>
                <a:t>255</a:t>
              </a:r>
              <a:r>
                <a:rPr lang="en-US" dirty="0"/>
                <a:t>Db</a:t>
              </a:r>
              <a:endParaRPr lang="en-US" baseline="300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6F5F5F7-BF61-EA75-E7D4-AECF8A4218B2}"/>
                </a:ext>
              </a:extLst>
            </p:cNvPr>
            <p:cNvSpPr txBox="1"/>
            <p:nvPr/>
          </p:nvSpPr>
          <p:spPr>
            <a:xfrm>
              <a:off x="8842969" y="3895721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30000" dirty="0"/>
                <a:t>256</a:t>
              </a:r>
              <a:r>
                <a:rPr lang="en-US" dirty="0"/>
                <a:t>Db</a:t>
              </a:r>
              <a:endParaRPr lang="en-US" baseline="30000" dirty="0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FCA50B6-776C-95A2-8FA8-E8F34C138CD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377680" y="3535680"/>
              <a:ext cx="314960" cy="36004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95BAA6F-0FF4-B324-D170-7A568E189011}"/>
                </a:ext>
              </a:extLst>
            </p:cNvPr>
            <p:cNvCxnSpPr>
              <a:cxnSpLocks/>
              <a:stCxn id="13" idx="1"/>
            </p:cNvCxnSpPr>
            <p:nvPr/>
          </p:nvCxnSpPr>
          <p:spPr bwMode="auto">
            <a:xfrm flipH="1" flipV="1">
              <a:off x="10537371" y="4335466"/>
              <a:ext cx="283029" cy="27467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77891F9-7CDE-B358-1733-8D6FB094F2C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0557514" y="4624750"/>
              <a:ext cx="27414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A793D9B-99D3-A20B-5122-6247C7AAF809}"/>
                </a:ext>
              </a:extLst>
            </p:cNvPr>
            <p:cNvCxnSpPr>
              <a:cxnSpLocks/>
              <a:stCxn id="13" idx="1"/>
            </p:cNvCxnSpPr>
            <p:nvPr/>
          </p:nvCxnSpPr>
          <p:spPr bwMode="auto">
            <a:xfrm flipH="1">
              <a:off x="10546257" y="4610143"/>
              <a:ext cx="274143" cy="18466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4C667F7-DE3B-C4B7-B5B1-DFED143F2EAC}"/>
              </a:ext>
            </a:extLst>
          </p:cNvPr>
          <p:cNvSpPr txBox="1"/>
          <p:nvPr/>
        </p:nvSpPr>
        <p:spPr>
          <a:xfrm>
            <a:off x="8097109" y="1526550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EVR-alpha correlations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4E7D9A-C237-42F9-D7E9-F8DCF6BBB041}"/>
              </a:ext>
            </a:extLst>
          </p:cNvPr>
          <p:cNvSpPr/>
          <p:nvPr/>
        </p:nvSpPr>
        <p:spPr>
          <a:xfrm>
            <a:off x="6559329" y="1360449"/>
            <a:ext cx="5149451" cy="42932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9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60F795-C90A-2B7A-9FF8-B41A237D51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sp>
        <p:nvSpPr>
          <p:cNvPr id="4" name="Google Shape;105;p2">
            <a:extLst>
              <a:ext uri="{FF2B5EF4-FFF2-40B4-BE49-F238E27FC236}">
                <a16:creationId xmlns:a16="http://schemas.microsoft.com/office/drawing/2014/main" id="{5B5A84D2-204D-A746-8E54-FAAC279E015F}"/>
              </a:ext>
            </a:extLst>
          </p:cNvPr>
          <p:cNvSpPr/>
          <p:nvPr/>
        </p:nvSpPr>
        <p:spPr>
          <a:xfrm>
            <a:off x="0" y="-1967"/>
            <a:ext cx="12192000" cy="673709"/>
          </a:xfrm>
          <a:prstGeom prst="rect">
            <a:avLst/>
          </a:prstGeom>
          <a:solidFill>
            <a:srgbClr val="003366"/>
          </a:solidFill>
          <a:ln w="25400" cap="flat" cmpd="sng">
            <a:solidFill>
              <a:srgbClr val="4866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15;p3">
            <a:extLst>
              <a:ext uri="{FF2B5EF4-FFF2-40B4-BE49-F238E27FC236}">
                <a16:creationId xmlns:a16="http://schemas.microsoft.com/office/drawing/2014/main" id="{0544F920-B391-9036-3B01-8E9A02FB6577}"/>
              </a:ext>
            </a:extLst>
          </p:cNvPr>
          <p:cNvSpPr txBox="1"/>
          <p:nvPr/>
        </p:nvSpPr>
        <p:spPr>
          <a:xfrm>
            <a:off x="0" y="-362854"/>
            <a:ext cx="12192000" cy="1479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Identifying </a:t>
            </a:r>
            <a:r>
              <a:rPr lang="en-US" sz="4400" b="0" u="none" baseline="30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255</a:t>
            </a:r>
            <a:r>
              <a:rPr lang="en-US" sz="4400" b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Db events</a:t>
            </a:r>
            <a:endParaRPr lang="en-US" dirty="0"/>
          </a:p>
        </p:txBody>
      </p:sp>
      <p:pic>
        <p:nvPicPr>
          <p:cNvPr id="9" name="Picture 8" descr="A chart of a diagram&#10;&#10;Description automatically generated with medium confidence">
            <a:extLst>
              <a:ext uri="{FF2B5EF4-FFF2-40B4-BE49-F238E27FC236}">
                <a16:creationId xmlns:a16="http://schemas.microsoft.com/office/drawing/2014/main" id="{D8980259-717E-2697-73D5-A466E247EB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702" r="1467"/>
          <a:stretch/>
        </p:blipFill>
        <p:spPr>
          <a:xfrm>
            <a:off x="2836881" y="836257"/>
            <a:ext cx="6231815" cy="51854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2EEBCD-191F-2BE5-6C50-9F03D6E3764B}"/>
              </a:ext>
            </a:extLst>
          </p:cNvPr>
          <p:cNvSpPr txBox="1"/>
          <p:nvPr/>
        </p:nvSpPr>
        <p:spPr>
          <a:xfrm>
            <a:off x="7638585" y="4181708"/>
            <a:ext cx="8098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2">
                    <a:lumMod val="10000"/>
                  </a:schemeClr>
                </a:solidFill>
              </a:rPr>
              <a:t>(tentative)</a:t>
            </a:r>
          </a:p>
        </p:txBody>
      </p:sp>
    </p:spTree>
    <p:extLst>
      <p:ext uri="{BB962C8B-B14F-4D97-AF65-F5344CB8AC3E}">
        <p14:creationId xmlns:p14="http://schemas.microsoft.com/office/powerpoint/2010/main" val="1505971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on a suitcase looking through binoculars&#10;&#10;Description automatically generated">
            <a:extLst>
              <a:ext uri="{FF2B5EF4-FFF2-40B4-BE49-F238E27FC236}">
                <a16:creationId xmlns:a16="http://schemas.microsoft.com/office/drawing/2014/main" id="{00412FD0-2D62-ABAD-2D25-15F6A155B6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042" b="285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E86441D6-BBBE-ACA9-13F3-9B54F3954F9A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5648041" y="6408545"/>
            <a:ext cx="904616" cy="365125"/>
          </a:xfrm>
          <a:prstGeom prst="rect">
            <a:avLst/>
          </a:prstGeo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600"/>
                </a:spcAft>
                <a:buNone/>
              </a:pPr>
              <a:t>2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D92A980-8F4E-9242-9417-5D64393D9870}"/>
              </a:ext>
            </a:extLst>
          </p:cNvPr>
          <p:cNvGrpSpPr/>
          <p:nvPr/>
        </p:nvGrpSpPr>
        <p:grpSpPr>
          <a:xfrm>
            <a:off x="6523463" y="2854713"/>
            <a:ext cx="5229922" cy="3693319"/>
            <a:chOff x="6523463" y="2854713"/>
            <a:chExt cx="5229922" cy="369331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A01F77C-49F7-EDB7-F416-08716D7B6FCA}"/>
                </a:ext>
              </a:extLst>
            </p:cNvPr>
            <p:cNvSpPr/>
            <p:nvPr/>
          </p:nvSpPr>
          <p:spPr>
            <a:xfrm>
              <a:off x="6523463" y="2854713"/>
              <a:ext cx="5229922" cy="351263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29AA88B-C0F8-FF22-748D-AA41EF7B5D97}"/>
                </a:ext>
              </a:extLst>
            </p:cNvPr>
            <p:cNvSpPr txBox="1"/>
            <p:nvPr/>
          </p:nvSpPr>
          <p:spPr>
            <a:xfrm>
              <a:off x="6523463" y="2854713"/>
              <a:ext cx="5140712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/>
                <a:t>Discovery of New SHE Isotopes</a:t>
              </a:r>
            </a:p>
            <a:p>
              <a:endParaRPr lang="en-US" u="sng" dirty="0"/>
            </a:p>
            <a:p>
              <a:r>
                <a:rPr lang="en-US" dirty="0"/>
                <a:t>What are the decay properties?</a:t>
              </a:r>
            </a:p>
            <a:p>
              <a:endParaRPr lang="en-US" dirty="0"/>
            </a:p>
            <a:p>
              <a:r>
                <a:rPr lang="en-US" dirty="0"/>
                <a:t>What is the half-life?</a:t>
              </a:r>
            </a:p>
            <a:p>
              <a:endParaRPr lang="en-US" dirty="0"/>
            </a:p>
            <a:p>
              <a:r>
                <a:rPr lang="en-US" dirty="0"/>
                <a:t>What is the decay mode?</a:t>
              </a:r>
            </a:p>
            <a:p>
              <a:endParaRPr lang="en-US" dirty="0"/>
            </a:p>
            <a:p>
              <a:r>
                <a:rPr lang="en-US" dirty="0"/>
                <a:t>How do these compare to neighboring isotopes?</a:t>
              </a:r>
            </a:p>
            <a:p>
              <a:endParaRPr lang="en-US" dirty="0"/>
            </a:p>
            <a:p>
              <a:r>
                <a:rPr lang="en-US" b="1" dirty="0"/>
                <a:t>Critical Benchmarks for Theory</a:t>
              </a:r>
            </a:p>
            <a:p>
              <a:endParaRPr lang="en-US" u="sng" dirty="0"/>
            </a:p>
            <a:p>
              <a:endParaRPr lang="en-US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313648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60F795-C90A-2B7A-9FF8-B41A237D51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sp>
        <p:nvSpPr>
          <p:cNvPr id="4" name="Google Shape;105;p2">
            <a:extLst>
              <a:ext uri="{FF2B5EF4-FFF2-40B4-BE49-F238E27FC236}">
                <a16:creationId xmlns:a16="http://schemas.microsoft.com/office/drawing/2014/main" id="{5B5A84D2-204D-A746-8E54-FAAC279E015F}"/>
              </a:ext>
            </a:extLst>
          </p:cNvPr>
          <p:cNvSpPr/>
          <p:nvPr/>
        </p:nvSpPr>
        <p:spPr>
          <a:xfrm>
            <a:off x="0" y="-1967"/>
            <a:ext cx="12192000" cy="673709"/>
          </a:xfrm>
          <a:prstGeom prst="rect">
            <a:avLst/>
          </a:prstGeom>
          <a:solidFill>
            <a:srgbClr val="003366"/>
          </a:solidFill>
          <a:ln w="25400" cap="flat" cmpd="sng">
            <a:solidFill>
              <a:srgbClr val="4866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417;p10">
            <a:extLst>
              <a:ext uri="{FF2B5EF4-FFF2-40B4-BE49-F238E27FC236}">
                <a16:creationId xmlns:a16="http://schemas.microsoft.com/office/drawing/2014/main" id="{E28D69DA-3B87-2554-EE01-CA43663F14BB}"/>
              </a:ext>
            </a:extLst>
          </p:cNvPr>
          <p:cNvSpPr txBox="1"/>
          <p:nvPr/>
        </p:nvSpPr>
        <p:spPr>
          <a:xfrm>
            <a:off x="9459508" y="900513"/>
            <a:ext cx="1466739" cy="1200329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255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Db   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2.6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ms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SF ~ 92%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⍺ ~ 8% </a:t>
            </a:r>
            <a:endParaRPr dirty="0"/>
          </a:p>
        </p:txBody>
      </p:sp>
      <p:pic>
        <p:nvPicPr>
          <p:cNvPr id="6" name="Picture 5" descr="A chart of a diagram&#10;&#10;Description automatically generated with medium confidence">
            <a:extLst>
              <a:ext uri="{FF2B5EF4-FFF2-40B4-BE49-F238E27FC236}">
                <a16:creationId xmlns:a16="http://schemas.microsoft.com/office/drawing/2014/main" id="{9D9645B4-B699-2953-76FF-939AD75406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702" r="1467"/>
          <a:stretch/>
        </p:blipFill>
        <p:spPr>
          <a:xfrm>
            <a:off x="764070" y="836257"/>
            <a:ext cx="6231815" cy="5185485"/>
          </a:xfrm>
          <a:prstGeom prst="rect">
            <a:avLst/>
          </a:prstGeom>
        </p:spPr>
      </p:pic>
      <p:pic>
        <p:nvPicPr>
          <p:cNvPr id="7" name="Picture 6" descr="A graph of data and numbers&#10;&#10;Description automatically generated">
            <a:extLst>
              <a:ext uri="{FF2B5EF4-FFF2-40B4-BE49-F238E27FC236}">
                <a16:creationId xmlns:a16="http://schemas.microsoft.com/office/drawing/2014/main" id="{32C6ADFB-A079-82BF-834B-05762260CF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847"/>
          <a:stretch/>
        </p:blipFill>
        <p:spPr>
          <a:xfrm>
            <a:off x="6995885" y="2861535"/>
            <a:ext cx="4927247" cy="2779350"/>
          </a:xfrm>
          <a:prstGeom prst="rect">
            <a:avLst/>
          </a:prstGeom>
        </p:spPr>
      </p:pic>
      <p:sp>
        <p:nvSpPr>
          <p:cNvPr id="8" name="Google Shape;115;p3">
            <a:extLst>
              <a:ext uri="{FF2B5EF4-FFF2-40B4-BE49-F238E27FC236}">
                <a16:creationId xmlns:a16="http://schemas.microsoft.com/office/drawing/2014/main" id="{0C06A0BC-DBFA-E787-A90A-DA5AF023F9BD}"/>
              </a:ext>
            </a:extLst>
          </p:cNvPr>
          <p:cNvSpPr txBox="1"/>
          <p:nvPr/>
        </p:nvSpPr>
        <p:spPr>
          <a:xfrm>
            <a:off x="0" y="-362854"/>
            <a:ext cx="12192000" cy="1479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0" u="none" baseline="30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255</a:t>
            </a:r>
            <a:r>
              <a:rPr lang="en-US" sz="4400" b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Db Decay Properties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39C67D-D273-8B57-6864-9D8CFFC1883E}"/>
              </a:ext>
            </a:extLst>
          </p:cNvPr>
          <p:cNvSpPr txBox="1"/>
          <p:nvPr/>
        </p:nvSpPr>
        <p:spPr>
          <a:xfrm>
            <a:off x="5542156" y="4195455"/>
            <a:ext cx="8098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2">
                    <a:lumMod val="10000"/>
                  </a:schemeClr>
                </a:solidFill>
              </a:rPr>
              <a:t>(tentative)</a:t>
            </a:r>
          </a:p>
        </p:txBody>
      </p:sp>
    </p:spTree>
    <p:extLst>
      <p:ext uri="{BB962C8B-B14F-4D97-AF65-F5344CB8AC3E}">
        <p14:creationId xmlns:p14="http://schemas.microsoft.com/office/powerpoint/2010/main" val="430822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60F795-C90A-2B7A-9FF8-B41A237D51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  <p:sp>
        <p:nvSpPr>
          <p:cNvPr id="4" name="Google Shape;105;p2">
            <a:extLst>
              <a:ext uri="{FF2B5EF4-FFF2-40B4-BE49-F238E27FC236}">
                <a16:creationId xmlns:a16="http://schemas.microsoft.com/office/drawing/2014/main" id="{5B5A84D2-204D-A746-8E54-FAAC279E015F}"/>
              </a:ext>
            </a:extLst>
          </p:cNvPr>
          <p:cNvSpPr/>
          <p:nvPr/>
        </p:nvSpPr>
        <p:spPr>
          <a:xfrm>
            <a:off x="0" y="-1967"/>
            <a:ext cx="12192000" cy="673709"/>
          </a:xfrm>
          <a:prstGeom prst="rect">
            <a:avLst/>
          </a:prstGeom>
          <a:solidFill>
            <a:srgbClr val="003366"/>
          </a:solidFill>
          <a:ln w="25400" cap="flat" cmpd="sng">
            <a:solidFill>
              <a:srgbClr val="4866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1633FC8D-6018-5009-C56C-44C2B850730A}"/>
              </a:ext>
            </a:extLst>
          </p:cNvPr>
          <p:cNvSpPr txBox="1">
            <a:spLocks/>
          </p:cNvSpPr>
          <p:nvPr/>
        </p:nvSpPr>
        <p:spPr>
          <a:xfrm>
            <a:off x="609601" y="6408545"/>
            <a:ext cx="50152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kern="1200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446FB98-C054-0A43-9102-EC8BDC9266AE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CC48916-B1E0-FB6D-AC19-766F41FA6D3D}"/>
              </a:ext>
            </a:extLst>
          </p:cNvPr>
          <p:cNvGrpSpPr/>
          <p:nvPr/>
        </p:nvGrpSpPr>
        <p:grpSpPr>
          <a:xfrm>
            <a:off x="421462" y="1298233"/>
            <a:ext cx="7333695" cy="1200331"/>
            <a:chOff x="609601" y="1521753"/>
            <a:chExt cx="7333695" cy="1200331"/>
          </a:xfrm>
        </p:grpSpPr>
        <p:sp>
          <p:nvSpPr>
            <p:cNvPr id="8" name="Google Shape;1417;p10">
              <a:extLst>
                <a:ext uri="{FF2B5EF4-FFF2-40B4-BE49-F238E27FC236}">
                  <a16:creationId xmlns:a16="http://schemas.microsoft.com/office/drawing/2014/main" id="{D949B982-D574-C07E-0518-12E42DF27D2B}"/>
                </a:ext>
              </a:extLst>
            </p:cNvPr>
            <p:cNvSpPr txBox="1"/>
            <p:nvPr/>
          </p:nvSpPr>
          <p:spPr>
            <a:xfrm>
              <a:off x="609601" y="1521755"/>
              <a:ext cx="1466739" cy="1200329"/>
            </a:xfrm>
            <a:prstGeom prst="rect">
              <a:avLst/>
            </a:prstGeom>
            <a:solidFill>
              <a:srgbClr val="92D05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baseline="30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255</a:t>
              </a:r>
              <a:r>
                <a:rPr lang="en-US" sz="1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Db    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2.6 </a:t>
              </a:r>
              <a:r>
                <a:rPr lang="en-US" sz="1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ms</a:t>
              </a:r>
              <a:endParaRPr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SF ~ 92%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⍺ ~ 8% </a:t>
              </a:r>
              <a:endParaRPr dirty="0"/>
            </a:p>
          </p:txBody>
        </p:sp>
        <p:sp>
          <p:nvSpPr>
            <p:cNvPr id="9" name="Google Shape;1417;p10">
              <a:extLst>
                <a:ext uri="{FF2B5EF4-FFF2-40B4-BE49-F238E27FC236}">
                  <a16:creationId xmlns:a16="http://schemas.microsoft.com/office/drawing/2014/main" id="{505C2CDF-357B-7B97-1DFB-68C9F11E530F}"/>
                </a:ext>
              </a:extLst>
            </p:cNvPr>
            <p:cNvSpPr txBox="1"/>
            <p:nvPr/>
          </p:nvSpPr>
          <p:spPr>
            <a:xfrm>
              <a:off x="2076340" y="1521754"/>
              <a:ext cx="1466739" cy="1200329"/>
            </a:xfrm>
            <a:prstGeom prst="rect">
              <a:avLst/>
            </a:prstGeom>
            <a:solidFill>
              <a:srgbClr val="FFFF0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baseline="30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256</a:t>
              </a:r>
              <a:r>
                <a:rPr lang="en-US" sz="1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Db    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1.6 s</a:t>
              </a:r>
              <a:endParaRPr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SF ~ 0.02%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⍺ ~ 70% </a:t>
              </a:r>
              <a:endParaRPr dirty="0"/>
            </a:p>
          </p:txBody>
        </p:sp>
        <p:sp>
          <p:nvSpPr>
            <p:cNvPr id="10" name="Google Shape;1417;p10">
              <a:extLst>
                <a:ext uri="{FF2B5EF4-FFF2-40B4-BE49-F238E27FC236}">
                  <a16:creationId xmlns:a16="http://schemas.microsoft.com/office/drawing/2014/main" id="{45321FB1-F7A8-A038-A9EF-B764E5F96BED}"/>
                </a:ext>
              </a:extLst>
            </p:cNvPr>
            <p:cNvSpPr txBox="1"/>
            <p:nvPr/>
          </p:nvSpPr>
          <p:spPr>
            <a:xfrm>
              <a:off x="3543079" y="1521754"/>
              <a:ext cx="1466739" cy="1200329"/>
            </a:xfrm>
            <a:prstGeom prst="rect">
              <a:avLst/>
            </a:prstGeom>
            <a:solidFill>
              <a:srgbClr val="FFFF0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baseline="30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257</a:t>
              </a:r>
              <a:r>
                <a:rPr lang="en-US" sz="1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Db    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2.3 s</a:t>
              </a:r>
              <a:endParaRPr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SF ~ 6%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⍺ ~ 94% </a:t>
              </a:r>
              <a:endParaRPr dirty="0"/>
            </a:p>
          </p:txBody>
        </p:sp>
        <p:sp>
          <p:nvSpPr>
            <p:cNvPr id="11" name="Google Shape;1417;p10">
              <a:extLst>
                <a:ext uri="{FF2B5EF4-FFF2-40B4-BE49-F238E27FC236}">
                  <a16:creationId xmlns:a16="http://schemas.microsoft.com/office/drawing/2014/main" id="{197342FF-B90D-D97D-51B8-9A614E261595}"/>
                </a:ext>
              </a:extLst>
            </p:cNvPr>
            <p:cNvSpPr txBox="1"/>
            <p:nvPr/>
          </p:nvSpPr>
          <p:spPr>
            <a:xfrm>
              <a:off x="5009818" y="1521753"/>
              <a:ext cx="1466739" cy="1200329"/>
            </a:xfrm>
            <a:prstGeom prst="rect">
              <a:avLst/>
            </a:prstGeom>
            <a:solidFill>
              <a:srgbClr val="FFFF0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baseline="30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258</a:t>
              </a:r>
              <a:r>
                <a:rPr lang="en-US" sz="1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Db    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4.2 s</a:t>
              </a:r>
              <a:endParaRPr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SF &lt;1%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⍺ ~ 65 % </a:t>
              </a:r>
              <a:endParaRPr dirty="0"/>
            </a:p>
          </p:txBody>
        </p:sp>
        <p:sp>
          <p:nvSpPr>
            <p:cNvPr id="12" name="Google Shape;1417;p10">
              <a:extLst>
                <a:ext uri="{FF2B5EF4-FFF2-40B4-BE49-F238E27FC236}">
                  <a16:creationId xmlns:a16="http://schemas.microsoft.com/office/drawing/2014/main" id="{6F4F7EE8-A4CA-ECEE-159E-AB4A5BF6A1AD}"/>
                </a:ext>
              </a:extLst>
            </p:cNvPr>
            <p:cNvSpPr txBox="1"/>
            <p:nvPr/>
          </p:nvSpPr>
          <p:spPr>
            <a:xfrm>
              <a:off x="6476557" y="1521753"/>
              <a:ext cx="1466739" cy="1200288"/>
            </a:xfrm>
            <a:prstGeom prst="rect">
              <a:avLst/>
            </a:prstGeom>
            <a:solidFill>
              <a:srgbClr val="FFFF0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baseline="30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259</a:t>
              </a:r>
              <a:r>
                <a:rPr lang="en-US" sz="1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Db    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0.51 s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9449517-8FAC-1C85-0673-EDF324D729E9}"/>
              </a:ext>
            </a:extLst>
          </p:cNvPr>
          <p:cNvSpPr txBox="1"/>
          <p:nvPr/>
        </p:nvSpPr>
        <p:spPr>
          <a:xfrm>
            <a:off x="8072746" y="1170844"/>
            <a:ext cx="3827243" cy="1814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Previous Calculations: </a:t>
            </a:r>
          </a:p>
          <a:p>
            <a:r>
              <a:rPr lang="en-US" dirty="0"/>
              <a:t>SF t</a:t>
            </a:r>
            <a:r>
              <a:rPr lang="en-US" baseline="-25000" dirty="0"/>
              <a:t>1/2</a:t>
            </a:r>
            <a:r>
              <a:rPr lang="en-US" dirty="0"/>
              <a:t> = 9.1x10</a:t>
            </a:r>
            <a:r>
              <a:rPr lang="en-US" baseline="30000" dirty="0"/>
              <a:t>-8 </a:t>
            </a:r>
            <a:r>
              <a:rPr lang="en-US" dirty="0"/>
              <a:t>s to 23 s</a:t>
            </a:r>
          </a:p>
          <a:p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⍺   </a:t>
            </a:r>
            <a:r>
              <a:rPr lang="en-US" dirty="0"/>
              <a:t>t</a:t>
            </a:r>
            <a:r>
              <a:rPr lang="en-US" baseline="-25000" dirty="0"/>
              <a:t>1/2 </a:t>
            </a:r>
            <a:r>
              <a:rPr lang="en-US" dirty="0"/>
              <a:t>= 76 </a:t>
            </a:r>
            <a:r>
              <a:rPr lang="en-US" dirty="0" err="1"/>
              <a:t>ms</a:t>
            </a:r>
            <a:r>
              <a:rPr lang="en-US" dirty="0"/>
              <a:t> to 1.014 s</a:t>
            </a:r>
          </a:p>
          <a:p>
            <a:endParaRPr lang="en-US" dirty="0"/>
          </a:p>
          <a:p>
            <a:r>
              <a:rPr lang="en-US" dirty="0"/>
              <a:t>Both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⍺ and SF have been predicted as the primary decay mode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FB4EFC-2CE0-F2B6-FF7D-FF0C992B66C4}"/>
              </a:ext>
            </a:extLst>
          </p:cNvPr>
          <p:cNvSpPr txBox="1"/>
          <p:nvPr/>
        </p:nvSpPr>
        <p:spPr>
          <a:xfrm>
            <a:off x="292011" y="2599078"/>
            <a:ext cx="7780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Reproduction of these decay properties will serve as an important theoretical benchmark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4B4869-5A0E-D2A1-CB31-73783B837AF4}"/>
              </a:ext>
            </a:extLst>
          </p:cNvPr>
          <p:cNvSpPr txBox="1"/>
          <p:nvPr/>
        </p:nvSpPr>
        <p:spPr>
          <a:xfrm>
            <a:off x="1837402" y="3486066"/>
            <a:ext cx="1000775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Calculation: </a:t>
            </a:r>
            <a:r>
              <a:rPr lang="en-US" sz="1800" dirty="0">
                <a:effectLst/>
                <a:latin typeface="CMR10"/>
              </a:rPr>
              <a:t>Wentzel-</a:t>
            </a:r>
            <a:r>
              <a:rPr lang="en-US" sz="1800" dirty="0" err="1">
                <a:effectLst/>
                <a:latin typeface="CMR10"/>
              </a:rPr>
              <a:t>Kramers</a:t>
            </a:r>
            <a:r>
              <a:rPr lang="en-US" sz="1800" dirty="0">
                <a:effectLst/>
                <a:latin typeface="CMR10"/>
              </a:rPr>
              <a:t>-Brillouin (WKB) approximation was adopted within a self-consistent microscopic framework </a:t>
            </a:r>
            <a:endParaRPr lang="en-US" dirty="0">
              <a:latin typeface="CMR1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MR10"/>
              </a:rPr>
              <a:t>In this approach, the produced SF half-life relies on calculations of the potential energy and collective mass consistently from nucleons and an effective interaction between them. </a:t>
            </a:r>
          </a:p>
          <a:p>
            <a:r>
              <a:rPr lang="en-US" sz="2000" b="1" dirty="0">
                <a:latin typeface="CMR10"/>
              </a:rPr>
              <a:t>                                                 Theoretical </a:t>
            </a:r>
            <a:r>
              <a:rPr lang="en-US" sz="2000" b="1" dirty="0"/>
              <a:t>t</a:t>
            </a:r>
            <a:r>
              <a:rPr lang="en-US" sz="2000" b="1" baseline="-25000" dirty="0"/>
              <a:t>1/2</a:t>
            </a:r>
            <a:r>
              <a:rPr lang="en-US" sz="2000" b="1" dirty="0"/>
              <a:t> = 2.6 </a:t>
            </a:r>
            <a:r>
              <a:rPr lang="en-US" sz="2000" b="1" dirty="0" err="1"/>
              <a:t>ms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result is “very promising”, but calculation is very sensitive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Planning on continuing these calculations along the Db isotopic chain</a:t>
            </a:r>
          </a:p>
        </p:txBody>
      </p:sp>
      <p:pic>
        <p:nvPicPr>
          <p:cNvPr id="16" name="Picture 15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B57F9DA1-6883-159E-936D-14B6AE957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62" y="3490434"/>
            <a:ext cx="1415940" cy="19014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DB25288-3D9B-E0AD-9BF2-64BFA150DC9E}"/>
              </a:ext>
            </a:extLst>
          </p:cNvPr>
          <p:cNvSpPr txBox="1"/>
          <p:nvPr/>
        </p:nvSpPr>
        <p:spPr>
          <a:xfrm>
            <a:off x="252267" y="5375099"/>
            <a:ext cx="1638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Walid Younes </a:t>
            </a:r>
          </a:p>
          <a:p>
            <a:r>
              <a:rPr lang="en-US" dirty="0"/>
              <a:t>(LLNL/LBNL)</a:t>
            </a:r>
          </a:p>
        </p:txBody>
      </p:sp>
      <p:sp>
        <p:nvSpPr>
          <p:cNvPr id="18" name="Google Shape;115;p3">
            <a:extLst>
              <a:ext uri="{FF2B5EF4-FFF2-40B4-BE49-F238E27FC236}">
                <a16:creationId xmlns:a16="http://schemas.microsoft.com/office/drawing/2014/main" id="{FC7BDE15-97D4-86DE-47D8-95A04EA6193D}"/>
              </a:ext>
            </a:extLst>
          </p:cNvPr>
          <p:cNvSpPr txBox="1"/>
          <p:nvPr/>
        </p:nvSpPr>
        <p:spPr>
          <a:xfrm>
            <a:off x="0" y="-362854"/>
            <a:ext cx="12192000" cy="1479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Comparing Decay Properties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E67882-5D7F-FED0-BCDB-E19576BB005B}"/>
              </a:ext>
            </a:extLst>
          </p:cNvPr>
          <p:cNvSpPr/>
          <p:nvPr/>
        </p:nvSpPr>
        <p:spPr>
          <a:xfrm>
            <a:off x="-234176" y="3245409"/>
            <a:ext cx="12779298" cy="2865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D50368-00C2-5DEC-FD99-AFEFEC8000CE}"/>
              </a:ext>
            </a:extLst>
          </p:cNvPr>
          <p:cNvSpPr/>
          <p:nvPr/>
        </p:nvSpPr>
        <p:spPr>
          <a:xfrm>
            <a:off x="7917366" y="925551"/>
            <a:ext cx="3982623" cy="2059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5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60F795-C90A-2B7A-9FF8-B41A237D51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  <p:sp>
        <p:nvSpPr>
          <p:cNvPr id="4" name="Google Shape;105;p2">
            <a:extLst>
              <a:ext uri="{FF2B5EF4-FFF2-40B4-BE49-F238E27FC236}">
                <a16:creationId xmlns:a16="http://schemas.microsoft.com/office/drawing/2014/main" id="{5B5A84D2-204D-A746-8E54-FAAC279E015F}"/>
              </a:ext>
            </a:extLst>
          </p:cNvPr>
          <p:cNvSpPr/>
          <p:nvPr/>
        </p:nvSpPr>
        <p:spPr>
          <a:xfrm>
            <a:off x="0" y="-1967"/>
            <a:ext cx="12192000" cy="673709"/>
          </a:xfrm>
          <a:prstGeom prst="rect">
            <a:avLst/>
          </a:prstGeom>
          <a:solidFill>
            <a:srgbClr val="003366"/>
          </a:solidFill>
          <a:ln w="25400" cap="flat" cmpd="sng">
            <a:solidFill>
              <a:srgbClr val="4866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8A6141-7019-04D2-E860-E410C03B1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09" y="1810619"/>
            <a:ext cx="4238854" cy="3236761"/>
          </a:xfrm>
          <a:prstGeom prst="rect">
            <a:avLst/>
          </a:prstGeom>
        </p:spPr>
      </p:pic>
      <p:sp>
        <p:nvSpPr>
          <p:cNvPr id="6" name="Google Shape;115;p3">
            <a:extLst>
              <a:ext uri="{FF2B5EF4-FFF2-40B4-BE49-F238E27FC236}">
                <a16:creationId xmlns:a16="http://schemas.microsoft.com/office/drawing/2014/main" id="{D1A59B72-B4F5-E745-B42F-5B799A00BB90}"/>
              </a:ext>
            </a:extLst>
          </p:cNvPr>
          <p:cNvSpPr txBox="1"/>
          <p:nvPr/>
        </p:nvSpPr>
        <p:spPr>
          <a:xfrm>
            <a:off x="0" y="-362854"/>
            <a:ext cx="12192000" cy="1479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0" u="none" baseline="30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51</a:t>
            </a:r>
            <a:r>
              <a:rPr lang="en-US" sz="4400" b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 + </a:t>
            </a:r>
            <a:r>
              <a:rPr lang="en-US" sz="4400" b="0" u="none" baseline="30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206</a:t>
            </a:r>
            <a:r>
              <a:rPr lang="en-US" sz="4400" b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Pb Cross-Section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F6DDA7-4826-2CC3-8D88-F6C3C5058F61}"/>
              </a:ext>
            </a:extLst>
          </p:cNvPr>
          <p:cNvSpPr txBox="1"/>
          <p:nvPr/>
        </p:nvSpPr>
        <p:spPr>
          <a:xfrm>
            <a:off x="1766368" y="1441287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Measured Cross-Sections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7FF210-19DA-0D0B-265B-D761402BCA9C}"/>
              </a:ext>
            </a:extLst>
          </p:cNvPr>
          <p:cNvSpPr txBox="1"/>
          <p:nvPr/>
        </p:nvSpPr>
        <p:spPr>
          <a:xfrm>
            <a:off x="6296634" y="1331889"/>
            <a:ext cx="3669274" cy="4632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u="sng" dirty="0"/>
              <a:t>Compare to:</a:t>
            </a:r>
          </a:p>
          <a:p>
            <a:pPr algn="ctr"/>
            <a:endParaRPr lang="en-US" sz="2500" u="sng" dirty="0"/>
          </a:p>
          <a:p>
            <a:pPr algn="ctr"/>
            <a:r>
              <a:rPr lang="en-US" sz="2500" baseline="30000" dirty="0"/>
              <a:t>209</a:t>
            </a:r>
            <a:r>
              <a:rPr lang="en-US" sz="2500" dirty="0"/>
              <a:t>Bi(</a:t>
            </a:r>
            <a:r>
              <a:rPr lang="en-US" sz="2500" baseline="30000" dirty="0"/>
              <a:t>50</a:t>
            </a:r>
            <a:r>
              <a:rPr lang="en-US" sz="2500" dirty="0"/>
              <a:t>Ti, 3n)</a:t>
            </a:r>
            <a:r>
              <a:rPr lang="en-US" sz="2500" baseline="30000" dirty="0"/>
              <a:t>256</a:t>
            </a:r>
            <a:r>
              <a:rPr lang="en-US" sz="2500" dirty="0"/>
              <a:t>Db </a:t>
            </a:r>
          </a:p>
          <a:p>
            <a:pPr algn="ctr"/>
            <a:r>
              <a:rPr lang="en-US" sz="2800" dirty="0" err="1"/>
              <a:t>σ</a:t>
            </a:r>
            <a:r>
              <a:rPr lang="en-US" sz="2800" dirty="0"/>
              <a:t> = </a:t>
            </a:r>
            <a:r>
              <a:rPr lang="en-US" sz="2500" dirty="0"/>
              <a:t>0.19 </a:t>
            </a:r>
            <a:r>
              <a:rPr lang="en-US" sz="2500" dirty="0" err="1"/>
              <a:t>nb</a:t>
            </a:r>
            <a:endParaRPr lang="en-US" sz="2500" dirty="0"/>
          </a:p>
          <a:p>
            <a:pPr algn="ctr"/>
            <a:endParaRPr lang="en-US" sz="2500" dirty="0"/>
          </a:p>
          <a:p>
            <a:endParaRPr lang="en-US" sz="2500" dirty="0"/>
          </a:p>
          <a:p>
            <a:pPr algn="ctr"/>
            <a:r>
              <a:rPr lang="en-US" sz="2500" baseline="30000" dirty="0"/>
              <a:t>208</a:t>
            </a:r>
            <a:r>
              <a:rPr lang="en-US" sz="2500" dirty="0"/>
              <a:t>Pb(</a:t>
            </a:r>
            <a:r>
              <a:rPr lang="en-US" sz="2500" baseline="30000" dirty="0"/>
              <a:t>51</a:t>
            </a:r>
            <a:r>
              <a:rPr lang="en-US" sz="2500" dirty="0"/>
              <a:t>V, 1-2n)</a:t>
            </a:r>
            <a:r>
              <a:rPr lang="en-US" sz="2500" baseline="30000" dirty="0"/>
              <a:t> 258-257</a:t>
            </a:r>
            <a:r>
              <a:rPr lang="en-US" sz="2500" dirty="0"/>
              <a:t>Db</a:t>
            </a:r>
          </a:p>
          <a:p>
            <a:pPr algn="ctr"/>
            <a:r>
              <a:rPr lang="en-US" sz="2800" dirty="0" err="1"/>
              <a:t>σ</a:t>
            </a:r>
            <a:r>
              <a:rPr lang="en-US" sz="2800" dirty="0"/>
              <a:t> ~ </a:t>
            </a:r>
            <a:r>
              <a:rPr lang="en-US" sz="2500" dirty="0"/>
              <a:t>2 </a:t>
            </a:r>
            <a:r>
              <a:rPr lang="en-US" sz="2500" dirty="0" err="1"/>
              <a:t>nb</a:t>
            </a:r>
            <a:endParaRPr lang="en-US" sz="2500" dirty="0"/>
          </a:p>
          <a:p>
            <a:pPr algn="ctr"/>
            <a:endParaRPr lang="en-US" sz="2500" dirty="0"/>
          </a:p>
          <a:p>
            <a:pPr algn="ctr"/>
            <a:endParaRPr lang="en-US" sz="2500" dirty="0"/>
          </a:p>
          <a:p>
            <a:endParaRPr lang="en-US" sz="2500" dirty="0"/>
          </a:p>
          <a:p>
            <a:r>
              <a:rPr lang="en-US" sz="14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A09D4A-40A0-49D8-912A-C81AD5564121}"/>
              </a:ext>
            </a:extLst>
          </p:cNvPr>
          <p:cNvSpPr txBox="1"/>
          <p:nvPr/>
        </p:nvSpPr>
        <p:spPr>
          <a:xfrm>
            <a:off x="2489036" y="1966957"/>
            <a:ext cx="13939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aseline="30000" dirty="0"/>
              <a:t>256</a:t>
            </a:r>
            <a:r>
              <a:rPr lang="en-US" sz="1800" dirty="0"/>
              <a:t>Db (1n), </a:t>
            </a:r>
          </a:p>
          <a:p>
            <a:pPr algn="ctr"/>
            <a:r>
              <a:rPr lang="en-US" sz="1800" dirty="0" err="1"/>
              <a:t>σ</a:t>
            </a:r>
            <a:r>
              <a:rPr lang="en-US" sz="1800" dirty="0"/>
              <a:t> = 0.31 </a:t>
            </a:r>
            <a:r>
              <a:rPr lang="en-US" sz="1800" dirty="0" err="1"/>
              <a:t>nb</a:t>
            </a:r>
            <a:endParaRPr lang="en-US" sz="1800" baseline="30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77EE21-1E43-4E6D-3C0F-76E47D58BB2E}"/>
              </a:ext>
            </a:extLst>
          </p:cNvPr>
          <p:cNvSpPr txBox="1"/>
          <p:nvPr/>
        </p:nvSpPr>
        <p:spPr>
          <a:xfrm>
            <a:off x="3365615" y="2984380"/>
            <a:ext cx="15485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aseline="30000" dirty="0"/>
              <a:t>255</a:t>
            </a:r>
            <a:r>
              <a:rPr lang="en-US" sz="1800" dirty="0"/>
              <a:t>Db (2n), </a:t>
            </a:r>
          </a:p>
          <a:p>
            <a:pPr algn="ctr"/>
            <a:r>
              <a:rPr lang="en-US" sz="1800" dirty="0" err="1"/>
              <a:t>σ</a:t>
            </a:r>
            <a:r>
              <a:rPr lang="en-US" sz="1800" dirty="0"/>
              <a:t> = 0.099 </a:t>
            </a:r>
            <a:r>
              <a:rPr lang="en-US" sz="1800" dirty="0" err="1"/>
              <a:t>nb</a:t>
            </a:r>
            <a:endParaRPr lang="en-US" sz="1800" baseline="30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D9A639-B547-1CA3-B098-13C7ADF3CA32}"/>
              </a:ext>
            </a:extLst>
          </p:cNvPr>
          <p:cNvSpPr/>
          <p:nvPr/>
        </p:nvSpPr>
        <p:spPr>
          <a:xfrm>
            <a:off x="6010507" y="3630711"/>
            <a:ext cx="4371278" cy="1242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D9A900-0888-8F3F-9A50-B8B589C2F47B}"/>
              </a:ext>
            </a:extLst>
          </p:cNvPr>
          <p:cNvSpPr/>
          <p:nvPr/>
        </p:nvSpPr>
        <p:spPr>
          <a:xfrm>
            <a:off x="5895367" y="1409450"/>
            <a:ext cx="4371278" cy="1574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0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60F795-C90A-2B7A-9FF8-B41A237D51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  <p:sp>
        <p:nvSpPr>
          <p:cNvPr id="4" name="Google Shape;105;p2">
            <a:extLst>
              <a:ext uri="{FF2B5EF4-FFF2-40B4-BE49-F238E27FC236}">
                <a16:creationId xmlns:a16="http://schemas.microsoft.com/office/drawing/2014/main" id="{5B5A84D2-204D-A746-8E54-FAAC279E015F}"/>
              </a:ext>
            </a:extLst>
          </p:cNvPr>
          <p:cNvSpPr/>
          <p:nvPr/>
        </p:nvSpPr>
        <p:spPr>
          <a:xfrm>
            <a:off x="0" y="-1967"/>
            <a:ext cx="12192000" cy="673709"/>
          </a:xfrm>
          <a:prstGeom prst="rect">
            <a:avLst/>
          </a:prstGeom>
          <a:solidFill>
            <a:srgbClr val="003366"/>
          </a:solidFill>
          <a:ln w="25400" cap="flat" cmpd="sng">
            <a:solidFill>
              <a:srgbClr val="4866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15;p3">
            <a:extLst>
              <a:ext uri="{FF2B5EF4-FFF2-40B4-BE49-F238E27FC236}">
                <a16:creationId xmlns:a16="http://schemas.microsoft.com/office/drawing/2014/main" id="{3975E4B1-87EE-69BB-ADCE-F307E9F90608}"/>
              </a:ext>
            </a:extLst>
          </p:cNvPr>
          <p:cNvSpPr txBox="1"/>
          <p:nvPr/>
        </p:nvSpPr>
        <p:spPr>
          <a:xfrm>
            <a:off x="0" y="-362854"/>
            <a:ext cx="12192000" cy="1479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9B1A29-F49D-6061-941D-C07636F4D268}"/>
              </a:ext>
            </a:extLst>
          </p:cNvPr>
          <p:cNvSpPr txBox="1"/>
          <p:nvPr/>
        </p:nvSpPr>
        <p:spPr>
          <a:xfrm>
            <a:off x="267630" y="1116361"/>
            <a:ext cx="55756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have observed the new isotope </a:t>
            </a:r>
            <a:r>
              <a:rPr lang="en-US" baseline="30000" dirty="0"/>
              <a:t>255</a:t>
            </a:r>
            <a:r>
              <a:rPr lang="en-US" dirty="0"/>
              <a:t>Db at LBNL with the BGS.</a:t>
            </a:r>
          </a:p>
          <a:p>
            <a:endParaRPr lang="en-US" dirty="0"/>
          </a:p>
          <a:p>
            <a:r>
              <a:rPr lang="en-US" dirty="0"/>
              <a:t>This isotope primarily undergoes SF.</a:t>
            </a:r>
          </a:p>
          <a:p>
            <a:endParaRPr lang="en-US" dirty="0"/>
          </a:p>
          <a:p>
            <a:r>
              <a:rPr lang="en-US" b="1" dirty="0"/>
              <a:t>Reproduction of these decay properties will be an important theoretical benchmark in the SHE region.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63AF8C-855C-9F9B-19A8-2349EA0DC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657" y="1160843"/>
            <a:ext cx="47752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86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60F795-C90A-2B7A-9FF8-B41A237D51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  <p:sp>
        <p:nvSpPr>
          <p:cNvPr id="4" name="Google Shape;105;p2">
            <a:extLst>
              <a:ext uri="{FF2B5EF4-FFF2-40B4-BE49-F238E27FC236}">
                <a16:creationId xmlns:a16="http://schemas.microsoft.com/office/drawing/2014/main" id="{5B5A84D2-204D-A746-8E54-FAAC279E015F}"/>
              </a:ext>
            </a:extLst>
          </p:cNvPr>
          <p:cNvSpPr/>
          <p:nvPr/>
        </p:nvSpPr>
        <p:spPr>
          <a:xfrm>
            <a:off x="0" y="-1967"/>
            <a:ext cx="12192000" cy="673709"/>
          </a:xfrm>
          <a:prstGeom prst="rect">
            <a:avLst/>
          </a:prstGeom>
          <a:solidFill>
            <a:srgbClr val="003366"/>
          </a:solidFill>
          <a:ln w="25400" cap="flat" cmpd="sng">
            <a:solidFill>
              <a:srgbClr val="4866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15;p3">
            <a:extLst>
              <a:ext uri="{FF2B5EF4-FFF2-40B4-BE49-F238E27FC236}">
                <a16:creationId xmlns:a16="http://schemas.microsoft.com/office/drawing/2014/main" id="{3975E4B1-87EE-69BB-ADCE-F307E9F90608}"/>
              </a:ext>
            </a:extLst>
          </p:cNvPr>
          <p:cNvSpPr txBox="1"/>
          <p:nvPr/>
        </p:nvSpPr>
        <p:spPr>
          <a:xfrm>
            <a:off x="0" y="-404721"/>
            <a:ext cx="12192000" cy="1479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Collaboration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14A49C-DF9B-E253-6FC2-6265873A7198}"/>
              </a:ext>
            </a:extLst>
          </p:cNvPr>
          <p:cNvSpPr txBox="1"/>
          <p:nvPr/>
        </p:nvSpPr>
        <p:spPr>
          <a:xfrm>
            <a:off x="0" y="671742"/>
            <a:ext cx="12192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Co-authors: </a:t>
            </a:r>
            <a:r>
              <a:rPr lang="en-US" sz="2500" dirty="0">
                <a:effectLst/>
                <a:latin typeface="CMR10"/>
              </a:rPr>
              <a:t>J.M. Gates</a:t>
            </a:r>
            <a:r>
              <a:rPr lang="en-US" sz="2500" baseline="30000" dirty="0">
                <a:effectLst/>
                <a:latin typeface="CMR10"/>
              </a:rPr>
              <a:t>1</a:t>
            </a:r>
            <a:r>
              <a:rPr lang="en-US" sz="2500" dirty="0">
                <a:effectLst/>
                <a:latin typeface="CMR10"/>
              </a:rPr>
              <a:t>, W. Younes</a:t>
            </a:r>
            <a:r>
              <a:rPr lang="en-US" sz="2500" baseline="30000" dirty="0">
                <a:effectLst/>
                <a:latin typeface="CMR7"/>
              </a:rPr>
              <a:t>1</a:t>
            </a:r>
            <a:r>
              <a:rPr lang="en-US" sz="2500" dirty="0">
                <a:effectLst/>
                <a:latin typeface="CMR7"/>
              </a:rPr>
              <a:t>, </a:t>
            </a:r>
            <a:r>
              <a:rPr lang="en-US" sz="2500" dirty="0">
                <a:effectLst/>
                <a:latin typeface="CMR10"/>
              </a:rPr>
              <a:t>L.M. Robledo</a:t>
            </a:r>
            <a:r>
              <a:rPr lang="en-US" sz="2500" baseline="30000" dirty="0">
                <a:effectLst/>
                <a:latin typeface="CMR7"/>
              </a:rPr>
              <a:t>2, 3</a:t>
            </a:r>
            <a:r>
              <a:rPr lang="en-US" sz="2500" dirty="0">
                <a:effectLst/>
                <a:latin typeface="CMR7"/>
              </a:rPr>
              <a:t>,  </a:t>
            </a:r>
            <a:r>
              <a:rPr lang="en-US" sz="2500" dirty="0">
                <a:effectLst/>
                <a:latin typeface="CMR10"/>
              </a:rPr>
              <a:t>R. Orford</a:t>
            </a:r>
            <a:r>
              <a:rPr lang="en-US" sz="2500" baseline="30000" dirty="0">
                <a:effectLst/>
                <a:latin typeface="CMR7"/>
              </a:rPr>
              <a:t>1</a:t>
            </a:r>
            <a:r>
              <a:rPr lang="en-US" sz="2500" dirty="0">
                <a:effectLst/>
                <a:latin typeface="CMR7"/>
              </a:rPr>
              <a:t>, </a:t>
            </a:r>
            <a:r>
              <a:rPr lang="en-US" sz="2500" dirty="0">
                <a:effectLst/>
                <a:latin typeface="CMR10"/>
              </a:rPr>
              <a:t>F.H. Garcia</a:t>
            </a:r>
            <a:r>
              <a:rPr lang="en-US" sz="2500" baseline="30000" dirty="0">
                <a:effectLst/>
                <a:latin typeface="CMR7"/>
              </a:rPr>
              <a:t>1</a:t>
            </a:r>
            <a:r>
              <a:rPr lang="en-US" sz="2500" dirty="0">
                <a:effectLst/>
                <a:latin typeface="CMR7"/>
              </a:rPr>
              <a:t>, </a:t>
            </a:r>
            <a:r>
              <a:rPr lang="en-US" sz="2500" dirty="0">
                <a:effectLst/>
                <a:latin typeface="CMR10"/>
              </a:rPr>
              <a:t>H.L. Crawford</a:t>
            </a:r>
            <a:r>
              <a:rPr lang="en-US" sz="2500" baseline="30000" dirty="0">
                <a:effectLst/>
                <a:latin typeface="CMR7"/>
              </a:rPr>
              <a:t>1</a:t>
            </a:r>
            <a:r>
              <a:rPr lang="en-US" sz="2500" dirty="0">
                <a:effectLst/>
                <a:latin typeface="CMR7"/>
              </a:rPr>
              <a:t>, </a:t>
            </a:r>
            <a:r>
              <a:rPr lang="en-US" sz="2500" dirty="0">
                <a:effectLst/>
                <a:latin typeface="CMR10"/>
              </a:rPr>
              <a:t>P. Fallon</a:t>
            </a:r>
            <a:r>
              <a:rPr lang="en-US" sz="2500" baseline="30000" dirty="0">
                <a:effectLst/>
                <a:latin typeface="CMR7"/>
              </a:rPr>
              <a:t>1</a:t>
            </a:r>
            <a:r>
              <a:rPr lang="en-US" sz="2500" dirty="0">
                <a:effectLst/>
                <a:latin typeface="CMR7"/>
              </a:rPr>
              <a:t>, </a:t>
            </a:r>
            <a:r>
              <a:rPr lang="en-US" sz="2500" dirty="0">
                <a:effectLst/>
                <a:latin typeface="CMR10"/>
              </a:rPr>
              <a:t>J.A. Gooding</a:t>
            </a:r>
            <a:r>
              <a:rPr lang="en-US" sz="2500" baseline="30000" dirty="0">
                <a:latin typeface="CMR7"/>
              </a:rPr>
              <a:t>5</a:t>
            </a:r>
            <a:r>
              <a:rPr lang="en-US" sz="2500" baseline="30000" dirty="0">
                <a:effectLst/>
                <a:latin typeface="CMR7"/>
              </a:rPr>
              <a:t>,1</a:t>
            </a:r>
            <a:r>
              <a:rPr lang="en-US" sz="2500" dirty="0">
                <a:effectLst/>
                <a:latin typeface="CMR7"/>
              </a:rPr>
              <a:t> </a:t>
            </a:r>
            <a:r>
              <a:rPr lang="en-US" sz="2500" dirty="0">
                <a:effectLst/>
                <a:latin typeface="CMR10"/>
              </a:rPr>
              <a:t>M. </a:t>
            </a:r>
            <a:r>
              <a:rPr lang="en-US" sz="2500" dirty="0" err="1">
                <a:effectLst/>
                <a:latin typeface="CMR10"/>
              </a:rPr>
              <a:t>Kireeff</a:t>
            </a:r>
            <a:r>
              <a:rPr lang="en-US" sz="2500" dirty="0">
                <a:effectLst/>
                <a:latin typeface="CMR10"/>
              </a:rPr>
              <a:t> Covo</a:t>
            </a:r>
            <a:r>
              <a:rPr lang="en-US" sz="2500" baseline="30000" dirty="0">
                <a:effectLst/>
                <a:latin typeface="CMR7"/>
              </a:rPr>
              <a:t>1</a:t>
            </a:r>
            <a:r>
              <a:rPr lang="en-US" sz="2500" dirty="0">
                <a:effectLst/>
                <a:latin typeface="CMR7"/>
              </a:rPr>
              <a:t>, </a:t>
            </a:r>
            <a:r>
              <a:rPr lang="en-US" sz="2500" dirty="0">
                <a:effectLst/>
                <a:latin typeface="CMR10"/>
              </a:rPr>
              <a:t>M. McCarthy</a:t>
            </a:r>
            <a:r>
              <a:rPr lang="en-US" sz="2500" baseline="30000" dirty="0">
                <a:latin typeface="CMR7"/>
              </a:rPr>
              <a:t>4</a:t>
            </a:r>
            <a:r>
              <a:rPr lang="en-US" sz="2500" baseline="30000" dirty="0">
                <a:effectLst/>
                <a:latin typeface="CMR7"/>
              </a:rPr>
              <a:t>,5</a:t>
            </a:r>
            <a:r>
              <a:rPr lang="en-US" sz="2500" dirty="0">
                <a:effectLst/>
                <a:latin typeface="CMR7"/>
              </a:rPr>
              <a:t>, </a:t>
            </a:r>
            <a:r>
              <a:rPr lang="en-US" sz="2500" dirty="0">
                <a:effectLst/>
                <a:latin typeface="CMR10"/>
              </a:rPr>
              <a:t>and M.A. Stoyer</a:t>
            </a:r>
            <a:r>
              <a:rPr lang="en-US" sz="2500" baseline="30000" dirty="0">
                <a:effectLst/>
                <a:latin typeface="CMR7"/>
              </a:rPr>
              <a:t>1,6</a:t>
            </a:r>
            <a:r>
              <a:rPr lang="en-US" sz="2500" dirty="0">
                <a:effectLst/>
                <a:latin typeface="CMR7"/>
              </a:rPr>
              <a:t> </a:t>
            </a:r>
          </a:p>
          <a:p>
            <a:endParaRPr lang="en-US" dirty="0">
              <a:latin typeface="CMR7"/>
            </a:endParaRPr>
          </a:p>
          <a:p>
            <a:r>
              <a:rPr lang="en-US" sz="1800" baseline="30000" dirty="0">
                <a:effectLst/>
                <a:latin typeface="CMTI9"/>
              </a:rPr>
              <a:t>1</a:t>
            </a:r>
            <a:r>
              <a:rPr lang="en-US" sz="1800" dirty="0">
                <a:effectLst/>
                <a:latin typeface="CMTI9"/>
              </a:rPr>
              <a:t>Nuclear Science Division, Lawrence Berkeley National Laboratory, Berkeley, CA 94720, USA </a:t>
            </a:r>
          </a:p>
          <a:p>
            <a:r>
              <a:rPr lang="en-US" sz="1800" baseline="30000" dirty="0">
                <a:effectLst/>
                <a:latin typeface="CMTI7"/>
              </a:rPr>
              <a:t>2</a:t>
            </a:r>
            <a:r>
              <a:rPr lang="en-US" sz="1800" dirty="0">
                <a:effectLst/>
                <a:latin typeface="CMTI9"/>
              </a:rPr>
              <a:t>Departamento de F ́</a:t>
            </a:r>
            <a:r>
              <a:rPr lang="en-US" sz="1800" dirty="0" err="1">
                <a:effectLst/>
                <a:latin typeface="CMTI9"/>
              </a:rPr>
              <a:t>ısica</a:t>
            </a:r>
            <a:r>
              <a:rPr lang="en-US" sz="1800" dirty="0">
                <a:effectLst/>
                <a:latin typeface="CMTI9"/>
              </a:rPr>
              <a:t> Teo ́</a:t>
            </a:r>
            <a:r>
              <a:rPr lang="en-US" sz="1800" dirty="0" err="1">
                <a:effectLst/>
                <a:latin typeface="CMTI9"/>
              </a:rPr>
              <a:t>rica</a:t>
            </a:r>
            <a:r>
              <a:rPr lang="en-US" sz="1800" dirty="0">
                <a:effectLst/>
                <a:latin typeface="CMTI9"/>
              </a:rPr>
              <a:t> and CIAFF, Universidad Auto ́</a:t>
            </a:r>
            <a:r>
              <a:rPr lang="en-US" sz="1800" dirty="0" err="1">
                <a:effectLst/>
                <a:latin typeface="CMTI9"/>
              </a:rPr>
              <a:t>noma</a:t>
            </a:r>
            <a:r>
              <a:rPr lang="en-US" sz="1800" dirty="0">
                <a:effectLst/>
                <a:latin typeface="CMTI9"/>
              </a:rPr>
              <a:t> de Madrid, E-28049 Madrid, Spain </a:t>
            </a:r>
          </a:p>
          <a:p>
            <a:r>
              <a:rPr lang="en-US" sz="1800" baseline="30000" dirty="0">
                <a:effectLst/>
                <a:latin typeface="CMTI7"/>
              </a:rPr>
              <a:t>3</a:t>
            </a:r>
            <a:r>
              <a:rPr lang="en-US" sz="1800" dirty="0">
                <a:effectLst/>
                <a:latin typeface="CMTI9"/>
              </a:rPr>
              <a:t>Center for Computational Simulation, Universidad Polit ́</a:t>
            </a:r>
            <a:r>
              <a:rPr lang="en-US" sz="1800" dirty="0" err="1">
                <a:effectLst/>
                <a:latin typeface="CMTI9"/>
              </a:rPr>
              <a:t>ecnica</a:t>
            </a:r>
            <a:r>
              <a:rPr lang="en-US" sz="1800" dirty="0">
                <a:effectLst/>
                <a:latin typeface="CMTI9"/>
              </a:rPr>
              <a:t> de Madrid, Campus de </a:t>
            </a:r>
            <a:r>
              <a:rPr lang="en-US" sz="1800" dirty="0" err="1">
                <a:effectLst/>
                <a:latin typeface="CMTI9"/>
              </a:rPr>
              <a:t>Montegancedo</a:t>
            </a:r>
            <a:r>
              <a:rPr lang="en-US" sz="1800" dirty="0">
                <a:effectLst/>
                <a:latin typeface="CMTI9"/>
              </a:rPr>
              <a:t>, </a:t>
            </a:r>
            <a:r>
              <a:rPr lang="en-US" sz="1800" dirty="0" err="1">
                <a:effectLst/>
                <a:latin typeface="CMTI9"/>
              </a:rPr>
              <a:t>Bohadilla</a:t>
            </a:r>
            <a:r>
              <a:rPr lang="en-US" sz="1800" dirty="0">
                <a:effectLst/>
                <a:latin typeface="CMTI9"/>
              </a:rPr>
              <a:t> del Monte, E-28660-Madrid, Spain</a:t>
            </a:r>
          </a:p>
          <a:p>
            <a:r>
              <a:rPr lang="en-US" sz="1800" baseline="30000" dirty="0">
                <a:effectLst/>
                <a:latin typeface="CMTI9"/>
              </a:rPr>
              <a:t>4</a:t>
            </a:r>
            <a:r>
              <a:rPr lang="en-US" sz="1800" dirty="0">
                <a:effectLst/>
                <a:latin typeface="CMTI9"/>
              </a:rPr>
              <a:t>Department of Nuclear Engineering, University of California Berkeley, Berkeley, CA 94720, USA </a:t>
            </a:r>
          </a:p>
          <a:p>
            <a:r>
              <a:rPr lang="en-US" sz="1800" baseline="30000" dirty="0">
                <a:effectLst/>
                <a:latin typeface="CMTI7"/>
              </a:rPr>
              <a:t>5</a:t>
            </a:r>
            <a:r>
              <a:rPr lang="en-US" sz="1800" dirty="0">
                <a:effectLst/>
                <a:latin typeface="CMTI9"/>
              </a:rPr>
              <a:t>Chemical Sciences Division, Lawrence Berkeley National Laboratory, Berkeley, CA 94720, USA </a:t>
            </a:r>
          </a:p>
          <a:p>
            <a:r>
              <a:rPr lang="en-US" sz="1800" baseline="30000" dirty="0">
                <a:effectLst/>
                <a:latin typeface="CMTI7"/>
              </a:rPr>
              <a:t>6</a:t>
            </a:r>
            <a:r>
              <a:rPr lang="en-US" sz="1800" dirty="0">
                <a:effectLst/>
                <a:latin typeface="CMTI9"/>
              </a:rPr>
              <a:t>Lawrence Livermore National Laboratory, Livermore CA 94550, USA</a:t>
            </a:r>
            <a:br>
              <a:rPr lang="en-US" sz="1800" dirty="0">
                <a:effectLst/>
                <a:latin typeface="CMTI9"/>
              </a:rPr>
            </a:br>
            <a:endParaRPr lang="en-US" dirty="0"/>
          </a:p>
          <a:p>
            <a:br>
              <a:rPr lang="en-US" sz="1800" dirty="0">
                <a:effectLst/>
                <a:latin typeface="CMTI9"/>
              </a:rPr>
            </a:br>
            <a:endParaRPr lang="en-US" dirty="0"/>
          </a:p>
          <a:p>
            <a:endParaRPr lang="en-US" dirty="0"/>
          </a:p>
          <a:p>
            <a:r>
              <a:rPr lang="en-US" sz="1800" dirty="0">
                <a:effectLst/>
                <a:latin typeface="CMR10"/>
              </a:rPr>
              <a:t>We gratefully acknowledge the operations staff of the 88-Inch Cyclotron. This work was supported in part by the U.S. Department of Energy, Office of Science, Offices of Nuclear Physics and Basic Energy Sciences under the contract No. DE-AC02- 05CH11231 The work at Lawrence Livermore National Laboratory is performed under the auspices of the U.S. Department of Energy under Contract DE-AC52- 07NA27344. The work of LMR is supported by Spanish </a:t>
            </a:r>
            <a:r>
              <a:rPr lang="en-US" sz="1800" dirty="0" err="1">
                <a:effectLst/>
                <a:latin typeface="CMR10"/>
              </a:rPr>
              <a:t>Agencia</a:t>
            </a:r>
            <a:r>
              <a:rPr lang="en-US" sz="1800" dirty="0">
                <a:effectLst/>
                <a:latin typeface="CMR10"/>
              </a:rPr>
              <a:t> </a:t>
            </a:r>
            <a:r>
              <a:rPr lang="en-US" sz="1800" dirty="0" err="1">
                <a:effectLst/>
                <a:latin typeface="CMR10"/>
              </a:rPr>
              <a:t>Estatal</a:t>
            </a:r>
            <a:r>
              <a:rPr lang="en-US" sz="1800" dirty="0">
                <a:effectLst/>
                <a:latin typeface="CMR10"/>
              </a:rPr>
              <a:t> de </a:t>
            </a:r>
            <a:r>
              <a:rPr lang="en-US" sz="1800" dirty="0" err="1">
                <a:effectLst/>
                <a:latin typeface="CMR10"/>
              </a:rPr>
              <a:t>Investigacion</a:t>
            </a:r>
            <a:r>
              <a:rPr lang="en-US" sz="1800" dirty="0">
                <a:effectLst/>
                <a:latin typeface="CMR10"/>
              </a:rPr>
              <a:t> (AEI) of the Ministry of Science and Innovation under Grant No. PID2021- 127890NB-I00.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2E09AC1-9F6D-FBDC-3204-8F9F9F310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82" y="3735658"/>
            <a:ext cx="1252301" cy="94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defined">
            <a:extLst>
              <a:ext uri="{FF2B5EF4-FFF2-40B4-BE49-F238E27FC236}">
                <a16:creationId xmlns:a16="http://schemas.microsoft.com/office/drawing/2014/main" id="{8DE02A35-09AD-7C84-58D4-52D951783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557" y="3735658"/>
            <a:ext cx="949612" cy="94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816F6D97-41DF-E54A-B2C9-22D87EE30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049" y="3666442"/>
            <a:ext cx="1040848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B9E6076C-746F-0711-270E-E3875228E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232" y="3734119"/>
            <a:ext cx="1229134" cy="96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Lawrence Livermore National Laboratory | Tethys">
            <a:extLst>
              <a:ext uri="{FF2B5EF4-FFF2-40B4-BE49-F238E27FC236}">
                <a16:creationId xmlns:a16="http://schemas.microsoft.com/office/drawing/2014/main" id="{C5395D97-9153-50D3-53EF-A7E26D65E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580" y="3587614"/>
            <a:ext cx="673947" cy="123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138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5;p2">
            <a:extLst>
              <a:ext uri="{FF2B5EF4-FFF2-40B4-BE49-F238E27FC236}">
                <a16:creationId xmlns:a16="http://schemas.microsoft.com/office/drawing/2014/main" id="{CAFCD69C-D539-B0EB-EFDE-F1513FC73DE0}"/>
              </a:ext>
            </a:extLst>
          </p:cNvPr>
          <p:cNvSpPr/>
          <p:nvPr/>
        </p:nvSpPr>
        <p:spPr>
          <a:xfrm>
            <a:off x="0" y="-1967"/>
            <a:ext cx="12192000" cy="673709"/>
          </a:xfrm>
          <a:prstGeom prst="rect">
            <a:avLst/>
          </a:prstGeom>
          <a:solidFill>
            <a:srgbClr val="003366"/>
          </a:solidFill>
          <a:ln w="25400" cap="flat" cmpd="sng">
            <a:solidFill>
              <a:srgbClr val="4866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C0F705-26FE-0CA9-20EB-F6C280942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Neutron-Deficient Db Isotopes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5713B5-0C06-87B3-A0E0-A248B3B16B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pic>
        <p:nvPicPr>
          <p:cNvPr id="4" name="Google Shape;107;p2">
            <a:extLst>
              <a:ext uri="{FF2B5EF4-FFF2-40B4-BE49-F238E27FC236}">
                <a16:creationId xmlns:a16="http://schemas.microsoft.com/office/drawing/2014/main" id="{55BA4F60-710B-BF1C-7CB1-D74F8FD625A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71742"/>
            <a:ext cx="9969500" cy="6045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06;p2">
            <a:extLst>
              <a:ext uri="{FF2B5EF4-FFF2-40B4-BE49-F238E27FC236}">
                <a16:creationId xmlns:a16="http://schemas.microsoft.com/office/drawing/2014/main" id="{76D33528-D59B-C041-F748-3A6D1D502066}"/>
              </a:ext>
            </a:extLst>
          </p:cNvPr>
          <p:cNvSpPr txBox="1"/>
          <p:nvPr/>
        </p:nvSpPr>
        <p:spPr>
          <a:xfrm>
            <a:off x="0" y="-299049"/>
            <a:ext cx="12192000" cy="134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Neutron-Deficient Db Isotopes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7753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>
            <a:spLocks noGrp="1"/>
          </p:cNvSpPr>
          <p:nvPr>
            <p:ph type="sldNum" idx="12"/>
          </p:nvPr>
        </p:nvSpPr>
        <p:spPr>
          <a:xfrm>
            <a:off x="5648041" y="6408545"/>
            <a:ext cx="9046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0" y="-1967"/>
            <a:ext cx="12192000" cy="673709"/>
          </a:xfrm>
          <a:prstGeom prst="rect">
            <a:avLst/>
          </a:prstGeom>
          <a:solidFill>
            <a:srgbClr val="003366"/>
          </a:solidFill>
          <a:ln w="25400" cap="flat" cmpd="sng">
            <a:solidFill>
              <a:srgbClr val="4866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0" y="671742"/>
            <a:ext cx="12192000" cy="134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Previous Reports of </a:t>
            </a:r>
            <a:r>
              <a:rPr kumimoji="0" lang="en-US" sz="4400" b="0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255</a:t>
            </a: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Db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7" name="Google Shape;10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122" y="728470"/>
            <a:ext cx="9969500" cy="604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/>
          <p:nvPr/>
        </p:nvSpPr>
        <p:spPr>
          <a:xfrm>
            <a:off x="6023739" y="3246070"/>
            <a:ext cx="6168261" cy="352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64C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0" i="0" u="sng" strike="noStrike" kern="0" cap="none" spc="0" normalizeH="0" baseline="0" noProof="0">
                <a:ln>
                  <a:noFill/>
                </a:ln>
                <a:solidFill>
                  <a:srgbClr val="00264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Two Previous Reports of </a:t>
            </a:r>
            <a:r>
              <a:rPr kumimoji="0" lang="en-US" sz="2400" b="0" i="0" u="sng" strike="noStrike" kern="0" cap="none" spc="0" normalizeH="0" baseline="30000" noProof="0">
                <a:ln>
                  <a:noFill/>
                </a:ln>
                <a:solidFill>
                  <a:srgbClr val="00264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255</a:t>
            </a:r>
            <a:r>
              <a:rPr kumimoji="0" lang="en-US" sz="2400" b="0" i="0" u="sng" strike="noStrike" kern="0" cap="none" spc="0" normalizeH="0" baseline="0" noProof="0">
                <a:ln>
                  <a:noFill/>
                </a:ln>
                <a:solidFill>
                  <a:srgbClr val="00264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Db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64C"/>
              </a:buClr>
              <a:buSzPts val="2400"/>
              <a:buFont typeface="Arial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264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1976 JINR measurement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264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1.6 s alpha decay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264C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64C"/>
              </a:buClr>
              <a:buSzPts val="2400"/>
              <a:buFont typeface="Arial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264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2005 University of Jyvaskyla Thesis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264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37 ms 9.5 MeV alpha decay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264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27 ms fission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264C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264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1.G.N. Flerov, JINR-E7-10128, (1976).</a:t>
            </a:r>
            <a:b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264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264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2. A.-P. Lepp ̈anen, PhD Thesis, University of Jyv ̈askyl ̈a (Finland) Research Report No. 5/2005 (2005).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264C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264C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06;p2">
            <a:extLst>
              <a:ext uri="{FF2B5EF4-FFF2-40B4-BE49-F238E27FC236}">
                <a16:creationId xmlns:a16="http://schemas.microsoft.com/office/drawing/2014/main" id="{D6E9CF57-BF6A-3835-B39F-1CCB6FE2B965}"/>
              </a:ext>
            </a:extLst>
          </p:cNvPr>
          <p:cNvSpPr txBox="1"/>
          <p:nvPr/>
        </p:nvSpPr>
        <p:spPr>
          <a:xfrm>
            <a:off x="0" y="-294849"/>
            <a:ext cx="12192000" cy="134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Previous Reports of </a:t>
            </a:r>
            <a:r>
              <a:rPr kumimoji="0" lang="en-US" sz="44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255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Db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900C0F-5319-F724-20BB-57FA467329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4" name="Google Shape;105;p2">
            <a:extLst>
              <a:ext uri="{FF2B5EF4-FFF2-40B4-BE49-F238E27FC236}">
                <a16:creationId xmlns:a16="http://schemas.microsoft.com/office/drawing/2014/main" id="{8012E042-634E-93E7-2144-4A1E448F1395}"/>
              </a:ext>
            </a:extLst>
          </p:cNvPr>
          <p:cNvSpPr/>
          <p:nvPr/>
        </p:nvSpPr>
        <p:spPr>
          <a:xfrm>
            <a:off x="0" y="-1967"/>
            <a:ext cx="12192000" cy="673709"/>
          </a:xfrm>
          <a:prstGeom prst="rect">
            <a:avLst/>
          </a:prstGeom>
          <a:solidFill>
            <a:srgbClr val="003366"/>
          </a:solidFill>
          <a:ln w="25400" cap="flat" cmpd="sng">
            <a:solidFill>
              <a:srgbClr val="4866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tabLst/>
              <a:defRPr/>
            </a:pPr>
            <a:r>
              <a:rPr lang="en-US" sz="44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Daughter Isotope </a:t>
            </a:r>
            <a:r>
              <a:rPr lang="en-US" sz="4400" kern="0" baseline="3000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251</a:t>
            </a:r>
            <a:r>
              <a:rPr lang="en-US" sz="44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Lr Discovered!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44ADCC2-91C7-1C30-10E2-A566D1443897}"/>
              </a:ext>
            </a:extLst>
          </p:cNvPr>
          <p:cNvGrpSpPr/>
          <p:nvPr/>
        </p:nvGrpSpPr>
        <p:grpSpPr>
          <a:xfrm>
            <a:off x="1427037" y="1625228"/>
            <a:ext cx="2696808" cy="1953862"/>
            <a:chOff x="8818498" y="1023195"/>
            <a:chExt cx="2696808" cy="195386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124E7F3-7121-2768-D71A-6AC67CA26608}"/>
                </a:ext>
              </a:extLst>
            </p:cNvPr>
            <p:cNvGrpSpPr/>
            <p:nvPr/>
          </p:nvGrpSpPr>
          <p:grpSpPr>
            <a:xfrm>
              <a:off x="10048567" y="1023195"/>
              <a:ext cx="1466739" cy="913181"/>
              <a:chOff x="1001386" y="1001680"/>
              <a:chExt cx="1466739" cy="913181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F6A5E5D-8801-0AA5-843E-4AE99DA07A37}"/>
                  </a:ext>
                </a:extLst>
              </p:cNvPr>
              <p:cNvSpPr/>
              <p:nvPr/>
            </p:nvSpPr>
            <p:spPr>
              <a:xfrm>
                <a:off x="1238056" y="1001680"/>
                <a:ext cx="1053324" cy="913181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Google Shape;1474;p13">
                <a:extLst>
                  <a:ext uri="{FF2B5EF4-FFF2-40B4-BE49-F238E27FC236}">
                    <a16:creationId xmlns:a16="http://schemas.microsoft.com/office/drawing/2014/main" id="{E75B7888-9B34-9FCA-BD7A-41F44ED6DE95}"/>
                  </a:ext>
                </a:extLst>
              </p:cNvPr>
              <p:cNvSpPr txBox="1"/>
              <p:nvPr/>
            </p:nvSpPr>
            <p:spPr>
              <a:xfrm>
                <a:off x="1001386" y="1234318"/>
                <a:ext cx="1466739" cy="369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baseline="300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255</a:t>
                </a:r>
                <a:r>
                  <a:rPr lang="en-US" sz="18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Db    </a:t>
                </a:r>
                <a:endParaRPr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0944162-C950-B28D-7D3D-0859852197B1}"/>
                </a:ext>
              </a:extLst>
            </p:cNvPr>
            <p:cNvGrpSpPr/>
            <p:nvPr/>
          </p:nvGrpSpPr>
          <p:grpSpPr>
            <a:xfrm>
              <a:off x="8818498" y="2063876"/>
              <a:ext cx="1466739" cy="913181"/>
              <a:chOff x="1001386" y="1001680"/>
              <a:chExt cx="1466739" cy="91318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0659F8B-A9C7-62EE-0A71-79F79AFDC820}"/>
                  </a:ext>
                </a:extLst>
              </p:cNvPr>
              <p:cNvSpPr/>
              <p:nvPr/>
            </p:nvSpPr>
            <p:spPr>
              <a:xfrm>
                <a:off x="1238056" y="1001680"/>
                <a:ext cx="1053324" cy="913181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Google Shape;1474;p13">
                <a:extLst>
                  <a:ext uri="{FF2B5EF4-FFF2-40B4-BE49-F238E27FC236}">
                    <a16:creationId xmlns:a16="http://schemas.microsoft.com/office/drawing/2014/main" id="{FE4926B5-3845-CD8C-21CF-7CFAF1C9E0F8}"/>
                  </a:ext>
                </a:extLst>
              </p:cNvPr>
              <p:cNvSpPr txBox="1"/>
              <p:nvPr/>
            </p:nvSpPr>
            <p:spPr>
              <a:xfrm>
                <a:off x="1001386" y="1234318"/>
                <a:ext cx="1466739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baseline="300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251</a:t>
                </a:r>
                <a:r>
                  <a:rPr lang="en-US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Lr</a:t>
                </a: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 dirty="0"/>
              </a:p>
            </p:txBody>
          </p:sp>
        </p:grp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58D0ABC-BA69-9E0C-FC29-AD279D08713F}"/>
                </a:ext>
              </a:extLst>
            </p:cNvPr>
            <p:cNvCxnSpPr/>
            <p:nvPr/>
          </p:nvCxnSpPr>
          <p:spPr>
            <a:xfrm flipH="1">
              <a:off x="10108492" y="1936376"/>
              <a:ext cx="176745" cy="127500"/>
            </a:xfrm>
            <a:prstGeom prst="straightConnector1">
              <a:avLst/>
            </a:prstGeom>
            <a:ln>
              <a:solidFill>
                <a:schemeClr val="tx2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B24FF55-40A5-7142-9F8F-8E210F98FD6E}"/>
                </a:ext>
              </a:extLst>
            </p:cNvPr>
            <p:cNvSpPr txBox="1"/>
            <p:nvPr/>
          </p:nvSpPr>
          <p:spPr>
            <a:xfrm>
              <a:off x="10217428" y="1971112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⍺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9CDD53C-EC96-FF95-4FCB-2CD8CFFB3FA6}"/>
              </a:ext>
            </a:extLst>
          </p:cNvPr>
          <p:cNvGrpSpPr/>
          <p:nvPr/>
        </p:nvGrpSpPr>
        <p:grpSpPr>
          <a:xfrm>
            <a:off x="4799397" y="698263"/>
            <a:ext cx="6811852" cy="3669412"/>
            <a:chOff x="229444" y="1766570"/>
            <a:chExt cx="7772400" cy="434747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97E427A-3B69-F21C-F3E0-D65CF2AB0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9444" y="1766570"/>
              <a:ext cx="7772400" cy="434747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78C0CE-A416-3E9F-4D48-421D56A8D229}"/>
                </a:ext>
              </a:extLst>
            </p:cNvPr>
            <p:cNvSpPr txBox="1"/>
            <p:nvPr/>
          </p:nvSpPr>
          <p:spPr>
            <a:xfrm>
              <a:off x="2409713" y="1766570"/>
              <a:ext cx="6447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30000" dirty="0"/>
                <a:t>253</a:t>
              </a:r>
              <a:r>
                <a:rPr lang="en-US" dirty="0"/>
                <a:t>Lr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82E1799-55A8-5A9A-545A-BBCA9FC4B204}"/>
                </a:ext>
              </a:extLst>
            </p:cNvPr>
            <p:cNvSpPr txBox="1"/>
            <p:nvPr/>
          </p:nvSpPr>
          <p:spPr>
            <a:xfrm>
              <a:off x="5773636" y="1786446"/>
              <a:ext cx="6447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30000" dirty="0"/>
                <a:t>251</a:t>
              </a:r>
              <a:r>
                <a:rPr lang="en-US" dirty="0"/>
                <a:t>Lr</a:t>
              </a:r>
            </a:p>
          </p:txBody>
        </p:sp>
      </p:grpSp>
      <p:pic>
        <p:nvPicPr>
          <p:cNvPr id="25" name="Picture 24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BABF5636-67B7-2555-ECD6-8E400E595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33" y="4194325"/>
            <a:ext cx="7099300" cy="1727200"/>
          </a:xfrm>
          <a:prstGeom prst="rect">
            <a:avLst/>
          </a:prstGeom>
        </p:spPr>
      </p:pic>
      <p:pic>
        <p:nvPicPr>
          <p:cNvPr id="28" name="Picture 27" descr="A diagram of a line with numbers and a line&#10;&#10;Description automatically generated">
            <a:extLst>
              <a:ext uri="{FF2B5EF4-FFF2-40B4-BE49-F238E27FC236}">
                <a16:creationId xmlns:a16="http://schemas.microsoft.com/office/drawing/2014/main" id="{8EF267C6-23CD-613F-C8CC-088E332859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3205" y="4285389"/>
            <a:ext cx="2567454" cy="248828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C9736A1-BC9A-2DAF-ACAD-0621A0545A9A}"/>
              </a:ext>
            </a:extLst>
          </p:cNvPr>
          <p:cNvSpPr txBox="1"/>
          <p:nvPr/>
        </p:nvSpPr>
        <p:spPr>
          <a:xfrm>
            <a:off x="1257646" y="928798"/>
            <a:ext cx="268945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aseline="30000" dirty="0"/>
              <a:t>203</a:t>
            </a:r>
            <a:r>
              <a:rPr lang="en-US" sz="2500" dirty="0"/>
              <a:t>Tl(</a:t>
            </a:r>
            <a:r>
              <a:rPr lang="en-US" sz="2500" baseline="30000" dirty="0"/>
              <a:t>50</a:t>
            </a:r>
            <a:r>
              <a:rPr lang="en-US" sz="2500" dirty="0"/>
              <a:t>Ti, 2n)</a:t>
            </a:r>
            <a:r>
              <a:rPr lang="en-US" sz="2500" baseline="30000" dirty="0"/>
              <a:t>251</a:t>
            </a:r>
            <a:r>
              <a:rPr lang="en-US" sz="2500" dirty="0"/>
              <a:t>Lr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C47D10-F6D3-F22F-4DE5-302E88971081}"/>
              </a:ext>
            </a:extLst>
          </p:cNvPr>
          <p:cNvSpPr txBox="1"/>
          <p:nvPr/>
        </p:nvSpPr>
        <p:spPr>
          <a:xfrm>
            <a:off x="69429" y="6332346"/>
            <a:ext cx="5471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T. Huang et al., Phys. Rev. C 106, </a:t>
            </a:r>
            <a:r>
              <a:rPr lang="en-US" b="0" i="0" dirty="0">
                <a:solidFill>
                  <a:srgbClr val="555555"/>
                </a:solidFill>
                <a:effectLst/>
                <a:latin typeface="Proxima Nova"/>
              </a:rPr>
              <a:t>L061301 (2022).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7736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0" y="-1967"/>
            <a:ext cx="12192000" cy="673709"/>
          </a:xfrm>
          <a:prstGeom prst="rect">
            <a:avLst/>
          </a:prstGeom>
          <a:solidFill>
            <a:srgbClr val="003366"/>
          </a:solidFill>
          <a:ln w="25400" cap="flat" cmpd="sng">
            <a:solidFill>
              <a:srgbClr val="4866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-2049" y="-389836"/>
            <a:ext cx="12192000" cy="1479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Production of Dubnium Isotopes</a:t>
            </a:r>
            <a:endParaRPr dirty="0"/>
          </a:p>
        </p:txBody>
      </p:sp>
      <p:grpSp>
        <p:nvGrpSpPr>
          <p:cNvPr id="116" name="Google Shape;116;p3"/>
          <p:cNvGrpSpPr/>
          <p:nvPr/>
        </p:nvGrpSpPr>
        <p:grpSpPr>
          <a:xfrm>
            <a:off x="1058525" y="717859"/>
            <a:ext cx="10070851" cy="4445812"/>
            <a:chOff x="941294" y="1565023"/>
            <a:chExt cx="10070851" cy="4445812"/>
          </a:xfrm>
        </p:grpSpPr>
        <p:grpSp>
          <p:nvGrpSpPr>
            <p:cNvPr id="117" name="Google Shape;117;p3"/>
            <p:cNvGrpSpPr/>
            <p:nvPr/>
          </p:nvGrpSpPr>
          <p:grpSpPr>
            <a:xfrm>
              <a:off x="1408128" y="1565023"/>
              <a:ext cx="9604017" cy="2172535"/>
              <a:chOff x="1438166" y="699459"/>
              <a:chExt cx="9604017" cy="2172535"/>
            </a:xfrm>
          </p:grpSpPr>
          <p:grpSp>
            <p:nvGrpSpPr>
              <p:cNvPr id="118" name="Google Shape;118;p3"/>
              <p:cNvGrpSpPr/>
              <p:nvPr/>
            </p:nvGrpSpPr>
            <p:grpSpPr>
              <a:xfrm>
                <a:off x="1659152" y="699459"/>
                <a:ext cx="9383031" cy="1666358"/>
                <a:chOff x="1659152" y="699459"/>
                <a:chExt cx="9383031" cy="1666358"/>
              </a:xfrm>
            </p:grpSpPr>
            <p:sp>
              <p:nvSpPr>
                <p:cNvPr id="119" name="Google Shape;119;p3"/>
                <p:cNvSpPr txBox="1"/>
                <p:nvPr/>
              </p:nvSpPr>
              <p:spPr>
                <a:xfrm>
                  <a:off x="4648883" y="705957"/>
                  <a:ext cx="3191336" cy="4793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Compound Nucleus</a:t>
                  </a:r>
                  <a:endParaRPr dirty="0"/>
                </a:p>
              </p:txBody>
            </p:sp>
            <p:sp>
              <p:nvSpPr>
                <p:cNvPr id="120" name="Google Shape;120;p3"/>
                <p:cNvSpPr/>
                <p:nvPr/>
              </p:nvSpPr>
              <p:spPr>
                <a:xfrm>
                  <a:off x="7437489" y="1720968"/>
                  <a:ext cx="585926" cy="257509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" name="Google Shape;121;p3"/>
                <p:cNvSpPr txBox="1"/>
                <p:nvPr/>
              </p:nvSpPr>
              <p:spPr>
                <a:xfrm>
                  <a:off x="7842268" y="699459"/>
                  <a:ext cx="3199915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Evaporation Residues</a:t>
                  </a:r>
                  <a:endParaRPr/>
                </a:p>
              </p:txBody>
            </p:sp>
            <p:grpSp>
              <p:nvGrpSpPr>
                <p:cNvPr id="122" name="Google Shape;122;p3"/>
                <p:cNvGrpSpPr/>
                <p:nvPr/>
              </p:nvGrpSpPr>
              <p:grpSpPr>
                <a:xfrm>
                  <a:off x="8253478" y="1274086"/>
                  <a:ext cx="1153425" cy="1091731"/>
                  <a:chOff x="1924" y="601"/>
                  <a:chExt cx="430" cy="407"/>
                </a:xfrm>
              </p:grpSpPr>
              <p:sp>
                <p:nvSpPr>
                  <p:cNvPr id="123" name="Google Shape;123;p3"/>
                  <p:cNvSpPr/>
                  <p:nvPr/>
                </p:nvSpPr>
                <p:spPr>
                  <a:xfrm>
                    <a:off x="2089" y="718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4" name="Google Shape;124;p3"/>
                  <p:cNvSpPr/>
                  <p:nvPr/>
                </p:nvSpPr>
                <p:spPr>
                  <a:xfrm>
                    <a:off x="2160" y="730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5" name="Google Shape;125;p3"/>
                  <p:cNvSpPr/>
                  <p:nvPr/>
                </p:nvSpPr>
                <p:spPr>
                  <a:xfrm>
                    <a:off x="2065" y="673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" name="Google Shape;126;p3"/>
                  <p:cNvSpPr/>
                  <p:nvPr/>
                </p:nvSpPr>
                <p:spPr>
                  <a:xfrm>
                    <a:off x="2092" y="652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" name="Google Shape;127;p3"/>
                  <p:cNvSpPr/>
                  <p:nvPr/>
                </p:nvSpPr>
                <p:spPr>
                  <a:xfrm>
                    <a:off x="2206" y="676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" name="Google Shape;128;p3"/>
                  <p:cNvSpPr/>
                  <p:nvPr/>
                </p:nvSpPr>
                <p:spPr>
                  <a:xfrm>
                    <a:off x="2245" y="772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9" name="Google Shape;129;p3"/>
                  <p:cNvSpPr/>
                  <p:nvPr/>
                </p:nvSpPr>
                <p:spPr>
                  <a:xfrm>
                    <a:off x="2155" y="871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" name="Google Shape;130;p3"/>
                  <p:cNvSpPr/>
                  <p:nvPr/>
                </p:nvSpPr>
                <p:spPr>
                  <a:xfrm>
                    <a:off x="2029" y="805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1" name="Google Shape;131;p3"/>
                  <p:cNvSpPr/>
                  <p:nvPr/>
                </p:nvSpPr>
                <p:spPr>
                  <a:xfrm>
                    <a:off x="2077" y="790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2" name="Google Shape;132;p3"/>
                  <p:cNvSpPr/>
                  <p:nvPr/>
                </p:nvSpPr>
                <p:spPr>
                  <a:xfrm>
                    <a:off x="2143" y="736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3" name="Google Shape;133;p3"/>
                  <p:cNvSpPr/>
                  <p:nvPr/>
                </p:nvSpPr>
                <p:spPr>
                  <a:xfrm>
                    <a:off x="2041" y="697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4" name="Google Shape;134;p3"/>
                  <p:cNvSpPr/>
                  <p:nvPr/>
                </p:nvSpPr>
                <p:spPr>
                  <a:xfrm>
                    <a:off x="2055" y="742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5" name="Google Shape;135;p3"/>
                  <p:cNvSpPr/>
                  <p:nvPr/>
                </p:nvSpPr>
                <p:spPr>
                  <a:xfrm>
                    <a:off x="2168" y="718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" name="Google Shape;136;p3"/>
                  <p:cNvSpPr/>
                  <p:nvPr/>
                </p:nvSpPr>
                <p:spPr>
                  <a:xfrm>
                    <a:off x="2070" y="832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" name="Google Shape;137;p3"/>
                  <p:cNvSpPr/>
                  <p:nvPr/>
                </p:nvSpPr>
                <p:spPr>
                  <a:xfrm>
                    <a:off x="2144" y="748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8" name="Google Shape;138;p3"/>
                  <p:cNvSpPr/>
                  <p:nvPr/>
                </p:nvSpPr>
                <p:spPr>
                  <a:xfrm>
                    <a:off x="2180" y="778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9" name="Google Shape;139;p3"/>
                  <p:cNvSpPr/>
                  <p:nvPr/>
                </p:nvSpPr>
                <p:spPr>
                  <a:xfrm>
                    <a:off x="2180" y="775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" name="Google Shape;140;p3"/>
                  <p:cNvSpPr/>
                  <p:nvPr/>
                </p:nvSpPr>
                <p:spPr>
                  <a:xfrm>
                    <a:off x="2195" y="718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" name="Google Shape;141;p3"/>
                  <p:cNvSpPr/>
                  <p:nvPr/>
                </p:nvSpPr>
                <p:spPr>
                  <a:xfrm>
                    <a:off x="2228" y="820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" name="Google Shape;142;p3"/>
                  <p:cNvSpPr/>
                  <p:nvPr/>
                </p:nvSpPr>
                <p:spPr>
                  <a:xfrm>
                    <a:off x="2145" y="817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" name="Google Shape;143;p3"/>
                  <p:cNvSpPr/>
                  <p:nvPr/>
                </p:nvSpPr>
                <p:spPr>
                  <a:xfrm>
                    <a:off x="2219" y="739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" name="Google Shape;144;p3"/>
                  <p:cNvSpPr/>
                  <p:nvPr/>
                </p:nvSpPr>
                <p:spPr>
                  <a:xfrm>
                    <a:off x="2153" y="898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5" name="Google Shape;145;p3"/>
                  <p:cNvSpPr/>
                  <p:nvPr/>
                </p:nvSpPr>
                <p:spPr>
                  <a:xfrm>
                    <a:off x="2134" y="727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6" name="Google Shape;146;p3"/>
                  <p:cNvSpPr/>
                  <p:nvPr/>
                </p:nvSpPr>
                <p:spPr>
                  <a:xfrm>
                    <a:off x="2176" y="814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7" name="Google Shape;147;p3"/>
                  <p:cNvSpPr/>
                  <p:nvPr/>
                </p:nvSpPr>
                <p:spPr>
                  <a:xfrm>
                    <a:off x="2071" y="796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8" name="Google Shape;148;p3"/>
                  <p:cNvSpPr/>
                  <p:nvPr/>
                </p:nvSpPr>
                <p:spPr>
                  <a:xfrm>
                    <a:off x="2191" y="778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9" name="Google Shape;149;p3"/>
                  <p:cNvSpPr/>
                  <p:nvPr/>
                </p:nvSpPr>
                <p:spPr>
                  <a:xfrm>
                    <a:off x="2059" y="706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0" name="Google Shape;150;p3"/>
                  <p:cNvSpPr/>
                  <p:nvPr/>
                </p:nvSpPr>
                <p:spPr>
                  <a:xfrm>
                    <a:off x="2029" y="772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1" name="Google Shape;151;p3"/>
                  <p:cNvSpPr/>
                  <p:nvPr/>
                </p:nvSpPr>
                <p:spPr>
                  <a:xfrm>
                    <a:off x="2050" y="853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2" name="Google Shape;152;p3"/>
                  <p:cNvSpPr/>
                  <p:nvPr/>
                </p:nvSpPr>
                <p:spPr>
                  <a:xfrm>
                    <a:off x="2185" y="664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3" name="Google Shape;153;p3"/>
                  <p:cNvSpPr/>
                  <p:nvPr/>
                </p:nvSpPr>
                <p:spPr>
                  <a:xfrm>
                    <a:off x="2228" y="862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4" name="Google Shape;154;p3"/>
                  <p:cNvSpPr/>
                  <p:nvPr/>
                </p:nvSpPr>
                <p:spPr>
                  <a:xfrm>
                    <a:off x="2120" y="829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" name="Google Shape;155;p3"/>
                  <p:cNvSpPr/>
                  <p:nvPr/>
                </p:nvSpPr>
                <p:spPr>
                  <a:xfrm>
                    <a:off x="2171" y="736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6" name="Google Shape;156;p3"/>
                  <p:cNvSpPr/>
                  <p:nvPr/>
                </p:nvSpPr>
                <p:spPr>
                  <a:xfrm>
                    <a:off x="2090" y="730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7" name="Google Shape;157;p3"/>
                  <p:cNvSpPr/>
                  <p:nvPr/>
                </p:nvSpPr>
                <p:spPr>
                  <a:xfrm>
                    <a:off x="2036" y="745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8" name="Google Shape;158;p3"/>
                  <p:cNvSpPr/>
                  <p:nvPr/>
                </p:nvSpPr>
                <p:spPr>
                  <a:xfrm>
                    <a:off x="2114" y="820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" name="Google Shape;159;p3"/>
                  <p:cNvSpPr/>
                  <p:nvPr/>
                </p:nvSpPr>
                <p:spPr>
                  <a:xfrm>
                    <a:off x="2078" y="838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" name="Google Shape;160;p3"/>
                  <p:cNvSpPr/>
                  <p:nvPr/>
                </p:nvSpPr>
                <p:spPr>
                  <a:xfrm>
                    <a:off x="2036" y="778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" name="Google Shape;161;p3"/>
                  <p:cNvSpPr/>
                  <p:nvPr/>
                </p:nvSpPr>
                <p:spPr>
                  <a:xfrm>
                    <a:off x="2041" y="760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" name="Google Shape;162;p3"/>
                  <p:cNvSpPr/>
                  <p:nvPr/>
                </p:nvSpPr>
                <p:spPr>
                  <a:xfrm>
                    <a:off x="2180" y="859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" name="Google Shape;163;p3"/>
                  <p:cNvSpPr/>
                  <p:nvPr/>
                </p:nvSpPr>
                <p:spPr>
                  <a:xfrm>
                    <a:off x="2036" y="859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4" name="Google Shape;164;p3"/>
                  <p:cNvSpPr/>
                  <p:nvPr/>
                </p:nvSpPr>
                <p:spPr>
                  <a:xfrm>
                    <a:off x="2153" y="871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5" name="Google Shape;165;p3"/>
                  <p:cNvSpPr/>
                  <p:nvPr/>
                </p:nvSpPr>
                <p:spPr>
                  <a:xfrm>
                    <a:off x="2275" y="829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6" name="Google Shape;166;p3"/>
                  <p:cNvSpPr/>
                  <p:nvPr/>
                </p:nvSpPr>
                <p:spPr>
                  <a:xfrm>
                    <a:off x="2260" y="703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7" name="Google Shape;167;p3"/>
                  <p:cNvSpPr/>
                  <p:nvPr/>
                </p:nvSpPr>
                <p:spPr>
                  <a:xfrm>
                    <a:off x="2180" y="678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8" name="Google Shape;168;p3"/>
                  <p:cNvSpPr/>
                  <p:nvPr/>
                </p:nvSpPr>
                <p:spPr>
                  <a:xfrm>
                    <a:off x="2176" y="859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9" name="Google Shape;169;p3"/>
                  <p:cNvSpPr/>
                  <p:nvPr/>
                </p:nvSpPr>
                <p:spPr>
                  <a:xfrm>
                    <a:off x="2095" y="883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0" name="Google Shape;170;p3"/>
                  <p:cNvSpPr/>
                  <p:nvPr/>
                </p:nvSpPr>
                <p:spPr>
                  <a:xfrm>
                    <a:off x="2152" y="805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1" name="Google Shape;171;p3"/>
                  <p:cNvSpPr/>
                  <p:nvPr/>
                </p:nvSpPr>
                <p:spPr>
                  <a:xfrm>
                    <a:off x="2134" y="760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2" name="Google Shape;172;p3"/>
                  <p:cNvSpPr/>
                  <p:nvPr/>
                </p:nvSpPr>
                <p:spPr>
                  <a:xfrm>
                    <a:off x="2029" y="811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3" name="Google Shape;173;p3"/>
                  <p:cNvSpPr/>
                  <p:nvPr/>
                </p:nvSpPr>
                <p:spPr>
                  <a:xfrm>
                    <a:off x="2143" y="883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4" name="Google Shape;174;p3"/>
                  <p:cNvSpPr/>
                  <p:nvPr/>
                </p:nvSpPr>
                <p:spPr>
                  <a:xfrm>
                    <a:off x="2089" y="784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5" name="Google Shape;175;p3"/>
                  <p:cNvSpPr/>
                  <p:nvPr/>
                </p:nvSpPr>
                <p:spPr>
                  <a:xfrm>
                    <a:off x="2119" y="709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6" name="Google Shape;176;p3"/>
                  <p:cNvSpPr/>
                  <p:nvPr/>
                </p:nvSpPr>
                <p:spPr>
                  <a:xfrm>
                    <a:off x="2050" y="751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7" name="Google Shape;177;p3"/>
                  <p:cNvSpPr/>
                  <p:nvPr/>
                </p:nvSpPr>
                <p:spPr>
                  <a:xfrm>
                    <a:off x="2155" y="853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8" name="Google Shape;178;p3"/>
                  <p:cNvSpPr/>
                  <p:nvPr/>
                </p:nvSpPr>
                <p:spPr>
                  <a:xfrm>
                    <a:off x="2077" y="817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9" name="Google Shape;179;p3"/>
                  <p:cNvSpPr/>
                  <p:nvPr/>
                </p:nvSpPr>
                <p:spPr>
                  <a:xfrm>
                    <a:off x="1981" y="835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0" name="Google Shape;180;p3"/>
                  <p:cNvSpPr/>
                  <p:nvPr/>
                </p:nvSpPr>
                <p:spPr>
                  <a:xfrm>
                    <a:off x="2125" y="781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1" name="Google Shape;181;p3"/>
                  <p:cNvSpPr/>
                  <p:nvPr/>
                </p:nvSpPr>
                <p:spPr>
                  <a:xfrm>
                    <a:off x="2101" y="829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2" name="Google Shape;182;p3"/>
                  <p:cNvSpPr/>
                  <p:nvPr/>
                </p:nvSpPr>
                <p:spPr>
                  <a:xfrm>
                    <a:off x="2197" y="826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3" name="Google Shape;183;p3"/>
                  <p:cNvSpPr/>
                  <p:nvPr/>
                </p:nvSpPr>
                <p:spPr>
                  <a:xfrm>
                    <a:off x="2072" y="865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4" name="Google Shape;184;p3"/>
                  <p:cNvSpPr/>
                  <p:nvPr/>
                </p:nvSpPr>
                <p:spPr>
                  <a:xfrm>
                    <a:off x="2026" y="796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" name="Google Shape;185;p3"/>
                  <p:cNvSpPr/>
                  <p:nvPr/>
                </p:nvSpPr>
                <p:spPr>
                  <a:xfrm>
                    <a:off x="2128" y="673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6" name="Google Shape;186;p3"/>
                  <p:cNvSpPr/>
                  <p:nvPr/>
                </p:nvSpPr>
                <p:spPr>
                  <a:xfrm>
                    <a:off x="2165" y="811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7" name="Google Shape;187;p3"/>
                  <p:cNvSpPr/>
                  <p:nvPr/>
                </p:nvSpPr>
                <p:spPr>
                  <a:xfrm>
                    <a:off x="2269" y="748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8" name="Google Shape;188;p3"/>
                  <p:cNvSpPr/>
                  <p:nvPr/>
                </p:nvSpPr>
                <p:spPr>
                  <a:xfrm>
                    <a:off x="2120" y="856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9" name="Google Shape;189;p3"/>
                  <p:cNvSpPr/>
                  <p:nvPr/>
                </p:nvSpPr>
                <p:spPr>
                  <a:xfrm>
                    <a:off x="2120" y="784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0" name="Google Shape;190;p3"/>
                  <p:cNvSpPr/>
                  <p:nvPr/>
                </p:nvSpPr>
                <p:spPr>
                  <a:xfrm>
                    <a:off x="2254" y="793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1" name="Google Shape;191;p3"/>
                  <p:cNvSpPr/>
                  <p:nvPr/>
                </p:nvSpPr>
                <p:spPr>
                  <a:xfrm>
                    <a:off x="2027" y="733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2" name="Google Shape;192;p3"/>
                  <p:cNvSpPr/>
                  <p:nvPr/>
                </p:nvSpPr>
                <p:spPr>
                  <a:xfrm>
                    <a:off x="2116" y="784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3" name="Google Shape;193;p3"/>
                  <p:cNvSpPr/>
                  <p:nvPr/>
                </p:nvSpPr>
                <p:spPr>
                  <a:xfrm>
                    <a:off x="2137" y="736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4" name="Google Shape;194;p3"/>
                  <p:cNvSpPr/>
                  <p:nvPr/>
                </p:nvSpPr>
                <p:spPr>
                  <a:xfrm>
                    <a:off x="2065" y="784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5" name="Google Shape;195;p3"/>
                  <p:cNvSpPr/>
                  <p:nvPr/>
                </p:nvSpPr>
                <p:spPr>
                  <a:xfrm>
                    <a:off x="2074" y="838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6" name="Google Shape;196;p3"/>
                  <p:cNvSpPr/>
                  <p:nvPr/>
                </p:nvSpPr>
                <p:spPr>
                  <a:xfrm>
                    <a:off x="2102" y="798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7" name="Google Shape;197;p3"/>
                  <p:cNvSpPr/>
                  <p:nvPr/>
                </p:nvSpPr>
                <p:spPr>
                  <a:xfrm>
                    <a:off x="2218" y="796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8" name="Google Shape;198;p3"/>
                  <p:cNvSpPr/>
                  <p:nvPr/>
                </p:nvSpPr>
                <p:spPr>
                  <a:xfrm>
                    <a:off x="2236" y="832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9" name="Google Shape;199;p3"/>
                  <p:cNvSpPr/>
                  <p:nvPr/>
                </p:nvSpPr>
                <p:spPr>
                  <a:xfrm>
                    <a:off x="2275" y="757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0" name="Google Shape;200;p3"/>
                  <p:cNvSpPr/>
                  <p:nvPr/>
                </p:nvSpPr>
                <p:spPr>
                  <a:xfrm>
                    <a:off x="2077" y="838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1" name="Google Shape;201;p3"/>
                  <p:cNvSpPr/>
                  <p:nvPr/>
                </p:nvSpPr>
                <p:spPr>
                  <a:xfrm>
                    <a:off x="2056" y="895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2" name="Google Shape;202;p3"/>
                  <p:cNvSpPr/>
                  <p:nvPr/>
                </p:nvSpPr>
                <p:spPr>
                  <a:xfrm>
                    <a:off x="2065" y="907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3" name="Google Shape;203;p3"/>
                  <p:cNvSpPr/>
                  <p:nvPr/>
                </p:nvSpPr>
                <p:spPr>
                  <a:xfrm>
                    <a:off x="2158" y="910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4" name="Google Shape;204;p3"/>
                  <p:cNvSpPr/>
                  <p:nvPr/>
                </p:nvSpPr>
                <p:spPr>
                  <a:xfrm>
                    <a:off x="2200" y="898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5" name="Google Shape;205;p3"/>
                  <p:cNvSpPr/>
                  <p:nvPr/>
                </p:nvSpPr>
                <p:spPr>
                  <a:xfrm>
                    <a:off x="2242" y="883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6" name="Google Shape;206;p3"/>
                  <p:cNvSpPr/>
                  <p:nvPr/>
                </p:nvSpPr>
                <p:spPr>
                  <a:xfrm>
                    <a:off x="2285" y="769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7" name="Google Shape;207;p3"/>
                  <p:cNvSpPr/>
                  <p:nvPr/>
                </p:nvSpPr>
                <p:spPr>
                  <a:xfrm>
                    <a:off x="2275" y="823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8" name="Google Shape;208;p3"/>
                  <p:cNvSpPr/>
                  <p:nvPr/>
                </p:nvSpPr>
                <p:spPr>
                  <a:xfrm>
                    <a:off x="2234" y="700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9" name="Google Shape;209;p3"/>
                  <p:cNvSpPr/>
                  <p:nvPr/>
                </p:nvSpPr>
                <p:spPr>
                  <a:xfrm>
                    <a:off x="2117" y="616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0" name="Google Shape;210;p3"/>
                  <p:cNvSpPr/>
                  <p:nvPr/>
                </p:nvSpPr>
                <p:spPr>
                  <a:xfrm>
                    <a:off x="2185" y="640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1" name="Google Shape;211;p3"/>
                  <p:cNvSpPr/>
                  <p:nvPr/>
                </p:nvSpPr>
                <p:spPr>
                  <a:xfrm>
                    <a:off x="2074" y="637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2" name="Google Shape;212;p3"/>
                  <p:cNvSpPr/>
                  <p:nvPr/>
                </p:nvSpPr>
                <p:spPr>
                  <a:xfrm>
                    <a:off x="2213" y="712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3" name="Google Shape;213;p3"/>
                  <p:cNvSpPr/>
                  <p:nvPr/>
                </p:nvSpPr>
                <p:spPr>
                  <a:xfrm>
                    <a:off x="2267" y="736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4" name="Google Shape;214;p3"/>
                  <p:cNvSpPr/>
                  <p:nvPr/>
                </p:nvSpPr>
                <p:spPr>
                  <a:xfrm>
                    <a:off x="2228" y="769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5" name="Google Shape;215;p3"/>
                  <p:cNvSpPr/>
                  <p:nvPr/>
                </p:nvSpPr>
                <p:spPr>
                  <a:xfrm>
                    <a:off x="2107" y="766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" name="Google Shape;216;p3"/>
                  <p:cNvSpPr/>
                  <p:nvPr/>
                </p:nvSpPr>
                <p:spPr>
                  <a:xfrm>
                    <a:off x="2041" y="790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7" name="Google Shape;217;p3"/>
                  <p:cNvSpPr/>
                  <p:nvPr/>
                </p:nvSpPr>
                <p:spPr>
                  <a:xfrm>
                    <a:off x="1981" y="859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8" name="Google Shape;218;p3"/>
                  <p:cNvSpPr/>
                  <p:nvPr/>
                </p:nvSpPr>
                <p:spPr>
                  <a:xfrm>
                    <a:off x="1924" y="757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9" name="Google Shape;219;p3"/>
                  <p:cNvSpPr/>
                  <p:nvPr/>
                </p:nvSpPr>
                <p:spPr>
                  <a:xfrm>
                    <a:off x="1943" y="814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0" name="Google Shape;220;p3"/>
                  <p:cNvSpPr/>
                  <p:nvPr/>
                </p:nvSpPr>
                <p:spPr>
                  <a:xfrm>
                    <a:off x="2041" y="859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1" name="Google Shape;221;p3"/>
                  <p:cNvSpPr/>
                  <p:nvPr/>
                </p:nvSpPr>
                <p:spPr>
                  <a:xfrm>
                    <a:off x="2107" y="880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2" name="Google Shape;222;p3"/>
                  <p:cNvSpPr/>
                  <p:nvPr/>
                </p:nvSpPr>
                <p:spPr>
                  <a:xfrm>
                    <a:off x="2084" y="766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3" name="Google Shape;223;p3"/>
                  <p:cNvSpPr/>
                  <p:nvPr/>
                </p:nvSpPr>
                <p:spPr>
                  <a:xfrm>
                    <a:off x="1981" y="691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4" name="Google Shape;224;p3"/>
                  <p:cNvSpPr/>
                  <p:nvPr/>
                </p:nvSpPr>
                <p:spPr>
                  <a:xfrm>
                    <a:off x="2081" y="625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5" name="Google Shape;225;p3"/>
                  <p:cNvSpPr/>
                  <p:nvPr/>
                </p:nvSpPr>
                <p:spPr>
                  <a:xfrm>
                    <a:off x="2036" y="673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6" name="Google Shape;226;p3"/>
                  <p:cNvSpPr/>
                  <p:nvPr/>
                </p:nvSpPr>
                <p:spPr>
                  <a:xfrm>
                    <a:off x="2189" y="856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7" name="Google Shape;227;p3"/>
                  <p:cNvSpPr/>
                  <p:nvPr/>
                </p:nvSpPr>
                <p:spPr>
                  <a:xfrm>
                    <a:off x="2008" y="748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8" name="Google Shape;228;p3"/>
                  <p:cNvSpPr/>
                  <p:nvPr/>
                </p:nvSpPr>
                <p:spPr>
                  <a:xfrm>
                    <a:off x="2242" y="904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9" name="Google Shape;229;p3"/>
                  <p:cNvSpPr/>
                  <p:nvPr/>
                </p:nvSpPr>
                <p:spPr>
                  <a:xfrm>
                    <a:off x="2156" y="934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0" name="Google Shape;230;p3"/>
                  <p:cNvSpPr/>
                  <p:nvPr/>
                </p:nvSpPr>
                <p:spPr>
                  <a:xfrm>
                    <a:off x="2222" y="658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1" name="Google Shape;231;p3"/>
                  <p:cNvSpPr/>
                  <p:nvPr/>
                </p:nvSpPr>
                <p:spPr>
                  <a:xfrm>
                    <a:off x="2242" y="697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2" name="Google Shape;232;p3"/>
                  <p:cNvSpPr/>
                  <p:nvPr/>
                </p:nvSpPr>
                <p:spPr>
                  <a:xfrm>
                    <a:off x="2125" y="940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3" name="Google Shape;233;p3"/>
                  <p:cNvSpPr/>
                  <p:nvPr/>
                </p:nvSpPr>
                <p:spPr>
                  <a:xfrm>
                    <a:off x="2059" y="907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4" name="Google Shape;234;p3"/>
                  <p:cNvSpPr/>
                  <p:nvPr/>
                </p:nvSpPr>
                <p:spPr>
                  <a:xfrm>
                    <a:off x="2206" y="634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5" name="Google Shape;235;p3"/>
                  <p:cNvSpPr/>
                  <p:nvPr/>
                </p:nvSpPr>
                <p:spPr>
                  <a:xfrm>
                    <a:off x="2225" y="862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6" name="Google Shape;236;p3"/>
                  <p:cNvSpPr/>
                  <p:nvPr/>
                </p:nvSpPr>
                <p:spPr>
                  <a:xfrm>
                    <a:off x="1994" y="640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7" name="Google Shape;237;p3"/>
                  <p:cNvSpPr/>
                  <p:nvPr/>
                </p:nvSpPr>
                <p:spPr>
                  <a:xfrm>
                    <a:off x="2140" y="844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8" name="Google Shape;238;p3"/>
                  <p:cNvSpPr/>
                  <p:nvPr/>
                </p:nvSpPr>
                <p:spPr>
                  <a:xfrm>
                    <a:off x="2116" y="607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9" name="Google Shape;239;p3"/>
                  <p:cNvSpPr/>
                  <p:nvPr/>
                </p:nvSpPr>
                <p:spPr>
                  <a:xfrm>
                    <a:off x="2021" y="925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0" name="Google Shape;240;p3"/>
                  <p:cNvSpPr/>
                  <p:nvPr/>
                </p:nvSpPr>
                <p:spPr>
                  <a:xfrm>
                    <a:off x="2185" y="922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1" name="Google Shape;241;p3"/>
                  <p:cNvSpPr/>
                  <p:nvPr/>
                </p:nvSpPr>
                <p:spPr>
                  <a:xfrm>
                    <a:off x="2060" y="601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2" name="Google Shape;242;p3"/>
                  <p:cNvSpPr/>
                  <p:nvPr/>
                </p:nvSpPr>
                <p:spPr>
                  <a:xfrm>
                    <a:off x="1960" y="889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3" name="Google Shape;243;p3"/>
                  <p:cNvSpPr/>
                  <p:nvPr/>
                </p:nvSpPr>
                <p:spPr>
                  <a:xfrm>
                    <a:off x="2174" y="619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4" name="Google Shape;244;p3"/>
                  <p:cNvSpPr/>
                  <p:nvPr/>
                </p:nvSpPr>
                <p:spPr>
                  <a:xfrm>
                    <a:off x="2137" y="733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5" name="Google Shape;245;p3"/>
                  <p:cNvSpPr/>
                  <p:nvPr/>
                </p:nvSpPr>
                <p:spPr>
                  <a:xfrm>
                    <a:off x="2119" y="940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6" name="Google Shape;246;p3"/>
                  <p:cNvSpPr/>
                  <p:nvPr/>
                </p:nvSpPr>
                <p:spPr>
                  <a:xfrm>
                    <a:off x="2173" y="712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7" name="Google Shape;247;p3"/>
                  <p:cNvSpPr/>
                  <p:nvPr/>
                </p:nvSpPr>
                <p:spPr>
                  <a:xfrm>
                    <a:off x="1934" y="706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8" name="Google Shape;248;p3"/>
                  <p:cNvSpPr/>
                  <p:nvPr/>
                </p:nvSpPr>
                <p:spPr>
                  <a:xfrm>
                    <a:off x="2150" y="838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9" name="Google Shape;249;p3"/>
                  <p:cNvSpPr/>
                  <p:nvPr/>
                </p:nvSpPr>
                <p:spPr>
                  <a:xfrm>
                    <a:off x="2155" y="808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0" name="Google Shape;250;p3"/>
                  <p:cNvSpPr/>
                  <p:nvPr/>
                </p:nvSpPr>
                <p:spPr>
                  <a:xfrm>
                    <a:off x="2182" y="772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1" name="Google Shape;251;p3"/>
                  <p:cNvSpPr/>
                  <p:nvPr/>
                </p:nvSpPr>
                <p:spPr>
                  <a:xfrm>
                    <a:off x="2072" y="877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2" name="Google Shape;252;p3"/>
                  <p:cNvSpPr/>
                  <p:nvPr/>
                </p:nvSpPr>
                <p:spPr>
                  <a:xfrm>
                    <a:off x="2173" y="859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3" name="Google Shape;253;p3"/>
                  <p:cNvSpPr/>
                  <p:nvPr/>
                </p:nvSpPr>
                <p:spPr>
                  <a:xfrm>
                    <a:off x="1967" y="694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" name="Google Shape;254;p3"/>
                  <p:cNvSpPr/>
                  <p:nvPr/>
                </p:nvSpPr>
                <p:spPr>
                  <a:xfrm>
                    <a:off x="2140" y="817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5" name="Google Shape;255;p3"/>
                  <p:cNvSpPr/>
                  <p:nvPr/>
                </p:nvSpPr>
                <p:spPr>
                  <a:xfrm>
                    <a:off x="2179" y="736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6" name="Google Shape;256;p3"/>
                  <p:cNvSpPr/>
                  <p:nvPr/>
                </p:nvSpPr>
                <p:spPr>
                  <a:xfrm>
                    <a:off x="1985" y="742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7" name="Google Shape;257;p3"/>
                  <p:cNvSpPr/>
                  <p:nvPr/>
                </p:nvSpPr>
                <p:spPr>
                  <a:xfrm>
                    <a:off x="2041" y="823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8" name="Google Shape;258;p3"/>
                  <p:cNvSpPr/>
                  <p:nvPr/>
                </p:nvSpPr>
                <p:spPr>
                  <a:xfrm>
                    <a:off x="2047" y="823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9" name="Google Shape;259;p3"/>
                  <p:cNvSpPr/>
                  <p:nvPr/>
                </p:nvSpPr>
                <p:spPr>
                  <a:xfrm>
                    <a:off x="2027" y="790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0" name="Google Shape;260;p3"/>
                  <p:cNvSpPr/>
                  <p:nvPr/>
                </p:nvSpPr>
                <p:spPr>
                  <a:xfrm>
                    <a:off x="2063" y="859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1" name="Google Shape;261;p3"/>
                  <p:cNvSpPr/>
                  <p:nvPr/>
                </p:nvSpPr>
                <p:spPr>
                  <a:xfrm>
                    <a:off x="2165" y="844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2" name="Google Shape;262;p3"/>
                  <p:cNvSpPr/>
                  <p:nvPr/>
                </p:nvSpPr>
                <p:spPr>
                  <a:xfrm>
                    <a:off x="2089" y="760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3" name="Google Shape;263;p3"/>
                  <p:cNvSpPr/>
                  <p:nvPr/>
                </p:nvSpPr>
                <p:spPr>
                  <a:xfrm>
                    <a:off x="2137" y="712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4" name="Google Shape;264;p3"/>
                  <p:cNvSpPr/>
                  <p:nvPr/>
                </p:nvSpPr>
                <p:spPr>
                  <a:xfrm>
                    <a:off x="2081" y="751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5" name="Google Shape;265;p3"/>
                  <p:cNvSpPr/>
                  <p:nvPr/>
                </p:nvSpPr>
                <p:spPr>
                  <a:xfrm>
                    <a:off x="2051" y="751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6" name="Google Shape;266;p3"/>
                  <p:cNvSpPr/>
                  <p:nvPr/>
                </p:nvSpPr>
                <p:spPr>
                  <a:xfrm>
                    <a:off x="1959" y="862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7" name="Google Shape;267;p3"/>
                  <p:cNvSpPr/>
                  <p:nvPr/>
                </p:nvSpPr>
                <p:spPr>
                  <a:xfrm>
                    <a:off x="2095" y="862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8" name="Google Shape;268;p3"/>
                  <p:cNvSpPr/>
                  <p:nvPr/>
                </p:nvSpPr>
                <p:spPr>
                  <a:xfrm>
                    <a:off x="2150" y="808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9" name="Google Shape;269;p3"/>
                  <p:cNvSpPr/>
                  <p:nvPr/>
                </p:nvSpPr>
                <p:spPr>
                  <a:xfrm>
                    <a:off x="2152" y="889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0" name="Google Shape;270;p3"/>
                  <p:cNvSpPr/>
                  <p:nvPr/>
                </p:nvSpPr>
                <p:spPr>
                  <a:xfrm>
                    <a:off x="2099" y="931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1" name="Google Shape;271;p3"/>
                  <p:cNvSpPr/>
                  <p:nvPr/>
                </p:nvSpPr>
                <p:spPr>
                  <a:xfrm>
                    <a:off x="2095" y="664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2" name="Google Shape;272;p3"/>
                  <p:cNvSpPr/>
                  <p:nvPr/>
                </p:nvSpPr>
                <p:spPr>
                  <a:xfrm>
                    <a:off x="2170" y="673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3" name="Google Shape;273;p3"/>
                  <p:cNvSpPr/>
                  <p:nvPr/>
                </p:nvSpPr>
                <p:spPr>
                  <a:xfrm>
                    <a:off x="2206" y="715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4" name="Google Shape;274;p3"/>
                  <p:cNvSpPr/>
                  <p:nvPr/>
                </p:nvSpPr>
                <p:spPr>
                  <a:xfrm>
                    <a:off x="2120" y="724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5" name="Google Shape;275;p3"/>
                  <p:cNvSpPr/>
                  <p:nvPr/>
                </p:nvSpPr>
                <p:spPr>
                  <a:xfrm>
                    <a:off x="2105" y="775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6" name="Google Shape;276;p3"/>
                  <p:cNvSpPr/>
                  <p:nvPr/>
                </p:nvSpPr>
                <p:spPr>
                  <a:xfrm>
                    <a:off x="2198" y="796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7" name="Google Shape;277;p3"/>
                  <p:cNvSpPr/>
                  <p:nvPr/>
                </p:nvSpPr>
                <p:spPr>
                  <a:xfrm>
                    <a:off x="2174" y="775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8" name="Google Shape;278;p3"/>
                  <p:cNvSpPr/>
                  <p:nvPr/>
                </p:nvSpPr>
                <p:spPr>
                  <a:xfrm>
                    <a:off x="2081" y="835"/>
                    <a:ext cx="66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9" name="Google Shape;279;p3"/>
                  <p:cNvSpPr/>
                  <p:nvPr/>
                </p:nvSpPr>
                <p:spPr>
                  <a:xfrm>
                    <a:off x="1972" y="774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0" name="Google Shape;280;p3"/>
                  <p:cNvSpPr/>
                  <p:nvPr/>
                </p:nvSpPr>
                <p:spPr>
                  <a:xfrm>
                    <a:off x="2019" y="869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1" name="Google Shape;281;p3"/>
                  <p:cNvSpPr/>
                  <p:nvPr/>
                </p:nvSpPr>
                <p:spPr>
                  <a:xfrm>
                    <a:off x="1972" y="821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2" name="Google Shape;282;p3"/>
                  <p:cNvSpPr/>
                  <p:nvPr/>
                </p:nvSpPr>
                <p:spPr>
                  <a:xfrm>
                    <a:off x="2019" y="821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3" name="Google Shape;283;p3"/>
                  <p:cNvSpPr/>
                  <p:nvPr/>
                </p:nvSpPr>
                <p:spPr>
                  <a:xfrm>
                    <a:off x="2067" y="917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84" name="Google Shape;284;p3"/>
                <p:cNvGrpSpPr/>
                <p:nvPr/>
              </p:nvGrpSpPr>
              <p:grpSpPr>
                <a:xfrm>
                  <a:off x="1659152" y="1453155"/>
                  <a:ext cx="641089" cy="608900"/>
                  <a:chOff x="2737" y="739"/>
                  <a:chExt cx="239" cy="227"/>
                </a:xfrm>
              </p:grpSpPr>
              <p:sp>
                <p:nvSpPr>
                  <p:cNvPr id="285" name="Google Shape;285;p3"/>
                  <p:cNvSpPr/>
                  <p:nvPr/>
                </p:nvSpPr>
                <p:spPr>
                  <a:xfrm>
                    <a:off x="2820" y="832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CCCC"/>
                      </a:gs>
                      <a:gs pos="100000">
                        <a:srgbClr val="0033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6" name="Google Shape;286;p3"/>
                  <p:cNvSpPr/>
                  <p:nvPr/>
                </p:nvSpPr>
                <p:spPr>
                  <a:xfrm>
                    <a:off x="2787" y="889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969696"/>
                      </a:gs>
                      <a:gs pos="100000">
                        <a:srgbClr val="333333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7" name="Google Shape;287;p3"/>
                  <p:cNvSpPr/>
                  <p:nvPr/>
                </p:nvSpPr>
                <p:spPr>
                  <a:xfrm>
                    <a:off x="2868" y="763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CCCC"/>
                      </a:gs>
                      <a:gs pos="100000">
                        <a:srgbClr val="0033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8" name="Google Shape;288;p3"/>
                  <p:cNvSpPr/>
                  <p:nvPr/>
                </p:nvSpPr>
                <p:spPr>
                  <a:xfrm>
                    <a:off x="2851" y="850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969696"/>
                      </a:gs>
                      <a:gs pos="100000">
                        <a:srgbClr val="333333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9" name="Google Shape;289;p3"/>
                  <p:cNvSpPr/>
                  <p:nvPr/>
                </p:nvSpPr>
                <p:spPr>
                  <a:xfrm>
                    <a:off x="2823" y="802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CCCC"/>
                      </a:gs>
                      <a:gs pos="100000">
                        <a:srgbClr val="0033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" name="Google Shape;290;p3"/>
                  <p:cNvSpPr/>
                  <p:nvPr/>
                </p:nvSpPr>
                <p:spPr>
                  <a:xfrm>
                    <a:off x="2803" y="814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969696"/>
                      </a:gs>
                      <a:gs pos="100000">
                        <a:srgbClr val="333333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" name="Google Shape;291;p3"/>
                  <p:cNvSpPr/>
                  <p:nvPr/>
                </p:nvSpPr>
                <p:spPr>
                  <a:xfrm>
                    <a:off x="2796" y="871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CCCC"/>
                      </a:gs>
                      <a:gs pos="100000">
                        <a:srgbClr val="0033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2" name="Google Shape;292;p3"/>
                  <p:cNvSpPr/>
                  <p:nvPr/>
                </p:nvSpPr>
                <p:spPr>
                  <a:xfrm>
                    <a:off x="2851" y="862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969696"/>
                      </a:gs>
                      <a:gs pos="100000">
                        <a:srgbClr val="333333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3" name="Google Shape;293;p3"/>
                  <p:cNvSpPr/>
                  <p:nvPr/>
                </p:nvSpPr>
                <p:spPr>
                  <a:xfrm>
                    <a:off x="2907" y="829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CCCC"/>
                      </a:gs>
                      <a:gs pos="100000">
                        <a:srgbClr val="0033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4" name="Google Shape;294;p3"/>
                  <p:cNvSpPr/>
                  <p:nvPr/>
                </p:nvSpPr>
                <p:spPr>
                  <a:xfrm>
                    <a:off x="2851" y="841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969696"/>
                      </a:gs>
                      <a:gs pos="100000">
                        <a:srgbClr val="333333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5" name="Google Shape;295;p3"/>
                  <p:cNvSpPr/>
                  <p:nvPr/>
                </p:nvSpPr>
                <p:spPr>
                  <a:xfrm>
                    <a:off x="2838" y="898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CCCC"/>
                      </a:gs>
                      <a:gs pos="100000">
                        <a:srgbClr val="0033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6" name="Google Shape;296;p3"/>
                  <p:cNvSpPr/>
                  <p:nvPr/>
                </p:nvSpPr>
                <p:spPr>
                  <a:xfrm>
                    <a:off x="2893" y="871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969696"/>
                      </a:gs>
                      <a:gs pos="100000">
                        <a:srgbClr val="333333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7" name="Google Shape;297;p3"/>
                  <p:cNvSpPr/>
                  <p:nvPr/>
                </p:nvSpPr>
                <p:spPr>
                  <a:xfrm>
                    <a:off x="2748" y="823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CCCC"/>
                      </a:gs>
                      <a:gs pos="100000">
                        <a:srgbClr val="0033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8" name="Google Shape;298;p3"/>
                  <p:cNvSpPr/>
                  <p:nvPr/>
                </p:nvSpPr>
                <p:spPr>
                  <a:xfrm>
                    <a:off x="2737" y="835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969696"/>
                      </a:gs>
                      <a:gs pos="100000">
                        <a:srgbClr val="333333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9" name="Google Shape;299;p3"/>
                  <p:cNvSpPr/>
                  <p:nvPr/>
                </p:nvSpPr>
                <p:spPr>
                  <a:xfrm>
                    <a:off x="2760" y="865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CCCC"/>
                      </a:gs>
                      <a:gs pos="100000">
                        <a:srgbClr val="0033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0" name="Google Shape;300;p3"/>
                  <p:cNvSpPr/>
                  <p:nvPr/>
                </p:nvSpPr>
                <p:spPr>
                  <a:xfrm>
                    <a:off x="2773" y="883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969696"/>
                      </a:gs>
                      <a:gs pos="100000">
                        <a:srgbClr val="333333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1" name="Google Shape;301;p3"/>
                  <p:cNvSpPr/>
                  <p:nvPr/>
                </p:nvSpPr>
                <p:spPr>
                  <a:xfrm>
                    <a:off x="2784" y="751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CCCC"/>
                      </a:gs>
                      <a:gs pos="100000">
                        <a:srgbClr val="0033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2" name="Google Shape;302;p3"/>
                  <p:cNvSpPr/>
                  <p:nvPr/>
                </p:nvSpPr>
                <p:spPr>
                  <a:xfrm>
                    <a:off x="2758" y="772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969696"/>
                      </a:gs>
                      <a:gs pos="100000">
                        <a:srgbClr val="333333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3" name="Google Shape;303;p3"/>
                  <p:cNvSpPr/>
                  <p:nvPr/>
                </p:nvSpPr>
                <p:spPr>
                  <a:xfrm>
                    <a:off x="2748" y="862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CCCC"/>
                      </a:gs>
                      <a:gs pos="100000">
                        <a:srgbClr val="0033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4" name="Google Shape;304;p3"/>
                  <p:cNvSpPr/>
                  <p:nvPr/>
                </p:nvSpPr>
                <p:spPr>
                  <a:xfrm>
                    <a:off x="2776" y="811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969696"/>
                      </a:gs>
                      <a:gs pos="100000">
                        <a:srgbClr val="333333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5" name="Google Shape;305;p3"/>
                  <p:cNvSpPr/>
                  <p:nvPr/>
                </p:nvSpPr>
                <p:spPr>
                  <a:xfrm>
                    <a:off x="2766" y="808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CCCC"/>
                      </a:gs>
                      <a:gs pos="100000">
                        <a:srgbClr val="0033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6" name="Google Shape;306;p3"/>
                  <p:cNvSpPr/>
                  <p:nvPr/>
                </p:nvSpPr>
                <p:spPr>
                  <a:xfrm>
                    <a:off x="2851" y="739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969696"/>
                      </a:gs>
                      <a:gs pos="100000">
                        <a:srgbClr val="333333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7" name="Google Shape;307;p3"/>
                  <p:cNvSpPr/>
                  <p:nvPr/>
                </p:nvSpPr>
                <p:spPr>
                  <a:xfrm>
                    <a:off x="2826" y="796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CCCC"/>
                      </a:gs>
                      <a:gs pos="100000">
                        <a:srgbClr val="0033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8" name="Google Shape;308;p3"/>
                  <p:cNvSpPr/>
                  <p:nvPr/>
                </p:nvSpPr>
                <p:spPr>
                  <a:xfrm>
                    <a:off x="2899" y="787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969696"/>
                      </a:gs>
                      <a:gs pos="100000">
                        <a:srgbClr val="333333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9" name="Google Shape;309;p3"/>
                  <p:cNvSpPr/>
                  <p:nvPr/>
                </p:nvSpPr>
                <p:spPr>
                  <a:xfrm>
                    <a:off x="2815" y="850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969696"/>
                      </a:gs>
                      <a:gs pos="100000">
                        <a:srgbClr val="333333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0" name="Google Shape;310;p3"/>
                  <p:cNvSpPr/>
                  <p:nvPr/>
                </p:nvSpPr>
                <p:spPr>
                  <a:xfrm>
                    <a:off x="2811" y="803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969696"/>
                      </a:gs>
                      <a:gs pos="100000">
                        <a:srgbClr val="333333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1" name="Google Shape;311;p3"/>
                  <p:cNvSpPr/>
                  <p:nvPr/>
                </p:nvSpPr>
                <p:spPr>
                  <a:xfrm>
                    <a:off x="2876" y="824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CCCC"/>
                      </a:gs>
                      <a:gs pos="100000">
                        <a:srgbClr val="0033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12" name="Google Shape;312;p3"/>
                <p:cNvSpPr/>
                <p:nvPr/>
              </p:nvSpPr>
              <p:spPr>
                <a:xfrm>
                  <a:off x="2467118" y="1546849"/>
                  <a:ext cx="435006" cy="434546"/>
                </a:xfrm>
                <a:prstGeom prst="mathPlus">
                  <a:avLst>
                    <a:gd name="adj1" fmla="val 23520"/>
                  </a:avLst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" name="Google Shape;313;p3"/>
                <p:cNvSpPr/>
                <p:nvPr/>
              </p:nvSpPr>
              <p:spPr>
                <a:xfrm>
                  <a:off x="4526742" y="1522226"/>
                  <a:ext cx="498947" cy="537818"/>
                </a:xfrm>
                <a:prstGeom prst="mathEqual">
                  <a:avLst>
                    <a:gd name="adj1" fmla="val 23520"/>
                    <a:gd name="adj2" fmla="val 11760"/>
                  </a:avLst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14" name="Google Shape;314;p3"/>
                <p:cNvGrpSpPr/>
                <p:nvPr/>
              </p:nvGrpSpPr>
              <p:grpSpPr>
                <a:xfrm>
                  <a:off x="5488184" y="1189856"/>
                  <a:ext cx="1153425" cy="1091731"/>
                  <a:chOff x="1924" y="601"/>
                  <a:chExt cx="430" cy="407"/>
                </a:xfrm>
              </p:grpSpPr>
              <p:sp>
                <p:nvSpPr>
                  <p:cNvPr id="315" name="Google Shape;315;p3"/>
                  <p:cNvSpPr/>
                  <p:nvPr/>
                </p:nvSpPr>
                <p:spPr>
                  <a:xfrm>
                    <a:off x="2089" y="718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6" name="Google Shape;316;p3"/>
                  <p:cNvSpPr/>
                  <p:nvPr/>
                </p:nvSpPr>
                <p:spPr>
                  <a:xfrm>
                    <a:off x="2160" y="730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7" name="Google Shape;317;p3"/>
                  <p:cNvSpPr/>
                  <p:nvPr/>
                </p:nvSpPr>
                <p:spPr>
                  <a:xfrm>
                    <a:off x="2065" y="673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8" name="Google Shape;318;p3"/>
                  <p:cNvSpPr/>
                  <p:nvPr/>
                </p:nvSpPr>
                <p:spPr>
                  <a:xfrm>
                    <a:off x="2092" y="652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9" name="Google Shape;319;p3"/>
                  <p:cNvSpPr/>
                  <p:nvPr/>
                </p:nvSpPr>
                <p:spPr>
                  <a:xfrm>
                    <a:off x="2206" y="676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0" name="Google Shape;320;p3"/>
                  <p:cNvSpPr/>
                  <p:nvPr/>
                </p:nvSpPr>
                <p:spPr>
                  <a:xfrm>
                    <a:off x="2245" y="772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1" name="Google Shape;321;p3"/>
                  <p:cNvSpPr/>
                  <p:nvPr/>
                </p:nvSpPr>
                <p:spPr>
                  <a:xfrm>
                    <a:off x="2155" y="871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2" name="Google Shape;322;p3"/>
                  <p:cNvSpPr/>
                  <p:nvPr/>
                </p:nvSpPr>
                <p:spPr>
                  <a:xfrm>
                    <a:off x="2029" y="805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3" name="Google Shape;323;p3"/>
                  <p:cNvSpPr/>
                  <p:nvPr/>
                </p:nvSpPr>
                <p:spPr>
                  <a:xfrm>
                    <a:off x="2077" y="790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4" name="Google Shape;324;p3"/>
                  <p:cNvSpPr/>
                  <p:nvPr/>
                </p:nvSpPr>
                <p:spPr>
                  <a:xfrm>
                    <a:off x="2143" y="736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5" name="Google Shape;325;p3"/>
                  <p:cNvSpPr/>
                  <p:nvPr/>
                </p:nvSpPr>
                <p:spPr>
                  <a:xfrm>
                    <a:off x="2041" y="697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6" name="Google Shape;326;p3"/>
                  <p:cNvSpPr/>
                  <p:nvPr/>
                </p:nvSpPr>
                <p:spPr>
                  <a:xfrm>
                    <a:off x="2055" y="742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7" name="Google Shape;327;p3"/>
                  <p:cNvSpPr/>
                  <p:nvPr/>
                </p:nvSpPr>
                <p:spPr>
                  <a:xfrm>
                    <a:off x="2168" y="718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8" name="Google Shape;328;p3"/>
                  <p:cNvSpPr/>
                  <p:nvPr/>
                </p:nvSpPr>
                <p:spPr>
                  <a:xfrm>
                    <a:off x="2070" y="832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9" name="Google Shape;329;p3"/>
                  <p:cNvSpPr/>
                  <p:nvPr/>
                </p:nvSpPr>
                <p:spPr>
                  <a:xfrm>
                    <a:off x="2144" y="748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0" name="Google Shape;330;p3"/>
                  <p:cNvSpPr/>
                  <p:nvPr/>
                </p:nvSpPr>
                <p:spPr>
                  <a:xfrm>
                    <a:off x="2180" y="778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1" name="Google Shape;331;p3"/>
                  <p:cNvSpPr/>
                  <p:nvPr/>
                </p:nvSpPr>
                <p:spPr>
                  <a:xfrm>
                    <a:off x="2180" y="775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2" name="Google Shape;332;p3"/>
                  <p:cNvSpPr/>
                  <p:nvPr/>
                </p:nvSpPr>
                <p:spPr>
                  <a:xfrm>
                    <a:off x="2195" y="718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3" name="Google Shape;333;p3"/>
                  <p:cNvSpPr/>
                  <p:nvPr/>
                </p:nvSpPr>
                <p:spPr>
                  <a:xfrm>
                    <a:off x="2228" y="820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4" name="Google Shape;334;p3"/>
                  <p:cNvSpPr/>
                  <p:nvPr/>
                </p:nvSpPr>
                <p:spPr>
                  <a:xfrm>
                    <a:off x="2145" y="817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5" name="Google Shape;335;p3"/>
                  <p:cNvSpPr/>
                  <p:nvPr/>
                </p:nvSpPr>
                <p:spPr>
                  <a:xfrm>
                    <a:off x="2219" y="739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6" name="Google Shape;336;p3"/>
                  <p:cNvSpPr/>
                  <p:nvPr/>
                </p:nvSpPr>
                <p:spPr>
                  <a:xfrm>
                    <a:off x="2153" y="898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7" name="Google Shape;337;p3"/>
                  <p:cNvSpPr/>
                  <p:nvPr/>
                </p:nvSpPr>
                <p:spPr>
                  <a:xfrm>
                    <a:off x="2134" y="727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8" name="Google Shape;338;p3"/>
                  <p:cNvSpPr/>
                  <p:nvPr/>
                </p:nvSpPr>
                <p:spPr>
                  <a:xfrm>
                    <a:off x="2176" y="814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9" name="Google Shape;339;p3"/>
                  <p:cNvSpPr/>
                  <p:nvPr/>
                </p:nvSpPr>
                <p:spPr>
                  <a:xfrm>
                    <a:off x="2071" y="796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0" name="Google Shape;340;p3"/>
                  <p:cNvSpPr/>
                  <p:nvPr/>
                </p:nvSpPr>
                <p:spPr>
                  <a:xfrm>
                    <a:off x="2191" y="778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1" name="Google Shape;341;p3"/>
                  <p:cNvSpPr/>
                  <p:nvPr/>
                </p:nvSpPr>
                <p:spPr>
                  <a:xfrm>
                    <a:off x="2059" y="706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2" name="Google Shape;342;p3"/>
                  <p:cNvSpPr/>
                  <p:nvPr/>
                </p:nvSpPr>
                <p:spPr>
                  <a:xfrm>
                    <a:off x="2029" y="772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3" name="Google Shape;343;p3"/>
                  <p:cNvSpPr/>
                  <p:nvPr/>
                </p:nvSpPr>
                <p:spPr>
                  <a:xfrm>
                    <a:off x="2050" y="853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4" name="Google Shape;344;p3"/>
                  <p:cNvSpPr/>
                  <p:nvPr/>
                </p:nvSpPr>
                <p:spPr>
                  <a:xfrm>
                    <a:off x="2185" y="664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5" name="Google Shape;345;p3"/>
                  <p:cNvSpPr/>
                  <p:nvPr/>
                </p:nvSpPr>
                <p:spPr>
                  <a:xfrm>
                    <a:off x="2228" y="862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6" name="Google Shape;346;p3"/>
                  <p:cNvSpPr/>
                  <p:nvPr/>
                </p:nvSpPr>
                <p:spPr>
                  <a:xfrm>
                    <a:off x="2120" y="829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7" name="Google Shape;347;p3"/>
                  <p:cNvSpPr/>
                  <p:nvPr/>
                </p:nvSpPr>
                <p:spPr>
                  <a:xfrm>
                    <a:off x="2171" y="736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8" name="Google Shape;348;p3"/>
                  <p:cNvSpPr/>
                  <p:nvPr/>
                </p:nvSpPr>
                <p:spPr>
                  <a:xfrm>
                    <a:off x="2090" y="730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9" name="Google Shape;349;p3"/>
                  <p:cNvSpPr/>
                  <p:nvPr/>
                </p:nvSpPr>
                <p:spPr>
                  <a:xfrm>
                    <a:off x="2036" y="745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0" name="Google Shape;350;p3"/>
                  <p:cNvSpPr/>
                  <p:nvPr/>
                </p:nvSpPr>
                <p:spPr>
                  <a:xfrm>
                    <a:off x="2114" y="820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1" name="Google Shape;351;p3"/>
                  <p:cNvSpPr/>
                  <p:nvPr/>
                </p:nvSpPr>
                <p:spPr>
                  <a:xfrm>
                    <a:off x="2078" y="838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2" name="Google Shape;352;p3"/>
                  <p:cNvSpPr/>
                  <p:nvPr/>
                </p:nvSpPr>
                <p:spPr>
                  <a:xfrm>
                    <a:off x="2036" y="778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3" name="Google Shape;353;p3"/>
                  <p:cNvSpPr/>
                  <p:nvPr/>
                </p:nvSpPr>
                <p:spPr>
                  <a:xfrm>
                    <a:off x="2041" y="760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4" name="Google Shape;354;p3"/>
                  <p:cNvSpPr/>
                  <p:nvPr/>
                </p:nvSpPr>
                <p:spPr>
                  <a:xfrm>
                    <a:off x="2180" y="859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5" name="Google Shape;355;p3"/>
                  <p:cNvSpPr/>
                  <p:nvPr/>
                </p:nvSpPr>
                <p:spPr>
                  <a:xfrm>
                    <a:off x="2036" y="859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6" name="Google Shape;356;p3"/>
                  <p:cNvSpPr/>
                  <p:nvPr/>
                </p:nvSpPr>
                <p:spPr>
                  <a:xfrm>
                    <a:off x="2153" y="871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7" name="Google Shape;357;p3"/>
                  <p:cNvSpPr/>
                  <p:nvPr/>
                </p:nvSpPr>
                <p:spPr>
                  <a:xfrm>
                    <a:off x="2275" y="829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8" name="Google Shape;358;p3"/>
                  <p:cNvSpPr/>
                  <p:nvPr/>
                </p:nvSpPr>
                <p:spPr>
                  <a:xfrm>
                    <a:off x="2260" y="703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9" name="Google Shape;359;p3"/>
                  <p:cNvSpPr/>
                  <p:nvPr/>
                </p:nvSpPr>
                <p:spPr>
                  <a:xfrm>
                    <a:off x="2180" y="678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0" name="Google Shape;360;p3"/>
                  <p:cNvSpPr/>
                  <p:nvPr/>
                </p:nvSpPr>
                <p:spPr>
                  <a:xfrm>
                    <a:off x="2176" y="859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1" name="Google Shape;361;p3"/>
                  <p:cNvSpPr/>
                  <p:nvPr/>
                </p:nvSpPr>
                <p:spPr>
                  <a:xfrm>
                    <a:off x="2095" y="883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2" name="Google Shape;362;p3"/>
                  <p:cNvSpPr/>
                  <p:nvPr/>
                </p:nvSpPr>
                <p:spPr>
                  <a:xfrm>
                    <a:off x="2152" y="805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3" name="Google Shape;363;p3"/>
                  <p:cNvSpPr/>
                  <p:nvPr/>
                </p:nvSpPr>
                <p:spPr>
                  <a:xfrm>
                    <a:off x="2134" y="760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4" name="Google Shape;364;p3"/>
                  <p:cNvSpPr/>
                  <p:nvPr/>
                </p:nvSpPr>
                <p:spPr>
                  <a:xfrm>
                    <a:off x="2029" y="811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5" name="Google Shape;365;p3"/>
                  <p:cNvSpPr/>
                  <p:nvPr/>
                </p:nvSpPr>
                <p:spPr>
                  <a:xfrm>
                    <a:off x="2143" y="883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6" name="Google Shape;366;p3"/>
                  <p:cNvSpPr/>
                  <p:nvPr/>
                </p:nvSpPr>
                <p:spPr>
                  <a:xfrm>
                    <a:off x="2089" y="784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7" name="Google Shape;367;p3"/>
                  <p:cNvSpPr/>
                  <p:nvPr/>
                </p:nvSpPr>
                <p:spPr>
                  <a:xfrm>
                    <a:off x="2119" y="709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8" name="Google Shape;368;p3"/>
                  <p:cNvSpPr/>
                  <p:nvPr/>
                </p:nvSpPr>
                <p:spPr>
                  <a:xfrm>
                    <a:off x="2050" y="751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9" name="Google Shape;369;p3"/>
                  <p:cNvSpPr/>
                  <p:nvPr/>
                </p:nvSpPr>
                <p:spPr>
                  <a:xfrm>
                    <a:off x="2155" y="853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0" name="Google Shape;370;p3"/>
                  <p:cNvSpPr/>
                  <p:nvPr/>
                </p:nvSpPr>
                <p:spPr>
                  <a:xfrm>
                    <a:off x="2077" y="817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1" name="Google Shape;371;p3"/>
                  <p:cNvSpPr/>
                  <p:nvPr/>
                </p:nvSpPr>
                <p:spPr>
                  <a:xfrm>
                    <a:off x="1981" y="835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2" name="Google Shape;372;p3"/>
                  <p:cNvSpPr/>
                  <p:nvPr/>
                </p:nvSpPr>
                <p:spPr>
                  <a:xfrm>
                    <a:off x="2125" y="781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3" name="Google Shape;373;p3"/>
                  <p:cNvSpPr/>
                  <p:nvPr/>
                </p:nvSpPr>
                <p:spPr>
                  <a:xfrm>
                    <a:off x="2101" y="829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4" name="Google Shape;374;p3"/>
                  <p:cNvSpPr/>
                  <p:nvPr/>
                </p:nvSpPr>
                <p:spPr>
                  <a:xfrm>
                    <a:off x="2197" y="826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5" name="Google Shape;375;p3"/>
                  <p:cNvSpPr/>
                  <p:nvPr/>
                </p:nvSpPr>
                <p:spPr>
                  <a:xfrm>
                    <a:off x="2072" y="865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6" name="Google Shape;376;p3"/>
                  <p:cNvSpPr/>
                  <p:nvPr/>
                </p:nvSpPr>
                <p:spPr>
                  <a:xfrm>
                    <a:off x="2026" y="796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7" name="Google Shape;377;p3"/>
                  <p:cNvSpPr/>
                  <p:nvPr/>
                </p:nvSpPr>
                <p:spPr>
                  <a:xfrm>
                    <a:off x="2128" y="673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8" name="Google Shape;378;p3"/>
                  <p:cNvSpPr/>
                  <p:nvPr/>
                </p:nvSpPr>
                <p:spPr>
                  <a:xfrm>
                    <a:off x="2165" y="811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9" name="Google Shape;379;p3"/>
                  <p:cNvSpPr/>
                  <p:nvPr/>
                </p:nvSpPr>
                <p:spPr>
                  <a:xfrm>
                    <a:off x="2269" y="748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0" name="Google Shape;380;p3"/>
                  <p:cNvSpPr/>
                  <p:nvPr/>
                </p:nvSpPr>
                <p:spPr>
                  <a:xfrm>
                    <a:off x="2120" y="856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1" name="Google Shape;381;p3"/>
                  <p:cNvSpPr/>
                  <p:nvPr/>
                </p:nvSpPr>
                <p:spPr>
                  <a:xfrm>
                    <a:off x="2120" y="784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2" name="Google Shape;382;p3"/>
                  <p:cNvSpPr/>
                  <p:nvPr/>
                </p:nvSpPr>
                <p:spPr>
                  <a:xfrm>
                    <a:off x="2254" y="793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3" name="Google Shape;383;p3"/>
                  <p:cNvSpPr/>
                  <p:nvPr/>
                </p:nvSpPr>
                <p:spPr>
                  <a:xfrm>
                    <a:off x="2027" y="733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4" name="Google Shape;384;p3"/>
                  <p:cNvSpPr/>
                  <p:nvPr/>
                </p:nvSpPr>
                <p:spPr>
                  <a:xfrm>
                    <a:off x="2116" y="784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5" name="Google Shape;385;p3"/>
                  <p:cNvSpPr/>
                  <p:nvPr/>
                </p:nvSpPr>
                <p:spPr>
                  <a:xfrm>
                    <a:off x="2137" y="736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6" name="Google Shape;386;p3"/>
                  <p:cNvSpPr/>
                  <p:nvPr/>
                </p:nvSpPr>
                <p:spPr>
                  <a:xfrm>
                    <a:off x="2065" y="784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7" name="Google Shape;387;p3"/>
                  <p:cNvSpPr/>
                  <p:nvPr/>
                </p:nvSpPr>
                <p:spPr>
                  <a:xfrm>
                    <a:off x="2074" y="838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8" name="Google Shape;388;p3"/>
                  <p:cNvSpPr/>
                  <p:nvPr/>
                </p:nvSpPr>
                <p:spPr>
                  <a:xfrm>
                    <a:off x="2102" y="798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9" name="Google Shape;389;p3"/>
                  <p:cNvSpPr/>
                  <p:nvPr/>
                </p:nvSpPr>
                <p:spPr>
                  <a:xfrm>
                    <a:off x="2218" y="796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0" name="Google Shape;390;p3"/>
                  <p:cNvSpPr/>
                  <p:nvPr/>
                </p:nvSpPr>
                <p:spPr>
                  <a:xfrm>
                    <a:off x="2236" y="832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1" name="Google Shape;391;p3"/>
                  <p:cNvSpPr/>
                  <p:nvPr/>
                </p:nvSpPr>
                <p:spPr>
                  <a:xfrm>
                    <a:off x="2275" y="757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2" name="Google Shape;392;p3"/>
                  <p:cNvSpPr/>
                  <p:nvPr/>
                </p:nvSpPr>
                <p:spPr>
                  <a:xfrm>
                    <a:off x="2077" y="838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3" name="Google Shape;393;p3"/>
                  <p:cNvSpPr/>
                  <p:nvPr/>
                </p:nvSpPr>
                <p:spPr>
                  <a:xfrm>
                    <a:off x="2056" y="895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4" name="Google Shape;394;p3"/>
                  <p:cNvSpPr/>
                  <p:nvPr/>
                </p:nvSpPr>
                <p:spPr>
                  <a:xfrm>
                    <a:off x="2065" y="907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5" name="Google Shape;395;p3"/>
                  <p:cNvSpPr/>
                  <p:nvPr/>
                </p:nvSpPr>
                <p:spPr>
                  <a:xfrm>
                    <a:off x="2158" y="910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6" name="Google Shape;396;p3"/>
                  <p:cNvSpPr/>
                  <p:nvPr/>
                </p:nvSpPr>
                <p:spPr>
                  <a:xfrm>
                    <a:off x="2200" y="898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7" name="Google Shape;397;p3"/>
                  <p:cNvSpPr/>
                  <p:nvPr/>
                </p:nvSpPr>
                <p:spPr>
                  <a:xfrm>
                    <a:off x="2242" y="883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8" name="Google Shape;398;p3"/>
                  <p:cNvSpPr/>
                  <p:nvPr/>
                </p:nvSpPr>
                <p:spPr>
                  <a:xfrm>
                    <a:off x="2285" y="769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9" name="Google Shape;399;p3"/>
                  <p:cNvSpPr/>
                  <p:nvPr/>
                </p:nvSpPr>
                <p:spPr>
                  <a:xfrm>
                    <a:off x="2275" y="823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0" name="Google Shape;400;p3"/>
                  <p:cNvSpPr/>
                  <p:nvPr/>
                </p:nvSpPr>
                <p:spPr>
                  <a:xfrm>
                    <a:off x="2234" y="700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1" name="Google Shape;401;p3"/>
                  <p:cNvSpPr/>
                  <p:nvPr/>
                </p:nvSpPr>
                <p:spPr>
                  <a:xfrm>
                    <a:off x="2117" y="616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2" name="Google Shape;402;p3"/>
                  <p:cNvSpPr/>
                  <p:nvPr/>
                </p:nvSpPr>
                <p:spPr>
                  <a:xfrm>
                    <a:off x="2185" y="640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3" name="Google Shape;403;p3"/>
                  <p:cNvSpPr/>
                  <p:nvPr/>
                </p:nvSpPr>
                <p:spPr>
                  <a:xfrm>
                    <a:off x="2074" y="637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4" name="Google Shape;404;p3"/>
                  <p:cNvSpPr/>
                  <p:nvPr/>
                </p:nvSpPr>
                <p:spPr>
                  <a:xfrm>
                    <a:off x="2213" y="712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5" name="Google Shape;405;p3"/>
                  <p:cNvSpPr/>
                  <p:nvPr/>
                </p:nvSpPr>
                <p:spPr>
                  <a:xfrm>
                    <a:off x="2267" y="736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6" name="Google Shape;406;p3"/>
                  <p:cNvSpPr/>
                  <p:nvPr/>
                </p:nvSpPr>
                <p:spPr>
                  <a:xfrm>
                    <a:off x="2228" y="769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7" name="Google Shape;407;p3"/>
                  <p:cNvSpPr/>
                  <p:nvPr/>
                </p:nvSpPr>
                <p:spPr>
                  <a:xfrm>
                    <a:off x="2107" y="766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8" name="Google Shape;408;p3"/>
                  <p:cNvSpPr/>
                  <p:nvPr/>
                </p:nvSpPr>
                <p:spPr>
                  <a:xfrm>
                    <a:off x="2041" y="790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9" name="Google Shape;409;p3"/>
                  <p:cNvSpPr/>
                  <p:nvPr/>
                </p:nvSpPr>
                <p:spPr>
                  <a:xfrm>
                    <a:off x="1981" y="859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0" name="Google Shape;410;p3"/>
                  <p:cNvSpPr/>
                  <p:nvPr/>
                </p:nvSpPr>
                <p:spPr>
                  <a:xfrm>
                    <a:off x="1924" y="757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1" name="Google Shape;411;p3"/>
                  <p:cNvSpPr/>
                  <p:nvPr/>
                </p:nvSpPr>
                <p:spPr>
                  <a:xfrm>
                    <a:off x="1943" y="814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2" name="Google Shape;412;p3"/>
                  <p:cNvSpPr/>
                  <p:nvPr/>
                </p:nvSpPr>
                <p:spPr>
                  <a:xfrm>
                    <a:off x="2041" y="859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3" name="Google Shape;413;p3"/>
                  <p:cNvSpPr/>
                  <p:nvPr/>
                </p:nvSpPr>
                <p:spPr>
                  <a:xfrm>
                    <a:off x="2107" y="880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4" name="Google Shape;414;p3"/>
                  <p:cNvSpPr/>
                  <p:nvPr/>
                </p:nvSpPr>
                <p:spPr>
                  <a:xfrm>
                    <a:off x="2084" y="766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5" name="Google Shape;415;p3"/>
                  <p:cNvSpPr/>
                  <p:nvPr/>
                </p:nvSpPr>
                <p:spPr>
                  <a:xfrm>
                    <a:off x="1981" y="691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6" name="Google Shape;416;p3"/>
                  <p:cNvSpPr/>
                  <p:nvPr/>
                </p:nvSpPr>
                <p:spPr>
                  <a:xfrm>
                    <a:off x="2081" y="625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7" name="Google Shape;417;p3"/>
                  <p:cNvSpPr/>
                  <p:nvPr/>
                </p:nvSpPr>
                <p:spPr>
                  <a:xfrm>
                    <a:off x="2036" y="673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8" name="Google Shape;418;p3"/>
                  <p:cNvSpPr/>
                  <p:nvPr/>
                </p:nvSpPr>
                <p:spPr>
                  <a:xfrm>
                    <a:off x="2189" y="856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9" name="Google Shape;419;p3"/>
                  <p:cNvSpPr/>
                  <p:nvPr/>
                </p:nvSpPr>
                <p:spPr>
                  <a:xfrm>
                    <a:off x="2008" y="748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0" name="Google Shape;420;p3"/>
                  <p:cNvSpPr/>
                  <p:nvPr/>
                </p:nvSpPr>
                <p:spPr>
                  <a:xfrm>
                    <a:off x="2242" y="904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1" name="Google Shape;421;p3"/>
                  <p:cNvSpPr/>
                  <p:nvPr/>
                </p:nvSpPr>
                <p:spPr>
                  <a:xfrm>
                    <a:off x="2156" y="934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2" name="Google Shape;422;p3"/>
                  <p:cNvSpPr/>
                  <p:nvPr/>
                </p:nvSpPr>
                <p:spPr>
                  <a:xfrm>
                    <a:off x="2222" y="658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3" name="Google Shape;423;p3"/>
                  <p:cNvSpPr/>
                  <p:nvPr/>
                </p:nvSpPr>
                <p:spPr>
                  <a:xfrm>
                    <a:off x="2242" y="697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4" name="Google Shape;424;p3"/>
                  <p:cNvSpPr/>
                  <p:nvPr/>
                </p:nvSpPr>
                <p:spPr>
                  <a:xfrm>
                    <a:off x="2125" y="940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5" name="Google Shape;425;p3"/>
                  <p:cNvSpPr/>
                  <p:nvPr/>
                </p:nvSpPr>
                <p:spPr>
                  <a:xfrm>
                    <a:off x="2059" y="907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6" name="Google Shape;426;p3"/>
                  <p:cNvSpPr/>
                  <p:nvPr/>
                </p:nvSpPr>
                <p:spPr>
                  <a:xfrm>
                    <a:off x="2206" y="634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7" name="Google Shape;427;p3"/>
                  <p:cNvSpPr/>
                  <p:nvPr/>
                </p:nvSpPr>
                <p:spPr>
                  <a:xfrm>
                    <a:off x="2225" y="862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8" name="Google Shape;428;p3"/>
                  <p:cNvSpPr/>
                  <p:nvPr/>
                </p:nvSpPr>
                <p:spPr>
                  <a:xfrm>
                    <a:off x="1994" y="640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9" name="Google Shape;429;p3"/>
                  <p:cNvSpPr/>
                  <p:nvPr/>
                </p:nvSpPr>
                <p:spPr>
                  <a:xfrm>
                    <a:off x="2140" y="844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0" name="Google Shape;430;p3"/>
                  <p:cNvSpPr/>
                  <p:nvPr/>
                </p:nvSpPr>
                <p:spPr>
                  <a:xfrm>
                    <a:off x="2116" y="607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1" name="Google Shape;431;p3"/>
                  <p:cNvSpPr/>
                  <p:nvPr/>
                </p:nvSpPr>
                <p:spPr>
                  <a:xfrm>
                    <a:off x="2021" y="925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2" name="Google Shape;432;p3"/>
                  <p:cNvSpPr/>
                  <p:nvPr/>
                </p:nvSpPr>
                <p:spPr>
                  <a:xfrm>
                    <a:off x="2185" y="922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3" name="Google Shape;433;p3"/>
                  <p:cNvSpPr/>
                  <p:nvPr/>
                </p:nvSpPr>
                <p:spPr>
                  <a:xfrm>
                    <a:off x="2060" y="601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4" name="Google Shape;434;p3"/>
                  <p:cNvSpPr/>
                  <p:nvPr/>
                </p:nvSpPr>
                <p:spPr>
                  <a:xfrm>
                    <a:off x="1960" y="889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5" name="Google Shape;435;p3"/>
                  <p:cNvSpPr/>
                  <p:nvPr/>
                </p:nvSpPr>
                <p:spPr>
                  <a:xfrm>
                    <a:off x="2174" y="619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6" name="Google Shape;436;p3"/>
                  <p:cNvSpPr/>
                  <p:nvPr/>
                </p:nvSpPr>
                <p:spPr>
                  <a:xfrm>
                    <a:off x="2137" y="733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7" name="Google Shape;437;p3"/>
                  <p:cNvSpPr/>
                  <p:nvPr/>
                </p:nvSpPr>
                <p:spPr>
                  <a:xfrm>
                    <a:off x="2119" y="940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8" name="Google Shape;438;p3"/>
                  <p:cNvSpPr/>
                  <p:nvPr/>
                </p:nvSpPr>
                <p:spPr>
                  <a:xfrm>
                    <a:off x="2173" y="712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9" name="Google Shape;439;p3"/>
                  <p:cNvSpPr/>
                  <p:nvPr/>
                </p:nvSpPr>
                <p:spPr>
                  <a:xfrm>
                    <a:off x="1934" y="706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0" name="Google Shape;440;p3"/>
                  <p:cNvSpPr/>
                  <p:nvPr/>
                </p:nvSpPr>
                <p:spPr>
                  <a:xfrm>
                    <a:off x="2150" y="838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1" name="Google Shape;441;p3"/>
                  <p:cNvSpPr/>
                  <p:nvPr/>
                </p:nvSpPr>
                <p:spPr>
                  <a:xfrm>
                    <a:off x="2155" y="808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2" name="Google Shape;442;p3"/>
                  <p:cNvSpPr/>
                  <p:nvPr/>
                </p:nvSpPr>
                <p:spPr>
                  <a:xfrm>
                    <a:off x="2182" y="772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3" name="Google Shape;443;p3"/>
                  <p:cNvSpPr/>
                  <p:nvPr/>
                </p:nvSpPr>
                <p:spPr>
                  <a:xfrm>
                    <a:off x="2072" y="877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4" name="Google Shape;444;p3"/>
                  <p:cNvSpPr/>
                  <p:nvPr/>
                </p:nvSpPr>
                <p:spPr>
                  <a:xfrm>
                    <a:off x="2173" y="859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5" name="Google Shape;445;p3"/>
                  <p:cNvSpPr/>
                  <p:nvPr/>
                </p:nvSpPr>
                <p:spPr>
                  <a:xfrm>
                    <a:off x="1967" y="694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6" name="Google Shape;446;p3"/>
                  <p:cNvSpPr/>
                  <p:nvPr/>
                </p:nvSpPr>
                <p:spPr>
                  <a:xfrm>
                    <a:off x="2140" y="817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7" name="Google Shape;447;p3"/>
                  <p:cNvSpPr/>
                  <p:nvPr/>
                </p:nvSpPr>
                <p:spPr>
                  <a:xfrm>
                    <a:off x="2179" y="736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8" name="Google Shape;448;p3"/>
                  <p:cNvSpPr/>
                  <p:nvPr/>
                </p:nvSpPr>
                <p:spPr>
                  <a:xfrm>
                    <a:off x="1985" y="742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9" name="Google Shape;449;p3"/>
                  <p:cNvSpPr/>
                  <p:nvPr/>
                </p:nvSpPr>
                <p:spPr>
                  <a:xfrm>
                    <a:off x="2041" y="823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0" name="Google Shape;450;p3"/>
                  <p:cNvSpPr/>
                  <p:nvPr/>
                </p:nvSpPr>
                <p:spPr>
                  <a:xfrm>
                    <a:off x="2047" y="823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1" name="Google Shape;451;p3"/>
                  <p:cNvSpPr/>
                  <p:nvPr/>
                </p:nvSpPr>
                <p:spPr>
                  <a:xfrm>
                    <a:off x="2027" y="790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2" name="Google Shape;452;p3"/>
                  <p:cNvSpPr/>
                  <p:nvPr/>
                </p:nvSpPr>
                <p:spPr>
                  <a:xfrm>
                    <a:off x="2063" y="859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3" name="Google Shape;453;p3"/>
                  <p:cNvSpPr/>
                  <p:nvPr/>
                </p:nvSpPr>
                <p:spPr>
                  <a:xfrm>
                    <a:off x="2165" y="844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4" name="Google Shape;454;p3"/>
                  <p:cNvSpPr/>
                  <p:nvPr/>
                </p:nvSpPr>
                <p:spPr>
                  <a:xfrm>
                    <a:off x="2089" y="760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5" name="Google Shape;455;p3"/>
                  <p:cNvSpPr/>
                  <p:nvPr/>
                </p:nvSpPr>
                <p:spPr>
                  <a:xfrm>
                    <a:off x="2137" y="712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6" name="Google Shape;456;p3"/>
                  <p:cNvSpPr/>
                  <p:nvPr/>
                </p:nvSpPr>
                <p:spPr>
                  <a:xfrm>
                    <a:off x="2081" y="751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7" name="Google Shape;457;p3"/>
                  <p:cNvSpPr/>
                  <p:nvPr/>
                </p:nvSpPr>
                <p:spPr>
                  <a:xfrm>
                    <a:off x="2051" y="751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8" name="Google Shape;458;p3"/>
                  <p:cNvSpPr/>
                  <p:nvPr/>
                </p:nvSpPr>
                <p:spPr>
                  <a:xfrm>
                    <a:off x="1959" y="862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9" name="Google Shape;459;p3"/>
                  <p:cNvSpPr/>
                  <p:nvPr/>
                </p:nvSpPr>
                <p:spPr>
                  <a:xfrm>
                    <a:off x="2095" y="862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0" name="Google Shape;460;p3"/>
                  <p:cNvSpPr/>
                  <p:nvPr/>
                </p:nvSpPr>
                <p:spPr>
                  <a:xfrm>
                    <a:off x="2150" y="808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1" name="Google Shape;461;p3"/>
                  <p:cNvSpPr/>
                  <p:nvPr/>
                </p:nvSpPr>
                <p:spPr>
                  <a:xfrm>
                    <a:off x="2152" y="889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2" name="Google Shape;462;p3"/>
                  <p:cNvSpPr/>
                  <p:nvPr/>
                </p:nvSpPr>
                <p:spPr>
                  <a:xfrm>
                    <a:off x="2099" y="931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3" name="Google Shape;463;p3"/>
                  <p:cNvSpPr/>
                  <p:nvPr/>
                </p:nvSpPr>
                <p:spPr>
                  <a:xfrm>
                    <a:off x="2095" y="664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4" name="Google Shape;464;p3"/>
                  <p:cNvSpPr/>
                  <p:nvPr/>
                </p:nvSpPr>
                <p:spPr>
                  <a:xfrm>
                    <a:off x="2170" y="673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5" name="Google Shape;465;p3"/>
                  <p:cNvSpPr/>
                  <p:nvPr/>
                </p:nvSpPr>
                <p:spPr>
                  <a:xfrm>
                    <a:off x="2206" y="715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6" name="Google Shape;466;p3"/>
                  <p:cNvSpPr/>
                  <p:nvPr/>
                </p:nvSpPr>
                <p:spPr>
                  <a:xfrm>
                    <a:off x="2120" y="724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7" name="Google Shape;467;p3"/>
                  <p:cNvSpPr/>
                  <p:nvPr/>
                </p:nvSpPr>
                <p:spPr>
                  <a:xfrm>
                    <a:off x="2105" y="775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8" name="Google Shape;468;p3"/>
                  <p:cNvSpPr/>
                  <p:nvPr/>
                </p:nvSpPr>
                <p:spPr>
                  <a:xfrm>
                    <a:off x="2198" y="796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9" name="Google Shape;469;p3"/>
                  <p:cNvSpPr/>
                  <p:nvPr/>
                </p:nvSpPr>
                <p:spPr>
                  <a:xfrm>
                    <a:off x="2174" y="775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0" name="Google Shape;470;p3"/>
                  <p:cNvSpPr/>
                  <p:nvPr/>
                </p:nvSpPr>
                <p:spPr>
                  <a:xfrm>
                    <a:off x="2081" y="835"/>
                    <a:ext cx="66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1" name="Google Shape;471;p3"/>
                  <p:cNvSpPr/>
                  <p:nvPr/>
                </p:nvSpPr>
                <p:spPr>
                  <a:xfrm>
                    <a:off x="1972" y="774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2" name="Google Shape;472;p3"/>
                  <p:cNvSpPr/>
                  <p:nvPr/>
                </p:nvSpPr>
                <p:spPr>
                  <a:xfrm>
                    <a:off x="2019" y="869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3" name="Google Shape;473;p3"/>
                  <p:cNvSpPr/>
                  <p:nvPr/>
                </p:nvSpPr>
                <p:spPr>
                  <a:xfrm>
                    <a:off x="1972" y="821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FF"/>
                      </a:gs>
                      <a:gs pos="100000">
                        <a:srgbClr val="66006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4" name="Google Shape;474;p3"/>
                  <p:cNvSpPr/>
                  <p:nvPr/>
                </p:nvSpPr>
                <p:spPr>
                  <a:xfrm>
                    <a:off x="2019" y="821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5" name="Google Shape;475;p3"/>
                  <p:cNvSpPr/>
                  <p:nvPr/>
                </p:nvSpPr>
                <p:spPr>
                  <a:xfrm>
                    <a:off x="2067" y="917"/>
                    <a:ext cx="69" cy="6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366FF"/>
                      </a:gs>
                      <a:gs pos="100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76" name="Google Shape;476;p3"/>
                <p:cNvGrpSpPr/>
                <p:nvPr/>
              </p:nvGrpSpPr>
              <p:grpSpPr>
                <a:xfrm>
                  <a:off x="3084411" y="1309590"/>
                  <a:ext cx="1333725" cy="843336"/>
                  <a:chOff x="1684216" y="1705778"/>
                  <a:chExt cx="1333725" cy="843336"/>
                </a:xfrm>
              </p:grpSpPr>
              <p:sp>
                <p:nvSpPr>
                  <p:cNvPr id="477" name="Google Shape;477;p3"/>
                  <p:cNvSpPr/>
                  <p:nvPr/>
                </p:nvSpPr>
                <p:spPr>
                  <a:xfrm>
                    <a:off x="2627655" y="2162850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CC00"/>
                      </a:gs>
                      <a:gs pos="100000">
                        <a:srgbClr val="0066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8" name="Google Shape;478;p3"/>
                  <p:cNvSpPr/>
                  <p:nvPr/>
                </p:nvSpPr>
                <p:spPr>
                  <a:xfrm>
                    <a:off x="2535113" y="2018002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9" name="Google Shape;479;p3"/>
                  <p:cNvSpPr/>
                  <p:nvPr/>
                </p:nvSpPr>
                <p:spPr>
                  <a:xfrm>
                    <a:off x="2720197" y="1757810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0" name="Google Shape;480;p3"/>
                  <p:cNvSpPr/>
                  <p:nvPr/>
                </p:nvSpPr>
                <p:spPr>
                  <a:xfrm>
                    <a:off x="2350029" y="1953625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1" name="Google Shape;481;p3"/>
                  <p:cNvSpPr/>
                  <p:nvPr/>
                </p:nvSpPr>
                <p:spPr>
                  <a:xfrm>
                    <a:off x="2720197" y="2044825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CC00"/>
                      </a:gs>
                      <a:gs pos="100000">
                        <a:srgbClr val="0066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2" name="Google Shape;482;p3"/>
                  <p:cNvSpPr/>
                  <p:nvPr/>
                </p:nvSpPr>
                <p:spPr>
                  <a:xfrm>
                    <a:off x="2028673" y="2146755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3" name="Google Shape;483;p3"/>
                  <p:cNvSpPr/>
                  <p:nvPr/>
                </p:nvSpPr>
                <p:spPr>
                  <a:xfrm>
                    <a:off x="2524067" y="2283558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4" name="Google Shape;484;p3"/>
                  <p:cNvSpPr/>
                  <p:nvPr/>
                </p:nvSpPr>
                <p:spPr>
                  <a:xfrm>
                    <a:off x="2502429" y="2093109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CC00"/>
                      </a:gs>
                      <a:gs pos="100000">
                        <a:srgbClr val="0066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5" name="Google Shape;485;p3"/>
                  <p:cNvSpPr/>
                  <p:nvPr/>
                </p:nvSpPr>
                <p:spPr>
                  <a:xfrm>
                    <a:off x="2687513" y="2036778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6" name="Google Shape;486;p3"/>
                  <p:cNvSpPr/>
                  <p:nvPr/>
                </p:nvSpPr>
                <p:spPr>
                  <a:xfrm>
                    <a:off x="2535113" y="2291604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CC00"/>
                      </a:gs>
                      <a:gs pos="100000">
                        <a:srgbClr val="0066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7" name="Google Shape;487;p3"/>
                  <p:cNvSpPr/>
                  <p:nvPr/>
                </p:nvSpPr>
                <p:spPr>
                  <a:xfrm>
                    <a:off x="2594971" y="1953624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8" name="Google Shape;488;p3"/>
                  <p:cNvSpPr/>
                  <p:nvPr/>
                </p:nvSpPr>
                <p:spPr>
                  <a:xfrm>
                    <a:off x="2780055" y="1993860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CC00"/>
                      </a:gs>
                      <a:gs pos="100000">
                        <a:srgbClr val="0066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9" name="Google Shape;489;p3"/>
                  <p:cNvSpPr/>
                  <p:nvPr/>
                </p:nvSpPr>
                <p:spPr>
                  <a:xfrm>
                    <a:off x="2617509" y="1809836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0" name="Google Shape;490;p3"/>
                  <p:cNvSpPr/>
                  <p:nvPr/>
                </p:nvSpPr>
                <p:spPr>
                  <a:xfrm>
                    <a:off x="2114242" y="1988496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CC00"/>
                      </a:gs>
                      <a:gs pos="100000">
                        <a:srgbClr val="0066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1" name="Google Shape;491;p3"/>
                  <p:cNvSpPr/>
                  <p:nvPr/>
                </p:nvSpPr>
                <p:spPr>
                  <a:xfrm>
                    <a:off x="2536059" y="1846469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2" name="Google Shape;492;p3"/>
                  <p:cNvSpPr/>
                  <p:nvPr/>
                </p:nvSpPr>
                <p:spPr>
                  <a:xfrm>
                    <a:off x="2061357" y="1749763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3" name="Google Shape;493;p3"/>
                  <p:cNvSpPr/>
                  <p:nvPr/>
                </p:nvSpPr>
                <p:spPr>
                  <a:xfrm>
                    <a:off x="1896474" y="1881200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4" name="Google Shape;494;p3"/>
                  <p:cNvSpPr/>
                  <p:nvPr/>
                </p:nvSpPr>
                <p:spPr>
                  <a:xfrm>
                    <a:off x="2442571" y="2093109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CC00"/>
                      </a:gs>
                      <a:gs pos="100000">
                        <a:srgbClr val="0066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5" name="Google Shape;495;p3"/>
                  <p:cNvSpPr/>
                  <p:nvPr/>
                </p:nvSpPr>
                <p:spPr>
                  <a:xfrm>
                    <a:off x="2720197" y="2001907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6" name="Google Shape;496;p3"/>
                  <p:cNvSpPr/>
                  <p:nvPr/>
                </p:nvSpPr>
                <p:spPr>
                  <a:xfrm>
                    <a:off x="2687513" y="2055554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CC00"/>
                      </a:gs>
                      <a:gs pos="100000">
                        <a:srgbClr val="0066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7" name="Google Shape;497;p3"/>
                  <p:cNvSpPr/>
                  <p:nvPr/>
                </p:nvSpPr>
                <p:spPr>
                  <a:xfrm>
                    <a:off x="2442571" y="1950942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8" name="Google Shape;498;p3"/>
                  <p:cNvSpPr/>
                  <p:nvPr/>
                </p:nvSpPr>
                <p:spPr>
                  <a:xfrm>
                    <a:off x="2230313" y="2227227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CC00"/>
                      </a:gs>
                      <a:gs pos="100000">
                        <a:srgbClr val="0066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9" name="Google Shape;499;p3"/>
                  <p:cNvSpPr/>
                  <p:nvPr/>
                </p:nvSpPr>
                <p:spPr>
                  <a:xfrm>
                    <a:off x="2350029" y="1980448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0" name="Google Shape;500;p3"/>
                  <p:cNvSpPr/>
                  <p:nvPr/>
                </p:nvSpPr>
                <p:spPr>
                  <a:xfrm>
                    <a:off x="2780055" y="1921436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CC00"/>
                      </a:gs>
                      <a:gs pos="100000">
                        <a:srgbClr val="0066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1" name="Google Shape;501;p3"/>
                  <p:cNvSpPr/>
                  <p:nvPr/>
                </p:nvSpPr>
                <p:spPr>
                  <a:xfrm>
                    <a:off x="2257487" y="1843647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2" name="Google Shape;502;p3"/>
                  <p:cNvSpPr/>
                  <p:nvPr/>
                </p:nvSpPr>
                <p:spPr>
                  <a:xfrm>
                    <a:off x="2535113" y="2074331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3" name="Google Shape;503;p3"/>
                  <p:cNvSpPr/>
                  <p:nvPr/>
                </p:nvSpPr>
                <p:spPr>
                  <a:xfrm>
                    <a:off x="2234212" y="1705778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4" name="Google Shape;504;p3"/>
                  <p:cNvSpPr/>
                  <p:nvPr/>
                </p:nvSpPr>
                <p:spPr>
                  <a:xfrm>
                    <a:off x="1995989" y="2181626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5" name="Google Shape;505;p3"/>
                  <p:cNvSpPr/>
                  <p:nvPr/>
                </p:nvSpPr>
                <p:spPr>
                  <a:xfrm>
                    <a:off x="2535113" y="1808775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CC00"/>
                      </a:gs>
                      <a:gs pos="100000">
                        <a:srgbClr val="0066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6" name="Google Shape;506;p3"/>
                  <p:cNvSpPr/>
                  <p:nvPr/>
                </p:nvSpPr>
                <p:spPr>
                  <a:xfrm>
                    <a:off x="2780055" y="2063602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7" name="Google Shape;507;p3"/>
                  <p:cNvSpPr/>
                  <p:nvPr/>
                </p:nvSpPr>
                <p:spPr>
                  <a:xfrm>
                    <a:off x="2780055" y="2130662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CC00"/>
                      </a:gs>
                      <a:gs pos="100000">
                        <a:srgbClr val="0066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8" name="Google Shape;508;p3"/>
                  <p:cNvSpPr/>
                  <p:nvPr/>
                </p:nvSpPr>
                <p:spPr>
                  <a:xfrm>
                    <a:off x="2687513" y="1881200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CC00"/>
                      </a:gs>
                      <a:gs pos="100000">
                        <a:srgbClr val="0066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9" name="Google Shape;509;p3"/>
                  <p:cNvSpPr/>
                  <p:nvPr/>
                </p:nvSpPr>
                <p:spPr>
                  <a:xfrm>
                    <a:off x="2502429" y="2136027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0" name="Google Shape;510;p3"/>
                  <p:cNvSpPr/>
                  <p:nvPr/>
                </p:nvSpPr>
                <p:spPr>
                  <a:xfrm>
                    <a:off x="2350029" y="1744398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1" name="Google Shape;511;p3"/>
                  <p:cNvSpPr/>
                  <p:nvPr/>
                </p:nvSpPr>
                <p:spPr>
                  <a:xfrm>
                    <a:off x="2669494" y="1862423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CC00"/>
                      </a:gs>
                      <a:gs pos="100000">
                        <a:srgbClr val="0066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2" name="Google Shape;512;p3"/>
                  <p:cNvSpPr/>
                  <p:nvPr/>
                </p:nvSpPr>
                <p:spPr>
                  <a:xfrm>
                    <a:off x="2491383" y="2366712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3" name="Google Shape;513;p3"/>
                  <p:cNvSpPr/>
                  <p:nvPr/>
                </p:nvSpPr>
                <p:spPr>
                  <a:xfrm>
                    <a:off x="1684216" y="2058237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CC00"/>
                      </a:gs>
                      <a:gs pos="100000">
                        <a:srgbClr val="0066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4" name="Google Shape;514;p3"/>
                  <p:cNvSpPr/>
                  <p:nvPr/>
                </p:nvSpPr>
                <p:spPr>
                  <a:xfrm>
                    <a:off x="2442571" y="1867117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5" name="Google Shape;515;p3"/>
                  <p:cNvSpPr/>
                  <p:nvPr/>
                </p:nvSpPr>
                <p:spPr>
                  <a:xfrm>
                    <a:off x="2594971" y="2162850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CC00"/>
                      </a:gs>
                      <a:gs pos="100000">
                        <a:srgbClr val="0066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6" name="Google Shape;516;p3"/>
                  <p:cNvSpPr/>
                  <p:nvPr/>
                </p:nvSpPr>
                <p:spPr>
                  <a:xfrm>
                    <a:off x="1979861" y="1932165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CC00"/>
                      </a:gs>
                      <a:gs pos="100000">
                        <a:srgbClr val="0066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7" name="Google Shape;517;p3"/>
                  <p:cNvSpPr/>
                  <p:nvPr/>
                </p:nvSpPr>
                <p:spPr>
                  <a:xfrm>
                    <a:off x="2317345" y="2119932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8" name="Google Shape;518;p3"/>
                  <p:cNvSpPr/>
                  <p:nvPr/>
                </p:nvSpPr>
                <p:spPr>
                  <a:xfrm>
                    <a:off x="2776527" y="2257495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CC00"/>
                      </a:gs>
                      <a:gs pos="100000">
                        <a:srgbClr val="0066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9" name="Google Shape;519;p3"/>
                  <p:cNvSpPr/>
                  <p:nvPr/>
                </p:nvSpPr>
                <p:spPr>
                  <a:xfrm>
                    <a:off x="1767603" y="1908023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CC00"/>
                      </a:gs>
                      <a:gs pos="100000">
                        <a:srgbClr val="0066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0" name="Google Shape;520;p3"/>
                  <p:cNvSpPr/>
                  <p:nvPr/>
                </p:nvSpPr>
                <p:spPr>
                  <a:xfrm>
                    <a:off x="2016190" y="2031413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1" name="Google Shape;521;p3"/>
                  <p:cNvSpPr/>
                  <p:nvPr/>
                </p:nvSpPr>
                <p:spPr>
                  <a:xfrm>
                    <a:off x="2687513" y="2270146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CC00"/>
                      </a:gs>
                      <a:gs pos="100000">
                        <a:srgbClr val="0066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2" name="Google Shape;522;p3"/>
                  <p:cNvSpPr/>
                  <p:nvPr/>
                </p:nvSpPr>
                <p:spPr>
                  <a:xfrm>
                    <a:off x="2048874" y="2007273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3" name="Google Shape;523;p3"/>
                  <p:cNvSpPr/>
                  <p:nvPr/>
                </p:nvSpPr>
                <p:spPr>
                  <a:xfrm>
                    <a:off x="1762093" y="2058237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CC00"/>
                      </a:gs>
                      <a:gs pos="100000">
                        <a:srgbClr val="0066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4" name="Google Shape;524;p3"/>
                  <p:cNvSpPr/>
                  <p:nvPr/>
                </p:nvSpPr>
                <p:spPr>
                  <a:xfrm>
                    <a:off x="2446216" y="2286240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5" name="Google Shape;525;p3"/>
                  <p:cNvSpPr/>
                  <p:nvPr/>
                </p:nvSpPr>
                <p:spPr>
                  <a:xfrm>
                    <a:off x="1903447" y="2224544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6" name="Google Shape;526;p3"/>
                  <p:cNvSpPr/>
                  <p:nvPr/>
                </p:nvSpPr>
                <p:spPr>
                  <a:xfrm>
                    <a:off x="1961842" y="1747081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CC00"/>
                      </a:gs>
                      <a:gs pos="100000">
                        <a:srgbClr val="0066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7" name="Google Shape;527;p3"/>
                  <p:cNvSpPr/>
                  <p:nvPr/>
                </p:nvSpPr>
                <p:spPr>
                  <a:xfrm>
                    <a:off x="2039719" y="2127979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8" name="Google Shape;528;p3"/>
                  <p:cNvSpPr/>
                  <p:nvPr/>
                </p:nvSpPr>
                <p:spPr>
                  <a:xfrm>
                    <a:off x="1776758" y="2219180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CC00"/>
                      </a:gs>
                      <a:gs pos="100000">
                        <a:srgbClr val="0066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9" name="Google Shape;529;p3"/>
                  <p:cNvSpPr/>
                  <p:nvPr/>
                </p:nvSpPr>
                <p:spPr>
                  <a:xfrm>
                    <a:off x="1989016" y="2004590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0" name="Google Shape;530;p3"/>
                  <p:cNvSpPr/>
                  <p:nvPr/>
                </p:nvSpPr>
                <p:spPr>
                  <a:xfrm>
                    <a:off x="1729179" y="2181729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CC00"/>
                      </a:gs>
                      <a:gs pos="100000">
                        <a:srgbClr val="0066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1" name="Google Shape;531;p3"/>
                  <p:cNvSpPr/>
                  <p:nvPr/>
                </p:nvSpPr>
                <p:spPr>
                  <a:xfrm>
                    <a:off x="2391868" y="2243321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CC00"/>
                      </a:gs>
                      <a:gs pos="100000">
                        <a:srgbClr val="0066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2" name="Google Shape;532;p3"/>
                  <p:cNvSpPr/>
                  <p:nvPr/>
                </p:nvSpPr>
                <p:spPr>
                  <a:xfrm>
                    <a:off x="2409887" y="2127979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3" name="Google Shape;533;p3"/>
                  <p:cNvSpPr/>
                  <p:nvPr/>
                </p:nvSpPr>
                <p:spPr>
                  <a:xfrm>
                    <a:off x="2261132" y="2127979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4" name="Google Shape;534;p3"/>
                  <p:cNvSpPr/>
                  <p:nvPr/>
                </p:nvSpPr>
                <p:spPr>
                  <a:xfrm>
                    <a:off x="1718850" y="1841970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CC00"/>
                      </a:gs>
                      <a:gs pos="100000">
                        <a:srgbClr val="0066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5" name="Google Shape;535;p3"/>
                  <p:cNvSpPr/>
                  <p:nvPr/>
                </p:nvSpPr>
                <p:spPr>
                  <a:xfrm>
                    <a:off x="1723873" y="2125297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6" name="Google Shape;536;p3"/>
                  <p:cNvSpPr/>
                  <p:nvPr/>
                </p:nvSpPr>
                <p:spPr>
                  <a:xfrm>
                    <a:off x="2039719" y="1854376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CC00"/>
                      </a:gs>
                      <a:gs pos="100000">
                        <a:srgbClr val="0066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7" name="Google Shape;537;p3"/>
                  <p:cNvSpPr/>
                  <p:nvPr/>
                </p:nvSpPr>
                <p:spPr>
                  <a:xfrm>
                    <a:off x="2224735" y="1848917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CC00"/>
                      </a:gs>
                      <a:gs pos="100000">
                        <a:srgbClr val="0066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8" name="Google Shape;538;p3"/>
                  <p:cNvSpPr/>
                  <p:nvPr/>
                </p:nvSpPr>
                <p:spPr>
                  <a:xfrm>
                    <a:off x="2348138" y="2350617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9" name="Google Shape;539;p3"/>
                  <p:cNvSpPr/>
                  <p:nvPr/>
                </p:nvSpPr>
                <p:spPr>
                  <a:xfrm>
                    <a:off x="2099577" y="2077014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CC00"/>
                      </a:gs>
                      <a:gs pos="100000">
                        <a:srgbClr val="0066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0" name="Google Shape;540;p3"/>
                  <p:cNvSpPr/>
                  <p:nvPr/>
                </p:nvSpPr>
                <p:spPr>
                  <a:xfrm>
                    <a:off x="2213757" y="2004589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1" name="Google Shape;541;p3"/>
                  <p:cNvSpPr/>
                  <p:nvPr/>
                </p:nvSpPr>
                <p:spPr>
                  <a:xfrm>
                    <a:off x="1977970" y="2259416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CC00"/>
                      </a:gs>
                      <a:gs pos="100000">
                        <a:srgbClr val="0066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2" name="Google Shape;542;p3"/>
                  <p:cNvSpPr/>
                  <p:nvPr/>
                </p:nvSpPr>
                <p:spPr>
                  <a:xfrm>
                    <a:off x="2306299" y="2278193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3" name="Google Shape;543;p3"/>
                  <p:cNvSpPr/>
                  <p:nvPr/>
                </p:nvSpPr>
                <p:spPr>
                  <a:xfrm>
                    <a:off x="2282770" y="2326286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4" name="Google Shape;544;p3"/>
                  <p:cNvSpPr/>
                  <p:nvPr/>
                </p:nvSpPr>
                <p:spPr>
                  <a:xfrm>
                    <a:off x="2594971" y="1916071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CC00"/>
                      </a:gs>
                      <a:gs pos="100000">
                        <a:srgbClr val="0066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5" name="Google Shape;545;p3"/>
                  <p:cNvSpPr/>
                  <p:nvPr/>
                </p:nvSpPr>
                <p:spPr>
                  <a:xfrm>
                    <a:off x="2506074" y="2251369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6" name="Google Shape;546;p3"/>
                  <p:cNvSpPr/>
                  <p:nvPr/>
                </p:nvSpPr>
                <p:spPr>
                  <a:xfrm>
                    <a:off x="1994526" y="2321111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CC00"/>
                      </a:gs>
                      <a:gs pos="100000">
                        <a:srgbClr val="0066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7" name="Google Shape;547;p3"/>
                  <p:cNvSpPr/>
                  <p:nvPr/>
                </p:nvSpPr>
                <p:spPr>
                  <a:xfrm>
                    <a:off x="2467854" y="2101156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8" name="Google Shape;548;p3"/>
                  <p:cNvSpPr/>
                  <p:nvPr/>
                </p:nvSpPr>
                <p:spPr>
                  <a:xfrm>
                    <a:off x="2491383" y="2186992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9" name="Google Shape;549;p3"/>
                  <p:cNvSpPr/>
                  <p:nvPr/>
                </p:nvSpPr>
                <p:spPr>
                  <a:xfrm>
                    <a:off x="2137771" y="2162850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0" name="Google Shape;550;p3"/>
                  <p:cNvSpPr/>
                  <p:nvPr/>
                </p:nvSpPr>
                <p:spPr>
                  <a:xfrm>
                    <a:off x="1849099" y="1940213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1" name="Google Shape;551;p3"/>
                  <p:cNvSpPr/>
                  <p:nvPr/>
                </p:nvSpPr>
                <p:spPr>
                  <a:xfrm>
                    <a:off x="1887319" y="1854376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2" name="Google Shape;552;p3"/>
                  <p:cNvSpPr/>
                  <p:nvPr/>
                </p:nvSpPr>
                <p:spPr>
                  <a:xfrm>
                    <a:off x="1869300" y="1897295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CC00"/>
                      </a:gs>
                      <a:gs pos="100000">
                        <a:srgbClr val="0066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3" name="Google Shape;553;p3"/>
                  <p:cNvSpPr/>
                  <p:nvPr/>
                </p:nvSpPr>
                <p:spPr>
                  <a:xfrm>
                    <a:off x="1854635" y="2195039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CC00"/>
                      </a:gs>
                      <a:gs pos="100000">
                        <a:srgbClr val="0066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4" name="Google Shape;554;p3"/>
                  <p:cNvSpPr/>
                  <p:nvPr/>
                </p:nvSpPr>
                <p:spPr>
                  <a:xfrm>
                    <a:off x="2661802" y="2216498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5" name="Google Shape;555;p3"/>
                  <p:cNvSpPr/>
                  <p:nvPr/>
                </p:nvSpPr>
                <p:spPr>
                  <a:xfrm>
                    <a:off x="1995989" y="2267464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6" name="Google Shape;556;p3"/>
                  <p:cNvSpPr/>
                  <p:nvPr/>
                </p:nvSpPr>
                <p:spPr>
                  <a:xfrm>
                    <a:off x="2190228" y="2119932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7" name="Google Shape;557;p3"/>
                  <p:cNvSpPr/>
                  <p:nvPr/>
                </p:nvSpPr>
                <p:spPr>
                  <a:xfrm>
                    <a:off x="2141416" y="1969718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8" name="Google Shape;558;p3"/>
                  <p:cNvSpPr/>
                  <p:nvPr/>
                </p:nvSpPr>
                <p:spPr>
                  <a:xfrm>
                    <a:off x="2224803" y="2133344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CC00"/>
                      </a:gs>
                      <a:gs pos="100000">
                        <a:srgbClr val="0066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9" name="Google Shape;559;p3"/>
                  <p:cNvSpPr/>
                  <p:nvPr/>
                </p:nvSpPr>
                <p:spPr>
                  <a:xfrm>
                    <a:off x="2756526" y="1798046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0" name="Google Shape;560;p3"/>
                  <p:cNvSpPr/>
                  <p:nvPr/>
                </p:nvSpPr>
                <p:spPr>
                  <a:xfrm>
                    <a:off x="2502429" y="1924118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CC00"/>
                      </a:gs>
                      <a:gs pos="100000">
                        <a:srgbClr val="0066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1" name="Google Shape;561;p3"/>
                  <p:cNvSpPr/>
                  <p:nvPr/>
                </p:nvSpPr>
                <p:spPr>
                  <a:xfrm>
                    <a:off x="2010654" y="2036778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2" name="Google Shape;562;p3"/>
                  <p:cNvSpPr/>
                  <p:nvPr/>
                </p:nvSpPr>
                <p:spPr>
                  <a:xfrm>
                    <a:off x="2190228" y="2294287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3" name="Google Shape;563;p3"/>
                  <p:cNvSpPr/>
                  <p:nvPr/>
                </p:nvSpPr>
                <p:spPr>
                  <a:xfrm>
                    <a:off x="1854635" y="2165532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4" name="Google Shape;564;p3"/>
                  <p:cNvSpPr/>
                  <p:nvPr/>
                </p:nvSpPr>
                <p:spPr>
                  <a:xfrm>
                    <a:off x="2072403" y="2200403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CC00"/>
                      </a:gs>
                      <a:gs pos="100000">
                        <a:srgbClr val="0066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5" name="Google Shape;565;p3"/>
                  <p:cNvSpPr/>
                  <p:nvPr/>
                </p:nvSpPr>
                <p:spPr>
                  <a:xfrm>
                    <a:off x="1872628" y="2252510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6" name="Google Shape;566;p3"/>
                  <p:cNvSpPr/>
                  <p:nvPr/>
                </p:nvSpPr>
                <p:spPr>
                  <a:xfrm>
                    <a:off x="2585723" y="1928952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CC00"/>
                      </a:gs>
                      <a:gs pos="100000">
                        <a:srgbClr val="0066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7" name="Google Shape;567;p3"/>
                  <p:cNvSpPr/>
                  <p:nvPr/>
                </p:nvSpPr>
                <p:spPr>
                  <a:xfrm>
                    <a:off x="2282770" y="2237956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8" name="Google Shape;568;p3"/>
                  <p:cNvSpPr/>
                  <p:nvPr/>
                </p:nvSpPr>
                <p:spPr>
                  <a:xfrm>
                    <a:off x="2266642" y="2093109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9" name="Google Shape;569;p3"/>
                  <p:cNvSpPr/>
                  <p:nvPr/>
                </p:nvSpPr>
                <p:spPr>
                  <a:xfrm>
                    <a:off x="2299326" y="2058237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CC00"/>
                      </a:gs>
                      <a:gs pos="100000">
                        <a:srgbClr val="0066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0" name="Google Shape;570;p3"/>
                  <p:cNvSpPr/>
                  <p:nvPr/>
                </p:nvSpPr>
                <p:spPr>
                  <a:xfrm>
                    <a:off x="2756526" y="2119932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1" name="Google Shape;571;p3"/>
                  <p:cNvSpPr/>
                  <p:nvPr/>
                </p:nvSpPr>
                <p:spPr>
                  <a:xfrm>
                    <a:off x="2696054" y="1930014"/>
                    <a:ext cx="141409" cy="128363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CC00"/>
                      </a:gs>
                      <a:gs pos="100000">
                        <a:srgbClr val="0066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2" name="Google Shape;572;p3"/>
                  <p:cNvSpPr/>
                  <p:nvPr/>
                </p:nvSpPr>
                <p:spPr>
                  <a:xfrm>
                    <a:off x="2484410" y="1913388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CC00"/>
                      </a:gs>
                      <a:gs pos="100000">
                        <a:srgbClr val="0066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3" name="Google Shape;573;p3"/>
                  <p:cNvSpPr/>
                  <p:nvPr/>
                </p:nvSpPr>
                <p:spPr>
                  <a:xfrm>
                    <a:off x="2099577" y="1862423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4" name="Google Shape;574;p3"/>
                  <p:cNvSpPr/>
                  <p:nvPr/>
                </p:nvSpPr>
                <p:spPr>
                  <a:xfrm>
                    <a:off x="2437061" y="1881200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CC00"/>
                      </a:gs>
                      <a:gs pos="100000">
                        <a:srgbClr val="0066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5" name="Google Shape;575;p3"/>
                  <p:cNvSpPr/>
                  <p:nvPr/>
                </p:nvSpPr>
                <p:spPr>
                  <a:xfrm>
                    <a:off x="2344519" y="2173579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6" name="Google Shape;576;p3"/>
                  <p:cNvSpPr/>
                  <p:nvPr/>
                </p:nvSpPr>
                <p:spPr>
                  <a:xfrm>
                    <a:off x="2514217" y="1750769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7" name="Google Shape;577;p3"/>
                  <p:cNvSpPr/>
                  <p:nvPr/>
                </p:nvSpPr>
                <p:spPr>
                  <a:xfrm>
                    <a:off x="2398841" y="1948260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8" name="Google Shape;578;p3"/>
                  <p:cNvSpPr/>
                  <p:nvPr/>
                </p:nvSpPr>
                <p:spPr>
                  <a:xfrm>
                    <a:off x="2322855" y="2254051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CC00"/>
                      </a:gs>
                      <a:gs pos="100000">
                        <a:srgbClr val="0066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9" name="Google Shape;579;p3"/>
                  <p:cNvSpPr/>
                  <p:nvPr/>
                </p:nvSpPr>
                <p:spPr>
                  <a:xfrm>
                    <a:off x="2358455" y="2008612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CC00"/>
                      </a:gs>
                      <a:gs pos="100000">
                        <a:srgbClr val="0066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0" name="Google Shape;580;p3"/>
                  <p:cNvSpPr/>
                  <p:nvPr/>
                </p:nvSpPr>
                <p:spPr>
                  <a:xfrm>
                    <a:off x="2532358" y="2333461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CC00"/>
                      </a:gs>
                      <a:gs pos="100000">
                        <a:srgbClr val="0066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1" name="Google Shape;581;p3"/>
                  <p:cNvSpPr/>
                  <p:nvPr/>
                </p:nvSpPr>
                <p:spPr>
                  <a:xfrm>
                    <a:off x="2146926" y="2200403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2" name="Google Shape;582;p3"/>
                  <p:cNvSpPr/>
                  <p:nvPr/>
                </p:nvSpPr>
                <p:spPr>
                  <a:xfrm>
                    <a:off x="2832857" y="1985285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3" name="Google Shape;583;p3"/>
                  <p:cNvSpPr/>
                  <p:nvPr/>
                </p:nvSpPr>
                <p:spPr>
                  <a:xfrm>
                    <a:off x="1979861" y="2119932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CC00"/>
                      </a:gs>
                      <a:gs pos="100000">
                        <a:srgbClr val="0066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4" name="Google Shape;584;p3"/>
                  <p:cNvSpPr/>
                  <p:nvPr/>
                </p:nvSpPr>
                <p:spPr>
                  <a:xfrm>
                    <a:off x="2239040" y="1993468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CC00"/>
                      </a:gs>
                      <a:gs pos="100000">
                        <a:srgbClr val="0066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5" name="Google Shape;585;p3"/>
                  <p:cNvSpPr/>
                  <p:nvPr/>
                </p:nvSpPr>
                <p:spPr>
                  <a:xfrm>
                    <a:off x="1860145" y="2052873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CC00"/>
                      </a:gs>
                      <a:gs pos="100000">
                        <a:srgbClr val="0066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6" name="Google Shape;586;p3"/>
                  <p:cNvSpPr/>
                  <p:nvPr/>
                </p:nvSpPr>
                <p:spPr>
                  <a:xfrm>
                    <a:off x="2542805" y="2017907"/>
                    <a:ext cx="185084" cy="1824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587" name="Google Shape;587;p3"/>
              <p:cNvSpPr txBox="1"/>
              <p:nvPr/>
            </p:nvSpPr>
            <p:spPr>
              <a:xfrm>
                <a:off x="1438166" y="2205913"/>
                <a:ext cx="1463958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200" baseline="30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51</a:t>
                </a:r>
                <a:r>
                  <a:rPr lang="en-US" sz="2200" baseline="-25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23</a:t>
                </a:r>
                <a:r>
                  <a:rPr lang="en-US" sz="2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V</a:t>
                </a:r>
                <a:r>
                  <a:rPr lang="en-US" sz="2200" baseline="-25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28</a:t>
                </a:r>
                <a:endParaRPr sz="2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3"/>
              <p:cNvSpPr txBox="1"/>
              <p:nvPr/>
            </p:nvSpPr>
            <p:spPr>
              <a:xfrm>
                <a:off x="3044916" y="2256413"/>
                <a:ext cx="1855927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200" baseline="30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206</a:t>
                </a:r>
                <a:r>
                  <a:rPr lang="en-US" sz="2200" baseline="-25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82</a:t>
                </a:r>
                <a:r>
                  <a:rPr lang="en-US" sz="2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Pb</a:t>
                </a:r>
                <a:r>
                  <a:rPr lang="en-US" sz="2200" baseline="-25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124</a:t>
                </a:r>
                <a:endParaRPr/>
              </a:p>
            </p:txBody>
          </p:sp>
          <p:sp>
            <p:nvSpPr>
              <p:cNvPr id="589" name="Google Shape;589;p3"/>
              <p:cNvSpPr txBox="1"/>
              <p:nvPr/>
            </p:nvSpPr>
            <p:spPr>
              <a:xfrm>
                <a:off x="8001637" y="2441107"/>
                <a:ext cx="1794543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200" baseline="30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256</a:t>
                </a:r>
                <a:r>
                  <a:rPr lang="en-US" sz="2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Db</a:t>
                </a:r>
                <a:endParaRPr/>
              </a:p>
            </p:txBody>
          </p:sp>
          <p:sp>
            <p:nvSpPr>
              <p:cNvPr id="590" name="Google Shape;590;p3"/>
              <p:cNvSpPr txBox="1"/>
              <p:nvPr/>
            </p:nvSpPr>
            <p:spPr>
              <a:xfrm>
                <a:off x="7427885" y="1394136"/>
                <a:ext cx="68965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-1n</a:t>
                </a:r>
                <a:endParaRPr/>
              </a:p>
            </p:txBody>
          </p:sp>
          <p:sp>
            <p:nvSpPr>
              <p:cNvPr id="591" name="Google Shape;591;p3"/>
              <p:cNvSpPr txBox="1"/>
              <p:nvPr/>
            </p:nvSpPr>
            <p:spPr>
              <a:xfrm>
                <a:off x="5304734" y="2421356"/>
                <a:ext cx="1788562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200" baseline="30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257</a:t>
                </a:r>
                <a:r>
                  <a:rPr lang="en-US" sz="2200" baseline="-25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105</a:t>
                </a:r>
                <a:r>
                  <a:rPr lang="en-US" sz="2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Db</a:t>
                </a:r>
                <a:r>
                  <a:rPr lang="en-US" sz="2200" baseline="-25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152</a:t>
                </a:r>
                <a:endParaRPr/>
              </a:p>
            </p:txBody>
          </p:sp>
        </p:grpSp>
        <p:sp>
          <p:nvSpPr>
            <p:cNvPr id="592" name="Google Shape;592;p3"/>
            <p:cNvSpPr/>
            <p:nvPr/>
          </p:nvSpPr>
          <p:spPr>
            <a:xfrm rot="5400000">
              <a:off x="7859776" y="3418313"/>
              <a:ext cx="698490" cy="138161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3" name="Google Shape;593;p3"/>
            <p:cNvGrpSpPr/>
            <p:nvPr/>
          </p:nvGrpSpPr>
          <p:grpSpPr>
            <a:xfrm>
              <a:off x="1748089" y="4239473"/>
              <a:ext cx="7747751" cy="1175961"/>
              <a:chOff x="1659152" y="1189856"/>
              <a:chExt cx="7747751" cy="1175961"/>
            </a:xfrm>
          </p:grpSpPr>
          <p:sp>
            <p:nvSpPr>
              <p:cNvPr id="594" name="Google Shape;594;p3"/>
              <p:cNvSpPr/>
              <p:nvPr/>
            </p:nvSpPr>
            <p:spPr>
              <a:xfrm>
                <a:off x="7437489" y="1720968"/>
                <a:ext cx="585926" cy="257509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95" name="Google Shape;595;p3"/>
              <p:cNvGrpSpPr/>
              <p:nvPr/>
            </p:nvGrpSpPr>
            <p:grpSpPr>
              <a:xfrm>
                <a:off x="8253478" y="1274086"/>
                <a:ext cx="1153425" cy="1091731"/>
                <a:chOff x="1924" y="601"/>
                <a:chExt cx="430" cy="407"/>
              </a:xfrm>
            </p:grpSpPr>
            <p:sp>
              <p:nvSpPr>
                <p:cNvPr id="596" name="Google Shape;596;p3"/>
                <p:cNvSpPr/>
                <p:nvPr/>
              </p:nvSpPr>
              <p:spPr>
                <a:xfrm>
                  <a:off x="2089" y="718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7" name="Google Shape;597;p3"/>
                <p:cNvSpPr/>
                <p:nvPr/>
              </p:nvSpPr>
              <p:spPr>
                <a:xfrm>
                  <a:off x="2160" y="730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8" name="Google Shape;598;p3"/>
                <p:cNvSpPr/>
                <p:nvPr/>
              </p:nvSpPr>
              <p:spPr>
                <a:xfrm>
                  <a:off x="2065" y="673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9" name="Google Shape;599;p3"/>
                <p:cNvSpPr/>
                <p:nvPr/>
              </p:nvSpPr>
              <p:spPr>
                <a:xfrm>
                  <a:off x="2092" y="652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0" name="Google Shape;600;p3"/>
                <p:cNvSpPr/>
                <p:nvPr/>
              </p:nvSpPr>
              <p:spPr>
                <a:xfrm>
                  <a:off x="2206" y="676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1" name="Google Shape;601;p3"/>
                <p:cNvSpPr/>
                <p:nvPr/>
              </p:nvSpPr>
              <p:spPr>
                <a:xfrm>
                  <a:off x="2245" y="772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2" name="Google Shape;602;p3"/>
                <p:cNvSpPr/>
                <p:nvPr/>
              </p:nvSpPr>
              <p:spPr>
                <a:xfrm>
                  <a:off x="2155" y="871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3" name="Google Shape;603;p3"/>
                <p:cNvSpPr/>
                <p:nvPr/>
              </p:nvSpPr>
              <p:spPr>
                <a:xfrm>
                  <a:off x="2029" y="805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4" name="Google Shape;604;p3"/>
                <p:cNvSpPr/>
                <p:nvPr/>
              </p:nvSpPr>
              <p:spPr>
                <a:xfrm>
                  <a:off x="2077" y="790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5" name="Google Shape;605;p3"/>
                <p:cNvSpPr/>
                <p:nvPr/>
              </p:nvSpPr>
              <p:spPr>
                <a:xfrm>
                  <a:off x="2143" y="736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" name="Google Shape;606;p3"/>
                <p:cNvSpPr/>
                <p:nvPr/>
              </p:nvSpPr>
              <p:spPr>
                <a:xfrm>
                  <a:off x="2041" y="697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7" name="Google Shape;607;p3"/>
                <p:cNvSpPr/>
                <p:nvPr/>
              </p:nvSpPr>
              <p:spPr>
                <a:xfrm>
                  <a:off x="2055" y="742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8" name="Google Shape;608;p3"/>
                <p:cNvSpPr/>
                <p:nvPr/>
              </p:nvSpPr>
              <p:spPr>
                <a:xfrm>
                  <a:off x="2168" y="718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9" name="Google Shape;609;p3"/>
                <p:cNvSpPr/>
                <p:nvPr/>
              </p:nvSpPr>
              <p:spPr>
                <a:xfrm>
                  <a:off x="2070" y="832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0" name="Google Shape;610;p3"/>
                <p:cNvSpPr/>
                <p:nvPr/>
              </p:nvSpPr>
              <p:spPr>
                <a:xfrm>
                  <a:off x="2144" y="748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1" name="Google Shape;611;p3"/>
                <p:cNvSpPr/>
                <p:nvPr/>
              </p:nvSpPr>
              <p:spPr>
                <a:xfrm>
                  <a:off x="2180" y="778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2" name="Google Shape;612;p3"/>
                <p:cNvSpPr/>
                <p:nvPr/>
              </p:nvSpPr>
              <p:spPr>
                <a:xfrm>
                  <a:off x="2180" y="775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3" name="Google Shape;613;p3"/>
                <p:cNvSpPr/>
                <p:nvPr/>
              </p:nvSpPr>
              <p:spPr>
                <a:xfrm>
                  <a:off x="2195" y="718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4" name="Google Shape;614;p3"/>
                <p:cNvSpPr/>
                <p:nvPr/>
              </p:nvSpPr>
              <p:spPr>
                <a:xfrm>
                  <a:off x="2228" y="820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5" name="Google Shape;615;p3"/>
                <p:cNvSpPr/>
                <p:nvPr/>
              </p:nvSpPr>
              <p:spPr>
                <a:xfrm>
                  <a:off x="2145" y="817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6" name="Google Shape;616;p3"/>
                <p:cNvSpPr/>
                <p:nvPr/>
              </p:nvSpPr>
              <p:spPr>
                <a:xfrm>
                  <a:off x="2219" y="739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7" name="Google Shape;617;p3"/>
                <p:cNvSpPr/>
                <p:nvPr/>
              </p:nvSpPr>
              <p:spPr>
                <a:xfrm>
                  <a:off x="2153" y="898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8" name="Google Shape;618;p3"/>
                <p:cNvSpPr/>
                <p:nvPr/>
              </p:nvSpPr>
              <p:spPr>
                <a:xfrm>
                  <a:off x="2134" y="727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9" name="Google Shape;619;p3"/>
                <p:cNvSpPr/>
                <p:nvPr/>
              </p:nvSpPr>
              <p:spPr>
                <a:xfrm>
                  <a:off x="2176" y="814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0" name="Google Shape;620;p3"/>
                <p:cNvSpPr/>
                <p:nvPr/>
              </p:nvSpPr>
              <p:spPr>
                <a:xfrm>
                  <a:off x="2071" y="796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1" name="Google Shape;621;p3"/>
                <p:cNvSpPr/>
                <p:nvPr/>
              </p:nvSpPr>
              <p:spPr>
                <a:xfrm>
                  <a:off x="2191" y="778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2" name="Google Shape;622;p3"/>
                <p:cNvSpPr/>
                <p:nvPr/>
              </p:nvSpPr>
              <p:spPr>
                <a:xfrm>
                  <a:off x="2059" y="706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3" name="Google Shape;623;p3"/>
                <p:cNvSpPr/>
                <p:nvPr/>
              </p:nvSpPr>
              <p:spPr>
                <a:xfrm>
                  <a:off x="2029" y="772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4" name="Google Shape;624;p3"/>
                <p:cNvSpPr/>
                <p:nvPr/>
              </p:nvSpPr>
              <p:spPr>
                <a:xfrm>
                  <a:off x="2050" y="853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5" name="Google Shape;625;p3"/>
                <p:cNvSpPr/>
                <p:nvPr/>
              </p:nvSpPr>
              <p:spPr>
                <a:xfrm>
                  <a:off x="2185" y="664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6" name="Google Shape;626;p3"/>
                <p:cNvSpPr/>
                <p:nvPr/>
              </p:nvSpPr>
              <p:spPr>
                <a:xfrm>
                  <a:off x="2228" y="862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7" name="Google Shape;627;p3"/>
                <p:cNvSpPr/>
                <p:nvPr/>
              </p:nvSpPr>
              <p:spPr>
                <a:xfrm>
                  <a:off x="2120" y="829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8" name="Google Shape;628;p3"/>
                <p:cNvSpPr/>
                <p:nvPr/>
              </p:nvSpPr>
              <p:spPr>
                <a:xfrm>
                  <a:off x="2171" y="736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9" name="Google Shape;629;p3"/>
                <p:cNvSpPr/>
                <p:nvPr/>
              </p:nvSpPr>
              <p:spPr>
                <a:xfrm>
                  <a:off x="2090" y="730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0" name="Google Shape;630;p3"/>
                <p:cNvSpPr/>
                <p:nvPr/>
              </p:nvSpPr>
              <p:spPr>
                <a:xfrm>
                  <a:off x="2036" y="745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1" name="Google Shape;631;p3"/>
                <p:cNvSpPr/>
                <p:nvPr/>
              </p:nvSpPr>
              <p:spPr>
                <a:xfrm>
                  <a:off x="2114" y="820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2" name="Google Shape;632;p3"/>
                <p:cNvSpPr/>
                <p:nvPr/>
              </p:nvSpPr>
              <p:spPr>
                <a:xfrm>
                  <a:off x="2078" y="838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3" name="Google Shape;633;p3"/>
                <p:cNvSpPr/>
                <p:nvPr/>
              </p:nvSpPr>
              <p:spPr>
                <a:xfrm>
                  <a:off x="2036" y="778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4" name="Google Shape;634;p3"/>
                <p:cNvSpPr/>
                <p:nvPr/>
              </p:nvSpPr>
              <p:spPr>
                <a:xfrm>
                  <a:off x="2041" y="760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5" name="Google Shape;635;p3"/>
                <p:cNvSpPr/>
                <p:nvPr/>
              </p:nvSpPr>
              <p:spPr>
                <a:xfrm>
                  <a:off x="2180" y="859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6" name="Google Shape;636;p3"/>
                <p:cNvSpPr/>
                <p:nvPr/>
              </p:nvSpPr>
              <p:spPr>
                <a:xfrm>
                  <a:off x="2036" y="859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7" name="Google Shape;637;p3"/>
                <p:cNvSpPr/>
                <p:nvPr/>
              </p:nvSpPr>
              <p:spPr>
                <a:xfrm>
                  <a:off x="2153" y="871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8" name="Google Shape;638;p3"/>
                <p:cNvSpPr/>
                <p:nvPr/>
              </p:nvSpPr>
              <p:spPr>
                <a:xfrm>
                  <a:off x="2275" y="829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9" name="Google Shape;639;p3"/>
                <p:cNvSpPr/>
                <p:nvPr/>
              </p:nvSpPr>
              <p:spPr>
                <a:xfrm>
                  <a:off x="2260" y="703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0" name="Google Shape;640;p3"/>
                <p:cNvSpPr/>
                <p:nvPr/>
              </p:nvSpPr>
              <p:spPr>
                <a:xfrm>
                  <a:off x="2180" y="678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1" name="Google Shape;641;p3"/>
                <p:cNvSpPr/>
                <p:nvPr/>
              </p:nvSpPr>
              <p:spPr>
                <a:xfrm>
                  <a:off x="2176" y="859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2" name="Google Shape;642;p3"/>
                <p:cNvSpPr/>
                <p:nvPr/>
              </p:nvSpPr>
              <p:spPr>
                <a:xfrm>
                  <a:off x="2095" y="883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3" name="Google Shape;643;p3"/>
                <p:cNvSpPr/>
                <p:nvPr/>
              </p:nvSpPr>
              <p:spPr>
                <a:xfrm>
                  <a:off x="2152" y="805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4" name="Google Shape;644;p3"/>
                <p:cNvSpPr/>
                <p:nvPr/>
              </p:nvSpPr>
              <p:spPr>
                <a:xfrm>
                  <a:off x="2134" y="760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5" name="Google Shape;645;p3"/>
                <p:cNvSpPr/>
                <p:nvPr/>
              </p:nvSpPr>
              <p:spPr>
                <a:xfrm>
                  <a:off x="2029" y="811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6" name="Google Shape;646;p3"/>
                <p:cNvSpPr/>
                <p:nvPr/>
              </p:nvSpPr>
              <p:spPr>
                <a:xfrm>
                  <a:off x="2143" y="883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7" name="Google Shape;647;p3"/>
                <p:cNvSpPr/>
                <p:nvPr/>
              </p:nvSpPr>
              <p:spPr>
                <a:xfrm>
                  <a:off x="2089" y="784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8" name="Google Shape;648;p3"/>
                <p:cNvSpPr/>
                <p:nvPr/>
              </p:nvSpPr>
              <p:spPr>
                <a:xfrm>
                  <a:off x="2119" y="709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9" name="Google Shape;649;p3"/>
                <p:cNvSpPr/>
                <p:nvPr/>
              </p:nvSpPr>
              <p:spPr>
                <a:xfrm>
                  <a:off x="2050" y="751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0" name="Google Shape;650;p3"/>
                <p:cNvSpPr/>
                <p:nvPr/>
              </p:nvSpPr>
              <p:spPr>
                <a:xfrm>
                  <a:off x="2155" y="853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1" name="Google Shape;651;p3"/>
                <p:cNvSpPr/>
                <p:nvPr/>
              </p:nvSpPr>
              <p:spPr>
                <a:xfrm>
                  <a:off x="2077" y="817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2" name="Google Shape;652;p3"/>
                <p:cNvSpPr/>
                <p:nvPr/>
              </p:nvSpPr>
              <p:spPr>
                <a:xfrm>
                  <a:off x="1981" y="835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3" name="Google Shape;653;p3"/>
                <p:cNvSpPr/>
                <p:nvPr/>
              </p:nvSpPr>
              <p:spPr>
                <a:xfrm>
                  <a:off x="2125" y="781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4" name="Google Shape;654;p3"/>
                <p:cNvSpPr/>
                <p:nvPr/>
              </p:nvSpPr>
              <p:spPr>
                <a:xfrm>
                  <a:off x="2101" y="829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5" name="Google Shape;655;p3"/>
                <p:cNvSpPr/>
                <p:nvPr/>
              </p:nvSpPr>
              <p:spPr>
                <a:xfrm>
                  <a:off x="2197" y="826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6" name="Google Shape;656;p3"/>
                <p:cNvSpPr/>
                <p:nvPr/>
              </p:nvSpPr>
              <p:spPr>
                <a:xfrm>
                  <a:off x="2072" y="865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7" name="Google Shape;657;p3"/>
                <p:cNvSpPr/>
                <p:nvPr/>
              </p:nvSpPr>
              <p:spPr>
                <a:xfrm>
                  <a:off x="2026" y="796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8" name="Google Shape;658;p3"/>
                <p:cNvSpPr/>
                <p:nvPr/>
              </p:nvSpPr>
              <p:spPr>
                <a:xfrm>
                  <a:off x="2128" y="673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9" name="Google Shape;659;p3"/>
                <p:cNvSpPr/>
                <p:nvPr/>
              </p:nvSpPr>
              <p:spPr>
                <a:xfrm>
                  <a:off x="2165" y="811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0" name="Google Shape;660;p3"/>
                <p:cNvSpPr/>
                <p:nvPr/>
              </p:nvSpPr>
              <p:spPr>
                <a:xfrm>
                  <a:off x="2269" y="748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1" name="Google Shape;661;p3"/>
                <p:cNvSpPr/>
                <p:nvPr/>
              </p:nvSpPr>
              <p:spPr>
                <a:xfrm>
                  <a:off x="2120" y="856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2" name="Google Shape;662;p3"/>
                <p:cNvSpPr/>
                <p:nvPr/>
              </p:nvSpPr>
              <p:spPr>
                <a:xfrm>
                  <a:off x="2120" y="784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3" name="Google Shape;663;p3"/>
                <p:cNvSpPr/>
                <p:nvPr/>
              </p:nvSpPr>
              <p:spPr>
                <a:xfrm>
                  <a:off x="2254" y="793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4" name="Google Shape;664;p3"/>
                <p:cNvSpPr/>
                <p:nvPr/>
              </p:nvSpPr>
              <p:spPr>
                <a:xfrm>
                  <a:off x="2027" y="733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5" name="Google Shape;665;p3"/>
                <p:cNvSpPr/>
                <p:nvPr/>
              </p:nvSpPr>
              <p:spPr>
                <a:xfrm>
                  <a:off x="2116" y="784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6" name="Google Shape;666;p3"/>
                <p:cNvSpPr/>
                <p:nvPr/>
              </p:nvSpPr>
              <p:spPr>
                <a:xfrm>
                  <a:off x="2137" y="736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7" name="Google Shape;667;p3"/>
                <p:cNvSpPr/>
                <p:nvPr/>
              </p:nvSpPr>
              <p:spPr>
                <a:xfrm>
                  <a:off x="2065" y="784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8" name="Google Shape;668;p3"/>
                <p:cNvSpPr/>
                <p:nvPr/>
              </p:nvSpPr>
              <p:spPr>
                <a:xfrm>
                  <a:off x="2074" y="838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9" name="Google Shape;669;p3"/>
                <p:cNvSpPr/>
                <p:nvPr/>
              </p:nvSpPr>
              <p:spPr>
                <a:xfrm>
                  <a:off x="2102" y="798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0" name="Google Shape;670;p3"/>
                <p:cNvSpPr/>
                <p:nvPr/>
              </p:nvSpPr>
              <p:spPr>
                <a:xfrm>
                  <a:off x="2218" y="796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1" name="Google Shape;671;p3"/>
                <p:cNvSpPr/>
                <p:nvPr/>
              </p:nvSpPr>
              <p:spPr>
                <a:xfrm>
                  <a:off x="2236" y="832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2" name="Google Shape;672;p3"/>
                <p:cNvSpPr/>
                <p:nvPr/>
              </p:nvSpPr>
              <p:spPr>
                <a:xfrm>
                  <a:off x="2275" y="757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3" name="Google Shape;673;p3"/>
                <p:cNvSpPr/>
                <p:nvPr/>
              </p:nvSpPr>
              <p:spPr>
                <a:xfrm>
                  <a:off x="2077" y="838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4" name="Google Shape;674;p3"/>
                <p:cNvSpPr/>
                <p:nvPr/>
              </p:nvSpPr>
              <p:spPr>
                <a:xfrm>
                  <a:off x="2056" y="895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5" name="Google Shape;675;p3"/>
                <p:cNvSpPr/>
                <p:nvPr/>
              </p:nvSpPr>
              <p:spPr>
                <a:xfrm>
                  <a:off x="2065" y="907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6" name="Google Shape;676;p3"/>
                <p:cNvSpPr/>
                <p:nvPr/>
              </p:nvSpPr>
              <p:spPr>
                <a:xfrm>
                  <a:off x="2158" y="910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7" name="Google Shape;677;p3"/>
                <p:cNvSpPr/>
                <p:nvPr/>
              </p:nvSpPr>
              <p:spPr>
                <a:xfrm>
                  <a:off x="2200" y="898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8" name="Google Shape;678;p3"/>
                <p:cNvSpPr/>
                <p:nvPr/>
              </p:nvSpPr>
              <p:spPr>
                <a:xfrm>
                  <a:off x="2242" y="883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9" name="Google Shape;679;p3"/>
                <p:cNvSpPr/>
                <p:nvPr/>
              </p:nvSpPr>
              <p:spPr>
                <a:xfrm>
                  <a:off x="2285" y="769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0" name="Google Shape;680;p3"/>
                <p:cNvSpPr/>
                <p:nvPr/>
              </p:nvSpPr>
              <p:spPr>
                <a:xfrm>
                  <a:off x="2275" y="823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1" name="Google Shape;681;p3"/>
                <p:cNvSpPr/>
                <p:nvPr/>
              </p:nvSpPr>
              <p:spPr>
                <a:xfrm>
                  <a:off x="2234" y="700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2" name="Google Shape;682;p3"/>
                <p:cNvSpPr/>
                <p:nvPr/>
              </p:nvSpPr>
              <p:spPr>
                <a:xfrm>
                  <a:off x="2117" y="616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3" name="Google Shape;683;p3"/>
                <p:cNvSpPr/>
                <p:nvPr/>
              </p:nvSpPr>
              <p:spPr>
                <a:xfrm>
                  <a:off x="2185" y="640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4" name="Google Shape;684;p3"/>
                <p:cNvSpPr/>
                <p:nvPr/>
              </p:nvSpPr>
              <p:spPr>
                <a:xfrm>
                  <a:off x="2074" y="637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5" name="Google Shape;685;p3"/>
                <p:cNvSpPr/>
                <p:nvPr/>
              </p:nvSpPr>
              <p:spPr>
                <a:xfrm>
                  <a:off x="2213" y="712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6" name="Google Shape;686;p3"/>
                <p:cNvSpPr/>
                <p:nvPr/>
              </p:nvSpPr>
              <p:spPr>
                <a:xfrm>
                  <a:off x="2267" y="736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7" name="Google Shape;687;p3"/>
                <p:cNvSpPr/>
                <p:nvPr/>
              </p:nvSpPr>
              <p:spPr>
                <a:xfrm>
                  <a:off x="2228" y="769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8" name="Google Shape;688;p3"/>
                <p:cNvSpPr/>
                <p:nvPr/>
              </p:nvSpPr>
              <p:spPr>
                <a:xfrm>
                  <a:off x="2107" y="766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9" name="Google Shape;689;p3"/>
                <p:cNvSpPr/>
                <p:nvPr/>
              </p:nvSpPr>
              <p:spPr>
                <a:xfrm>
                  <a:off x="2041" y="790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0" name="Google Shape;690;p3"/>
                <p:cNvSpPr/>
                <p:nvPr/>
              </p:nvSpPr>
              <p:spPr>
                <a:xfrm>
                  <a:off x="1981" y="859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1" name="Google Shape;691;p3"/>
                <p:cNvSpPr/>
                <p:nvPr/>
              </p:nvSpPr>
              <p:spPr>
                <a:xfrm>
                  <a:off x="1924" y="757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2" name="Google Shape;692;p3"/>
                <p:cNvSpPr/>
                <p:nvPr/>
              </p:nvSpPr>
              <p:spPr>
                <a:xfrm>
                  <a:off x="1943" y="814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3" name="Google Shape;693;p3"/>
                <p:cNvSpPr/>
                <p:nvPr/>
              </p:nvSpPr>
              <p:spPr>
                <a:xfrm>
                  <a:off x="2041" y="859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4" name="Google Shape;694;p3"/>
                <p:cNvSpPr/>
                <p:nvPr/>
              </p:nvSpPr>
              <p:spPr>
                <a:xfrm>
                  <a:off x="2107" y="880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5" name="Google Shape;695;p3"/>
                <p:cNvSpPr/>
                <p:nvPr/>
              </p:nvSpPr>
              <p:spPr>
                <a:xfrm>
                  <a:off x="2084" y="766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6" name="Google Shape;696;p3"/>
                <p:cNvSpPr/>
                <p:nvPr/>
              </p:nvSpPr>
              <p:spPr>
                <a:xfrm>
                  <a:off x="1981" y="691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7" name="Google Shape;697;p3"/>
                <p:cNvSpPr/>
                <p:nvPr/>
              </p:nvSpPr>
              <p:spPr>
                <a:xfrm>
                  <a:off x="2081" y="625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8" name="Google Shape;698;p3"/>
                <p:cNvSpPr/>
                <p:nvPr/>
              </p:nvSpPr>
              <p:spPr>
                <a:xfrm>
                  <a:off x="2036" y="673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9" name="Google Shape;699;p3"/>
                <p:cNvSpPr/>
                <p:nvPr/>
              </p:nvSpPr>
              <p:spPr>
                <a:xfrm>
                  <a:off x="2189" y="856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0" name="Google Shape;700;p3"/>
                <p:cNvSpPr/>
                <p:nvPr/>
              </p:nvSpPr>
              <p:spPr>
                <a:xfrm>
                  <a:off x="2008" y="748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1" name="Google Shape;701;p3"/>
                <p:cNvSpPr/>
                <p:nvPr/>
              </p:nvSpPr>
              <p:spPr>
                <a:xfrm>
                  <a:off x="2242" y="904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2" name="Google Shape;702;p3"/>
                <p:cNvSpPr/>
                <p:nvPr/>
              </p:nvSpPr>
              <p:spPr>
                <a:xfrm>
                  <a:off x="2156" y="934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3" name="Google Shape;703;p3"/>
                <p:cNvSpPr/>
                <p:nvPr/>
              </p:nvSpPr>
              <p:spPr>
                <a:xfrm>
                  <a:off x="2222" y="658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4" name="Google Shape;704;p3"/>
                <p:cNvSpPr/>
                <p:nvPr/>
              </p:nvSpPr>
              <p:spPr>
                <a:xfrm>
                  <a:off x="2242" y="697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5" name="Google Shape;705;p3"/>
                <p:cNvSpPr/>
                <p:nvPr/>
              </p:nvSpPr>
              <p:spPr>
                <a:xfrm>
                  <a:off x="2125" y="940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6" name="Google Shape;706;p3"/>
                <p:cNvSpPr/>
                <p:nvPr/>
              </p:nvSpPr>
              <p:spPr>
                <a:xfrm>
                  <a:off x="2059" y="907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7" name="Google Shape;707;p3"/>
                <p:cNvSpPr/>
                <p:nvPr/>
              </p:nvSpPr>
              <p:spPr>
                <a:xfrm>
                  <a:off x="2206" y="634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8" name="Google Shape;708;p3"/>
                <p:cNvSpPr/>
                <p:nvPr/>
              </p:nvSpPr>
              <p:spPr>
                <a:xfrm>
                  <a:off x="2225" y="862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9" name="Google Shape;709;p3"/>
                <p:cNvSpPr/>
                <p:nvPr/>
              </p:nvSpPr>
              <p:spPr>
                <a:xfrm>
                  <a:off x="1994" y="640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0" name="Google Shape;710;p3"/>
                <p:cNvSpPr/>
                <p:nvPr/>
              </p:nvSpPr>
              <p:spPr>
                <a:xfrm>
                  <a:off x="2140" y="844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1" name="Google Shape;711;p3"/>
                <p:cNvSpPr/>
                <p:nvPr/>
              </p:nvSpPr>
              <p:spPr>
                <a:xfrm>
                  <a:off x="2116" y="607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2" name="Google Shape;712;p3"/>
                <p:cNvSpPr/>
                <p:nvPr/>
              </p:nvSpPr>
              <p:spPr>
                <a:xfrm>
                  <a:off x="2021" y="925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3" name="Google Shape;713;p3"/>
                <p:cNvSpPr/>
                <p:nvPr/>
              </p:nvSpPr>
              <p:spPr>
                <a:xfrm>
                  <a:off x="2185" y="922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4" name="Google Shape;714;p3"/>
                <p:cNvSpPr/>
                <p:nvPr/>
              </p:nvSpPr>
              <p:spPr>
                <a:xfrm>
                  <a:off x="2060" y="601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5" name="Google Shape;715;p3"/>
                <p:cNvSpPr/>
                <p:nvPr/>
              </p:nvSpPr>
              <p:spPr>
                <a:xfrm>
                  <a:off x="1960" y="889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6" name="Google Shape;716;p3"/>
                <p:cNvSpPr/>
                <p:nvPr/>
              </p:nvSpPr>
              <p:spPr>
                <a:xfrm>
                  <a:off x="2174" y="619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7" name="Google Shape;717;p3"/>
                <p:cNvSpPr/>
                <p:nvPr/>
              </p:nvSpPr>
              <p:spPr>
                <a:xfrm>
                  <a:off x="2137" y="733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8" name="Google Shape;718;p3"/>
                <p:cNvSpPr/>
                <p:nvPr/>
              </p:nvSpPr>
              <p:spPr>
                <a:xfrm>
                  <a:off x="2119" y="940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9" name="Google Shape;719;p3"/>
                <p:cNvSpPr/>
                <p:nvPr/>
              </p:nvSpPr>
              <p:spPr>
                <a:xfrm>
                  <a:off x="2173" y="712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0" name="Google Shape;720;p3"/>
                <p:cNvSpPr/>
                <p:nvPr/>
              </p:nvSpPr>
              <p:spPr>
                <a:xfrm>
                  <a:off x="1934" y="706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1" name="Google Shape;721;p3"/>
                <p:cNvSpPr/>
                <p:nvPr/>
              </p:nvSpPr>
              <p:spPr>
                <a:xfrm>
                  <a:off x="2150" y="838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2" name="Google Shape;722;p3"/>
                <p:cNvSpPr/>
                <p:nvPr/>
              </p:nvSpPr>
              <p:spPr>
                <a:xfrm>
                  <a:off x="2155" y="808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3" name="Google Shape;723;p3"/>
                <p:cNvSpPr/>
                <p:nvPr/>
              </p:nvSpPr>
              <p:spPr>
                <a:xfrm>
                  <a:off x="2182" y="772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4" name="Google Shape;724;p3"/>
                <p:cNvSpPr/>
                <p:nvPr/>
              </p:nvSpPr>
              <p:spPr>
                <a:xfrm>
                  <a:off x="2072" y="877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5" name="Google Shape;725;p3"/>
                <p:cNvSpPr/>
                <p:nvPr/>
              </p:nvSpPr>
              <p:spPr>
                <a:xfrm>
                  <a:off x="2173" y="859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6" name="Google Shape;726;p3"/>
                <p:cNvSpPr/>
                <p:nvPr/>
              </p:nvSpPr>
              <p:spPr>
                <a:xfrm>
                  <a:off x="1967" y="694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7" name="Google Shape;727;p3"/>
                <p:cNvSpPr/>
                <p:nvPr/>
              </p:nvSpPr>
              <p:spPr>
                <a:xfrm>
                  <a:off x="2140" y="817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8" name="Google Shape;728;p3"/>
                <p:cNvSpPr/>
                <p:nvPr/>
              </p:nvSpPr>
              <p:spPr>
                <a:xfrm>
                  <a:off x="2179" y="736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9" name="Google Shape;729;p3"/>
                <p:cNvSpPr/>
                <p:nvPr/>
              </p:nvSpPr>
              <p:spPr>
                <a:xfrm>
                  <a:off x="1985" y="742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0" name="Google Shape;730;p3"/>
                <p:cNvSpPr/>
                <p:nvPr/>
              </p:nvSpPr>
              <p:spPr>
                <a:xfrm>
                  <a:off x="2041" y="823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1" name="Google Shape;731;p3"/>
                <p:cNvSpPr/>
                <p:nvPr/>
              </p:nvSpPr>
              <p:spPr>
                <a:xfrm>
                  <a:off x="2047" y="823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2" name="Google Shape;732;p3"/>
                <p:cNvSpPr/>
                <p:nvPr/>
              </p:nvSpPr>
              <p:spPr>
                <a:xfrm>
                  <a:off x="2027" y="790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3" name="Google Shape;733;p3"/>
                <p:cNvSpPr/>
                <p:nvPr/>
              </p:nvSpPr>
              <p:spPr>
                <a:xfrm>
                  <a:off x="2063" y="859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4" name="Google Shape;734;p3"/>
                <p:cNvSpPr/>
                <p:nvPr/>
              </p:nvSpPr>
              <p:spPr>
                <a:xfrm>
                  <a:off x="2165" y="844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5" name="Google Shape;735;p3"/>
                <p:cNvSpPr/>
                <p:nvPr/>
              </p:nvSpPr>
              <p:spPr>
                <a:xfrm>
                  <a:off x="2089" y="760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6" name="Google Shape;736;p3"/>
                <p:cNvSpPr/>
                <p:nvPr/>
              </p:nvSpPr>
              <p:spPr>
                <a:xfrm>
                  <a:off x="2137" y="712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7" name="Google Shape;737;p3"/>
                <p:cNvSpPr/>
                <p:nvPr/>
              </p:nvSpPr>
              <p:spPr>
                <a:xfrm>
                  <a:off x="2081" y="751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8" name="Google Shape;738;p3"/>
                <p:cNvSpPr/>
                <p:nvPr/>
              </p:nvSpPr>
              <p:spPr>
                <a:xfrm>
                  <a:off x="2051" y="751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9" name="Google Shape;739;p3"/>
                <p:cNvSpPr/>
                <p:nvPr/>
              </p:nvSpPr>
              <p:spPr>
                <a:xfrm>
                  <a:off x="1959" y="862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0" name="Google Shape;740;p3"/>
                <p:cNvSpPr/>
                <p:nvPr/>
              </p:nvSpPr>
              <p:spPr>
                <a:xfrm>
                  <a:off x="2095" y="862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1" name="Google Shape;741;p3"/>
                <p:cNvSpPr/>
                <p:nvPr/>
              </p:nvSpPr>
              <p:spPr>
                <a:xfrm>
                  <a:off x="2150" y="808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2" name="Google Shape;742;p3"/>
                <p:cNvSpPr/>
                <p:nvPr/>
              </p:nvSpPr>
              <p:spPr>
                <a:xfrm>
                  <a:off x="2152" y="889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3" name="Google Shape;743;p3"/>
                <p:cNvSpPr/>
                <p:nvPr/>
              </p:nvSpPr>
              <p:spPr>
                <a:xfrm>
                  <a:off x="2099" y="931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4" name="Google Shape;744;p3"/>
                <p:cNvSpPr/>
                <p:nvPr/>
              </p:nvSpPr>
              <p:spPr>
                <a:xfrm>
                  <a:off x="2095" y="664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5" name="Google Shape;745;p3"/>
                <p:cNvSpPr/>
                <p:nvPr/>
              </p:nvSpPr>
              <p:spPr>
                <a:xfrm>
                  <a:off x="2170" y="673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6" name="Google Shape;746;p3"/>
                <p:cNvSpPr/>
                <p:nvPr/>
              </p:nvSpPr>
              <p:spPr>
                <a:xfrm>
                  <a:off x="2206" y="715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7" name="Google Shape;747;p3"/>
                <p:cNvSpPr/>
                <p:nvPr/>
              </p:nvSpPr>
              <p:spPr>
                <a:xfrm>
                  <a:off x="2120" y="724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8" name="Google Shape;748;p3"/>
                <p:cNvSpPr/>
                <p:nvPr/>
              </p:nvSpPr>
              <p:spPr>
                <a:xfrm>
                  <a:off x="2105" y="775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9" name="Google Shape;749;p3"/>
                <p:cNvSpPr/>
                <p:nvPr/>
              </p:nvSpPr>
              <p:spPr>
                <a:xfrm>
                  <a:off x="2198" y="796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0" name="Google Shape;750;p3"/>
                <p:cNvSpPr/>
                <p:nvPr/>
              </p:nvSpPr>
              <p:spPr>
                <a:xfrm>
                  <a:off x="2174" y="775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1" name="Google Shape;751;p3"/>
                <p:cNvSpPr/>
                <p:nvPr/>
              </p:nvSpPr>
              <p:spPr>
                <a:xfrm>
                  <a:off x="2081" y="835"/>
                  <a:ext cx="66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2" name="Google Shape;752;p3"/>
                <p:cNvSpPr/>
                <p:nvPr/>
              </p:nvSpPr>
              <p:spPr>
                <a:xfrm>
                  <a:off x="1972" y="774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3" name="Google Shape;753;p3"/>
                <p:cNvSpPr/>
                <p:nvPr/>
              </p:nvSpPr>
              <p:spPr>
                <a:xfrm>
                  <a:off x="2019" y="869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4" name="Google Shape;754;p3"/>
                <p:cNvSpPr/>
                <p:nvPr/>
              </p:nvSpPr>
              <p:spPr>
                <a:xfrm>
                  <a:off x="1972" y="821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5" name="Google Shape;755;p3"/>
                <p:cNvSpPr/>
                <p:nvPr/>
              </p:nvSpPr>
              <p:spPr>
                <a:xfrm>
                  <a:off x="2019" y="821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6" name="Google Shape;756;p3"/>
                <p:cNvSpPr/>
                <p:nvPr/>
              </p:nvSpPr>
              <p:spPr>
                <a:xfrm>
                  <a:off x="2067" y="917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57" name="Google Shape;757;p3"/>
              <p:cNvGrpSpPr/>
              <p:nvPr/>
            </p:nvGrpSpPr>
            <p:grpSpPr>
              <a:xfrm>
                <a:off x="1659152" y="1453155"/>
                <a:ext cx="641089" cy="608900"/>
                <a:chOff x="2737" y="739"/>
                <a:chExt cx="239" cy="227"/>
              </a:xfrm>
            </p:grpSpPr>
            <p:sp>
              <p:nvSpPr>
                <p:cNvPr id="758" name="Google Shape;758;p3"/>
                <p:cNvSpPr/>
                <p:nvPr/>
              </p:nvSpPr>
              <p:spPr>
                <a:xfrm>
                  <a:off x="2820" y="832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CCCC"/>
                    </a:gs>
                    <a:gs pos="100000">
                      <a:srgbClr val="0033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9" name="Google Shape;759;p3"/>
                <p:cNvSpPr/>
                <p:nvPr/>
              </p:nvSpPr>
              <p:spPr>
                <a:xfrm>
                  <a:off x="2787" y="889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969696"/>
                    </a:gs>
                    <a:gs pos="100000">
                      <a:srgbClr val="33333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0" name="Google Shape;760;p3"/>
                <p:cNvSpPr/>
                <p:nvPr/>
              </p:nvSpPr>
              <p:spPr>
                <a:xfrm>
                  <a:off x="2868" y="763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CCCC"/>
                    </a:gs>
                    <a:gs pos="100000">
                      <a:srgbClr val="0033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1" name="Google Shape;761;p3"/>
                <p:cNvSpPr/>
                <p:nvPr/>
              </p:nvSpPr>
              <p:spPr>
                <a:xfrm>
                  <a:off x="2851" y="850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969696"/>
                    </a:gs>
                    <a:gs pos="100000">
                      <a:srgbClr val="33333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2" name="Google Shape;762;p3"/>
                <p:cNvSpPr/>
                <p:nvPr/>
              </p:nvSpPr>
              <p:spPr>
                <a:xfrm>
                  <a:off x="2823" y="802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CCCC"/>
                    </a:gs>
                    <a:gs pos="100000">
                      <a:srgbClr val="0033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3" name="Google Shape;763;p3"/>
                <p:cNvSpPr/>
                <p:nvPr/>
              </p:nvSpPr>
              <p:spPr>
                <a:xfrm>
                  <a:off x="2803" y="814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969696"/>
                    </a:gs>
                    <a:gs pos="100000">
                      <a:srgbClr val="33333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4" name="Google Shape;764;p3"/>
                <p:cNvSpPr/>
                <p:nvPr/>
              </p:nvSpPr>
              <p:spPr>
                <a:xfrm>
                  <a:off x="2796" y="871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CCCC"/>
                    </a:gs>
                    <a:gs pos="100000">
                      <a:srgbClr val="0033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5" name="Google Shape;765;p3"/>
                <p:cNvSpPr/>
                <p:nvPr/>
              </p:nvSpPr>
              <p:spPr>
                <a:xfrm>
                  <a:off x="2851" y="862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969696"/>
                    </a:gs>
                    <a:gs pos="100000">
                      <a:srgbClr val="33333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6" name="Google Shape;766;p3"/>
                <p:cNvSpPr/>
                <p:nvPr/>
              </p:nvSpPr>
              <p:spPr>
                <a:xfrm>
                  <a:off x="2907" y="829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CCCC"/>
                    </a:gs>
                    <a:gs pos="100000">
                      <a:srgbClr val="0033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7" name="Google Shape;767;p3"/>
                <p:cNvSpPr/>
                <p:nvPr/>
              </p:nvSpPr>
              <p:spPr>
                <a:xfrm>
                  <a:off x="2851" y="841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969696"/>
                    </a:gs>
                    <a:gs pos="100000">
                      <a:srgbClr val="33333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8" name="Google Shape;768;p3"/>
                <p:cNvSpPr/>
                <p:nvPr/>
              </p:nvSpPr>
              <p:spPr>
                <a:xfrm>
                  <a:off x="2838" y="898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CCCC"/>
                    </a:gs>
                    <a:gs pos="100000">
                      <a:srgbClr val="0033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9" name="Google Shape;769;p3"/>
                <p:cNvSpPr/>
                <p:nvPr/>
              </p:nvSpPr>
              <p:spPr>
                <a:xfrm>
                  <a:off x="2893" y="871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969696"/>
                    </a:gs>
                    <a:gs pos="100000">
                      <a:srgbClr val="33333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0" name="Google Shape;770;p3"/>
                <p:cNvSpPr/>
                <p:nvPr/>
              </p:nvSpPr>
              <p:spPr>
                <a:xfrm>
                  <a:off x="2748" y="823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CCCC"/>
                    </a:gs>
                    <a:gs pos="100000">
                      <a:srgbClr val="0033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1" name="Google Shape;771;p3"/>
                <p:cNvSpPr/>
                <p:nvPr/>
              </p:nvSpPr>
              <p:spPr>
                <a:xfrm>
                  <a:off x="2737" y="835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969696"/>
                    </a:gs>
                    <a:gs pos="100000">
                      <a:srgbClr val="33333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2" name="Google Shape;772;p3"/>
                <p:cNvSpPr/>
                <p:nvPr/>
              </p:nvSpPr>
              <p:spPr>
                <a:xfrm>
                  <a:off x="2760" y="865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CCCC"/>
                    </a:gs>
                    <a:gs pos="100000">
                      <a:srgbClr val="0033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3" name="Google Shape;773;p3"/>
                <p:cNvSpPr/>
                <p:nvPr/>
              </p:nvSpPr>
              <p:spPr>
                <a:xfrm>
                  <a:off x="2773" y="883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969696"/>
                    </a:gs>
                    <a:gs pos="100000">
                      <a:srgbClr val="33333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4" name="Google Shape;774;p3"/>
                <p:cNvSpPr/>
                <p:nvPr/>
              </p:nvSpPr>
              <p:spPr>
                <a:xfrm>
                  <a:off x="2784" y="751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CCCC"/>
                    </a:gs>
                    <a:gs pos="100000">
                      <a:srgbClr val="0033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5" name="Google Shape;775;p3"/>
                <p:cNvSpPr/>
                <p:nvPr/>
              </p:nvSpPr>
              <p:spPr>
                <a:xfrm>
                  <a:off x="2758" y="772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969696"/>
                    </a:gs>
                    <a:gs pos="100000">
                      <a:srgbClr val="33333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6" name="Google Shape;776;p3"/>
                <p:cNvSpPr/>
                <p:nvPr/>
              </p:nvSpPr>
              <p:spPr>
                <a:xfrm>
                  <a:off x="2748" y="862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CCCC"/>
                    </a:gs>
                    <a:gs pos="100000">
                      <a:srgbClr val="0033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7" name="Google Shape;777;p3"/>
                <p:cNvSpPr/>
                <p:nvPr/>
              </p:nvSpPr>
              <p:spPr>
                <a:xfrm>
                  <a:off x="2776" y="811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969696"/>
                    </a:gs>
                    <a:gs pos="100000">
                      <a:srgbClr val="33333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8" name="Google Shape;778;p3"/>
                <p:cNvSpPr/>
                <p:nvPr/>
              </p:nvSpPr>
              <p:spPr>
                <a:xfrm>
                  <a:off x="2766" y="808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CCCC"/>
                    </a:gs>
                    <a:gs pos="100000">
                      <a:srgbClr val="0033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9" name="Google Shape;779;p3"/>
                <p:cNvSpPr/>
                <p:nvPr/>
              </p:nvSpPr>
              <p:spPr>
                <a:xfrm>
                  <a:off x="2851" y="739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969696"/>
                    </a:gs>
                    <a:gs pos="100000">
                      <a:srgbClr val="33333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0" name="Google Shape;780;p3"/>
                <p:cNvSpPr/>
                <p:nvPr/>
              </p:nvSpPr>
              <p:spPr>
                <a:xfrm>
                  <a:off x="2826" y="796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CCCC"/>
                    </a:gs>
                    <a:gs pos="100000">
                      <a:srgbClr val="0033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1" name="Google Shape;781;p3"/>
                <p:cNvSpPr/>
                <p:nvPr/>
              </p:nvSpPr>
              <p:spPr>
                <a:xfrm>
                  <a:off x="2899" y="787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969696"/>
                    </a:gs>
                    <a:gs pos="100000">
                      <a:srgbClr val="33333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2" name="Google Shape;782;p3"/>
                <p:cNvSpPr/>
                <p:nvPr/>
              </p:nvSpPr>
              <p:spPr>
                <a:xfrm>
                  <a:off x="2815" y="850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969696"/>
                    </a:gs>
                    <a:gs pos="100000">
                      <a:srgbClr val="33333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3" name="Google Shape;783;p3"/>
                <p:cNvSpPr/>
                <p:nvPr/>
              </p:nvSpPr>
              <p:spPr>
                <a:xfrm>
                  <a:off x="2811" y="803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969696"/>
                    </a:gs>
                    <a:gs pos="100000">
                      <a:srgbClr val="33333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4" name="Google Shape;784;p3"/>
                <p:cNvSpPr/>
                <p:nvPr/>
              </p:nvSpPr>
              <p:spPr>
                <a:xfrm>
                  <a:off x="2876" y="824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CCCC"/>
                    </a:gs>
                    <a:gs pos="100000">
                      <a:srgbClr val="0033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85" name="Google Shape;785;p3"/>
              <p:cNvSpPr/>
              <p:nvPr/>
            </p:nvSpPr>
            <p:spPr>
              <a:xfrm>
                <a:off x="2467118" y="1546849"/>
                <a:ext cx="435006" cy="434546"/>
              </a:xfrm>
              <a:prstGeom prst="mathPlus">
                <a:avLst>
                  <a:gd name="adj1" fmla="val 23520"/>
                </a:avLst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86" name="Google Shape;786;p3"/>
              <p:cNvGrpSpPr/>
              <p:nvPr/>
            </p:nvGrpSpPr>
            <p:grpSpPr>
              <a:xfrm>
                <a:off x="5488184" y="1189856"/>
                <a:ext cx="1153425" cy="1091731"/>
                <a:chOff x="1924" y="601"/>
                <a:chExt cx="430" cy="407"/>
              </a:xfrm>
            </p:grpSpPr>
            <p:sp>
              <p:nvSpPr>
                <p:cNvPr id="787" name="Google Shape;787;p3"/>
                <p:cNvSpPr/>
                <p:nvPr/>
              </p:nvSpPr>
              <p:spPr>
                <a:xfrm>
                  <a:off x="2089" y="718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8" name="Google Shape;788;p3"/>
                <p:cNvSpPr/>
                <p:nvPr/>
              </p:nvSpPr>
              <p:spPr>
                <a:xfrm>
                  <a:off x="2160" y="730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9" name="Google Shape;789;p3"/>
                <p:cNvSpPr/>
                <p:nvPr/>
              </p:nvSpPr>
              <p:spPr>
                <a:xfrm>
                  <a:off x="2065" y="673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0" name="Google Shape;790;p3"/>
                <p:cNvSpPr/>
                <p:nvPr/>
              </p:nvSpPr>
              <p:spPr>
                <a:xfrm>
                  <a:off x="2092" y="652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1" name="Google Shape;791;p3"/>
                <p:cNvSpPr/>
                <p:nvPr/>
              </p:nvSpPr>
              <p:spPr>
                <a:xfrm>
                  <a:off x="2206" y="676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2" name="Google Shape;792;p3"/>
                <p:cNvSpPr/>
                <p:nvPr/>
              </p:nvSpPr>
              <p:spPr>
                <a:xfrm>
                  <a:off x="2245" y="772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3" name="Google Shape;793;p3"/>
                <p:cNvSpPr/>
                <p:nvPr/>
              </p:nvSpPr>
              <p:spPr>
                <a:xfrm>
                  <a:off x="2155" y="871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4" name="Google Shape;794;p3"/>
                <p:cNvSpPr/>
                <p:nvPr/>
              </p:nvSpPr>
              <p:spPr>
                <a:xfrm>
                  <a:off x="2029" y="805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5" name="Google Shape;795;p3"/>
                <p:cNvSpPr/>
                <p:nvPr/>
              </p:nvSpPr>
              <p:spPr>
                <a:xfrm>
                  <a:off x="2077" y="790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6" name="Google Shape;796;p3"/>
                <p:cNvSpPr/>
                <p:nvPr/>
              </p:nvSpPr>
              <p:spPr>
                <a:xfrm>
                  <a:off x="2143" y="736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7" name="Google Shape;797;p3"/>
                <p:cNvSpPr/>
                <p:nvPr/>
              </p:nvSpPr>
              <p:spPr>
                <a:xfrm>
                  <a:off x="2041" y="697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8" name="Google Shape;798;p3"/>
                <p:cNvSpPr/>
                <p:nvPr/>
              </p:nvSpPr>
              <p:spPr>
                <a:xfrm>
                  <a:off x="2055" y="742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9" name="Google Shape;799;p3"/>
                <p:cNvSpPr/>
                <p:nvPr/>
              </p:nvSpPr>
              <p:spPr>
                <a:xfrm>
                  <a:off x="2168" y="718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0" name="Google Shape;800;p3"/>
                <p:cNvSpPr/>
                <p:nvPr/>
              </p:nvSpPr>
              <p:spPr>
                <a:xfrm>
                  <a:off x="2070" y="832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1" name="Google Shape;801;p3"/>
                <p:cNvSpPr/>
                <p:nvPr/>
              </p:nvSpPr>
              <p:spPr>
                <a:xfrm>
                  <a:off x="2144" y="748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2" name="Google Shape;802;p3"/>
                <p:cNvSpPr/>
                <p:nvPr/>
              </p:nvSpPr>
              <p:spPr>
                <a:xfrm>
                  <a:off x="2180" y="778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3" name="Google Shape;803;p3"/>
                <p:cNvSpPr/>
                <p:nvPr/>
              </p:nvSpPr>
              <p:spPr>
                <a:xfrm>
                  <a:off x="2180" y="775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4" name="Google Shape;804;p3"/>
                <p:cNvSpPr/>
                <p:nvPr/>
              </p:nvSpPr>
              <p:spPr>
                <a:xfrm>
                  <a:off x="2195" y="718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5" name="Google Shape;805;p3"/>
                <p:cNvSpPr/>
                <p:nvPr/>
              </p:nvSpPr>
              <p:spPr>
                <a:xfrm>
                  <a:off x="2228" y="820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6" name="Google Shape;806;p3"/>
                <p:cNvSpPr/>
                <p:nvPr/>
              </p:nvSpPr>
              <p:spPr>
                <a:xfrm>
                  <a:off x="2145" y="817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7" name="Google Shape;807;p3"/>
                <p:cNvSpPr/>
                <p:nvPr/>
              </p:nvSpPr>
              <p:spPr>
                <a:xfrm>
                  <a:off x="2219" y="739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8" name="Google Shape;808;p3"/>
                <p:cNvSpPr/>
                <p:nvPr/>
              </p:nvSpPr>
              <p:spPr>
                <a:xfrm>
                  <a:off x="2153" y="898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9" name="Google Shape;809;p3"/>
                <p:cNvSpPr/>
                <p:nvPr/>
              </p:nvSpPr>
              <p:spPr>
                <a:xfrm>
                  <a:off x="2134" y="727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0" name="Google Shape;810;p3"/>
                <p:cNvSpPr/>
                <p:nvPr/>
              </p:nvSpPr>
              <p:spPr>
                <a:xfrm>
                  <a:off x="2176" y="814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1" name="Google Shape;811;p3"/>
                <p:cNvSpPr/>
                <p:nvPr/>
              </p:nvSpPr>
              <p:spPr>
                <a:xfrm>
                  <a:off x="2071" y="796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2" name="Google Shape;812;p3"/>
                <p:cNvSpPr/>
                <p:nvPr/>
              </p:nvSpPr>
              <p:spPr>
                <a:xfrm>
                  <a:off x="2191" y="778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3" name="Google Shape;813;p3"/>
                <p:cNvSpPr/>
                <p:nvPr/>
              </p:nvSpPr>
              <p:spPr>
                <a:xfrm>
                  <a:off x="2059" y="706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4" name="Google Shape;814;p3"/>
                <p:cNvSpPr/>
                <p:nvPr/>
              </p:nvSpPr>
              <p:spPr>
                <a:xfrm>
                  <a:off x="2029" y="772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5" name="Google Shape;815;p3"/>
                <p:cNvSpPr/>
                <p:nvPr/>
              </p:nvSpPr>
              <p:spPr>
                <a:xfrm>
                  <a:off x="2050" y="853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6" name="Google Shape;816;p3"/>
                <p:cNvSpPr/>
                <p:nvPr/>
              </p:nvSpPr>
              <p:spPr>
                <a:xfrm>
                  <a:off x="2185" y="664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7" name="Google Shape;817;p3"/>
                <p:cNvSpPr/>
                <p:nvPr/>
              </p:nvSpPr>
              <p:spPr>
                <a:xfrm>
                  <a:off x="2228" y="862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8" name="Google Shape;818;p3"/>
                <p:cNvSpPr/>
                <p:nvPr/>
              </p:nvSpPr>
              <p:spPr>
                <a:xfrm>
                  <a:off x="2120" y="829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9" name="Google Shape;819;p3"/>
                <p:cNvSpPr/>
                <p:nvPr/>
              </p:nvSpPr>
              <p:spPr>
                <a:xfrm>
                  <a:off x="2171" y="736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0" name="Google Shape;820;p3"/>
                <p:cNvSpPr/>
                <p:nvPr/>
              </p:nvSpPr>
              <p:spPr>
                <a:xfrm>
                  <a:off x="2090" y="730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1" name="Google Shape;821;p3"/>
                <p:cNvSpPr/>
                <p:nvPr/>
              </p:nvSpPr>
              <p:spPr>
                <a:xfrm>
                  <a:off x="2036" y="745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2" name="Google Shape;822;p3"/>
                <p:cNvSpPr/>
                <p:nvPr/>
              </p:nvSpPr>
              <p:spPr>
                <a:xfrm>
                  <a:off x="2114" y="820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3" name="Google Shape;823;p3"/>
                <p:cNvSpPr/>
                <p:nvPr/>
              </p:nvSpPr>
              <p:spPr>
                <a:xfrm>
                  <a:off x="2078" y="838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4" name="Google Shape;824;p3"/>
                <p:cNvSpPr/>
                <p:nvPr/>
              </p:nvSpPr>
              <p:spPr>
                <a:xfrm>
                  <a:off x="2036" y="778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5" name="Google Shape;825;p3"/>
                <p:cNvSpPr/>
                <p:nvPr/>
              </p:nvSpPr>
              <p:spPr>
                <a:xfrm>
                  <a:off x="2041" y="760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6" name="Google Shape;826;p3"/>
                <p:cNvSpPr/>
                <p:nvPr/>
              </p:nvSpPr>
              <p:spPr>
                <a:xfrm>
                  <a:off x="2180" y="859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7" name="Google Shape;827;p3"/>
                <p:cNvSpPr/>
                <p:nvPr/>
              </p:nvSpPr>
              <p:spPr>
                <a:xfrm>
                  <a:off x="2036" y="859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8" name="Google Shape;828;p3"/>
                <p:cNvSpPr/>
                <p:nvPr/>
              </p:nvSpPr>
              <p:spPr>
                <a:xfrm>
                  <a:off x="2153" y="871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9" name="Google Shape;829;p3"/>
                <p:cNvSpPr/>
                <p:nvPr/>
              </p:nvSpPr>
              <p:spPr>
                <a:xfrm>
                  <a:off x="2275" y="829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0" name="Google Shape;830;p3"/>
                <p:cNvSpPr/>
                <p:nvPr/>
              </p:nvSpPr>
              <p:spPr>
                <a:xfrm>
                  <a:off x="2260" y="703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1" name="Google Shape;831;p3"/>
                <p:cNvSpPr/>
                <p:nvPr/>
              </p:nvSpPr>
              <p:spPr>
                <a:xfrm>
                  <a:off x="2180" y="678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2" name="Google Shape;832;p3"/>
                <p:cNvSpPr/>
                <p:nvPr/>
              </p:nvSpPr>
              <p:spPr>
                <a:xfrm>
                  <a:off x="2176" y="859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3" name="Google Shape;833;p3"/>
                <p:cNvSpPr/>
                <p:nvPr/>
              </p:nvSpPr>
              <p:spPr>
                <a:xfrm>
                  <a:off x="2095" y="883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4" name="Google Shape;834;p3"/>
                <p:cNvSpPr/>
                <p:nvPr/>
              </p:nvSpPr>
              <p:spPr>
                <a:xfrm>
                  <a:off x="2152" y="805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5" name="Google Shape;835;p3"/>
                <p:cNvSpPr/>
                <p:nvPr/>
              </p:nvSpPr>
              <p:spPr>
                <a:xfrm>
                  <a:off x="2134" y="760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6" name="Google Shape;836;p3"/>
                <p:cNvSpPr/>
                <p:nvPr/>
              </p:nvSpPr>
              <p:spPr>
                <a:xfrm>
                  <a:off x="2029" y="811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7" name="Google Shape;837;p3"/>
                <p:cNvSpPr/>
                <p:nvPr/>
              </p:nvSpPr>
              <p:spPr>
                <a:xfrm>
                  <a:off x="2143" y="883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8" name="Google Shape;838;p3"/>
                <p:cNvSpPr/>
                <p:nvPr/>
              </p:nvSpPr>
              <p:spPr>
                <a:xfrm>
                  <a:off x="2089" y="784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9" name="Google Shape;839;p3"/>
                <p:cNvSpPr/>
                <p:nvPr/>
              </p:nvSpPr>
              <p:spPr>
                <a:xfrm>
                  <a:off x="2119" y="709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0" name="Google Shape;840;p3"/>
                <p:cNvSpPr/>
                <p:nvPr/>
              </p:nvSpPr>
              <p:spPr>
                <a:xfrm>
                  <a:off x="2050" y="751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1" name="Google Shape;841;p3"/>
                <p:cNvSpPr/>
                <p:nvPr/>
              </p:nvSpPr>
              <p:spPr>
                <a:xfrm>
                  <a:off x="2155" y="853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2" name="Google Shape;842;p3"/>
                <p:cNvSpPr/>
                <p:nvPr/>
              </p:nvSpPr>
              <p:spPr>
                <a:xfrm>
                  <a:off x="2077" y="817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3" name="Google Shape;843;p3"/>
                <p:cNvSpPr/>
                <p:nvPr/>
              </p:nvSpPr>
              <p:spPr>
                <a:xfrm>
                  <a:off x="1981" y="835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4" name="Google Shape;844;p3"/>
                <p:cNvSpPr/>
                <p:nvPr/>
              </p:nvSpPr>
              <p:spPr>
                <a:xfrm>
                  <a:off x="2125" y="781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5" name="Google Shape;845;p3"/>
                <p:cNvSpPr/>
                <p:nvPr/>
              </p:nvSpPr>
              <p:spPr>
                <a:xfrm>
                  <a:off x="2101" y="829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6" name="Google Shape;846;p3"/>
                <p:cNvSpPr/>
                <p:nvPr/>
              </p:nvSpPr>
              <p:spPr>
                <a:xfrm>
                  <a:off x="2197" y="826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7" name="Google Shape;847;p3"/>
                <p:cNvSpPr/>
                <p:nvPr/>
              </p:nvSpPr>
              <p:spPr>
                <a:xfrm>
                  <a:off x="2072" y="865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8" name="Google Shape;848;p3"/>
                <p:cNvSpPr/>
                <p:nvPr/>
              </p:nvSpPr>
              <p:spPr>
                <a:xfrm>
                  <a:off x="2026" y="796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9" name="Google Shape;849;p3"/>
                <p:cNvSpPr/>
                <p:nvPr/>
              </p:nvSpPr>
              <p:spPr>
                <a:xfrm>
                  <a:off x="2128" y="673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0" name="Google Shape;850;p3"/>
                <p:cNvSpPr/>
                <p:nvPr/>
              </p:nvSpPr>
              <p:spPr>
                <a:xfrm>
                  <a:off x="2165" y="811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1" name="Google Shape;851;p3"/>
                <p:cNvSpPr/>
                <p:nvPr/>
              </p:nvSpPr>
              <p:spPr>
                <a:xfrm>
                  <a:off x="2269" y="748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2" name="Google Shape;852;p3"/>
                <p:cNvSpPr/>
                <p:nvPr/>
              </p:nvSpPr>
              <p:spPr>
                <a:xfrm>
                  <a:off x="2120" y="856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3" name="Google Shape;853;p3"/>
                <p:cNvSpPr/>
                <p:nvPr/>
              </p:nvSpPr>
              <p:spPr>
                <a:xfrm>
                  <a:off x="2120" y="784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4" name="Google Shape;854;p3"/>
                <p:cNvSpPr/>
                <p:nvPr/>
              </p:nvSpPr>
              <p:spPr>
                <a:xfrm>
                  <a:off x="2254" y="793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5" name="Google Shape;855;p3"/>
                <p:cNvSpPr/>
                <p:nvPr/>
              </p:nvSpPr>
              <p:spPr>
                <a:xfrm>
                  <a:off x="2027" y="733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6" name="Google Shape;856;p3"/>
                <p:cNvSpPr/>
                <p:nvPr/>
              </p:nvSpPr>
              <p:spPr>
                <a:xfrm>
                  <a:off x="2116" y="784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7" name="Google Shape;857;p3"/>
                <p:cNvSpPr/>
                <p:nvPr/>
              </p:nvSpPr>
              <p:spPr>
                <a:xfrm>
                  <a:off x="2137" y="736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8" name="Google Shape;858;p3"/>
                <p:cNvSpPr/>
                <p:nvPr/>
              </p:nvSpPr>
              <p:spPr>
                <a:xfrm>
                  <a:off x="2065" y="784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9" name="Google Shape;859;p3"/>
                <p:cNvSpPr/>
                <p:nvPr/>
              </p:nvSpPr>
              <p:spPr>
                <a:xfrm>
                  <a:off x="2074" y="838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0" name="Google Shape;860;p3"/>
                <p:cNvSpPr/>
                <p:nvPr/>
              </p:nvSpPr>
              <p:spPr>
                <a:xfrm>
                  <a:off x="2102" y="798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1" name="Google Shape;861;p3"/>
                <p:cNvSpPr/>
                <p:nvPr/>
              </p:nvSpPr>
              <p:spPr>
                <a:xfrm>
                  <a:off x="2218" y="796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2" name="Google Shape;862;p3"/>
                <p:cNvSpPr/>
                <p:nvPr/>
              </p:nvSpPr>
              <p:spPr>
                <a:xfrm>
                  <a:off x="2236" y="832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3" name="Google Shape;863;p3"/>
                <p:cNvSpPr/>
                <p:nvPr/>
              </p:nvSpPr>
              <p:spPr>
                <a:xfrm>
                  <a:off x="2275" y="757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4" name="Google Shape;864;p3"/>
                <p:cNvSpPr/>
                <p:nvPr/>
              </p:nvSpPr>
              <p:spPr>
                <a:xfrm>
                  <a:off x="2077" y="838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5" name="Google Shape;865;p3"/>
                <p:cNvSpPr/>
                <p:nvPr/>
              </p:nvSpPr>
              <p:spPr>
                <a:xfrm>
                  <a:off x="2056" y="895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6" name="Google Shape;866;p3"/>
                <p:cNvSpPr/>
                <p:nvPr/>
              </p:nvSpPr>
              <p:spPr>
                <a:xfrm>
                  <a:off x="2065" y="907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7" name="Google Shape;867;p3"/>
                <p:cNvSpPr/>
                <p:nvPr/>
              </p:nvSpPr>
              <p:spPr>
                <a:xfrm>
                  <a:off x="2158" y="910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8" name="Google Shape;868;p3"/>
                <p:cNvSpPr/>
                <p:nvPr/>
              </p:nvSpPr>
              <p:spPr>
                <a:xfrm>
                  <a:off x="2200" y="898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9" name="Google Shape;869;p3"/>
                <p:cNvSpPr/>
                <p:nvPr/>
              </p:nvSpPr>
              <p:spPr>
                <a:xfrm>
                  <a:off x="2242" y="883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0" name="Google Shape;870;p3"/>
                <p:cNvSpPr/>
                <p:nvPr/>
              </p:nvSpPr>
              <p:spPr>
                <a:xfrm>
                  <a:off x="2285" y="769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1" name="Google Shape;871;p3"/>
                <p:cNvSpPr/>
                <p:nvPr/>
              </p:nvSpPr>
              <p:spPr>
                <a:xfrm>
                  <a:off x="2275" y="823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2" name="Google Shape;872;p3"/>
                <p:cNvSpPr/>
                <p:nvPr/>
              </p:nvSpPr>
              <p:spPr>
                <a:xfrm>
                  <a:off x="2234" y="700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3" name="Google Shape;873;p3"/>
                <p:cNvSpPr/>
                <p:nvPr/>
              </p:nvSpPr>
              <p:spPr>
                <a:xfrm>
                  <a:off x="2117" y="616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4" name="Google Shape;874;p3"/>
                <p:cNvSpPr/>
                <p:nvPr/>
              </p:nvSpPr>
              <p:spPr>
                <a:xfrm>
                  <a:off x="2185" y="640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5" name="Google Shape;875;p3"/>
                <p:cNvSpPr/>
                <p:nvPr/>
              </p:nvSpPr>
              <p:spPr>
                <a:xfrm>
                  <a:off x="2074" y="637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6" name="Google Shape;876;p3"/>
                <p:cNvSpPr/>
                <p:nvPr/>
              </p:nvSpPr>
              <p:spPr>
                <a:xfrm>
                  <a:off x="2213" y="712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7" name="Google Shape;877;p3"/>
                <p:cNvSpPr/>
                <p:nvPr/>
              </p:nvSpPr>
              <p:spPr>
                <a:xfrm>
                  <a:off x="2267" y="736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8" name="Google Shape;878;p3"/>
                <p:cNvSpPr/>
                <p:nvPr/>
              </p:nvSpPr>
              <p:spPr>
                <a:xfrm>
                  <a:off x="2107" y="766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9" name="Google Shape;879;p3"/>
                <p:cNvSpPr/>
                <p:nvPr/>
              </p:nvSpPr>
              <p:spPr>
                <a:xfrm>
                  <a:off x="2041" y="790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0" name="Google Shape;880;p3"/>
                <p:cNvSpPr/>
                <p:nvPr/>
              </p:nvSpPr>
              <p:spPr>
                <a:xfrm>
                  <a:off x="1981" y="859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1" name="Google Shape;881;p3"/>
                <p:cNvSpPr/>
                <p:nvPr/>
              </p:nvSpPr>
              <p:spPr>
                <a:xfrm>
                  <a:off x="1924" y="757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2" name="Google Shape;882;p3"/>
                <p:cNvSpPr/>
                <p:nvPr/>
              </p:nvSpPr>
              <p:spPr>
                <a:xfrm>
                  <a:off x="1943" y="814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3" name="Google Shape;883;p3"/>
                <p:cNvSpPr/>
                <p:nvPr/>
              </p:nvSpPr>
              <p:spPr>
                <a:xfrm>
                  <a:off x="2041" y="859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4" name="Google Shape;884;p3"/>
                <p:cNvSpPr/>
                <p:nvPr/>
              </p:nvSpPr>
              <p:spPr>
                <a:xfrm>
                  <a:off x="2107" y="880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5" name="Google Shape;885;p3"/>
                <p:cNvSpPr/>
                <p:nvPr/>
              </p:nvSpPr>
              <p:spPr>
                <a:xfrm>
                  <a:off x="2084" y="766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6" name="Google Shape;886;p3"/>
                <p:cNvSpPr/>
                <p:nvPr/>
              </p:nvSpPr>
              <p:spPr>
                <a:xfrm>
                  <a:off x="1981" y="691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7" name="Google Shape;887;p3"/>
                <p:cNvSpPr/>
                <p:nvPr/>
              </p:nvSpPr>
              <p:spPr>
                <a:xfrm>
                  <a:off x="2081" y="625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8" name="Google Shape;888;p3"/>
                <p:cNvSpPr/>
                <p:nvPr/>
              </p:nvSpPr>
              <p:spPr>
                <a:xfrm>
                  <a:off x="2036" y="673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9" name="Google Shape;889;p3"/>
                <p:cNvSpPr/>
                <p:nvPr/>
              </p:nvSpPr>
              <p:spPr>
                <a:xfrm>
                  <a:off x="2189" y="856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0" name="Google Shape;890;p3"/>
                <p:cNvSpPr/>
                <p:nvPr/>
              </p:nvSpPr>
              <p:spPr>
                <a:xfrm>
                  <a:off x="2008" y="748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1" name="Google Shape;891;p3"/>
                <p:cNvSpPr/>
                <p:nvPr/>
              </p:nvSpPr>
              <p:spPr>
                <a:xfrm>
                  <a:off x="2242" y="904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2" name="Google Shape;892;p3"/>
                <p:cNvSpPr/>
                <p:nvPr/>
              </p:nvSpPr>
              <p:spPr>
                <a:xfrm>
                  <a:off x="2156" y="934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3" name="Google Shape;893;p3"/>
                <p:cNvSpPr/>
                <p:nvPr/>
              </p:nvSpPr>
              <p:spPr>
                <a:xfrm>
                  <a:off x="2222" y="658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4" name="Google Shape;894;p3"/>
                <p:cNvSpPr/>
                <p:nvPr/>
              </p:nvSpPr>
              <p:spPr>
                <a:xfrm>
                  <a:off x="2242" y="697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5" name="Google Shape;895;p3"/>
                <p:cNvSpPr/>
                <p:nvPr/>
              </p:nvSpPr>
              <p:spPr>
                <a:xfrm>
                  <a:off x="2125" y="940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6" name="Google Shape;896;p3"/>
                <p:cNvSpPr/>
                <p:nvPr/>
              </p:nvSpPr>
              <p:spPr>
                <a:xfrm>
                  <a:off x="2059" y="907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7" name="Google Shape;897;p3"/>
                <p:cNvSpPr/>
                <p:nvPr/>
              </p:nvSpPr>
              <p:spPr>
                <a:xfrm>
                  <a:off x="2206" y="634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8" name="Google Shape;898;p3"/>
                <p:cNvSpPr/>
                <p:nvPr/>
              </p:nvSpPr>
              <p:spPr>
                <a:xfrm>
                  <a:off x="2225" y="862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9" name="Google Shape;899;p3"/>
                <p:cNvSpPr/>
                <p:nvPr/>
              </p:nvSpPr>
              <p:spPr>
                <a:xfrm>
                  <a:off x="1994" y="640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0" name="Google Shape;900;p3"/>
                <p:cNvSpPr/>
                <p:nvPr/>
              </p:nvSpPr>
              <p:spPr>
                <a:xfrm>
                  <a:off x="2140" y="844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1" name="Google Shape;901;p3"/>
                <p:cNvSpPr/>
                <p:nvPr/>
              </p:nvSpPr>
              <p:spPr>
                <a:xfrm>
                  <a:off x="2116" y="607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2" name="Google Shape;902;p3"/>
                <p:cNvSpPr/>
                <p:nvPr/>
              </p:nvSpPr>
              <p:spPr>
                <a:xfrm>
                  <a:off x="2021" y="925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3" name="Google Shape;903;p3"/>
                <p:cNvSpPr/>
                <p:nvPr/>
              </p:nvSpPr>
              <p:spPr>
                <a:xfrm>
                  <a:off x="2185" y="922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4" name="Google Shape;904;p3"/>
                <p:cNvSpPr/>
                <p:nvPr/>
              </p:nvSpPr>
              <p:spPr>
                <a:xfrm>
                  <a:off x="2060" y="601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5" name="Google Shape;905;p3"/>
                <p:cNvSpPr/>
                <p:nvPr/>
              </p:nvSpPr>
              <p:spPr>
                <a:xfrm>
                  <a:off x="1960" y="889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6" name="Google Shape;906;p3"/>
                <p:cNvSpPr/>
                <p:nvPr/>
              </p:nvSpPr>
              <p:spPr>
                <a:xfrm>
                  <a:off x="2174" y="619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7" name="Google Shape;907;p3"/>
                <p:cNvSpPr/>
                <p:nvPr/>
              </p:nvSpPr>
              <p:spPr>
                <a:xfrm>
                  <a:off x="2137" y="733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8" name="Google Shape;908;p3"/>
                <p:cNvSpPr/>
                <p:nvPr/>
              </p:nvSpPr>
              <p:spPr>
                <a:xfrm>
                  <a:off x="2119" y="940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9" name="Google Shape;909;p3"/>
                <p:cNvSpPr/>
                <p:nvPr/>
              </p:nvSpPr>
              <p:spPr>
                <a:xfrm>
                  <a:off x="2173" y="712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0" name="Google Shape;910;p3"/>
                <p:cNvSpPr/>
                <p:nvPr/>
              </p:nvSpPr>
              <p:spPr>
                <a:xfrm>
                  <a:off x="1934" y="706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1" name="Google Shape;911;p3"/>
                <p:cNvSpPr/>
                <p:nvPr/>
              </p:nvSpPr>
              <p:spPr>
                <a:xfrm>
                  <a:off x="2150" y="838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2" name="Google Shape;912;p3"/>
                <p:cNvSpPr/>
                <p:nvPr/>
              </p:nvSpPr>
              <p:spPr>
                <a:xfrm>
                  <a:off x="2155" y="808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3" name="Google Shape;913;p3"/>
                <p:cNvSpPr/>
                <p:nvPr/>
              </p:nvSpPr>
              <p:spPr>
                <a:xfrm>
                  <a:off x="2182" y="772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4" name="Google Shape;914;p3"/>
                <p:cNvSpPr/>
                <p:nvPr/>
              </p:nvSpPr>
              <p:spPr>
                <a:xfrm>
                  <a:off x="2072" y="877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5" name="Google Shape;915;p3"/>
                <p:cNvSpPr/>
                <p:nvPr/>
              </p:nvSpPr>
              <p:spPr>
                <a:xfrm>
                  <a:off x="2173" y="859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6" name="Google Shape;916;p3"/>
                <p:cNvSpPr/>
                <p:nvPr/>
              </p:nvSpPr>
              <p:spPr>
                <a:xfrm>
                  <a:off x="1967" y="694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7" name="Google Shape;917;p3"/>
                <p:cNvSpPr/>
                <p:nvPr/>
              </p:nvSpPr>
              <p:spPr>
                <a:xfrm>
                  <a:off x="2140" y="817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8" name="Google Shape;918;p3"/>
                <p:cNvSpPr/>
                <p:nvPr/>
              </p:nvSpPr>
              <p:spPr>
                <a:xfrm>
                  <a:off x="2179" y="736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9" name="Google Shape;919;p3"/>
                <p:cNvSpPr/>
                <p:nvPr/>
              </p:nvSpPr>
              <p:spPr>
                <a:xfrm>
                  <a:off x="1985" y="742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0" name="Google Shape;920;p3"/>
                <p:cNvSpPr/>
                <p:nvPr/>
              </p:nvSpPr>
              <p:spPr>
                <a:xfrm>
                  <a:off x="2041" y="823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1" name="Google Shape;921;p3"/>
                <p:cNvSpPr/>
                <p:nvPr/>
              </p:nvSpPr>
              <p:spPr>
                <a:xfrm>
                  <a:off x="2047" y="823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2" name="Google Shape;922;p3"/>
                <p:cNvSpPr/>
                <p:nvPr/>
              </p:nvSpPr>
              <p:spPr>
                <a:xfrm>
                  <a:off x="2027" y="790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3"/>
                <p:cNvSpPr/>
                <p:nvPr/>
              </p:nvSpPr>
              <p:spPr>
                <a:xfrm>
                  <a:off x="2063" y="859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4" name="Google Shape;924;p3"/>
                <p:cNvSpPr/>
                <p:nvPr/>
              </p:nvSpPr>
              <p:spPr>
                <a:xfrm>
                  <a:off x="2165" y="844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5" name="Google Shape;925;p3"/>
                <p:cNvSpPr/>
                <p:nvPr/>
              </p:nvSpPr>
              <p:spPr>
                <a:xfrm>
                  <a:off x="2089" y="760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6" name="Google Shape;926;p3"/>
                <p:cNvSpPr/>
                <p:nvPr/>
              </p:nvSpPr>
              <p:spPr>
                <a:xfrm>
                  <a:off x="2137" y="712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3"/>
                <p:cNvSpPr/>
                <p:nvPr/>
              </p:nvSpPr>
              <p:spPr>
                <a:xfrm>
                  <a:off x="2081" y="751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3"/>
                <p:cNvSpPr/>
                <p:nvPr/>
              </p:nvSpPr>
              <p:spPr>
                <a:xfrm>
                  <a:off x="2051" y="751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p3"/>
                <p:cNvSpPr/>
                <p:nvPr/>
              </p:nvSpPr>
              <p:spPr>
                <a:xfrm>
                  <a:off x="1959" y="862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0" name="Google Shape;930;p3"/>
                <p:cNvSpPr/>
                <p:nvPr/>
              </p:nvSpPr>
              <p:spPr>
                <a:xfrm>
                  <a:off x="2095" y="862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3"/>
                <p:cNvSpPr/>
                <p:nvPr/>
              </p:nvSpPr>
              <p:spPr>
                <a:xfrm>
                  <a:off x="2150" y="808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" name="Google Shape;932;p3"/>
                <p:cNvSpPr/>
                <p:nvPr/>
              </p:nvSpPr>
              <p:spPr>
                <a:xfrm>
                  <a:off x="2152" y="889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3" name="Google Shape;933;p3"/>
                <p:cNvSpPr/>
                <p:nvPr/>
              </p:nvSpPr>
              <p:spPr>
                <a:xfrm>
                  <a:off x="2099" y="931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4" name="Google Shape;934;p3"/>
                <p:cNvSpPr/>
                <p:nvPr/>
              </p:nvSpPr>
              <p:spPr>
                <a:xfrm>
                  <a:off x="2095" y="664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5" name="Google Shape;935;p3"/>
                <p:cNvSpPr/>
                <p:nvPr/>
              </p:nvSpPr>
              <p:spPr>
                <a:xfrm>
                  <a:off x="2170" y="673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6" name="Google Shape;936;p3"/>
                <p:cNvSpPr/>
                <p:nvPr/>
              </p:nvSpPr>
              <p:spPr>
                <a:xfrm>
                  <a:off x="2206" y="715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7" name="Google Shape;937;p3"/>
                <p:cNvSpPr/>
                <p:nvPr/>
              </p:nvSpPr>
              <p:spPr>
                <a:xfrm>
                  <a:off x="2120" y="724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8" name="Google Shape;938;p3"/>
                <p:cNvSpPr/>
                <p:nvPr/>
              </p:nvSpPr>
              <p:spPr>
                <a:xfrm>
                  <a:off x="2105" y="775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9" name="Google Shape;939;p3"/>
                <p:cNvSpPr/>
                <p:nvPr/>
              </p:nvSpPr>
              <p:spPr>
                <a:xfrm>
                  <a:off x="2198" y="796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0" name="Google Shape;940;p3"/>
                <p:cNvSpPr/>
                <p:nvPr/>
              </p:nvSpPr>
              <p:spPr>
                <a:xfrm>
                  <a:off x="2174" y="775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1" name="Google Shape;941;p3"/>
                <p:cNvSpPr/>
                <p:nvPr/>
              </p:nvSpPr>
              <p:spPr>
                <a:xfrm>
                  <a:off x="2081" y="835"/>
                  <a:ext cx="66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2" name="Google Shape;942;p3"/>
                <p:cNvSpPr/>
                <p:nvPr/>
              </p:nvSpPr>
              <p:spPr>
                <a:xfrm>
                  <a:off x="1972" y="774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3" name="Google Shape;943;p3"/>
                <p:cNvSpPr/>
                <p:nvPr/>
              </p:nvSpPr>
              <p:spPr>
                <a:xfrm>
                  <a:off x="2019" y="869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4" name="Google Shape;944;p3"/>
                <p:cNvSpPr/>
                <p:nvPr/>
              </p:nvSpPr>
              <p:spPr>
                <a:xfrm>
                  <a:off x="1972" y="821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FF00FF"/>
                    </a:gs>
                    <a:gs pos="100000">
                      <a:srgbClr val="6600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5" name="Google Shape;945;p3"/>
                <p:cNvSpPr/>
                <p:nvPr/>
              </p:nvSpPr>
              <p:spPr>
                <a:xfrm>
                  <a:off x="2019" y="821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6" name="Google Shape;946;p3"/>
                <p:cNvSpPr/>
                <p:nvPr/>
              </p:nvSpPr>
              <p:spPr>
                <a:xfrm>
                  <a:off x="2067" y="917"/>
                  <a:ext cx="69" cy="68"/>
                </a:xfrm>
                <a:prstGeom prst="ellipse">
                  <a:avLst/>
                </a:prstGeom>
                <a:gradFill>
                  <a:gsLst>
                    <a:gs pos="0">
                      <a:srgbClr val="3366FF"/>
                    </a:gs>
                    <a:gs pos="100000">
                      <a:srgbClr val="0000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47" name="Google Shape;947;p3"/>
              <p:cNvGrpSpPr/>
              <p:nvPr/>
            </p:nvGrpSpPr>
            <p:grpSpPr>
              <a:xfrm>
                <a:off x="3084411" y="1309590"/>
                <a:ext cx="1333725" cy="843336"/>
                <a:chOff x="1684216" y="1705778"/>
                <a:chExt cx="1333725" cy="843336"/>
              </a:xfrm>
            </p:grpSpPr>
            <p:sp>
              <p:nvSpPr>
                <p:cNvPr id="948" name="Google Shape;948;p3"/>
                <p:cNvSpPr/>
                <p:nvPr/>
              </p:nvSpPr>
              <p:spPr>
                <a:xfrm>
                  <a:off x="2627655" y="2162850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00CC00"/>
                    </a:gs>
                    <a:gs pos="100000">
                      <a:srgbClr val="0066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9" name="Google Shape;949;p3"/>
                <p:cNvSpPr/>
                <p:nvPr/>
              </p:nvSpPr>
              <p:spPr>
                <a:xfrm>
                  <a:off x="2535113" y="2018002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0" name="Google Shape;950;p3"/>
                <p:cNvSpPr/>
                <p:nvPr/>
              </p:nvSpPr>
              <p:spPr>
                <a:xfrm>
                  <a:off x="2720197" y="1757810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1" name="Google Shape;951;p3"/>
                <p:cNvSpPr/>
                <p:nvPr/>
              </p:nvSpPr>
              <p:spPr>
                <a:xfrm>
                  <a:off x="2350029" y="1953625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2" name="Google Shape;952;p3"/>
                <p:cNvSpPr/>
                <p:nvPr/>
              </p:nvSpPr>
              <p:spPr>
                <a:xfrm>
                  <a:off x="2720197" y="2044825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00CC00"/>
                    </a:gs>
                    <a:gs pos="100000">
                      <a:srgbClr val="0066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3" name="Google Shape;953;p3"/>
                <p:cNvSpPr/>
                <p:nvPr/>
              </p:nvSpPr>
              <p:spPr>
                <a:xfrm>
                  <a:off x="2028673" y="2146755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4" name="Google Shape;954;p3"/>
                <p:cNvSpPr/>
                <p:nvPr/>
              </p:nvSpPr>
              <p:spPr>
                <a:xfrm>
                  <a:off x="2524067" y="2283558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5" name="Google Shape;955;p3"/>
                <p:cNvSpPr/>
                <p:nvPr/>
              </p:nvSpPr>
              <p:spPr>
                <a:xfrm>
                  <a:off x="2502429" y="2093109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00CC00"/>
                    </a:gs>
                    <a:gs pos="100000">
                      <a:srgbClr val="0066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6" name="Google Shape;956;p3"/>
                <p:cNvSpPr/>
                <p:nvPr/>
              </p:nvSpPr>
              <p:spPr>
                <a:xfrm>
                  <a:off x="2687513" y="2036778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7" name="Google Shape;957;p3"/>
                <p:cNvSpPr/>
                <p:nvPr/>
              </p:nvSpPr>
              <p:spPr>
                <a:xfrm>
                  <a:off x="2535113" y="2291604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00CC00"/>
                    </a:gs>
                    <a:gs pos="100000">
                      <a:srgbClr val="0066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8" name="Google Shape;958;p3"/>
                <p:cNvSpPr/>
                <p:nvPr/>
              </p:nvSpPr>
              <p:spPr>
                <a:xfrm>
                  <a:off x="2594971" y="1953624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9" name="Google Shape;959;p3"/>
                <p:cNvSpPr/>
                <p:nvPr/>
              </p:nvSpPr>
              <p:spPr>
                <a:xfrm>
                  <a:off x="2780055" y="1993860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00CC00"/>
                    </a:gs>
                    <a:gs pos="100000">
                      <a:srgbClr val="0066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0" name="Google Shape;960;p3"/>
                <p:cNvSpPr/>
                <p:nvPr/>
              </p:nvSpPr>
              <p:spPr>
                <a:xfrm>
                  <a:off x="2617509" y="1809836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1" name="Google Shape;961;p3"/>
                <p:cNvSpPr/>
                <p:nvPr/>
              </p:nvSpPr>
              <p:spPr>
                <a:xfrm>
                  <a:off x="2114242" y="1988496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00CC00"/>
                    </a:gs>
                    <a:gs pos="100000">
                      <a:srgbClr val="0066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2" name="Google Shape;962;p3"/>
                <p:cNvSpPr/>
                <p:nvPr/>
              </p:nvSpPr>
              <p:spPr>
                <a:xfrm>
                  <a:off x="2536059" y="1846469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3" name="Google Shape;963;p3"/>
                <p:cNvSpPr/>
                <p:nvPr/>
              </p:nvSpPr>
              <p:spPr>
                <a:xfrm>
                  <a:off x="2061357" y="1749763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4" name="Google Shape;964;p3"/>
                <p:cNvSpPr/>
                <p:nvPr/>
              </p:nvSpPr>
              <p:spPr>
                <a:xfrm>
                  <a:off x="1896474" y="1881200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5" name="Google Shape;965;p3"/>
                <p:cNvSpPr/>
                <p:nvPr/>
              </p:nvSpPr>
              <p:spPr>
                <a:xfrm>
                  <a:off x="2442571" y="2093109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00CC00"/>
                    </a:gs>
                    <a:gs pos="100000">
                      <a:srgbClr val="0066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6" name="Google Shape;966;p3"/>
                <p:cNvSpPr/>
                <p:nvPr/>
              </p:nvSpPr>
              <p:spPr>
                <a:xfrm>
                  <a:off x="2720197" y="2001907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7" name="Google Shape;967;p3"/>
                <p:cNvSpPr/>
                <p:nvPr/>
              </p:nvSpPr>
              <p:spPr>
                <a:xfrm>
                  <a:off x="2687513" y="2055554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00CC00"/>
                    </a:gs>
                    <a:gs pos="100000">
                      <a:srgbClr val="0066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8" name="Google Shape;968;p3"/>
                <p:cNvSpPr/>
                <p:nvPr/>
              </p:nvSpPr>
              <p:spPr>
                <a:xfrm>
                  <a:off x="2442571" y="1950942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9" name="Google Shape;969;p3"/>
                <p:cNvSpPr/>
                <p:nvPr/>
              </p:nvSpPr>
              <p:spPr>
                <a:xfrm>
                  <a:off x="2230313" y="2227227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00CC00"/>
                    </a:gs>
                    <a:gs pos="100000">
                      <a:srgbClr val="0066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0" name="Google Shape;970;p3"/>
                <p:cNvSpPr/>
                <p:nvPr/>
              </p:nvSpPr>
              <p:spPr>
                <a:xfrm>
                  <a:off x="2350029" y="1980448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1" name="Google Shape;971;p3"/>
                <p:cNvSpPr/>
                <p:nvPr/>
              </p:nvSpPr>
              <p:spPr>
                <a:xfrm>
                  <a:off x="2780055" y="1921436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00CC00"/>
                    </a:gs>
                    <a:gs pos="100000">
                      <a:srgbClr val="0066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2" name="Google Shape;972;p3"/>
                <p:cNvSpPr/>
                <p:nvPr/>
              </p:nvSpPr>
              <p:spPr>
                <a:xfrm>
                  <a:off x="2257487" y="1843647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3" name="Google Shape;973;p3"/>
                <p:cNvSpPr/>
                <p:nvPr/>
              </p:nvSpPr>
              <p:spPr>
                <a:xfrm>
                  <a:off x="2535113" y="2074331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4" name="Google Shape;974;p3"/>
                <p:cNvSpPr/>
                <p:nvPr/>
              </p:nvSpPr>
              <p:spPr>
                <a:xfrm>
                  <a:off x="2234212" y="1705778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5" name="Google Shape;975;p3"/>
                <p:cNvSpPr/>
                <p:nvPr/>
              </p:nvSpPr>
              <p:spPr>
                <a:xfrm>
                  <a:off x="1995989" y="2181626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6" name="Google Shape;976;p3"/>
                <p:cNvSpPr/>
                <p:nvPr/>
              </p:nvSpPr>
              <p:spPr>
                <a:xfrm>
                  <a:off x="2535113" y="1808775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00CC00"/>
                    </a:gs>
                    <a:gs pos="100000">
                      <a:srgbClr val="0066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7" name="Google Shape;977;p3"/>
                <p:cNvSpPr/>
                <p:nvPr/>
              </p:nvSpPr>
              <p:spPr>
                <a:xfrm>
                  <a:off x="2780055" y="2063602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8" name="Google Shape;978;p3"/>
                <p:cNvSpPr/>
                <p:nvPr/>
              </p:nvSpPr>
              <p:spPr>
                <a:xfrm>
                  <a:off x="2780055" y="2130662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00CC00"/>
                    </a:gs>
                    <a:gs pos="100000">
                      <a:srgbClr val="0066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9" name="Google Shape;979;p3"/>
                <p:cNvSpPr/>
                <p:nvPr/>
              </p:nvSpPr>
              <p:spPr>
                <a:xfrm>
                  <a:off x="2687513" y="1881200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00CC00"/>
                    </a:gs>
                    <a:gs pos="100000">
                      <a:srgbClr val="0066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0" name="Google Shape;980;p3"/>
                <p:cNvSpPr/>
                <p:nvPr/>
              </p:nvSpPr>
              <p:spPr>
                <a:xfrm>
                  <a:off x="2502429" y="2136027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1" name="Google Shape;981;p3"/>
                <p:cNvSpPr/>
                <p:nvPr/>
              </p:nvSpPr>
              <p:spPr>
                <a:xfrm>
                  <a:off x="2350029" y="1744398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2" name="Google Shape;982;p3"/>
                <p:cNvSpPr/>
                <p:nvPr/>
              </p:nvSpPr>
              <p:spPr>
                <a:xfrm>
                  <a:off x="2669494" y="1862423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00CC00"/>
                    </a:gs>
                    <a:gs pos="100000">
                      <a:srgbClr val="0066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3" name="Google Shape;983;p3"/>
                <p:cNvSpPr/>
                <p:nvPr/>
              </p:nvSpPr>
              <p:spPr>
                <a:xfrm>
                  <a:off x="2491383" y="2366712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4" name="Google Shape;984;p3"/>
                <p:cNvSpPr/>
                <p:nvPr/>
              </p:nvSpPr>
              <p:spPr>
                <a:xfrm>
                  <a:off x="1684216" y="2058237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00CC00"/>
                    </a:gs>
                    <a:gs pos="100000">
                      <a:srgbClr val="0066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5" name="Google Shape;985;p3"/>
                <p:cNvSpPr/>
                <p:nvPr/>
              </p:nvSpPr>
              <p:spPr>
                <a:xfrm>
                  <a:off x="2442571" y="1867117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6" name="Google Shape;986;p3"/>
                <p:cNvSpPr/>
                <p:nvPr/>
              </p:nvSpPr>
              <p:spPr>
                <a:xfrm>
                  <a:off x="2594971" y="2162850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00CC00"/>
                    </a:gs>
                    <a:gs pos="100000">
                      <a:srgbClr val="0066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7" name="Google Shape;987;p3"/>
                <p:cNvSpPr/>
                <p:nvPr/>
              </p:nvSpPr>
              <p:spPr>
                <a:xfrm>
                  <a:off x="1979861" y="1932165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00CC00"/>
                    </a:gs>
                    <a:gs pos="100000">
                      <a:srgbClr val="0066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8" name="Google Shape;988;p3"/>
                <p:cNvSpPr/>
                <p:nvPr/>
              </p:nvSpPr>
              <p:spPr>
                <a:xfrm>
                  <a:off x="2317345" y="2119932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9" name="Google Shape;989;p3"/>
                <p:cNvSpPr/>
                <p:nvPr/>
              </p:nvSpPr>
              <p:spPr>
                <a:xfrm>
                  <a:off x="2776527" y="2257495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00CC00"/>
                    </a:gs>
                    <a:gs pos="100000">
                      <a:srgbClr val="0066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0" name="Google Shape;990;p3"/>
                <p:cNvSpPr/>
                <p:nvPr/>
              </p:nvSpPr>
              <p:spPr>
                <a:xfrm>
                  <a:off x="1767603" y="1908023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00CC00"/>
                    </a:gs>
                    <a:gs pos="100000">
                      <a:srgbClr val="0066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1" name="Google Shape;991;p3"/>
                <p:cNvSpPr/>
                <p:nvPr/>
              </p:nvSpPr>
              <p:spPr>
                <a:xfrm>
                  <a:off x="2016190" y="2031413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2" name="Google Shape;992;p3"/>
                <p:cNvSpPr/>
                <p:nvPr/>
              </p:nvSpPr>
              <p:spPr>
                <a:xfrm>
                  <a:off x="2687513" y="2270146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00CC00"/>
                    </a:gs>
                    <a:gs pos="100000">
                      <a:srgbClr val="0066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3" name="Google Shape;993;p3"/>
                <p:cNvSpPr/>
                <p:nvPr/>
              </p:nvSpPr>
              <p:spPr>
                <a:xfrm>
                  <a:off x="2048874" y="2007273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4" name="Google Shape;994;p3"/>
                <p:cNvSpPr/>
                <p:nvPr/>
              </p:nvSpPr>
              <p:spPr>
                <a:xfrm>
                  <a:off x="1762093" y="2058237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00CC00"/>
                    </a:gs>
                    <a:gs pos="100000">
                      <a:srgbClr val="0066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5" name="Google Shape;995;p3"/>
                <p:cNvSpPr/>
                <p:nvPr/>
              </p:nvSpPr>
              <p:spPr>
                <a:xfrm>
                  <a:off x="2446216" y="2286240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6" name="Google Shape;996;p3"/>
                <p:cNvSpPr/>
                <p:nvPr/>
              </p:nvSpPr>
              <p:spPr>
                <a:xfrm>
                  <a:off x="1903447" y="2224544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7" name="Google Shape;997;p3"/>
                <p:cNvSpPr/>
                <p:nvPr/>
              </p:nvSpPr>
              <p:spPr>
                <a:xfrm>
                  <a:off x="1961842" y="1747081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00CC00"/>
                    </a:gs>
                    <a:gs pos="100000">
                      <a:srgbClr val="0066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8" name="Google Shape;998;p3"/>
                <p:cNvSpPr/>
                <p:nvPr/>
              </p:nvSpPr>
              <p:spPr>
                <a:xfrm>
                  <a:off x="2039719" y="2127979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9" name="Google Shape;999;p3"/>
                <p:cNvSpPr/>
                <p:nvPr/>
              </p:nvSpPr>
              <p:spPr>
                <a:xfrm>
                  <a:off x="1776758" y="2219180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00CC00"/>
                    </a:gs>
                    <a:gs pos="100000">
                      <a:srgbClr val="0066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0" name="Google Shape;1000;p3"/>
                <p:cNvSpPr/>
                <p:nvPr/>
              </p:nvSpPr>
              <p:spPr>
                <a:xfrm>
                  <a:off x="1989016" y="2004590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1" name="Google Shape;1001;p3"/>
                <p:cNvSpPr/>
                <p:nvPr/>
              </p:nvSpPr>
              <p:spPr>
                <a:xfrm>
                  <a:off x="1729179" y="2181729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00CC00"/>
                    </a:gs>
                    <a:gs pos="100000">
                      <a:srgbClr val="0066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2" name="Google Shape;1002;p3"/>
                <p:cNvSpPr/>
                <p:nvPr/>
              </p:nvSpPr>
              <p:spPr>
                <a:xfrm>
                  <a:off x="2391868" y="2243321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00CC00"/>
                    </a:gs>
                    <a:gs pos="100000">
                      <a:srgbClr val="0066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3" name="Google Shape;1003;p3"/>
                <p:cNvSpPr/>
                <p:nvPr/>
              </p:nvSpPr>
              <p:spPr>
                <a:xfrm>
                  <a:off x="2409887" y="2127979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4" name="Google Shape;1004;p3"/>
                <p:cNvSpPr/>
                <p:nvPr/>
              </p:nvSpPr>
              <p:spPr>
                <a:xfrm>
                  <a:off x="2261132" y="2127979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5" name="Google Shape;1005;p3"/>
                <p:cNvSpPr/>
                <p:nvPr/>
              </p:nvSpPr>
              <p:spPr>
                <a:xfrm>
                  <a:off x="1718850" y="1841970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00CC00"/>
                    </a:gs>
                    <a:gs pos="100000">
                      <a:srgbClr val="0066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6" name="Google Shape;1006;p3"/>
                <p:cNvSpPr/>
                <p:nvPr/>
              </p:nvSpPr>
              <p:spPr>
                <a:xfrm>
                  <a:off x="1723873" y="2125297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7" name="Google Shape;1007;p3"/>
                <p:cNvSpPr/>
                <p:nvPr/>
              </p:nvSpPr>
              <p:spPr>
                <a:xfrm>
                  <a:off x="2039719" y="1854376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00CC00"/>
                    </a:gs>
                    <a:gs pos="100000">
                      <a:srgbClr val="0066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8" name="Google Shape;1008;p3"/>
                <p:cNvSpPr/>
                <p:nvPr/>
              </p:nvSpPr>
              <p:spPr>
                <a:xfrm>
                  <a:off x="2224735" y="1848917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00CC00"/>
                    </a:gs>
                    <a:gs pos="100000">
                      <a:srgbClr val="0066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9" name="Google Shape;1009;p3"/>
                <p:cNvSpPr/>
                <p:nvPr/>
              </p:nvSpPr>
              <p:spPr>
                <a:xfrm>
                  <a:off x="2348138" y="2350617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0" name="Google Shape;1010;p3"/>
                <p:cNvSpPr/>
                <p:nvPr/>
              </p:nvSpPr>
              <p:spPr>
                <a:xfrm>
                  <a:off x="2099577" y="2077014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00CC00"/>
                    </a:gs>
                    <a:gs pos="100000">
                      <a:srgbClr val="0066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1" name="Google Shape;1011;p3"/>
                <p:cNvSpPr/>
                <p:nvPr/>
              </p:nvSpPr>
              <p:spPr>
                <a:xfrm>
                  <a:off x="2213757" y="2004589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2" name="Google Shape;1012;p3"/>
                <p:cNvSpPr/>
                <p:nvPr/>
              </p:nvSpPr>
              <p:spPr>
                <a:xfrm>
                  <a:off x="1977970" y="2259416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00CC00"/>
                    </a:gs>
                    <a:gs pos="100000">
                      <a:srgbClr val="0066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3" name="Google Shape;1013;p3"/>
                <p:cNvSpPr/>
                <p:nvPr/>
              </p:nvSpPr>
              <p:spPr>
                <a:xfrm>
                  <a:off x="2306299" y="2278193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4" name="Google Shape;1014;p3"/>
                <p:cNvSpPr/>
                <p:nvPr/>
              </p:nvSpPr>
              <p:spPr>
                <a:xfrm>
                  <a:off x="2282770" y="2326286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5" name="Google Shape;1015;p3"/>
                <p:cNvSpPr/>
                <p:nvPr/>
              </p:nvSpPr>
              <p:spPr>
                <a:xfrm>
                  <a:off x="2594971" y="1916071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00CC00"/>
                    </a:gs>
                    <a:gs pos="100000">
                      <a:srgbClr val="0066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6" name="Google Shape;1016;p3"/>
                <p:cNvSpPr/>
                <p:nvPr/>
              </p:nvSpPr>
              <p:spPr>
                <a:xfrm>
                  <a:off x="2506074" y="2251369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7" name="Google Shape;1017;p3"/>
                <p:cNvSpPr/>
                <p:nvPr/>
              </p:nvSpPr>
              <p:spPr>
                <a:xfrm>
                  <a:off x="1994526" y="2321111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00CC00"/>
                    </a:gs>
                    <a:gs pos="100000">
                      <a:srgbClr val="0066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8" name="Google Shape;1018;p3"/>
                <p:cNvSpPr/>
                <p:nvPr/>
              </p:nvSpPr>
              <p:spPr>
                <a:xfrm>
                  <a:off x="2467854" y="2101156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9" name="Google Shape;1019;p3"/>
                <p:cNvSpPr/>
                <p:nvPr/>
              </p:nvSpPr>
              <p:spPr>
                <a:xfrm>
                  <a:off x="2491383" y="2186992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0" name="Google Shape;1020;p3"/>
                <p:cNvSpPr/>
                <p:nvPr/>
              </p:nvSpPr>
              <p:spPr>
                <a:xfrm>
                  <a:off x="2137771" y="2162850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1" name="Google Shape;1021;p3"/>
                <p:cNvSpPr/>
                <p:nvPr/>
              </p:nvSpPr>
              <p:spPr>
                <a:xfrm>
                  <a:off x="1849099" y="1940213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2" name="Google Shape;1022;p3"/>
                <p:cNvSpPr/>
                <p:nvPr/>
              </p:nvSpPr>
              <p:spPr>
                <a:xfrm>
                  <a:off x="1887319" y="1854376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3" name="Google Shape;1023;p3"/>
                <p:cNvSpPr/>
                <p:nvPr/>
              </p:nvSpPr>
              <p:spPr>
                <a:xfrm>
                  <a:off x="1869300" y="1897295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00CC00"/>
                    </a:gs>
                    <a:gs pos="100000">
                      <a:srgbClr val="0066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4" name="Google Shape;1024;p3"/>
                <p:cNvSpPr/>
                <p:nvPr/>
              </p:nvSpPr>
              <p:spPr>
                <a:xfrm>
                  <a:off x="1854635" y="2195039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00CC00"/>
                    </a:gs>
                    <a:gs pos="100000">
                      <a:srgbClr val="0066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5" name="Google Shape;1025;p3"/>
                <p:cNvSpPr/>
                <p:nvPr/>
              </p:nvSpPr>
              <p:spPr>
                <a:xfrm>
                  <a:off x="2661802" y="2216498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6" name="Google Shape;1026;p3"/>
                <p:cNvSpPr/>
                <p:nvPr/>
              </p:nvSpPr>
              <p:spPr>
                <a:xfrm>
                  <a:off x="1995989" y="2267464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7" name="Google Shape;1027;p3"/>
                <p:cNvSpPr/>
                <p:nvPr/>
              </p:nvSpPr>
              <p:spPr>
                <a:xfrm>
                  <a:off x="2190228" y="2119932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8" name="Google Shape;1028;p3"/>
                <p:cNvSpPr/>
                <p:nvPr/>
              </p:nvSpPr>
              <p:spPr>
                <a:xfrm>
                  <a:off x="2141416" y="1969718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9" name="Google Shape;1029;p3"/>
                <p:cNvSpPr/>
                <p:nvPr/>
              </p:nvSpPr>
              <p:spPr>
                <a:xfrm>
                  <a:off x="2224803" y="2133344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00CC00"/>
                    </a:gs>
                    <a:gs pos="100000">
                      <a:srgbClr val="0066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0" name="Google Shape;1030;p3"/>
                <p:cNvSpPr/>
                <p:nvPr/>
              </p:nvSpPr>
              <p:spPr>
                <a:xfrm>
                  <a:off x="2756526" y="1798046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1" name="Google Shape;1031;p3"/>
                <p:cNvSpPr/>
                <p:nvPr/>
              </p:nvSpPr>
              <p:spPr>
                <a:xfrm>
                  <a:off x="2502429" y="1924118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00CC00"/>
                    </a:gs>
                    <a:gs pos="100000">
                      <a:srgbClr val="0066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2" name="Google Shape;1032;p3"/>
                <p:cNvSpPr/>
                <p:nvPr/>
              </p:nvSpPr>
              <p:spPr>
                <a:xfrm>
                  <a:off x="2010654" y="2036778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3" name="Google Shape;1033;p3"/>
                <p:cNvSpPr/>
                <p:nvPr/>
              </p:nvSpPr>
              <p:spPr>
                <a:xfrm>
                  <a:off x="2190228" y="2294287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4" name="Google Shape;1034;p3"/>
                <p:cNvSpPr/>
                <p:nvPr/>
              </p:nvSpPr>
              <p:spPr>
                <a:xfrm>
                  <a:off x="1854635" y="2165532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5" name="Google Shape;1035;p3"/>
                <p:cNvSpPr/>
                <p:nvPr/>
              </p:nvSpPr>
              <p:spPr>
                <a:xfrm>
                  <a:off x="2072403" y="2200403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00CC00"/>
                    </a:gs>
                    <a:gs pos="100000">
                      <a:srgbClr val="0066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6" name="Google Shape;1036;p3"/>
                <p:cNvSpPr/>
                <p:nvPr/>
              </p:nvSpPr>
              <p:spPr>
                <a:xfrm>
                  <a:off x="1872628" y="2252510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7" name="Google Shape;1037;p3"/>
                <p:cNvSpPr/>
                <p:nvPr/>
              </p:nvSpPr>
              <p:spPr>
                <a:xfrm>
                  <a:off x="2585723" y="1928952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00CC00"/>
                    </a:gs>
                    <a:gs pos="100000">
                      <a:srgbClr val="0066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8" name="Google Shape;1038;p3"/>
                <p:cNvSpPr/>
                <p:nvPr/>
              </p:nvSpPr>
              <p:spPr>
                <a:xfrm>
                  <a:off x="2282770" y="2237956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9" name="Google Shape;1039;p3"/>
                <p:cNvSpPr/>
                <p:nvPr/>
              </p:nvSpPr>
              <p:spPr>
                <a:xfrm>
                  <a:off x="2266642" y="2093109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0" name="Google Shape;1040;p3"/>
                <p:cNvSpPr/>
                <p:nvPr/>
              </p:nvSpPr>
              <p:spPr>
                <a:xfrm>
                  <a:off x="2299326" y="2058237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00CC00"/>
                    </a:gs>
                    <a:gs pos="100000">
                      <a:srgbClr val="0066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1" name="Google Shape;1041;p3"/>
                <p:cNvSpPr/>
                <p:nvPr/>
              </p:nvSpPr>
              <p:spPr>
                <a:xfrm>
                  <a:off x="2756526" y="2119932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2" name="Google Shape;1042;p3"/>
                <p:cNvSpPr/>
                <p:nvPr/>
              </p:nvSpPr>
              <p:spPr>
                <a:xfrm>
                  <a:off x="2696054" y="1930014"/>
                  <a:ext cx="141409" cy="128363"/>
                </a:xfrm>
                <a:prstGeom prst="ellipse">
                  <a:avLst/>
                </a:prstGeom>
                <a:gradFill>
                  <a:gsLst>
                    <a:gs pos="0">
                      <a:srgbClr val="00CC00"/>
                    </a:gs>
                    <a:gs pos="100000">
                      <a:srgbClr val="0066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3" name="Google Shape;1043;p3"/>
                <p:cNvSpPr/>
                <p:nvPr/>
              </p:nvSpPr>
              <p:spPr>
                <a:xfrm>
                  <a:off x="2484410" y="1913388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00CC00"/>
                    </a:gs>
                    <a:gs pos="100000">
                      <a:srgbClr val="0066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4" name="Google Shape;1044;p3"/>
                <p:cNvSpPr/>
                <p:nvPr/>
              </p:nvSpPr>
              <p:spPr>
                <a:xfrm>
                  <a:off x="2099577" y="1862423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5" name="Google Shape;1045;p3"/>
                <p:cNvSpPr/>
                <p:nvPr/>
              </p:nvSpPr>
              <p:spPr>
                <a:xfrm>
                  <a:off x="2437061" y="1881200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00CC00"/>
                    </a:gs>
                    <a:gs pos="100000">
                      <a:srgbClr val="0066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6" name="Google Shape;1046;p3"/>
                <p:cNvSpPr/>
                <p:nvPr/>
              </p:nvSpPr>
              <p:spPr>
                <a:xfrm>
                  <a:off x="2344519" y="2173579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7" name="Google Shape;1047;p3"/>
                <p:cNvSpPr/>
                <p:nvPr/>
              </p:nvSpPr>
              <p:spPr>
                <a:xfrm>
                  <a:off x="2514217" y="1750769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8" name="Google Shape;1048;p3"/>
                <p:cNvSpPr/>
                <p:nvPr/>
              </p:nvSpPr>
              <p:spPr>
                <a:xfrm>
                  <a:off x="2398841" y="1948260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9" name="Google Shape;1049;p3"/>
                <p:cNvSpPr/>
                <p:nvPr/>
              </p:nvSpPr>
              <p:spPr>
                <a:xfrm>
                  <a:off x="2322855" y="2254051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00CC00"/>
                    </a:gs>
                    <a:gs pos="100000">
                      <a:srgbClr val="0066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0" name="Google Shape;1050;p3"/>
                <p:cNvSpPr/>
                <p:nvPr/>
              </p:nvSpPr>
              <p:spPr>
                <a:xfrm>
                  <a:off x="2358455" y="2008612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00CC00"/>
                    </a:gs>
                    <a:gs pos="100000">
                      <a:srgbClr val="0066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1" name="Google Shape;1051;p3"/>
                <p:cNvSpPr/>
                <p:nvPr/>
              </p:nvSpPr>
              <p:spPr>
                <a:xfrm>
                  <a:off x="2532358" y="2333461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00CC00"/>
                    </a:gs>
                    <a:gs pos="100000">
                      <a:srgbClr val="0066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2" name="Google Shape;1052;p3"/>
                <p:cNvSpPr/>
                <p:nvPr/>
              </p:nvSpPr>
              <p:spPr>
                <a:xfrm>
                  <a:off x="2832857" y="1985285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3" name="Google Shape;1053;p3"/>
                <p:cNvSpPr/>
                <p:nvPr/>
              </p:nvSpPr>
              <p:spPr>
                <a:xfrm>
                  <a:off x="1979861" y="2119932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00CC00"/>
                    </a:gs>
                    <a:gs pos="100000">
                      <a:srgbClr val="0066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4" name="Google Shape;1054;p3"/>
                <p:cNvSpPr/>
                <p:nvPr/>
              </p:nvSpPr>
              <p:spPr>
                <a:xfrm>
                  <a:off x="2239040" y="1993468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00CC00"/>
                    </a:gs>
                    <a:gs pos="100000">
                      <a:srgbClr val="0066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5" name="Google Shape;1055;p3"/>
                <p:cNvSpPr/>
                <p:nvPr/>
              </p:nvSpPr>
              <p:spPr>
                <a:xfrm>
                  <a:off x="1860145" y="2052873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00CC00"/>
                    </a:gs>
                    <a:gs pos="100000">
                      <a:srgbClr val="0066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6" name="Google Shape;1056;p3"/>
                <p:cNvSpPr/>
                <p:nvPr/>
              </p:nvSpPr>
              <p:spPr>
                <a:xfrm>
                  <a:off x="2542805" y="2017907"/>
                  <a:ext cx="185084" cy="182402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057" name="Google Shape;1057;p3"/>
            <p:cNvSpPr txBox="1"/>
            <p:nvPr/>
          </p:nvSpPr>
          <p:spPr>
            <a:xfrm>
              <a:off x="8090574" y="5450383"/>
              <a:ext cx="1794543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255</a:t>
              </a:r>
              <a:r>
                <a:rPr lang="en-US" sz="2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Db</a:t>
              </a:r>
              <a:endParaRPr/>
            </a:p>
          </p:txBody>
        </p:sp>
        <p:sp>
          <p:nvSpPr>
            <p:cNvPr id="1058" name="Google Shape;1058;p3"/>
            <p:cNvSpPr txBox="1"/>
            <p:nvPr/>
          </p:nvSpPr>
          <p:spPr>
            <a:xfrm>
              <a:off x="7516822" y="4403412"/>
              <a:ext cx="68965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-2n</a:t>
              </a:r>
              <a:endParaRPr/>
            </a:p>
          </p:txBody>
        </p:sp>
        <p:sp>
          <p:nvSpPr>
            <p:cNvPr id="1059" name="Google Shape;1059;p3"/>
            <p:cNvSpPr/>
            <p:nvPr/>
          </p:nvSpPr>
          <p:spPr>
            <a:xfrm>
              <a:off x="941294" y="3993776"/>
              <a:ext cx="6333565" cy="201705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0" name="Google Shape;1060;p3" descr="image.png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3" descr="image.png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2" name="Google Shape;106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3" y="2655198"/>
            <a:ext cx="5125470" cy="42028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3" name="Google Shape;1063;p3"/>
          <p:cNvSpPr txBox="1"/>
          <p:nvPr/>
        </p:nvSpPr>
        <p:spPr>
          <a:xfrm>
            <a:off x="650939" y="2974723"/>
            <a:ext cx="179454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256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Db</a:t>
            </a:r>
            <a:endParaRPr dirty="0"/>
          </a:p>
        </p:txBody>
      </p:sp>
      <p:sp>
        <p:nvSpPr>
          <p:cNvPr id="1064" name="Google Shape;1064;p3"/>
          <p:cNvSpPr txBox="1"/>
          <p:nvPr/>
        </p:nvSpPr>
        <p:spPr>
          <a:xfrm>
            <a:off x="1640992" y="4268895"/>
            <a:ext cx="179454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255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Db</a:t>
            </a:r>
            <a:endParaRPr dirty="0"/>
          </a:p>
        </p:txBody>
      </p:sp>
      <p:sp>
        <p:nvSpPr>
          <p:cNvPr id="1065" name="Google Shape;1065;p3"/>
          <p:cNvSpPr txBox="1"/>
          <p:nvPr/>
        </p:nvSpPr>
        <p:spPr>
          <a:xfrm>
            <a:off x="2795487" y="4991461"/>
            <a:ext cx="179454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254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Db</a:t>
            </a:r>
            <a:endParaRPr dirty="0"/>
          </a:p>
        </p:txBody>
      </p:sp>
      <p:sp>
        <p:nvSpPr>
          <p:cNvPr id="1066" name="Google Shape;1066;p3"/>
          <p:cNvSpPr txBox="1"/>
          <p:nvPr/>
        </p:nvSpPr>
        <p:spPr>
          <a:xfrm>
            <a:off x="9883373" y="1412535"/>
            <a:ext cx="204416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Observed Previously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3"/>
          <p:cNvSpPr txBox="1"/>
          <p:nvPr/>
        </p:nvSpPr>
        <p:spPr>
          <a:xfrm>
            <a:off x="3741218" y="3559162"/>
            <a:ext cx="132600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HIVAP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Calculation</a:t>
            </a:r>
            <a:endParaRPr dirty="0"/>
          </a:p>
        </p:txBody>
      </p:sp>
      <p:sp>
        <p:nvSpPr>
          <p:cNvPr id="1068" name="Google Shape;1068;p3"/>
          <p:cNvSpPr txBox="1"/>
          <p:nvPr/>
        </p:nvSpPr>
        <p:spPr>
          <a:xfrm>
            <a:off x="9832993" y="3719064"/>
            <a:ext cx="204416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Confirmed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B2723C-1DB6-7B3F-84F1-D5FA0D69008F}"/>
              </a:ext>
            </a:extLst>
          </p:cNvPr>
          <p:cNvSpPr txBox="1"/>
          <p:nvPr/>
        </p:nvSpPr>
        <p:spPr>
          <a:xfrm>
            <a:off x="5694352" y="5368426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Scanned in Energy: 239 MeV – 251 MeV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12784-4C6B-23C8-A819-9C586460F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BF3841-7808-F7CE-571D-01C175D57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4" y="212391"/>
            <a:ext cx="12068192" cy="628048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4E961-A0AC-A08E-A520-AE8585E26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CE4334-3D80-4F1E-AD51-37C4C50CA3E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42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4"/>
          <p:cNvSpPr/>
          <p:nvPr/>
        </p:nvSpPr>
        <p:spPr>
          <a:xfrm>
            <a:off x="0" y="15146"/>
            <a:ext cx="12192000" cy="673709"/>
          </a:xfrm>
          <a:prstGeom prst="rect">
            <a:avLst/>
          </a:prstGeom>
          <a:solidFill>
            <a:srgbClr val="003366"/>
          </a:solidFill>
          <a:ln w="25400" cap="flat" cmpd="sng">
            <a:solidFill>
              <a:srgbClr val="4866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4" name="Google Shape;1074;p4"/>
          <p:cNvPicPr preferRelativeResize="0"/>
          <p:nvPr/>
        </p:nvPicPr>
        <p:blipFill rotWithShape="1">
          <a:blip r:embed="rId3">
            <a:alphaModFix/>
          </a:blip>
          <a:srcRect t="1727"/>
          <a:stretch/>
        </p:blipFill>
        <p:spPr>
          <a:xfrm>
            <a:off x="2113023" y="858760"/>
            <a:ext cx="8461424" cy="5546731"/>
          </a:xfrm>
          <a:prstGeom prst="rect">
            <a:avLst/>
          </a:prstGeom>
          <a:noFill/>
          <a:ln>
            <a:noFill/>
          </a:ln>
        </p:spPr>
      </p:pic>
      <p:sp>
        <p:nvSpPr>
          <p:cNvPr id="1075" name="Google Shape;1075;p4"/>
          <p:cNvSpPr txBox="1"/>
          <p:nvPr/>
        </p:nvSpPr>
        <p:spPr>
          <a:xfrm>
            <a:off x="1567558" y="1279099"/>
            <a:ext cx="869636" cy="44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Beam</a:t>
            </a:r>
            <a:endParaRPr/>
          </a:p>
        </p:txBody>
      </p:sp>
      <p:sp>
        <p:nvSpPr>
          <p:cNvPr id="1076" name="Google Shape;1076;p4"/>
          <p:cNvSpPr txBox="1"/>
          <p:nvPr/>
        </p:nvSpPr>
        <p:spPr>
          <a:xfrm>
            <a:off x="2153571" y="1869338"/>
            <a:ext cx="923534" cy="44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Target</a:t>
            </a:r>
            <a:endParaRPr/>
          </a:p>
        </p:txBody>
      </p:sp>
      <p:sp>
        <p:nvSpPr>
          <p:cNvPr id="1077" name="Google Shape;1077;p4"/>
          <p:cNvSpPr txBox="1"/>
          <p:nvPr/>
        </p:nvSpPr>
        <p:spPr>
          <a:xfrm>
            <a:off x="6247041" y="2671721"/>
            <a:ext cx="2811682" cy="369291"/>
          </a:xfrm>
          <a:prstGeom prst="rect">
            <a:avLst/>
          </a:prstGeom>
          <a:solidFill>
            <a:schemeClr val="lt1">
              <a:alpha val="4470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Beam + Everything Else</a:t>
            </a:r>
            <a:endParaRPr dirty="0"/>
          </a:p>
        </p:txBody>
      </p:sp>
      <p:sp>
        <p:nvSpPr>
          <p:cNvPr id="1078" name="Google Shape;1078;p4"/>
          <p:cNvSpPr txBox="1"/>
          <p:nvPr/>
        </p:nvSpPr>
        <p:spPr>
          <a:xfrm>
            <a:off x="10574447" y="2419927"/>
            <a:ext cx="130676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α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detector</a:t>
            </a:r>
            <a:endParaRPr/>
          </a:p>
        </p:txBody>
      </p:sp>
      <p:sp>
        <p:nvSpPr>
          <p:cNvPr id="1079" name="Google Shape;1079;p4"/>
          <p:cNvSpPr txBox="1"/>
          <p:nvPr/>
        </p:nvSpPr>
        <p:spPr>
          <a:xfrm>
            <a:off x="23727" y="3441071"/>
            <a:ext cx="4317546" cy="313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13" marR="0" lvl="0" indent="-34281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Advantages of the BGS:</a:t>
            </a:r>
            <a:endParaRPr dirty="0"/>
          </a:p>
          <a:p>
            <a:pPr marL="228600" marR="0" lvl="1" indent="-226954" algn="l" rtl="0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70"/>
              <a:buFont typeface="Arial"/>
              <a:buChar char="–"/>
            </a:pPr>
            <a:r>
              <a:rPr lang="en-US" sz="22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High-transmission efficiency</a:t>
            </a:r>
            <a:endParaRPr dirty="0"/>
          </a:p>
          <a:p>
            <a:pPr marL="228600" marR="0" lvl="1" indent="-226954" algn="l" rtl="0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70"/>
              <a:buFont typeface="Arial"/>
              <a:buChar char="–"/>
            </a:pPr>
            <a:r>
              <a:rPr lang="en-US" sz="22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Large suppression of beam and unwanted reaction products</a:t>
            </a:r>
            <a:endParaRPr dirty="0"/>
          </a:p>
          <a:p>
            <a:pPr marL="228600" marR="0" lvl="1" indent="-108208" algn="l" rtl="0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70"/>
              <a:buFont typeface="Arial"/>
              <a:buNone/>
            </a:pPr>
            <a:endParaRPr sz="2200" b="0" i="0" u="none" strike="noStrike" cap="none" dirty="0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4"/>
          <p:cNvSpPr txBox="1"/>
          <p:nvPr/>
        </p:nvSpPr>
        <p:spPr>
          <a:xfrm>
            <a:off x="3546534" y="2681602"/>
            <a:ext cx="4924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Q1</a:t>
            </a:r>
            <a:endParaRPr/>
          </a:p>
        </p:txBody>
      </p:sp>
      <p:sp>
        <p:nvSpPr>
          <p:cNvPr id="1081" name="Google Shape;1081;p4"/>
          <p:cNvSpPr txBox="1"/>
          <p:nvPr/>
        </p:nvSpPr>
        <p:spPr>
          <a:xfrm>
            <a:off x="4497567" y="4502885"/>
            <a:ext cx="156966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M1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Gradient-field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Dipole</a:t>
            </a:r>
            <a:endParaRPr/>
          </a:p>
        </p:txBody>
      </p:sp>
      <p:sp>
        <p:nvSpPr>
          <p:cNvPr id="1082" name="Google Shape;1082;p4"/>
          <p:cNvSpPr txBox="1"/>
          <p:nvPr/>
        </p:nvSpPr>
        <p:spPr>
          <a:xfrm>
            <a:off x="8126072" y="4853972"/>
            <a:ext cx="10695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M2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Flat-field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Dipole</a:t>
            </a:r>
            <a:endParaRPr/>
          </a:p>
        </p:txBody>
      </p:sp>
      <p:sp>
        <p:nvSpPr>
          <p:cNvPr id="1083" name="Google Shape;1083;p4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>
                <a:solidFill>
                  <a:schemeClr val="lt1"/>
                </a:solidFill>
              </a:rPr>
              <a:t>Berkeley Gas-filled Separator (BGS)</a:t>
            </a:r>
            <a:endParaRPr/>
          </a:p>
        </p:txBody>
      </p:sp>
      <p:sp>
        <p:nvSpPr>
          <p:cNvPr id="1084" name="Google Shape;1084;p4"/>
          <p:cNvSpPr txBox="1"/>
          <p:nvPr/>
        </p:nvSpPr>
        <p:spPr>
          <a:xfrm>
            <a:off x="5648041" y="6408545"/>
            <a:ext cx="9046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5" name="Google Shape;1085;p4"/>
          <p:cNvCxnSpPr/>
          <p:nvPr/>
        </p:nvCxnSpPr>
        <p:spPr>
          <a:xfrm>
            <a:off x="10367682" y="2643244"/>
            <a:ext cx="322730" cy="361549"/>
          </a:xfrm>
          <a:prstGeom prst="straightConnector1">
            <a:avLst/>
          </a:prstGeom>
          <a:solidFill>
            <a:schemeClr val="accent1"/>
          </a:solidFill>
          <a:ln w="412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86" name="Google Shape;1086;p4"/>
          <p:cNvSpPr txBox="1"/>
          <p:nvPr/>
        </p:nvSpPr>
        <p:spPr>
          <a:xfrm>
            <a:off x="10712662" y="2130719"/>
            <a:ext cx="8258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DSSD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60F795-C90A-2B7A-9FF8-B41A237D51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4" name="Google Shape;105;p2">
            <a:extLst>
              <a:ext uri="{FF2B5EF4-FFF2-40B4-BE49-F238E27FC236}">
                <a16:creationId xmlns:a16="http://schemas.microsoft.com/office/drawing/2014/main" id="{5B5A84D2-204D-A746-8E54-FAAC279E015F}"/>
              </a:ext>
            </a:extLst>
          </p:cNvPr>
          <p:cNvSpPr/>
          <p:nvPr/>
        </p:nvSpPr>
        <p:spPr>
          <a:xfrm>
            <a:off x="0" y="-1967"/>
            <a:ext cx="12192000" cy="673709"/>
          </a:xfrm>
          <a:prstGeom prst="rect">
            <a:avLst/>
          </a:prstGeom>
          <a:solidFill>
            <a:srgbClr val="003366"/>
          </a:solidFill>
          <a:ln w="25400" cap="flat" cmpd="sng">
            <a:solidFill>
              <a:srgbClr val="4866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15;p3">
            <a:extLst>
              <a:ext uri="{FF2B5EF4-FFF2-40B4-BE49-F238E27FC236}">
                <a16:creationId xmlns:a16="http://schemas.microsoft.com/office/drawing/2014/main" id="{34BF038C-0077-54F8-A41C-28C236309A38}"/>
              </a:ext>
            </a:extLst>
          </p:cNvPr>
          <p:cNvSpPr txBox="1"/>
          <p:nvPr/>
        </p:nvSpPr>
        <p:spPr>
          <a:xfrm>
            <a:off x="-2049" y="-389836"/>
            <a:ext cx="12192000" cy="1479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Previous Measurements of </a:t>
            </a:r>
            <a:r>
              <a:rPr lang="en-US" sz="4400" b="0" u="none" baseline="30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256</a:t>
            </a:r>
            <a:r>
              <a:rPr lang="en-US" sz="4400" b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Db</a:t>
            </a:r>
            <a:endParaRPr dirty="0"/>
          </a:p>
        </p:txBody>
      </p:sp>
      <p:pic>
        <p:nvPicPr>
          <p:cNvPr id="7" name="Picture 6" descr="A diagram of a graph&#10;&#10;Description automatically generated">
            <a:extLst>
              <a:ext uri="{FF2B5EF4-FFF2-40B4-BE49-F238E27FC236}">
                <a16:creationId xmlns:a16="http://schemas.microsoft.com/office/drawing/2014/main" id="{8A2253A7-8D0F-3389-C904-7D859E02A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533" y="1477248"/>
            <a:ext cx="5849036" cy="45517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D14B81-957F-1A75-1B77-2F5F2632522C}"/>
              </a:ext>
            </a:extLst>
          </p:cNvPr>
          <p:cNvSpPr txBox="1"/>
          <p:nvPr/>
        </p:nvSpPr>
        <p:spPr>
          <a:xfrm>
            <a:off x="247075" y="850852"/>
            <a:ext cx="283051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aseline="30000" dirty="0"/>
              <a:t>209</a:t>
            </a:r>
            <a:r>
              <a:rPr lang="en-US" sz="2500" dirty="0"/>
              <a:t>Bi(</a:t>
            </a:r>
            <a:r>
              <a:rPr lang="en-US" sz="2500" baseline="30000" dirty="0"/>
              <a:t>50</a:t>
            </a:r>
            <a:r>
              <a:rPr lang="en-US" sz="2500" dirty="0"/>
              <a:t>Ti, 2n)</a:t>
            </a:r>
            <a:r>
              <a:rPr lang="en-US" sz="2500" baseline="30000" dirty="0"/>
              <a:t>256</a:t>
            </a:r>
            <a:r>
              <a:rPr lang="en-US" sz="2500" dirty="0"/>
              <a:t>Db</a:t>
            </a:r>
          </a:p>
          <a:p>
            <a:endParaRPr lang="en-US" sz="2500" dirty="0"/>
          </a:p>
          <a:p>
            <a:r>
              <a:rPr lang="en-US" sz="1400" dirty="0"/>
              <a:t>Observed 16 ⍺ correlations</a:t>
            </a:r>
          </a:p>
          <a:p>
            <a:r>
              <a:rPr lang="en-US" sz="1400" dirty="0"/>
              <a:t>Observed 9 SF events</a:t>
            </a:r>
          </a:p>
          <a:p>
            <a:r>
              <a:rPr lang="en-US" sz="14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BB4955-26D1-9B2A-807F-856067C1EE64}"/>
              </a:ext>
            </a:extLst>
          </p:cNvPr>
          <p:cNvSpPr txBox="1"/>
          <p:nvPr/>
        </p:nvSpPr>
        <p:spPr>
          <a:xfrm>
            <a:off x="69429" y="6332346"/>
            <a:ext cx="5849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F. P. </a:t>
            </a:r>
            <a:r>
              <a:rPr lang="en-US" dirty="0" err="1"/>
              <a:t>Heßberger</a:t>
            </a:r>
            <a:r>
              <a:rPr lang="en-US" dirty="0"/>
              <a:t> et al., Eur. Phys. J. A 12, 57–67 (2001).</a:t>
            </a:r>
          </a:p>
        </p:txBody>
      </p:sp>
      <p:pic>
        <p:nvPicPr>
          <p:cNvPr id="11" name="Picture 10" descr="A screenshot of a diagram&#10;&#10;Description automatically generated">
            <a:extLst>
              <a:ext uri="{FF2B5EF4-FFF2-40B4-BE49-F238E27FC236}">
                <a16:creationId xmlns:a16="http://schemas.microsoft.com/office/drawing/2014/main" id="{4E8CDFF8-D94F-AA7A-8A55-555F38FF8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6494" y="737958"/>
            <a:ext cx="29337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9698"/>
      </p:ext>
    </p:extLst>
  </p:cSld>
  <p:clrMapOvr>
    <a:masterClrMapping/>
  </p:clrMapOvr>
</p:sld>
</file>

<file path=ppt/theme/theme1.xml><?xml version="1.0" encoding="utf-8"?>
<a:theme xmlns:a="http://schemas.openxmlformats.org/drawingml/2006/main" name="LBNL_Template_102416">
  <a:themeElements>
    <a:clrScheme name="Custom 137">
      <a:dk1>
        <a:srgbClr val="003366"/>
      </a:dk1>
      <a:lt1>
        <a:srgbClr val="FFFFFF"/>
      </a:lt1>
      <a:dk2>
        <a:srgbClr val="003366"/>
      </a:dk2>
      <a:lt2>
        <a:srgbClr val="CCCCCC"/>
      </a:lt2>
      <a:accent1>
        <a:srgbClr val="648CAA"/>
      </a:accent1>
      <a:accent2>
        <a:srgbClr val="818181"/>
      </a:accent2>
      <a:accent3>
        <a:srgbClr val="DAEDEF"/>
      </a:accent3>
      <a:accent4>
        <a:srgbClr val="2C5993"/>
      </a:accent4>
      <a:accent5>
        <a:srgbClr val="D3691B"/>
      </a:accent5>
      <a:accent6>
        <a:srgbClr val="009999"/>
      </a:accent6>
      <a:hlink>
        <a:srgbClr val="333399"/>
      </a:hlink>
      <a:folHlink>
        <a:srgbClr val="6633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5732</TotalTime>
  <Words>982</Words>
  <Application>Microsoft Macintosh PowerPoint</Application>
  <PresentationFormat>Widescreen</PresentationFormat>
  <Paragraphs>212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Aptos</vt:lpstr>
      <vt:lpstr>Arial</vt:lpstr>
      <vt:lpstr>Arial</vt:lpstr>
      <vt:lpstr>Arial Black</vt:lpstr>
      <vt:lpstr>Calibri</vt:lpstr>
      <vt:lpstr>CMR10</vt:lpstr>
      <vt:lpstr>CMR7</vt:lpstr>
      <vt:lpstr>CMTI7</vt:lpstr>
      <vt:lpstr>CMTI9</vt:lpstr>
      <vt:lpstr>Merriweather Sans</vt:lpstr>
      <vt:lpstr>Noto Sans Symbols</vt:lpstr>
      <vt:lpstr>Proxima Nova</vt:lpstr>
      <vt:lpstr>LBNL_Template_102416</vt:lpstr>
      <vt:lpstr>Decay Properties of the  New Isotope 255Db</vt:lpstr>
      <vt:lpstr>PowerPoint Presentation</vt:lpstr>
      <vt:lpstr>Neutron-Deficient Db Isotopes</vt:lpstr>
      <vt:lpstr>PowerPoint Presentation</vt:lpstr>
      <vt:lpstr>PowerPoint Presentation</vt:lpstr>
      <vt:lpstr>PowerPoint Presentation</vt:lpstr>
      <vt:lpstr>PowerPoint Presentation</vt:lpstr>
      <vt:lpstr>Berkeley Gas-filled Separator (BGS)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Jennifer Pore</dc:creator>
  <cp:lastModifiedBy>Jennifer Pore</cp:lastModifiedBy>
  <cp:revision>17</cp:revision>
  <dcterms:created xsi:type="dcterms:W3CDTF">2024-08-15T20:22:04Z</dcterms:created>
  <dcterms:modified xsi:type="dcterms:W3CDTF">2024-08-19T19:54:39Z</dcterms:modified>
</cp:coreProperties>
</file>