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33" r:id="rId3"/>
    <p:sldId id="259" r:id="rId4"/>
    <p:sldId id="306" r:id="rId5"/>
    <p:sldId id="296" r:id="rId6"/>
    <p:sldId id="297" r:id="rId7"/>
    <p:sldId id="336" r:id="rId8"/>
    <p:sldId id="340" r:id="rId9"/>
    <p:sldId id="269" r:id="rId10"/>
    <p:sldId id="309" r:id="rId11"/>
    <p:sldId id="341" r:id="rId12"/>
    <p:sldId id="271" r:id="rId13"/>
    <p:sldId id="272" r:id="rId14"/>
    <p:sldId id="260" r:id="rId15"/>
    <p:sldId id="326" r:id="rId16"/>
    <p:sldId id="282" r:id="rId17"/>
    <p:sldId id="342" r:id="rId18"/>
    <p:sldId id="273" r:id="rId19"/>
    <p:sldId id="301" r:id="rId20"/>
    <p:sldId id="263" r:id="rId21"/>
    <p:sldId id="288" r:id="rId22"/>
    <p:sldId id="339" r:id="rId23"/>
    <p:sldId id="343" r:id="rId24"/>
    <p:sldId id="337" r:id="rId25"/>
    <p:sldId id="276" r:id="rId26"/>
    <p:sldId id="313" r:id="rId27"/>
    <p:sldId id="345" r:id="rId28"/>
    <p:sldId id="267" r:id="rId29"/>
    <p:sldId id="293" r:id="rId30"/>
    <p:sldId id="307" r:id="rId31"/>
    <p:sldId id="332" r:id="rId32"/>
    <p:sldId id="344" r:id="rId33"/>
    <p:sldId id="275" r:id="rId34"/>
    <p:sldId id="284" r:id="rId35"/>
    <p:sldId id="317" r:id="rId36"/>
  </p:sldIdLst>
  <p:sldSz cx="9144000" cy="6858000" type="screen4x3"/>
  <p:notesSz cx="6794500" cy="99314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A5D2F7"/>
    <a:srgbClr val="006600"/>
    <a:srgbClr val="66FF66"/>
    <a:srgbClr val="A5D8F7"/>
    <a:srgbClr val="FF6600"/>
    <a:srgbClr val="FF99FF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7" autoAdjust="0"/>
    <p:restoredTop sz="94899" autoAdjust="0"/>
  </p:normalViewPr>
  <p:slideViewPr>
    <p:cSldViewPr>
      <p:cViewPr varScale="1">
        <p:scale>
          <a:sx n="76" d="100"/>
          <a:sy n="76" d="100"/>
        </p:scale>
        <p:origin x="162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7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9" tIns="45639" rIns="91279" bIns="4563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51" y="7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9" tIns="45639" rIns="91279" bIns="4563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9" tIns="45639" rIns="91279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9433113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9" tIns="45639" rIns="91279" bIns="4563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51" y="9433113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9" tIns="45639" rIns="91279" bIns="4563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CC289E-4DD4-4B84-80B1-D5A8C419A03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0634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Thank you very much chairman for the introduction.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FF0000"/>
                </a:solidFill>
              </a:rPr>
              <a:t>First of all, I would like to thank the organizer for inviting me to this conference.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Today I would like to tell about </a:t>
            </a:r>
            <a:r>
              <a:rPr kumimoji="1" lang="en-US" altLang="ja-JP" sz="1200" dirty="0">
                <a:solidFill>
                  <a:srgbClr val="0000FF"/>
                </a:solidFill>
              </a:rPr>
              <a:t>n</a:t>
            </a:r>
            <a:r>
              <a:rPr lang="en-US" altLang="ja-JP" sz="1200" dirty="0">
                <a:solidFill>
                  <a:srgbClr val="0000FF"/>
                </a:solidFill>
              </a:rPr>
              <a:t>eutron dripline search for fluorine, neon and sodium and the discovery of </a:t>
            </a:r>
            <a:r>
              <a:rPr lang="en-US" altLang="ja-JP" sz="1200" baseline="30000" dirty="0">
                <a:solidFill>
                  <a:srgbClr val="0000FF"/>
                </a:solidFill>
              </a:rPr>
              <a:t>39</a:t>
            </a:r>
            <a:r>
              <a:rPr lang="en-US" altLang="ja-JP" sz="1200" dirty="0">
                <a:solidFill>
                  <a:srgbClr val="0000FF"/>
                </a:solidFill>
              </a:rPr>
              <a:t>Na, which were conducted separator at RIKEN RIBF using the </a:t>
            </a:r>
            <a:r>
              <a:rPr lang="en-US" altLang="ja-JP" sz="1200" dirty="0" err="1">
                <a:solidFill>
                  <a:srgbClr val="0000FF"/>
                </a:solidFill>
              </a:rPr>
              <a:t>BigRIPS</a:t>
            </a:r>
            <a:r>
              <a:rPr lang="en-US" altLang="ja-JP" sz="1200" dirty="0">
                <a:solidFill>
                  <a:srgbClr val="0000FF"/>
                </a:solidFill>
              </a:rPr>
              <a:t> separator.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srgbClr val="0000FF"/>
                </a:solidFill>
              </a:rPr>
              <a:t>This is the layout of RIBF and you see the </a:t>
            </a:r>
            <a:r>
              <a:rPr lang="en-US" altLang="ja-JP" sz="1200" dirty="0" err="1">
                <a:solidFill>
                  <a:srgbClr val="0000FF"/>
                </a:solidFill>
              </a:rPr>
              <a:t>BigRIPS</a:t>
            </a:r>
            <a:r>
              <a:rPr lang="en-US" altLang="ja-JP" sz="1200" dirty="0">
                <a:solidFill>
                  <a:srgbClr val="0000FF"/>
                </a:solidFill>
              </a:rPr>
              <a:t> separator here, which is characterized by </a:t>
            </a:r>
            <a:r>
              <a:rPr lang="en-US" altLang="ja-JP" dirty="0">
                <a:solidFill>
                  <a:srgbClr val="0000FF"/>
                </a:solidFill>
              </a:rPr>
              <a:t>large acceptances and two-stage scheme.</a:t>
            </a:r>
            <a:endParaRPr kumimoji="1" lang="ja-JP" altLang="en-US" dirty="0">
              <a:solidFill>
                <a:srgbClr val="0000FF"/>
              </a:solidFill>
            </a:endParaRPr>
          </a:p>
          <a:p>
            <a:r>
              <a:rPr lang="en-US" altLang="ja-JP" sz="1200" dirty="0">
                <a:solidFill>
                  <a:srgbClr val="0000FF"/>
                </a:solidFill>
              </a:rPr>
              <a:t>. </a:t>
            </a:r>
            <a:endParaRPr lang="en-US" altLang="ja-JP" sz="1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9258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This slide shows the b</a:t>
            </a:r>
            <a:r>
              <a:rPr kumimoji="1" lang="en-US" altLang="ja-JP" sz="1200" dirty="0"/>
              <a:t>ackground reduction and removal that we made in the present experiments to achieve a background free PID.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>
                <a:solidFill>
                  <a:srgbClr val="0000FF"/>
                </a:solidFill>
              </a:rPr>
              <a:t>We reduced light charged partic</a:t>
            </a:r>
            <a:r>
              <a:rPr lang="en-US" altLang="ja-JP" sz="1200" dirty="0">
                <a:solidFill>
                  <a:srgbClr val="0000FF"/>
                </a:solidFill>
              </a:rPr>
              <a:t>le backgrounds, such as tritons,  using a thick Fe collimator placed at the end of 1</a:t>
            </a:r>
            <a:r>
              <a:rPr lang="en-US" altLang="ja-JP" sz="1200" baseline="30000" dirty="0">
                <a:solidFill>
                  <a:srgbClr val="0000FF"/>
                </a:solidFill>
              </a:rPr>
              <a:t>st</a:t>
            </a:r>
            <a:r>
              <a:rPr lang="en-US" altLang="ja-JP" sz="1200" dirty="0">
                <a:solidFill>
                  <a:srgbClr val="0000FF"/>
                </a:solidFill>
              </a:rPr>
              <a:t> stage.</a:t>
            </a:r>
            <a:endParaRPr kumimoji="1" lang="ja-JP" altLang="en-US" sz="1200" dirty="0">
              <a:solidFill>
                <a:srgbClr val="0000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rgbClr val="0000FF"/>
                </a:solidFill>
              </a:rPr>
              <a:t>We thoroughly removed inconsistent events by checking various correlation plots between detector signals in data analysis </a:t>
            </a:r>
            <a:endParaRPr kumimoji="1" lang="ja-JP" altLang="en-US" sz="1200" dirty="0">
              <a:solidFill>
                <a:srgbClr val="0000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7387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OK. Now I move on to the first experiment.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3470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This slide shows the </a:t>
            </a:r>
            <a:r>
              <a:rPr lang="en-US" altLang="ja-JP" sz="1200" dirty="0" err="1"/>
              <a:t>BigRIPS</a:t>
            </a:r>
            <a:r>
              <a:rPr lang="en-US" altLang="ja-JP" sz="1200" dirty="0"/>
              <a:t> settings in the first experiment.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/>
              <a:t>We ran two settings.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/>
              <a:t>One is tuned for 33F and another is </a:t>
            </a:r>
            <a:r>
              <a:rPr kumimoji="1" lang="en-US" altLang="ja-JP" sz="1200" baseline="0" dirty="0">
                <a:solidFill>
                  <a:schemeClr val="tx1"/>
                </a:solidFill>
              </a:rPr>
              <a:t>tuned for the middle of 36Ne and 39Na.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aseline="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These two settings have the same </a:t>
            </a:r>
            <a:r>
              <a:rPr lang="en-US" altLang="ja-JP" i="1" dirty="0"/>
              <a:t>B</a:t>
            </a:r>
            <a:r>
              <a:rPr lang="en-US" altLang="ja-JP" i="1" dirty="0">
                <a:latin typeface="Symbol" panose="05050102010706020507" pitchFamily="18" charset="2"/>
              </a:rPr>
              <a:t>r</a:t>
            </a:r>
            <a:r>
              <a:rPr lang="en-US" altLang="ja-JP" dirty="0"/>
              <a:t> before the first dispersive focus F1.</a:t>
            </a:r>
            <a:endParaRPr kumimoji="1" lang="ja-JP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0160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slide shows the </a:t>
            </a:r>
            <a:r>
              <a:rPr kumimoji="1" lang="en-US" altLang="ja-JP" dirty="0" err="1"/>
              <a:t>Brho</a:t>
            </a:r>
            <a:r>
              <a:rPr kumimoji="1" lang="en-US" altLang="ja-JP" dirty="0"/>
              <a:t> setting at the first dispersive focus F1 and isotope separation at the achromatic focus F2 which were simulated by LISE code.</a:t>
            </a:r>
          </a:p>
          <a:p>
            <a:r>
              <a:rPr kumimoji="1" lang="en-US" altLang="ja-JP" dirty="0"/>
              <a:t>The left figure shows the </a:t>
            </a:r>
            <a:r>
              <a:rPr kumimoji="1" lang="en-US" altLang="ja-JP" dirty="0" err="1"/>
              <a:t>Brho</a:t>
            </a:r>
            <a:r>
              <a:rPr kumimoji="1" lang="en-US" altLang="ja-JP" dirty="0"/>
              <a:t> distribution for 33F, 36Ne and 39Na and the </a:t>
            </a:r>
            <a:r>
              <a:rPr kumimoji="1" lang="en-US" altLang="ja-JP" dirty="0" err="1"/>
              <a:t>Brho</a:t>
            </a:r>
            <a:r>
              <a:rPr kumimoji="1" lang="en-US" altLang="ja-JP" dirty="0"/>
              <a:t> setting at F1.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Good transmission is achieved for the targeted isotopes.</a:t>
            </a:r>
          </a:p>
          <a:p>
            <a:r>
              <a:rPr kumimoji="1" lang="en-US" altLang="ja-JP" dirty="0"/>
              <a:t>The right figure shows the horizontal position spectrum at F2 in the </a:t>
            </a:r>
            <a:r>
              <a:rPr lang="en-US" altLang="ja-JP" sz="1200" baseline="30000" dirty="0">
                <a:solidFill>
                  <a:srgbClr val="0000FF"/>
                </a:solidFill>
              </a:rPr>
              <a:t>36</a:t>
            </a:r>
            <a:r>
              <a:rPr lang="en-US" altLang="ja-JP" sz="1200" dirty="0">
                <a:solidFill>
                  <a:srgbClr val="0000FF"/>
                </a:solidFill>
              </a:rPr>
              <a:t>Ne+</a:t>
            </a:r>
            <a:r>
              <a:rPr lang="en-US" altLang="ja-JP" sz="1200" baseline="30000" dirty="0">
                <a:solidFill>
                  <a:srgbClr val="0000FF"/>
                </a:solidFill>
              </a:rPr>
              <a:t>39</a:t>
            </a:r>
            <a:r>
              <a:rPr lang="en-US" altLang="ja-JP" sz="1200" dirty="0">
                <a:solidFill>
                  <a:srgbClr val="0000FF"/>
                </a:solidFill>
              </a:rPr>
              <a:t>Ne setting.</a:t>
            </a:r>
          </a:p>
          <a:p>
            <a:r>
              <a:rPr kumimoji="1" lang="en-US" altLang="ja-JP" sz="1200" dirty="0">
                <a:solidFill>
                  <a:srgbClr val="0000FF"/>
                </a:solidFill>
              </a:rPr>
              <a:t>You see the beam axis here, and 36Ne here, 39Na here. 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9522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OK.  This is the results of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the first experiment, </a:t>
            </a:r>
            <a:r>
              <a:rPr lang="en-US" altLang="ja-JP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vs A/Z PID plots.</a:t>
            </a:r>
          </a:p>
          <a:p>
            <a:r>
              <a:rPr kumimoji="1" lang="en-US" altLang="ja-JP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see very </a:t>
            </a: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background free PID was achieved !</a:t>
            </a:r>
          </a:p>
          <a:p>
            <a:r>
              <a:rPr lang="en-US" altLang="ja-JP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33F setting we observed no events for 32F and 33F and no events for 35Ne and 36Ne.</a:t>
            </a:r>
          </a:p>
          <a:p>
            <a:r>
              <a:rPr lang="en-US" altLang="ja-JP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ja-JP" sz="12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altLang="ja-JP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Ne+</a:t>
            </a:r>
            <a:r>
              <a:rPr lang="en-US" altLang="ja-JP" sz="12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altLang="ja-JP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setting, we observed no events for 35Ne and 36Ne and no vents for 38Na.</a:t>
            </a:r>
          </a:p>
          <a:p>
            <a:r>
              <a:rPr lang="en-US" altLang="ja-JP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amazingly we observed 1 events for 39Na.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5761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This slides shows </a:t>
            </a:r>
            <a:r>
              <a:rPr kumimoji="1" lang="en-US" altLang="ja-JP" sz="1200" dirty="0"/>
              <a:t>how </a:t>
            </a:r>
            <a:r>
              <a:rPr lang="en-US" altLang="ja-JP" sz="1200" dirty="0"/>
              <a:t>we</a:t>
            </a:r>
            <a:r>
              <a:rPr kumimoji="1" lang="en-US" altLang="ja-JP" sz="1200" dirty="0"/>
              <a:t> determined the neutron dripline from the non-observation of </a:t>
            </a:r>
            <a:r>
              <a:rPr kumimoji="1" lang="en-US" altLang="ja-JP" sz="1200" baseline="30000" dirty="0"/>
              <a:t>32,33</a:t>
            </a:r>
            <a:r>
              <a:rPr kumimoji="1" lang="en-US" altLang="ja-JP" sz="1200" dirty="0"/>
              <a:t>F and </a:t>
            </a:r>
            <a:r>
              <a:rPr kumimoji="1" lang="en-US" altLang="ja-JP" sz="1200" baseline="30000" dirty="0"/>
              <a:t>35,36</a:t>
            </a:r>
            <a:r>
              <a:rPr kumimoji="1" lang="en-US" altLang="ja-JP" sz="1200" dirty="0"/>
              <a:t>Ne.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For this purpose, we </a:t>
            </a:r>
            <a:r>
              <a:rPr lang="en-US" altLang="ja-JP" dirty="0">
                <a:solidFill>
                  <a:srgbClr val="0000FF"/>
                </a:solidFill>
              </a:rPr>
              <a:t>evaluated </a:t>
            </a:r>
            <a:r>
              <a:rPr lang="en-US" altLang="ja-JP" dirty="0"/>
              <a:t>he confidence level (CL) for non-existence.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solidFill>
                  <a:srgbClr val="0000FF"/>
                </a:solidFill>
              </a:rPr>
              <a:t>The CL was calculated from the zero-event probability which was obtained using their expected yields and Poisson probability distribution as follows: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dirty="0">
                <a:solidFill>
                  <a:srgbClr val="0000FF"/>
                </a:solidFill>
              </a:rPr>
              <a:t>The expected yields of non-observed isotopes were estimated by extrapolation of cross sections. </a:t>
            </a:r>
            <a:endParaRPr lang="ja-JP" altLang="en-US" dirty="0">
              <a:solidFill>
                <a:srgbClr val="0000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For this purpose, we performed systematic cross section measurements and extrapolated the cross sections using the EPAX 2.15 formula and the </a:t>
            </a:r>
            <a:r>
              <a:rPr lang="en-US" altLang="ja-JP" dirty="0" err="1"/>
              <a:t>Qg</a:t>
            </a:r>
            <a:r>
              <a:rPr lang="en-US" altLang="ja-JP" dirty="0"/>
              <a:t> systematics fit as shown in the figure.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3721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slide shows the summary of the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confidence level (CL) evaluation and conclusion of the first experiment.</a:t>
            </a:r>
          </a:p>
          <a:p>
            <a:r>
              <a:rPr lang="en-US" altLang="ja-JP" sz="1200" dirty="0">
                <a:solidFill>
                  <a:srgbClr val="0000FF"/>
                </a:solidFill>
              </a:rPr>
              <a:t>The obtained CL values are quite high as shown in this table.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200" dirty="0">
                <a:solidFill>
                  <a:srgbClr val="0000FF"/>
                </a:solidFill>
              </a:rPr>
              <a:t>We c</a:t>
            </a:r>
            <a:r>
              <a:rPr kumimoji="1" lang="en-US" altLang="ja-JP" sz="1200" dirty="0">
                <a:solidFill>
                  <a:srgbClr val="0000FF"/>
                </a:solidFill>
              </a:rPr>
              <a:t>oncluded that the unobserved isotopes </a:t>
            </a:r>
            <a:r>
              <a:rPr lang="en-US" altLang="ja-JP" sz="1200" baseline="30000" dirty="0">
                <a:solidFill>
                  <a:srgbClr val="0000FF"/>
                </a:solidFill>
              </a:rPr>
              <a:t>32,33</a:t>
            </a:r>
            <a:r>
              <a:rPr lang="en-US" altLang="ja-JP" sz="1200" dirty="0">
                <a:solidFill>
                  <a:srgbClr val="0000FF"/>
                </a:solidFill>
              </a:rPr>
              <a:t>F, </a:t>
            </a:r>
            <a:r>
              <a:rPr lang="en-US" altLang="ja-JP" sz="1200" baseline="30000" dirty="0">
                <a:solidFill>
                  <a:srgbClr val="0000FF"/>
                </a:solidFill>
              </a:rPr>
              <a:t>35,36</a:t>
            </a:r>
            <a:r>
              <a:rPr lang="en-US" altLang="ja-JP" sz="1200" dirty="0">
                <a:solidFill>
                  <a:srgbClr val="0000FF"/>
                </a:solidFill>
              </a:rPr>
              <a:t>Ne and </a:t>
            </a:r>
            <a:r>
              <a:rPr lang="en-US" altLang="ja-JP" sz="1200" baseline="30000" dirty="0">
                <a:solidFill>
                  <a:srgbClr val="0000FF"/>
                </a:solidFill>
              </a:rPr>
              <a:t>38</a:t>
            </a:r>
            <a:r>
              <a:rPr lang="en-US" altLang="ja-JP" sz="1200" dirty="0">
                <a:solidFill>
                  <a:srgbClr val="0000FF"/>
                </a:solidFill>
              </a:rPr>
              <a:t>Na are unbound with high confidences.</a:t>
            </a:r>
            <a:r>
              <a:rPr kumimoji="1" lang="en-US" altLang="ja-JP" sz="1200" dirty="0">
                <a:solidFill>
                  <a:srgbClr val="0000FF"/>
                </a:solidFill>
              </a:rPr>
              <a:t>  </a:t>
            </a:r>
            <a:endParaRPr kumimoji="1" lang="ja-JP" altLang="en-US" sz="1200" dirty="0">
              <a:solidFill>
                <a:srgbClr val="0000FF"/>
              </a:solidFill>
            </a:endParaRPr>
          </a:p>
          <a:p>
            <a:r>
              <a:rPr kumimoji="1" lang="en-US" altLang="ja-JP" sz="1200" dirty="0">
                <a:solidFill>
                  <a:srgbClr val="FF0000"/>
                </a:solidFill>
              </a:rPr>
              <a:t>This allowed us </a:t>
            </a:r>
            <a:r>
              <a:rPr lang="en-US" altLang="ja-JP" sz="1200" dirty="0">
                <a:solidFill>
                  <a:srgbClr val="FF0000"/>
                </a:solidFill>
              </a:rPr>
              <a:t>to </a:t>
            </a:r>
            <a:r>
              <a:rPr kumimoji="1" lang="en-US" altLang="ja-JP" sz="1200" dirty="0">
                <a:solidFill>
                  <a:srgbClr val="FF0000"/>
                </a:solidFill>
              </a:rPr>
              <a:t>determine </a:t>
            </a:r>
            <a:r>
              <a:rPr lang="en-US" altLang="ja-JP" sz="1200" dirty="0">
                <a:solidFill>
                  <a:srgbClr val="FF0000"/>
                </a:solidFill>
              </a:rPr>
              <a:t>t</a:t>
            </a:r>
            <a:r>
              <a:rPr kumimoji="1" lang="en-US" altLang="ja-JP" sz="1200" dirty="0">
                <a:solidFill>
                  <a:srgbClr val="FF0000"/>
                </a:solidFill>
              </a:rPr>
              <a:t>he neutron dripline of F and Ne to be </a:t>
            </a:r>
            <a:r>
              <a:rPr kumimoji="1" lang="en-US" altLang="ja-JP" sz="1200" baseline="30000" dirty="0">
                <a:solidFill>
                  <a:srgbClr val="FF0000"/>
                </a:solidFill>
              </a:rPr>
              <a:t>31</a:t>
            </a:r>
            <a:r>
              <a:rPr kumimoji="1" lang="en-US" altLang="ja-JP" sz="1200" dirty="0">
                <a:solidFill>
                  <a:srgbClr val="FF0000"/>
                </a:solidFill>
              </a:rPr>
              <a:t>F and </a:t>
            </a:r>
            <a:r>
              <a:rPr kumimoji="1" lang="en-US" altLang="ja-JP" sz="1200" baseline="30000" dirty="0">
                <a:solidFill>
                  <a:srgbClr val="FF0000"/>
                </a:solidFill>
              </a:rPr>
              <a:t>34</a:t>
            </a:r>
            <a:r>
              <a:rPr kumimoji="1" lang="en-US" altLang="ja-JP" sz="1200" dirty="0">
                <a:solidFill>
                  <a:srgbClr val="FF0000"/>
                </a:solidFill>
              </a:rPr>
              <a:t>Ne, respectively.</a:t>
            </a:r>
            <a:endParaRPr kumimoji="1" lang="ja-JP" altLang="en-US" sz="1200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0571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OK. Now I move on to the second experiment.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6365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200" dirty="0"/>
              <a:t>This slide</a:t>
            </a:r>
            <a:r>
              <a:rPr kumimoji="1" lang="ja-JP" altLang="en-US" sz="1200" dirty="0">
                <a:solidFill>
                  <a:srgbClr val="FF0000"/>
                </a:solidFill>
              </a:rPr>
              <a:t> </a:t>
            </a:r>
            <a:r>
              <a:rPr kumimoji="1" lang="en-US" altLang="ja-JP" sz="1200" dirty="0">
                <a:solidFill>
                  <a:srgbClr val="FF0000"/>
                </a:solidFill>
              </a:rPr>
              <a:t>again shows the 1 event observed for </a:t>
            </a:r>
            <a:r>
              <a:rPr kumimoji="1" lang="en-US" altLang="ja-JP" sz="1200" baseline="30000" dirty="0">
                <a:solidFill>
                  <a:srgbClr val="FF0000"/>
                </a:solidFill>
              </a:rPr>
              <a:t>39</a:t>
            </a:r>
            <a:r>
              <a:rPr kumimoji="1" lang="en-US" altLang="ja-JP" sz="1200" dirty="0">
                <a:solidFill>
                  <a:srgbClr val="FF0000"/>
                </a:solidFill>
              </a:rPr>
              <a:t>Na in the first experiment.</a:t>
            </a:r>
            <a:endParaRPr lang="en-US" altLang="ja-JP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200" dirty="0"/>
              <a:t>We were very much excited about this one event, because the sodium dripline may extend to the further neutron-rich side.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/>
              <a:t>We decided to revisit the search for </a:t>
            </a:r>
            <a:r>
              <a:rPr lang="en-US" altLang="ja-JP" sz="1200" baseline="30000" dirty="0"/>
              <a:t>39</a:t>
            </a:r>
            <a:r>
              <a:rPr lang="en-US" altLang="ja-JP" sz="1200" dirty="0"/>
              <a:t>Na in the second experiment!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9266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This slide shows the </a:t>
            </a:r>
            <a:r>
              <a:rPr lang="en-US" altLang="ja-JP" sz="1200" dirty="0" err="1"/>
              <a:t>BigRIPS</a:t>
            </a:r>
            <a:r>
              <a:rPr lang="en-US" altLang="ja-JP" sz="1200" dirty="0"/>
              <a:t> settings in the second experiment.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We ran two settings, in which we revisited the search for </a:t>
            </a:r>
            <a:r>
              <a:rPr lang="en-US" altLang="ja-JP" baseline="30000" dirty="0"/>
              <a:t>39</a:t>
            </a:r>
            <a:r>
              <a:rPr lang="en-US" altLang="ja-JP" dirty="0"/>
              <a:t>Na</a:t>
            </a:r>
            <a:r>
              <a:rPr lang="ja-JP" altLang="en-US" dirty="0"/>
              <a:t> </a:t>
            </a:r>
            <a:r>
              <a:rPr lang="en-US" altLang="ja-JP" dirty="0"/>
              <a:t>and</a:t>
            </a:r>
            <a:r>
              <a:rPr lang="ja-JP" altLang="en-US" dirty="0"/>
              <a:t> </a:t>
            </a:r>
            <a:r>
              <a:rPr lang="en-US" altLang="ja-JP" dirty="0"/>
              <a:t>the production of </a:t>
            </a:r>
            <a:r>
              <a:rPr lang="en-US" altLang="ja-JP" baseline="30000" dirty="0"/>
              <a:t>36</a:t>
            </a:r>
            <a:r>
              <a:rPr lang="en-US" altLang="ja-JP" baseline="0" dirty="0"/>
              <a:t>Ne</a:t>
            </a:r>
            <a:r>
              <a:rPr lang="en-US" altLang="ja-JP" dirty="0">
                <a:solidFill>
                  <a:srgbClr val="0000FF"/>
                </a:solidFill>
              </a:rPr>
              <a:t>, respectively</a:t>
            </a:r>
            <a:r>
              <a:rPr lang="en-US" altLang="ja-JP" dirty="0"/>
              <a:t>.</a:t>
            </a:r>
          </a:p>
          <a:p>
            <a:pPr marL="0" indent="0" fontAlgn="ctr">
              <a:buFont typeface="Arial" panose="020B0604020202020204" pitchFamily="34" charset="0"/>
              <a:buNone/>
            </a:pPr>
            <a:r>
              <a:rPr lang="en-US" altLang="ja-JP" i="0" dirty="0" err="1">
                <a:solidFill>
                  <a:srgbClr val="FF0000"/>
                </a:solidFill>
              </a:rPr>
              <a:t>Brho</a:t>
            </a:r>
            <a:r>
              <a:rPr lang="en-US" altLang="ja-JP" i="0" dirty="0">
                <a:solidFill>
                  <a:srgbClr val="FF0000"/>
                </a:solidFill>
              </a:rPr>
              <a:t> s</a:t>
            </a:r>
            <a:r>
              <a:rPr lang="en-US" altLang="ja-JP" dirty="0">
                <a:solidFill>
                  <a:srgbClr val="FF0000"/>
                </a:solidFill>
              </a:rPr>
              <a:t>ettings were fully optimized for the transmission of </a:t>
            </a:r>
            <a:r>
              <a:rPr lang="en-US" altLang="ja-JP" baseline="30000" dirty="0">
                <a:solidFill>
                  <a:srgbClr val="FF0000"/>
                </a:solidFill>
              </a:rPr>
              <a:t>39</a:t>
            </a:r>
            <a:r>
              <a:rPr lang="en-US" altLang="ja-JP" dirty="0">
                <a:solidFill>
                  <a:srgbClr val="FF0000"/>
                </a:solidFill>
              </a:rPr>
              <a:t>Na and </a:t>
            </a:r>
            <a:r>
              <a:rPr lang="en-US" altLang="ja-JP" baseline="30000" dirty="0">
                <a:solidFill>
                  <a:srgbClr val="FF0000"/>
                </a:solidFill>
              </a:rPr>
              <a:t>36</a:t>
            </a:r>
            <a:r>
              <a:rPr lang="en-US" altLang="ja-JP" dirty="0">
                <a:solidFill>
                  <a:srgbClr val="FF0000"/>
                </a:solidFill>
              </a:rPr>
              <a:t>Ne as a central particle in each setting.</a:t>
            </a:r>
            <a:endParaRPr lang="ja-JP" altLang="en-US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Otherwise the </a:t>
            </a:r>
            <a:r>
              <a:rPr lang="en-US" altLang="ja-JP" dirty="0"/>
              <a:t>second experiment was </a:t>
            </a:r>
            <a:r>
              <a:rPr kumimoji="1" lang="en-US" altLang="ja-JP" dirty="0"/>
              <a:t>e</a:t>
            </a:r>
            <a:r>
              <a:rPr lang="en-US" altLang="ja-JP" dirty="0"/>
              <a:t>ssentially the same as the first </a:t>
            </a:r>
            <a:r>
              <a:rPr lang="en-US" altLang="ja-JP" dirty="0">
                <a:solidFill>
                  <a:srgbClr val="0000FF"/>
                </a:solidFill>
              </a:rPr>
              <a:t>experiment</a:t>
            </a:r>
            <a:r>
              <a:rPr lang="en-US" altLang="ja-JP" dirty="0"/>
              <a:t>. </a:t>
            </a:r>
            <a:endParaRPr lang="ja-JP" altLang="en-US" dirty="0"/>
          </a:p>
          <a:p>
            <a:pPr marL="0" indent="0" fontAlgn="ctr">
              <a:buFont typeface="Arial" panose="020B0604020202020204" pitchFamily="34" charset="0"/>
              <a:buNone/>
            </a:pP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082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slide is to remind you that the present work was published in these two PRL papers.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4551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OK.  This is the results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of the search for </a:t>
            </a:r>
            <a:r>
              <a:rPr lang="en-US" altLang="ja-JP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Na in the second experiment.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/>
              <a:t>We revisited the search with fully optimized </a:t>
            </a:r>
            <a:r>
              <a:rPr lang="en-US" altLang="ja-JP" sz="1200" i="1" dirty="0"/>
              <a:t>B</a:t>
            </a:r>
            <a:r>
              <a:rPr lang="en-US" altLang="ja-JP" sz="1200" i="1" dirty="0">
                <a:latin typeface="Symbol" panose="05050102010706020507" pitchFamily="18" charset="2"/>
              </a:rPr>
              <a:t>r</a:t>
            </a:r>
            <a:r>
              <a:rPr lang="en-US" altLang="ja-JP" sz="1200" dirty="0"/>
              <a:t> setting, longer running time and increased beam intensity.</a:t>
            </a:r>
            <a:endParaRPr kumimoji="1" lang="ja-JP" altLang="en-US" sz="1200" dirty="0"/>
          </a:p>
          <a:p>
            <a:r>
              <a:rPr kumimoji="1" lang="en-US" altLang="ja-JP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see very </a:t>
            </a: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background free PID again!</a:t>
            </a:r>
          </a:p>
          <a:p>
            <a:r>
              <a:rPr lang="en-US" altLang="ja-JP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you see here, we clearly observed 9 events for 39Na and </a:t>
            </a: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its particle stability! </a:t>
            </a:r>
            <a:endParaRPr lang="en-US" altLang="ja-JP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production cross section was as small as 0.5 fb.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>
                <a:solidFill>
                  <a:srgbClr val="0000FF"/>
                </a:solidFill>
              </a:rPr>
              <a:t>It is amazing that the dripline of Na extends further to the neutron-rich side!</a:t>
            </a:r>
            <a:endParaRPr kumimoji="1" lang="ja-JP" altLang="en-US" sz="1200" dirty="0">
              <a:solidFill>
                <a:srgbClr val="0000FF"/>
              </a:solidFill>
            </a:endParaRPr>
          </a:p>
          <a:p>
            <a:endParaRPr lang="en-US" altLang="ja-JP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9767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slide shows the results of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the production of </a:t>
            </a:r>
            <a:r>
              <a:rPr lang="en-US" altLang="ja-JP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Ne in the 2nd experiment.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We observed no events again. 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CL for the non-existence of </a:t>
            </a:r>
            <a:r>
              <a:rPr lang="en-US" altLang="ja-JP" baseline="30000" dirty="0">
                <a:solidFill>
                  <a:srgbClr val="0000FF"/>
                </a:solidFill>
              </a:rPr>
              <a:t>36</a:t>
            </a:r>
            <a:r>
              <a:rPr lang="en-US" altLang="ja-JP" dirty="0">
                <a:solidFill>
                  <a:srgbClr val="0000FF"/>
                </a:solidFill>
              </a:rPr>
              <a:t>Ne was significantly improved. 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We obtained more confidence for the location of Ne neutron dripline: </a:t>
            </a:r>
            <a:r>
              <a:rPr lang="en-US" altLang="ja-JP" baseline="30000" dirty="0">
                <a:solidFill>
                  <a:srgbClr val="0000FF"/>
                </a:solidFill>
              </a:rPr>
              <a:t>34</a:t>
            </a:r>
            <a:r>
              <a:rPr lang="en-US" altLang="ja-JP" dirty="0">
                <a:solidFill>
                  <a:srgbClr val="0000FF"/>
                </a:solidFill>
              </a:rPr>
              <a:t>Ne.</a:t>
            </a:r>
            <a:endParaRPr kumimoji="1" lang="ja-JP" altLang="en-US" dirty="0">
              <a:solidFill>
                <a:srgbClr val="0000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6892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slide summarizes the present experimental results.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FF0000"/>
                </a:solidFill>
              </a:rPr>
              <a:t>Unbound confirmed, neutron </a:t>
            </a:r>
            <a:r>
              <a:rPr kumimoji="1" lang="en-US" altLang="ja-JP" dirty="0" err="1">
                <a:solidFill>
                  <a:srgbClr val="FF0000"/>
                </a:solidFill>
              </a:rPr>
              <a:t>drilpine</a:t>
            </a:r>
            <a:r>
              <a:rPr kumimoji="1" lang="en-US" altLang="ja-JP" dirty="0">
                <a:solidFill>
                  <a:srgbClr val="FF0000"/>
                </a:solidFill>
              </a:rPr>
              <a:t> determined and new isotope </a:t>
            </a:r>
            <a:r>
              <a:rPr kumimoji="1" lang="en-US" altLang="ja-JP" dirty="0" err="1">
                <a:solidFill>
                  <a:srgbClr val="FF0000"/>
                </a:solidFill>
              </a:rPr>
              <a:t>doscvered</a:t>
            </a:r>
            <a:r>
              <a:rPr kumimoji="1" lang="en-US" altLang="ja-JP" dirty="0">
                <a:solidFill>
                  <a:srgbClr val="FF0000"/>
                </a:solidFill>
              </a:rPr>
              <a:t>.</a:t>
            </a:r>
            <a:endParaRPr kumimoji="1" lang="ja-JP" altLang="en-US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6816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Now I move on to the discussion on </a:t>
            </a:r>
            <a:r>
              <a:rPr lang="en-US" altLang="ja-JP" sz="1200" dirty="0">
                <a:solidFill>
                  <a:srgbClr val="FF0000"/>
                </a:solidFill>
              </a:rPr>
              <a:t>underlying nuclear structure.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8068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This slide is to remind you of the </a:t>
            </a:r>
            <a:r>
              <a:rPr kumimoji="1" lang="en-US" altLang="ja-JP" sz="1200" dirty="0"/>
              <a:t>nuclear structure and nuclear binding </a:t>
            </a:r>
            <a:r>
              <a:rPr lang="en-US" altLang="ja-JP" sz="1200" dirty="0"/>
              <a:t>far from stability.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Location of neutron dripline or nuclear binding near the limit of existence is determined reflecting details of underlying nuclear structure.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So they could provide a key to understanding structure at extremely neutron-rich conditions.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In the region far from stability, nuclear force, such as tensor force, causes </a:t>
            </a:r>
            <a:r>
              <a:rPr lang="en-US" altLang="ja-JP" dirty="0">
                <a:solidFill>
                  <a:srgbClr val="0000FF"/>
                </a:solidFill>
              </a:rPr>
              <a:t>evolution of nuclear shell property</a:t>
            </a:r>
            <a:r>
              <a:rPr lang="en-US" altLang="ja-JP" dirty="0"/>
              <a:t>, which results in </a:t>
            </a:r>
            <a:r>
              <a:rPr lang="en-US" altLang="ja-JP" dirty="0">
                <a:solidFill>
                  <a:srgbClr val="0000FF"/>
                </a:solidFill>
              </a:rPr>
              <a:t>loss of magic numbers </a:t>
            </a:r>
            <a:r>
              <a:rPr lang="en-US" altLang="ja-JP" dirty="0"/>
              <a:t>or</a:t>
            </a:r>
            <a:r>
              <a:rPr lang="en-US" altLang="ja-JP" dirty="0">
                <a:solidFill>
                  <a:srgbClr val="0000FF"/>
                </a:solidFill>
              </a:rPr>
              <a:t> the emergence of new magic numbers</a:t>
            </a:r>
            <a:r>
              <a:rPr lang="en-US" altLang="ja-JP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err="1">
                <a:solidFill>
                  <a:srgbClr val="0000FF"/>
                </a:solidFill>
              </a:rPr>
              <a:t>Magicity</a:t>
            </a:r>
            <a:r>
              <a:rPr lang="en-US" altLang="ja-JP" dirty="0">
                <a:solidFill>
                  <a:srgbClr val="0000FF"/>
                </a:solidFill>
              </a:rPr>
              <a:t> loss causes nuclear deformation.</a:t>
            </a:r>
            <a:r>
              <a:rPr lang="en-US" altLang="ja-JP" dirty="0"/>
              <a:t> (Jahn-Teller effect)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solidFill>
                  <a:srgbClr val="0000FF"/>
                </a:solidFill>
              </a:rPr>
              <a:t>Nuclear deformation generates more binding energies</a:t>
            </a:r>
            <a:r>
              <a:rPr lang="en-US" altLang="ja-JP" dirty="0"/>
              <a:t>, because valence nucleons are closely configured with strong correlations, as illustrated in this picture.</a:t>
            </a:r>
            <a:endParaRPr lang="ja-JP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/>
              <a:t>This picture is borrowed from Otsuka group’s Nature paper.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FF0000"/>
                </a:solidFill>
              </a:rPr>
              <a:t>Deformation i</a:t>
            </a:r>
            <a:r>
              <a:rPr kumimoji="1" lang="en-US" altLang="ja-JP" dirty="0">
                <a:solidFill>
                  <a:srgbClr val="FF0000"/>
                </a:solidFill>
              </a:rPr>
              <a:t>nduces more stability!</a:t>
            </a:r>
            <a:endParaRPr kumimoji="1" lang="ja-JP" altLang="en-US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2621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This slide shows the </a:t>
            </a:r>
            <a:r>
              <a:rPr kumimoji="1" lang="en-US" altLang="ja-JP" sz="1200" dirty="0"/>
              <a:t>implications of present results on underlying nuclear structure.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srgbClr val="0000FF"/>
                </a:solidFill>
              </a:rPr>
              <a:t>First, nuclear deformation, which induces more binding, plays a key role in determining the location of neutron dripline</a:t>
            </a:r>
            <a:r>
              <a:rPr lang="ja-JP" altLang="en-US" sz="1200" dirty="0">
                <a:solidFill>
                  <a:srgbClr val="0000FF"/>
                </a:solidFill>
              </a:rPr>
              <a:t> </a:t>
            </a:r>
            <a:r>
              <a:rPr lang="en-US" altLang="ja-JP" sz="1200" dirty="0">
                <a:solidFill>
                  <a:srgbClr val="0000FF"/>
                </a:solidFill>
              </a:rPr>
              <a:t>in this region. </a:t>
            </a:r>
            <a:endParaRPr kumimoji="1" lang="en-US" altLang="ja-JP" sz="1200" dirty="0"/>
          </a:p>
          <a:p>
            <a:r>
              <a:rPr kumimoji="1" lang="en-US" altLang="ja-JP" dirty="0"/>
              <a:t>This role of deformation was </a:t>
            </a:r>
            <a:r>
              <a:rPr lang="en-US" altLang="ja-JP" dirty="0"/>
              <a:t>p</a:t>
            </a:r>
            <a:r>
              <a:rPr kumimoji="1" lang="en-US" altLang="ja-JP" dirty="0"/>
              <a:t>redicted by the recent large-scale shell model calculation by Otsuka group.</a:t>
            </a:r>
          </a:p>
          <a:p>
            <a:r>
              <a:rPr kumimoji="1" lang="en-US" altLang="ja-JP" dirty="0"/>
              <a:t>This picture taken from </a:t>
            </a:r>
            <a:r>
              <a:rPr kumimoji="1" lang="en-US" altLang="ja-JP" sz="1200" dirty="0"/>
              <a:t>Otsuka group’s Nature paper illustrates how the deformation determines the dripline.</a:t>
            </a:r>
          </a:p>
          <a:p>
            <a:r>
              <a:rPr kumimoji="1" lang="en-US" altLang="ja-JP" sz="1200" dirty="0"/>
              <a:t>-----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200" dirty="0">
                <a:solidFill>
                  <a:srgbClr val="0000FF"/>
                </a:solidFill>
              </a:rPr>
              <a:t>Second, the newly established particle stability of </a:t>
            </a:r>
            <a:r>
              <a:rPr lang="en-US" altLang="ja-JP" sz="1200" baseline="30000" dirty="0">
                <a:solidFill>
                  <a:srgbClr val="0000FF"/>
                </a:solidFill>
              </a:rPr>
              <a:t>39</a:t>
            </a:r>
            <a:r>
              <a:rPr lang="en-US" altLang="ja-JP" sz="1200" dirty="0">
                <a:solidFill>
                  <a:srgbClr val="0000FF"/>
                </a:solidFill>
              </a:rPr>
              <a:t>Na suggests the occurrence of nuclear deformation.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200" baseline="30000" dirty="0">
                <a:solidFill>
                  <a:srgbClr val="0000FF"/>
                </a:solidFill>
              </a:rPr>
              <a:t>39</a:t>
            </a:r>
            <a:r>
              <a:rPr lang="en-US" altLang="ja-JP" sz="1200" dirty="0">
                <a:solidFill>
                  <a:srgbClr val="0000FF"/>
                </a:solidFill>
              </a:rPr>
              <a:t>Na could be bound because its ground state is deformed.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200" dirty="0">
                <a:solidFill>
                  <a:srgbClr val="0000FF"/>
                </a:solidFill>
              </a:rPr>
              <a:t>This implies that the </a:t>
            </a:r>
            <a:r>
              <a:rPr lang="en-US" altLang="ja-JP" sz="1200" i="1" dirty="0">
                <a:solidFill>
                  <a:srgbClr val="0000FF"/>
                </a:solidFill>
              </a:rPr>
              <a:t>N</a:t>
            </a:r>
            <a:r>
              <a:rPr lang="en-US" altLang="ja-JP" sz="1200" dirty="0">
                <a:solidFill>
                  <a:srgbClr val="0000FF"/>
                </a:solidFill>
              </a:rPr>
              <a:t> = 28 </a:t>
            </a:r>
            <a:r>
              <a:rPr lang="en-US" altLang="ja-JP" sz="1200" dirty="0" err="1">
                <a:solidFill>
                  <a:srgbClr val="0000FF"/>
                </a:solidFill>
              </a:rPr>
              <a:t>magicity</a:t>
            </a:r>
            <a:r>
              <a:rPr lang="en-US" altLang="ja-JP" sz="1200" dirty="0">
                <a:solidFill>
                  <a:srgbClr val="0000FF"/>
                </a:solidFill>
              </a:rPr>
              <a:t> is lost for Na</a:t>
            </a:r>
            <a:r>
              <a:rPr lang="en-US" altLang="ja-JP" sz="1200" dirty="0"/>
              <a:t>, like the case of </a:t>
            </a:r>
            <a:r>
              <a:rPr lang="en-US" altLang="ja-JP" sz="1200" baseline="30000" dirty="0"/>
              <a:t>40</a:t>
            </a:r>
            <a:r>
              <a:rPr lang="en-US" altLang="ja-JP" sz="1200" dirty="0"/>
              <a:t>Mg.</a:t>
            </a:r>
          </a:p>
          <a:p>
            <a:endParaRPr kumimoji="1" lang="ja-JP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8915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This slide summarizes </a:t>
            </a:r>
            <a:r>
              <a:rPr kumimoji="1" lang="en-US" altLang="ja-JP" sz="1200" dirty="0"/>
              <a:t>the n</a:t>
            </a:r>
            <a:r>
              <a:rPr lang="en-US" altLang="ja-JP" sz="1200" dirty="0"/>
              <a:t>uclear structure in the present region.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FF0000"/>
                </a:solidFill>
              </a:rPr>
              <a:t>This region could be all deformed!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FF0000"/>
                </a:solidFill>
              </a:rPr>
              <a:t>Experimental studies on nuclear structure are awaited for 31F, 34Ne, 37Na and 39Na.</a:t>
            </a:r>
            <a:endParaRPr kumimoji="1" lang="ja-JP" altLang="en-US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5372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OK. This is the summary of my talk.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We re</a:t>
            </a:r>
            <a:r>
              <a:rPr kumimoji="1" lang="en-US" altLang="ja-JP" dirty="0"/>
              <a:t>ported the </a:t>
            </a:r>
            <a:r>
              <a:rPr lang="en-US" altLang="ja-JP" dirty="0"/>
              <a:t>determination of the neutron dripline for F and Ne and the discovery of </a:t>
            </a:r>
            <a:r>
              <a:rPr lang="en-US" altLang="ja-JP" baseline="30000" dirty="0"/>
              <a:t>39</a:t>
            </a:r>
            <a:r>
              <a:rPr lang="en-US" altLang="ja-JP" dirty="0"/>
              <a:t>Na as shown below.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The location of the neutron dripline was extended up to </a:t>
            </a:r>
            <a:r>
              <a:rPr lang="en-US" altLang="ja-JP" i="1" dirty="0"/>
              <a:t>Z</a:t>
            </a:r>
            <a:r>
              <a:rPr lang="en-US" altLang="ja-JP" dirty="0"/>
              <a:t> = 10 for the first time in nearly 20 years. So was the existence limit of neutron-rich Na isotopes.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We discussed the implications on underlying nuclear structure:</a:t>
            </a:r>
            <a:r>
              <a:rPr lang="ja-JP" altLang="en-US" dirty="0"/>
              <a:t> </a:t>
            </a:r>
            <a:r>
              <a:rPr lang="en-US" altLang="ja-JP" dirty="0"/>
              <a:t>Nuclear deformation, which induces more stability, plays a key role in nuclear binding near the limit of existence and the location of the dripline.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9288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the list of collaborators.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/>
              <a:t>Thank you for your attention !</a:t>
            </a:r>
            <a:endParaRPr kumimoji="1" lang="ja-JP" altLang="en-US" sz="1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18942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756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slide</a:t>
            </a:r>
            <a:r>
              <a:rPr kumimoji="1" lang="ja-JP" altLang="en-US" dirty="0"/>
              <a:t> </a:t>
            </a:r>
            <a:r>
              <a:rPr kumimoji="1" lang="en-US" altLang="ja-JP" dirty="0"/>
              <a:t>shows</a:t>
            </a:r>
            <a:r>
              <a:rPr kumimoji="1" lang="ja-JP" altLang="en-US" dirty="0"/>
              <a:t> </a:t>
            </a:r>
            <a:r>
              <a:rPr kumimoji="1" lang="en-US" altLang="ja-JP" dirty="0"/>
              <a:t>the</a:t>
            </a:r>
            <a:r>
              <a:rPr kumimoji="1" lang="ja-JP" altLang="en-US" dirty="0"/>
              <a:t> </a:t>
            </a:r>
            <a:r>
              <a:rPr kumimoji="1" lang="en-US" altLang="ja-JP" dirty="0"/>
              <a:t>outline of present work.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ja-JP" dirty="0"/>
              <a:t>We conducted </a:t>
            </a:r>
            <a:r>
              <a:rPr kumimoji="1" lang="en-US" altLang="ja-JP" sz="1200" dirty="0"/>
              <a:t>search for extremely neutron-rich new isoto</a:t>
            </a:r>
            <a:r>
              <a:rPr lang="en-US" altLang="ja-JP" sz="1200" dirty="0"/>
              <a:t>pes </a:t>
            </a:r>
            <a:r>
              <a:rPr lang="en-US" altLang="ja-JP" sz="1200" baseline="30000" dirty="0"/>
              <a:t>32,33</a:t>
            </a:r>
            <a:r>
              <a:rPr lang="en-US" altLang="ja-JP" sz="1200" dirty="0"/>
              <a:t>F, </a:t>
            </a:r>
            <a:r>
              <a:rPr lang="en-US" altLang="ja-JP" sz="1200" baseline="30000" dirty="0"/>
              <a:t>35,36</a:t>
            </a:r>
            <a:r>
              <a:rPr lang="en-US" altLang="ja-JP" sz="1200" dirty="0"/>
              <a:t>Ne and </a:t>
            </a:r>
            <a:r>
              <a:rPr lang="en-US" altLang="ja-JP" sz="1200" baseline="30000" dirty="0"/>
              <a:t>38,39</a:t>
            </a:r>
            <a:r>
              <a:rPr lang="en-US" altLang="ja-JP" sz="1200" dirty="0"/>
              <a:t>Na that are located beyond the </a:t>
            </a:r>
            <a:r>
              <a:rPr lang="en-US" altLang="ja-JP" sz="1200" i="1" dirty="0"/>
              <a:t>A</a:t>
            </a:r>
            <a:r>
              <a:rPr lang="en-US" altLang="ja-JP" sz="1200" dirty="0"/>
              <a:t> = 3</a:t>
            </a:r>
            <a:r>
              <a:rPr lang="en-US" altLang="ja-JP" sz="1200" i="1" dirty="0"/>
              <a:t>Z</a:t>
            </a:r>
            <a:r>
              <a:rPr lang="en-US" altLang="ja-JP" sz="1200" dirty="0"/>
              <a:t> + 4 line as shown in this chart.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200" dirty="0"/>
              <a:t>We performed the experiment two times.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In the first experiment, we determined the neutron dripline for F and Ne to be </a:t>
            </a:r>
            <a:r>
              <a:rPr lang="en-US" altLang="ja-JP" baseline="30000" dirty="0"/>
              <a:t>31</a:t>
            </a:r>
            <a:r>
              <a:rPr lang="en-US" altLang="ja-JP" dirty="0"/>
              <a:t>F and </a:t>
            </a:r>
            <a:r>
              <a:rPr lang="en-US" altLang="ja-JP" baseline="30000" dirty="0"/>
              <a:t>34</a:t>
            </a:r>
            <a:r>
              <a:rPr lang="en-US" altLang="ja-JP" dirty="0"/>
              <a:t>Ne, respectively.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200" dirty="0"/>
              <a:t>In the second experiment, we discovered an extremely neutron-rich isotope </a:t>
            </a:r>
            <a:r>
              <a:rPr lang="en-US" altLang="ja-JP" sz="1200" baseline="30000" dirty="0"/>
              <a:t>39</a:t>
            </a:r>
            <a:r>
              <a:rPr lang="en-US" altLang="ja-JP" sz="1200" dirty="0"/>
              <a:t>Na with</a:t>
            </a:r>
            <a:r>
              <a:rPr lang="en-US" altLang="ja-JP" sz="1200" i="1" dirty="0"/>
              <a:t> N</a:t>
            </a:r>
            <a:r>
              <a:rPr lang="en-US" altLang="ja-JP" sz="1200" dirty="0"/>
              <a:t> = 28 and established its particle stability.</a:t>
            </a:r>
            <a:endParaRPr kumimoji="1"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ja-JP" dirty="0"/>
              <a:t>We discussed underlying nuclear structure, such as </a:t>
            </a:r>
            <a:r>
              <a:rPr kumimoji="1" lang="en-US" altLang="ja-JP" dirty="0" err="1"/>
              <a:t>magicity</a:t>
            </a:r>
            <a:r>
              <a:rPr kumimoji="1" lang="en-US" altLang="ja-JP" dirty="0"/>
              <a:t> loss at </a:t>
            </a:r>
            <a:r>
              <a:rPr kumimoji="1" lang="en-US" altLang="ja-JP" i="1" dirty="0"/>
              <a:t>N</a:t>
            </a:r>
            <a:r>
              <a:rPr kumimoji="1" lang="en-US" altLang="ja-JP" dirty="0"/>
              <a:t> = 28 and associated nuclear deformation. </a:t>
            </a:r>
            <a:r>
              <a:rPr lang="en-US" altLang="ja-JP" dirty="0"/>
              <a:t>N</a:t>
            </a:r>
            <a:r>
              <a:rPr kumimoji="1" lang="en-US" altLang="ja-JP" dirty="0"/>
              <a:t>uclear binding near the limit of existence is determined reflecting details of underlying </a:t>
            </a:r>
            <a:r>
              <a:rPr lang="en-US" altLang="ja-JP" dirty="0"/>
              <a:t>nuclear structure. 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9669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slide shows the future perspective.</a:t>
            </a:r>
          </a:p>
          <a:p>
            <a:r>
              <a:rPr kumimoji="1" lang="en-US" altLang="ja-JP" dirty="0"/>
              <a:t>What to do next may includes: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ja-JP" sz="1200" dirty="0"/>
              <a:t>Experimental studies on the nuclear structure of </a:t>
            </a:r>
            <a:r>
              <a:rPr kumimoji="1" lang="en-US" altLang="ja-JP" sz="1200" baseline="30000" dirty="0"/>
              <a:t>31</a:t>
            </a:r>
            <a:r>
              <a:rPr kumimoji="1" lang="en-US" altLang="ja-JP" sz="1200" dirty="0"/>
              <a:t>F, </a:t>
            </a:r>
            <a:r>
              <a:rPr kumimoji="1" lang="en-US" altLang="ja-JP" sz="1200" baseline="30000" dirty="0"/>
              <a:t>34</a:t>
            </a:r>
            <a:r>
              <a:rPr kumimoji="1" lang="en-US" altLang="ja-JP" sz="1200" dirty="0"/>
              <a:t>Ne, </a:t>
            </a:r>
            <a:r>
              <a:rPr kumimoji="1" lang="en-US" altLang="ja-JP" baseline="30000" dirty="0"/>
              <a:t>37</a:t>
            </a:r>
            <a:r>
              <a:rPr kumimoji="1" lang="en-US" altLang="ja-JP" dirty="0"/>
              <a:t>Na </a:t>
            </a:r>
            <a:r>
              <a:rPr kumimoji="1" lang="en-US" altLang="ja-JP" sz="1200" dirty="0"/>
              <a:t>and </a:t>
            </a:r>
            <a:r>
              <a:rPr kumimoji="1" lang="en-US" altLang="ja-JP" sz="1200" baseline="30000" dirty="0"/>
              <a:t>39</a:t>
            </a:r>
            <a:r>
              <a:rPr kumimoji="1" lang="en-US" altLang="ja-JP" sz="1200" dirty="0"/>
              <a:t>Na.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200" dirty="0"/>
              <a:t>Search for new isotopes for the next three elements above Na.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200" dirty="0"/>
              <a:t>Determination of the neutron dripline at Na.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These will be important challenges for new-generation facilities including GSI FAIR!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0170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slide shows the primary beam intensity at RIBF.</a:t>
            </a:r>
          </a:p>
          <a:p>
            <a:r>
              <a:rPr kumimoji="1" lang="en-US" altLang="ja-JP" dirty="0"/>
              <a:t>Maximum beam intensities are listed here.</a:t>
            </a:r>
          </a:p>
          <a:p>
            <a:r>
              <a:rPr kumimoji="1" lang="en-US" altLang="ja-JP" dirty="0"/>
              <a:t>The highest beam intensity was achieved for 70Zn beam, which is over 800 </a:t>
            </a:r>
            <a:r>
              <a:rPr kumimoji="1" lang="en-US" altLang="ja-JP" dirty="0" err="1"/>
              <a:t>pnA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The intensities are reaching the goal intensity of 1000 </a:t>
            </a:r>
            <a:r>
              <a:rPr kumimoji="1" lang="en-US" altLang="ja-JP" dirty="0" err="1"/>
              <a:t>pnA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For U, it is a little over 100 </a:t>
            </a:r>
            <a:r>
              <a:rPr kumimoji="1" lang="en-US" altLang="ja-JP" dirty="0" err="1"/>
              <a:t>pnA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This is the history of beam intensity.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03570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shows some details of </a:t>
            </a:r>
            <a:r>
              <a:rPr lang="en-US" altLang="ja-JP" sz="1200" dirty="0"/>
              <a:t>horizontal position spectrum at F2.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You can see all the targeted isotopes </a:t>
            </a:r>
            <a:r>
              <a:rPr lang="en-US" altLang="ja-JP" dirty="0"/>
              <a:t>are located inside the slit opening.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83335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This slide shows the </a:t>
            </a:r>
            <a:r>
              <a:rPr lang="en-US" altLang="ja-JP" sz="1200" i="1" dirty="0" err="1">
                <a:cs typeface="Times New Roman" panose="02020603050405020304" pitchFamily="18" charset="0"/>
              </a:rPr>
              <a:t>Q</a:t>
            </a:r>
            <a:r>
              <a:rPr lang="en-US" altLang="ja-JP" sz="1200" baseline="-25000" dirty="0" err="1">
                <a:cs typeface="Times New Roman" panose="02020603050405020304" pitchFamily="18" charset="0"/>
              </a:rPr>
              <a:t>g</a:t>
            </a:r>
            <a:r>
              <a:rPr lang="en-US" altLang="ja-JP" sz="1200" dirty="0">
                <a:cs typeface="Times New Roman" panose="02020603050405020304" pitchFamily="18" charset="0"/>
              </a:rPr>
              <a:t> systematics fit and extrapolation of cross sections for F and Ne isotopes.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sz="1200" dirty="0"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sz="1200" dirty="0"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251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This is just to mind you of the </a:t>
            </a:r>
            <a:r>
              <a:rPr kumimoji="1" lang="en-US" altLang="ja-JP" dirty="0" err="1"/>
              <a:t>BigRIPS</a:t>
            </a:r>
            <a:r>
              <a:rPr kumimoji="1" lang="en-US" altLang="ja-JP" dirty="0"/>
              <a:t> separator. </a:t>
            </a:r>
            <a:r>
              <a:rPr kumimoji="1" lang="en-US" altLang="ja-JP" dirty="0" err="1"/>
              <a:t>BigRIPS</a:t>
            </a:r>
            <a:r>
              <a:rPr kumimoji="1" lang="en-US" altLang="ja-JP" dirty="0"/>
              <a:t> is a two-stage separator characterized by large acceptances which allows efficient RI beam production, and high </a:t>
            </a:r>
            <a:r>
              <a:rPr kumimoji="1" lang="en-US" altLang="ja-JP" dirty="0" err="1"/>
              <a:t>Brho</a:t>
            </a:r>
            <a:r>
              <a:rPr kumimoji="1" lang="en-US" altLang="ja-JP" dirty="0"/>
              <a:t> resolution at the second stage, which allows excellent particle identification</a:t>
            </a:r>
            <a:r>
              <a:rPr kumimoji="1" lang="en-US" altLang="ja-JP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5629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shows the outline of my talk.</a:t>
            </a:r>
          </a:p>
          <a:p>
            <a:r>
              <a:rPr kumimoji="1" lang="en-US" altLang="ja-JP" dirty="0"/>
              <a:t>In the introduction I will overview </a:t>
            </a:r>
            <a:r>
              <a:rPr kumimoji="1" lang="en-US" altLang="ja-JP" sz="1200" dirty="0">
                <a:solidFill>
                  <a:srgbClr val="FF0000"/>
                </a:solidFill>
              </a:rPr>
              <a:t>n</a:t>
            </a:r>
            <a:r>
              <a:rPr lang="en-US" altLang="ja-JP" sz="1200" dirty="0">
                <a:solidFill>
                  <a:srgbClr val="FF0000"/>
                </a:solidFill>
              </a:rPr>
              <a:t>eutron dripline before present work and known nuclear structure in this region.</a:t>
            </a:r>
          </a:p>
          <a:p>
            <a:r>
              <a:rPr lang="en-US" altLang="ja-JP" sz="1200" dirty="0"/>
              <a:t>Then I will talk about the experimental method, focusing on PID and background removal.</a:t>
            </a:r>
          </a:p>
          <a:p>
            <a:r>
              <a:rPr lang="en-US" altLang="ja-JP" sz="1200" dirty="0"/>
              <a:t>And then the </a:t>
            </a:r>
            <a:r>
              <a:rPr lang="en-US" altLang="ja-JP" sz="400" dirty="0"/>
              <a:t>determination of </a:t>
            </a:r>
            <a:r>
              <a:rPr lang="en-US" altLang="ja-JP" sz="800" dirty="0"/>
              <a:t>the neutron dripline for F and Ne, the discovery of </a:t>
            </a:r>
            <a:r>
              <a:rPr lang="en-US" altLang="ja-JP" sz="800" baseline="30000" dirty="0"/>
              <a:t>39</a:t>
            </a:r>
            <a:r>
              <a:rPr lang="en-US" altLang="ja-JP" sz="800" dirty="0"/>
              <a:t>Na, and the discussion on the underlying nuclear structure.</a:t>
            </a:r>
            <a:endParaRPr lang="en-US" altLang="ja-JP" sz="400" dirty="0"/>
          </a:p>
          <a:p>
            <a:r>
              <a:rPr kumimoji="1" lang="en-US" altLang="ja-JP" sz="1200" dirty="0"/>
              <a:t>And finally I will summarize my talk.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181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slide reminds you of the situations of the neutron dripline </a:t>
            </a:r>
            <a:r>
              <a:rPr kumimoji="1" lang="en-US" altLang="ja-JP" sz="1200" dirty="0"/>
              <a:t>before this work.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Known isotopes were up to </a:t>
            </a:r>
            <a:r>
              <a:rPr lang="en-US" altLang="ja-JP" baseline="30000" dirty="0"/>
              <a:t>31</a:t>
            </a:r>
            <a:r>
              <a:rPr lang="en-US" altLang="ja-JP" dirty="0"/>
              <a:t>F, </a:t>
            </a:r>
            <a:r>
              <a:rPr lang="en-US" altLang="ja-JP" baseline="30000" dirty="0"/>
              <a:t>34</a:t>
            </a:r>
            <a:r>
              <a:rPr lang="en-US" altLang="ja-JP" dirty="0"/>
              <a:t>Ne, </a:t>
            </a:r>
            <a:r>
              <a:rPr lang="en-US" altLang="ja-JP" baseline="30000" dirty="0"/>
              <a:t>37</a:t>
            </a:r>
            <a:r>
              <a:rPr lang="en-US" altLang="ja-JP" dirty="0"/>
              <a:t>Na, and </a:t>
            </a:r>
            <a:r>
              <a:rPr lang="en-US" altLang="ja-JP" baseline="30000" dirty="0"/>
              <a:t>40</a:t>
            </a:r>
            <a:r>
              <a:rPr lang="en-US" altLang="ja-JP" dirty="0"/>
              <a:t>Mg, all having </a:t>
            </a:r>
            <a:r>
              <a:rPr lang="en-US" altLang="ja-JP" i="1" dirty="0"/>
              <a:t>A</a:t>
            </a:r>
            <a:r>
              <a:rPr lang="en-US" altLang="ja-JP" dirty="0"/>
              <a:t> = 3</a:t>
            </a:r>
            <a:r>
              <a:rPr lang="en-US" altLang="ja-JP" i="1" dirty="0"/>
              <a:t>Z</a:t>
            </a:r>
            <a:r>
              <a:rPr lang="en-US" altLang="ja-JP" dirty="0"/>
              <a:t> + 4.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solidFill>
                  <a:srgbClr val="FF0000"/>
                </a:solidFill>
              </a:rPr>
              <a:t>N</a:t>
            </a:r>
            <a:r>
              <a:rPr kumimoji="1" lang="en-US" altLang="ja-JP" dirty="0">
                <a:solidFill>
                  <a:srgbClr val="FF0000"/>
                </a:solidFill>
              </a:rPr>
              <a:t>eutron dri</a:t>
            </a:r>
            <a:r>
              <a:rPr lang="en-US" altLang="ja-JP" dirty="0">
                <a:solidFill>
                  <a:srgbClr val="FF0000"/>
                </a:solidFill>
              </a:rPr>
              <a:t>pline was determined only up to oxygen (</a:t>
            </a:r>
            <a:r>
              <a:rPr lang="en-US" altLang="ja-JP" i="1" dirty="0">
                <a:solidFill>
                  <a:srgbClr val="FF0000"/>
                </a:solidFill>
              </a:rPr>
              <a:t>Z</a:t>
            </a:r>
            <a:r>
              <a:rPr lang="en-US" altLang="ja-JP" dirty="0">
                <a:solidFill>
                  <a:srgbClr val="FF0000"/>
                </a:solidFill>
              </a:rPr>
              <a:t> = 8), which is </a:t>
            </a:r>
            <a:r>
              <a:rPr lang="en-US" altLang="ja-JP" baseline="30000" dirty="0">
                <a:solidFill>
                  <a:srgbClr val="FF0000"/>
                </a:solidFill>
              </a:rPr>
              <a:t>24</a:t>
            </a:r>
            <a:r>
              <a:rPr lang="en-US" altLang="ja-JP" dirty="0">
                <a:solidFill>
                  <a:srgbClr val="FF0000"/>
                </a:solidFill>
              </a:rPr>
              <a:t>O established in 1999.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ja-JP" dirty="0">
                <a:solidFill>
                  <a:srgbClr val="0000FF"/>
                </a:solidFill>
              </a:rPr>
              <a:t>New isotope</a:t>
            </a:r>
            <a:r>
              <a:rPr lang="en-US" altLang="ja-JP" dirty="0">
                <a:solidFill>
                  <a:srgbClr val="0000FF"/>
                </a:solidFill>
              </a:rPr>
              <a:t>s beyond the </a:t>
            </a:r>
            <a:r>
              <a:rPr lang="en-US" altLang="ja-JP" i="1" dirty="0">
                <a:solidFill>
                  <a:srgbClr val="0000FF"/>
                </a:solidFill>
              </a:rPr>
              <a:t>A</a:t>
            </a:r>
            <a:r>
              <a:rPr lang="en-US" altLang="ja-JP" dirty="0">
                <a:solidFill>
                  <a:srgbClr val="0000FF"/>
                </a:solidFill>
              </a:rPr>
              <a:t> = 3</a:t>
            </a:r>
            <a:r>
              <a:rPr lang="en-US" altLang="ja-JP" i="1" dirty="0">
                <a:solidFill>
                  <a:srgbClr val="0000FF"/>
                </a:solidFill>
              </a:rPr>
              <a:t>Z</a:t>
            </a:r>
            <a:r>
              <a:rPr lang="en-US" altLang="ja-JP" dirty="0">
                <a:solidFill>
                  <a:srgbClr val="0000FF"/>
                </a:solidFill>
              </a:rPr>
              <a:t> + 4 line were not searched last 20 years for F to Na and their dripline was not known.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9590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This slides summarizes the </a:t>
            </a:r>
            <a:r>
              <a:rPr kumimoji="1" lang="en-US" altLang="ja-JP" sz="1200" dirty="0"/>
              <a:t>experimental studies of nuclear structure in this region.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/>
              <a:t>The nuclear structure has been extensively studies by various measurements listed here.</a:t>
            </a:r>
            <a:endParaRPr kumimoji="1" lang="ja-JP" altLang="en-US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022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This slide summarizes k</a:t>
            </a:r>
            <a:r>
              <a:rPr lang="en-US" altLang="ja-JP" sz="1200" dirty="0"/>
              <a:t>nown nuclear structure before this work.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Island of Inversion (</a:t>
            </a:r>
            <a:r>
              <a:rPr lang="en-US" altLang="ja-JP" i="1" dirty="0"/>
              <a:t>Z</a:t>
            </a:r>
            <a:r>
              <a:rPr lang="en-US" altLang="ja-JP" dirty="0"/>
              <a:t> = 10 – 12 and </a:t>
            </a:r>
            <a:r>
              <a:rPr lang="en-US" altLang="ja-JP" i="1" dirty="0"/>
              <a:t>N</a:t>
            </a:r>
            <a:r>
              <a:rPr lang="en-US" altLang="ja-JP" dirty="0"/>
              <a:t> = 20 – 22) is here.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solidFill>
                  <a:srgbClr val="0000FF"/>
                </a:solidFill>
              </a:rPr>
              <a:t>Deformation was experimentally confirmed for most of the isotopes as indicated by red circles.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dirty="0">
                <a:solidFill>
                  <a:srgbClr val="0000FF"/>
                </a:solidFill>
              </a:rPr>
              <a:t>For Mg, the deformation was confirmed for all the isotopes from </a:t>
            </a:r>
            <a:r>
              <a:rPr lang="en-US" altLang="ja-JP" baseline="30000" dirty="0">
                <a:solidFill>
                  <a:srgbClr val="0000FF"/>
                </a:solidFill>
              </a:rPr>
              <a:t>32</a:t>
            </a:r>
            <a:r>
              <a:rPr lang="en-US" altLang="ja-JP" dirty="0">
                <a:solidFill>
                  <a:srgbClr val="0000FF"/>
                </a:solidFill>
              </a:rPr>
              <a:t>Mg till </a:t>
            </a:r>
            <a:r>
              <a:rPr lang="en-US" altLang="ja-JP" baseline="30000" dirty="0">
                <a:solidFill>
                  <a:srgbClr val="0000FF"/>
                </a:solidFill>
              </a:rPr>
              <a:t>40</a:t>
            </a:r>
            <a:r>
              <a:rPr lang="en-US" altLang="ja-JP" dirty="0">
                <a:solidFill>
                  <a:srgbClr val="0000FF"/>
                </a:solidFill>
              </a:rPr>
              <a:t>Mg.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err="1"/>
              <a:t>Magicity</a:t>
            </a:r>
            <a:r>
              <a:rPr lang="en-US" altLang="ja-JP" dirty="0"/>
              <a:t> is lost at </a:t>
            </a:r>
            <a:r>
              <a:rPr lang="en-US" altLang="ja-JP" i="1" dirty="0"/>
              <a:t>N</a:t>
            </a:r>
            <a:r>
              <a:rPr lang="en-US" altLang="ja-JP" dirty="0"/>
              <a:t> = 20 and 28, causing the deformation.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The nuclear structure of </a:t>
            </a:r>
            <a:r>
              <a:rPr lang="en-US" altLang="ja-JP" baseline="30000" dirty="0"/>
              <a:t>31</a:t>
            </a:r>
            <a:r>
              <a:rPr lang="en-US" altLang="ja-JP" dirty="0"/>
              <a:t>F, </a:t>
            </a:r>
            <a:r>
              <a:rPr lang="en-US" altLang="ja-JP" baseline="30000" dirty="0"/>
              <a:t>34</a:t>
            </a:r>
            <a:r>
              <a:rPr lang="en-US" altLang="ja-JP" dirty="0"/>
              <a:t>Ne, and </a:t>
            </a:r>
            <a:r>
              <a:rPr lang="en-US" altLang="ja-JP" baseline="30000" dirty="0"/>
              <a:t>37</a:t>
            </a:r>
            <a:r>
              <a:rPr lang="en-US" altLang="ja-JP" dirty="0"/>
              <a:t>Na is not yet studied.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313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These are the situations before present work.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OK. Now I move on to the experimental method.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4068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This slide shows the experimental method</a:t>
            </a:r>
            <a:r>
              <a:rPr lang="en-US" altLang="ja-JP" sz="1200" dirty="0"/>
              <a:t>.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0000FF"/>
                </a:solidFill>
              </a:rPr>
              <a:t>Isotopes were produced by projectile fragmentation of an intense </a:t>
            </a:r>
            <a:r>
              <a:rPr lang="en-US" altLang="ja-JP" baseline="30000" dirty="0">
                <a:solidFill>
                  <a:srgbClr val="0000FF"/>
                </a:solidFill>
                <a:cs typeface="Times New Roman" pitchFamily="18" charset="0"/>
              </a:rPr>
              <a:t>48</a:t>
            </a:r>
            <a:r>
              <a:rPr lang="en-US" altLang="ja-JP" dirty="0">
                <a:solidFill>
                  <a:srgbClr val="0000FF"/>
                </a:solidFill>
                <a:cs typeface="Times New Roman" pitchFamily="18" charset="0"/>
              </a:rPr>
              <a:t>Ca beam at 345 MeV/u with about 500 </a:t>
            </a:r>
            <a:r>
              <a:rPr lang="en-US" altLang="ja-JP" dirty="0" err="1">
                <a:solidFill>
                  <a:srgbClr val="0000FF"/>
                </a:solidFill>
                <a:cs typeface="Times New Roman" pitchFamily="18" charset="0"/>
              </a:rPr>
              <a:t>pnA</a:t>
            </a:r>
            <a:r>
              <a:rPr lang="en-US" altLang="ja-JP" dirty="0">
                <a:solidFill>
                  <a:srgbClr val="0000FF"/>
                </a:solidFill>
                <a:cs typeface="Times New Roman" pitchFamily="18" charset="0"/>
              </a:rPr>
              <a:t>, and separated and identified in flight using the </a:t>
            </a:r>
            <a:r>
              <a:rPr lang="en-US" altLang="ja-JP" dirty="0" err="1">
                <a:solidFill>
                  <a:srgbClr val="0000FF"/>
                </a:solidFill>
                <a:cs typeface="Times New Roman" pitchFamily="18" charset="0"/>
              </a:rPr>
              <a:t>BigRIPS</a:t>
            </a:r>
            <a:r>
              <a:rPr lang="en-US" altLang="ja-JP" dirty="0">
                <a:solidFill>
                  <a:srgbClr val="0000FF"/>
                </a:solidFill>
                <a:cs typeface="Times New Roman" pitchFamily="18" charset="0"/>
              </a:rPr>
              <a:t> separator.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solidFill>
                  <a:srgbClr val="0000FF"/>
                </a:solidFill>
              </a:rPr>
              <a:t>PID relied on TOF, </a:t>
            </a:r>
            <a:r>
              <a:rPr lang="en-US" altLang="ja-JP" i="1" dirty="0">
                <a:solidFill>
                  <a:srgbClr val="0000FF"/>
                </a:solidFill>
              </a:rPr>
              <a:t>B</a:t>
            </a:r>
            <a:r>
              <a:rPr lang="en-US" altLang="ja-JP" i="1" dirty="0">
                <a:solidFill>
                  <a:srgbClr val="0000FF"/>
                </a:solidFill>
                <a:latin typeface="Symbol" panose="05050102010706020507" pitchFamily="18" charset="2"/>
              </a:rPr>
              <a:t>r</a:t>
            </a:r>
            <a:r>
              <a:rPr lang="en-US" altLang="ja-JP" dirty="0">
                <a:solidFill>
                  <a:srgbClr val="0000FF"/>
                </a:solidFill>
              </a:rPr>
              <a:t> and </a:t>
            </a:r>
            <a:r>
              <a:rPr lang="en-US" altLang="ja-JP" dirty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altLang="ja-JP" i="1" dirty="0">
                <a:solidFill>
                  <a:srgbClr val="0000FF"/>
                </a:solidFill>
              </a:rPr>
              <a:t>E</a:t>
            </a:r>
            <a:r>
              <a:rPr lang="en-US" altLang="ja-JP" dirty="0">
                <a:solidFill>
                  <a:srgbClr val="0000FF"/>
                </a:solidFill>
              </a:rPr>
              <a:t> measurements through which </a:t>
            </a:r>
            <a:r>
              <a:rPr lang="en-US" altLang="ja-JP" i="1" dirty="0">
                <a:solidFill>
                  <a:srgbClr val="0000FF"/>
                </a:solidFill>
              </a:rPr>
              <a:t>Z</a:t>
            </a:r>
            <a:r>
              <a:rPr lang="en-US" altLang="ja-JP" dirty="0">
                <a:solidFill>
                  <a:srgbClr val="0000FF"/>
                </a:solidFill>
              </a:rPr>
              <a:t> and </a:t>
            </a:r>
            <a:r>
              <a:rPr lang="en-US" altLang="ja-JP" i="1" dirty="0">
                <a:solidFill>
                  <a:srgbClr val="0000FF"/>
                </a:solidFill>
              </a:rPr>
              <a:t>A</a:t>
            </a:r>
            <a:r>
              <a:rPr lang="en-US" altLang="ja-JP" dirty="0">
                <a:solidFill>
                  <a:srgbClr val="0000FF"/>
                </a:solidFill>
              </a:rPr>
              <a:t>/</a:t>
            </a:r>
            <a:r>
              <a:rPr lang="en-US" altLang="ja-JP" i="1" dirty="0">
                <a:solidFill>
                  <a:srgbClr val="0000FF"/>
                </a:solidFill>
              </a:rPr>
              <a:t>Z</a:t>
            </a:r>
            <a:r>
              <a:rPr lang="en-US" altLang="ja-JP" dirty="0">
                <a:solidFill>
                  <a:srgbClr val="0000FF"/>
                </a:solidFill>
              </a:rPr>
              <a:t> of fragments are deduced.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solidFill>
                  <a:srgbClr val="0000FF"/>
                </a:solidFill>
              </a:rPr>
              <a:t>A background free PID was achieved by a thick collimator and detailed data analysis. It is crucial for the determination of neutron dripline.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C289E-4DD4-4B84-80B1-D5A8C419A03D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275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A15E6-AA7B-4506-93D6-8AA6000B86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061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9EBAD-CA04-4112-9E83-B0F5A73D71A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372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9DB97-5837-44B8-9517-CD4209F135C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449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8C7CA-39F2-4554-B687-1D2C8AE8D90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976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CCD96-1A31-46B5-8A48-21067B2D237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654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05C16-08AE-472F-8493-15A52166A1D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09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E483E-2C28-4D74-985D-27422449139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888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DBAA3-FE6F-42CC-BD3A-F2981C9DF0B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196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CCE9F-A5BD-4037-AC1A-E32FC34B5CE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629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DFC8F-E0E1-4FC6-B975-A6C2D15926A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128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88171-C290-4E0F-8EA2-4E88ABCB440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481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05A850-4988-4D54-B0A8-BC59B35E9F3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9.png"/><Relationship Id="rId3" Type="http://schemas.openxmlformats.org/officeDocument/2006/relationships/image" Target="../media/image4.emf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image" Target="../media/image37.jpg"/><Relationship Id="rId5" Type="http://schemas.openxmlformats.org/officeDocument/2006/relationships/image" Target="../media/image30.png"/><Relationship Id="rId10" Type="http://schemas.openxmlformats.org/officeDocument/2006/relationships/image" Target="../media/image36.jp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7F7F2-8FC7-47F3-9CE4-460038F59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680" y="982791"/>
            <a:ext cx="8141788" cy="1146308"/>
          </a:xfrm>
        </p:spPr>
        <p:txBody>
          <a:bodyPr/>
          <a:lstStyle/>
          <a:p>
            <a:r>
              <a:rPr lang="en-US" altLang="ja-JP" sz="3200" dirty="0">
                <a:solidFill>
                  <a:srgbClr val="0000FF"/>
                </a:solidFill>
              </a:rPr>
              <a:t>Neutron dripline search for fluorine, neon and sodium and the discovery of </a:t>
            </a:r>
            <a:r>
              <a:rPr lang="en-US" altLang="ja-JP" sz="3200" baseline="30000" dirty="0">
                <a:solidFill>
                  <a:srgbClr val="0000FF"/>
                </a:solidFill>
              </a:rPr>
              <a:t>39</a:t>
            </a:r>
            <a:r>
              <a:rPr lang="en-US" altLang="ja-JP" sz="3200" dirty="0">
                <a:solidFill>
                  <a:srgbClr val="0000FF"/>
                </a:solidFill>
              </a:rPr>
              <a:t>Na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8102B8F-B90F-4DCE-B167-E557C1695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274" y="2638975"/>
            <a:ext cx="7488832" cy="790025"/>
          </a:xfrm>
        </p:spPr>
        <p:txBody>
          <a:bodyPr/>
          <a:lstStyle/>
          <a:p>
            <a:r>
              <a:rPr lang="en-US" altLang="ja-JP" sz="1800" dirty="0"/>
              <a:t>Toshiyuki Kubo, RIKEN </a:t>
            </a:r>
            <a:r>
              <a:rPr lang="en-US" altLang="ja-JP" sz="1800" dirty="0" err="1"/>
              <a:t>Nishina</a:t>
            </a:r>
            <a:r>
              <a:rPr lang="en-US" altLang="ja-JP" sz="1800" dirty="0"/>
              <a:t> Center</a:t>
            </a:r>
          </a:p>
          <a:p>
            <a:r>
              <a:rPr lang="en-US" altLang="ja-JP" sz="1800" dirty="0"/>
              <a:t>for the RIKEN RIBF new isotope collaboration</a:t>
            </a:r>
            <a:endParaRPr kumimoji="1" lang="ja-JP" altLang="en-US" sz="1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BE8466-8EA5-4795-93CC-896A4C1C0245}"/>
              </a:ext>
            </a:extLst>
          </p:cNvPr>
          <p:cNvSpPr txBox="1"/>
          <p:nvPr/>
        </p:nvSpPr>
        <p:spPr>
          <a:xfrm>
            <a:off x="107488" y="6581001"/>
            <a:ext cx="8929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Invited t</a:t>
            </a:r>
            <a:r>
              <a:rPr kumimoji="1" lang="en-US" altLang="ja-JP" sz="1200" dirty="0"/>
              <a:t>alk presented on Aug. </a:t>
            </a:r>
            <a:r>
              <a:rPr lang="en-US" altLang="ja-JP" sz="1200" dirty="0"/>
              <a:t>20</a:t>
            </a:r>
            <a:r>
              <a:rPr kumimoji="1" lang="en-US" altLang="ja-JP" sz="1200" dirty="0"/>
              <a:t> </a:t>
            </a:r>
            <a:r>
              <a:rPr lang="en-US" altLang="ja-JP" sz="1200" dirty="0"/>
              <a:t>at the NN2024 conference held Aug. 18th – 23rd, 2024,Whistler, BC, Canada</a:t>
            </a:r>
            <a:endParaRPr kumimoji="1" lang="ja-JP" altLang="en-US" sz="1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701B543-557D-4AF3-9B51-25939F8E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8" y="255984"/>
            <a:ext cx="1728316" cy="46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846210A-7C47-4677-B9A8-CA05DF94E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56091"/>
            <a:ext cx="4723891" cy="285322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74C006B-1A38-4DC8-9251-638008DA12AE}"/>
              </a:ext>
            </a:extLst>
          </p:cNvPr>
          <p:cNvSpPr txBox="1"/>
          <p:nvPr/>
        </p:nvSpPr>
        <p:spPr>
          <a:xfrm>
            <a:off x="1189793" y="3721405"/>
            <a:ext cx="175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L</a:t>
            </a:r>
            <a:r>
              <a:rPr kumimoji="1" lang="en-US" altLang="ja-JP" dirty="0">
                <a:solidFill>
                  <a:srgbClr val="0000FF"/>
                </a:solidFill>
              </a:rPr>
              <a:t>ayout</a:t>
            </a:r>
            <a:r>
              <a:rPr lang="ja-JP" altLang="en-US" dirty="0">
                <a:solidFill>
                  <a:srgbClr val="0000FF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of</a:t>
            </a:r>
            <a:r>
              <a:rPr lang="ja-JP" altLang="en-US" dirty="0">
                <a:solidFill>
                  <a:srgbClr val="0000FF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RIBF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AFE7F66-FFC7-49BC-BA93-5C4C5AC43DA7}"/>
              </a:ext>
            </a:extLst>
          </p:cNvPr>
          <p:cNvSpPr txBox="1"/>
          <p:nvPr/>
        </p:nvSpPr>
        <p:spPr>
          <a:xfrm>
            <a:off x="4323358" y="5560020"/>
            <a:ext cx="4243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FF0000"/>
                </a:solidFill>
              </a:rPr>
              <a:t>BigRIPS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separator: </a:t>
            </a:r>
          </a:p>
          <a:p>
            <a:r>
              <a:rPr lang="en-US" altLang="ja-JP" dirty="0"/>
              <a:t>characterized by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large acceptances &amp; two-stage scheme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B831B63-24F9-40B9-908E-1A31EBEB61A9}"/>
              </a:ext>
            </a:extLst>
          </p:cNvPr>
          <p:cNvCxnSpPr>
            <a:cxnSpLocks/>
          </p:cNvCxnSpPr>
          <p:nvPr/>
        </p:nvCxnSpPr>
        <p:spPr>
          <a:xfrm flipH="1" flipV="1">
            <a:off x="4290717" y="5354748"/>
            <a:ext cx="305946" cy="1809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2C9944-AEFB-4CB1-BB89-91E37F09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15E6-AA7B-4506-93D6-8AA6000B8639}" type="slidenum">
              <a:rPr lang="en-US" altLang="ja-JP" smtClean="0"/>
              <a:pPr/>
              <a:t>1</a:t>
            </a:fld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D744EB9-29E6-4351-8CD1-9ED4836EF3CA}"/>
              </a:ext>
            </a:extLst>
          </p:cNvPr>
          <p:cNvSpPr txBox="1"/>
          <p:nvPr/>
        </p:nvSpPr>
        <p:spPr>
          <a:xfrm>
            <a:off x="1164470" y="2134919"/>
            <a:ext cx="666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6600"/>
                </a:solidFill>
              </a:rPr>
              <a:t>Conducted </a:t>
            </a:r>
            <a:r>
              <a:rPr lang="en-US" altLang="ja-JP" sz="2000" dirty="0">
                <a:solidFill>
                  <a:srgbClr val="006600"/>
                </a:solidFill>
              </a:rPr>
              <a:t>at RIKEN RIBF using </a:t>
            </a:r>
            <a:r>
              <a:rPr kumimoji="1" lang="en-US" altLang="ja-JP" sz="2000" dirty="0">
                <a:solidFill>
                  <a:srgbClr val="006600"/>
                </a:solidFill>
              </a:rPr>
              <a:t>the </a:t>
            </a:r>
            <a:r>
              <a:rPr kumimoji="1" lang="en-US" altLang="ja-JP" sz="2000" dirty="0" err="1">
                <a:solidFill>
                  <a:srgbClr val="006600"/>
                </a:solidFill>
              </a:rPr>
              <a:t>BigRIPS</a:t>
            </a:r>
            <a:r>
              <a:rPr kumimoji="1" lang="en-US" altLang="ja-JP" sz="2000" dirty="0">
                <a:solidFill>
                  <a:srgbClr val="006600"/>
                </a:solidFill>
              </a:rPr>
              <a:t> separator</a:t>
            </a:r>
            <a:endParaRPr kumimoji="1" lang="ja-JP" altLang="en-US" sz="2000" dirty="0">
              <a:solidFill>
                <a:srgbClr val="006600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D8A7655-83F7-4CBD-BF39-710D9A5272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63" y="63610"/>
            <a:ext cx="1255099" cy="67609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D2CB135-558C-4E1C-8231-0C8DA6862B75}"/>
              </a:ext>
            </a:extLst>
          </p:cNvPr>
          <p:cNvSpPr txBox="1"/>
          <p:nvPr/>
        </p:nvSpPr>
        <p:spPr>
          <a:xfrm>
            <a:off x="7910633" y="44824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</a:rPr>
              <a:t>NN2024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2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411B31-8F0D-49B9-B025-F392B17DA59A}"/>
              </a:ext>
            </a:extLst>
          </p:cNvPr>
          <p:cNvSpPr txBox="1"/>
          <p:nvPr/>
        </p:nvSpPr>
        <p:spPr>
          <a:xfrm>
            <a:off x="685759" y="188640"/>
            <a:ext cx="7566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Background reduction and removal we made to achieve background free PID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272B9E-F04A-453E-9C4E-A7AE5134BAFB}"/>
              </a:ext>
            </a:extLst>
          </p:cNvPr>
          <p:cNvSpPr txBox="1"/>
          <p:nvPr/>
        </p:nvSpPr>
        <p:spPr>
          <a:xfrm>
            <a:off x="251520" y="1196753"/>
            <a:ext cx="860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00FF"/>
                </a:solidFill>
              </a:rPr>
              <a:t>We reduced light charged partic</a:t>
            </a:r>
            <a:r>
              <a:rPr lang="en-US" altLang="ja-JP" dirty="0">
                <a:solidFill>
                  <a:srgbClr val="0000FF"/>
                </a:solidFill>
              </a:rPr>
              <a:t>le backgrounds, such as tritons,  using a thick Fe collimator placed at the end of 1</a:t>
            </a:r>
            <a:r>
              <a:rPr lang="en-US" altLang="ja-JP" baseline="30000" dirty="0">
                <a:solidFill>
                  <a:srgbClr val="0000FF"/>
                </a:solidFill>
              </a:rPr>
              <a:t>st</a:t>
            </a:r>
            <a:r>
              <a:rPr lang="en-US" altLang="ja-JP" dirty="0">
                <a:solidFill>
                  <a:srgbClr val="0000FF"/>
                </a:solidFill>
              </a:rPr>
              <a:t> stage</a:t>
            </a:r>
            <a:r>
              <a:rPr lang="ja-JP" altLang="en-US" dirty="0">
                <a:solidFill>
                  <a:srgbClr val="0000FF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(F2).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52E18A-DC6B-424A-BDA3-C1C05815B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311" y="1996492"/>
            <a:ext cx="2280936" cy="156919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D674D78-45AF-4679-947F-BBF83616D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988840"/>
            <a:ext cx="2127645" cy="158053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D25CD9F-4360-47DA-B784-57C117844442}"/>
              </a:ext>
            </a:extLst>
          </p:cNvPr>
          <p:cNvSpPr txBox="1"/>
          <p:nvPr/>
        </p:nvSpPr>
        <p:spPr>
          <a:xfrm>
            <a:off x="251520" y="25556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</a:t>
            </a:r>
            <a:r>
              <a:rPr kumimoji="1" lang="en-US" altLang="ja-JP" baseline="30000" dirty="0"/>
              <a:t>st</a:t>
            </a:r>
            <a:r>
              <a:rPr kumimoji="1" lang="en-US" altLang="ja-JP" dirty="0"/>
              <a:t> exp.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2E635A-CBD6-4771-9099-0C9FD282491E}"/>
              </a:ext>
            </a:extLst>
          </p:cNvPr>
          <p:cNvSpPr txBox="1"/>
          <p:nvPr/>
        </p:nvSpPr>
        <p:spPr>
          <a:xfrm>
            <a:off x="7489390" y="2385245"/>
            <a:ext cx="15341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</a:t>
            </a:r>
            <a:r>
              <a:rPr kumimoji="1" lang="en-US" altLang="ja-JP" baseline="30000" dirty="0"/>
              <a:t>nd</a:t>
            </a:r>
            <a:r>
              <a:rPr kumimoji="1" lang="en-US" altLang="ja-JP" dirty="0"/>
              <a:t> exp. </a:t>
            </a:r>
            <a:r>
              <a:rPr kumimoji="1" lang="en-US" altLang="ja-JP" sz="1600" dirty="0"/>
              <a:t>(more sophisticated</a:t>
            </a:r>
            <a:r>
              <a:rPr kumimoji="1" lang="en-US" altLang="ja-JP" dirty="0"/>
              <a:t>) 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2C6183-81FF-4B15-A6B0-906F6384216A}"/>
              </a:ext>
            </a:extLst>
          </p:cNvPr>
          <p:cNvSpPr txBox="1"/>
          <p:nvPr/>
        </p:nvSpPr>
        <p:spPr>
          <a:xfrm>
            <a:off x="251520" y="3789041"/>
            <a:ext cx="8775927" cy="65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00FF"/>
                </a:solidFill>
              </a:rPr>
              <a:t>We thoroughly removed inconsistent events by checking various correlation plots </a:t>
            </a:r>
            <a:r>
              <a:rPr lang="en-US" altLang="ja-JP" dirty="0">
                <a:solidFill>
                  <a:srgbClr val="0000FF"/>
                </a:solidFill>
              </a:rPr>
              <a:t>between</a:t>
            </a:r>
            <a:r>
              <a:rPr kumimoji="1" lang="en-US" altLang="ja-JP" dirty="0">
                <a:solidFill>
                  <a:srgbClr val="0000FF"/>
                </a:solidFill>
              </a:rPr>
              <a:t> detector signals in data analysis. 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017AE03-7F4B-4C77-9E1B-30EE01C24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554625"/>
            <a:ext cx="2515930" cy="218674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96D074-5CA4-4503-A4BB-1A73BB337E7E}"/>
              </a:ext>
            </a:extLst>
          </p:cNvPr>
          <p:cNvSpPr txBox="1"/>
          <p:nvPr/>
        </p:nvSpPr>
        <p:spPr>
          <a:xfrm>
            <a:off x="1164310" y="4618076"/>
            <a:ext cx="1244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6600"/>
                </a:solidFill>
              </a:rPr>
              <a:t>E</a:t>
            </a:r>
            <a:r>
              <a:rPr kumimoji="1" lang="en-US" altLang="ja-JP" sz="1600" dirty="0">
                <a:solidFill>
                  <a:srgbClr val="006600"/>
                </a:solidFill>
              </a:rPr>
              <a:t>xamples</a:t>
            </a:r>
            <a:endParaRPr kumimoji="1" lang="ja-JP" altLang="en-US" sz="1600" dirty="0">
              <a:solidFill>
                <a:srgbClr val="0066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97A71DC-FF12-4EBA-A720-895D7A144810}"/>
              </a:ext>
            </a:extLst>
          </p:cNvPr>
          <p:cNvSpPr txBox="1"/>
          <p:nvPr/>
        </p:nvSpPr>
        <p:spPr>
          <a:xfrm>
            <a:off x="1732404" y="5928249"/>
            <a:ext cx="1388700" cy="53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F5 plastic </a:t>
            </a:r>
            <a:r>
              <a:rPr kumimoji="1" lang="en-US" altLang="ja-JP" sz="1400" dirty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kumimoji="1" lang="en-US" altLang="ja-JP" sz="1400" dirty="0">
                <a:solidFill>
                  <a:srgbClr val="0000FF"/>
                </a:solidFill>
              </a:rPr>
              <a:t>(</a:t>
            </a:r>
            <a:r>
              <a:rPr kumimoji="1" lang="en-US" altLang="ja-JP" sz="1400" dirty="0" err="1">
                <a:solidFill>
                  <a:srgbClr val="0000FF"/>
                </a:solidFill>
              </a:rPr>
              <a:t>logQ</a:t>
            </a:r>
            <a:r>
              <a:rPr kumimoji="1" lang="en-US" altLang="ja-JP" sz="1400" dirty="0">
                <a:solidFill>
                  <a:srgbClr val="0000FF"/>
                </a:solidFill>
              </a:rPr>
              <a:t>) vs. </a:t>
            </a:r>
            <a:r>
              <a:rPr kumimoji="1" lang="en-US" altLang="ja-JP" sz="1400" dirty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kumimoji="1" lang="en-US" altLang="ja-JP" sz="1400" dirty="0">
                <a:solidFill>
                  <a:srgbClr val="0000FF"/>
                </a:solidFill>
              </a:rPr>
              <a:t>T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906C686-F9FB-44F8-A7DA-4CCC856A2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947" y="4554625"/>
            <a:ext cx="3547461" cy="223478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67FCFA4-BFDE-4014-83B5-AB5434B926F6}"/>
              </a:ext>
            </a:extLst>
          </p:cNvPr>
          <p:cNvSpPr txBox="1"/>
          <p:nvPr/>
        </p:nvSpPr>
        <p:spPr>
          <a:xfrm>
            <a:off x="6398669" y="6079112"/>
            <a:ext cx="155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F7 Si </a:t>
            </a:r>
            <a:r>
              <a:rPr kumimoji="1" lang="en-US" altLang="ja-JP" sz="1400" dirty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kumimoji="1" lang="en-US" altLang="ja-JP" sz="1400" dirty="0">
                <a:solidFill>
                  <a:srgbClr val="0000FF"/>
                </a:solidFill>
              </a:rPr>
              <a:t>E vs. </a:t>
            </a:r>
            <a:r>
              <a:rPr kumimoji="1" lang="en-US" altLang="ja-JP" sz="1400" dirty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1400" dirty="0">
                <a:solidFill>
                  <a:srgbClr val="0000FF"/>
                </a:solidFill>
                <a:latin typeface="Symbol" panose="05050102010706020507" pitchFamily="18" charset="2"/>
              </a:rPr>
              <a:t>E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107DBD2-A705-406B-A265-2595879B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10</a:t>
            </a:fld>
            <a:endParaRPr lang="en-US" altLang="ja-JP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F403C9-CF54-40E0-9223-18D588682F01}"/>
              </a:ext>
            </a:extLst>
          </p:cNvPr>
          <p:cNvSpPr txBox="1"/>
          <p:nvPr/>
        </p:nvSpPr>
        <p:spPr>
          <a:xfrm>
            <a:off x="5153683" y="4618076"/>
            <a:ext cx="1244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6600"/>
                </a:solidFill>
              </a:rPr>
              <a:t>E</a:t>
            </a:r>
            <a:r>
              <a:rPr kumimoji="1" lang="en-US" altLang="ja-JP" sz="1600" dirty="0">
                <a:solidFill>
                  <a:srgbClr val="006600"/>
                </a:solidFill>
              </a:rPr>
              <a:t>xamples</a:t>
            </a:r>
            <a:endParaRPr kumimoji="1" lang="ja-JP" altLang="en-US" sz="1600" dirty="0">
              <a:solidFill>
                <a:srgbClr val="00660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8D2172E-0041-40FC-88E0-A11EEFC3EB62}"/>
              </a:ext>
            </a:extLst>
          </p:cNvPr>
          <p:cNvSpPr/>
          <p:nvPr/>
        </p:nvSpPr>
        <p:spPr>
          <a:xfrm>
            <a:off x="3747950" y="2194129"/>
            <a:ext cx="1314426" cy="124386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45 cm thick Fe collimator at F2 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2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3731B1F-D2A6-4E8E-BF08-977DAD0A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11</a:t>
            </a:fld>
            <a:endParaRPr lang="en-US" altLang="ja-JP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95D689-D4FF-488B-AB55-278C9407C279}"/>
              </a:ext>
            </a:extLst>
          </p:cNvPr>
          <p:cNvSpPr txBox="1"/>
          <p:nvPr/>
        </p:nvSpPr>
        <p:spPr>
          <a:xfrm>
            <a:off x="2771800" y="241357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Outline of my talk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CD494F-BAFD-41B2-9FC7-1645D54E71B9}"/>
              </a:ext>
            </a:extLst>
          </p:cNvPr>
          <p:cNvSpPr txBox="1"/>
          <p:nvPr/>
        </p:nvSpPr>
        <p:spPr>
          <a:xfrm>
            <a:off x="498776" y="908720"/>
            <a:ext cx="83941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Introduction</a:t>
            </a:r>
          </a:p>
          <a:p>
            <a:r>
              <a:rPr lang="en-US" altLang="ja-JP" sz="2000" dirty="0"/>
              <a:t>         Neutron dripline before present work</a:t>
            </a:r>
          </a:p>
          <a:p>
            <a:r>
              <a:rPr lang="en-US" altLang="ja-JP" sz="2000" dirty="0"/>
              <a:t>         Known nuclear structure in this region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Experimental method</a:t>
            </a:r>
          </a:p>
          <a:p>
            <a:r>
              <a:rPr lang="en-US" altLang="ja-JP" sz="2000" dirty="0"/>
              <a:t>         PID and background removal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FF0000"/>
                </a:solidFill>
              </a:rPr>
              <a:t>Determination of the neutron dripline for F and Ne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        </a:t>
            </a:r>
            <a:r>
              <a:rPr lang="en-US" altLang="ja-JP" sz="2000" dirty="0">
                <a:solidFill>
                  <a:srgbClr val="FF0000"/>
                </a:solidFill>
              </a:rPr>
              <a:t>First experiment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Discovery of </a:t>
            </a:r>
            <a:r>
              <a:rPr lang="en-US" altLang="ja-JP" sz="2400" baseline="30000" dirty="0"/>
              <a:t>39</a:t>
            </a:r>
            <a:r>
              <a:rPr lang="en-US" altLang="ja-JP" sz="2400" dirty="0"/>
              <a:t>Na</a:t>
            </a:r>
            <a:r>
              <a:rPr lang="en-US" altLang="ja-JP" sz="2000" dirty="0"/>
              <a:t> </a:t>
            </a:r>
          </a:p>
          <a:p>
            <a:r>
              <a:rPr lang="en-US" altLang="ja-JP" sz="2000" dirty="0"/>
              <a:t>         Second experiment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Discussion on underlying nuclear structure</a:t>
            </a:r>
          </a:p>
          <a:p>
            <a:r>
              <a:rPr lang="en-US" altLang="ja-JP" sz="2000" dirty="0"/>
              <a:t>         </a:t>
            </a:r>
            <a:r>
              <a:rPr lang="en-US" altLang="ja-JP" sz="2000" dirty="0" err="1"/>
              <a:t>Magicilty</a:t>
            </a:r>
            <a:r>
              <a:rPr lang="en-US" altLang="ja-JP" sz="2000" dirty="0"/>
              <a:t> loss and nuclear deformation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Summary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343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A0ED1643-86D0-40F8-B557-F6A64560F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871726"/>
              </p:ext>
            </p:extLst>
          </p:nvPr>
        </p:nvGraphicFramePr>
        <p:xfrm>
          <a:off x="3995936" y="1007110"/>
          <a:ext cx="4320480" cy="54762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0000FF"/>
                          </a:solidFill>
                        </a:rPr>
                        <a:t>Settings</a:t>
                      </a:r>
                      <a:endParaRPr kumimoji="1" lang="ja-JP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30000" dirty="0">
                          <a:solidFill>
                            <a:srgbClr val="0000FF"/>
                          </a:solidFill>
                        </a:rPr>
                        <a:t>33</a:t>
                      </a:r>
                      <a:r>
                        <a:rPr kumimoji="1" lang="en-US" altLang="ja-JP" sz="1800" baseline="0" dirty="0">
                          <a:solidFill>
                            <a:srgbClr val="0000FF"/>
                          </a:solidFill>
                        </a:rPr>
                        <a:t>F</a:t>
                      </a:r>
                      <a:endParaRPr kumimoji="1" lang="ja-JP" altLang="en-US" sz="18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30000" dirty="0">
                          <a:solidFill>
                            <a:srgbClr val="0000FF"/>
                          </a:solidFill>
                        </a:rPr>
                        <a:t>36</a:t>
                      </a:r>
                      <a:r>
                        <a:rPr kumimoji="1" lang="en-US" altLang="ja-JP" sz="1800" baseline="0" dirty="0">
                          <a:solidFill>
                            <a:srgbClr val="0000FF"/>
                          </a:solidFill>
                        </a:rPr>
                        <a:t>Ne+</a:t>
                      </a:r>
                      <a:r>
                        <a:rPr kumimoji="1" lang="en-US" altLang="ja-JP" sz="1800" baseline="30000" dirty="0">
                          <a:solidFill>
                            <a:srgbClr val="0000FF"/>
                          </a:solidFill>
                        </a:rPr>
                        <a:t>39</a:t>
                      </a:r>
                      <a:r>
                        <a:rPr kumimoji="1" lang="en-US" altLang="ja-JP" sz="1800" baseline="0" dirty="0">
                          <a:solidFill>
                            <a:srgbClr val="0000FF"/>
                          </a:solidFill>
                        </a:rPr>
                        <a:t>Na</a:t>
                      </a:r>
                      <a:endParaRPr kumimoji="1" lang="ja-JP" altLang="en-US" sz="18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</a:rPr>
                        <a:t>Tuned</a:t>
                      </a:r>
                      <a:r>
                        <a:rPr kumimoji="1" lang="en-US" altLang="ja-JP" sz="1800" baseline="0" dirty="0">
                          <a:solidFill>
                            <a:srgbClr val="FF0000"/>
                          </a:solidFill>
                        </a:rPr>
                        <a:t> for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30000" dirty="0">
                          <a:solidFill>
                            <a:srgbClr val="FF0000"/>
                          </a:solidFill>
                        </a:rPr>
                        <a:t>33</a:t>
                      </a:r>
                      <a:r>
                        <a:rPr kumimoji="1" lang="en-US" altLang="ja-JP" sz="1800" baseline="0" dirty="0">
                          <a:solidFill>
                            <a:srgbClr val="FF0000"/>
                          </a:solidFill>
                        </a:rPr>
                        <a:t>F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</a:rPr>
                        <a:t>Middle of </a:t>
                      </a:r>
                    </a:p>
                    <a:p>
                      <a:pPr algn="ctr"/>
                      <a:r>
                        <a:rPr kumimoji="1" lang="en-US" altLang="ja-JP" sz="1800" baseline="30000" dirty="0">
                          <a:solidFill>
                            <a:srgbClr val="FF0000"/>
                          </a:solidFill>
                        </a:rPr>
                        <a:t>36</a:t>
                      </a:r>
                      <a:r>
                        <a:rPr kumimoji="1" lang="en-US" altLang="ja-JP" sz="1800" baseline="0" dirty="0">
                          <a:solidFill>
                            <a:srgbClr val="FF0000"/>
                          </a:solidFill>
                        </a:rPr>
                        <a:t>Ne &amp; </a:t>
                      </a:r>
                      <a:r>
                        <a:rPr kumimoji="1" lang="en-US" altLang="ja-JP" sz="1800" baseline="30000" dirty="0">
                          <a:solidFill>
                            <a:srgbClr val="FF0000"/>
                          </a:solidFill>
                        </a:rPr>
                        <a:t>39</a:t>
                      </a:r>
                      <a:r>
                        <a:rPr kumimoji="1" lang="en-US" altLang="ja-JP" sz="1800" baseline="0" dirty="0">
                          <a:solidFill>
                            <a:srgbClr val="FF0000"/>
                          </a:solidFill>
                        </a:rPr>
                        <a:t>Na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24721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Beam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30000" dirty="0">
                          <a:solidFill>
                            <a:schemeClr val="tx1"/>
                          </a:solidFill>
                        </a:rPr>
                        <a:t>48</a:t>
                      </a: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</a:rPr>
                        <a:t>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</a:rPr>
                        <a:t>345 MeV/u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30000" dirty="0">
                          <a:solidFill>
                            <a:schemeClr val="tx1"/>
                          </a:solidFill>
                        </a:rPr>
                        <a:t>48</a:t>
                      </a: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</a:rPr>
                        <a:t>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</a:rPr>
                        <a:t>345 MeV/u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Be 20 mm</a:t>
                      </a:r>
                      <a:endParaRPr kumimoji="1" lang="ja-JP" altLang="en-US" sz="16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Be 20 mm</a:t>
                      </a:r>
                      <a:endParaRPr kumimoji="1" lang="ja-JP" altLang="en-US" sz="16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Beam</a:t>
                      </a:r>
                      <a:r>
                        <a:rPr kumimoji="1" lang="en-US" altLang="ja-JP" sz="1600" baseline="0" dirty="0"/>
                        <a:t> d</a:t>
                      </a:r>
                      <a:r>
                        <a:rPr kumimoji="1" lang="en-US" altLang="ja-JP" sz="1600" dirty="0"/>
                        <a:t>ump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±</a:t>
                      </a:r>
                      <a:r>
                        <a:rPr kumimoji="1" lang="en-US" altLang="ja-JP" sz="1600" baseline="0" dirty="0"/>
                        <a:t>125 mm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±</a:t>
                      </a:r>
                      <a:r>
                        <a:rPr kumimoji="1" lang="en-US" altLang="ja-JP" sz="1600" baseline="0" dirty="0"/>
                        <a:t>125 mm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i="1" dirty="0" err="1">
                          <a:solidFill>
                            <a:schemeClr val="tx1"/>
                          </a:solidFill>
                        </a:rPr>
                        <a:t>Bρ</a:t>
                      </a: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</a:rPr>
                        <a:t> before F1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9.385 Tm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9.385 Tm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2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i="1" dirty="0" err="1">
                          <a:solidFill>
                            <a:schemeClr val="tx1"/>
                          </a:solidFill>
                        </a:rPr>
                        <a:t>Bρ</a:t>
                      </a: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</a:rPr>
                        <a:t> after F1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8.804 Tm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8.721 Tm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F1 degrader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Al</a:t>
                      </a:r>
                      <a:r>
                        <a:rPr kumimoji="1" lang="en-US" altLang="ja-JP" sz="1600" baseline="0" dirty="0"/>
                        <a:t> 15 mm</a:t>
                      </a:r>
                    </a:p>
                    <a:p>
                      <a:pPr algn="ctr"/>
                      <a:r>
                        <a:rPr kumimoji="1" lang="en-US" altLang="ja-JP" sz="1600" baseline="0" dirty="0"/>
                        <a:t>18.66 </a:t>
                      </a:r>
                      <a:r>
                        <a:rPr kumimoji="1" lang="en-US" altLang="ja-JP" sz="1600" baseline="0" dirty="0" err="1"/>
                        <a:t>mr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Al</a:t>
                      </a:r>
                      <a:r>
                        <a:rPr kumimoji="1" lang="en-US" altLang="ja-JP" sz="1600" baseline="0" dirty="0"/>
                        <a:t> 15 mm</a:t>
                      </a:r>
                    </a:p>
                    <a:p>
                      <a:pPr algn="ctr"/>
                      <a:r>
                        <a:rPr kumimoji="1" lang="en-US" altLang="ja-JP" sz="1600" baseline="0" dirty="0"/>
                        <a:t>18.66 </a:t>
                      </a:r>
                      <a:r>
                        <a:rPr kumimoji="1" lang="en-US" altLang="ja-JP" sz="1600" baseline="0" dirty="0" err="1"/>
                        <a:t>mr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F5</a:t>
                      </a:r>
                      <a:r>
                        <a:rPr kumimoji="1" lang="en-US" altLang="ja-JP" sz="1600" baseline="0" dirty="0"/>
                        <a:t> degrader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Al</a:t>
                      </a:r>
                      <a:r>
                        <a:rPr kumimoji="1" lang="en-US" altLang="ja-JP" sz="1600" baseline="0" dirty="0"/>
                        <a:t> 7 mm</a:t>
                      </a:r>
                    </a:p>
                    <a:p>
                      <a:pPr algn="ctr"/>
                      <a:r>
                        <a:rPr kumimoji="1" lang="en-US" altLang="ja-JP" sz="1600" baseline="0" dirty="0"/>
                        <a:t>5.969 </a:t>
                      </a:r>
                      <a:r>
                        <a:rPr kumimoji="1" lang="en-US" altLang="ja-JP" sz="1600" baseline="0" dirty="0" err="1"/>
                        <a:t>mr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Al</a:t>
                      </a:r>
                      <a:r>
                        <a:rPr kumimoji="1" lang="en-US" altLang="ja-JP" sz="1600" baseline="0" dirty="0"/>
                        <a:t> 7 mm</a:t>
                      </a:r>
                    </a:p>
                    <a:p>
                      <a:pPr algn="ctr"/>
                      <a:r>
                        <a:rPr kumimoji="1" lang="en-US" altLang="ja-JP" sz="1600" baseline="0" dirty="0"/>
                        <a:t>5.969 m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>
                          <a:latin typeface="Symbol" panose="05050102010706020507" pitchFamily="18" charset="2"/>
                        </a:rPr>
                        <a:t>D</a:t>
                      </a:r>
                      <a:r>
                        <a:rPr kumimoji="1" lang="en-US" altLang="ja-JP" sz="1600" dirty="0" err="1"/>
                        <a:t>p</a:t>
                      </a:r>
                      <a:r>
                        <a:rPr kumimoji="1" lang="en-US" altLang="ja-JP" sz="1600" dirty="0"/>
                        <a:t>/p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±3%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±3%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F2 slit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±15mm(H)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±10mm(V) 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±15mm(H)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±10mm(V) 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F7 slit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±20 mm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±20 mm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D4693B-44B5-46B9-AE06-911090C80E2E}"/>
              </a:ext>
            </a:extLst>
          </p:cNvPr>
          <p:cNvSpPr txBox="1"/>
          <p:nvPr/>
        </p:nvSpPr>
        <p:spPr>
          <a:xfrm>
            <a:off x="1423080" y="186499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/>
              <a:t>BigRIPS</a:t>
            </a:r>
            <a:r>
              <a:rPr lang="en-US" altLang="ja-JP" sz="2800" dirty="0"/>
              <a:t> settings in the first experiment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BAF978-17DF-48DC-B9CC-CBF9E57DFB64}"/>
              </a:ext>
            </a:extLst>
          </p:cNvPr>
          <p:cNvSpPr txBox="1"/>
          <p:nvPr/>
        </p:nvSpPr>
        <p:spPr>
          <a:xfrm>
            <a:off x="395536" y="1124744"/>
            <a:ext cx="28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We ran two settings.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9A6895-42B8-449D-B5A6-7630F6481BEA}"/>
              </a:ext>
            </a:extLst>
          </p:cNvPr>
          <p:cNvSpPr txBox="1"/>
          <p:nvPr/>
        </p:nvSpPr>
        <p:spPr>
          <a:xfrm>
            <a:off x="395536" y="1497558"/>
            <a:ext cx="33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One is tuned for </a:t>
            </a:r>
            <a:r>
              <a:rPr lang="en-US" altLang="ja-JP" baseline="30000" dirty="0">
                <a:solidFill>
                  <a:srgbClr val="0000FF"/>
                </a:solidFill>
              </a:rPr>
              <a:t>33</a:t>
            </a:r>
            <a:r>
              <a:rPr lang="en-US" altLang="ja-JP" dirty="0">
                <a:solidFill>
                  <a:srgbClr val="0000FF"/>
                </a:solidFill>
              </a:rPr>
              <a:t>F and another is tuned for the middle of </a:t>
            </a:r>
            <a:r>
              <a:rPr lang="en-US" altLang="ja-JP" baseline="30000" dirty="0">
                <a:solidFill>
                  <a:srgbClr val="0000FF"/>
                </a:solidFill>
              </a:rPr>
              <a:t>36</a:t>
            </a:r>
            <a:r>
              <a:rPr lang="en-US" altLang="ja-JP" dirty="0">
                <a:solidFill>
                  <a:srgbClr val="0000FF"/>
                </a:solidFill>
              </a:rPr>
              <a:t>Ne and </a:t>
            </a:r>
            <a:r>
              <a:rPr lang="en-US" altLang="ja-JP" baseline="30000" dirty="0">
                <a:solidFill>
                  <a:srgbClr val="0000FF"/>
                </a:solidFill>
              </a:rPr>
              <a:t>39</a:t>
            </a:r>
            <a:r>
              <a:rPr lang="en-US" altLang="ja-JP" dirty="0">
                <a:solidFill>
                  <a:srgbClr val="0000FF"/>
                </a:solidFill>
              </a:rPr>
              <a:t>Na.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8C1CCD-7023-4788-BAD4-56E7ED04A111}"/>
              </a:ext>
            </a:extLst>
          </p:cNvPr>
          <p:cNvSpPr txBox="1"/>
          <p:nvPr/>
        </p:nvSpPr>
        <p:spPr>
          <a:xfrm>
            <a:off x="416051" y="2828835"/>
            <a:ext cx="35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These two settings have the same </a:t>
            </a:r>
            <a:r>
              <a:rPr lang="en-US" altLang="ja-JP" i="1" dirty="0"/>
              <a:t>B</a:t>
            </a:r>
            <a:r>
              <a:rPr lang="en-US" altLang="ja-JP" i="1" dirty="0">
                <a:latin typeface="Symbol" panose="05050102010706020507" pitchFamily="18" charset="2"/>
              </a:rPr>
              <a:t>r</a:t>
            </a:r>
            <a:r>
              <a:rPr lang="en-US" altLang="ja-JP" dirty="0"/>
              <a:t> before the first dispersive focus F1.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750610-CF1F-45ED-8B28-6D352B2E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1908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43E66B2-7F66-4A97-AD1C-C13565EAAE8B}"/>
              </a:ext>
            </a:extLst>
          </p:cNvPr>
          <p:cNvGrpSpPr/>
          <p:nvPr/>
        </p:nvGrpSpPr>
        <p:grpSpPr>
          <a:xfrm>
            <a:off x="4732077" y="3577829"/>
            <a:ext cx="4176464" cy="1908479"/>
            <a:chOff x="179512" y="4005064"/>
            <a:chExt cx="4176464" cy="2196511"/>
          </a:xfrm>
        </p:grpSpPr>
        <p:pic>
          <p:nvPicPr>
            <p:cNvPr id="3" name="図 2" descr="WS000251.JPG">
              <a:extLst>
                <a:ext uri="{FF2B5EF4-FFF2-40B4-BE49-F238E27FC236}">
                  <a16:creationId xmlns:a16="http://schemas.microsoft.com/office/drawing/2014/main" id="{0D564952-D504-4A55-9D7B-6A6014A55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1176" t="13461" b="3381"/>
            <a:stretch>
              <a:fillRect/>
            </a:stretch>
          </p:blipFill>
          <p:spPr>
            <a:xfrm>
              <a:off x="179512" y="4005064"/>
              <a:ext cx="4176464" cy="2196511"/>
            </a:xfrm>
            <a:prstGeom prst="rect">
              <a:avLst/>
            </a:prstGeom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1855975B-4E48-4CE3-A434-48CA9CAF2EC3}"/>
                </a:ext>
              </a:extLst>
            </p:cNvPr>
            <p:cNvSpPr txBox="1"/>
            <p:nvPr/>
          </p:nvSpPr>
          <p:spPr>
            <a:xfrm>
              <a:off x="1187624" y="4221088"/>
              <a:ext cx="1204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aseline="30000" dirty="0"/>
                <a:t>37</a:t>
              </a:r>
              <a:r>
                <a:rPr kumimoji="1" lang="en-US" altLang="ja-JP" sz="1400" dirty="0"/>
                <a:t>Na -9.8mm</a:t>
              </a: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45F9D781-8AF2-4E8B-ABE1-E40DCA487FF7}"/>
                </a:ext>
              </a:extLst>
            </p:cNvPr>
            <p:cNvSpPr txBox="1"/>
            <p:nvPr/>
          </p:nvSpPr>
          <p:spPr>
            <a:xfrm>
              <a:off x="1403648" y="5517232"/>
              <a:ext cx="1204176" cy="35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aseline="30000" dirty="0">
                  <a:solidFill>
                    <a:srgbClr val="FF0000"/>
                  </a:solidFill>
                </a:rPr>
                <a:t>36</a:t>
              </a:r>
              <a:r>
                <a:rPr kumimoji="1" lang="en-US" altLang="ja-JP" sz="1400" dirty="0">
                  <a:solidFill>
                    <a:srgbClr val="FF0000"/>
                  </a:solidFill>
                </a:rPr>
                <a:t>Ne</a:t>
              </a:r>
              <a:r>
                <a:rPr kumimoji="1" lang="en-US" altLang="ja-JP" sz="1400" dirty="0"/>
                <a:t> -6.9mm</a:t>
              </a:r>
              <a:endParaRPr kumimoji="1" lang="ja-JP" altLang="en-US" sz="1400" dirty="0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A037C5C-DBBE-4AFC-9600-CBC1175A46C0}"/>
                </a:ext>
              </a:extLst>
            </p:cNvPr>
            <p:cNvSpPr txBox="1"/>
            <p:nvPr/>
          </p:nvSpPr>
          <p:spPr>
            <a:xfrm>
              <a:off x="2695913" y="5517231"/>
              <a:ext cx="1194558" cy="35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aseline="30000" dirty="0">
                  <a:solidFill>
                    <a:srgbClr val="FF0000"/>
                  </a:solidFill>
                </a:rPr>
                <a:t>39</a:t>
              </a:r>
              <a:r>
                <a:rPr kumimoji="1" lang="en-US" altLang="ja-JP" sz="1400" dirty="0">
                  <a:solidFill>
                    <a:srgbClr val="FF0000"/>
                  </a:solidFill>
                </a:rPr>
                <a:t>Na</a:t>
              </a:r>
              <a:r>
                <a:rPr kumimoji="1" lang="en-US" altLang="ja-JP" sz="1400" dirty="0"/>
                <a:t>  7.0mm</a:t>
              </a:r>
              <a:endParaRPr kumimoji="1" lang="ja-JP" altLang="en-US" sz="1400" dirty="0"/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0B31AE54-4A69-4350-BF22-F76237ABCA0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246620"/>
            <a:ext cx="4080991" cy="327446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ACB769-90E6-4C16-959C-06D5AA20CBB5}"/>
              </a:ext>
            </a:extLst>
          </p:cNvPr>
          <p:cNvSpPr txBox="1"/>
          <p:nvPr/>
        </p:nvSpPr>
        <p:spPr>
          <a:xfrm>
            <a:off x="1278364" y="2315462"/>
            <a:ext cx="2463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B</a:t>
            </a:r>
            <a:r>
              <a:rPr kumimoji="1" lang="en-US" altLang="ja-JP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>
                <a:solidFill>
                  <a:srgbClr val="FF0000"/>
                </a:solidFill>
                <a:latin typeface="+mj-lt"/>
              </a:rPr>
              <a:t>0</a:t>
            </a:r>
            <a:r>
              <a:rPr kumimoji="1" lang="en-US" altLang="ja-JP" dirty="0">
                <a:solidFill>
                  <a:srgbClr val="FF0000"/>
                </a:solidFill>
              </a:rPr>
              <a:t> at D1 = 9.385 Tm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9AAAD16-52A1-4A31-B0EF-669D85BEDCEF}"/>
              </a:ext>
            </a:extLst>
          </p:cNvPr>
          <p:cNvSpPr txBox="1"/>
          <p:nvPr/>
        </p:nvSpPr>
        <p:spPr>
          <a:xfrm>
            <a:off x="1292248" y="281216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aseline="30000" dirty="0">
                <a:solidFill>
                  <a:srgbClr val="FF0000"/>
                </a:solidFill>
              </a:rPr>
              <a:t>39</a:t>
            </a:r>
            <a:r>
              <a:rPr kumimoji="1" lang="en-US" altLang="ja-JP" sz="1600" dirty="0">
                <a:solidFill>
                  <a:srgbClr val="FF0000"/>
                </a:solidFill>
              </a:rPr>
              <a:t>Na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4D9533-6EEF-48C8-9311-1C8B4C11F6B5}"/>
              </a:ext>
            </a:extLst>
          </p:cNvPr>
          <p:cNvSpPr txBox="1"/>
          <p:nvPr/>
        </p:nvSpPr>
        <p:spPr>
          <a:xfrm>
            <a:off x="2187866" y="3530792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aseline="30000" dirty="0">
                <a:solidFill>
                  <a:srgbClr val="FF0000"/>
                </a:solidFill>
              </a:rPr>
              <a:t>33</a:t>
            </a:r>
            <a:r>
              <a:rPr kumimoji="1" lang="en-US" altLang="ja-JP" sz="1600" dirty="0">
                <a:solidFill>
                  <a:srgbClr val="FF0000"/>
                </a:solidFill>
              </a:rPr>
              <a:t>F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C6C825-6372-4234-98D9-97E726000697}"/>
              </a:ext>
            </a:extLst>
          </p:cNvPr>
          <p:cNvSpPr txBox="1"/>
          <p:nvPr/>
        </p:nvSpPr>
        <p:spPr>
          <a:xfrm>
            <a:off x="1927031" y="3172149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aseline="30000" dirty="0">
                <a:solidFill>
                  <a:srgbClr val="FF0000"/>
                </a:solidFill>
              </a:rPr>
              <a:t>36</a:t>
            </a:r>
            <a:r>
              <a:rPr kumimoji="1" lang="en-US" altLang="ja-JP" sz="1600" dirty="0">
                <a:solidFill>
                  <a:srgbClr val="FF0000"/>
                </a:solidFill>
              </a:rPr>
              <a:t>Ne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D7A56E1-9FC1-43F4-B906-56F8D729DE0D}"/>
              </a:ext>
            </a:extLst>
          </p:cNvPr>
          <p:cNvSpPr txBox="1"/>
          <p:nvPr/>
        </p:nvSpPr>
        <p:spPr>
          <a:xfrm>
            <a:off x="1918374" y="5452324"/>
            <a:ext cx="1183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B</a:t>
            </a:r>
            <a:r>
              <a:rPr kumimoji="1" lang="en-US" altLang="ja-JP" sz="1400" dirty="0">
                <a:latin typeface="Symbol" panose="05050102010706020507" pitchFamily="18" charset="2"/>
              </a:rPr>
              <a:t>r</a:t>
            </a:r>
            <a:r>
              <a:rPr kumimoji="1" lang="en-US" altLang="ja-JP" sz="1400" baseline="-25000" dirty="0"/>
              <a:t>01</a:t>
            </a:r>
            <a:r>
              <a:rPr kumimoji="1" lang="en-US" altLang="ja-JP" sz="1400" dirty="0"/>
              <a:t> (Tm</a:t>
            </a:r>
            <a:r>
              <a:rPr lang="en-US" altLang="ja-JP" sz="1400" dirty="0"/>
              <a:t>)</a:t>
            </a:r>
            <a:endParaRPr kumimoji="1" lang="ja-JP" altLang="en-US" sz="14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67DF193-3C13-4898-8EA1-46D8AFCC3296}"/>
              </a:ext>
            </a:extLst>
          </p:cNvPr>
          <p:cNvSpPr/>
          <p:nvPr/>
        </p:nvSpPr>
        <p:spPr>
          <a:xfrm>
            <a:off x="4932042" y="2888559"/>
            <a:ext cx="388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rgbClr val="0000FF"/>
                </a:solidFill>
              </a:rPr>
              <a:t>Horizontal position spectrum at F2 in the </a:t>
            </a:r>
            <a:r>
              <a:rPr lang="en-US" altLang="ja-JP" baseline="30000" dirty="0">
                <a:solidFill>
                  <a:srgbClr val="0000FF"/>
                </a:solidFill>
              </a:rPr>
              <a:t>36</a:t>
            </a:r>
            <a:r>
              <a:rPr lang="en-US" altLang="ja-JP" dirty="0">
                <a:solidFill>
                  <a:srgbClr val="0000FF"/>
                </a:solidFill>
              </a:rPr>
              <a:t>Ne+</a:t>
            </a:r>
            <a:r>
              <a:rPr lang="en-US" altLang="ja-JP" baseline="30000" dirty="0">
                <a:solidFill>
                  <a:srgbClr val="0000FF"/>
                </a:solidFill>
              </a:rPr>
              <a:t>39</a:t>
            </a:r>
            <a:r>
              <a:rPr lang="en-US" altLang="ja-JP" dirty="0">
                <a:solidFill>
                  <a:srgbClr val="0000FF"/>
                </a:solidFill>
              </a:rPr>
              <a:t>Na setting</a:t>
            </a:r>
            <a:endParaRPr lang="ja-JP" altLang="en-US" baseline="-25000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3654ADB-B643-49FE-9C65-59722B858499}"/>
              </a:ext>
            </a:extLst>
          </p:cNvPr>
          <p:cNvSpPr txBox="1"/>
          <p:nvPr/>
        </p:nvSpPr>
        <p:spPr>
          <a:xfrm>
            <a:off x="6784826" y="5480119"/>
            <a:ext cx="1199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X at F2 (mm)</a:t>
            </a:r>
            <a:endParaRPr kumimoji="1" lang="ja-JP" altLang="en-US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7C2163-B430-4BE2-9A8E-EAEEC4963C5E}"/>
              </a:ext>
            </a:extLst>
          </p:cNvPr>
          <p:cNvSpPr txBox="1"/>
          <p:nvPr/>
        </p:nvSpPr>
        <p:spPr>
          <a:xfrm>
            <a:off x="5193283" y="4296746"/>
            <a:ext cx="576064" cy="308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Slit</a:t>
            </a:r>
            <a:endParaRPr kumimoji="1" lang="ja-JP" altLang="en-US" sz="1400" baseline="300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2C5B015-140C-4097-9C18-00C8A7EBA09D}"/>
              </a:ext>
            </a:extLst>
          </p:cNvPr>
          <p:cNvSpPr txBox="1"/>
          <p:nvPr/>
        </p:nvSpPr>
        <p:spPr>
          <a:xfrm>
            <a:off x="8524163" y="4326534"/>
            <a:ext cx="576064" cy="308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Slit</a:t>
            </a:r>
            <a:endParaRPr kumimoji="1" lang="ja-JP" altLang="en-US" sz="1400" baseline="30000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212C4A4-819A-42DD-9BE1-9AF6D3E34B4C}"/>
              </a:ext>
            </a:extLst>
          </p:cNvPr>
          <p:cNvCxnSpPr/>
          <p:nvPr/>
        </p:nvCxnSpPr>
        <p:spPr>
          <a:xfrm flipV="1">
            <a:off x="7108771" y="3577829"/>
            <a:ext cx="0" cy="1800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AB7911D-8D28-486B-BFD1-AB601BC70E3F}"/>
              </a:ext>
            </a:extLst>
          </p:cNvPr>
          <p:cNvSpPr txBox="1"/>
          <p:nvPr/>
        </p:nvSpPr>
        <p:spPr>
          <a:xfrm>
            <a:off x="843425" y="260648"/>
            <a:ext cx="7527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/>
              <a:t>B</a:t>
            </a:r>
            <a:r>
              <a:rPr kumimoji="1" lang="en-US" altLang="ja-JP" sz="2800" i="1" dirty="0">
                <a:latin typeface="Symbol" panose="05050102010706020507" pitchFamily="18" charset="2"/>
              </a:rPr>
              <a:t>r</a:t>
            </a:r>
            <a:r>
              <a:rPr kumimoji="1" lang="en-US" altLang="ja-JP" sz="2800" dirty="0"/>
              <a:t> setting at F1 and isotope separation at F2</a:t>
            </a:r>
            <a:endParaRPr kumimoji="1" lang="ja-JP" altLang="en-US" sz="28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A948B96-8C1B-47C9-8244-F2325175D20A}"/>
              </a:ext>
            </a:extLst>
          </p:cNvPr>
          <p:cNvSpPr txBox="1"/>
          <p:nvPr/>
        </p:nvSpPr>
        <p:spPr>
          <a:xfrm>
            <a:off x="6784826" y="6475500"/>
            <a:ext cx="1534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From N. Inabe</a:t>
            </a:r>
            <a:endParaRPr kumimoji="1" lang="ja-JP" altLang="en-US" sz="1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DA0469F-ECAB-4180-B939-943FD9D1AACE}"/>
              </a:ext>
            </a:extLst>
          </p:cNvPr>
          <p:cNvSpPr txBox="1"/>
          <p:nvPr/>
        </p:nvSpPr>
        <p:spPr>
          <a:xfrm>
            <a:off x="64966" y="1621574"/>
            <a:ext cx="516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00FF"/>
                </a:solidFill>
              </a:rPr>
              <a:t>M</a:t>
            </a:r>
            <a:r>
              <a:rPr kumimoji="1" lang="en-US" altLang="ja-JP" dirty="0">
                <a:solidFill>
                  <a:srgbClr val="0000FF"/>
                </a:solidFill>
              </a:rPr>
              <a:t>omentum </a:t>
            </a:r>
            <a:r>
              <a:rPr lang="en-US" altLang="ja-JP" dirty="0">
                <a:solidFill>
                  <a:srgbClr val="0000FF"/>
                </a:solidFill>
              </a:rPr>
              <a:t>(</a:t>
            </a:r>
            <a:r>
              <a:rPr lang="en-US" altLang="ja-JP" i="1" dirty="0">
                <a:solidFill>
                  <a:srgbClr val="0000FF"/>
                </a:solidFill>
              </a:rPr>
              <a:t>B</a:t>
            </a:r>
            <a:r>
              <a:rPr lang="en-US" altLang="ja-JP" i="1" dirty="0">
                <a:solidFill>
                  <a:srgbClr val="0000FF"/>
                </a:solidFill>
                <a:latin typeface="Symbol" panose="05050102010706020507" pitchFamily="18" charset="2"/>
              </a:rPr>
              <a:t>r</a:t>
            </a:r>
            <a:r>
              <a:rPr lang="en-US" altLang="ja-JP" dirty="0">
                <a:solidFill>
                  <a:srgbClr val="0000FF"/>
                </a:solidFill>
              </a:rPr>
              <a:t>) </a:t>
            </a:r>
            <a:r>
              <a:rPr kumimoji="1" lang="en-US" altLang="ja-JP" dirty="0">
                <a:solidFill>
                  <a:srgbClr val="0000FF"/>
                </a:solidFill>
              </a:rPr>
              <a:t>distribution of </a:t>
            </a:r>
            <a:r>
              <a:rPr kumimoji="1" lang="en-US" altLang="ja-JP" baseline="30000" dirty="0">
                <a:solidFill>
                  <a:srgbClr val="0000FF"/>
                </a:solidFill>
              </a:rPr>
              <a:t>33</a:t>
            </a:r>
            <a:r>
              <a:rPr kumimoji="1" lang="en-US" altLang="ja-JP" dirty="0">
                <a:solidFill>
                  <a:srgbClr val="0000FF"/>
                </a:solidFill>
              </a:rPr>
              <a:t>F, </a:t>
            </a:r>
            <a:r>
              <a:rPr kumimoji="1" lang="en-US" altLang="ja-JP" baseline="30000" dirty="0">
                <a:solidFill>
                  <a:srgbClr val="0000FF"/>
                </a:solidFill>
              </a:rPr>
              <a:t>36</a:t>
            </a:r>
            <a:r>
              <a:rPr kumimoji="1" lang="en-US" altLang="ja-JP" dirty="0">
                <a:solidFill>
                  <a:srgbClr val="0000FF"/>
                </a:solidFill>
              </a:rPr>
              <a:t>Ne and </a:t>
            </a:r>
            <a:r>
              <a:rPr kumimoji="1" lang="en-US" altLang="ja-JP" baseline="30000" dirty="0">
                <a:solidFill>
                  <a:srgbClr val="0000FF"/>
                </a:solidFill>
              </a:rPr>
              <a:t>39</a:t>
            </a:r>
            <a:r>
              <a:rPr kumimoji="1" lang="en-US" altLang="ja-JP" dirty="0">
                <a:solidFill>
                  <a:srgbClr val="0000FF"/>
                </a:solidFill>
              </a:rPr>
              <a:t>Na and</a:t>
            </a:r>
            <a:r>
              <a:rPr lang="ja-JP" altLang="en-US" dirty="0">
                <a:solidFill>
                  <a:srgbClr val="0000FF"/>
                </a:solidFill>
              </a:rPr>
              <a:t> </a:t>
            </a:r>
            <a:r>
              <a:rPr lang="en-US" altLang="ja-JP" i="1" dirty="0">
                <a:solidFill>
                  <a:srgbClr val="0000FF"/>
                </a:solidFill>
              </a:rPr>
              <a:t>B</a:t>
            </a:r>
            <a:r>
              <a:rPr lang="en-US" altLang="ja-JP" i="1" dirty="0">
                <a:solidFill>
                  <a:srgbClr val="0000FF"/>
                </a:solidFill>
                <a:latin typeface="Symbol" panose="05050102010706020507" pitchFamily="18" charset="2"/>
              </a:rPr>
              <a:t>r</a:t>
            </a:r>
            <a:r>
              <a:rPr kumimoji="1" lang="en-US" altLang="ja-JP" dirty="0">
                <a:solidFill>
                  <a:srgbClr val="0000FF"/>
                </a:solidFill>
              </a:rPr>
              <a:t> setting at F1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8B13D59-0772-4705-B594-187AC3088E10}"/>
              </a:ext>
            </a:extLst>
          </p:cNvPr>
          <p:cNvSpPr/>
          <p:nvPr/>
        </p:nvSpPr>
        <p:spPr>
          <a:xfrm>
            <a:off x="5226288" y="5373216"/>
            <a:ext cx="10154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-15mm </a:t>
            </a:r>
            <a:endParaRPr lang="ja-JP" altLang="en-US" sz="16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B991B89-4BFC-4EC8-A645-876DEC9E3CA9}"/>
              </a:ext>
            </a:extLst>
          </p:cNvPr>
          <p:cNvSpPr txBox="1"/>
          <p:nvPr/>
        </p:nvSpPr>
        <p:spPr>
          <a:xfrm>
            <a:off x="3027809" y="819288"/>
            <a:ext cx="338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</a:rPr>
              <a:t>Simulated by LISE</a:t>
            </a:r>
            <a:r>
              <a:rPr lang="en-US" altLang="ja-JP" sz="2000" baseline="30000" dirty="0">
                <a:solidFill>
                  <a:srgbClr val="0000FF"/>
                </a:solidFill>
              </a:rPr>
              <a:t>++</a:t>
            </a:r>
            <a:r>
              <a:rPr lang="en-US" altLang="ja-JP" sz="2000" dirty="0">
                <a:solidFill>
                  <a:srgbClr val="0000FF"/>
                </a:solidFill>
              </a:rPr>
              <a:t> code</a:t>
            </a:r>
            <a:endParaRPr kumimoji="1" lang="ja-JP" altLang="en-US" sz="2000" baseline="30000" dirty="0">
              <a:solidFill>
                <a:srgbClr val="0000FF"/>
              </a:solidFill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24D1E3E-CF1A-4642-BE02-AE200EE0FADE}"/>
              </a:ext>
            </a:extLst>
          </p:cNvPr>
          <p:cNvCxnSpPr/>
          <p:nvPr/>
        </p:nvCxnSpPr>
        <p:spPr>
          <a:xfrm>
            <a:off x="1944214" y="4810458"/>
            <a:ext cx="848398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939EE69-2DE9-4804-B5F3-CE9FC09E0FBF}"/>
              </a:ext>
            </a:extLst>
          </p:cNvPr>
          <p:cNvSpPr txBox="1"/>
          <p:nvPr/>
        </p:nvSpPr>
        <p:spPr>
          <a:xfrm>
            <a:off x="1967359" y="4838265"/>
            <a:ext cx="84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± 3%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14E0EB0-41F4-4AFF-9B41-389127B02687}"/>
              </a:ext>
            </a:extLst>
          </p:cNvPr>
          <p:cNvSpPr txBox="1"/>
          <p:nvPr/>
        </p:nvSpPr>
        <p:spPr>
          <a:xfrm>
            <a:off x="192299" y="5782004"/>
            <a:ext cx="473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Good transmission is achieved for the targeted isotopes:</a:t>
            </a:r>
            <a:r>
              <a:rPr lang="en-US" altLang="ja-JP" dirty="0">
                <a:solidFill>
                  <a:srgbClr val="0000FF"/>
                </a:solidFill>
              </a:rPr>
              <a:t>  </a:t>
            </a:r>
            <a:r>
              <a:rPr lang="en-US" altLang="ja-JP" baseline="30000" dirty="0">
                <a:solidFill>
                  <a:srgbClr val="0000FF"/>
                </a:solidFill>
              </a:rPr>
              <a:t>32,33</a:t>
            </a:r>
            <a:r>
              <a:rPr lang="en-US" altLang="ja-JP" dirty="0">
                <a:solidFill>
                  <a:srgbClr val="0000FF"/>
                </a:solidFill>
              </a:rPr>
              <a:t>F, </a:t>
            </a:r>
            <a:r>
              <a:rPr lang="en-US" altLang="ja-JP" baseline="30000" dirty="0">
                <a:solidFill>
                  <a:srgbClr val="0000FF"/>
                </a:solidFill>
              </a:rPr>
              <a:t>35,36</a:t>
            </a:r>
            <a:r>
              <a:rPr lang="en-US" altLang="ja-JP" dirty="0">
                <a:solidFill>
                  <a:srgbClr val="0000FF"/>
                </a:solidFill>
              </a:rPr>
              <a:t>Ne and </a:t>
            </a:r>
            <a:r>
              <a:rPr lang="en-US" altLang="ja-JP" baseline="30000" dirty="0">
                <a:solidFill>
                  <a:srgbClr val="0000FF"/>
                </a:solidFill>
              </a:rPr>
              <a:t>38,39</a:t>
            </a:r>
            <a:r>
              <a:rPr lang="en-US" altLang="ja-JP" dirty="0">
                <a:solidFill>
                  <a:srgbClr val="0000FF"/>
                </a:solidFill>
              </a:rPr>
              <a:t>Na 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E94A7DC-9C3E-4B44-AAFD-4FC7F494281C}"/>
              </a:ext>
            </a:extLst>
          </p:cNvPr>
          <p:cNvSpPr txBox="1"/>
          <p:nvPr/>
        </p:nvSpPr>
        <p:spPr>
          <a:xfrm>
            <a:off x="2037544" y="4366181"/>
            <a:ext cx="848399" cy="349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Width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AE99280-8F8C-4588-AF60-01298B428A67}"/>
              </a:ext>
            </a:extLst>
          </p:cNvPr>
          <p:cNvCxnSpPr>
            <a:cxnSpLocks/>
          </p:cNvCxnSpPr>
          <p:nvPr/>
        </p:nvCxnSpPr>
        <p:spPr>
          <a:xfrm flipH="1">
            <a:off x="7102683" y="3624129"/>
            <a:ext cx="6088" cy="170511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A6AFF73-7087-46C0-AB8D-05B8771F0AB2}"/>
              </a:ext>
            </a:extLst>
          </p:cNvPr>
          <p:cNvSpPr txBox="1"/>
          <p:nvPr/>
        </p:nvSpPr>
        <p:spPr>
          <a:xfrm>
            <a:off x="6560153" y="4138134"/>
            <a:ext cx="12895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Beam axis </a:t>
            </a:r>
            <a:endParaRPr kumimoji="1" lang="ja-JP" altLang="en-US" sz="1600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BB19F91D-1F88-46ED-858B-9C97E429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13</a:t>
            </a:fld>
            <a:endParaRPr lang="en-US" altLang="ja-JP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A9EB135-BE44-40B2-B940-1286A674BE64}"/>
              </a:ext>
            </a:extLst>
          </p:cNvPr>
          <p:cNvSpPr/>
          <p:nvPr/>
        </p:nvSpPr>
        <p:spPr>
          <a:xfrm>
            <a:off x="8128521" y="5378029"/>
            <a:ext cx="10154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+15mm 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2750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79E73F8-3228-48F1-AE4F-9B4984AE9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30411"/>
            <a:ext cx="3960440" cy="565497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B4ACF56-BD9E-4F94-A5EC-EECC7692395F}"/>
              </a:ext>
            </a:extLst>
          </p:cNvPr>
          <p:cNvSpPr/>
          <p:nvPr/>
        </p:nvSpPr>
        <p:spPr>
          <a:xfrm>
            <a:off x="655991" y="172905"/>
            <a:ext cx="7832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Results of the first experiment: </a:t>
            </a:r>
            <a:r>
              <a:rPr lang="en-US" altLang="ja-JP" sz="28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altLang="ja-JP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28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PID plot</a:t>
            </a:r>
            <a:endParaRPr lang="ja-JP" altLang="en-US" sz="28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E91917-3CAF-42E0-BF0F-E0CA17F90BC9}"/>
              </a:ext>
            </a:extLst>
          </p:cNvPr>
          <p:cNvSpPr/>
          <p:nvPr/>
        </p:nvSpPr>
        <p:spPr>
          <a:xfrm>
            <a:off x="3045711" y="1374427"/>
            <a:ext cx="302153" cy="316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941C332-9E1B-4BDE-AA3B-8F94AE5A5098}"/>
              </a:ext>
            </a:extLst>
          </p:cNvPr>
          <p:cNvSpPr/>
          <p:nvPr/>
        </p:nvSpPr>
        <p:spPr>
          <a:xfrm>
            <a:off x="3080621" y="3971650"/>
            <a:ext cx="302153" cy="316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4C4FFC-3305-4ECF-8990-A4D0DF92649A}"/>
              </a:ext>
            </a:extLst>
          </p:cNvPr>
          <p:cNvSpPr txBox="1"/>
          <p:nvPr/>
        </p:nvSpPr>
        <p:spPr>
          <a:xfrm>
            <a:off x="2195736" y="1405784"/>
            <a:ext cx="1368152" cy="37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aseline="30000" dirty="0">
                <a:solidFill>
                  <a:srgbClr val="FF0000"/>
                </a:solidFill>
              </a:rPr>
              <a:t>33</a:t>
            </a:r>
            <a:r>
              <a:rPr kumimoji="1" lang="en-US" altLang="ja-JP" dirty="0">
                <a:solidFill>
                  <a:srgbClr val="FF0000"/>
                </a:solidFill>
              </a:rPr>
              <a:t>F setting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B86278-1DE3-40A9-92B1-8E1661B6E291}"/>
              </a:ext>
            </a:extLst>
          </p:cNvPr>
          <p:cNvSpPr txBox="1"/>
          <p:nvPr/>
        </p:nvSpPr>
        <p:spPr>
          <a:xfrm>
            <a:off x="2087724" y="391795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aseline="30000" dirty="0">
                <a:solidFill>
                  <a:srgbClr val="FF0000"/>
                </a:solidFill>
              </a:rPr>
              <a:t>36</a:t>
            </a:r>
            <a:r>
              <a:rPr kumimoji="1" lang="en-US" altLang="ja-JP" dirty="0">
                <a:solidFill>
                  <a:srgbClr val="FF0000"/>
                </a:solidFill>
              </a:rPr>
              <a:t>Ne + </a:t>
            </a:r>
            <a:r>
              <a:rPr kumimoji="1" lang="en-US" altLang="ja-JP" baseline="30000" dirty="0">
                <a:solidFill>
                  <a:srgbClr val="FF0000"/>
                </a:solidFill>
              </a:rPr>
              <a:t>39</a:t>
            </a:r>
            <a:r>
              <a:rPr kumimoji="1" lang="en-US" altLang="ja-JP" dirty="0">
                <a:solidFill>
                  <a:srgbClr val="FF0000"/>
                </a:solidFill>
              </a:rPr>
              <a:t>Na setting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76ADAC2-1635-4569-BDDF-8929E06DCDEF}"/>
              </a:ext>
            </a:extLst>
          </p:cNvPr>
          <p:cNvSpPr/>
          <p:nvPr/>
        </p:nvSpPr>
        <p:spPr>
          <a:xfrm>
            <a:off x="2591780" y="4964276"/>
            <a:ext cx="2160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327E6C3-EC4F-4F61-BAFD-DD5D933D54F4}"/>
              </a:ext>
            </a:extLst>
          </p:cNvPr>
          <p:cNvSpPr/>
          <p:nvPr/>
        </p:nvSpPr>
        <p:spPr>
          <a:xfrm>
            <a:off x="2289260" y="4982287"/>
            <a:ext cx="216024" cy="342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50F8797-B1BF-425F-BB38-4DFCD10496EE}"/>
              </a:ext>
            </a:extLst>
          </p:cNvPr>
          <p:cNvSpPr/>
          <p:nvPr/>
        </p:nvSpPr>
        <p:spPr>
          <a:xfrm>
            <a:off x="2483768" y="5222919"/>
            <a:ext cx="144016" cy="133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B136DFC-2479-4F71-A630-B45F736F8687}"/>
              </a:ext>
            </a:extLst>
          </p:cNvPr>
          <p:cNvSpPr/>
          <p:nvPr/>
        </p:nvSpPr>
        <p:spPr>
          <a:xfrm>
            <a:off x="2451494" y="4902819"/>
            <a:ext cx="176290" cy="133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FAFDFDC3-CCF4-4C9F-B3DF-AB96E2F499B0}"/>
              </a:ext>
            </a:extLst>
          </p:cNvPr>
          <p:cNvCxnSpPr>
            <a:cxnSpLocks/>
          </p:cNvCxnSpPr>
          <p:nvPr/>
        </p:nvCxnSpPr>
        <p:spPr>
          <a:xfrm flipH="1">
            <a:off x="2608556" y="4964276"/>
            <a:ext cx="108012" cy="180020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2F9DB6C-64ED-40C3-83F1-62B35A4B5851}"/>
              </a:ext>
            </a:extLst>
          </p:cNvPr>
          <p:cNvSpPr/>
          <p:nvPr/>
        </p:nvSpPr>
        <p:spPr>
          <a:xfrm>
            <a:off x="3995936" y="2209317"/>
            <a:ext cx="438293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setting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2000" dirty="0"/>
              <a:t>1.4×10</a:t>
            </a:r>
            <a:r>
              <a:rPr lang="en-US" altLang="ja-JP" sz="2000" baseline="30000" dirty="0"/>
              <a:t>17</a:t>
            </a:r>
            <a:r>
              <a:rPr lang="en-US" altLang="ja-JP" sz="2000" dirty="0"/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ions in 14 h 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5E9FE5B-635B-4811-B651-F04312B07D82}"/>
              </a:ext>
            </a:extLst>
          </p:cNvPr>
          <p:cNvSpPr/>
          <p:nvPr/>
        </p:nvSpPr>
        <p:spPr>
          <a:xfrm>
            <a:off x="4727901" y="2599360"/>
            <a:ext cx="3453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events for </a:t>
            </a: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and </a:t>
            </a: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F!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events for </a:t>
            </a: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and </a:t>
            </a: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Ne!</a:t>
            </a:r>
            <a:endParaRPr lang="ja-JP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4BF5D6A-CC59-4025-B95D-AE23A868D5F4}"/>
              </a:ext>
            </a:extLst>
          </p:cNvPr>
          <p:cNvSpPr/>
          <p:nvPr/>
        </p:nvSpPr>
        <p:spPr>
          <a:xfrm>
            <a:off x="4019244" y="4350201"/>
            <a:ext cx="52213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Ne+</a:t>
            </a: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setting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2000" dirty="0"/>
              <a:t>7.8×10</a:t>
            </a:r>
            <a:r>
              <a:rPr lang="en-US" altLang="ja-JP" sz="2000" baseline="30000" dirty="0"/>
              <a:t>16</a:t>
            </a:r>
            <a:r>
              <a:rPr lang="en-US" altLang="ja-JP" sz="2000" dirty="0"/>
              <a:t> ions in 7.8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2B68CBE-1BDD-4569-9338-344D438BA243}"/>
              </a:ext>
            </a:extLst>
          </p:cNvPr>
          <p:cNvSpPr txBox="1"/>
          <p:nvPr/>
        </p:nvSpPr>
        <p:spPr>
          <a:xfrm>
            <a:off x="4727901" y="4756430"/>
            <a:ext cx="35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for </a:t>
            </a: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and </a:t>
            </a: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Ne!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events for </a:t>
            </a: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Na!</a:t>
            </a:r>
            <a:endParaRPr lang="ja-JP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Amazingly 1 events for </a:t>
            </a: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Na! </a:t>
            </a:r>
            <a:endParaRPr lang="en-US" altLang="ja-JP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C3290EF-A09F-4923-A0FD-C78D9A67457D}"/>
              </a:ext>
            </a:extLst>
          </p:cNvPr>
          <p:cNvSpPr txBox="1"/>
          <p:nvPr/>
        </p:nvSpPr>
        <p:spPr>
          <a:xfrm>
            <a:off x="6346540" y="3335320"/>
            <a:ext cx="2715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c.f. </a:t>
            </a:r>
            <a:r>
              <a:rPr lang="en-US" altLang="ja-JP" sz="2000" baseline="30000" dirty="0"/>
              <a:t>31</a:t>
            </a:r>
            <a:r>
              <a:rPr lang="en-US" altLang="ja-JP" sz="2000" dirty="0"/>
              <a:t>F: 3938 events </a:t>
            </a:r>
          </a:p>
          <a:p>
            <a:r>
              <a:rPr lang="en-US" altLang="ja-JP" sz="2000" dirty="0"/>
              <a:t>      </a:t>
            </a:r>
            <a:r>
              <a:rPr lang="en-US" altLang="ja-JP" sz="2000" baseline="30000" dirty="0"/>
              <a:t>34</a:t>
            </a:r>
            <a:r>
              <a:rPr lang="en-US" altLang="ja-JP" sz="2000" dirty="0"/>
              <a:t>Ne: 115 events</a:t>
            </a:r>
            <a:endParaRPr kumimoji="1" lang="ja-JP" altLang="en-US" sz="20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270B5D6-E759-4BB6-A3EC-70134C448A41}"/>
              </a:ext>
            </a:extLst>
          </p:cNvPr>
          <p:cNvSpPr txBox="1"/>
          <p:nvPr/>
        </p:nvSpPr>
        <p:spPr>
          <a:xfrm>
            <a:off x="6444208" y="5754868"/>
            <a:ext cx="2575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+mn-lt"/>
              </a:rPr>
              <a:t>c.f. </a:t>
            </a:r>
            <a:r>
              <a:rPr lang="en-US" altLang="ja-JP" sz="2000" baseline="30000" dirty="0">
                <a:latin typeface="+mn-lt"/>
              </a:rPr>
              <a:t>34</a:t>
            </a:r>
            <a:r>
              <a:rPr lang="en-US" altLang="ja-JP" sz="2000" dirty="0">
                <a:latin typeface="+mn-lt"/>
              </a:rPr>
              <a:t>Ne: 4 events</a:t>
            </a:r>
          </a:p>
          <a:p>
            <a:r>
              <a:rPr lang="en-US" altLang="ja-JP" sz="2000" dirty="0">
                <a:latin typeface="+mn-lt"/>
              </a:rPr>
              <a:t>      </a:t>
            </a:r>
            <a:r>
              <a:rPr lang="en-US" altLang="ja-JP" sz="2000" baseline="30000" dirty="0">
                <a:latin typeface="+mn-lt"/>
              </a:rPr>
              <a:t>37</a:t>
            </a:r>
            <a:r>
              <a:rPr lang="en-US" altLang="ja-JP" sz="2000" dirty="0">
                <a:latin typeface="+mn-lt"/>
              </a:rPr>
              <a:t>Na: 363 events</a:t>
            </a:r>
            <a:endParaRPr kumimoji="1" lang="ja-JP" altLang="en-US" sz="2000" dirty="0">
              <a:latin typeface="+mn-lt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2582EA3-25CC-4B9E-9A45-07366F7C23D2}"/>
              </a:ext>
            </a:extLst>
          </p:cNvPr>
          <p:cNvSpPr/>
          <p:nvPr/>
        </p:nvSpPr>
        <p:spPr>
          <a:xfrm>
            <a:off x="1787294" y="691058"/>
            <a:ext cx="556941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clean background free PID was achieved !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3F96FFA-DB65-48ED-9E12-6C9D01F58123}"/>
              </a:ext>
            </a:extLst>
          </p:cNvPr>
          <p:cNvSpPr/>
          <p:nvPr/>
        </p:nvSpPr>
        <p:spPr>
          <a:xfrm>
            <a:off x="4080844" y="1243509"/>
            <a:ext cx="3370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Ca beam intensity was as high as ~450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pnA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CD3270F-994F-48FB-BCA3-2A76735E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009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3E7BF3-44D7-465A-9507-4D9D00CA4AFB}"/>
              </a:ext>
            </a:extLst>
          </p:cNvPr>
          <p:cNvSpPr txBox="1"/>
          <p:nvPr/>
        </p:nvSpPr>
        <p:spPr>
          <a:xfrm>
            <a:off x="981365" y="80745"/>
            <a:ext cx="7743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How </a:t>
            </a:r>
            <a:r>
              <a:rPr lang="en-US" altLang="ja-JP" sz="2800" dirty="0"/>
              <a:t>we</a:t>
            </a:r>
            <a:r>
              <a:rPr kumimoji="1" lang="en-US" altLang="ja-JP" sz="2800" dirty="0"/>
              <a:t> determined the neutron dripline from the non-observation of </a:t>
            </a:r>
            <a:r>
              <a:rPr kumimoji="1" lang="en-US" altLang="ja-JP" sz="2800" baseline="30000" dirty="0"/>
              <a:t>32,33</a:t>
            </a:r>
            <a:r>
              <a:rPr kumimoji="1" lang="en-US" altLang="ja-JP" sz="2800" dirty="0"/>
              <a:t>F and </a:t>
            </a:r>
            <a:r>
              <a:rPr kumimoji="1" lang="en-US" altLang="ja-JP" sz="2800" baseline="30000" dirty="0"/>
              <a:t>35,36</a:t>
            </a:r>
            <a:r>
              <a:rPr kumimoji="1" lang="en-US" altLang="ja-JP" sz="2800" dirty="0"/>
              <a:t>Ne</a:t>
            </a:r>
            <a:endParaRPr kumimoji="1" lang="ja-JP" altLang="en-US" sz="2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597D8B-196A-49AD-B9CC-960A1EFE3D08}"/>
              </a:ext>
            </a:extLst>
          </p:cNvPr>
          <p:cNvSpPr txBox="1"/>
          <p:nvPr/>
        </p:nvSpPr>
        <p:spPr>
          <a:xfrm>
            <a:off x="360040" y="1127673"/>
            <a:ext cx="81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For this purpose, we evaluated the confidence level (CL) for non-existence.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BF268C3-284A-4249-ADCB-EF45324C808D}"/>
                  </a:ext>
                </a:extLst>
              </p:cNvPr>
              <p:cNvSpPr txBox="1"/>
              <p:nvPr/>
            </p:nvSpPr>
            <p:spPr>
              <a:xfrm>
                <a:off x="611560" y="2144964"/>
                <a:ext cx="2127249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sup>
                      </m:sSup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!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BF268C3-284A-4249-ADCB-EF45324C8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144964"/>
                <a:ext cx="2127249" cy="382284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4B846DEB-14D2-41CB-A4D3-15FF5E334C2D}"/>
              </a:ext>
            </a:extLst>
          </p:cNvPr>
          <p:cNvCxnSpPr/>
          <p:nvPr/>
        </p:nvCxnSpPr>
        <p:spPr>
          <a:xfrm>
            <a:off x="3368079" y="2325098"/>
            <a:ext cx="33047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7B0351B-594B-4BAB-8B1E-164466C65CDF}"/>
                  </a:ext>
                </a:extLst>
              </p:cNvPr>
              <p:cNvSpPr txBox="1"/>
              <p:nvPr/>
            </p:nvSpPr>
            <p:spPr>
              <a:xfrm>
                <a:off x="4088159" y="2133956"/>
                <a:ext cx="1885610" cy="38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7B0351B-594B-4BAB-8B1E-164466C65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159" y="2133956"/>
                <a:ext cx="1885610" cy="382275"/>
              </a:xfrm>
              <a:prstGeom prst="rect">
                <a:avLst/>
              </a:prstGeom>
              <a:blipFill>
                <a:blip r:embed="rId4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78C9F0A-9491-4069-8986-E545E3809057}"/>
              </a:ext>
            </a:extLst>
          </p:cNvPr>
          <p:cNvSpPr txBox="1"/>
          <p:nvPr/>
        </p:nvSpPr>
        <p:spPr>
          <a:xfrm>
            <a:off x="3224063" y="2375609"/>
            <a:ext cx="8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5E5882D-60A5-4EB7-96B3-F959B0F0CA2A}"/>
              </a:ext>
            </a:extLst>
          </p:cNvPr>
          <p:cNvSpPr txBox="1"/>
          <p:nvPr/>
        </p:nvSpPr>
        <p:spPr>
          <a:xfrm>
            <a:off x="638444" y="2531805"/>
            <a:ext cx="242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Poisson distribution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7B16F21-F409-4B3E-A23F-22D677303035}"/>
                  </a:ext>
                </a:extLst>
              </p:cNvPr>
              <p:cNvSpPr txBox="1"/>
              <p:nvPr/>
            </p:nvSpPr>
            <p:spPr>
              <a:xfrm>
                <a:off x="678736" y="2825289"/>
                <a:ext cx="2271482" cy="383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: expected yield</a:t>
                </a:r>
                <a:endParaRPr lang="ja-JP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7B16F21-F409-4B3E-A23F-22D677303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6" y="2825289"/>
                <a:ext cx="2271482" cy="383579"/>
              </a:xfrm>
              <a:prstGeom prst="rect">
                <a:avLst/>
              </a:prstGeom>
              <a:blipFill>
                <a:blip r:embed="rId5"/>
                <a:stretch>
                  <a:fillRect t="-7937" b="-206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E4C5FCC-4934-41F9-B3D7-F6EFA06086A7}"/>
              </a:ext>
            </a:extLst>
          </p:cNvPr>
          <p:cNvSpPr txBox="1"/>
          <p:nvPr/>
        </p:nvSpPr>
        <p:spPr>
          <a:xfrm>
            <a:off x="4413878" y="2502814"/>
            <a:ext cx="138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Zero-event probability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FD9A791-E0C0-4C25-8479-A1146FC40116}"/>
              </a:ext>
            </a:extLst>
          </p:cNvPr>
          <p:cNvSpPr txBox="1"/>
          <p:nvPr/>
        </p:nvSpPr>
        <p:spPr>
          <a:xfrm>
            <a:off x="2987824" y="2706618"/>
            <a:ext cx="1421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Event zero</a:t>
            </a:r>
            <a:endParaRPr kumimoji="1" lang="ja-JP" altLang="en-US" sz="1600" dirty="0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DD190C96-EAF7-46C8-992E-EC9DC6C0DE2E}"/>
              </a:ext>
            </a:extLst>
          </p:cNvPr>
          <p:cNvCxnSpPr/>
          <p:nvPr/>
        </p:nvCxnSpPr>
        <p:spPr>
          <a:xfrm>
            <a:off x="6012160" y="2329748"/>
            <a:ext cx="33047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259DAFE-37EC-4CF3-B0FA-F24ECC9971E1}"/>
                  </a:ext>
                </a:extLst>
              </p:cNvPr>
              <p:cNvSpPr txBox="1"/>
              <p:nvPr/>
            </p:nvSpPr>
            <p:spPr>
              <a:xfrm>
                <a:off x="6342635" y="2132856"/>
                <a:ext cx="2039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CL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259DAFE-37EC-4CF3-B0FA-F24ECC997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635" y="2132856"/>
                <a:ext cx="2039104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3FB7200-FBC6-43E6-9966-6A8FAD1CD63F}"/>
              </a:ext>
            </a:extLst>
          </p:cNvPr>
          <p:cNvSpPr txBox="1"/>
          <p:nvPr/>
        </p:nvSpPr>
        <p:spPr>
          <a:xfrm>
            <a:off x="6363374" y="2505129"/>
            <a:ext cx="203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Confidence level for non-existence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7997BFC-5880-4EFB-9463-9F3261917D1F}"/>
                  </a:ext>
                </a:extLst>
              </p:cNvPr>
              <p:cNvSpPr txBox="1"/>
              <p:nvPr/>
            </p:nvSpPr>
            <p:spPr>
              <a:xfrm>
                <a:off x="672798" y="3093278"/>
                <a:ext cx="2421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+mj-lt"/>
                  </a:rPr>
                  <a:t> :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number of events</a:t>
                </a:r>
                <a:endParaRPr lang="ja-JP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7997BFC-5880-4EFB-9463-9F3261917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8" y="3093278"/>
                <a:ext cx="2421171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257AF3-B7AD-44BC-BE73-20C74F79FE87}"/>
              </a:ext>
            </a:extLst>
          </p:cNvPr>
          <p:cNvSpPr txBox="1"/>
          <p:nvPr/>
        </p:nvSpPr>
        <p:spPr>
          <a:xfrm>
            <a:off x="374312" y="1484784"/>
            <a:ext cx="828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The CL was calculated from the zero-event probability which was obtained using their expected yields and Poisson probability distribution as follows:</a:t>
            </a:r>
            <a:endParaRPr lang="ja-JP" altLang="en-US" dirty="0">
              <a:solidFill>
                <a:srgbClr val="0000FF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D3FA40A-4223-4B6D-B395-3350E0315F61}"/>
              </a:ext>
            </a:extLst>
          </p:cNvPr>
          <p:cNvGrpSpPr/>
          <p:nvPr/>
        </p:nvGrpSpPr>
        <p:grpSpPr>
          <a:xfrm>
            <a:off x="395536" y="3501008"/>
            <a:ext cx="8784976" cy="3315035"/>
            <a:chOff x="395536" y="3501008"/>
            <a:chExt cx="8784976" cy="3315035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07623B9F-7C06-4C04-99D0-AC8EFF5D4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46643" y="4005064"/>
              <a:ext cx="4161861" cy="2810979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9D32F23-E8AC-4949-AF56-5592121F033A}"/>
                </a:ext>
              </a:extLst>
            </p:cNvPr>
            <p:cNvSpPr txBox="1"/>
            <p:nvPr/>
          </p:nvSpPr>
          <p:spPr>
            <a:xfrm>
              <a:off x="5410883" y="3501008"/>
              <a:ext cx="37696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/>
                <a:t>Systematic cross section measurements along with predictions</a:t>
              </a:r>
              <a:endParaRPr kumimoji="1" lang="ja-JP" altLang="en-US" sz="1600" dirty="0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837D512C-7C45-4295-9AE5-2AD1723210CB}"/>
                </a:ext>
              </a:extLst>
            </p:cNvPr>
            <p:cNvSpPr/>
            <p:nvPr/>
          </p:nvSpPr>
          <p:spPr>
            <a:xfrm>
              <a:off x="399824" y="4077072"/>
              <a:ext cx="442472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dirty="0">
                  <a:solidFill>
                    <a:srgbClr val="0000FF"/>
                  </a:solidFill>
                </a:rPr>
                <a:t>The expected yields </a:t>
              </a:r>
              <a:r>
                <a:rPr lang="en-US" altLang="ja-JP" dirty="0"/>
                <a:t>of non-observed isotopes were estimated by </a:t>
              </a:r>
              <a:r>
                <a:rPr lang="en-US" altLang="ja-JP" dirty="0">
                  <a:solidFill>
                    <a:srgbClr val="0000FF"/>
                  </a:solidFill>
                </a:rPr>
                <a:t>extrapolation of cross sections. 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B9EC9A14-AD88-4A05-A9D2-635206916259}"/>
                </a:ext>
              </a:extLst>
            </p:cNvPr>
            <p:cNvSpPr txBox="1"/>
            <p:nvPr/>
          </p:nvSpPr>
          <p:spPr>
            <a:xfrm>
              <a:off x="7128183" y="4549178"/>
              <a:ext cx="1743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50"/>
                  </a:solidFill>
                </a:rPr>
                <a:t>Extrapolated!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F191B07-E47A-4267-807B-41E0E63C8E47}"/>
                </a:ext>
              </a:extLst>
            </p:cNvPr>
            <p:cNvSpPr txBox="1"/>
            <p:nvPr/>
          </p:nvSpPr>
          <p:spPr>
            <a:xfrm>
              <a:off x="395536" y="5012434"/>
              <a:ext cx="46085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dirty="0"/>
                <a:t>For this purpose, we performed systematic cross section measurements and extrapolated the cross sections using the </a:t>
              </a:r>
              <a:r>
                <a:rPr lang="en-US" altLang="ja-JP" dirty="0">
                  <a:solidFill>
                    <a:srgbClr val="0000FF"/>
                  </a:solidFill>
                </a:rPr>
                <a:t>EPAX </a:t>
              </a:r>
              <a:r>
                <a:rPr lang="en-US" altLang="ja-JP" dirty="0"/>
                <a:t>formula and the </a:t>
              </a:r>
              <a:r>
                <a:rPr lang="en-US" altLang="ja-JP" dirty="0" err="1">
                  <a:solidFill>
                    <a:srgbClr val="0000FF"/>
                  </a:solidFill>
                </a:rPr>
                <a:t>Qg</a:t>
              </a:r>
              <a:r>
                <a:rPr lang="en-US" altLang="ja-JP" dirty="0">
                  <a:solidFill>
                    <a:srgbClr val="0000FF"/>
                  </a:solidFill>
                </a:rPr>
                <a:t> systematics</a:t>
              </a:r>
              <a:r>
                <a:rPr lang="en-US" altLang="ja-JP" dirty="0"/>
                <a:t> fit as shown in the figure.</a:t>
              </a:r>
            </a:p>
          </p:txBody>
        </p:sp>
      </p:grpSp>
      <p:sp>
        <p:nvSpPr>
          <p:cNvPr id="33" name="スライド番号プレースホルダー 2">
            <a:extLst>
              <a:ext uri="{FF2B5EF4-FFF2-40B4-BE49-F238E27FC236}">
                <a16:creationId xmlns:a16="http://schemas.microsoft.com/office/drawing/2014/main" id="{57BAADBE-FEB7-4B00-A0B7-DE6A257B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F7ECCE9F-A5BD-4037-AC1A-E32FC34B5CEF}" type="slidenum">
              <a:rPr lang="en-US" altLang="ja-JP" smtClean="0"/>
              <a:pPr/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40017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B166462C-1551-43A8-9D34-381BA4C3A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5" y="3284984"/>
            <a:ext cx="5483119" cy="2971299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E9E6C09-ECB2-42DF-9B8D-7916F63D2B5E}"/>
              </a:ext>
            </a:extLst>
          </p:cNvPr>
          <p:cNvSpPr/>
          <p:nvPr/>
        </p:nvSpPr>
        <p:spPr>
          <a:xfrm>
            <a:off x="5504612" y="3408183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78">
            <a:extLst>
              <a:ext uri="{FF2B5EF4-FFF2-40B4-BE49-F238E27FC236}">
                <a16:creationId xmlns:a16="http://schemas.microsoft.com/office/drawing/2014/main" id="{78B73853-2BC9-4E36-9E0C-1544A021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95" y="159479"/>
            <a:ext cx="82714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Summary of the confidence level (CL) evaluation and conclusion of the first experiment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6FD2B32-8E72-40C4-8472-D3460421D284}"/>
              </a:ext>
            </a:extLst>
          </p:cNvPr>
          <p:cNvSpPr txBox="1"/>
          <p:nvPr/>
        </p:nvSpPr>
        <p:spPr>
          <a:xfrm>
            <a:off x="107504" y="6240042"/>
            <a:ext cx="6107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a </a:t>
            </a:r>
            <a:r>
              <a:rPr lang="en-US" altLang="ja-JP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F setting. b Total of the </a:t>
            </a:r>
            <a:r>
              <a:rPr lang="en-US" altLang="ja-JP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F and </a:t>
            </a:r>
            <a:r>
              <a:rPr lang="en-US" altLang="ja-JP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Ne+</a:t>
            </a:r>
            <a:r>
              <a:rPr lang="en-US" altLang="ja-JP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Na settings. c </a:t>
            </a:r>
            <a:r>
              <a:rPr lang="en-US" altLang="ja-JP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Ne+</a:t>
            </a:r>
            <a:r>
              <a:rPr lang="en-US" altLang="ja-JP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Na setting.</a:t>
            </a:r>
            <a:r>
              <a:rPr kumimoji="1" lang="en-US" altLang="ja-JP" sz="1400" dirty="0"/>
              <a:t> </a:t>
            </a:r>
            <a:endParaRPr kumimoji="1" lang="ja-JP" altLang="en-US" sz="1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1A194D9-3DA1-4F3B-A9A1-C6376236DB24}"/>
              </a:ext>
            </a:extLst>
          </p:cNvPr>
          <p:cNvSpPr txBox="1"/>
          <p:nvPr/>
        </p:nvSpPr>
        <p:spPr>
          <a:xfrm>
            <a:off x="755576" y="1221570"/>
            <a:ext cx="805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The obtained CL values are quite high as shown below.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AB656E3-C5FF-4887-B191-A61F6848ACD6}"/>
              </a:ext>
            </a:extLst>
          </p:cNvPr>
          <p:cNvSpPr txBox="1"/>
          <p:nvPr/>
        </p:nvSpPr>
        <p:spPr>
          <a:xfrm>
            <a:off x="6070801" y="338208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CL (=1-P)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3AF3CDC-B102-42CE-A376-15F6751CFF9C}"/>
              </a:ext>
            </a:extLst>
          </p:cNvPr>
          <p:cNvSpPr txBox="1"/>
          <p:nvPr/>
        </p:nvSpPr>
        <p:spPr>
          <a:xfrm>
            <a:off x="6214817" y="3728811"/>
            <a:ext cx="46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≈</a:t>
            </a:r>
            <a:r>
              <a:rPr kumimoji="1" lang="en-US" altLang="ja-JP" dirty="0">
                <a:solidFill>
                  <a:srgbClr val="0000FF"/>
                </a:solidFill>
              </a:rPr>
              <a:t>1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AE32AF3-DDAA-4C0A-8404-851496541E61}"/>
              </a:ext>
            </a:extLst>
          </p:cNvPr>
          <p:cNvSpPr txBox="1"/>
          <p:nvPr/>
        </p:nvSpPr>
        <p:spPr>
          <a:xfrm>
            <a:off x="6214817" y="3979956"/>
            <a:ext cx="46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≈</a:t>
            </a:r>
            <a:r>
              <a:rPr kumimoji="1" lang="en-US" altLang="ja-JP" dirty="0">
                <a:solidFill>
                  <a:srgbClr val="0000FF"/>
                </a:solidFill>
              </a:rPr>
              <a:t>1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FA71F14-95E2-4156-B1A9-3C307360EF54}"/>
              </a:ext>
            </a:extLst>
          </p:cNvPr>
          <p:cNvSpPr txBox="1"/>
          <p:nvPr/>
        </p:nvSpPr>
        <p:spPr>
          <a:xfrm>
            <a:off x="5962789" y="42412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00FF"/>
                </a:solidFill>
              </a:rPr>
              <a:t>1 - 3x10</a:t>
            </a:r>
            <a:r>
              <a:rPr lang="en-US" altLang="ja-JP" baseline="30000" dirty="0">
                <a:solidFill>
                  <a:srgbClr val="0000FF"/>
                </a:solidFill>
              </a:rPr>
              <a:t>-10</a:t>
            </a:r>
            <a:endParaRPr lang="ja-JP" altLang="en-US" baseline="30000" dirty="0">
              <a:solidFill>
                <a:srgbClr val="0000FF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4CEAEFF-DACD-4EEA-8AB5-3E68087D7455}"/>
              </a:ext>
            </a:extLst>
          </p:cNvPr>
          <p:cNvSpPr txBox="1"/>
          <p:nvPr/>
        </p:nvSpPr>
        <p:spPr>
          <a:xfrm>
            <a:off x="6214817" y="4499668"/>
            <a:ext cx="46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≈</a:t>
            </a:r>
            <a:r>
              <a:rPr kumimoji="1" lang="en-US" altLang="ja-JP" dirty="0">
                <a:solidFill>
                  <a:srgbClr val="0000FF"/>
                </a:solidFill>
              </a:rPr>
              <a:t>1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87C61E4-0C73-4DC0-9342-269F8F304481}"/>
              </a:ext>
            </a:extLst>
          </p:cNvPr>
          <p:cNvSpPr txBox="1"/>
          <p:nvPr/>
        </p:nvSpPr>
        <p:spPr>
          <a:xfrm>
            <a:off x="6214817" y="4750813"/>
            <a:ext cx="46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≈</a:t>
            </a:r>
            <a:r>
              <a:rPr kumimoji="1" lang="en-US" altLang="ja-JP" dirty="0">
                <a:solidFill>
                  <a:srgbClr val="0000FF"/>
                </a:solidFill>
              </a:rPr>
              <a:t>1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74092F8-3B08-44B0-9241-9C1927E66768}"/>
              </a:ext>
            </a:extLst>
          </p:cNvPr>
          <p:cNvSpPr txBox="1"/>
          <p:nvPr/>
        </p:nvSpPr>
        <p:spPr>
          <a:xfrm>
            <a:off x="6214817" y="5013078"/>
            <a:ext cx="46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≈</a:t>
            </a:r>
            <a:r>
              <a:rPr kumimoji="1" lang="en-US" altLang="ja-JP" dirty="0">
                <a:solidFill>
                  <a:srgbClr val="0000FF"/>
                </a:solidFill>
              </a:rPr>
              <a:t>1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4E18EE6-C3D2-42D4-979E-2DC6411B2E7C}"/>
              </a:ext>
            </a:extLst>
          </p:cNvPr>
          <p:cNvSpPr txBox="1"/>
          <p:nvPr/>
        </p:nvSpPr>
        <p:spPr>
          <a:xfrm>
            <a:off x="5962789" y="5267098"/>
            <a:ext cx="123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00FF"/>
                </a:solidFill>
              </a:rPr>
              <a:t>1 - 2x10</a:t>
            </a:r>
            <a:r>
              <a:rPr lang="en-US" altLang="ja-JP" baseline="30000" dirty="0">
                <a:solidFill>
                  <a:srgbClr val="0000FF"/>
                </a:solidFill>
              </a:rPr>
              <a:t>-7</a:t>
            </a:r>
            <a:endParaRPr lang="ja-JP" altLang="en-US" baseline="30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18A7E3F-DC14-417A-A5A9-997FB4F8E6A0}"/>
                  </a:ext>
                </a:extLst>
              </p:cNvPr>
              <p:cNvSpPr txBox="1"/>
              <p:nvPr/>
            </p:nvSpPr>
            <p:spPr>
              <a:xfrm>
                <a:off x="5998793" y="5517519"/>
                <a:ext cx="1234329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99</m:t>
                          </m:r>
                          <m:r>
                            <a:rPr lang="en-US" altLang="ja-JP" b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b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% </m:t>
                          </m:r>
                        </m:e>
                        <m:sub>
                          <m:r>
                            <a:rPr lang="en-US" altLang="ja-JP" b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b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b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sub>
                        <m:sup>
                          <m:r>
                            <a:rPr lang="en-US" altLang="ja-JP" b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b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b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18A7E3F-DC14-417A-A5A9-997FB4F8E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793" y="5517519"/>
                <a:ext cx="1234329" cy="405624"/>
              </a:xfrm>
              <a:prstGeom prst="rect">
                <a:avLst/>
              </a:prstGeom>
              <a:blipFill>
                <a:blip r:embed="rId4"/>
                <a:stretch>
                  <a:fillRect r="-12808" b="-29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0D4B698-AF98-4156-BDA2-7B8773F66919}"/>
              </a:ext>
            </a:extLst>
          </p:cNvPr>
          <p:cNvSpPr txBox="1"/>
          <p:nvPr/>
        </p:nvSpPr>
        <p:spPr>
          <a:xfrm>
            <a:off x="6214817" y="5804232"/>
            <a:ext cx="46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≈</a:t>
            </a:r>
            <a:r>
              <a:rPr kumimoji="1" lang="en-US" altLang="ja-JP" dirty="0">
                <a:solidFill>
                  <a:srgbClr val="0000FF"/>
                </a:solidFill>
              </a:rPr>
              <a:t>1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C6981931-70CA-4E9E-BF72-F6FA441ADCC4}"/>
              </a:ext>
            </a:extLst>
          </p:cNvPr>
          <p:cNvCxnSpPr/>
          <p:nvPr/>
        </p:nvCxnSpPr>
        <p:spPr>
          <a:xfrm>
            <a:off x="7380311" y="5720331"/>
            <a:ext cx="248291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2DECBFF-1829-46D8-9105-E08712FF73A1}"/>
              </a:ext>
            </a:extLst>
          </p:cNvPr>
          <p:cNvSpPr txBox="1"/>
          <p:nvPr/>
        </p:nvSpPr>
        <p:spPr>
          <a:xfrm>
            <a:off x="7572775" y="5426222"/>
            <a:ext cx="1574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Improved by 2</a:t>
            </a:r>
            <a:r>
              <a:rPr lang="en-US" altLang="ja-JP" sz="1600" baseline="30000" dirty="0">
                <a:solidFill>
                  <a:srgbClr val="FF0000"/>
                </a:solidFill>
              </a:rPr>
              <a:t>nd</a:t>
            </a:r>
            <a:r>
              <a:rPr lang="en-US" altLang="ja-JP" sz="1600" dirty="0">
                <a:solidFill>
                  <a:srgbClr val="FF0000"/>
                </a:solidFill>
              </a:rPr>
              <a:t> experiment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320C44B-0721-4625-9862-445C28D7480B}"/>
              </a:ext>
            </a:extLst>
          </p:cNvPr>
          <p:cNvSpPr txBox="1"/>
          <p:nvPr/>
        </p:nvSpPr>
        <p:spPr>
          <a:xfrm>
            <a:off x="755576" y="2204864"/>
            <a:ext cx="755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FF0000"/>
                </a:solidFill>
              </a:rPr>
              <a:t>This allowed us </a:t>
            </a:r>
            <a:r>
              <a:rPr lang="en-US" altLang="ja-JP" sz="2000" dirty="0">
                <a:solidFill>
                  <a:srgbClr val="FF0000"/>
                </a:solidFill>
              </a:rPr>
              <a:t>to </a:t>
            </a:r>
            <a:r>
              <a:rPr kumimoji="1" lang="en-US" altLang="ja-JP" sz="2000" dirty="0">
                <a:solidFill>
                  <a:srgbClr val="FF0000"/>
                </a:solidFill>
              </a:rPr>
              <a:t>determine </a:t>
            </a:r>
            <a:r>
              <a:rPr lang="en-US" altLang="ja-JP" sz="2000" dirty="0">
                <a:solidFill>
                  <a:srgbClr val="FF0000"/>
                </a:solidFill>
              </a:rPr>
              <a:t>t</a:t>
            </a:r>
            <a:r>
              <a:rPr kumimoji="1" lang="en-US" altLang="ja-JP" sz="2000" dirty="0">
                <a:solidFill>
                  <a:srgbClr val="FF0000"/>
                </a:solidFill>
              </a:rPr>
              <a:t>he neutron dripline of F and Ne to be </a:t>
            </a:r>
            <a:r>
              <a:rPr kumimoji="1" lang="en-US" altLang="ja-JP" sz="2000" baseline="30000" dirty="0">
                <a:solidFill>
                  <a:srgbClr val="FF0000"/>
                </a:solidFill>
              </a:rPr>
              <a:t>31</a:t>
            </a:r>
            <a:r>
              <a:rPr kumimoji="1" lang="en-US" altLang="ja-JP" sz="2000" dirty="0">
                <a:solidFill>
                  <a:srgbClr val="FF0000"/>
                </a:solidFill>
              </a:rPr>
              <a:t>F and </a:t>
            </a:r>
            <a:r>
              <a:rPr kumimoji="1" lang="en-US" altLang="ja-JP" sz="2000" baseline="30000" dirty="0">
                <a:solidFill>
                  <a:srgbClr val="FF0000"/>
                </a:solidFill>
              </a:rPr>
              <a:t>34</a:t>
            </a:r>
            <a:r>
              <a:rPr kumimoji="1" lang="en-US" altLang="ja-JP" sz="2000" dirty="0">
                <a:solidFill>
                  <a:srgbClr val="FF0000"/>
                </a:solidFill>
              </a:rPr>
              <a:t>Ne, respectively.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F55C08A-1AEA-4D96-9688-0EBFF6493572}"/>
              </a:ext>
            </a:extLst>
          </p:cNvPr>
          <p:cNvSpPr txBox="1"/>
          <p:nvPr/>
        </p:nvSpPr>
        <p:spPr>
          <a:xfrm>
            <a:off x="1979711" y="379036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2.15</a:t>
            </a:r>
            <a:endParaRPr kumimoji="1" lang="ja-JP" altLang="en-US" sz="14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4F6DA90-BB10-454D-B5B7-0CF1111C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16</a:t>
            </a:fld>
            <a:endParaRPr lang="en-US" altLang="ja-JP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A6E139-D62E-49C0-AE90-198DA59608A7}"/>
              </a:ext>
            </a:extLst>
          </p:cNvPr>
          <p:cNvSpPr txBox="1"/>
          <p:nvPr/>
        </p:nvSpPr>
        <p:spPr>
          <a:xfrm>
            <a:off x="755576" y="1586913"/>
            <a:ext cx="7351162" cy="67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We concluded that the unobserved isotopes </a:t>
            </a:r>
            <a:r>
              <a:rPr lang="en-US" altLang="ja-JP" baseline="30000" dirty="0">
                <a:solidFill>
                  <a:srgbClr val="0000FF"/>
                </a:solidFill>
              </a:rPr>
              <a:t>32,33</a:t>
            </a:r>
            <a:r>
              <a:rPr lang="en-US" altLang="ja-JP" dirty="0">
                <a:solidFill>
                  <a:srgbClr val="0000FF"/>
                </a:solidFill>
              </a:rPr>
              <a:t>F, </a:t>
            </a:r>
            <a:r>
              <a:rPr lang="en-US" altLang="ja-JP" baseline="30000" dirty="0">
                <a:solidFill>
                  <a:srgbClr val="0000FF"/>
                </a:solidFill>
              </a:rPr>
              <a:t>35,36</a:t>
            </a:r>
            <a:r>
              <a:rPr lang="en-US" altLang="ja-JP" dirty="0">
                <a:solidFill>
                  <a:srgbClr val="0000FF"/>
                </a:solidFill>
              </a:rPr>
              <a:t>Ne and </a:t>
            </a:r>
            <a:r>
              <a:rPr lang="en-US" altLang="ja-JP" baseline="30000" dirty="0">
                <a:solidFill>
                  <a:srgbClr val="0000FF"/>
                </a:solidFill>
              </a:rPr>
              <a:t>38</a:t>
            </a:r>
            <a:r>
              <a:rPr lang="en-US" altLang="ja-JP" dirty="0">
                <a:solidFill>
                  <a:srgbClr val="0000FF"/>
                </a:solidFill>
              </a:rPr>
              <a:t>Na are unbound with high confidences.  </a:t>
            </a:r>
            <a:endParaRPr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83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61B6D94-2F1C-4EE0-AC29-C2384B51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17</a:t>
            </a:fld>
            <a:endParaRPr lang="en-US" altLang="ja-JP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467D6E-490F-451C-A7FA-1D729F3AD7EE}"/>
              </a:ext>
            </a:extLst>
          </p:cNvPr>
          <p:cNvSpPr txBox="1"/>
          <p:nvPr/>
        </p:nvSpPr>
        <p:spPr>
          <a:xfrm>
            <a:off x="2771800" y="241357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Outline of my talk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14777D-7294-4813-8FA3-5F5988F2F3D9}"/>
              </a:ext>
            </a:extLst>
          </p:cNvPr>
          <p:cNvSpPr txBox="1"/>
          <p:nvPr/>
        </p:nvSpPr>
        <p:spPr>
          <a:xfrm>
            <a:off x="498776" y="908720"/>
            <a:ext cx="83941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Introduction</a:t>
            </a:r>
          </a:p>
          <a:p>
            <a:r>
              <a:rPr lang="en-US" altLang="ja-JP" sz="2000" dirty="0"/>
              <a:t>         Neutron dripline before present work</a:t>
            </a:r>
          </a:p>
          <a:p>
            <a:r>
              <a:rPr lang="en-US" altLang="ja-JP" sz="2000" dirty="0"/>
              <a:t>         Known nuclear structure in this region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Experimental method</a:t>
            </a:r>
          </a:p>
          <a:p>
            <a:r>
              <a:rPr lang="en-US" altLang="ja-JP" sz="2000" dirty="0"/>
              <a:t>         PID and background removal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Determination of the neutron dripline for F and Ne</a:t>
            </a:r>
          </a:p>
          <a:p>
            <a:r>
              <a:rPr lang="en-US" altLang="ja-JP" sz="2400" dirty="0"/>
              <a:t>        </a:t>
            </a:r>
            <a:r>
              <a:rPr lang="en-US" altLang="ja-JP" sz="2000" dirty="0"/>
              <a:t>First experiment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FF0000"/>
                </a:solidFill>
              </a:rPr>
              <a:t>Discovery of </a:t>
            </a:r>
            <a:r>
              <a:rPr lang="en-US" altLang="ja-JP" sz="2400" baseline="30000" dirty="0">
                <a:solidFill>
                  <a:srgbClr val="FF0000"/>
                </a:solidFill>
              </a:rPr>
              <a:t>39</a:t>
            </a:r>
            <a:r>
              <a:rPr lang="en-US" altLang="ja-JP" sz="2400" dirty="0">
                <a:solidFill>
                  <a:srgbClr val="FF0000"/>
                </a:solidFill>
              </a:rPr>
              <a:t>Na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         Second experiment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Discussion on underlying nuclear structure</a:t>
            </a:r>
          </a:p>
          <a:p>
            <a:r>
              <a:rPr lang="en-US" altLang="ja-JP" sz="2000" dirty="0"/>
              <a:t>         </a:t>
            </a:r>
            <a:r>
              <a:rPr lang="en-US" altLang="ja-JP" sz="2000" dirty="0" err="1"/>
              <a:t>Magicilty</a:t>
            </a:r>
            <a:r>
              <a:rPr lang="en-US" altLang="ja-JP" sz="2000" dirty="0"/>
              <a:t> loss and nuclear deformation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Summary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6177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6628F80-8B71-4C43-991B-876485BEB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814" y="2636493"/>
            <a:ext cx="4760434" cy="386405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FDE6AD4-B272-41A3-901E-6A8D159C10BC}"/>
              </a:ext>
            </a:extLst>
          </p:cNvPr>
          <p:cNvSpPr/>
          <p:nvPr/>
        </p:nvSpPr>
        <p:spPr>
          <a:xfrm>
            <a:off x="5140158" y="4065895"/>
            <a:ext cx="1440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2010C86-D8E6-4FAA-B22D-3B008383EFD9}"/>
              </a:ext>
            </a:extLst>
          </p:cNvPr>
          <p:cNvSpPr/>
          <p:nvPr/>
        </p:nvSpPr>
        <p:spPr>
          <a:xfrm>
            <a:off x="4996142" y="4425935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9CEFAB5-D43E-427D-9945-51CCC04AF211}"/>
              </a:ext>
            </a:extLst>
          </p:cNvPr>
          <p:cNvSpPr/>
          <p:nvPr/>
        </p:nvSpPr>
        <p:spPr>
          <a:xfrm>
            <a:off x="4935131" y="3960665"/>
            <a:ext cx="194269" cy="227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811D187-B6BB-4B9D-B538-4866BDF84E44}"/>
              </a:ext>
            </a:extLst>
          </p:cNvPr>
          <p:cNvSpPr/>
          <p:nvPr/>
        </p:nvSpPr>
        <p:spPr>
          <a:xfrm>
            <a:off x="4863123" y="4085163"/>
            <a:ext cx="1440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18D46FA-062B-4AC1-AEE0-FADD8B43CAAA}"/>
              </a:ext>
            </a:extLst>
          </p:cNvPr>
          <p:cNvSpPr/>
          <p:nvPr/>
        </p:nvSpPr>
        <p:spPr>
          <a:xfrm>
            <a:off x="4996142" y="3716613"/>
            <a:ext cx="576064" cy="349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A7F734-0929-4DD7-ADAE-456D31FFF1C8}"/>
              </a:ext>
            </a:extLst>
          </p:cNvPr>
          <p:cNvSpPr txBox="1"/>
          <p:nvPr/>
        </p:nvSpPr>
        <p:spPr>
          <a:xfrm>
            <a:off x="5052415" y="3492292"/>
            <a:ext cx="83599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r>
              <a:rPr kumimoji="1"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9C67F318-95DB-4BCA-8FED-770AD1F2B205}"/>
              </a:ext>
            </a:extLst>
          </p:cNvPr>
          <p:cNvCxnSpPr>
            <a:cxnSpLocks/>
            <a:endCxn id="4" idx="1"/>
          </p:cNvCxnSpPr>
          <p:nvPr/>
        </p:nvCxnSpPr>
        <p:spPr>
          <a:xfrm flipH="1">
            <a:off x="5140158" y="3960665"/>
            <a:ext cx="205027" cy="321254"/>
          </a:xfrm>
          <a:prstGeom prst="straightConnector1">
            <a:avLst/>
          </a:prstGeom>
          <a:ln w="22225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8F3C3D-F0EB-40A5-A2A6-6F0A73C10828}"/>
              </a:ext>
            </a:extLst>
          </p:cNvPr>
          <p:cNvSpPr txBox="1"/>
          <p:nvPr/>
        </p:nvSpPr>
        <p:spPr>
          <a:xfrm>
            <a:off x="371932" y="357452"/>
            <a:ext cx="8556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1 event observed for </a:t>
            </a:r>
            <a:r>
              <a:rPr kumimoji="1" lang="en-US" altLang="ja-JP" sz="2800" baseline="30000" dirty="0">
                <a:solidFill>
                  <a:srgbClr val="FF0000"/>
                </a:solidFill>
              </a:rPr>
              <a:t>39</a:t>
            </a:r>
            <a:r>
              <a:rPr kumimoji="1" lang="en-US" altLang="ja-JP" sz="2800" dirty="0">
                <a:solidFill>
                  <a:srgbClr val="FF0000"/>
                </a:solidFill>
              </a:rPr>
              <a:t>Na in the first experiment!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483D0B-2287-419F-820A-E383070F7F58}"/>
              </a:ext>
            </a:extLst>
          </p:cNvPr>
          <p:cNvSpPr txBox="1"/>
          <p:nvPr/>
        </p:nvSpPr>
        <p:spPr>
          <a:xfrm>
            <a:off x="611560" y="1196752"/>
            <a:ext cx="80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We were very much excited about this one event, because the sodium dripline may extend to the further neutron-rich side.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0FFB775-0620-40AA-983E-B94DABBDB858}"/>
              </a:ext>
            </a:extLst>
          </p:cNvPr>
          <p:cNvSpPr txBox="1"/>
          <p:nvPr/>
        </p:nvSpPr>
        <p:spPr>
          <a:xfrm>
            <a:off x="611560" y="1916832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We decided to revisit the search for </a:t>
            </a:r>
            <a:r>
              <a:rPr lang="en-US" altLang="ja-JP" baseline="30000" dirty="0">
                <a:solidFill>
                  <a:srgbClr val="0000FF"/>
                </a:solidFill>
              </a:rPr>
              <a:t>39</a:t>
            </a:r>
            <a:r>
              <a:rPr lang="en-US" altLang="ja-JP" dirty="0">
                <a:solidFill>
                  <a:srgbClr val="0000FF"/>
                </a:solidFill>
              </a:rPr>
              <a:t>Na in the second experiment!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64FAF90-DBEF-4663-B685-C8784968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827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A3DAD743-0971-42E9-A54C-FBD6DDA45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17135"/>
              </p:ext>
            </p:extLst>
          </p:nvPr>
        </p:nvGraphicFramePr>
        <p:xfrm>
          <a:off x="4139952" y="1043305"/>
          <a:ext cx="4248472" cy="52019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51392724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10610196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0000FF"/>
                          </a:solidFill>
                        </a:rPr>
                        <a:t>Settings</a:t>
                      </a:r>
                      <a:endParaRPr kumimoji="1" lang="ja-JP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30000" dirty="0">
                          <a:solidFill>
                            <a:srgbClr val="0000FF"/>
                          </a:solidFill>
                        </a:rPr>
                        <a:t>39</a:t>
                      </a:r>
                      <a:r>
                        <a:rPr kumimoji="1" lang="en-US" altLang="ja-JP" sz="1800" baseline="0" dirty="0">
                          <a:solidFill>
                            <a:srgbClr val="0000FF"/>
                          </a:solidFill>
                        </a:rPr>
                        <a:t>Na</a:t>
                      </a:r>
                      <a:endParaRPr kumimoji="1" lang="ja-JP" altLang="en-US" sz="18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30000" dirty="0">
                          <a:solidFill>
                            <a:srgbClr val="0000FF"/>
                          </a:solidFill>
                        </a:rPr>
                        <a:t>36</a:t>
                      </a:r>
                      <a:r>
                        <a:rPr kumimoji="1" lang="en-US" altLang="ja-JP" sz="1800" baseline="0" dirty="0">
                          <a:solidFill>
                            <a:srgbClr val="0000FF"/>
                          </a:solidFill>
                        </a:rPr>
                        <a:t>Ne</a:t>
                      </a:r>
                      <a:endParaRPr kumimoji="1" lang="ja-JP" altLang="en-US" sz="18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</a:rPr>
                        <a:t>Tuned</a:t>
                      </a:r>
                      <a:r>
                        <a:rPr kumimoji="1" lang="en-US" altLang="ja-JP" sz="1800" baseline="0" dirty="0">
                          <a:solidFill>
                            <a:srgbClr val="FF0000"/>
                          </a:solidFill>
                        </a:rPr>
                        <a:t> for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30000" dirty="0">
                          <a:solidFill>
                            <a:srgbClr val="FF0000"/>
                          </a:solidFill>
                        </a:rPr>
                        <a:t>39</a:t>
                      </a:r>
                      <a:r>
                        <a:rPr kumimoji="1" lang="en-US" altLang="ja-JP" sz="1800" baseline="0" dirty="0">
                          <a:solidFill>
                            <a:srgbClr val="FF0000"/>
                          </a:solidFill>
                        </a:rPr>
                        <a:t>Na</a:t>
                      </a:r>
                      <a:endParaRPr kumimoji="1" lang="ja-JP" altLang="en-US" sz="18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30000" dirty="0">
                          <a:solidFill>
                            <a:srgbClr val="FF0000"/>
                          </a:solidFill>
                        </a:rPr>
                        <a:t>36</a:t>
                      </a:r>
                      <a:r>
                        <a:rPr kumimoji="1" lang="en-US" altLang="ja-JP" sz="1800" baseline="0" dirty="0">
                          <a:solidFill>
                            <a:srgbClr val="FF0000"/>
                          </a:solidFill>
                        </a:rPr>
                        <a:t>Ne</a:t>
                      </a:r>
                      <a:endParaRPr kumimoji="1" lang="ja-JP" altLang="en-US" sz="18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965997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Beam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30000" dirty="0">
                          <a:solidFill>
                            <a:schemeClr val="tx1"/>
                          </a:solidFill>
                        </a:rPr>
                        <a:t>48</a:t>
                      </a: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</a:rPr>
                        <a:t>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</a:rPr>
                        <a:t>345 MeV/u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30000" dirty="0">
                          <a:solidFill>
                            <a:schemeClr val="tx1"/>
                          </a:solidFill>
                        </a:rPr>
                        <a:t>48</a:t>
                      </a: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</a:rPr>
                        <a:t>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</a:rPr>
                        <a:t>345 MeV/u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Be 20 mm</a:t>
                      </a:r>
                      <a:endParaRPr kumimoji="1" lang="ja-JP" altLang="en-US" sz="16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Be 20 mm</a:t>
                      </a:r>
                      <a:endParaRPr kumimoji="1" lang="ja-JP" altLang="en-US" sz="16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Beam</a:t>
                      </a:r>
                      <a:r>
                        <a:rPr kumimoji="1" lang="en-US" altLang="ja-JP" sz="1600" baseline="0" dirty="0"/>
                        <a:t> d</a:t>
                      </a:r>
                      <a:r>
                        <a:rPr kumimoji="1" lang="en-US" altLang="ja-JP" sz="1600" dirty="0"/>
                        <a:t>ump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±</a:t>
                      </a:r>
                      <a:r>
                        <a:rPr kumimoji="1" lang="en-US" altLang="ja-JP" sz="1600" baseline="0" dirty="0"/>
                        <a:t>125 mm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±</a:t>
                      </a:r>
                      <a:r>
                        <a:rPr kumimoji="1" lang="en-US" altLang="ja-JP" sz="1600" baseline="0" dirty="0"/>
                        <a:t>125 mm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i="1" dirty="0" err="1">
                          <a:solidFill>
                            <a:schemeClr val="tx1"/>
                          </a:solidFill>
                        </a:rPr>
                        <a:t>Bρ</a:t>
                      </a: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</a:rPr>
                        <a:t> before F1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9.155 Tm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9.408 Tm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2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i="1" dirty="0" err="1">
                          <a:solidFill>
                            <a:schemeClr val="tx1"/>
                          </a:solidFill>
                        </a:rPr>
                        <a:t>Bρ</a:t>
                      </a: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</a:rPr>
                        <a:t> after F1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8.439 Tm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8.770 Tm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F1 degrader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Al</a:t>
                      </a:r>
                      <a:r>
                        <a:rPr kumimoji="1" lang="en-US" altLang="ja-JP" sz="1600" baseline="0" dirty="0"/>
                        <a:t> 15 mm</a:t>
                      </a:r>
                    </a:p>
                    <a:p>
                      <a:pPr algn="ctr"/>
                      <a:r>
                        <a:rPr kumimoji="1" lang="en-US" altLang="ja-JP" sz="1600" baseline="0" dirty="0"/>
                        <a:t>18.66 </a:t>
                      </a:r>
                      <a:r>
                        <a:rPr kumimoji="1" lang="en-US" altLang="ja-JP" sz="1600" baseline="0" dirty="0" err="1"/>
                        <a:t>mr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Al</a:t>
                      </a:r>
                      <a:r>
                        <a:rPr kumimoji="1" lang="en-US" altLang="ja-JP" sz="1600" baseline="0" dirty="0"/>
                        <a:t> 15 mm</a:t>
                      </a:r>
                    </a:p>
                    <a:p>
                      <a:pPr algn="ctr"/>
                      <a:r>
                        <a:rPr kumimoji="1" lang="en-US" altLang="ja-JP" sz="1600" baseline="0" dirty="0"/>
                        <a:t>18.66 </a:t>
                      </a:r>
                      <a:r>
                        <a:rPr kumimoji="1" lang="en-US" altLang="ja-JP" sz="1600" baseline="0" dirty="0" err="1"/>
                        <a:t>mr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F5</a:t>
                      </a:r>
                      <a:r>
                        <a:rPr kumimoji="1" lang="en-US" altLang="ja-JP" sz="1600" baseline="0" dirty="0"/>
                        <a:t> degrader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Al</a:t>
                      </a:r>
                      <a:r>
                        <a:rPr kumimoji="1" lang="en-US" altLang="ja-JP" sz="1600" baseline="0" dirty="0"/>
                        <a:t> 7 mm</a:t>
                      </a:r>
                    </a:p>
                    <a:p>
                      <a:pPr algn="ctr"/>
                      <a:r>
                        <a:rPr kumimoji="1" lang="en-US" altLang="ja-JP" sz="1600" baseline="0" dirty="0"/>
                        <a:t>5.969 </a:t>
                      </a:r>
                      <a:r>
                        <a:rPr kumimoji="1" lang="en-US" altLang="ja-JP" sz="1600" baseline="0" dirty="0" err="1"/>
                        <a:t>mr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Al</a:t>
                      </a:r>
                      <a:r>
                        <a:rPr kumimoji="1" lang="en-US" altLang="ja-JP" sz="1600" baseline="0" dirty="0"/>
                        <a:t> 7 mm</a:t>
                      </a:r>
                    </a:p>
                    <a:p>
                      <a:pPr algn="ctr"/>
                      <a:r>
                        <a:rPr kumimoji="1" lang="en-US" altLang="ja-JP" sz="1600" baseline="0" dirty="0"/>
                        <a:t>5.969 </a:t>
                      </a:r>
                      <a:r>
                        <a:rPr kumimoji="1" lang="en-US" altLang="ja-JP" sz="1600" baseline="0" dirty="0" err="1"/>
                        <a:t>mr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>
                          <a:latin typeface="Symbol" panose="05050102010706020507" pitchFamily="18" charset="2"/>
                        </a:rPr>
                        <a:t>D</a:t>
                      </a:r>
                      <a:r>
                        <a:rPr kumimoji="1" lang="en-US" altLang="ja-JP" sz="1600" dirty="0" err="1"/>
                        <a:t>p</a:t>
                      </a:r>
                      <a:r>
                        <a:rPr kumimoji="1" lang="en-US" altLang="ja-JP" sz="1600" dirty="0"/>
                        <a:t>/p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±3%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±3%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F2 slit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±8.3mm(H)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±20mm(V) 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±8.3mm(H)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±20mm(V) 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F7 slit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±20 mm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±20 mm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B75F46-00E7-4013-BA10-EBF7025E4F6C}"/>
              </a:ext>
            </a:extLst>
          </p:cNvPr>
          <p:cNvSpPr txBox="1"/>
          <p:nvPr/>
        </p:nvSpPr>
        <p:spPr>
          <a:xfrm>
            <a:off x="1043608" y="227686"/>
            <a:ext cx="729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/>
              <a:t>BigRIPS</a:t>
            </a:r>
            <a:r>
              <a:rPr lang="en-US" altLang="ja-JP" sz="2800" dirty="0"/>
              <a:t> settings</a:t>
            </a:r>
            <a:r>
              <a:rPr lang="ja-JP" altLang="en-US" sz="2800" dirty="0"/>
              <a:t> </a:t>
            </a:r>
            <a:r>
              <a:rPr lang="en-US" altLang="ja-JP" sz="2800" dirty="0"/>
              <a:t>in the second experiment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88E4EC0-A9E0-449F-A522-625A80953080}"/>
              </a:ext>
            </a:extLst>
          </p:cNvPr>
          <p:cNvSpPr txBox="1"/>
          <p:nvPr/>
        </p:nvSpPr>
        <p:spPr>
          <a:xfrm>
            <a:off x="496252" y="1043305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We ran two settings, in which we revisited the search for </a:t>
            </a:r>
            <a:r>
              <a:rPr lang="en-US" altLang="ja-JP" baseline="30000" dirty="0">
                <a:solidFill>
                  <a:srgbClr val="0000FF"/>
                </a:solidFill>
              </a:rPr>
              <a:t>39</a:t>
            </a:r>
            <a:r>
              <a:rPr lang="en-US" altLang="ja-JP" dirty="0">
                <a:solidFill>
                  <a:srgbClr val="0000FF"/>
                </a:solidFill>
              </a:rPr>
              <a:t>Na</a:t>
            </a:r>
            <a:r>
              <a:rPr lang="ja-JP" altLang="en-US" dirty="0">
                <a:solidFill>
                  <a:srgbClr val="0000FF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and</a:t>
            </a:r>
            <a:r>
              <a:rPr lang="ja-JP" altLang="en-US" dirty="0">
                <a:solidFill>
                  <a:srgbClr val="0000FF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the production of </a:t>
            </a:r>
            <a:r>
              <a:rPr lang="en-US" altLang="ja-JP" baseline="30000" dirty="0">
                <a:solidFill>
                  <a:srgbClr val="0000FF"/>
                </a:solidFill>
              </a:rPr>
              <a:t>36</a:t>
            </a:r>
            <a:r>
              <a:rPr lang="en-US" altLang="ja-JP" dirty="0">
                <a:solidFill>
                  <a:srgbClr val="0000FF"/>
                </a:solidFill>
              </a:rPr>
              <a:t>Ne, respectively.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3D9F1B-13C2-4361-A3C9-8CAAAB26C75E}"/>
              </a:ext>
            </a:extLst>
          </p:cNvPr>
          <p:cNvSpPr txBox="1"/>
          <p:nvPr/>
        </p:nvSpPr>
        <p:spPr>
          <a:xfrm>
            <a:off x="496252" y="224363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altLang="ja-JP" i="1" dirty="0">
                <a:solidFill>
                  <a:srgbClr val="0000FF"/>
                </a:solidFill>
              </a:rPr>
              <a:t>B</a:t>
            </a:r>
            <a:r>
              <a:rPr lang="en-US" altLang="ja-JP" i="1" dirty="0">
                <a:solidFill>
                  <a:srgbClr val="0000FF"/>
                </a:solidFill>
                <a:latin typeface="Symbol" panose="05050102010706020507" pitchFamily="18" charset="2"/>
              </a:rPr>
              <a:t>r</a:t>
            </a:r>
            <a:r>
              <a:rPr lang="en-US" altLang="ja-JP" dirty="0">
                <a:solidFill>
                  <a:srgbClr val="0000FF"/>
                </a:solidFill>
              </a:rPr>
              <a:t> settings were fully optimized for the transmission of </a:t>
            </a:r>
            <a:r>
              <a:rPr lang="en-US" altLang="ja-JP" baseline="30000" dirty="0">
                <a:solidFill>
                  <a:srgbClr val="0000FF"/>
                </a:solidFill>
              </a:rPr>
              <a:t>39</a:t>
            </a:r>
            <a:r>
              <a:rPr lang="en-US" altLang="ja-JP" dirty="0">
                <a:solidFill>
                  <a:srgbClr val="0000FF"/>
                </a:solidFill>
              </a:rPr>
              <a:t>Na and </a:t>
            </a:r>
            <a:r>
              <a:rPr lang="en-US" altLang="ja-JP" baseline="30000" dirty="0">
                <a:solidFill>
                  <a:srgbClr val="0000FF"/>
                </a:solidFill>
              </a:rPr>
              <a:t>36</a:t>
            </a:r>
            <a:r>
              <a:rPr lang="en-US" altLang="ja-JP" dirty="0">
                <a:solidFill>
                  <a:srgbClr val="0000FF"/>
                </a:solidFill>
              </a:rPr>
              <a:t>Ne as a central particle.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00746E3-32A3-4607-BFD6-3F4EAE009940}"/>
              </a:ext>
            </a:extLst>
          </p:cNvPr>
          <p:cNvSpPr txBox="1"/>
          <p:nvPr/>
        </p:nvSpPr>
        <p:spPr>
          <a:xfrm>
            <a:off x="496252" y="357301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00FF"/>
                </a:solidFill>
              </a:rPr>
              <a:t>Otherwise the </a:t>
            </a:r>
            <a:r>
              <a:rPr lang="en-US" altLang="ja-JP" dirty="0">
                <a:solidFill>
                  <a:srgbClr val="0000FF"/>
                </a:solidFill>
              </a:rPr>
              <a:t>second experiment was </a:t>
            </a:r>
            <a:r>
              <a:rPr kumimoji="1" lang="en-US" altLang="ja-JP" dirty="0">
                <a:solidFill>
                  <a:srgbClr val="0000FF"/>
                </a:solidFill>
              </a:rPr>
              <a:t>e</a:t>
            </a:r>
            <a:r>
              <a:rPr lang="en-US" altLang="ja-JP" dirty="0">
                <a:solidFill>
                  <a:srgbClr val="0000FF"/>
                </a:solidFill>
              </a:rPr>
              <a:t>ssentially the same as the first experiment. 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32BE6FB-0BAD-49F6-AA04-A827176D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326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01B65D9-CC70-4CD8-A040-5A2AF3BC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2</a:t>
            </a:fld>
            <a:endParaRPr lang="en-US" altLang="ja-JP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F23B2D-F1F9-4B8A-9242-86BA591DE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3857187"/>
            <a:ext cx="7239000" cy="302819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5CFAD5A-3E78-45D0-BBF9-FD0D1911D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611" y="788725"/>
            <a:ext cx="6984776" cy="3000315"/>
          </a:xfrm>
          <a:prstGeom prst="rect">
            <a:avLst/>
          </a:prstGeom>
        </p:spPr>
      </p:pic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01E0A3BE-D7E4-4F4A-BC64-C822273FEE05}"/>
              </a:ext>
            </a:extLst>
          </p:cNvPr>
          <p:cNvSpPr txBox="1">
            <a:spLocks/>
          </p:cNvSpPr>
          <p:nvPr/>
        </p:nvSpPr>
        <p:spPr bwMode="auto">
          <a:xfrm>
            <a:off x="5663799" y="5690671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fld id="{F7ECCE9F-A5BD-4037-AC1A-E32FC34B5CEF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6DBE72-624B-4672-9720-6FF5FD6F7331}"/>
              </a:ext>
            </a:extLst>
          </p:cNvPr>
          <p:cNvSpPr txBox="1"/>
          <p:nvPr/>
        </p:nvSpPr>
        <p:spPr>
          <a:xfrm>
            <a:off x="323528" y="19735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00FF"/>
                </a:solidFill>
              </a:rPr>
              <a:t>The present work was published in these two papers.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AB6D87-E516-4492-AE30-75A2F2DEDDC8}"/>
              </a:ext>
            </a:extLst>
          </p:cNvPr>
          <p:cNvSpPr txBox="1"/>
          <p:nvPr/>
        </p:nvSpPr>
        <p:spPr>
          <a:xfrm>
            <a:off x="7217296" y="3572110"/>
            <a:ext cx="1872209" cy="921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6600"/>
                </a:solidFill>
              </a:rPr>
              <a:t>Authors are given in alphabetic order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813063-4B09-4C50-97E9-C4BE50CEF9DB}"/>
              </a:ext>
            </a:extLst>
          </p:cNvPr>
          <p:cNvSpPr txBox="1"/>
          <p:nvPr/>
        </p:nvSpPr>
        <p:spPr>
          <a:xfrm>
            <a:off x="3635896" y="1020959"/>
            <a:ext cx="1171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(Viewpoint)</a:t>
            </a:r>
            <a:endParaRPr kumimoji="1" lang="ja-JP" altLang="en-US" sz="1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88BA24-122E-4850-9D00-25DD06BFEBA5}"/>
              </a:ext>
            </a:extLst>
          </p:cNvPr>
          <p:cNvSpPr txBox="1"/>
          <p:nvPr/>
        </p:nvSpPr>
        <p:spPr>
          <a:xfrm>
            <a:off x="3635896" y="4081774"/>
            <a:ext cx="1171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(Viewpoint)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636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3B65439-37D1-4122-B1CE-B25D0A1D4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52822"/>
            <a:ext cx="4452883" cy="322903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EA47609-B922-455C-A536-32CADFC2A0A0}"/>
              </a:ext>
            </a:extLst>
          </p:cNvPr>
          <p:cNvSpPr/>
          <p:nvPr/>
        </p:nvSpPr>
        <p:spPr>
          <a:xfrm>
            <a:off x="399985" y="301551"/>
            <a:ext cx="8608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Results of the search for </a:t>
            </a:r>
            <a:r>
              <a:rPr lang="en-US" altLang="ja-JP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Na in the 2</a:t>
            </a:r>
            <a:r>
              <a:rPr lang="en-US" altLang="ja-JP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experiment</a:t>
            </a:r>
            <a:endParaRPr lang="ja-JP" altLang="en-US" sz="28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A06582B-04CC-4577-B606-10D1BBB93C50}"/>
              </a:ext>
            </a:extLst>
          </p:cNvPr>
          <p:cNvSpPr/>
          <p:nvPr/>
        </p:nvSpPr>
        <p:spPr>
          <a:xfrm>
            <a:off x="4860031" y="3212976"/>
            <a:ext cx="3918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setting: </a:t>
            </a:r>
            <a:r>
              <a:rPr lang="en-US" altLang="ja-JP" dirty="0"/>
              <a:t>5.25×10</a:t>
            </a:r>
            <a:r>
              <a:rPr lang="en-US" altLang="ja-JP" baseline="30000" dirty="0"/>
              <a:t>17</a:t>
            </a:r>
            <a:r>
              <a:rPr lang="en-US" altLang="ja-JP" dirty="0"/>
              <a:t> ions in 46.1 h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18F5014-CB32-4D2F-84D6-F1AD7E59280D}"/>
              </a:ext>
            </a:extLst>
          </p:cNvPr>
          <p:cNvSpPr txBox="1"/>
          <p:nvPr/>
        </p:nvSpPr>
        <p:spPr>
          <a:xfrm>
            <a:off x="2879633" y="5269970"/>
            <a:ext cx="130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events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4864557-85A0-42C4-930D-E66461316A4D}"/>
              </a:ext>
            </a:extLst>
          </p:cNvPr>
          <p:cNvSpPr txBox="1"/>
          <p:nvPr/>
        </p:nvSpPr>
        <p:spPr>
          <a:xfrm>
            <a:off x="5367678" y="3912819"/>
            <a:ext cx="3641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clearly observed 9 events for </a:t>
            </a: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and established its particle stability! </a:t>
            </a:r>
            <a:endParaRPr lang="en-US" altLang="ja-JP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436714E-18F3-4CD8-9F6C-05D117FE9D5E}"/>
              </a:ext>
            </a:extLst>
          </p:cNvPr>
          <p:cNvSpPr/>
          <p:nvPr/>
        </p:nvSpPr>
        <p:spPr>
          <a:xfrm>
            <a:off x="3635896" y="2815100"/>
            <a:ext cx="43204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6A2856C-1DB5-4C53-8E9D-105F2AEF55B3}"/>
              </a:ext>
            </a:extLst>
          </p:cNvPr>
          <p:cNvSpPr txBox="1"/>
          <p:nvPr/>
        </p:nvSpPr>
        <p:spPr>
          <a:xfrm>
            <a:off x="3201357" y="2827312"/>
            <a:ext cx="1082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setting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2372FA0-A584-4F4B-A28D-72A5ABD8348B}"/>
              </a:ext>
            </a:extLst>
          </p:cNvPr>
          <p:cNvSpPr/>
          <p:nvPr/>
        </p:nvSpPr>
        <p:spPr>
          <a:xfrm>
            <a:off x="3201357" y="4551369"/>
            <a:ext cx="65056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B7B96AD-F128-4CE8-98DF-F3339F648425}"/>
              </a:ext>
            </a:extLst>
          </p:cNvPr>
          <p:cNvSpPr txBox="1"/>
          <p:nvPr/>
        </p:nvSpPr>
        <p:spPr>
          <a:xfrm>
            <a:off x="3087930" y="4151314"/>
            <a:ext cx="83599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r>
              <a:rPr kumimoji="1"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5828CD16-05DA-4022-898C-D3551B03D35C}"/>
              </a:ext>
            </a:extLst>
          </p:cNvPr>
          <p:cNvCxnSpPr>
            <a:cxnSpLocks/>
          </p:cNvCxnSpPr>
          <p:nvPr/>
        </p:nvCxnSpPr>
        <p:spPr>
          <a:xfrm flipH="1">
            <a:off x="3247681" y="4619687"/>
            <a:ext cx="205027" cy="321254"/>
          </a:xfrm>
          <a:prstGeom prst="straightConnector1">
            <a:avLst/>
          </a:prstGeom>
          <a:ln w="22225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2D1FBA-333A-455A-9AB9-9E2FB1CC6C59}"/>
              </a:ext>
            </a:extLst>
          </p:cNvPr>
          <p:cNvSpPr txBox="1"/>
          <p:nvPr/>
        </p:nvSpPr>
        <p:spPr>
          <a:xfrm>
            <a:off x="902877" y="920268"/>
            <a:ext cx="734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We </a:t>
            </a:r>
            <a:r>
              <a:rPr lang="en-US" altLang="ja-JP" dirty="0"/>
              <a:t>r</a:t>
            </a:r>
            <a:r>
              <a:rPr kumimoji="1" lang="en-US" altLang="ja-JP" dirty="0"/>
              <a:t>evisited the search with fully optimized </a:t>
            </a:r>
            <a:r>
              <a:rPr lang="en-US" altLang="ja-JP" i="1" dirty="0"/>
              <a:t>B</a:t>
            </a:r>
            <a:r>
              <a:rPr lang="en-US" altLang="ja-JP" i="1" dirty="0">
                <a:latin typeface="Symbol" panose="05050102010706020507" pitchFamily="18" charset="2"/>
              </a:rPr>
              <a:t>r</a:t>
            </a:r>
            <a:r>
              <a:rPr lang="en-US" altLang="ja-JP" dirty="0"/>
              <a:t> setting, longer running time and increased beam intensity.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251033B-CDA2-4EAA-83EF-9D806BE58EB2}"/>
              </a:ext>
            </a:extLst>
          </p:cNvPr>
          <p:cNvSpPr txBox="1"/>
          <p:nvPr/>
        </p:nvSpPr>
        <p:spPr>
          <a:xfrm>
            <a:off x="568467" y="59410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3.0</a:t>
            </a:r>
            <a:endParaRPr kumimoji="1" lang="ja-JP" altLang="en-US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74C5BB6-4A1D-4155-87E4-09599DAF9FE6}"/>
              </a:ext>
            </a:extLst>
          </p:cNvPr>
          <p:cNvSpPr txBox="1"/>
          <p:nvPr/>
        </p:nvSpPr>
        <p:spPr>
          <a:xfrm>
            <a:off x="4026133" y="592057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3.8</a:t>
            </a:r>
            <a:endParaRPr kumimoji="1" lang="ja-JP" altLang="en-US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33CF3EB-7621-48F1-9EF3-B1365447DBF0}"/>
              </a:ext>
            </a:extLst>
          </p:cNvPr>
          <p:cNvSpPr txBox="1"/>
          <p:nvPr/>
        </p:nvSpPr>
        <p:spPr>
          <a:xfrm>
            <a:off x="1434251" y="59410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3.2</a:t>
            </a:r>
            <a:endParaRPr kumimoji="1" lang="ja-JP" altLang="en-US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CD6ADD4-0734-4EAB-9C39-405A3D208B3D}"/>
              </a:ext>
            </a:extLst>
          </p:cNvPr>
          <p:cNvSpPr txBox="1"/>
          <p:nvPr/>
        </p:nvSpPr>
        <p:spPr>
          <a:xfrm>
            <a:off x="2297300" y="59270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3.4</a:t>
            </a:r>
            <a:endParaRPr kumimoji="1" lang="ja-JP" altLang="en-US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5C557D-F2A7-4575-B164-2747F726444F}"/>
              </a:ext>
            </a:extLst>
          </p:cNvPr>
          <p:cNvSpPr txBox="1"/>
          <p:nvPr/>
        </p:nvSpPr>
        <p:spPr>
          <a:xfrm>
            <a:off x="3173988" y="59270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3.6</a:t>
            </a:r>
            <a:endParaRPr kumimoji="1" lang="ja-JP" altLang="en-US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6E606D6-DC94-4183-AB23-A9BCFE08A47C}"/>
              </a:ext>
            </a:extLst>
          </p:cNvPr>
          <p:cNvSpPr txBox="1"/>
          <p:nvPr/>
        </p:nvSpPr>
        <p:spPr>
          <a:xfrm>
            <a:off x="3801661" y="6197242"/>
            <a:ext cx="75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/>
              <a:t>A/Z</a:t>
            </a:r>
            <a:endParaRPr kumimoji="1" lang="ja-JP" altLang="en-US" sz="2000" b="1" i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DABA96-744E-4A43-B159-DF15E09BE63D}"/>
              </a:ext>
            </a:extLst>
          </p:cNvPr>
          <p:cNvSpPr txBox="1"/>
          <p:nvPr/>
        </p:nvSpPr>
        <p:spPr>
          <a:xfrm>
            <a:off x="1405539" y="2370321"/>
            <a:ext cx="208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Z vs A/Z PID plot</a:t>
            </a:r>
            <a:endParaRPr kumimoji="1" lang="ja-JP" altLang="en-US" sz="20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6FDD74B-8C88-4B35-BF9F-EF5661CEDA02}"/>
              </a:ext>
            </a:extLst>
          </p:cNvPr>
          <p:cNvSpPr txBox="1"/>
          <p:nvPr/>
        </p:nvSpPr>
        <p:spPr>
          <a:xfrm>
            <a:off x="5316134" y="5013034"/>
            <a:ext cx="354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Production </a:t>
            </a:r>
            <a:r>
              <a:rPr kumimoji="1" lang="en-US" altLang="ja-JP" dirty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dirty="0">
                <a:solidFill>
                  <a:srgbClr val="0000FF"/>
                </a:solidFill>
              </a:rPr>
              <a:t> as small as </a:t>
            </a:r>
            <a:r>
              <a:rPr kumimoji="1" lang="en-US" altLang="ja-JP" dirty="0">
                <a:solidFill>
                  <a:srgbClr val="FF0000"/>
                </a:solidFill>
              </a:rPr>
              <a:t>0.5 fb </a:t>
            </a:r>
            <a:r>
              <a:rPr kumimoji="1" lang="en-US" altLang="ja-JP" dirty="0">
                <a:solidFill>
                  <a:srgbClr val="0000FF"/>
                </a:solidFill>
              </a:rPr>
              <a:t>!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8AB918-882E-49BD-A0DA-C39C242EDEF9}"/>
              </a:ext>
            </a:extLst>
          </p:cNvPr>
          <p:cNvSpPr txBox="1"/>
          <p:nvPr/>
        </p:nvSpPr>
        <p:spPr>
          <a:xfrm>
            <a:off x="4974252" y="5437673"/>
            <a:ext cx="3690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00FF"/>
                </a:solidFill>
              </a:rPr>
              <a:t>It is amazing that the Na dripline extends further to the neutron-rich side!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5262D13-41C7-47C7-BD11-1AD1BF1B1E95}"/>
              </a:ext>
            </a:extLst>
          </p:cNvPr>
          <p:cNvSpPr/>
          <p:nvPr/>
        </p:nvSpPr>
        <p:spPr>
          <a:xfrm>
            <a:off x="4831451" y="2399447"/>
            <a:ext cx="337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 beam intensity was as high as ~540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pnA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797EE5E-879E-416E-AF48-7EDAB04BB1EA}"/>
              </a:ext>
            </a:extLst>
          </p:cNvPr>
          <p:cNvSpPr/>
          <p:nvPr/>
        </p:nvSpPr>
        <p:spPr>
          <a:xfrm>
            <a:off x="1950415" y="1630353"/>
            <a:ext cx="4717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clean background free PID again!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6B37706-8705-4FD2-A1C2-4089FF36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20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9629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F6A69A6-B6AE-409A-B397-4FFB9D3B1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919990"/>
              </p:ext>
            </p:extLst>
          </p:nvPr>
        </p:nvGraphicFramePr>
        <p:xfrm>
          <a:off x="539552" y="4815160"/>
          <a:ext cx="806489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1114531381"/>
                    </a:ext>
                  </a:extLst>
                </a:gridCol>
                <a:gridCol w="1535832">
                  <a:extLst>
                    <a:ext uri="{9D8B030D-6E8A-4147-A177-3AD203B41FA5}">
                      <a16:colId xmlns:a16="http://schemas.microsoft.com/office/drawing/2014/main" val="299058281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5156764"/>
                    </a:ext>
                  </a:extLst>
                </a:gridCol>
                <a:gridCol w="1848544">
                  <a:extLst>
                    <a:ext uri="{9D8B030D-6E8A-4147-A177-3AD203B41FA5}">
                      <a16:colId xmlns:a16="http://schemas.microsoft.com/office/drawing/2014/main" val="4200384736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329376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Isotopes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(fb)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Expected yields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rgbClr val="0000FF"/>
                          </a:solidFill>
                        </a:rPr>
                        <a:t>CL (= 1–P)</a:t>
                      </a:r>
                      <a:endParaRPr kumimoji="1" lang="ja-JP" alt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4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/>
                        <a:t>36</a:t>
                      </a:r>
                      <a:r>
                        <a:rPr kumimoji="1" lang="en-US" altLang="ja-JP" dirty="0"/>
                        <a:t>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EPAX 2.15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2.58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25.8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>
                          <a:solidFill>
                            <a:srgbClr val="0000FF"/>
                          </a:solidFill>
                        </a:rPr>
                        <a:t>≈</a:t>
                      </a:r>
                      <a:r>
                        <a:rPr kumimoji="1" lang="en-US" altLang="ja-JP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83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/>
                        <a:t>Qg</a:t>
                      </a:r>
                      <a:r>
                        <a:rPr kumimoji="1" lang="en-US" altLang="ja-JP" dirty="0"/>
                        <a:t> (2</a:t>
                      </a:r>
                      <a:r>
                        <a:rPr kumimoji="1" lang="en-US" altLang="ja-JP" baseline="30000" dirty="0"/>
                        <a:t>nd</a:t>
                      </a:r>
                      <a:r>
                        <a:rPr kumimoji="1" lang="en-US" altLang="ja-JP" dirty="0"/>
                        <a:t> exp.)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0.74</a:t>
                      </a:r>
                      <a:r>
                        <a:rPr kumimoji="1" lang="en-US" altLang="ja-JP" sz="1800" dirty="0"/>
                        <a:t>±</a:t>
                      </a:r>
                      <a:r>
                        <a:rPr lang="en-US" altLang="ja-JP" dirty="0"/>
                        <a:t>0.24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7.39</a:t>
                      </a:r>
                      <a:r>
                        <a:rPr kumimoji="1" lang="en-US" altLang="ja-JP" sz="1800" dirty="0"/>
                        <a:t>±</a:t>
                      </a:r>
                      <a:r>
                        <a:rPr lang="en-US" altLang="ja-JP" dirty="0"/>
                        <a:t>2.40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708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/>
                        <a:t>Qg</a:t>
                      </a:r>
                      <a:r>
                        <a:rPr kumimoji="1" lang="ja-JP" altLang="en-US" dirty="0"/>
                        <a:t> </a:t>
                      </a:r>
                      <a:r>
                        <a:rPr kumimoji="1" lang="en-US" altLang="ja-JP" dirty="0"/>
                        <a:t>(1</a:t>
                      </a:r>
                      <a:r>
                        <a:rPr kumimoji="1" lang="en-US" altLang="ja-JP" baseline="30000" dirty="0"/>
                        <a:t>st</a:t>
                      </a:r>
                      <a:r>
                        <a:rPr kumimoji="1" lang="ja-JP" altLang="en-US" dirty="0"/>
                        <a:t> </a:t>
                      </a:r>
                      <a:r>
                        <a:rPr kumimoji="1" lang="en-US" altLang="ja-JP" dirty="0"/>
                        <a:t>exp.)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/>
                        <a:t>0.84</a:t>
                      </a:r>
                      <a:r>
                        <a:rPr kumimoji="1" lang="en-US" altLang="ja-JP" sz="1800" dirty="0"/>
                        <a:t>±</a:t>
                      </a:r>
                      <a:r>
                        <a:rPr lang="en-US" altLang="ja-JP" dirty="0"/>
                        <a:t>0.22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5.03</a:t>
                      </a:r>
                      <a:r>
                        <a:rPr kumimoji="1" lang="en-US" altLang="ja-JP" sz="1800" dirty="0"/>
                        <a:t>±</a:t>
                      </a:r>
                      <a:r>
                        <a:rPr lang="en-US" altLang="ja-JP" dirty="0"/>
                        <a:t>0.96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56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>
                          <a:solidFill>
                            <a:srgbClr val="FF0000"/>
                          </a:solidFill>
                        </a:rPr>
                        <a:t>Qg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 total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039107"/>
                  </a:ext>
                </a:extLst>
              </a:tr>
            </a:tbl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9C55A220-56AE-48C2-B8FA-3CFEDF1FF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817" y="1742659"/>
            <a:ext cx="3640663" cy="27844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88937CE-6C96-422E-A703-6E1F27FB46B9}"/>
              </a:ext>
            </a:extLst>
          </p:cNvPr>
          <p:cNvSpPr txBox="1"/>
          <p:nvPr/>
        </p:nvSpPr>
        <p:spPr>
          <a:xfrm rot="16200000">
            <a:off x="4651027" y="279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Symbol" panose="05050102010706020507" pitchFamily="18" charset="2"/>
              </a:rPr>
              <a:t>s </a:t>
            </a:r>
            <a:r>
              <a:rPr lang="en-US" altLang="ja-JP" dirty="0"/>
              <a:t>(mb)</a:t>
            </a:r>
            <a:endParaRPr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028916E-FA32-4D0E-9435-BB4CA0228B23}"/>
              </a:ext>
            </a:extLst>
          </p:cNvPr>
          <p:cNvSpPr/>
          <p:nvPr/>
        </p:nvSpPr>
        <p:spPr>
          <a:xfrm>
            <a:off x="8016738" y="1945634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57027CC-3545-4E43-BBEF-B8A4FBE40CF1}"/>
              </a:ext>
            </a:extLst>
          </p:cNvPr>
          <p:cNvSpPr txBox="1"/>
          <p:nvPr/>
        </p:nvSpPr>
        <p:spPr>
          <a:xfrm>
            <a:off x="6136152" y="250906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Ne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4661820-E3A5-4A7B-A1C7-363418DF70F9}"/>
                  </a:ext>
                </a:extLst>
              </p:cNvPr>
              <p:cNvSpPr txBox="1"/>
              <p:nvPr/>
            </p:nvSpPr>
            <p:spPr>
              <a:xfrm>
                <a:off x="6364198" y="5901755"/>
                <a:ext cx="1234329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99</m:t>
                          </m:r>
                          <m:r>
                            <a:rPr lang="en-US" altLang="ja-JP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% </m:t>
                          </m:r>
                        </m:e>
                        <m:sub>
                          <m:r>
                            <a:rPr lang="en-US" altLang="ja-JP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sub>
                        <m:sup>
                          <m:r>
                            <a:rPr lang="en-US" altLang="ja-JP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4661820-E3A5-4A7B-A1C7-363418DF7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198" y="5901755"/>
                <a:ext cx="1234329" cy="405624"/>
              </a:xfrm>
              <a:prstGeom prst="rect">
                <a:avLst/>
              </a:prstGeom>
              <a:blipFill>
                <a:blip r:embed="rId4"/>
                <a:stretch>
                  <a:fillRect r="-12871" b="-29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9CB35FC-F801-4E86-8491-A11D169E7513}"/>
                  </a:ext>
                </a:extLst>
              </p:cNvPr>
              <p:cNvSpPr txBox="1"/>
              <p:nvPr/>
            </p:nvSpPr>
            <p:spPr>
              <a:xfrm>
                <a:off x="6372200" y="5572958"/>
                <a:ext cx="1656184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99</m:t>
                          </m:r>
                          <m:r>
                            <a:rPr lang="en-US" altLang="ja-JP" b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altLang="ja-JP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ja-JP" b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% </m:t>
                          </m:r>
                        </m:e>
                        <m:sub>
                          <m:r>
                            <a:rPr lang="en-US" altLang="ja-JP" b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.619</m:t>
                          </m:r>
                          <m:r>
                            <a:rPr lang="en-US" altLang="ja-JP" b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sub>
                        <m:sup>
                          <m:r>
                            <a:rPr lang="en-US" altLang="ja-JP" b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b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056</m:t>
                          </m:r>
                          <m:r>
                            <a:rPr lang="en-US" altLang="ja-JP" b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9CB35FC-F801-4E86-8491-A11D169E7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572958"/>
                <a:ext cx="1656184" cy="405624"/>
              </a:xfrm>
              <a:prstGeom prst="rect">
                <a:avLst/>
              </a:prstGeom>
              <a:blipFill>
                <a:blip r:embed="rId5"/>
                <a:stretch>
                  <a:fillRect r="-11397" b="-29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074702E-5C2B-4410-AB0A-C59A74F081DC}"/>
                  </a:ext>
                </a:extLst>
              </p:cNvPr>
              <p:cNvSpPr txBox="1"/>
              <p:nvPr/>
            </p:nvSpPr>
            <p:spPr>
              <a:xfrm>
                <a:off x="6362467" y="6218029"/>
                <a:ext cx="2017955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99</m:t>
                          </m:r>
                          <m:r>
                            <a:rPr lang="en-US" altLang="ja-JP" b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9996</m:t>
                          </m:r>
                          <m:r>
                            <a:rPr lang="en-US" altLang="ja-JP" b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% </m:t>
                          </m:r>
                        </m:e>
                        <m:sub>
                          <m:r>
                            <a:rPr lang="en-US" altLang="ja-JP" b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005</m:t>
                          </m:r>
                          <m:r>
                            <a:rPr lang="en-US" altLang="ja-JP" b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sub>
                        <m:sup>
                          <m:r>
                            <a:rPr lang="en-US" altLang="ja-JP" b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b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004</m:t>
                          </m:r>
                          <m:r>
                            <a:rPr lang="en-US" altLang="ja-JP" b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074702E-5C2B-4410-AB0A-C59A74F08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467" y="6218029"/>
                <a:ext cx="2017955" cy="405624"/>
              </a:xfrm>
              <a:prstGeom prst="rect">
                <a:avLst/>
              </a:prstGeom>
              <a:blipFill>
                <a:blip r:embed="rId6"/>
                <a:stretch>
                  <a:fillRect r="-2115" b="-29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28CF642-A250-43B0-81F5-EA88EF431F4D}"/>
              </a:ext>
            </a:extLst>
          </p:cNvPr>
          <p:cNvSpPr txBox="1"/>
          <p:nvPr/>
        </p:nvSpPr>
        <p:spPr>
          <a:xfrm>
            <a:off x="249070" y="875623"/>
            <a:ext cx="8794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We observed no events again. CL for the non-existence of </a:t>
            </a:r>
            <a:r>
              <a:rPr lang="en-US" altLang="ja-JP" baseline="30000" dirty="0">
                <a:solidFill>
                  <a:srgbClr val="0000FF"/>
                </a:solidFill>
              </a:rPr>
              <a:t>36</a:t>
            </a:r>
            <a:r>
              <a:rPr lang="en-US" altLang="ja-JP" dirty="0">
                <a:solidFill>
                  <a:srgbClr val="0000FF"/>
                </a:solidFill>
              </a:rPr>
              <a:t>Ne was significantly improved. </a:t>
            </a:r>
            <a:r>
              <a:rPr lang="en-US" altLang="ja-JP" dirty="0">
                <a:solidFill>
                  <a:srgbClr val="FF0000"/>
                </a:solidFill>
              </a:rPr>
              <a:t>We obtained more confidence for the location of Ne neutron dripline: </a:t>
            </a:r>
            <a:r>
              <a:rPr lang="en-US" altLang="ja-JP" baseline="30000" dirty="0">
                <a:solidFill>
                  <a:srgbClr val="FF0000"/>
                </a:solidFill>
              </a:rPr>
              <a:t>34</a:t>
            </a:r>
            <a:r>
              <a:rPr lang="en-US" altLang="ja-JP" dirty="0">
                <a:solidFill>
                  <a:srgbClr val="FF0000"/>
                </a:solidFill>
              </a:rPr>
              <a:t>Ne.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9808AA0-591E-4D07-BF68-893383A8779F}"/>
              </a:ext>
            </a:extLst>
          </p:cNvPr>
          <p:cNvCxnSpPr/>
          <p:nvPr/>
        </p:nvCxnSpPr>
        <p:spPr>
          <a:xfrm flipH="1">
            <a:off x="8501358" y="6427522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図 28">
            <a:extLst>
              <a:ext uri="{FF2B5EF4-FFF2-40B4-BE49-F238E27FC236}">
                <a16:creationId xmlns:a16="http://schemas.microsoft.com/office/drawing/2014/main" id="{7D8BF955-FAB1-4416-8C6C-396CC58F6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297" y="1832630"/>
            <a:ext cx="3469068" cy="276508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97E909C-766A-4950-ACAD-2CB4245BFDDA}"/>
              </a:ext>
            </a:extLst>
          </p:cNvPr>
          <p:cNvSpPr/>
          <p:nvPr/>
        </p:nvSpPr>
        <p:spPr>
          <a:xfrm>
            <a:off x="2667053" y="3476845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events! </a:t>
            </a:r>
            <a:endParaRPr lang="ja-JP" altLang="en-US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E6D13FC-8E5C-40AB-8C59-1594381454DC}"/>
              </a:ext>
            </a:extLst>
          </p:cNvPr>
          <p:cNvSpPr/>
          <p:nvPr/>
        </p:nvSpPr>
        <p:spPr>
          <a:xfrm>
            <a:off x="174689" y="188640"/>
            <a:ext cx="8794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Results of the production of </a:t>
            </a:r>
            <a:r>
              <a:rPr lang="en-US" altLang="ja-JP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Ne in the 2</a:t>
            </a:r>
            <a:r>
              <a:rPr lang="en-US" altLang="ja-JP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experiment</a:t>
            </a:r>
            <a:endParaRPr lang="ja-JP" altLang="en-US" sz="28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60035C9-D0EB-46C4-BAD1-9EFE9CF0F794}"/>
              </a:ext>
            </a:extLst>
          </p:cNvPr>
          <p:cNvSpPr/>
          <p:nvPr/>
        </p:nvSpPr>
        <p:spPr>
          <a:xfrm>
            <a:off x="3379879" y="1878727"/>
            <a:ext cx="432048" cy="354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0C38FF-70BC-4649-9003-891BEE63BB9E}"/>
              </a:ext>
            </a:extLst>
          </p:cNvPr>
          <p:cNvSpPr txBox="1"/>
          <p:nvPr/>
        </p:nvSpPr>
        <p:spPr>
          <a:xfrm>
            <a:off x="3173100" y="1838255"/>
            <a:ext cx="84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setting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1A12E1-C590-469B-870D-7A66E6CDAF26}"/>
              </a:ext>
            </a:extLst>
          </p:cNvPr>
          <p:cNvSpPr txBox="1"/>
          <p:nvPr/>
        </p:nvSpPr>
        <p:spPr>
          <a:xfrm>
            <a:off x="179512" y="3589567"/>
            <a:ext cx="1166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3.09x10</a:t>
            </a:r>
            <a:r>
              <a:rPr lang="en-US" altLang="ja-JP" sz="1600" baseline="30000" dirty="0"/>
              <a:t>17</a:t>
            </a:r>
            <a:r>
              <a:rPr lang="en-US" altLang="ja-JP" sz="1600" dirty="0"/>
              <a:t> ions in 25.3 h</a:t>
            </a:r>
            <a:endParaRPr kumimoji="1" lang="ja-JP" altLang="en-US" sz="1600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D2984DB-719A-435B-B711-11127F347EFB}"/>
              </a:ext>
            </a:extLst>
          </p:cNvPr>
          <p:cNvCxnSpPr/>
          <p:nvPr/>
        </p:nvCxnSpPr>
        <p:spPr>
          <a:xfrm>
            <a:off x="1363655" y="1832630"/>
            <a:ext cx="26550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1C45C1F-7EDB-4AB1-9A23-2BC3CB926AFC}"/>
              </a:ext>
            </a:extLst>
          </p:cNvPr>
          <p:cNvSpPr txBox="1"/>
          <p:nvPr/>
        </p:nvSpPr>
        <p:spPr>
          <a:xfrm>
            <a:off x="7149260" y="2133949"/>
            <a:ext cx="174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Extrapolated!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E9AC6C2-CD9D-4D81-BE9F-7872B802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3966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9E02DBA-F899-47A9-9A89-A2A495CD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22</a:t>
            </a:fld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BD12E9F-22DA-4017-BE19-1CCCAF0E4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412776"/>
            <a:ext cx="8100392" cy="3914047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204BEAE-9AE7-40FE-A2A1-C1BC427D9D0F}"/>
              </a:ext>
            </a:extLst>
          </p:cNvPr>
          <p:cNvSpPr/>
          <p:nvPr/>
        </p:nvSpPr>
        <p:spPr>
          <a:xfrm>
            <a:off x="5574271" y="4294837"/>
            <a:ext cx="2975539" cy="1255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727276-36B6-4399-A0A6-BC518F634DE0}"/>
              </a:ext>
            </a:extLst>
          </p:cNvPr>
          <p:cNvSpPr txBox="1"/>
          <p:nvPr/>
        </p:nvSpPr>
        <p:spPr>
          <a:xfrm>
            <a:off x="2401743" y="4613619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N</a:t>
            </a:r>
            <a:r>
              <a:rPr kumimoji="1" lang="en-US" altLang="ja-JP" dirty="0"/>
              <a:t> = 16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E768AD-0056-4EB9-AAA8-0BEC1AE83608}"/>
              </a:ext>
            </a:extLst>
          </p:cNvPr>
          <p:cNvSpPr txBox="1"/>
          <p:nvPr/>
        </p:nvSpPr>
        <p:spPr>
          <a:xfrm>
            <a:off x="4050711" y="3570156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N</a:t>
            </a:r>
            <a:r>
              <a:rPr kumimoji="1" lang="en-US" altLang="ja-JP" dirty="0"/>
              <a:t> = 20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F29F97-1224-4DBE-AA94-142E8F39E22E}"/>
              </a:ext>
            </a:extLst>
          </p:cNvPr>
          <p:cNvSpPr txBox="1"/>
          <p:nvPr/>
        </p:nvSpPr>
        <p:spPr>
          <a:xfrm>
            <a:off x="7199784" y="2219183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N</a:t>
            </a:r>
            <a:r>
              <a:rPr kumimoji="1" lang="en-US" altLang="ja-JP" dirty="0"/>
              <a:t> = 28</a:t>
            </a:r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26DE22C-1682-47C4-85FA-960DEA9F79EE}"/>
              </a:ext>
            </a:extLst>
          </p:cNvPr>
          <p:cNvCxnSpPr/>
          <p:nvPr/>
        </p:nvCxnSpPr>
        <p:spPr>
          <a:xfrm>
            <a:off x="5395076" y="2402226"/>
            <a:ext cx="391729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9066646-101D-4515-8B38-4F99B2696B0D}"/>
              </a:ext>
            </a:extLst>
          </p:cNvPr>
          <p:cNvCxnSpPr/>
          <p:nvPr/>
        </p:nvCxnSpPr>
        <p:spPr>
          <a:xfrm>
            <a:off x="6196413" y="2004968"/>
            <a:ext cx="391729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742B772-E0BA-4841-AB38-DEE86310ACBD}"/>
              </a:ext>
            </a:extLst>
          </p:cNvPr>
          <p:cNvSpPr txBox="1"/>
          <p:nvPr/>
        </p:nvSpPr>
        <p:spPr>
          <a:xfrm>
            <a:off x="210831" y="3241924"/>
            <a:ext cx="52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18</a:t>
            </a:r>
            <a:r>
              <a:rPr kumimoji="1" lang="en-US" altLang="ja-JP" sz="1400" b="1" dirty="0"/>
              <a:t>O</a:t>
            </a:r>
            <a:endParaRPr kumimoji="1" lang="ja-JP" altLang="en-US" sz="14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9B16FB-39B6-4809-8CA2-52B3CFF76C71}"/>
              </a:ext>
            </a:extLst>
          </p:cNvPr>
          <p:cNvSpPr txBox="1"/>
          <p:nvPr/>
        </p:nvSpPr>
        <p:spPr>
          <a:xfrm>
            <a:off x="220262" y="2864125"/>
            <a:ext cx="489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19</a:t>
            </a:r>
            <a:r>
              <a:rPr kumimoji="1" lang="en-US" altLang="ja-JP" sz="1400" b="1" dirty="0"/>
              <a:t>F</a:t>
            </a:r>
            <a:endParaRPr kumimoji="1" lang="ja-JP" altLang="en-US" sz="1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D3821B-EB5E-47F7-A65A-32B0C6274A41}"/>
              </a:ext>
            </a:extLst>
          </p:cNvPr>
          <p:cNvSpPr txBox="1"/>
          <p:nvPr/>
        </p:nvSpPr>
        <p:spPr>
          <a:xfrm>
            <a:off x="980931" y="2452175"/>
            <a:ext cx="549358" cy="31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22</a:t>
            </a:r>
            <a:r>
              <a:rPr kumimoji="1" lang="en-US" altLang="ja-JP" sz="1400" b="1" dirty="0"/>
              <a:t>Ne</a:t>
            </a:r>
            <a:endParaRPr kumimoji="1" lang="ja-JP" altLang="en-US" sz="1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2B5B580-8281-4A86-B4D1-44AC6DD0EF34}"/>
              </a:ext>
            </a:extLst>
          </p:cNvPr>
          <p:cNvSpPr txBox="1"/>
          <p:nvPr/>
        </p:nvSpPr>
        <p:spPr>
          <a:xfrm>
            <a:off x="1762706" y="1628800"/>
            <a:ext cx="67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26</a:t>
            </a:r>
            <a:r>
              <a:rPr kumimoji="1" lang="en-US" altLang="ja-JP" sz="1400" b="1" dirty="0"/>
              <a:t>Mg</a:t>
            </a:r>
            <a:endParaRPr kumimoji="1" lang="ja-JP" altLang="en-US" sz="1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528C361-A83C-4D7E-81F2-478CD3975698}"/>
              </a:ext>
            </a:extLst>
          </p:cNvPr>
          <p:cNvSpPr txBox="1"/>
          <p:nvPr/>
        </p:nvSpPr>
        <p:spPr>
          <a:xfrm>
            <a:off x="980931" y="2076873"/>
            <a:ext cx="549358" cy="31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23</a:t>
            </a:r>
            <a:r>
              <a:rPr kumimoji="1" lang="en-US" altLang="ja-JP" sz="1400" b="1" dirty="0"/>
              <a:t>Na</a:t>
            </a:r>
            <a:endParaRPr kumimoji="1" lang="ja-JP" altLang="en-US" sz="1400" b="1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F6D97E0-FFEF-4FED-B84F-67C772E05245}"/>
              </a:ext>
            </a:extLst>
          </p:cNvPr>
          <p:cNvCxnSpPr/>
          <p:nvPr/>
        </p:nvCxnSpPr>
        <p:spPr>
          <a:xfrm>
            <a:off x="271057" y="5188540"/>
            <a:ext cx="391729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F60B0C1-97CF-4112-B4ED-14906F36EA66}"/>
              </a:ext>
            </a:extLst>
          </p:cNvPr>
          <p:cNvCxnSpPr/>
          <p:nvPr/>
        </p:nvCxnSpPr>
        <p:spPr>
          <a:xfrm>
            <a:off x="1049806" y="4798737"/>
            <a:ext cx="391729" cy="0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C55D99A-4EC3-4606-BAD5-66AD8C8B213A}"/>
              </a:ext>
            </a:extLst>
          </p:cNvPr>
          <p:cNvCxnSpPr/>
          <p:nvPr/>
        </p:nvCxnSpPr>
        <p:spPr>
          <a:xfrm>
            <a:off x="648429" y="4392469"/>
            <a:ext cx="430902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932D722-EF2D-4BBC-B974-3BC0BE9BAD7D}"/>
              </a:ext>
            </a:extLst>
          </p:cNvPr>
          <p:cNvCxnSpPr/>
          <p:nvPr/>
        </p:nvCxnSpPr>
        <p:spPr>
          <a:xfrm>
            <a:off x="1431887" y="4392469"/>
            <a:ext cx="430902" cy="0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B6F04E6-0992-49B0-9BFE-65985FED4F3A}"/>
              </a:ext>
            </a:extLst>
          </p:cNvPr>
          <p:cNvCxnSpPr/>
          <p:nvPr/>
        </p:nvCxnSpPr>
        <p:spPr>
          <a:xfrm>
            <a:off x="1833264" y="4798285"/>
            <a:ext cx="391729" cy="0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879AC7A-F6E7-4A57-9A45-BDC66B6D886D}"/>
              </a:ext>
            </a:extLst>
          </p:cNvPr>
          <p:cNvCxnSpPr/>
          <p:nvPr/>
        </p:nvCxnSpPr>
        <p:spPr>
          <a:xfrm>
            <a:off x="2222880" y="3993628"/>
            <a:ext cx="430902" cy="0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54E68E7-5A8B-4660-A407-DBD776DEB29B}"/>
              </a:ext>
            </a:extLst>
          </p:cNvPr>
          <p:cNvCxnSpPr/>
          <p:nvPr/>
        </p:nvCxnSpPr>
        <p:spPr>
          <a:xfrm>
            <a:off x="2634196" y="4392469"/>
            <a:ext cx="391729" cy="0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B0E4E2F-EBDA-4A6C-B5AB-BA3B1A9B05BC}"/>
              </a:ext>
            </a:extLst>
          </p:cNvPr>
          <p:cNvCxnSpPr/>
          <p:nvPr/>
        </p:nvCxnSpPr>
        <p:spPr>
          <a:xfrm>
            <a:off x="3803831" y="2800390"/>
            <a:ext cx="430902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6BE29D0E-89E9-43A5-ADC6-CE6D71EED15A}"/>
              </a:ext>
            </a:extLst>
          </p:cNvPr>
          <p:cNvCxnSpPr/>
          <p:nvPr/>
        </p:nvCxnSpPr>
        <p:spPr>
          <a:xfrm>
            <a:off x="4205499" y="3203037"/>
            <a:ext cx="430902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BD880D7-A3BD-4435-B308-CB2FB8171DF4}"/>
              </a:ext>
            </a:extLst>
          </p:cNvPr>
          <p:cNvCxnSpPr/>
          <p:nvPr/>
        </p:nvCxnSpPr>
        <p:spPr>
          <a:xfrm>
            <a:off x="4585211" y="2800981"/>
            <a:ext cx="430902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CEC7B22F-6172-42DF-BD56-BFD99126ED95}"/>
              </a:ext>
            </a:extLst>
          </p:cNvPr>
          <p:cNvCxnSpPr/>
          <p:nvPr/>
        </p:nvCxnSpPr>
        <p:spPr>
          <a:xfrm>
            <a:off x="4226631" y="2766899"/>
            <a:ext cx="0" cy="435648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5A086176-E286-41C7-BAD3-492FF4B217DC}"/>
              </a:ext>
            </a:extLst>
          </p:cNvPr>
          <p:cNvCxnSpPr/>
          <p:nvPr/>
        </p:nvCxnSpPr>
        <p:spPr>
          <a:xfrm>
            <a:off x="3823051" y="2802077"/>
            <a:ext cx="0" cy="396044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8C5779F-0014-4C46-99D8-DAD50DC213D3}"/>
              </a:ext>
            </a:extLst>
          </p:cNvPr>
          <p:cNvCxnSpPr/>
          <p:nvPr/>
        </p:nvCxnSpPr>
        <p:spPr>
          <a:xfrm>
            <a:off x="1059745" y="4379322"/>
            <a:ext cx="0" cy="435648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7BB9935-9EC4-48CA-A609-4346BABC317D}"/>
              </a:ext>
            </a:extLst>
          </p:cNvPr>
          <p:cNvCxnSpPr/>
          <p:nvPr/>
        </p:nvCxnSpPr>
        <p:spPr>
          <a:xfrm>
            <a:off x="657625" y="4376821"/>
            <a:ext cx="0" cy="435648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6D117D0-086A-4922-AC9E-8D1592837184}"/>
              </a:ext>
            </a:extLst>
          </p:cNvPr>
          <p:cNvCxnSpPr/>
          <p:nvPr/>
        </p:nvCxnSpPr>
        <p:spPr>
          <a:xfrm>
            <a:off x="657625" y="4812737"/>
            <a:ext cx="0" cy="396044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269AFE9-2883-4A17-A8FD-84D6E565D91B}"/>
              </a:ext>
            </a:extLst>
          </p:cNvPr>
          <p:cNvCxnSpPr/>
          <p:nvPr/>
        </p:nvCxnSpPr>
        <p:spPr>
          <a:xfrm>
            <a:off x="261267" y="4787289"/>
            <a:ext cx="0" cy="435648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93016EDC-336A-4E4D-8AEA-28BF1AC2ED97}"/>
              </a:ext>
            </a:extLst>
          </p:cNvPr>
          <p:cNvCxnSpPr/>
          <p:nvPr/>
        </p:nvCxnSpPr>
        <p:spPr>
          <a:xfrm>
            <a:off x="3380166" y="3209855"/>
            <a:ext cx="473992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2165A1A-DA08-4F7D-96BB-53ED9FD414A5}"/>
              </a:ext>
            </a:extLst>
          </p:cNvPr>
          <p:cNvCxnSpPr/>
          <p:nvPr/>
        </p:nvCxnSpPr>
        <p:spPr>
          <a:xfrm>
            <a:off x="3025925" y="3210033"/>
            <a:ext cx="391729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164D8C1-DB86-4637-927C-DFD9D992848E}"/>
              </a:ext>
            </a:extLst>
          </p:cNvPr>
          <p:cNvCxnSpPr/>
          <p:nvPr/>
        </p:nvCxnSpPr>
        <p:spPr>
          <a:xfrm>
            <a:off x="3029295" y="3198803"/>
            <a:ext cx="0" cy="435648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055A804-C058-426B-AF44-4231D85F2CE6}"/>
              </a:ext>
            </a:extLst>
          </p:cNvPr>
          <p:cNvCxnSpPr/>
          <p:nvPr/>
        </p:nvCxnSpPr>
        <p:spPr>
          <a:xfrm>
            <a:off x="3029295" y="3614841"/>
            <a:ext cx="0" cy="396044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08C498F-ABB0-454D-A86C-223F6902E3EB}"/>
              </a:ext>
            </a:extLst>
          </p:cNvPr>
          <p:cNvCxnSpPr/>
          <p:nvPr/>
        </p:nvCxnSpPr>
        <p:spPr>
          <a:xfrm>
            <a:off x="91639" y="4797152"/>
            <a:ext cx="196820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71379F7-5563-4C05-8B1E-9B8BD44F504E}"/>
              </a:ext>
            </a:extLst>
          </p:cNvPr>
          <p:cNvCxnSpPr/>
          <p:nvPr/>
        </p:nvCxnSpPr>
        <p:spPr>
          <a:xfrm>
            <a:off x="1452567" y="4386308"/>
            <a:ext cx="0" cy="435648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730EB7D5-CDEE-4C7C-8E21-2EE5AA45BDF1}"/>
              </a:ext>
            </a:extLst>
          </p:cNvPr>
          <p:cNvCxnSpPr/>
          <p:nvPr/>
        </p:nvCxnSpPr>
        <p:spPr>
          <a:xfrm>
            <a:off x="2238302" y="3986562"/>
            <a:ext cx="0" cy="435648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575F468-154C-4467-BF89-36D9A7BC70C9}"/>
              </a:ext>
            </a:extLst>
          </p:cNvPr>
          <p:cNvSpPr txBox="1"/>
          <p:nvPr/>
        </p:nvSpPr>
        <p:spPr>
          <a:xfrm>
            <a:off x="3301710" y="4217742"/>
            <a:ext cx="15679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i="1" dirty="0"/>
              <a:t>A </a:t>
            </a:r>
            <a:r>
              <a:rPr kumimoji="1" lang="en-US" altLang="ja-JP" dirty="0"/>
              <a:t> = 3</a:t>
            </a:r>
            <a:r>
              <a:rPr kumimoji="1" lang="en-US" altLang="ja-JP" i="1" dirty="0"/>
              <a:t>Z</a:t>
            </a:r>
            <a:r>
              <a:rPr kumimoji="1" lang="en-US" altLang="ja-JP" dirty="0"/>
              <a:t> + 4</a:t>
            </a:r>
            <a:endParaRPr kumimoji="1" lang="ja-JP" altLang="en-US" dirty="0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6C7900A-C4FA-451B-A3F3-77BF66A008EC}"/>
              </a:ext>
            </a:extLst>
          </p:cNvPr>
          <p:cNvCxnSpPr/>
          <p:nvPr/>
        </p:nvCxnSpPr>
        <p:spPr>
          <a:xfrm>
            <a:off x="4614285" y="2810362"/>
            <a:ext cx="0" cy="396044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FDDFB1C-0AE2-4281-B417-781B2A001646}"/>
              </a:ext>
            </a:extLst>
          </p:cNvPr>
          <p:cNvSpPr txBox="1"/>
          <p:nvPr/>
        </p:nvSpPr>
        <p:spPr>
          <a:xfrm>
            <a:off x="4932327" y="2455264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32</a:t>
            </a:r>
            <a:r>
              <a:rPr kumimoji="1" lang="en-US" altLang="ja-JP" sz="1400" b="1" dirty="0"/>
              <a:t>Ne</a:t>
            </a:r>
            <a:endParaRPr kumimoji="1" lang="ja-JP" altLang="en-US" sz="1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FA359FF-6249-4698-A571-32387001B9F8}"/>
              </a:ext>
            </a:extLst>
          </p:cNvPr>
          <p:cNvSpPr txBox="1"/>
          <p:nvPr/>
        </p:nvSpPr>
        <p:spPr>
          <a:xfrm>
            <a:off x="4202107" y="2843965"/>
            <a:ext cx="437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29</a:t>
            </a:r>
            <a:r>
              <a:rPr kumimoji="1" lang="en-US" altLang="ja-JP" sz="1400" b="1" dirty="0"/>
              <a:t>F</a:t>
            </a:r>
            <a:endParaRPr kumimoji="1" lang="ja-JP" altLang="en-US" sz="14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CFBD8FB-99B9-49F9-8DB5-1CAF6E38E9BA}"/>
              </a:ext>
            </a:extLst>
          </p:cNvPr>
          <p:cNvSpPr txBox="1"/>
          <p:nvPr/>
        </p:nvSpPr>
        <p:spPr>
          <a:xfrm>
            <a:off x="3408841" y="2841079"/>
            <a:ext cx="437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27</a:t>
            </a:r>
            <a:r>
              <a:rPr kumimoji="1" lang="en-US" altLang="ja-JP" sz="1400" b="1" dirty="0"/>
              <a:t>F</a:t>
            </a:r>
            <a:endParaRPr kumimoji="1" lang="ja-JP" altLang="en-US" sz="14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A3D7EF1-BA2A-437A-9A9B-5622D8639876}"/>
              </a:ext>
            </a:extLst>
          </p:cNvPr>
          <p:cNvSpPr txBox="1"/>
          <p:nvPr/>
        </p:nvSpPr>
        <p:spPr>
          <a:xfrm>
            <a:off x="1039443" y="4439781"/>
            <a:ext cx="466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17</a:t>
            </a:r>
            <a:r>
              <a:rPr kumimoji="1" lang="en-US" altLang="ja-JP" sz="1400" b="1" dirty="0"/>
              <a:t>B</a:t>
            </a:r>
            <a:endParaRPr kumimoji="1" lang="ja-JP" altLang="en-US" sz="14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896F28E-8DEC-47F9-B642-248A657257E9}"/>
              </a:ext>
            </a:extLst>
          </p:cNvPr>
          <p:cNvSpPr txBox="1"/>
          <p:nvPr/>
        </p:nvSpPr>
        <p:spPr>
          <a:xfrm>
            <a:off x="5706512" y="2036837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35</a:t>
            </a:r>
            <a:r>
              <a:rPr kumimoji="1" lang="en-US" altLang="ja-JP" sz="1400" b="1" dirty="0"/>
              <a:t>Na</a:t>
            </a:r>
            <a:endParaRPr kumimoji="1" lang="ja-JP" altLang="en-US" sz="14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299FE35-BCDB-4DF0-AA2C-1542895303FD}"/>
              </a:ext>
            </a:extLst>
          </p:cNvPr>
          <p:cNvSpPr txBox="1"/>
          <p:nvPr/>
        </p:nvSpPr>
        <p:spPr>
          <a:xfrm>
            <a:off x="6484933" y="1628799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38</a:t>
            </a:r>
            <a:r>
              <a:rPr kumimoji="1" lang="en-US" altLang="ja-JP" sz="1400" b="1" dirty="0"/>
              <a:t>Mg</a:t>
            </a:r>
            <a:endParaRPr kumimoji="1" lang="ja-JP" altLang="en-US" sz="1400" b="1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83E0D78C-168F-4C47-96A5-52A4CEE0BEBB}"/>
              </a:ext>
            </a:extLst>
          </p:cNvPr>
          <p:cNvSpPr/>
          <p:nvPr/>
        </p:nvSpPr>
        <p:spPr>
          <a:xfrm>
            <a:off x="6196413" y="2362377"/>
            <a:ext cx="948879" cy="472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D848E83-9F76-4188-ADE2-8F5EAC29565A}"/>
              </a:ext>
            </a:extLst>
          </p:cNvPr>
          <p:cNvCxnSpPr/>
          <p:nvPr/>
        </p:nvCxnSpPr>
        <p:spPr>
          <a:xfrm>
            <a:off x="6591987" y="2373600"/>
            <a:ext cx="391729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802B4A6E-2A66-47C8-85B7-B275AB1FA66A}"/>
              </a:ext>
            </a:extLst>
          </p:cNvPr>
          <p:cNvCxnSpPr/>
          <p:nvPr/>
        </p:nvCxnSpPr>
        <p:spPr>
          <a:xfrm>
            <a:off x="6983716" y="1610735"/>
            <a:ext cx="391729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1EBA4D66-05CE-49BF-BA0B-EE34623E3A72}"/>
              </a:ext>
            </a:extLst>
          </p:cNvPr>
          <p:cNvSpPr/>
          <p:nvPr/>
        </p:nvSpPr>
        <p:spPr>
          <a:xfrm>
            <a:off x="5414376" y="2771096"/>
            <a:ext cx="948879" cy="472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B9AF3585-12FD-4DEF-A0C2-75572040A2C2}"/>
              </a:ext>
            </a:extLst>
          </p:cNvPr>
          <p:cNvCxnSpPr/>
          <p:nvPr/>
        </p:nvCxnSpPr>
        <p:spPr>
          <a:xfrm>
            <a:off x="5804684" y="2775103"/>
            <a:ext cx="391729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FA968348-2499-4F28-BB76-452E8D5D645E}"/>
              </a:ext>
            </a:extLst>
          </p:cNvPr>
          <p:cNvCxnSpPr/>
          <p:nvPr/>
        </p:nvCxnSpPr>
        <p:spPr>
          <a:xfrm flipV="1">
            <a:off x="5403186" y="2698981"/>
            <a:ext cx="392180" cy="20209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77A4D8DB-CF10-4E95-898D-698BB01ECFDB}"/>
              </a:ext>
            </a:extLst>
          </p:cNvPr>
          <p:cNvCxnSpPr/>
          <p:nvPr/>
        </p:nvCxnSpPr>
        <p:spPr>
          <a:xfrm flipV="1">
            <a:off x="6183841" y="2305277"/>
            <a:ext cx="392180" cy="20209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ACCC5CC2-BE3A-4B70-8633-1457F186B95C}"/>
              </a:ext>
            </a:extLst>
          </p:cNvPr>
          <p:cNvCxnSpPr/>
          <p:nvPr/>
        </p:nvCxnSpPr>
        <p:spPr>
          <a:xfrm>
            <a:off x="1843203" y="4415597"/>
            <a:ext cx="0" cy="396044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9F451BE-B4F6-48E3-ACB1-D7E89EB83D60}"/>
              </a:ext>
            </a:extLst>
          </p:cNvPr>
          <p:cNvCxnSpPr/>
          <p:nvPr/>
        </p:nvCxnSpPr>
        <p:spPr>
          <a:xfrm>
            <a:off x="2238302" y="4392737"/>
            <a:ext cx="0" cy="435648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73A9A08A-83A4-43F3-A31F-558F6D50B4CE}"/>
              </a:ext>
            </a:extLst>
          </p:cNvPr>
          <p:cNvCxnSpPr/>
          <p:nvPr/>
        </p:nvCxnSpPr>
        <p:spPr>
          <a:xfrm>
            <a:off x="2634196" y="3976623"/>
            <a:ext cx="0" cy="435648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3A602B03-8117-4A0B-A147-F74730A87054}"/>
              </a:ext>
            </a:extLst>
          </p:cNvPr>
          <p:cNvCxnSpPr/>
          <p:nvPr/>
        </p:nvCxnSpPr>
        <p:spPr>
          <a:xfrm>
            <a:off x="3031593" y="3977075"/>
            <a:ext cx="0" cy="435648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76D8666D-EA3B-45ED-95EC-0D34D6DCCD40}"/>
              </a:ext>
            </a:extLst>
          </p:cNvPr>
          <p:cNvCxnSpPr/>
          <p:nvPr/>
        </p:nvCxnSpPr>
        <p:spPr>
          <a:xfrm>
            <a:off x="5003347" y="2793272"/>
            <a:ext cx="0" cy="435648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19424D31-9442-4B98-8A03-38BEF4DA5398}"/>
              </a:ext>
            </a:extLst>
          </p:cNvPr>
          <p:cNvCxnSpPr/>
          <p:nvPr/>
        </p:nvCxnSpPr>
        <p:spPr>
          <a:xfrm>
            <a:off x="5776318" y="2411653"/>
            <a:ext cx="0" cy="39604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7006D5DC-BD59-416A-9466-23B1C4063370}"/>
              </a:ext>
            </a:extLst>
          </p:cNvPr>
          <p:cNvCxnSpPr/>
          <p:nvPr/>
        </p:nvCxnSpPr>
        <p:spPr>
          <a:xfrm>
            <a:off x="6196413" y="2004968"/>
            <a:ext cx="0" cy="79311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AD1B8B0E-B138-4C70-B373-9FA8544C52CC}"/>
              </a:ext>
            </a:extLst>
          </p:cNvPr>
          <p:cNvCxnSpPr/>
          <p:nvPr/>
        </p:nvCxnSpPr>
        <p:spPr>
          <a:xfrm>
            <a:off x="6564544" y="2005990"/>
            <a:ext cx="0" cy="39604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B3F9276-6871-41DD-B37D-7E9092DB70EA}"/>
              </a:ext>
            </a:extLst>
          </p:cNvPr>
          <p:cNvSpPr/>
          <p:nvPr/>
        </p:nvSpPr>
        <p:spPr>
          <a:xfrm>
            <a:off x="7204194" y="2063443"/>
            <a:ext cx="948879" cy="472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94C7F794-1B3D-43B9-9751-B1F8ED25C49C}"/>
              </a:ext>
            </a:extLst>
          </p:cNvPr>
          <p:cNvCxnSpPr>
            <a:cxnSpLocks/>
          </p:cNvCxnSpPr>
          <p:nvPr/>
        </p:nvCxnSpPr>
        <p:spPr>
          <a:xfrm flipH="1">
            <a:off x="7596336" y="2430686"/>
            <a:ext cx="1" cy="384364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E2467B7D-B1C4-4D62-9E33-DAB698CBB318}"/>
              </a:ext>
            </a:extLst>
          </p:cNvPr>
          <p:cNvSpPr txBox="1"/>
          <p:nvPr/>
        </p:nvSpPr>
        <p:spPr>
          <a:xfrm>
            <a:off x="2458999" y="4693335"/>
            <a:ext cx="947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N</a:t>
            </a:r>
            <a:r>
              <a:rPr kumimoji="1" lang="en-US" altLang="ja-JP" dirty="0"/>
              <a:t> =16</a:t>
            </a:r>
            <a:endParaRPr kumimoji="1" lang="ja-JP" altLang="en-US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13368FF1-327B-4291-91B5-3D9AA45FBFD3}"/>
              </a:ext>
            </a:extLst>
          </p:cNvPr>
          <p:cNvSpPr txBox="1"/>
          <p:nvPr/>
        </p:nvSpPr>
        <p:spPr>
          <a:xfrm>
            <a:off x="3304782" y="4239727"/>
            <a:ext cx="1401805" cy="3664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i="1" dirty="0"/>
              <a:t>A</a:t>
            </a:r>
            <a:r>
              <a:rPr kumimoji="1" lang="en-US" altLang="ja-JP" dirty="0"/>
              <a:t> = 3</a:t>
            </a:r>
            <a:r>
              <a:rPr kumimoji="1" lang="en-US" altLang="ja-JP" i="1" dirty="0"/>
              <a:t>Z</a:t>
            </a:r>
            <a:r>
              <a:rPr kumimoji="1" lang="en-US" altLang="ja-JP" dirty="0"/>
              <a:t> + 4</a:t>
            </a:r>
            <a:endParaRPr kumimoji="1" lang="ja-JP" altLang="en-US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FBE16F07-60B5-4F7F-A38C-2221091F3E3F}"/>
              </a:ext>
            </a:extLst>
          </p:cNvPr>
          <p:cNvSpPr txBox="1"/>
          <p:nvPr/>
        </p:nvSpPr>
        <p:spPr>
          <a:xfrm>
            <a:off x="7194130" y="2636912"/>
            <a:ext cx="9941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N</a:t>
            </a:r>
            <a:r>
              <a:rPr kumimoji="1" lang="en-US" altLang="ja-JP" dirty="0"/>
              <a:t> = 28</a:t>
            </a:r>
            <a:endParaRPr kumimoji="1" lang="ja-JP" altLang="en-US" dirty="0"/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9A72C340-466E-4807-A0BA-3E4D7BED3C7D}"/>
              </a:ext>
            </a:extLst>
          </p:cNvPr>
          <p:cNvCxnSpPr/>
          <p:nvPr/>
        </p:nvCxnSpPr>
        <p:spPr>
          <a:xfrm>
            <a:off x="6993548" y="1608711"/>
            <a:ext cx="0" cy="79311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4D405806-33B3-4F18-B285-8DEAE336A1C8}"/>
              </a:ext>
            </a:extLst>
          </p:cNvPr>
          <p:cNvCxnSpPr/>
          <p:nvPr/>
        </p:nvCxnSpPr>
        <p:spPr>
          <a:xfrm>
            <a:off x="5012115" y="3208060"/>
            <a:ext cx="391729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63ACB570-6F64-4EA0-9F95-311EB9C34524}"/>
              </a:ext>
            </a:extLst>
          </p:cNvPr>
          <p:cNvCxnSpPr/>
          <p:nvPr/>
        </p:nvCxnSpPr>
        <p:spPr>
          <a:xfrm>
            <a:off x="5405004" y="2402034"/>
            <a:ext cx="0" cy="81821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73B9B7D0-7D85-4A6B-A174-4E99723B4F94}"/>
              </a:ext>
            </a:extLst>
          </p:cNvPr>
          <p:cNvSpPr/>
          <p:nvPr/>
        </p:nvSpPr>
        <p:spPr>
          <a:xfrm>
            <a:off x="7396705" y="2004968"/>
            <a:ext cx="391728" cy="393143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0A1C58DC-BE29-4759-9252-094953C04FE2}"/>
              </a:ext>
            </a:extLst>
          </p:cNvPr>
          <p:cNvCxnSpPr/>
          <p:nvPr/>
        </p:nvCxnSpPr>
        <p:spPr>
          <a:xfrm>
            <a:off x="7363923" y="1611578"/>
            <a:ext cx="0" cy="79311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3209BE08-61C2-443D-9F46-6E4BB1E48B26}"/>
              </a:ext>
            </a:extLst>
          </p:cNvPr>
          <p:cNvSpPr txBox="1"/>
          <p:nvPr/>
        </p:nvSpPr>
        <p:spPr>
          <a:xfrm>
            <a:off x="7318569" y="2050123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>
                <a:solidFill>
                  <a:srgbClr val="006600"/>
                </a:solidFill>
              </a:rPr>
              <a:t>39</a:t>
            </a:r>
            <a:r>
              <a:rPr kumimoji="1" lang="en-US" altLang="ja-JP" sz="1400" b="1" dirty="0">
                <a:solidFill>
                  <a:srgbClr val="006600"/>
                </a:solidFill>
              </a:rPr>
              <a:t>Na</a:t>
            </a:r>
            <a:endParaRPr kumimoji="1" lang="ja-JP" altLang="en-US" sz="1400" b="1" dirty="0">
              <a:solidFill>
                <a:srgbClr val="006600"/>
              </a:solidFill>
            </a:endParaRPr>
          </a:p>
        </p:txBody>
      </p:sp>
      <p:sp>
        <p:nvSpPr>
          <p:cNvPr id="73" name="円/楕円 128">
            <a:extLst>
              <a:ext uri="{FF2B5EF4-FFF2-40B4-BE49-F238E27FC236}">
                <a16:creationId xmlns:a16="http://schemas.microsoft.com/office/drawing/2014/main" id="{6E94CD93-1C59-4D0C-86E5-13053CF6BC07}"/>
              </a:ext>
            </a:extLst>
          </p:cNvPr>
          <p:cNvSpPr/>
          <p:nvPr/>
        </p:nvSpPr>
        <p:spPr>
          <a:xfrm>
            <a:off x="5436305" y="2831030"/>
            <a:ext cx="394169" cy="396265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128">
            <a:extLst>
              <a:ext uri="{FF2B5EF4-FFF2-40B4-BE49-F238E27FC236}">
                <a16:creationId xmlns:a16="http://schemas.microsoft.com/office/drawing/2014/main" id="{D1D37490-7125-4C26-9E40-CF88E5B037AA}"/>
              </a:ext>
            </a:extLst>
          </p:cNvPr>
          <p:cNvSpPr/>
          <p:nvPr/>
        </p:nvSpPr>
        <p:spPr>
          <a:xfrm>
            <a:off x="5834224" y="2820272"/>
            <a:ext cx="394169" cy="396265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128">
            <a:extLst>
              <a:ext uri="{FF2B5EF4-FFF2-40B4-BE49-F238E27FC236}">
                <a16:creationId xmlns:a16="http://schemas.microsoft.com/office/drawing/2014/main" id="{B39EBC4B-1E7F-4DBD-A21C-F40BC375966D}"/>
              </a:ext>
            </a:extLst>
          </p:cNvPr>
          <p:cNvSpPr/>
          <p:nvPr/>
        </p:nvSpPr>
        <p:spPr>
          <a:xfrm>
            <a:off x="6224850" y="2423668"/>
            <a:ext cx="394169" cy="396265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6" name="円/楕円 128">
            <a:extLst>
              <a:ext uri="{FF2B5EF4-FFF2-40B4-BE49-F238E27FC236}">
                <a16:creationId xmlns:a16="http://schemas.microsoft.com/office/drawing/2014/main" id="{74D59613-15DE-4EE8-86A0-953631B9EF89}"/>
              </a:ext>
            </a:extLst>
          </p:cNvPr>
          <p:cNvSpPr/>
          <p:nvPr/>
        </p:nvSpPr>
        <p:spPr>
          <a:xfrm>
            <a:off x="6626312" y="2409988"/>
            <a:ext cx="394169" cy="396265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7" name="円/楕円 128">
            <a:extLst>
              <a:ext uri="{FF2B5EF4-FFF2-40B4-BE49-F238E27FC236}">
                <a16:creationId xmlns:a16="http://schemas.microsoft.com/office/drawing/2014/main" id="{5BA9C3D7-3804-498D-9250-50530C4A0A17}"/>
              </a:ext>
            </a:extLst>
          </p:cNvPr>
          <p:cNvSpPr/>
          <p:nvPr/>
        </p:nvSpPr>
        <p:spPr>
          <a:xfrm>
            <a:off x="6988912" y="2027936"/>
            <a:ext cx="394169" cy="396265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AD18E37E-E6CD-442C-AE9B-8B8FA0C242D8}"/>
              </a:ext>
            </a:extLst>
          </p:cNvPr>
          <p:cNvSpPr/>
          <p:nvPr/>
        </p:nvSpPr>
        <p:spPr>
          <a:xfrm>
            <a:off x="5303610" y="3659938"/>
            <a:ext cx="2418828" cy="1589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128">
            <a:extLst>
              <a:ext uri="{FF2B5EF4-FFF2-40B4-BE49-F238E27FC236}">
                <a16:creationId xmlns:a16="http://schemas.microsoft.com/office/drawing/2014/main" id="{ACE46A26-8160-48AC-99FF-ADD408FEF936}"/>
              </a:ext>
            </a:extLst>
          </p:cNvPr>
          <p:cNvSpPr/>
          <p:nvPr/>
        </p:nvSpPr>
        <p:spPr>
          <a:xfrm>
            <a:off x="5796136" y="4389407"/>
            <a:ext cx="358335" cy="360241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3D75E5D1-9CC7-485E-9D01-F837D6569BAB}"/>
              </a:ext>
            </a:extLst>
          </p:cNvPr>
          <p:cNvCxnSpPr/>
          <p:nvPr/>
        </p:nvCxnSpPr>
        <p:spPr>
          <a:xfrm>
            <a:off x="5767091" y="4005064"/>
            <a:ext cx="391729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A9FD5A28-ADBD-4507-963D-FC3A36CC5899}"/>
              </a:ext>
            </a:extLst>
          </p:cNvPr>
          <p:cNvCxnSpPr/>
          <p:nvPr/>
        </p:nvCxnSpPr>
        <p:spPr>
          <a:xfrm>
            <a:off x="5784568" y="5106204"/>
            <a:ext cx="391729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BB1DEF4-3294-4E03-83CA-4321B15C7F75}"/>
              </a:ext>
            </a:extLst>
          </p:cNvPr>
          <p:cNvSpPr txBox="1"/>
          <p:nvPr/>
        </p:nvSpPr>
        <p:spPr>
          <a:xfrm>
            <a:off x="6188370" y="3646765"/>
            <a:ext cx="229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neutron dripline known previously </a:t>
            </a:r>
            <a:endParaRPr kumimoji="1" lang="ja-JP" altLang="en-US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4F9E459-6A6E-4BB0-98DD-6AE323791346}"/>
              </a:ext>
            </a:extLst>
          </p:cNvPr>
          <p:cNvSpPr txBox="1"/>
          <p:nvPr/>
        </p:nvSpPr>
        <p:spPr>
          <a:xfrm>
            <a:off x="6200163" y="4798893"/>
            <a:ext cx="262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neutron dripline determined in this work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87A533DE-7E8F-4363-965E-532F70FF3930}"/>
              </a:ext>
            </a:extLst>
          </p:cNvPr>
          <p:cNvSpPr/>
          <p:nvPr/>
        </p:nvSpPr>
        <p:spPr>
          <a:xfrm>
            <a:off x="5788853" y="5506531"/>
            <a:ext cx="391728" cy="393143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5223C094-A956-4A65-95A2-BBD98892B4AA}"/>
              </a:ext>
            </a:extLst>
          </p:cNvPr>
          <p:cNvSpPr txBox="1"/>
          <p:nvPr/>
        </p:nvSpPr>
        <p:spPr>
          <a:xfrm>
            <a:off x="5718288" y="5546224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>
                <a:solidFill>
                  <a:srgbClr val="006600"/>
                </a:solidFill>
              </a:rPr>
              <a:t>39</a:t>
            </a:r>
            <a:r>
              <a:rPr kumimoji="1" lang="en-US" altLang="ja-JP" sz="1400" b="1" dirty="0">
                <a:solidFill>
                  <a:srgbClr val="006600"/>
                </a:solidFill>
              </a:rPr>
              <a:t>Na</a:t>
            </a:r>
            <a:endParaRPr kumimoji="1" lang="ja-JP" altLang="en-US" sz="1400" b="1" dirty="0">
              <a:solidFill>
                <a:srgbClr val="006600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45A6875-96AB-413F-8271-BC5C810C2A62}"/>
              </a:ext>
            </a:extLst>
          </p:cNvPr>
          <p:cNvSpPr txBox="1"/>
          <p:nvPr/>
        </p:nvSpPr>
        <p:spPr>
          <a:xfrm>
            <a:off x="6200163" y="5374957"/>
            <a:ext cx="262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new isotope discovered in this work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C693FDD-BC73-492F-848C-16805655FFA4}"/>
              </a:ext>
            </a:extLst>
          </p:cNvPr>
          <p:cNvSpPr txBox="1"/>
          <p:nvPr/>
        </p:nvSpPr>
        <p:spPr>
          <a:xfrm>
            <a:off x="5430465" y="2869128"/>
            <a:ext cx="46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32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F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F5FCDA4C-1306-4022-A95A-53244D8C2E2E}"/>
              </a:ext>
            </a:extLst>
          </p:cNvPr>
          <p:cNvSpPr txBox="1"/>
          <p:nvPr/>
        </p:nvSpPr>
        <p:spPr>
          <a:xfrm>
            <a:off x="5824884" y="2864738"/>
            <a:ext cx="46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33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F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576E718-D995-49D2-BA68-1A6931BF31D5}"/>
              </a:ext>
            </a:extLst>
          </p:cNvPr>
          <p:cNvSpPr txBox="1"/>
          <p:nvPr/>
        </p:nvSpPr>
        <p:spPr>
          <a:xfrm>
            <a:off x="6150462" y="2458681"/>
            <a:ext cx="57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35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Ne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0646C34-E9F0-46B5-A959-A4AFBD2D31D0}"/>
              </a:ext>
            </a:extLst>
          </p:cNvPr>
          <p:cNvSpPr txBox="1"/>
          <p:nvPr/>
        </p:nvSpPr>
        <p:spPr>
          <a:xfrm>
            <a:off x="6554465" y="2452042"/>
            <a:ext cx="57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36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Ne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6C5CAD75-C327-43A0-B8D7-F98D38D34018}"/>
              </a:ext>
            </a:extLst>
          </p:cNvPr>
          <p:cNvSpPr txBox="1"/>
          <p:nvPr/>
        </p:nvSpPr>
        <p:spPr>
          <a:xfrm>
            <a:off x="6919856" y="2079140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38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Na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D4384449-29CC-4939-9406-AB59DAA68912}"/>
              </a:ext>
            </a:extLst>
          </p:cNvPr>
          <p:cNvSpPr txBox="1"/>
          <p:nvPr/>
        </p:nvSpPr>
        <p:spPr>
          <a:xfrm>
            <a:off x="969620" y="479396"/>
            <a:ext cx="622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S</a:t>
            </a:r>
            <a:r>
              <a:rPr kumimoji="1" lang="en-US" altLang="ja-JP" sz="2800" dirty="0"/>
              <a:t>ummary of </a:t>
            </a:r>
            <a:r>
              <a:rPr lang="en-US" altLang="ja-JP" sz="2800" dirty="0"/>
              <a:t>the experimental results</a:t>
            </a:r>
            <a:endParaRPr kumimoji="1" lang="ja-JP" altLang="en-US" sz="2800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BF9C394-65C8-4E68-9CA4-4FC9702F7C01}"/>
              </a:ext>
            </a:extLst>
          </p:cNvPr>
          <p:cNvSpPr txBox="1"/>
          <p:nvPr/>
        </p:nvSpPr>
        <p:spPr>
          <a:xfrm>
            <a:off x="6218286" y="4245592"/>
            <a:ext cx="243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u</a:t>
            </a:r>
            <a:r>
              <a:rPr kumimoji="1" lang="en-US" altLang="ja-JP" dirty="0">
                <a:solidFill>
                  <a:srgbClr val="FF0000"/>
                </a:solidFill>
              </a:rPr>
              <a:t>nbound confirmed in this work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47E7AF0D-CC22-4D16-89BC-0F8934AC997D}"/>
              </a:ext>
            </a:extLst>
          </p:cNvPr>
          <p:cNvCxnSpPr>
            <a:cxnSpLocks/>
          </p:cNvCxnSpPr>
          <p:nvPr/>
        </p:nvCxnSpPr>
        <p:spPr>
          <a:xfrm flipV="1">
            <a:off x="7096406" y="2399729"/>
            <a:ext cx="288032" cy="153888"/>
          </a:xfrm>
          <a:prstGeom prst="line">
            <a:avLst/>
          </a:prstGeom>
          <a:ln w="349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50DEE43B-B76A-4845-A682-44C43C46E409}"/>
              </a:ext>
            </a:extLst>
          </p:cNvPr>
          <p:cNvSpPr txBox="1"/>
          <p:nvPr/>
        </p:nvSpPr>
        <p:spPr>
          <a:xfrm>
            <a:off x="7836936" y="1676285"/>
            <a:ext cx="126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>
                <a:solidFill>
                  <a:srgbClr val="FF0000"/>
                </a:solidFill>
              </a:rPr>
              <a:t>A</a:t>
            </a:r>
            <a:r>
              <a:rPr kumimoji="1" lang="en-US" altLang="ja-JP" b="1" dirty="0">
                <a:solidFill>
                  <a:srgbClr val="FF0000"/>
                </a:solidFill>
              </a:rPr>
              <a:t> = 3</a:t>
            </a:r>
            <a:r>
              <a:rPr kumimoji="1" lang="en-US" altLang="ja-JP" b="1" i="1" dirty="0">
                <a:solidFill>
                  <a:srgbClr val="FF0000"/>
                </a:solidFill>
              </a:rPr>
              <a:t>Z</a:t>
            </a:r>
            <a:r>
              <a:rPr kumimoji="1" lang="en-US" altLang="ja-JP" b="1" dirty="0">
                <a:solidFill>
                  <a:srgbClr val="FF0000"/>
                </a:solidFill>
              </a:rPr>
              <a:t> + 6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ABDF2ED3-6C7F-4409-A40B-B2A1B1DE57C2}"/>
              </a:ext>
            </a:extLst>
          </p:cNvPr>
          <p:cNvCxnSpPr>
            <a:cxnSpLocks/>
          </p:cNvCxnSpPr>
          <p:nvPr/>
        </p:nvCxnSpPr>
        <p:spPr>
          <a:xfrm flipV="1">
            <a:off x="7812360" y="1988840"/>
            <a:ext cx="288032" cy="153888"/>
          </a:xfrm>
          <a:prstGeom prst="line">
            <a:avLst/>
          </a:prstGeom>
          <a:ln w="349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841FB2A0-19F1-42EF-BFF6-59A29F59E8B0}"/>
              </a:ext>
            </a:extLst>
          </p:cNvPr>
          <p:cNvSpPr/>
          <p:nvPr/>
        </p:nvSpPr>
        <p:spPr>
          <a:xfrm>
            <a:off x="3070983" y="3241924"/>
            <a:ext cx="820181" cy="346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337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FA76E54-7484-4FCD-AC5A-DBCC890E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23</a:t>
            </a:fld>
            <a:endParaRPr lang="en-US" altLang="ja-JP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D7A097E-D139-496D-BB46-1B8BFCD1AF9E}"/>
              </a:ext>
            </a:extLst>
          </p:cNvPr>
          <p:cNvSpPr txBox="1"/>
          <p:nvPr/>
        </p:nvSpPr>
        <p:spPr>
          <a:xfrm>
            <a:off x="2771800" y="241357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Outline of my talk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DEF6A9-9E08-441C-8C46-D0668FD5C53E}"/>
              </a:ext>
            </a:extLst>
          </p:cNvPr>
          <p:cNvSpPr txBox="1"/>
          <p:nvPr/>
        </p:nvSpPr>
        <p:spPr>
          <a:xfrm>
            <a:off x="498776" y="908720"/>
            <a:ext cx="83941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Introduction</a:t>
            </a:r>
          </a:p>
          <a:p>
            <a:r>
              <a:rPr lang="en-US" altLang="ja-JP" sz="2000" dirty="0"/>
              <a:t>         Neutron dripline before present work</a:t>
            </a:r>
          </a:p>
          <a:p>
            <a:r>
              <a:rPr lang="en-US" altLang="ja-JP" sz="2000" dirty="0"/>
              <a:t>         Known nuclear structure in this region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Experimental method</a:t>
            </a:r>
          </a:p>
          <a:p>
            <a:r>
              <a:rPr lang="en-US" altLang="ja-JP" sz="2000" dirty="0"/>
              <a:t>         PID and background removal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Determination of the neutron dripline for F and Ne</a:t>
            </a:r>
          </a:p>
          <a:p>
            <a:r>
              <a:rPr lang="en-US" altLang="ja-JP" sz="2400" dirty="0"/>
              <a:t>        </a:t>
            </a:r>
            <a:r>
              <a:rPr lang="en-US" altLang="ja-JP" sz="2000" dirty="0"/>
              <a:t>First experiment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Discovery of </a:t>
            </a:r>
            <a:r>
              <a:rPr lang="en-US" altLang="ja-JP" sz="2400" baseline="30000" dirty="0"/>
              <a:t>39</a:t>
            </a:r>
            <a:r>
              <a:rPr lang="en-US" altLang="ja-JP" sz="2400" dirty="0"/>
              <a:t>Na</a:t>
            </a:r>
            <a:r>
              <a:rPr lang="en-US" altLang="ja-JP" sz="2000" dirty="0"/>
              <a:t> </a:t>
            </a:r>
          </a:p>
          <a:p>
            <a:r>
              <a:rPr lang="en-US" altLang="ja-JP" sz="2000" dirty="0"/>
              <a:t>         Second experiment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FF0000"/>
                </a:solidFill>
              </a:rPr>
              <a:t>Discussion on underlying nuclear structure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         </a:t>
            </a:r>
            <a:r>
              <a:rPr lang="en-US" altLang="ja-JP" sz="2000" dirty="0" err="1">
                <a:solidFill>
                  <a:srgbClr val="FF0000"/>
                </a:solidFill>
              </a:rPr>
              <a:t>Magicilty</a:t>
            </a:r>
            <a:r>
              <a:rPr lang="en-US" altLang="ja-JP" sz="2000" dirty="0">
                <a:solidFill>
                  <a:srgbClr val="FF0000"/>
                </a:solidFill>
              </a:rPr>
              <a:t> loss and nuclear deformation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Summary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25382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0E75E2-28B3-4254-AF6B-353B43FF6F5D}"/>
              </a:ext>
            </a:extLst>
          </p:cNvPr>
          <p:cNvSpPr txBox="1"/>
          <p:nvPr/>
        </p:nvSpPr>
        <p:spPr>
          <a:xfrm>
            <a:off x="230176" y="206337"/>
            <a:ext cx="882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N</a:t>
            </a:r>
            <a:r>
              <a:rPr kumimoji="1" lang="en-US" altLang="ja-JP" sz="2800" dirty="0"/>
              <a:t>uclear structure and nuclear binding </a:t>
            </a:r>
            <a:r>
              <a:rPr lang="en-US" altLang="ja-JP" sz="2800" dirty="0"/>
              <a:t>far from stability</a:t>
            </a:r>
            <a:endParaRPr kumimoji="1" lang="ja-JP" altLang="en-US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BC7178-CB56-4027-A453-4407BD4676ED}"/>
              </a:ext>
            </a:extLst>
          </p:cNvPr>
          <p:cNvSpPr txBox="1"/>
          <p:nvPr/>
        </p:nvSpPr>
        <p:spPr>
          <a:xfrm>
            <a:off x="251520" y="980727"/>
            <a:ext cx="6048672" cy="259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Location of neutron dripline or nuclear binding near the limit of existence is determined </a:t>
            </a:r>
            <a:r>
              <a:rPr lang="en-US" altLang="ja-JP" dirty="0">
                <a:solidFill>
                  <a:srgbClr val="0000FF"/>
                </a:solidFill>
              </a:rPr>
              <a:t>reflecting details of underlying nuclear structure</a:t>
            </a:r>
            <a:r>
              <a:rPr lang="en-US" altLang="ja-JP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So they could provide a key to understanding the structure at extremely neutron-rich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In the region far from stability, </a:t>
            </a:r>
            <a:r>
              <a:rPr lang="en-US" altLang="ja-JP" dirty="0">
                <a:solidFill>
                  <a:srgbClr val="0000FF"/>
                </a:solidFill>
              </a:rPr>
              <a:t>nuclear force such as tensor force causes evolution of nuclear shell property</a:t>
            </a:r>
            <a:r>
              <a:rPr lang="en-US" altLang="ja-JP" dirty="0"/>
              <a:t>, which results in</a:t>
            </a:r>
            <a:r>
              <a:rPr lang="en-US" altLang="ja-JP" dirty="0">
                <a:solidFill>
                  <a:srgbClr val="0000FF"/>
                </a:solidFill>
              </a:rPr>
              <a:t> loss of magic numbers (</a:t>
            </a:r>
            <a:r>
              <a:rPr lang="en-US" altLang="ja-JP" dirty="0"/>
              <a:t>or emergence of new magic numbers), as shown in the right figure.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1581653-1E1D-4CCE-8C8E-FDE65E929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244" y="1009891"/>
            <a:ext cx="2770244" cy="246691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21C969-3BD1-4D2F-A3D0-C5187093E227}"/>
              </a:ext>
            </a:extLst>
          </p:cNvPr>
          <p:cNvSpPr txBox="1"/>
          <p:nvPr/>
        </p:nvSpPr>
        <p:spPr>
          <a:xfrm>
            <a:off x="6938503" y="3473514"/>
            <a:ext cx="2033345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ja-JP" sz="1200" dirty="0"/>
              <a:t>From T. Otsuka, Phys. Scr. T152 (2013) 014007</a:t>
            </a:r>
            <a:endParaRPr kumimoji="1" lang="ja-JP" altLang="en-US" sz="1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1D8209-F658-4711-A2E7-AC71D73367D9}"/>
              </a:ext>
            </a:extLst>
          </p:cNvPr>
          <p:cNvSpPr txBox="1"/>
          <p:nvPr/>
        </p:nvSpPr>
        <p:spPr>
          <a:xfrm>
            <a:off x="6962492" y="72319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Shell evolution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20BDDD7-307A-4B57-B8D6-F0DB3158B5F8}"/>
              </a:ext>
            </a:extLst>
          </p:cNvPr>
          <p:cNvGrpSpPr/>
          <p:nvPr/>
        </p:nvGrpSpPr>
        <p:grpSpPr>
          <a:xfrm>
            <a:off x="286219" y="4005064"/>
            <a:ext cx="8771210" cy="2614380"/>
            <a:chOff x="286219" y="4005064"/>
            <a:chExt cx="8771210" cy="2614380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C6176E6-2C23-427C-B6B7-EEA0350D92A8}"/>
                </a:ext>
              </a:extLst>
            </p:cNvPr>
            <p:cNvSpPr/>
            <p:nvPr/>
          </p:nvSpPr>
          <p:spPr>
            <a:xfrm>
              <a:off x="286219" y="4217020"/>
              <a:ext cx="378172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dirty="0" err="1">
                  <a:solidFill>
                    <a:srgbClr val="0000FF"/>
                  </a:solidFill>
                </a:rPr>
                <a:t>Magicity</a:t>
              </a:r>
              <a:r>
                <a:rPr lang="en-US" altLang="ja-JP" dirty="0">
                  <a:solidFill>
                    <a:srgbClr val="0000FF"/>
                  </a:solidFill>
                </a:rPr>
                <a:t> loss causes nuclear deformation.</a:t>
              </a:r>
              <a:r>
                <a:rPr lang="en-US" altLang="ja-JP" dirty="0"/>
                <a:t> (Jahn-Teller effect)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dirty="0">
                  <a:solidFill>
                    <a:srgbClr val="0000FF"/>
                  </a:solidFill>
                </a:rPr>
                <a:t>Nuclear deformation generates more binding energies</a:t>
              </a:r>
              <a:r>
                <a:rPr lang="en-US" altLang="ja-JP" dirty="0"/>
                <a:t>, because valence nucleons are closely configured with strong correlations, as illustrated in this picture.</a:t>
              </a:r>
              <a:endParaRPr lang="ja-JP" altLang="en-US" dirty="0"/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BB06889-044C-45A5-A968-24916B344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5721" y="4005064"/>
              <a:ext cx="2385346" cy="2347603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335C5E0-C261-4A31-8BA8-D860968F366C}"/>
                </a:ext>
              </a:extLst>
            </p:cNvPr>
            <p:cNvSpPr txBox="1"/>
            <p:nvPr/>
          </p:nvSpPr>
          <p:spPr>
            <a:xfrm>
              <a:off x="7228844" y="4517093"/>
              <a:ext cx="1663882" cy="85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/>
                <a:t>From Otsuka group’s Nature paper</a:t>
              </a:r>
              <a:endParaRPr kumimoji="1" lang="ja-JP" altLang="en-US" sz="1600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D38D5CC-A3BA-4619-8AD5-C149639628AE}"/>
                </a:ext>
              </a:extLst>
            </p:cNvPr>
            <p:cNvSpPr txBox="1"/>
            <p:nvPr/>
          </p:nvSpPr>
          <p:spPr>
            <a:xfrm>
              <a:off x="7553136" y="5417612"/>
              <a:ext cx="1504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/>
                <a:t>N. </a:t>
              </a:r>
              <a:r>
                <a:rPr lang="en-US" altLang="ja-JP" sz="1200" dirty="0" err="1"/>
                <a:t>Tsunoda</a:t>
              </a:r>
              <a:r>
                <a:rPr lang="en-US" altLang="ja-JP" sz="1200" dirty="0"/>
                <a:t>, </a:t>
              </a:r>
              <a:r>
                <a:rPr lang="en-US" altLang="ja-JP" sz="1200" i="1" dirty="0"/>
                <a:t>et al., Nature (London)</a:t>
              </a:r>
              <a:r>
                <a:rPr lang="en-US" altLang="ja-JP" sz="1200" dirty="0"/>
                <a:t> 587, 66 (2020)</a:t>
              </a:r>
              <a:endParaRPr kumimoji="1" lang="ja-JP" altLang="en-US" sz="1200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201862B-B843-4BA8-82FC-6F131AF18C47}"/>
                </a:ext>
              </a:extLst>
            </p:cNvPr>
            <p:cNvSpPr txBox="1"/>
            <p:nvPr/>
          </p:nvSpPr>
          <p:spPr>
            <a:xfrm>
              <a:off x="4054435" y="6250112"/>
              <a:ext cx="3772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Deformation i</a:t>
              </a:r>
              <a:r>
                <a:rPr kumimoji="1" lang="en-US" altLang="ja-JP" dirty="0">
                  <a:solidFill>
                    <a:srgbClr val="FF0000"/>
                  </a:solidFill>
                </a:rPr>
                <a:t>nduces more stability!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スライド番号プレースホルダー 1">
            <a:extLst>
              <a:ext uri="{FF2B5EF4-FFF2-40B4-BE49-F238E27FC236}">
                <a16:creationId xmlns:a16="http://schemas.microsoft.com/office/drawing/2014/main" id="{9B4EF5DC-C19A-41BD-A744-85EAE7A8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F7ECCE9F-A5BD-4037-AC1A-E32FC34B5CEF}" type="slidenum">
              <a:rPr lang="en-US" altLang="ja-JP" smtClean="0"/>
              <a:pPr/>
              <a:t>24</a:t>
            </a:fld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ADADAB-E005-4DC3-9063-04E42E100EA2}"/>
              </a:ext>
            </a:extLst>
          </p:cNvPr>
          <p:cNvSpPr txBox="1"/>
          <p:nvPr/>
        </p:nvSpPr>
        <p:spPr>
          <a:xfrm>
            <a:off x="6938503" y="2375046"/>
            <a:ext cx="112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With and without tensor force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73622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7293DB-87C8-432B-8952-129C87534BC2}"/>
              </a:ext>
            </a:extLst>
          </p:cNvPr>
          <p:cNvSpPr txBox="1"/>
          <p:nvPr/>
        </p:nvSpPr>
        <p:spPr>
          <a:xfrm>
            <a:off x="1577666" y="219297"/>
            <a:ext cx="5904656" cy="970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Implications of the present results on underlying nuclear structure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5F7962-6447-491A-8039-3E9641628C16}"/>
              </a:ext>
            </a:extLst>
          </p:cNvPr>
          <p:cNvSpPr txBox="1"/>
          <p:nvPr/>
        </p:nvSpPr>
        <p:spPr>
          <a:xfrm>
            <a:off x="429214" y="1314222"/>
            <a:ext cx="8535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00FF"/>
                </a:solidFill>
              </a:rPr>
              <a:t>First, nuclear deformation, which induces more binding, plays a key role in determining the location of neutron dripline</a:t>
            </a:r>
            <a:r>
              <a:rPr lang="ja-JP" altLang="en-US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>
                <a:solidFill>
                  <a:srgbClr val="0000FF"/>
                </a:solidFill>
              </a:rPr>
              <a:t>in this region. 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BEC5CD-8C36-46E9-8E90-6D18E6C91715}"/>
              </a:ext>
            </a:extLst>
          </p:cNvPr>
          <p:cNvSpPr txBox="1"/>
          <p:nvPr/>
        </p:nvSpPr>
        <p:spPr>
          <a:xfrm>
            <a:off x="714475" y="2801890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This role of deformation was </a:t>
            </a:r>
            <a:r>
              <a:rPr lang="en-US" altLang="ja-JP" dirty="0"/>
              <a:t>p</a:t>
            </a:r>
            <a:r>
              <a:rPr kumimoji="1" lang="en-US" altLang="ja-JP" dirty="0"/>
              <a:t>redicted by the recent large-scale shell model calculation by Otsuka group.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31B4EE8-49B8-4641-A9B6-0A0522DD9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816" y="2448631"/>
            <a:ext cx="3796496" cy="234387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FFB4432-F216-45A1-AB63-5F3A027055AC}"/>
              </a:ext>
            </a:extLst>
          </p:cNvPr>
          <p:cNvSpPr txBox="1"/>
          <p:nvPr/>
        </p:nvSpPr>
        <p:spPr>
          <a:xfrm>
            <a:off x="7425138" y="3080255"/>
            <a:ext cx="1721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From Otsuka group’s Nature paper</a:t>
            </a:r>
            <a:endParaRPr kumimoji="1" lang="ja-JP" altLang="en-US" sz="1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B0A79F6-E41E-4965-B17A-AB96805B4CE7}"/>
              </a:ext>
            </a:extLst>
          </p:cNvPr>
          <p:cNvSpPr txBox="1"/>
          <p:nvPr/>
        </p:nvSpPr>
        <p:spPr>
          <a:xfrm>
            <a:off x="4009827" y="240314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Spherica</a:t>
            </a:r>
            <a:r>
              <a:rPr lang="en-US" altLang="ja-JP" dirty="0"/>
              <a:t>l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436D1F-ADB3-4C50-ACC1-62EE2E6F8646}"/>
              </a:ext>
            </a:extLst>
          </p:cNvPr>
          <p:cNvSpPr txBox="1"/>
          <p:nvPr/>
        </p:nvSpPr>
        <p:spPr>
          <a:xfrm>
            <a:off x="5364088" y="2926366"/>
            <a:ext cx="119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Deformed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9E73CA6-D118-4FC0-9C9F-5769D6486855}"/>
              </a:ext>
            </a:extLst>
          </p:cNvPr>
          <p:cNvSpPr txBox="1"/>
          <p:nvPr/>
        </p:nvSpPr>
        <p:spPr>
          <a:xfrm>
            <a:off x="457200" y="5273913"/>
            <a:ext cx="8145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00FF"/>
                </a:solidFill>
              </a:rPr>
              <a:t>Second, the newly established particle stability of </a:t>
            </a:r>
            <a:r>
              <a:rPr lang="en-US" altLang="ja-JP" sz="2000" baseline="30000" dirty="0">
                <a:solidFill>
                  <a:srgbClr val="0000FF"/>
                </a:solidFill>
              </a:rPr>
              <a:t>39</a:t>
            </a:r>
            <a:r>
              <a:rPr lang="en-US" altLang="ja-JP" sz="2000" dirty="0">
                <a:solidFill>
                  <a:srgbClr val="0000FF"/>
                </a:solidFill>
              </a:rPr>
              <a:t>Na suggests the occurrence of nuclear deformation. </a:t>
            </a:r>
            <a:r>
              <a:rPr lang="en-US" altLang="ja-JP" sz="2000" baseline="30000" dirty="0">
                <a:solidFill>
                  <a:srgbClr val="0000FF"/>
                </a:solidFill>
              </a:rPr>
              <a:t>39</a:t>
            </a:r>
            <a:r>
              <a:rPr lang="en-US" altLang="ja-JP" sz="2000" dirty="0">
                <a:solidFill>
                  <a:srgbClr val="0000FF"/>
                </a:solidFill>
              </a:rPr>
              <a:t>Na could be bound because its ground state is deformed. This implies that the </a:t>
            </a:r>
            <a:r>
              <a:rPr lang="en-US" altLang="ja-JP" sz="2000" i="1" dirty="0">
                <a:solidFill>
                  <a:srgbClr val="0000FF"/>
                </a:solidFill>
              </a:rPr>
              <a:t>N</a:t>
            </a:r>
            <a:r>
              <a:rPr lang="en-US" altLang="ja-JP" sz="2000" dirty="0">
                <a:solidFill>
                  <a:srgbClr val="0000FF"/>
                </a:solidFill>
              </a:rPr>
              <a:t> = 28 </a:t>
            </a:r>
            <a:r>
              <a:rPr lang="en-US" altLang="ja-JP" sz="2000" dirty="0" err="1">
                <a:solidFill>
                  <a:srgbClr val="0000FF"/>
                </a:solidFill>
              </a:rPr>
              <a:t>magicity</a:t>
            </a:r>
            <a:r>
              <a:rPr lang="en-US" altLang="ja-JP" sz="2000" dirty="0">
                <a:solidFill>
                  <a:srgbClr val="0000FF"/>
                </a:solidFill>
              </a:rPr>
              <a:t> is lost for Na</a:t>
            </a:r>
            <a:r>
              <a:rPr lang="en-US" altLang="ja-JP" sz="2000" dirty="0"/>
              <a:t>, like the case of </a:t>
            </a:r>
            <a:r>
              <a:rPr lang="en-US" altLang="ja-JP" sz="2000" baseline="30000" dirty="0"/>
              <a:t>40</a:t>
            </a:r>
            <a:r>
              <a:rPr lang="en-US" altLang="ja-JP" sz="2000" dirty="0"/>
              <a:t>Mg.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3CF7FC0-10F5-4CB0-901A-9C739A07E829}"/>
              </a:ext>
            </a:extLst>
          </p:cNvPr>
          <p:cNvSpPr txBox="1"/>
          <p:nvPr/>
        </p:nvSpPr>
        <p:spPr>
          <a:xfrm>
            <a:off x="3117504" y="2088835"/>
            <a:ext cx="556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Illustrates how deformation determines the dripline.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51EEFB-2933-4753-B8AA-C5FE89BA953B}"/>
              </a:ext>
            </a:extLst>
          </p:cNvPr>
          <p:cNvSpPr txBox="1"/>
          <p:nvPr/>
        </p:nvSpPr>
        <p:spPr>
          <a:xfrm>
            <a:off x="3858813" y="4753052"/>
            <a:ext cx="365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00FF"/>
                </a:solidFill>
              </a:rPr>
              <a:t>Binding energy vs.</a:t>
            </a:r>
            <a:r>
              <a:rPr lang="ja-JP" altLang="en-US" sz="1600" dirty="0">
                <a:solidFill>
                  <a:srgbClr val="0000FF"/>
                </a:solidFill>
              </a:rPr>
              <a:t> </a:t>
            </a:r>
            <a:r>
              <a:rPr lang="en-US" altLang="ja-JP" sz="1600" i="1" dirty="0">
                <a:solidFill>
                  <a:srgbClr val="0000FF"/>
                </a:solidFill>
              </a:rPr>
              <a:t>N</a:t>
            </a:r>
            <a:r>
              <a:rPr lang="en-US" altLang="ja-JP" sz="1600" dirty="0">
                <a:solidFill>
                  <a:srgbClr val="0000FF"/>
                </a:solidFill>
              </a:rPr>
              <a:t> or deformation</a:t>
            </a:r>
            <a:endParaRPr kumimoji="1" lang="ja-JP" altLang="en-US" sz="1600" i="1" dirty="0">
              <a:solidFill>
                <a:srgbClr val="0000FF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91B0CF-EF5D-4DE7-8A59-D3EF1347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25</a:t>
            </a:fld>
            <a:endParaRPr lang="en-US" altLang="ja-JP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BFAD54F-1588-4137-BB01-64ABEC8123BE}"/>
              </a:ext>
            </a:extLst>
          </p:cNvPr>
          <p:cNvSpPr txBox="1"/>
          <p:nvPr/>
        </p:nvSpPr>
        <p:spPr>
          <a:xfrm>
            <a:off x="991749" y="4230692"/>
            <a:ext cx="209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N. </a:t>
            </a:r>
            <a:r>
              <a:rPr lang="en-US" altLang="ja-JP" sz="1200" dirty="0" err="1"/>
              <a:t>Tsunoda</a:t>
            </a:r>
            <a:r>
              <a:rPr lang="en-US" altLang="ja-JP" sz="1200" dirty="0"/>
              <a:t>, </a:t>
            </a:r>
            <a:r>
              <a:rPr lang="en-US" altLang="ja-JP" sz="1200" i="1" dirty="0"/>
              <a:t>et al., Nature (London)</a:t>
            </a:r>
            <a:r>
              <a:rPr lang="en-US" altLang="ja-JP" sz="1200" dirty="0"/>
              <a:t> 587, 66 (2020)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06187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60BD46-259B-4E40-B051-283810B04982}"/>
              </a:ext>
            </a:extLst>
          </p:cNvPr>
          <p:cNvSpPr txBox="1"/>
          <p:nvPr/>
        </p:nvSpPr>
        <p:spPr>
          <a:xfrm>
            <a:off x="1045254" y="163594"/>
            <a:ext cx="627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Nuclear structure in the present region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8C6207C-8E40-4CC4-A7F5-EA8913726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729247"/>
            <a:ext cx="7881787" cy="376043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FE3FF8-91A8-4197-87F0-0EE78AAFEB88}"/>
              </a:ext>
            </a:extLst>
          </p:cNvPr>
          <p:cNvSpPr txBox="1"/>
          <p:nvPr/>
        </p:nvSpPr>
        <p:spPr>
          <a:xfrm>
            <a:off x="810480" y="4461483"/>
            <a:ext cx="52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18</a:t>
            </a:r>
            <a:r>
              <a:rPr kumimoji="1" lang="en-US" altLang="ja-JP" sz="1400" b="1" dirty="0"/>
              <a:t>O</a:t>
            </a:r>
            <a:endParaRPr kumimoji="1" lang="ja-JP" altLang="en-US" sz="1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F5AB79-DB35-4685-8C45-DC633DFF6DDC}"/>
              </a:ext>
            </a:extLst>
          </p:cNvPr>
          <p:cNvSpPr txBox="1"/>
          <p:nvPr/>
        </p:nvSpPr>
        <p:spPr>
          <a:xfrm>
            <a:off x="829242" y="4083684"/>
            <a:ext cx="489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19</a:t>
            </a:r>
            <a:r>
              <a:rPr kumimoji="1" lang="en-US" altLang="ja-JP" sz="1400" b="1" dirty="0"/>
              <a:t>F</a:t>
            </a:r>
            <a:endParaRPr kumimoji="1" lang="ja-JP" altLang="en-US" sz="1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1D4C5C-29F5-4E81-B2DC-7129DEAEFED0}"/>
              </a:ext>
            </a:extLst>
          </p:cNvPr>
          <p:cNvSpPr txBox="1"/>
          <p:nvPr/>
        </p:nvSpPr>
        <p:spPr>
          <a:xfrm>
            <a:off x="1580580" y="3671734"/>
            <a:ext cx="549358" cy="31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22</a:t>
            </a:r>
            <a:r>
              <a:rPr kumimoji="1" lang="en-US" altLang="ja-JP" sz="1400" b="1" dirty="0"/>
              <a:t>Ne</a:t>
            </a:r>
            <a:endParaRPr kumimoji="1" lang="ja-JP" altLang="en-US" sz="1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D7F82CD-2A7F-47E8-BEC3-40967B4DDCAE}"/>
              </a:ext>
            </a:extLst>
          </p:cNvPr>
          <p:cNvSpPr txBox="1"/>
          <p:nvPr/>
        </p:nvSpPr>
        <p:spPr>
          <a:xfrm>
            <a:off x="2343693" y="2848359"/>
            <a:ext cx="67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26</a:t>
            </a:r>
            <a:r>
              <a:rPr kumimoji="1" lang="en-US" altLang="ja-JP" sz="1400" b="1" dirty="0"/>
              <a:t>Mg</a:t>
            </a:r>
            <a:endParaRPr kumimoji="1" lang="ja-JP" altLang="en-US" sz="1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9619ED-45E7-4FE2-B9EF-A4B41E3609FE}"/>
              </a:ext>
            </a:extLst>
          </p:cNvPr>
          <p:cNvSpPr txBox="1"/>
          <p:nvPr/>
        </p:nvSpPr>
        <p:spPr>
          <a:xfrm>
            <a:off x="1571249" y="3296432"/>
            <a:ext cx="549358" cy="31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23</a:t>
            </a:r>
            <a:r>
              <a:rPr kumimoji="1" lang="en-US" altLang="ja-JP" sz="1400" b="1" dirty="0"/>
              <a:t>Na</a:t>
            </a:r>
            <a:endParaRPr kumimoji="1" lang="ja-JP" altLang="en-US" sz="1400" b="1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E28C4A-9072-4EED-BE15-D2897BDA9189}"/>
              </a:ext>
            </a:extLst>
          </p:cNvPr>
          <p:cNvSpPr/>
          <p:nvPr/>
        </p:nvSpPr>
        <p:spPr>
          <a:xfrm>
            <a:off x="7959019" y="2434925"/>
            <a:ext cx="382540" cy="390512"/>
          </a:xfrm>
          <a:prstGeom prst="rect">
            <a:avLst/>
          </a:prstGeom>
          <a:solidFill>
            <a:srgbClr val="A5D2F7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37148A5-D641-42B4-977C-C7FA4BB0CA73}"/>
              </a:ext>
            </a:extLst>
          </p:cNvPr>
          <p:cNvSpPr/>
          <p:nvPr/>
        </p:nvSpPr>
        <p:spPr>
          <a:xfrm>
            <a:off x="7959019" y="2062542"/>
            <a:ext cx="382540" cy="390512"/>
          </a:xfrm>
          <a:prstGeom prst="rect">
            <a:avLst/>
          </a:prstGeom>
          <a:solidFill>
            <a:srgbClr val="A5D2F7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E8BF157-9FC8-42A8-9908-DCFC6077AE66}"/>
              </a:ext>
            </a:extLst>
          </p:cNvPr>
          <p:cNvCxnSpPr/>
          <p:nvPr/>
        </p:nvCxnSpPr>
        <p:spPr>
          <a:xfrm>
            <a:off x="8341559" y="2062542"/>
            <a:ext cx="0" cy="7844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BFEFA8F-5E04-46F9-9612-63867D282E18}"/>
              </a:ext>
            </a:extLst>
          </p:cNvPr>
          <p:cNvCxnSpPr/>
          <p:nvPr/>
        </p:nvCxnSpPr>
        <p:spPr>
          <a:xfrm>
            <a:off x="7948261" y="2060848"/>
            <a:ext cx="0" cy="7844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CF98BB7-5C82-4DC5-B999-9C50D14F0595}"/>
              </a:ext>
            </a:extLst>
          </p:cNvPr>
          <p:cNvCxnSpPr/>
          <p:nvPr/>
        </p:nvCxnSpPr>
        <p:spPr>
          <a:xfrm>
            <a:off x="7937503" y="2060848"/>
            <a:ext cx="4202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3675A22-55B8-4261-9F77-D1F02F7DD28A}"/>
              </a:ext>
            </a:extLst>
          </p:cNvPr>
          <p:cNvCxnSpPr/>
          <p:nvPr/>
        </p:nvCxnSpPr>
        <p:spPr>
          <a:xfrm>
            <a:off x="7937503" y="2474569"/>
            <a:ext cx="4202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920A5A-6432-4662-B64B-0D58886E0AA3}"/>
              </a:ext>
            </a:extLst>
          </p:cNvPr>
          <p:cNvSpPr txBox="1"/>
          <p:nvPr/>
        </p:nvSpPr>
        <p:spPr>
          <a:xfrm>
            <a:off x="7878216" y="2121726"/>
            <a:ext cx="530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baseline="30000" dirty="0"/>
              <a:t>42</a:t>
            </a:r>
            <a:r>
              <a:rPr kumimoji="1" lang="en-US" altLang="ja-JP" sz="1600" b="1" dirty="0"/>
              <a:t>Si</a:t>
            </a:r>
            <a:endParaRPr kumimoji="1" lang="ja-JP" altLang="en-US" sz="16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10A74E3-F499-4973-81FC-7047036BB8E1}"/>
              </a:ext>
            </a:extLst>
          </p:cNvPr>
          <p:cNvSpPr txBox="1"/>
          <p:nvPr/>
        </p:nvSpPr>
        <p:spPr>
          <a:xfrm>
            <a:off x="4778176" y="4068295"/>
            <a:ext cx="530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baseline="30000" dirty="0"/>
              <a:t>29</a:t>
            </a:r>
            <a:r>
              <a:rPr kumimoji="1" lang="en-US" altLang="ja-JP" sz="1600" b="1" dirty="0"/>
              <a:t>F</a:t>
            </a:r>
            <a:endParaRPr kumimoji="1" lang="ja-JP" altLang="en-US" sz="1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DDE52F6-B976-4C43-8726-04266868660A}"/>
              </a:ext>
            </a:extLst>
          </p:cNvPr>
          <p:cNvSpPr txBox="1"/>
          <p:nvPr/>
        </p:nvSpPr>
        <p:spPr>
          <a:xfrm>
            <a:off x="7772877" y="3954333"/>
            <a:ext cx="10054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solidFill>
                  <a:srgbClr val="FF0000"/>
                </a:solidFill>
              </a:rPr>
              <a:t>N</a:t>
            </a:r>
            <a:r>
              <a:rPr kumimoji="1" lang="en-US" altLang="ja-JP" dirty="0">
                <a:solidFill>
                  <a:srgbClr val="FF0000"/>
                </a:solidFill>
              </a:rPr>
              <a:t> = 28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1DC1FD2-9711-4BC1-8479-E26FC95C8AA7}"/>
              </a:ext>
            </a:extLst>
          </p:cNvPr>
          <p:cNvSpPr txBox="1"/>
          <p:nvPr/>
        </p:nvSpPr>
        <p:spPr>
          <a:xfrm>
            <a:off x="4442535" y="2194181"/>
            <a:ext cx="236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Island of Inversion</a:t>
            </a:r>
            <a:endParaRPr kumimoji="1" lang="ja-JP" altLang="en-US" sz="2000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9DB2B24D-7301-4327-95E6-53949B402C51}"/>
              </a:ext>
            </a:extLst>
          </p:cNvPr>
          <p:cNvCxnSpPr>
            <a:cxnSpLocks/>
          </p:cNvCxnSpPr>
          <p:nvPr/>
        </p:nvCxnSpPr>
        <p:spPr>
          <a:xfrm>
            <a:off x="5406102" y="2564017"/>
            <a:ext cx="0" cy="26484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楕円 21">
            <a:extLst>
              <a:ext uri="{FF2B5EF4-FFF2-40B4-BE49-F238E27FC236}">
                <a16:creationId xmlns:a16="http://schemas.microsoft.com/office/drawing/2014/main" id="{1E6CF516-4A18-4253-8BF8-51772FFA7B21}"/>
              </a:ext>
            </a:extLst>
          </p:cNvPr>
          <p:cNvSpPr/>
          <p:nvPr/>
        </p:nvSpPr>
        <p:spPr>
          <a:xfrm>
            <a:off x="4418198" y="3642855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342AEAE-6253-46F0-A5BE-D1D03048BDF3}"/>
              </a:ext>
            </a:extLst>
          </p:cNvPr>
          <p:cNvSpPr/>
          <p:nvPr/>
        </p:nvSpPr>
        <p:spPr>
          <a:xfrm>
            <a:off x="4817319" y="3244787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1C767D80-7DDA-435F-9817-3A0B26FD1810}"/>
              </a:ext>
            </a:extLst>
          </p:cNvPr>
          <p:cNvSpPr/>
          <p:nvPr/>
        </p:nvSpPr>
        <p:spPr>
          <a:xfrm>
            <a:off x="5204988" y="2853933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89AE8353-4659-4CAE-AA21-A6C9E43C390C}"/>
              </a:ext>
            </a:extLst>
          </p:cNvPr>
          <p:cNvSpPr/>
          <p:nvPr/>
        </p:nvSpPr>
        <p:spPr>
          <a:xfrm>
            <a:off x="4819107" y="2857805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6B04FC1E-807E-462A-B0E6-22BC2023AE8A}"/>
              </a:ext>
            </a:extLst>
          </p:cNvPr>
          <p:cNvSpPr/>
          <p:nvPr/>
        </p:nvSpPr>
        <p:spPr>
          <a:xfrm>
            <a:off x="4818024" y="3633890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B9EEBF7B-BB4B-4E44-B05E-20B0D4FCFFE9}"/>
              </a:ext>
            </a:extLst>
          </p:cNvPr>
          <p:cNvSpPr/>
          <p:nvPr/>
        </p:nvSpPr>
        <p:spPr>
          <a:xfrm>
            <a:off x="4802409" y="4039023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85C50843-3A51-4BBA-9B7B-DA16296C7E32}"/>
              </a:ext>
            </a:extLst>
          </p:cNvPr>
          <p:cNvSpPr/>
          <p:nvPr/>
        </p:nvSpPr>
        <p:spPr>
          <a:xfrm>
            <a:off x="5204988" y="3245335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A43BA9C9-B88B-471F-A81D-DD70D269411A}"/>
              </a:ext>
            </a:extLst>
          </p:cNvPr>
          <p:cNvSpPr/>
          <p:nvPr/>
        </p:nvSpPr>
        <p:spPr>
          <a:xfrm>
            <a:off x="5200836" y="3620119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681A1FAC-1D7F-4162-AF16-6D4D3DBE138B}"/>
              </a:ext>
            </a:extLst>
          </p:cNvPr>
          <p:cNvSpPr/>
          <p:nvPr/>
        </p:nvSpPr>
        <p:spPr>
          <a:xfrm>
            <a:off x="5584701" y="2837885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E68714C6-DAA8-45C3-A7D8-31FD6F48FED6}"/>
              </a:ext>
            </a:extLst>
          </p:cNvPr>
          <p:cNvSpPr/>
          <p:nvPr/>
        </p:nvSpPr>
        <p:spPr>
          <a:xfrm>
            <a:off x="5599526" y="3238606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0BBFFA0D-9B11-4903-B806-37679191F769}"/>
              </a:ext>
            </a:extLst>
          </p:cNvPr>
          <p:cNvSpPr/>
          <p:nvPr/>
        </p:nvSpPr>
        <p:spPr>
          <a:xfrm>
            <a:off x="5585935" y="3626855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A820F9BB-264B-469D-BD0D-FCA722891852}"/>
              </a:ext>
            </a:extLst>
          </p:cNvPr>
          <p:cNvSpPr/>
          <p:nvPr/>
        </p:nvSpPr>
        <p:spPr>
          <a:xfrm>
            <a:off x="4799692" y="2856017"/>
            <a:ext cx="1151355" cy="1141474"/>
          </a:xfrm>
          <a:prstGeom prst="roundRect">
            <a:avLst/>
          </a:prstGeom>
          <a:noFill/>
          <a:ln w="317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85A9D9FC-B6A4-4863-A435-537E80BC4023}"/>
              </a:ext>
            </a:extLst>
          </p:cNvPr>
          <p:cNvSpPr/>
          <p:nvPr/>
        </p:nvSpPr>
        <p:spPr>
          <a:xfrm>
            <a:off x="5986811" y="2837885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FF365788-6851-4BA5-A2F4-FD058A7A5524}"/>
              </a:ext>
            </a:extLst>
          </p:cNvPr>
          <p:cNvSpPr/>
          <p:nvPr/>
        </p:nvSpPr>
        <p:spPr>
          <a:xfrm>
            <a:off x="6386585" y="2837885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EEE32EA2-4D84-49FC-932A-67977144E987}"/>
              </a:ext>
            </a:extLst>
          </p:cNvPr>
          <p:cNvSpPr/>
          <p:nvPr/>
        </p:nvSpPr>
        <p:spPr>
          <a:xfrm>
            <a:off x="6778899" y="2837885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BA8C95E3-5329-4690-A598-012E1642530B}"/>
              </a:ext>
            </a:extLst>
          </p:cNvPr>
          <p:cNvSpPr/>
          <p:nvPr/>
        </p:nvSpPr>
        <p:spPr>
          <a:xfrm>
            <a:off x="7167915" y="2837885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7EEB3939-656C-4D77-95CC-1DC56B73F564}"/>
              </a:ext>
            </a:extLst>
          </p:cNvPr>
          <p:cNvSpPr/>
          <p:nvPr/>
        </p:nvSpPr>
        <p:spPr>
          <a:xfrm>
            <a:off x="7948428" y="2826310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6C355C57-FA62-499B-B06E-A75CA651FE8A}"/>
              </a:ext>
            </a:extLst>
          </p:cNvPr>
          <p:cNvSpPr/>
          <p:nvPr/>
        </p:nvSpPr>
        <p:spPr>
          <a:xfrm>
            <a:off x="5989626" y="3249321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471E7772-6FDC-413F-88B9-359AA086B8C0}"/>
              </a:ext>
            </a:extLst>
          </p:cNvPr>
          <p:cNvSpPr/>
          <p:nvPr/>
        </p:nvSpPr>
        <p:spPr>
          <a:xfrm>
            <a:off x="6386585" y="3249321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E5B192BE-385E-426C-8861-D019CE992982}"/>
              </a:ext>
            </a:extLst>
          </p:cNvPr>
          <p:cNvSpPr/>
          <p:nvPr/>
        </p:nvSpPr>
        <p:spPr>
          <a:xfrm>
            <a:off x="7960003" y="2075677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32D54AB4-99F5-428E-9D8C-6959C564403C}"/>
              </a:ext>
            </a:extLst>
          </p:cNvPr>
          <p:cNvSpPr/>
          <p:nvPr/>
        </p:nvSpPr>
        <p:spPr>
          <a:xfrm>
            <a:off x="1424146" y="6046875"/>
            <a:ext cx="89803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0C99BE1-FA64-4662-90A9-C2AFB09F4AFC}"/>
              </a:ext>
            </a:extLst>
          </p:cNvPr>
          <p:cNvSpPr/>
          <p:nvPr/>
        </p:nvSpPr>
        <p:spPr>
          <a:xfrm>
            <a:off x="2204541" y="5832058"/>
            <a:ext cx="213755" cy="350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42602EC-1868-4D35-BB43-63B4EBAB8540}"/>
              </a:ext>
            </a:extLst>
          </p:cNvPr>
          <p:cNvSpPr/>
          <p:nvPr/>
        </p:nvSpPr>
        <p:spPr>
          <a:xfrm>
            <a:off x="3006958" y="5373414"/>
            <a:ext cx="196853" cy="4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7F84C1E-1F22-4450-AD7A-5CC3B463A61B}"/>
              </a:ext>
            </a:extLst>
          </p:cNvPr>
          <p:cNvSpPr/>
          <p:nvPr/>
        </p:nvSpPr>
        <p:spPr>
          <a:xfrm>
            <a:off x="2863595" y="5481569"/>
            <a:ext cx="196853" cy="4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FFAEE8A-2F83-4B22-BECE-A891359B2C22}"/>
              </a:ext>
            </a:extLst>
          </p:cNvPr>
          <p:cNvSpPr txBox="1"/>
          <p:nvPr/>
        </p:nvSpPr>
        <p:spPr>
          <a:xfrm>
            <a:off x="3006652" y="5866185"/>
            <a:ext cx="10054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solidFill>
                  <a:srgbClr val="FF0000"/>
                </a:solidFill>
              </a:rPr>
              <a:t>N</a:t>
            </a:r>
            <a:r>
              <a:rPr kumimoji="1" lang="en-US" altLang="ja-JP" dirty="0">
                <a:solidFill>
                  <a:srgbClr val="FF0000"/>
                </a:solidFill>
              </a:rPr>
              <a:t> = 16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AB402CD-66F3-4384-91B3-338C0C8198B8}"/>
              </a:ext>
            </a:extLst>
          </p:cNvPr>
          <p:cNvSpPr/>
          <p:nvPr/>
        </p:nvSpPr>
        <p:spPr>
          <a:xfrm>
            <a:off x="3653302" y="4976375"/>
            <a:ext cx="898031" cy="694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784EFF5-3E9C-4BCE-A22A-2A1AFD1B2C87}"/>
              </a:ext>
            </a:extLst>
          </p:cNvPr>
          <p:cNvSpPr/>
          <p:nvPr/>
        </p:nvSpPr>
        <p:spPr>
          <a:xfrm>
            <a:off x="5018433" y="4460588"/>
            <a:ext cx="426002" cy="493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EF222B3-8623-4E07-8AB2-90EA526A792F}"/>
              </a:ext>
            </a:extLst>
          </p:cNvPr>
          <p:cNvSpPr/>
          <p:nvPr/>
        </p:nvSpPr>
        <p:spPr>
          <a:xfrm>
            <a:off x="5306932" y="4255724"/>
            <a:ext cx="250058" cy="303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73D5FEE0-3384-42CA-9B0D-842133F512B8}"/>
              </a:ext>
            </a:extLst>
          </p:cNvPr>
          <p:cNvSpPr/>
          <p:nvPr/>
        </p:nvSpPr>
        <p:spPr>
          <a:xfrm>
            <a:off x="4495949" y="5436158"/>
            <a:ext cx="959244" cy="4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1FE4E9B5-E0E9-44ED-81D6-E188035FC935}"/>
              </a:ext>
            </a:extLst>
          </p:cNvPr>
          <p:cNvSpPr/>
          <p:nvPr/>
        </p:nvSpPr>
        <p:spPr>
          <a:xfrm>
            <a:off x="4112265" y="4836744"/>
            <a:ext cx="439068" cy="4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108381B8-4ECA-4862-8322-5FEBF281A687}"/>
              </a:ext>
            </a:extLst>
          </p:cNvPr>
          <p:cNvSpPr/>
          <p:nvPr/>
        </p:nvSpPr>
        <p:spPr>
          <a:xfrm>
            <a:off x="4541290" y="4486909"/>
            <a:ext cx="439068" cy="4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65E4ADF-E19A-41E2-86D4-C4B153501630}"/>
              </a:ext>
            </a:extLst>
          </p:cNvPr>
          <p:cNvSpPr/>
          <p:nvPr/>
        </p:nvSpPr>
        <p:spPr>
          <a:xfrm>
            <a:off x="6083452" y="3819705"/>
            <a:ext cx="271574" cy="204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ABAE7BB-8782-4755-B6EF-26F73F503542}"/>
              </a:ext>
            </a:extLst>
          </p:cNvPr>
          <p:cNvSpPr/>
          <p:nvPr/>
        </p:nvSpPr>
        <p:spPr>
          <a:xfrm>
            <a:off x="6880935" y="3417686"/>
            <a:ext cx="271574" cy="204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FE34D109-35C0-4373-A691-78D518D94BEC}"/>
              </a:ext>
            </a:extLst>
          </p:cNvPr>
          <p:cNvSpPr/>
          <p:nvPr/>
        </p:nvSpPr>
        <p:spPr>
          <a:xfrm>
            <a:off x="7665929" y="3023671"/>
            <a:ext cx="271574" cy="204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E55BCCA-B8EC-48BA-9982-17D6C76227FA}"/>
              </a:ext>
            </a:extLst>
          </p:cNvPr>
          <p:cNvSpPr/>
          <p:nvPr/>
        </p:nvSpPr>
        <p:spPr>
          <a:xfrm>
            <a:off x="8356413" y="2853933"/>
            <a:ext cx="271574" cy="204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29B212D-4425-4E55-BD00-75CF606CD057}"/>
              </a:ext>
            </a:extLst>
          </p:cNvPr>
          <p:cNvSpPr txBox="1"/>
          <p:nvPr/>
        </p:nvSpPr>
        <p:spPr>
          <a:xfrm>
            <a:off x="4579232" y="4672381"/>
            <a:ext cx="10054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solidFill>
                  <a:srgbClr val="FF0000"/>
                </a:solidFill>
              </a:rPr>
              <a:t>N</a:t>
            </a:r>
            <a:r>
              <a:rPr kumimoji="1" lang="en-US" altLang="ja-JP" dirty="0">
                <a:solidFill>
                  <a:srgbClr val="FF0000"/>
                </a:solidFill>
              </a:rPr>
              <a:t> = 20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A6E5A3A-AAC7-4BDB-86E3-77B95064D561}"/>
              </a:ext>
            </a:extLst>
          </p:cNvPr>
          <p:cNvSpPr/>
          <p:nvPr/>
        </p:nvSpPr>
        <p:spPr>
          <a:xfrm>
            <a:off x="3019319" y="6197168"/>
            <a:ext cx="898031" cy="306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2161A06-D56D-4D0D-BE4C-77ACC47C0EA0}"/>
              </a:ext>
            </a:extLst>
          </p:cNvPr>
          <p:cNvSpPr/>
          <p:nvPr/>
        </p:nvSpPr>
        <p:spPr>
          <a:xfrm>
            <a:off x="4560188" y="4981798"/>
            <a:ext cx="898031" cy="306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C38E466-3CA7-4FBC-B11C-587922219BD0}"/>
              </a:ext>
            </a:extLst>
          </p:cNvPr>
          <p:cNvSpPr/>
          <p:nvPr/>
        </p:nvSpPr>
        <p:spPr>
          <a:xfrm>
            <a:off x="7775471" y="4271237"/>
            <a:ext cx="898031" cy="306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C9B14BF0-33AD-484B-9291-CBC4FBAFF3FD}"/>
              </a:ext>
            </a:extLst>
          </p:cNvPr>
          <p:cNvSpPr/>
          <p:nvPr/>
        </p:nvSpPr>
        <p:spPr>
          <a:xfrm>
            <a:off x="5919401" y="4864862"/>
            <a:ext cx="2493778" cy="158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BB28A86-28F6-4AC8-BC10-4711BDE6CB34}"/>
              </a:ext>
            </a:extLst>
          </p:cNvPr>
          <p:cNvSpPr txBox="1"/>
          <p:nvPr/>
        </p:nvSpPr>
        <p:spPr>
          <a:xfrm>
            <a:off x="6063417" y="5013176"/>
            <a:ext cx="283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G</a:t>
            </a:r>
            <a:r>
              <a:rPr lang="en-US" altLang="ja-JP" dirty="0"/>
              <a:t>round-state</a:t>
            </a:r>
            <a:r>
              <a:rPr kumimoji="1" lang="en-US" altLang="ja-JP" dirty="0"/>
              <a:t> </a:t>
            </a:r>
            <a:r>
              <a:rPr lang="en-US" altLang="ja-JP" dirty="0"/>
              <a:t>d</a:t>
            </a:r>
            <a:r>
              <a:rPr kumimoji="1" lang="en-US" altLang="ja-JP" dirty="0"/>
              <a:t>eformation confirmed experimentally</a:t>
            </a:r>
            <a:endParaRPr kumimoji="1" lang="ja-JP" altLang="en-US" dirty="0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B7CFE7B7-A79A-4178-9B6F-A76019B0670E}"/>
              </a:ext>
            </a:extLst>
          </p:cNvPr>
          <p:cNvSpPr/>
          <p:nvPr/>
        </p:nvSpPr>
        <p:spPr>
          <a:xfrm>
            <a:off x="5703377" y="5140987"/>
            <a:ext cx="302493" cy="3172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9F694A64-735A-4524-8C3F-BCA9D6B73D41}"/>
              </a:ext>
            </a:extLst>
          </p:cNvPr>
          <p:cNvSpPr/>
          <p:nvPr/>
        </p:nvSpPr>
        <p:spPr>
          <a:xfrm>
            <a:off x="5717406" y="5152835"/>
            <a:ext cx="280551" cy="288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CDAA7D1-7A7D-44E6-889B-ADD2BA543398}"/>
              </a:ext>
            </a:extLst>
          </p:cNvPr>
          <p:cNvSpPr txBox="1"/>
          <p:nvPr/>
        </p:nvSpPr>
        <p:spPr>
          <a:xfrm>
            <a:off x="6300017" y="3300969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35</a:t>
            </a:r>
            <a:r>
              <a:rPr kumimoji="1" lang="en-US" altLang="ja-JP" sz="1400" b="1" dirty="0"/>
              <a:t>Na</a:t>
            </a:r>
            <a:endParaRPr kumimoji="1" lang="ja-JP" altLang="en-US" sz="1400" b="1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6BAC053-6E98-4A4B-A85F-FE9B59E9F5BD}"/>
              </a:ext>
            </a:extLst>
          </p:cNvPr>
          <p:cNvSpPr txBox="1"/>
          <p:nvPr/>
        </p:nvSpPr>
        <p:spPr>
          <a:xfrm>
            <a:off x="5507929" y="3671767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32</a:t>
            </a:r>
            <a:r>
              <a:rPr kumimoji="1" lang="en-US" altLang="ja-JP" sz="1400" b="1" dirty="0"/>
              <a:t>Ne</a:t>
            </a:r>
            <a:endParaRPr kumimoji="1" lang="ja-JP" altLang="en-US" sz="14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8FDE26B3-357A-42D6-96E2-AF8B74FBB2C6}"/>
              </a:ext>
            </a:extLst>
          </p:cNvPr>
          <p:cNvSpPr txBox="1"/>
          <p:nvPr/>
        </p:nvSpPr>
        <p:spPr>
          <a:xfrm>
            <a:off x="3965942" y="4073068"/>
            <a:ext cx="530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baseline="30000" dirty="0"/>
              <a:t>27</a:t>
            </a:r>
            <a:r>
              <a:rPr kumimoji="1" lang="en-US" altLang="ja-JP" sz="1600" b="1" dirty="0"/>
              <a:t>F</a:t>
            </a:r>
            <a:endParaRPr kumimoji="1" lang="ja-JP" altLang="en-US" sz="1600" b="1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4DCD363F-7CFC-4A57-A5D4-68C6E6EC1135}"/>
              </a:ext>
            </a:extLst>
          </p:cNvPr>
          <p:cNvSpPr txBox="1"/>
          <p:nvPr/>
        </p:nvSpPr>
        <p:spPr>
          <a:xfrm>
            <a:off x="4736514" y="3662536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30</a:t>
            </a:r>
            <a:r>
              <a:rPr kumimoji="1" lang="en-US" altLang="ja-JP" sz="1400" b="1" dirty="0"/>
              <a:t>Ne</a:t>
            </a:r>
            <a:endParaRPr kumimoji="1" lang="ja-JP" altLang="en-US" sz="1400" b="1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7BCF36B4-32A8-40D1-AF09-A065E51CBEE1}"/>
              </a:ext>
            </a:extLst>
          </p:cNvPr>
          <p:cNvSpPr txBox="1"/>
          <p:nvPr/>
        </p:nvSpPr>
        <p:spPr>
          <a:xfrm>
            <a:off x="4736514" y="3291738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31</a:t>
            </a:r>
            <a:r>
              <a:rPr kumimoji="1" lang="en-US" altLang="ja-JP" sz="1400" b="1" dirty="0"/>
              <a:t>Na</a:t>
            </a:r>
            <a:endParaRPr kumimoji="1" lang="ja-JP" altLang="en-US" sz="1400" b="1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9E3F06B5-E0FF-4AA8-981D-BE7B1C36FC2E}"/>
              </a:ext>
            </a:extLst>
          </p:cNvPr>
          <p:cNvSpPr txBox="1"/>
          <p:nvPr/>
        </p:nvSpPr>
        <p:spPr>
          <a:xfrm>
            <a:off x="7084645" y="2868921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38</a:t>
            </a:r>
            <a:r>
              <a:rPr kumimoji="1" lang="en-US" altLang="ja-JP" sz="1400" b="1" dirty="0"/>
              <a:t>Mg</a:t>
            </a:r>
            <a:endParaRPr kumimoji="1" lang="ja-JP" altLang="en-US" sz="1400" b="1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E1452A6-9390-4429-B7BF-DB3E3CB94377}"/>
              </a:ext>
            </a:extLst>
          </p:cNvPr>
          <p:cNvSpPr txBox="1"/>
          <p:nvPr/>
        </p:nvSpPr>
        <p:spPr>
          <a:xfrm>
            <a:off x="4718296" y="2901195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32</a:t>
            </a:r>
            <a:r>
              <a:rPr kumimoji="1" lang="en-US" altLang="ja-JP" sz="1400" b="1" dirty="0"/>
              <a:t>Mg</a:t>
            </a:r>
            <a:endParaRPr kumimoji="1" lang="ja-JP" altLang="en-US" sz="1400" b="1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4B23080-A099-43D9-9E48-CFC8EFB07A2B}"/>
              </a:ext>
            </a:extLst>
          </p:cNvPr>
          <p:cNvSpPr txBox="1"/>
          <p:nvPr/>
        </p:nvSpPr>
        <p:spPr>
          <a:xfrm>
            <a:off x="2863595" y="6108932"/>
            <a:ext cx="1428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(n</a:t>
            </a:r>
            <a:r>
              <a:rPr kumimoji="1" lang="en-US" altLang="ja-JP" sz="1600" dirty="0">
                <a:solidFill>
                  <a:srgbClr val="FF0000"/>
                </a:solidFill>
              </a:rPr>
              <a:t>ew magic)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27DF2304-978F-4E9F-B7B0-C1B311F2922F}"/>
              </a:ext>
            </a:extLst>
          </p:cNvPr>
          <p:cNvSpPr/>
          <p:nvPr/>
        </p:nvSpPr>
        <p:spPr>
          <a:xfrm>
            <a:off x="5986811" y="4011107"/>
            <a:ext cx="875475" cy="464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E2C091B9-A689-4903-8C24-AFCF9B2B4612}"/>
              </a:ext>
            </a:extLst>
          </p:cNvPr>
          <p:cNvSpPr/>
          <p:nvPr/>
        </p:nvSpPr>
        <p:spPr>
          <a:xfrm>
            <a:off x="6774383" y="3605643"/>
            <a:ext cx="823917" cy="464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EA7E3D3A-ED5A-47BA-8581-7B053F634396}"/>
              </a:ext>
            </a:extLst>
          </p:cNvPr>
          <p:cNvSpPr/>
          <p:nvPr/>
        </p:nvSpPr>
        <p:spPr>
          <a:xfrm>
            <a:off x="7564306" y="3205025"/>
            <a:ext cx="389605" cy="512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13FB3D91-109C-4A35-8743-2EEE0495A1B3}"/>
              </a:ext>
            </a:extLst>
          </p:cNvPr>
          <p:cNvCxnSpPr/>
          <p:nvPr/>
        </p:nvCxnSpPr>
        <p:spPr>
          <a:xfrm>
            <a:off x="5978438" y="3694232"/>
            <a:ext cx="0" cy="74382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0B1C59F0-CD08-47EF-B980-2B76909C0D3C}"/>
              </a:ext>
            </a:extLst>
          </p:cNvPr>
          <p:cNvCxnSpPr/>
          <p:nvPr/>
        </p:nvCxnSpPr>
        <p:spPr>
          <a:xfrm>
            <a:off x="5963297" y="3667735"/>
            <a:ext cx="391729" cy="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165F368F-A569-4282-9B5A-9DE756AA0FD6}"/>
              </a:ext>
            </a:extLst>
          </p:cNvPr>
          <p:cNvCxnSpPr/>
          <p:nvPr/>
        </p:nvCxnSpPr>
        <p:spPr>
          <a:xfrm>
            <a:off x="6347578" y="3633890"/>
            <a:ext cx="0" cy="39604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776EF4F0-6DDA-4218-91BC-B88B31FA0658}"/>
              </a:ext>
            </a:extLst>
          </p:cNvPr>
          <p:cNvCxnSpPr/>
          <p:nvPr/>
        </p:nvCxnSpPr>
        <p:spPr>
          <a:xfrm>
            <a:off x="6327991" y="4018794"/>
            <a:ext cx="430902" cy="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1A526A40-1559-497F-BDB6-F151C0EDD1DE}"/>
              </a:ext>
            </a:extLst>
          </p:cNvPr>
          <p:cNvCxnSpPr/>
          <p:nvPr/>
        </p:nvCxnSpPr>
        <p:spPr>
          <a:xfrm>
            <a:off x="6774383" y="3245877"/>
            <a:ext cx="0" cy="79311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EC81D0A4-332A-476F-9400-4637F59634F8}"/>
              </a:ext>
            </a:extLst>
          </p:cNvPr>
          <p:cNvCxnSpPr/>
          <p:nvPr/>
        </p:nvCxnSpPr>
        <p:spPr>
          <a:xfrm>
            <a:off x="6749733" y="3258494"/>
            <a:ext cx="391729" cy="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277E4FCD-FF28-4F05-BD17-CB0D28BFF6B9}"/>
              </a:ext>
            </a:extLst>
          </p:cNvPr>
          <p:cNvCxnSpPr/>
          <p:nvPr/>
        </p:nvCxnSpPr>
        <p:spPr>
          <a:xfrm>
            <a:off x="7141462" y="3245335"/>
            <a:ext cx="0" cy="39604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7795A17F-9EEF-4DA0-811D-D4E8CD49D061}"/>
              </a:ext>
            </a:extLst>
          </p:cNvPr>
          <p:cNvCxnSpPr/>
          <p:nvPr/>
        </p:nvCxnSpPr>
        <p:spPr>
          <a:xfrm>
            <a:off x="7132922" y="3619842"/>
            <a:ext cx="430902" cy="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7B7890E8-42B4-4355-9E0D-4645268E7825}"/>
              </a:ext>
            </a:extLst>
          </p:cNvPr>
          <p:cNvCxnSpPr/>
          <p:nvPr/>
        </p:nvCxnSpPr>
        <p:spPr>
          <a:xfrm>
            <a:off x="7563824" y="2830783"/>
            <a:ext cx="0" cy="79311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AAD8595D-AC81-468A-93F5-92FF78A44F57}"/>
              </a:ext>
            </a:extLst>
          </p:cNvPr>
          <p:cNvSpPr/>
          <p:nvPr/>
        </p:nvSpPr>
        <p:spPr>
          <a:xfrm>
            <a:off x="7954425" y="3238161"/>
            <a:ext cx="391728" cy="393143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226D4F2-9FCC-41AB-AE64-082E7D38849B}"/>
              </a:ext>
            </a:extLst>
          </p:cNvPr>
          <p:cNvSpPr txBox="1"/>
          <p:nvPr/>
        </p:nvSpPr>
        <p:spPr>
          <a:xfrm>
            <a:off x="7878216" y="3280505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39</a:t>
            </a:r>
            <a:r>
              <a:rPr kumimoji="1" lang="en-US" altLang="ja-JP" sz="1400" b="1" dirty="0"/>
              <a:t>Na</a:t>
            </a:r>
            <a:endParaRPr kumimoji="1" lang="ja-JP" altLang="en-US" sz="1400" b="1" dirty="0"/>
          </a:p>
        </p:txBody>
      </p: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2C29AF6A-2BAA-4D3C-98FE-BC8DB1E1F6BA}"/>
              </a:ext>
            </a:extLst>
          </p:cNvPr>
          <p:cNvCxnSpPr/>
          <p:nvPr/>
        </p:nvCxnSpPr>
        <p:spPr>
          <a:xfrm>
            <a:off x="7553862" y="2868921"/>
            <a:ext cx="391729" cy="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31EF1822-CC2A-419E-A0B2-E1985E219751}"/>
              </a:ext>
            </a:extLst>
          </p:cNvPr>
          <p:cNvCxnSpPr/>
          <p:nvPr/>
        </p:nvCxnSpPr>
        <p:spPr>
          <a:xfrm>
            <a:off x="7931928" y="2856834"/>
            <a:ext cx="0" cy="7931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876EC3AA-8E6A-4B06-8C98-5FD4BF18563C}"/>
              </a:ext>
            </a:extLst>
          </p:cNvPr>
          <p:cNvSpPr txBox="1"/>
          <p:nvPr/>
        </p:nvSpPr>
        <p:spPr>
          <a:xfrm>
            <a:off x="577775" y="784976"/>
            <a:ext cx="80029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err="1">
                <a:solidFill>
                  <a:srgbClr val="0000FF"/>
                </a:solidFill>
              </a:rPr>
              <a:t>Magicity</a:t>
            </a:r>
            <a:r>
              <a:rPr lang="en-US" altLang="ja-JP" dirty="0">
                <a:solidFill>
                  <a:srgbClr val="0000FF"/>
                </a:solidFill>
              </a:rPr>
              <a:t> loss at </a:t>
            </a:r>
            <a:r>
              <a:rPr lang="en-US" altLang="ja-JP" i="1" dirty="0">
                <a:solidFill>
                  <a:srgbClr val="0000FF"/>
                </a:solidFill>
              </a:rPr>
              <a:t>N</a:t>
            </a:r>
            <a:r>
              <a:rPr lang="en-US" altLang="ja-JP" dirty="0">
                <a:solidFill>
                  <a:srgbClr val="0000FF"/>
                </a:solidFill>
              </a:rPr>
              <a:t> = 20 and 28 causes the deformation in this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The deformation plays a key role in determining the neutron dripline.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aseline="30000" dirty="0">
                <a:solidFill>
                  <a:srgbClr val="0000FF"/>
                </a:solidFill>
              </a:rPr>
              <a:t>39</a:t>
            </a:r>
            <a:r>
              <a:rPr lang="en-US" altLang="ja-JP" dirty="0">
                <a:solidFill>
                  <a:srgbClr val="0000FF"/>
                </a:solidFill>
              </a:rPr>
              <a:t>Na could be bound because its ground state is deformed.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Possibly </a:t>
            </a:r>
            <a:r>
              <a:rPr lang="en-US" altLang="ja-JP" i="1" dirty="0">
                <a:solidFill>
                  <a:srgbClr val="0000FF"/>
                </a:solidFill>
              </a:rPr>
              <a:t>N</a:t>
            </a:r>
            <a:r>
              <a:rPr lang="en-US" altLang="ja-JP" dirty="0">
                <a:solidFill>
                  <a:srgbClr val="0000FF"/>
                </a:solidFill>
              </a:rPr>
              <a:t> = 28 </a:t>
            </a:r>
            <a:r>
              <a:rPr lang="en-US" altLang="ja-JP" dirty="0" err="1">
                <a:solidFill>
                  <a:srgbClr val="0000FF"/>
                </a:solidFill>
              </a:rPr>
              <a:t>magicity</a:t>
            </a:r>
            <a:r>
              <a:rPr lang="en-US" altLang="ja-JP" dirty="0">
                <a:solidFill>
                  <a:srgbClr val="0000FF"/>
                </a:solidFill>
              </a:rPr>
              <a:t> is also lost for Na and </a:t>
            </a:r>
            <a:r>
              <a:rPr lang="en-US" altLang="ja-JP" baseline="30000" dirty="0">
                <a:solidFill>
                  <a:srgbClr val="0000FF"/>
                </a:solidFill>
              </a:rPr>
              <a:t>39</a:t>
            </a:r>
            <a:r>
              <a:rPr lang="en-US" altLang="ja-JP" dirty="0">
                <a:solidFill>
                  <a:srgbClr val="0000FF"/>
                </a:solidFill>
              </a:rPr>
              <a:t>Na is likely deformed</a:t>
            </a:r>
            <a:r>
              <a:rPr lang="en-US" altLang="ja-JP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FF0000"/>
                </a:solidFill>
              </a:rPr>
              <a:t>This region could be all deformed!</a:t>
            </a: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E7EF5C86-C214-48BA-A94F-EDE24452B3EA}"/>
              </a:ext>
            </a:extLst>
          </p:cNvPr>
          <p:cNvSpPr txBox="1"/>
          <p:nvPr/>
        </p:nvSpPr>
        <p:spPr>
          <a:xfrm>
            <a:off x="3643135" y="4742495"/>
            <a:ext cx="1075162" cy="86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Dripline jump by 6n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1CD25F3A-4382-4C9E-A7FE-C95B70CF012F}"/>
              </a:ext>
            </a:extLst>
          </p:cNvPr>
          <p:cNvSpPr/>
          <p:nvPr/>
        </p:nvSpPr>
        <p:spPr>
          <a:xfrm>
            <a:off x="5658306" y="5751292"/>
            <a:ext cx="391728" cy="393143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20F1E46-C581-4CF8-B607-F61552317378}"/>
              </a:ext>
            </a:extLst>
          </p:cNvPr>
          <p:cNvSpPr txBox="1"/>
          <p:nvPr/>
        </p:nvSpPr>
        <p:spPr>
          <a:xfrm>
            <a:off x="5582097" y="5793636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39</a:t>
            </a:r>
            <a:r>
              <a:rPr kumimoji="1" lang="en-US" altLang="ja-JP" sz="1400" b="1" dirty="0"/>
              <a:t>Na</a:t>
            </a:r>
            <a:endParaRPr kumimoji="1" lang="ja-JP" altLang="en-US" sz="1400" b="1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A100BA25-051F-4CEF-809D-BEBC05A6EAE9}"/>
              </a:ext>
            </a:extLst>
          </p:cNvPr>
          <p:cNvSpPr txBox="1"/>
          <p:nvPr/>
        </p:nvSpPr>
        <p:spPr>
          <a:xfrm>
            <a:off x="6113151" y="5643942"/>
            <a:ext cx="2752244" cy="65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Possibly </a:t>
            </a:r>
            <a:r>
              <a:rPr kumimoji="1" lang="en-US" altLang="ja-JP" i="1" dirty="0">
                <a:solidFill>
                  <a:srgbClr val="0000FF"/>
                </a:solidFill>
              </a:rPr>
              <a:t>N</a:t>
            </a:r>
            <a:r>
              <a:rPr kumimoji="1" lang="en-US" altLang="ja-JP" dirty="0">
                <a:solidFill>
                  <a:srgbClr val="0000FF"/>
                </a:solidFill>
              </a:rPr>
              <a:t> = 28 </a:t>
            </a:r>
            <a:r>
              <a:rPr kumimoji="1" lang="en-US" altLang="ja-JP" dirty="0" err="1">
                <a:solidFill>
                  <a:srgbClr val="0000FF"/>
                </a:solidFill>
              </a:rPr>
              <a:t>magicity</a:t>
            </a:r>
            <a:r>
              <a:rPr kumimoji="1" lang="en-US" altLang="ja-JP" dirty="0">
                <a:solidFill>
                  <a:srgbClr val="0000FF"/>
                </a:solidFill>
              </a:rPr>
              <a:t> lost and likely deformed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94" name="スライド番号プレースホルダー 1">
            <a:extLst>
              <a:ext uri="{FF2B5EF4-FFF2-40B4-BE49-F238E27FC236}">
                <a16:creationId xmlns:a16="http://schemas.microsoft.com/office/drawing/2014/main" id="{ACF3D29A-510C-4FF9-87FD-5276989E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F7ECCE9F-A5BD-4037-AC1A-E32FC34B5CEF}" type="slidenum">
              <a:rPr lang="en-US" altLang="ja-JP" smtClean="0"/>
              <a:pPr/>
              <a:t>26</a:t>
            </a:fld>
            <a:endParaRPr lang="en-US" altLang="ja-JP" dirty="0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C5343717-0CF0-4FA8-9039-FF1FC65E4B3B}"/>
              </a:ext>
            </a:extLst>
          </p:cNvPr>
          <p:cNvSpPr txBox="1"/>
          <p:nvPr/>
        </p:nvSpPr>
        <p:spPr>
          <a:xfrm>
            <a:off x="4673154" y="4912462"/>
            <a:ext cx="761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(lost</a:t>
            </a:r>
            <a:r>
              <a:rPr kumimoji="1" lang="en-US" altLang="ja-JP" sz="1600" dirty="0">
                <a:solidFill>
                  <a:srgbClr val="FF0000"/>
                </a:solidFill>
              </a:rPr>
              <a:t>)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C1389EE8-1F0B-419B-A424-D5B7C56C3635}"/>
              </a:ext>
            </a:extLst>
          </p:cNvPr>
          <p:cNvSpPr txBox="1"/>
          <p:nvPr/>
        </p:nvSpPr>
        <p:spPr>
          <a:xfrm>
            <a:off x="7861448" y="4195292"/>
            <a:ext cx="761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(lost</a:t>
            </a:r>
            <a:r>
              <a:rPr kumimoji="1" lang="en-US" altLang="ja-JP" sz="1600" dirty="0">
                <a:solidFill>
                  <a:srgbClr val="FF0000"/>
                </a:solidFill>
              </a:rPr>
              <a:t>)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91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906B5435-8D1D-4ADB-B02D-8537FC584EA9}"/>
              </a:ext>
            </a:extLst>
          </p:cNvPr>
          <p:cNvCxnSpPr>
            <a:cxnSpLocks/>
          </p:cNvCxnSpPr>
          <p:nvPr/>
        </p:nvCxnSpPr>
        <p:spPr>
          <a:xfrm flipH="1">
            <a:off x="7989137" y="2681462"/>
            <a:ext cx="1" cy="3843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84D6142B-E578-4AE7-992D-3837A7845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11" y="2899329"/>
            <a:ext cx="8100392" cy="391404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2E320B2-A1B5-49E2-B690-DDE34CC71F73}"/>
              </a:ext>
            </a:extLst>
          </p:cNvPr>
          <p:cNvSpPr/>
          <p:nvPr/>
        </p:nvSpPr>
        <p:spPr>
          <a:xfrm>
            <a:off x="5676804" y="5585654"/>
            <a:ext cx="2890474" cy="115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B93E2D-5E52-4B11-BE48-D41736EB7FF6}"/>
              </a:ext>
            </a:extLst>
          </p:cNvPr>
          <p:cNvSpPr txBox="1"/>
          <p:nvPr/>
        </p:nvSpPr>
        <p:spPr>
          <a:xfrm>
            <a:off x="2786258" y="6100172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N</a:t>
            </a:r>
            <a:r>
              <a:rPr kumimoji="1" lang="en-US" altLang="ja-JP" dirty="0"/>
              <a:t> = 16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49BB9B-475B-4B30-86C9-DBFBD1CC7F71}"/>
              </a:ext>
            </a:extLst>
          </p:cNvPr>
          <p:cNvSpPr txBox="1"/>
          <p:nvPr/>
        </p:nvSpPr>
        <p:spPr>
          <a:xfrm>
            <a:off x="4435226" y="5056709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N</a:t>
            </a:r>
            <a:r>
              <a:rPr kumimoji="1" lang="en-US" altLang="ja-JP" dirty="0"/>
              <a:t> = 20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C1D4A1-6308-429C-8C1F-2F2CA92FFE47}"/>
              </a:ext>
            </a:extLst>
          </p:cNvPr>
          <p:cNvSpPr txBox="1"/>
          <p:nvPr/>
        </p:nvSpPr>
        <p:spPr>
          <a:xfrm>
            <a:off x="7584299" y="3705736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N</a:t>
            </a:r>
            <a:r>
              <a:rPr kumimoji="1" lang="en-US" altLang="ja-JP" dirty="0"/>
              <a:t> = 28</a:t>
            </a:r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23B1EC8-1266-4358-A8B9-A36607437B4F}"/>
              </a:ext>
            </a:extLst>
          </p:cNvPr>
          <p:cNvCxnSpPr/>
          <p:nvPr/>
        </p:nvCxnSpPr>
        <p:spPr>
          <a:xfrm>
            <a:off x="5779591" y="3888779"/>
            <a:ext cx="391729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367E175-87C9-4312-B111-7BB25347FF1B}"/>
              </a:ext>
            </a:extLst>
          </p:cNvPr>
          <p:cNvCxnSpPr/>
          <p:nvPr/>
        </p:nvCxnSpPr>
        <p:spPr>
          <a:xfrm>
            <a:off x="6580928" y="3491521"/>
            <a:ext cx="391729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C466A23-9509-4606-93CB-57F1B0575CD7}"/>
              </a:ext>
            </a:extLst>
          </p:cNvPr>
          <p:cNvSpPr txBox="1"/>
          <p:nvPr/>
        </p:nvSpPr>
        <p:spPr>
          <a:xfrm>
            <a:off x="595346" y="4728477"/>
            <a:ext cx="52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18</a:t>
            </a:r>
            <a:r>
              <a:rPr kumimoji="1" lang="en-US" altLang="ja-JP" sz="1400" b="1" dirty="0"/>
              <a:t>O</a:t>
            </a:r>
            <a:endParaRPr kumimoji="1" lang="ja-JP" altLang="en-US" sz="1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EF213E2-E2FA-4A41-808C-6C33122D49EE}"/>
              </a:ext>
            </a:extLst>
          </p:cNvPr>
          <p:cNvSpPr txBox="1"/>
          <p:nvPr/>
        </p:nvSpPr>
        <p:spPr>
          <a:xfrm>
            <a:off x="604777" y="4350678"/>
            <a:ext cx="489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19</a:t>
            </a:r>
            <a:r>
              <a:rPr kumimoji="1" lang="en-US" altLang="ja-JP" sz="1400" b="1" dirty="0"/>
              <a:t>F</a:t>
            </a:r>
            <a:endParaRPr kumimoji="1" lang="ja-JP" altLang="en-US" sz="1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9204A3-E913-4F9A-8FAD-EFEB3D8AFEE3}"/>
              </a:ext>
            </a:extLst>
          </p:cNvPr>
          <p:cNvSpPr txBox="1"/>
          <p:nvPr/>
        </p:nvSpPr>
        <p:spPr>
          <a:xfrm>
            <a:off x="1365446" y="3938728"/>
            <a:ext cx="549358" cy="31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22</a:t>
            </a:r>
            <a:r>
              <a:rPr kumimoji="1" lang="en-US" altLang="ja-JP" sz="1400" b="1" dirty="0"/>
              <a:t>Ne</a:t>
            </a:r>
            <a:endParaRPr kumimoji="1" lang="ja-JP" altLang="en-US" sz="1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5170084-C54C-42CD-AACC-1BCFE24D67FF}"/>
              </a:ext>
            </a:extLst>
          </p:cNvPr>
          <p:cNvSpPr txBox="1"/>
          <p:nvPr/>
        </p:nvSpPr>
        <p:spPr>
          <a:xfrm>
            <a:off x="2147221" y="3115353"/>
            <a:ext cx="67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26</a:t>
            </a:r>
            <a:r>
              <a:rPr kumimoji="1" lang="en-US" altLang="ja-JP" sz="1400" b="1" dirty="0"/>
              <a:t>Mg</a:t>
            </a:r>
            <a:endParaRPr kumimoji="1" lang="ja-JP" altLang="en-US" sz="1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4A700C-CF0A-44EB-8D3A-CB4CA4B8082E}"/>
              </a:ext>
            </a:extLst>
          </p:cNvPr>
          <p:cNvSpPr txBox="1"/>
          <p:nvPr/>
        </p:nvSpPr>
        <p:spPr>
          <a:xfrm>
            <a:off x="1365446" y="3563426"/>
            <a:ext cx="549358" cy="31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23</a:t>
            </a:r>
            <a:r>
              <a:rPr kumimoji="1" lang="en-US" altLang="ja-JP" sz="1400" b="1" dirty="0"/>
              <a:t>Na</a:t>
            </a:r>
            <a:endParaRPr kumimoji="1" lang="ja-JP" altLang="en-US" sz="1400" b="1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D21C755-9D59-4030-9297-3EBD1DBAFEAE}"/>
              </a:ext>
            </a:extLst>
          </p:cNvPr>
          <p:cNvCxnSpPr/>
          <p:nvPr/>
        </p:nvCxnSpPr>
        <p:spPr>
          <a:xfrm>
            <a:off x="655572" y="6675093"/>
            <a:ext cx="391729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B567F57-D16C-4BE4-B99A-DA6BF4C85BA5}"/>
              </a:ext>
            </a:extLst>
          </p:cNvPr>
          <p:cNvCxnSpPr/>
          <p:nvPr/>
        </p:nvCxnSpPr>
        <p:spPr>
          <a:xfrm>
            <a:off x="1434321" y="6285290"/>
            <a:ext cx="391729" cy="0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5C28198-6B36-476D-985D-05640C3ADDE1}"/>
              </a:ext>
            </a:extLst>
          </p:cNvPr>
          <p:cNvCxnSpPr/>
          <p:nvPr/>
        </p:nvCxnSpPr>
        <p:spPr>
          <a:xfrm>
            <a:off x="1032944" y="5879022"/>
            <a:ext cx="430902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3084B4A-E87D-4109-9871-D58EB7459C05}"/>
              </a:ext>
            </a:extLst>
          </p:cNvPr>
          <p:cNvCxnSpPr/>
          <p:nvPr/>
        </p:nvCxnSpPr>
        <p:spPr>
          <a:xfrm>
            <a:off x="1816402" y="5879022"/>
            <a:ext cx="430902" cy="0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E898746-F544-4DC7-83BC-9BB39AD83A91}"/>
              </a:ext>
            </a:extLst>
          </p:cNvPr>
          <p:cNvCxnSpPr/>
          <p:nvPr/>
        </p:nvCxnSpPr>
        <p:spPr>
          <a:xfrm>
            <a:off x="2217779" y="6284838"/>
            <a:ext cx="391729" cy="0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EF90630-24C6-4443-9D07-AAFD7526A0E7}"/>
              </a:ext>
            </a:extLst>
          </p:cNvPr>
          <p:cNvCxnSpPr/>
          <p:nvPr/>
        </p:nvCxnSpPr>
        <p:spPr>
          <a:xfrm>
            <a:off x="2607395" y="5480181"/>
            <a:ext cx="430902" cy="0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F3B25B6C-72A5-4C17-BAF0-DA33FE218DB4}"/>
              </a:ext>
            </a:extLst>
          </p:cNvPr>
          <p:cNvCxnSpPr/>
          <p:nvPr/>
        </p:nvCxnSpPr>
        <p:spPr>
          <a:xfrm>
            <a:off x="3018711" y="5879022"/>
            <a:ext cx="391729" cy="0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C6C79EB-35D0-4601-B9D6-2E43638D8EF1}"/>
              </a:ext>
            </a:extLst>
          </p:cNvPr>
          <p:cNvCxnSpPr/>
          <p:nvPr/>
        </p:nvCxnSpPr>
        <p:spPr>
          <a:xfrm>
            <a:off x="4188346" y="4286943"/>
            <a:ext cx="430902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DCA26DDC-2BB6-48A8-B175-A3887D738836}"/>
              </a:ext>
            </a:extLst>
          </p:cNvPr>
          <p:cNvCxnSpPr/>
          <p:nvPr/>
        </p:nvCxnSpPr>
        <p:spPr>
          <a:xfrm>
            <a:off x="4590014" y="4689590"/>
            <a:ext cx="430902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FFD63D8-5126-443B-A5FA-C465E65A3511}"/>
              </a:ext>
            </a:extLst>
          </p:cNvPr>
          <p:cNvCxnSpPr/>
          <p:nvPr/>
        </p:nvCxnSpPr>
        <p:spPr>
          <a:xfrm>
            <a:off x="4969726" y="4287534"/>
            <a:ext cx="430902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8833B02-21F8-4528-8546-2D7C255370CF}"/>
              </a:ext>
            </a:extLst>
          </p:cNvPr>
          <p:cNvCxnSpPr/>
          <p:nvPr/>
        </p:nvCxnSpPr>
        <p:spPr>
          <a:xfrm>
            <a:off x="4611146" y="4253452"/>
            <a:ext cx="0" cy="435648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7BC2973-7049-44F1-AE49-D6E4F11C3ECE}"/>
              </a:ext>
            </a:extLst>
          </p:cNvPr>
          <p:cNvCxnSpPr/>
          <p:nvPr/>
        </p:nvCxnSpPr>
        <p:spPr>
          <a:xfrm>
            <a:off x="4207566" y="4288630"/>
            <a:ext cx="0" cy="396044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4AFCFC8-17BC-4B51-A6EF-5B684FD93596}"/>
              </a:ext>
            </a:extLst>
          </p:cNvPr>
          <p:cNvCxnSpPr/>
          <p:nvPr/>
        </p:nvCxnSpPr>
        <p:spPr>
          <a:xfrm>
            <a:off x="1444260" y="5865875"/>
            <a:ext cx="0" cy="435648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21477F2-593C-4FB4-B70B-B7B9BB79B966}"/>
              </a:ext>
            </a:extLst>
          </p:cNvPr>
          <p:cNvCxnSpPr/>
          <p:nvPr/>
        </p:nvCxnSpPr>
        <p:spPr>
          <a:xfrm>
            <a:off x="1042140" y="5863374"/>
            <a:ext cx="0" cy="435648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C8B2BA1-7D65-4393-B60B-CFA1875E85D3}"/>
              </a:ext>
            </a:extLst>
          </p:cNvPr>
          <p:cNvCxnSpPr/>
          <p:nvPr/>
        </p:nvCxnSpPr>
        <p:spPr>
          <a:xfrm>
            <a:off x="1042140" y="6299290"/>
            <a:ext cx="0" cy="396044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3700A056-178A-40C5-9574-2E4A7E1551AF}"/>
              </a:ext>
            </a:extLst>
          </p:cNvPr>
          <p:cNvCxnSpPr/>
          <p:nvPr/>
        </p:nvCxnSpPr>
        <p:spPr>
          <a:xfrm>
            <a:off x="645782" y="6273842"/>
            <a:ext cx="0" cy="435648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420AF84-F182-47E1-8F1B-983C33935A8D}"/>
              </a:ext>
            </a:extLst>
          </p:cNvPr>
          <p:cNvCxnSpPr/>
          <p:nvPr/>
        </p:nvCxnSpPr>
        <p:spPr>
          <a:xfrm>
            <a:off x="3764681" y="4696408"/>
            <a:ext cx="473992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5A5FC54E-7184-4B9E-867D-DD797F1F3C84}"/>
              </a:ext>
            </a:extLst>
          </p:cNvPr>
          <p:cNvCxnSpPr/>
          <p:nvPr/>
        </p:nvCxnSpPr>
        <p:spPr>
          <a:xfrm>
            <a:off x="3410440" y="4696586"/>
            <a:ext cx="391729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682CEFE-786D-4CC4-B5B9-5F19A83A868B}"/>
              </a:ext>
            </a:extLst>
          </p:cNvPr>
          <p:cNvCxnSpPr/>
          <p:nvPr/>
        </p:nvCxnSpPr>
        <p:spPr>
          <a:xfrm>
            <a:off x="3413810" y="4685356"/>
            <a:ext cx="0" cy="435648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6EA32F0-3556-4C33-AA0C-DEE2DBF4CEF3}"/>
              </a:ext>
            </a:extLst>
          </p:cNvPr>
          <p:cNvCxnSpPr/>
          <p:nvPr/>
        </p:nvCxnSpPr>
        <p:spPr>
          <a:xfrm>
            <a:off x="3413810" y="5101394"/>
            <a:ext cx="0" cy="396044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3A60B5C9-C1BF-4D8F-962A-A0F5F5ED506C}"/>
              </a:ext>
            </a:extLst>
          </p:cNvPr>
          <p:cNvCxnSpPr/>
          <p:nvPr/>
        </p:nvCxnSpPr>
        <p:spPr>
          <a:xfrm>
            <a:off x="476154" y="6283705"/>
            <a:ext cx="196820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B463859B-C7A4-4812-A57E-39CC40F30179}"/>
              </a:ext>
            </a:extLst>
          </p:cNvPr>
          <p:cNvCxnSpPr/>
          <p:nvPr/>
        </p:nvCxnSpPr>
        <p:spPr>
          <a:xfrm>
            <a:off x="1837082" y="5872861"/>
            <a:ext cx="0" cy="435648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06D1F6E-308F-4641-B73B-D5EF2130B73C}"/>
              </a:ext>
            </a:extLst>
          </p:cNvPr>
          <p:cNvCxnSpPr/>
          <p:nvPr/>
        </p:nvCxnSpPr>
        <p:spPr>
          <a:xfrm>
            <a:off x="2622817" y="5473115"/>
            <a:ext cx="0" cy="435648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80021CD-B574-4B11-A4DA-74BE31BA7F74}"/>
              </a:ext>
            </a:extLst>
          </p:cNvPr>
          <p:cNvSpPr txBox="1"/>
          <p:nvPr/>
        </p:nvSpPr>
        <p:spPr>
          <a:xfrm>
            <a:off x="3686225" y="5704295"/>
            <a:ext cx="15679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i="1" dirty="0"/>
              <a:t>A </a:t>
            </a:r>
            <a:r>
              <a:rPr kumimoji="1" lang="en-US" altLang="ja-JP" dirty="0"/>
              <a:t> = 3</a:t>
            </a:r>
            <a:r>
              <a:rPr kumimoji="1" lang="en-US" altLang="ja-JP" i="1" dirty="0"/>
              <a:t>Z</a:t>
            </a:r>
            <a:r>
              <a:rPr kumimoji="1" lang="en-US" altLang="ja-JP" dirty="0"/>
              <a:t> + 4</a:t>
            </a:r>
            <a:endParaRPr kumimoji="1" lang="ja-JP" altLang="en-US" dirty="0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6B531199-DB94-4642-8A36-2AC6293E96B8}"/>
              </a:ext>
            </a:extLst>
          </p:cNvPr>
          <p:cNvCxnSpPr/>
          <p:nvPr/>
        </p:nvCxnSpPr>
        <p:spPr>
          <a:xfrm>
            <a:off x="4998800" y="4296915"/>
            <a:ext cx="0" cy="396044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649C1B1-5EA2-4203-84E6-AF1F2473DE03}"/>
              </a:ext>
            </a:extLst>
          </p:cNvPr>
          <p:cNvSpPr txBox="1"/>
          <p:nvPr/>
        </p:nvSpPr>
        <p:spPr>
          <a:xfrm>
            <a:off x="5316842" y="3941817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32</a:t>
            </a:r>
            <a:r>
              <a:rPr kumimoji="1" lang="en-US" altLang="ja-JP" sz="1400" b="1" dirty="0"/>
              <a:t>Ne</a:t>
            </a:r>
            <a:endParaRPr kumimoji="1" lang="ja-JP" altLang="en-US" sz="14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C61D0BF-006A-459E-8400-FE9034C5C6D3}"/>
              </a:ext>
            </a:extLst>
          </p:cNvPr>
          <p:cNvSpPr txBox="1"/>
          <p:nvPr/>
        </p:nvSpPr>
        <p:spPr>
          <a:xfrm>
            <a:off x="4586622" y="4330518"/>
            <a:ext cx="437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29</a:t>
            </a:r>
            <a:r>
              <a:rPr kumimoji="1" lang="en-US" altLang="ja-JP" sz="1400" b="1" dirty="0"/>
              <a:t>F</a:t>
            </a:r>
            <a:endParaRPr kumimoji="1" lang="ja-JP" altLang="en-US" sz="14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BC437C2-38D0-40A2-A826-9350633AD549}"/>
              </a:ext>
            </a:extLst>
          </p:cNvPr>
          <p:cNvSpPr txBox="1"/>
          <p:nvPr/>
        </p:nvSpPr>
        <p:spPr>
          <a:xfrm>
            <a:off x="3793356" y="4327632"/>
            <a:ext cx="437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27</a:t>
            </a:r>
            <a:r>
              <a:rPr kumimoji="1" lang="en-US" altLang="ja-JP" sz="1400" b="1" dirty="0"/>
              <a:t>F</a:t>
            </a:r>
            <a:endParaRPr kumimoji="1" lang="ja-JP" altLang="en-US" sz="14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97ADAA3-CB2D-4D65-898C-367BFA7251CA}"/>
              </a:ext>
            </a:extLst>
          </p:cNvPr>
          <p:cNvSpPr txBox="1"/>
          <p:nvPr/>
        </p:nvSpPr>
        <p:spPr>
          <a:xfrm>
            <a:off x="1423958" y="5926334"/>
            <a:ext cx="466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17</a:t>
            </a:r>
            <a:r>
              <a:rPr kumimoji="1" lang="en-US" altLang="ja-JP" sz="1400" b="1" dirty="0"/>
              <a:t>B</a:t>
            </a:r>
            <a:endParaRPr kumimoji="1" lang="ja-JP" altLang="en-US" sz="14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7BEC839-58F3-4E49-922E-1F7221ACA444}"/>
              </a:ext>
            </a:extLst>
          </p:cNvPr>
          <p:cNvSpPr txBox="1"/>
          <p:nvPr/>
        </p:nvSpPr>
        <p:spPr>
          <a:xfrm>
            <a:off x="6091027" y="3523390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35</a:t>
            </a:r>
            <a:r>
              <a:rPr kumimoji="1" lang="en-US" altLang="ja-JP" sz="1400" b="1" dirty="0"/>
              <a:t>Na</a:t>
            </a:r>
            <a:endParaRPr kumimoji="1" lang="ja-JP" altLang="en-US" sz="14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5F6922B-87A2-4575-998B-CDB640288995}"/>
              </a:ext>
            </a:extLst>
          </p:cNvPr>
          <p:cNvSpPr txBox="1"/>
          <p:nvPr/>
        </p:nvSpPr>
        <p:spPr>
          <a:xfrm>
            <a:off x="6869448" y="3115352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38</a:t>
            </a:r>
            <a:r>
              <a:rPr kumimoji="1" lang="en-US" altLang="ja-JP" sz="1400" b="1" dirty="0"/>
              <a:t>Mg</a:t>
            </a:r>
            <a:endParaRPr kumimoji="1" lang="ja-JP" altLang="en-US" sz="1400" b="1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836AA839-C8D5-4064-A93F-FDC9C08D8202}"/>
              </a:ext>
            </a:extLst>
          </p:cNvPr>
          <p:cNvSpPr/>
          <p:nvPr/>
        </p:nvSpPr>
        <p:spPr>
          <a:xfrm>
            <a:off x="6580928" y="3848930"/>
            <a:ext cx="948879" cy="472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F84EDA3-5906-425D-ACE5-AEF1DBA74985}"/>
              </a:ext>
            </a:extLst>
          </p:cNvPr>
          <p:cNvCxnSpPr/>
          <p:nvPr/>
        </p:nvCxnSpPr>
        <p:spPr>
          <a:xfrm>
            <a:off x="6976502" y="3860153"/>
            <a:ext cx="391729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57507ED3-E0B9-4DC0-808A-927DD21C288F}"/>
              </a:ext>
            </a:extLst>
          </p:cNvPr>
          <p:cNvCxnSpPr/>
          <p:nvPr/>
        </p:nvCxnSpPr>
        <p:spPr>
          <a:xfrm>
            <a:off x="7368231" y="3097288"/>
            <a:ext cx="391729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08F4D28-A5F8-49E7-A3D3-E137E3EE3D48}"/>
              </a:ext>
            </a:extLst>
          </p:cNvPr>
          <p:cNvSpPr/>
          <p:nvPr/>
        </p:nvSpPr>
        <p:spPr>
          <a:xfrm>
            <a:off x="5798891" y="4257649"/>
            <a:ext cx="948879" cy="472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BBE97EAC-6FDB-4F28-8B70-B282FE5254AA}"/>
              </a:ext>
            </a:extLst>
          </p:cNvPr>
          <p:cNvCxnSpPr/>
          <p:nvPr/>
        </p:nvCxnSpPr>
        <p:spPr>
          <a:xfrm>
            <a:off x="6189199" y="4261656"/>
            <a:ext cx="391729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80653639-FBD5-48EB-B7A3-B3C048D1C608}"/>
              </a:ext>
            </a:extLst>
          </p:cNvPr>
          <p:cNvCxnSpPr/>
          <p:nvPr/>
        </p:nvCxnSpPr>
        <p:spPr>
          <a:xfrm flipV="1">
            <a:off x="5787701" y="4185534"/>
            <a:ext cx="392180" cy="20209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6E548F3-210E-44B4-AD80-F93576236608}"/>
              </a:ext>
            </a:extLst>
          </p:cNvPr>
          <p:cNvCxnSpPr/>
          <p:nvPr/>
        </p:nvCxnSpPr>
        <p:spPr>
          <a:xfrm flipV="1">
            <a:off x="6568356" y="3791830"/>
            <a:ext cx="392180" cy="20209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4DC54BF7-22BA-418F-9864-1AB8DA197655}"/>
              </a:ext>
            </a:extLst>
          </p:cNvPr>
          <p:cNvCxnSpPr/>
          <p:nvPr/>
        </p:nvCxnSpPr>
        <p:spPr>
          <a:xfrm>
            <a:off x="2227718" y="5902150"/>
            <a:ext cx="0" cy="396044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49CF0D35-DB35-45B6-A306-CA0FE69FC027}"/>
              </a:ext>
            </a:extLst>
          </p:cNvPr>
          <p:cNvCxnSpPr/>
          <p:nvPr/>
        </p:nvCxnSpPr>
        <p:spPr>
          <a:xfrm>
            <a:off x="2622817" y="5879290"/>
            <a:ext cx="0" cy="435648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561C4A2A-6162-4C6D-922E-F32A0AFAE1B9}"/>
              </a:ext>
            </a:extLst>
          </p:cNvPr>
          <p:cNvCxnSpPr/>
          <p:nvPr/>
        </p:nvCxnSpPr>
        <p:spPr>
          <a:xfrm>
            <a:off x="3018711" y="5463176"/>
            <a:ext cx="0" cy="435648"/>
          </a:xfrm>
          <a:prstGeom prst="line">
            <a:avLst/>
          </a:prstGeom>
          <a:ln w="57150"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0AB59A1E-B3AD-40CC-9E06-85FE451AA4B2}"/>
              </a:ext>
            </a:extLst>
          </p:cNvPr>
          <p:cNvCxnSpPr/>
          <p:nvPr/>
        </p:nvCxnSpPr>
        <p:spPr>
          <a:xfrm>
            <a:off x="3416108" y="5463628"/>
            <a:ext cx="0" cy="435648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35C86380-76C8-43FD-8DE2-FBCFAD914942}"/>
              </a:ext>
            </a:extLst>
          </p:cNvPr>
          <p:cNvCxnSpPr/>
          <p:nvPr/>
        </p:nvCxnSpPr>
        <p:spPr>
          <a:xfrm>
            <a:off x="5387862" y="4279825"/>
            <a:ext cx="0" cy="435648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58ECFD6-B31B-4727-8E65-E2EC2730CF1D}"/>
              </a:ext>
            </a:extLst>
          </p:cNvPr>
          <p:cNvCxnSpPr/>
          <p:nvPr/>
        </p:nvCxnSpPr>
        <p:spPr>
          <a:xfrm>
            <a:off x="6160833" y="3898206"/>
            <a:ext cx="0" cy="39604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AFE20AE2-3AF9-47F5-B193-EAF81E3DD817}"/>
              </a:ext>
            </a:extLst>
          </p:cNvPr>
          <p:cNvCxnSpPr/>
          <p:nvPr/>
        </p:nvCxnSpPr>
        <p:spPr>
          <a:xfrm>
            <a:off x="6580928" y="3491521"/>
            <a:ext cx="0" cy="79311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7A899023-5C61-49CF-9A54-94853BE773CB}"/>
              </a:ext>
            </a:extLst>
          </p:cNvPr>
          <p:cNvCxnSpPr/>
          <p:nvPr/>
        </p:nvCxnSpPr>
        <p:spPr>
          <a:xfrm>
            <a:off x="6949059" y="3492543"/>
            <a:ext cx="0" cy="39604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1C16F12-EDBF-4751-A357-99951955CD52}"/>
              </a:ext>
            </a:extLst>
          </p:cNvPr>
          <p:cNvSpPr/>
          <p:nvPr/>
        </p:nvSpPr>
        <p:spPr>
          <a:xfrm>
            <a:off x="7588709" y="3549996"/>
            <a:ext cx="948879" cy="472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C1949A4-737A-4530-8159-6CAB850EC256}"/>
              </a:ext>
            </a:extLst>
          </p:cNvPr>
          <p:cNvSpPr txBox="1"/>
          <p:nvPr/>
        </p:nvSpPr>
        <p:spPr>
          <a:xfrm>
            <a:off x="2843514" y="6179888"/>
            <a:ext cx="947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N</a:t>
            </a:r>
            <a:r>
              <a:rPr kumimoji="1" lang="en-US" altLang="ja-JP" dirty="0"/>
              <a:t> =16</a:t>
            </a:r>
            <a:endParaRPr kumimoji="1" lang="ja-JP" altLang="en-US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7441D83-5F76-45D0-8400-693DEDED75E4}"/>
              </a:ext>
            </a:extLst>
          </p:cNvPr>
          <p:cNvSpPr txBox="1"/>
          <p:nvPr/>
        </p:nvSpPr>
        <p:spPr>
          <a:xfrm>
            <a:off x="3689297" y="5726280"/>
            <a:ext cx="1401805" cy="3664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i="1" dirty="0"/>
              <a:t>A</a:t>
            </a:r>
            <a:r>
              <a:rPr kumimoji="1" lang="en-US" altLang="ja-JP" dirty="0"/>
              <a:t> = 3</a:t>
            </a:r>
            <a:r>
              <a:rPr kumimoji="1" lang="en-US" altLang="ja-JP" i="1" dirty="0"/>
              <a:t>Z</a:t>
            </a:r>
            <a:r>
              <a:rPr kumimoji="1" lang="en-US" altLang="ja-JP" dirty="0"/>
              <a:t> + 4</a:t>
            </a:r>
            <a:endParaRPr kumimoji="1" lang="ja-JP" altLang="en-US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9285193-EC5D-461E-8C03-28E361C2C997}"/>
              </a:ext>
            </a:extLst>
          </p:cNvPr>
          <p:cNvSpPr txBox="1"/>
          <p:nvPr/>
        </p:nvSpPr>
        <p:spPr>
          <a:xfrm>
            <a:off x="7657387" y="2438041"/>
            <a:ext cx="9941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N</a:t>
            </a:r>
            <a:r>
              <a:rPr kumimoji="1" lang="en-US" altLang="ja-JP" dirty="0"/>
              <a:t> = 28</a:t>
            </a:r>
            <a:endParaRPr kumimoji="1" lang="ja-JP" altLang="en-US" dirty="0"/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E0E83FBF-E2FE-4E94-B29B-5E48EC1DD464}"/>
              </a:ext>
            </a:extLst>
          </p:cNvPr>
          <p:cNvCxnSpPr/>
          <p:nvPr/>
        </p:nvCxnSpPr>
        <p:spPr>
          <a:xfrm>
            <a:off x="7378063" y="3095264"/>
            <a:ext cx="0" cy="79311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199BFBFA-7888-4982-ADDD-499784F3FA85}"/>
              </a:ext>
            </a:extLst>
          </p:cNvPr>
          <p:cNvCxnSpPr/>
          <p:nvPr/>
        </p:nvCxnSpPr>
        <p:spPr>
          <a:xfrm>
            <a:off x="5396630" y="4694613"/>
            <a:ext cx="391729" cy="0"/>
          </a:xfrm>
          <a:prstGeom prst="line">
            <a:avLst/>
          </a:prstGeom>
          <a:ln w="57150">
            <a:solidFill>
              <a:srgbClr val="F9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F72E94B-E0CA-48A1-99E7-61A77E9CB520}"/>
              </a:ext>
            </a:extLst>
          </p:cNvPr>
          <p:cNvCxnSpPr/>
          <p:nvPr/>
        </p:nvCxnSpPr>
        <p:spPr>
          <a:xfrm>
            <a:off x="5789519" y="3888587"/>
            <a:ext cx="0" cy="81821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A9772BBC-48BF-488B-8A9F-E9CDF8FCF58F}"/>
              </a:ext>
            </a:extLst>
          </p:cNvPr>
          <p:cNvSpPr/>
          <p:nvPr/>
        </p:nvSpPr>
        <p:spPr>
          <a:xfrm>
            <a:off x="7781220" y="3491521"/>
            <a:ext cx="391728" cy="393143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3DBA888D-C665-4111-93D6-C769488D9F52}"/>
              </a:ext>
            </a:extLst>
          </p:cNvPr>
          <p:cNvCxnSpPr/>
          <p:nvPr/>
        </p:nvCxnSpPr>
        <p:spPr>
          <a:xfrm>
            <a:off x="7748438" y="3098131"/>
            <a:ext cx="0" cy="79311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257E07D-B891-49B1-B36F-BDF9FDE96D56}"/>
              </a:ext>
            </a:extLst>
          </p:cNvPr>
          <p:cNvSpPr txBox="1"/>
          <p:nvPr/>
        </p:nvSpPr>
        <p:spPr>
          <a:xfrm>
            <a:off x="7703084" y="3536676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>
                <a:solidFill>
                  <a:srgbClr val="006600"/>
                </a:solidFill>
              </a:rPr>
              <a:t>39</a:t>
            </a:r>
            <a:r>
              <a:rPr kumimoji="1" lang="en-US" altLang="ja-JP" sz="1400" b="1" dirty="0">
                <a:solidFill>
                  <a:srgbClr val="006600"/>
                </a:solidFill>
              </a:rPr>
              <a:t>Na</a:t>
            </a:r>
            <a:endParaRPr kumimoji="1" lang="ja-JP" altLang="en-US" sz="1400" b="1" dirty="0">
              <a:solidFill>
                <a:srgbClr val="006600"/>
              </a:solidFill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5FF8D8E3-84AF-445C-A935-85BD884A7758}"/>
              </a:ext>
            </a:extLst>
          </p:cNvPr>
          <p:cNvSpPr/>
          <p:nvPr/>
        </p:nvSpPr>
        <p:spPr>
          <a:xfrm>
            <a:off x="5823662" y="4680710"/>
            <a:ext cx="2139483" cy="1110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F140D4BE-8682-4CD0-99B2-5ED6C880D463}"/>
              </a:ext>
            </a:extLst>
          </p:cNvPr>
          <p:cNvSpPr txBox="1"/>
          <p:nvPr/>
        </p:nvSpPr>
        <p:spPr>
          <a:xfrm>
            <a:off x="2572357" y="159598"/>
            <a:ext cx="353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S</a:t>
            </a:r>
            <a:r>
              <a:rPr kumimoji="1" lang="en-US" altLang="ja-JP" sz="2800" dirty="0"/>
              <a:t>ummary of my talk</a:t>
            </a:r>
            <a:endParaRPr kumimoji="1" lang="ja-JP" altLang="en-US" sz="2800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727FEF9-1F5E-449E-95F9-666628DAE618}"/>
              </a:ext>
            </a:extLst>
          </p:cNvPr>
          <p:cNvSpPr txBox="1"/>
          <p:nvPr/>
        </p:nvSpPr>
        <p:spPr>
          <a:xfrm>
            <a:off x="345576" y="726392"/>
            <a:ext cx="852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We re</a:t>
            </a:r>
            <a:r>
              <a:rPr kumimoji="1" lang="en-US" altLang="ja-JP" dirty="0"/>
              <a:t>ported the </a:t>
            </a:r>
            <a:r>
              <a:rPr lang="en-US" altLang="ja-JP" dirty="0"/>
              <a:t>determination of neutron dripline for F and Ne and the discovery of </a:t>
            </a:r>
            <a:r>
              <a:rPr lang="en-US" altLang="ja-JP" baseline="30000" dirty="0"/>
              <a:t>39</a:t>
            </a:r>
            <a:r>
              <a:rPr lang="en-US" altLang="ja-JP" dirty="0"/>
              <a:t>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 location of the neutron dripline was extended up to </a:t>
            </a:r>
            <a:r>
              <a:rPr lang="en-US" altLang="ja-JP" i="1" dirty="0"/>
              <a:t>Z</a:t>
            </a:r>
            <a:r>
              <a:rPr lang="en-US" altLang="ja-JP" dirty="0"/>
              <a:t> = 10 for the first time in nearly 20 years. So was the existence limit of neutron-rich Na isotopes.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We discussed the implications on underlying nuclear structure:</a:t>
            </a:r>
            <a:r>
              <a:rPr lang="ja-JP" altLang="en-US" dirty="0"/>
              <a:t> </a:t>
            </a:r>
            <a:r>
              <a:rPr lang="en-US" altLang="ja-JP" dirty="0"/>
              <a:t>Nuclear deformation, which induces more stability, plays a key role in nuclear binding near the limit of existence and the location of the dripline.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021F4ED-6625-489B-90B6-08DB4E46EB6C}"/>
              </a:ext>
            </a:extLst>
          </p:cNvPr>
          <p:cNvSpPr txBox="1"/>
          <p:nvPr/>
        </p:nvSpPr>
        <p:spPr>
          <a:xfrm>
            <a:off x="5885638" y="4884552"/>
            <a:ext cx="171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D</a:t>
            </a:r>
            <a:r>
              <a:rPr kumimoji="1" lang="en-US" altLang="ja-JP" dirty="0">
                <a:solidFill>
                  <a:srgbClr val="FF0000"/>
                </a:solidFill>
              </a:rPr>
              <a:t>ripline nuclei determined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C8231E11-660C-4609-88EF-906D3F27D0DB}"/>
              </a:ext>
            </a:extLst>
          </p:cNvPr>
          <p:cNvCxnSpPr>
            <a:cxnSpLocks/>
          </p:cNvCxnSpPr>
          <p:nvPr/>
        </p:nvCxnSpPr>
        <p:spPr>
          <a:xfrm flipH="1" flipV="1">
            <a:off x="5815950" y="4690735"/>
            <a:ext cx="410463" cy="219324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8597CE58-590F-453D-AB07-7584162C8482}"/>
              </a:ext>
            </a:extLst>
          </p:cNvPr>
          <p:cNvCxnSpPr>
            <a:cxnSpLocks/>
          </p:cNvCxnSpPr>
          <p:nvPr/>
        </p:nvCxnSpPr>
        <p:spPr>
          <a:xfrm flipH="1" flipV="1">
            <a:off x="6385063" y="4293895"/>
            <a:ext cx="106926" cy="588470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5C237AE2-7CFA-44F7-AEC5-1C4F4D801F71}"/>
              </a:ext>
            </a:extLst>
          </p:cNvPr>
          <p:cNvSpPr txBox="1"/>
          <p:nvPr/>
        </p:nvSpPr>
        <p:spPr>
          <a:xfrm>
            <a:off x="7506995" y="4239982"/>
            <a:ext cx="160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New isotope discovered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10277CDD-02A0-4BD8-8DB0-83070574B260}"/>
              </a:ext>
            </a:extLst>
          </p:cNvPr>
          <p:cNvCxnSpPr>
            <a:cxnSpLocks/>
          </p:cNvCxnSpPr>
          <p:nvPr/>
        </p:nvCxnSpPr>
        <p:spPr>
          <a:xfrm flipH="1" flipV="1">
            <a:off x="7977083" y="3915017"/>
            <a:ext cx="1" cy="312377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1F619A48-8316-4125-BF3C-6826EDEDA090}"/>
              </a:ext>
            </a:extLst>
          </p:cNvPr>
          <p:cNvSpPr/>
          <p:nvPr/>
        </p:nvSpPr>
        <p:spPr>
          <a:xfrm>
            <a:off x="3450413" y="4728568"/>
            <a:ext cx="820181" cy="346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スライド番号プレースホルダー 1">
            <a:extLst>
              <a:ext uri="{FF2B5EF4-FFF2-40B4-BE49-F238E27FC236}">
                <a16:creationId xmlns:a16="http://schemas.microsoft.com/office/drawing/2014/main" id="{579EE79B-9FF7-416D-987C-07A4D722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F7ECCE9F-A5BD-4037-AC1A-E32FC34B5CEF}" type="slidenum">
              <a:rPr lang="en-US" altLang="ja-JP" smtClean="0"/>
              <a:pPr/>
              <a:t>27</a:t>
            </a:fld>
            <a:endParaRPr lang="en-US" altLang="ja-JP" dirty="0"/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8BEA4232-49C6-4E83-B5FF-DE1A6F286EF2}"/>
              </a:ext>
            </a:extLst>
          </p:cNvPr>
          <p:cNvSpPr/>
          <p:nvPr/>
        </p:nvSpPr>
        <p:spPr>
          <a:xfrm>
            <a:off x="5658306" y="5751292"/>
            <a:ext cx="391728" cy="393143"/>
          </a:xfrm>
          <a:prstGeom prst="rect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FF0E3EBC-59D8-4314-879F-C5E802191C21}"/>
              </a:ext>
            </a:extLst>
          </p:cNvPr>
          <p:cNvSpPr txBox="1"/>
          <p:nvPr/>
        </p:nvSpPr>
        <p:spPr>
          <a:xfrm>
            <a:off x="5582097" y="5793636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39</a:t>
            </a:r>
            <a:r>
              <a:rPr kumimoji="1" lang="en-US" altLang="ja-JP" sz="1400" b="1" dirty="0"/>
              <a:t>Na</a:t>
            </a:r>
            <a:endParaRPr kumimoji="1" lang="ja-JP" altLang="en-US" sz="1400" b="1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4E492271-EEEF-4B9A-8CA5-3B3D4332C35C}"/>
              </a:ext>
            </a:extLst>
          </p:cNvPr>
          <p:cNvSpPr txBox="1"/>
          <p:nvPr/>
        </p:nvSpPr>
        <p:spPr>
          <a:xfrm>
            <a:off x="6113151" y="5643942"/>
            <a:ext cx="2752244" cy="65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Possibly </a:t>
            </a:r>
            <a:r>
              <a:rPr kumimoji="1" lang="en-US" altLang="ja-JP" i="1" dirty="0">
                <a:solidFill>
                  <a:srgbClr val="0000FF"/>
                </a:solidFill>
              </a:rPr>
              <a:t>N</a:t>
            </a:r>
            <a:r>
              <a:rPr kumimoji="1" lang="en-US" altLang="ja-JP" dirty="0">
                <a:solidFill>
                  <a:srgbClr val="0000FF"/>
                </a:solidFill>
              </a:rPr>
              <a:t> = 28 </a:t>
            </a:r>
            <a:r>
              <a:rPr kumimoji="1" lang="en-US" altLang="ja-JP" dirty="0" err="1">
                <a:solidFill>
                  <a:srgbClr val="0000FF"/>
                </a:solidFill>
              </a:rPr>
              <a:t>magicity</a:t>
            </a:r>
            <a:r>
              <a:rPr kumimoji="1" lang="en-US" altLang="ja-JP" dirty="0">
                <a:solidFill>
                  <a:srgbClr val="0000FF"/>
                </a:solidFill>
              </a:rPr>
              <a:t> lost and likely deformed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30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A8FC7D2-FCF2-4932-9100-D4EC9105C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969" y="3827563"/>
            <a:ext cx="7309817" cy="305782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DE71CB8-2EC6-4912-9831-BFD9F7707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985" y="815202"/>
            <a:ext cx="6984776" cy="300031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655C3B-D35F-4FE7-9C46-4D410EA92C2C}"/>
              </a:ext>
            </a:extLst>
          </p:cNvPr>
          <p:cNvSpPr txBox="1"/>
          <p:nvPr/>
        </p:nvSpPr>
        <p:spPr>
          <a:xfrm>
            <a:off x="3275856" y="167484"/>
            <a:ext cx="335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List of collaborators</a:t>
            </a:r>
            <a:endParaRPr kumimoji="1" lang="ja-JP" altLang="en-US" sz="2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F7032DB-6F5E-4AB2-8EBE-2D6912CEA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9" y="4400092"/>
            <a:ext cx="541065" cy="67768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FF2367D-8074-47B8-AFBC-CA6D642678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6" y="3929341"/>
            <a:ext cx="714357" cy="24847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19800A3-CA46-481E-92E7-2751E3ADB2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3" y="5173797"/>
            <a:ext cx="592652" cy="6976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457B653-C6C1-42AA-AEB8-0BF35FF7DF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6" y="174418"/>
            <a:ext cx="753556" cy="84398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80D9799-6FBD-40AB-B093-906028D7D9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0" y="2196673"/>
            <a:ext cx="600107" cy="60010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37CA3A9-44C2-400C-B9EE-1CCFA6943F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9" y="1115598"/>
            <a:ext cx="1057053" cy="105705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5952448-5DAB-411F-AE43-CC67233593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4" y="2945122"/>
            <a:ext cx="961342" cy="936176"/>
          </a:xfrm>
          <a:prstGeom prst="rect">
            <a:avLst/>
          </a:prstGeom>
        </p:spPr>
      </p:pic>
      <p:pic>
        <p:nvPicPr>
          <p:cNvPr id="4098" name="Picture 2" descr="MSU Seal Lapel Pin さん">
            <a:extLst>
              <a:ext uri="{FF2B5EF4-FFF2-40B4-BE49-F238E27FC236}">
                <a16:creationId xmlns:a16="http://schemas.microsoft.com/office/drawing/2014/main" id="{A718FFE3-2987-4E2B-8F2E-52253FAC1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46" y="6043719"/>
            <a:ext cx="697649" cy="69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4486A17-8AD4-48BD-AA2A-2EEBBA5363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74418"/>
            <a:ext cx="478574" cy="81284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0ED56AC-D0EB-4FB9-9AD3-82FC6C6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28</a:t>
            </a:fld>
            <a:endParaRPr lang="en-US" altLang="ja-JP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572966-A135-48EE-8DA1-0446FE292968}"/>
              </a:ext>
            </a:extLst>
          </p:cNvPr>
          <p:cNvSpPr txBox="1"/>
          <p:nvPr/>
        </p:nvSpPr>
        <p:spPr>
          <a:xfrm>
            <a:off x="1234486" y="321902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Authors are listed in alphabetic order</a:t>
            </a:r>
            <a:endParaRPr kumimoji="1" lang="ja-JP" altLang="en-US" sz="14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7948B9A-6178-456E-9A54-5987245E4149}"/>
              </a:ext>
            </a:extLst>
          </p:cNvPr>
          <p:cNvSpPr/>
          <p:nvPr/>
        </p:nvSpPr>
        <p:spPr>
          <a:xfrm rot="19543581">
            <a:off x="5866813" y="3462002"/>
            <a:ext cx="3551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30000"/>
              </a:spcBef>
              <a:defRPr/>
            </a:pPr>
            <a:r>
              <a:rPr lang="en-US" altLang="ja-JP" sz="2000" dirty="0">
                <a:solidFill>
                  <a:srgbClr val="0000FF"/>
                </a:solidFill>
              </a:rPr>
              <a:t>Thank you for your attention !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3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1636868-BB77-48EC-A226-B0994B2B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121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E9A4110-49D8-4BCA-AB7A-FFD87EA97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735573"/>
            <a:ext cx="6149155" cy="2933787"/>
          </a:xfrm>
          <a:prstGeom prst="rect">
            <a:avLst/>
          </a:prstGeom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621AC30-1CF2-40FA-999A-F3888CAACE20}"/>
              </a:ext>
            </a:extLst>
          </p:cNvPr>
          <p:cNvCxnSpPr>
            <a:cxnSpLocks/>
          </p:cNvCxnSpPr>
          <p:nvPr/>
        </p:nvCxnSpPr>
        <p:spPr>
          <a:xfrm flipV="1">
            <a:off x="5001737" y="5030038"/>
            <a:ext cx="582039" cy="307777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A25E352-1E50-495F-88CD-C37C70BAB9BE}"/>
              </a:ext>
            </a:extLst>
          </p:cNvPr>
          <p:cNvCxnSpPr>
            <a:cxnSpLocks/>
          </p:cNvCxnSpPr>
          <p:nvPr/>
        </p:nvCxnSpPr>
        <p:spPr>
          <a:xfrm flipV="1">
            <a:off x="5865833" y="4761121"/>
            <a:ext cx="288032" cy="153888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0C6F8A3-9F94-47EC-85F6-088CFB1F5AA3}"/>
              </a:ext>
            </a:extLst>
          </p:cNvPr>
          <p:cNvCxnSpPr>
            <a:cxnSpLocks/>
          </p:cNvCxnSpPr>
          <p:nvPr/>
        </p:nvCxnSpPr>
        <p:spPr>
          <a:xfrm flipV="1">
            <a:off x="6484365" y="4440109"/>
            <a:ext cx="288032" cy="153888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2902593-610C-46F5-9817-71416DFACDC6}"/>
              </a:ext>
            </a:extLst>
          </p:cNvPr>
          <p:cNvSpPr txBox="1"/>
          <p:nvPr/>
        </p:nvSpPr>
        <p:spPr>
          <a:xfrm>
            <a:off x="7418587" y="3906485"/>
            <a:ext cx="1267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dirty="0">
                <a:solidFill>
                  <a:srgbClr val="FF0000"/>
                </a:solidFill>
              </a:rPr>
              <a:t>A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 = 3</a:t>
            </a:r>
            <a:r>
              <a:rPr kumimoji="1" lang="en-US" altLang="ja-JP" sz="1600" b="1" i="1" dirty="0">
                <a:solidFill>
                  <a:srgbClr val="FF0000"/>
                </a:solidFill>
              </a:rPr>
              <a:t>Z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 + 6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34369D0-AC3F-4287-A7AC-E04A1B3CF242}"/>
              </a:ext>
            </a:extLst>
          </p:cNvPr>
          <p:cNvCxnSpPr>
            <a:cxnSpLocks/>
          </p:cNvCxnSpPr>
          <p:nvPr/>
        </p:nvCxnSpPr>
        <p:spPr>
          <a:xfrm flipV="1">
            <a:off x="7130555" y="4101262"/>
            <a:ext cx="288032" cy="153888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C9D9988-796A-40E8-B32F-E1F652236FAE}"/>
              </a:ext>
            </a:extLst>
          </p:cNvPr>
          <p:cNvSpPr txBox="1"/>
          <p:nvPr/>
        </p:nvSpPr>
        <p:spPr>
          <a:xfrm>
            <a:off x="2527811" y="184489"/>
            <a:ext cx="4808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Outline of the present work</a:t>
            </a:r>
            <a:endParaRPr kumimoji="1" lang="ja-JP" altLang="en-US" sz="28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C400921-F2BC-43A9-B789-D1554725385C}"/>
              </a:ext>
            </a:extLst>
          </p:cNvPr>
          <p:cNvSpPr txBox="1"/>
          <p:nvPr/>
        </p:nvSpPr>
        <p:spPr>
          <a:xfrm>
            <a:off x="623681" y="80413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We c</a:t>
            </a:r>
            <a:r>
              <a:rPr kumimoji="1" lang="en-US" altLang="ja-JP" dirty="0"/>
              <a:t>onducted search for extremely neutron-rich new isoto</a:t>
            </a:r>
            <a:r>
              <a:rPr lang="en-US" altLang="ja-JP" dirty="0"/>
              <a:t>pes </a:t>
            </a:r>
            <a:r>
              <a:rPr lang="en-US" altLang="ja-JP" baseline="30000" dirty="0"/>
              <a:t>32,33</a:t>
            </a:r>
            <a:r>
              <a:rPr lang="en-US" altLang="ja-JP" dirty="0"/>
              <a:t>F, </a:t>
            </a:r>
            <a:r>
              <a:rPr lang="en-US" altLang="ja-JP" baseline="30000" dirty="0"/>
              <a:t>35,36</a:t>
            </a:r>
            <a:r>
              <a:rPr lang="en-US" altLang="ja-JP" dirty="0"/>
              <a:t>Ne and </a:t>
            </a:r>
            <a:r>
              <a:rPr lang="en-US" altLang="ja-JP" baseline="30000" dirty="0"/>
              <a:t>38,39</a:t>
            </a:r>
            <a:r>
              <a:rPr lang="en-US" altLang="ja-JP" dirty="0"/>
              <a:t>Na that are located beyond the </a:t>
            </a:r>
            <a:r>
              <a:rPr lang="en-US" altLang="ja-JP" i="1" dirty="0"/>
              <a:t>A</a:t>
            </a:r>
            <a:r>
              <a:rPr lang="en-US" altLang="ja-JP" dirty="0"/>
              <a:t> = 3</a:t>
            </a:r>
            <a:r>
              <a:rPr lang="en-US" altLang="ja-JP" i="1" dirty="0"/>
              <a:t>Z</a:t>
            </a:r>
            <a:r>
              <a:rPr lang="en-US" altLang="ja-JP" dirty="0"/>
              <a:t> + 4 line as shown below.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We performed the experiment two times.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In the first experiment, we determined the neutron dripline for F and Ne to be </a:t>
            </a:r>
            <a:r>
              <a:rPr lang="en-US" altLang="ja-JP" baseline="30000" dirty="0"/>
              <a:t>31</a:t>
            </a:r>
            <a:r>
              <a:rPr lang="en-US" altLang="ja-JP" dirty="0"/>
              <a:t>F and </a:t>
            </a:r>
            <a:r>
              <a:rPr lang="en-US" altLang="ja-JP" baseline="30000" dirty="0"/>
              <a:t>34</a:t>
            </a:r>
            <a:r>
              <a:rPr lang="en-US" altLang="ja-JP" dirty="0"/>
              <a:t>Ne, respectively.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In the second experiment, we discovered an extremely neutron-rich isotope </a:t>
            </a:r>
            <a:r>
              <a:rPr lang="en-US" altLang="ja-JP" baseline="30000" dirty="0"/>
              <a:t>39</a:t>
            </a:r>
            <a:r>
              <a:rPr lang="en-US" altLang="ja-JP" dirty="0"/>
              <a:t>Na with</a:t>
            </a:r>
            <a:r>
              <a:rPr lang="en-US" altLang="ja-JP" i="1" dirty="0"/>
              <a:t> N</a:t>
            </a:r>
            <a:r>
              <a:rPr lang="en-US" altLang="ja-JP" dirty="0"/>
              <a:t> = 28 and established its particle stability.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We discussed underlying nuclear structure, such as </a:t>
            </a:r>
            <a:r>
              <a:rPr kumimoji="1" lang="en-US" altLang="ja-JP" dirty="0" err="1"/>
              <a:t>magicity</a:t>
            </a:r>
            <a:r>
              <a:rPr kumimoji="1" lang="en-US" altLang="ja-JP" dirty="0"/>
              <a:t> loss at </a:t>
            </a:r>
            <a:r>
              <a:rPr kumimoji="1" lang="en-US" altLang="ja-JP" i="1" dirty="0"/>
              <a:t>N</a:t>
            </a:r>
            <a:r>
              <a:rPr kumimoji="1" lang="en-US" altLang="ja-JP" dirty="0"/>
              <a:t> = 28 and associated nuclear deformation. </a:t>
            </a:r>
            <a:r>
              <a:rPr lang="en-US" altLang="ja-JP" dirty="0"/>
              <a:t>N</a:t>
            </a:r>
            <a:r>
              <a:rPr kumimoji="1" lang="en-US" altLang="ja-JP" dirty="0"/>
              <a:t>uclear binding near the limit of existence is determined reflecting details of underlying </a:t>
            </a:r>
            <a:r>
              <a:rPr lang="en-US" altLang="ja-JP" dirty="0"/>
              <a:t>nuclear structure. 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A5A97A-261D-487A-A045-2A7BA080FCE2}"/>
              </a:ext>
            </a:extLst>
          </p:cNvPr>
          <p:cNvSpPr txBox="1"/>
          <p:nvPr/>
        </p:nvSpPr>
        <p:spPr>
          <a:xfrm>
            <a:off x="3829260" y="5763082"/>
            <a:ext cx="12676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i="1" dirty="0">
                <a:solidFill>
                  <a:srgbClr val="FF0000"/>
                </a:solidFill>
              </a:rPr>
              <a:t>A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 = 3</a:t>
            </a:r>
            <a:r>
              <a:rPr kumimoji="1" lang="en-US" altLang="ja-JP" sz="1600" b="1" i="1" dirty="0">
                <a:solidFill>
                  <a:srgbClr val="FF0000"/>
                </a:solidFill>
              </a:rPr>
              <a:t>Z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 + 4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スライド番号プレースホルダー 1">
            <a:extLst>
              <a:ext uri="{FF2B5EF4-FFF2-40B4-BE49-F238E27FC236}">
                <a16:creationId xmlns:a16="http://schemas.microsoft.com/office/drawing/2014/main" id="{8D196C65-4F9B-480A-AED0-8B667DBE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F7ECCE9F-A5BD-4037-AC1A-E32FC34B5CEF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9139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0DC33A-1505-4F1C-B053-8D083823CBE1}"/>
              </a:ext>
            </a:extLst>
          </p:cNvPr>
          <p:cNvSpPr txBox="1"/>
          <p:nvPr/>
        </p:nvSpPr>
        <p:spPr>
          <a:xfrm>
            <a:off x="2885013" y="203837"/>
            <a:ext cx="337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Future perspective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5A9FA52-7DD1-4DBD-8A62-2473E8F96655}"/>
              </a:ext>
            </a:extLst>
          </p:cNvPr>
          <p:cNvSpPr txBox="1"/>
          <p:nvPr/>
        </p:nvSpPr>
        <p:spPr>
          <a:xfrm>
            <a:off x="521549" y="906924"/>
            <a:ext cx="8100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What to do next may include:</a:t>
            </a:r>
            <a:endParaRPr kumimoji="1"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00FF"/>
                </a:solidFill>
              </a:rPr>
              <a:t>Experimental studies on the nuclear structure of </a:t>
            </a:r>
            <a:r>
              <a:rPr kumimoji="1" lang="en-US" altLang="ja-JP" baseline="30000" dirty="0">
                <a:solidFill>
                  <a:srgbClr val="0000FF"/>
                </a:solidFill>
              </a:rPr>
              <a:t>31</a:t>
            </a:r>
            <a:r>
              <a:rPr kumimoji="1" lang="en-US" altLang="ja-JP" dirty="0">
                <a:solidFill>
                  <a:srgbClr val="0000FF"/>
                </a:solidFill>
              </a:rPr>
              <a:t>F, </a:t>
            </a:r>
            <a:r>
              <a:rPr kumimoji="1" lang="en-US" altLang="ja-JP" baseline="30000" dirty="0">
                <a:solidFill>
                  <a:srgbClr val="0000FF"/>
                </a:solidFill>
              </a:rPr>
              <a:t>34</a:t>
            </a:r>
            <a:r>
              <a:rPr kumimoji="1" lang="en-US" altLang="ja-JP" dirty="0">
                <a:solidFill>
                  <a:srgbClr val="0000FF"/>
                </a:solidFill>
              </a:rPr>
              <a:t>Ne, </a:t>
            </a:r>
            <a:r>
              <a:rPr kumimoji="1" lang="en-US" altLang="ja-JP" baseline="30000" dirty="0">
                <a:solidFill>
                  <a:srgbClr val="0000FF"/>
                </a:solidFill>
              </a:rPr>
              <a:t>37</a:t>
            </a:r>
            <a:r>
              <a:rPr kumimoji="1" lang="en-US" altLang="ja-JP" dirty="0">
                <a:solidFill>
                  <a:srgbClr val="0000FF"/>
                </a:solidFill>
              </a:rPr>
              <a:t>Na and </a:t>
            </a:r>
            <a:r>
              <a:rPr kumimoji="1" lang="en-US" altLang="ja-JP" baseline="30000" dirty="0">
                <a:solidFill>
                  <a:srgbClr val="0000FF"/>
                </a:solidFill>
              </a:rPr>
              <a:t>39</a:t>
            </a:r>
            <a:r>
              <a:rPr kumimoji="1" lang="en-US" altLang="ja-JP" dirty="0">
                <a:solidFill>
                  <a:srgbClr val="0000FF"/>
                </a:solidFill>
              </a:rPr>
              <a:t>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Search for new isotopes for the next elements above Na </a:t>
            </a:r>
            <a:r>
              <a:rPr lang="en-US" altLang="ja-JP" dirty="0"/>
              <a:t>(such as </a:t>
            </a:r>
            <a:r>
              <a:rPr lang="en-US" altLang="ja-JP" baseline="30000" dirty="0"/>
              <a:t>42</a:t>
            </a:r>
            <a:r>
              <a:rPr lang="en-US" altLang="ja-JP" dirty="0"/>
              <a:t>Mg, </a:t>
            </a:r>
            <a:r>
              <a:rPr lang="en-US" altLang="ja-JP" baseline="30000" dirty="0"/>
              <a:t>45</a:t>
            </a:r>
            <a:r>
              <a:rPr lang="en-US" altLang="ja-JP" dirty="0"/>
              <a:t>Al, and </a:t>
            </a:r>
            <a:r>
              <a:rPr lang="en-US" altLang="ja-JP" baseline="30000" dirty="0"/>
              <a:t>46</a:t>
            </a:r>
            <a:r>
              <a:rPr lang="en-US" altLang="ja-JP" dirty="0"/>
              <a:t>Si).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Determination of the neutron dripline at Na </a:t>
            </a:r>
            <a:r>
              <a:rPr lang="en-US" altLang="ja-JP" dirty="0"/>
              <a:t>(search for </a:t>
            </a:r>
            <a:r>
              <a:rPr lang="en-US" altLang="ja-JP" baseline="30000" dirty="0"/>
              <a:t>41</a:t>
            </a:r>
            <a:r>
              <a:rPr lang="en-US" altLang="ja-JP" dirty="0"/>
              <a:t>Na).</a:t>
            </a:r>
            <a:endParaRPr kumimoji="1" lang="en-US" altLang="ja-JP" dirty="0"/>
          </a:p>
        </p:txBody>
      </p:sp>
      <p:pic>
        <p:nvPicPr>
          <p:cNvPr id="20" name="그림 1">
            <a:extLst>
              <a:ext uri="{FF2B5EF4-FFF2-40B4-BE49-F238E27FC236}">
                <a16:creationId xmlns:a16="http://schemas.microsoft.com/office/drawing/2014/main" id="{F558B3E1-6A1B-48FB-B72B-98DB5454F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4" y="3056446"/>
            <a:ext cx="9076888" cy="3612914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1A850D7-C1C0-4D06-97A4-E9040B08FC50}"/>
              </a:ext>
            </a:extLst>
          </p:cNvPr>
          <p:cNvSpPr txBox="1"/>
          <p:nvPr/>
        </p:nvSpPr>
        <p:spPr>
          <a:xfrm>
            <a:off x="593246" y="636881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from D.S. Ahn</a:t>
            </a:r>
            <a:endParaRPr kumimoji="1" lang="ja-JP" altLang="en-US" sz="1200" dirty="0"/>
          </a:p>
        </p:txBody>
      </p:sp>
      <p:sp>
        <p:nvSpPr>
          <p:cNvPr id="22" name="직사각형 329">
            <a:extLst>
              <a:ext uri="{FF2B5EF4-FFF2-40B4-BE49-F238E27FC236}">
                <a16:creationId xmlns:a16="http://schemas.microsoft.com/office/drawing/2014/main" id="{9ABC25AA-2003-4B7E-8FF5-ED18679191AC}"/>
              </a:ext>
            </a:extLst>
          </p:cNvPr>
          <p:cNvSpPr/>
          <p:nvPr/>
        </p:nvSpPr>
        <p:spPr>
          <a:xfrm>
            <a:off x="6581435" y="4775655"/>
            <a:ext cx="173357" cy="1729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331">
            <a:extLst>
              <a:ext uri="{FF2B5EF4-FFF2-40B4-BE49-F238E27FC236}">
                <a16:creationId xmlns:a16="http://schemas.microsoft.com/office/drawing/2014/main" id="{88EAAB8B-3DB6-4BB1-8FFA-A507FA676170}"/>
              </a:ext>
            </a:extLst>
          </p:cNvPr>
          <p:cNvSpPr/>
          <p:nvPr/>
        </p:nvSpPr>
        <p:spPr>
          <a:xfrm>
            <a:off x="6581435" y="5049027"/>
            <a:ext cx="173357" cy="172931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332">
            <a:extLst>
              <a:ext uri="{FF2B5EF4-FFF2-40B4-BE49-F238E27FC236}">
                <a16:creationId xmlns:a16="http://schemas.microsoft.com/office/drawing/2014/main" id="{A2541F88-E45A-49B9-8ADE-82DF040CFEF9}"/>
              </a:ext>
            </a:extLst>
          </p:cNvPr>
          <p:cNvSpPr txBox="1"/>
          <p:nvPr/>
        </p:nvSpPr>
        <p:spPr>
          <a:xfrm>
            <a:off x="6864428" y="4707255"/>
            <a:ext cx="145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Bound (known)</a:t>
            </a:r>
            <a:endParaRPr lang="ko-KR" altLang="en-US" sz="1400" dirty="0"/>
          </a:p>
        </p:txBody>
      </p:sp>
      <p:sp>
        <p:nvSpPr>
          <p:cNvPr id="25" name="TextBox 333">
            <a:extLst>
              <a:ext uri="{FF2B5EF4-FFF2-40B4-BE49-F238E27FC236}">
                <a16:creationId xmlns:a16="http://schemas.microsoft.com/office/drawing/2014/main" id="{22D25D20-17C3-4C5F-8ED5-71D0CCEAA969}"/>
              </a:ext>
            </a:extLst>
          </p:cNvPr>
          <p:cNvSpPr txBox="1"/>
          <p:nvPr/>
        </p:nvSpPr>
        <p:spPr>
          <a:xfrm>
            <a:off x="6860209" y="4974325"/>
            <a:ext cx="2248295" cy="321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Unbound or not observed</a:t>
            </a:r>
            <a:endParaRPr lang="ko-KR" altLang="en-US" sz="1400" dirty="0"/>
          </a:p>
        </p:txBody>
      </p:sp>
      <p:cxnSp>
        <p:nvCxnSpPr>
          <p:cNvPr id="26" name="직선 연결선 220">
            <a:extLst>
              <a:ext uri="{FF2B5EF4-FFF2-40B4-BE49-F238E27FC236}">
                <a16:creationId xmlns:a16="http://schemas.microsoft.com/office/drawing/2014/main" id="{A1B7CE28-B33A-4B32-9546-AA303DC2CD86}"/>
              </a:ext>
            </a:extLst>
          </p:cNvPr>
          <p:cNvCxnSpPr>
            <a:cxnSpLocks/>
          </p:cNvCxnSpPr>
          <p:nvPr/>
        </p:nvCxnSpPr>
        <p:spPr>
          <a:xfrm rot="5400000" flipV="1">
            <a:off x="7316204" y="5795586"/>
            <a:ext cx="0" cy="407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21">
            <a:extLst>
              <a:ext uri="{FF2B5EF4-FFF2-40B4-BE49-F238E27FC236}">
                <a16:creationId xmlns:a16="http://schemas.microsoft.com/office/drawing/2014/main" id="{5924FF43-8AA9-46E7-8471-777B4F741987}"/>
              </a:ext>
            </a:extLst>
          </p:cNvPr>
          <p:cNvSpPr txBox="1"/>
          <p:nvPr/>
        </p:nvSpPr>
        <p:spPr>
          <a:xfrm>
            <a:off x="7543637" y="5843083"/>
            <a:ext cx="1007117" cy="321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HFB-24</a:t>
            </a:r>
            <a:endParaRPr lang="ko-KR" altLang="en-US" sz="1400" dirty="0"/>
          </a:p>
        </p:txBody>
      </p:sp>
      <p:cxnSp>
        <p:nvCxnSpPr>
          <p:cNvPr id="28" name="직선 연결선 213">
            <a:extLst>
              <a:ext uri="{FF2B5EF4-FFF2-40B4-BE49-F238E27FC236}">
                <a16:creationId xmlns:a16="http://schemas.microsoft.com/office/drawing/2014/main" id="{3D494435-3D6C-4C90-9C37-C8D7403F46E2}"/>
              </a:ext>
            </a:extLst>
          </p:cNvPr>
          <p:cNvCxnSpPr>
            <a:cxnSpLocks/>
          </p:cNvCxnSpPr>
          <p:nvPr/>
        </p:nvCxnSpPr>
        <p:spPr>
          <a:xfrm rot="5400000" flipV="1">
            <a:off x="7316204" y="6042183"/>
            <a:ext cx="0" cy="407198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15">
            <a:extLst>
              <a:ext uri="{FF2B5EF4-FFF2-40B4-BE49-F238E27FC236}">
                <a16:creationId xmlns:a16="http://schemas.microsoft.com/office/drawing/2014/main" id="{B3977F72-E970-42E6-B32A-F96FC72B91B5}"/>
              </a:ext>
            </a:extLst>
          </p:cNvPr>
          <p:cNvSpPr txBox="1"/>
          <p:nvPr/>
        </p:nvSpPr>
        <p:spPr>
          <a:xfrm>
            <a:off x="7543637" y="6089680"/>
            <a:ext cx="1007117" cy="321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HFB-22</a:t>
            </a:r>
            <a:endParaRPr lang="ko-KR" altLang="en-US" sz="1400" dirty="0"/>
          </a:p>
        </p:txBody>
      </p:sp>
      <p:cxnSp>
        <p:nvCxnSpPr>
          <p:cNvPr id="30" name="직선 연결선 291">
            <a:extLst>
              <a:ext uri="{FF2B5EF4-FFF2-40B4-BE49-F238E27FC236}">
                <a16:creationId xmlns:a16="http://schemas.microsoft.com/office/drawing/2014/main" id="{697E1747-5498-4242-A46F-40A0438DE0AE}"/>
              </a:ext>
            </a:extLst>
          </p:cNvPr>
          <p:cNvCxnSpPr>
            <a:cxnSpLocks/>
          </p:cNvCxnSpPr>
          <p:nvPr/>
        </p:nvCxnSpPr>
        <p:spPr>
          <a:xfrm rot="5400000" flipV="1">
            <a:off x="7299087" y="5508558"/>
            <a:ext cx="0" cy="407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92">
            <a:extLst>
              <a:ext uri="{FF2B5EF4-FFF2-40B4-BE49-F238E27FC236}">
                <a16:creationId xmlns:a16="http://schemas.microsoft.com/office/drawing/2014/main" id="{01260CF1-9A4C-4C11-9FB2-8C8864F46B18}"/>
              </a:ext>
            </a:extLst>
          </p:cNvPr>
          <p:cNvSpPr txBox="1"/>
          <p:nvPr/>
        </p:nvSpPr>
        <p:spPr>
          <a:xfrm>
            <a:off x="7526519" y="5556055"/>
            <a:ext cx="1007117" cy="321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KTUY05</a:t>
            </a:r>
            <a:endParaRPr lang="ko-KR" altLang="en-US" sz="1400" dirty="0"/>
          </a:p>
        </p:txBody>
      </p:sp>
      <p:cxnSp>
        <p:nvCxnSpPr>
          <p:cNvPr id="32" name="직선 연결선 327">
            <a:extLst>
              <a:ext uri="{FF2B5EF4-FFF2-40B4-BE49-F238E27FC236}">
                <a16:creationId xmlns:a16="http://schemas.microsoft.com/office/drawing/2014/main" id="{8D317FBA-E9FB-41B8-B5AF-BFAD5436A575}"/>
              </a:ext>
            </a:extLst>
          </p:cNvPr>
          <p:cNvCxnSpPr>
            <a:cxnSpLocks/>
          </p:cNvCxnSpPr>
          <p:nvPr/>
        </p:nvCxnSpPr>
        <p:spPr>
          <a:xfrm rot="5400000" flipV="1">
            <a:off x="7318739" y="5241846"/>
            <a:ext cx="0" cy="40719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8">
            <a:extLst>
              <a:ext uri="{FF2B5EF4-FFF2-40B4-BE49-F238E27FC236}">
                <a16:creationId xmlns:a16="http://schemas.microsoft.com/office/drawing/2014/main" id="{25542746-BFF8-4040-B66C-9B91DDCB2DCE}"/>
              </a:ext>
            </a:extLst>
          </p:cNvPr>
          <p:cNvSpPr txBox="1"/>
          <p:nvPr/>
        </p:nvSpPr>
        <p:spPr>
          <a:xfrm>
            <a:off x="7513636" y="5283319"/>
            <a:ext cx="1162820" cy="321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FRDM2012</a:t>
            </a:r>
            <a:endParaRPr lang="ko-KR" altLang="en-US" sz="14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112530-87E8-47C5-8BF7-EC8261F9C73A}"/>
              </a:ext>
            </a:extLst>
          </p:cNvPr>
          <p:cNvSpPr txBox="1"/>
          <p:nvPr/>
        </p:nvSpPr>
        <p:spPr>
          <a:xfrm>
            <a:off x="5870282" y="569880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Predictions</a:t>
            </a:r>
            <a:endParaRPr kumimoji="1" lang="ja-JP" altLang="en-US" sz="16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8546AF4-6F4E-43E6-A62B-1CE4DA262325}"/>
              </a:ext>
            </a:extLst>
          </p:cNvPr>
          <p:cNvSpPr/>
          <p:nvPr/>
        </p:nvSpPr>
        <p:spPr>
          <a:xfrm>
            <a:off x="5789285" y="4459414"/>
            <a:ext cx="396044" cy="3564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4A6EEB-69E8-414E-B0F9-C957BD18B90D}"/>
              </a:ext>
            </a:extLst>
          </p:cNvPr>
          <p:cNvSpPr txBox="1"/>
          <p:nvPr/>
        </p:nvSpPr>
        <p:spPr>
          <a:xfrm>
            <a:off x="5742678" y="4501806"/>
            <a:ext cx="662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aseline="30000" dirty="0">
                <a:solidFill>
                  <a:srgbClr val="FF0000"/>
                </a:solidFill>
              </a:rPr>
              <a:t>39</a:t>
            </a:r>
            <a:r>
              <a:rPr kumimoji="1" lang="en-US" altLang="ja-JP" sz="1200" dirty="0">
                <a:solidFill>
                  <a:srgbClr val="FF0000"/>
                </a:solidFill>
              </a:rPr>
              <a:t>Na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F2E81964-B58C-4E23-9F75-4A0976A0EA6C}"/>
              </a:ext>
            </a:extLst>
          </p:cNvPr>
          <p:cNvSpPr/>
          <p:nvPr/>
        </p:nvSpPr>
        <p:spPr>
          <a:xfrm>
            <a:off x="2993805" y="5375209"/>
            <a:ext cx="342646" cy="35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2F00D92E-FB82-4020-B518-5D44C535BC5E}"/>
              </a:ext>
            </a:extLst>
          </p:cNvPr>
          <p:cNvSpPr/>
          <p:nvPr/>
        </p:nvSpPr>
        <p:spPr>
          <a:xfrm>
            <a:off x="3941322" y="4923279"/>
            <a:ext cx="342646" cy="35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66955F3-614E-425F-BED5-BD11BA5D0B54}"/>
              </a:ext>
            </a:extLst>
          </p:cNvPr>
          <p:cNvSpPr/>
          <p:nvPr/>
        </p:nvSpPr>
        <p:spPr>
          <a:xfrm>
            <a:off x="4866275" y="4452676"/>
            <a:ext cx="342646" cy="35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72603F26-BD8A-4A91-8DEE-0271ACF55340}"/>
              </a:ext>
            </a:extLst>
          </p:cNvPr>
          <p:cNvSpPr/>
          <p:nvPr/>
        </p:nvSpPr>
        <p:spPr>
          <a:xfrm>
            <a:off x="5824681" y="4463827"/>
            <a:ext cx="342646" cy="35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CFF6775C-978C-4C8D-B206-F377192C3B08}"/>
              </a:ext>
            </a:extLst>
          </p:cNvPr>
          <p:cNvSpPr/>
          <p:nvPr/>
        </p:nvSpPr>
        <p:spPr>
          <a:xfrm>
            <a:off x="6760785" y="4020628"/>
            <a:ext cx="342646" cy="35582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A6916D2B-CB37-4254-8A44-821F481BB1D9}"/>
              </a:ext>
            </a:extLst>
          </p:cNvPr>
          <p:cNvSpPr/>
          <p:nvPr/>
        </p:nvSpPr>
        <p:spPr>
          <a:xfrm>
            <a:off x="7696889" y="3586751"/>
            <a:ext cx="342646" cy="35582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39BA5586-A3D8-4F2D-99BF-073BE4FC6C5C}"/>
              </a:ext>
            </a:extLst>
          </p:cNvPr>
          <p:cNvSpPr/>
          <p:nvPr/>
        </p:nvSpPr>
        <p:spPr>
          <a:xfrm>
            <a:off x="7701797" y="3123079"/>
            <a:ext cx="342646" cy="35582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FBA7F5E5-6236-4A97-A972-FDE52082F13A}"/>
              </a:ext>
            </a:extLst>
          </p:cNvPr>
          <p:cNvSpPr/>
          <p:nvPr/>
        </p:nvSpPr>
        <p:spPr>
          <a:xfrm>
            <a:off x="7225145" y="3132401"/>
            <a:ext cx="342646" cy="35582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DCA35DDF-60D0-4833-8A9E-3E1F51212F7F}"/>
              </a:ext>
            </a:extLst>
          </p:cNvPr>
          <p:cNvSpPr/>
          <p:nvPr/>
        </p:nvSpPr>
        <p:spPr>
          <a:xfrm>
            <a:off x="7236296" y="3581649"/>
            <a:ext cx="342646" cy="35582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E22F5B-C527-4266-A7A7-B33EF7C3D61B}"/>
              </a:ext>
            </a:extLst>
          </p:cNvPr>
          <p:cNvSpPr txBox="1"/>
          <p:nvPr/>
        </p:nvSpPr>
        <p:spPr>
          <a:xfrm>
            <a:off x="1161017" y="2503551"/>
            <a:ext cx="689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These will be important challenges for new-generation facilities!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6" name="スライド番号プレースホルダー 5">
            <a:extLst>
              <a:ext uri="{FF2B5EF4-FFF2-40B4-BE49-F238E27FC236}">
                <a16:creationId xmlns:a16="http://schemas.microsoft.com/office/drawing/2014/main" id="{2E7FF401-A156-4C92-A4A8-C627F4F3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F7ECCE9F-A5BD-4037-AC1A-E32FC34B5CEF}" type="slidenum">
              <a:rPr lang="en-US" altLang="ja-JP" smtClean="0"/>
              <a:pPr/>
              <a:t>30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4124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97047A-B8ED-425A-ADEC-DEF2DE1F2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31</a:t>
            </a:fld>
            <a:endParaRPr lang="en-US" altLang="ja-JP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0001495-DB4C-4FE1-ACFD-C9B0E5B80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24944"/>
            <a:ext cx="5365001" cy="402473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601056-D5F4-40B4-9C5A-52DC4DD55BF9}"/>
              </a:ext>
            </a:extLst>
          </p:cNvPr>
          <p:cNvSpPr txBox="1"/>
          <p:nvPr/>
        </p:nvSpPr>
        <p:spPr>
          <a:xfrm>
            <a:off x="282379" y="6075144"/>
            <a:ext cx="176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i="1" dirty="0"/>
              <a:t>From RIBF Accelerator Group (Courtesy of N. </a:t>
            </a:r>
            <a:r>
              <a:rPr kumimoji="1" lang="en-US" altLang="ja-JP" sz="1200" i="1" dirty="0" err="1"/>
              <a:t>Fukunishi</a:t>
            </a:r>
            <a:r>
              <a:rPr kumimoji="1" lang="en-US" altLang="ja-JP" sz="1200" i="1" dirty="0"/>
              <a:t>)</a:t>
            </a:r>
            <a:endParaRPr kumimoji="1" lang="ja-JP" altLang="en-US" sz="1200" i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7BF155-78F8-4A68-8461-071F1585C13B}"/>
              </a:ext>
            </a:extLst>
          </p:cNvPr>
          <p:cNvSpPr txBox="1"/>
          <p:nvPr/>
        </p:nvSpPr>
        <p:spPr>
          <a:xfrm>
            <a:off x="1338588" y="194112"/>
            <a:ext cx="6761804" cy="526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Primary beam intensities at RIKEN RIBF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168233-8AD8-456D-B2AB-2A99C1810231}"/>
              </a:ext>
            </a:extLst>
          </p:cNvPr>
          <p:cNvSpPr txBox="1"/>
          <p:nvPr/>
        </p:nvSpPr>
        <p:spPr>
          <a:xfrm>
            <a:off x="2980542" y="915344"/>
            <a:ext cx="47989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ja-JP" sz="2000" baseline="30000" dirty="0">
                <a:solidFill>
                  <a:srgbClr val="0000FF"/>
                </a:solidFill>
              </a:rPr>
              <a:t>48</a:t>
            </a:r>
            <a:r>
              <a:rPr lang="pl-PL" altLang="ja-JP" sz="2000" dirty="0">
                <a:solidFill>
                  <a:srgbClr val="0000FF"/>
                </a:solidFill>
              </a:rPr>
              <a:t>Ca:</a:t>
            </a:r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pl-PL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>
                <a:solidFill>
                  <a:srgbClr val="0000FF"/>
                </a:solidFill>
              </a:rPr>
              <a:t>737 </a:t>
            </a:r>
            <a:r>
              <a:rPr lang="en-US" altLang="ja-JP" sz="2000" dirty="0" err="1">
                <a:solidFill>
                  <a:srgbClr val="0000FF"/>
                </a:solidFill>
              </a:rPr>
              <a:t>pnA</a:t>
            </a:r>
            <a:r>
              <a:rPr lang="en-US" altLang="ja-JP" sz="2000" dirty="0">
                <a:solidFill>
                  <a:srgbClr val="0000FF"/>
                </a:solidFill>
              </a:rPr>
              <a:t>  (</a:t>
            </a:r>
            <a:r>
              <a:rPr lang="pl-PL" altLang="ja-JP" sz="2000" dirty="0">
                <a:solidFill>
                  <a:srgbClr val="0000FF"/>
                </a:solidFill>
              </a:rPr>
              <a:t>12.2 kW</a:t>
            </a:r>
            <a:r>
              <a:rPr lang="en-US" altLang="ja-JP" sz="2000" dirty="0">
                <a:solidFill>
                  <a:srgbClr val="0000FF"/>
                </a:solidFill>
              </a:rPr>
              <a:t>)</a:t>
            </a:r>
            <a:r>
              <a:rPr lang="pl-PL" altLang="ja-JP" sz="2000" dirty="0">
                <a:solidFill>
                  <a:srgbClr val="0000FF"/>
                </a:solidFill>
              </a:rPr>
              <a:t> </a:t>
            </a:r>
            <a:endParaRPr lang="en-US" altLang="ja-JP" sz="2000" dirty="0">
              <a:solidFill>
                <a:srgbClr val="0000FF"/>
              </a:solidFill>
            </a:endParaRPr>
          </a:p>
          <a:p>
            <a:r>
              <a:rPr lang="pl-PL" altLang="ja-JP" sz="2000" baseline="30000" dirty="0">
                <a:solidFill>
                  <a:srgbClr val="0000FF"/>
                </a:solidFill>
              </a:rPr>
              <a:t>70</a:t>
            </a:r>
            <a:r>
              <a:rPr lang="pl-PL" altLang="ja-JP" sz="2000" dirty="0">
                <a:solidFill>
                  <a:srgbClr val="0000FF"/>
                </a:solidFill>
              </a:rPr>
              <a:t>Zn: </a:t>
            </a:r>
            <a:r>
              <a:rPr lang="en-US" altLang="ja-JP" sz="2000" dirty="0">
                <a:solidFill>
                  <a:srgbClr val="0000FF"/>
                </a:solidFill>
              </a:rPr>
              <a:t>  824 </a:t>
            </a:r>
            <a:r>
              <a:rPr lang="en-US" altLang="ja-JP" sz="2000" dirty="0" err="1">
                <a:solidFill>
                  <a:srgbClr val="0000FF"/>
                </a:solidFill>
              </a:rPr>
              <a:t>pnA</a:t>
            </a:r>
            <a:r>
              <a:rPr lang="en-US" altLang="ja-JP" sz="2000" dirty="0">
                <a:solidFill>
                  <a:srgbClr val="0000FF"/>
                </a:solidFill>
              </a:rPr>
              <a:t>  (</a:t>
            </a:r>
            <a:r>
              <a:rPr lang="pl-PL" altLang="ja-JP" sz="2000" dirty="0">
                <a:solidFill>
                  <a:srgbClr val="0000FF"/>
                </a:solidFill>
              </a:rPr>
              <a:t>19.9 kW</a:t>
            </a:r>
            <a:r>
              <a:rPr lang="en-US" altLang="ja-JP" sz="2000" dirty="0">
                <a:solidFill>
                  <a:srgbClr val="0000FF"/>
                </a:solidFill>
              </a:rPr>
              <a:t>)   </a:t>
            </a:r>
            <a:r>
              <a:rPr lang="en-US" altLang="ja-JP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ja-JP" sz="20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highest!</a:t>
            </a:r>
            <a:r>
              <a:rPr lang="pl-PL" altLang="ja-JP" sz="2000" dirty="0">
                <a:solidFill>
                  <a:srgbClr val="FF0000"/>
                </a:solidFill>
              </a:rPr>
              <a:t> 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pl-PL" altLang="ja-JP" sz="2000" baseline="30000" dirty="0">
                <a:solidFill>
                  <a:srgbClr val="0000FF"/>
                </a:solidFill>
              </a:rPr>
              <a:t>78</a:t>
            </a:r>
            <a:r>
              <a:rPr lang="pl-PL" altLang="ja-JP" sz="2000" dirty="0">
                <a:solidFill>
                  <a:srgbClr val="0000FF"/>
                </a:solidFill>
              </a:rPr>
              <a:t>Kr: </a:t>
            </a:r>
            <a:r>
              <a:rPr lang="en-US" altLang="ja-JP" sz="2000" dirty="0">
                <a:solidFill>
                  <a:srgbClr val="0000FF"/>
                </a:solidFill>
              </a:rPr>
              <a:t>   691 </a:t>
            </a:r>
            <a:r>
              <a:rPr lang="en-US" altLang="ja-JP" sz="2000" dirty="0" err="1">
                <a:solidFill>
                  <a:srgbClr val="0000FF"/>
                </a:solidFill>
              </a:rPr>
              <a:t>pnA</a:t>
            </a:r>
            <a:r>
              <a:rPr lang="en-US" altLang="ja-JP" sz="2000" dirty="0">
                <a:solidFill>
                  <a:srgbClr val="0000FF"/>
                </a:solidFill>
              </a:rPr>
              <a:t>   (</a:t>
            </a:r>
            <a:r>
              <a:rPr lang="pl-PL" altLang="ja-JP" sz="2000" dirty="0">
                <a:solidFill>
                  <a:srgbClr val="0000FF"/>
                </a:solidFill>
              </a:rPr>
              <a:t>18.6 kW</a:t>
            </a:r>
            <a:r>
              <a:rPr lang="en-US" altLang="ja-JP" sz="2000" dirty="0">
                <a:solidFill>
                  <a:srgbClr val="0000FF"/>
                </a:solidFill>
              </a:rPr>
              <a:t>)</a:t>
            </a:r>
            <a:r>
              <a:rPr lang="pl-PL" altLang="ja-JP" sz="2000" dirty="0">
                <a:solidFill>
                  <a:srgbClr val="0000FF"/>
                </a:solidFill>
              </a:rPr>
              <a:t>  </a:t>
            </a:r>
            <a:endParaRPr lang="en-US" altLang="ja-JP" sz="2000" dirty="0">
              <a:solidFill>
                <a:srgbClr val="0000FF"/>
              </a:solidFill>
            </a:endParaRPr>
          </a:p>
          <a:p>
            <a:r>
              <a:rPr lang="pl-PL" altLang="ja-JP" sz="2000" baseline="30000" dirty="0">
                <a:solidFill>
                  <a:srgbClr val="0000FF"/>
                </a:solidFill>
              </a:rPr>
              <a:t>124</a:t>
            </a:r>
            <a:r>
              <a:rPr lang="pl-PL" altLang="ja-JP" sz="2000" dirty="0">
                <a:solidFill>
                  <a:srgbClr val="0000FF"/>
                </a:solidFill>
              </a:rPr>
              <a:t>Xe: </a:t>
            </a:r>
            <a:r>
              <a:rPr lang="en-US" altLang="ja-JP" sz="2000" dirty="0">
                <a:solidFill>
                  <a:srgbClr val="0000FF"/>
                </a:solidFill>
              </a:rPr>
              <a:t>173 </a:t>
            </a:r>
            <a:r>
              <a:rPr lang="en-US" altLang="ja-JP" sz="2000" dirty="0" err="1">
                <a:solidFill>
                  <a:srgbClr val="0000FF"/>
                </a:solidFill>
              </a:rPr>
              <a:t>pnA</a:t>
            </a:r>
            <a:r>
              <a:rPr lang="en-US" altLang="ja-JP" sz="2000" dirty="0">
                <a:solidFill>
                  <a:srgbClr val="0000FF"/>
                </a:solidFill>
              </a:rPr>
              <a:t>  (</a:t>
            </a:r>
            <a:r>
              <a:rPr lang="pl-PL" altLang="ja-JP" sz="2000" dirty="0">
                <a:solidFill>
                  <a:srgbClr val="0000FF"/>
                </a:solidFill>
              </a:rPr>
              <a:t>7.4 kW</a:t>
            </a:r>
            <a:r>
              <a:rPr lang="en-US" altLang="ja-JP" sz="2000" dirty="0">
                <a:solidFill>
                  <a:srgbClr val="0000FF"/>
                </a:solidFill>
              </a:rPr>
              <a:t>) </a:t>
            </a:r>
            <a:br>
              <a:rPr lang="pl-PL" altLang="ja-JP" sz="2000" dirty="0">
                <a:solidFill>
                  <a:srgbClr val="0000FF"/>
                </a:solidFill>
              </a:rPr>
            </a:br>
            <a:r>
              <a:rPr lang="pl-PL" altLang="ja-JP" sz="2000" baseline="30000" dirty="0">
                <a:solidFill>
                  <a:srgbClr val="0000FF"/>
                </a:solidFill>
              </a:rPr>
              <a:t>238</a:t>
            </a:r>
            <a:r>
              <a:rPr lang="pl-PL" altLang="ja-JP" sz="2000" dirty="0">
                <a:solidFill>
                  <a:srgbClr val="0000FF"/>
                </a:solidFill>
              </a:rPr>
              <a:t>U: </a:t>
            </a:r>
            <a:r>
              <a:rPr lang="en-US" altLang="ja-JP" sz="2000" dirty="0">
                <a:solidFill>
                  <a:srgbClr val="0000FF"/>
                </a:solidFill>
              </a:rPr>
              <a:t>  117 </a:t>
            </a:r>
            <a:r>
              <a:rPr lang="en-US" altLang="ja-JP" sz="2000" dirty="0" err="1">
                <a:solidFill>
                  <a:srgbClr val="0000FF"/>
                </a:solidFill>
              </a:rPr>
              <a:t>pnA</a:t>
            </a:r>
            <a:r>
              <a:rPr lang="en-US" altLang="ja-JP" sz="2000" dirty="0">
                <a:solidFill>
                  <a:srgbClr val="0000FF"/>
                </a:solidFill>
              </a:rPr>
              <a:t>  (</a:t>
            </a:r>
            <a:r>
              <a:rPr lang="pl-PL" altLang="ja-JP" sz="2000" dirty="0">
                <a:solidFill>
                  <a:srgbClr val="0000FF"/>
                </a:solidFill>
              </a:rPr>
              <a:t>9.6 kW</a:t>
            </a:r>
            <a:r>
              <a:rPr lang="en-US" altLang="ja-JP" sz="2000" dirty="0">
                <a:solidFill>
                  <a:srgbClr val="0000FF"/>
                </a:solidFill>
              </a:rPr>
              <a:t>)</a:t>
            </a:r>
            <a:r>
              <a:rPr lang="pl-PL" altLang="ja-JP" sz="2000" dirty="0">
                <a:solidFill>
                  <a:srgbClr val="0000FF"/>
                </a:solidFill>
              </a:rPr>
              <a:t>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4C8DB3-2D38-454C-8B14-A53F0F4C0D05}"/>
              </a:ext>
            </a:extLst>
          </p:cNvPr>
          <p:cNvSpPr txBox="1"/>
          <p:nvPr/>
        </p:nvSpPr>
        <p:spPr>
          <a:xfrm>
            <a:off x="546683" y="984696"/>
            <a:ext cx="2005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00FF"/>
                </a:solidFill>
              </a:rPr>
              <a:t>Maximum beam intensities achieved so far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072AC45-8291-4E84-95B4-8D08E370A685}"/>
              </a:ext>
            </a:extLst>
          </p:cNvPr>
          <p:cNvSpPr txBox="1"/>
          <p:nvPr/>
        </p:nvSpPr>
        <p:spPr>
          <a:xfrm>
            <a:off x="539552" y="2164380"/>
            <a:ext cx="188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E</a:t>
            </a:r>
            <a:r>
              <a:rPr kumimoji="1" lang="en-US" altLang="ja-JP" dirty="0"/>
              <a:t> = 345 MeV/u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1E71F7-B13E-45B5-A4A1-8FA8BEE56CF3}"/>
              </a:ext>
            </a:extLst>
          </p:cNvPr>
          <p:cNvSpPr txBox="1"/>
          <p:nvPr/>
        </p:nvSpPr>
        <p:spPr>
          <a:xfrm>
            <a:off x="599053" y="2506022"/>
            <a:ext cx="1271400" cy="342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As of 2023</a:t>
            </a:r>
            <a:endParaRPr kumimoji="1" lang="ja-JP" altLang="en-US" sz="1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C456FDE-267C-49C3-ADC2-EB55DFEB40A7}"/>
              </a:ext>
            </a:extLst>
          </p:cNvPr>
          <p:cNvSpPr txBox="1"/>
          <p:nvPr/>
        </p:nvSpPr>
        <p:spPr>
          <a:xfrm>
            <a:off x="309100" y="4402673"/>
            <a:ext cx="1851305" cy="92333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History of beam intensities at RIBF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0A21CB-7A4C-41D3-AF47-4299FD45011D}"/>
              </a:ext>
            </a:extLst>
          </p:cNvPr>
          <p:cNvSpPr txBox="1"/>
          <p:nvPr/>
        </p:nvSpPr>
        <p:spPr>
          <a:xfrm>
            <a:off x="6969915" y="1579743"/>
            <a:ext cx="1846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6600"/>
                </a:solidFill>
              </a:rPr>
              <a:t>Reaching the goal intensity of</a:t>
            </a:r>
          </a:p>
          <a:p>
            <a:r>
              <a:rPr kumimoji="1" lang="en-US" altLang="ja-JP" dirty="0">
                <a:solidFill>
                  <a:srgbClr val="006600"/>
                </a:solidFill>
              </a:rPr>
              <a:t>1000 </a:t>
            </a:r>
            <a:r>
              <a:rPr kumimoji="1" lang="en-US" altLang="ja-JP" dirty="0" err="1">
                <a:solidFill>
                  <a:srgbClr val="006600"/>
                </a:solidFill>
              </a:rPr>
              <a:t>pnA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B0EE8A-A0C1-4A58-ACBE-9C4DD7AC44DA}"/>
              </a:ext>
            </a:extLst>
          </p:cNvPr>
          <p:cNvSpPr txBox="1"/>
          <p:nvPr/>
        </p:nvSpPr>
        <p:spPr>
          <a:xfrm>
            <a:off x="2595896" y="2523825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1 </a:t>
            </a:r>
            <a:r>
              <a:rPr lang="en-US" altLang="ja-JP" sz="1600" dirty="0" err="1"/>
              <a:t>pnA</a:t>
            </a:r>
            <a:r>
              <a:rPr lang="en-US" altLang="ja-JP" sz="1600" dirty="0"/>
              <a:t> (particle </a:t>
            </a:r>
            <a:r>
              <a:rPr lang="en-US" altLang="ja-JP" sz="1600" dirty="0" err="1"/>
              <a:t>nA</a:t>
            </a:r>
            <a:r>
              <a:rPr lang="en-US" altLang="ja-JP" sz="1600" dirty="0"/>
              <a:t>) = 6.24 x 10</a:t>
            </a:r>
            <a:r>
              <a:rPr lang="en-US" altLang="ja-JP" sz="1600" baseline="30000" dirty="0"/>
              <a:t>9</a:t>
            </a:r>
            <a:r>
              <a:rPr lang="en-US" altLang="ja-JP" sz="1600" dirty="0"/>
              <a:t> particles/s</a:t>
            </a:r>
            <a:endParaRPr kumimoji="1" lang="ja-JP" altLang="en-US" sz="16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5B7F63B-DA21-4D32-B725-93C08B876D8A}"/>
              </a:ext>
            </a:extLst>
          </p:cNvPr>
          <p:cNvSpPr/>
          <p:nvPr/>
        </p:nvSpPr>
        <p:spPr>
          <a:xfrm>
            <a:off x="467543" y="915344"/>
            <a:ext cx="8269495" cy="1947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1E40AC0-BB4B-4D72-8F00-A15AAB2D7784}"/>
              </a:ext>
            </a:extLst>
          </p:cNvPr>
          <p:cNvSpPr txBox="1"/>
          <p:nvPr/>
        </p:nvSpPr>
        <p:spPr>
          <a:xfrm>
            <a:off x="7466477" y="3291304"/>
            <a:ext cx="1608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</a:rPr>
              <a:t>Goal intensity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A799E48-7A40-4F50-B613-75936A427ED6}"/>
              </a:ext>
            </a:extLst>
          </p:cNvPr>
          <p:cNvSpPr txBox="1"/>
          <p:nvPr/>
        </p:nvSpPr>
        <p:spPr>
          <a:xfrm>
            <a:off x="7582507" y="3535586"/>
            <a:ext cx="1154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</a:rPr>
              <a:t>1000 </a:t>
            </a:r>
            <a:r>
              <a:rPr kumimoji="1" lang="en-US" altLang="ja-JP" sz="1600" dirty="0" err="1">
                <a:solidFill>
                  <a:srgbClr val="0000FF"/>
                </a:solidFill>
              </a:rPr>
              <a:t>pnA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21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2A878AC-3D2A-4B59-9970-7DFF0044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32</a:t>
            </a:fld>
            <a:endParaRPr lang="en-US" altLang="ja-JP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76D2FD3-D980-44C0-AD4D-B90587E16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234" y="1634550"/>
            <a:ext cx="8053956" cy="495255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0957B9-4C01-4778-82C4-707CC53E179F}"/>
              </a:ext>
            </a:extLst>
          </p:cNvPr>
          <p:cNvSpPr txBox="1"/>
          <p:nvPr/>
        </p:nvSpPr>
        <p:spPr>
          <a:xfrm>
            <a:off x="6173789" y="3618966"/>
            <a:ext cx="479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82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id="{6C2D3A84-E495-4758-AD71-52A07F340435}"/>
              </a:ext>
            </a:extLst>
          </p:cNvPr>
          <p:cNvSpPr txBox="1"/>
          <p:nvPr/>
        </p:nvSpPr>
        <p:spPr>
          <a:xfrm>
            <a:off x="3967357" y="4751634"/>
            <a:ext cx="450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50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D9F6350-06F2-482B-BD66-25BE832E7EBD}"/>
              </a:ext>
            </a:extLst>
          </p:cNvPr>
          <p:cNvCxnSpPr/>
          <p:nvPr/>
        </p:nvCxnSpPr>
        <p:spPr>
          <a:xfrm>
            <a:off x="5064362" y="2541233"/>
            <a:ext cx="3132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62A332-506B-4C19-B427-A34C3B6701FC}"/>
              </a:ext>
            </a:extLst>
          </p:cNvPr>
          <p:cNvSpPr txBox="1"/>
          <p:nvPr/>
        </p:nvSpPr>
        <p:spPr>
          <a:xfrm>
            <a:off x="4738061" y="2387153"/>
            <a:ext cx="507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60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2A95F3-38A7-48B5-A23A-BD7CBEBF4013}"/>
              </a:ext>
            </a:extLst>
          </p:cNvPr>
          <p:cNvCxnSpPr/>
          <p:nvPr/>
        </p:nvCxnSpPr>
        <p:spPr>
          <a:xfrm>
            <a:off x="6119436" y="1889608"/>
            <a:ext cx="2730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679227-7D36-47B4-91F6-C374B0E74672}"/>
              </a:ext>
            </a:extLst>
          </p:cNvPr>
          <p:cNvSpPr txBox="1"/>
          <p:nvPr/>
        </p:nvSpPr>
        <p:spPr>
          <a:xfrm>
            <a:off x="5817565" y="1721460"/>
            <a:ext cx="46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70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AEB3BC1-6F35-4B34-9700-3D7167B3014E}"/>
              </a:ext>
            </a:extLst>
          </p:cNvPr>
          <p:cNvCxnSpPr/>
          <p:nvPr/>
        </p:nvCxnSpPr>
        <p:spPr>
          <a:xfrm>
            <a:off x="7523397" y="1551127"/>
            <a:ext cx="2162" cy="13679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33D3103-BA3E-4456-BDD1-6C8A669E2032}"/>
              </a:ext>
            </a:extLst>
          </p:cNvPr>
          <p:cNvSpPr txBox="1"/>
          <p:nvPr/>
        </p:nvSpPr>
        <p:spPr>
          <a:xfrm>
            <a:off x="7297097" y="1328729"/>
            <a:ext cx="68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100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FA539AC-969F-4FA0-BAC7-68DBB38077DC}"/>
              </a:ext>
            </a:extLst>
          </p:cNvPr>
          <p:cNvCxnSpPr/>
          <p:nvPr/>
        </p:nvCxnSpPr>
        <p:spPr>
          <a:xfrm>
            <a:off x="6859394" y="1565415"/>
            <a:ext cx="2574" cy="1781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FE47031-9DEC-4B5C-8A16-60B2C1E4C6D6}"/>
              </a:ext>
            </a:extLst>
          </p:cNvPr>
          <p:cNvSpPr txBox="1"/>
          <p:nvPr/>
        </p:nvSpPr>
        <p:spPr>
          <a:xfrm>
            <a:off x="6677803" y="1347490"/>
            <a:ext cx="445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90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" name="星 7 13">
            <a:extLst>
              <a:ext uri="{FF2B5EF4-FFF2-40B4-BE49-F238E27FC236}">
                <a16:creationId xmlns:a16="http://schemas.microsoft.com/office/drawing/2014/main" id="{9158BA25-8C70-42AE-BADA-31AA23C73AE2}"/>
              </a:ext>
            </a:extLst>
          </p:cNvPr>
          <p:cNvSpPr/>
          <p:nvPr/>
        </p:nvSpPr>
        <p:spPr>
          <a:xfrm>
            <a:off x="5437963" y="2886500"/>
            <a:ext cx="142326" cy="139449"/>
          </a:xfrm>
          <a:prstGeom prst="star7">
            <a:avLst/>
          </a:prstGeom>
          <a:solidFill>
            <a:srgbClr val="FEB0E4"/>
          </a:solidFill>
          <a:ln>
            <a:solidFill>
              <a:srgbClr val="F707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D9A4DE3-5D90-430B-851A-250114C8895D}"/>
              </a:ext>
            </a:extLst>
          </p:cNvPr>
          <p:cNvSpPr txBox="1"/>
          <p:nvPr/>
        </p:nvSpPr>
        <p:spPr>
          <a:xfrm>
            <a:off x="5111661" y="2533270"/>
            <a:ext cx="7924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124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Xe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" name="星 7 15">
            <a:extLst>
              <a:ext uri="{FF2B5EF4-FFF2-40B4-BE49-F238E27FC236}">
                <a16:creationId xmlns:a16="http://schemas.microsoft.com/office/drawing/2014/main" id="{8D84EDF4-ED95-4065-A1F6-58AED9589E8A}"/>
              </a:ext>
            </a:extLst>
          </p:cNvPr>
          <p:cNvSpPr/>
          <p:nvPr/>
        </p:nvSpPr>
        <p:spPr>
          <a:xfrm>
            <a:off x="3367990" y="4478981"/>
            <a:ext cx="142326" cy="139449"/>
          </a:xfrm>
          <a:prstGeom prst="star7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A67B8CC8-310B-4247-B58F-4783BC6C5785}"/>
              </a:ext>
            </a:extLst>
          </p:cNvPr>
          <p:cNvSpPr/>
          <p:nvPr/>
        </p:nvSpPr>
        <p:spPr>
          <a:xfrm>
            <a:off x="2942165" y="4963428"/>
            <a:ext cx="373682" cy="321749"/>
          </a:xfrm>
          <a:prstGeom prst="ellipse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D383092-D142-449A-A956-E677D92C7956}"/>
              </a:ext>
            </a:extLst>
          </p:cNvPr>
          <p:cNvSpPr txBox="1"/>
          <p:nvPr/>
        </p:nvSpPr>
        <p:spPr>
          <a:xfrm>
            <a:off x="3439152" y="4393689"/>
            <a:ext cx="693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70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Zn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EC7DFEE-EE6D-497A-A213-6A15A562A765}"/>
              </a:ext>
            </a:extLst>
          </p:cNvPr>
          <p:cNvCxnSpPr/>
          <p:nvPr/>
        </p:nvCxnSpPr>
        <p:spPr>
          <a:xfrm flipH="1">
            <a:off x="3212486" y="4610541"/>
            <a:ext cx="206572" cy="337907"/>
          </a:xfrm>
          <a:prstGeom prst="straightConnector1">
            <a:avLst/>
          </a:prstGeom>
          <a:ln w="25400">
            <a:solidFill>
              <a:srgbClr val="031B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星 7 19">
            <a:extLst>
              <a:ext uri="{FF2B5EF4-FFF2-40B4-BE49-F238E27FC236}">
                <a16:creationId xmlns:a16="http://schemas.microsoft.com/office/drawing/2014/main" id="{6DE252DA-630C-4CE5-947B-7C353C990B5F}"/>
              </a:ext>
            </a:extLst>
          </p:cNvPr>
          <p:cNvSpPr/>
          <p:nvPr/>
        </p:nvSpPr>
        <p:spPr>
          <a:xfrm>
            <a:off x="1308476" y="5934828"/>
            <a:ext cx="142326" cy="139449"/>
          </a:xfrm>
          <a:prstGeom prst="star7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1A09A2B-3A87-4E8F-8879-0CE66BDBA21E}"/>
              </a:ext>
            </a:extLst>
          </p:cNvPr>
          <p:cNvSpPr txBox="1"/>
          <p:nvPr/>
        </p:nvSpPr>
        <p:spPr>
          <a:xfrm>
            <a:off x="887632" y="5572142"/>
            <a:ext cx="71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18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6EE26FE6-98C6-4C29-B034-0E191FC2F460}"/>
              </a:ext>
            </a:extLst>
          </p:cNvPr>
          <p:cNvSpPr/>
          <p:nvPr/>
        </p:nvSpPr>
        <p:spPr>
          <a:xfrm rot="19837986">
            <a:off x="584310" y="6027218"/>
            <a:ext cx="910097" cy="441656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8BBD9147-EC0B-4426-840F-C737C833373A}"/>
              </a:ext>
            </a:extLst>
          </p:cNvPr>
          <p:cNvCxnSpPr/>
          <p:nvPr/>
        </p:nvCxnSpPr>
        <p:spPr>
          <a:xfrm>
            <a:off x="1619672" y="6518076"/>
            <a:ext cx="88061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B3F44D4-ADE3-4BE1-A303-A9CEE4BB4508}"/>
              </a:ext>
            </a:extLst>
          </p:cNvPr>
          <p:cNvCxnSpPr/>
          <p:nvPr/>
        </p:nvCxnSpPr>
        <p:spPr>
          <a:xfrm rot="16200000">
            <a:off x="252160" y="5299403"/>
            <a:ext cx="86281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7196C89-4D32-421E-88D5-723DE82B7FE4}"/>
              </a:ext>
            </a:extLst>
          </p:cNvPr>
          <p:cNvSpPr txBox="1"/>
          <p:nvPr/>
        </p:nvSpPr>
        <p:spPr>
          <a:xfrm>
            <a:off x="539552" y="4542844"/>
            <a:ext cx="277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Z</a:t>
            </a:r>
            <a:endParaRPr kumimoji="1" lang="ja-JP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0FBF9D9-6524-4CAB-851A-22E635B56A28}"/>
              </a:ext>
            </a:extLst>
          </p:cNvPr>
          <p:cNvSpPr txBox="1"/>
          <p:nvPr/>
        </p:nvSpPr>
        <p:spPr>
          <a:xfrm>
            <a:off x="2483768" y="6325423"/>
            <a:ext cx="32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</a:t>
            </a:r>
            <a:endParaRPr kumimoji="1" lang="ja-JP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6CA6FA4-5D58-4535-821E-20FF7EB2121D}"/>
              </a:ext>
            </a:extLst>
          </p:cNvPr>
          <p:cNvSpPr txBox="1"/>
          <p:nvPr/>
        </p:nvSpPr>
        <p:spPr>
          <a:xfrm>
            <a:off x="3664438" y="3057294"/>
            <a:ext cx="46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50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3EF57B5-8A95-422E-9AC2-BE821672938D}"/>
              </a:ext>
            </a:extLst>
          </p:cNvPr>
          <p:cNvSpPr txBox="1"/>
          <p:nvPr/>
        </p:nvSpPr>
        <p:spPr>
          <a:xfrm>
            <a:off x="1591533" y="4525336"/>
            <a:ext cx="46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28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1A7FB6B-6E94-4B3D-9CFD-909324FF5C94}"/>
              </a:ext>
            </a:extLst>
          </p:cNvPr>
          <p:cNvSpPr txBox="1"/>
          <p:nvPr/>
        </p:nvSpPr>
        <p:spPr>
          <a:xfrm>
            <a:off x="1348457" y="5047479"/>
            <a:ext cx="442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79CEACE-AB8C-45B1-AC18-AEEF251F2D36}"/>
              </a:ext>
            </a:extLst>
          </p:cNvPr>
          <p:cNvSpPr txBox="1"/>
          <p:nvPr/>
        </p:nvSpPr>
        <p:spPr>
          <a:xfrm>
            <a:off x="2448551" y="5792023"/>
            <a:ext cx="454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28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71C4E06-6F3C-4E09-91CB-15FBBC99C971}"/>
              </a:ext>
            </a:extLst>
          </p:cNvPr>
          <p:cNvSpPr txBox="1"/>
          <p:nvPr/>
        </p:nvSpPr>
        <p:spPr>
          <a:xfrm>
            <a:off x="1857321" y="5962716"/>
            <a:ext cx="563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4F1659C-1E62-43D9-95CC-2E228C7E9FDB}"/>
              </a:ext>
            </a:extLst>
          </p:cNvPr>
          <p:cNvSpPr txBox="1"/>
          <p:nvPr/>
        </p:nvSpPr>
        <p:spPr>
          <a:xfrm>
            <a:off x="744241" y="5835681"/>
            <a:ext cx="2617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8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5096031-1FD7-4DB1-828D-D1D23C567FF3}"/>
              </a:ext>
            </a:extLst>
          </p:cNvPr>
          <p:cNvSpPr txBox="1"/>
          <p:nvPr/>
        </p:nvSpPr>
        <p:spPr>
          <a:xfrm>
            <a:off x="1089541" y="6366309"/>
            <a:ext cx="2617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8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B1F9355-A6B7-4B94-A6CE-5D7D47EF6284}"/>
              </a:ext>
            </a:extLst>
          </p:cNvPr>
          <p:cNvSpPr txBox="1"/>
          <p:nvPr/>
        </p:nvSpPr>
        <p:spPr>
          <a:xfrm>
            <a:off x="7494634" y="2972811"/>
            <a:ext cx="16858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238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 In-flight fission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AEF0834-03BB-41B2-BF48-958A8E245499}"/>
              </a:ext>
            </a:extLst>
          </p:cNvPr>
          <p:cNvSpPr txBox="1"/>
          <p:nvPr/>
        </p:nvSpPr>
        <p:spPr>
          <a:xfrm>
            <a:off x="6348060" y="764704"/>
            <a:ext cx="250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As of </a:t>
            </a:r>
            <a:r>
              <a:rPr lang="en-US" altLang="ja-JP" dirty="0">
                <a:solidFill>
                  <a:srgbClr val="006600"/>
                </a:solidFill>
              </a:rPr>
              <a:t>Aug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 2024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5554711C-26AA-495B-84C9-03F90EDA2573}"/>
              </a:ext>
            </a:extLst>
          </p:cNvPr>
          <p:cNvSpPr/>
          <p:nvPr/>
        </p:nvSpPr>
        <p:spPr>
          <a:xfrm rot="19703555">
            <a:off x="2162828" y="2846899"/>
            <a:ext cx="7219603" cy="1272904"/>
          </a:xfrm>
          <a:prstGeom prst="ellipse">
            <a:avLst/>
          </a:prstGeom>
          <a:noFill/>
          <a:ln>
            <a:solidFill>
              <a:srgbClr val="FA621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3C18191F-8AF2-4C87-B1E6-89E57703B52C}"/>
              </a:ext>
            </a:extLst>
          </p:cNvPr>
          <p:cNvSpPr/>
          <p:nvPr/>
        </p:nvSpPr>
        <p:spPr>
          <a:xfrm rot="19703555">
            <a:off x="2162828" y="2850019"/>
            <a:ext cx="7219603" cy="1272904"/>
          </a:xfrm>
          <a:prstGeom prst="ellipse">
            <a:avLst/>
          </a:prstGeom>
          <a:noFill/>
          <a:ln>
            <a:solidFill>
              <a:srgbClr val="FA621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6B0C8E3-E200-4961-A0E0-45CFCE336A69}"/>
              </a:ext>
            </a:extLst>
          </p:cNvPr>
          <p:cNvSpPr txBox="1"/>
          <p:nvPr/>
        </p:nvSpPr>
        <p:spPr>
          <a:xfrm>
            <a:off x="5126234" y="2534335"/>
            <a:ext cx="7924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124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Xe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C9016DE6-891F-4A6F-9EBF-FD24604AA5F9}"/>
              </a:ext>
            </a:extLst>
          </p:cNvPr>
          <p:cNvSpPr/>
          <p:nvPr/>
        </p:nvSpPr>
        <p:spPr>
          <a:xfrm rot="19254260">
            <a:off x="2749270" y="3302222"/>
            <a:ext cx="2243765" cy="723337"/>
          </a:xfrm>
          <a:prstGeom prst="ellipse">
            <a:avLst/>
          </a:prstGeom>
          <a:noFill/>
          <a:ln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2F1F285B-CEC4-4641-8300-845628F4E621}"/>
              </a:ext>
            </a:extLst>
          </p:cNvPr>
          <p:cNvCxnSpPr/>
          <p:nvPr/>
        </p:nvCxnSpPr>
        <p:spPr>
          <a:xfrm flipH="1">
            <a:off x="4752634" y="2979750"/>
            <a:ext cx="699903" cy="78609"/>
          </a:xfrm>
          <a:prstGeom prst="straightConnector1">
            <a:avLst/>
          </a:prstGeom>
          <a:ln w="25400">
            <a:solidFill>
              <a:srgbClr val="F707C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CD46461-0A44-407B-B596-897084E5B382}"/>
              </a:ext>
            </a:extLst>
          </p:cNvPr>
          <p:cNvSpPr txBox="1"/>
          <p:nvPr/>
        </p:nvSpPr>
        <p:spPr>
          <a:xfrm>
            <a:off x="2210309" y="5214430"/>
            <a:ext cx="7075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48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Ca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37C7D9C0-E308-4522-BC51-1766B59598E5}"/>
              </a:ext>
            </a:extLst>
          </p:cNvPr>
          <p:cNvSpPr/>
          <p:nvPr/>
        </p:nvSpPr>
        <p:spPr>
          <a:xfrm rot="19428200">
            <a:off x="1310332" y="5447842"/>
            <a:ext cx="1563542" cy="65869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898B9E3B-A62E-4BDA-A127-4ED044B745D0}"/>
              </a:ext>
            </a:extLst>
          </p:cNvPr>
          <p:cNvSpPr/>
          <p:nvPr/>
        </p:nvSpPr>
        <p:spPr>
          <a:xfrm rot="19546960">
            <a:off x="1779345" y="4207479"/>
            <a:ext cx="1631265" cy="741796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32A58C2-0436-4B54-9B03-0D9B2BAD3704}"/>
              </a:ext>
            </a:extLst>
          </p:cNvPr>
          <p:cNvSpPr txBox="1"/>
          <p:nvPr/>
        </p:nvSpPr>
        <p:spPr>
          <a:xfrm>
            <a:off x="3434445" y="3774270"/>
            <a:ext cx="693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78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Kr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" name="星 7 44">
            <a:extLst>
              <a:ext uri="{FF2B5EF4-FFF2-40B4-BE49-F238E27FC236}">
                <a16:creationId xmlns:a16="http://schemas.microsoft.com/office/drawing/2014/main" id="{A8FFB88A-B018-4300-9A77-EE1E0060592A}"/>
              </a:ext>
            </a:extLst>
          </p:cNvPr>
          <p:cNvSpPr/>
          <p:nvPr/>
        </p:nvSpPr>
        <p:spPr>
          <a:xfrm>
            <a:off x="2582344" y="5136026"/>
            <a:ext cx="142326" cy="139449"/>
          </a:xfrm>
          <a:prstGeom prst="star7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星 7 45">
            <a:extLst>
              <a:ext uri="{FF2B5EF4-FFF2-40B4-BE49-F238E27FC236}">
                <a16:creationId xmlns:a16="http://schemas.microsoft.com/office/drawing/2014/main" id="{7E0106AC-8A3C-420D-9559-43E5295328A8}"/>
              </a:ext>
            </a:extLst>
          </p:cNvPr>
          <p:cNvSpPr/>
          <p:nvPr/>
        </p:nvSpPr>
        <p:spPr>
          <a:xfrm>
            <a:off x="3510977" y="4069242"/>
            <a:ext cx="142326" cy="139449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5BE1F1A6-9C88-4B2D-895A-5F725B9107F8}"/>
              </a:ext>
            </a:extLst>
          </p:cNvPr>
          <p:cNvCxnSpPr/>
          <p:nvPr/>
        </p:nvCxnSpPr>
        <p:spPr>
          <a:xfrm flipH="1">
            <a:off x="3277731" y="4143596"/>
            <a:ext cx="220953" cy="7118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F17B8D7-5A34-42CF-AD93-046B930BCB60}"/>
              </a:ext>
            </a:extLst>
          </p:cNvPr>
          <p:cNvSpPr txBox="1"/>
          <p:nvPr/>
        </p:nvSpPr>
        <p:spPr>
          <a:xfrm>
            <a:off x="170470" y="649719"/>
            <a:ext cx="5193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We have produced a total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of 696 RI beams and delivered to 268 experiments.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by using: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    - In-flight fission of 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238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    - Projectile fragmentation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        14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N, 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O, 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48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Ca, 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70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Zn, 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78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Kr &amp; 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124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Xe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Production yields for over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    a thousand of RI beams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 number of new isotopes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    and new isomers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Reached ~ 0.5 fb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0C5C4C6-70B0-4DFE-B598-9E7CB9B48952}"/>
              </a:ext>
            </a:extLst>
          </p:cNvPr>
          <p:cNvSpPr txBox="1"/>
          <p:nvPr/>
        </p:nvSpPr>
        <p:spPr>
          <a:xfrm>
            <a:off x="827584" y="44624"/>
            <a:ext cx="789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RI beams produced at BigRIPS (May 2007 – Aug. 2024)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D5996EF-F64C-4750-BDE3-BF1A0C13A27D}"/>
              </a:ext>
            </a:extLst>
          </p:cNvPr>
          <p:cNvSpPr txBox="1"/>
          <p:nvPr/>
        </p:nvSpPr>
        <p:spPr>
          <a:xfrm>
            <a:off x="6088125" y="4110827"/>
            <a:ext cx="30203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●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RI beam produced (696)</a:t>
            </a:r>
          </a:p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  for 268 experiments</a:t>
            </a:r>
          </a:p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■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Production yields</a:t>
            </a:r>
          </a:p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  measured (&gt; 1500)</a:t>
            </a:r>
          </a:p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New isotopes (171)</a:t>
            </a:r>
          </a:p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■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</a:t>
            </a:r>
            <a:r>
              <a:rPr kumimoji="1" lang="en-US" altLang="ja-JP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238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 in-flight fission 	(147)</a:t>
            </a:r>
          </a:p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■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</a:t>
            </a:r>
            <a:r>
              <a:rPr kumimoji="1" lang="en-US" altLang="ja-JP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124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Xe P.F. 		(10)</a:t>
            </a:r>
          </a:p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■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</a:t>
            </a:r>
            <a:r>
              <a:rPr kumimoji="1" lang="en-US" altLang="ja-JP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78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Kr P.F.		(4)</a:t>
            </a:r>
          </a:p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■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</a:t>
            </a:r>
            <a:r>
              <a:rPr kumimoji="1" lang="en-US" altLang="ja-JP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70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Zn P.F.     		(9)</a:t>
            </a:r>
          </a:p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■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</a:t>
            </a:r>
            <a:r>
              <a:rPr kumimoji="1" lang="en-US" altLang="ja-JP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48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Ca P.F.    		(1)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7732C599-9BF2-4372-9808-8E51ECEED432}"/>
              </a:ext>
            </a:extLst>
          </p:cNvPr>
          <p:cNvCxnSpPr/>
          <p:nvPr/>
        </p:nvCxnSpPr>
        <p:spPr>
          <a:xfrm>
            <a:off x="3073671" y="3798519"/>
            <a:ext cx="3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8BDA7B6-AC9A-479E-A585-12585C17D3CD}"/>
              </a:ext>
            </a:extLst>
          </p:cNvPr>
          <p:cNvSpPr txBox="1"/>
          <p:nvPr/>
        </p:nvSpPr>
        <p:spPr>
          <a:xfrm>
            <a:off x="2771800" y="3630371"/>
            <a:ext cx="46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40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202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069E0F7-2104-434B-9B86-56E7D0F64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58417"/>
            <a:ext cx="3707405" cy="25523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CEACCF4-F70C-49B7-BF07-87EFAC60D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239978"/>
            <a:ext cx="3720202" cy="255260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6033D6B-CB9F-4E0C-A7C6-4EF5EEF8D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602" y="1644818"/>
            <a:ext cx="3658878" cy="257987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24B9FB1-8C48-411B-BFA7-A02B1C366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755" y="4202762"/>
            <a:ext cx="3661725" cy="255260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CBA8A9-8935-45DB-9C28-ECB374FEE89C}"/>
              </a:ext>
            </a:extLst>
          </p:cNvPr>
          <p:cNvSpPr txBox="1"/>
          <p:nvPr/>
        </p:nvSpPr>
        <p:spPr>
          <a:xfrm>
            <a:off x="598655" y="2099621"/>
            <a:ext cx="32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F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D04C7E0-A7F4-46E4-A275-3A01F2C32463}"/>
              </a:ext>
            </a:extLst>
          </p:cNvPr>
          <p:cNvSpPr txBox="1"/>
          <p:nvPr/>
        </p:nvSpPr>
        <p:spPr>
          <a:xfrm>
            <a:off x="598539" y="4652227"/>
            <a:ext cx="58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Ne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F85D59-9A4A-46FC-9ECE-C8A8D0989F7E}"/>
              </a:ext>
            </a:extLst>
          </p:cNvPr>
          <p:cNvSpPr txBox="1"/>
          <p:nvPr/>
        </p:nvSpPr>
        <p:spPr>
          <a:xfrm>
            <a:off x="5543535" y="4565431"/>
            <a:ext cx="648072" cy="46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Na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C710896-374C-47D1-9E8F-76D7FB04AC8B}"/>
              </a:ext>
            </a:extLst>
          </p:cNvPr>
          <p:cNvSpPr txBox="1"/>
          <p:nvPr/>
        </p:nvSpPr>
        <p:spPr>
          <a:xfrm>
            <a:off x="5543535" y="1961826"/>
            <a:ext cx="58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Ne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4ED5EC2-B80D-474A-B9C4-C8E6EFAF635A}"/>
              </a:ext>
            </a:extLst>
          </p:cNvPr>
          <p:cNvSpPr txBox="1"/>
          <p:nvPr/>
        </p:nvSpPr>
        <p:spPr>
          <a:xfrm>
            <a:off x="434687" y="20805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Some details of horizontal position spectrum at F2</a:t>
            </a:r>
            <a:endParaRPr kumimoji="1" lang="ja-JP" altLang="en-US" sz="2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15BD53-646C-4E8C-B79D-41F6F8E17796}"/>
              </a:ext>
            </a:extLst>
          </p:cNvPr>
          <p:cNvSpPr txBox="1"/>
          <p:nvPr/>
        </p:nvSpPr>
        <p:spPr>
          <a:xfrm>
            <a:off x="4065277" y="4351862"/>
            <a:ext cx="120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F2 s</a:t>
            </a:r>
            <a:r>
              <a:rPr lang="en-US" altLang="ja-JP" dirty="0"/>
              <a:t>lit: ±15mm 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2BBFB71-15C5-4CC3-8006-0694DF4C07DC}"/>
              </a:ext>
            </a:extLst>
          </p:cNvPr>
          <p:cNvSpPr txBox="1"/>
          <p:nvPr/>
        </p:nvSpPr>
        <p:spPr>
          <a:xfrm>
            <a:off x="1547663" y="1289085"/>
            <a:ext cx="160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aseline="30000" dirty="0"/>
              <a:t>33</a:t>
            </a:r>
            <a:r>
              <a:rPr lang="en-US" altLang="ja-JP" sz="2000" dirty="0"/>
              <a:t>F</a:t>
            </a:r>
            <a:r>
              <a:rPr lang="ja-JP" altLang="en-US" sz="2000" dirty="0"/>
              <a:t> </a:t>
            </a:r>
            <a:r>
              <a:rPr lang="en-US" altLang="ja-JP" sz="2000" dirty="0"/>
              <a:t>setting</a:t>
            </a:r>
            <a:endParaRPr lang="ja-JP" altLang="en-US" sz="2000" baseline="-25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6D1960-059D-4C6B-B00D-2FF4BC88B834}"/>
              </a:ext>
            </a:extLst>
          </p:cNvPr>
          <p:cNvSpPr txBox="1"/>
          <p:nvPr/>
        </p:nvSpPr>
        <p:spPr>
          <a:xfrm>
            <a:off x="5989834" y="1242918"/>
            <a:ext cx="222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aseline="30000" dirty="0"/>
              <a:t>36</a:t>
            </a:r>
            <a:r>
              <a:rPr lang="en-US" altLang="ja-JP" sz="2000" dirty="0"/>
              <a:t>Ne+</a:t>
            </a:r>
            <a:r>
              <a:rPr lang="en-US" altLang="ja-JP" sz="2000" baseline="30000" dirty="0"/>
              <a:t>39</a:t>
            </a:r>
            <a:r>
              <a:rPr lang="en-US" altLang="ja-JP" sz="2000" dirty="0"/>
              <a:t>Na</a:t>
            </a:r>
            <a:r>
              <a:rPr lang="ja-JP" altLang="en-US" sz="2000" dirty="0"/>
              <a:t> </a:t>
            </a:r>
            <a:r>
              <a:rPr lang="en-US" altLang="ja-JP" sz="2000" dirty="0"/>
              <a:t>setting</a:t>
            </a:r>
            <a:endParaRPr lang="ja-JP" altLang="en-US" sz="2000" baseline="-25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50E6011-E3A6-42C1-BED1-1075ABA40B97}"/>
              </a:ext>
            </a:extLst>
          </p:cNvPr>
          <p:cNvSpPr txBox="1"/>
          <p:nvPr/>
        </p:nvSpPr>
        <p:spPr>
          <a:xfrm>
            <a:off x="4065277" y="3705531"/>
            <a:ext cx="130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LISE</a:t>
            </a:r>
            <a:r>
              <a:rPr kumimoji="1" lang="en-US" altLang="ja-JP" baseline="30000" dirty="0"/>
              <a:t>++</a:t>
            </a:r>
            <a:r>
              <a:rPr kumimoji="1" lang="en-US" altLang="ja-JP" dirty="0"/>
              <a:t> simulation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96A5FED-24D0-4189-8E82-A5104577F6A1}"/>
              </a:ext>
            </a:extLst>
          </p:cNvPr>
          <p:cNvSpPr txBox="1"/>
          <p:nvPr/>
        </p:nvSpPr>
        <p:spPr>
          <a:xfrm>
            <a:off x="4141431" y="6213904"/>
            <a:ext cx="108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From</a:t>
            </a:r>
            <a:r>
              <a:rPr kumimoji="1" lang="en-US" altLang="ja-JP" sz="1400" dirty="0"/>
              <a:t> D.S. Ahn</a:t>
            </a:r>
            <a:endParaRPr kumimoji="1" lang="ja-JP" altLang="en-US" sz="1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BFFCA4-6813-441D-B74C-A7E17B4506C0}"/>
              </a:ext>
            </a:extLst>
          </p:cNvPr>
          <p:cNvSpPr txBox="1"/>
          <p:nvPr/>
        </p:nvSpPr>
        <p:spPr>
          <a:xfrm>
            <a:off x="549243" y="823768"/>
            <a:ext cx="818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All the targeted isotopes (</a:t>
            </a:r>
            <a:r>
              <a:rPr lang="en-US" altLang="ja-JP" baseline="30000" dirty="0">
                <a:solidFill>
                  <a:srgbClr val="0000FF"/>
                </a:solidFill>
              </a:rPr>
              <a:t>32,33</a:t>
            </a:r>
            <a:r>
              <a:rPr lang="en-US" altLang="ja-JP" dirty="0">
                <a:solidFill>
                  <a:srgbClr val="0000FF"/>
                </a:solidFill>
              </a:rPr>
              <a:t>F, </a:t>
            </a:r>
            <a:r>
              <a:rPr lang="en-US" altLang="ja-JP" baseline="30000" dirty="0">
                <a:solidFill>
                  <a:srgbClr val="0000FF"/>
                </a:solidFill>
              </a:rPr>
              <a:t>35,36</a:t>
            </a:r>
            <a:r>
              <a:rPr lang="en-US" altLang="ja-JP" dirty="0">
                <a:solidFill>
                  <a:srgbClr val="0000FF"/>
                </a:solidFill>
              </a:rPr>
              <a:t>Ne and </a:t>
            </a:r>
            <a:r>
              <a:rPr lang="en-US" altLang="ja-JP" baseline="30000" dirty="0">
                <a:solidFill>
                  <a:srgbClr val="0000FF"/>
                </a:solidFill>
              </a:rPr>
              <a:t>38,39</a:t>
            </a:r>
            <a:r>
              <a:rPr lang="en-US" altLang="ja-JP" dirty="0">
                <a:solidFill>
                  <a:srgbClr val="0000FF"/>
                </a:solidFill>
              </a:rPr>
              <a:t>Na) are inside the slit opening.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EE1F25F-D49B-411D-969A-4B2D68208659}"/>
              </a:ext>
            </a:extLst>
          </p:cNvPr>
          <p:cNvSpPr txBox="1"/>
          <p:nvPr/>
        </p:nvSpPr>
        <p:spPr>
          <a:xfrm>
            <a:off x="2705082" y="2642216"/>
            <a:ext cx="118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F2 slit opening</a:t>
            </a:r>
            <a:endParaRPr kumimoji="1" lang="ja-JP" altLang="en-US" sz="1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BB29E36-FD1D-45E1-A708-728DF5EAC940}"/>
              </a:ext>
            </a:extLst>
          </p:cNvPr>
          <p:cNvSpPr txBox="1"/>
          <p:nvPr/>
        </p:nvSpPr>
        <p:spPr>
          <a:xfrm>
            <a:off x="2705083" y="5091831"/>
            <a:ext cx="118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F2 slit opening</a:t>
            </a:r>
            <a:endParaRPr kumimoji="1" lang="ja-JP" altLang="en-US" sz="1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369AD6-BB7E-4ACF-892B-529F8AE078F7}"/>
              </a:ext>
            </a:extLst>
          </p:cNvPr>
          <p:cNvSpPr txBox="1"/>
          <p:nvPr/>
        </p:nvSpPr>
        <p:spPr>
          <a:xfrm>
            <a:off x="7668344" y="2642216"/>
            <a:ext cx="118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F2 slit opening</a:t>
            </a:r>
            <a:endParaRPr kumimoji="1" lang="ja-JP" altLang="en-US" sz="1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721DA4A-D03A-4F0E-B25D-65FD56497826}"/>
              </a:ext>
            </a:extLst>
          </p:cNvPr>
          <p:cNvSpPr txBox="1"/>
          <p:nvPr/>
        </p:nvSpPr>
        <p:spPr>
          <a:xfrm>
            <a:off x="7617631" y="5091831"/>
            <a:ext cx="118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F2 slit opening</a:t>
            </a:r>
            <a:endParaRPr kumimoji="1" lang="ja-JP" altLang="en-US" sz="1600" dirty="0"/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6B859730-01B9-402E-BC41-ABA9075A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4491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37DD8E9D-59F7-46D9-B6FF-49207834E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01963"/>
            <a:ext cx="4099560" cy="402336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267A678-D8AF-46B3-84B5-9292EF670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488" y="2233206"/>
            <a:ext cx="4069080" cy="40005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E803B84-60CE-4716-9F96-4EF94CF68B5F}"/>
              </a:ext>
            </a:extLst>
          </p:cNvPr>
          <p:cNvSpPr txBox="1"/>
          <p:nvPr/>
        </p:nvSpPr>
        <p:spPr>
          <a:xfrm>
            <a:off x="6855028" y="3324974"/>
            <a:ext cx="71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aseline="30000" dirty="0">
                <a:solidFill>
                  <a:srgbClr val="0000FF"/>
                </a:solidFill>
              </a:rPr>
              <a:t>28</a:t>
            </a:r>
            <a:r>
              <a:rPr kumimoji="1" lang="en-US" altLang="ja-JP" dirty="0">
                <a:solidFill>
                  <a:srgbClr val="0000FF"/>
                </a:solidFill>
              </a:rPr>
              <a:t>Ne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275D183-81A3-4A4B-81A0-F1DA9D83DB20}"/>
              </a:ext>
            </a:extLst>
          </p:cNvPr>
          <p:cNvSpPr txBox="1"/>
          <p:nvPr/>
        </p:nvSpPr>
        <p:spPr>
          <a:xfrm>
            <a:off x="6176878" y="5118733"/>
            <a:ext cx="71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aseline="30000" dirty="0">
                <a:solidFill>
                  <a:srgbClr val="0000FF"/>
                </a:solidFill>
              </a:rPr>
              <a:t>34</a:t>
            </a:r>
            <a:r>
              <a:rPr kumimoji="1" lang="en-US" altLang="ja-JP" dirty="0">
                <a:solidFill>
                  <a:srgbClr val="0000FF"/>
                </a:solidFill>
              </a:rPr>
              <a:t>Ne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2C60BA2-C9E6-4A45-844A-CD99185B0B11}"/>
              </a:ext>
            </a:extLst>
          </p:cNvPr>
          <p:cNvSpPr txBox="1"/>
          <p:nvPr/>
        </p:nvSpPr>
        <p:spPr>
          <a:xfrm>
            <a:off x="7224804" y="3904246"/>
            <a:ext cx="71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aseline="30000" dirty="0">
                <a:solidFill>
                  <a:srgbClr val="0000FF"/>
                </a:solidFill>
              </a:rPr>
              <a:t>30</a:t>
            </a:r>
            <a:r>
              <a:rPr kumimoji="1" lang="en-US" altLang="ja-JP" dirty="0">
                <a:solidFill>
                  <a:srgbClr val="0000FF"/>
                </a:solidFill>
              </a:rPr>
              <a:t>Ne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392500A-4636-4386-AFB5-BC787DFA205C}"/>
              </a:ext>
            </a:extLst>
          </p:cNvPr>
          <p:cNvSpPr txBox="1"/>
          <p:nvPr/>
        </p:nvSpPr>
        <p:spPr>
          <a:xfrm>
            <a:off x="6745402" y="4423343"/>
            <a:ext cx="71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aseline="30000" dirty="0">
                <a:solidFill>
                  <a:srgbClr val="0000FF"/>
                </a:solidFill>
              </a:rPr>
              <a:t>32</a:t>
            </a:r>
            <a:r>
              <a:rPr kumimoji="1" lang="en-US" altLang="ja-JP" dirty="0">
                <a:solidFill>
                  <a:srgbClr val="0000FF"/>
                </a:solidFill>
              </a:rPr>
              <a:t>Ne 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4BCA11E-08CF-4185-9096-5A95EDE403D2}"/>
              </a:ext>
            </a:extLst>
          </p:cNvPr>
          <p:cNvSpPr txBox="1"/>
          <p:nvPr/>
        </p:nvSpPr>
        <p:spPr>
          <a:xfrm>
            <a:off x="2488678" y="3756151"/>
            <a:ext cx="55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aseline="30000" dirty="0">
                <a:solidFill>
                  <a:srgbClr val="0000FF"/>
                </a:solidFill>
              </a:rPr>
              <a:t>27</a:t>
            </a:r>
            <a:r>
              <a:rPr kumimoji="1" lang="en-US" altLang="ja-JP" dirty="0">
                <a:solidFill>
                  <a:srgbClr val="0000FF"/>
                </a:solidFill>
              </a:rPr>
              <a:t>F 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E48F9B3-792D-46B4-AB4F-7AABED6A34AB}"/>
              </a:ext>
            </a:extLst>
          </p:cNvPr>
          <p:cNvSpPr txBox="1"/>
          <p:nvPr/>
        </p:nvSpPr>
        <p:spPr>
          <a:xfrm>
            <a:off x="2024666" y="4225886"/>
            <a:ext cx="55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aseline="30000" dirty="0">
                <a:solidFill>
                  <a:srgbClr val="0000FF"/>
                </a:solidFill>
              </a:rPr>
              <a:t>29</a:t>
            </a:r>
            <a:r>
              <a:rPr kumimoji="1" lang="en-US" altLang="ja-JP" dirty="0">
                <a:solidFill>
                  <a:srgbClr val="0000FF"/>
                </a:solidFill>
              </a:rPr>
              <a:t>F</a:t>
            </a:r>
            <a:r>
              <a:rPr kumimoji="1" lang="en-US" altLang="ja-JP" sz="16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B24D4F-70BC-47E8-81F8-3F0CE17FBE5A}"/>
              </a:ext>
            </a:extLst>
          </p:cNvPr>
          <p:cNvSpPr txBox="1"/>
          <p:nvPr/>
        </p:nvSpPr>
        <p:spPr>
          <a:xfrm>
            <a:off x="1448137" y="4854434"/>
            <a:ext cx="55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aseline="30000" dirty="0">
                <a:solidFill>
                  <a:srgbClr val="0000FF"/>
                </a:solidFill>
              </a:rPr>
              <a:t>31</a:t>
            </a:r>
            <a:r>
              <a:rPr kumimoji="1" lang="en-US" altLang="ja-JP" dirty="0">
                <a:solidFill>
                  <a:srgbClr val="0000FF"/>
                </a:solidFill>
              </a:rPr>
              <a:t>F</a:t>
            </a:r>
            <a:r>
              <a:rPr kumimoji="1" lang="en-US" altLang="ja-JP" sz="1600" b="1" dirty="0"/>
              <a:t> 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1BA23F1E-B7E4-42D7-B011-B951545F97A4}"/>
              </a:ext>
            </a:extLst>
          </p:cNvPr>
          <p:cNvCxnSpPr>
            <a:cxnSpLocks/>
          </p:cNvCxnSpPr>
          <p:nvPr/>
        </p:nvCxnSpPr>
        <p:spPr>
          <a:xfrm>
            <a:off x="1121580" y="4663356"/>
            <a:ext cx="0" cy="396044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A8670CDA-B69D-4D0D-BD90-867737E828C3}"/>
              </a:ext>
            </a:extLst>
          </p:cNvPr>
          <p:cNvCxnSpPr>
            <a:cxnSpLocks/>
          </p:cNvCxnSpPr>
          <p:nvPr/>
        </p:nvCxnSpPr>
        <p:spPr>
          <a:xfrm>
            <a:off x="852632" y="5010275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D0CDA5D-A563-437B-8E40-890A3A317C3E}"/>
              </a:ext>
            </a:extLst>
          </p:cNvPr>
          <p:cNvSpPr txBox="1"/>
          <p:nvPr/>
        </p:nvSpPr>
        <p:spPr>
          <a:xfrm>
            <a:off x="904940" y="4370879"/>
            <a:ext cx="55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aseline="30000" dirty="0">
                <a:solidFill>
                  <a:srgbClr val="FF0000"/>
                </a:solidFill>
              </a:rPr>
              <a:t>32</a:t>
            </a:r>
            <a:r>
              <a:rPr kumimoji="1" lang="en-US" altLang="ja-JP" dirty="0">
                <a:solidFill>
                  <a:srgbClr val="FF0000"/>
                </a:solidFill>
              </a:rPr>
              <a:t>F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DB51A5-E072-40C7-B27D-C09F13F06282}"/>
              </a:ext>
            </a:extLst>
          </p:cNvPr>
          <p:cNvSpPr txBox="1"/>
          <p:nvPr/>
        </p:nvSpPr>
        <p:spPr>
          <a:xfrm>
            <a:off x="678139" y="4712951"/>
            <a:ext cx="55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aseline="30000" dirty="0">
                <a:solidFill>
                  <a:srgbClr val="FF0000"/>
                </a:solidFill>
              </a:rPr>
              <a:t>33</a:t>
            </a:r>
            <a:r>
              <a:rPr kumimoji="1" lang="en-US" altLang="ja-JP" dirty="0">
                <a:solidFill>
                  <a:srgbClr val="FF0000"/>
                </a:solidFill>
              </a:rPr>
              <a:t>F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429201F-048E-4FD5-A006-4F1A367EA089}"/>
              </a:ext>
            </a:extLst>
          </p:cNvPr>
          <p:cNvSpPr txBox="1"/>
          <p:nvPr/>
        </p:nvSpPr>
        <p:spPr>
          <a:xfrm>
            <a:off x="620856" y="6330806"/>
            <a:ext cx="3509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Assume S</a:t>
            </a:r>
            <a:r>
              <a:rPr lang="en-US" altLang="ja-JP" sz="1600" baseline="-25000" dirty="0"/>
              <a:t>1n</a:t>
            </a:r>
            <a:r>
              <a:rPr lang="en-US" altLang="ja-JP" sz="1600" dirty="0"/>
              <a:t>=0, S</a:t>
            </a:r>
            <a:r>
              <a:rPr lang="en-US" altLang="ja-JP" sz="1600" baseline="-25000" dirty="0"/>
              <a:t>2n</a:t>
            </a:r>
            <a:r>
              <a:rPr lang="en-US" altLang="ja-JP" sz="1600" dirty="0"/>
              <a:t>=0 for </a:t>
            </a:r>
            <a:r>
              <a:rPr lang="en-US" altLang="ja-JP" sz="1600" baseline="30000" dirty="0"/>
              <a:t>32</a:t>
            </a:r>
            <a:r>
              <a:rPr lang="en-US" altLang="ja-JP" sz="1600" dirty="0"/>
              <a:t>F and </a:t>
            </a:r>
            <a:r>
              <a:rPr lang="en-US" altLang="ja-JP" sz="1600" baseline="30000" dirty="0"/>
              <a:t>33</a:t>
            </a:r>
            <a:r>
              <a:rPr lang="en-US" altLang="ja-JP" sz="1600" dirty="0"/>
              <a:t>F.</a:t>
            </a:r>
            <a:endParaRPr kumimoji="1" lang="ja-JP" altLang="en-US" sz="16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E8D714B-0C29-418C-8182-4FCC82709B52}"/>
              </a:ext>
            </a:extLst>
          </p:cNvPr>
          <p:cNvSpPr txBox="1"/>
          <p:nvPr/>
        </p:nvSpPr>
        <p:spPr>
          <a:xfrm>
            <a:off x="5234271" y="6330806"/>
            <a:ext cx="3874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Assume S</a:t>
            </a:r>
            <a:r>
              <a:rPr lang="en-US" altLang="ja-JP" sz="1600" baseline="-25000" dirty="0"/>
              <a:t>1n</a:t>
            </a:r>
            <a:r>
              <a:rPr lang="en-US" altLang="ja-JP" sz="1600" dirty="0"/>
              <a:t>=0, S</a:t>
            </a:r>
            <a:r>
              <a:rPr lang="en-US" altLang="ja-JP" sz="1600" baseline="-25000" dirty="0"/>
              <a:t>2n</a:t>
            </a:r>
            <a:r>
              <a:rPr lang="en-US" altLang="ja-JP" sz="1600" dirty="0"/>
              <a:t>=0 for </a:t>
            </a:r>
            <a:r>
              <a:rPr lang="en-US" altLang="ja-JP" sz="1600" baseline="30000" dirty="0"/>
              <a:t>35</a:t>
            </a:r>
            <a:r>
              <a:rPr lang="en-US" altLang="ja-JP" sz="1600" dirty="0"/>
              <a:t>Ne and </a:t>
            </a:r>
            <a:r>
              <a:rPr lang="en-US" altLang="ja-JP" sz="1600" baseline="30000" dirty="0"/>
              <a:t>36</a:t>
            </a:r>
            <a:r>
              <a:rPr lang="en-US" altLang="ja-JP" sz="1600" dirty="0"/>
              <a:t>Ne.</a:t>
            </a:r>
            <a:endParaRPr kumimoji="1" lang="ja-JP" altLang="en-US" sz="16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8BCD9F8-CD67-4358-8D03-AEB2A4054607}"/>
              </a:ext>
            </a:extLst>
          </p:cNvPr>
          <p:cNvSpPr txBox="1"/>
          <p:nvPr/>
        </p:nvSpPr>
        <p:spPr>
          <a:xfrm>
            <a:off x="552865" y="944570"/>
            <a:ext cx="8173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000" dirty="0">
                <a:solidFill>
                  <a:srgbClr val="0000FF"/>
                </a:solidFill>
              </a:rPr>
              <a:t>(</a:t>
            </a:r>
            <a:r>
              <a:rPr lang="en-US" altLang="ja-JP" sz="2000" i="1" dirty="0">
                <a:solidFill>
                  <a:srgbClr val="0000FF"/>
                </a:solidFill>
              </a:rPr>
              <a:t>Z</a:t>
            </a:r>
            <a:r>
              <a:rPr lang="en-US" altLang="ja-JP" sz="2000" dirty="0">
                <a:solidFill>
                  <a:srgbClr val="0000FF"/>
                </a:solidFill>
              </a:rPr>
              <a:t>,</a:t>
            </a:r>
            <a:r>
              <a:rPr lang="en-US" altLang="ja-JP" sz="2000" i="1" dirty="0">
                <a:solidFill>
                  <a:srgbClr val="0000FF"/>
                </a:solidFill>
              </a:rPr>
              <a:t>A</a:t>
            </a:r>
            <a:r>
              <a:rPr lang="en-US" altLang="ja-JP" sz="2000" dirty="0">
                <a:solidFill>
                  <a:srgbClr val="0000FF"/>
                </a:solidFill>
              </a:rPr>
              <a:t>) = f(</a:t>
            </a:r>
            <a:r>
              <a:rPr lang="en-US" altLang="ja-JP" sz="2000" i="1" dirty="0">
                <a:solidFill>
                  <a:srgbClr val="0000FF"/>
                </a:solidFill>
              </a:rPr>
              <a:t>Z</a:t>
            </a:r>
            <a:r>
              <a:rPr lang="en-US" altLang="ja-JP" sz="2000" dirty="0">
                <a:solidFill>
                  <a:srgbClr val="0000FF"/>
                </a:solidFill>
              </a:rPr>
              <a:t>) exp(</a:t>
            </a:r>
            <a:r>
              <a:rPr lang="en-US" altLang="ja-JP" sz="2000" i="1" dirty="0" err="1">
                <a:solidFill>
                  <a:srgbClr val="0000FF"/>
                </a:solidFill>
              </a:rPr>
              <a:t>Q</a:t>
            </a:r>
            <a:r>
              <a:rPr lang="en-US" altLang="ja-JP" sz="2000" i="1" baseline="-25000" dirty="0" err="1">
                <a:solidFill>
                  <a:srgbClr val="0000FF"/>
                </a:solidFill>
              </a:rPr>
              <a:t>g</a:t>
            </a:r>
            <a:r>
              <a:rPr lang="en-US" altLang="ja-JP" sz="2000" dirty="0">
                <a:solidFill>
                  <a:srgbClr val="0000FF"/>
                </a:solidFill>
              </a:rPr>
              <a:t>/</a:t>
            </a:r>
            <a:r>
              <a:rPr lang="en-US" altLang="ja-JP" sz="2000" i="1" dirty="0">
                <a:solidFill>
                  <a:srgbClr val="0000FF"/>
                </a:solidFill>
              </a:rPr>
              <a:t>T</a:t>
            </a:r>
            <a:r>
              <a:rPr lang="en-US" altLang="ja-JP" sz="2000" dirty="0">
                <a:solidFill>
                  <a:srgbClr val="0000FF"/>
                </a:solidFill>
              </a:rPr>
              <a:t> ),  </a:t>
            </a:r>
            <a:r>
              <a:rPr lang="en-US" altLang="ja-JP" sz="2000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</a:t>
            </a:r>
            <a:r>
              <a:rPr lang="en-US" altLang="ja-JP" sz="2000" baseline="-25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</a:t>
            </a:r>
            <a:r>
              <a:rPr lang="en-US" altLang="ja-JP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= </a:t>
            </a:r>
            <a:r>
              <a:rPr lang="en-US" altLang="ja-JP" sz="20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ja-JP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Mp</a:t>
            </a:r>
            <a:r>
              <a:rPr lang="en-US" altLang="ja-JP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– </a:t>
            </a:r>
            <a:r>
              <a:rPr lang="en-US" altLang="ja-JP" sz="20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ja-JP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Mf</a:t>
            </a:r>
            <a:r>
              <a:rPr lang="en-US" altLang="ja-JP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ja-JP" sz="2000" i="1" dirty="0">
                <a:solidFill>
                  <a:srgbClr val="0000FF"/>
                </a:solidFill>
              </a:rPr>
              <a:t>T</a:t>
            </a:r>
            <a:r>
              <a:rPr lang="en-US" altLang="ja-JP" sz="2000" dirty="0">
                <a:solidFill>
                  <a:srgbClr val="0000FF"/>
                </a:solidFill>
              </a:rPr>
              <a:t> : temperature parameter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733A7E-E80F-4F0E-B81B-613D49D36B34}"/>
              </a:ext>
            </a:extLst>
          </p:cNvPr>
          <p:cNvSpPr txBox="1"/>
          <p:nvPr/>
        </p:nvSpPr>
        <p:spPr>
          <a:xfrm>
            <a:off x="323528" y="272028"/>
            <a:ext cx="870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 err="1">
                <a:cs typeface="Times New Roman" panose="02020603050405020304" pitchFamily="18" charset="0"/>
              </a:rPr>
              <a:t>Q</a:t>
            </a:r>
            <a:r>
              <a:rPr lang="en-US" altLang="ja-JP" sz="2800" baseline="-25000" dirty="0" err="1">
                <a:cs typeface="Times New Roman" panose="02020603050405020304" pitchFamily="18" charset="0"/>
              </a:rPr>
              <a:t>g</a:t>
            </a:r>
            <a:r>
              <a:rPr lang="en-US" altLang="ja-JP" sz="2800" dirty="0">
                <a:cs typeface="Times New Roman" panose="02020603050405020304" pitchFamily="18" charset="0"/>
              </a:rPr>
              <a:t> systematics fit and extrapolation of cross sections </a:t>
            </a:r>
            <a:endParaRPr lang="ja-JP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B605AE5-D0D0-4573-BCA4-70215536C213}"/>
              </a:ext>
            </a:extLst>
          </p:cNvPr>
          <p:cNvSpPr txBox="1"/>
          <p:nvPr/>
        </p:nvSpPr>
        <p:spPr>
          <a:xfrm>
            <a:off x="4526878" y="1568845"/>
            <a:ext cx="3633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See O. Tarasov et al., PRL102, 2009.</a:t>
            </a:r>
            <a:endParaRPr kumimoji="1" lang="ja-JP" altLang="en-US" sz="1600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79997F6F-B6B3-4FD2-A9F8-CB0445B8899C}"/>
              </a:ext>
            </a:extLst>
          </p:cNvPr>
          <p:cNvSpPr/>
          <p:nvPr/>
        </p:nvSpPr>
        <p:spPr>
          <a:xfrm>
            <a:off x="904940" y="2353424"/>
            <a:ext cx="1583738" cy="252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97D30EA-F8D8-48CB-8D24-3F2435A6E04F}"/>
              </a:ext>
            </a:extLst>
          </p:cNvPr>
          <p:cNvSpPr/>
          <p:nvPr/>
        </p:nvSpPr>
        <p:spPr>
          <a:xfrm>
            <a:off x="5587649" y="2367117"/>
            <a:ext cx="1583738" cy="252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E83A9F9-F814-4672-B629-74E8BF51A232}"/>
              </a:ext>
            </a:extLst>
          </p:cNvPr>
          <p:cNvSpPr txBox="1"/>
          <p:nvPr/>
        </p:nvSpPr>
        <p:spPr>
          <a:xfrm>
            <a:off x="851362" y="2287665"/>
            <a:ext cx="1490750" cy="384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F isotopes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3FAFADC-41BF-47B2-8EEA-3AA78BFB0FC5}"/>
              </a:ext>
            </a:extLst>
          </p:cNvPr>
          <p:cNvSpPr txBox="1"/>
          <p:nvPr/>
        </p:nvSpPr>
        <p:spPr>
          <a:xfrm>
            <a:off x="5503397" y="2301358"/>
            <a:ext cx="14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Ne isotopes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D0085691-6FCA-4921-AC96-71B111FB6FE2}"/>
              </a:ext>
            </a:extLst>
          </p:cNvPr>
          <p:cNvCxnSpPr>
            <a:cxnSpLocks/>
          </p:cNvCxnSpPr>
          <p:nvPr/>
        </p:nvCxnSpPr>
        <p:spPr>
          <a:xfrm flipH="1">
            <a:off x="5397520" y="5762955"/>
            <a:ext cx="286566" cy="353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884687BB-EE87-4DF0-A72D-C56A51A983C0}"/>
              </a:ext>
            </a:extLst>
          </p:cNvPr>
          <p:cNvCxnSpPr>
            <a:cxnSpLocks/>
          </p:cNvCxnSpPr>
          <p:nvPr/>
        </p:nvCxnSpPr>
        <p:spPr>
          <a:xfrm>
            <a:off x="5891899" y="5010275"/>
            <a:ext cx="0" cy="396044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E3AD53DC-B272-48DB-986F-994F0B41F143}"/>
              </a:ext>
            </a:extLst>
          </p:cNvPr>
          <p:cNvCxnSpPr>
            <a:cxnSpLocks/>
          </p:cNvCxnSpPr>
          <p:nvPr/>
        </p:nvCxnSpPr>
        <p:spPr>
          <a:xfrm>
            <a:off x="5589699" y="5442323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CA177DF-BE01-4E09-8429-2CFD4619A390}"/>
              </a:ext>
            </a:extLst>
          </p:cNvPr>
          <p:cNvSpPr txBox="1"/>
          <p:nvPr/>
        </p:nvSpPr>
        <p:spPr>
          <a:xfrm>
            <a:off x="5234271" y="5939588"/>
            <a:ext cx="7072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aseline="30000" dirty="0">
                <a:solidFill>
                  <a:srgbClr val="FF0000"/>
                </a:solidFill>
              </a:rPr>
              <a:t>36</a:t>
            </a:r>
            <a:r>
              <a:rPr kumimoji="1" lang="en-US" altLang="ja-JP" dirty="0">
                <a:solidFill>
                  <a:srgbClr val="FF0000"/>
                </a:solidFill>
              </a:rPr>
              <a:t>Ne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49D14A6-4281-4393-863C-3E702DABD583}"/>
              </a:ext>
            </a:extLst>
          </p:cNvPr>
          <p:cNvSpPr txBox="1"/>
          <p:nvPr/>
        </p:nvSpPr>
        <p:spPr>
          <a:xfrm>
            <a:off x="5472838" y="4660690"/>
            <a:ext cx="70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aseline="30000" dirty="0">
                <a:solidFill>
                  <a:srgbClr val="FF0000"/>
                </a:solidFill>
              </a:rPr>
              <a:t>35</a:t>
            </a:r>
            <a:r>
              <a:rPr kumimoji="1" lang="en-US" altLang="ja-JP" dirty="0">
                <a:solidFill>
                  <a:srgbClr val="FF0000"/>
                </a:solidFill>
              </a:rPr>
              <a:t>Ne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5D55F75-FEBD-458A-932E-64936F5E6BA3}"/>
              </a:ext>
            </a:extLst>
          </p:cNvPr>
          <p:cNvSpPr txBox="1"/>
          <p:nvPr/>
        </p:nvSpPr>
        <p:spPr>
          <a:xfrm>
            <a:off x="3563053" y="5013729"/>
            <a:ext cx="725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</a:t>
            </a:r>
            <a:r>
              <a:rPr kumimoji="1" lang="en-US" altLang="ja-JP" sz="1600" dirty="0" err="1"/>
              <a:t>Qg</a:t>
            </a:r>
            <a:r>
              <a:rPr kumimoji="1" lang="en-US" altLang="ja-JP" sz="1600" dirty="0"/>
              <a:t>)</a:t>
            </a:r>
            <a:endParaRPr kumimoji="1" lang="ja-JP" altLang="en-US" sz="16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C5BFF75-453F-45BA-AD50-802343F8C401}"/>
              </a:ext>
            </a:extLst>
          </p:cNvPr>
          <p:cNvSpPr txBox="1"/>
          <p:nvPr/>
        </p:nvSpPr>
        <p:spPr>
          <a:xfrm>
            <a:off x="8204029" y="5030022"/>
            <a:ext cx="725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</a:t>
            </a:r>
            <a:r>
              <a:rPr kumimoji="1" lang="en-US" altLang="ja-JP" sz="1600" dirty="0" err="1"/>
              <a:t>Qg</a:t>
            </a:r>
            <a:r>
              <a:rPr kumimoji="1" lang="en-US" altLang="ja-JP" sz="1600" dirty="0"/>
              <a:t>)</a:t>
            </a:r>
            <a:endParaRPr kumimoji="1" lang="ja-JP" altLang="en-US" sz="1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7689D6-8F78-47AA-B5D6-52EA491E7DB1}"/>
              </a:ext>
            </a:extLst>
          </p:cNvPr>
          <p:cNvSpPr txBox="1"/>
          <p:nvPr/>
        </p:nvSpPr>
        <p:spPr>
          <a:xfrm>
            <a:off x="1043608" y="1578278"/>
            <a:ext cx="3563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Good for the region far from stability. </a:t>
            </a:r>
            <a:endParaRPr kumimoji="1" lang="ja-JP" altLang="en-US" sz="1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F1140CA-83EF-4AC1-B7FE-3D7C7E06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3396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0">
            <a:extLst>
              <a:ext uri="{FF2B5EF4-FFF2-40B4-BE49-F238E27FC236}">
                <a16:creationId xmlns:a16="http://schemas.microsoft.com/office/drawing/2014/main" id="{113032FA-81E8-44D7-A22F-05854697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1" y="3009421"/>
            <a:ext cx="8415234" cy="283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7">
            <a:extLst>
              <a:ext uri="{FF2B5EF4-FFF2-40B4-BE49-F238E27FC236}">
                <a16:creationId xmlns:a16="http://schemas.microsoft.com/office/drawing/2014/main" id="{EC4C3701-F7B2-4F3F-AB91-B74E089431A4}"/>
              </a:ext>
            </a:extLst>
          </p:cNvPr>
          <p:cNvSpPr>
            <a:spLocks noChangeArrowheads="1"/>
          </p:cNvSpPr>
          <p:nvPr/>
        </p:nvSpPr>
        <p:spPr bwMode="auto">
          <a:xfrm rot="20328801">
            <a:off x="339853" y="2776268"/>
            <a:ext cx="66833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24" name="Line 8">
            <a:extLst>
              <a:ext uri="{FF2B5EF4-FFF2-40B4-BE49-F238E27FC236}">
                <a16:creationId xmlns:a16="http://schemas.microsoft.com/office/drawing/2014/main" id="{FCBB0CC8-2B1F-49D4-98C0-079529003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790" y="3126312"/>
            <a:ext cx="144463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C815FCD1-83C9-4829-BD89-BB6270BF0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764615"/>
            <a:ext cx="1192056" cy="40011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Osaka" charset="-128"/>
              </a:rPr>
              <a:t>1</a:t>
            </a:r>
            <a:r>
              <a:rPr lang="en-US" altLang="ja-JP" sz="20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Osaka" charset="-128"/>
              </a:rPr>
              <a:t>st</a:t>
            </a: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Osaka" charset="-128"/>
              </a:rPr>
              <a:t> stage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423AF36C-8C1F-4FD0-8840-DF67C6B3A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214" y="3254515"/>
            <a:ext cx="1295465" cy="40011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Osaka" charset="-128"/>
              </a:rPr>
              <a:t>2</a:t>
            </a:r>
            <a:r>
              <a:rPr lang="en-US" altLang="ja-JP" sz="20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Osaka" charset="-128"/>
              </a:rPr>
              <a:t>nd</a:t>
            </a: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Osaka" charset="-128"/>
              </a:rPr>
              <a:t>  stage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EA24570-2BD7-4742-B305-F323214CA86B}"/>
              </a:ext>
            </a:extLst>
          </p:cNvPr>
          <p:cNvSpPr txBox="1"/>
          <p:nvPr/>
        </p:nvSpPr>
        <p:spPr>
          <a:xfrm>
            <a:off x="2087257" y="410700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00FF"/>
                </a:solidFill>
              </a:rPr>
              <a:t>Wedge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28" name="Text Box 44">
            <a:extLst>
              <a:ext uri="{FF2B5EF4-FFF2-40B4-BE49-F238E27FC236}">
                <a16:creationId xmlns:a16="http://schemas.microsoft.com/office/drawing/2014/main" id="{1EC00CC0-23FE-467B-BAE3-297DF46E8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94" y="207666"/>
            <a:ext cx="650387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2800" dirty="0" err="1"/>
              <a:t>BigRIPS</a:t>
            </a:r>
            <a:r>
              <a:rPr lang="en-US" altLang="ja-JP" sz="2800" dirty="0"/>
              <a:t> separator</a:t>
            </a:r>
            <a:r>
              <a:rPr lang="ja-JP" altLang="en-US" sz="2800" dirty="0"/>
              <a:t> </a:t>
            </a:r>
            <a:r>
              <a:rPr lang="en-US" altLang="ja-JP" sz="2800" dirty="0"/>
              <a:t>(since March 2007)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104CAD-819C-4EC6-BDBF-A60101EC974F}"/>
              </a:ext>
            </a:extLst>
          </p:cNvPr>
          <p:cNvSpPr txBox="1"/>
          <p:nvPr/>
        </p:nvSpPr>
        <p:spPr>
          <a:xfrm>
            <a:off x="6243773" y="377349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00FF"/>
                </a:solidFill>
              </a:rPr>
              <a:t>Wedge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D39A2AB-9D64-4372-8EE0-919556383BC9}"/>
              </a:ext>
            </a:extLst>
          </p:cNvPr>
          <p:cNvSpPr txBox="1"/>
          <p:nvPr/>
        </p:nvSpPr>
        <p:spPr>
          <a:xfrm>
            <a:off x="438465" y="6433591"/>
            <a:ext cx="781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STQ1-14: large-aperture superconducting quadrupole triplets</a:t>
            </a:r>
            <a:r>
              <a:rPr lang="ja-JP" altLang="en-US" sz="1400" dirty="0"/>
              <a:t>   </a:t>
            </a:r>
            <a:r>
              <a:rPr lang="en-US" altLang="ja-JP" sz="1400" dirty="0"/>
              <a:t>D1-D6: dipoles    F1-F7: focuses</a:t>
            </a:r>
            <a:endParaRPr kumimoji="1" lang="ja-JP" altLang="en-US" sz="1400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34E52BD-6C62-4E22-8B24-903660090814}"/>
              </a:ext>
            </a:extLst>
          </p:cNvPr>
          <p:cNvSpPr/>
          <p:nvPr/>
        </p:nvSpPr>
        <p:spPr>
          <a:xfrm>
            <a:off x="8334329" y="4781732"/>
            <a:ext cx="630159" cy="103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CD7526BB-F6B1-4023-B81C-3AF28AC043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1466" y="4899571"/>
            <a:ext cx="36242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4434EBA-1FC9-4BB1-9F3B-EEBA9E1FDD32}"/>
              </a:ext>
            </a:extLst>
          </p:cNvPr>
          <p:cNvSpPr txBox="1"/>
          <p:nvPr/>
        </p:nvSpPr>
        <p:spPr>
          <a:xfrm>
            <a:off x="6328134" y="3276571"/>
            <a:ext cx="118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(F3 – F7)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BA7EE64-0C74-4A24-8664-4582DED0B70E}"/>
              </a:ext>
            </a:extLst>
          </p:cNvPr>
          <p:cNvSpPr txBox="1"/>
          <p:nvPr/>
        </p:nvSpPr>
        <p:spPr>
          <a:xfrm>
            <a:off x="1741439" y="5795393"/>
            <a:ext cx="118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(F0 – F2)</a:t>
            </a:r>
            <a:endParaRPr kumimoji="1"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6DB6E28-17AE-42C0-9779-54E606DFC9BD}"/>
              </a:ext>
            </a:extLst>
          </p:cNvPr>
          <p:cNvSpPr txBox="1"/>
          <p:nvPr/>
        </p:nvSpPr>
        <p:spPr>
          <a:xfrm>
            <a:off x="1556934" y="1050731"/>
            <a:ext cx="5392312" cy="16581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Two-stage separator </a:t>
            </a:r>
            <a:r>
              <a:rPr kumimoji="1" lang="en-US" altLang="ja-JP" sz="2000" dirty="0"/>
              <a:t>characterized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FF0000"/>
                </a:solidFill>
              </a:rPr>
              <a:t>Large acceptances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            </a:t>
            </a:r>
            <a:r>
              <a:rPr lang="en-US" altLang="ja-JP" sz="2000" dirty="0">
                <a:solidFill>
                  <a:srgbClr val="0000FF"/>
                </a:solidFill>
                <a:sym typeface="Wingdings" panose="05000000000000000000" pitchFamily="2" charset="2"/>
              </a:rPr>
              <a:t> efficient RI beam production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FF0000"/>
                </a:solidFill>
              </a:rPr>
              <a:t>High momentum resolution </a:t>
            </a:r>
            <a:r>
              <a:rPr lang="en-US" altLang="ja-JP" sz="2000" dirty="0">
                <a:solidFill>
                  <a:srgbClr val="0000FF"/>
                </a:solidFill>
              </a:rPr>
              <a:t>at 2</a:t>
            </a:r>
            <a:r>
              <a:rPr lang="en-US" altLang="ja-JP" sz="2000" baseline="30000" dirty="0">
                <a:solidFill>
                  <a:srgbClr val="0000FF"/>
                </a:solidFill>
              </a:rPr>
              <a:t>nd</a:t>
            </a:r>
            <a:r>
              <a:rPr lang="en-US" altLang="ja-JP" sz="2000" dirty="0">
                <a:solidFill>
                  <a:srgbClr val="0000FF"/>
                </a:solidFill>
              </a:rPr>
              <a:t> stage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            </a:t>
            </a:r>
            <a:r>
              <a:rPr lang="en-US" altLang="ja-JP" sz="2000" dirty="0">
                <a:solidFill>
                  <a:srgbClr val="0000FF"/>
                </a:solidFill>
                <a:sym typeface="Wingdings" panose="05000000000000000000" pitchFamily="2" charset="2"/>
              </a:rPr>
              <a:t> excellent particle identification</a:t>
            </a:r>
            <a:r>
              <a:rPr lang="ja-JP" alt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olidFill>
                  <a:srgbClr val="0000FF"/>
                </a:solidFill>
                <a:sym typeface="Wingdings" panose="05000000000000000000" pitchFamily="2" charset="2"/>
              </a:rPr>
              <a:t>(PID)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3CEBE882-9E26-43B2-B886-2BDEA7D7D372}"/>
              </a:ext>
            </a:extLst>
          </p:cNvPr>
          <p:cNvSpPr/>
          <p:nvPr/>
        </p:nvSpPr>
        <p:spPr>
          <a:xfrm>
            <a:off x="1316051" y="3126312"/>
            <a:ext cx="708454" cy="36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33D53803-6B7E-4B09-AA92-6F309137314E}"/>
              </a:ext>
            </a:extLst>
          </p:cNvPr>
          <p:cNvSpPr/>
          <p:nvPr/>
        </p:nvSpPr>
        <p:spPr>
          <a:xfrm>
            <a:off x="1892115" y="3708816"/>
            <a:ext cx="1186352" cy="31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F4E642-F96A-4696-A1F6-DA57BBDC55D9}"/>
              </a:ext>
            </a:extLst>
          </p:cNvPr>
          <p:cNvSpPr txBox="1"/>
          <p:nvPr/>
        </p:nvSpPr>
        <p:spPr>
          <a:xfrm>
            <a:off x="127367" y="376845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Target</a:t>
            </a:r>
            <a:endParaRPr kumimoji="1" lang="ja-JP" altLang="en-US" sz="16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2D15C84-C01C-4857-89BE-E094AB01AD87}"/>
              </a:ext>
            </a:extLst>
          </p:cNvPr>
          <p:cNvSpPr txBox="1"/>
          <p:nvPr/>
        </p:nvSpPr>
        <p:spPr>
          <a:xfrm>
            <a:off x="78510" y="4892036"/>
            <a:ext cx="1335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Beam dump</a:t>
            </a:r>
            <a:endParaRPr kumimoji="1" lang="ja-JP" altLang="en-US" sz="1600" dirty="0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B9265EFE-0EE7-4A9B-9AA4-679CB1030AD7}"/>
              </a:ext>
            </a:extLst>
          </p:cNvPr>
          <p:cNvCxnSpPr>
            <a:cxnSpLocks/>
          </p:cNvCxnSpPr>
          <p:nvPr/>
        </p:nvCxnSpPr>
        <p:spPr>
          <a:xfrm flipV="1">
            <a:off x="1211219" y="4543810"/>
            <a:ext cx="131062" cy="42101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943F8A1-4B53-4C97-A571-81288E17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F7ECCE9F-A5BD-4037-AC1A-E32FC34B5CEF}" type="slidenum">
              <a:rPr lang="en-US" altLang="ja-JP" smtClean="0"/>
              <a:pPr/>
              <a:t>35</a:t>
            </a:fld>
            <a:endParaRPr lang="en-US" altLang="ja-JP" dirty="0"/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0D544134-A643-43CE-87A0-7B9B8F2AF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2382" y="1087576"/>
            <a:ext cx="1435008" cy="147732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err="1">
                <a:latin typeface="Symbol" pitchFamily="18" charset="2"/>
                <a:ea typeface="Osaka" charset="-128"/>
              </a:rPr>
              <a:t>Dq</a:t>
            </a:r>
            <a:r>
              <a:rPr lang="en-US" altLang="ja-JP" dirty="0">
                <a:latin typeface="Tahoma" pitchFamily="34" charset="0"/>
                <a:ea typeface="Osaka" charset="-128"/>
              </a:rPr>
              <a:t> </a:t>
            </a:r>
            <a:r>
              <a:rPr lang="en-US" altLang="ja-JP" dirty="0">
                <a:ea typeface="Osaka" charset="-128"/>
              </a:rPr>
              <a:t>= </a:t>
            </a:r>
            <a:r>
              <a:rPr lang="en-US" altLang="ja-JP" dirty="0"/>
              <a:t>80</a:t>
            </a:r>
            <a:r>
              <a:rPr lang="en-US" altLang="ja-JP" dirty="0">
                <a:ea typeface="Osaka" charset="-128"/>
              </a:rPr>
              <a:t> </a:t>
            </a:r>
            <a:r>
              <a:rPr lang="en-US" altLang="ja-JP" dirty="0" err="1">
                <a:ea typeface="Osaka" charset="-128"/>
              </a:rPr>
              <a:t>mr</a:t>
            </a:r>
            <a:endParaRPr lang="en-US" altLang="ja-JP" dirty="0">
              <a:ea typeface="Osaka" charset="-128"/>
            </a:endParaRPr>
          </a:p>
          <a:p>
            <a:pPr eaLnBrk="1" hangingPunct="1"/>
            <a:r>
              <a:rPr lang="en-US" altLang="ja-JP" dirty="0" err="1">
                <a:latin typeface="Symbol" pitchFamily="18" charset="2"/>
                <a:ea typeface="Osaka" charset="-128"/>
              </a:rPr>
              <a:t>Df</a:t>
            </a:r>
            <a:r>
              <a:rPr lang="en-US" altLang="ja-JP" dirty="0">
                <a:latin typeface="Tahoma" pitchFamily="34" charset="0"/>
                <a:ea typeface="Osaka" charset="-128"/>
              </a:rPr>
              <a:t> </a:t>
            </a:r>
            <a:r>
              <a:rPr lang="en-US" altLang="ja-JP" dirty="0">
                <a:ea typeface="Osaka" charset="-128"/>
              </a:rPr>
              <a:t>= </a:t>
            </a:r>
            <a:r>
              <a:rPr lang="en-US" altLang="ja-JP" dirty="0"/>
              <a:t>100</a:t>
            </a:r>
            <a:r>
              <a:rPr lang="en-US" altLang="ja-JP" dirty="0">
                <a:ea typeface="Osaka" charset="-128"/>
              </a:rPr>
              <a:t> </a:t>
            </a:r>
            <a:r>
              <a:rPr lang="en-US" altLang="ja-JP" dirty="0" err="1">
                <a:ea typeface="Osaka" charset="-128"/>
              </a:rPr>
              <a:t>mr</a:t>
            </a:r>
            <a:endParaRPr lang="en-US" altLang="ja-JP" dirty="0">
              <a:ea typeface="Osaka" charset="-128"/>
            </a:endParaRPr>
          </a:p>
          <a:p>
            <a:pPr eaLnBrk="1" hangingPunct="1"/>
            <a:r>
              <a:rPr lang="en-US" altLang="ja-JP" dirty="0" err="1">
                <a:latin typeface="Symbol" pitchFamily="18" charset="2"/>
                <a:ea typeface="Osaka" charset="-128"/>
              </a:rPr>
              <a:t>D</a:t>
            </a:r>
            <a:r>
              <a:rPr lang="en-US" altLang="ja-JP" dirty="0" err="1">
                <a:ea typeface="Osaka" charset="-128"/>
              </a:rPr>
              <a:t>p</a:t>
            </a:r>
            <a:r>
              <a:rPr lang="en-US" altLang="ja-JP" dirty="0">
                <a:ea typeface="Osaka" charset="-128"/>
              </a:rPr>
              <a:t>/p = </a:t>
            </a:r>
            <a:r>
              <a:rPr lang="en-US" altLang="ja-JP" dirty="0"/>
              <a:t>6</a:t>
            </a:r>
            <a:r>
              <a:rPr lang="en-US" altLang="ja-JP" dirty="0">
                <a:ea typeface="Osaka" charset="-128"/>
              </a:rPr>
              <a:t> %</a:t>
            </a:r>
          </a:p>
          <a:p>
            <a:pPr eaLnBrk="1" hangingPunct="1"/>
            <a:r>
              <a:rPr lang="en-US" altLang="ja-JP" dirty="0">
                <a:ea typeface="Osaka" charset="-128"/>
              </a:rPr>
              <a:t>B</a:t>
            </a:r>
            <a:r>
              <a:rPr lang="en-US" altLang="ja-JP" dirty="0">
                <a:latin typeface="Symbol" pitchFamily="18" charset="2"/>
                <a:ea typeface="Osaka" charset="-128"/>
              </a:rPr>
              <a:t>r </a:t>
            </a:r>
            <a:r>
              <a:rPr lang="en-US" altLang="ja-JP" dirty="0">
                <a:ea typeface="Osaka" charset="-128"/>
              </a:rPr>
              <a:t>= 9 Tm</a:t>
            </a:r>
          </a:p>
          <a:p>
            <a:pPr eaLnBrk="1" hangingPunct="1"/>
            <a:r>
              <a:rPr lang="en-US" altLang="ja-JP" dirty="0">
                <a:ea typeface="Osaka" charset="-128"/>
              </a:rPr>
              <a:t>L = 78.2 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CBAC17-4998-4A43-9744-A83A0AFB3222}"/>
              </a:ext>
            </a:extLst>
          </p:cNvPr>
          <p:cNvSpPr txBox="1"/>
          <p:nvPr/>
        </p:nvSpPr>
        <p:spPr>
          <a:xfrm>
            <a:off x="127367" y="2421535"/>
            <a:ext cx="106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E</a:t>
            </a:r>
            <a:r>
              <a:rPr kumimoji="1" lang="en-US" altLang="ja-JP" dirty="0"/>
              <a:t> = 345 MeV/u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6A0204-B939-455C-B69E-E24C75B84D02}"/>
              </a:ext>
            </a:extLst>
          </p:cNvPr>
          <p:cNvSpPr txBox="1"/>
          <p:nvPr/>
        </p:nvSpPr>
        <p:spPr>
          <a:xfrm>
            <a:off x="7394029" y="3276571"/>
            <a:ext cx="138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FF0000"/>
                </a:solidFill>
              </a:rPr>
              <a:t>Rp</a:t>
            </a:r>
            <a:r>
              <a:rPr lang="en-US" altLang="ja-JP" dirty="0">
                <a:solidFill>
                  <a:srgbClr val="FF0000"/>
                </a:solidFill>
              </a:rPr>
              <a:t> = 3420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4BD2767-EB78-47ED-A353-04DEFFE62DDD}"/>
              </a:ext>
            </a:extLst>
          </p:cNvPr>
          <p:cNvSpPr txBox="1"/>
          <p:nvPr/>
        </p:nvSpPr>
        <p:spPr>
          <a:xfrm>
            <a:off x="2884065" y="5795972"/>
            <a:ext cx="140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0000FF"/>
                </a:solidFill>
              </a:rPr>
              <a:t>Rp</a:t>
            </a:r>
            <a:r>
              <a:rPr lang="en-US" altLang="ja-JP" dirty="0">
                <a:solidFill>
                  <a:srgbClr val="0000FF"/>
                </a:solidFill>
              </a:rPr>
              <a:t> = 1270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ADBDA8-42FF-41EF-A39B-B7216E4579CD}"/>
              </a:ext>
            </a:extLst>
          </p:cNvPr>
          <p:cNvSpPr txBox="1"/>
          <p:nvPr/>
        </p:nvSpPr>
        <p:spPr>
          <a:xfrm>
            <a:off x="2771800" y="241357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Outline of my talk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FC5F10-F988-492F-AFF8-3BDFC48C42F8}"/>
              </a:ext>
            </a:extLst>
          </p:cNvPr>
          <p:cNvSpPr txBox="1"/>
          <p:nvPr/>
        </p:nvSpPr>
        <p:spPr>
          <a:xfrm>
            <a:off x="498776" y="908720"/>
            <a:ext cx="83941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         Neutron dripline before present work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         Known nuclear structure in this region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Experimental method</a:t>
            </a:r>
          </a:p>
          <a:p>
            <a:r>
              <a:rPr lang="en-US" altLang="ja-JP" sz="2000" dirty="0"/>
              <a:t>         PID and background removal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Determination of the neutron dripline for F and Ne *</a:t>
            </a:r>
          </a:p>
          <a:p>
            <a:r>
              <a:rPr lang="en-US" altLang="ja-JP" sz="2400" dirty="0"/>
              <a:t>        </a:t>
            </a:r>
            <a:r>
              <a:rPr lang="en-US" altLang="ja-JP" sz="2000" dirty="0"/>
              <a:t>First experiment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Discovery of </a:t>
            </a:r>
            <a:r>
              <a:rPr lang="en-US" altLang="ja-JP" sz="2400" baseline="30000" dirty="0"/>
              <a:t>39</a:t>
            </a:r>
            <a:r>
              <a:rPr lang="en-US" altLang="ja-JP" sz="2400" dirty="0"/>
              <a:t>Na</a:t>
            </a:r>
            <a:r>
              <a:rPr lang="en-US" altLang="ja-JP" sz="2000" dirty="0"/>
              <a:t> **  </a:t>
            </a:r>
          </a:p>
          <a:p>
            <a:r>
              <a:rPr lang="en-US" altLang="ja-JP" sz="2000" dirty="0"/>
              <a:t>         Second experiment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Discussion on underlying nuclear structure</a:t>
            </a:r>
          </a:p>
          <a:p>
            <a:r>
              <a:rPr lang="en-US" altLang="ja-JP" sz="2000" dirty="0"/>
              <a:t>         </a:t>
            </a:r>
            <a:r>
              <a:rPr lang="en-US" altLang="ja-JP" sz="2000" dirty="0" err="1"/>
              <a:t>Magicilty</a:t>
            </a:r>
            <a:r>
              <a:rPr lang="en-US" altLang="ja-JP" sz="2000" dirty="0"/>
              <a:t> loss and nuclear deformation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Summary</a:t>
            </a:r>
            <a:endParaRPr lang="ja-JP" altLang="en-US" sz="2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A1D01A-D4F8-4E1A-8BAE-E87E7F56EFCF}"/>
              </a:ext>
            </a:extLst>
          </p:cNvPr>
          <p:cNvSpPr txBox="1"/>
          <p:nvPr/>
        </p:nvSpPr>
        <p:spPr>
          <a:xfrm>
            <a:off x="4455178" y="3431651"/>
            <a:ext cx="4509309" cy="64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*  Phys. Rev. Lett. 123, 212501 (2019)</a:t>
            </a:r>
          </a:p>
          <a:p>
            <a:r>
              <a:rPr lang="en-US" altLang="ja-JP" dirty="0"/>
              <a:t>** Phys. Rev. Lett. 129, 212502 (2022)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8AC1435-C984-4E3D-A08E-AEBEAD77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3250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8E51D4-BEC1-43C5-B443-682563D93C38}"/>
              </a:ext>
            </a:extLst>
          </p:cNvPr>
          <p:cNvSpPr txBox="1"/>
          <p:nvPr/>
        </p:nvSpPr>
        <p:spPr>
          <a:xfrm>
            <a:off x="618153" y="257403"/>
            <a:ext cx="824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Situations of the neutron dripline before </a:t>
            </a:r>
            <a:r>
              <a:rPr lang="en-US" altLang="ja-JP" sz="2800" dirty="0"/>
              <a:t>this</a:t>
            </a:r>
            <a:r>
              <a:rPr kumimoji="1" lang="en-US" altLang="ja-JP" sz="2800" dirty="0"/>
              <a:t> work</a:t>
            </a:r>
            <a:endParaRPr kumimoji="1" lang="ja-JP" alt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706B8-9B2E-4364-ABD5-384E9B552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2" y="2925290"/>
            <a:ext cx="6629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FBE24E-3BAC-4705-92D8-DED9C05AB15F}"/>
              </a:ext>
            </a:extLst>
          </p:cNvPr>
          <p:cNvSpPr txBox="1"/>
          <p:nvPr/>
        </p:nvSpPr>
        <p:spPr>
          <a:xfrm>
            <a:off x="824224" y="5255408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23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N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3AB453-0978-45F5-A02E-6AB371CAEBB5}"/>
              </a:ext>
            </a:extLst>
          </p:cNvPr>
          <p:cNvSpPr txBox="1"/>
          <p:nvPr/>
        </p:nvSpPr>
        <p:spPr>
          <a:xfrm>
            <a:off x="1678702" y="483559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26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O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C68A03-BA99-42DB-AFE1-1978308F18BE}"/>
              </a:ext>
            </a:extLst>
          </p:cNvPr>
          <p:cNvSpPr txBox="1"/>
          <p:nvPr/>
        </p:nvSpPr>
        <p:spPr>
          <a:xfrm>
            <a:off x="5070267" y="3502046"/>
            <a:ext cx="548548" cy="31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37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Na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CA3B6E-6AD5-4236-BE7D-8D8E74328C80}"/>
              </a:ext>
            </a:extLst>
          </p:cNvPr>
          <p:cNvSpPr txBox="1"/>
          <p:nvPr/>
        </p:nvSpPr>
        <p:spPr>
          <a:xfrm>
            <a:off x="5912916" y="3045744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40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Mg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A3EE8A6-FAE4-4692-A8FA-8EE0001C5CED}"/>
              </a:ext>
            </a:extLst>
          </p:cNvPr>
          <p:cNvSpPr txBox="1"/>
          <p:nvPr/>
        </p:nvSpPr>
        <p:spPr>
          <a:xfrm>
            <a:off x="2497522" y="483559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28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O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54FBBB-0296-4DAE-A4D3-F3A06880DD1E}"/>
              </a:ext>
            </a:extLst>
          </p:cNvPr>
          <p:cNvSpPr txBox="1"/>
          <p:nvPr/>
        </p:nvSpPr>
        <p:spPr>
          <a:xfrm>
            <a:off x="4199265" y="3916090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34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Ne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AA64562-60F3-4397-918D-054898DCD3C7}"/>
              </a:ext>
            </a:extLst>
          </p:cNvPr>
          <p:cNvSpPr txBox="1"/>
          <p:nvPr/>
        </p:nvSpPr>
        <p:spPr>
          <a:xfrm>
            <a:off x="783291" y="48202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24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O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1E2F2F7-2633-4DE4-B196-FCBC6B03353A}"/>
              </a:ext>
            </a:extLst>
          </p:cNvPr>
          <p:cNvCxnSpPr/>
          <p:nvPr/>
        </p:nvCxnSpPr>
        <p:spPr>
          <a:xfrm flipV="1">
            <a:off x="5983132" y="3045682"/>
            <a:ext cx="0" cy="451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CE1ACF3-E9F3-4E92-83D7-0E6C030A51CD}"/>
              </a:ext>
            </a:extLst>
          </p:cNvPr>
          <p:cNvCxnSpPr/>
          <p:nvPr/>
        </p:nvCxnSpPr>
        <p:spPr>
          <a:xfrm flipV="1">
            <a:off x="6411378" y="2975832"/>
            <a:ext cx="1266" cy="497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0818A9E-F2CC-4F4C-9282-2CCD129C040C}"/>
              </a:ext>
            </a:extLst>
          </p:cNvPr>
          <p:cNvCxnSpPr/>
          <p:nvPr/>
        </p:nvCxnSpPr>
        <p:spPr>
          <a:xfrm flipV="1">
            <a:off x="1270874" y="4762841"/>
            <a:ext cx="0" cy="451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E89703E2-A2E3-413E-9DF9-ED6D0A9A2E35}"/>
              </a:ext>
            </a:extLst>
          </p:cNvPr>
          <p:cNvCxnSpPr/>
          <p:nvPr/>
        </p:nvCxnSpPr>
        <p:spPr>
          <a:xfrm>
            <a:off x="5547282" y="3058382"/>
            <a:ext cx="4272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775E2F5-CB58-4221-92E7-3DC9A9576285}"/>
              </a:ext>
            </a:extLst>
          </p:cNvPr>
          <p:cNvCxnSpPr/>
          <p:nvPr/>
        </p:nvCxnSpPr>
        <p:spPr>
          <a:xfrm flipV="1">
            <a:off x="2130264" y="4376007"/>
            <a:ext cx="0" cy="8387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26C46F4-B0DE-4331-B98C-1A72CD3207C4}"/>
              </a:ext>
            </a:extLst>
          </p:cNvPr>
          <p:cNvCxnSpPr/>
          <p:nvPr/>
        </p:nvCxnSpPr>
        <p:spPr>
          <a:xfrm flipV="1">
            <a:off x="3835214" y="3911124"/>
            <a:ext cx="0" cy="451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DBFCF31D-E59D-4E39-949E-492EDE5B062C}"/>
              </a:ext>
            </a:extLst>
          </p:cNvPr>
          <p:cNvCxnSpPr/>
          <p:nvPr/>
        </p:nvCxnSpPr>
        <p:spPr>
          <a:xfrm>
            <a:off x="5148894" y="3924315"/>
            <a:ext cx="4272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39A482F-9807-4AD7-925F-6C60C1F2C156}"/>
              </a:ext>
            </a:extLst>
          </p:cNvPr>
          <p:cNvCxnSpPr/>
          <p:nvPr/>
        </p:nvCxnSpPr>
        <p:spPr>
          <a:xfrm>
            <a:off x="4695508" y="3060540"/>
            <a:ext cx="4272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A060978-2B9A-4E14-8E87-A18423C03C71}"/>
              </a:ext>
            </a:extLst>
          </p:cNvPr>
          <p:cNvCxnSpPr/>
          <p:nvPr/>
        </p:nvCxnSpPr>
        <p:spPr>
          <a:xfrm flipV="1">
            <a:off x="1694024" y="4762841"/>
            <a:ext cx="0" cy="451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C5506DD-3093-4A1C-91FD-029C055518CE}"/>
              </a:ext>
            </a:extLst>
          </p:cNvPr>
          <p:cNvCxnSpPr/>
          <p:nvPr/>
        </p:nvCxnSpPr>
        <p:spPr>
          <a:xfrm>
            <a:off x="1696324" y="5208080"/>
            <a:ext cx="4272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F22313B-1457-4FB4-A5BF-627B65D74857}"/>
              </a:ext>
            </a:extLst>
          </p:cNvPr>
          <p:cNvCxnSpPr/>
          <p:nvPr/>
        </p:nvCxnSpPr>
        <p:spPr>
          <a:xfrm>
            <a:off x="1258174" y="4775541"/>
            <a:ext cx="4272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87ABB5C-FCCD-4EB8-9507-BB4220210983}"/>
              </a:ext>
            </a:extLst>
          </p:cNvPr>
          <p:cNvCxnSpPr/>
          <p:nvPr/>
        </p:nvCxnSpPr>
        <p:spPr>
          <a:xfrm flipV="1">
            <a:off x="3418402" y="3911124"/>
            <a:ext cx="0" cy="451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40282D8E-F7E0-4129-9DB2-1D6CE6493DF4}"/>
              </a:ext>
            </a:extLst>
          </p:cNvPr>
          <p:cNvCxnSpPr/>
          <p:nvPr/>
        </p:nvCxnSpPr>
        <p:spPr>
          <a:xfrm>
            <a:off x="3420702" y="4356363"/>
            <a:ext cx="4272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9D43239-62FE-4251-8B66-FF8A0E04C3CB}"/>
              </a:ext>
            </a:extLst>
          </p:cNvPr>
          <p:cNvCxnSpPr/>
          <p:nvPr/>
        </p:nvCxnSpPr>
        <p:spPr>
          <a:xfrm>
            <a:off x="2982552" y="3923824"/>
            <a:ext cx="4272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63FB9E87-C11F-4B9B-9404-5B55E3023B28}"/>
              </a:ext>
            </a:extLst>
          </p:cNvPr>
          <p:cNvCxnSpPr/>
          <p:nvPr/>
        </p:nvCxnSpPr>
        <p:spPr>
          <a:xfrm flipV="1">
            <a:off x="5569756" y="3060540"/>
            <a:ext cx="0" cy="8704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4001565-CFA8-45CA-9178-201C6E319ABF}"/>
              </a:ext>
            </a:extLst>
          </p:cNvPr>
          <p:cNvCxnSpPr/>
          <p:nvPr/>
        </p:nvCxnSpPr>
        <p:spPr>
          <a:xfrm flipV="1">
            <a:off x="5131358" y="3047840"/>
            <a:ext cx="0" cy="875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8F5EE37-547F-4082-9081-C20D2525DCB8}"/>
              </a:ext>
            </a:extLst>
          </p:cNvPr>
          <p:cNvCxnSpPr/>
          <p:nvPr/>
        </p:nvCxnSpPr>
        <p:spPr>
          <a:xfrm>
            <a:off x="3840298" y="3923824"/>
            <a:ext cx="4272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13FDD19-CB83-4324-A944-53C01F2123E9}"/>
              </a:ext>
            </a:extLst>
          </p:cNvPr>
          <p:cNvCxnSpPr/>
          <p:nvPr/>
        </p:nvCxnSpPr>
        <p:spPr>
          <a:xfrm flipV="1">
            <a:off x="4276148" y="3911124"/>
            <a:ext cx="0" cy="451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7CDBC2C-FB12-491E-8264-9F82D49EAA4D}"/>
              </a:ext>
            </a:extLst>
          </p:cNvPr>
          <p:cNvCxnSpPr/>
          <p:nvPr/>
        </p:nvCxnSpPr>
        <p:spPr>
          <a:xfrm>
            <a:off x="4278448" y="4356363"/>
            <a:ext cx="4272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0D190E31-10C3-4D32-A523-B4964E7BFF35}"/>
              </a:ext>
            </a:extLst>
          </p:cNvPr>
          <p:cNvCxnSpPr/>
          <p:nvPr/>
        </p:nvCxnSpPr>
        <p:spPr>
          <a:xfrm flipV="1">
            <a:off x="4699310" y="3047840"/>
            <a:ext cx="0" cy="1315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CC580A00-DC60-44C6-A486-C6CBF326C7D7}"/>
              </a:ext>
            </a:extLst>
          </p:cNvPr>
          <p:cNvCxnSpPr/>
          <p:nvPr/>
        </p:nvCxnSpPr>
        <p:spPr>
          <a:xfrm flipV="1">
            <a:off x="2555572" y="4337634"/>
            <a:ext cx="0" cy="451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94DEB7B-8A66-40E1-A16A-DCA8CD519953}"/>
              </a:ext>
            </a:extLst>
          </p:cNvPr>
          <p:cNvCxnSpPr/>
          <p:nvPr/>
        </p:nvCxnSpPr>
        <p:spPr>
          <a:xfrm>
            <a:off x="2557872" y="4771584"/>
            <a:ext cx="4272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6049EEC6-854A-497D-B9A8-2A3B177C5BC9}"/>
              </a:ext>
            </a:extLst>
          </p:cNvPr>
          <p:cNvCxnSpPr/>
          <p:nvPr/>
        </p:nvCxnSpPr>
        <p:spPr>
          <a:xfrm flipV="1">
            <a:off x="2983818" y="3926794"/>
            <a:ext cx="0" cy="8387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5E6A3896-A05A-421F-AE1F-B33A7CCE4112}"/>
              </a:ext>
            </a:extLst>
          </p:cNvPr>
          <p:cNvCxnSpPr/>
          <p:nvPr/>
        </p:nvCxnSpPr>
        <p:spPr>
          <a:xfrm>
            <a:off x="2119722" y="4350334"/>
            <a:ext cx="4272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4EA31AA4-DF9A-4C80-8769-635EE571BB93}"/>
              </a:ext>
            </a:extLst>
          </p:cNvPr>
          <p:cNvGrpSpPr/>
          <p:nvPr/>
        </p:nvGrpSpPr>
        <p:grpSpPr>
          <a:xfrm>
            <a:off x="1226644" y="2968082"/>
            <a:ext cx="6012216" cy="2204629"/>
            <a:chOff x="1046156" y="3463290"/>
            <a:chExt cx="6012216" cy="2204629"/>
          </a:xfrm>
        </p:grpSpPr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3A3DD85A-7045-4B6B-841A-56F0EB0D7583}"/>
                </a:ext>
              </a:extLst>
            </p:cNvPr>
            <p:cNvCxnSpPr/>
            <p:nvPr/>
          </p:nvCxnSpPr>
          <p:spPr>
            <a:xfrm flipV="1">
              <a:off x="5771114" y="3498850"/>
              <a:ext cx="0" cy="45191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B5DB2355-89E0-4807-8562-A12026CB16B2}"/>
                </a:ext>
              </a:extLst>
            </p:cNvPr>
            <p:cNvCxnSpPr/>
            <p:nvPr/>
          </p:nvCxnSpPr>
          <p:spPr>
            <a:xfrm>
              <a:off x="6626968" y="3944089"/>
              <a:ext cx="42721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FFC9E916-6ADE-453E-8BED-347CECD50661}"/>
                </a:ext>
              </a:extLst>
            </p:cNvPr>
            <p:cNvCxnSpPr/>
            <p:nvPr/>
          </p:nvCxnSpPr>
          <p:spPr>
            <a:xfrm flipV="1">
              <a:off x="6633566" y="3513708"/>
              <a:ext cx="0" cy="413046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125FB151-8495-4176-963B-6F0AEFD69383}"/>
                </a:ext>
              </a:extLst>
            </p:cNvPr>
            <p:cNvCxnSpPr/>
            <p:nvPr/>
          </p:nvCxnSpPr>
          <p:spPr>
            <a:xfrm flipV="1">
              <a:off x="1058856" y="4829175"/>
              <a:ext cx="0" cy="838744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B0FC6C1B-0101-4A18-A489-BCE4CC2DB41E}"/>
                </a:ext>
              </a:extLst>
            </p:cNvPr>
            <p:cNvCxnSpPr/>
            <p:nvPr/>
          </p:nvCxnSpPr>
          <p:spPr>
            <a:xfrm>
              <a:off x="6207868" y="3511550"/>
              <a:ext cx="42721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6FF1A0FE-4B02-4074-8CE0-28CE0585575D}"/>
                </a:ext>
              </a:extLst>
            </p:cNvPr>
            <p:cNvCxnSpPr/>
            <p:nvPr/>
          </p:nvCxnSpPr>
          <p:spPr>
            <a:xfrm flipV="1">
              <a:off x="1918246" y="4829175"/>
              <a:ext cx="0" cy="838744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8B43BBAB-6C57-45BA-A175-B9FD700D9440}"/>
                </a:ext>
              </a:extLst>
            </p:cNvPr>
            <p:cNvCxnSpPr/>
            <p:nvPr/>
          </p:nvCxnSpPr>
          <p:spPr>
            <a:xfrm flipV="1">
              <a:off x="3197498" y="4364293"/>
              <a:ext cx="0" cy="438718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BE466848-22B2-449B-B6BF-035E2E761B28}"/>
                </a:ext>
              </a:extLst>
            </p:cNvPr>
            <p:cNvCxnSpPr/>
            <p:nvPr/>
          </p:nvCxnSpPr>
          <p:spPr>
            <a:xfrm>
              <a:off x="4936876" y="4377483"/>
              <a:ext cx="42721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954F5D38-BE03-47DD-ADF1-05FB8F5E9E43}"/>
                </a:ext>
              </a:extLst>
            </p:cNvPr>
            <p:cNvCxnSpPr/>
            <p:nvPr/>
          </p:nvCxnSpPr>
          <p:spPr>
            <a:xfrm>
              <a:off x="4483490" y="3945756"/>
              <a:ext cx="42721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6B18E41F-2E08-42D7-8DEE-C9981A508820}"/>
                </a:ext>
              </a:extLst>
            </p:cNvPr>
            <p:cNvCxnSpPr/>
            <p:nvPr/>
          </p:nvCxnSpPr>
          <p:spPr>
            <a:xfrm flipV="1">
              <a:off x="1482006" y="4816202"/>
              <a:ext cx="0" cy="851717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B7EDB168-1A74-4242-AAFD-657B37D1828D}"/>
                </a:ext>
              </a:extLst>
            </p:cNvPr>
            <p:cNvCxnSpPr/>
            <p:nvPr/>
          </p:nvCxnSpPr>
          <p:spPr>
            <a:xfrm>
              <a:off x="1484306" y="5661248"/>
              <a:ext cx="42721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CACF1AA3-EA6D-4BE5-A9AA-191695F353C3}"/>
                </a:ext>
              </a:extLst>
            </p:cNvPr>
            <p:cNvCxnSpPr/>
            <p:nvPr/>
          </p:nvCxnSpPr>
          <p:spPr>
            <a:xfrm>
              <a:off x="1046156" y="4803502"/>
              <a:ext cx="42721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F9F0CEAD-DCA8-4041-AC29-3595B317AAB1}"/>
                </a:ext>
              </a:extLst>
            </p:cNvPr>
            <p:cNvCxnSpPr/>
            <p:nvPr/>
          </p:nvCxnSpPr>
          <p:spPr>
            <a:xfrm>
              <a:off x="3208684" y="4803011"/>
              <a:ext cx="42721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1F5CB565-4C14-4701-9DA9-23B1AEB49C19}"/>
                </a:ext>
              </a:extLst>
            </p:cNvPr>
            <p:cNvCxnSpPr/>
            <p:nvPr/>
          </p:nvCxnSpPr>
          <p:spPr>
            <a:xfrm flipV="1">
              <a:off x="5357738" y="3513708"/>
              <a:ext cx="0" cy="870446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7981047D-0BCC-4940-8A78-557473340AD5}"/>
                </a:ext>
              </a:extLst>
            </p:cNvPr>
            <p:cNvCxnSpPr/>
            <p:nvPr/>
          </p:nvCxnSpPr>
          <p:spPr>
            <a:xfrm flipV="1">
              <a:off x="4919340" y="3948931"/>
              <a:ext cx="0" cy="42806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B6D2C23E-ADE2-4C59-B7D5-71063109E6A9}"/>
                </a:ext>
              </a:extLst>
            </p:cNvPr>
            <p:cNvCxnSpPr/>
            <p:nvPr/>
          </p:nvCxnSpPr>
          <p:spPr>
            <a:xfrm>
              <a:off x="3628280" y="4376992"/>
              <a:ext cx="42721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FE588104-AFA4-425D-9A36-7EF437949614}"/>
                </a:ext>
              </a:extLst>
            </p:cNvPr>
            <p:cNvCxnSpPr/>
            <p:nvPr/>
          </p:nvCxnSpPr>
          <p:spPr>
            <a:xfrm flipV="1">
              <a:off x="4064130" y="4364292"/>
              <a:ext cx="0" cy="45191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FF7A3296-131C-4C60-A997-27D8C8CD16D5}"/>
                </a:ext>
              </a:extLst>
            </p:cNvPr>
            <p:cNvCxnSpPr/>
            <p:nvPr/>
          </p:nvCxnSpPr>
          <p:spPr>
            <a:xfrm>
              <a:off x="4066430" y="4809531"/>
              <a:ext cx="42721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04072F05-E6FA-46D9-9314-717E692624E2}"/>
                </a:ext>
              </a:extLst>
            </p:cNvPr>
            <p:cNvCxnSpPr/>
            <p:nvPr/>
          </p:nvCxnSpPr>
          <p:spPr>
            <a:xfrm flipV="1">
              <a:off x="4487292" y="3950760"/>
              <a:ext cx="0" cy="865442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8E9908B9-58C4-461E-B52E-D10AA1A466CD}"/>
                </a:ext>
              </a:extLst>
            </p:cNvPr>
            <p:cNvCxnSpPr/>
            <p:nvPr/>
          </p:nvCxnSpPr>
          <p:spPr>
            <a:xfrm flipV="1">
              <a:off x="2343554" y="4790802"/>
              <a:ext cx="0" cy="877117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EF997514-E631-41B9-A8F5-1D9DA13B12E9}"/>
                </a:ext>
              </a:extLst>
            </p:cNvPr>
            <p:cNvCxnSpPr/>
            <p:nvPr/>
          </p:nvCxnSpPr>
          <p:spPr>
            <a:xfrm>
              <a:off x="2345854" y="5667598"/>
              <a:ext cx="42721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E6AF102B-AF69-49FA-B993-B33ADCE699F3}"/>
                </a:ext>
              </a:extLst>
            </p:cNvPr>
            <p:cNvCxnSpPr/>
            <p:nvPr/>
          </p:nvCxnSpPr>
          <p:spPr>
            <a:xfrm flipV="1">
              <a:off x="2771800" y="4384154"/>
              <a:ext cx="0" cy="1277094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DF7C8FB1-3BDB-42D4-B876-2A3E9414669E}"/>
                </a:ext>
              </a:extLst>
            </p:cNvPr>
            <p:cNvCxnSpPr/>
            <p:nvPr/>
          </p:nvCxnSpPr>
          <p:spPr>
            <a:xfrm>
              <a:off x="1907704" y="4803502"/>
              <a:ext cx="42721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5CF964C0-B747-4058-83D9-C13231B7E631}"/>
                </a:ext>
              </a:extLst>
            </p:cNvPr>
            <p:cNvCxnSpPr/>
            <p:nvPr/>
          </p:nvCxnSpPr>
          <p:spPr>
            <a:xfrm>
              <a:off x="2771800" y="4384154"/>
              <a:ext cx="42721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A061D529-8FDB-4ED8-9391-E1F2D350D5FE}"/>
                </a:ext>
              </a:extLst>
            </p:cNvPr>
            <p:cNvCxnSpPr/>
            <p:nvPr/>
          </p:nvCxnSpPr>
          <p:spPr>
            <a:xfrm flipV="1">
              <a:off x="3623196" y="4364293"/>
              <a:ext cx="0" cy="438718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1622B3FA-F9A6-42D4-8668-91485E37395A}"/>
                </a:ext>
              </a:extLst>
            </p:cNvPr>
            <p:cNvCxnSpPr/>
            <p:nvPr/>
          </p:nvCxnSpPr>
          <p:spPr>
            <a:xfrm flipV="1">
              <a:off x="7057106" y="3463290"/>
              <a:ext cx="1266" cy="497754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287994D6-A75B-4F88-854F-52355D2C6B04}"/>
                </a:ext>
              </a:extLst>
            </p:cNvPr>
            <p:cNvCxnSpPr/>
            <p:nvPr/>
          </p:nvCxnSpPr>
          <p:spPr>
            <a:xfrm flipV="1">
              <a:off x="6199360" y="3513708"/>
              <a:ext cx="0" cy="413046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4007F990-DC11-4D6B-ADD4-0ED978152F6F}"/>
                </a:ext>
              </a:extLst>
            </p:cNvPr>
            <p:cNvCxnSpPr/>
            <p:nvPr/>
          </p:nvCxnSpPr>
          <p:spPr>
            <a:xfrm>
              <a:off x="5773414" y="3944089"/>
              <a:ext cx="42721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0BEBE745-71E7-4248-9789-DEDA34BA6987}"/>
                </a:ext>
              </a:extLst>
            </p:cNvPr>
            <p:cNvCxnSpPr/>
            <p:nvPr/>
          </p:nvCxnSpPr>
          <p:spPr>
            <a:xfrm>
              <a:off x="5335264" y="3511550"/>
              <a:ext cx="42721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3D5F2FD3-9F84-463B-9046-C5987615BC59}"/>
              </a:ext>
            </a:extLst>
          </p:cNvPr>
          <p:cNvGrpSpPr/>
          <p:nvPr/>
        </p:nvGrpSpPr>
        <p:grpSpPr>
          <a:xfrm>
            <a:off x="1237154" y="2933792"/>
            <a:ext cx="5154470" cy="2238919"/>
            <a:chOff x="1046156" y="3429000"/>
            <a:chExt cx="5154470" cy="2238919"/>
          </a:xfrm>
        </p:grpSpPr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672E4991-BAF9-42E8-91A8-FF19D24A4A7C}"/>
                </a:ext>
              </a:extLst>
            </p:cNvPr>
            <p:cNvCxnSpPr/>
            <p:nvPr/>
          </p:nvCxnSpPr>
          <p:spPr>
            <a:xfrm flipV="1">
              <a:off x="5771114" y="3498850"/>
              <a:ext cx="0" cy="45191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E570EDD6-085C-467A-BCD3-D31DF640A675}"/>
                </a:ext>
              </a:extLst>
            </p:cNvPr>
            <p:cNvCxnSpPr/>
            <p:nvPr/>
          </p:nvCxnSpPr>
          <p:spPr>
            <a:xfrm>
              <a:off x="5773414" y="3944089"/>
              <a:ext cx="427212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48536799-D622-4C4E-B338-6A88D69808B1}"/>
                </a:ext>
              </a:extLst>
            </p:cNvPr>
            <p:cNvCxnSpPr/>
            <p:nvPr/>
          </p:nvCxnSpPr>
          <p:spPr>
            <a:xfrm flipV="1">
              <a:off x="6199360" y="3429000"/>
              <a:ext cx="1266" cy="497754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E4477035-8098-4FD7-906F-F6E6C7CE6032}"/>
                </a:ext>
              </a:extLst>
            </p:cNvPr>
            <p:cNvCxnSpPr/>
            <p:nvPr/>
          </p:nvCxnSpPr>
          <p:spPr>
            <a:xfrm flipV="1">
              <a:off x="1058856" y="5216009"/>
              <a:ext cx="0" cy="45191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DDB32CAB-658A-429A-B83F-8477FFCDCF88}"/>
                </a:ext>
              </a:extLst>
            </p:cNvPr>
            <p:cNvCxnSpPr/>
            <p:nvPr/>
          </p:nvCxnSpPr>
          <p:spPr>
            <a:xfrm>
              <a:off x="5335264" y="3511550"/>
              <a:ext cx="427212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9FCC5E98-EBB9-4139-A3D4-7DDA971016B6}"/>
                </a:ext>
              </a:extLst>
            </p:cNvPr>
            <p:cNvCxnSpPr/>
            <p:nvPr/>
          </p:nvCxnSpPr>
          <p:spPr>
            <a:xfrm flipV="1">
              <a:off x="1918246" y="4829175"/>
              <a:ext cx="0" cy="838744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5901B51D-4182-44DB-9164-F6D7F29E3323}"/>
                </a:ext>
              </a:extLst>
            </p:cNvPr>
            <p:cNvCxnSpPr/>
            <p:nvPr/>
          </p:nvCxnSpPr>
          <p:spPr>
            <a:xfrm flipV="1">
              <a:off x="3623196" y="4364292"/>
              <a:ext cx="0" cy="864417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0D3C425F-D8DA-40FB-8423-1B727097ED4F}"/>
                </a:ext>
              </a:extLst>
            </p:cNvPr>
            <p:cNvCxnSpPr/>
            <p:nvPr/>
          </p:nvCxnSpPr>
          <p:spPr>
            <a:xfrm>
              <a:off x="4936876" y="4377483"/>
              <a:ext cx="427212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BF825881-FB9E-433A-B83A-46C6C9D5052B}"/>
                </a:ext>
              </a:extLst>
            </p:cNvPr>
            <p:cNvCxnSpPr/>
            <p:nvPr/>
          </p:nvCxnSpPr>
          <p:spPr>
            <a:xfrm>
              <a:off x="4483490" y="3945756"/>
              <a:ext cx="427212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A7C630D9-8E9A-4D4B-AB3E-8095B1FE3F54}"/>
                </a:ext>
              </a:extLst>
            </p:cNvPr>
            <p:cNvCxnSpPr/>
            <p:nvPr/>
          </p:nvCxnSpPr>
          <p:spPr>
            <a:xfrm flipV="1">
              <a:off x="1482006" y="5216009"/>
              <a:ext cx="0" cy="45191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1ADA7932-4B2B-442F-A383-516C5FBEFC88}"/>
                </a:ext>
              </a:extLst>
            </p:cNvPr>
            <p:cNvCxnSpPr/>
            <p:nvPr/>
          </p:nvCxnSpPr>
          <p:spPr>
            <a:xfrm>
              <a:off x="1484306" y="5661248"/>
              <a:ext cx="427212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3F24E6B2-1718-403D-9309-42CB1ECB5875}"/>
                </a:ext>
              </a:extLst>
            </p:cNvPr>
            <p:cNvCxnSpPr/>
            <p:nvPr/>
          </p:nvCxnSpPr>
          <p:spPr>
            <a:xfrm>
              <a:off x="1046156" y="5228709"/>
              <a:ext cx="427212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DABAAF18-F438-411E-8628-992F9B25BE0E}"/>
                </a:ext>
              </a:extLst>
            </p:cNvPr>
            <p:cNvCxnSpPr/>
            <p:nvPr/>
          </p:nvCxnSpPr>
          <p:spPr>
            <a:xfrm flipV="1">
              <a:off x="3206384" y="4789990"/>
              <a:ext cx="0" cy="45191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5DE9E5B3-CE4A-4280-BA75-CC35D935306D}"/>
                </a:ext>
              </a:extLst>
            </p:cNvPr>
            <p:cNvCxnSpPr/>
            <p:nvPr/>
          </p:nvCxnSpPr>
          <p:spPr>
            <a:xfrm>
              <a:off x="3208684" y="5235550"/>
              <a:ext cx="427212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2EB79A8A-2454-4B8B-AEF6-4AF1C189E9AC}"/>
                </a:ext>
              </a:extLst>
            </p:cNvPr>
            <p:cNvCxnSpPr/>
            <p:nvPr/>
          </p:nvCxnSpPr>
          <p:spPr>
            <a:xfrm>
              <a:off x="2770534" y="4803011"/>
              <a:ext cx="427212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131D76D6-F4F4-4E7A-BB57-7B536FF1F2B3}"/>
                </a:ext>
              </a:extLst>
            </p:cNvPr>
            <p:cNvCxnSpPr/>
            <p:nvPr/>
          </p:nvCxnSpPr>
          <p:spPr>
            <a:xfrm flipV="1">
              <a:off x="5357738" y="3513708"/>
              <a:ext cx="0" cy="870446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6CCD996B-7D87-4A7B-A70B-50C1AC4A8D45}"/>
                </a:ext>
              </a:extLst>
            </p:cNvPr>
            <p:cNvCxnSpPr/>
            <p:nvPr/>
          </p:nvCxnSpPr>
          <p:spPr>
            <a:xfrm flipV="1">
              <a:off x="4919340" y="3948931"/>
              <a:ext cx="0" cy="428061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410BAAC1-8440-4728-9FA6-B200F3476871}"/>
                </a:ext>
              </a:extLst>
            </p:cNvPr>
            <p:cNvCxnSpPr/>
            <p:nvPr/>
          </p:nvCxnSpPr>
          <p:spPr>
            <a:xfrm>
              <a:off x="3628280" y="4376992"/>
              <a:ext cx="427212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45F822A8-A887-48A0-BFF8-5383F12974F3}"/>
                </a:ext>
              </a:extLst>
            </p:cNvPr>
            <p:cNvCxnSpPr/>
            <p:nvPr/>
          </p:nvCxnSpPr>
          <p:spPr>
            <a:xfrm flipV="1">
              <a:off x="4064130" y="4364292"/>
              <a:ext cx="0" cy="45191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8395A975-A812-4150-ABC5-1D732776705D}"/>
                </a:ext>
              </a:extLst>
            </p:cNvPr>
            <p:cNvCxnSpPr/>
            <p:nvPr/>
          </p:nvCxnSpPr>
          <p:spPr>
            <a:xfrm>
              <a:off x="4066430" y="4809531"/>
              <a:ext cx="427212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19595DBB-263F-44F7-AE36-516F876E0BB7}"/>
                </a:ext>
              </a:extLst>
            </p:cNvPr>
            <p:cNvCxnSpPr/>
            <p:nvPr/>
          </p:nvCxnSpPr>
          <p:spPr>
            <a:xfrm flipV="1">
              <a:off x="4487292" y="3950760"/>
              <a:ext cx="0" cy="86544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52D4FE22-C3D8-4D18-8E67-91402294D4E4}"/>
                </a:ext>
              </a:extLst>
            </p:cNvPr>
            <p:cNvCxnSpPr/>
            <p:nvPr/>
          </p:nvCxnSpPr>
          <p:spPr>
            <a:xfrm flipV="1">
              <a:off x="2343554" y="4790802"/>
              <a:ext cx="0" cy="45191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D73CD188-D750-4A1E-8740-6B8D43D24AF8}"/>
                </a:ext>
              </a:extLst>
            </p:cNvPr>
            <p:cNvCxnSpPr/>
            <p:nvPr/>
          </p:nvCxnSpPr>
          <p:spPr>
            <a:xfrm>
              <a:off x="2345854" y="5236041"/>
              <a:ext cx="427212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A963202D-A83D-47FC-81CA-57A8C21B4A85}"/>
                </a:ext>
              </a:extLst>
            </p:cNvPr>
            <p:cNvCxnSpPr/>
            <p:nvPr/>
          </p:nvCxnSpPr>
          <p:spPr>
            <a:xfrm flipV="1">
              <a:off x="2771800" y="4809531"/>
              <a:ext cx="0" cy="409175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8F8C7E0A-1449-4815-BEF2-5E1CFACDF15C}"/>
                </a:ext>
              </a:extLst>
            </p:cNvPr>
            <p:cNvCxnSpPr/>
            <p:nvPr/>
          </p:nvCxnSpPr>
          <p:spPr>
            <a:xfrm>
              <a:off x="1907704" y="4803502"/>
              <a:ext cx="427212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AD53D2E7-3039-487E-8FC9-CDA825B2347F}"/>
              </a:ext>
            </a:extLst>
          </p:cNvPr>
          <p:cNvCxnSpPr/>
          <p:nvPr/>
        </p:nvCxnSpPr>
        <p:spPr>
          <a:xfrm flipH="1" flipV="1">
            <a:off x="7246947" y="5719071"/>
            <a:ext cx="617080" cy="134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76A2F191-D142-4314-86C8-A26216E06859}"/>
              </a:ext>
            </a:extLst>
          </p:cNvPr>
          <p:cNvCxnSpPr/>
          <p:nvPr/>
        </p:nvCxnSpPr>
        <p:spPr>
          <a:xfrm flipH="1" flipV="1">
            <a:off x="7279149" y="5986553"/>
            <a:ext cx="597478" cy="155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85857D00-DE77-4690-9AA0-2F72B82CF542}"/>
              </a:ext>
            </a:extLst>
          </p:cNvPr>
          <p:cNvCxnSpPr/>
          <p:nvPr/>
        </p:nvCxnSpPr>
        <p:spPr>
          <a:xfrm flipH="1" flipV="1">
            <a:off x="7281339" y="6251550"/>
            <a:ext cx="597478" cy="4912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FD1F56A-D049-4269-92FC-0A1CA8D5F44F}"/>
              </a:ext>
            </a:extLst>
          </p:cNvPr>
          <p:cNvSpPr txBox="1"/>
          <p:nvPr/>
        </p:nvSpPr>
        <p:spPr>
          <a:xfrm>
            <a:off x="7950641" y="5517232"/>
            <a:ext cx="105670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  <a:cs typeface="Times New Roman" panose="02020603050405020304" pitchFamily="18" charset="0"/>
              </a:rPr>
              <a:t>FRDM</a:t>
            </a:r>
          </a:p>
          <a:p>
            <a:r>
              <a:rPr lang="en-US" altLang="ja-JP" dirty="0">
                <a:latin typeface="+mn-lt"/>
                <a:cs typeface="Times New Roman" panose="02020603050405020304" pitchFamily="18" charset="0"/>
              </a:rPr>
              <a:t>KTUY05</a:t>
            </a:r>
          </a:p>
          <a:p>
            <a:r>
              <a:rPr kumimoji="1" lang="en-US" altLang="ja-JP" dirty="0">
                <a:latin typeface="+mn-lt"/>
                <a:cs typeface="Times New Roman" panose="02020603050405020304" pitchFamily="18" charset="0"/>
              </a:rPr>
              <a:t>HFB-24</a:t>
            </a:r>
            <a:endParaRPr kumimoji="1" lang="ja-JP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C040D9CC-B2C2-4986-8D09-BFDA1DD6BB12}"/>
              </a:ext>
            </a:extLst>
          </p:cNvPr>
          <p:cNvSpPr txBox="1"/>
          <p:nvPr/>
        </p:nvSpPr>
        <p:spPr>
          <a:xfrm>
            <a:off x="2532112" y="4410387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29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F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4C5BDB57-853B-4C48-A903-BF19D61F4F8B}"/>
              </a:ext>
            </a:extLst>
          </p:cNvPr>
          <p:cNvSpPr txBox="1"/>
          <p:nvPr/>
        </p:nvSpPr>
        <p:spPr>
          <a:xfrm>
            <a:off x="3346938" y="3944796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32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Ne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CD6E861D-2293-4623-9400-8A1EB33CCF48}"/>
              </a:ext>
            </a:extLst>
          </p:cNvPr>
          <p:cNvSpPr txBox="1"/>
          <p:nvPr/>
        </p:nvSpPr>
        <p:spPr>
          <a:xfrm>
            <a:off x="5051627" y="3118939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38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Mg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D0134309-F574-4339-B7EF-7E8A04879020}"/>
              </a:ext>
            </a:extLst>
          </p:cNvPr>
          <p:cNvCxnSpPr>
            <a:cxnSpLocks/>
          </p:cNvCxnSpPr>
          <p:nvPr/>
        </p:nvCxnSpPr>
        <p:spPr>
          <a:xfrm>
            <a:off x="517074" y="4983827"/>
            <a:ext cx="16593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9CE66470-A521-4C5A-BE75-C7D8F0307B5A}"/>
              </a:ext>
            </a:extLst>
          </p:cNvPr>
          <p:cNvSpPr txBox="1"/>
          <p:nvPr/>
        </p:nvSpPr>
        <p:spPr>
          <a:xfrm>
            <a:off x="208214" y="4814550"/>
            <a:ext cx="29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8</a:t>
            </a:r>
            <a:endParaRPr kumimoji="1" lang="ja-JP" altLang="en-US" sz="1600" dirty="0"/>
          </a:p>
        </p:txBody>
      </p: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9D62524A-AA2B-435A-924F-4AD6177C07EF}"/>
              </a:ext>
            </a:extLst>
          </p:cNvPr>
          <p:cNvCxnSpPr/>
          <p:nvPr/>
        </p:nvCxnSpPr>
        <p:spPr>
          <a:xfrm>
            <a:off x="550504" y="3256239"/>
            <a:ext cx="146278" cy="3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240D0023-9994-4D3C-B959-901D2DD4A64A}"/>
              </a:ext>
            </a:extLst>
          </p:cNvPr>
          <p:cNvSpPr txBox="1"/>
          <p:nvPr/>
        </p:nvSpPr>
        <p:spPr>
          <a:xfrm>
            <a:off x="139814" y="3098420"/>
            <a:ext cx="508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12</a:t>
            </a:r>
            <a:endParaRPr kumimoji="1" lang="ja-JP" altLang="en-US" sz="1600" dirty="0"/>
          </a:p>
        </p:txBody>
      </p:sp>
      <p:cxnSp>
        <p:nvCxnSpPr>
          <p:cNvPr id="113" name="直線矢印コネクタ 112">
            <a:extLst>
              <a:ext uri="{FF2B5EF4-FFF2-40B4-BE49-F238E27FC236}">
                <a16:creationId xmlns:a16="http://schemas.microsoft.com/office/drawing/2014/main" id="{8B8D2338-366A-42B1-8BEB-DE77E94E872B}"/>
              </a:ext>
            </a:extLst>
          </p:cNvPr>
          <p:cNvCxnSpPr>
            <a:cxnSpLocks/>
          </p:cNvCxnSpPr>
          <p:nvPr/>
        </p:nvCxnSpPr>
        <p:spPr>
          <a:xfrm flipH="1" flipV="1">
            <a:off x="1121517" y="5098905"/>
            <a:ext cx="603069" cy="7707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8571E52E-D4DF-4E37-94B5-D763A6E8BE5D}"/>
              </a:ext>
            </a:extLst>
          </p:cNvPr>
          <p:cNvSpPr/>
          <p:nvPr/>
        </p:nvSpPr>
        <p:spPr>
          <a:xfrm>
            <a:off x="1507966" y="5674022"/>
            <a:ext cx="238752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dirty="0">
                <a:solidFill>
                  <a:srgbClr val="FF0000"/>
                </a:solidFill>
              </a:rPr>
              <a:t>Observed in 1970</a:t>
            </a:r>
          </a:p>
          <a:p>
            <a:pPr>
              <a:spcBef>
                <a:spcPct val="0"/>
              </a:spcBef>
            </a:pPr>
            <a:r>
              <a:rPr lang="en-US" altLang="ja-JP" dirty="0">
                <a:solidFill>
                  <a:srgbClr val="FF0000"/>
                </a:solidFill>
              </a:rPr>
              <a:t>D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</a:rPr>
              <a:t>ripline </a:t>
            </a:r>
            <a:r>
              <a:rPr lang="en-US" altLang="ja-JP" dirty="0">
                <a:solidFill>
                  <a:srgbClr val="FF0000"/>
                </a:solidFill>
              </a:rPr>
              <a:t>established in 1999</a:t>
            </a:r>
          </a:p>
        </p:txBody>
      </p:sp>
      <p:sp>
        <p:nvSpPr>
          <p:cNvPr id="115" name="テキスト ボックス 76">
            <a:extLst>
              <a:ext uri="{FF2B5EF4-FFF2-40B4-BE49-F238E27FC236}">
                <a16:creationId xmlns:a16="http://schemas.microsoft.com/office/drawing/2014/main" id="{1F39E4C8-9F24-443A-A653-9E96949AE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754" y="2530585"/>
            <a:ext cx="124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i="1" dirty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altLang="ja-JP" sz="1800" dirty="0">
                <a:solidFill>
                  <a:srgbClr val="FF0000"/>
                </a:solidFill>
                <a:latin typeface="Arial" charset="0"/>
              </a:rPr>
              <a:t>=3</a:t>
            </a:r>
            <a:r>
              <a:rPr lang="en-US" altLang="ja-JP" sz="1800" i="1" dirty="0">
                <a:solidFill>
                  <a:srgbClr val="FF0000"/>
                </a:solidFill>
                <a:latin typeface="Arial" charset="0"/>
              </a:rPr>
              <a:t>Z</a:t>
            </a:r>
            <a:r>
              <a:rPr lang="en-US" altLang="ja-JP" sz="1800" dirty="0">
                <a:solidFill>
                  <a:srgbClr val="FF0000"/>
                </a:solidFill>
                <a:latin typeface="Arial" charset="0"/>
              </a:rPr>
              <a:t>+4</a:t>
            </a:r>
          </a:p>
        </p:txBody>
      </p:sp>
      <p:sp>
        <p:nvSpPr>
          <p:cNvPr id="119" name="円/楕円 117">
            <a:extLst>
              <a:ext uri="{FF2B5EF4-FFF2-40B4-BE49-F238E27FC236}">
                <a16:creationId xmlns:a16="http://schemas.microsoft.com/office/drawing/2014/main" id="{AF49EDCE-AC2E-4964-A875-69A593630975}"/>
              </a:ext>
            </a:extLst>
          </p:cNvPr>
          <p:cNvSpPr/>
          <p:nvPr/>
        </p:nvSpPr>
        <p:spPr>
          <a:xfrm>
            <a:off x="824251" y="4738844"/>
            <a:ext cx="394169" cy="39626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1" name="直線矢印コネクタ 120">
            <a:extLst>
              <a:ext uri="{FF2B5EF4-FFF2-40B4-BE49-F238E27FC236}">
                <a16:creationId xmlns:a16="http://schemas.microsoft.com/office/drawing/2014/main" id="{1A6038D4-D957-4A6E-B92D-68365DF9C1A0}"/>
              </a:ext>
            </a:extLst>
          </p:cNvPr>
          <p:cNvCxnSpPr>
            <a:cxnSpLocks/>
            <a:endCxn id="120" idx="5"/>
          </p:cNvCxnSpPr>
          <p:nvPr/>
        </p:nvCxnSpPr>
        <p:spPr>
          <a:xfrm flipH="1" flipV="1">
            <a:off x="3727172" y="4683425"/>
            <a:ext cx="168316" cy="3004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>
            <a:extLst>
              <a:ext uri="{FF2B5EF4-FFF2-40B4-BE49-F238E27FC236}">
                <a16:creationId xmlns:a16="http://schemas.microsoft.com/office/drawing/2014/main" id="{5D18D87F-3489-4D75-9D18-55611B8AE7AB}"/>
              </a:ext>
            </a:extLst>
          </p:cNvPr>
          <p:cNvCxnSpPr>
            <a:cxnSpLocks/>
          </p:cNvCxnSpPr>
          <p:nvPr/>
        </p:nvCxnSpPr>
        <p:spPr>
          <a:xfrm flipH="1" flipV="1">
            <a:off x="4546044" y="4262324"/>
            <a:ext cx="237553" cy="3238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D27A23CE-84B3-45E5-8BEC-2CCE57D634B6}"/>
              </a:ext>
            </a:extLst>
          </p:cNvPr>
          <p:cNvSpPr txBox="1"/>
          <p:nvPr/>
        </p:nvSpPr>
        <p:spPr>
          <a:xfrm>
            <a:off x="3306645" y="4953970"/>
            <a:ext cx="211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Observed in 1999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4CD41918-3108-45AC-AC6F-157F892F579C}"/>
              </a:ext>
            </a:extLst>
          </p:cNvPr>
          <p:cNvSpPr txBox="1"/>
          <p:nvPr/>
        </p:nvSpPr>
        <p:spPr>
          <a:xfrm>
            <a:off x="4714335" y="4545632"/>
            <a:ext cx="88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2002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15201CE3-8BB0-4985-8180-5BF02F119D85}"/>
              </a:ext>
            </a:extLst>
          </p:cNvPr>
          <p:cNvSpPr txBox="1"/>
          <p:nvPr/>
        </p:nvSpPr>
        <p:spPr>
          <a:xfrm>
            <a:off x="6459502" y="5048468"/>
            <a:ext cx="263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Known bound isotopes</a:t>
            </a:r>
            <a:endParaRPr kumimoji="1" lang="ja-JP" altLang="en-US" dirty="0"/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D6C947B0-B5B1-4FE3-A3E6-7B6F15236954}"/>
              </a:ext>
            </a:extLst>
          </p:cNvPr>
          <p:cNvSpPr/>
          <p:nvPr/>
        </p:nvSpPr>
        <p:spPr>
          <a:xfrm>
            <a:off x="6178022" y="5129275"/>
            <a:ext cx="226734" cy="223575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7" name="直線コネクタ 186">
            <a:extLst>
              <a:ext uri="{FF2B5EF4-FFF2-40B4-BE49-F238E27FC236}">
                <a16:creationId xmlns:a16="http://schemas.microsoft.com/office/drawing/2014/main" id="{B56065EA-DB1A-452A-8766-60DE91B7F105}"/>
              </a:ext>
            </a:extLst>
          </p:cNvPr>
          <p:cNvCxnSpPr/>
          <p:nvPr/>
        </p:nvCxnSpPr>
        <p:spPr>
          <a:xfrm flipV="1">
            <a:off x="2123728" y="2759889"/>
            <a:ext cx="5284874" cy="2603799"/>
          </a:xfrm>
          <a:prstGeom prst="line">
            <a:avLst/>
          </a:prstGeom>
          <a:ln w="317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円/楕円 116">
            <a:extLst>
              <a:ext uri="{FF2B5EF4-FFF2-40B4-BE49-F238E27FC236}">
                <a16:creationId xmlns:a16="http://schemas.microsoft.com/office/drawing/2014/main" id="{78F7CCB5-6FE1-49F3-868E-5845EF7D9158}"/>
              </a:ext>
            </a:extLst>
          </p:cNvPr>
          <p:cNvSpPr/>
          <p:nvPr/>
        </p:nvSpPr>
        <p:spPr>
          <a:xfrm>
            <a:off x="4268356" y="3879573"/>
            <a:ext cx="394169" cy="39626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B9E61A-26A5-4C6D-BFB8-305A66C00421}"/>
              </a:ext>
            </a:extLst>
          </p:cNvPr>
          <p:cNvSpPr txBox="1"/>
          <p:nvPr/>
        </p:nvSpPr>
        <p:spPr>
          <a:xfrm>
            <a:off x="3361618" y="4389410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31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F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0" name="円/楕円 118">
            <a:extLst>
              <a:ext uri="{FF2B5EF4-FFF2-40B4-BE49-F238E27FC236}">
                <a16:creationId xmlns:a16="http://schemas.microsoft.com/office/drawing/2014/main" id="{CD16F32D-BA67-4452-9C24-8F777EEE120B}"/>
              </a:ext>
            </a:extLst>
          </p:cNvPr>
          <p:cNvSpPr/>
          <p:nvPr/>
        </p:nvSpPr>
        <p:spPr>
          <a:xfrm>
            <a:off x="3390728" y="4345192"/>
            <a:ext cx="394169" cy="39626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円/楕円 116">
            <a:extLst>
              <a:ext uri="{FF2B5EF4-FFF2-40B4-BE49-F238E27FC236}">
                <a16:creationId xmlns:a16="http://schemas.microsoft.com/office/drawing/2014/main" id="{16A993C7-17E0-45C5-B476-11A69529E903}"/>
              </a:ext>
            </a:extLst>
          </p:cNvPr>
          <p:cNvSpPr/>
          <p:nvPr/>
        </p:nvSpPr>
        <p:spPr>
          <a:xfrm>
            <a:off x="5140887" y="3453411"/>
            <a:ext cx="394169" cy="39626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9" name="直線矢印コネクタ 188">
            <a:extLst>
              <a:ext uri="{FF2B5EF4-FFF2-40B4-BE49-F238E27FC236}">
                <a16:creationId xmlns:a16="http://schemas.microsoft.com/office/drawing/2014/main" id="{FD08A5E8-9F65-464D-96FA-FA698E6EECDE}"/>
              </a:ext>
            </a:extLst>
          </p:cNvPr>
          <p:cNvCxnSpPr>
            <a:cxnSpLocks/>
          </p:cNvCxnSpPr>
          <p:nvPr/>
        </p:nvCxnSpPr>
        <p:spPr>
          <a:xfrm flipH="1" flipV="1">
            <a:off x="5445602" y="3841528"/>
            <a:ext cx="199758" cy="3077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444D7070-BEC1-4921-82D9-711D81EB1DB8}"/>
              </a:ext>
            </a:extLst>
          </p:cNvPr>
          <p:cNvSpPr txBox="1"/>
          <p:nvPr/>
        </p:nvSpPr>
        <p:spPr>
          <a:xfrm>
            <a:off x="5550571" y="4125658"/>
            <a:ext cx="88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2002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FCD1C81D-0C3D-463E-A711-03CD546D5C82}"/>
              </a:ext>
            </a:extLst>
          </p:cNvPr>
          <p:cNvSpPr txBox="1"/>
          <p:nvPr/>
        </p:nvSpPr>
        <p:spPr>
          <a:xfrm>
            <a:off x="4182782" y="3531330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35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Na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598AC052-712B-4CC7-BE98-08EA524BE379}"/>
              </a:ext>
            </a:extLst>
          </p:cNvPr>
          <p:cNvSpPr txBox="1"/>
          <p:nvPr/>
        </p:nvSpPr>
        <p:spPr>
          <a:xfrm>
            <a:off x="1679611" y="438260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>
                <a:latin typeface="+mn-lt"/>
                <a:cs typeface="Times New Roman" panose="02020603050405020304" pitchFamily="18" charset="0"/>
              </a:rPr>
              <a:t>27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F</a:t>
            </a:r>
            <a:endParaRPr kumimoji="1" lang="ja-JP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3" name="円/楕円 116">
            <a:extLst>
              <a:ext uri="{FF2B5EF4-FFF2-40B4-BE49-F238E27FC236}">
                <a16:creationId xmlns:a16="http://schemas.microsoft.com/office/drawing/2014/main" id="{ADE49DB5-4EDC-4A88-8056-380CD55AA798}"/>
              </a:ext>
            </a:extLst>
          </p:cNvPr>
          <p:cNvSpPr/>
          <p:nvPr/>
        </p:nvSpPr>
        <p:spPr>
          <a:xfrm>
            <a:off x="5989420" y="3021363"/>
            <a:ext cx="394169" cy="39626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DECAA93A-24C5-418A-9E1B-36149CFF51F9}"/>
              </a:ext>
            </a:extLst>
          </p:cNvPr>
          <p:cNvSpPr txBox="1"/>
          <p:nvPr/>
        </p:nvSpPr>
        <p:spPr>
          <a:xfrm>
            <a:off x="6576824" y="3701386"/>
            <a:ext cx="87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2007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97" name="直線コネクタ 196">
            <a:extLst>
              <a:ext uri="{FF2B5EF4-FFF2-40B4-BE49-F238E27FC236}">
                <a16:creationId xmlns:a16="http://schemas.microsoft.com/office/drawing/2014/main" id="{61B6D8F7-5945-47D5-8563-B2CDD6FE0791}"/>
              </a:ext>
            </a:extLst>
          </p:cNvPr>
          <p:cNvCxnSpPr/>
          <p:nvPr/>
        </p:nvCxnSpPr>
        <p:spPr>
          <a:xfrm>
            <a:off x="545608" y="4110224"/>
            <a:ext cx="146278" cy="3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59B04B50-D007-408D-A06C-09EAAC700390}"/>
              </a:ext>
            </a:extLst>
          </p:cNvPr>
          <p:cNvSpPr txBox="1"/>
          <p:nvPr/>
        </p:nvSpPr>
        <p:spPr>
          <a:xfrm>
            <a:off x="107504" y="3952405"/>
            <a:ext cx="464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10</a:t>
            </a:r>
            <a:endParaRPr kumimoji="1" lang="ja-JP" altLang="en-US" sz="1600" dirty="0"/>
          </a:p>
        </p:txBody>
      </p:sp>
      <p:cxnSp>
        <p:nvCxnSpPr>
          <p:cNvPr id="199" name="直線コネクタ 198">
            <a:extLst>
              <a:ext uri="{FF2B5EF4-FFF2-40B4-BE49-F238E27FC236}">
                <a16:creationId xmlns:a16="http://schemas.microsoft.com/office/drawing/2014/main" id="{8025A4C0-2CA1-4A65-ABD8-442396CD665B}"/>
              </a:ext>
            </a:extLst>
          </p:cNvPr>
          <p:cNvCxnSpPr/>
          <p:nvPr/>
        </p:nvCxnSpPr>
        <p:spPr>
          <a:xfrm>
            <a:off x="543699" y="3690538"/>
            <a:ext cx="146278" cy="3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0D786248-6A97-4B4A-ABFE-22D6AA4CDF41}"/>
              </a:ext>
            </a:extLst>
          </p:cNvPr>
          <p:cNvSpPr txBox="1"/>
          <p:nvPr/>
        </p:nvSpPr>
        <p:spPr>
          <a:xfrm>
            <a:off x="135467" y="3532718"/>
            <a:ext cx="508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11</a:t>
            </a:r>
            <a:endParaRPr kumimoji="1" lang="ja-JP" altLang="en-US" sz="1600" dirty="0"/>
          </a:p>
        </p:txBody>
      </p:sp>
      <p:cxnSp>
        <p:nvCxnSpPr>
          <p:cNvPr id="201" name="直線コネクタ 200">
            <a:extLst>
              <a:ext uri="{FF2B5EF4-FFF2-40B4-BE49-F238E27FC236}">
                <a16:creationId xmlns:a16="http://schemas.microsoft.com/office/drawing/2014/main" id="{C58AB7EB-C321-470D-BD70-AD351250ECE6}"/>
              </a:ext>
            </a:extLst>
          </p:cNvPr>
          <p:cNvCxnSpPr>
            <a:cxnSpLocks/>
          </p:cNvCxnSpPr>
          <p:nvPr/>
        </p:nvCxnSpPr>
        <p:spPr>
          <a:xfrm>
            <a:off x="512099" y="4571065"/>
            <a:ext cx="16593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5642E1A3-F479-4C48-A4CB-014A163C575E}"/>
              </a:ext>
            </a:extLst>
          </p:cNvPr>
          <p:cNvSpPr txBox="1"/>
          <p:nvPr/>
        </p:nvSpPr>
        <p:spPr>
          <a:xfrm>
            <a:off x="197509" y="4401788"/>
            <a:ext cx="302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9</a:t>
            </a:r>
            <a:endParaRPr kumimoji="1" lang="ja-JP" altLang="en-US" sz="1600" dirty="0"/>
          </a:p>
        </p:txBody>
      </p:sp>
      <p:cxnSp>
        <p:nvCxnSpPr>
          <p:cNvPr id="204" name="直線コネクタ 203">
            <a:extLst>
              <a:ext uri="{FF2B5EF4-FFF2-40B4-BE49-F238E27FC236}">
                <a16:creationId xmlns:a16="http://schemas.microsoft.com/office/drawing/2014/main" id="{5BE9EF5F-2DE1-4B1D-965A-93F76B328D71}"/>
              </a:ext>
            </a:extLst>
          </p:cNvPr>
          <p:cNvCxnSpPr/>
          <p:nvPr/>
        </p:nvCxnSpPr>
        <p:spPr>
          <a:xfrm>
            <a:off x="1021335" y="5732520"/>
            <a:ext cx="0" cy="2031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D2A7C480-2896-437F-91A6-7005A0814AFF}"/>
              </a:ext>
            </a:extLst>
          </p:cNvPr>
          <p:cNvSpPr txBox="1"/>
          <p:nvPr/>
        </p:nvSpPr>
        <p:spPr>
          <a:xfrm>
            <a:off x="703682" y="5876536"/>
            <a:ext cx="72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i="1" dirty="0"/>
              <a:t>N</a:t>
            </a:r>
            <a:r>
              <a:rPr kumimoji="1" lang="en-US" altLang="ja-JP" sz="1600" dirty="0"/>
              <a:t>=16</a:t>
            </a:r>
            <a:endParaRPr kumimoji="1" lang="ja-JP" altLang="en-US" sz="1600" dirty="0"/>
          </a:p>
        </p:txBody>
      </p: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39A57A19-D078-4ABD-99CA-E256F94F678A}"/>
              </a:ext>
            </a:extLst>
          </p:cNvPr>
          <p:cNvCxnSpPr/>
          <p:nvPr/>
        </p:nvCxnSpPr>
        <p:spPr>
          <a:xfrm>
            <a:off x="2771192" y="5228464"/>
            <a:ext cx="0" cy="167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B9A7300A-19B1-4D7A-8C30-A480D358B9D6}"/>
              </a:ext>
            </a:extLst>
          </p:cNvPr>
          <p:cNvSpPr txBox="1"/>
          <p:nvPr/>
        </p:nvSpPr>
        <p:spPr>
          <a:xfrm>
            <a:off x="2453539" y="5323332"/>
            <a:ext cx="72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i="1" dirty="0"/>
              <a:t>N</a:t>
            </a:r>
            <a:r>
              <a:rPr kumimoji="1" lang="en-US" altLang="ja-JP" sz="1600" dirty="0"/>
              <a:t>=20</a:t>
            </a:r>
            <a:endParaRPr kumimoji="1" lang="ja-JP" altLang="en-US" sz="1600" dirty="0"/>
          </a:p>
        </p:txBody>
      </p:sp>
      <p:cxnSp>
        <p:nvCxnSpPr>
          <p:cNvPr id="208" name="直線コネクタ 207">
            <a:extLst>
              <a:ext uri="{FF2B5EF4-FFF2-40B4-BE49-F238E27FC236}">
                <a16:creationId xmlns:a16="http://schemas.microsoft.com/office/drawing/2014/main" id="{540BF59D-4A32-4BBB-ACED-20EBFC42BB84}"/>
              </a:ext>
            </a:extLst>
          </p:cNvPr>
          <p:cNvCxnSpPr/>
          <p:nvPr/>
        </p:nvCxnSpPr>
        <p:spPr>
          <a:xfrm>
            <a:off x="6227576" y="3509505"/>
            <a:ext cx="0" cy="1846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F3C0F995-23D8-4F9F-991B-9BC13E129F8C}"/>
              </a:ext>
            </a:extLst>
          </p:cNvPr>
          <p:cNvSpPr txBox="1"/>
          <p:nvPr/>
        </p:nvSpPr>
        <p:spPr>
          <a:xfrm>
            <a:off x="5909923" y="3644288"/>
            <a:ext cx="72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i="1" dirty="0"/>
              <a:t>N</a:t>
            </a:r>
            <a:r>
              <a:rPr kumimoji="1" lang="en-US" altLang="ja-JP" sz="1600" dirty="0"/>
              <a:t>=28</a:t>
            </a:r>
            <a:endParaRPr kumimoji="1" lang="ja-JP" altLang="en-US" sz="1600" dirty="0"/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A6C547CF-85A2-485C-9873-0F2697444083}"/>
              </a:ext>
            </a:extLst>
          </p:cNvPr>
          <p:cNvSpPr txBox="1"/>
          <p:nvPr/>
        </p:nvSpPr>
        <p:spPr>
          <a:xfrm>
            <a:off x="863497" y="929560"/>
            <a:ext cx="6948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Known isotopes were up to </a:t>
            </a:r>
            <a:r>
              <a:rPr lang="en-US" altLang="ja-JP" baseline="30000" dirty="0">
                <a:solidFill>
                  <a:srgbClr val="0000FF"/>
                </a:solidFill>
              </a:rPr>
              <a:t>31</a:t>
            </a:r>
            <a:r>
              <a:rPr lang="en-US" altLang="ja-JP" dirty="0">
                <a:solidFill>
                  <a:srgbClr val="0000FF"/>
                </a:solidFill>
              </a:rPr>
              <a:t>F, </a:t>
            </a:r>
            <a:r>
              <a:rPr lang="en-US" altLang="ja-JP" baseline="30000" dirty="0">
                <a:solidFill>
                  <a:srgbClr val="0000FF"/>
                </a:solidFill>
              </a:rPr>
              <a:t>34</a:t>
            </a:r>
            <a:r>
              <a:rPr lang="en-US" altLang="ja-JP" dirty="0">
                <a:solidFill>
                  <a:srgbClr val="0000FF"/>
                </a:solidFill>
              </a:rPr>
              <a:t>Ne, </a:t>
            </a:r>
            <a:r>
              <a:rPr lang="en-US" altLang="ja-JP" baseline="30000" dirty="0">
                <a:solidFill>
                  <a:srgbClr val="0000FF"/>
                </a:solidFill>
              </a:rPr>
              <a:t>37</a:t>
            </a:r>
            <a:r>
              <a:rPr lang="en-US" altLang="ja-JP" dirty="0">
                <a:solidFill>
                  <a:srgbClr val="0000FF"/>
                </a:solidFill>
              </a:rPr>
              <a:t>Na, and </a:t>
            </a:r>
            <a:r>
              <a:rPr lang="en-US" altLang="ja-JP" baseline="30000" dirty="0">
                <a:solidFill>
                  <a:srgbClr val="0000FF"/>
                </a:solidFill>
              </a:rPr>
              <a:t>40</a:t>
            </a:r>
            <a:r>
              <a:rPr lang="en-US" altLang="ja-JP" dirty="0">
                <a:solidFill>
                  <a:srgbClr val="0000FF"/>
                </a:solidFill>
              </a:rPr>
              <a:t>Mg, all having </a:t>
            </a:r>
            <a:r>
              <a:rPr lang="en-US" altLang="ja-JP" i="1" dirty="0">
                <a:solidFill>
                  <a:srgbClr val="0000FF"/>
                </a:solidFill>
              </a:rPr>
              <a:t>A</a:t>
            </a:r>
            <a:r>
              <a:rPr lang="en-US" altLang="ja-JP" dirty="0">
                <a:solidFill>
                  <a:srgbClr val="0000FF"/>
                </a:solidFill>
              </a:rPr>
              <a:t> = 3</a:t>
            </a:r>
            <a:r>
              <a:rPr lang="en-US" altLang="ja-JP" i="1" dirty="0">
                <a:solidFill>
                  <a:srgbClr val="0000FF"/>
                </a:solidFill>
              </a:rPr>
              <a:t>Z</a:t>
            </a:r>
            <a:r>
              <a:rPr lang="en-US" altLang="ja-JP" dirty="0">
                <a:solidFill>
                  <a:srgbClr val="0000FF"/>
                </a:solidFill>
              </a:rPr>
              <a:t> + 4.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N</a:t>
            </a:r>
            <a:r>
              <a:rPr kumimoji="1" lang="en-US" altLang="ja-JP" dirty="0">
                <a:solidFill>
                  <a:srgbClr val="0000FF"/>
                </a:solidFill>
              </a:rPr>
              <a:t>eutron dri</a:t>
            </a:r>
            <a:r>
              <a:rPr lang="en-US" altLang="ja-JP" dirty="0">
                <a:solidFill>
                  <a:srgbClr val="0000FF"/>
                </a:solidFill>
              </a:rPr>
              <a:t>pline was determined only up to oxygen (</a:t>
            </a:r>
            <a:r>
              <a:rPr lang="en-US" altLang="ja-JP" i="1" dirty="0">
                <a:solidFill>
                  <a:srgbClr val="0000FF"/>
                </a:solidFill>
              </a:rPr>
              <a:t>Z</a:t>
            </a:r>
            <a:r>
              <a:rPr lang="en-US" altLang="ja-JP" dirty="0">
                <a:solidFill>
                  <a:srgbClr val="0000FF"/>
                </a:solidFill>
              </a:rPr>
              <a:t> = 8), which is </a:t>
            </a:r>
            <a:r>
              <a:rPr lang="en-US" altLang="ja-JP" baseline="30000" dirty="0">
                <a:solidFill>
                  <a:srgbClr val="0000FF"/>
                </a:solidFill>
              </a:rPr>
              <a:t>24</a:t>
            </a:r>
            <a:r>
              <a:rPr lang="en-US" altLang="ja-JP" dirty="0">
                <a:solidFill>
                  <a:srgbClr val="0000FF"/>
                </a:solidFill>
              </a:rPr>
              <a:t>O established in 1999.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00FF"/>
                </a:solidFill>
              </a:rPr>
              <a:t>New isotope</a:t>
            </a:r>
            <a:r>
              <a:rPr lang="en-US" altLang="ja-JP" dirty="0">
                <a:solidFill>
                  <a:srgbClr val="0000FF"/>
                </a:solidFill>
              </a:rPr>
              <a:t>s beyond the </a:t>
            </a:r>
            <a:r>
              <a:rPr lang="en-US" altLang="ja-JP" i="1" dirty="0">
                <a:solidFill>
                  <a:srgbClr val="0000FF"/>
                </a:solidFill>
              </a:rPr>
              <a:t>A</a:t>
            </a:r>
            <a:r>
              <a:rPr lang="en-US" altLang="ja-JP" dirty="0">
                <a:solidFill>
                  <a:srgbClr val="0000FF"/>
                </a:solidFill>
              </a:rPr>
              <a:t> = 3</a:t>
            </a:r>
            <a:r>
              <a:rPr lang="en-US" altLang="ja-JP" i="1" dirty="0">
                <a:solidFill>
                  <a:srgbClr val="0000FF"/>
                </a:solidFill>
              </a:rPr>
              <a:t>Z</a:t>
            </a:r>
            <a:r>
              <a:rPr lang="en-US" altLang="ja-JP" dirty="0">
                <a:solidFill>
                  <a:srgbClr val="0000FF"/>
                </a:solidFill>
              </a:rPr>
              <a:t> + 4 line were not searched last 20 years for F to Na and their dripline was not known.</a:t>
            </a:r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5321309C-BAAD-401F-952E-F12038C134CA}"/>
              </a:ext>
            </a:extLst>
          </p:cNvPr>
          <p:cNvSpPr txBox="1"/>
          <p:nvPr/>
        </p:nvSpPr>
        <p:spPr>
          <a:xfrm>
            <a:off x="5756760" y="5645943"/>
            <a:ext cx="1475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Mass model p</a:t>
            </a:r>
            <a:r>
              <a:rPr kumimoji="1" lang="en-US" altLang="ja-JP" dirty="0"/>
              <a:t>redictions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45FE3B-4430-4F9E-9B03-4246354301A6}"/>
              </a:ext>
            </a:extLst>
          </p:cNvPr>
          <p:cNvSpPr txBox="1"/>
          <p:nvPr/>
        </p:nvSpPr>
        <p:spPr>
          <a:xfrm>
            <a:off x="3396629" y="5694851"/>
            <a:ext cx="727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>
                <a:solidFill>
                  <a:srgbClr val="006600"/>
                </a:solidFill>
              </a:rPr>
              <a:t>Dubna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9C1515-6215-4D87-857F-0DE1921BFD94}"/>
              </a:ext>
            </a:extLst>
          </p:cNvPr>
          <p:cNvSpPr txBox="1"/>
          <p:nvPr/>
        </p:nvSpPr>
        <p:spPr>
          <a:xfrm>
            <a:off x="3760545" y="5227856"/>
            <a:ext cx="1252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6600"/>
                </a:solidFill>
                <a:latin typeface="Arial" panose="020B0604020202020204" pitchFamily="34" charset="0"/>
              </a:rPr>
              <a:t>RIKEN-RIPS</a:t>
            </a:r>
            <a:endParaRPr lang="ja-JP" altLang="en-US" sz="140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F8C1F063-AA77-4E5B-A2F2-E1B1290B9F7B}"/>
              </a:ext>
            </a:extLst>
          </p:cNvPr>
          <p:cNvSpPr txBox="1"/>
          <p:nvPr/>
        </p:nvSpPr>
        <p:spPr>
          <a:xfrm>
            <a:off x="5299759" y="4586583"/>
            <a:ext cx="1252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6600"/>
                </a:solidFill>
                <a:latin typeface="Arial" panose="020B0604020202020204" pitchFamily="34" charset="0"/>
              </a:rPr>
              <a:t>RIKEN-RIPS</a:t>
            </a:r>
            <a:endParaRPr lang="ja-JP" altLang="en-US" sz="140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29C9A678-38A8-4E27-86A0-530CFF82B18D}"/>
              </a:ext>
            </a:extLst>
          </p:cNvPr>
          <p:cNvSpPr txBox="1"/>
          <p:nvPr/>
        </p:nvSpPr>
        <p:spPr>
          <a:xfrm>
            <a:off x="6146524" y="4174057"/>
            <a:ext cx="1252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6600"/>
                </a:solidFill>
                <a:latin typeface="Arial" panose="020B0604020202020204" pitchFamily="34" charset="0"/>
              </a:rPr>
              <a:t>RIKEN-RIPS</a:t>
            </a:r>
            <a:endParaRPr lang="ja-JP" altLang="en-US" sz="140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ED3D37C-B759-40BC-907C-6E31E238517F}"/>
              </a:ext>
            </a:extLst>
          </p:cNvPr>
          <p:cNvSpPr txBox="1"/>
          <p:nvPr/>
        </p:nvSpPr>
        <p:spPr>
          <a:xfrm>
            <a:off x="7170446" y="3732947"/>
            <a:ext cx="12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6600"/>
                </a:solidFill>
                <a:latin typeface="Arial" panose="020B0604020202020204" pitchFamily="34" charset="0"/>
              </a:rPr>
              <a:t>NSCL-A1900</a:t>
            </a:r>
            <a:endParaRPr lang="ja-JP" altLang="en-US" sz="140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43" name="テキスト ボックス 15">
            <a:extLst>
              <a:ext uri="{FF2B5EF4-FFF2-40B4-BE49-F238E27FC236}">
                <a16:creationId xmlns:a16="http://schemas.microsoft.com/office/drawing/2014/main" id="{9891F534-92DB-4C06-AFD7-4EEA71685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927" y="6256291"/>
            <a:ext cx="2598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6600"/>
                </a:solidFill>
                <a:latin typeface="Arial" panose="020B0604020202020204" pitchFamily="34" charset="0"/>
              </a:rPr>
              <a:t>GANIL-LISE, RIKEN-RIPS</a:t>
            </a:r>
            <a:endParaRPr lang="ja-JP" altLang="en-US" sz="140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D161025F-32DB-4975-8320-0980FC426FEC}"/>
              </a:ext>
            </a:extLst>
          </p:cNvPr>
          <p:cNvSpPr txBox="1"/>
          <p:nvPr/>
        </p:nvSpPr>
        <p:spPr>
          <a:xfrm>
            <a:off x="173657" y="2759012"/>
            <a:ext cx="508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i="1" dirty="0"/>
              <a:t>Z </a:t>
            </a:r>
            <a:r>
              <a:rPr kumimoji="1" lang="en-US" altLang="ja-JP" sz="1600" dirty="0"/>
              <a:t>=</a:t>
            </a:r>
            <a:endParaRPr kumimoji="1" lang="ja-JP" altLang="en-US" sz="1600" dirty="0"/>
          </a:p>
        </p:txBody>
      </p:sp>
      <p:cxnSp>
        <p:nvCxnSpPr>
          <p:cNvPr id="172" name="直線コネクタ 171">
            <a:extLst>
              <a:ext uri="{FF2B5EF4-FFF2-40B4-BE49-F238E27FC236}">
                <a16:creationId xmlns:a16="http://schemas.microsoft.com/office/drawing/2014/main" id="{1A30F1AD-186F-4671-B694-90FE0B224EE6}"/>
              </a:ext>
            </a:extLst>
          </p:cNvPr>
          <p:cNvCxnSpPr>
            <a:cxnSpLocks/>
          </p:cNvCxnSpPr>
          <p:nvPr/>
        </p:nvCxnSpPr>
        <p:spPr>
          <a:xfrm>
            <a:off x="519535" y="5364963"/>
            <a:ext cx="16593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BA60CD06-DEF9-46DE-AAB6-833CE55437E7}"/>
              </a:ext>
            </a:extLst>
          </p:cNvPr>
          <p:cNvSpPr txBox="1"/>
          <p:nvPr/>
        </p:nvSpPr>
        <p:spPr>
          <a:xfrm>
            <a:off x="210675" y="5195686"/>
            <a:ext cx="29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7</a:t>
            </a:r>
            <a:endParaRPr kumimoji="1" lang="ja-JP" altLang="en-US" sz="1600" dirty="0"/>
          </a:p>
        </p:txBody>
      </p: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AE2B9EF7-E379-4154-ABA5-5C0677C5E811}"/>
              </a:ext>
            </a:extLst>
          </p:cNvPr>
          <p:cNvCxnSpPr/>
          <p:nvPr/>
        </p:nvCxnSpPr>
        <p:spPr>
          <a:xfrm>
            <a:off x="5974494" y="3493026"/>
            <a:ext cx="4272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矢印コネクタ 194">
            <a:extLst>
              <a:ext uri="{FF2B5EF4-FFF2-40B4-BE49-F238E27FC236}">
                <a16:creationId xmlns:a16="http://schemas.microsoft.com/office/drawing/2014/main" id="{69760D35-511F-484B-99DD-6025F408EE46}"/>
              </a:ext>
            </a:extLst>
          </p:cNvPr>
          <p:cNvCxnSpPr>
            <a:cxnSpLocks/>
          </p:cNvCxnSpPr>
          <p:nvPr/>
        </p:nvCxnSpPr>
        <p:spPr>
          <a:xfrm flipH="1" flipV="1">
            <a:off x="6278992" y="3381165"/>
            <a:ext cx="365003" cy="3936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スライド番号プレースホルダー 1">
            <a:extLst>
              <a:ext uri="{FF2B5EF4-FFF2-40B4-BE49-F238E27FC236}">
                <a16:creationId xmlns:a16="http://schemas.microsoft.com/office/drawing/2014/main" id="{8CEDFAEE-4214-4117-8CA2-99535AAE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F7ECCE9F-A5BD-4037-AC1A-E32FC34B5CEF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667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A05C4A-A45B-4775-A816-B57F1FAF9DB3}"/>
              </a:ext>
            </a:extLst>
          </p:cNvPr>
          <p:cNvSpPr txBox="1"/>
          <p:nvPr/>
        </p:nvSpPr>
        <p:spPr>
          <a:xfrm>
            <a:off x="480962" y="220249"/>
            <a:ext cx="787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Experimental studies of nuclear structure </a:t>
            </a:r>
            <a:r>
              <a:rPr lang="en-US" altLang="ja-JP" sz="2400" dirty="0"/>
              <a:t>for</a:t>
            </a:r>
            <a:r>
              <a:rPr kumimoji="1" lang="en-US" altLang="ja-JP" sz="2400" dirty="0"/>
              <a:t> this region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3CB178-2FCD-44AE-9EBA-115B9BE8AC32}"/>
              </a:ext>
            </a:extLst>
          </p:cNvPr>
          <p:cNvSpPr txBox="1"/>
          <p:nvPr/>
        </p:nvSpPr>
        <p:spPr>
          <a:xfrm>
            <a:off x="673405" y="1177190"/>
            <a:ext cx="7859035" cy="2290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Mass (S</a:t>
            </a:r>
            <a:r>
              <a:rPr lang="en-US" altLang="ja-JP" baseline="-25000" dirty="0">
                <a:solidFill>
                  <a:srgbClr val="0000FF"/>
                </a:solidFill>
              </a:rPr>
              <a:t>2n</a:t>
            </a:r>
            <a:r>
              <a:rPr lang="en-US" altLang="ja-JP" dirty="0">
                <a:solidFill>
                  <a:srgbClr val="0000FF"/>
                </a:solidFill>
              </a:rPr>
              <a:t>):  </a:t>
            </a:r>
            <a:r>
              <a:rPr lang="en-US" altLang="ja-JP" dirty="0"/>
              <a:t>specific behaviors for magic or deformed.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Interaction cross sections (</a:t>
            </a:r>
            <a:r>
              <a:rPr lang="en-US" altLang="ja-JP" dirty="0" err="1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altLang="ja-JP" baseline="-25000" dirty="0" err="1">
                <a:solidFill>
                  <a:srgbClr val="0000FF"/>
                </a:solidFill>
              </a:rPr>
              <a:t>I</a:t>
            </a:r>
            <a:r>
              <a:rPr lang="en-US" altLang="ja-JP" dirty="0">
                <a:solidFill>
                  <a:srgbClr val="0000FF"/>
                </a:solidFill>
              </a:rPr>
              <a:t>): </a:t>
            </a:r>
            <a:r>
              <a:rPr lang="en-US" altLang="ja-JP" dirty="0"/>
              <a:t>enhanced if deformation or halo exists.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In-beam </a:t>
            </a:r>
            <a:r>
              <a:rPr lang="en-US" altLang="ja-JP" dirty="0">
                <a:solidFill>
                  <a:srgbClr val="0000FF"/>
                </a:solidFill>
                <a:latin typeface="Symbol" panose="05050102010706020507" pitchFamily="18" charset="2"/>
              </a:rPr>
              <a:t>g</a:t>
            </a:r>
            <a:r>
              <a:rPr lang="en-US" altLang="ja-JP" dirty="0">
                <a:solidFill>
                  <a:srgbClr val="0000FF"/>
                </a:solidFill>
              </a:rPr>
              <a:t> ray spectroscopy using secondary reactions: </a:t>
            </a:r>
            <a:r>
              <a:rPr lang="en-US" altLang="ja-JP" dirty="0"/>
              <a:t>being deformed or spherical is reflected by excitation energies of 2+, 4+ states for even-even nuclei (similarly for odd nuclei).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Cross section and momentum distribution in nucleon removal reactions:</a:t>
            </a:r>
            <a:r>
              <a:rPr lang="en-US" altLang="ja-JP" dirty="0"/>
              <a:t>  reflects existence of a deformed halo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Invariant mass spectroscopy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D2264FF-D1FF-4B6E-A99C-66F30381BE56}"/>
              </a:ext>
            </a:extLst>
          </p:cNvPr>
          <p:cNvSpPr txBox="1"/>
          <p:nvPr/>
        </p:nvSpPr>
        <p:spPr>
          <a:xfrm>
            <a:off x="5270501" y="3635732"/>
            <a:ext cx="4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altLang="ja-JP" baseline="-25000" dirty="0" err="1">
                <a:solidFill>
                  <a:srgbClr val="0000FF"/>
                </a:solidFill>
              </a:rPr>
              <a:t>I</a:t>
            </a:r>
            <a:endParaRPr kumimoji="1" lang="ja-JP" altLang="en-US" dirty="0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6B1AC081-26CE-48F3-93B6-17EC9958B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7591"/>
            <a:ext cx="2165942" cy="198550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D0B659B-BF28-43FE-A3FA-AB4AF1B50B69}"/>
              </a:ext>
            </a:extLst>
          </p:cNvPr>
          <p:cNvSpPr txBox="1"/>
          <p:nvPr/>
        </p:nvSpPr>
        <p:spPr>
          <a:xfrm>
            <a:off x="842710" y="5518429"/>
            <a:ext cx="4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Na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533F8F2-3A6A-4972-A043-99332468B493}"/>
              </a:ext>
            </a:extLst>
          </p:cNvPr>
          <p:cNvSpPr txBox="1"/>
          <p:nvPr/>
        </p:nvSpPr>
        <p:spPr>
          <a:xfrm>
            <a:off x="420864" y="6143679"/>
            <a:ext cx="1605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PRC 12, 644(1975)</a:t>
            </a:r>
            <a:endParaRPr kumimoji="1" lang="ja-JP" altLang="en-US" sz="1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D09EDA-7FFA-47BB-B6E7-A01617FE83F1}"/>
              </a:ext>
            </a:extLst>
          </p:cNvPr>
          <p:cNvSpPr txBox="1"/>
          <p:nvPr/>
        </p:nvSpPr>
        <p:spPr>
          <a:xfrm>
            <a:off x="932825" y="3876466"/>
            <a:ext cx="58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S</a:t>
            </a:r>
            <a:r>
              <a:rPr lang="en-US" altLang="ja-JP" baseline="-25000" dirty="0">
                <a:solidFill>
                  <a:srgbClr val="0000FF"/>
                </a:solidFill>
              </a:rPr>
              <a:t>2n</a:t>
            </a:r>
            <a:endParaRPr kumimoji="1" lang="ja-JP" altLang="en-US" dirty="0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A240F567-DBA6-4D33-88A0-88BFD11C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3917493"/>
            <a:ext cx="2316136" cy="2937129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F9D31A3-F171-4DE0-9BC2-4BD270076A1C}"/>
              </a:ext>
            </a:extLst>
          </p:cNvPr>
          <p:cNvSpPr txBox="1"/>
          <p:nvPr/>
        </p:nvSpPr>
        <p:spPr>
          <a:xfrm>
            <a:off x="5893358" y="3923764"/>
            <a:ext cx="4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Na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0076E55-0198-4CFE-B6B9-0C570807DA8A}"/>
              </a:ext>
            </a:extLst>
          </p:cNvPr>
          <p:cNvSpPr txBox="1"/>
          <p:nvPr/>
        </p:nvSpPr>
        <p:spPr>
          <a:xfrm>
            <a:off x="4657492" y="4263479"/>
            <a:ext cx="1084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EPJ Conf.66  (2014)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8359A917-7D4C-4A13-B4FF-B4DB26118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578" y="4232280"/>
            <a:ext cx="2596730" cy="1773484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2CFCF17-DBA7-4138-B713-ABF06DE45D83}"/>
              </a:ext>
            </a:extLst>
          </p:cNvPr>
          <p:cNvSpPr txBox="1"/>
          <p:nvPr/>
        </p:nvSpPr>
        <p:spPr>
          <a:xfrm>
            <a:off x="7308304" y="3939102"/>
            <a:ext cx="146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Ex of 2</a:t>
            </a:r>
            <a:r>
              <a:rPr kumimoji="1" lang="en-US" altLang="ja-JP" baseline="30000" dirty="0">
                <a:solidFill>
                  <a:srgbClr val="0000FF"/>
                </a:solidFill>
              </a:rPr>
              <a:t>+</a:t>
            </a:r>
            <a:r>
              <a:rPr kumimoji="1" lang="en-US" altLang="ja-JP" dirty="0">
                <a:solidFill>
                  <a:srgbClr val="0000FF"/>
                </a:solidFill>
              </a:rPr>
              <a:t>, 4</a:t>
            </a:r>
            <a:r>
              <a:rPr kumimoji="1" lang="en-US" altLang="ja-JP" baseline="30000" dirty="0">
                <a:solidFill>
                  <a:srgbClr val="0000FF"/>
                </a:solidFill>
              </a:rPr>
              <a:t>+</a:t>
            </a:r>
            <a:endParaRPr kumimoji="1" lang="ja-JP" altLang="en-US" baseline="30000" dirty="0">
              <a:solidFill>
                <a:srgbClr val="0000FF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C2C48EF-55CB-4B20-B7EA-05DB247CB577}"/>
              </a:ext>
            </a:extLst>
          </p:cNvPr>
          <p:cNvSpPr txBox="1"/>
          <p:nvPr/>
        </p:nvSpPr>
        <p:spPr>
          <a:xfrm>
            <a:off x="6947071" y="4304060"/>
            <a:ext cx="55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C5051C4-6B32-4E54-9299-F0336E44983C}"/>
              </a:ext>
            </a:extLst>
          </p:cNvPr>
          <p:cNvSpPr txBox="1"/>
          <p:nvPr/>
        </p:nvSpPr>
        <p:spPr>
          <a:xfrm>
            <a:off x="7092784" y="6032321"/>
            <a:ext cx="1897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PRL 122, 052501 (2019)</a:t>
            </a:r>
            <a:endParaRPr kumimoji="1" lang="ja-JP" altLang="en-US" sz="1200" dirty="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2E78376-FCF8-46B2-89BE-A497E8F1D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304" y="4187591"/>
            <a:ext cx="1983178" cy="220753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09ADB5C-8FA2-4365-B812-598A633D7321}"/>
              </a:ext>
            </a:extLst>
          </p:cNvPr>
          <p:cNvSpPr txBox="1"/>
          <p:nvPr/>
        </p:nvSpPr>
        <p:spPr>
          <a:xfrm>
            <a:off x="3584392" y="5518429"/>
            <a:ext cx="47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Ne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338E015-1A46-4CE4-B561-99D5565E363F}"/>
              </a:ext>
            </a:extLst>
          </p:cNvPr>
          <p:cNvSpPr txBox="1"/>
          <p:nvPr/>
        </p:nvSpPr>
        <p:spPr>
          <a:xfrm>
            <a:off x="3142991" y="3888377"/>
            <a:ext cx="4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altLang="ja-JP" baseline="-25000" dirty="0" err="1">
                <a:solidFill>
                  <a:srgbClr val="0000FF"/>
                </a:solidFill>
              </a:rPr>
              <a:t>I</a:t>
            </a:r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C253BB2-2DD0-4D5F-8599-36C5635B7016}"/>
              </a:ext>
            </a:extLst>
          </p:cNvPr>
          <p:cNvSpPr txBox="1"/>
          <p:nvPr/>
        </p:nvSpPr>
        <p:spPr>
          <a:xfrm>
            <a:off x="3132299" y="3548161"/>
            <a:ext cx="128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Examples</a:t>
            </a:r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7878221-2016-49A5-924A-3606224FACBD}"/>
              </a:ext>
            </a:extLst>
          </p:cNvPr>
          <p:cNvSpPr txBox="1"/>
          <p:nvPr/>
        </p:nvSpPr>
        <p:spPr>
          <a:xfrm>
            <a:off x="2555776" y="6395129"/>
            <a:ext cx="1605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PLB 707, 357 (2012)</a:t>
            </a:r>
            <a:endParaRPr kumimoji="1" lang="ja-JP" altLang="en-US" sz="12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E4B313C-A20E-465C-8488-4480B9A2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69A51F-3889-4D2C-911D-98DF369650EB}"/>
              </a:ext>
            </a:extLst>
          </p:cNvPr>
          <p:cNvSpPr txBox="1"/>
          <p:nvPr/>
        </p:nvSpPr>
        <p:spPr>
          <a:xfrm>
            <a:off x="420864" y="753063"/>
            <a:ext cx="809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The nuclear structure has been extensively studies by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various measurements: 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10CB8B-0650-4FAD-82CD-F410EBD54C59}"/>
              </a:ext>
            </a:extLst>
          </p:cNvPr>
          <p:cNvSpPr txBox="1"/>
          <p:nvPr/>
        </p:nvSpPr>
        <p:spPr>
          <a:xfrm>
            <a:off x="1186488" y="193128"/>
            <a:ext cx="7002530" cy="530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Known nuclear structure before this work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46EC131-8A6C-496D-B079-8E89D2C4E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026540"/>
            <a:ext cx="7881787" cy="376043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9C0E10-C770-4574-B73D-5EFBA09C48C5}"/>
              </a:ext>
            </a:extLst>
          </p:cNvPr>
          <p:cNvSpPr txBox="1"/>
          <p:nvPr/>
        </p:nvSpPr>
        <p:spPr>
          <a:xfrm>
            <a:off x="810480" y="4758776"/>
            <a:ext cx="52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18</a:t>
            </a:r>
            <a:r>
              <a:rPr kumimoji="1" lang="en-US" altLang="ja-JP" sz="1400" b="1" dirty="0"/>
              <a:t>O</a:t>
            </a:r>
            <a:endParaRPr kumimoji="1" lang="ja-JP" altLang="en-US" sz="1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6991765-67DE-4191-9828-1D2DDAC10DB1}"/>
              </a:ext>
            </a:extLst>
          </p:cNvPr>
          <p:cNvSpPr txBox="1"/>
          <p:nvPr/>
        </p:nvSpPr>
        <p:spPr>
          <a:xfrm>
            <a:off x="829242" y="4380977"/>
            <a:ext cx="489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19</a:t>
            </a:r>
            <a:r>
              <a:rPr kumimoji="1" lang="en-US" altLang="ja-JP" sz="1400" b="1" dirty="0"/>
              <a:t>F</a:t>
            </a:r>
            <a:endParaRPr kumimoji="1" lang="ja-JP" altLang="en-US" sz="1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8288E3-3D5F-415B-AB09-69C51689DD93}"/>
              </a:ext>
            </a:extLst>
          </p:cNvPr>
          <p:cNvSpPr txBox="1"/>
          <p:nvPr/>
        </p:nvSpPr>
        <p:spPr>
          <a:xfrm>
            <a:off x="1580580" y="3969027"/>
            <a:ext cx="549358" cy="31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22</a:t>
            </a:r>
            <a:r>
              <a:rPr kumimoji="1" lang="en-US" altLang="ja-JP" sz="1400" b="1" dirty="0"/>
              <a:t>Ne</a:t>
            </a:r>
            <a:endParaRPr kumimoji="1" lang="ja-JP" altLang="en-US" sz="1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343E56-2775-4E4A-904F-88FA83B6988A}"/>
              </a:ext>
            </a:extLst>
          </p:cNvPr>
          <p:cNvSpPr txBox="1"/>
          <p:nvPr/>
        </p:nvSpPr>
        <p:spPr>
          <a:xfrm>
            <a:off x="2343693" y="3145652"/>
            <a:ext cx="67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26</a:t>
            </a:r>
            <a:r>
              <a:rPr kumimoji="1" lang="en-US" altLang="ja-JP" sz="1400" b="1" dirty="0"/>
              <a:t>Mg</a:t>
            </a:r>
            <a:endParaRPr kumimoji="1" lang="ja-JP" altLang="en-US" sz="1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D4677A-6A68-480D-88A7-D7F20BA9E26E}"/>
              </a:ext>
            </a:extLst>
          </p:cNvPr>
          <p:cNvSpPr txBox="1"/>
          <p:nvPr/>
        </p:nvSpPr>
        <p:spPr>
          <a:xfrm>
            <a:off x="1571249" y="3593725"/>
            <a:ext cx="549358" cy="31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23</a:t>
            </a:r>
            <a:r>
              <a:rPr kumimoji="1" lang="en-US" altLang="ja-JP" sz="1400" b="1" dirty="0"/>
              <a:t>Na</a:t>
            </a:r>
            <a:endParaRPr kumimoji="1" lang="ja-JP" altLang="en-US" sz="14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841DCCC-E21B-4D19-8A23-74CB89BE4E66}"/>
              </a:ext>
            </a:extLst>
          </p:cNvPr>
          <p:cNvSpPr/>
          <p:nvPr/>
        </p:nvSpPr>
        <p:spPr>
          <a:xfrm>
            <a:off x="7959019" y="2732218"/>
            <a:ext cx="382540" cy="390512"/>
          </a:xfrm>
          <a:prstGeom prst="rect">
            <a:avLst/>
          </a:prstGeom>
          <a:solidFill>
            <a:srgbClr val="A5D2F7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CAA775-7004-4761-BA75-EF03CB5E93CD}"/>
              </a:ext>
            </a:extLst>
          </p:cNvPr>
          <p:cNvSpPr/>
          <p:nvPr/>
        </p:nvSpPr>
        <p:spPr>
          <a:xfrm>
            <a:off x="7959019" y="2359835"/>
            <a:ext cx="382540" cy="390512"/>
          </a:xfrm>
          <a:prstGeom prst="rect">
            <a:avLst/>
          </a:prstGeom>
          <a:solidFill>
            <a:srgbClr val="A5D2F7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5EB18FD-2FCF-4C80-8302-94CF9BE9A8FC}"/>
              </a:ext>
            </a:extLst>
          </p:cNvPr>
          <p:cNvCxnSpPr/>
          <p:nvPr/>
        </p:nvCxnSpPr>
        <p:spPr>
          <a:xfrm>
            <a:off x="8341559" y="2359835"/>
            <a:ext cx="0" cy="7844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101DA1D-FDA5-4068-84A5-EFE119329CC3}"/>
              </a:ext>
            </a:extLst>
          </p:cNvPr>
          <p:cNvCxnSpPr/>
          <p:nvPr/>
        </p:nvCxnSpPr>
        <p:spPr>
          <a:xfrm>
            <a:off x="7948261" y="2358141"/>
            <a:ext cx="0" cy="7844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E2A49F4-769D-4C9B-86E2-562F281C6AA5}"/>
              </a:ext>
            </a:extLst>
          </p:cNvPr>
          <p:cNvCxnSpPr/>
          <p:nvPr/>
        </p:nvCxnSpPr>
        <p:spPr>
          <a:xfrm>
            <a:off x="7937503" y="2358141"/>
            <a:ext cx="4202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A6F4BFC-015E-480B-8CF8-F84B77CF534B}"/>
              </a:ext>
            </a:extLst>
          </p:cNvPr>
          <p:cNvCxnSpPr/>
          <p:nvPr/>
        </p:nvCxnSpPr>
        <p:spPr>
          <a:xfrm>
            <a:off x="7937503" y="2771862"/>
            <a:ext cx="4202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A50B30-13E9-4E8F-B747-5B470238F1E1}"/>
              </a:ext>
            </a:extLst>
          </p:cNvPr>
          <p:cNvSpPr txBox="1"/>
          <p:nvPr/>
        </p:nvSpPr>
        <p:spPr>
          <a:xfrm>
            <a:off x="7878216" y="2419019"/>
            <a:ext cx="530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baseline="30000" dirty="0"/>
              <a:t>42</a:t>
            </a:r>
            <a:r>
              <a:rPr kumimoji="1" lang="en-US" altLang="ja-JP" sz="1600" b="1" dirty="0"/>
              <a:t>Si</a:t>
            </a:r>
            <a:endParaRPr kumimoji="1" lang="ja-JP" altLang="en-US" sz="1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1AB8E22-8C97-4B3C-8F61-DC5A7D19738E}"/>
              </a:ext>
            </a:extLst>
          </p:cNvPr>
          <p:cNvSpPr txBox="1"/>
          <p:nvPr/>
        </p:nvSpPr>
        <p:spPr>
          <a:xfrm>
            <a:off x="4778176" y="4365588"/>
            <a:ext cx="530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baseline="30000" dirty="0"/>
              <a:t>29</a:t>
            </a:r>
            <a:r>
              <a:rPr kumimoji="1" lang="en-US" altLang="ja-JP" sz="1600" b="1" dirty="0"/>
              <a:t>F</a:t>
            </a:r>
            <a:endParaRPr kumimoji="1" lang="ja-JP" altLang="en-US" sz="16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E60C3D1-2526-4E7D-BC4C-D7C29DA7D0FE}"/>
              </a:ext>
            </a:extLst>
          </p:cNvPr>
          <p:cNvSpPr txBox="1"/>
          <p:nvPr/>
        </p:nvSpPr>
        <p:spPr>
          <a:xfrm>
            <a:off x="4817914" y="2457928"/>
            <a:ext cx="236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Island of Inversion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E8F4C48-6C67-4441-9F94-16FFC5662622}"/>
              </a:ext>
            </a:extLst>
          </p:cNvPr>
          <p:cNvCxnSpPr>
            <a:cxnSpLocks/>
          </p:cNvCxnSpPr>
          <p:nvPr/>
        </p:nvCxnSpPr>
        <p:spPr>
          <a:xfrm>
            <a:off x="5406102" y="2840976"/>
            <a:ext cx="0" cy="291327"/>
          </a:xfrm>
          <a:prstGeom prst="straightConnector1">
            <a:avLst/>
          </a:prstGeom>
          <a:ln w="28575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C474EAF5-5D3D-4578-9660-05C17DB13BFB}"/>
              </a:ext>
            </a:extLst>
          </p:cNvPr>
          <p:cNvSpPr/>
          <p:nvPr/>
        </p:nvSpPr>
        <p:spPr>
          <a:xfrm>
            <a:off x="4418198" y="3940148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000188B2-6A7D-412E-B575-9E9B160AF9C8}"/>
              </a:ext>
            </a:extLst>
          </p:cNvPr>
          <p:cNvSpPr/>
          <p:nvPr/>
        </p:nvSpPr>
        <p:spPr>
          <a:xfrm>
            <a:off x="4817319" y="3542080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69865B0-1057-4B6B-93C4-1222E781BEAD}"/>
              </a:ext>
            </a:extLst>
          </p:cNvPr>
          <p:cNvSpPr/>
          <p:nvPr/>
        </p:nvSpPr>
        <p:spPr>
          <a:xfrm>
            <a:off x="5204988" y="3151226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5C23475E-C9E9-453C-88A7-45E1991AF238}"/>
              </a:ext>
            </a:extLst>
          </p:cNvPr>
          <p:cNvSpPr/>
          <p:nvPr/>
        </p:nvSpPr>
        <p:spPr>
          <a:xfrm>
            <a:off x="4819107" y="3155098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B16049E9-192D-4CE1-AAA8-ADF3FD7C8656}"/>
              </a:ext>
            </a:extLst>
          </p:cNvPr>
          <p:cNvSpPr/>
          <p:nvPr/>
        </p:nvSpPr>
        <p:spPr>
          <a:xfrm>
            <a:off x="4818024" y="3931183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E4998630-7B44-4DCC-A995-12F948A2B3DB}"/>
              </a:ext>
            </a:extLst>
          </p:cNvPr>
          <p:cNvSpPr/>
          <p:nvPr/>
        </p:nvSpPr>
        <p:spPr>
          <a:xfrm>
            <a:off x="4802409" y="4336316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F4A45CD7-239F-4EA1-9AEE-C89DFD1E0077}"/>
              </a:ext>
            </a:extLst>
          </p:cNvPr>
          <p:cNvSpPr/>
          <p:nvPr/>
        </p:nvSpPr>
        <p:spPr>
          <a:xfrm>
            <a:off x="5204988" y="3542628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72E89A15-BF44-4ABA-95C1-98091772D1C7}"/>
              </a:ext>
            </a:extLst>
          </p:cNvPr>
          <p:cNvSpPr/>
          <p:nvPr/>
        </p:nvSpPr>
        <p:spPr>
          <a:xfrm>
            <a:off x="5200836" y="3917412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58C291C6-D9B8-49C5-985C-08E306848D2C}"/>
              </a:ext>
            </a:extLst>
          </p:cNvPr>
          <p:cNvSpPr/>
          <p:nvPr/>
        </p:nvSpPr>
        <p:spPr>
          <a:xfrm>
            <a:off x="5584701" y="3135178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C39ACDA-B117-4F82-BF98-B7E8D2DC73EC}"/>
              </a:ext>
            </a:extLst>
          </p:cNvPr>
          <p:cNvSpPr/>
          <p:nvPr/>
        </p:nvSpPr>
        <p:spPr>
          <a:xfrm>
            <a:off x="5599526" y="3535899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A2206433-5CB0-482F-94A7-C7AC905AF834}"/>
              </a:ext>
            </a:extLst>
          </p:cNvPr>
          <p:cNvSpPr/>
          <p:nvPr/>
        </p:nvSpPr>
        <p:spPr>
          <a:xfrm>
            <a:off x="5585935" y="3924148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BE5EA36E-048F-4DF4-8919-7CE53BE8557D}"/>
              </a:ext>
            </a:extLst>
          </p:cNvPr>
          <p:cNvSpPr/>
          <p:nvPr/>
        </p:nvSpPr>
        <p:spPr>
          <a:xfrm>
            <a:off x="4799692" y="3153310"/>
            <a:ext cx="1151355" cy="1141474"/>
          </a:xfrm>
          <a:prstGeom prst="roundRect">
            <a:avLst/>
          </a:prstGeom>
          <a:noFill/>
          <a:ln w="317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CAE48A9F-8EFD-44FB-B845-1AA94A955FFC}"/>
              </a:ext>
            </a:extLst>
          </p:cNvPr>
          <p:cNvSpPr/>
          <p:nvPr/>
        </p:nvSpPr>
        <p:spPr>
          <a:xfrm>
            <a:off x="5986811" y="3135178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7E912BFE-AE93-459C-9ACB-5FF7039768D2}"/>
              </a:ext>
            </a:extLst>
          </p:cNvPr>
          <p:cNvSpPr/>
          <p:nvPr/>
        </p:nvSpPr>
        <p:spPr>
          <a:xfrm>
            <a:off x="6386585" y="3135178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7253F48B-FFD5-4783-A22C-42E843577EC9}"/>
              </a:ext>
            </a:extLst>
          </p:cNvPr>
          <p:cNvSpPr/>
          <p:nvPr/>
        </p:nvSpPr>
        <p:spPr>
          <a:xfrm>
            <a:off x="6778899" y="3135178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CE59AD9E-C768-4985-807E-0DB6D0D6AD45}"/>
              </a:ext>
            </a:extLst>
          </p:cNvPr>
          <p:cNvSpPr/>
          <p:nvPr/>
        </p:nvSpPr>
        <p:spPr>
          <a:xfrm>
            <a:off x="6386585" y="3546614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9E543FD7-45F1-4A9A-8CC4-CB39FEF41023}"/>
              </a:ext>
            </a:extLst>
          </p:cNvPr>
          <p:cNvSpPr/>
          <p:nvPr/>
        </p:nvSpPr>
        <p:spPr>
          <a:xfrm>
            <a:off x="7960003" y="2372970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FC033B7-0E0E-440F-AB75-3148EEC386ED}"/>
              </a:ext>
            </a:extLst>
          </p:cNvPr>
          <p:cNvSpPr/>
          <p:nvPr/>
        </p:nvSpPr>
        <p:spPr>
          <a:xfrm>
            <a:off x="1424146" y="6344168"/>
            <a:ext cx="89803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4403B28-D6F9-487E-BBFC-4065479C9E01}"/>
              </a:ext>
            </a:extLst>
          </p:cNvPr>
          <p:cNvSpPr/>
          <p:nvPr/>
        </p:nvSpPr>
        <p:spPr>
          <a:xfrm>
            <a:off x="2204541" y="6129351"/>
            <a:ext cx="213755" cy="350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607A4F4-5C4C-4015-890D-4C94BB565B68}"/>
              </a:ext>
            </a:extLst>
          </p:cNvPr>
          <p:cNvSpPr/>
          <p:nvPr/>
        </p:nvSpPr>
        <p:spPr>
          <a:xfrm>
            <a:off x="3006958" y="5670707"/>
            <a:ext cx="196853" cy="4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142E3ED-BBBC-47A0-89E8-52865A43DC11}"/>
              </a:ext>
            </a:extLst>
          </p:cNvPr>
          <p:cNvSpPr/>
          <p:nvPr/>
        </p:nvSpPr>
        <p:spPr>
          <a:xfrm>
            <a:off x="2863595" y="5778862"/>
            <a:ext cx="196853" cy="4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DE4D1BC-72A7-4FDC-9C7A-DD686084F1C4}"/>
              </a:ext>
            </a:extLst>
          </p:cNvPr>
          <p:cNvSpPr txBox="1"/>
          <p:nvPr/>
        </p:nvSpPr>
        <p:spPr>
          <a:xfrm>
            <a:off x="3006652" y="6163478"/>
            <a:ext cx="10054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N</a:t>
            </a:r>
            <a:r>
              <a:rPr kumimoji="1" lang="en-US" altLang="ja-JP" dirty="0"/>
              <a:t> = 16</a:t>
            </a:r>
            <a:endParaRPr kumimoji="1" lang="ja-JP" altLang="en-US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2C6B47C9-34B8-4D66-933D-D385F504AEA1}"/>
              </a:ext>
            </a:extLst>
          </p:cNvPr>
          <p:cNvSpPr/>
          <p:nvPr/>
        </p:nvSpPr>
        <p:spPr>
          <a:xfrm>
            <a:off x="3653302" y="5273668"/>
            <a:ext cx="898031" cy="694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429597C-44B3-4826-AEE8-BB9FEEB45301}"/>
              </a:ext>
            </a:extLst>
          </p:cNvPr>
          <p:cNvSpPr/>
          <p:nvPr/>
        </p:nvSpPr>
        <p:spPr>
          <a:xfrm>
            <a:off x="5018433" y="4757881"/>
            <a:ext cx="426002" cy="493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314DEBE-5FC8-4633-B61B-943FC178422D}"/>
              </a:ext>
            </a:extLst>
          </p:cNvPr>
          <p:cNvSpPr/>
          <p:nvPr/>
        </p:nvSpPr>
        <p:spPr>
          <a:xfrm>
            <a:off x="5306932" y="4553017"/>
            <a:ext cx="250058" cy="303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F4081BA-CA00-4108-97C3-D1DAF11991D5}"/>
              </a:ext>
            </a:extLst>
          </p:cNvPr>
          <p:cNvSpPr/>
          <p:nvPr/>
        </p:nvSpPr>
        <p:spPr>
          <a:xfrm>
            <a:off x="4495949" y="5733451"/>
            <a:ext cx="959244" cy="4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11B8E13B-BDC9-46B7-B6E3-5EB7EE8F03FC}"/>
              </a:ext>
            </a:extLst>
          </p:cNvPr>
          <p:cNvSpPr/>
          <p:nvPr/>
        </p:nvSpPr>
        <p:spPr>
          <a:xfrm>
            <a:off x="4112265" y="5134037"/>
            <a:ext cx="439068" cy="4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E1D32C3-E763-4A66-9E64-D3600A799D2C}"/>
              </a:ext>
            </a:extLst>
          </p:cNvPr>
          <p:cNvSpPr/>
          <p:nvPr/>
        </p:nvSpPr>
        <p:spPr>
          <a:xfrm>
            <a:off x="4541290" y="4784202"/>
            <a:ext cx="439068" cy="4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2ADE5DC8-5471-471A-83AB-D155C63A81ED}"/>
              </a:ext>
            </a:extLst>
          </p:cNvPr>
          <p:cNvSpPr/>
          <p:nvPr/>
        </p:nvSpPr>
        <p:spPr>
          <a:xfrm>
            <a:off x="6099637" y="3959904"/>
            <a:ext cx="266539" cy="38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053A3D3-7BAE-4FE1-B359-47DA55D084FB}"/>
              </a:ext>
            </a:extLst>
          </p:cNvPr>
          <p:cNvSpPr/>
          <p:nvPr/>
        </p:nvSpPr>
        <p:spPr>
          <a:xfrm>
            <a:off x="6900287" y="3561865"/>
            <a:ext cx="252221" cy="34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FDFAD35-25A5-4030-A53A-0B9E9BA7B729}"/>
              </a:ext>
            </a:extLst>
          </p:cNvPr>
          <p:cNvSpPr/>
          <p:nvPr/>
        </p:nvSpPr>
        <p:spPr>
          <a:xfrm>
            <a:off x="7677080" y="3368512"/>
            <a:ext cx="271574" cy="204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6905D8E-3C9B-4A14-81DC-36B43A0279E5}"/>
              </a:ext>
            </a:extLst>
          </p:cNvPr>
          <p:cNvSpPr/>
          <p:nvPr/>
        </p:nvSpPr>
        <p:spPr>
          <a:xfrm>
            <a:off x="8356413" y="3151226"/>
            <a:ext cx="271574" cy="204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D845562-1BD9-4948-9AF4-7ED9E121A99F}"/>
              </a:ext>
            </a:extLst>
          </p:cNvPr>
          <p:cNvSpPr txBox="1"/>
          <p:nvPr/>
        </p:nvSpPr>
        <p:spPr>
          <a:xfrm>
            <a:off x="4579232" y="4969674"/>
            <a:ext cx="10054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solidFill>
                  <a:srgbClr val="FF0000"/>
                </a:solidFill>
              </a:rPr>
              <a:t>N</a:t>
            </a:r>
            <a:r>
              <a:rPr kumimoji="1" lang="en-US" altLang="ja-JP" dirty="0">
                <a:solidFill>
                  <a:srgbClr val="FF0000"/>
                </a:solidFill>
              </a:rPr>
              <a:t> = 20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4290A26F-C001-4ACB-B3F0-F5222463BCA6}"/>
              </a:ext>
            </a:extLst>
          </p:cNvPr>
          <p:cNvSpPr/>
          <p:nvPr/>
        </p:nvSpPr>
        <p:spPr>
          <a:xfrm>
            <a:off x="3019319" y="6494461"/>
            <a:ext cx="898031" cy="306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65C54D8-6BF4-4E92-BA08-A88BD9FB08F0}"/>
              </a:ext>
            </a:extLst>
          </p:cNvPr>
          <p:cNvSpPr/>
          <p:nvPr/>
        </p:nvSpPr>
        <p:spPr>
          <a:xfrm>
            <a:off x="4560188" y="5279091"/>
            <a:ext cx="898031" cy="306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57D1AE0B-2AE3-4483-85FA-2B78C00AFA79}"/>
              </a:ext>
            </a:extLst>
          </p:cNvPr>
          <p:cNvSpPr/>
          <p:nvPr/>
        </p:nvSpPr>
        <p:spPr>
          <a:xfrm>
            <a:off x="7775471" y="4568530"/>
            <a:ext cx="898031" cy="306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D20A3BF0-3781-4214-BB7F-892DDDE11373}"/>
              </a:ext>
            </a:extLst>
          </p:cNvPr>
          <p:cNvSpPr/>
          <p:nvPr/>
        </p:nvSpPr>
        <p:spPr>
          <a:xfrm>
            <a:off x="5919401" y="5090147"/>
            <a:ext cx="2493778" cy="158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FA75C43-832C-444E-90E3-2972FBCAE147}"/>
              </a:ext>
            </a:extLst>
          </p:cNvPr>
          <p:cNvSpPr txBox="1"/>
          <p:nvPr/>
        </p:nvSpPr>
        <p:spPr>
          <a:xfrm>
            <a:off x="6063417" y="5446965"/>
            <a:ext cx="283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G</a:t>
            </a:r>
            <a:r>
              <a:rPr lang="en-US" altLang="ja-JP" dirty="0">
                <a:solidFill>
                  <a:srgbClr val="FF0000"/>
                </a:solidFill>
              </a:rPr>
              <a:t>round-state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d</a:t>
            </a:r>
            <a:r>
              <a:rPr kumimoji="1" lang="en-US" altLang="ja-JP" dirty="0">
                <a:solidFill>
                  <a:srgbClr val="FF0000"/>
                </a:solidFill>
              </a:rPr>
              <a:t>eformation confirmed experimentally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D40430FA-54AB-4BB2-A547-6A4FFDE1FA96}"/>
              </a:ext>
            </a:extLst>
          </p:cNvPr>
          <p:cNvSpPr/>
          <p:nvPr/>
        </p:nvSpPr>
        <p:spPr>
          <a:xfrm>
            <a:off x="5703377" y="5574776"/>
            <a:ext cx="302493" cy="3172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5B8E3DF1-2569-4A35-AD51-AAC27BA3842A}"/>
              </a:ext>
            </a:extLst>
          </p:cNvPr>
          <p:cNvSpPr/>
          <p:nvPr/>
        </p:nvSpPr>
        <p:spPr>
          <a:xfrm>
            <a:off x="5717406" y="5586624"/>
            <a:ext cx="280551" cy="288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D114AD7D-3E08-43D2-852C-12D44A118236}"/>
              </a:ext>
            </a:extLst>
          </p:cNvPr>
          <p:cNvSpPr txBox="1"/>
          <p:nvPr/>
        </p:nvSpPr>
        <p:spPr>
          <a:xfrm>
            <a:off x="6300017" y="3598262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35</a:t>
            </a:r>
            <a:r>
              <a:rPr kumimoji="1" lang="en-US" altLang="ja-JP" sz="1400" b="1" dirty="0"/>
              <a:t>Na</a:t>
            </a:r>
            <a:endParaRPr kumimoji="1" lang="ja-JP" altLang="en-US" sz="14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D9AB02C-5D60-4C10-ACE0-4966099EA061}"/>
              </a:ext>
            </a:extLst>
          </p:cNvPr>
          <p:cNvSpPr txBox="1"/>
          <p:nvPr/>
        </p:nvSpPr>
        <p:spPr>
          <a:xfrm>
            <a:off x="5507929" y="3969060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32</a:t>
            </a:r>
            <a:r>
              <a:rPr kumimoji="1" lang="en-US" altLang="ja-JP" sz="1400" b="1" dirty="0"/>
              <a:t>Ne</a:t>
            </a:r>
            <a:endParaRPr kumimoji="1" lang="ja-JP" altLang="en-US" sz="1400" b="1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EB173DF-BD17-48D9-A8C7-4137C6643A77}"/>
              </a:ext>
            </a:extLst>
          </p:cNvPr>
          <p:cNvSpPr txBox="1"/>
          <p:nvPr/>
        </p:nvSpPr>
        <p:spPr>
          <a:xfrm>
            <a:off x="3965942" y="4370361"/>
            <a:ext cx="530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baseline="30000" dirty="0"/>
              <a:t>27</a:t>
            </a:r>
            <a:r>
              <a:rPr kumimoji="1" lang="en-US" altLang="ja-JP" sz="1600" b="1" dirty="0"/>
              <a:t>F</a:t>
            </a:r>
            <a:endParaRPr kumimoji="1" lang="ja-JP" altLang="en-US" sz="16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84C42E7-AADE-45B2-8A24-F7A73F29408B}"/>
              </a:ext>
            </a:extLst>
          </p:cNvPr>
          <p:cNvSpPr txBox="1"/>
          <p:nvPr/>
        </p:nvSpPr>
        <p:spPr>
          <a:xfrm>
            <a:off x="4736514" y="3959829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30</a:t>
            </a:r>
            <a:r>
              <a:rPr kumimoji="1" lang="en-US" altLang="ja-JP" sz="1400" b="1" dirty="0"/>
              <a:t>Ne</a:t>
            </a:r>
            <a:endParaRPr kumimoji="1" lang="ja-JP" altLang="en-US" sz="1400" b="1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0A0579A-9AE9-43E5-A5A0-A87C7F5B795F}"/>
              </a:ext>
            </a:extLst>
          </p:cNvPr>
          <p:cNvSpPr txBox="1"/>
          <p:nvPr/>
        </p:nvSpPr>
        <p:spPr>
          <a:xfrm>
            <a:off x="4736514" y="3589031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31</a:t>
            </a:r>
            <a:r>
              <a:rPr kumimoji="1" lang="en-US" altLang="ja-JP" sz="1400" b="1" dirty="0"/>
              <a:t>Na</a:t>
            </a:r>
            <a:endParaRPr kumimoji="1" lang="ja-JP" altLang="en-US" sz="14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35952D5-9D2E-46BC-99C5-4D667C9A73EA}"/>
              </a:ext>
            </a:extLst>
          </p:cNvPr>
          <p:cNvSpPr txBox="1"/>
          <p:nvPr/>
        </p:nvSpPr>
        <p:spPr>
          <a:xfrm>
            <a:off x="7084645" y="3166214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38</a:t>
            </a:r>
            <a:r>
              <a:rPr kumimoji="1" lang="en-US" altLang="ja-JP" sz="1400" b="1" dirty="0"/>
              <a:t>Mg</a:t>
            </a:r>
            <a:endParaRPr kumimoji="1" lang="ja-JP" altLang="en-US" sz="1400" b="1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545F8DB-AF65-496C-9EC9-3E536DA08529}"/>
              </a:ext>
            </a:extLst>
          </p:cNvPr>
          <p:cNvSpPr txBox="1"/>
          <p:nvPr/>
        </p:nvSpPr>
        <p:spPr>
          <a:xfrm>
            <a:off x="4718296" y="3198488"/>
            <a:ext cx="65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baseline="30000" dirty="0"/>
              <a:t>32</a:t>
            </a:r>
            <a:r>
              <a:rPr kumimoji="1" lang="en-US" altLang="ja-JP" sz="1400" b="1" dirty="0"/>
              <a:t>Mg</a:t>
            </a:r>
            <a:endParaRPr kumimoji="1" lang="ja-JP" altLang="en-US" sz="1400" b="1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715154B-5353-4308-9FF6-0601A17163C1}"/>
              </a:ext>
            </a:extLst>
          </p:cNvPr>
          <p:cNvSpPr txBox="1"/>
          <p:nvPr/>
        </p:nvSpPr>
        <p:spPr>
          <a:xfrm>
            <a:off x="3803372" y="6159693"/>
            <a:ext cx="1428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(n</a:t>
            </a:r>
            <a:r>
              <a:rPr kumimoji="1" lang="en-US" altLang="ja-JP" sz="1600" dirty="0"/>
              <a:t>ew magic)</a:t>
            </a:r>
            <a:endParaRPr kumimoji="1" lang="ja-JP" altLang="en-US" sz="1600" dirty="0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ECC8E97D-B0FA-4EF2-B555-B9BC5DC84228}"/>
              </a:ext>
            </a:extLst>
          </p:cNvPr>
          <p:cNvSpPr/>
          <p:nvPr/>
        </p:nvSpPr>
        <p:spPr>
          <a:xfrm>
            <a:off x="5986811" y="4308400"/>
            <a:ext cx="875475" cy="464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795C1B4-01C7-4B2E-BDEF-DB12D617F610}"/>
              </a:ext>
            </a:extLst>
          </p:cNvPr>
          <p:cNvSpPr/>
          <p:nvPr/>
        </p:nvSpPr>
        <p:spPr>
          <a:xfrm>
            <a:off x="6774383" y="3902936"/>
            <a:ext cx="823917" cy="464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9EE8B82E-5AC7-42D5-BE8C-0F139CC03B57}"/>
              </a:ext>
            </a:extLst>
          </p:cNvPr>
          <p:cNvSpPr/>
          <p:nvPr/>
        </p:nvSpPr>
        <p:spPr>
          <a:xfrm>
            <a:off x="7564306" y="3502318"/>
            <a:ext cx="389605" cy="512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72C9E0FC-4CFA-4FE2-8856-6B45C6AC16BF}"/>
              </a:ext>
            </a:extLst>
          </p:cNvPr>
          <p:cNvCxnSpPr/>
          <p:nvPr/>
        </p:nvCxnSpPr>
        <p:spPr>
          <a:xfrm>
            <a:off x="5989589" y="3991525"/>
            <a:ext cx="0" cy="7438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C638D5B7-057D-49F2-AC91-0BB6FAF9CF2C}"/>
              </a:ext>
            </a:extLst>
          </p:cNvPr>
          <p:cNvCxnSpPr/>
          <p:nvPr/>
        </p:nvCxnSpPr>
        <p:spPr>
          <a:xfrm>
            <a:off x="6381031" y="4316087"/>
            <a:ext cx="3917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874CECC8-5B17-4B3B-9C75-E2F8F6038DF6}"/>
              </a:ext>
            </a:extLst>
          </p:cNvPr>
          <p:cNvCxnSpPr/>
          <p:nvPr/>
        </p:nvCxnSpPr>
        <p:spPr>
          <a:xfrm>
            <a:off x="6774383" y="3532019"/>
            <a:ext cx="0" cy="7931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0FE10DAD-BE16-4AC2-A95E-4D2EEA6ED6E6}"/>
              </a:ext>
            </a:extLst>
          </p:cNvPr>
          <p:cNvCxnSpPr/>
          <p:nvPr/>
        </p:nvCxnSpPr>
        <p:spPr>
          <a:xfrm>
            <a:off x="7163660" y="3905984"/>
            <a:ext cx="3917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34CBF51F-2F77-4721-9BA5-9C0F8DC6CF94}"/>
              </a:ext>
            </a:extLst>
          </p:cNvPr>
          <p:cNvCxnSpPr/>
          <p:nvPr/>
        </p:nvCxnSpPr>
        <p:spPr>
          <a:xfrm>
            <a:off x="7563824" y="3116925"/>
            <a:ext cx="0" cy="7931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13C5A21-1F72-496F-9B83-10A54763E733}"/>
              </a:ext>
            </a:extLst>
          </p:cNvPr>
          <p:cNvSpPr txBox="1"/>
          <p:nvPr/>
        </p:nvSpPr>
        <p:spPr>
          <a:xfrm>
            <a:off x="332133" y="822820"/>
            <a:ext cx="8494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Island of Inversion (</a:t>
            </a:r>
            <a:r>
              <a:rPr lang="en-US" altLang="ja-JP" i="1" dirty="0">
                <a:solidFill>
                  <a:srgbClr val="0000FF"/>
                </a:solidFill>
              </a:rPr>
              <a:t>Z</a:t>
            </a:r>
            <a:r>
              <a:rPr lang="en-US" altLang="ja-JP" dirty="0">
                <a:solidFill>
                  <a:srgbClr val="0000FF"/>
                </a:solidFill>
              </a:rPr>
              <a:t> = 10 – 12 and </a:t>
            </a:r>
            <a:r>
              <a:rPr lang="en-US" altLang="ja-JP" i="1" dirty="0">
                <a:solidFill>
                  <a:srgbClr val="0000FF"/>
                </a:solidFill>
              </a:rPr>
              <a:t>N</a:t>
            </a:r>
            <a:r>
              <a:rPr lang="en-US" altLang="ja-JP" dirty="0">
                <a:solidFill>
                  <a:srgbClr val="0000FF"/>
                </a:solidFill>
              </a:rPr>
              <a:t> = 20 – 22) </a:t>
            </a:r>
            <a:r>
              <a:rPr lang="en-US" altLang="ja-JP" dirty="0"/>
              <a:t>is shown below.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Deformation was experimentally confirmed for most of the isotopes (red circles).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For Mg, the deformation was confirmed for all the isotopes from </a:t>
            </a:r>
            <a:r>
              <a:rPr lang="en-US" altLang="ja-JP" baseline="30000" dirty="0">
                <a:solidFill>
                  <a:srgbClr val="0000FF"/>
                </a:solidFill>
              </a:rPr>
              <a:t>32</a:t>
            </a:r>
            <a:r>
              <a:rPr lang="en-US" altLang="ja-JP" dirty="0">
                <a:solidFill>
                  <a:srgbClr val="0000FF"/>
                </a:solidFill>
              </a:rPr>
              <a:t>Mg till </a:t>
            </a:r>
            <a:r>
              <a:rPr lang="en-US" altLang="ja-JP" baseline="30000" dirty="0">
                <a:solidFill>
                  <a:srgbClr val="0000FF"/>
                </a:solidFill>
              </a:rPr>
              <a:t>40</a:t>
            </a:r>
            <a:r>
              <a:rPr lang="en-US" altLang="ja-JP" dirty="0">
                <a:solidFill>
                  <a:srgbClr val="0000FF"/>
                </a:solidFill>
              </a:rPr>
              <a:t>Mg.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err="1">
                <a:solidFill>
                  <a:srgbClr val="0000FF"/>
                </a:solidFill>
              </a:rPr>
              <a:t>Magicity</a:t>
            </a:r>
            <a:r>
              <a:rPr lang="en-US" altLang="ja-JP" dirty="0">
                <a:solidFill>
                  <a:srgbClr val="0000FF"/>
                </a:solidFill>
              </a:rPr>
              <a:t> is lost at </a:t>
            </a:r>
            <a:r>
              <a:rPr lang="en-US" altLang="ja-JP" i="1" dirty="0">
                <a:solidFill>
                  <a:srgbClr val="0000FF"/>
                </a:solidFill>
              </a:rPr>
              <a:t>N</a:t>
            </a:r>
            <a:r>
              <a:rPr lang="en-US" altLang="ja-JP" dirty="0">
                <a:solidFill>
                  <a:srgbClr val="0000FF"/>
                </a:solidFill>
              </a:rPr>
              <a:t> = 20 and 28, causing the deformation.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The nuclear structure of </a:t>
            </a:r>
            <a:r>
              <a:rPr lang="en-US" altLang="ja-JP" baseline="30000" dirty="0">
                <a:solidFill>
                  <a:srgbClr val="0000FF"/>
                </a:solidFill>
              </a:rPr>
              <a:t>31</a:t>
            </a:r>
            <a:r>
              <a:rPr lang="en-US" altLang="ja-JP" dirty="0">
                <a:solidFill>
                  <a:srgbClr val="0000FF"/>
                </a:solidFill>
              </a:rPr>
              <a:t>F, </a:t>
            </a:r>
            <a:r>
              <a:rPr lang="en-US" altLang="ja-JP" baseline="30000" dirty="0">
                <a:solidFill>
                  <a:srgbClr val="0000FF"/>
                </a:solidFill>
              </a:rPr>
              <a:t>34</a:t>
            </a:r>
            <a:r>
              <a:rPr lang="en-US" altLang="ja-JP" dirty="0">
                <a:solidFill>
                  <a:srgbClr val="0000FF"/>
                </a:solidFill>
              </a:rPr>
              <a:t>Ne, and </a:t>
            </a:r>
            <a:r>
              <a:rPr lang="en-US" altLang="ja-JP" baseline="30000" dirty="0">
                <a:solidFill>
                  <a:srgbClr val="0000FF"/>
                </a:solidFill>
              </a:rPr>
              <a:t>37</a:t>
            </a:r>
            <a:r>
              <a:rPr lang="en-US" altLang="ja-JP" dirty="0">
                <a:solidFill>
                  <a:srgbClr val="0000FF"/>
                </a:solidFill>
              </a:rPr>
              <a:t>Na was not yet studied.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New magic number </a:t>
            </a:r>
            <a:r>
              <a:rPr lang="en-US" altLang="ja-JP" i="1" dirty="0"/>
              <a:t>N</a:t>
            </a:r>
            <a:r>
              <a:rPr lang="en-US" altLang="ja-JP" dirty="0"/>
              <a:t> =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Oxygen anomaly: dripline jump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3BF22BB-4CBF-4471-8DAF-A35A4D32AB81}"/>
              </a:ext>
            </a:extLst>
          </p:cNvPr>
          <p:cNvSpPr txBox="1"/>
          <p:nvPr/>
        </p:nvSpPr>
        <p:spPr>
          <a:xfrm>
            <a:off x="3643134" y="5039788"/>
            <a:ext cx="1235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Dripline jump (&gt; 6n)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905067F9-C2B5-4EC7-A118-FAE4DEAF86E4}"/>
              </a:ext>
            </a:extLst>
          </p:cNvPr>
          <p:cNvSpPr/>
          <p:nvPr/>
        </p:nvSpPr>
        <p:spPr>
          <a:xfrm>
            <a:off x="7878216" y="3531476"/>
            <a:ext cx="621605" cy="101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17749F05-1E9E-49F6-A37A-BE73982A8E6B}"/>
              </a:ext>
            </a:extLst>
          </p:cNvPr>
          <p:cNvCxnSpPr/>
          <p:nvPr/>
        </p:nvCxnSpPr>
        <p:spPr>
          <a:xfrm>
            <a:off x="7948654" y="3524748"/>
            <a:ext cx="3917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楕円 36">
            <a:extLst>
              <a:ext uri="{FF2B5EF4-FFF2-40B4-BE49-F238E27FC236}">
                <a16:creationId xmlns:a16="http://schemas.microsoft.com/office/drawing/2014/main" id="{2F4C5365-02AB-4C48-9639-D4693602DEFB}"/>
              </a:ext>
            </a:extLst>
          </p:cNvPr>
          <p:cNvSpPr/>
          <p:nvPr/>
        </p:nvSpPr>
        <p:spPr>
          <a:xfrm>
            <a:off x="7948428" y="3123603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2BD3C50-312F-4BBE-900C-ACC3EAF310EA}"/>
              </a:ext>
            </a:extLst>
          </p:cNvPr>
          <p:cNvSpPr txBox="1"/>
          <p:nvPr/>
        </p:nvSpPr>
        <p:spPr>
          <a:xfrm>
            <a:off x="7741424" y="4107374"/>
            <a:ext cx="10054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solidFill>
                  <a:srgbClr val="FF0000"/>
                </a:solidFill>
              </a:rPr>
              <a:t>N</a:t>
            </a:r>
            <a:r>
              <a:rPr kumimoji="1" lang="en-US" altLang="ja-JP" dirty="0">
                <a:solidFill>
                  <a:srgbClr val="FF0000"/>
                </a:solidFill>
              </a:rPr>
              <a:t> = 28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84398E69-EB7B-4650-909E-D5F235FFA731}"/>
              </a:ext>
            </a:extLst>
          </p:cNvPr>
          <p:cNvCxnSpPr/>
          <p:nvPr/>
        </p:nvCxnSpPr>
        <p:spPr>
          <a:xfrm>
            <a:off x="8130563" y="3612364"/>
            <a:ext cx="0" cy="4924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楕円 35">
            <a:extLst>
              <a:ext uri="{FF2B5EF4-FFF2-40B4-BE49-F238E27FC236}">
                <a16:creationId xmlns:a16="http://schemas.microsoft.com/office/drawing/2014/main" id="{48F9AEAD-0DC4-44F9-A13F-EBE62A7CE4C6}"/>
              </a:ext>
            </a:extLst>
          </p:cNvPr>
          <p:cNvSpPr/>
          <p:nvPr/>
        </p:nvSpPr>
        <p:spPr>
          <a:xfrm>
            <a:off x="7167915" y="3135178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スライド番号プレースホルダー 1">
            <a:extLst>
              <a:ext uri="{FF2B5EF4-FFF2-40B4-BE49-F238E27FC236}">
                <a16:creationId xmlns:a16="http://schemas.microsoft.com/office/drawing/2014/main" id="{BA44C887-CE65-4743-91AC-1430C396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F7ECCE9F-A5BD-4037-AC1A-E32FC34B5CEF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3249BEA1-6E28-4BDF-A710-56F1577388C8}"/>
              </a:ext>
            </a:extLst>
          </p:cNvPr>
          <p:cNvSpPr/>
          <p:nvPr/>
        </p:nvSpPr>
        <p:spPr>
          <a:xfrm>
            <a:off x="5989626" y="3546614"/>
            <a:ext cx="376911" cy="39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A63A188A-49BF-4CA4-95FA-3F539B60948F}"/>
              </a:ext>
            </a:extLst>
          </p:cNvPr>
          <p:cNvSpPr txBox="1"/>
          <p:nvPr/>
        </p:nvSpPr>
        <p:spPr>
          <a:xfrm>
            <a:off x="5351211" y="4969094"/>
            <a:ext cx="761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(lost</a:t>
            </a:r>
            <a:r>
              <a:rPr kumimoji="1" lang="en-US" altLang="ja-JP" sz="1600" dirty="0">
                <a:solidFill>
                  <a:srgbClr val="FF0000"/>
                </a:solidFill>
              </a:rPr>
              <a:t>)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E62BDC1E-37C9-49A9-8D32-4069A13BE4DC}"/>
              </a:ext>
            </a:extLst>
          </p:cNvPr>
          <p:cNvSpPr txBox="1"/>
          <p:nvPr/>
        </p:nvSpPr>
        <p:spPr>
          <a:xfrm>
            <a:off x="7807220" y="4374901"/>
            <a:ext cx="761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(lost</a:t>
            </a:r>
            <a:r>
              <a:rPr kumimoji="1" lang="en-US" altLang="ja-JP" sz="1600" dirty="0">
                <a:solidFill>
                  <a:srgbClr val="FF0000"/>
                </a:solidFill>
              </a:rPr>
              <a:t>)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8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729DFBE-F217-4BA5-A5E5-8DA5DF3F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E9F-A5BD-4037-AC1A-E32FC34B5CEF}" type="slidenum">
              <a:rPr lang="en-US" altLang="ja-JP" smtClean="0"/>
              <a:pPr/>
              <a:t>8</a:t>
            </a:fld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41EE46-61F6-4E6F-BB26-DC3C490F35E2}"/>
              </a:ext>
            </a:extLst>
          </p:cNvPr>
          <p:cNvSpPr txBox="1"/>
          <p:nvPr/>
        </p:nvSpPr>
        <p:spPr>
          <a:xfrm>
            <a:off x="2771800" y="241357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Outline of my talk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6D0D05-E9ED-4C30-9275-64B48EEF918B}"/>
              </a:ext>
            </a:extLst>
          </p:cNvPr>
          <p:cNvSpPr txBox="1"/>
          <p:nvPr/>
        </p:nvSpPr>
        <p:spPr>
          <a:xfrm>
            <a:off x="498776" y="908720"/>
            <a:ext cx="83941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Introduction</a:t>
            </a:r>
          </a:p>
          <a:p>
            <a:r>
              <a:rPr lang="en-US" altLang="ja-JP" sz="2000" dirty="0"/>
              <a:t>         Neutron dripline before present work</a:t>
            </a:r>
          </a:p>
          <a:p>
            <a:r>
              <a:rPr lang="en-US" altLang="ja-JP" sz="2000" dirty="0"/>
              <a:t>         Known nuclear structure in this region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FF0000"/>
                </a:solidFill>
              </a:rPr>
              <a:t>Experimental method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         PID and background removal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Determination of the neutron dripline for F and Ne</a:t>
            </a:r>
          </a:p>
          <a:p>
            <a:r>
              <a:rPr lang="en-US" altLang="ja-JP" sz="2400" dirty="0"/>
              <a:t>        </a:t>
            </a:r>
            <a:r>
              <a:rPr lang="en-US" altLang="ja-JP" sz="2000" dirty="0"/>
              <a:t>First experiment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Discovery of </a:t>
            </a:r>
            <a:r>
              <a:rPr lang="en-US" altLang="ja-JP" sz="2400" baseline="30000" dirty="0"/>
              <a:t>39</a:t>
            </a:r>
            <a:r>
              <a:rPr lang="en-US" altLang="ja-JP" sz="2400" dirty="0"/>
              <a:t>Na</a:t>
            </a:r>
            <a:r>
              <a:rPr lang="en-US" altLang="ja-JP" sz="2000" dirty="0"/>
              <a:t> </a:t>
            </a:r>
          </a:p>
          <a:p>
            <a:r>
              <a:rPr lang="en-US" altLang="ja-JP" sz="2000" dirty="0"/>
              <a:t>         Second experiment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Discussion on underlying nuclear structure</a:t>
            </a:r>
          </a:p>
          <a:p>
            <a:r>
              <a:rPr lang="en-US" altLang="ja-JP" sz="2000" dirty="0"/>
              <a:t>         </a:t>
            </a:r>
            <a:r>
              <a:rPr lang="en-US" altLang="ja-JP" sz="2000" dirty="0" err="1"/>
              <a:t>Magicilty</a:t>
            </a:r>
            <a:r>
              <a:rPr lang="en-US" altLang="ja-JP" sz="2000" dirty="0"/>
              <a:t> loss and nuclear deformation</a:t>
            </a:r>
          </a:p>
          <a:p>
            <a:endParaRPr lang="en-US" altLang="ja-JP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Summary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851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78">
            <a:extLst>
              <a:ext uri="{FF2B5EF4-FFF2-40B4-BE49-F238E27FC236}">
                <a16:creationId xmlns:a16="http://schemas.microsoft.com/office/drawing/2014/main" id="{7B498AFA-0985-45D4-AC8A-24E566F41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297" y="186026"/>
            <a:ext cx="36454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/>
              <a:t>Experimental method</a:t>
            </a:r>
            <a:endParaRPr lang="ja-JP" altLang="en-US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98BA7D-9938-4E9A-B5B9-374F606C9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28644" r="27267" b="32822"/>
          <a:stretch/>
        </p:blipFill>
        <p:spPr bwMode="auto">
          <a:xfrm>
            <a:off x="260988" y="3591861"/>
            <a:ext cx="8237105" cy="185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CF65C3D-B1BB-41BE-95EA-763EC2D46F7B}"/>
              </a:ext>
            </a:extLst>
          </p:cNvPr>
          <p:cNvCxnSpPr/>
          <p:nvPr/>
        </p:nvCxnSpPr>
        <p:spPr>
          <a:xfrm flipH="1" flipV="1">
            <a:off x="8309720" y="3783703"/>
            <a:ext cx="0" cy="12862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50618F6-BDDB-4929-BA23-3FE9D77587D4}"/>
              </a:ext>
            </a:extLst>
          </p:cNvPr>
          <p:cNvCxnSpPr/>
          <p:nvPr/>
        </p:nvCxnSpPr>
        <p:spPr>
          <a:xfrm flipV="1">
            <a:off x="5940333" y="3783703"/>
            <a:ext cx="0" cy="638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2A570E3-BA8E-49C7-84A7-5C214691DB6F}"/>
              </a:ext>
            </a:extLst>
          </p:cNvPr>
          <p:cNvCxnSpPr/>
          <p:nvPr/>
        </p:nvCxnSpPr>
        <p:spPr>
          <a:xfrm>
            <a:off x="5940333" y="3845839"/>
            <a:ext cx="2376264" cy="0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A53907-C8A2-416E-B6EF-C7AA10FB0E5B}"/>
              </a:ext>
            </a:extLst>
          </p:cNvPr>
          <p:cNvSpPr txBox="1"/>
          <p:nvPr/>
        </p:nvSpPr>
        <p:spPr>
          <a:xfrm>
            <a:off x="6228184" y="3600339"/>
            <a:ext cx="185037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TOF(</a:t>
            </a:r>
            <a:r>
              <a:rPr lang="en-US" altLang="ja-JP" sz="2000" i="1" dirty="0">
                <a:solidFill>
                  <a:srgbClr val="FF0000"/>
                </a:solidFill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kumimoji="1" lang="en-US" altLang="ja-JP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)</a:t>
            </a:r>
            <a:r>
              <a:rPr kumimoji="1" lang="en-US" altLang="ja-JP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: </a:t>
            </a:r>
            <a:r>
              <a:rPr lang="en-US" altLang="ja-JP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p</a:t>
            </a:r>
            <a:r>
              <a:rPr kumimoji="1" lang="en-US" altLang="ja-JP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lastic</a:t>
            </a:r>
            <a:endParaRPr kumimoji="1" lang="ja-JP" altLang="en-US" i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64B61F-1C78-47D8-B35E-ED7ABBF2BA44}"/>
              </a:ext>
            </a:extLst>
          </p:cNvPr>
          <p:cNvSpPr txBox="1"/>
          <p:nvPr/>
        </p:nvSpPr>
        <p:spPr>
          <a:xfrm>
            <a:off x="75929" y="2677497"/>
            <a:ext cx="233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aseline="30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48</a:t>
            </a:r>
            <a:r>
              <a:rPr kumimoji="1" lang="en-US" altLang="ja-JP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Ca beam </a:t>
            </a:r>
            <a:r>
              <a:rPr lang="en-US" altLang="ja-JP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345MeV/u, ~500 </a:t>
            </a:r>
            <a:r>
              <a:rPr lang="en-US" altLang="ja-JP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pnA</a:t>
            </a:r>
            <a:endParaRPr kumimoji="1" lang="en-US" altLang="ja-JP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36BEF4FD-7CD8-4D20-9FB5-E09939C709A8}"/>
              </a:ext>
            </a:extLst>
          </p:cNvPr>
          <p:cNvCxnSpPr/>
          <p:nvPr/>
        </p:nvCxnSpPr>
        <p:spPr>
          <a:xfrm flipH="1" flipV="1">
            <a:off x="367262" y="3482240"/>
            <a:ext cx="132428" cy="277479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E386B74-7995-4CCE-8AE2-AF73DA818B15}"/>
              </a:ext>
            </a:extLst>
          </p:cNvPr>
          <p:cNvCxnSpPr/>
          <p:nvPr/>
        </p:nvCxnSpPr>
        <p:spPr>
          <a:xfrm flipV="1">
            <a:off x="8024510" y="5141985"/>
            <a:ext cx="220079" cy="4339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BDCB817-36FA-4493-B57E-CEDAF6613798}"/>
              </a:ext>
            </a:extLst>
          </p:cNvPr>
          <p:cNvCxnSpPr/>
          <p:nvPr/>
        </p:nvCxnSpPr>
        <p:spPr>
          <a:xfrm flipV="1">
            <a:off x="5240652" y="4608029"/>
            <a:ext cx="678394" cy="10705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26C9C02-85B8-4539-B148-4366DD86FE0C}"/>
              </a:ext>
            </a:extLst>
          </p:cNvPr>
          <p:cNvSpPr txBox="1"/>
          <p:nvPr/>
        </p:nvSpPr>
        <p:spPr>
          <a:xfrm>
            <a:off x="3962406" y="5643245"/>
            <a:ext cx="2608406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B</a:t>
            </a:r>
            <a:r>
              <a:rPr lang="en-US" altLang="ja-JP" sz="2000" i="1" dirty="0">
                <a:solidFill>
                  <a:srgbClr val="FF0000"/>
                </a:solidFill>
                <a:latin typeface="Symbol" panose="05050102010706020507" pitchFamily="18" charset="2"/>
                <a:cs typeface="Times New Roman" pitchFamily="18" charset="0"/>
              </a:rPr>
              <a:t>r</a:t>
            </a:r>
            <a:r>
              <a:rPr lang="ja-JP" altLang="en-US" i="1" dirty="0">
                <a:solidFill>
                  <a:srgbClr val="FF0000"/>
                </a:solidFill>
                <a:latin typeface="Symbol" panose="05050102010706020507" pitchFamily="18" charset="2"/>
                <a:cs typeface="Times New Roman" pitchFamily="18" charset="0"/>
              </a:rPr>
              <a:t> </a:t>
            </a:r>
            <a:r>
              <a:rPr kumimoji="1" lang="en-US" altLang="ja-JP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: </a:t>
            </a:r>
            <a:r>
              <a:rPr lang="en-US" altLang="ja-JP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p</a:t>
            </a:r>
            <a:r>
              <a:rPr kumimoji="1" lang="en-US" altLang="ja-JP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lastic scintillator </a:t>
            </a:r>
          </a:p>
          <a:p>
            <a:r>
              <a:rPr kumimoji="1" lang="en-US" altLang="ja-JP" dirty="0">
                <a:latin typeface="+mn-lt"/>
                <a:cs typeface="Times New Roman" pitchFamily="18" charset="0"/>
              </a:rPr>
              <a:t>(position measurement)</a:t>
            </a:r>
            <a:endParaRPr kumimoji="1" lang="ja-JP" altLang="en-US" i="1" dirty="0">
              <a:latin typeface="+mn-lt"/>
              <a:cs typeface="Times New Roman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EAFF9D-B1EF-4D0A-BB0B-E5B54261D9A3}"/>
              </a:ext>
            </a:extLst>
          </p:cNvPr>
          <p:cNvSpPr txBox="1"/>
          <p:nvPr/>
        </p:nvSpPr>
        <p:spPr>
          <a:xfrm>
            <a:off x="66296" y="3869450"/>
            <a:ext cx="455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lt"/>
                <a:cs typeface="Times New Roman" panose="02020603050405020304" pitchFamily="18" charset="0"/>
              </a:rPr>
              <a:t>F0</a:t>
            </a:r>
            <a:endParaRPr kumimoji="1" lang="ja-JP" alt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38C6FD-E1A6-4F2A-8AD1-45A4BB7699C6}"/>
              </a:ext>
            </a:extLst>
          </p:cNvPr>
          <p:cNvSpPr txBox="1"/>
          <p:nvPr/>
        </p:nvSpPr>
        <p:spPr>
          <a:xfrm>
            <a:off x="5882955" y="3955461"/>
            <a:ext cx="455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lt"/>
                <a:cs typeface="Times New Roman" panose="02020603050405020304" pitchFamily="18" charset="0"/>
              </a:rPr>
              <a:t>F5</a:t>
            </a:r>
            <a:endParaRPr kumimoji="1" lang="ja-JP" alt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4B8FB86-3FD3-4219-8816-FDB97252948D}"/>
              </a:ext>
            </a:extLst>
          </p:cNvPr>
          <p:cNvSpPr txBox="1"/>
          <p:nvPr/>
        </p:nvSpPr>
        <p:spPr>
          <a:xfrm>
            <a:off x="5477492" y="3086117"/>
            <a:ext cx="103906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</a:rPr>
              <a:t>Degrader</a:t>
            </a:r>
          </a:p>
          <a:p>
            <a:r>
              <a:rPr lang="en-US" altLang="ja-JP" sz="1600" dirty="0">
                <a:solidFill>
                  <a:srgbClr val="0000FF"/>
                </a:solidFill>
              </a:rPr>
              <a:t>Al 7mm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F811244-0C34-4CB8-B96D-8075699F2705}"/>
              </a:ext>
            </a:extLst>
          </p:cNvPr>
          <p:cNvSpPr txBox="1"/>
          <p:nvPr/>
        </p:nvSpPr>
        <p:spPr>
          <a:xfrm>
            <a:off x="2051720" y="5575913"/>
            <a:ext cx="1274372" cy="830997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Thick Fe collimator at F2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87902F7-E5C7-40EE-808E-337616F70C3B}"/>
              </a:ext>
            </a:extLst>
          </p:cNvPr>
          <p:cNvSpPr txBox="1"/>
          <p:nvPr/>
        </p:nvSpPr>
        <p:spPr>
          <a:xfrm>
            <a:off x="649491" y="3342871"/>
            <a:ext cx="11521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</a:rPr>
              <a:t>Be target 20mm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F8D8C0D-B26B-436F-87BD-6AAABF32EFAB}"/>
              </a:ext>
            </a:extLst>
          </p:cNvPr>
          <p:cNvSpPr txBox="1"/>
          <p:nvPr/>
        </p:nvSpPr>
        <p:spPr>
          <a:xfrm>
            <a:off x="8333201" y="4626761"/>
            <a:ext cx="4683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Slit</a:t>
            </a:r>
            <a:endParaRPr kumimoji="1" lang="ja-JP" altLang="en-US" sz="16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4C232B2-4097-4102-A7E4-50A589600279}"/>
              </a:ext>
            </a:extLst>
          </p:cNvPr>
          <p:cNvSpPr txBox="1"/>
          <p:nvPr/>
        </p:nvSpPr>
        <p:spPr>
          <a:xfrm>
            <a:off x="6685960" y="5571237"/>
            <a:ext cx="236438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Symbol" panose="05050102010706020507" pitchFamily="18" charset="2"/>
                <a:cs typeface="Times New Roman" pitchFamily="18" charset="0"/>
              </a:rPr>
              <a:t>D</a:t>
            </a:r>
            <a:r>
              <a:rPr kumimoji="1" lang="en-US" altLang="ja-JP" sz="2000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E</a:t>
            </a:r>
            <a:r>
              <a:rPr kumimoji="1" lang="en-US" altLang="ja-JP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: </a:t>
            </a:r>
            <a:r>
              <a:rPr kumimoji="1" lang="en-US" altLang="ja-JP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Si (450 </a:t>
            </a:r>
            <a:r>
              <a:rPr lang="en-US" altLang="ja-JP" dirty="0">
                <a:solidFill>
                  <a:srgbClr val="0000FF"/>
                </a:solidFill>
                <a:latin typeface="Symbol" panose="05050102010706020507" pitchFamily="18" charset="2"/>
                <a:cs typeface="Times New Roman" pitchFamily="18" charset="0"/>
              </a:rPr>
              <a:t>m</a:t>
            </a:r>
            <a:r>
              <a:rPr kumimoji="1" lang="en-US" altLang="ja-JP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m) x4</a:t>
            </a:r>
          </a:p>
          <a:p>
            <a:r>
              <a:rPr lang="en-US" altLang="ja-JP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Plastic </a:t>
            </a:r>
            <a:r>
              <a:rPr lang="en-US" altLang="ja-JP" dirty="0">
                <a:latin typeface="+mn-lt"/>
                <a:cs typeface="Times New Roman" pitchFamily="18" charset="0"/>
              </a:rPr>
              <a:t>(position measurement)</a:t>
            </a:r>
            <a:endParaRPr kumimoji="1" lang="ja-JP" altLang="en-US" dirty="0">
              <a:latin typeface="+mn-lt"/>
              <a:cs typeface="Times New Roman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2D7FAD1-6061-4A6A-9962-A37CBCC27EB0}"/>
              </a:ext>
            </a:extLst>
          </p:cNvPr>
          <p:cNvSpPr txBox="1"/>
          <p:nvPr/>
        </p:nvSpPr>
        <p:spPr>
          <a:xfrm>
            <a:off x="3397631" y="5159694"/>
            <a:ext cx="455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lt"/>
                <a:cs typeface="Times New Roman" panose="02020603050405020304" pitchFamily="18" charset="0"/>
              </a:rPr>
              <a:t>F3</a:t>
            </a:r>
            <a:endParaRPr kumimoji="1" lang="ja-JP" alt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EAB973B-D9AC-45EB-992A-DC390B23BA9C}"/>
              </a:ext>
            </a:extLst>
          </p:cNvPr>
          <p:cNvSpPr txBox="1"/>
          <p:nvPr/>
        </p:nvSpPr>
        <p:spPr>
          <a:xfrm>
            <a:off x="2387672" y="4569172"/>
            <a:ext cx="455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lt"/>
                <a:cs typeface="Times New Roman" panose="02020603050405020304" pitchFamily="18" charset="0"/>
              </a:rPr>
              <a:t>F2</a:t>
            </a:r>
            <a:endParaRPr kumimoji="1" lang="ja-JP" alt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1FC9043-D43A-4391-B83C-B403FEB07BD8}"/>
              </a:ext>
            </a:extLst>
          </p:cNvPr>
          <p:cNvSpPr txBox="1"/>
          <p:nvPr/>
        </p:nvSpPr>
        <p:spPr>
          <a:xfrm>
            <a:off x="899592" y="4752467"/>
            <a:ext cx="455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lt"/>
                <a:cs typeface="Times New Roman" panose="02020603050405020304" pitchFamily="18" charset="0"/>
              </a:rPr>
              <a:t>F1</a:t>
            </a:r>
            <a:endParaRPr kumimoji="1" lang="ja-JP" alt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58DEB57-E50C-495B-AD49-744D4BFE11DD}"/>
              </a:ext>
            </a:extLst>
          </p:cNvPr>
          <p:cNvSpPr txBox="1"/>
          <p:nvPr/>
        </p:nvSpPr>
        <p:spPr>
          <a:xfrm>
            <a:off x="7904120" y="4597497"/>
            <a:ext cx="455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lt"/>
                <a:cs typeface="Times New Roman" panose="02020603050405020304" pitchFamily="18" charset="0"/>
              </a:rPr>
              <a:t>F7</a:t>
            </a:r>
            <a:endParaRPr kumimoji="1" lang="ja-JP" alt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1BDFC0D-8432-4B74-A86A-CD7C509A815C}"/>
              </a:ext>
            </a:extLst>
          </p:cNvPr>
          <p:cNvSpPr txBox="1"/>
          <p:nvPr/>
        </p:nvSpPr>
        <p:spPr>
          <a:xfrm>
            <a:off x="479883" y="5281216"/>
            <a:ext cx="106311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</a:rPr>
              <a:t>Degrader</a:t>
            </a:r>
          </a:p>
          <a:p>
            <a:r>
              <a:rPr lang="en-US" altLang="ja-JP" sz="1600" dirty="0">
                <a:solidFill>
                  <a:srgbClr val="0000FF"/>
                </a:solidFill>
              </a:rPr>
              <a:t>Al 15mm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21FA0DA-1F1F-40D9-9625-4D5522BCD5DB}"/>
              </a:ext>
            </a:extLst>
          </p:cNvPr>
          <p:cNvSpPr txBox="1"/>
          <p:nvPr/>
        </p:nvSpPr>
        <p:spPr>
          <a:xfrm>
            <a:off x="658873" y="5018890"/>
            <a:ext cx="4683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Slit</a:t>
            </a:r>
            <a:endParaRPr kumimoji="1" lang="ja-JP" altLang="en-US" sz="16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572DBFA-A309-4D0F-89EA-767DCD4122AA}"/>
              </a:ext>
            </a:extLst>
          </p:cNvPr>
          <p:cNvSpPr txBox="1"/>
          <p:nvPr/>
        </p:nvSpPr>
        <p:spPr>
          <a:xfrm>
            <a:off x="2332133" y="5256523"/>
            <a:ext cx="4683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Slit</a:t>
            </a:r>
            <a:endParaRPr kumimoji="1" lang="ja-JP" altLang="en-US" sz="16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4C5EDFA-A436-4160-8F73-BEBC9349A5DE}"/>
              </a:ext>
            </a:extLst>
          </p:cNvPr>
          <p:cNvSpPr txBox="1"/>
          <p:nvPr/>
        </p:nvSpPr>
        <p:spPr>
          <a:xfrm>
            <a:off x="3333124" y="3275719"/>
            <a:ext cx="1411475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/>
              <a:t>BigRIPS</a:t>
            </a:r>
            <a:endParaRPr kumimoji="1" lang="ja-JP" altLang="en-US" sz="2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DE33F72-9C2E-4CE6-B877-013A7541EC71}"/>
              </a:ext>
            </a:extLst>
          </p:cNvPr>
          <p:cNvSpPr txBox="1"/>
          <p:nvPr/>
        </p:nvSpPr>
        <p:spPr>
          <a:xfrm>
            <a:off x="1691175" y="405046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9900"/>
                </a:solidFill>
                <a:latin typeface="+mn-lt"/>
              </a:rPr>
              <a:t>1</a:t>
            </a:r>
            <a:r>
              <a:rPr kumimoji="1" lang="en-US" altLang="ja-JP" baseline="30000" dirty="0">
                <a:solidFill>
                  <a:srgbClr val="009900"/>
                </a:solidFill>
                <a:latin typeface="+mn-lt"/>
              </a:rPr>
              <a:t>st</a:t>
            </a:r>
            <a:r>
              <a:rPr kumimoji="1" lang="en-US" altLang="ja-JP" dirty="0">
                <a:solidFill>
                  <a:srgbClr val="009900"/>
                </a:solidFill>
                <a:latin typeface="+mn-lt"/>
              </a:rPr>
              <a:t> stage</a:t>
            </a:r>
            <a:endParaRPr kumimoji="1" lang="ja-JP" altLang="en-US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730D2EF-5C22-4B97-AF2E-9DC3DBE74C55}"/>
              </a:ext>
            </a:extLst>
          </p:cNvPr>
          <p:cNvSpPr txBox="1"/>
          <p:nvPr/>
        </p:nvSpPr>
        <p:spPr>
          <a:xfrm>
            <a:off x="5742208" y="502264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9900"/>
                </a:solidFill>
                <a:latin typeface="+mn-lt"/>
              </a:rPr>
              <a:t>2</a:t>
            </a:r>
            <a:r>
              <a:rPr kumimoji="1" lang="en-US" altLang="ja-JP" baseline="30000" dirty="0">
                <a:solidFill>
                  <a:srgbClr val="009900"/>
                </a:solidFill>
                <a:latin typeface="+mn-lt"/>
              </a:rPr>
              <a:t>nd</a:t>
            </a:r>
            <a:r>
              <a:rPr kumimoji="1" lang="en-US" altLang="ja-JP" dirty="0">
                <a:solidFill>
                  <a:srgbClr val="009900"/>
                </a:solidFill>
                <a:latin typeface="+mn-lt"/>
              </a:rPr>
              <a:t> stage</a:t>
            </a:r>
            <a:endParaRPr kumimoji="1" lang="ja-JP" altLang="en-US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5FED23-84C4-472F-A6B5-027A25DB5413}"/>
              </a:ext>
            </a:extLst>
          </p:cNvPr>
          <p:cNvSpPr txBox="1"/>
          <p:nvPr/>
        </p:nvSpPr>
        <p:spPr>
          <a:xfrm>
            <a:off x="3174854" y="4355187"/>
            <a:ext cx="129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PPAC x2</a:t>
            </a:r>
          </a:p>
          <a:p>
            <a:r>
              <a:rPr lang="en-US" altLang="ja-JP" sz="1400" dirty="0"/>
              <a:t>Plastic 3mm</a:t>
            </a:r>
            <a:endParaRPr kumimoji="1" lang="ja-JP" altLang="en-US" sz="14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66E3BE4-F484-4BFF-912E-B9ABC47FC4A8}"/>
              </a:ext>
            </a:extLst>
          </p:cNvPr>
          <p:cNvSpPr txBox="1"/>
          <p:nvPr/>
        </p:nvSpPr>
        <p:spPr>
          <a:xfrm>
            <a:off x="5890683" y="4637322"/>
            <a:ext cx="95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PPAC x2</a:t>
            </a:r>
            <a:endParaRPr kumimoji="1" lang="ja-JP" altLang="en-US" sz="14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1D161F0-5D14-4C84-A506-6CEA5739FDC1}"/>
              </a:ext>
            </a:extLst>
          </p:cNvPr>
          <p:cNvSpPr txBox="1"/>
          <p:nvPr/>
        </p:nvSpPr>
        <p:spPr>
          <a:xfrm>
            <a:off x="8215918" y="5142716"/>
            <a:ext cx="95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PPAC x2</a:t>
            </a:r>
            <a:endParaRPr kumimoji="1" lang="ja-JP" altLang="en-US" sz="1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88E496A-F4DE-4B17-AB12-69B61E0059F7}"/>
              </a:ext>
            </a:extLst>
          </p:cNvPr>
          <p:cNvSpPr txBox="1"/>
          <p:nvPr/>
        </p:nvSpPr>
        <p:spPr>
          <a:xfrm>
            <a:off x="373033" y="4408263"/>
            <a:ext cx="455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lt"/>
                <a:cs typeface="Times New Roman" panose="02020603050405020304" pitchFamily="18" charset="0"/>
              </a:rPr>
              <a:t>D1</a:t>
            </a:r>
            <a:endParaRPr kumimoji="1" lang="ja-JP" alt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43BC800-9C10-4BFA-9816-17F2A1BD6BF0}"/>
              </a:ext>
            </a:extLst>
          </p:cNvPr>
          <p:cNvSpPr txBox="1"/>
          <p:nvPr/>
        </p:nvSpPr>
        <p:spPr>
          <a:xfrm>
            <a:off x="1684057" y="5152436"/>
            <a:ext cx="455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lt"/>
                <a:cs typeface="Times New Roman" panose="02020603050405020304" pitchFamily="18" charset="0"/>
              </a:rPr>
              <a:t>D</a:t>
            </a:r>
            <a:r>
              <a:rPr lang="en-US" altLang="ja-JP" sz="1600" dirty="0">
                <a:latin typeface="+mn-lt"/>
                <a:cs typeface="Times New Roman" panose="02020603050405020304" pitchFamily="18" charset="0"/>
              </a:rPr>
              <a:t>2</a:t>
            </a:r>
            <a:endParaRPr kumimoji="1" lang="ja-JP" alt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5E460CF-3F50-4650-8B54-85AF48164AD9}"/>
              </a:ext>
            </a:extLst>
          </p:cNvPr>
          <p:cNvSpPr txBox="1"/>
          <p:nvPr/>
        </p:nvSpPr>
        <p:spPr>
          <a:xfrm>
            <a:off x="4192810" y="5111939"/>
            <a:ext cx="455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lt"/>
                <a:cs typeface="Times New Roman" panose="02020603050405020304" pitchFamily="18" charset="0"/>
              </a:rPr>
              <a:t>D</a:t>
            </a:r>
            <a:r>
              <a:rPr lang="en-US" altLang="ja-JP" sz="1600" dirty="0">
                <a:latin typeface="+mn-lt"/>
                <a:cs typeface="Times New Roman" panose="02020603050405020304" pitchFamily="18" charset="0"/>
              </a:rPr>
              <a:t>3</a:t>
            </a:r>
            <a:endParaRPr kumimoji="1" lang="ja-JP" alt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BBCC951-2DC0-482E-8645-C153105ED433}"/>
              </a:ext>
            </a:extLst>
          </p:cNvPr>
          <p:cNvSpPr txBox="1"/>
          <p:nvPr/>
        </p:nvSpPr>
        <p:spPr>
          <a:xfrm>
            <a:off x="4890014" y="4056074"/>
            <a:ext cx="455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lt"/>
                <a:cs typeface="Times New Roman" panose="02020603050405020304" pitchFamily="18" charset="0"/>
              </a:rPr>
              <a:t>D</a:t>
            </a:r>
            <a:r>
              <a:rPr lang="en-US" altLang="ja-JP" sz="1600" dirty="0">
                <a:latin typeface="+mn-lt"/>
                <a:cs typeface="Times New Roman" panose="02020603050405020304" pitchFamily="18" charset="0"/>
              </a:rPr>
              <a:t>4</a:t>
            </a:r>
            <a:endParaRPr kumimoji="1" lang="ja-JP" alt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01C887F-3BB5-4B9F-A347-F45A3A2AC8B3}"/>
              </a:ext>
            </a:extLst>
          </p:cNvPr>
          <p:cNvSpPr txBox="1"/>
          <p:nvPr/>
        </p:nvSpPr>
        <p:spPr>
          <a:xfrm>
            <a:off x="6552160" y="4047286"/>
            <a:ext cx="455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lt"/>
                <a:cs typeface="Times New Roman" panose="02020603050405020304" pitchFamily="18" charset="0"/>
              </a:rPr>
              <a:t>D</a:t>
            </a:r>
            <a:r>
              <a:rPr lang="en-US" altLang="ja-JP" sz="1600" dirty="0">
                <a:latin typeface="+mn-lt"/>
                <a:cs typeface="Times New Roman" panose="02020603050405020304" pitchFamily="18" charset="0"/>
              </a:rPr>
              <a:t>5</a:t>
            </a:r>
            <a:endParaRPr kumimoji="1" lang="ja-JP" alt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D28702D-33BA-4306-8A4A-33D82C76323D}"/>
              </a:ext>
            </a:extLst>
          </p:cNvPr>
          <p:cNvSpPr txBox="1"/>
          <p:nvPr/>
        </p:nvSpPr>
        <p:spPr>
          <a:xfrm>
            <a:off x="7350215" y="5111939"/>
            <a:ext cx="455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lt"/>
                <a:cs typeface="Times New Roman" panose="02020603050405020304" pitchFamily="18" charset="0"/>
              </a:rPr>
              <a:t>D</a:t>
            </a:r>
            <a:r>
              <a:rPr lang="en-US" altLang="ja-JP" sz="1600" dirty="0">
                <a:latin typeface="+mn-lt"/>
                <a:cs typeface="Times New Roman" panose="02020603050405020304" pitchFamily="18" charset="0"/>
              </a:rPr>
              <a:t>6</a:t>
            </a:r>
            <a:endParaRPr kumimoji="1" lang="ja-JP" alt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0E287C-9914-468B-8AEB-D8E9F908D39F}"/>
              </a:ext>
            </a:extLst>
          </p:cNvPr>
          <p:cNvSpPr txBox="1"/>
          <p:nvPr/>
        </p:nvSpPr>
        <p:spPr>
          <a:xfrm>
            <a:off x="391025" y="830570"/>
            <a:ext cx="8514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00FF"/>
                </a:solidFill>
              </a:rPr>
              <a:t>Isotopes were produced by projectile fragmentation of an intense </a:t>
            </a:r>
            <a:r>
              <a:rPr lang="en-US" altLang="ja-JP" baseline="30000" dirty="0">
                <a:solidFill>
                  <a:srgbClr val="0000FF"/>
                </a:solidFill>
                <a:cs typeface="Times New Roman" pitchFamily="18" charset="0"/>
              </a:rPr>
              <a:t>48</a:t>
            </a:r>
            <a:r>
              <a:rPr lang="en-US" altLang="ja-JP" dirty="0">
                <a:solidFill>
                  <a:srgbClr val="0000FF"/>
                </a:solidFill>
                <a:cs typeface="Times New Roman" pitchFamily="18" charset="0"/>
              </a:rPr>
              <a:t>Ca beam at 345 MeV/u, and separated and identified in flight using the </a:t>
            </a:r>
            <a:r>
              <a:rPr lang="en-US" altLang="ja-JP" dirty="0" err="1">
                <a:solidFill>
                  <a:srgbClr val="0000FF"/>
                </a:solidFill>
                <a:cs typeface="Times New Roman" pitchFamily="18" charset="0"/>
              </a:rPr>
              <a:t>BigRIPS</a:t>
            </a:r>
            <a:r>
              <a:rPr lang="en-US" altLang="ja-JP" dirty="0">
                <a:solidFill>
                  <a:srgbClr val="0000FF"/>
                </a:solidFill>
                <a:cs typeface="Times New Roman" pitchFamily="18" charset="0"/>
              </a:rPr>
              <a:t> separator.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PID relied on TOF, </a:t>
            </a:r>
            <a:r>
              <a:rPr lang="en-US" altLang="ja-JP" i="1" dirty="0">
                <a:solidFill>
                  <a:srgbClr val="0000FF"/>
                </a:solidFill>
              </a:rPr>
              <a:t>B</a:t>
            </a:r>
            <a:r>
              <a:rPr lang="en-US" altLang="ja-JP" i="1" dirty="0">
                <a:solidFill>
                  <a:srgbClr val="0000FF"/>
                </a:solidFill>
                <a:latin typeface="Symbol" panose="05050102010706020507" pitchFamily="18" charset="2"/>
              </a:rPr>
              <a:t>r</a:t>
            </a:r>
            <a:r>
              <a:rPr lang="en-US" altLang="ja-JP" dirty="0">
                <a:solidFill>
                  <a:srgbClr val="0000FF"/>
                </a:solidFill>
              </a:rPr>
              <a:t> and </a:t>
            </a:r>
            <a:r>
              <a:rPr lang="en-US" altLang="ja-JP" dirty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altLang="ja-JP" i="1" dirty="0">
                <a:solidFill>
                  <a:srgbClr val="0000FF"/>
                </a:solidFill>
              </a:rPr>
              <a:t>E</a:t>
            </a:r>
            <a:r>
              <a:rPr lang="en-US" altLang="ja-JP" dirty="0">
                <a:solidFill>
                  <a:srgbClr val="0000FF"/>
                </a:solidFill>
              </a:rPr>
              <a:t> measurements through which </a:t>
            </a:r>
            <a:r>
              <a:rPr lang="en-US" altLang="ja-JP" i="1" dirty="0">
                <a:solidFill>
                  <a:srgbClr val="0000FF"/>
                </a:solidFill>
              </a:rPr>
              <a:t>Z</a:t>
            </a:r>
            <a:r>
              <a:rPr lang="en-US" altLang="ja-JP" dirty="0">
                <a:solidFill>
                  <a:srgbClr val="0000FF"/>
                </a:solidFill>
              </a:rPr>
              <a:t> and </a:t>
            </a:r>
            <a:r>
              <a:rPr lang="en-US" altLang="ja-JP" i="1" dirty="0">
                <a:solidFill>
                  <a:srgbClr val="0000FF"/>
                </a:solidFill>
              </a:rPr>
              <a:t>A</a:t>
            </a:r>
            <a:r>
              <a:rPr lang="en-US" altLang="ja-JP" dirty="0">
                <a:solidFill>
                  <a:srgbClr val="0000FF"/>
                </a:solidFill>
              </a:rPr>
              <a:t>/</a:t>
            </a:r>
            <a:r>
              <a:rPr lang="en-US" altLang="ja-JP" i="1" dirty="0">
                <a:solidFill>
                  <a:srgbClr val="0000FF"/>
                </a:solidFill>
              </a:rPr>
              <a:t>Z</a:t>
            </a:r>
            <a:r>
              <a:rPr lang="en-US" altLang="ja-JP" dirty="0">
                <a:solidFill>
                  <a:srgbClr val="0000FF"/>
                </a:solidFill>
              </a:rPr>
              <a:t> of fragments are deduced.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</a:rPr>
              <a:t>A background free PID was achieved by a thick collimator and detailed data analysis. It is crucial for the determination of neutron dripline.</a:t>
            </a:r>
          </a:p>
        </p:txBody>
      </p:sp>
      <p:sp>
        <p:nvSpPr>
          <p:cNvPr id="42" name="スライド番号プレースホルダー 1">
            <a:extLst>
              <a:ext uri="{FF2B5EF4-FFF2-40B4-BE49-F238E27FC236}">
                <a16:creationId xmlns:a16="http://schemas.microsoft.com/office/drawing/2014/main" id="{BF22B174-63A2-4A4B-B7A1-6C5A2C09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F7ECCE9F-A5BD-4037-AC1A-E32FC34B5CEF}" type="slidenum">
              <a:rPr lang="en-US" altLang="ja-JP" smtClean="0"/>
              <a:pPr/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75339741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113643</TotalTime>
  <Words>5574</Words>
  <Application>Microsoft Office PowerPoint</Application>
  <PresentationFormat>画面に合わせる (4:3)</PresentationFormat>
  <Paragraphs>924</Paragraphs>
  <Slides>35</Slides>
  <Notes>34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5" baseType="lpstr">
      <vt:lpstr>ＭＳ Ｐゴシック</vt:lpstr>
      <vt:lpstr>ＭＳ Ｐ明朝</vt:lpstr>
      <vt:lpstr>Osaka</vt:lpstr>
      <vt:lpstr>Arial</vt:lpstr>
      <vt:lpstr>Cambria Math</vt:lpstr>
      <vt:lpstr>Symbol</vt:lpstr>
      <vt:lpstr>Tahoma</vt:lpstr>
      <vt:lpstr>Times New Roman</vt:lpstr>
      <vt:lpstr>Wingdings</vt:lpstr>
      <vt:lpstr>標準デザイン</vt:lpstr>
      <vt:lpstr>Neutron dripline search for fluorine, neon and sodium and the discovery of 39Na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238Uビームの飛行核分裂法を用いた Z=60近傍の中性子過剰な 新同位元素探索</dc:title>
  <dc:creator>Toshiyuki Kubo</dc:creator>
  <cp:lastModifiedBy>Toshiyuki Kubo</cp:lastModifiedBy>
  <cp:revision>2326</cp:revision>
  <cp:lastPrinted>2019-11-29T05:53:39Z</cp:lastPrinted>
  <dcterms:created xsi:type="dcterms:W3CDTF">2012-09-03T06:25:15Z</dcterms:created>
  <dcterms:modified xsi:type="dcterms:W3CDTF">2024-08-20T09:52:03Z</dcterms:modified>
</cp:coreProperties>
</file>