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handoutMasterIdLst>
    <p:handoutMasterId r:id="rId28"/>
  </p:handoutMasterIdLst>
  <p:sldIdLst>
    <p:sldId id="256" r:id="rId3"/>
    <p:sldId id="644" r:id="rId4"/>
    <p:sldId id="561" r:id="rId5"/>
    <p:sldId id="609" r:id="rId6"/>
    <p:sldId id="605" r:id="rId7"/>
    <p:sldId id="635" r:id="rId8"/>
    <p:sldId id="485" r:id="rId9"/>
    <p:sldId id="384" r:id="rId10"/>
    <p:sldId id="642" r:id="rId11"/>
    <p:sldId id="637" r:id="rId12"/>
    <p:sldId id="638" r:id="rId13"/>
    <p:sldId id="422" r:id="rId14"/>
    <p:sldId id="600" r:id="rId15"/>
    <p:sldId id="639" r:id="rId16"/>
    <p:sldId id="640" r:id="rId17"/>
    <p:sldId id="641" r:id="rId18"/>
    <p:sldId id="634" r:id="rId19"/>
    <p:sldId id="625" r:id="rId20"/>
    <p:sldId id="630" r:id="rId21"/>
    <p:sldId id="645" r:id="rId22"/>
    <p:sldId id="643" r:id="rId23"/>
    <p:sldId id="396" r:id="rId24"/>
    <p:sldId id="687" r:id="rId25"/>
    <p:sldId id="633" r:id="rId26"/>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99" autoAdjust="0"/>
    <p:restoredTop sz="94660"/>
  </p:normalViewPr>
  <p:slideViewPr>
    <p:cSldViewPr>
      <p:cViewPr varScale="1">
        <p:scale>
          <a:sx n="122" d="100"/>
          <a:sy n="122" d="100"/>
        </p:scale>
        <p:origin x="336" y="6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5759" cy="456843"/>
          </a:xfrm>
          <a:prstGeom prst="rect">
            <a:avLst/>
          </a:prstGeom>
          <a:noFill/>
          <a:ln>
            <a:noFill/>
          </a:ln>
        </p:spPr>
        <p:txBody>
          <a:bodyPr vert="horz" wrap="square" lIns="90004" tIns="44997" rIns="90004" bIns="44997" anchor="t" anchorCtr="0" compatLnSpc="1"/>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400" b="0" i="0" u="none" strike="noStrike" kern="0" cap="none" spc="0" baseline="0">
                <a:solidFill>
                  <a:srgbClr val="000000"/>
                </a:solidFill>
                <a:uFillTx/>
              </a:defRPr>
            </a:pPr>
            <a:endParaRPr lang="pl-PL" sz="1400" b="0" i="0" u="none" strike="noStrike" kern="1200" cap="none" spc="0" baseline="0">
              <a:solidFill>
                <a:srgbClr val="000000"/>
              </a:solidFill>
              <a:uFillTx/>
              <a:latin typeface="Arial" pitchFamily="34"/>
              <a:ea typeface="SimSun" pitchFamily="2"/>
              <a:cs typeface="SimSun" pitchFamily="2"/>
            </a:endParaRPr>
          </a:p>
        </p:txBody>
      </p:sp>
      <p:sp>
        <p:nvSpPr>
          <p:cNvPr id="3" name="Date Placeholder 2"/>
          <p:cNvSpPr txBox="1">
            <a:spLocks noGrp="1"/>
          </p:cNvSpPr>
          <p:nvPr>
            <p:ph type="dt" sz="quarter" idx="1"/>
          </p:nvPr>
        </p:nvSpPr>
        <p:spPr>
          <a:xfrm>
            <a:off x="3881884" y="0"/>
            <a:ext cx="2975759" cy="456843"/>
          </a:xfrm>
          <a:prstGeom prst="rect">
            <a:avLst/>
          </a:prstGeom>
          <a:noFill/>
          <a:ln>
            <a:noFill/>
          </a:ln>
        </p:spPr>
        <p:txBody>
          <a:bodyPr vert="horz" wrap="square" lIns="90004" tIns="44997" rIns="90004" bIns="44997" anchor="t" anchorCtr="0" compatLnSpc="1"/>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400" b="0" i="0" u="none" strike="noStrike" kern="0" cap="none" spc="0" baseline="0">
                <a:solidFill>
                  <a:srgbClr val="000000"/>
                </a:solidFill>
                <a:uFillTx/>
              </a:defRPr>
            </a:pPr>
            <a:fld id="{63528D88-E1FE-48FA-9097-E4BE1C4DFF8F}" type="datetime1">
              <a:rPr lang="pl-PL" sz="1400" b="0" i="0" u="none" strike="noStrike" kern="1200" cap="none" spc="0" baseline="0">
                <a:solidFill>
                  <a:srgbClr val="000000"/>
                </a:solidFill>
                <a:uFillTx/>
                <a:latin typeface="Arial" pitchFamily="34"/>
                <a:ea typeface="SimSun" pitchFamily="2"/>
                <a:cs typeface="SimSun" pitchFamily="2"/>
              </a:rPr>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400" b="0" i="0" u="none" strike="noStrike" kern="0" cap="none" spc="0" baseline="0">
                  <a:solidFill>
                    <a:srgbClr val="000000"/>
                  </a:solidFill>
                  <a:uFillTx/>
                </a:defRPr>
              </a:pPr>
              <a:t>22.08.2024</a:t>
            </a:fld>
            <a:endParaRPr lang="pl-PL" sz="1400" b="0" i="0" u="none" strike="noStrike" kern="1200" cap="none" spc="0" baseline="0">
              <a:solidFill>
                <a:srgbClr val="000000"/>
              </a:solidFill>
              <a:uFillTx/>
              <a:latin typeface="Arial" pitchFamily="34"/>
              <a:ea typeface="SimSun" pitchFamily="2"/>
              <a:cs typeface="SimSun" pitchFamily="2"/>
            </a:endParaRPr>
          </a:p>
        </p:txBody>
      </p:sp>
      <p:sp>
        <p:nvSpPr>
          <p:cNvPr id="4" name="Footer Placeholder 3"/>
          <p:cNvSpPr txBox="1">
            <a:spLocks noGrp="1"/>
          </p:cNvSpPr>
          <p:nvPr>
            <p:ph type="ftr" sz="quarter" idx="2"/>
          </p:nvPr>
        </p:nvSpPr>
        <p:spPr>
          <a:xfrm>
            <a:off x="0" y="8686800"/>
            <a:ext cx="2975759" cy="456843"/>
          </a:xfrm>
          <a:prstGeom prst="rect">
            <a:avLst/>
          </a:prstGeom>
          <a:noFill/>
          <a:ln>
            <a:noFill/>
          </a:ln>
        </p:spPr>
        <p:txBody>
          <a:bodyPr vert="horz" wrap="square" lIns="90004" tIns="44997" rIns="90004" bIns="44997" anchor="b" anchorCtr="0" compatLnSpc="1"/>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400" b="0" i="0" u="none" strike="noStrike" kern="0" cap="none" spc="0" baseline="0">
                <a:solidFill>
                  <a:srgbClr val="000000"/>
                </a:solidFill>
                <a:uFillTx/>
              </a:defRPr>
            </a:pPr>
            <a:endParaRPr lang="pl-PL" sz="1400" b="0" i="0" u="none" strike="noStrike" kern="1200" cap="none" spc="0" baseline="0">
              <a:solidFill>
                <a:srgbClr val="000000"/>
              </a:solidFill>
              <a:uFillTx/>
              <a:latin typeface="Arial" pitchFamily="34"/>
              <a:ea typeface="SimSun" pitchFamily="2"/>
              <a:cs typeface="SimSun" pitchFamily="2"/>
            </a:endParaRPr>
          </a:p>
        </p:txBody>
      </p:sp>
      <p:sp>
        <p:nvSpPr>
          <p:cNvPr id="5" name="Slide Number Placeholder 4"/>
          <p:cNvSpPr txBox="1">
            <a:spLocks noGrp="1"/>
          </p:cNvSpPr>
          <p:nvPr>
            <p:ph type="sldNum" sz="quarter" idx="3"/>
          </p:nvPr>
        </p:nvSpPr>
        <p:spPr>
          <a:xfrm>
            <a:off x="3881884" y="8686800"/>
            <a:ext cx="2975759" cy="456843"/>
          </a:xfrm>
          <a:prstGeom prst="rect">
            <a:avLst/>
          </a:prstGeom>
          <a:noFill/>
          <a:ln>
            <a:noFill/>
          </a:ln>
        </p:spPr>
        <p:txBody>
          <a:bodyPr vert="horz" wrap="square" lIns="90004" tIns="44997" rIns="90004" bIns="44997" anchor="b" anchorCtr="0" compatLnSpc="1"/>
          <a:lstStyle/>
          <a:p>
            <a: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400" b="0" i="0" u="none" strike="noStrike" kern="0" cap="none" spc="0" baseline="0">
                <a:solidFill>
                  <a:srgbClr val="000000"/>
                </a:solidFill>
                <a:uFillTx/>
              </a:defRPr>
            </a:pPr>
            <a:fld id="{410BD037-47CD-4745-B1E7-BDE0FEE2A700}" type="slidenum">
              <a:t>‹#›</a:t>
            </a:fld>
            <a:endParaRPr lang="pl-PL" sz="1400" b="0" i="0" u="none" strike="noStrike" kern="1200" cap="none" spc="0" baseline="0">
              <a:solidFill>
                <a:srgbClr val="000000"/>
              </a:solidFill>
              <a:uFillTx/>
              <a:latin typeface="Arial" pitchFamily="34"/>
              <a:ea typeface="SimSun" pitchFamily="2"/>
              <a:cs typeface="SimSun" pitchFamily="2"/>
            </a:endParaRPr>
          </a:p>
        </p:txBody>
      </p:sp>
    </p:spTree>
    <p:extLst>
      <p:ext uri="{BB962C8B-B14F-4D97-AF65-F5344CB8AC3E}">
        <p14:creationId xmlns:p14="http://schemas.microsoft.com/office/powerpoint/2010/main" val="42652848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a:spLocks noMove="1" noResize="1"/>
          </p:cNvSpPr>
          <p:nvPr/>
        </p:nvSpPr>
        <p:spPr>
          <a:xfrm>
            <a:off x="0" y="0"/>
            <a:ext cx="6858000" cy="9144000"/>
          </a:xfrm>
          <a:prstGeom prst="rect">
            <a:avLst/>
          </a:prstGeom>
          <a:solidFill>
            <a:srgbClr val="FFFFFF"/>
          </a:solidFill>
          <a:ln>
            <a:noFill/>
            <a:prstDash val="solid"/>
          </a:ln>
        </p:spPr>
        <p:txBody>
          <a:bodyPr vert="horz" wrap="square" lIns="90004" tIns="44997" rIns="90004" bIns="44997" anchor="ctr" anchorCtr="1" compatLnSpc="1"/>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pl-PL" sz="1800" b="0" i="0" u="none" strike="noStrike" kern="1200" cap="none" spc="0" baseline="0">
              <a:solidFill>
                <a:srgbClr val="000000"/>
              </a:solidFill>
              <a:uFillTx/>
              <a:latin typeface="Arial" pitchFamily="34"/>
              <a:ea typeface="SimSun" pitchFamily="2"/>
              <a:cs typeface="SimSun" pitchFamily="2"/>
            </a:endParaRPr>
          </a:p>
        </p:txBody>
      </p:sp>
      <p:sp>
        <p:nvSpPr>
          <p:cNvPr id="3" name="Freeform 2"/>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a:noFill/>
            <a:prstDash val="solid"/>
          </a:ln>
        </p:spPr>
        <p:txBody>
          <a:bodyPr vert="horz" wrap="none" lIns="90004" tIns="46798" rIns="90004" bIns="46798" anchor="ctr" anchorCtr="0" compatLnSpc="1"/>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pl-PL" sz="1800" b="0" i="0" u="none" strike="noStrike" kern="1200" cap="none" spc="0" baseline="0">
              <a:solidFill>
                <a:srgbClr val="000000"/>
              </a:solidFill>
              <a:uFillTx/>
              <a:latin typeface="Arial" pitchFamily="34"/>
              <a:ea typeface="SimSun" pitchFamily="2"/>
              <a:cs typeface="SimSun" pitchFamily="2"/>
            </a:endParaRPr>
          </a:p>
        </p:txBody>
      </p:sp>
      <p:sp>
        <p:nvSpPr>
          <p:cNvPr id="4" name="Freeform 3"/>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a:noFill/>
            <a:prstDash val="solid"/>
          </a:ln>
        </p:spPr>
        <p:txBody>
          <a:bodyPr vert="horz" wrap="none" lIns="90004" tIns="46798" rIns="90004" bIns="46798" anchor="ctr" anchorCtr="0" compatLnSpc="1"/>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pl-PL" sz="1800" b="0" i="0" u="none" strike="noStrike" kern="1200" cap="none" spc="0" baseline="0">
              <a:solidFill>
                <a:srgbClr val="000000"/>
              </a:solidFill>
              <a:uFillTx/>
              <a:latin typeface="Arial" pitchFamily="34"/>
              <a:ea typeface="SimSun" pitchFamily="2"/>
              <a:cs typeface="SimSun" pitchFamily="2"/>
            </a:endParaRPr>
          </a:p>
        </p:txBody>
      </p:sp>
      <p:sp>
        <p:nvSpPr>
          <p:cNvPr id="5" name="Freeform 4"/>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a:noFill/>
            <a:prstDash val="solid"/>
          </a:ln>
        </p:spPr>
        <p:txBody>
          <a:bodyPr vert="horz" wrap="none" lIns="90004" tIns="46798" rIns="90004" bIns="46798" anchor="ctr" anchorCtr="0" compatLnSpc="1"/>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pl-PL" sz="1800" b="0" i="0" u="none" strike="noStrike" kern="1200" cap="none" spc="0" baseline="0">
              <a:solidFill>
                <a:srgbClr val="000000"/>
              </a:solidFill>
              <a:uFillTx/>
              <a:latin typeface="Arial" pitchFamily="34"/>
              <a:ea typeface="SimSun" pitchFamily="2"/>
              <a:cs typeface="SimSun" pitchFamily="2"/>
            </a:endParaRPr>
          </a:p>
        </p:txBody>
      </p:sp>
      <p:sp>
        <p:nvSpPr>
          <p:cNvPr id="6" name="Freeform 5"/>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a:noFill/>
            <a:prstDash val="solid"/>
          </a:ln>
        </p:spPr>
        <p:txBody>
          <a:bodyPr vert="horz" wrap="none" lIns="90004" tIns="46798" rIns="90004" bIns="46798" anchor="ctr" anchorCtr="0" compatLnSpc="1"/>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pl-PL" sz="1800" b="0" i="0" u="none" strike="noStrike" kern="1200" cap="none" spc="0" baseline="0">
              <a:solidFill>
                <a:srgbClr val="000000"/>
              </a:solidFill>
              <a:uFillTx/>
              <a:latin typeface="Arial" pitchFamily="34"/>
              <a:ea typeface="SimSun" pitchFamily="2"/>
              <a:cs typeface="SimSun" pitchFamily="2"/>
            </a:endParaRPr>
          </a:p>
        </p:txBody>
      </p:sp>
      <p:sp>
        <p:nvSpPr>
          <p:cNvPr id="7" name="Freeform 6"/>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a:noFill/>
            <a:prstDash val="solid"/>
          </a:ln>
        </p:spPr>
        <p:txBody>
          <a:bodyPr vert="horz" wrap="none" lIns="90004" tIns="46798" rIns="90004" bIns="46798" anchor="ctr" anchorCtr="0" compatLnSpc="1"/>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pl-PL" sz="1800" b="0" i="0" u="none" strike="noStrike" kern="1200" cap="none" spc="0" baseline="0">
              <a:solidFill>
                <a:srgbClr val="000000"/>
              </a:solidFill>
              <a:uFillTx/>
              <a:latin typeface="Arial" pitchFamily="34"/>
              <a:ea typeface="SimSun" pitchFamily="2"/>
              <a:cs typeface="SimSun" pitchFamily="2"/>
            </a:endParaRPr>
          </a:p>
        </p:txBody>
      </p:sp>
      <p:sp>
        <p:nvSpPr>
          <p:cNvPr id="8" name="Freeform 7"/>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a:noFill/>
            <a:prstDash val="solid"/>
          </a:ln>
        </p:spPr>
        <p:txBody>
          <a:bodyPr vert="horz" wrap="none" lIns="90004" tIns="46798" rIns="90004" bIns="46798" anchor="ctr" anchorCtr="0" compatLnSpc="1"/>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pl-PL" sz="1800" b="0" i="0" u="none" strike="noStrike" kern="1200" cap="none" spc="0" baseline="0">
              <a:solidFill>
                <a:srgbClr val="000000"/>
              </a:solidFill>
              <a:uFillTx/>
              <a:latin typeface="Arial" pitchFamily="34"/>
              <a:ea typeface="SimSun" pitchFamily="2"/>
              <a:cs typeface="SimSun" pitchFamily="2"/>
            </a:endParaRPr>
          </a:p>
        </p:txBody>
      </p:sp>
      <p:sp>
        <p:nvSpPr>
          <p:cNvPr id="9" name="Freeform 8"/>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a:noFill/>
            <a:prstDash val="solid"/>
          </a:ln>
        </p:spPr>
        <p:txBody>
          <a:bodyPr vert="horz" wrap="none" lIns="90004" tIns="46798" rIns="90004" bIns="46798" anchor="ctr" anchorCtr="0" compatLnSpc="1"/>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pl-PL" sz="1800" b="0" i="0" u="none" strike="noStrike" kern="1200" cap="none" spc="0" baseline="0">
              <a:solidFill>
                <a:srgbClr val="000000"/>
              </a:solidFill>
              <a:uFillTx/>
              <a:latin typeface="Arial" pitchFamily="34"/>
              <a:ea typeface="SimSun" pitchFamily="2"/>
              <a:cs typeface="SimSun" pitchFamily="2"/>
            </a:endParaRPr>
          </a:p>
        </p:txBody>
      </p:sp>
      <p:sp>
        <p:nvSpPr>
          <p:cNvPr id="10" name="Freeform 9"/>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a:noFill/>
            <a:prstDash val="solid"/>
          </a:ln>
        </p:spPr>
        <p:txBody>
          <a:bodyPr vert="horz" wrap="none" lIns="90004" tIns="46798" rIns="90004" bIns="46798" anchor="ctr" anchorCtr="0" compatLnSpc="1"/>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pl-PL" sz="1800" b="0" i="0" u="none" strike="noStrike" kern="1200" cap="none" spc="0" baseline="0">
              <a:solidFill>
                <a:srgbClr val="000000"/>
              </a:solidFill>
              <a:uFillTx/>
              <a:latin typeface="Arial" pitchFamily="34"/>
              <a:ea typeface="SimSun" pitchFamily="2"/>
              <a:cs typeface="SimSun" pitchFamily="2"/>
            </a:endParaRPr>
          </a:p>
        </p:txBody>
      </p:sp>
      <p:sp>
        <p:nvSpPr>
          <p:cNvPr id="11" name="Freeform 10"/>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a:noFill/>
            <a:prstDash val="solid"/>
          </a:ln>
        </p:spPr>
        <p:txBody>
          <a:bodyPr vert="horz" wrap="none" lIns="90004" tIns="46798" rIns="90004" bIns="46798" anchor="ctr" anchorCtr="0" compatLnSpc="1"/>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pl-PL" sz="1800" b="0" i="0" u="none" strike="noStrike" kern="1200" cap="none" spc="0" baseline="0">
              <a:solidFill>
                <a:srgbClr val="000000"/>
              </a:solidFill>
              <a:uFillTx/>
              <a:latin typeface="Arial" pitchFamily="34"/>
              <a:ea typeface="SimSun" pitchFamily="2"/>
              <a:cs typeface="SimSun" pitchFamily="2"/>
            </a:endParaRPr>
          </a:p>
        </p:txBody>
      </p:sp>
      <p:sp>
        <p:nvSpPr>
          <p:cNvPr id="12" name="Freeform 11"/>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a:noFill/>
            <a:prstDash val="solid"/>
          </a:ln>
        </p:spPr>
        <p:txBody>
          <a:bodyPr vert="horz" wrap="none" lIns="90004" tIns="46798" rIns="90004" bIns="46798" anchor="ctr" anchorCtr="0" compatLnSpc="1"/>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pl-PL" sz="1800" b="0" i="0" u="none" strike="noStrike" kern="1200" cap="none" spc="0" baseline="0">
              <a:solidFill>
                <a:srgbClr val="000000"/>
              </a:solidFill>
              <a:uFillTx/>
              <a:latin typeface="Arial" pitchFamily="34"/>
              <a:ea typeface="SimSun" pitchFamily="2"/>
              <a:cs typeface="SimSun" pitchFamily="2"/>
            </a:endParaRPr>
          </a:p>
        </p:txBody>
      </p:sp>
      <p:sp>
        <p:nvSpPr>
          <p:cNvPr id="13" name="Freeform 12"/>
          <p:cNvSpPr/>
          <p:nvPr/>
        </p:nvSpPr>
        <p:spPr>
          <a:xfrm>
            <a:off x="0" y="0"/>
            <a:ext cx="6858000" cy="9144000"/>
          </a:xfrm>
          <a:custGeom>
            <a:avLst>
              <a:gd name="f10" fmla="val 5"/>
            </a:avLst>
            <a:gdLst>
              <a:gd name="f1" fmla="val 10800000"/>
              <a:gd name="f2" fmla="val 5400000"/>
              <a:gd name="f3" fmla="val 16200000"/>
              <a:gd name="f4" fmla="val w"/>
              <a:gd name="f5" fmla="val h"/>
              <a:gd name="f6" fmla="val ss"/>
              <a:gd name="f7" fmla="val 0"/>
              <a:gd name="f8" fmla="*/ 5419351 1 1725033"/>
              <a:gd name="f9" fmla="val 45"/>
              <a:gd name="f10" fmla="val 5"/>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FFFFF"/>
          </a:solidFill>
          <a:ln>
            <a:noFill/>
            <a:prstDash val="solid"/>
          </a:ln>
        </p:spPr>
        <p:txBody>
          <a:bodyPr vert="horz" wrap="none" lIns="90004" tIns="46798" rIns="90004" bIns="46798" anchor="ctr" anchorCtr="0" compatLnSpc="1"/>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pl-PL" sz="1800" b="0" i="0" u="none" strike="noStrike" kern="1200" cap="none" spc="0" baseline="0">
              <a:solidFill>
                <a:srgbClr val="000000"/>
              </a:solidFill>
              <a:uFillTx/>
              <a:latin typeface="Arial" pitchFamily="34"/>
              <a:ea typeface="SimSun" pitchFamily="2"/>
              <a:cs typeface="SimSun" pitchFamily="2"/>
            </a:endParaRPr>
          </a:p>
        </p:txBody>
      </p:sp>
      <p:sp>
        <p:nvSpPr>
          <p:cNvPr id="14" name="Header Placeholder 13"/>
          <p:cNvSpPr txBox="1">
            <a:spLocks noGrp="1"/>
          </p:cNvSpPr>
          <p:nvPr>
            <p:ph type="hdr" sz="quarter"/>
          </p:nvPr>
        </p:nvSpPr>
        <p:spPr>
          <a:xfrm>
            <a:off x="0" y="-356"/>
            <a:ext cx="2954161" cy="439917"/>
          </a:xfrm>
          <a:prstGeom prst="rect">
            <a:avLst/>
          </a:prstGeom>
          <a:noFill/>
          <a:ln>
            <a:noFill/>
          </a:ln>
        </p:spPr>
        <p:txBody>
          <a:bodyPr vert="horz" wrap="square" lIns="90004" tIns="46798" rIns="90004" bIns="46798" anchor="t" anchorCtr="0" compatLnSpc="1"/>
          <a:lstStyle>
            <a:lvl1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lang="pl-PL" sz="1200" b="0" i="0" u="none" strike="noStrike" kern="1200" cap="none" spc="0" baseline="0">
                <a:solidFill>
                  <a:srgbClr val="000000"/>
                </a:solidFill>
                <a:uFillTx/>
                <a:latin typeface="Times New Roman" pitchFamily="18"/>
                <a:ea typeface="Arial Unicode MS" pitchFamily="2"/>
                <a:cs typeface="Arial Unicode MS" pitchFamily="2"/>
              </a:defRPr>
            </a:lvl1pPr>
          </a:lstStyle>
          <a:p>
            <a:pPr lvl="0"/>
            <a:endParaRPr lang="pl-PL"/>
          </a:p>
        </p:txBody>
      </p:sp>
      <p:sp>
        <p:nvSpPr>
          <p:cNvPr id="15" name="Date Placeholder 14"/>
          <p:cNvSpPr txBox="1">
            <a:spLocks noGrp="1"/>
          </p:cNvSpPr>
          <p:nvPr>
            <p:ph type="dt" idx="1"/>
          </p:nvPr>
        </p:nvSpPr>
        <p:spPr>
          <a:xfrm>
            <a:off x="3884755" y="-356"/>
            <a:ext cx="2954161" cy="439917"/>
          </a:xfrm>
          <a:prstGeom prst="rect">
            <a:avLst/>
          </a:prstGeom>
          <a:noFill/>
          <a:ln>
            <a:noFill/>
          </a:ln>
        </p:spPr>
        <p:txBody>
          <a:bodyPr vert="horz" wrap="square" lIns="90004" tIns="46798" rIns="90004" bIns="46798" anchor="t" anchorCtr="0" compatLnSpc="1"/>
          <a:lstStyle>
            <a:lvl1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lang="pl-PL" sz="1200" b="0" i="0" u="none" strike="noStrike" kern="1200" cap="none" spc="0" baseline="0">
                <a:solidFill>
                  <a:srgbClr val="000000"/>
                </a:solidFill>
                <a:uFillTx/>
                <a:latin typeface="Times New Roman" pitchFamily="18"/>
                <a:ea typeface="Arial Unicode MS" pitchFamily="2"/>
                <a:cs typeface="Arial Unicode MS" pitchFamily="2"/>
              </a:defRPr>
            </a:lvl1pPr>
          </a:lstStyle>
          <a:p>
            <a:pPr lvl="0"/>
            <a:fld id="{A9052DC5-DFAA-4D6F-BA27-668E4FCEC125}" type="datetime1">
              <a:rPr lang="pl-PL"/>
              <a:pPr lvl="0"/>
              <a:t>22.08.2024</a:t>
            </a:fld>
            <a:endParaRPr lang="pl-PL"/>
          </a:p>
        </p:txBody>
      </p:sp>
      <p:sp>
        <p:nvSpPr>
          <p:cNvPr id="16" name="Slide Image Placeholder 15"/>
          <p:cNvSpPr>
            <a:spLocks noGrp="1" noRot="1" noChangeAspect="1"/>
          </p:cNvSpPr>
          <p:nvPr>
            <p:ph type="sldImg" idx="2"/>
          </p:nvPr>
        </p:nvSpPr>
        <p:spPr>
          <a:xfrm>
            <a:off x="1142643" y="685800"/>
            <a:ext cx="4554361" cy="3411717"/>
          </a:xfrm>
          <a:prstGeom prst="rect">
            <a:avLst/>
          </a:prstGeom>
          <a:noFill/>
          <a:ln>
            <a:noFill/>
            <a:prstDash val="solid"/>
          </a:ln>
        </p:spPr>
      </p:sp>
      <p:sp>
        <p:nvSpPr>
          <p:cNvPr id="17" name="Notes Placeholder 16"/>
          <p:cNvSpPr txBox="1">
            <a:spLocks noGrp="1"/>
          </p:cNvSpPr>
          <p:nvPr>
            <p:ph type="body" sz="quarter" idx="3"/>
          </p:nvPr>
        </p:nvSpPr>
        <p:spPr>
          <a:xfrm>
            <a:off x="685443" y="4343043"/>
            <a:ext cx="5468761" cy="4097517"/>
          </a:xfrm>
          <a:prstGeom prst="rect">
            <a:avLst/>
          </a:prstGeom>
          <a:noFill/>
          <a:ln>
            <a:noFill/>
          </a:ln>
        </p:spPr>
        <p:txBody>
          <a:bodyPr vert="horz" wrap="square" lIns="0" tIns="0" rIns="0" bIns="0" anchor="t" anchorCtr="0" compatLnSpc="1"/>
          <a:lstStyle/>
          <a:p>
            <a:pPr lvl="0"/>
            <a:endParaRPr lang="pl-PL"/>
          </a:p>
        </p:txBody>
      </p:sp>
      <p:sp>
        <p:nvSpPr>
          <p:cNvPr id="18" name="Footer Placeholder 17"/>
          <p:cNvSpPr txBox="1">
            <a:spLocks noGrp="1"/>
          </p:cNvSpPr>
          <p:nvPr>
            <p:ph type="ftr" sz="quarter" idx="4"/>
          </p:nvPr>
        </p:nvSpPr>
        <p:spPr>
          <a:xfrm>
            <a:off x="0" y="8684642"/>
            <a:ext cx="2954161" cy="439917"/>
          </a:xfrm>
          <a:prstGeom prst="rect">
            <a:avLst/>
          </a:prstGeom>
          <a:noFill/>
          <a:ln>
            <a:noFill/>
          </a:ln>
        </p:spPr>
        <p:txBody>
          <a:bodyPr vert="horz" wrap="square" lIns="90004" tIns="46798" rIns="90004" bIns="46798" anchor="b" anchorCtr="0" compatLnSpc="1"/>
          <a:lstStyle>
            <a:lvl1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lang="pl-PL" sz="1200" b="0" i="0" u="none" strike="noStrike" kern="1200" cap="none" spc="0" baseline="0">
                <a:solidFill>
                  <a:srgbClr val="000000"/>
                </a:solidFill>
                <a:uFillTx/>
                <a:latin typeface="Times New Roman" pitchFamily="18"/>
                <a:ea typeface="Arial Unicode MS" pitchFamily="2"/>
                <a:cs typeface="Arial Unicode MS" pitchFamily="2"/>
              </a:defRPr>
            </a:lvl1pPr>
          </a:lstStyle>
          <a:p>
            <a:pPr lvl="0"/>
            <a:endParaRPr lang="pl-PL"/>
          </a:p>
        </p:txBody>
      </p:sp>
      <p:sp>
        <p:nvSpPr>
          <p:cNvPr id="19" name="Slide Number Placeholder 18"/>
          <p:cNvSpPr txBox="1">
            <a:spLocks noGrp="1"/>
          </p:cNvSpPr>
          <p:nvPr>
            <p:ph type="sldNum" sz="quarter" idx="5"/>
          </p:nvPr>
        </p:nvSpPr>
        <p:spPr>
          <a:xfrm>
            <a:off x="3884755" y="8684642"/>
            <a:ext cx="2954161" cy="439917"/>
          </a:xfrm>
          <a:prstGeom prst="rect">
            <a:avLst/>
          </a:prstGeom>
          <a:noFill/>
          <a:ln>
            <a:noFill/>
          </a:ln>
        </p:spPr>
        <p:txBody>
          <a:bodyPr vert="horz" wrap="square" lIns="90004" tIns="46798" rIns="90004" bIns="46798" anchor="b" anchorCtr="0" compatLnSpc="1"/>
          <a:lstStyle>
            <a:lvl1pPr marL="0" marR="0" lvl="0" indent="0" algn="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lang="pl-PL" sz="1200" b="0" i="0" u="none" strike="noStrike" kern="1200" cap="none" spc="0" baseline="0">
                <a:solidFill>
                  <a:srgbClr val="000000"/>
                </a:solidFill>
                <a:uFillTx/>
                <a:latin typeface="Times New Roman" pitchFamily="18"/>
                <a:ea typeface="Arial Unicode MS" pitchFamily="2"/>
                <a:cs typeface="Arial Unicode MS" pitchFamily="2"/>
              </a:defRPr>
            </a:lvl1pPr>
          </a:lstStyle>
          <a:p>
            <a:pPr lvl="0"/>
            <a:fld id="{4A326077-A666-43D8-B41F-CBE40EA36931}" type="slidenum">
              <a:t>‹#›</a:t>
            </a:fld>
            <a:endParaRPr lang="pl-PL"/>
          </a:p>
        </p:txBody>
      </p:sp>
    </p:spTree>
    <p:extLst>
      <p:ext uri="{BB962C8B-B14F-4D97-AF65-F5344CB8AC3E}">
        <p14:creationId xmlns:p14="http://schemas.microsoft.com/office/powerpoint/2010/main" val="964819269"/>
      </p:ext>
    </p:extLst>
  </p:cSld>
  <p:clrMap bg1="lt1" tx1="dk1" bg2="lt2" tx2="dk2" accent1="accent1" accent2="accent2" accent3="accent3" accent4="accent4" accent5="accent5" accent6="accent6" hlink="hlink" folHlink="folHlink"/>
  <p:notesStyle>
    <a:lvl1pPr marL="0" marR="0" lvl="0" indent="0" algn="l" defTabSz="914400" rtl="0" fontAlgn="auto" hangingPunct="0">
      <a:lnSpc>
        <a:spcPct val="100000"/>
      </a:lnSpc>
      <a:spcBef>
        <a:spcPts val="45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lang="pl-PL" sz="1200" b="0" i="0" u="none" strike="noStrike" kern="0" cap="none" spc="0" baseline="0">
        <a:solidFill>
          <a:srgbClr val="000000"/>
        </a:solidFill>
        <a:uFillTx/>
        <a:latin typeface="Times New Roman" pitchFamily="18"/>
        <a:ea typeface="SimSun" pitchFamily="2"/>
        <a:cs typeface="Mang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solidFill>
            <a:srgbClr val="4F81BD"/>
          </a:solidFill>
          <a:ln w="25402">
            <a:solidFill>
              <a:srgbClr val="385D8A"/>
            </a:solidFill>
            <a:prstDash val="solid"/>
          </a:ln>
        </p:spPr>
      </p:sp>
      <p:sp>
        <p:nvSpPr>
          <p:cNvPr id="3" name="Notes Placeholder 2"/>
          <p:cNvSpPr txBox="1">
            <a:spLocks noGrp="1"/>
          </p:cNvSpPr>
          <p:nvPr>
            <p:ph type="body" sz="quarter" idx="1"/>
          </p:nvPr>
        </p:nvSpPr>
        <p:spPr>
          <a:xfrm>
            <a:off x="685443" y="4343043"/>
            <a:ext cx="5468761" cy="4097883"/>
          </a:xfrm>
        </p:spPr>
        <p:txBody>
          <a:bodyPr>
            <a:spAutoFit/>
          </a:bodyPr>
          <a:lstStyle/>
          <a:p>
            <a:endParaRPr lang="pl-PL"/>
          </a:p>
        </p:txBody>
      </p:sp>
    </p:spTree>
    <p:extLst>
      <p:ext uri="{BB962C8B-B14F-4D97-AF65-F5344CB8AC3E}">
        <p14:creationId xmlns:p14="http://schemas.microsoft.com/office/powerpoint/2010/main" val="2662503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daty 2">
            <a:extLst>
              <a:ext uri="{FF2B5EF4-FFF2-40B4-BE49-F238E27FC236}">
                <a16:creationId xmlns:a16="http://schemas.microsoft.com/office/drawing/2014/main" id="{7DF9F9CF-59C0-4ACC-9283-01FC8D4052A4}"/>
              </a:ext>
            </a:extLst>
          </p:cNvPr>
          <p:cNvSpPr txBox="1">
            <a:spLocks noGrp="1"/>
          </p:cNvSpPr>
          <p:nvPr>
            <p:ph type="dt" idx="1"/>
          </p:nvPr>
        </p:nvSpPr>
        <p:spPr>
          <a:ln/>
        </p:spPr>
        <p:txBody>
          <a:bodyPr wrap="square" lIns="91440" tIns="45720" rIns="91440" bIns="45720" anchor="t" anchorCtr="0">
            <a:noAutofit/>
          </a:bodyPr>
          <a:lstStyle/>
          <a:p>
            <a:pPr lvl="0"/>
            <a:fld id="{5A65EA29-4A6A-48BA-AD06-C9D08C39E3AA}" type="datetime1">
              <a:rPr lang="en-US"/>
              <a:pPr lvl="0"/>
              <a:t>8/22/2024</a:t>
            </a:fld>
            <a:endParaRPr lang="en-US"/>
          </a:p>
        </p:txBody>
      </p:sp>
      <p:sp>
        <p:nvSpPr>
          <p:cNvPr id="7" name="Symbol zastępczy numeru slajdu 6">
            <a:extLst>
              <a:ext uri="{FF2B5EF4-FFF2-40B4-BE49-F238E27FC236}">
                <a16:creationId xmlns:a16="http://schemas.microsoft.com/office/drawing/2014/main" id="{3EA5EB4B-DAA0-4E8A-B155-45CBB448C7A5}"/>
              </a:ext>
            </a:extLst>
          </p:cNvPr>
          <p:cNvSpPr txBox="1">
            <a:spLocks noGrp="1"/>
          </p:cNvSpPr>
          <p:nvPr>
            <p:ph type="sldNum" sz="quarter" idx="5"/>
          </p:nvPr>
        </p:nvSpPr>
        <p:spPr>
          <a:ln/>
        </p:spPr>
        <p:txBody>
          <a:bodyPr wrap="square" lIns="91440" tIns="45720" rIns="91440" bIns="45720" anchor="b" anchorCtr="0">
            <a:noAutofit/>
          </a:bodyPr>
          <a:lstStyle/>
          <a:p>
            <a:pPr lvl="0"/>
            <a:fld id="{DBAC90FB-9AF3-4FE3-B1D5-AC7978C36F41}" type="slidenum">
              <a:t>10</a:t>
            </a:fld>
            <a:endParaRPr lang="en-US"/>
          </a:p>
        </p:txBody>
      </p:sp>
      <p:sp>
        <p:nvSpPr>
          <p:cNvPr id="2" name="Slide Image Placeholder 1">
            <a:extLst>
              <a:ext uri="{FF2B5EF4-FFF2-40B4-BE49-F238E27FC236}">
                <a16:creationId xmlns:a16="http://schemas.microsoft.com/office/drawing/2014/main" id="{51B2213E-83C5-4A43-B487-05F982F6268F}"/>
              </a:ext>
            </a:extLst>
          </p:cNvPr>
          <p:cNvSpPr>
            <a:spLocks noGrp="1" noRot="1" noChangeAspect="1" noResize="1"/>
          </p:cNvSpPr>
          <p:nvPr>
            <p:ph type="sldImg"/>
          </p:nvPr>
        </p:nvSpPr>
        <p:spPr>
          <a:xfrm>
            <a:off x="1146175" y="685800"/>
            <a:ext cx="4548188" cy="3411538"/>
          </a:xfrm>
          <a:solidFill>
            <a:srgbClr val="4F81BD"/>
          </a:solidFill>
          <a:ln w="25560">
            <a:solidFill>
              <a:srgbClr val="385D8A"/>
            </a:solidFill>
            <a:prstDash val="solid"/>
          </a:ln>
        </p:spPr>
      </p:sp>
      <p:sp>
        <p:nvSpPr>
          <p:cNvPr id="3" name="Notes Placeholder 2">
            <a:extLst>
              <a:ext uri="{FF2B5EF4-FFF2-40B4-BE49-F238E27FC236}">
                <a16:creationId xmlns:a16="http://schemas.microsoft.com/office/drawing/2014/main" id="{EDCD4908-F504-4A21-A258-3C4056FDE488}"/>
              </a:ext>
            </a:extLst>
          </p:cNvPr>
          <p:cNvSpPr txBox="1">
            <a:spLocks noGrp="1"/>
          </p:cNvSpPr>
          <p:nvPr>
            <p:ph type="body" sz="quarter" idx="1"/>
          </p:nvPr>
        </p:nvSpPr>
        <p:spPr/>
        <p:txBody>
          <a:bodyPr lIns="0" tIns="0" rIns="0" bIns="0"/>
          <a:lstStyle/>
          <a:p>
            <a:pPr marL="216000" indent="-216000" hangingPunct="0"/>
            <a:endParaRPr lang="en-US" sz="2000">
              <a:latin typeface="Arial" pitchFamily="1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3"/>
            <a:ext cx="7772400" cy="1470026"/>
          </a:xfrm>
        </p:spPr>
        <p:txBody>
          <a:bodyPr/>
          <a:lstStyle>
            <a:lvl1pPr>
              <a:defRPr lang="en-US"/>
            </a:lvl1pPr>
          </a:lstStyle>
          <a:p>
            <a:pPr lvl="0"/>
            <a:r>
              <a:rPr lang="en-US"/>
              <a:t>Click to edit Master title style</a:t>
            </a:r>
            <a:endParaRPr lang="pl-PL"/>
          </a:p>
        </p:txBody>
      </p:sp>
      <p:sp>
        <p:nvSpPr>
          <p:cNvPr id="3" name="Subtitle 2"/>
          <p:cNvSpPr txBox="1">
            <a:spLocks noGrp="1"/>
          </p:cNvSpPr>
          <p:nvPr>
            <p:ph type="subTitle" idx="1"/>
          </p:nvPr>
        </p:nvSpPr>
        <p:spPr>
          <a:xfrm>
            <a:off x="1371600" y="3886200"/>
            <a:ext cx="6400800" cy="1752603"/>
          </a:xfrm>
        </p:spPr>
        <p:txBody>
          <a:bodyPr anchorCtr="1"/>
          <a:lstStyle>
            <a:lvl1pPr marL="0" indent="0" algn="ctr">
              <a:tabLst>
                <a:tab pos="342717" algn="l"/>
                <a:tab pos="448915" algn="l"/>
                <a:tab pos="898196" algn="l"/>
                <a:tab pos="1347478" algn="l"/>
                <a:tab pos="1796759" algn="l"/>
                <a:tab pos="2246040" algn="l"/>
                <a:tab pos="2695322" algn="l"/>
                <a:tab pos="3144603" algn="l"/>
                <a:tab pos="3593875" algn="l"/>
                <a:tab pos="4043156" algn="l"/>
                <a:tab pos="4492438" algn="l"/>
                <a:tab pos="4941362" algn="l"/>
                <a:tab pos="5390644" algn="l"/>
                <a:tab pos="5839916" algn="l"/>
                <a:tab pos="6289197" algn="l"/>
                <a:tab pos="6738478" algn="l"/>
                <a:tab pos="7187760" algn="l"/>
                <a:tab pos="7637041" algn="l"/>
                <a:tab pos="8086322" algn="l"/>
                <a:tab pos="8535603" algn="l"/>
                <a:tab pos="8984876" algn="l"/>
              </a:tabLst>
              <a:defRPr>
                <a:solidFill>
                  <a:srgbClr val="898989"/>
                </a:solidFill>
              </a:defRPr>
            </a:lvl1pPr>
          </a:lstStyle>
          <a:p>
            <a:pPr lvl="0"/>
            <a:r>
              <a:rPr lang="en-US"/>
              <a:t>Click to edit Master subtitle style</a:t>
            </a:r>
            <a:endParaRPr lang="pl-PL"/>
          </a:p>
        </p:txBody>
      </p:sp>
      <p:sp>
        <p:nvSpPr>
          <p:cNvPr id="4" name="Date Placeholder 3"/>
          <p:cNvSpPr txBox="1">
            <a:spLocks noGrp="1"/>
          </p:cNvSpPr>
          <p:nvPr>
            <p:ph type="dt" sz="half" idx="7"/>
          </p:nvPr>
        </p:nvSpPr>
        <p:spPr/>
        <p:txBody>
          <a:bodyPr/>
          <a:lstStyle>
            <a:lvl1pPr>
              <a:defRPr/>
            </a:lvl1pPr>
          </a:lstStyle>
          <a:p>
            <a:pPr lvl="0"/>
            <a:endParaRPr lang="pl-PL"/>
          </a:p>
        </p:txBody>
      </p:sp>
      <p:sp>
        <p:nvSpPr>
          <p:cNvPr id="5" name="Footer Placeholder 4"/>
          <p:cNvSpPr txBox="1">
            <a:spLocks noGrp="1"/>
          </p:cNvSpPr>
          <p:nvPr>
            <p:ph type="ftr" sz="quarter" idx="9"/>
          </p:nvPr>
        </p:nvSpPr>
        <p:spPr/>
        <p:txBody>
          <a:bodyPr/>
          <a:lstStyle>
            <a:lvl1pPr>
              <a:defRPr/>
            </a:lvl1pPr>
          </a:lstStyle>
          <a:p>
            <a:pPr lvl="0"/>
            <a:endParaRPr lang="pl-PL"/>
          </a:p>
        </p:txBody>
      </p:sp>
      <p:sp>
        <p:nvSpPr>
          <p:cNvPr id="6" name="Slide Number Placeholder 5"/>
          <p:cNvSpPr txBox="1">
            <a:spLocks noGrp="1"/>
          </p:cNvSpPr>
          <p:nvPr>
            <p:ph type="sldNum" sz="quarter" idx="8"/>
          </p:nvPr>
        </p:nvSpPr>
        <p:spPr/>
        <p:txBody>
          <a:bodyPr/>
          <a:lstStyle>
            <a:lvl1pPr>
              <a:defRPr/>
            </a:lvl1pPr>
          </a:lstStyle>
          <a:p>
            <a:pPr lvl="0"/>
            <a:fld id="{A633B76C-3487-4F71-A27A-5C2C4C26E4BE}" type="slidenum">
              <a:t>‹#›</a:t>
            </a:fld>
            <a:endParaRPr lang="pl-PL"/>
          </a:p>
        </p:txBody>
      </p:sp>
    </p:spTree>
    <p:extLst>
      <p:ext uri="{BB962C8B-B14F-4D97-AF65-F5344CB8AC3E}">
        <p14:creationId xmlns:p14="http://schemas.microsoft.com/office/powerpoint/2010/main" val="3520921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lang="en-US"/>
            </a:lvl1pPr>
          </a:lstStyle>
          <a:p>
            <a:pPr lvl="0"/>
            <a:r>
              <a:rPr lang="en-US"/>
              <a:t>Click to edit Master title style</a:t>
            </a:r>
            <a:endParaRPr lang="pl-PL"/>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p:cNvSpPr txBox="1">
            <a:spLocks noGrp="1"/>
          </p:cNvSpPr>
          <p:nvPr>
            <p:ph type="dt" sz="half" idx="7"/>
          </p:nvPr>
        </p:nvSpPr>
        <p:spPr/>
        <p:txBody>
          <a:bodyPr/>
          <a:lstStyle>
            <a:lvl1pPr>
              <a:defRPr/>
            </a:lvl1pPr>
          </a:lstStyle>
          <a:p>
            <a:pPr lvl="0"/>
            <a:endParaRPr lang="pl-PL"/>
          </a:p>
        </p:txBody>
      </p:sp>
      <p:sp>
        <p:nvSpPr>
          <p:cNvPr id="5" name="Footer Placeholder 4"/>
          <p:cNvSpPr txBox="1">
            <a:spLocks noGrp="1"/>
          </p:cNvSpPr>
          <p:nvPr>
            <p:ph type="ftr" sz="quarter" idx="9"/>
          </p:nvPr>
        </p:nvSpPr>
        <p:spPr/>
        <p:txBody>
          <a:bodyPr/>
          <a:lstStyle>
            <a:lvl1pPr>
              <a:defRPr/>
            </a:lvl1pPr>
          </a:lstStyle>
          <a:p>
            <a:pPr lvl="0"/>
            <a:endParaRPr lang="pl-PL"/>
          </a:p>
        </p:txBody>
      </p:sp>
      <p:sp>
        <p:nvSpPr>
          <p:cNvPr id="6" name="Slide Number Placeholder 5"/>
          <p:cNvSpPr txBox="1">
            <a:spLocks noGrp="1"/>
          </p:cNvSpPr>
          <p:nvPr>
            <p:ph type="sldNum" sz="quarter" idx="8"/>
          </p:nvPr>
        </p:nvSpPr>
        <p:spPr/>
        <p:txBody>
          <a:bodyPr/>
          <a:lstStyle>
            <a:lvl1pPr>
              <a:defRPr/>
            </a:lvl1pPr>
          </a:lstStyle>
          <a:p>
            <a:pPr lvl="0"/>
            <a:fld id="{196429B7-BC20-4222-A495-44F02A919AB4}" type="slidenum">
              <a:t>‹#›</a:t>
            </a:fld>
            <a:endParaRPr lang="pl-PL"/>
          </a:p>
        </p:txBody>
      </p:sp>
    </p:spTree>
    <p:extLst>
      <p:ext uri="{BB962C8B-B14F-4D97-AF65-F5344CB8AC3E}">
        <p14:creationId xmlns:p14="http://schemas.microsoft.com/office/powerpoint/2010/main" val="3997663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16698" y="274640"/>
            <a:ext cx="2052635" cy="5834064"/>
          </a:xfrm>
        </p:spPr>
        <p:txBody>
          <a:bodyPr vert="eaVert"/>
          <a:lstStyle>
            <a:lvl1pPr>
              <a:defRPr lang="en-US"/>
            </a:lvl1pPr>
          </a:lstStyle>
          <a:p>
            <a:pPr lvl="0"/>
            <a:r>
              <a:rPr lang="en-US"/>
              <a:t>Click to edit Master title style</a:t>
            </a:r>
            <a:endParaRPr lang="pl-PL"/>
          </a:p>
        </p:txBody>
      </p:sp>
      <p:sp>
        <p:nvSpPr>
          <p:cNvPr id="3" name="Vertical Text Placeholder 2"/>
          <p:cNvSpPr txBox="1">
            <a:spLocks noGrp="1"/>
          </p:cNvSpPr>
          <p:nvPr>
            <p:ph type="body" orient="vert" idx="1"/>
          </p:nvPr>
        </p:nvSpPr>
        <p:spPr>
          <a:xfrm>
            <a:off x="457200" y="274640"/>
            <a:ext cx="6007095" cy="583406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p:cNvSpPr txBox="1">
            <a:spLocks noGrp="1"/>
          </p:cNvSpPr>
          <p:nvPr>
            <p:ph type="dt" sz="half" idx="7"/>
          </p:nvPr>
        </p:nvSpPr>
        <p:spPr/>
        <p:txBody>
          <a:bodyPr/>
          <a:lstStyle>
            <a:lvl1pPr>
              <a:defRPr/>
            </a:lvl1pPr>
          </a:lstStyle>
          <a:p>
            <a:pPr lvl="0"/>
            <a:endParaRPr lang="pl-PL"/>
          </a:p>
        </p:txBody>
      </p:sp>
      <p:sp>
        <p:nvSpPr>
          <p:cNvPr id="5" name="Footer Placeholder 4"/>
          <p:cNvSpPr txBox="1">
            <a:spLocks noGrp="1"/>
          </p:cNvSpPr>
          <p:nvPr>
            <p:ph type="ftr" sz="quarter" idx="9"/>
          </p:nvPr>
        </p:nvSpPr>
        <p:spPr/>
        <p:txBody>
          <a:bodyPr/>
          <a:lstStyle>
            <a:lvl1pPr>
              <a:defRPr/>
            </a:lvl1pPr>
          </a:lstStyle>
          <a:p>
            <a:pPr lvl="0"/>
            <a:endParaRPr lang="pl-PL"/>
          </a:p>
        </p:txBody>
      </p:sp>
      <p:sp>
        <p:nvSpPr>
          <p:cNvPr id="6" name="Slide Number Placeholder 5"/>
          <p:cNvSpPr txBox="1">
            <a:spLocks noGrp="1"/>
          </p:cNvSpPr>
          <p:nvPr>
            <p:ph type="sldNum" sz="quarter" idx="8"/>
          </p:nvPr>
        </p:nvSpPr>
        <p:spPr/>
        <p:txBody>
          <a:bodyPr/>
          <a:lstStyle>
            <a:lvl1pPr>
              <a:defRPr/>
            </a:lvl1pPr>
          </a:lstStyle>
          <a:p>
            <a:pPr lvl="0"/>
            <a:fld id="{814A84C3-5A8C-4431-B7D1-6FA0816809EE}" type="slidenum">
              <a:t>‹#›</a:t>
            </a:fld>
            <a:endParaRPr lang="pl-PL"/>
          </a:p>
        </p:txBody>
      </p:sp>
    </p:spTree>
    <p:extLst>
      <p:ext uri="{BB962C8B-B14F-4D97-AF65-F5344CB8AC3E}">
        <p14:creationId xmlns:p14="http://schemas.microsoft.com/office/powerpoint/2010/main" val="1669849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Układ niestandardowy">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8013" cy="1141412"/>
          </a:xfrm>
        </p:spPr>
        <p:txBody>
          <a:bodyPr/>
          <a:lstStyle/>
          <a:p>
            <a:r>
              <a:rPr lang="pl-PL"/>
              <a:t>Kliknij, aby edytować styl</a:t>
            </a:r>
          </a:p>
        </p:txBody>
      </p:sp>
      <p:sp>
        <p:nvSpPr>
          <p:cNvPr id="3" name="Symbol zastępczy daty 2"/>
          <p:cNvSpPr>
            <a:spLocks noGrp="1"/>
          </p:cNvSpPr>
          <p:nvPr>
            <p:ph type="dt" idx="10"/>
          </p:nvPr>
        </p:nvSpPr>
        <p:spPr>
          <a:xfrm>
            <a:off x="457200" y="6245225"/>
            <a:ext cx="2132013" cy="474663"/>
          </a:xfrm>
        </p:spPr>
        <p:txBody>
          <a:bodyPr/>
          <a:lstStyle>
            <a:lvl1pPr>
              <a:defRPr/>
            </a:lvl1pPr>
          </a:lstStyle>
          <a:p>
            <a:endParaRPr lang="en-US" altLang="pl-PL"/>
          </a:p>
        </p:txBody>
      </p:sp>
      <p:sp>
        <p:nvSpPr>
          <p:cNvPr id="4" name="Symbol zastępczy stopki 3"/>
          <p:cNvSpPr>
            <a:spLocks noGrp="1"/>
          </p:cNvSpPr>
          <p:nvPr>
            <p:ph type="ftr" idx="11"/>
          </p:nvPr>
        </p:nvSpPr>
        <p:spPr>
          <a:xfrm>
            <a:off x="3124200" y="6245225"/>
            <a:ext cx="2894013" cy="474663"/>
          </a:xfrm>
        </p:spPr>
        <p:txBody>
          <a:bodyPr/>
          <a:lstStyle>
            <a:lvl1pPr>
              <a:defRPr/>
            </a:lvl1pPr>
          </a:lstStyle>
          <a:p>
            <a:endParaRPr lang="en-US" altLang="pl-PL"/>
          </a:p>
        </p:txBody>
      </p:sp>
      <p:sp>
        <p:nvSpPr>
          <p:cNvPr id="5" name="Symbol zastępczy numeru slajdu 4"/>
          <p:cNvSpPr>
            <a:spLocks noGrp="1"/>
          </p:cNvSpPr>
          <p:nvPr>
            <p:ph type="sldNum" idx="12"/>
          </p:nvPr>
        </p:nvSpPr>
        <p:spPr>
          <a:xfrm>
            <a:off x="6553200" y="6245225"/>
            <a:ext cx="2132013" cy="474663"/>
          </a:xfrm>
        </p:spPr>
        <p:txBody>
          <a:bodyPr/>
          <a:lstStyle>
            <a:lvl1pPr>
              <a:defRPr/>
            </a:lvl1pPr>
          </a:lstStyle>
          <a:p>
            <a:fld id="{3F0C71BC-E379-427F-BC0B-CB3529E89E47}" type="slidenum">
              <a:rPr lang="en-US" altLang="pl-PL"/>
              <a:pPr/>
              <a:t>‹#›</a:t>
            </a:fld>
            <a:endParaRPr lang="en-US" altLang="pl-PL"/>
          </a:p>
        </p:txBody>
      </p:sp>
    </p:spTree>
    <p:extLst>
      <p:ext uri="{BB962C8B-B14F-4D97-AF65-F5344CB8AC3E}">
        <p14:creationId xmlns:p14="http://schemas.microsoft.com/office/powerpoint/2010/main" val="610644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9546AB6-9BF1-4CF6-896B-26F52C55152D}"/>
              </a:ext>
            </a:extLst>
          </p:cNvPr>
          <p:cNvSpPr txBox="1">
            <a:spLocks noGrp="1"/>
          </p:cNvSpPr>
          <p:nvPr>
            <p:ph type="title"/>
          </p:nvPr>
        </p:nvSpPr>
        <p:spPr/>
        <p:txBody>
          <a:bodyPr/>
          <a:lstStyle>
            <a:lvl1pPr>
              <a:defRPr/>
            </a:lvl1pPr>
          </a:lstStyle>
          <a:p>
            <a:pPr lvl="0"/>
            <a:r>
              <a:rPr lang="pl-PL"/>
              <a:t>Kliknij, aby edytować styl</a:t>
            </a:r>
          </a:p>
        </p:txBody>
      </p:sp>
      <p:sp>
        <p:nvSpPr>
          <p:cNvPr id="3" name="Symbol zastępczy zawartości 2">
            <a:extLst>
              <a:ext uri="{FF2B5EF4-FFF2-40B4-BE49-F238E27FC236}">
                <a16:creationId xmlns:a16="http://schemas.microsoft.com/office/drawing/2014/main" id="{F5EF9A9B-A60B-4190-BCB3-57C4A9B5DF4C}"/>
              </a:ext>
            </a:extLst>
          </p:cNvPr>
          <p:cNvSpPr txBox="1">
            <a:spLocks noGrp="1"/>
          </p:cNvSpPr>
          <p:nvPr>
            <p:ph type="title" idx="4294967295"/>
          </p:nvPr>
        </p:nvSpPr>
        <p:spPr>
          <a:xfrm>
            <a:off x="457200" y="1600200"/>
            <a:ext cx="8229600" cy="4525920"/>
          </a:xfrm>
        </p:spPr>
        <p:txBody>
          <a:bodyPr anchor="t" anchorCtr="0"/>
          <a:lstStyle>
            <a:lvl1pPr marL="343080" indent="-343080" algn="l">
              <a:spcBef>
                <a:spcPts val="799"/>
              </a:spcBef>
              <a:buSzPct val="100000"/>
              <a:buFont typeface="Arial" pitchFamily="34"/>
              <a:buChar char="•"/>
              <a:defRPr sz="3200">
                <a:latin typeface="Calibri" pitchFamily="18"/>
              </a:defRPr>
            </a:lvl1pPr>
          </a:lstStyle>
          <a:p>
            <a:pPr lvl="0"/>
            <a:r>
              <a:rPr lang="pl-PL"/>
              <a:t>Kliknij, aby edytować style wzorca tekstu</a:t>
            </a:r>
            <a:br>
              <a:rPr lang="pl-PL"/>
            </a:br>
            <a:r>
              <a:rPr lang="pl-PL"/>
              <a:t>Drugi poziom</a:t>
            </a:r>
            <a:br>
              <a:rPr lang="pl-PL"/>
            </a:br>
            <a:r>
              <a:rPr lang="pl-PL"/>
              <a:t>Trzeci poziom</a:t>
            </a:r>
            <a:br>
              <a:rPr lang="pl-PL"/>
            </a:br>
            <a:r>
              <a:rPr lang="pl-PL"/>
              <a:t>Czwarty poziom</a:t>
            </a:r>
            <a:br>
              <a:rPr lang="pl-PL"/>
            </a:br>
            <a:r>
              <a:rPr lang="pl-PL"/>
              <a:t>Piąty poziom</a:t>
            </a:r>
          </a:p>
        </p:txBody>
      </p:sp>
      <p:sp>
        <p:nvSpPr>
          <p:cNvPr id="4" name="Symbol zastępczy daty 3">
            <a:extLst>
              <a:ext uri="{FF2B5EF4-FFF2-40B4-BE49-F238E27FC236}">
                <a16:creationId xmlns:a16="http://schemas.microsoft.com/office/drawing/2014/main" id="{6255E37C-AFD0-4994-89F0-5EA0C5622B29}"/>
              </a:ext>
            </a:extLst>
          </p:cNvPr>
          <p:cNvSpPr txBox="1">
            <a:spLocks noGrp="1"/>
          </p:cNvSpPr>
          <p:nvPr>
            <p:ph type="dt" sz="half" idx="7"/>
          </p:nvPr>
        </p:nvSpPr>
        <p:spPr/>
        <p:txBody>
          <a:bodyPr/>
          <a:lstStyle>
            <a:lvl1pPr>
              <a:defRPr/>
            </a:lvl1pPr>
          </a:lstStyle>
          <a:p>
            <a:pPr lvl="0"/>
            <a:r>
              <a:rPr lang="pl-PL"/>
              <a:t>10 czerwca 2012</a:t>
            </a:r>
          </a:p>
        </p:txBody>
      </p:sp>
      <p:sp>
        <p:nvSpPr>
          <p:cNvPr id="5" name="Symbol zastępczy stopki 4">
            <a:extLst>
              <a:ext uri="{FF2B5EF4-FFF2-40B4-BE49-F238E27FC236}">
                <a16:creationId xmlns:a16="http://schemas.microsoft.com/office/drawing/2014/main" id="{BD81D24C-6AA2-433C-A2E6-8C20E41F7BB6}"/>
              </a:ext>
            </a:extLst>
          </p:cNvPr>
          <p:cNvSpPr txBox="1">
            <a:spLocks noGrp="1"/>
          </p:cNvSpPr>
          <p:nvPr>
            <p:ph type="ftr" sz="quarter" idx="9"/>
          </p:nvPr>
        </p:nvSpPr>
        <p:spPr/>
        <p:txBody>
          <a:bodyPr/>
          <a:lstStyle>
            <a:lvl1pPr>
              <a:defRPr/>
            </a:lvl1pPr>
          </a:lstStyle>
          <a:p>
            <a:pPr lvl="0"/>
            <a:endParaRPr lang="en-US"/>
          </a:p>
        </p:txBody>
      </p:sp>
      <p:sp>
        <p:nvSpPr>
          <p:cNvPr id="6" name="Symbol zastępczy numeru slajdu 5">
            <a:extLst>
              <a:ext uri="{FF2B5EF4-FFF2-40B4-BE49-F238E27FC236}">
                <a16:creationId xmlns:a16="http://schemas.microsoft.com/office/drawing/2014/main" id="{FBC78BFB-547A-4EBF-AB7A-4E7D0F48C89C}"/>
              </a:ext>
            </a:extLst>
          </p:cNvPr>
          <p:cNvSpPr txBox="1">
            <a:spLocks noGrp="1"/>
          </p:cNvSpPr>
          <p:nvPr>
            <p:ph type="sldNum" sz="quarter" idx="8"/>
          </p:nvPr>
        </p:nvSpPr>
        <p:spPr/>
        <p:txBody>
          <a:bodyPr/>
          <a:lstStyle>
            <a:lvl1pPr>
              <a:defRPr/>
            </a:lvl1pPr>
          </a:lstStyle>
          <a:p>
            <a:pPr lvl="0"/>
            <a:fld id="{F103432E-7507-46E3-AF9A-21788501AA93}" type="slidenum">
              <a:t>‹#›</a:t>
            </a:fld>
            <a:endParaRPr lang="en-US"/>
          </a:p>
        </p:txBody>
      </p:sp>
      <p:sp>
        <p:nvSpPr>
          <p:cNvPr id="7" name="Content Placeholder 6">
            <a:extLst>
              <a:ext uri="{FF2B5EF4-FFF2-40B4-BE49-F238E27FC236}">
                <a16:creationId xmlns:a16="http://schemas.microsoft.com/office/drawing/2014/main" id="{21F0574E-0294-400E-BD9C-F72294E7EC25}"/>
              </a:ext>
            </a:extLst>
          </p:cNvPr>
          <p:cNvSpPr txBox="1">
            <a:spLocks noGrp="1"/>
          </p:cNvSpPr>
          <p:nvPr>
            <p:ph idx="1"/>
          </p:nvPr>
        </p:nvSpPr>
        <p:spPr>
          <a:xfrm>
            <a:off x="457200" y="1604520"/>
            <a:ext cx="8229240" cy="3977640"/>
          </a:xfrm>
        </p:spPr>
        <p:txBody>
          <a:bodyPr lIns="0" tIns="0" rIns="0" bIns="0"/>
          <a:lstStyle>
            <a:lvl1pPr hangingPunct="0">
              <a:spcBef>
                <a:spcPts val="0"/>
              </a:spcBef>
              <a:spcAft>
                <a:spcPts val="1417"/>
              </a:spcAft>
              <a:defRPr lang="en-US">
                <a:latin typeface="Arial" pitchFamily="18"/>
              </a:defRPr>
            </a:lvl1pPr>
          </a:lstStyle>
          <a:p>
            <a:endParaRPr lang="en-US"/>
          </a:p>
        </p:txBody>
      </p:sp>
    </p:spTree>
    <p:extLst>
      <p:ext uri="{BB962C8B-B14F-4D97-AF65-F5344CB8AC3E}">
        <p14:creationId xmlns:p14="http://schemas.microsoft.com/office/powerpoint/2010/main" val="351508659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3"/>
            <a:ext cx="7772400" cy="1470026"/>
          </a:xfrm>
        </p:spPr>
        <p:txBody>
          <a:bodyPr/>
          <a:lstStyle>
            <a:lvl1pPr>
              <a:defRPr lang="en-US"/>
            </a:lvl1pPr>
          </a:lstStyle>
          <a:p>
            <a:pPr lvl="0"/>
            <a:r>
              <a:rPr lang="en-US"/>
              <a:t>Click to edit Master title style</a:t>
            </a:r>
            <a:endParaRPr lang="pl-PL"/>
          </a:p>
        </p:txBody>
      </p:sp>
      <p:sp>
        <p:nvSpPr>
          <p:cNvPr id="3" name="Subtitle 2"/>
          <p:cNvSpPr txBox="1">
            <a:spLocks noGrp="1"/>
          </p:cNvSpPr>
          <p:nvPr>
            <p:ph type="subTitle" idx="1"/>
          </p:nvPr>
        </p:nvSpPr>
        <p:spPr>
          <a:xfrm>
            <a:off x="1371600" y="3886200"/>
            <a:ext cx="6400800" cy="1752603"/>
          </a:xfrm>
        </p:spPr>
        <p:txBody>
          <a:bodyPr anchorCtr="1"/>
          <a:lstStyle>
            <a:lvl1pPr marL="0" indent="0" algn="ctr">
              <a:tabLst>
                <a:tab pos="342717" algn="l"/>
                <a:tab pos="448915" algn="l"/>
                <a:tab pos="898196" algn="l"/>
                <a:tab pos="1347478" algn="l"/>
                <a:tab pos="1796759" algn="l"/>
                <a:tab pos="2246040" algn="l"/>
                <a:tab pos="2695322" algn="l"/>
                <a:tab pos="3144603" algn="l"/>
                <a:tab pos="3593875" algn="l"/>
                <a:tab pos="4043156" algn="l"/>
                <a:tab pos="4492438" algn="l"/>
                <a:tab pos="4941362" algn="l"/>
                <a:tab pos="5390644" algn="l"/>
                <a:tab pos="5839916" algn="l"/>
                <a:tab pos="6289197" algn="l"/>
                <a:tab pos="6738478" algn="l"/>
                <a:tab pos="7187760" algn="l"/>
                <a:tab pos="7637041" algn="l"/>
                <a:tab pos="8086322" algn="l"/>
                <a:tab pos="8535603" algn="l"/>
                <a:tab pos="8984876" algn="l"/>
              </a:tabLst>
              <a:defRPr>
                <a:solidFill>
                  <a:srgbClr val="898989"/>
                </a:solidFill>
              </a:defRPr>
            </a:lvl1pPr>
          </a:lstStyle>
          <a:p>
            <a:pPr lvl="0"/>
            <a:r>
              <a:rPr lang="en-US"/>
              <a:t>Click to edit Master subtitle style</a:t>
            </a:r>
            <a:endParaRPr lang="pl-PL"/>
          </a:p>
        </p:txBody>
      </p:sp>
      <p:sp>
        <p:nvSpPr>
          <p:cNvPr id="4" name="Slide Number Placeholder 3"/>
          <p:cNvSpPr txBox="1">
            <a:spLocks noGrp="1"/>
          </p:cNvSpPr>
          <p:nvPr>
            <p:ph type="sldNum" sz="quarter" idx="8"/>
          </p:nvPr>
        </p:nvSpPr>
        <p:spPr/>
        <p:txBody>
          <a:bodyPr/>
          <a:lstStyle>
            <a:lvl1pPr>
              <a:defRPr/>
            </a:lvl1pPr>
          </a:lstStyle>
          <a:p>
            <a:pPr lvl="0"/>
            <a:fld id="{CB5B1B86-8BDA-4070-A019-6E4140DD96AE}" type="slidenum">
              <a:t>‹#›</a:t>
            </a:fld>
            <a:endParaRPr lang="pl-PL"/>
          </a:p>
        </p:txBody>
      </p:sp>
    </p:spTree>
    <p:extLst>
      <p:ext uri="{BB962C8B-B14F-4D97-AF65-F5344CB8AC3E}">
        <p14:creationId xmlns:p14="http://schemas.microsoft.com/office/powerpoint/2010/main" val="3971129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lang="en-US"/>
            </a:lvl1pPr>
          </a:lstStyle>
          <a:p>
            <a:pPr lvl="0"/>
            <a:r>
              <a:rPr lang="en-US"/>
              <a:t>Click to edit Master title style</a:t>
            </a:r>
            <a:endParaRPr lang="pl-PL"/>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Slide Number Placeholder 3"/>
          <p:cNvSpPr txBox="1">
            <a:spLocks noGrp="1"/>
          </p:cNvSpPr>
          <p:nvPr>
            <p:ph type="sldNum" sz="quarter" idx="8"/>
          </p:nvPr>
        </p:nvSpPr>
        <p:spPr/>
        <p:txBody>
          <a:bodyPr/>
          <a:lstStyle>
            <a:lvl1pPr>
              <a:defRPr/>
            </a:lvl1pPr>
          </a:lstStyle>
          <a:p>
            <a:pPr lvl="0"/>
            <a:fld id="{04A6E2DF-FD4E-4D30-9A4B-93AABE435D06}" type="slidenum">
              <a:t>‹#›</a:t>
            </a:fld>
            <a:endParaRPr lang="pl-PL"/>
          </a:p>
        </p:txBody>
      </p:sp>
    </p:spTree>
    <p:extLst>
      <p:ext uri="{BB962C8B-B14F-4D97-AF65-F5344CB8AC3E}">
        <p14:creationId xmlns:p14="http://schemas.microsoft.com/office/powerpoint/2010/main" val="24436830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lstStyle>
            <a:lvl1pPr>
              <a:defRPr lang="en-US" sz="4000" b="1" cap="all"/>
            </a:lvl1pPr>
          </a:lstStyle>
          <a:p>
            <a:pPr lvl="0"/>
            <a:r>
              <a:rPr lang="en-US"/>
              <a:t>Click to edit Master title style</a:t>
            </a:r>
            <a:endParaRPr lang="pl-PL"/>
          </a:p>
        </p:txBody>
      </p:sp>
      <p:sp>
        <p:nvSpPr>
          <p:cNvPr id="3" name="Text Placeholder 2"/>
          <p:cNvSpPr txBox="1">
            <a:spLocks noGrp="1"/>
          </p:cNvSpPr>
          <p:nvPr>
            <p:ph type="body" idx="1"/>
          </p:nvPr>
        </p:nvSpPr>
        <p:spPr>
          <a:xfrm>
            <a:off x="722311" y="2906713"/>
            <a:ext cx="7772400" cy="1500182"/>
          </a:xfrm>
        </p:spPr>
        <p:txBody>
          <a:bodyPr anchor="b"/>
          <a:lstStyle>
            <a:lvl1pPr marL="0" indent="0">
              <a:tabLst>
                <a:tab pos="342717" algn="l"/>
                <a:tab pos="448915" algn="l"/>
                <a:tab pos="898196" algn="l"/>
                <a:tab pos="1347478" algn="l"/>
                <a:tab pos="1796759" algn="l"/>
                <a:tab pos="2246040" algn="l"/>
                <a:tab pos="2695322" algn="l"/>
                <a:tab pos="3144603" algn="l"/>
                <a:tab pos="3593875" algn="l"/>
                <a:tab pos="4043156" algn="l"/>
                <a:tab pos="4492438" algn="l"/>
                <a:tab pos="4941362" algn="l"/>
                <a:tab pos="5390644" algn="l"/>
                <a:tab pos="5839916" algn="l"/>
                <a:tab pos="6289197" algn="l"/>
                <a:tab pos="6738478" algn="l"/>
                <a:tab pos="7187760" algn="l"/>
                <a:tab pos="7637041" algn="l"/>
                <a:tab pos="8086322" algn="l"/>
                <a:tab pos="8535603" algn="l"/>
                <a:tab pos="8984876" algn="l"/>
              </a:tabLst>
              <a:defRPr sz="2000">
                <a:solidFill>
                  <a:srgbClr val="898989"/>
                </a:solidFill>
              </a:defRPr>
            </a:lvl1pPr>
          </a:lstStyle>
          <a:p>
            <a:pPr lvl="0"/>
            <a:r>
              <a:rPr lang="en-US"/>
              <a:t>Click to edit Master text styles</a:t>
            </a:r>
          </a:p>
        </p:txBody>
      </p:sp>
      <p:sp>
        <p:nvSpPr>
          <p:cNvPr id="4" name="Slide Number Placeholder 3"/>
          <p:cNvSpPr txBox="1">
            <a:spLocks noGrp="1"/>
          </p:cNvSpPr>
          <p:nvPr>
            <p:ph type="sldNum" sz="quarter" idx="8"/>
          </p:nvPr>
        </p:nvSpPr>
        <p:spPr/>
        <p:txBody>
          <a:bodyPr/>
          <a:lstStyle>
            <a:lvl1pPr>
              <a:defRPr/>
            </a:lvl1pPr>
          </a:lstStyle>
          <a:p>
            <a:pPr lvl="0"/>
            <a:fld id="{7AA43575-268E-46BB-AA8E-591530220BA6}" type="slidenum">
              <a:t>‹#›</a:t>
            </a:fld>
            <a:endParaRPr lang="pl-PL"/>
          </a:p>
        </p:txBody>
      </p:sp>
    </p:spTree>
    <p:extLst>
      <p:ext uri="{BB962C8B-B14F-4D97-AF65-F5344CB8AC3E}">
        <p14:creationId xmlns:p14="http://schemas.microsoft.com/office/powerpoint/2010/main" val="185242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lang="en-US"/>
            </a:lvl1pPr>
          </a:lstStyle>
          <a:p>
            <a:pPr lvl="0"/>
            <a:r>
              <a:rPr lang="en-US"/>
              <a:t>Click to edit Master title style</a:t>
            </a:r>
            <a:endParaRPr lang="pl-PL"/>
          </a:p>
        </p:txBody>
      </p:sp>
      <p:sp>
        <p:nvSpPr>
          <p:cNvPr id="3" name="Content Placeholder 2"/>
          <p:cNvSpPr txBox="1">
            <a:spLocks noGrp="1"/>
          </p:cNvSpPr>
          <p:nvPr>
            <p:ph idx="1"/>
          </p:nvPr>
        </p:nvSpPr>
        <p:spPr>
          <a:xfrm>
            <a:off x="685800" y="1981203"/>
            <a:ext cx="1824035" cy="35086927"/>
          </a:xfrm>
        </p:spPr>
        <p:txBody>
          <a:bodyPr/>
          <a:lstStyle>
            <a:lvl1pPr>
              <a:defRPr sz="2800"/>
            </a:lvl1pPr>
            <a:lvl2pPr>
              <a:defRPr/>
            </a:lvl2pPr>
            <a:lvl3pPr>
              <a:defRPr/>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Content Placeholder 3"/>
          <p:cNvSpPr txBox="1">
            <a:spLocks noGrp="1"/>
          </p:cNvSpPr>
          <p:nvPr>
            <p:ph idx="2"/>
          </p:nvPr>
        </p:nvSpPr>
        <p:spPr>
          <a:xfrm>
            <a:off x="2662239" y="1981203"/>
            <a:ext cx="1824035" cy="35086927"/>
          </a:xfrm>
        </p:spPr>
        <p:txBody>
          <a:bodyPr/>
          <a:lstStyle>
            <a:lvl1pPr>
              <a:defRPr sz="2800"/>
            </a:lvl1pPr>
            <a:lvl2pPr>
              <a:defRPr/>
            </a:lvl2pPr>
            <a:lvl3pPr>
              <a:defRPr/>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5" name="Slide Number Placeholder 4"/>
          <p:cNvSpPr txBox="1">
            <a:spLocks noGrp="1"/>
          </p:cNvSpPr>
          <p:nvPr>
            <p:ph type="sldNum" sz="quarter" idx="8"/>
          </p:nvPr>
        </p:nvSpPr>
        <p:spPr/>
        <p:txBody>
          <a:bodyPr/>
          <a:lstStyle>
            <a:lvl1pPr>
              <a:defRPr/>
            </a:lvl1pPr>
          </a:lstStyle>
          <a:p>
            <a:pPr lvl="0"/>
            <a:fld id="{B4C9652C-DA1A-467F-9164-E72590E299FC}" type="slidenum">
              <a:t>‹#›</a:t>
            </a:fld>
            <a:endParaRPr lang="pl-PL"/>
          </a:p>
        </p:txBody>
      </p:sp>
    </p:spTree>
    <p:extLst>
      <p:ext uri="{BB962C8B-B14F-4D97-AF65-F5344CB8AC3E}">
        <p14:creationId xmlns:p14="http://schemas.microsoft.com/office/powerpoint/2010/main" val="3728843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lang="en-US"/>
            </a:lvl1pPr>
          </a:lstStyle>
          <a:p>
            <a:pPr lvl="0"/>
            <a:r>
              <a:rPr lang="en-US"/>
              <a:t>Click to edit Master title style</a:t>
            </a:r>
            <a:endParaRPr lang="pl-PL"/>
          </a:p>
        </p:txBody>
      </p:sp>
      <p:sp>
        <p:nvSpPr>
          <p:cNvPr id="3" name="Text Placeholder 2"/>
          <p:cNvSpPr txBox="1">
            <a:spLocks noGrp="1"/>
          </p:cNvSpPr>
          <p:nvPr>
            <p:ph type="body" idx="1"/>
          </p:nvPr>
        </p:nvSpPr>
        <p:spPr>
          <a:xfrm>
            <a:off x="457200" y="1535113"/>
            <a:ext cx="4040184" cy="639759"/>
          </a:xfrm>
        </p:spPr>
        <p:txBody>
          <a:bodyPr anchor="b"/>
          <a:lstStyle>
            <a:lvl1pPr marL="0" indent="0">
              <a:tabLst>
                <a:tab pos="342717" algn="l"/>
                <a:tab pos="448915" algn="l"/>
                <a:tab pos="898196" algn="l"/>
                <a:tab pos="1347478" algn="l"/>
                <a:tab pos="1796759" algn="l"/>
                <a:tab pos="2246040" algn="l"/>
                <a:tab pos="2695322" algn="l"/>
                <a:tab pos="3144603" algn="l"/>
                <a:tab pos="3593875" algn="l"/>
                <a:tab pos="4043156" algn="l"/>
                <a:tab pos="4492438" algn="l"/>
                <a:tab pos="4941362" algn="l"/>
                <a:tab pos="5390644" algn="l"/>
                <a:tab pos="5839916" algn="l"/>
                <a:tab pos="6289197" algn="l"/>
                <a:tab pos="6738478" algn="l"/>
                <a:tab pos="7187760" algn="l"/>
                <a:tab pos="7637041" algn="l"/>
                <a:tab pos="8086322" algn="l"/>
                <a:tab pos="8535603" algn="l"/>
                <a:tab pos="8984876" algn="l"/>
              </a:tabLst>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5" name="Text Placeholder 4"/>
          <p:cNvSpPr txBox="1">
            <a:spLocks noGrp="1"/>
          </p:cNvSpPr>
          <p:nvPr>
            <p:ph type="body" idx="3"/>
          </p:nvPr>
        </p:nvSpPr>
        <p:spPr>
          <a:xfrm>
            <a:off x="4645023" y="1535113"/>
            <a:ext cx="4041776" cy="639759"/>
          </a:xfrm>
        </p:spPr>
        <p:txBody>
          <a:bodyPr anchor="b"/>
          <a:lstStyle>
            <a:lvl1pPr marL="0" indent="0">
              <a:tabLst>
                <a:tab pos="342717" algn="l"/>
                <a:tab pos="448915" algn="l"/>
                <a:tab pos="898196" algn="l"/>
                <a:tab pos="1347478" algn="l"/>
                <a:tab pos="1796759" algn="l"/>
                <a:tab pos="2246040" algn="l"/>
                <a:tab pos="2695322" algn="l"/>
                <a:tab pos="3144603" algn="l"/>
                <a:tab pos="3593875" algn="l"/>
                <a:tab pos="4043156" algn="l"/>
                <a:tab pos="4492438" algn="l"/>
                <a:tab pos="4941362" algn="l"/>
                <a:tab pos="5390644" algn="l"/>
                <a:tab pos="5839916" algn="l"/>
                <a:tab pos="6289197" algn="l"/>
                <a:tab pos="6738478" algn="l"/>
                <a:tab pos="7187760" algn="l"/>
                <a:tab pos="7637041" algn="l"/>
                <a:tab pos="8086322" algn="l"/>
                <a:tab pos="8535603" algn="l"/>
                <a:tab pos="8984876" algn="l"/>
              </a:tabLst>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7" name="Slide Number Placeholder 6"/>
          <p:cNvSpPr txBox="1">
            <a:spLocks noGrp="1"/>
          </p:cNvSpPr>
          <p:nvPr>
            <p:ph type="sldNum" sz="quarter" idx="8"/>
          </p:nvPr>
        </p:nvSpPr>
        <p:spPr/>
        <p:txBody>
          <a:bodyPr/>
          <a:lstStyle>
            <a:lvl1pPr>
              <a:defRPr/>
            </a:lvl1pPr>
          </a:lstStyle>
          <a:p>
            <a:pPr lvl="0"/>
            <a:fld id="{FC1A49F9-1BEA-457F-A101-221C19715968}" type="slidenum">
              <a:t>‹#›</a:t>
            </a:fld>
            <a:endParaRPr lang="pl-PL"/>
          </a:p>
        </p:txBody>
      </p:sp>
    </p:spTree>
    <p:extLst>
      <p:ext uri="{BB962C8B-B14F-4D97-AF65-F5344CB8AC3E}">
        <p14:creationId xmlns:p14="http://schemas.microsoft.com/office/powerpoint/2010/main" val="13381664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lang="en-US"/>
            </a:lvl1pPr>
          </a:lstStyle>
          <a:p>
            <a:pPr lvl="0"/>
            <a:r>
              <a:rPr lang="en-US"/>
              <a:t>Click to edit Master title style</a:t>
            </a:r>
            <a:endParaRPr lang="pl-PL"/>
          </a:p>
        </p:txBody>
      </p:sp>
      <p:sp>
        <p:nvSpPr>
          <p:cNvPr id="3" name="Slide Number Placeholder 2"/>
          <p:cNvSpPr txBox="1">
            <a:spLocks noGrp="1"/>
          </p:cNvSpPr>
          <p:nvPr>
            <p:ph type="sldNum" sz="quarter" idx="8"/>
          </p:nvPr>
        </p:nvSpPr>
        <p:spPr/>
        <p:txBody>
          <a:bodyPr/>
          <a:lstStyle>
            <a:lvl1pPr>
              <a:defRPr/>
            </a:lvl1pPr>
          </a:lstStyle>
          <a:p>
            <a:pPr lvl="0"/>
            <a:fld id="{9C90111F-EA8A-4588-8E4D-6A0BCAC722B8}" type="slidenum">
              <a:t>‹#›</a:t>
            </a:fld>
            <a:endParaRPr lang="pl-PL"/>
          </a:p>
        </p:txBody>
      </p:sp>
    </p:spTree>
    <p:extLst>
      <p:ext uri="{BB962C8B-B14F-4D97-AF65-F5344CB8AC3E}">
        <p14:creationId xmlns:p14="http://schemas.microsoft.com/office/powerpoint/2010/main" val="2829518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lang="en-US"/>
            </a:lvl1pPr>
          </a:lstStyle>
          <a:p>
            <a:pPr lvl="0"/>
            <a:r>
              <a:rPr lang="en-US"/>
              <a:t>Click to edit Master title style</a:t>
            </a:r>
            <a:endParaRPr lang="pl-PL"/>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p:cNvSpPr txBox="1">
            <a:spLocks noGrp="1"/>
          </p:cNvSpPr>
          <p:nvPr>
            <p:ph type="dt" sz="half" idx="7"/>
          </p:nvPr>
        </p:nvSpPr>
        <p:spPr/>
        <p:txBody>
          <a:bodyPr/>
          <a:lstStyle>
            <a:lvl1pPr>
              <a:defRPr/>
            </a:lvl1pPr>
          </a:lstStyle>
          <a:p>
            <a:pPr lvl="0"/>
            <a:endParaRPr lang="pl-PL"/>
          </a:p>
        </p:txBody>
      </p:sp>
      <p:sp>
        <p:nvSpPr>
          <p:cNvPr id="5" name="Footer Placeholder 4"/>
          <p:cNvSpPr txBox="1">
            <a:spLocks noGrp="1"/>
          </p:cNvSpPr>
          <p:nvPr>
            <p:ph type="ftr" sz="quarter" idx="9"/>
          </p:nvPr>
        </p:nvSpPr>
        <p:spPr/>
        <p:txBody>
          <a:bodyPr/>
          <a:lstStyle>
            <a:lvl1pPr>
              <a:defRPr/>
            </a:lvl1pPr>
          </a:lstStyle>
          <a:p>
            <a:pPr lvl="0"/>
            <a:endParaRPr lang="pl-PL"/>
          </a:p>
        </p:txBody>
      </p:sp>
      <p:sp>
        <p:nvSpPr>
          <p:cNvPr id="6" name="Slide Number Placeholder 5"/>
          <p:cNvSpPr txBox="1">
            <a:spLocks noGrp="1"/>
          </p:cNvSpPr>
          <p:nvPr>
            <p:ph type="sldNum" sz="quarter" idx="8"/>
          </p:nvPr>
        </p:nvSpPr>
        <p:spPr/>
        <p:txBody>
          <a:bodyPr/>
          <a:lstStyle>
            <a:lvl1pPr>
              <a:defRPr/>
            </a:lvl1pPr>
          </a:lstStyle>
          <a:p>
            <a:pPr lvl="0"/>
            <a:fld id="{9C8216FA-F36D-4E0A-A545-96BEC59822DA}" type="slidenum">
              <a:t>‹#›</a:t>
            </a:fld>
            <a:endParaRPr lang="pl-PL"/>
          </a:p>
        </p:txBody>
      </p:sp>
    </p:spTree>
    <p:extLst>
      <p:ext uri="{BB962C8B-B14F-4D97-AF65-F5344CB8AC3E}">
        <p14:creationId xmlns:p14="http://schemas.microsoft.com/office/powerpoint/2010/main" val="41992041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txBox="1">
            <a:spLocks noGrp="1"/>
          </p:cNvSpPr>
          <p:nvPr>
            <p:ph type="sldNum" sz="quarter" idx="8"/>
          </p:nvPr>
        </p:nvSpPr>
        <p:spPr/>
        <p:txBody>
          <a:bodyPr/>
          <a:lstStyle>
            <a:lvl1pPr>
              <a:defRPr/>
            </a:lvl1pPr>
          </a:lstStyle>
          <a:p>
            <a:pPr lvl="0"/>
            <a:fld id="{C26A124E-7DC9-4C1B-B00C-3BBC65710508}" type="slidenum">
              <a:t>‹#›</a:t>
            </a:fld>
            <a:endParaRPr lang="pl-PL"/>
          </a:p>
        </p:txBody>
      </p:sp>
    </p:spTree>
    <p:extLst>
      <p:ext uri="{BB962C8B-B14F-4D97-AF65-F5344CB8AC3E}">
        <p14:creationId xmlns:p14="http://schemas.microsoft.com/office/powerpoint/2010/main" val="4167589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lstStyle>
            <a:lvl1pPr>
              <a:defRPr lang="en-US" sz="2000" b="1"/>
            </a:lvl1pPr>
          </a:lstStyle>
          <a:p>
            <a:pPr lvl="0"/>
            <a:r>
              <a:rPr lang="en-US"/>
              <a:t>Click to edit Master title style</a:t>
            </a:r>
            <a:endParaRPr lang="pl-PL"/>
          </a:p>
        </p:txBody>
      </p:sp>
      <p:sp>
        <p:nvSpPr>
          <p:cNvPr id="3" name="Content Placeholder 2"/>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Text Placeholder 3"/>
          <p:cNvSpPr txBox="1">
            <a:spLocks noGrp="1"/>
          </p:cNvSpPr>
          <p:nvPr>
            <p:ph type="body" idx="2"/>
          </p:nvPr>
        </p:nvSpPr>
        <p:spPr>
          <a:xfrm>
            <a:off x="457200" y="1435095"/>
            <a:ext cx="3008311" cy="4691064"/>
          </a:xfrm>
        </p:spPr>
        <p:txBody>
          <a:bodyPr/>
          <a:lstStyle>
            <a:lvl1pPr marL="0" indent="0">
              <a:tabLst>
                <a:tab pos="342717" algn="l"/>
                <a:tab pos="448915" algn="l"/>
                <a:tab pos="898196" algn="l"/>
                <a:tab pos="1347478" algn="l"/>
                <a:tab pos="1796759" algn="l"/>
                <a:tab pos="2246040" algn="l"/>
                <a:tab pos="2695322" algn="l"/>
                <a:tab pos="3144603" algn="l"/>
                <a:tab pos="3593875" algn="l"/>
                <a:tab pos="4043156" algn="l"/>
                <a:tab pos="4492438" algn="l"/>
                <a:tab pos="4941362" algn="l"/>
                <a:tab pos="5390644" algn="l"/>
                <a:tab pos="5839916" algn="l"/>
                <a:tab pos="6289197" algn="l"/>
                <a:tab pos="6738478" algn="l"/>
                <a:tab pos="7187760" algn="l"/>
                <a:tab pos="7637041" algn="l"/>
                <a:tab pos="8086322" algn="l"/>
                <a:tab pos="8535603" algn="l"/>
                <a:tab pos="8984876" algn="l"/>
              </a:tabLst>
              <a:defRPr sz="1400"/>
            </a:lvl1pPr>
          </a:lstStyle>
          <a:p>
            <a:pPr lvl="0"/>
            <a:r>
              <a:rPr lang="en-US"/>
              <a:t>Click to edit Master text styles</a:t>
            </a:r>
          </a:p>
        </p:txBody>
      </p:sp>
      <p:sp>
        <p:nvSpPr>
          <p:cNvPr id="5" name="Slide Number Placeholder 4"/>
          <p:cNvSpPr txBox="1">
            <a:spLocks noGrp="1"/>
          </p:cNvSpPr>
          <p:nvPr>
            <p:ph type="sldNum" sz="quarter" idx="8"/>
          </p:nvPr>
        </p:nvSpPr>
        <p:spPr/>
        <p:txBody>
          <a:bodyPr/>
          <a:lstStyle>
            <a:lvl1pPr>
              <a:defRPr/>
            </a:lvl1pPr>
          </a:lstStyle>
          <a:p>
            <a:pPr lvl="0"/>
            <a:fld id="{B0220653-85EE-4CAE-B70E-BD2D68C861F0}" type="slidenum">
              <a:t>‹#›</a:t>
            </a:fld>
            <a:endParaRPr lang="pl-PL"/>
          </a:p>
        </p:txBody>
      </p:sp>
    </p:spTree>
    <p:extLst>
      <p:ext uri="{BB962C8B-B14F-4D97-AF65-F5344CB8AC3E}">
        <p14:creationId xmlns:p14="http://schemas.microsoft.com/office/powerpoint/2010/main" val="2444621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lstStyle>
            <a:lvl1pPr>
              <a:defRPr lang="en-US" sz="2000" b="1"/>
            </a:lvl1pPr>
          </a:lstStyle>
          <a:p>
            <a:pPr lvl="0"/>
            <a:r>
              <a:rPr lang="en-US"/>
              <a:t>Click to edit Master title style</a:t>
            </a:r>
            <a:endParaRPr lang="pl-PL"/>
          </a:p>
        </p:txBody>
      </p:sp>
      <p:sp>
        <p:nvSpPr>
          <p:cNvPr id="3" name="Picture Placeholder 2"/>
          <p:cNvSpPr txBox="1">
            <a:spLocks noGrp="1"/>
          </p:cNvSpPr>
          <p:nvPr>
            <p:ph type="pic" idx="1"/>
          </p:nvPr>
        </p:nvSpPr>
        <p:spPr>
          <a:xfrm>
            <a:off x="1792288" y="612776"/>
            <a:ext cx="5486400" cy="4114800"/>
          </a:xfrm>
        </p:spPr>
        <p:txBody>
          <a:bodyPr/>
          <a:lstStyle>
            <a:lvl1pPr marL="0" indent="0">
              <a:tabLst>
                <a:tab pos="342717" algn="l"/>
                <a:tab pos="448915" algn="l"/>
                <a:tab pos="898196" algn="l"/>
                <a:tab pos="1347478" algn="l"/>
                <a:tab pos="1796759" algn="l"/>
                <a:tab pos="2246040" algn="l"/>
                <a:tab pos="2695322" algn="l"/>
                <a:tab pos="3144603" algn="l"/>
                <a:tab pos="3593875" algn="l"/>
                <a:tab pos="4043156" algn="l"/>
                <a:tab pos="4492438" algn="l"/>
                <a:tab pos="4941362" algn="l"/>
                <a:tab pos="5390644" algn="l"/>
                <a:tab pos="5839916" algn="l"/>
                <a:tab pos="6289197" algn="l"/>
                <a:tab pos="6738478" algn="l"/>
                <a:tab pos="7187760" algn="l"/>
                <a:tab pos="7637041" algn="l"/>
                <a:tab pos="8086322" algn="l"/>
                <a:tab pos="8535603" algn="l"/>
                <a:tab pos="8984876" algn="l"/>
              </a:tabLst>
              <a:defRPr lang="pl-PL"/>
            </a:lvl1pPr>
          </a:lstStyle>
          <a:p>
            <a:pPr lvl="0"/>
            <a:endParaRPr lang="pl-PL"/>
          </a:p>
        </p:txBody>
      </p:sp>
      <p:sp>
        <p:nvSpPr>
          <p:cNvPr id="4" name="Text Placeholder 3"/>
          <p:cNvSpPr txBox="1">
            <a:spLocks noGrp="1"/>
          </p:cNvSpPr>
          <p:nvPr>
            <p:ph type="body" idx="2"/>
          </p:nvPr>
        </p:nvSpPr>
        <p:spPr>
          <a:xfrm>
            <a:off x="1792288" y="5367335"/>
            <a:ext cx="5486400" cy="804864"/>
          </a:xfrm>
        </p:spPr>
        <p:txBody>
          <a:bodyPr/>
          <a:lstStyle>
            <a:lvl1pPr marL="0" indent="0">
              <a:tabLst>
                <a:tab pos="342717" algn="l"/>
                <a:tab pos="448915" algn="l"/>
                <a:tab pos="898196" algn="l"/>
                <a:tab pos="1347478" algn="l"/>
                <a:tab pos="1796759" algn="l"/>
                <a:tab pos="2246040" algn="l"/>
                <a:tab pos="2695322" algn="l"/>
                <a:tab pos="3144603" algn="l"/>
                <a:tab pos="3593875" algn="l"/>
                <a:tab pos="4043156" algn="l"/>
                <a:tab pos="4492438" algn="l"/>
                <a:tab pos="4941362" algn="l"/>
                <a:tab pos="5390644" algn="l"/>
                <a:tab pos="5839916" algn="l"/>
                <a:tab pos="6289197" algn="l"/>
                <a:tab pos="6738478" algn="l"/>
                <a:tab pos="7187760" algn="l"/>
                <a:tab pos="7637041" algn="l"/>
                <a:tab pos="8086322" algn="l"/>
                <a:tab pos="8535603" algn="l"/>
                <a:tab pos="8984876" algn="l"/>
              </a:tabLst>
              <a:defRPr sz="1400"/>
            </a:lvl1pPr>
          </a:lstStyle>
          <a:p>
            <a:pPr lvl="0"/>
            <a:r>
              <a:rPr lang="en-US"/>
              <a:t>Click to edit Master text styles</a:t>
            </a:r>
          </a:p>
        </p:txBody>
      </p:sp>
      <p:sp>
        <p:nvSpPr>
          <p:cNvPr id="5" name="Slide Number Placeholder 4"/>
          <p:cNvSpPr txBox="1">
            <a:spLocks noGrp="1"/>
          </p:cNvSpPr>
          <p:nvPr>
            <p:ph type="sldNum" sz="quarter" idx="8"/>
          </p:nvPr>
        </p:nvSpPr>
        <p:spPr/>
        <p:txBody>
          <a:bodyPr/>
          <a:lstStyle>
            <a:lvl1pPr>
              <a:defRPr/>
            </a:lvl1pPr>
          </a:lstStyle>
          <a:p>
            <a:pPr lvl="0"/>
            <a:fld id="{CCA133E3-E89D-4EC9-9F5E-20C3079B9265}" type="slidenum">
              <a:t>‹#›</a:t>
            </a:fld>
            <a:endParaRPr lang="pl-PL"/>
          </a:p>
        </p:txBody>
      </p:sp>
    </p:spTree>
    <p:extLst>
      <p:ext uri="{BB962C8B-B14F-4D97-AF65-F5344CB8AC3E}">
        <p14:creationId xmlns:p14="http://schemas.microsoft.com/office/powerpoint/2010/main" val="27699277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lang="en-US"/>
            </a:lvl1pPr>
          </a:lstStyle>
          <a:p>
            <a:pPr lvl="0"/>
            <a:r>
              <a:rPr lang="en-US"/>
              <a:t>Click to edit Master title style</a:t>
            </a:r>
            <a:endParaRPr lang="pl-PL"/>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Slide Number Placeholder 3"/>
          <p:cNvSpPr txBox="1">
            <a:spLocks noGrp="1"/>
          </p:cNvSpPr>
          <p:nvPr>
            <p:ph type="sldNum" sz="quarter" idx="8"/>
          </p:nvPr>
        </p:nvSpPr>
        <p:spPr/>
        <p:txBody>
          <a:bodyPr/>
          <a:lstStyle>
            <a:lvl1pPr>
              <a:defRPr/>
            </a:lvl1pPr>
          </a:lstStyle>
          <a:p>
            <a:pPr lvl="0"/>
            <a:fld id="{8E0EB28F-70E1-4441-A87F-E026D0760AB5}" type="slidenum">
              <a:t>‹#›</a:t>
            </a:fld>
            <a:endParaRPr lang="pl-PL"/>
          </a:p>
        </p:txBody>
      </p:sp>
    </p:spTree>
    <p:extLst>
      <p:ext uri="{BB962C8B-B14F-4D97-AF65-F5344CB8AC3E}">
        <p14:creationId xmlns:p14="http://schemas.microsoft.com/office/powerpoint/2010/main" val="3665504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08754" y="609603"/>
            <a:ext cx="1939927" cy="36458527"/>
          </a:xfrm>
        </p:spPr>
        <p:txBody>
          <a:bodyPr vert="eaVert"/>
          <a:lstStyle>
            <a:lvl1pPr>
              <a:defRPr lang="en-US"/>
            </a:lvl1pPr>
          </a:lstStyle>
          <a:p>
            <a:pPr lvl="0"/>
            <a:r>
              <a:rPr lang="en-US"/>
              <a:t>Click to edit Master title style</a:t>
            </a:r>
            <a:endParaRPr lang="pl-PL"/>
          </a:p>
        </p:txBody>
      </p:sp>
      <p:sp>
        <p:nvSpPr>
          <p:cNvPr id="3" name="Vertical Text Placeholder 2"/>
          <p:cNvSpPr txBox="1">
            <a:spLocks noGrp="1"/>
          </p:cNvSpPr>
          <p:nvPr>
            <p:ph type="body" orient="vert" idx="1"/>
          </p:nvPr>
        </p:nvSpPr>
        <p:spPr>
          <a:xfrm>
            <a:off x="685800" y="609603"/>
            <a:ext cx="5670551" cy="36458527"/>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Slide Number Placeholder 3"/>
          <p:cNvSpPr txBox="1">
            <a:spLocks noGrp="1"/>
          </p:cNvSpPr>
          <p:nvPr>
            <p:ph type="sldNum" sz="quarter" idx="8"/>
          </p:nvPr>
        </p:nvSpPr>
        <p:spPr/>
        <p:txBody>
          <a:bodyPr/>
          <a:lstStyle>
            <a:lvl1pPr>
              <a:defRPr/>
            </a:lvl1pPr>
          </a:lstStyle>
          <a:p>
            <a:pPr lvl="0"/>
            <a:fld id="{16217CD9-BA24-4CBE-AC93-C23CB5672A65}" type="slidenum">
              <a:t>‹#›</a:t>
            </a:fld>
            <a:endParaRPr lang="pl-PL"/>
          </a:p>
        </p:txBody>
      </p:sp>
    </p:spTree>
    <p:extLst>
      <p:ext uri="{BB962C8B-B14F-4D97-AF65-F5344CB8AC3E}">
        <p14:creationId xmlns:p14="http://schemas.microsoft.com/office/powerpoint/2010/main" val="454520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lang="en-US" sz="4000" b="1" cap="all"/>
            </a:lvl1pPr>
          </a:lstStyle>
          <a:p>
            <a:pPr lvl="0"/>
            <a:r>
              <a:rPr lang="en-US"/>
              <a:t>Click to edit Master title style</a:t>
            </a:r>
            <a:endParaRPr lang="pl-PL"/>
          </a:p>
        </p:txBody>
      </p:sp>
      <p:sp>
        <p:nvSpPr>
          <p:cNvPr id="3" name="Text Placeholder 2"/>
          <p:cNvSpPr txBox="1">
            <a:spLocks noGrp="1"/>
          </p:cNvSpPr>
          <p:nvPr>
            <p:ph type="body" idx="1"/>
          </p:nvPr>
        </p:nvSpPr>
        <p:spPr>
          <a:xfrm>
            <a:off x="722311" y="2906713"/>
            <a:ext cx="7772400" cy="1500182"/>
          </a:xfrm>
        </p:spPr>
        <p:txBody>
          <a:bodyPr anchor="b"/>
          <a:lstStyle>
            <a:lvl1pPr marL="0" indent="0">
              <a:tabLst>
                <a:tab pos="342717" algn="l"/>
                <a:tab pos="448915" algn="l"/>
                <a:tab pos="898196" algn="l"/>
                <a:tab pos="1347478" algn="l"/>
                <a:tab pos="1796759" algn="l"/>
                <a:tab pos="2246040" algn="l"/>
                <a:tab pos="2695322" algn="l"/>
                <a:tab pos="3144603" algn="l"/>
                <a:tab pos="3593875" algn="l"/>
                <a:tab pos="4043156" algn="l"/>
                <a:tab pos="4492438" algn="l"/>
                <a:tab pos="4941362" algn="l"/>
                <a:tab pos="5390644" algn="l"/>
                <a:tab pos="5839916" algn="l"/>
                <a:tab pos="6289197" algn="l"/>
                <a:tab pos="6738478" algn="l"/>
                <a:tab pos="7187760" algn="l"/>
                <a:tab pos="7637041" algn="l"/>
                <a:tab pos="8086322" algn="l"/>
                <a:tab pos="8535603" algn="l"/>
                <a:tab pos="8984876" algn="l"/>
              </a:tabLst>
              <a:defRPr sz="2000">
                <a:solidFill>
                  <a:srgbClr val="898989"/>
                </a:solidFill>
              </a:defRPr>
            </a:lvl1pPr>
          </a:lstStyle>
          <a:p>
            <a:pPr lvl="0"/>
            <a:r>
              <a:rPr lang="en-US"/>
              <a:t>Click to edit Master text styles</a:t>
            </a:r>
          </a:p>
        </p:txBody>
      </p:sp>
      <p:sp>
        <p:nvSpPr>
          <p:cNvPr id="4" name="Date Placeholder 3"/>
          <p:cNvSpPr txBox="1">
            <a:spLocks noGrp="1"/>
          </p:cNvSpPr>
          <p:nvPr>
            <p:ph type="dt" sz="half" idx="7"/>
          </p:nvPr>
        </p:nvSpPr>
        <p:spPr/>
        <p:txBody>
          <a:bodyPr/>
          <a:lstStyle>
            <a:lvl1pPr>
              <a:defRPr/>
            </a:lvl1pPr>
          </a:lstStyle>
          <a:p>
            <a:pPr lvl="0"/>
            <a:endParaRPr lang="pl-PL"/>
          </a:p>
        </p:txBody>
      </p:sp>
      <p:sp>
        <p:nvSpPr>
          <p:cNvPr id="5" name="Footer Placeholder 4"/>
          <p:cNvSpPr txBox="1">
            <a:spLocks noGrp="1"/>
          </p:cNvSpPr>
          <p:nvPr>
            <p:ph type="ftr" sz="quarter" idx="9"/>
          </p:nvPr>
        </p:nvSpPr>
        <p:spPr/>
        <p:txBody>
          <a:bodyPr/>
          <a:lstStyle>
            <a:lvl1pPr>
              <a:defRPr/>
            </a:lvl1pPr>
          </a:lstStyle>
          <a:p>
            <a:pPr lvl="0"/>
            <a:endParaRPr lang="pl-PL"/>
          </a:p>
        </p:txBody>
      </p:sp>
      <p:sp>
        <p:nvSpPr>
          <p:cNvPr id="6" name="Slide Number Placeholder 5"/>
          <p:cNvSpPr txBox="1">
            <a:spLocks noGrp="1"/>
          </p:cNvSpPr>
          <p:nvPr>
            <p:ph type="sldNum" sz="quarter" idx="8"/>
          </p:nvPr>
        </p:nvSpPr>
        <p:spPr/>
        <p:txBody>
          <a:bodyPr/>
          <a:lstStyle>
            <a:lvl1pPr>
              <a:defRPr/>
            </a:lvl1pPr>
          </a:lstStyle>
          <a:p>
            <a:pPr lvl="0"/>
            <a:fld id="{D76121A3-9BF9-43CA-8707-F3772A8DA0F0}" type="slidenum">
              <a:t>‹#›</a:t>
            </a:fld>
            <a:endParaRPr lang="pl-PL"/>
          </a:p>
        </p:txBody>
      </p:sp>
    </p:spTree>
    <p:extLst>
      <p:ext uri="{BB962C8B-B14F-4D97-AF65-F5344CB8AC3E}">
        <p14:creationId xmlns:p14="http://schemas.microsoft.com/office/powerpoint/2010/main" val="1099478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lang="en-US"/>
            </a:lvl1pPr>
          </a:lstStyle>
          <a:p>
            <a:pPr lvl="0"/>
            <a:r>
              <a:rPr lang="en-US"/>
              <a:t>Click to edit Master title style</a:t>
            </a:r>
            <a:endParaRPr lang="pl-PL"/>
          </a:p>
        </p:txBody>
      </p:sp>
      <p:sp>
        <p:nvSpPr>
          <p:cNvPr id="3" name="Content Placeholder 2"/>
          <p:cNvSpPr txBox="1">
            <a:spLocks noGrp="1"/>
          </p:cNvSpPr>
          <p:nvPr>
            <p:ph idx="1"/>
          </p:nvPr>
        </p:nvSpPr>
        <p:spPr>
          <a:xfrm>
            <a:off x="457200" y="1600200"/>
            <a:ext cx="4029075" cy="4508504"/>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Content Placeholder 3"/>
          <p:cNvSpPr txBox="1">
            <a:spLocks noGrp="1"/>
          </p:cNvSpPr>
          <p:nvPr>
            <p:ph idx="2"/>
          </p:nvPr>
        </p:nvSpPr>
        <p:spPr>
          <a:xfrm>
            <a:off x="4638678" y="1600200"/>
            <a:ext cx="4030666" cy="4508504"/>
          </a:xfrm>
        </p:spPr>
        <p:txBody>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5" name="Date Placeholder 4"/>
          <p:cNvSpPr txBox="1">
            <a:spLocks noGrp="1"/>
          </p:cNvSpPr>
          <p:nvPr>
            <p:ph type="dt" sz="half" idx="7"/>
          </p:nvPr>
        </p:nvSpPr>
        <p:spPr/>
        <p:txBody>
          <a:bodyPr/>
          <a:lstStyle>
            <a:lvl1pPr>
              <a:defRPr/>
            </a:lvl1pPr>
          </a:lstStyle>
          <a:p>
            <a:pPr lvl="0"/>
            <a:endParaRPr lang="pl-PL"/>
          </a:p>
        </p:txBody>
      </p:sp>
      <p:sp>
        <p:nvSpPr>
          <p:cNvPr id="6" name="Footer Placeholder 5"/>
          <p:cNvSpPr txBox="1">
            <a:spLocks noGrp="1"/>
          </p:cNvSpPr>
          <p:nvPr>
            <p:ph type="ftr" sz="quarter" idx="9"/>
          </p:nvPr>
        </p:nvSpPr>
        <p:spPr/>
        <p:txBody>
          <a:bodyPr/>
          <a:lstStyle>
            <a:lvl1pPr>
              <a:defRPr/>
            </a:lvl1pPr>
          </a:lstStyle>
          <a:p>
            <a:pPr lvl="0"/>
            <a:endParaRPr lang="pl-PL"/>
          </a:p>
        </p:txBody>
      </p:sp>
      <p:sp>
        <p:nvSpPr>
          <p:cNvPr id="7" name="Slide Number Placeholder 6"/>
          <p:cNvSpPr txBox="1">
            <a:spLocks noGrp="1"/>
          </p:cNvSpPr>
          <p:nvPr>
            <p:ph type="sldNum" sz="quarter" idx="8"/>
          </p:nvPr>
        </p:nvSpPr>
        <p:spPr/>
        <p:txBody>
          <a:bodyPr/>
          <a:lstStyle>
            <a:lvl1pPr>
              <a:defRPr/>
            </a:lvl1pPr>
          </a:lstStyle>
          <a:p>
            <a:pPr lvl="0"/>
            <a:fld id="{ACD46071-CA9C-4803-9D49-E4F2D93AC4A3}" type="slidenum">
              <a:t>‹#›</a:t>
            </a:fld>
            <a:endParaRPr lang="pl-PL"/>
          </a:p>
        </p:txBody>
      </p:sp>
    </p:spTree>
    <p:extLst>
      <p:ext uri="{BB962C8B-B14F-4D97-AF65-F5344CB8AC3E}">
        <p14:creationId xmlns:p14="http://schemas.microsoft.com/office/powerpoint/2010/main" val="1513728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lang="en-US"/>
            </a:lvl1pPr>
          </a:lstStyle>
          <a:p>
            <a:pPr lvl="0"/>
            <a:r>
              <a:rPr lang="en-US"/>
              <a:t>Click to edit Master title style</a:t>
            </a:r>
            <a:endParaRPr lang="pl-PL"/>
          </a:p>
        </p:txBody>
      </p:sp>
      <p:sp>
        <p:nvSpPr>
          <p:cNvPr id="3" name="Text Placeholder 2"/>
          <p:cNvSpPr txBox="1">
            <a:spLocks noGrp="1"/>
          </p:cNvSpPr>
          <p:nvPr>
            <p:ph type="body" idx="1"/>
          </p:nvPr>
        </p:nvSpPr>
        <p:spPr>
          <a:xfrm>
            <a:off x="457200" y="1535113"/>
            <a:ext cx="4040184" cy="639759"/>
          </a:xfrm>
        </p:spPr>
        <p:txBody>
          <a:bodyPr anchor="b"/>
          <a:lstStyle>
            <a:lvl1pPr marL="0" indent="0">
              <a:tabLst>
                <a:tab pos="342717" algn="l"/>
                <a:tab pos="448915" algn="l"/>
                <a:tab pos="898196" algn="l"/>
                <a:tab pos="1347478" algn="l"/>
                <a:tab pos="1796759" algn="l"/>
                <a:tab pos="2246040" algn="l"/>
                <a:tab pos="2695322" algn="l"/>
                <a:tab pos="3144603" algn="l"/>
                <a:tab pos="3593875" algn="l"/>
                <a:tab pos="4043156" algn="l"/>
                <a:tab pos="4492438" algn="l"/>
                <a:tab pos="4941362" algn="l"/>
                <a:tab pos="5390644" algn="l"/>
                <a:tab pos="5839916" algn="l"/>
                <a:tab pos="6289197" algn="l"/>
                <a:tab pos="6738478" algn="l"/>
                <a:tab pos="7187760" algn="l"/>
                <a:tab pos="7637041" algn="l"/>
                <a:tab pos="8086322" algn="l"/>
                <a:tab pos="8535603" algn="l"/>
                <a:tab pos="8984876" algn="l"/>
              </a:tabLst>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5" name="Text Placeholder 4"/>
          <p:cNvSpPr txBox="1">
            <a:spLocks noGrp="1"/>
          </p:cNvSpPr>
          <p:nvPr>
            <p:ph type="body" idx="3"/>
          </p:nvPr>
        </p:nvSpPr>
        <p:spPr>
          <a:xfrm>
            <a:off x="4645023" y="1535113"/>
            <a:ext cx="4041776" cy="639759"/>
          </a:xfrm>
        </p:spPr>
        <p:txBody>
          <a:bodyPr anchor="b"/>
          <a:lstStyle>
            <a:lvl1pPr marL="0" indent="0">
              <a:tabLst>
                <a:tab pos="342717" algn="l"/>
                <a:tab pos="448915" algn="l"/>
                <a:tab pos="898196" algn="l"/>
                <a:tab pos="1347478" algn="l"/>
                <a:tab pos="1796759" algn="l"/>
                <a:tab pos="2246040" algn="l"/>
                <a:tab pos="2695322" algn="l"/>
                <a:tab pos="3144603" algn="l"/>
                <a:tab pos="3593875" algn="l"/>
                <a:tab pos="4043156" algn="l"/>
                <a:tab pos="4492438" algn="l"/>
                <a:tab pos="4941362" algn="l"/>
                <a:tab pos="5390644" algn="l"/>
                <a:tab pos="5839916" algn="l"/>
                <a:tab pos="6289197" algn="l"/>
                <a:tab pos="6738478" algn="l"/>
                <a:tab pos="7187760" algn="l"/>
                <a:tab pos="7637041" algn="l"/>
                <a:tab pos="8086322" algn="l"/>
                <a:tab pos="8535603" algn="l"/>
                <a:tab pos="8984876" algn="l"/>
              </a:tabLst>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7" name="Date Placeholder 6"/>
          <p:cNvSpPr txBox="1">
            <a:spLocks noGrp="1"/>
          </p:cNvSpPr>
          <p:nvPr>
            <p:ph type="dt" sz="half" idx="7"/>
          </p:nvPr>
        </p:nvSpPr>
        <p:spPr/>
        <p:txBody>
          <a:bodyPr/>
          <a:lstStyle>
            <a:lvl1pPr>
              <a:defRPr/>
            </a:lvl1pPr>
          </a:lstStyle>
          <a:p>
            <a:pPr lvl="0"/>
            <a:endParaRPr lang="pl-PL"/>
          </a:p>
        </p:txBody>
      </p:sp>
      <p:sp>
        <p:nvSpPr>
          <p:cNvPr id="8" name="Footer Placeholder 7"/>
          <p:cNvSpPr txBox="1">
            <a:spLocks noGrp="1"/>
          </p:cNvSpPr>
          <p:nvPr>
            <p:ph type="ftr" sz="quarter" idx="9"/>
          </p:nvPr>
        </p:nvSpPr>
        <p:spPr/>
        <p:txBody>
          <a:bodyPr/>
          <a:lstStyle>
            <a:lvl1pPr>
              <a:defRPr/>
            </a:lvl1pPr>
          </a:lstStyle>
          <a:p>
            <a:pPr lvl="0"/>
            <a:endParaRPr lang="pl-PL"/>
          </a:p>
        </p:txBody>
      </p:sp>
      <p:sp>
        <p:nvSpPr>
          <p:cNvPr id="9" name="Slide Number Placeholder 8"/>
          <p:cNvSpPr txBox="1">
            <a:spLocks noGrp="1"/>
          </p:cNvSpPr>
          <p:nvPr>
            <p:ph type="sldNum" sz="quarter" idx="8"/>
          </p:nvPr>
        </p:nvSpPr>
        <p:spPr/>
        <p:txBody>
          <a:bodyPr/>
          <a:lstStyle>
            <a:lvl1pPr>
              <a:defRPr/>
            </a:lvl1pPr>
          </a:lstStyle>
          <a:p>
            <a:pPr lvl="0"/>
            <a:fld id="{7B4C400A-6BD8-477C-9832-F3BEC276D86B}" type="slidenum">
              <a:t>‹#›</a:t>
            </a:fld>
            <a:endParaRPr lang="pl-PL"/>
          </a:p>
        </p:txBody>
      </p:sp>
    </p:spTree>
    <p:extLst>
      <p:ext uri="{BB962C8B-B14F-4D97-AF65-F5344CB8AC3E}">
        <p14:creationId xmlns:p14="http://schemas.microsoft.com/office/powerpoint/2010/main" val="3208765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lang="en-US"/>
            </a:lvl1pPr>
          </a:lstStyle>
          <a:p>
            <a:pPr lvl="0"/>
            <a:r>
              <a:rPr lang="en-US"/>
              <a:t>Click to edit Master title style</a:t>
            </a:r>
            <a:endParaRPr lang="pl-PL"/>
          </a:p>
        </p:txBody>
      </p:sp>
      <p:sp>
        <p:nvSpPr>
          <p:cNvPr id="3" name="Date Placeholder 2"/>
          <p:cNvSpPr txBox="1">
            <a:spLocks noGrp="1"/>
          </p:cNvSpPr>
          <p:nvPr>
            <p:ph type="dt" sz="half" idx="7"/>
          </p:nvPr>
        </p:nvSpPr>
        <p:spPr/>
        <p:txBody>
          <a:bodyPr/>
          <a:lstStyle>
            <a:lvl1pPr>
              <a:defRPr/>
            </a:lvl1pPr>
          </a:lstStyle>
          <a:p>
            <a:pPr lvl="0"/>
            <a:endParaRPr lang="pl-PL"/>
          </a:p>
        </p:txBody>
      </p:sp>
      <p:sp>
        <p:nvSpPr>
          <p:cNvPr id="4" name="Footer Placeholder 3"/>
          <p:cNvSpPr txBox="1">
            <a:spLocks noGrp="1"/>
          </p:cNvSpPr>
          <p:nvPr>
            <p:ph type="ftr" sz="quarter" idx="9"/>
          </p:nvPr>
        </p:nvSpPr>
        <p:spPr/>
        <p:txBody>
          <a:bodyPr/>
          <a:lstStyle>
            <a:lvl1pPr>
              <a:defRPr/>
            </a:lvl1pPr>
          </a:lstStyle>
          <a:p>
            <a:pPr lvl="0"/>
            <a:endParaRPr lang="pl-PL"/>
          </a:p>
        </p:txBody>
      </p:sp>
      <p:sp>
        <p:nvSpPr>
          <p:cNvPr id="5" name="Slide Number Placeholder 4"/>
          <p:cNvSpPr txBox="1">
            <a:spLocks noGrp="1"/>
          </p:cNvSpPr>
          <p:nvPr>
            <p:ph type="sldNum" sz="quarter" idx="8"/>
          </p:nvPr>
        </p:nvSpPr>
        <p:spPr/>
        <p:txBody>
          <a:bodyPr/>
          <a:lstStyle>
            <a:lvl1pPr>
              <a:defRPr/>
            </a:lvl1pPr>
          </a:lstStyle>
          <a:p>
            <a:pPr lvl="0"/>
            <a:fld id="{AF68B14A-95C8-4A31-90C4-FDB5D42BEFCD}" type="slidenum">
              <a:t>‹#›</a:t>
            </a:fld>
            <a:endParaRPr lang="pl-PL"/>
          </a:p>
        </p:txBody>
      </p:sp>
    </p:spTree>
    <p:extLst>
      <p:ext uri="{BB962C8B-B14F-4D97-AF65-F5344CB8AC3E}">
        <p14:creationId xmlns:p14="http://schemas.microsoft.com/office/powerpoint/2010/main" val="2235174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endParaRPr lang="pl-PL"/>
          </a:p>
        </p:txBody>
      </p:sp>
      <p:sp>
        <p:nvSpPr>
          <p:cNvPr id="3" name="Footer Placeholder 2"/>
          <p:cNvSpPr txBox="1">
            <a:spLocks noGrp="1"/>
          </p:cNvSpPr>
          <p:nvPr>
            <p:ph type="ftr" sz="quarter" idx="9"/>
          </p:nvPr>
        </p:nvSpPr>
        <p:spPr/>
        <p:txBody>
          <a:bodyPr/>
          <a:lstStyle>
            <a:lvl1pPr>
              <a:defRPr/>
            </a:lvl1pPr>
          </a:lstStyle>
          <a:p>
            <a:pPr lvl="0"/>
            <a:endParaRPr lang="pl-PL"/>
          </a:p>
        </p:txBody>
      </p:sp>
      <p:sp>
        <p:nvSpPr>
          <p:cNvPr id="4" name="Slide Number Placeholder 3"/>
          <p:cNvSpPr txBox="1">
            <a:spLocks noGrp="1"/>
          </p:cNvSpPr>
          <p:nvPr>
            <p:ph type="sldNum" sz="quarter" idx="8"/>
          </p:nvPr>
        </p:nvSpPr>
        <p:spPr/>
        <p:txBody>
          <a:bodyPr/>
          <a:lstStyle>
            <a:lvl1pPr>
              <a:defRPr/>
            </a:lvl1pPr>
          </a:lstStyle>
          <a:p>
            <a:pPr lvl="0"/>
            <a:fld id="{0CD657C2-061C-4CE2-9DF8-600FF1B262C6}" type="slidenum">
              <a:t>‹#›</a:t>
            </a:fld>
            <a:endParaRPr lang="pl-PL"/>
          </a:p>
        </p:txBody>
      </p:sp>
    </p:spTree>
    <p:extLst>
      <p:ext uri="{BB962C8B-B14F-4D97-AF65-F5344CB8AC3E}">
        <p14:creationId xmlns:p14="http://schemas.microsoft.com/office/powerpoint/2010/main" val="189779981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lang="en-US" sz="2000" b="1"/>
            </a:lvl1pPr>
          </a:lstStyle>
          <a:p>
            <a:pPr lvl="0"/>
            <a:r>
              <a:rPr lang="en-US"/>
              <a:t>Click to edit Master title style</a:t>
            </a:r>
            <a:endParaRPr lang="pl-PL"/>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Text Placeholder 3"/>
          <p:cNvSpPr txBox="1">
            <a:spLocks noGrp="1"/>
          </p:cNvSpPr>
          <p:nvPr>
            <p:ph type="body" idx="2"/>
          </p:nvPr>
        </p:nvSpPr>
        <p:spPr>
          <a:xfrm>
            <a:off x="457200" y="1435095"/>
            <a:ext cx="3008311" cy="4691064"/>
          </a:xfrm>
        </p:spPr>
        <p:txBody>
          <a:bodyPr/>
          <a:lstStyle>
            <a:lvl1pPr marL="0" indent="0">
              <a:tabLst>
                <a:tab pos="342717" algn="l"/>
                <a:tab pos="448915" algn="l"/>
                <a:tab pos="898196" algn="l"/>
                <a:tab pos="1347478" algn="l"/>
                <a:tab pos="1796759" algn="l"/>
                <a:tab pos="2246040" algn="l"/>
                <a:tab pos="2695322" algn="l"/>
                <a:tab pos="3144603" algn="l"/>
                <a:tab pos="3593875" algn="l"/>
                <a:tab pos="4043156" algn="l"/>
                <a:tab pos="4492438" algn="l"/>
                <a:tab pos="4941362" algn="l"/>
                <a:tab pos="5390644" algn="l"/>
                <a:tab pos="5839916" algn="l"/>
                <a:tab pos="6289197" algn="l"/>
                <a:tab pos="6738478" algn="l"/>
                <a:tab pos="7187760" algn="l"/>
                <a:tab pos="7637041" algn="l"/>
                <a:tab pos="8086322" algn="l"/>
                <a:tab pos="8535603" algn="l"/>
                <a:tab pos="8984876" algn="l"/>
              </a:tabLst>
              <a:defRPr sz="14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endParaRPr lang="pl-PL"/>
          </a:p>
        </p:txBody>
      </p:sp>
      <p:sp>
        <p:nvSpPr>
          <p:cNvPr id="6" name="Footer Placeholder 5"/>
          <p:cNvSpPr txBox="1">
            <a:spLocks noGrp="1"/>
          </p:cNvSpPr>
          <p:nvPr>
            <p:ph type="ftr" sz="quarter" idx="9"/>
          </p:nvPr>
        </p:nvSpPr>
        <p:spPr/>
        <p:txBody>
          <a:bodyPr/>
          <a:lstStyle>
            <a:lvl1pPr>
              <a:defRPr/>
            </a:lvl1pPr>
          </a:lstStyle>
          <a:p>
            <a:pPr lvl="0"/>
            <a:endParaRPr lang="pl-PL"/>
          </a:p>
        </p:txBody>
      </p:sp>
      <p:sp>
        <p:nvSpPr>
          <p:cNvPr id="7" name="Slide Number Placeholder 6"/>
          <p:cNvSpPr txBox="1">
            <a:spLocks noGrp="1"/>
          </p:cNvSpPr>
          <p:nvPr>
            <p:ph type="sldNum" sz="quarter" idx="8"/>
          </p:nvPr>
        </p:nvSpPr>
        <p:spPr/>
        <p:txBody>
          <a:bodyPr/>
          <a:lstStyle>
            <a:lvl1pPr>
              <a:defRPr/>
            </a:lvl1pPr>
          </a:lstStyle>
          <a:p>
            <a:pPr lvl="0"/>
            <a:fld id="{E3A3668B-9EDD-4737-AA59-5A6C832836B5}" type="slidenum">
              <a:t>‹#›</a:t>
            </a:fld>
            <a:endParaRPr lang="pl-PL"/>
          </a:p>
        </p:txBody>
      </p:sp>
    </p:spTree>
    <p:extLst>
      <p:ext uri="{BB962C8B-B14F-4D97-AF65-F5344CB8AC3E}">
        <p14:creationId xmlns:p14="http://schemas.microsoft.com/office/powerpoint/2010/main" val="2840054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lang="en-US" sz="2000" b="1"/>
            </a:lvl1pPr>
          </a:lstStyle>
          <a:p>
            <a:pPr lvl="0"/>
            <a:r>
              <a:rPr lang="en-US"/>
              <a:t>Click to edit Master title style</a:t>
            </a:r>
            <a:endParaRPr lang="pl-PL"/>
          </a:p>
        </p:txBody>
      </p:sp>
      <p:sp>
        <p:nvSpPr>
          <p:cNvPr id="3" name="Picture Placeholder 2"/>
          <p:cNvSpPr txBox="1">
            <a:spLocks noGrp="1"/>
          </p:cNvSpPr>
          <p:nvPr>
            <p:ph type="pic" idx="1"/>
          </p:nvPr>
        </p:nvSpPr>
        <p:spPr>
          <a:xfrm>
            <a:off x="1792288" y="612776"/>
            <a:ext cx="5486400" cy="4114800"/>
          </a:xfrm>
        </p:spPr>
        <p:txBody>
          <a:bodyPr/>
          <a:lstStyle>
            <a:lvl1pPr marL="0" indent="0">
              <a:tabLst>
                <a:tab pos="342717" algn="l"/>
                <a:tab pos="448915" algn="l"/>
                <a:tab pos="898196" algn="l"/>
                <a:tab pos="1347478" algn="l"/>
                <a:tab pos="1796759" algn="l"/>
                <a:tab pos="2246040" algn="l"/>
                <a:tab pos="2695322" algn="l"/>
                <a:tab pos="3144603" algn="l"/>
                <a:tab pos="3593875" algn="l"/>
                <a:tab pos="4043156" algn="l"/>
                <a:tab pos="4492438" algn="l"/>
                <a:tab pos="4941362" algn="l"/>
                <a:tab pos="5390644" algn="l"/>
                <a:tab pos="5839916" algn="l"/>
                <a:tab pos="6289197" algn="l"/>
                <a:tab pos="6738478" algn="l"/>
                <a:tab pos="7187760" algn="l"/>
                <a:tab pos="7637041" algn="l"/>
                <a:tab pos="8086322" algn="l"/>
                <a:tab pos="8535603" algn="l"/>
                <a:tab pos="8984876" algn="l"/>
              </a:tabLst>
              <a:defRPr lang="pl-PL"/>
            </a:lvl1pPr>
          </a:lstStyle>
          <a:p>
            <a:pPr lvl="0"/>
            <a:endParaRPr lang="pl-PL"/>
          </a:p>
        </p:txBody>
      </p:sp>
      <p:sp>
        <p:nvSpPr>
          <p:cNvPr id="4" name="Text Placeholder 3"/>
          <p:cNvSpPr txBox="1">
            <a:spLocks noGrp="1"/>
          </p:cNvSpPr>
          <p:nvPr>
            <p:ph type="body" idx="2"/>
          </p:nvPr>
        </p:nvSpPr>
        <p:spPr>
          <a:xfrm>
            <a:off x="1792288" y="5367335"/>
            <a:ext cx="5486400" cy="804864"/>
          </a:xfrm>
        </p:spPr>
        <p:txBody>
          <a:bodyPr/>
          <a:lstStyle>
            <a:lvl1pPr marL="0" indent="0">
              <a:tabLst>
                <a:tab pos="342717" algn="l"/>
                <a:tab pos="448915" algn="l"/>
                <a:tab pos="898196" algn="l"/>
                <a:tab pos="1347478" algn="l"/>
                <a:tab pos="1796759" algn="l"/>
                <a:tab pos="2246040" algn="l"/>
                <a:tab pos="2695322" algn="l"/>
                <a:tab pos="3144603" algn="l"/>
                <a:tab pos="3593875" algn="l"/>
                <a:tab pos="4043156" algn="l"/>
                <a:tab pos="4492438" algn="l"/>
                <a:tab pos="4941362" algn="l"/>
                <a:tab pos="5390644" algn="l"/>
                <a:tab pos="5839916" algn="l"/>
                <a:tab pos="6289197" algn="l"/>
                <a:tab pos="6738478" algn="l"/>
                <a:tab pos="7187760" algn="l"/>
                <a:tab pos="7637041" algn="l"/>
                <a:tab pos="8086322" algn="l"/>
                <a:tab pos="8535603" algn="l"/>
                <a:tab pos="8984876" algn="l"/>
              </a:tabLst>
              <a:defRPr sz="14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endParaRPr lang="pl-PL"/>
          </a:p>
        </p:txBody>
      </p:sp>
      <p:sp>
        <p:nvSpPr>
          <p:cNvPr id="6" name="Footer Placeholder 5"/>
          <p:cNvSpPr txBox="1">
            <a:spLocks noGrp="1"/>
          </p:cNvSpPr>
          <p:nvPr>
            <p:ph type="ftr" sz="quarter" idx="9"/>
          </p:nvPr>
        </p:nvSpPr>
        <p:spPr/>
        <p:txBody>
          <a:bodyPr/>
          <a:lstStyle>
            <a:lvl1pPr>
              <a:defRPr/>
            </a:lvl1pPr>
          </a:lstStyle>
          <a:p>
            <a:pPr lvl="0"/>
            <a:endParaRPr lang="pl-PL"/>
          </a:p>
        </p:txBody>
      </p:sp>
      <p:sp>
        <p:nvSpPr>
          <p:cNvPr id="7" name="Slide Number Placeholder 6"/>
          <p:cNvSpPr txBox="1">
            <a:spLocks noGrp="1"/>
          </p:cNvSpPr>
          <p:nvPr>
            <p:ph type="sldNum" sz="quarter" idx="8"/>
          </p:nvPr>
        </p:nvSpPr>
        <p:spPr/>
        <p:txBody>
          <a:bodyPr/>
          <a:lstStyle>
            <a:lvl1pPr>
              <a:defRPr/>
            </a:lvl1pPr>
          </a:lstStyle>
          <a:p>
            <a:pPr lvl="0"/>
            <a:fld id="{14DC4B7E-A584-454A-8BD6-4386A70B0D62}" type="slidenum">
              <a:t>‹#›</a:t>
            </a:fld>
            <a:endParaRPr lang="pl-PL"/>
          </a:p>
        </p:txBody>
      </p:sp>
    </p:spTree>
    <p:extLst>
      <p:ext uri="{BB962C8B-B14F-4D97-AF65-F5344CB8AC3E}">
        <p14:creationId xmlns:p14="http://schemas.microsoft.com/office/powerpoint/2010/main" val="175408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99"/>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56843" y="274676"/>
            <a:ext cx="8211961" cy="1125717"/>
          </a:xfrm>
          <a:prstGeom prst="rect">
            <a:avLst/>
          </a:prstGeom>
          <a:noFill/>
          <a:ln>
            <a:noFill/>
          </a:ln>
        </p:spPr>
        <p:txBody>
          <a:bodyPr vert="horz" wrap="square" lIns="90004" tIns="46798" rIns="90004" bIns="46798" anchor="ctr" anchorCtr="1" compatLnSpc="1"/>
          <a:lstStyle/>
          <a:p>
            <a:pPr lvl="0"/>
            <a:endParaRPr lang="pl-PL"/>
          </a:p>
        </p:txBody>
      </p:sp>
      <p:sp>
        <p:nvSpPr>
          <p:cNvPr id="3" name="Text Placeholder 2"/>
          <p:cNvSpPr txBox="1">
            <a:spLocks noGrp="1"/>
          </p:cNvSpPr>
          <p:nvPr>
            <p:ph type="body" idx="1"/>
          </p:nvPr>
        </p:nvSpPr>
        <p:spPr>
          <a:xfrm>
            <a:off x="456843" y="1600200"/>
            <a:ext cx="8211961" cy="4508997"/>
          </a:xfrm>
          <a:prstGeom prst="rect">
            <a:avLst/>
          </a:prstGeom>
          <a:noFill/>
          <a:ln>
            <a:noFill/>
          </a:ln>
        </p:spPr>
        <p:txBody>
          <a:bodyPr vert="horz" wrap="square" lIns="90004" tIns="46798" rIns="90004" bIns="46798"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p:cNvSpPr txBox="1">
            <a:spLocks noGrp="1"/>
          </p:cNvSpPr>
          <p:nvPr>
            <p:ph type="dt" sz="half" idx="2"/>
          </p:nvPr>
        </p:nvSpPr>
        <p:spPr>
          <a:xfrm>
            <a:off x="457200" y="6245278"/>
            <a:ext cx="2116077" cy="459001"/>
          </a:xfrm>
          <a:prstGeom prst="rect">
            <a:avLst/>
          </a:prstGeom>
          <a:noFill/>
          <a:ln>
            <a:noFill/>
          </a:ln>
        </p:spPr>
        <p:txBody>
          <a:bodyPr vert="horz" wrap="square" lIns="90004" tIns="46798" rIns="90004" bIns="46798" anchor="t" anchorCtr="0" compatLnSpc="1"/>
          <a:lstStyle>
            <a:lvl1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lang="pl-PL" sz="1800" b="0" i="0" u="none" strike="noStrike" kern="1200" cap="none" spc="0" baseline="0">
                <a:solidFill>
                  <a:srgbClr val="000000"/>
                </a:solidFill>
                <a:uFillTx/>
                <a:latin typeface="Arial" pitchFamily="34"/>
                <a:ea typeface="SimSun" pitchFamily="2"/>
                <a:cs typeface="SimSun" pitchFamily="2"/>
              </a:defRPr>
            </a:lvl1pPr>
          </a:lstStyle>
          <a:p>
            <a:pPr lvl="0"/>
            <a:endParaRPr lang="pl-PL"/>
          </a:p>
        </p:txBody>
      </p:sp>
      <p:sp>
        <p:nvSpPr>
          <p:cNvPr id="5" name="Footer Placeholder 4"/>
          <p:cNvSpPr txBox="1">
            <a:spLocks noGrp="1"/>
          </p:cNvSpPr>
          <p:nvPr>
            <p:ph type="ftr" sz="quarter" idx="3"/>
          </p:nvPr>
        </p:nvSpPr>
        <p:spPr>
          <a:xfrm>
            <a:off x="3123718" y="6245278"/>
            <a:ext cx="2878202" cy="459001"/>
          </a:xfrm>
          <a:prstGeom prst="rect">
            <a:avLst/>
          </a:prstGeom>
          <a:noFill/>
          <a:ln>
            <a:noFill/>
          </a:ln>
        </p:spPr>
        <p:txBody>
          <a:bodyPr vert="horz" wrap="square" lIns="90004" tIns="46798" rIns="90004" bIns="46798" anchor="t" anchorCtr="0" compatLnSpc="1"/>
          <a:lstStyle>
            <a:lvl1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lang="pl-PL" sz="1800" b="0" i="0" u="none" strike="noStrike" kern="1200" cap="none" spc="0" baseline="0">
                <a:solidFill>
                  <a:srgbClr val="000000"/>
                </a:solidFill>
                <a:uFillTx/>
                <a:latin typeface="Arial" pitchFamily="34"/>
                <a:ea typeface="SimSun" pitchFamily="2"/>
                <a:cs typeface="SimSun" pitchFamily="2"/>
              </a:defRPr>
            </a:lvl1pPr>
          </a:lstStyle>
          <a:p>
            <a:pPr lvl="0"/>
            <a:endParaRPr lang="pl-PL"/>
          </a:p>
        </p:txBody>
      </p:sp>
      <p:sp>
        <p:nvSpPr>
          <p:cNvPr id="6" name="Slide Number Placeholder 5"/>
          <p:cNvSpPr txBox="1">
            <a:spLocks noGrp="1"/>
          </p:cNvSpPr>
          <p:nvPr>
            <p:ph type="sldNum" sz="quarter" idx="4"/>
          </p:nvPr>
        </p:nvSpPr>
        <p:spPr>
          <a:xfrm>
            <a:off x="6553084" y="6245278"/>
            <a:ext cx="2116077" cy="459001"/>
          </a:xfrm>
          <a:prstGeom prst="rect">
            <a:avLst/>
          </a:prstGeom>
          <a:noFill/>
          <a:ln>
            <a:noFill/>
          </a:ln>
        </p:spPr>
        <p:txBody>
          <a:bodyPr vert="horz" wrap="square" lIns="90004" tIns="46798" rIns="90004" bIns="46798" anchor="t" anchorCtr="0" compatLnSpc="1"/>
          <a:lstStyle>
            <a:lvl1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lang="pl-PL" sz="1800" b="0" i="0" u="none" strike="noStrike" kern="1200" cap="none" spc="0" baseline="0">
                <a:solidFill>
                  <a:srgbClr val="000000"/>
                </a:solidFill>
                <a:uFillTx/>
                <a:latin typeface="Arial" pitchFamily="34"/>
                <a:ea typeface="SimSun" pitchFamily="2"/>
                <a:cs typeface="SimSun" pitchFamily="2"/>
              </a:defRPr>
            </a:lvl1pPr>
          </a:lstStyle>
          <a:p>
            <a:pPr lvl="0"/>
            <a:fld id="{CD75FE04-E869-45A1-A8D9-92221A985F5F}" type="slidenum">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Lst>
  <p:txStyles>
    <p:titleStyle>
      <a:lvl1pPr marL="0" marR="0" lvl="0" indent="0" algn="ct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lang="pl-PL" sz="4400" b="0" i="0" u="none" strike="noStrike" kern="0" cap="none" spc="0" baseline="0">
          <a:solidFill>
            <a:srgbClr val="000000"/>
          </a:solidFill>
          <a:uFillTx/>
          <a:latin typeface="Arial" pitchFamily="34"/>
          <a:ea typeface="SimSun" pitchFamily="2"/>
        </a:defRPr>
      </a:lvl1pPr>
    </p:titleStyle>
    <p:bodyStyle>
      <a:lvl1pPr marL="342717" marR="0" lvl="0" indent="-342717" algn="l" defTabSz="914400" rtl="0" fontAlgn="auto" hangingPunct="1">
        <a:lnSpc>
          <a:spcPct val="100000"/>
        </a:lnSpc>
        <a:spcBef>
          <a:spcPts val="800"/>
        </a:spcBef>
        <a:spcAft>
          <a:spcPts val="0"/>
        </a:spcAft>
        <a:buNone/>
        <a:tabLst>
          <a:tab pos="342717" algn="l"/>
          <a:tab pos="448915" algn="l"/>
          <a:tab pos="898196" algn="l"/>
          <a:tab pos="1347478" algn="l"/>
          <a:tab pos="1796759" algn="l"/>
          <a:tab pos="2246040" algn="l"/>
          <a:tab pos="2695312" algn="l"/>
          <a:tab pos="3144594" algn="l"/>
          <a:tab pos="3593875" algn="l"/>
          <a:tab pos="4043156" algn="l"/>
          <a:tab pos="4492437" algn="l"/>
          <a:tab pos="4941353" algn="l"/>
          <a:tab pos="5390634" algn="l"/>
          <a:tab pos="5839916" algn="l"/>
          <a:tab pos="6289197" algn="l"/>
          <a:tab pos="6738478" algn="l"/>
          <a:tab pos="7187759" algn="l"/>
          <a:tab pos="7637032" algn="l"/>
          <a:tab pos="8086313" algn="l"/>
          <a:tab pos="8535594" algn="l"/>
          <a:tab pos="8984875" algn="l"/>
        </a:tabLst>
        <a:defRPr lang="en-US" sz="3200" b="0" i="0" u="none" strike="noStrike" kern="0" cap="none" spc="0" baseline="0">
          <a:solidFill>
            <a:srgbClr val="000000"/>
          </a:solidFill>
          <a:uFillTx/>
          <a:latin typeface="Arial" pitchFamily="34"/>
          <a:ea typeface="SimSun" pitchFamily="2"/>
          <a:cs typeface="SimSun" pitchFamily="2"/>
        </a:defRPr>
      </a:lvl1pPr>
      <a:lvl2pPr marL="742675" marR="0" lvl="1" indent="-285475" algn="l" defTabSz="914400" rtl="0" fontAlgn="auto" hangingPunct="1">
        <a:lnSpc>
          <a:spcPct val="100000"/>
        </a:lnSpc>
        <a:spcBef>
          <a:spcPts val="695"/>
        </a:spcBef>
        <a:spcAft>
          <a:spcPts val="0"/>
        </a:spcAft>
        <a:buClr>
          <a:srgbClr val="000000"/>
        </a:buClr>
        <a:buSzPct val="100000"/>
        <a:buFont typeface="Times New Roman" pitchFamily="18"/>
        <a:buChar char="–"/>
        <a:tabLst>
          <a:tab pos="742675" algn="l"/>
          <a:tab pos="898196" algn="l"/>
          <a:tab pos="1347477" algn="l"/>
          <a:tab pos="1796758" algn="l"/>
          <a:tab pos="2246030" algn="l"/>
          <a:tab pos="2694955" algn="l"/>
          <a:tab pos="3144236" algn="l"/>
          <a:tab pos="3593518" algn="l"/>
          <a:tab pos="4042799" algn="l"/>
          <a:tab pos="4492071" algn="l"/>
          <a:tab pos="4941352" algn="l"/>
          <a:tab pos="5390634" algn="l"/>
          <a:tab pos="5839915" algn="l"/>
          <a:tab pos="6289196" algn="l"/>
          <a:tab pos="6738478" algn="l"/>
          <a:tab pos="7187750" algn="l"/>
          <a:tab pos="7637031" algn="l"/>
          <a:tab pos="8086312" algn="l"/>
          <a:tab pos="8535594" algn="l"/>
          <a:tab pos="8984875" algn="l"/>
          <a:tab pos="9434156" algn="l"/>
        </a:tabLst>
        <a:defRPr lang="en-US" sz="2800" b="0" i="0" u="none" strike="noStrike" kern="0" cap="none" spc="0" baseline="0">
          <a:solidFill>
            <a:srgbClr val="000000"/>
          </a:solidFill>
          <a:uFillTx/>
          <a:latin typeface="Arial" pitchFamily="34"/>
          <a:ea typeface="SimSun" pitchFamily="2"/>
          <a:cs typeface="SimSun" pitchFamily="2"/>
        </a:defRPr>
      </a:lvl2pPr>
      <a:lvl3pPr marL="1143000" marR="0" lvl="2" indent="-228600" algn="l" defTabSz="914400" rtl="0" fontAlgn="auto" hangingPunct="1">
        <a:lnSpc>
          <a:spcPct val="100000"/>
        </a:lnSpc>
        <a:spcBef>
          <a:spcPts val="600"/>
        </a:spcBef>
        <a:spcAft>
          <a:spcPts val="0"/>
        </a:spcAft>
        <a:buClr>
          <a:srgbClr val="000000"/>
        </a:buClr>
        <a:buSzPct val="100000"/>
        <a:buFont typeface="Times New Roman" pitchFamily="18"/>
        <a:buChar char="•"/>
        <a:tabLst>
          <a:tab pos="1143000"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 pos="9434157" algn="l"/>
          <a:tab pos="9883438" algn="l"/>
        </a:tabLst>
        <a:defRPr lang="en-US" sz="2400" b="0" i="0" u="none" strike="noStrike" kern="0" cap="none" spc="0" baseline="0">
          <a:solidFill>
            <a:srgbClr val="000000"/>
          </a:solidFill>
          <a:uFillTx/>
          <a:latin typeface="Arial" pitchFamily="34"/>
          <a:ea typeface="SimSun" pitchFamily="2"/>
          <a:cs typeface="SimSun" pitchFamily="2"/>
        </a:defRPr>
      </a:lvl3pPr>
      <a:lvl4pPr marL="1600200" marR="0" lvl="3" indent="-228600" algn="l" defTabSz="914400" rtl="0" fontAlgn="auto" hangingPunct="1">
        <a:lnSpc>
          <a:spcPct val="100000"/>
        </a:lnSpc>
        <a:spcBef>
          <a:spcPts val="500"/>
        </a:spcBef>
        <a:spcAft>
          <a:spcPts val="0"/>
        </a:spcAft>
        <a:buClr>
          <a:srgbClr val="000000"/>
        </a:buClr>
        <a:buSzPct val="100000"/>
        <a:buFont typeface="Times New Roman" pitchFamily="18"/>
        <a:buChar char="–"/>
        <a:tabLst>
          <a:tab pos="1600200" algn="l"/>
          <a:tab pos="1796759" algn="l"/>
          <a:tab pos="2246040" algn="l"/>
          <a:tab pos="2695322" algn="l"/>
          <a:tab pos="3144603" algn="l"/>
          <a:tab pos="3593884" algn="l"/>
          <a:tab pos="4043156" algn="l"/>
          <a:tab pos="4492438" algn="l"/>
          <a:tab pos="4941719" algn="l"/>
          <a:tab pos="5391000" algn="l"/>
          <a:tab pos="5840281" algn="l"/>
          <a:tab pos="6289563" algn="l"/>
          <a:tab pos="6738844" algn="l"/>
          <a:tab pos="7188116" algn="l"/>
          <a:tab pos="7637397" algn="l"/>
          <a:tab pos="8086679" algn="l"/>
          <a:tab pos="8535960" algn="l"/>
          <a:tab pos="8985241" algn="l"/>
          <a:tab pos="9434157" algn="l"/>
          <a:tab pos="9883438" algn="l"/>
          <a:tab pos="10332720" algn="l"/>
        </a:tabLst>
        <a:defRPr lang="en-US" sz="2000" b="0" i="0" u="none" strike="noStrike" kern="0" cap="none" spc="0" baseline="0">
          <a:solidFill>
            <a:srgbClr val="000000"/>
          </a:solidFill>
          <a:uFillTx/>
          <a:latin typeface="Arial" pitchFamily="34"/>
          <a:ea typeface="SimSun" pitchFamily="2"/>
          <a:cs typeface="SimSun" pitchFamily="2"/>
        </a:defRPr>
      </a:lvl4pPr>
      <a:lvl5pPr marL="2057400" marR="0" lvl="4" indent="-228600" algn="l" defTabSz="914400" rtl="0" fontAlgn="auto" hangingPunct="1">
        <a:lnSpc>
          <a:spcPct val="100000"/>
        </a:lnSpc>
        <a:spcBef>
          <a:spcPts val="500"/>
        </a:spcBef>
        <a:spcAft>
          <a:spcPts val="0"/>
        </a:spcAft>
        <a:buClr>
          <a:srgbClr val="000000"/>
        </a:buClr>
        <a:buSzPct val="100000"/>
        <a:buFont typeface="Times New Roman" pitchFamily="18"/>
        <a:buChar char="»"/>
        <a:tabLst>
          <a:tab pos="2057400"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 pos="9434157" algn="l"/>
          <a:tab pos="9883438" algn="l"/>
          <a:tab pos="10332720" algn="l"/>
          <a:tab pos="10782001" algn="l"/>
        </a:tabLst>
        <a:defRPr lang="en-US" sz="2000" b="0" i="0" u="none" strike="noStrike" kern="0" cap="none" spc="0" baseline="0">
          <a:solidFill>
            <a:srgbClr val="000000"/>
          </a:solidFill>
          <a:uFillTx/>
          <a:latin typeface="Arial" pitchFamily="34"/>
          <a:ea typeface="SimSun" pitchFamily="2"/>
          <a:cs typeface="SimSun" pitchFamily="2"/>
        </a:defRPr>
      </a:lvl5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685800" y="609118"/>
            <a:ext cx="7763036" cy="1134002"/>
          </a:xfrm>
          <a:prstGeom prst="rect">
            <a:avLst/>
          </a:prstGeom>
          <a:noFill/>
          <a:ln>
            <a:noFill/>
          </a:ln>
        </p:spPr>
        <p:txBody>
          <a:bodyPr vert="horz" wrap="square" lIns="91440" tIns="91440" rIns="91440" bIns="45720" anchor="t" anchorCtr="0" compatLnSpc="1"/>
          <a:lstStyle/>
          <a:p>
            <a:pPr lvl="0"/>
            <a:endParaRPr lang="pl-PL"/>
          </a:p>
        </p:txBody>
      </p:sp>
      <p:sp>
        <p:nvSpPr>
          <p:cNvPr id="3" name="Text Placeholder 2"/>
          <p:cNvSpPr txBox="1">
            <a:spLocks noGrp="1"/>
          </p:cNvSpPr>
          <p:nvPr>
            <p:ph type="body" idx="1"/>
          </p:nvPr>
        </p:nvSpPr>
        <p:spPr>
          <a:xfrm>
            <a:off x="685443" y="1981084"/>
            <a:ext cx="3800520" cy="35087759"/>
          </a:xfrm>
          <a:prstGeom prst="rect">
            <a:avLst/>
          </a:prstGeom>
          <a:noFill/>
          <a:ln>
            <a:noFill/>
          </a:ln>
        </p:spPr>
        <p:txBody>
          <a:bodyPr vert="horz" wrap="square" lIns="91440" tIns="91440" rIns="91440" bIns="45720"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Freeform 3"/>
          <p:cNvSpPr/>
          <p:nvPr/>
        </p:nvSpPr>
        <p:spPr>
          <a:xfrm>
            <a:off x="4648315" y="1981084"/>
            <a:ext cx="3809884" cy="198144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1440" tIns="91440" rIns="91440" bIns="45720" anchor="t" anchorCtr="0" compatLnSpc="1"/>
          <a:lstStyle/>
          <a:p>
            <a:pPr marL="0" marR="0" lvl="0" indent="0" algn="l" defTabSz="914400" rtl="0" fontAlgn="auto" hangingPunct="1">
              <a:lnSpc>
                <a:spcPct val="100000"/>
              </a:lnSpc>
              <a:spcBef>
                <a:spcPts val="0"/>
              </a:spcBef>
              <a:spcAft>
                <a:spcPts val="1425"/>
              </a:spcAft>
              <a:buClr>
                <a:srgbClr val="FFFFFF"/>
              </a:buClr>
              <a:buSzPct val="45000"/>
              <a:buFont typeface="Wingdings" pitchFamily="2"/>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Calibri" pitchFamily="34"/>
                <a:ea typeface="SimSun" pitchFamily="2"/>
                <a:cs typeface="SimSun" pitchFamily="2"/>
              </a:rPr>
              <a:t>Click to edit the outline text format</a:t>
            </a:r>
          </a:p>
          <a:p>
            <a:pPr marL="0" marR="0" lvl="1" indent="0" algn="l" defTabSz="914400" rtl="0" fontAlgn="auto" hangingPunct="1">
              <a:lnSpc>
                <a:spcPct val="100000"/>
              </a:lnSpc>
              <a:spcBef>
                <a:spcPts val="0"/>
              </a:spcBef>
              <a:spcAft>
                <a:spcPts val="1135"/>
              </a:spcAft>
              <a:buClr>
                <a:srgbClr val="FFFFFF"/>
              </a:buClr>
              <a:buSzPct val="45000"/>
              <a:buFont typeface="Wingdings" pitchFamily="2"/>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Calibri" pitchFamily="34"/>
                <a:ea typeface="SimSun" pitchFamily="2"/>
                <a:cs typeface="SimSun" pitchFamily="2"/>
              </a:rPr>
              <a:t>Second Outline Level</a:t>
            </a:r>
          </a:p>
          <a:p>
            <a:pPr marL="0" marR="0" lvl="2" indent="0" algn="l" defTabSz="914400" rtl="0" fontAlgn="auto" hangingPunct="1">
              <a:lnSpc>
                <a:spcPct val="100000"/>
              </a:lnSpc>
              <a:spcBef>
                <a:spcPts val="0"/>
              </a:spcBef>
              <a:spcAft>
                <a:spcPts val="850"/>
              </a:spcAft>
              <a:buClr>
                <a:srgbClr val="FFFFFF"/>
              </a:buClr>
              <a:buSzPct val="75000"/>
              <a:buFont typeface="Symbol" pitchFamily="2"/>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Calibri" pitchFamily="34"/>
                <a:ea typeface="SimSun" pitchFamily="2"/>
                <a:cs typeface="SimSun" pitchFamily="2"/>
              </a:rPr>
              <a:t>Third Outline Level</a:t>
            </a:r>
          </a:p>
          <a:p>
            <a:pPr marL="0" marR="0" lvl="3" indent="0" algn="l" defTabSz="914400" rtl="0" fontAlgn="auto" hangingPunct="1">
              <a:lnSpc>
                <a:spcPct val="100000"/>
              </a:lnSpc>
              <a:spcBef>
                <a:spcPts val="0"/>
              </a:spcBef>
              <a:spcAft>
                <a:spcPts val="575"/>
              </a:spcAft>
              <a:buClr>
                <a:srgbClr val="FFFFFF"/>
              </a:buClr>
              <a:buSzPct val="45000"/>
              <a:buFont typeface="Wingdings" pitchFamily="2"/>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Calibri" pitchFamily="34"/>
                <a:ea typeface="SimSun" pitchFamily="2"/>
                <a:cs typeface="SimSun" pitchFamily="2"/>
              </a:rPr>
              <a:t>Fourth Outline Level</a:t>
            </a:r>
          </a:p>
          <a:p>
            <a:pPr marL="0" marR="0" lvl="4" indent="0" algn="l" defTabSz="914400" rtl="0" fontAlgn="auto" hangingPunct="1">
              <a:lnSpc>
                <a:spcPct val="100000"/>
              </a:lnSpc>
              <a:spcBef>
                <a:spcPts val="0"/>
              </a:spcBef>
              <a:spcAft>
                <a:spcPts val="285"/>
              </a:spcAft>
              <a:buClr>
                <a:srgbClr val="FFFFFF"/>
              </a:buClr>
              <a:buSzPct val="75000"/>
              <a:buFont typeface="Symbol" pitchFamily="2"/>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Calibri" pitchFamily="34"/>
                <a:ea typeface="SimSun" pitchFamily="2"/>
                <a:cs typeface="SimSun" pitchFamily="2"/>
              </a:rPr>
              <a:t>Fifth Outline Level</a:t>
            </a:r>
          </a:p>
          <a:p>
            <a:pPr marL="0" marR="0" lvl="4" indent="0" algn="l" defTabSz="914400" rtl="0" fontAlgn="auto" hangingPunct="1">
              <a:lnSpc>
                <a:spcPct val="100000"/>
              </a:lnSpc>
              <a:spcBef>
                <a:spcPts val="0"/>
              </a:spcBef>
              <a:spcAft>
                <a:spcPts val="285"/>
              </a:spcAft>
              <a:buClr>
                <a:srgbClr val="FFFFFF"/>
              </a:buClr>
              <a:buSzPct val="75000"/>
              <a:buFont typeface="Symbol" pitchFamily="2"/>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Calibri" pitchFamily="34"/>
                <a:ea typeface="SimSun" pitchFamily="2"/>
                <a:cs typeface="SimSun" pitchFamily="2"/>
              </a:rPr>
              <a:t>Sixth Outline Level</a:t>
            </a:r>
          </a:p>
          <a:p>
            <a:pPr marL="0" marR="0" lvl="4" indent="0" algn="l" defTabSz="914400" rtl="0" fontAlgn="auto" hangingPunct="1">
              <a:lnSpc>
                <a:spcPct val="100000"/>
              </a:lnSpc>
              <a:spcBef>
                <a:spcPts val="0"/>
              </a:spcBef>
              <a:spcAft>
                <a:spcPts val="285"/>
              </a:spcAft>
              <a:buClr>
                <a:srgbClr val="FFFFFF"/>
              </a:buClr>
              <a:buSzPct val="75000"/>
              <a:buFont typeface="Symbol" pitchFamily="2"/>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Calibri" pitchFamily="34"/>
                <a:ea typeface="SimSun" pitchFamily="2"/>
                <a:cs typeface="SimSun" pitchFamily="2"/>
              </a:rPr>
              <a:t>Seventh Outline Level</a:t>
            </a:r>
          </a:p>
          <a:p>
            <a:pPr marL="0" marR="0" lvl="4" indent="0" algn="l" defTabSz="914400" rtl="0" fontAlgn="auto" hangingPunct="1">
              <a:lnSpc>
                <a:spcPct val="100000"/>
              </a:lnSpc>
              <a:spcBef>
                <a:spcPts val="0"/>
              </a:spcBef>
              <a:spcAft>
                <a:spcPts val="285"/>
              </a:spcAft>
              <a:buClr>
                <a:srgbClr val="FFFFFF"/>
              </a:buClr>
              <a:buSzPct val="75000"/>
              <a:buFont typeface="Symbol" pitchFamily="2"/>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Calibri" pitchFamily="34"/>
                <a:ea typeface="SimSun" pitchFamily="2"/>
                <a:cs typeface="SimSun" pitchFamily="2"/>
              </a:rPr>
              <a:t>Eighth Outline Level</a:t>
            </a:r>
          </a:p>
          <a:p>
            <a:pPr marL="0" marR="0" lvl="0" indent="0" algn="l" defTabSz="914400" rtl="0" fontAlgn="auto" hangingPunct="1">
              <a:lnSpc>
                <a:spcPct val="100000"/>
              </a:lnSpc>
              <a:spcBef>
                <a:spcPts val="635"/>
              </a:spcBef>
              <a:spcAft>
                <a:spcPts val="1425"/>
              </a:spcAft>
              <a:buClr>
                <a:srgbClr val="FFFFFF"/>
              </a:buClr>
              <a:buSzPct val="45000"/>
              <a:buFont typeface="Arial" pitchFamily="34"/>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Calibri" pitchFamily="34"/>
                <a:ea typeface="SimSun" pitchFamily="2"/>
                <a:cs typeface="SimSun" pitchFamily="2"/>
              </a:rPr>
              <a:t>Ninth Outline LevelClick to edit Master text styles</a:t>
            </a:r>
          </a:p>
          <a:p>
            <a:pPr marL="0" marR="0" lvl="1" indent="0" algn="l" defTabSz="914400" rtl="0" fontAlgn="auto" hangingPunct="1">
              <a:lnSpc>
                <a:spcPct val="100000"/>
              </a:lnSpc>
              <a:spcBef>
                <a:spcPts val="560"/>
              </a:spcBef>
              <a:spcAft>
                <a:spcPts val="1425"/>
              </a:spcAft>
              <a:buClr>
                <a:srgbClr val="FFFFFF"/>
              </a:buClr>
              <a:buSzPct val="45000"/>
              <a:buFont typeface="Arial" pitchFamily="34"/>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pitchFamily="34"/>
                <a:ea typeface="SimSun" pitchFamily="2"/>
                <a:cs typeface="SimSun" pitchFamily="2"/>
              </a:rPr>
              <a:t>Second level</a:t>
            </a:r>
          </a:p>
          <a:p>
            <a:pPr marL="0" marR="0" lvl="2" indent="0" algn="l" defTabSz="914400" rtl="0" fontAlgn="auto" hangingPunct="1">
              <a:lnSpc>
                <a:spcPct val="100000"/>
              </a:lnSpc>
              <a:spcBef>
                <a:spcPts val="485"/>
              </a:spcBef>
              <a:spcAft>
                <a:spcPts val="1425"/>
              </a:spcAft>
              <a:buClr>
                <a:srgbClr val="FFFFFF"/>
              </a:buClr>
              <a:buSzPct val="75000"/>
              <a:buFont typeface="Arial" pitchFamily="34"/>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pitchFamily="34"/>
                <a:ea typeface="SimSun" pitchFamily="2"/>
                <a:cs typeface="SimSun" pitchFamily="2"/>
              </a:rPr>
              <a:t>Third level</a:t>
            </a:r>
          </a:p>
          <a:p>
            <a:pPr marL="0" marR="0" lvl="3" indent="0" algn="l" defTabSz="914400" rtl="0" fontAlgn="auto" hangingPunct="1">
              <a:lnSpc>
                <a:spcPct val="100000"/>
              </a:lnSpc>
              <a:spcBef>
                <a:spcPts val="400"/>
              </a:spcBef>
              <a:spcAft>
                <a:spcPts val="1425"/>
              </a:spcAft>
              <a:buClr>
                <a:srgbClr val="FFFFFF"/>
              </a:buClr>
              <a:buSzPct val="45000"/>
              <a:buFont typeface="Arial" pitchFamily="34"/>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pitchFamily="34"/>
                <a:ea typeface="SimSun" pitchFamily="2"/>
                <a:cs typeface="SimSun" pitchFamily="2"/>
              </a:rPr>
              <a:t>Fourth level</a:t>
            </a:r>
          </a:p>
          <a:p>
            <a:pPr marL="0" marR="0" lvl="4" indent="0" algn="l" defTabSz="914400" rtl="0" fontAlgn="auto" hangingPunct="1">
              <a:lnSpc>
                <a:spcPct val="100000"/>
              </a:lnSpc>
              <a:spcBef>
                <a:spcPts val="400"/>
              </a:spcBef>
              <a:spcAft>
                <a:spcPts val="1425"/>
              </a:spcAft>
              <a:buClr>
                <a:srgbClr val="FFFFFF"/>
              </a:buClr>
              <a:buSzPct val="75000"/>
              <a:buFont typeface="Arial" pitchFamily="34"/>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pitchFamily="34"/>
                <a:ea typeface="SimSun" pitchFamily="2"/>
                <a:cs typeface="SimSun" pitchFamily="2"/>
              </a:rPr>
              <a:t>Fifth level</a:t>
            </a:r>
          </a:p>
        </p:txBody>
      </p:sp>
      <p:sp>
        <p:nvSpPr>
          <p:cNvPr id="5" name="Freeform 4"/>
          <p:cNvSpPr/>
          <p:nvPr/>
        </p:nvSpPr>
        <p:spPr>
          <a:xfrm>
            <a:off x="4648315" y="4114800"/>
            <a:ext cx="3809884" cy="1981084"/>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1440" tIns="91440" rIns="91440" bIns="45720" anchor="t" anchorCtr="0" compatLnSpc="1"/>
          <a:lstStyle/>
          <a:p>
            <a:pPr marL="0" marR="0" lvl="0" indent="0" algn="l" defTabSz="914400" rtl="0" fontAlgn="auto" hangingPunct="1">
              <a:lnSpc>
                <a:spcPct val="100000"/>
              </a:lnSpc>
              <a:spcBef>
                <a:spcPts val="0"/>
              </a:spcBef>
              <a:spcAft>
                <a:spcPts val="1425"/>
              </a:spcAft>
              <a:buClr>
                <a:srgbClr val="FFFFFF"/>
              </a:buClr>
              <a:buSzPct val="45000"/>
              <a:buFont typeface="Wingdings" pitchFamily="2"/>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Calibri" pitchFamily="34"/>
                <a:ea typeface="SimSun" pitchFamily="2"/>
                <a:cs typeface="SimSun" pitchFamily="2"/>
              </a:rPr>
              <a:t>Click to edit the outline text format</a:t>
            </a:r>
          </a:p>
          <a:p>
            <a:pPr marL="0" marR="0" lvl="1" indent="0" algn="l" defTabSz="914400" rtl="0" fontAlgn="auto" hangingPunct="1">
              <a:lnSpc>
                <a:spcPct val="100000"/>
              </a:lnSpc>
              <a:spcBef>
                <a:spcPts val="0"/>
              </a:spcBef>
              <a:spcAft>
                <a:spcPts val="1135"/>
              </a:spcAft>
              <a:buClr>
                <a:srgbClr val="FFFFFF"/>
              </a:buClr>
              <a:buSzPct val="45000"/>
              <a:buFont typeface="Wingdings" pitchFamily="2"/>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Calibri" pitchFamily="34"/>
                <a:ea typeface="SimSun" pitchFamily="2"/>
                <a:cs typeface="SimSun" pitchFamily="2"/>
              </a:rPr>
              <a:t>Second Outline Level</a:t>
            </a:r>
          </a:p>
          <a:p>
            <a:pPr marL="0" marR="0" lvl="2" indent="0" algn="l" defTabSz="914400" rtl="0" fontAlgn="auto" hangingPunct="1">
              <a:lnSpc>
                <a:spcPct val="100000"/>
              </a:lnSpc>
              <a:spcBef>
                <a:spcPts val="0"/>
              </a:spcBef>
              <a:spcAft>
                <a:spcPts val="850"/>
              </a:spcAft>
              <a:buClr>
                <a:srgbClr val="FFFFFF"/>
              </a:buClr>
              <a:buSzPct val="75000"/>
              <a:buFont typeface="Symbol" pitchFamily="2"/>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Calibri" pitchFamily="34"/>
                <a:ea typeface="SimSun" pitchFamily="2"/>
                <a:cs typeface="SimSun" pitchFamily="2"/>
              </a:rPr>
              <a:t>Third Outline Level</a:t>
            </a:r>
          </a:p>
          <a:p>
            <a:pPr marL="0" marR="0" lvl="3" indent="0" algn="l" defTabSz="914400" rtl="0" fontAlgn="auto" hangingPunct="1">
              <a:lnSpc>
                <a:spcPct val="100000"/>
              </a:lnSpc>
              <a:spcBef>
                <a:spcPts val="0"/>
              </a:spcBef>
              <a:spcAft>
                <a:spcPts val="575"/>
              </a:spcAft>
              <a:buClr>
                <a:srgbClr val="FFFFFF"/>
              </a:buClr>
              <a:buSzPct val="45000"/>
              <a:buFont typeface="Wingdings" pitchFamily="2"/>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Calibri" pitchFamily="34"/>
                <a:ea typeface="SimSun" pitchFamily="2"/>
                <a:cs typeface="SimSun" pitchFamily="2"/>
              </a:rPr>
              <a:t>Fourth Outline Level</a:t>
            </a:r>
          </a:p>
          <a:p>
            <a:pPr marL="0" marR="0" lvl="4" indent="0" algn="l" defTabSz="914400" rtl="0" fontAlgn="auto" hangingPunct="1">
              <a:lnSpc>
                <a:spcPct val="100000"/>
              </a:lnSpc>
              <a:spcBef>
                <a:spcPts val="0"/>
              </a:spcBef>
              <a:spcAft>
                <a:spcPts val="285"/>
              </a:spcAft>
              <a:buClr>
                <a:srgbClr val="FFFFFF"/>
              </a:buClr>
              <a:buSzPct val="75000"/>
              <a:buFont typeface="Symbol" pitchFamily="2"/>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Calibri" pitchFamily="34"/>
                <a:ea typeface="SimSun" pitchFamily="2"/>
                <a:cs typeface="SimSun" pitchFamily="2"/>
              </a:rPr>
              <a:t>Fifth Outline Level</a:t>
            </a:r>
          </a:p>
          <a:p>
            <a:pPr marL="0" marR="0" lvl="4" indent="0" algn="l" defTabSz="914400" rtl="0" fontAlgn="auto" hangingPunct="1">
              <a:lnSpc>
                <a:spcPct val="100000"/>
              </a:lnSpc>
              <a:spcBef>
                <a:spcPts val="0"/>
              </a:spcBef>
              <a:spcAft>
                <a:spcPts val="285"/>
              </a:spcAft>
              <a:buClr>
                <a:srgbClr val="FFFFFF"/>
              </a:buClr>
              <a:buSzPct val="75000"/>
              <a:buFont typeface="Symbol" pitchFamily="2"/>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Calibri" pitchFamily="34"/>
                <a:ea typeface="SimSun" pitchFamily="2"/>
                <a:cs typeface="SimSun" pitchFamily="2"/>
              </a:rPr>
              <a:t>Sixth Outline Level</a:t>
            </a:r>
          </a:p>
          <a:p>
            <a:pPr marL="0" marR="0" lvl="4" indent="0" algn="l" defTabSz="914400" rtl="0" fontAlgn="auto" hangingPunct="1">
              <a:lnSpc>
                <a:spcPct val="100000"/>
              </a:lnSpc>
              <a:spcBef>
                <a:spcPts val="0"/>
              </a:spcBef>
              <a:spcAft>
                <a:spcPts val="285"/>
              </a:spcAft>
              <a:buClr>
                <a:srgbClr val="FFFFFF"/>
              </a:buClr>
              <a:buSzPct val="75000"/>
              <a:buFont typeface="Symbol" pitchFamily="2"/>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Calibri" pitchFamily="34"/>
                <a:ea typeface="SimSun" pitchFamily="2"/>
                <a:cs typeface="SimSun" pitchFamily="2"/>
              </a:rPr>
              <a:t>Seventh Outline Level</a:t>
            </a:r>
          </a:p>
          <a:p>
            <a:pPr marL="0" marR="0" lvl="4" indent="0" algn="l" defTabSz="914400" rtl="0" fontAlgn="auto" hangingPunct="1">
              <a:lnSpc>
                <a:spcPct val="100000"/>
              </a:lnSpc>
              <a:spcBef>
                <a:spcPts val="0"/>
              </a:spcBef>
              <a:spcAft>
                <a:spcPts val="285"/>
              </a:spcAft>
              <a:buClr>
                <a:srgbClr val="FFFFFF"/>
              </a:buClr>
              <a:buSzPct val="75000"/>
              <a:buFont typeface="Symbol" pitchFamily="2"/>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Calibri" pitchFamily="34"/>
                <a:ea typeface="SimSun" pitchFamily="2"/>
                <a:cs typeface="SimSun" pitchFamily="2"/>
              </a:rPr>
              <a:t>Eighth Outline Level</a:t>
            </a:r>
          </a:p>
          <a:p>
            <a:pPr marL="0" marR="0" lvl="0" indent="0" algn="l" defTabSz="914400" rtl="0" fontAlgn="auto" hangingPunct="1">
              <a:lnSpc>
                <a:spcPct val="100000"/>
              </a:lnSpc>
              <a:spcBef>
                <a:spcPts val="635"/>
              </a:spcBef>
              <a:spcAft>
                <a:spcPts val="1425"/>
              </a:spcAft>
              <a:buClr>
                <a:srgbClr val="FFFFFF"/>
              </a:buClr>
              <a:buSzPct val="45000"/>
              <a:buFont typeface="Arial" pitchFamily="34"/>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3200" b="0" i="0" u="none" strike="noStrike" kern="1200" cap="none" spc="0" baseline="0">
                <a:solidFill>
                  <a:srgbClr val="000000"/>
                </a:solidFill>
                <a:uFillTx/>
                <a:latin typeface="Calibri" pitchFamily="34"/>
                <a:ea typeface="SimSun" pitchFamily="2"/>
                <a:cs typeface="SimSun" pitchFamily="2"/>
              </a:rPr>
              <a:t>Ninth Outline LevelClick to edit Master text styles</a:t>
            </a:r>
          </a:p>
          <a:p>
            <a:pPr marL="0" marR="0" lvl="1" indent="0" algn="l" defTabSz="914400" rtl="0" fontAlgn="auto" hangingPunct="1">
              <a:lnSpc>
                <a:spcPct val="100000"/>
              </a:lnSpc>
              <a:spcBef>
                <a:spcPts val="560"/>
              </a:spcBef>
              <a:spcAft>
                <a:spcPts val="1425"/>
              </a:spcAft>
              <a:buClr>
                <a:srgbClr val="FFFFFF"/>
              </a:buClr>
              <a:buSzPct val="45000"/>
              <a:buFont typeface="Arial" pitchFamily="34"/>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2800" b="0" i="0" u="none" strike="noStrike" kern="1200" cap="none" spc="0" baseline="0">
                <a:solidFill>
                  <a:srgbClr val="000000"/>
                </a:solidFill>
                <a:uFillTx/>
                <a:latin typeface="Calibri" pitchFamily="34"/>
                <a:ea typeface="SimSun" pitchFamily="2"/>
                <a:cs typeface="SimSun" pitchFamily="2"/>
              </a:rPr>
              <a:t>Second level</a:t>
            </a:r>
          </a:p>
          <a:p>
            <a:pPr marL="0" marR="0" lvl="2" indent="0" algn="l" defTabSz="914400" rtl="0" fontAlgn="auto" hangingPunct="1">
              <a:lnSpc>
                <a:spcPct val="100000"/>
              </a:lnSpc>
              <a:spcBef>
                <a:spcPts val="485"/>
              </a:spcBef>
              <a:spcAft>
                <a:spcPts val="1425"/>
              </a:spcAft>
              <a:buClr>
                <a:srgbClr val="FFFFFF"/>
              </a:buClr>
              <a:buSzPct val="75000"/>
              <a:buFont typeface="Arial" pitchFamily="34"/>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2400" b="0" i="0" u="none" strike="noStrike" kern="1200" cap="none" spc="0" baseline="0">
                <a:solidFill>
                  <a:srgbClr val="000000"/>
                </a:solidFill>
                <a:uFillTx/>
                <a:latin typeface="Calibri" pitchFamily="34"/>
                <a:ea typeface="SimSun" pitchFamily="2"/>
                <a:cs typeface="SimSun" pitchFamily="2"/>
              </a:rPr>
              <a:t>Third level</a:t>
            </a:r>
          </a:p>
          <a:p>
            <a:pPr marL="0" marR="0" lvl="3" indent="0" algn="l" defTabSz="914400" rtl="0" fontAlgn="auto" hangingPunct="1">
              <a:lnSpc>
                <a:spcPct val="100000"/>
              </a:lnSpc>
              <a:spcBef>
                <a:spcPts val="400"/>
              </a:spcBef>
              <a:spcAft>
                <a:spcPts val="1425"/>
              </a:spcAft>
              <a:buClr>
                <a:srgbClr val="FFFFFF"/>
              </a:buClr>
              <a:buSzPct val="45000"/>
              <a:buFont typeface="Arial" pitchFamily="34"/>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pitchFamily="34"/>
                <a:ea typeface="SimSun" pitchFamily="2"/>
                <a:cs typeface="SimSun" pitchFamily="2"/>
              </a:rPr>
              <a:t>Fourth level</a:t>
            </a:r>
          </a:p>
          <a:p>
            <a:pPr marL="0" marR="0" lvl="4" indent="0" algn="l" defTabSz="914400" rtl="0" fontAlgn="auto" hangingPunct="1">
              <a:lnSpc>
                <a:spcPct val="100000"/>
              </a:lnSpc>
              <a:spcBef>
                <a:spcPts val="400"/>
              </a:spcBef>
              <a:spcAft>
                <a:spcPts val="1425"/>
              </a:spcAft>
              <a:buClr>
                <a:srgbClr val="FFFFFF"/>
              </a:buClr>
              <a:buSzPct val="75000"/>
              <a:buFont typeface="Arial" pitchFamily="34"/>
              <a:buChar cha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Calibri" pitchFamily="34"/>
                <a:ea typeface="SimSun" pitchFamily="2"/>
                <a:cs typeface="SimSun" pitchFamily="2"/>
              </a:rPr>
              <a:t>Fifth level</a:t>
            </a:r>
          </a:p>
        </p:txBody>
      </p:sp>
      <p:sp>
        <p:nvSpPr>
          <p:cNvPr id="6" name="Freeform 5"/>
          <p:cNvSpPr/>
          <p:nvPr/>
        </p:nvSpPr>
        <p:spPr>
          <a:xfrm>
            <a:off x="685800" y="6248515"/>
            <a:ext cx="1905115" cy="4572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ctr" anchorCtr="0" compatLnSpc="1"/>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pl-PL" sz="1800" b="0" i="0" u="none" strike="noStrike" kern="1200" cap="none" spc="0" baseline="0">
              <a:solidFill>
                <a:srgbClr val="000000"/>
              </a:solidFill>
              <a:uFillTx/>
              <a:latin typeface="Arial" pitchFamily="34"/>
              <a:ea typeface="SimSun" pitchFamily="2"/>
              <a:cs typeface="SimSun" pitchFamily="2"/>
            </a:endParaRPr>
          </a:p>
        </p:txBody>
      </p:sp>
      <p:sp>
        <p:nvSpPr>
          <p:cNvPr id="7" name="Freeform 6"/>
          <p:cNvSpPr/>
          <p:nvPr/>
        </p:nvSpPr>
        <p:spPr>
          <a:xfrm>
            <a:off x="3124075" y="6248515"/>
            <a:ext cx="2895840" cy="457200"/>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none" lIns="90004" tIns="46798" rIns="90004" bIns="46798" anchor="ctr" anchorCtr="0" compatLnSpc="1"/>
          <a:lstStyle/>
          <a:p>
            <a:pPr marL="0" marR="0" lvl="0" indent="0" algn="l"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pl-PL" sz="1800" b="0" i="0" u="none" strike="noStrike" kern="1200" cap="none" spc="0" baseline="0">
              <a:solidFill>
                <a:srgbClr val="000000"/>
              </a:solidFill>
              <a:uFillTx/>
              <a:latin typeface="Arial" pitchFamily="34"/>
              <a:ea typeface="SimSun" pitchFamily="2"/>
              <a:cs typeface="SimSun" pitchFamily="2"/>
            </a:endParaRPr>
          </a:p>
        </p:txBody>
      </p:sp>
      <p:sp>
        <p:nvSpPr>
          <p:cNvPr id="8" name="Slide Number Placeholder 7"/>
          <p:cNvSpPr txBox="1">
            <a:spLocks noGrp="1"/>
          </p:cNvSpPr>
          <p:nvPr>
            <p:ph type="sldNum" sz="quarter" idx="4"/>
          </p:nvPr>
        </p:nvSpPr>
        <p:spPr>
          <a:xfrm>
            <a:off x="6553084" y="6248159"/>
            <a:ext cx="1895761" cy="447836"/>
          </a:xfrm>
          <a:prstGeom prst="rect">
            <a:avLst/>
          </a:prstGeom>
          <a:noFill/>
          <a:ln>
            <a:noFill/>
          </a:ln>
        </p:spPr>
        <p:txBody>
          <a:bodyPr vert="horz" wrap="square" lIns="91440" tIns="91440" rIns="91440" bIns="45720" anchor="t" anchorCtr="0" compatLnSpc="1"/>
          <a:lstStyle>
            <a:lvl1pPr marL="0" marR="0" lvl="0" indent="0" algn="l" defTabSz="914400" rtl="0" fontAlgn="auto" hangingPunct="1">
              <a:lnSpc>
                <a:spcPct val="100000"/>
              </a:lnSpc>
              <a:spcBef>
                <a:spcPts val="0"/>
              </a:spcBef>
              <a:spcAft>
                <a:spcPts val="0"/>
              </a:spcAft>
              <a:buNone/>
              <a:tabLst/>
              <a:defRPr lang="pl-PL" sz="1800" b="0" i="0" u="none" strike="noStrike" kern="1200" cap="none" spc="0" baseline="0">
                <a:solidFill>
                  <a:srgbClr val="000000"/>
                </a:solidFill>
                <a:uFillTx/>
                <a:latin typeface="Calibri" pitchFamily="18"/>
                <a:ea typeface="Arial Unicode MS" pitchFamily="2"/>
                <a:cs typeface="Arial Unicode MS" pitchFamily="2"/>
              </a:defRPr>
            </a:lvl1pPr>
          </a:lstStyle>
          <a:p>
            <a:pPr lvl="0"/>
            <a:fld id="{4FE8A9D7-0121-4CCA-AF23-F00874C61F54}" type="slidenum">
              <a:t>‹#›</a:t>
            </a:fld>
            <a:endParaRPr lang="pl-P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0" marR="0" lvl="0" indent="0" algn="l" defTabSz="914400" rtl="0" fontAlgn="auto" hangingPunct="1">
        <a:lnSpc>
          <a:spcPct val="102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lang="pl-PL" sz="1800" b="0" i="0" u="none" strike="noStrike" kern="1200" cap="none" spc="0" baseline="0">
          <a:solidFill>
            <a:srgbClr val="000000"/>
          </a:solidFill>
          <a:uFillTx/>
          <a:latin typeface="Calibri" pitchFamily="18"/>
          <a:ea typeface="SimSun" pitchFamily="2"/>
        </a:defRPr>
      </a:lvl1pPr>
    </p:titleStyle>
    <p:bodyStyle>
      <a:lvl1pPr marL="342717" marR="0" lvl="0" indent="-342717" algn="l" defTabSz="914400" rtl="0" fontAlgn="auto" hangingPunct="1">
        <a:lnSpc>
          <a:spcPct val="102000"/>
        </a:lnSpc>
        <a:spcBef>
          <a:spcPts val="0"/>
        </a:spcBef>
        <a:spcAft>
          <a:spcPts val="1425"/>
        </a:spcAft>
        <a:buNone/>
        <a:tabLst>
          <a:tab pos="342717" algn="l"/>
          <a:tab pos="448915" algn="l"/>
          <a:tab pos="898196" algn="l"/>
          <a:tab pos="1347478" algn="l"/>
          <a:tab pos="1796759" algn="l"/>
          <a:tab pos="2246040" algn="l"/>
          <a:tab pos="2695312" algn="l"/>
          <a:tab pos="3144594" algn="l"/>
          <a:tab pos="3593875" algn="l"/>
          <a:tab pos="4043156" algn="l"/>
          <a:tab pos="4492437" algn="l"/>
          <a:tab pos="4941353" algn="l"/>
          <a:tab pos="5390634" algn="l"/>
          <a:tab pos="5839916" algn="l"/>
          <a:tab pos="6289197" algn="l"/>
          <a:tab pos="6738478" algn="l"/>
          <a:tab pos="7187759" algn="l"/>
          <a:tab pos="7637032" algn="l"/>
          <a:tab pos="8086313" algn="l"/>
          <a:tab pos="8535594" algn="l"/>
          <a:tab pos="8984875" algn="l"/>
        </a:tabLst>
        <a:defRPr lang="en-US" sz="3200" b="0" i="0" u="none" strike="noStrike" kern="1200" cap="none" spc="0" baseline="0">
          <a:solidFill>
            <a:srgbClr val="000000"/>
          </a:solidFill>
          <a:uFillTx/>
          <a:latin typeface="Calibri" pitchFamily="2"/>
          <a:ea typeface="SimSun" pitchFamily="2"/>
          <a:cs typeface="SimSun" pitchFamily="2"/>
        </a:defRPr>
      </a:lvl1pPr>
      <a:lvl2pPr marL="742675" marR="0" lvl="1" indent="-285475" algn="l" defTabSz="914400" rtl="0" fontAlgn="auto" hangingPunct="1">
        <a:lnSpc>
          <a:spcPct val="102000"/>
        </a:lnSpc>
        <a:spcBef>
          <a:spcPts val="0"/>
        </a:spcBef>
        <a:spcAft>
          <a:spcPts val="1135"/>
        </a:spcAft>
        <a:buClr>
          <a:srgbClr val="000000"/>
        </a:buClr>
        <a:buSzPct val="100000"/>
        <a:buFont typeface="Times New Roman" pitchFamily="18"/>
        <a:buChar char="–"/>
        <a:tabLst>
          <a:tab pos="742675" algn="l"/>
          <a:tab pos="898196" algn="l"/>
          <a:tab pos="1347477" algn="l"/>
          <a:tab pos="1796758" algn="l"/>
          <a:tab pos="2246030" algn="l"/>
          <a:tab pos="2694955" algn="l"/>
          <a:tab pos="3144236" algn="l"/>
          <a:tab pos="3593518" algn="l"/>
          <a:tab pos="4042799" algn="l"/>
          <a:tab pos="4492071" algn="l"/>
          <a:tab pos="4941352" algn="l"/>
          <a:tab pos="5390634" algn="l"/>
          <a:tab pos="5839915" algn="l"/>
          <a:tab pos="6289196" algn="l"/>
          <a:tab pos="6738478" algn="l"/>
          <a:tab pos="7187750" algn="l"/>
          <a:tab pos="7637031" algn="l"/>
          <a:tab pos="8086312" algn="l"/>
          <a:tab pos="8535594" algn="l"/>
          <a:tab pos="8984875" algn="l"/>
          <a:tab pos="9434156" algn="l"/>
        </a:tabLst>
        <a:defRPr lang="en-US" sz="2400" b="0" i="0" u="none" strike="noStrike" kern="1200" cap="none" spc="0" baseline="0">
          <a:solidFill>
            <a:srgbClr val="000000"/>
          </a:solidFill>
          <a:uFillTx/>
          <a:latin typeface="Calibri" pitchFamily="2"/>
          <a:ea typeface="SimSun" pitchFamily="2"/>
          <a:cs typeface="SimSun" pitchFamily="2"/>
        </a:defRPr>
      </a:lvl2pPr>
      <a:lvl3pPr marL="1143000" marR="0" lvl="2" indent="-228600" algn="l" defTabSz="914400" rtl="0" fontAlgn="auto" hangingPunct="1">
        <a:lnSpc>
          <a:spcPct val="102000"/>
        </a:lnSpc>
        <a:spcBef>
          <a:spcPts val="0"/>
        </a:spcBef>
        <a:spcAft>
          <a:spcPts val="850"/>
        </a:spcAft>
        <a:buClr>
          <a:srgbClr val="000000"/>
        </a:buClr>
        <a:buSzPct val="100000"/>
        <a:buFont typeface="Times New Roman" pitchFamily="18"/>
        <a:buChar char="•"/>
        <a:tabLst>
          <a:tab pos="1143000"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 pos="9434157" algn="l"/>
          <a:tab pos="9883438" algn="l"/>
        </a:tabLst>
        <a:defRPr lang="en-US" sz="2000" b="0" i="0" u="none" strike="noStrike" kern="1200" cap="none" spc="0" baseline="0">
          <a:solidFill>
            <a:srgbClr val="000000"/>
          </a:solidFill>
          <a:uFillTx/>
          <a:latin typeface="Calibri" pitchFamily="2"/>
          <a:ea typeface="SimSun" pitchFamily="2"/>
          <a:cs typeface="SimSun" pitchFamily="2"/>
        </a:defRPr>
      </a:lvl3pPr>
      <a:lvl4pPr marL="1600200" marR="0" lvl="3" indent="-228600" algn="l" defTabSz="914400" rtl="0" fontAlgn="auto" hangingPunct="1">
        <a:lnSpc>
          <a:spcPct val="102000"/>
        </a:lnSpc>
        <a:spcBef>
          <a:spcPts val="0"/>
        </a:spcBef>
        <a:spcAft>
          <a:spcPts val="575"/>
        </a:spcAft>
        <a:buClr>
          <a:srgbClr val="000000"/>
        </a:buClr>
        <a:buSzPct val="100000"/>
        <a:buFont typeface="Times New Roman" pitchFamily="18"/>
        <a:buChar char="–"/>
        <a:tabLst>
          <a:tab pos="1600200" algn="l"/>
          <a:tab pos="1796759" algn="l"/>
          <a:tab pos="2246040" algn="l"/>
          <a:tab pos="2695322" algn="l"/>
          <a:tab pos="3144603" algn="l"/>
          <a:tab pos="3593884" algn="l"/>
          <a:tab pos="4043156" algn="l"/>
          <a:tab pos="4492438" algn="l"/>
          <a:tab pos="4941719" algn="l"/>
          <a:tab pos="5391000" algn="l"/>
          <a:tab pos="5840281" algn="l"/>
          <a:tab pos="6289563" algn="l"/>
          <a:tab pos="6738844" algn="l"/>
          <a:tab pos="7188116" algn="l"/>
          <a:tab pos="7637397" algn="l"/>
          <a:tab pos="8086679" algn="l"/>
          <a:tab pos="8535960" algn="l"/>
          <a:tab pos="8985241" algn="l"/>
          <a:tab pos="9434157" algn="l"/>
          <a:tab pos="9883438" algn="l"/>
          <a:tab pos="10332720" algn="l"/>
        </a:tabLst>
        <a:defRPr lang="en-US" sz="2000" b="0" i="0" u="none" strike="noStrike" kern="1200" cap="none" spc="0" baseline="0">
          <a:solidFill>
            <a:srgbClr val="000000"/>
          </a:solidFill>
          <a:uFillTx/>
          <a:latin typeface="Calibri" pitchFamily="2"/>
          <a:ea typeface="SimSun" pitchFamily="2"/>
          <a:cs typeface="SimSun" pitchFamily="2"/>
        </a:defRPr>
      </a:lvl4pPr>
      <a:lvl5pPr marL="2057400" marR="0" lvl="4" indent="-228600" algn="l" defTabSz="914400" rtl="0" fontAlgn="auto" hangingPunct="1">
        <a:lnSpc>
          <a:spcPct val="102000"/>
        </a:lnSpc>
        <a:spcBef>
          <a:spcPts val="0"/>
        </a:spcBef>
        <a:spcAft>
          <a:spcPts val="285"/>
        </a:spcAft>
        <a:buClr>
          <a:srgbClr val="000000"/>
        </a:buClr>
        <a:buSzPct val="100000"/>
        <a:buFont typeface="Times New Roman" pitchFamily="18"/>
        <a:buChar char="»"/>
        <a:tabLst>
          <a:tab pos="2057400"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 pos="9434157" algn="l"/>
          <a:tab pos="9883438" algn="l"/>
          <a:tab pos="10332720" algn="l"/>
          <a:tab pos="10782001" algn="l"/>
        </a:tabLst>
        <a:defRPr lang="en-US" sz="2000" b="0" i="0" u="none" strike="noStrike" kern="1200" cap="none" spc="0" baseline="0">
          <a:solidFill>
            <a:srgbClr val="000000"/>
          </a:solidFill>
          <a:uFillTx/>
          <a:latin typeface="Calibri" pitchFamily="2"/>
          <a:ea typeface="SimSun" pitchFamily="2"/>
          <a:cs typeface="SimSun" pitchFamily="2"/>
        </a:defRPr>
      </a:lvl5pPr>
    </p:bodyStyle>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5.wmf"/><Relationship Id="rId4" Type="http://schemas.openxmlformats.org/officeDocument/2006/relationships/image" Target="../media/image40.png"/><Relationship Id="rId9" Type="http://schemas.openxmlformats.org/officeDocument/2006/relationships/oleObject" Target="../embeddings/oleObject9.bin"/></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12.xml"/><Relationship Id="rId7" Type="http://schemas.openxmlformats.org/officeDocument/2006/relationships/image" Target="../media/image4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52.emf"/><Relationship Id="rId5" Type="http://schemas.openxmlformats.org/officeDocument/2006/relationships/oleObject" Target="../embeddings/oleObject10.bin"/><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0.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wmf"/><Relationship Id="rId5" Type="http://schemas.openxmlformats.org/officeDocument/2006/relationships/oleObject" Target="../embeddings/oleObject11.bin"/><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oleObject" Target="../embeddings/oleObject12.bin"/><Relationship Id="rId7" Type="http://schemas.openxmlformats.org/officeDocument/2006/relationships/image" Target="../media/image62.wmf"/><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oleObject" Target="../embeddings/oleObject13.bin"/><Relationship Id="rId5" Type="http://schemas.openxmlformats.org/officeDocument/2006/relationships/image" Target="../media/image61.png"/><Relationship Id="rId4" Type="http://schemas.openxmlformats.org/officeDocument/2006/relationships/image" Target="../media/image60.wmf"/><Relationship Id="rId9" Type="http://schemas.openxmlformats.org/officeDocument/2006/relationships/image" Target="../media/image63.wmf"/></Relationships>
</file>

<file path=ppt/slides/_rels/slide16.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oleObject" Target="../embeddings/oleObject15.bin"/><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75.png"/><Relationship Id="rId3" Type="http://schemas.openxmlformats.org/officeDocument/2006/relationships/image" Target="../media/image68.png"/><Relationship Id="rId7" Type="http://schemas.openxmlformats.org/officeDocument/2006/relationships/image" Target="../media/image71.wmf"/><Relationship Id="rId12" Type="http://schemas.openxmlformats.org/officeDocument/2006/relationships/image" Target="../media/image74.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oleObject" Target="../embeddings/oleObject16.bin"/><Relationship Id="rId11" Type="http://schemas.openxmlformats.org/officeDocument/2006/relationships/image" Target="../media/image73.png"/><Relationship Id="rId5" Type="http://schemas.openxmlformats.org/officeDocument/2006/relationships/image" Target="../media/image70.png"/><Relationship Id="rId10" Type="http://schemas.openxmlformats.org/officeDocument/2006/relationships/image" Target="../media/image72.jpeg"/><Relationship Id="rId4" Type="http://schemas.openxmlformats.org/officeDocument/2006/relationships/image" Target="../media/image69.png"/><Relationship Id="rId9" Type="http://schemas.openxmlformats.org/officeDocument/2006/relationships/oleObject" Target="../embeddings/oleObject18.bin"/><Relationship Id="rId14"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83.jpeg"/><Relationship Id="rId3" Type="http://schemas.openxmlformats.org/officeDocument/2006/relationships/image" Target="../media/image77.wmf"/><Relationship Id="rId7" Type="http://schemas.openxmlformats.org/officeDocument/2006/relationships/image" Target="../media/image79.wmf"/><Relationship Id="rId12" Type="http://schemas.openxmlformats.org/officeDocument/2006/relationships/image" Target="../media/image82.png"/><Relationship Id="rId2" Type="http://schemas.openxmlformats.org/officeDocument/2006/relationships/oleObject" Target="../embeddings/oleObject19.bin"/><Relationship Id="rId1" Type="http://schemas.openxmlformats.org/officeDocument/2006/relationships/slideLayout" Target="../slideLayouts/slideLayout7.xml"/><Relationship Id="rId6" Type="http://schemas.openxmlformats.org/officeDocument/2006/relationships/oleObject" Target="../embeddings/oleObject21.bin"/><Relationship Id="rId11" Type="http://schemas.openxmlformats.org/officeDocument/2006/relationships/image" Target="../media/image81.wmf"/><Relationship Id="rId5" Type="http://schemas.openxmlformats.org/officeDocument/2006/relationships/image" Target="../media/image78.wmf"/><Relationship Id="rId10" Type="http://schemas.openxmlformats.org/officeDocument/2006/relationships/oleObject" Target="../embeddings/oleObject23.bin"/><Relationship Id="rId4" Type="http://schemas.openxmlformats.org/officeDocument/2006/relationships/oleObject" Target="../embeddings/oleObject20.bin"/><Relationship Id="rId9" Type="http://schemas.openxmlformats.org/officeDocument/2006/relationships/image" Target="../media/image80.wmf"/><Relationship Id="rId14" Type="http://schemas.openxmlformats.org/officeDocument/2006/relationships/image" Target="../media/image84.jpeg"/></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image" Target="../media/image89.wmf"/><Relationship Id="rId7" Type="http://schemas.openxmlformats.org/officeDocument/2006/relationships/image" Target="../media/image91.wmf"/><Relationship Id="rId2" Type="http://schemas.openxmlformats.org/officeDocument/2006/relationships/oleObject" Target="../embeddings/oleObject24.bin"/><Relationship Id="rId1" Type="http://schemas.openxmlformats.org/officeDocument/2006/relationships/slideLayout" Target="../slideLayouts/slideLayout12.xml"/><Relationship Id="rId6" Type="http://schemas.openxmlformats.org/officeDocument/2006/relationships/oleObject" Target="../embeddings/oleObject26.bin"/><Relationship Id="rId5" Type="http://schemas.openxmlformats.org/officeDocument/2006/relationships/image" Target="../media/image90.wmf"/><Relationship Id="rId4" Type="http://schemas.openxmlformats.org/officeDocument/2006/relationships/oleObject" Target="../embeddings/oleObject25.bin"/><Relationship Id="rId9" Type="http://schemas.openxmlformats.org/officeDocument/2006/relationships/image" Target="../media/image92.wmf"/></Relationships>
</file>

<file path=ppt/slides/_rels/slide22.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oleObject" Target="../embeddings/oleObject28.bin"/><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2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2.wmf"/><Relationship Id="rId7" Type="http://schemas.openxmlformats.org/officeDocument/2006/relationships/oleObject" Target="../embeddings/oleObject3.bin"/><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wmf"/><Relationship Id="rId4" Type="http://schemas.openxmlformats.org/officeDocument/2006/relationships/oleObject" Target="../embeddings/oleObject2.bin"/><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17.wmf"/><Relationship Id="rId7" Type="http://schemas.openxmlformats.org/officeDocument/2006/relationships/oleObject" Target="../embeddings/oleObject6.bin"/><Relationship Id="rId2" Type="http://schemas.openxmlformats.org/officeDocument/2006/relationships/oleObject" Target="../embeddings/oleObject4.bin"/><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18.wmf"/><Relationship Id="rId10" Type="http://schemas.openxmlformats.org/officeDocument/2006/relationships/image" Target="../media/image21.wmf"/><Relationship Id="rId4" Type="http://schemas.openxmlformats.org/officeDocument/2006/relationships/oleObject" Target="../embeddings/oleObject5.bin"/><Relationship Id="rId9" Type="http://schemas.openxmlformats.org/officeDocument/2006/relationships/oleObject" Target="../embeddings/oleObject7.bin"/></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3.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5" name="Freeform 5"/>
          <p:cNvSpPr/>
          <p:nvPr/>
        </p:nvSpPr>
        <p:spPr>
          <a:xfrm>
            <a:off x="468360" y="52734"/>
            <a:ext cx="8207279" cy="1329581"/>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w="46798">
            <a:solidFill>
              <a:srgbClr val="FF0000"/>
            </a:solidFill>
            <a:prstDash val="solid"/>
            <a:miter/>
          </a:ln>
        </p:spPr>
        <p:txBody>
          <a:bodyPr vert="horz" wrap="square" lIns="108722" tIns="65516" rIns="108722" bIns="65516" anchor="ctr" anchorCtr="1" compatLnSpc="1"/>
          <a:lstStyle/>
          <a:p>
            <a:pPr marL="0" marR="0" lvl="0" indent="0" algn="ctr" defTabSz="914400" rtl="0" fontAlgn="auto" hangingPunct="1">
              <a:lnSpc>
                <a:spcPct val="100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en-US" sz="2800" b="1" i="1" dirty="0">
                <a:solidFill>
                  <a:srgbClr val="FFFF00"/>
                </a:solidFill>
                <a:effectLst>
                  <a:outerShdw dist="17962" dir="2700000">
                    <a:srgbClr val="000000"/>
                  </a:outerShdw>
                </a:effectLst>
                <a:latin typeface="Times New Roman" pitchFamily="18"/>
                <a:ea typeface="SimSun" pitchFamily="2"/>
                <a:cs typeface="SimSun" pitchFamily="2"/>
              </a:rPr>
              <a:t>Nuclear dynamics in the framework of time-dependent density functional theory with pairing correlations.</a:t>
            </a:r>
            <a:endParaRPr lang="pl-PL" sz="3200" b="1" i="1" u="none" strike="noStrike" kern="1200" cap="none" spc="0" baseline="0" dirty="0">
              <a:solidFill>
                <a:srgbClr val="FFFF00"/>
              </a:solidFill>
              <a:effectLst>
                <a:outerShdw dist="17962" dir="2700000">
                  <a:srgbClr val="000000"/>
                </a:outerShdw>
              </a:effectLst>
              <a:uFillTx/>
              <a:latin typeface="Times New Roman" pitchFamily="18"/>
              <a:ea typeface="SimSun" pitchFamily="2"/>
              <a:cs typeface="SimSun" pitchFamily="2"/>
            </a:endParaRPr>
          </a:p>
        </p:txBody>
      </p:sp>
      <p:sp>
        <p:nvSpPr>
          <p:cNvPr id="6" name="Freeform 6"/>
          <p:cNvSpPr/>
          <p:nvPr/>
        </p:nvSpPr>
        <p:spPr>
          <a:xfrm>
            <a:off x="304741" y="4209450"/>
            <a:ext cx="8534515" cy="401133"/>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6798" rIns="90004" bIns="46798" anchor="t" anchorCtr="1" compatLnSpc="1"/>
          <a:lstStyle/>
          <a:p>
            <a:pPr marL="0" marR="0" lvl="0" indent="0" algn="ctr" defTabSz="914400" rtl="0" fontAlgn="auto" hangingPunct="1">
              <a:lnSpc>
                <a:spcPct val="80000"/>
              </a:lnSpc>
              <a:spcBef>
                <a:spcPts val="50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pl-PL" b="1" i="1" u="none" strike="noStrike" kern="1200" cap="none" spc="0" baseline="0" dirty="0">
                <a:solidFill>
                  <a:srgbClr val="FFFF00"/>
                </a:solidFill>
                <a:uFillTx/>
                <a:latin typeface="Comic Sans MS" panose="030F0702030302020204" pitchFamily="66" charset="0"/>
                <a:ea typeface="SimSun" pitchFamily="2"/>
                <a:cs typeface="SimSun" pitchFamily="2"/>
              </a:rPr>
              <a:t>Piotr Magierski</a:t>
            </a:r>
            <a:r>
              <a:rPr lang="pl-PL" b="1" i="1" dirty="0">
                <a:solidFill>
                  <a:srgbClr val="FFFF00"/>
                </a:solidFill>
                <a:latin typeface="Comic Sans MS" panose="030F0702030302020204" pitchFamily="66" charset="0"/>
                <a:ea typeface="SimSun" pitchFamily="2"/>
                <a:cs typeface="SimSun" pitchFamily="2"/>
              </a:rPr>
              <a:t> </a:t>
            </a:r>
          </a:p>
          <a:p>
            <a:pPr marL="0" marR="0" lvl="0" indent="0" algn="ctr" defTabSz="914400" rtl="0" fontAlgn="auto" hangingPunct="1">
              <a:lnSpc>
                <a:spcPct val="80000"/>
              </a:lnSpc>
              <a:spcBef>
                <a:spcPts val="50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pl-PL" b="1" i="1" u="none" strike="noStrike" kern="1200" cap="none" spc="0" baseline="0" dirty="0">
                <a:solidFill>
                  <a:srgbClr val="FFFF00"/>
                </a:solidFill>
                <a:uFillTx/>
                <a:latin typeface="Comic Sans MS" panose="030F0702030302020204" pitchFamily="66" charset="0"/>
                <a:ea typeface="SimSun" pitchFamily="2"/>
                <a:cs typeface="SimSun" pitchFamily="2"/>
              </a:rPr>
              <a:t>(</a:t>
            </a:r>
            <a:r>
              <a:rPr lang="pl-PL" b="1" i="1" dirty="0">
                <a:solidFill>
                  <a:srgbClr val="FFFF00"/>
                </a:solidFill>
                <a:latin typeface="Comic Sans MS" panose="030F0702030302020204" pitchFamily="66" charset="0"/>
                <a:ea typeface="SimSun" pitchFamily="2"/>
                <a:cs typeface="SimSun" pitchFamily="2"/>
              </a:rPr>
              <a:t>Warsaw University of Technology)</a:t>
            </a:r>
          </a:p>
          <a:p>
            <a:pPr marL="0" marR="0" lvl="0" indent="0" algn="ctr" defTabSz="914400" rtl="0" fontAlgn="auto" hangingPunct="1">
              <a:lnSpc>
                <a:spcPct val="80000"/>
              </a:lnSpc>
              <a:spcBef>
                <a:spcPts val="50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endParaRPr lang="pl-PL" i="1" u="none" strike="noStrike" kern="1200" cap="none" spc="0" baseline="0" dirty="0">
              <a:solidFill>
                <a:srgbClr val="FFFF00"/>
              </a:solidFill>
              <a:uFillTx/>
              <a:latin typeface="+mj-lt"/>
              <a:ea typeface="SimSun" pitchFamily="2"/>
              <a:cs typeface="SimSun" pitchFamily="2"/>
            </a:endParaRPr>
          </a:p>
        </p:txBody>
      </p:sp>
      <p:grpSp>
        <p:nvGrpSpPr>
          <p:cNvPr id="9" name="Group 8">
            <a:extLst>
              <a:ext uri="{FF2B5EF4-FFF2-40B4-BE49-F238E27FC236}">
                <a16:creationId xmlns:a16="http://schemas.microsoft.com/office/drawing/2014/main" id="{961E8B52-5AFE-4FC9-9E47-59D6EF6D5509}"/>
              </a:ext>
            </a:extLst>
          </p:cNvPr>
          <p:cNvGrpSpPr/>
          <p:nvPr/>
        </p:nvGrpSpPr>
        <p:grpSpPr>
          <a:xfrm>
            <a:off x="6732240" y="4968840"/>
            <a:ext cx="2402348" cy="1889160"/>
            <a:chOff x="4653282" y="1596095"/>
            <a:chExt cx="2795752" cy="2461332"/>
          </a:xfrm>
        </p:grpSpPr>
        <p:pic>
          <p:nvPicPr>
            <p:cNvPr id="7" name="Picture 6" descr="Chart, funnel chart&#10;&#10;Description automatically generated">
              <a:extLst>
                <a:ext uri="{FF2B5EF4-FFF2-40B4-BE49-F238E27FC236}">
                  <a16:creationId xmlns:a16="http://schemas.microsoft.com/office/drawing/2014/main" id="{6021010F-85D8-4658-A00D-9E14B4032A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282" y="1596095"/>
              <a:ext cx="2795752" cy="2461332"/>
            </a:xfrm>
            <a:prstGeom prst="rect">
              <a:avLst/>
            </a:prstGeom>
          </p:spPr>
        </p:pic>
        <p:sp>
          <p:nvSpPr>
            <p:cNvPr id="8" name="Rectangle 7">
              <a:extLst>
                <a:ext uri="{FF2B5EF4-FFF2-40B4-BE49-F238E27FC236}">
                  <a16:creationId xmlns:a16="http://schemas.microsoft.com/office/drawing/2014/main" id="{E72B9A15-80D7-45A1-8AF4-EF830DF98E95}"/>
                </a:ext>
              </a:extLst>
            </p:cNvPr>
            <p:cNvSpPr/>
            <p:nvPr/>
          </p:nvSpPr>
          <p:spPr>
            <a:xfrm>
              <a:off x="4668240" y="1641263"/>
              <a:ext cx="19609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CBBA89A7-0914-AF94-113E-0EE1ED9B0893}"/>
              </a:ext>
            </a:extLst>
          </p:cNvPr>
          <p:cNvGrpSpPr/>
          <p:nvPr/>
        </p:nvGrpSpPr>
        <p:grpSpPr>
          <a:xfrm>
            <a:off x="35496" y="1397561"/>
            <a:ext cx="9099092" cy="2689745"/>
            <a:chOff x="190323" y="4586909"/>
            <a:chExt cx="8825002" cy="2251427"/>
          </a:xfrm>
        </p:grpSpPr>
        <p:sp>
          <p:nvSpPr>
            <p:cNvPr id="13" name="pole tekstowe 19">
              <a:extLst>
                <a:ext uri="{FF2B5EF4-FFF2-40B4-BE49-F238E27FC236}">
                  <a16:creationId xmlns:a16="http://schemas.microsoft.com/office/drawing/2014/main" id="{EF5A8E3C-5E60-0FE7-236F-FD69FF269267}"/>
                </a:ext>
              </a:extLst>
            </p:cNvPr>
            <p:cNvSpPr txBox="1"/>
            <p:nvPr/>
          </p:nvSpPr>
          <p:spPr>
            <a:xfrm>
              <a:off x="2442554" y="5184488"/>
              <a:ext cx="227948" cy="323165"/>
            </a:xfrm>
            <a:prstGeom prst="rect">
              <a:avLst/>
            </a:prstGeom>
            <a:noFill/>
          </p:spPr>
          <p:txBody>
            <a:bodyPr wrap="none" rtlCol="0">
              <a:spAutoFit/>
            </a:bodyPr>
            <a:lstStyle/>
            <a:p>
              <a:r>
                <a:rPr lang="pl-PL" sz="1500" dirty="0"/>
                <a:t> </a:t>
              </a:r>
            </a:p>
          </p:txBody>
        </p:sp>
        <p:pic>
          <p:nvPicPr>
            <p:cNvPr id="15" name="Picture 14">
              <a:extLst>
                <a:ext uri="{FF2B5EF4-FFF2-40B4-BE49-F238E27FC236}">
                  <a16:creationId xmlns:a16="http://schemas.microsoft.com/office/drawing/2014/main" id="{09DDFC4F-ADF7-CCC3-FF59-3BAD2A5CA7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7110" y="4595098"/>
              <a:ext cx="3378215" cy="2241675"/>
            </a:xfrm>
            <a:prstGeom prst="rect">
              <a:avLst/>
            </a:prstGeom>
          </p:spPr>
        </p:pic>
        <p:pic>
          <p:nvPicPr>
            <p:cNvPr id="16" name="Picture 15">
              <a:extLst>
                <a:ext uri="{FF2B5EF4-FFF2-40B4-BE49-F238E27FC236}">
                  <a16:creationId xmlns:a16="http://schemas.microsoft.com/office/drawing/2014/main" id="{D86AAA9F-8165-9EEF-4EF0-644FD7C944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9168" y="4586909"/>
              <a:ext cx="3378215" cy="2241675"/>
            </a:xfrm>
            <a:prstGeom prst="rect">
              <a:avLst/>
            </a:prstGeom>
          </p:spPr>
        </p:pic>
        <p:pic>
          <p:nvPicPr>
            <p:cNvPr id="17" name="Picture 16">
              <a:extLst>
                <a:ext uri="{FF2B5EF4-FFF2-40B4-BE49-F238E27FC236}">
                  <a16:creationId xmlns:a16="http://schemas.microsoft.com/office/drawing/2014/main" id="{772BDB64-6A60-2590-80D9-709B0B508A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323" y="4596661"/>
              <a:ext cx="3394004" cy="2241675"/>
            </a:xfrm>
            <a:prstGeom prst="rect">
              <a:avLst/>
            </a:prstGeom>
          </p:spPr>
        </p:pic>
      </p:grpSp>
      <p:pic>
        <p:nvPicPr>
          <p:cNvPr id="18" name="図 69">
            <a:extLst>
              <a:ext uri="{FF2B5EF4-FFF2-40B4-BE49-F238E27FC236}">
                <a16:creationId xmlns:a16="http://schemas.microsoft.com/office/drawing/2014/main" id="{39CB588E-B862-F57E-6E03-9FC8F040F2A0}"/>
              </a:ext>
            </a:extLst>
          </p:cNvPr>
          <p:cNvPicPr>
            <a:picLocks noChangeAspect="1"/>
          </p:cNvPicPr>
          <p:nvPr/>
        </p:nvPicPr>
        <p:blipFill>
          <a:blip r:embed="rId7"/>
          <a:stretch>
            <a:fillRect/>
          </a:stretch>
        </p:blipFill>
        <p:spPr>
          <a:xfrm>
            <a:off x="2771666" y="1462873"/>
            <a:ext cx="3643409" cy="2567134"/>
          </a:xfrm>
          <a:prstGeom prst="roundRect">
            <a:avLst>
              <a:gd name="adj" fmla="val 50000"/>
            </a:avLst>
          </a:prstGeom>
          <a:solidFill>
            <a:schemeClr val="tx1"/>
          </a:solidFill>
          <a:ln>
            <a:noFill/>
          </a:ln>
          <a:effectLst>
            <a:glow rad="63500">
              <a:schemeClr val="accent4">
                <a:satMod val="175000"/>
                <a:alpha val="40000"/>
              </a:schemeClr>
            </a:glow>
            <a:softEdge rad="127000"/>
          </a:effectLst>
        </p:spPr>
      </p:pic>
      <p:pic>
        <p:nvPicPr>
          <p:cNvPr id="22" name="Picture 21" descr="A mountain with trees and a mountain in the background&#10;&#10;Description automatically generated with medium confidence">
            <a:extLst>
              <a:ext uri="{FF2B5EF4-FFF2-40B4-BE49-F238E27FC236}">
                <a16:creationId xmlns:a16="http://schemas.microsoft.com/office/drawing/2014/main" id="{A604AC1A-3188-4843-B08F-DE9CE411AF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6" y="4968841"/>
            <a:ext cx="6724594" cy="1863046"/>
          </a:xfrm>
          <a:prstGeom prst="rect">
            <a:avLst/>
          </a:prstGeom>
        </p:spPr>
      </p:pic>
      <p:pic>
        <p:nvPicPr>
          <p:cNvPr id="1026" name="Picture 2">
            <a:extLst>
              <a:ext uri="{FF2B5EF4-FFF2-40B4-BE49-F238E27FC236}">
                <a16:creationId xmlns:a16="http://schemas.microsoft.com/office/drawing/2014/main" id="{DC116348-9A20-1D47-38CA-52A827ED73C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54" y="4098957"/>
            <a:ext cx="859258" cy="8781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275E8F9-1A03-796D-DE98-61DD350564C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44408" y="4085772"/>
            <a:ext cx="880700" cy="880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73BC2FC-F254-E00D-A084-984AF77F2F2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9792" y="4099294"/>
            <a:ext cx="880701" cy="8807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9495BA-A434-4E30-8618-BCE1E6DBA35A}"/>
              </a:ext>
            </a:extLst>
          </p:cNvPr>
          <p:cNvPicPr>
            <a:picLocks noChangeAspect="1"/>
          </p:cNvPicPr>
          <p:nvPr/>
        </p:nvPicPr>
        <p:blipFill>
          <a:blip r:embed="rId3">
            <a:lum/>
            <a:alphaModFix/>
          </a:blip>
          <a:srcRect/>
          <a:stretch>
            <a:fillRect/>
          </a:stretch>
        </p:blipFill>
        <p:spPr>
          <a:xfrm>
            <a:off x="-57749" y="1593360"/>
            <a:ext cx="8942040" cy="1584720"/>
          </a:xfrm>
          <a:prstGeom prst="rect">
            <a:avLst/>
          </a:prstGeom>
          <a:noFill/>
          <a:ln>
            <a:noFill/>
          </a:ln>
        </p:spPr>
      </p:pic>
      <p:sp>
        <p:nvSpPr>
          <p:cNvPr id="3" name="Title 2">
            <a:extLst>
              <a:ext uri="{FF2B5EF4-FFF2-40B4-BE49-F238E27FC236}">
                <a16:creationId xmlns:a16="http://schemas.microsoft.com/office/drawing/2014/main" id="{6396A083-1A9E-4A48-9995-224653E94DE1}"/>
              </a:ext>
            </a:extLst>
          </p:cNvPr>
          <p:cNvSpPr txBox="1">
            <a:spLocks noGrp="1"/>
          </p:cNvSpPr>
          <p:nvPr>
            <p:ph type="title"/>
          </p:nvPr>
        </p:nvSpPr>
        <p:spPr>
          <a:xfrm>
            <a:off x="298471" y="136530"/>
            <a:ext cx="8229600" cy="411120"/>
          </a:xfrm>
        </p:spPr>
        <p:txBody>
          <a:bodyPr lIns="0" tIns="0" rIns="0" bIns="0"/>
          <a:lstStyle/>
          <a:p>
            <a:pPr lvl="0" algn="l" hangingPunct="0"/>
            <a:r>
              <a:rPr lang="en-US" sz="2000" dirty="0">
                <a:latin typeface="Arial" pitchFamily="18"/>
              </a:rPr>
              <a:t>Solving time-dependent problem for </a:t>
            </a:r>
            <a:r>
              <a:rPr lang="en-US" sz="2000" dirty="0" err="1">
                <a:latin typeface="Arial" pitchFamily="18"/>
              </a:rPr>
              <a:t>superfluids</a:t>
            </a:r>
            <a:r>
              <a:rPr lang="pl-PL" sz="2000" dirty="0">
                <a:latin typeface="Arial" pitchFamily="18"/>
              </a:rPr>
              <a:t> </a:t>
            </a:r>
            <a:r>
              <a:rPr lang="pl-PL" sz="2000" dirty="0" err="1">
                <a:latin typeface="Arial" pitchFamily="18"/>
              </a:rPr>
              <a:t>within</a:t>
            </a:r>
            <a:r>
              <a:rPr lang="pl-PL" sz="2000" dirty="0">
                <a:latin typeface="Arial" pitchFamily="18"/>
              </a:rPr>
              <a:t> TDSLDA</a:t>
            </a:r>
            <a:endParaRPr lang="en-US" sz="2000" dirty="0">
              <a:latin typeface="Arial" pitchFamily="18"/>
            </a:endParaRPr>
          </a:p>
        </p:txBody>
      </p:sp>
      <p:sp>
        <p:nvSpPr>
          <p:cNvPr id="4" name="TextBox 3">
            <a:extLst>
              <a:ext uri="{FF2B5EF4-FFF2-40B4-BE49-F238E27FC236}">
                <a16:creationId xmlns:a16="http://schemas.microsoft.com/office/drawing/2014/main" id="{ACCA0632-B4BD-4D8D-A85E-FE7A15E6AFD8}"/>
              </a:ext>
            </a:extLst>
          </p:cNvPr>
          <p:cNvSpPr txBox="1"/>
          <p:nvPr/>
        </p:nvSpPr>
        <p:spPr>
          <a:xfrm>
            <a:off x="154800" y="685799"/>
            <a:ext cx="8180280" cy="54756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200" b="0" i="1" u="none" strike="noStrike" kern="1200">
                <a:ln>
                  <a:noFill/>
                </a:ln>
                <a:latin typeface="Arial" pitchFamily="18"/>
                <a:ea typeface="WenQuanYi Micro Hei" pitchFamily="2"/>
                <a:cs typeface="Lohit Devanagari" pitchFamily="2"/>
              </a:rPr>
              <a:t>The real-time dynamics is given by equations, which are formally equivalent to the Time-Dependent HFB (TDHFB) </a:t>
            </a:r>
            <a:br>
              <a:rPr lang="en-US" sz="1200" b="0" i="1" u="none" strike="noStrike" kern="1200">
                <a:ln>
                  <a:noFill/>
                </a:ln>
                <a:latin typeface="Arial" pitchFamily="18"/>
                <a:ea typeface="WenQuanYi Micro Hei" pitchFamily="2"/>
                <a:cs typeface="Lohit Devanagari" pitchFamily="2"/>
              </a:rPr>
            </a:br>
            <a:r>
              <a:rPr lang="en-US" sz="1200" b="0" i="1" u="none" strike="noStrike" kern="1200">
                <a:ln>
                  <a:noFill/>
                </a:ln>
                <a:latin typeface="Arial" pitchFamily="18"/>
                <a:ea typeface="WenQuanYi Micro Hei" pitchFamily="2"/>
                <a:cs typeface="Lohit Devanagari" pitchFamily="2"/>
              </a:rPr>
              <a:t>or Time-Dependent Bogolubov-de Gennes (TDBdG) equations</a:t>
            </a:r>
          </a:p>
        </p:txBody>
      </p:sp>
      <p:sp>
        <p:nvSpPr>
          <p:cNvPr id="8" name="TextBox 7">
            <a:extLst>
              <a:ext uri="{FF2B5EF4-FFF2-40B4-BE49-F238E27FC236}">
                <a16:creationId xmlns:a16="http://schemas.microsoft.com/office/drawing/2014/main" id="{7F22B88F-53D4-4258-BF70-0ACE2A3F020D}"/>
              </a:ext>
            </a:extLst>
          </p:cNvPr>
          <p:cNvSpPr txBox="1"/>
          <p:nvPr/>
        </p:nvSpPr>
        <p:spPr>
          <a:xfrm>
            <a:off x="119275" y="3387959"/>
            <a:ext cx="4073040" cy="372240"/>
          </a:xfrm>
          <a:prstGeom prst="rect">
            <a:avLst/>
          </a:prstGeom>
          <a:noFill/>
          <a:ln>
            <a:noFill/>
          </a:ln>
        </p:spPr>
        <p:txBody>
          <a:bodyPr wrap="none" lIns="90000" tIns="45000" rIns="90000" bIns="45000" anchorCtr="0" compatLnSpc="0">
            <a:spAutoFit/>
          </a:bodyPr>
          <a:lstStyle/>
          <a:p>
            <a:pPr marL="0" marR="0" lvl="0" indent="0" hangingPunct="0">
              <a:lnSpc>
                <a:spcPct val="100000"/>
              </a:lnSpc>
              <a:spcBef>
                <a:spcPts val="0"/>
              </a:spcBef>
              <a:spcAft>
                <a:spcPts val="0"/>
              </a:spcAft>
              <a:buNone/>
              <a:tabLst/>
            </a:pPr>
            <a:r>
              <a:rPr lang="en-US" sz="1800" b="0" i="0" u="none" strike="noStrike" kern="1200">
                <a:ln>
                  <a:noFill/>
                </a:ln>
                <a:latin typeface="Arial" pitchFamily="18"/>
                <a:ea typeface="WenQuanYi Micro Hei" pitchFamily="2"/>
                <a:cs typeface="Lohit Devanagari" pitchFamily="2"/>
              </a:rPr>
              <a:t>where </a:t>
            </a:r>
            <a:r>
              <a:rPr lang="en-US" sz="1800" b="0" i="1" u="none" strike="noStrike" kern="1200">
                <a:ln>
                  <a:noFill/>
                </a:ln>
                <a:latin typeface="Arial" pitchFamily="18"/>
                <a:ea typeface="WenQuanYi Micro Hei" pitchFamily="2"/>
                <a:cs typeface="Lohit Devanagari" pitchFamily="2"/>
              </a:rPr>
              <a:t>h</a:t>
            </a:r>
            <a:r>
              <a:rPr lang="en-US" sz="1800" b="0" i="0" u="none" strike="noStrike" kern="1200">
                <a:ln>
                  <a:noFill/>
                </a:ln>
                <a:latin typeface="Arial" pitchFamily="18"/>
                <a:ea typeface="WenQuanYi Micro Hei" pitchFamily="2"/>
                <a:cs typeface="Lohit Devanagari" pitchFamily="2"/>
              </a:rPr>
              <a:t> and </a:t>
            </a:r>
            <a:r>
              <a:rPr lang="en-US" sz="1800" b="0" i="0" u="none" strike="noStrike" kern="1200">
                <a:ln>
                  <a:noFill/>
                </a:ln>
                <a:latin typeface="OpenSymbol" pitchFamily="18"/>
                <a:ea typeface="OpenSymbol" pitchFamily="2"/>
                <a:cs typeface="OpenSymbol" pitchFamily="2"/>
              </a:rPr>
              <a:t>Δ</a:t>
            </a:r>
            <a:r>
              <a:rPr lang="en-US" sz="1800" b="0" i="0" u="none" strike="noStrike" kern="1200">
                <a:ln>
                  <a:noFill/>
                </a:ln>
                <a:latin typeface="Arial" pitchFamily="18"/>
                <a:ea typeface="WenQuanYi Micro Hei" pitchFamily="2"/>
                <a:cs typeface="Lohit Devanagari" pitchFamily="2"/>
              </a:rPr>
              <a:t> depends on “densities”:</a:t>
            </a:r>
          </a:p>
        </p:txBody>
      </p:sp>
      <p:sp>
        <p:nvSpPr>
          <p:cNvPr id="9" name="Freeform: Shape 8">
            <a:extLst>
              <a:ext uri="{FF2B5EF4-FFF2-40B4-BE49-F238E27FC236}">
                <a16:creationId xmlns:a16="http://schemas.microsoft.com/office/drawing/2014/main" id="{81747933-2CA5-4575-80F3-E7E76BC779C6}"/>
              </a:ext>
            </a:extLst>
          </p:cNvPr>
          <p:cNvSpPr/>
          <p:nvPr/>
        </p:nvSpPr>
        <p:spPr>
          <a:xfrm>
            <a:off x="19032" y="4921740"/>
            <a:ext cx="4114800" cy="685799"/>
          </a:xfrm>
          <a:custGeom>
            <a:avLst>
              <a:gd name="f0" fmla="val 5923"/>
              <a:gd name="f1" fmla="val 3932"/>
            </a:avLst>
            <a:gdLst>
              <a:gd name="f2" fmla="val 10800000"/>
              <a:gd name="f3" fmla="val 5400000"/>
              <a:gd name="f4" fmla="val 18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0 0 0"/>
              <a:gd name="f17" fmla="*/ f5 1 21600"/>
              <a:gd name="f18" fmla="*/ f6 1 21600"/>
              <a:gd name="f19" fmla="pin -2147483647 f0 2147483647"/>
              <a:gd name="f20" fmla="pin -2147483647 f1 2147483647"/>
              <a:gd name="f21" fmla="*/ f16 f2 1"/>
              <a:gd name="f22" fmla="+- f19 0 10800"/>
              <a:gd name="f23" fmla="+- f20 0 10800"/>
              <a:gd name="f24" fmla="+- f20 0 21600"/>
              <a:gd name="f25" fmla="+- f19 0 21600"/>
              <a:gd name="f26" fmla="val f19"/>
              <a:gd name="f27" fmla="val f20"/>
              <a:gd name="f28" fmla="*/ f19 f17 1"/>
              <a:gd name="f29" fmla="*/ f20 f18 1"/>
              <a:gd name="f30" fmla="*/ 0 f17 1"/>
              <a:gd name="f31" fmla="*/ 21600 f17 1"/>
              <a:gd name="f32" fmla="*/ 21600 f18 1"/>
              <a:gd name="f33" fmla="*/ 0 f18 1"/>
              <a:gd name="f34" fmla="*/ 10800 f17 1"/>
              <a:gd name="f35" fmla="*/ f21 1 f4"/>
              <a:gd name="f36" fmla="*/ 10800 f18 1"/>
              <a:gd name="f37" fmla="abs f22"/>
              <a:gd name="f38" fmla="abs f23"/>
              <a:gd name="f39" fmla="+- f35 0 f3"/>
              <a:gd name="f40" fmla="*/ f26 f17 1"/>
              <a:gd name="f41" fmla="*/ f27 f18 1"/>
              <a:gd name="f42" fmla="+- f37 0 f38"/>
              <a:gd name="f43" fmla="+- f38 0 f37"/>
              <a:gd name="f44" fmla="?: f23 f9 f42"/>
              <a:gd name="f45" fmla="?: f23 f42 f9"/>
              <a:gd name="f46" fmla="?: f22 f9 f43"/>
              <a:gd name="f47" fmla="?: f22 f43 f9"/>
              <a:gd name="f48" fmla="?: f19 f9 f44"/>
              <a:gd name="f49" fmla="?: f19 f9 f45"/>
              <a:gd name="f50" fmla="?: f24 f46 f9"/>
              <a:gd name="f51" fmla="?: f24 f47 f9"/>
              <a:gd name="f52" fmla="?: f25 f45 f9"/>
              <a:gd name="f53" fmla="?: f25 f44 f9"/>
              <a:gd name="f54" fmla="?: f20 f9 f47"/>
              <a:gd name="f55" fmla="?: f20 f9 f46"/>
              <a:gd name="f56" fmla="?: f48 f19 0"/>
              <a:gd name="f57" fmla="?: f48 f20 6280"/>
              <a:gd name="f58" fmla="?: f49 f19 0"/>
              <a:gd name="f59" fmla="?: f49 f20 15320"/>
              <a:gd name="f60" fmla="?: f50 f19 6280"/>
              <a:gd name="f61" fmla="?: f50 f20 21600"/>
              <a:gd name="f62" fmla="?: f51 f19 15320"/>
              <a:gd name="f63" fmla="?: f51 f20 21600"/>
              <a:gd name="f64" fmla="?: f52 f19 21600"/>
              <a:gd name="f65" fmla="?: f52 f20 15320"/>
              <a:gd name="f66" fmla="?: f53 f19 21600"/>
              <a:gd name="f67" fmla="?: f53 f20 6280"/>
              <a:gd name="f68" fmla="?: f54 f19 15320"/>
              <a:gd name="f69" fmla="?: f54 f20 0"/>
              <a:gd name="f70" fmla="?: f55 f19 6280"/>
              <a:gd name="f71" fmla="?: f55 f20 0"/>
            </a:gdLst>
            <a:ahLst>
              <a:ahXY gdRefX="f0" minX="f10" maxX="f11" gdRefY="f1" minY="f10" maxY="f11">
                <a:pos x="f28" y="f29"/>
              </a:ahXY>
            </a:ahLst>
            <a:cxnLst>
              <a:cxn ang="3cd4">
                <a:pos x="hc" y="t"/>
              </a:cxn>
              <a:cxn ang="0">
                <a:pos x="r" y="vc"/>
              </a:cxn>
              <a:cxn ang="cd4">
                <a:pos x="hc" y="b"/>
              </a:cxn>
              <a:cxn ang="cd2">
                <a:pos x="l" y="vc"/>
              </a:cxn>
              <a:cxn ang="f39">
                <a:pos x="f34" y="f33"/>
              </a:cxn>
              <a:cxn ang="f39">
                <a:pos x="f30" y="f36"/>
              </a:cxn>
              <a:cxn ang="f39">
                <a:pos x="f34" y="f32"/>
              </a:cxn>
              <a:cxn ang="f39">
                <a:pos x="f31" y="f36"/>
              </a:cxn>
              <a:cxn ang="f39">
                <a:pos x="f40" y="f41"/>
              </a:cxn>
            </a:cxnLst>
            <a:rect l="f30" t="f33" r="f31" b="f32"/>
            <a:pathLst>
              <a:path w="21600" h="21600">
                <a:moveTo>
                  <a:pt x="f7" y="f7"/>
                </a:moveTo>
                <a:lnTo>
                  <a:pt x="f7" y="f12"/>
                </a:lnTo>
                <a:lnTo>
                  <a:pt x="f56" y="f57"/>
                </a:lnTo>
                <a:lnTo>
                  <a:pt x="f7" y="f13"/>
                </a:lnTo>
                <a:lnTo>
                  <a:pt x="f7" y="f14"/>
                </a:lnTo>
                <a:lnTo>
                  <a:pt x="f58" y="f59"/>
                </a:lnTo>
                <a:lnTo>
                  <a:pt x="f7" y="f15"/>
                </a:lnTo>
                <a:lnTo>
                  <a:pt x="f7" y="f8"/>
                </a:lnTo>
                <a:lnTo>
                  <a:pt x="f12" y="f8"/>
                </a:lnTo>
                <a:lnTo>
                  <a:pt x="f60" y="f61"/>
                </a:lnTo>
                <a:lnTo>
                  <a:pt x="f13" y="f8"/>
                </a:lnTo>
                <a:lnTo>
                  <a:pt x="f14" y="f8"/>
                </a:lnTo>
                <a:lnTo>
                  <a:pt x="f62" y="f63"/>
                </a:lnTo>
                <a:lnTo>
                  <a:pt x="f15" y="f8"/>
                </a:lnTo>
                <a:lnTo>
                  <a:pt x="f8" y="f8"/>
                </a:lnTo>
                <a:lnTo>
                  <a:pt x="f8" y="f15"/>
                </a:lnTo>
                <a:lnTo>
                  <a:pt x="f64" y="f65"/>
                </a:lnTo>
                <a:lnTo>
                  <a:pt x="f8" y="f14"/>
                </a:lnTo>
                <a:lnTo>
                  <a:pt x="f8" y="f13"/>
                </a:lnTo>
                <a:lnTo>
                  <a:pt x="f66" y="f67"/>
                </a:lnTo>
                <a:lnTo>
                  <a:pt x="f8" y="f12"/>
                </a:lnTo>
                <a:lnTo>
                  <a:pt x="f8" y="f7"/>
                </a:lnTo>
                <a:lnTo>
                  <a:pt x="f15" y="f7"/>
                </a:lnTo>
                <a:lnTo>
                  <a:pt x="f68" y="f69"/>
                </a:lnTo>
                <a:lnTo>
                  <a:pt x="f14" y="f7"/>
                </a:lnTo>
                <a:lnTo>
                  <a:pt x="f13" y="f7"/>
                </a:lnTo>
                <a:lnTo>
                  <a:pt x="f70" y="f71"/>
                </a:lnTo>
                <a:lnTo>
                  <a:pt x="f12" y="f7"/>
                </a:lnTo>
                <a:lnTo>
                  <a:pt x="f7" y="f7"/>
                </a:lnTo>
                <a:close/>
              </a:path>
            </a:pathLst>
          </a:custGeom>
          <a:solidFill>
            <a:srgbClr val="EEEEEE"/>
          </a:solidFill>
          <a:ln w="12600">
            <a:solidFill>
              <a:srgbClr val="000000"/>
            </a:solidFill>
            <a:prstDash val="solid"/>
          </a:ln>
        </p:spPr>
        <p:txBody>
          <a:bodyPr wrap="none" lIns="96120" tIns="51120" rIns="96120" bIns="51120" anchor="ctr" anchorCtr="0" compatLnSpc="0">
            <a:noAutofit/>
          </a:bodyPr>
          <a:lstStyle/>
          <a:p>
            <a:pPr marL="0" marR="0" lvl="0" indent="0" algn="ctr" hangingPunct="0">
              <a:lnSpc>
                <a:spcPct val="100000"/>
              </a:lnSpc>
              <a:spcBef>
                <a:spcPts val="0"/>
              </a:spcBef>
              <a:spcAft>
                <a:spcPts val="0"/>
              </a:spcAft>
              <a:buNone/>
              <a:tabLst/>
            </a:pPr>
            <a:r>
              <a:rPr lang="en-US" sz="1600" b="1" i="0" u="none" strike="noStrike" kern="1200" dirty="0">
                <a:ln>
                  <a:noFill/>
                </a:ln>
                <a:latin typeface="Arial" pitchFamily="18"/>
                <a:ea typeface="WenQuanYi Micro Hei" pitchFamily="2"/>
                <a:cs typeface="Lohit Devanagari" pitchFamily="2"/>
              </a:rPr>
              <a:t> </a:t>
            </a:r>
            <a:r>
              <a:rPr lang="pl-PL" sz="1600" b="1" dirty="0">
                <a:latin typeface="Arial" pitchFamily="18"/>
                <a:ea typeface="WenQuanYi Micro Hei" pitchFamily="2"/>
                <a:cs typeface="Lohit Devanagari" pitchFamily="2"/>
              </a:rPr>
              <a:t>huge number</a:t>
            </a:r>
            <a:r>
              <a:rPr lang="en-US" sz="1600" b="1" i="0" u="none" strike="noStrike" kern="1200" dirty="0">
                <a:ln>
                  <a:noFill/>
                </a:ln>
                <a:latin typeface="Arial" pitchFamily="18"/>
                <a:ea typeface="WenQuanYi Micro Hei" pitchFamily="2"/>
                <a:cs typeface="Lohit Devanagari" pitchFamily="2"/>
              </a:rPr>
              <a:t> of nonlinear  coupled 3D  </a:t>
            </a:r>
            <a:br>
              <a:rPr lang="en-US" sz="1600" b="1" i="0" u="none" strike="noStrike" kern="1200" dirty="0">
                <a:ln>
                  <a:noFill/>
                </a:ln>
                <a:latin typeface="Arial" pitchFamily="18"/>
                <a:ea typeface="WenQuanYi Micro Hei" pitchFamily="2"/>
                <a:cs typeface="Lohit Devanagari" pitchFamily="2"/>
              </a:rPr>
            </a:br>
            <a:r>
              <a:rPr lang="en-US" sz="1600" b="1" i="0" u="none" strike="noStrike" kern="1200" dirty="0">
                <a:ln>
                  <a:noFill/>
                </a:ln>
                <a:latin typeface="Arial" pitchFamily="18"/>
                <a:ea typeface="WenQuanYi Micro Hei" pitchFamily="2"/>
                <a:cs typeface="Lohit Devanagari" pitchFamily="2"/>
              </a:rPr>
              <a:t>Partial  Differential  Equations</a:t>
            </a:r>
            <a:br>
              <a:rPr lang="en-US" sz="1600" b="1" i="0" u="none" strike="noStrike" kern="1200" dirty="0">
                <a:ln>
                  <a:noFill/>
                </a:ln>
                <a:latin typeface="Arial" pitchFamily="18"/>
                <a:ea typeface="WenQuanYi Micro Hei" pitchFamily="2"/>
                <a:cs typeface="Lohit Devanagari" pitchFamily="2"/>
              </a:rPr>
            </a:br>
            <a:r>
              <a:rPr lang="en-US" sz="1600" b="0" i="0" u="none" strike="noStrike" kern="1200" dirty="0">
                <a:ln>
                  <a:noFill/>
                </a:ln>
                <a:latin typeface="Arial" pitchFamily="18"/>
                <a:ea typeface="WenQuanYi Micro Hei" pitchFamily="2"/>
                <a:cs typeface="Lohit Devanagari" pitchFamily="2"/>
              </a:rPr>
              <a:t>(in practice n=1,2,…, 10</a:t>
            </a:r>
            <a:r>
              <a:rPr lang="en-US" sz="1600" b="0" i="0" u="none" strike="noStrike" kern="1200" baseline="33000" dirty="0">
                <a:ln>
                  <a:noFill/>
                </a:ln>
                <a:latin typeface="Arial" pitchFamily="18"/>
                <a:ea typeface="WenQuanYi Micro Hei" pitchFamily="2"/>
                <a:cs typeface="Lohit Devanagari" pitchFamily="2"/>
              </a:rPr>
              <a:t>5</a:t>
            </a:r>
            <a:r>
              <a:rPr lang="en-US" sz="1600" b="0" i="0" u="none" strike="noStrike" kern="1200" dirty="0">
                <a:ln>
                  <a:noFill/>
                </a:ln>
                <a:latin typeface="Arial" pitchFamily="18"/>
                <a:ea typeface="WenQuanYi Micro Hei" pitchFamily="2"/>
                <a:cs typeface="Lohit Devanagari" pitchFamily="2"/>
              </a:rPr>
              <a:t> - 10</a:t>
            </a:r>
            <a:r>
              <a:rPr lang="en-US" sz="1600" b="0" i="0" u="none" strike="noStrike" kern="1200" baseline="33000" dirty="0">
                <a:ln>
                  <a:noFill/>
                </a:ln>
                <a:latin typeface="Arial" pitchFamily="18"/>
                <a:ea typeface="WenQuanYi Micro Hei" pitchFamily="2"/>
                <a:cs typeface="Lohit Devanagari" pitchFamily="2"/>
              </a:rPr>
              <a:t>6</a:t>
            </a:r>
            <a:r>
              <a:rPr lang="en-US" sz="1600" b="0" i="0" u="none" strike="noStrike" kern="1200" dirty="0">
                <a:ln>
                  <a:noFill/>
                </a:ln>
                <a:latin typeface="Arial" pitchFamily="18"/>
                <a:ea typeface="WenQuanYi Micro Hei" pitchFamily="2"/>
                <a:cs typeface="Lohit Devanagari" pitchFamily="2"/>
              </a:rPr>
              <a:t>)</a:t>
            </a:r>
          </a:p>
        </p:txBody>
      </p:sp>
      <p:pic>
        <p:nvPicPr>
          <p:cNvPr id="10" name="Picture 9">
            <a:extLst>
              <a:ext uri="{FF2B5EF4-FFF2-40B4-BE49-F238E27FC236}">
                <a16:creationId xmlns:a16="http://schemas.microsoft.com/office/drawing/2014/main" id="{86E4DD66-3FBC-48BA-8F75-ABD7B4C1B0CA}"/>
              </a:ext>
            </a:extLst>
          </p:cNvPr>
          <p:cNvPicPr>
            <a:picLocks noChangeAspect="1"/>
          </p:cNvPicPr>
          <p:nvPr/>
        </p:nvPicPr>
        <p:blipFill>
          <a:blip r:embed="rId4">
            <a:lum/>
            <a:alphaModFix/>
          </a:blip>
          <a:srcRect/>
          <a:stretch>
            <a:fillRect/>
          </a:stretch>
        </p:blipFill>
        <p:spPr>
          <a:xfrm>
            <a:off x="131473" y="3787969"/>
            <a:ext cx="5232615" cy="1021505"/>
          </a:xfrm>
          <a:prstGeom prst="rect">
            <a:avLst/>
          </a:prstGeom>
          <a:noFill/>
          <a:ln>
            <a:noFill/>
          </a:ln>
        </p:spPr>
      </p:pic>
      <p:sp>
        <p:nvSpPr>
          <p:cNvPr id="11" name="Straight Connector 10">
            <a:extLst>
              <a:ext uri="{FF2B5EF4-FFF2-40B4-BE49-F238E27FC236}">
                <a16:creationId xmlns:a16="http://schemas.microsoft.com/office/drawing/2014/main" id="{798A2C82-1527-4000-9CD2-A7CCD36D8611}"/>
              </a:ext>
            </a:extLst>
          </p:cNvPr>
          <p:cNvSpPr/>
          <p:nvPr/>
        </p:nvSpPr>
        <p:spPr>
          <a:xfrm flipH="1">
            <a:off x="2774995" y="1419480"/>
            <a:ext cx="329399" cy="230400"/>
          </a:xfrm>
          <a:prstGeom prst="line">
            <a:avLst/>
          </a:prstGeom>
          <a:noFill/>
          <a:ln w="9000">
            <a:solidFill>
              <a:srgbClr val="000000"/>
            </a:solidFill>
            <a:prstDash val="solid"/>
            <a:tailEnd type="arrow"/>
          </a:ln>
        </p:spPr>
        <p:txBody>
          <a:bodyPr wrap="none" lIns="0" tIns="0" rIns="0" bIns="0" anchor="ctr" anchorCtr="1" compatLnSpc="0"/>
          <a:lstStyle/>
          <a:p>
            <a:pPr marL="0" marR="0" lvl="0" indent="0" hangingPunct="0">
              <a:lnSpc>
                <a:spcPct val="100000"/>
              </a:lnSpc>
              <a:spcBef>
                <a:spcPts val="0"/>
              </a:spcBef>
              <a:spcAft>
                <a:spcPts val="0"/>
              </a:spcAft>
              <a:buNone/>
              <a:tabLst/>
            </a:pPr>
            <a:endParaRPr lang="en-US" sz="1800" b="0" i="0" u="none" strike="noStrike" kern="1200">
              <a:ln>
                <a:noFill/>
              </a:ln>
              <a:latin typeface="Arial" pitchFamily="18"/>
              <a:ea typeface="WenQuanYi Micro Hei" pitchFamily="2"/>
              <a:cs typeface="Lohit Devanagari" pitchFamily="2"/>
            </a:endParaRPr>
          </a:p>
        </p:txBody>
      </p:sp>
      <p:pic>
        <p:nvPicPr>
          <p:cNvPr id="12" name="Picture 11">
            <a:extLst>
              <a:ext uri="{FF2B5EF4-FFF2-40B4-BE49-F238E27FC236}">
                <a16:creationId xmlns:a16="http://schemas.microsoft.com/office/drawing/2014/main" id="{BE8F33DC-E976-4686-9D0B-1E067E86EEF5}"/>
              </a:ext>
            </a:extLst>
          </p:cNvPr>
          <p:cNvPicPr>
            <a:picLocks noChangeAspect="1"/>
          </p:cNvPicPr>
          <p:nvPr/>
        </p:nvPicPr>
        <p:blipFill>
          <a:blip r:embed="rId5">
            <a:lum/>
            <a:alphaModFix/>
          </a:blip>
          <a:srcRect/>
          <a:stretch>
            <a:fillRect/>
          </a:stretch>
        </p:blipFill>
        <p:spPr>
          <a:xfrm>
            <a:off x="1543795" y="1082879"/>
            <a:ext cx="5015880" cy="300960"/>
          </a:xfrm>
          <a:prstGeom prst="rect">
            <a:avLst/>
          </a:prstGeom>
          <a:noFill/>
          <a:ln>
            <a:noFill/>
          </a:ln>
        </p:spPr>
      </p:pic>
      <p:sp>
        <p:nvSpPr>
          <p:cNvPr id="13" name="TextBox 12">
            <a:extLst>
              <a:ext uri="{FF2B5EF4-FFF2-40B4-BE49-F238E27FC236}">
                <a16:creationId xmlns:a16="http://schemas.microsoft.com/office/drawing/2014/main" id="{0AB08F9E-AF44-4B90-BBCC-F1CE3B5801B2}"/>
              </a:ext>
            </a:extLst>
          </p:cNvPr>
          <p:cNvSpPr txBox="1"/>
          <p:nvPr/>
        </p:nvSpPr>
        <p:spPr>
          <a:xfrm>
            <a:off x="4787237" y="4887720"/>
            <a:ext cx="4213693" cy="1877971"/>
          </a:xfrm>
          <a:prstGeom prst="rect">
            <a:avLst/>
          </a:prstGeom>
          <a:solidFill>
            <a:srgbClr val="FFFFFF"/>
          </a:solidFill>
          <a:ln w="0">
            <a:solidFill>
              <a:srgbClr val="000000"/>
            </a:solidFill>
            <a:prstDash val="solid"/>
          </a:ln>
          <a:effectLst>
            <a:outerShdw dist="152735" dir="2700000" algn="tl">
              <a:srgbClr val="808080"/>
            </a:outerShdw>
          </a:effectLst>
        </p:spPr>
        <p:txBody>
          <a:bodyPr wrap="square" lIns="90000" tIns="45000" rIns="90000" bIns="45000" compatLnSpc="0">
            <a:spAutoFit/>
          </a:bodyPr>
          <a:lstStyle/>
          <a:p>
            <a:pPr marL="0" marR="0" lvl="0" indent="0" hangingPunct="0">
              <a:lnSpc>
                <a:spcPct val="100000"/>
              </a:lnSpc>
              <a:spcBef>
                <a:spcPts val="0"/>
              </a:spcBef>
              <a:spcAft>
                <a:spcPts val="0"/>
              </a:spcAft>
              <a:buNone/>
              <a:tabLst/>
            </a:pPr>
            <a:r>
              <a:rPr lang="en-US" b="0" i="0" u="none" strike="noStrike" kern="1200" dirty="0">
                <a:ln>
                  <a:noFill/>
                </a:ln>
                <a:latin typeface="Comic Sans MS" pitchFamily="66"/>
                <a:ea typeface="WenQuanYi Micro Hei" pitchFamily="2"/>
                <a:cs typeface="Lohit Devanagari" pitchFamily="2"/>
              </a:rPr>
              <a:t>Present computing capabilities:</a:t>
            </a:r>
          </a:p>
          <a:p>
            <a:pPr marL="0" marR="0" lvl="0" indent="0" hangingPunct="0">
              <a:lnSpc>
                <a:spcPct val="100000"/>
              </a:lnSpc>
              <a:spcBef>
                <a:spcPts val="0"/>
              </a:spcBef>
              <a:spcAft>
                <a:spcPts val="0"/>
              </a:spcAft>
              <a:buSzPts val="1972"/>
              <a:buBlip>
                <a:blip r:embed="rId6">
                  <a:extLst>
                    <a:ext uri="{96DAC541-7B7A-43D3-8B79-37D633B846F1}">
                      <asvg:svgBlip xmlns:asvg="http://schemas.microsoft.com/office/drawing/2016/SVG/main" r:embed="rId7"/>
                    </a:ext>
                  </a:extLst>
                </a:blip>
              </a:buBlip>
              <a:tabLst/>
            </a:pPr>
            <a:r>
              <a:rPr lang="en-US" sz="1400" b="0" i="0" u="none" strike="noStrike" kern="1200" dirty="0">
                <a:ln>
                  <a:noFill/>
                </a:ln>
                <a:latin typeface="Comic Sans MS" pitchFamily="66"/>
                <a:ea typeface="WenQuanYi Micro Hei" pitchFamily="2"/>
                <a:cs typeface="Lohit Devanagari" pitchFamily="2"/>
              </a:rPr>
              <a:t> full 3D (unconstrained) superfluid dynamics</a:t>
            </a:r>
            <a:endParaRPr lang="en-US" sz="1100" b="0" i="0" u="none" strike="noStrike" kern="1200" dirty="0">
              <a:ln>
                <a:noFill/>
              </a:ln>
              <a:latin typeface="Comic Sans MS" pitchFamily="66"/>
              <a:ea typeface="WenQuanYi Micro Hei" pitchFamily="2"/>
              <a:cs typeface="Lohit Devanagari" pitchFamily="2"/>
            </a:endParaRPr>
          </a:p>
          <a:p>
            <a:pPr marL="0" marR="0" lvl="0" indent="0" hangingPunct="0">
              <a:lnSpc>
                <a:spcPct val="100000"/>
              </a:lnSpc>
              <a:spcBef>
                <a:spcPts val="0"/>
              </a:spcBef>
              <a:spcAft>
                <a:spcPts val="0"/>
              </a:spcAft>
              <a:buSzPts val="1972"/>
              <a:buBlip>
                <a:blip r:embed="rId6">
                  <a:extLst>
                    <a:ext uri="{96DAC541-7B7A-43D3-8B79-37D633B846F1}">
                      <asvg:svgBlip xmlns:asvg="http://schemas.microsoft.com/office/drawing/2016/SVG/main" r:embed="rId7"/>
                    </a:ext>
                  </a:extLst>
                </a:blip>
              </a:buBlip>
              <a:tabLst/>
            </a:pPr>
            <a:r>
              <a:rPr lang="en-US" sz="1400" b="0" i="0" u="none" strike="noStrike" kern="1200" dirty="0">
                <a:ln>
                  <a:noFill/>
                </a:ln>
                <a:latin typeface="Comic Sans MS" pitchFamily="66"/>
                <a:ea typeface="WenQuanYi Micro Hei" pitchFamily="2"/>
                <a:cs typeface="Lohit Devanagari" pitchFamily="2"/>
              </a:rPr>
              <a:t> spatial mesh up to 100</a:t>
            </a:r>
            <a:r>
              <a:rPr lang="en-US" sz="1400" b="0" i="0" u="none" strike="noStrike" kern="1200" baseline="33000" dirty="0">
                <a:ln>
                  <a:noFill/>
                </a:ln>
                <a:latin typeface="Comic Sans MS" pitchFamily="66"/>
                <a:ea typeface="WenQuanYi Micro Hei" pitchFamily="2"/>
                <a:cs typeface="Lohit Devanagari" pitchFamily="2"/>
              </a:rPr>
              <a:t>3</a:t>
            </a:r>
            <a:endParaRPr lang="en-US" sz="1100" b="0" i="0" u="none" strike="noStrike" kern="1200" baseline="33000" dirty="0">
              <a:ln>
                <a:noFill/>
              </a:ln>
              <a:latin typeface="Comic Sans MS" pitchFamily="66"/>
              <a:ea typeface="WenQuanYi Micro Hei" pitchFamily="2"/>
              <a:cs typeface="Lohit Devanagari" pitchFamily="2"/>
            </a:endParaRPr>
          </a:p>
          <a:p>
            <a:pPr marL="0" marR="0" lvl="0" indent="0" hangingPunct="0">
              <a:lnSpc>
                <a:spcPct val="100000"/>
              </a:lnSpc>
              <a:spcBef>
                <a:spcPts val="0"/>
              </a:spcBef>
              <a:spcAft>
                <a:spcPts val="0"/>
              </a:spcAft>
              <a:buSzPts val="1972"/>
              <a:buBlip>
                <a:blip r:embed="rId6">
                  <a:extLst>
                    <a:ext uri="{96DAC541-7B7A-43D3-8B79-37D633B846F1}">
                      <asvg:svgBlip xmlns:asvg="http://schemas.microsoft.com/office/drawing/2016/SVG/main" r:embed="rId7"/>
                    </a:ext>
                  </a:extLst>
                </a:blip>
              </a:buBlip>
              <a:tabLst/>
            </a:pPr>
            <a:r>
              <a:rPr lang="en-US" sz="1400" b="0" i="0" u="none" strike="noStrike" kern="1200" baseline="0" dirty="0">
                <a:ln>
                  <a:noFill/>
                </a:ln>
                <a:latin typeface="Comic Sans MS" pitchFamily="66"/>
                <a:ea typeface="WenQuanYi Micro Hei" pitchFamily="2"/>
                <a:cs typeface="Lohit Devanagari" pitchFamily="2"/>
              </a:rPr>
              <a:t> </a:t>
            </a:r>
            <a:r>
              <a:rPr lang="pl-PL" sz="1400" b="0" i="0" u="none" strike="noStrike" kern="1200" baseline="0" dirty="0">
                <a:ln>
                  <a:noFill/>
                </a:ln>
                <a:latin typeface="Comic Sans MS" pitchFamily="66"/>
                <a:ea typeface="WenQuanYi Micro Hei" pitchFamily="2"/>
                <a:cs typeface="Lohit Devanagari" pitchFamily="2"/>
              </a:rPr>
              <a:t>max. </a:t>
            </a:r>
            <a:r>
              <a:rPr lang="en-US" sz="1400" b="0" i="0" u="none" strike="noStrike" kern="1200" baseline="0" dirty="0">
                <a:ln>
                  <a:noFill/>
                </a:ln>
                <a:latin typeface="Comic Sans MS" pitchFamily="66"/>
                <a:ea typeface="WenQuanYi Micro Hei" pitchFamily="2"/>
                <a:cs typeface="Lohit Devanagari" pitchFamily="2"/>
              </a:rPr>
              <a:t>number of particles </a:t>
            </a:r>
            <a:r>
              <a:rPr lang="pl-PL" sz="1400" dirty="0">
                <a:latin typeface="Comic Sans MS" pitchFamily="66"/>
                <a:ea typeface="WenQuanYi Micro Hei" pitchFamily="2"/>
                <a:cs typeface="Lohit Devanagari" pitchFamily="2"/>
              </a:rPr>
              <a:t>of </a:t>
            </a:r>
            <a:r>
              <a:rPr lang="en-US" sz="1400" b="0" i="0" u="none" strike="noStrike" kern="1200" baseline="0" dirty="0">
                <a:ln>
                  <a:noFill/>
                </a:ln>
                <a:latin typeface="Comic Sans MS" pitchFamily="66"/>
                <a:ea typeface="WenQuanYi Micro Hei" pitchFamily="2"/>
                <a:cs typeface="Lohit Devanagari" pitchFamily="2"/>
              </a:rPr>
              <a:t>t</a:t>
            </a:r>
            <a:r>
              <a:rPr lang="pl-PL" sz="1400" b="0" i="0" u="none" strike="noStrike" kern="1200" baseline="0" dirty="0">
                <a:ln>
                  <a:noFill/>
                </a:ln>
                <a:latin typeface="Comic Sans MS" pitchFamily="66"/>
                <a:ea typeface="WenQuanYi Micro Hei" pitchFamily="2"/>
                <a:cs typeface="Lohit Devanagari" pitchFamily="2"/>
              </a:rPr>
              <a:t>he</a:t>
            </a:r>
            <a:r>
              <a:rPr lang="en-US" sz="1400" b="0" i="0" u="none" strike="noStrike" kern="1200" baseline="0" dirty="0">
                <a:ln>
                  <a:noFill/>
                </a:ln>
                <a:latin typeface="Comic Sans MS" pitchFamily="66"/>
                <a:ea typeface="WenQuanYi Micro Hei" pitchFamily="2"/>
                <a:cs typeface="Lohit Devanagari" pitchFamily="2"/>
              </a:rPr>
              <a:t> order </a:t>
            </a:r>
            <a:r>
              <a:rPr lang="pl-PL" sz="1400" b="0" i="0" u="none" strike="noStrike" kern="1200" baseline="0" dirty="0">
                <a:ln>
                  <a:noFill/>
                </a:ln>
                <a:latin typeface="Comic Sans MS" pitchFamily="66"/>
                <a:ea typeface="WenQuanYi Micro Hei" pitchFamily="2"/>
                <a:cs typeface="Lohit Devanagari" pitchFamily="2"/>
              </a:rPr>
              <a:t>of </a:t>
            </a:r>
            <a:r>
              <a:rPr lang="en-US" sz="1400" b="0" i="0" u="none" strike="noStrike" kern="1200" baseline="0" dirty="0">
                <a:ln>
                  <a:noFill/>
                </a:ln>
                <a:latin typeface="Comic Sans MS" pitchFamily="66"/>
                <a:ea typeface="WenQuanYi Micro Hei" pitchFamily="2"/>
                <a:cs typeface="Lohit Devanagari" pitchFamily="2"/>
              </a:rPr>
              <a:t>10</a:t>
            </a:r>
            <a:r>
              <a:rPr lang="pl-PL" sz="1400" b="0" i="0" u="none" strike="noStrike" kern="1200" baseline="33000" dirty="0">
                <a:ln>
                  <a:noFill/>
                </a:ln>
                <a:latin typeface="Comic Sans MS" pitchFamily="66"/>
                <a:ea typeface="WenQuanYi Micro Hei" pitchFamily="2"/>
                <a:cs typeface="Lohit Devanagari" pitchFamily="2"/>
              </a:rPr>
              <a:t>4</a:t>
            </a:r>
            <a:endParaRPr lang="en-US" sz="1400" b="0" i="0" u="none" strike="noStrike" kern="1200" baseline="33000" dirty="0">
              <a:ln>
                <a:noFill/>
              </a:ln>
              <a:latin typeface="Comic Sans MS" pitchFamily="66"/>
              <a:ea typeface="WenQuanYi Micro Hei" pitchFamily="2"/>
              <a:cs typeface="Lohit Devanagari" pitchFamily="2"/>
            </a:endParaRPr>
          </a:p>
          <a:p>
            <a:pPr marL="0" marR="0" lvl="0" indent="0" hangingPunct="0">
              <a:lnSpc>
                <a:spcPct val="100000"/>
              </a:lnSpc>
              <a:spcBef>
                <a:spcPts val="0"/>
              </a:spcBef>
              <a:spcAft>
                <a:spcPts val="0"/>
              </a:spcAft>
              <a:buSzPts val="1972"/>
              <a:buBlip>
                <a:blip r:embed="rId6">
                  <a:extLst>
                    <a:ext uri="{96DAC541-7B7A-43D3-8B79-37D633B846F1}">
                      <asvg:svgBlip xmlns:asvg="http://schemas.microsoft.com/office/drawing/2016/SVG/main" r:embed="rId7"/>
                    </a:ext>
                  </a:extLst>
                </a:blip>
              </a:buBlip>
              <a:tabLst/>
            </a:pPr>
            <a:r>
              <a:rPr lang="en-US" sz="1400" b="0" i="0" u="none" strike="noStrike" kern="1200" baseline="0" dirty="0">
                <a:ln>
                  <a:noFill/>
                </a:ln>
                <a:latin typeface="Comic Sans MS" pitchFamily="66"/>
                <a:ea typeface="WenQuanYi Micro Hei" pitchFamily="2"/>
                <a:cs typeface="Lohit Devanagari" pitchFamily="2"/>
              </a:rPr>
              <a:t> up to 10</a:t>
            </a:r>
            <a:r>
              <a:rPr lang="en-US" sz="1400" b="0" i="0" u="none" strike="noStrike" kern="1200" baseline="33000" dirty="0">
                <a:ln>
                  <a:noFill/>
                </a:ln>
                <a:latin typeface="Comic Sans MS" pitchFamily="66"/>
                <a:ea typeface="WenQuanYi Micro Hei" pitchFamily="2"/>
                <a:cs typeface="Lohit Devanagari" pitchFamily="2"/>
              </a:rPr>
              <a:t>6</a:t>
            </a:r>
            <a:r>
              <a:rPr lang="en-US" sz="1400" b="0" i="0" u="none" strike="noStrike" kern="1200" baseline="0" dirty="0">
                <a:ln>
                  <a:noFill/>
                </a:ln>
                <a:latin typeface="Comic Sans MS" pitchFamily="66"/>
                <a:ea typeface="WenQuanYi Micro Hei" pitchFamily="2"/>
                <a:cs typeface="Lohit Devanagari" pitchFamily="2"/>
              </a:rPr>
              <a:t> time steps </a:t>
            </a:r>
            <a:br>
              <a:rPr lang="en-US" sz="1400" b="0" i="0" u="none" strike="noStrike" kern="1200" baseline="0" dirty="0">
                <a:ln>
                  <a:noFill/>
                </a:ln>
                <a:latin typeface="Comic Sans MS" pitchFamily="66"/>
                <a:ea typeface="WenQuanYi Micro Hei" pitchFamily="2"/>
                <a:cs typeface="Lohit Devanagari" pitchFamily="2"/>
              </a:rPr>
            </a:br>
            <a:r>
              <a:rPr lang="en-US" sz="1400" b="0" i="0" u="none" strike="noStrike" kern="1200" baseline="0" dirty="0">
                <a:ln>
                  <a:noFill/>
                </a:ln>
                <a:latin typeface="Comic Sans MS" pitchFamily="66"/>
                <a:ea typeface="WenQuanYi Micro Hei" pitchFamily="2"/>
                <a:cs typeface="Lohit Devanagari" pitchFamily="2"/>
              </a:rPr>
              <a:t>    </a:t>
            </a:r>
            <a:r>
              <a:rPr lang="en-US" sz="1200" b="0" i="0" u="none" strike="noStrike" kern="1200" baseline="0" dirty="0">
                <a:ln>
                  <a:noFill/>
                </a:ln>
                <a:latin typeface="Comic Sans MS" pitchFamily="66"/>
                <a:ea typeface="WenQuanYi Micro Hei" pitchFamily="2"/>
                <a:cs typeface="Lohit Devanagari" pitchFamily="2"/>
              </a:rPr>
              <a:t>(for cold atomic systems </a:t>
            </a:r>
            <a:r>
              <a:rPr lang="pl-PL" sz="1200" dirty="0">
                <a:latin typeface="Comic Sans MS" pitchFamily="66"/>
                <a:ea typeface="WenQuanYi Micro Hei" pitchFamily="2"/>
                <a:cs typeface="Lohit Devanagari" pitchFamily="2"/>
              </a:rPr>
              <a:t>– time scale: </a:t>
            </a:r>
            <a:r>
              <a:rPr lang="en-US" sz="1200" b="0" i="0" u="none" strike="noStrike" kern="1200" baseline="0" dirty="0">
                <a:ln>
                  <a:noFill/>
                </a:ln>
                <a:latin typeface="Comic Sans MS" pitchFamily="66"/>
                <a:ea typeface="WenQuanYi Micro Hei" pitchFamily="2"/>
                <a:cs typeface="Lohit Devanagari" pitchFamily="2"/>
              </a:rPr>
              <a:t>a few </a:t>
            </a:r>
            <a:r>
              <a:rPr lang="en-US" sz="1200" b="0" i="0" u="none" strike="noStrike" kern="1200" baseline="0" dirty="0" err="1">
                <a:ln>
                  <a:noFill/>
                </a:ln>
                <a:latin typeface="Comic Sans MS" pitchFamily="66"/>
                <a:ea typeface="WenQuanYi Micro Hei" pitchFamily="2"/>
                <a:cs typeface="Lohit Devanagari" pitchFamily="2"/>
              </a:rPr>
              <a:t>ms</a:t>
            </a:r>
            <a:endParaRPr lang="pl-PL" sz="1200" b="0" i="0" u="none" strike="noStrike" kern="1200" baseline="0" dirty="0">
              <a:ln>
                <a:noFill/>
              </a:ln>
              <a:latin typeface="Comic Sans MS" pitchFamily="66"/>
              <a:ea typeface="WenQuanYi Micro Hei" pitchFamily="2"/>
              <a:cs typeface="Lohit Devanagari" pitchFamily="2"/>
            </a:endParaRPr>
          </a:p>
          <a:p>
            <a:pPr marL="0" marR="0" lvl="0" indent="0" hangingPunct="0">
              <a:lnSpc>
                <a:spcPct val="100000"/>
              </a:lnSpc>
              <a:spcBef>
                <a:spcPts val="0"/>
              </a:spcBef>
              <a:spcAft>
                <a:spcPts val="0"/>
              </a:spcAft>
              <a:buSzPts val="1972"/>
              <a:tabLst/>
            </a:pPr>
            <a:r>
              <a:rPr lang="pl-PL" sz="1200" dirty="0">
                <a:latin typeface="Comic Sans MS" pitchFamily="66"/>
                <a:ea typeface="WenQuanYi Micro Hei" pitchFamily="2"/>
                <a:cs typeface="Lohit Devanagari" pitchFamily="2"/>
              </a:rPr>
              <a:t>      for nuclei – time scale: 100 zs</a:t>
            </a:r>
            <a:r>
              <a:rPr lang="en-US" sz="1200" b="0" i="0" u="none" strike="noStrike" kern="1200" baseline="0" dirty="0">
                <a:ln>
                  <a:noFill/>
                </a:ln>
                <a:latin typeface="Comic Sans MS" pitchFamily="66"/>
                <a:ea typeface="WenQuanYi Micro Hei" pitchFamily="2"/>
                <a:cs typeface="Lohit Devanagari" pitchFamily="2"/>
              </a:rPr>
              <a:t>)</a:t>
            </a:r>
          </a:p>
        </p:txBody>
      </p:sp>
      <p:sp>
        <p:nvSpPr>
          <p:cNvPr id="14" name="Rectangle 13">
            <a:extLst>
              <a:ext uri="{FF2B5EF4-FFF2-40B4-BE49-F238E27FC236}">
                <a16:creationId xmlns:a16="http://schemas.microsoft.com/office/drawing/2014/main" id="{143F89FB-879B-4F86-9BC7-57E4D3AF04D2}"/>
              </a:ext>
            </a:extLst>
          </p:cNvPr>
          <p:cNvSpPr/>
          <p:nvPr/>
        </p:nvSpPr>
        <p:spPr>
          <a:xfrm>
            <a:off x="0" y="5674386"/>
            <a:ext cx="4841980" cy="1169551"/>
          </a:xfrm>
          <a:prstGeom prst="rect">
            <a:avLst/>
          </a:prstGeom>
        </p:spPr>
        <p:txBody>
          <a:bodyPr wrap="square">
            <a:spAutoFit/>
          </a:bodyPr>
          <a:lstStyle/>
          <a:p>
            <a:pPr marL="171450" indent="-171450">
              <a:buFont typeface="Arial" panose="020B0604020202020204" pitchFamily="34" charset="0"/>
              <a:buChar char="•"/>
            </a:pPr>
            <a:r>
              <a:rPr lang="pl-PL" sz="1000" dirty="0">
                <a:latin typeface="Comic Sans MS" panose="030F0702030302020204" pitchFamily="66" charset="0"/>
                <a:cs typeface="Times New Roman" pitchFamily="18" charset="0"/>
              </a:rPr>
              <a:t>P. Magierski</a:t>
            </a:r>
            <a:r>
              <a:rPr lang="pl-PL" sz="1000" i="1" dirty="0">
                <a:latin typeface="Comic Sans MS" panose="030F0702030302020204" pitchFamily="66" charset="0"/>
                <a:cs typeface="Times New Roman" pitchFamily="18" charset="0"/>
              </a:rPr>
              <a:t>, N</a:t>
            </a:r>
            <a:r>
              <a:rPr lang="en-US" sz="1000" i="1" dirty="0" err="1">
                <a:latin typeface="Comic Sans MS" panose="030F0702030302020204" pitchFamily="66" charset="0"/>
              </a:rPr>
              <a:t>uclear</a:t>
            </a:r>
            <a:r>
              <a:rPr lang="en-US" sz="1000" i="1" dirty="0">
                <a:latin typeface="Comic Sans MS" panose="030F0702030302020204" pitchFamily="66" charset="0"/>
              </a:rPr>
              <a:t> Reactions and Superfluid Time Dependent Density </a:t>
            </a:r>
            <a:r>
              <a:rPr lang="pl-PL" sz="1000" i="1" dirty="0">
                <a:latin typeface="Comic Sans MS" panose="030F0702030302020204" pitchFamily="66" charset="0"/>
              </a:rPr>
              <a:t> </a:t>
            </a:r>
            <a:r>
              <a:rPr lang="en-US" sz="1000" i="1" dirty="0">
                <a:latin typeface="Comic Sans MS" panose="030F0702030302020204" pitchFamily="66" charset="0"/>
              </a:rPr>
              <a:t>Functional Theory</a:t>
            </a:r>
            <a:r>
              <a:rPr lang="pl-PL" sz="1000" i="1" dirty="0">
                <a:latin typeface="Comic Sans MS" panose="030F0702030302020204" pitchFamily="66" charset="0"/>
              </a:rPr>
              <a:t>, </a:t>
            </a:r>
            <a:r>
              <a:rPr lang="pl-PL" sz="1000" dirty="0">
                <a:latin typeface="Comic Sans MS" panose="030F0702030302020204" pitchFamily="66" charset="0"/>
              </a:rPr>
              <a:t>Frontiers in Nuclear and Particle Physics, vol. 2, 57 (2019)</a:t>
            </a:r>
          </a:p>
          <a:p>
            <a:pPr marL="171450" indent="-171450">
              <a:buFont typeface="Arial" panose="020B0604020202020204" pitchFamily="34" charset="0"/>
              <a:buChar char="•"/>
            </a:pPr>
            <a:r>
              <a:rPr lang="pl-PL" sz="1000" dirty="0">
                <a:latin typeface="Comic Sans MS" panose="030F0702030302020204" pitchFamily="66" charset="0"/>
                <a:cs typeface="Times New Roman" pitchFamily="18" charset="0"/>
              </a:rPr>
              <a:t>A. </a:t>
            </a:r>
            <a:r>
              <a:rPr lang="en-US" sz="1000" dirty="0" err="1">
                <a:latin typeface="Comic Sans MS" panose="030F0702030302020204" pitchFamily="66" charset="0"/>
                <a:cs typeface="Times New Roman" pitchFamily="18" charset="0"/>
              </a:rPr>
              <a:t>Bulgac</a:t>
            </a:r>
            <a:r>
              <a:rPr lang="en-US" sz="1000" dirty="0">
                <a:latin typeface="Comic Sans MS" panose="030F0702030302020204" pitchFamily="66" charset="0"/>
                <a:cs typeface="Times New Roman" pitchFamily="18" charset="0"/>
              </a:rPr>
              <a:t>, </a:t>
            </a:r>
            <a:r>
              <a:rPr lang="en-US" sz="1000" i="1" dirty="0">
                <a:latin typeface="Comic Sans MS" panose="030F0702030302020204" pitchFamily="66" charset="0"/>
                <a:cs typeface="Times New Roman" pitchFamily="18" charset="0"/>
              </a:rPr>
              <a:t>Time-Dependent Density Functional Theory and Real-Time</a:t>
            </a:r>
            <a:r>
              <a:rPr lang="pl-PL" sz="1000" i="1" dirty="0">
                <a:latin typeface="Comic Sans MS" panose="030F0702030302020204" pitchFamily="66" charset="0"/>
                <a:cs typeface="Times New Roman" pitchFamily="18" charset="0"/>
              </a:rPr>
              <a:t> </a:t>
            </a:r>
          </a:p>
          <a:p>
            <a:r>
              <a:rPr lang="pl-PL" sz="1000" i="1" dirty="0">
                <a:latin typeface="Comic Sans MS" panose="030F0702030302020204" pitchFamily="66" charset="0"/>
                <a:cs typeface="Times New Roman" pitchFamily="18" charset="0"/>
              </a:rPr>
              <a:t>     </a:t>
            </a:r>
            <a:r>
              <a:rPr lang="en-US" sz="1000" i="1" dirty="0">
                <a:latin typeface="Comic Sans MS" panose="030F0702030302020204" pitchFamily="66" charset="0"/>
                <a:cs typeface="Times New Roman" pitchFamily="18" charset="0"/>
              </a:rPr>
              <a:t>Dynamics of Fermi </a:t>
            </a:r>
            <a:r>
              <a:rPr lang="en-US" sz="1000" i="1" dirty="0" err="1">
                <a:latin typeface="Comic Sans MS" panose="030F0702030302020204" pitchFamily="66" charset="0"/>
                <a:cs typeface="Times New Roman" pitchFamily="18" charset="0"/>
              </a:rPr>
              <a:t>Superfluids</a:t>
            </a:r>
            <a:r>
              <a:rPr lang="en-US" sz="1000" dirty="0">
                <a:latin typeface="Comic Sans MS" panose="030F0702030302020204" pitchFamily="66" charset="0"/>
                <a:cs typeface="Times New Roman" pitchFamily="18" charset="0"/>
              </a:rPr>
              <a:t>, Ann. Rev. </a:t>
            </a:r>
            <a:r>
              <a:rPr lang="en-US" sz="1000" dirty="0" err="1">
                <a:latin typeface="Comic Sans MS" panose="030F0702030302020204" pitchFamily="66" charset="0"/>
                <a:cs typeface="Times New Roman" pitchFamily="18" charset="0"/>
              </a:rPr>
              <a:t>Nucl</a:t>
            </a:r>
            <a:r>
              <a:rPr lang="en-US" sz="1000" dirty="0">
                <a:latin typeface="Comic Sans MS" panose="030F0702030302020204" pitchFamily="66" charset="0"/>
                <a:cs typeface="Times New Roman" pitchFamily="18" charset="0"/>
              </a:rPr>
              <a:t>. Part. Sci. 63, 97 (2013)</a:t>
            </a:r>
            <a:endParaRPr lang="pl-PL" sz="1000" dirty="0">
              <a:latin typeface="Comic Sans MS" panose="030F0702030302020204" pitchFamily="66" charset="0"/>
              <a:cs typeface="Times New Roman" pitchFamily="18" charset="0"/>
            </a:endParaRPr>
          </a:p>
          <a:p>
            <a:pPr marL="171450" marR="0" lvl="0" indent="-171450" hangingPunct="0">
              <a:lnSpc>
                <a:spcPct val="100000"/>
              </a:lnSpc>
              <a:spcBef>
                <a:spcPts val="0"/>
              </a:spcBef>
              <a:spcAft>
                <a:spcPts val="0"/>
              </a:spcAft>
              <a:buFont typeface="Arial" panose="020B0604020202020204" pitchFamily="34" charset="0"/>
              <a:buChar char="•"/>
              <a:tabLst/>
            </a:pPr>
            <a:r>
              <a:rPr lang="en-US" sz="1000" i="0" u="none" strike="noStrike" kern="1200" dirty="0">
                <a:ln>
                  <a:noFill/>
                </a:ln>
                <a:latin typeface="Comic Sans MS" panose="030F0702030302020204" pitchFamily="66" charset="0"/>
                <a:ea typeface="WenQuanYi Micro Hei" pitchFamily="2"/>
                <a:cs typeface="Lohit Devanagari" pitchFamily="2"/>
              </a:rPr>
              <a:t>A. </a:t>
            </a:r>
            <a:r>
              <a:rPr lang="en-US" sz="1000" i="0" u="none" strike="noStrike" kern="1200" dirty="0" err="1">
                <a:ln>
                  <a:noFill/>
                </a:ln>
                <a:latin typeface="Comic Sans MS" panose="030F0702030302020204" pitchFamily="66" charset="0"/>
                <a:ea typeface="WenQuanYi Micro Hei" pitchFamily="2"/>
                <a:cs typeface="Lohit Devanagari" pitchFamily="2"/>
              </a:rPr>
              <a:t>Bulgac</a:t>
            </a:r>
            <a:r>
              <a:rPr lang="en-US" sz="1000" i="0" u="none" strike="noStrike" kern="1200" dirty="0">
                <a:ln>
                  <a:noFill/>
                </a:ln>
                <a:latin typeface="Comic Sans MS" panose="030F0702030302020204" pitchFamily="66" charset="0"/>
                <a:ea typeface="WenQuanYi Micro Hei" pitchFamily="2"/>
                <a:cs typeface="Lohit Devanagari" pitchFamily="2"/>
              </a:rPr>
              <a:t>, M.M. Forbes, P. M</a:t>
            </a:r>
            <a:r>
              <a:rPr lang="pl-PL" sz="1000" dirty="0" err="1">
                <a:latin typeface="Comic Sans MS" panose="030F0702030302020204" pitchFamily="66" charset="0"/>
                <a:ea typeface="WenQuanYi Micro Hei" pitchFamily="2"/>
                <a:cs typeface="Lohit Devanagari" pitchFamily="2"/>
              </a:rPr>
              <a:t>agierski</a:t>
            </a:r>
            <a:r>
              <a:rPr lang="en-US" sz="1000" i="0" u="none" strike="noStrike" kern="1200" dirty="0">
                <a:ln>
                  <a:noFill/>
                </a:ln>
                <a:latin typeface="Comic Sans MS" panose="030F0702030302020204" pitchFamily="66" charset="0"/>
                <a:ea typeface="WenQuanYi Micro Hei" pitchFamily="2"/>
                <a:cs typeface="Lohit Devanagari" pitchFamily="2"/>
              </a:rPr>
              <a:t>,</a:t>
            </a:r>
            <a:r>
              <a:rPr lang="pl-PL" sz="1000" i="0" u="none" strike="noStrike" kern="1200" dirty="0">
                <a:ln>
                  <a:noFill/>
                </a:ln>
                <a:latin typeface="Comic Sans MS" panose="030F0702030302020204" pitchFamily="66" charset="0"/>
                <a:ea typeface="WenQuanYi Micro Hei" pitchFamily="2"/>
                <a:cs typeface="Lohit Devanagari" pitchFamily="2"/>
              </a:rPr>
              <a:t> </a:t>
            </a:r>
          </a:p>
          <a:p>
            <a:pPr marR="0" lvl="0" hangingPunct="0">
              <a:lnSpc>
                <a:spcPct val="100000"/>
              </a:lnSpc>
              <a:spcBef>
                <a:spcPts val="0"/>
              </a:spcBef>
              <a:spcAft>
                <a:spcPts val="0"/>
              </a:spcAft>
              <a:tabLst/>
            </a:pPr>
            <a:r>
              <a:rPr lang="pl-PL" sz="1000" dirty="0">
                <a:latin typeface="Comic Sans MS" panose="030F0702030302020204" pitchFamily="66" charset="0"/>
                <a:ea typeface="WenQuanYi Micro Hei" pitchFamily="2"/>
                <a:cs typeface="Lohit Devanagari" pitchFamily="2"/>
              </a:rPr>
              <a:t>      </a:t>
            </a:r>
            <a:r>
              <a:rPr lang="en-US" sz="1000" i="0" u="none" strike="noStrike" kern="1200" dirty="0">
                <a:ln>
                  <a:noFill/>
                </a:ln>
                <a:latin typeface="Comic Sans MS" panose="030F0702030302020204" pitchFamily="66" charset="0"/>
                <a:ea typeface="WenQuanYi Micro Hei" pitchFamily="2"/>
                <a:cs typeface="Lohit Devanagari" pitchFamily="2"/>
              </a:rPr>
              <a:t>Lecture Notes in Physics, Vol. 836, Chap. 9, p.305-373 (2012)  </a:t>
            </a:r>
          </a:p>
        </p:txBody>
      </p:sp>
      <p:pic>
        <p:nvPicPr>
          <p:cNvPr id="15" name="Picture 14">
            <a:extLst>
              <a:ext uri="{FF2B5EF4-FFF2-40B4-BE49-F238E27FC236}">
                <a16:creationId xmlns:a16="http://schemas.microsoft.com/office/drawing/2014/main" id="{04647816-4F26-4FF7-B12F-8203879621C1}"/>
              </a:ext>
            </a:extLst>
          </p:cNvPr>
          <p:cNvPicPr>
            <a:picLocks noChangeAspect="1"/>
          </p:cNvPicPr>
          <p:nvPr/>
        </p:nvPicPr>
        <p:blipFill>
          <a:blip r:embed="rId8">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432272" y="3330435"/>
            <a:ext cx="3655488" cy="698971"/>
          </a:xfrm>
          <a:prstGeom prst="rect">
            <a:avLst/>
          </a:prstGeom>
          <a:ln w="41275">
            <a:solidFill>
              <a:schemeClr val="accent1">
                <a:lumMod val="75000"/>
              </a:schemeClr>
            </a:solidFill>
          </a:ln>
        </p:spPr>
      </p:pic>
      <p:graphicFrame>
        <p:nvGraphicFramePr>
          <p:cNvPr id="17" name="Object 16">
            <a:extLst>
              <a:ext uri="{FF2B5EF4-FFF2-40B4-BE49-F238E27FC236}">
                <a16:creationId xmlns:a16="http://schemas.microsoft.com/office/drawing/2014/main" id="{EB87A904-63BB-4334-8381-FB9542DEC210}"/>
              </a:ext>
            </a:extLst>
          </p:cNvPr>
          <p:cNvGraphicFramePr>
            <a:graphicFrameLocks noChangeAspect="1"/>
          </p:cNvGraphicFramePr>
          <p:nvPr/>
        </p:nvGraphicFramePr>
        <p:xfrm>
          <a:off x="63289" y="4380240"/>
          <a:ext cx="566384" cy="268287"/>
        </p:xfrm>
        <a:graphic>
          <a:graphicData uri="http://schemas.openxmlformats.org/presentationml/2006/ole">
            <mc:AlternateContent xmlns:mc="http://schemas.openxmlformats.org/markup-compatibility/2006">
              <mc:Choice xmlns:v="urn:schemas-microsoft-com:vml" Requires="v">
                <p:oleObj name="Equation" r:id="rId9" imgW="482400" imgH="228600" progId="Equation.DSMT4">
                  <p:embed/>
                </p:oleObj>
              </mc:Choice>
              <mc:Fallback>
                <p:oleObj name="Equation" r:id="rId9" imgW="482400" imgH="228600" progId="Equation.DSMT4">
                  <p:embed/>
                  <p:pic>
                    <p:nvPicPr>
                      <p:cNvPr id="17" name="Object 16">
                        <a:extLst>
                          <a:ext uri="{FF2B5EF4-FFF2-40B4-BE49-F238E27FC236}">
                            <a16:creationId xmlns:a16="http://schemas.microsoft.com/office/drawing/2014/main" id="{EB87A904-63BB-4334-8381-FB9542DEC210}"/>
                          </a:ext>
                        </a:extLst>
                      </p:cNvPr>
                      <p:cNvPicPr/>
                      <p:nvPr/>
                    </p:nvPicPr>
                    <p:blipFill>
                      <a:blip r:embed="rId10"/>
                      <a:stretch>
                        <a:fillRect/>
                      </a:stretch>
                    </p:blipFill>
                    <p:spPr>
                      <a:xfrm>
                        <a:off x="63289" y="4380240"/>
                        <a:ext cx="566384" cy="268287"/>
                      </a:xfrm>
                      <a:prstGeom prst="rect">
                        <a:avLst/>
                      </a:prstGeom>
                      <a:solidFill>
                        <a:schemeClr val="bg1"/>
                      </a:solidFill>
                      <a:ln>
                        <a:noFill/>
                      </a:ln>
                    </p:spPr>
                  </p:pic>
                </p:oleObj>
              </mc:Fallback>
            </mc:AlternateContent>
          </a:graphicData>
        </a:graphic>
      </p:graphicFrame>
      <p:sp>
        <p:nvSpPr>
          <p:cNvPr id="16" name="Text Box 4">
            <a:extLst>
              <a:ext uri="{FF2B5EF4-FFF2-40B4-BE49-F238E27FC236}">
                <a16:creationId xmlns:a16="http://schemas.microsoft.com/office/drawing/2014/main" id="{11CA150C-AE95-3E39-5C7E-1EB15D32DC98}"/>
              </a:ext>
            </a:extLst>
          </p:cNvPr>
          <p:cNvSpPr/>
          <p:nvPr/>
        </p:nvSpPr>
        <p:spPr>
          <a:xfrm>
            <a:off x="5547111" y="4086851"/>
            <a:ext cx="3425809" cy="50783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45720" anchor="t"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599" algn="l"/>
                <a:tab pos="3593880" algn="l"/>
                <a:tab pos="4043159" algn="l"/>
                <a:tab pos="4492440" algn="l"/>
                <a:tab pos="4941719" algn="l"/>
                <a:tab pos="5391000" algn="l"/>
                <a:tab pos="5840279" algn="l"/>
                <a:tab pos="6289560" algn="l"/>
                <a:tab pos="6738840" algn="l"/>
                <a:tab pos="7188119" algn="l"/>
                <a:tab pos="7637399" algn="l"/>
                <a:tab pos="8086679" algn="l"/>
                <a:tab pos="8535960" algn="l"/>
                <a:tab pos="8985239" algn="l"/>
              </a:tabLst>
            </a:pPr>
            <a:r>
              <a:rPr lang="pl-PL" sz="1200" i="0" u="none" strike="noStrike" baseline="0" dirty="0">
                <a:ln>
                  <a:noFill/>
                </a:ln>
                <a:latin typeface="Times New Roman" pitchFamily="18"/>
                <a:ea typeface="SimSun" pitchFamily="2"/>
                <a:cs typeface="Times New Roman" pitchFamily="18"/>
              </a:rPr>
              <a:t>A. Bulgac, Y. Yu, Phys. </a:t>
            </a:r>
            <a:r>
              <a:rPr lang="pl-PL" sz="1200" i="0" u="none" strike="noStrike" baseline="0" dirty="0" err="1">
                <a:ln>
                  <a:noFill/>
                </a:ln>
                <a:latin typeface="Times New Roman" pitchFamily="18"/>
                <a:ea typeface="SimSun" pitchFamily="2"/>
                <a:cs typeface="Times New Roman" pitchFamily="18"/>
              </a:rPr>
              <a:t>Rev</a:t>
            </a:r>
            <a:r>
              <a:rPr lang="pl-PL" sz="1200" i="0" u="none" strike="noStrike" baseline="0" dirty="0">
                <a:ln>
                  <a:noFill/>
                </a:ln>
                <a:latin typeface="Times New Roman" pitchFamily="18"/>
                <a:ea typeface="SimSun" pitchFamily="2"/>
                <a:cs typeface="Times New Roman" pitchFamily="18"/>
              </a:rPr>
              <a:t>. </a:t>
            </a:r>
            <a:r>
              <a:rPr lang="pl-PL" sz="1200" i="0" u="none" strike="noStrike" baseline="0" dirty="0" err="1">
                <a:ln>
                  <a:noFill/>
                </a:ln>
                <a:latin typeface="Times New Roman" pitchFamily="18"/>
                <a:ea typeface="SimSun" pitchFamily="2"/>
                <a:cs typeface="Times New Roman" pitchFamily="18"/>
              </a:rPr>
              <a:t>Lett</a:t>
            </a:r>
            <a:r>
              <a:rPr lang="pl-PL" sz="1200" i="0" u="none" strike="noStrike" baseline="0" dirty="0">
                <a:ln>
                  <a:noFill/>
                </a:ln>
                <a:latin typeface="Times New Roman" pitchFamily="18"/>
                <a:ea typeface="SimSun" pitchFamily="2"/>
                <a:cs typeface="Times New Roman" pitchFamily="18"/>
              </a:rPr>
              <a:t>. 88 (2002) 042504</a:t>
            </a:r>
          </a:p>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599" algn="l"/>
                <a:tab pos="3593880" algn="l"/>
                <a:tab pos="4043159" algn="l"/>
                <a:tab pos="4492440" algn="l"/>
                <a:tab pos="4941719" algn="l"/>
                <a:tab pos="5391000" algn="l"/>
                <a:tab pos="5840279" algn="l"/>
                <a:tab pos="6289560" algn="l"/>
                <a:tab pos="6738840" algn="l"/>
                <a:tab pos="7188119" algn="l"/>
                <a:tab pos="7637399" algn="l"/>
                <a:tab pos="8086679" algn="l"/>
                <a:tab pos="8535960" algn="l"/>
                <a:tab pos="8985239" algn="l"/>
              </a:tabLst>
            </a:pPr>
            <a:r>
              <a:rPr lang="pl-PL" sz="1200" dirty="0">
                <a:latin typeface="Times New Roman" pitchFamily="18"/>
                <a:ea typeface="SimSun" pitchFamily="2"/>
                <a:cs typeface="Times New Roman" pitchFamily="18"/>
              </a:rPr>
              <a:t>A. Bulgac,  Phys. </a:t>
            </a:r>
            <a:r>
              <a:rPr lang="pl-PL" sz="1200" dirty="0" err="1">
                <a:latin typeface="Times New Roman" pitchFamily="18"/>
                <a:ea typeface="SimSun" pitchFamily="2"/>
                <a:cs typeface="Times New Roman" pitchFamily="18"/>
              </a:rPr>
              <a:t>Rev</a:t>
            </a:r>
            <a:r>
              <a:rPr lang="pl-PL" sz="1200" dirty="0">
                <a:latin typeface="Times New Roman" pitchFamily="18"/>
                <a:ea typeface="SimSun" pitchFamily="2"/>
                <a:cs typeface="Times New Roman" pitchFamily="18"/>
              </a:rPr>
              <a:t>. C65 (2002) 051305</a:t>
            </a:r>
            <a:endParaRPr lang="pl-PL" sz="1200" i="0" u="none" strike="noStrike" baseline="0" dirty="0">
              <a:ln>
                <a:noFill/>
              </a:ln>
              <a:latin typeface="Times New Roman" pitchFamily="18"/>
              <a:ea typeface="SimSun" pitchFamily="2"/>
              <a:cs typeface="Times New Roman" pitchFamily="1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7F4F9-567D-47D2-B78F-039F6F7EE117}"/>
              </a:ext>
            </a:extLst>
          </p:cNvPr>
          <p:cNvSpPr>
            <a:spLocks noGrp="1"/>
          </p:cNvSpPr>
          <p:nvPr>
            <p:ph type="title"/>
          </p:nvPr>
        </p:nvSpPr>
        <p:spPr>
          <a:xfrm>
            <a:off x="1536886" y="0"/>
            <a:ext cx="5707733" cy="476672"/>
          </a:xfrm>
        </p:spPr>
        <p:txBody>
          <a:bodyPr/>
          <a:lstStyle/>
          <a:p>
            <a:r>
              <a:rPr lang="pl-PL" sz="2400" b="1" dirty="0" err="1">
                <a:solidFill>
                  <a:schemeClr val="tx1"/>
                </a:solidFill>
              </a:rPr>
              <a:t>Nuclear</a:t>
            </a:r>
            <a:r>
              <a:rPr lang="pl-PL" sz="2400" b="1" dirty="0">
                <a:solidFill>
                  <a:schemeClr val="tx1"/>
                </a:solidFill>
              </a:rPr>
              <a:t> </a:t>
            </a:r>
            <a:r>
              <a:rPr lang="pl-PL" sz="2400" b="1" dirty="0" err="1">
                <a:solidFill>
                  <a:schemeClr val="tx1"/>
                </a:solidFill>
              </a:rPr>
              <a:t>fission</a:t>
            </a:r>
            <a:r>
              <a:rPr lang="pl-PL" sz="2400" b="1" dirty="0">
                <a:solidFill>
                  <a:schemeClr val="tx1"/>
                </a:solidFill>
              </a:rPr>
              <a:t> dynamics</a:t>
            </a:r>
            <a:endParaRPr lang="en-US" sz="2400" b="1" dirty="0">
              <a:solidFill>
                <a:schemeClr val="tx1"/>
              </a:solidFill>
            </a:endParaRPr>
          </a:p>
        </p:txBody>
      </p:sp>
      <p:pic>
        <p:nvPicPr>
          <p:cNvPr id="3" name="240Pu_both">
            <a:hlinkClick r:id="" action="ppaction://media"/>
            <a:extLst>
              <a:ext uri="{FF2B5EF4-FFF2-40B4-BE49-F238E27FC236}">
                <a16:creationId xmlns:a16="http://schemas.microsoft.com/office/drawing/2014/main" id="{F89ADA01-5739-4543-B44D-9227BC3F8B3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9513" y="4232416"/>
            <a:ext cx="3178557" cy="2005118"/>
          </a:xfrm>
          <a:prstGeom prst="rect">
            <a:avLst/>
          </a:prstGeom>
        </p:spPr>
      </p:pic>
      <p:sp>
        <p:nvSpPr>
          <p:cNvPr id="4" name="TextBox 3">
            <a:extLst>
              <a:ext uri="{FF2B5EF4-FFF2-40B4-BE49-F238E27FC236}">
                <a16:creationId xmlns:a16="http://schemas.microsoft.com/office/drawing/2014/main" id="{8AB0EED1-0888-47DC-B524-430CFAF318B5}"/>
              </a:ext>
            </a:extLst>
          </p:cNvPr>
          <p:cNvSpPr txBox="1"/>
          <p:nvPr/>
        </p:nvSpPr>
        <p:spPr>
          <a:xfrm>
            <a:off x="27801" y="6587170"/>
            <a:ext cx="5792996" cy="276999"/>
          </a:xfrm>
          <a:prstGeom prst="rect">
            <a:avLst/>
          </a:prstGeom>
          <a:noFill/>
        </p:spPr>
        <p:txBody>
          <a:bodyPr wrap="none" rtlCol="0">
            <a:spAutoFit/>
          </a:bodyPr>
          <a:lstStyle/>
          <a:p>
            <a:r>
              <a:rPr lang="pl-PL" sz="1200" b="1" dirty="0">
                <a:latin typeface="Times New Roman"/>
                <a:cs typeface="Times New Roman"/>
              </a:rPr>
              <a:t>A. </a:t>
            </a:r>
            <a:r>
              <a:rPr lang="en-US" sz="1200" b="1" dirty="0" err="1">
                <a:latin typeface="Times New Roman"/>
                <a:cs typeface="Times New Roman"/>
              </a:rPr>
              <a:t>Bulgac</a:t>
            </a:r>
            <a:r>
              <a:rPr lang="en-US" sz="1200" b="1" dirty="0">
                <a:latin typeface="Times New Roman"/>
                <a:cs typeface="Times New Roman"/>
              </a:rPr>
              <a:t>, </a:t>
            </a:r>
            <a:r>
              <a:rPr lang="pl-PL" sz="1200" b="1" dirty="0">
                <a:latin typeface="Times New Roman"/>
                <a:cs typeface="Times New Roman"/>
              </a:rPr>
              <a:t>P.</a:t>
            </a:r>
            <a:r>
              <a:rPr lang="en-US" sz="1200" b="1" dirty="0">
                <a:latin typeface="Times New Roman"/>
                <a:cs typeface="Times New Roman"/>
              </a:rPr>
              <a:t>M</a:t>
            </a:r>
            <a:r>
              <a:rPr lang="pl-PL" sz="1200" b="1" dirty="0">
                <a:latin typeface="Times New Roman"/>
                <a:cs typeface="Times New Roman"/>
              </a:rPr>
              <a:t>agierski</a:t>
            </a:r>
            <a:r>
              <a:rPr lang="en-US" sz="1200" b="1" dirty="0">
                <a:latin typeface="Times New Roman"/>
                <a:cs typeface="Times New Roman"/>
              </a:rPr>
              <a:t>, </a:t>
            </a:r>
            <a:r>
              <a:rPr lang="pl-PL" sz="1200" b="1" dirty="0">
                <a:latin typeface="Times New Roman"/>
                <a:cs typeface="Times New Roman"/>
              </a:rPr>
              <a:t>K.J. </a:t>
            </a:r>
            <a:r>
              <a:rPr lang="en-US" sz="1200" b="1" dirty="0">
                <a:latin typeface="Times New Roman"/>
                <a:cs typeface="Times New Roman"/>
              </a:rPr>
              <a:t>Roche, and  </a:t>
            </a:r>
            <a:r>
              <a:rPr lang="pl-PL" sz="1200" b="1" dirty="0">
                <a:latin typeface="Times New Roman"/>
                <a:cs typeface="Times New Roman"/>
              </a:rPr>
              <a:t>I. </a:t>
            </a:r>
            <a:r>
              <a:rPr lang="en-US" sz="1200" b="1" dirty="0" err="1">
                <a:latin typeface="Times New Roman"/>
                <a:cs typeface="Times New Roman"/>
              </a:rPr>
              <a:t>Stetcu</a:t>
            </a:r>
            <a:r>
              <a:rPr lang="en-US" sz="1200" b="1" dirty="0">
                <a:latin typeface="Times New Roman"/>
                <a:cs typeface="Times New Roman"/>
              </a:rPr>
              <a:t>, Phys. Rev. Lett. 116, 122504 (2016)</a:t>
            </a:r>
          </a:p>
        </p:txBody>
      </p:sp>
      <p:pic>
        <p:nvPicPr>
          <p:cNvPr id="5" name="Picture 4">
            <a:extLst>
              <a:ext uri="{FF2B5EF4-FFF2-40B4-BE49-F238E27FC236}">
                <a16:creationId xmlns:a16="http://schemas.microsoft.com/office/drawing/2014/main" id="{CA8A9643-46D0-4CAA-A8D1-AFD92F404A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176" y="410181"/>
            <a:ext cx="5293474" cy="3240360"/>
          </a:xfrm>
          <a:prstGeom prst="rect">
            <a:avLst/>
          </a:prstGeom>
        </p:spPr>
      </p:pic>
      <p:sp>
        <p:nvSpPr>
          <p:cNvPr id="6" name="TextBox 5">
            <a:extLst>
              <a:ext uri="{FF2B5EF4-FFF2-40B4-BE49-F238E27FC236}">
                <a16:creationId xmlns:a16="http://schemas.microsoft.com/office/drawing/2014/main" id="{0DAF5B20-7609-4D6E-B210-AE0E099CCB98}"/>
              </a:ext>
            </a:extLst>
          </p:cNvPr>
          <p:cNvSpPr txBox="1"/>
          <p:nvPr/>
        </p:nvSpPr>
        <p:spPr>
          <a:xfrm>
            <a:off x="50412" y="1250520"/>
            <a:ext cx="4270072" cy="2585323"/>
          </a:xfrm>
          <a:prstGeom prst="rect">
            <a:avLst/>
          </a:prstGeom>
          <a:noFill/>
        </p:spPr>
        <p:txBody>
          <a:bodyPr wrap="square" rtlCol="0">
            <a:spAutoFit/>
          </a:bodyPr>
          <a:lstStyle/>
          <a:p>
            <a:r>
              <a:rPr lang="pl-PL" b="1" dirty="0"/>
              <a:t>Estimation of characteristic time scales</a:t>
            </a:r>
          </a:p>
          <a:p>
            <a:r>
              <a:rPr lang="pl-PL" b="1" dirty="0"/>
              <a:t>for low energy fission ( &lt;10MeV ):</a:t>
            </a:r>
          </a:p>
          <a:p>
            <a:endParaRPr lang="pl-PL" b="1" dirty="0"/>
          </a:p>
          <a:p>
            <a:r>
              <a:rPr lang="pl-PL" b="1" dirty="0"/>
              <a:t>Ground state to saddle     -        1 000 000 zs       </a:t>
            </a:r>
          </a:p>
          <a:p>
            <a:r>
              <a:rPr lang="pl-PL" b="1" dirty="0"/>
              <a:t>Saddle to scission              -             10-100 zs</a:t>
            </a:r>
          </a:p>
          <a:p>
            <a:r>
              <a:rPr lang="pl-PL" b="1" dirty="0"/>
              <a:t>Acceleration of fission fragments</a:t>
            </a:r>
          </a:p>
          <a:p>
            <a:r>
              <a:rPr lang="pl-PL" b="1" dirty="0"/>
              <a:t>to 90% of their final velocity   -             10 zs</a:t>
            </a:r>
          </a:p>
          <a:p>
            <a:r>
              <a:rPr lang="pl-PL" b="1" dirty="0"/>
              <a:t>Neutron evaporation                -        1 000 </a:t>
            </a:r>
            <a:r>
              <a:rPr lang="pl-PL" b="1" dirty="0" err="1"/>
              <a:t>zs</a:t>
            </a:r>
            <a:endParaRPr lang="pl-PL" b="1" dirty="0"/>
          </a:p>
          <a:p>
            <a:r>
              <a:rPr lang="pl-PL" b="1" dirty="0"/>
              <a:t>1 </a:t>
            </a:r>
            <a:r>
              <a:rPr lang="pl-PL" b="1" dirty="0" err="1"/>
              <a:t>zs</a:t>
            </a:r>
            <a:r>
              <a:rPr lang="pl-PL" b="1" dirty="0"/>
              <a:t> = 10</a:t>
            </a:r>
            <a:r>
              <a:rPr lang="pl-PL" b="1" baseline="30000" dirty="0"/>
              <a:t>-21</a:t>
            </a:r>
            <a:r>
              <a:rPr lang="pl-PL" b="1" dirty="0"/>
              <a:t> s</a:t>
            </a:r>
          </a:p>
        </p:txBody>
      </p:sp>
      <p:sp>
        <p:nvSpPr>
          <p:cNvPr id="7" name="Rectangle 6">
            <a:extLst>
              <a:ext uri="{FF2B5EF4-FFF2-40B4-BE49-F238E27FC236}">
                <a16:creationId xmlns:a16="http://schemas.microsoft.com/office/drawing/2014/main" id="{D5CB762C-24D1-4078-A165-1F559F0AC18B}"/>
              </a:ext>
            </a:extLst>
          </p:cNvPr>
          <p:cNvSpPr/>
          <p:nvPr/>
        </p:nvSpPr>
        <p:spPr>
          <a:xfrm>
            <a:off x="7026113" y="3502843"/>
            <a:ext cx="2047355" cy="230832"/>
          </a:xfrm>
          <a:prstGeom prst="rect">
            <a:avLst/>
          </a:prstGeom>
        </p:spPr>
        <p:txBody>
          <a:bodyPr wrap="none">
            <a:spAutoFit/>
          </a:bodyPr>
          <a:lstStyle/>
          <a:p>
            <a:pPr lvl="0" hangingPunct="0"/>
            <a:r>
              <a:rPr lang="pl-PL" sz="900" b="1" dirty="0">
                <a:solidFill>
                  <a:srgbClr val="000000"/>
                </a:solidFill>
                <a:latin typeface="Noto Sans" pitchFamily="34"/>
                <a:ea typeface="DejaVu Sans" pitchFamily="2"/>
                <a:cs typeface="Lohit Hindi" pitchFamily="2"/>
              </a:rPr>
              <a:t>From F. Gonnenwein FIESTA2014</a:t>
            </a:r>
            <a:endParaRPr lang="en-US" sz="900" b="1" dirty="0">
              <a:solidFill>
                <a:srgbClr val="000000"/>
              </a:solidFill>
              <a:latin typeface="Noto Sans" pitchFamily="34"/>
              <a:ea typeface="DejaVu Sans" pitchFamily="2"/>
              <a:cs typeface="Lohit Hindi" pitchFamily="2"/>
            </a:endParaRPr>
          </a:p>
        </p:txBody>
      </p:sp>
      <p:grpSp>
        <p:nvGrpSpPr>
          <p:cNvPr id="23" name="Group 22">
            <a:extLst>
              <a:ext uri="{FF2B5EF4-FFF2-40B4-BE49-F238E27FC236}">
                <a16:creationId xmlns:a16="http://schemas.microsoft.com/office/drawing/2014/main" id="{2DA2DF2D-08C6-4576-96AF-1E05E4C56D92}"/>
              </a:ext>
            </a:extLst>
          </p:cNvPr>
          <p:cNvGrpSpPr/>
          <p:nvPr/>
        </p:nvGrpSpPr>
        <p:grpSpPr>
          <a:xfrm>
            <a:off x="3728880" y="4062770"/>
            <a:ext cx="3963975" cy="2573575"/>
            <a:chOff x="3789794" y="3828829"/>
            <a:chExt cx="4589073" cy="2792398"/>
          </a:xfrm>
        </p:grpSpPr>
        <p:sp>
          <p:nvSpPr>
            <p:cNvPr id="8" name="Rectangle 7">
              <a:extLst>
                <a:ext uri="{FF2B5EF4-FFF2-40B4-BE49-F238E27FC236}">
                  <a16:creationId xmlns:a16="http://schemas.microsoft.com/office/drawing/2014/main" id="{4F1987B4-DC6E-4F55-B951-E8635D592496}"/>
                </a:ext>
              </a:extLst>
            </p:cNvPr>
            <p:cNvSpPr/>
            <p:nvPr/>
          </p:nvSpPr>
          <p:spPr>
            <a:xfrm>
              <a:off x="3801369" y="3828829"/>
              <a:ext cx="4577498" cy="2792398"/>
            </a:xfrm>
            <a:prstGeom prst="rect">
              <a:avLst/>
            </a:prstGeom>
            <a:solidFill>
              <a:schemeClr val="bg1"/>
            </a:solidFill>
            <a:ln w="38100">
              <a:no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9" name="Picture 8">
              <a:extLst>
                <a:ext uri="{FF2B5EF4-FFF2-40B4-BE49-F238E27FC236}">
                  <a16:creationId xmlns:a16="http://schemas.microsoft.com/office/drawing/2014/main" id="{FB26DE5A-5B7F-4402-A7C6-CF32E594FC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0058" y="3831823"/>
              <a:ext cx="3006809" cy="2789404"/>
            </a:xfrm>
            <a:prstGeom prst="rect">
              <a:avLst/>
            </a:prstGeom>
          </p:spPr>
        </p:pic>
        <p:pic>
          <p:nvPicPr>
            <p:cNvPr id="10" name="Picture 9">
              <a:extLst>
                <a:ext uri="{FF2B5EF4-FFF2-40B4-BE49-F238E27FC236}">
                  <a16:creationId xmlns:a16="http://schemas.microsoft.com/office/drawing/2014/main" id="{DBEAA5F6-A016-4F30-B5F6-8F5C2FFD91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2838" y="4277848"/>
              <a:ext cx="1300790" cy="2284606"/>
            </a:xfrm>
            <a:prstGeom prst="rect">
              <a:avLst/>
            </a:prstGeom>
          </p:spPr>
        </p:pic>
        <p:pic>
          <p:nvPicPr>
            <p:cNvPr id="11" name="Picture 10">
              <a:extLst>
                <a:ext uri="{FF2B5EF4-FFF2-40B4-BE49-F238E27FC236}">
                  <a16:creationId xmlns:a16="http://schemas.microsoft.com/office/drawing/2014/main" id="{1BA5BBB8-E144-4B6A-9F84-9379B4EE79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4859" y="3851979"/>
              <a:ext cx="1435947" cy="416689"/>
            </a:xfrm>
            <a:prstGeom prst="rect">
              <a:avLst/>
            </a:prstGeom>
          </p:spPr>
        </p:pic>
        <p:cxnSp>
          <p:nvCxnSpPr>
            <p:cNvPr id="12" name="Straight Connector 11">
              <a:extLst>
                <a:ext uri="{FF2B5EF4-FFF2-40B4-BE49-F238E27FC236}">
                  <a16:creationId xmlns:a16="http://schemas.microsoft.com/office/drawing/2014/main" id="{FB88D131-C608-48BD-8558-6CE6D097D2F6}"/>
                </a:ext>
              </a:extLst>
            </p:cNvPr>
            <p:cNvCxnSpPr>
              <a:cxnSpLocks/>
            </p:cNvCxnSpPr>
            <p:nvPr/>
          </p:nvCxnSpPr>
          <p:spPr>
            <a:xfrm>
              <a:off x="3790058" y="4312573"/>
              <a:ext cx="437074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918CFB1-2B5D-4531-BF6A-09A4401B7054}"/>
                </a:ext>
              </a:extLst>
            </p:cNvPr>
            <p:cNvCxnSpPr>
              <a:cxnSpLocks/>
            </p:cNvCxnSpPr>
            <p:nvPr/>
          </p:nvCxnSpPr>
          <p:spPr>
            <a:xfrm>
              <a:off x="3789794" y="6562454"/>
              <a:ext cx="4589073"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69B86A-3B39-4985-A6F3-41B740BD85FF}"/>
                </a:ext>
              </a:extLst>
            </p:cNvPr>
            <p:cNvCxnSpPr>
              <a:cxnSpLocks/>
            </p:cNvCxnSpPr>
            <p:nvPr/>
          </p:nvCxnSpPr>
          <p:spPr>
            <a:xfrm>
              <a:off x="3801369" y="3898279"/>
              <a:ext cx="4577498" cy="0"/>
            </a:xfrm>
            <a:prstGeom prst="line">
              <a:avLst/>
            </a:prstGeom>
            <a:ln w="412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A9E1E02-3FFE-4AEF-8F39-B46432B19689}"/>
                </a:ext>
              </a:extLst>
            </p:cNvPr>
            <p:cNvSpPr/>
            <p:nvPr/>
          </p:nvSpPr>
          <p:spPr>
            <a:xfrm>
              <a:off x="5367755" y="4356789"/>
              <a:ext cx="224752" cy="2146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8709C61-9D74-4D47-871C-573B03A98B9C}"/>
                </a:ext>
              </a:extLst>
            </p:cNvPr>
            <p:cNvSpPr/>
            <p:nvPr/>
          </p:nvSpPr>
          <p:spPr>
            <a:xfrm>
              <a:off x="5021995" y="4331959"/>
              <a:ext cx="442152" cy="2195572"/>
            </a:xfrm>
            <a:prstGeom prst="rect">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D3618E3E-4970-4B4A-8B87-444FE2FE6EEE}"/>
              </a:ext>
            </a:extLst>
          </p:cNvPr>
          <p:cNvSpPr/>
          <p:nvPr/>
        </p:nvSpPr>
        <p:spPr>
          <a:xfrm>
            <a:off x="3957988" y="3474223"/>
            <a:ext cx="865530" cy="276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3C2EF1B-38C8-4BB3-AA58-E9ED81052615}"/>
              </a:ext>
            </a:extLst>
          </p:cNvPr>
          <p:cNvSpPr/>
          <p:nvPr/>
        </p:nvSpPr>
        <p:spPr>
          <a:xfrm>
            <a:off x="74333" y="3911768"/>
            <a:ext cx="3775389" cy="338554"/>
          </a:xfrm>
          <a:prstGeom prst="rect">
            <a:avLst/>
          </a:prstGeom>
        </p:spPr>
        <p:txBody>
          <a:bodyPr wrap="square">
            <a:spAutoFit/>
          </a:bodyPr>
          <a:lstStyle/>
          <a:p>
            <a:r>
              <a:rPr lang="pl-PL" sz="1600" b="1" u="sng" dirty="0"/>
              <a:t>Fission dynamics of        </a:t>
            </a:r>
            <a:r>
              <a:rPr lang="pl-PL" sz="1600" b="1" i="1" u="sng" dirty="0"/>
              <a:t>Pu within TDSLDA</a:t>
            </a:r>
            <a:r>
              <a:rPr lang="pl-PL" sz="1600" b="1" u="sng" dirty="0"/>
              <a:t> </a:t>
            </a:r>
            <a:endParaRPr lang="en-US" sz="1600" b="1" u="sng" dirty="0"/>
          </a:p>
        </p:txBody>
      </p:sp>
      <p:sp>
        <p:nvSpPr>
          <p:cNvPr id="26" name="TextBox 25">
            <a:extLst>
              <a:ext uri="{FF2B5EF4-FFF2-40B4-BE49-F238E27FC236}">
                <a16:creationId xmlns:a16="http://schemas.microsoft.com/office/drawing/2014/main" id="{5E2EFE48-297D-465C-B480-8F52D45AC0F3}"/>
              </a:ext>
            </a:extLst>
          </p:cNvPr>
          <p:cNvSpPr txBox="1"/>
          <p:nvPr/>
        </p:nvSpPr>
        <p:spPr>
          <a:xfrm>
            <a:off x="1870363" y="3887470"/>
            <a:ext cx="508905" cy="261610"/>
          </a:xfrm>
          <a:prstGeom prst="rect">
            <a:avLst/>
          </a:prstGeom>
          <a:noFill/>
        </p:spPr>
        <p:txBody>
          <a:bodyPr wrap="square" rtlCol="0">
            <a:spAutoFit/>
          </a:bodyPr>
          <a:lstStyle/>
          <a:p>
            <a:r>
              <a:rPr lang="pl-PL" sz="1100" i="1" dirty="0"/>
              <a:t>240</a:t>
            </a:r>
            <a:endParaRPr lang="en-US" sz="1100" i="1" dirty="0"/>
          </a:p>
        </p:txBody>
      </p:sp>
      <p:sp>
        <p:nvSpPr>
          <p:cNvPr id="28" name="Rectangle 27">
            <a:extLst>
              <a:ext uri="{FF2B5EF4-FFF2-40B4-BE49-F238E27FC236}">
                <a16:creationId xmlns:a16="http://schemas.microsoft.com/office/drawing/2014/main" id="{91D25E44-9B9D-4734-AAD3-83DAD722DEBD}"/>
              </a:ext>
            </a:extLst>
          </p:cNvPr>
          <p:cNvSpPr/>
          <p:nvPr/>
        </p:nvSpPr>
        <p:spPr>
          <a:xfrm>
            <a:off x="7512188" y="4062770"/>
            <a:ext cx="533706" cy="2570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FC30148-051B-492C-B457-6E8C43291F57}"/>
              </a:ext>
            </a:extLst>
          </p:cNvPr>
          <p:cNvSpPr/>
          <p:nvPr/>
        </p:nvSpPr>
        <p:spPr>
          <a:xfrm>
            <a:off x="7556066" y="5541290"/>
            <a:ext cx="1560638" cy="769441"/>
          </a:xfrm>
          <a:prstGeom prst="rect">
            <a:avLst/>
          </a:prstGeom>
          <a:ln w="60325">
            <a:solidFill>
              <a:srgbClr val="FF0000"/>
            </a:solidFill>
          </a:ln>
        </p:spPr>
        <p:txBody>
          <a:bodyPr wrap="square">
            <a:spAutoFit/>
          </a:bodyPr>
          <a:lstStyle/>
          <a:p>
            <a:r>
              <a:rPr lang="pl-PL" sz="1100" b="1" dirty="0">
                <a:latin typeface="Comic Sans MS" panose="030F0702030302020204" pitchFamily="66" charset="0"/>
              </a:rPr>
              <a:t>Calculated</a:t>
            </a:r>
            <a:r>
              <a:rPr lang="en-US" sz="1100" b="1" dirty="0">
                <a:latin typeface="Comic Sans MS" panose="030F0702030302020204" pitchFamily="66" charset="0"/>
              </a:rPr>
              <a:t> TKEs </a:t>
            </a:r>
            <a:endParaRPr lang="pl-PL" sz="1100" b="1" dirty="0">
              <a:latin typeface="Comic Sans MS" panose="030F0702030302020204" pitchFamily="66" charset="0"/>
            </a:endParaRPr>
          </a:p>
          <a:p>
            <a:r>
              <a:rPr lang="pl-PL" sz="1100" b="1" dirty="0">
                <a:latin typeface="Comic Sans MS" panose="030F0702030302020204" pitchFamily="66" charset="0"/>
              </a:rPr>
              <a:t>reproduce</a:t>
            </a:r>
          </a:p>
          <a:p>
            <a:r>
              <a:rPr lang="pl-PL" sz="1100" b="1" dirty="0">
                <a:latin typeface="Comic Sans MS" panose="030F0702030302020204" pitchFamily="66" charset="0"/>
              </a:rPr>
              <a:t>experimental data </a:t>
            </a:r>
          </a:p>
          <a:p>
            <a:r>
              <a:rPr lang="pl-PL" sz="1100" b="1" dirty="0">
                <a:latin typeface="Comic Sans MS" panose="030F0702030302020204" pitchFamily="66" charset="0"/>
              </a:rPr>
              <a:t>with accuracy &lt; 2%</a:t>
            </a:r>
            <a:endParaRPr lang="en-US" sz="1600" b="1" dirty="0">
              <a:latin typeface="Comic Sans MS" panose="030F0702030302020204" pitchFamily="66" charset="0"/>
            </a:endParaRPr>
          </a:p>
        </p:txBody>
      </p:sp>
      <p:sp>
        <p:nvSpPr>
          <p:cNvPr id="31" name="Rectangle 30">
            <a:extLst>
              <a:ext uri="{FF2B5EF4-FFF2-40B4-BE49-F238E27FC236}">
                <a16:creationId xmlns:a16="http://schemas.microsoft.com/office/drawing/2014/main" id="{85B87449-81CB-4CC8-91B4-165852BC138B}"/>
              </a:ext>
            </a:extLst>
          </p:cNvPr>
          <p:cNvSpPr/>
          <p:nvPr/>
        </p:nvSpPr>
        <p:spPr>
          <a:xfrm>
            <a:off x="5286038" y="2281716"/>
            <a:ext cx="1040308" cy="511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Brace 32">
            <a:extLst>
              <a:ext uri="{FF2B5EF4-FFF2-40B4-BE49-F238E27FC236}">
                <a16:creationId xmlns:a16="http://schemas.microsoft.com/office/drawing/2014/main" id="{1D549732-4580-4377-8319-7FD44B828AF4}"/>
              </a:ext>
            </a:extLst>
          </p:cNvPr>
          <p:cNvSpPr/>
          <p:nvPr/>
        </p:nvSpPr>
        <p:spPr>
          <a:xfrm rot="16200000">
            <a:off x="5194821" y="3377847"/>
            <a:ext cx="231418" cy="1267952"/>
          </a:xfrm>
          <a:prstGeom prst="rightBrace">
            <a:avLst/>
          </a:prstGeom>
          <a:ln w="254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19394524-2006-4428-B8D3-C4FCD2196144}"/>
              </a:ext>
            </a:extLst>
          </p:cNvPr>
          <p:cNvSpPr txBox="1"/>
          <p:nvPr/>
        </p:nvSpPr>
        <p:spPr>
          <a:xfrm>
            <a:off x="3985108" y="3615250"/>
            <a:ext cx="3734867" cy="307777"/>
          </a:xfrm>
          <a:prstGeom prst="rect">
            <a:avLst/>
          </a:prstGeom>
          <a:noFill/>
        </p:spPr>
        <p:txBody>
          <a:bodyPr wrap="square" rtlCol="0">
            <a:spAutoFit/>
          </a:bodyPr>
          <a:lstStyle/>
          <a:p>
            <a:r>
              <a:rPr lang="pl-PL" sz="1400" b="1" dirty="0"/>
              <a:t>Total kinetic energy of the fragments</a:t>
            </a:r>
            <a:endParaRPr lang="en-US" sz="1400" b="1" dirty="0"/>
          </a:p>
        </p:txBody>
      </p:sp>
    </p:spTree>
    <p:extLst>
      <p:ext uri="{BB962C8B-B14F-4D97-AF65-F5344CB8AC3E}">
        <p14:creationId xmlns:p14="http://schemas.microsoft.com/office/powerpoint/2010/main" val="397183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40Pu_S1&amp;S2&amp;S3_Pairings_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511" y="476672"/>
            <a:ext cx="8851615" cy="5083770"/>
          </a:xfrm>
          <a:prstGeom prst="rect">
            <a:avLst/>
          </a:prstGeom>
        </p:spPr>
      </p:pic>
      <p:graphicFrame>
        <p:nvGraphicFramePr>
          <p:cNvPr id="4" name="Object 3"/>
          <p:cNvGraphicFramePr>
            <a:graphicFrameLocks noChangeAspect="1"/>
          </p:cNvGraphicFramePr>
          <p:nvPr/>
        </p:nvGraphicFramePr>
        <p:xfrm>
          <a:off x="3347864" y="6237312"/>
          <a:ext cx="2722880" cy="361950"/>
        </p:xfrm>
        <a:graphic>
          <a:graphicData uri="http://schemas.openxmlformats.org/presentationml/2006/ole">
            <mc:AlternateContent xmlns:mc="http://schemas.openxmlformats.org/markup-compatibility/2006">
              <mc:Choice xmlns:v="urn:schemas-microsoft-com:vml" Requires="v">
                <p:oleObj name="Equation" r:id="rId5" imgW="1701800" imgH="190500" progId="Equation.DSMT4">
                  <p:embed/>
                </p:oleObj>
              </mc:Choice>
              <mc:Fallback>
                <p:oleObj name="Equation" r:id="rId5" imgW="1701800" imgH="190500" progId="Equation.DSMT4">
                  <p:embed/>
                  <p:pic>
                    <p:nvPicPr>
                      <p:cNvPr id="4" name="Object 3"/>
                      <p:cNvPicPr/>
                      <p:nvPr/>
                    </p:nvPicPr>
                    <p:blipFill>
                      <a:blip r:embed="rId6"/>
                      <a:stretch>
                        <a:fillRect/>
                      </a:stretch>
                    </p:blipFill>
                    <p:spPr>
                      <a:xfrm>
                        <a:off x="3347864" y="6237312"/>
                        <a:ext cx="2722880" cy="361950"/>
                      </a:xfrm>
                      <a:prstGeom prst="rect">
                        <a:avLst/>
                      </a:prstGeom>
                      <a:solidFill>
                        <a:srgbClr val="CCFFCC"/>
                      </a:solidFill>
                    </p:spPr>
                  </p:pic>
                </p:oleObj>
              </mc:Fallback>
            </mc:AlternateContent>
          </a:graphicData>
        </a:graphic>
      </p:graphicFrame>
    </p:spTree>
    <p:extLst>
      <p:ext uri="{BB962C8B-B14F-4D97-AF65-F5344CB8AC3E}">
        <p14:creationId xmlns:p14="http://schemas.microsoft.com/office/powerpoint/2010/main" val="41439071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p:cNvSpPr txBox="1"/>
              <p:nvPr/>
            </p:nvSpPr>
            <p:spPr>
              <a:xfrm>
                <a:off x="175827" y="1049646"/>
                <a:ext cx="5157502" cy="646331"/>
              </a:xfrm>
              <a:prstGeom prst="rect">
                <a:avLst/>
              </a:prstGeom>
              <a:noFill/>
            </p:spPr>
            <p:txBody>
              <a:bodyPr wrap="none" rtlCol="0">
                <a:spAutoFit/>
              </a:bodyPr>
              <a:lstStyle/>
              <a:p>
                <a:r>
                  <a:rPr lang="pl-PL" dirty="0">
                    <a:solidFill>
                      <a:srgbClr val="FFFF00"/>
                    </a:solidFill>
                  </a:rPr>
                  <a:t>Trajectories of fissioning    </a:t>
                </a:r>
                <a14:m>
                  <m:oMath xmlns:m="http://schemas.openxmlformats.org/officeDocument/2006/math">
                    <m:r>
                      <a:rPr lang="pl-PL" b="0" i="1" smtClean="0">
                        <a:solidFill>
                          <a:srgbClr val="FFFF00"/>
                        </a:solidFill>
                        <a:latin typeface="Cambria Math" panose="02040503050406030204" pitchFamily="18" charset="0"/>
                      </a:rPr>
                      <m:t>𝑃𝑢</m:t>
                    </m:r>
                  </m:oMath>
                </a14:m>
                <a:r>
                  <a:rPr lang="pl-PL" dirty="0">
                    <a:solidFill>
                      <a:srgbClr val="FFFF00"/>
                    </a:solidFill>
                  </a:rPr>
                  <a:t> in the collective</a:t>
                </a:r>
              </a:p>
              <a:p>
                <a:r>
                  <a:rPr lang="pl-PL" dirty="0">
                    <a:solidFill>
                      <a:srgbClr val="FFFF00"/>
                    </a:solidFill>
                  </a:rPr>
                  <a:t>space at excitation excitation energy of </a:t>
                </a:r>
                <a:r>
                  <a:rPr lang="pl-PL" i="1" dirty="0">
                    <a:solidFill>
                      <a:srgbClr val="FFFF00"/>
                    </a:solidFill>
                  </a:rPr>
                  <a:t>E=8-9 MeV</a:t>
                </a:r>
                <a:r>
                  <a:rPr lang="pl-PL" dirty="0">
                    <a:solidFill>
                      <a:srgbClr val="FFFF00"/>
                    </a:solidFill>
                  </a:rPr>
                  <a:t>:</a:t>
                </a:r>
              </a:p>
            </p:txBody>
          </p:sp>
        </mc:Choice>
        <mc:Fallback xmlns="">
          <p:sp>
            <p:nvSpPr>
              <p:cNvPr id="3" name="TextBox 2"/>
              <p:cNvSpPr txBox="1">
                <a:spLocks noRot="1" noChangeAspect="1" noMove="1" noResize="1" noEditPoints="1" noAdjustHandles="1" noChangeArrowheads="1" noChangeShapeType="1" noTextEdit="1"/>
              </p:cNvSpPr>
              <p:nvPr/>
            </p:nvSpPr>
            <p:spPr>
              <a:xfrm>
                <a:off x="175827" y="1049646"/>
                <a:ext cx="5157502" cy="646331"/>
              </a:xfrm>
              <a:prstGeom prst="rect">
                <a:avLst/>
              </a:prstGeom>
              <a:blipFill>
                <a:blip r:embed="rId2"/>
                <a:stretch>
                  <a:fillRect l="-1064" t="-4717" b="-14151"/>
                </a:stretch>
              </a:blipFill>
            </p:spPr>
            <p:txBody>
              <a:bodyPr/>
              <a:lstStyle/>
              <a:p>
                <a:r>
                  <a:rPr lang="en-US">
                    <a:noFill/>
                  </a:rPr>
                  <a:t> </a:t>
                </a:r>
              </a:p>
            </p:txBody>
          </p:sp>
        </mc:Fallback>
      </mc:AlternateContent>
      <p:sp>
        <p:nvSpPr>
          <p:cNvPr id="7" name="TextBox 6"/>
          <p:cNvSpPr txBox="1"/>
          <p:nvPr/>
        </p:nvSpPr>
        <p:spPr>
          <a:xfrm>
            <a:off x="2460715" y="1007833"/>
            <a:ext cx="401072" cy="261610"/>
          </a:xfrm>
          <a:prstGeom prst="rect">
            <a:avLst/>
          </a:prstGeom>
          <a:noFill/>
        </p:spPr>
        <p:txBody>
          <a:bodyPr wrap="none" rtlCol="0">
            <a:spAutoFit/>
          </a:bodyPr>
          <a:lstStyle/>
          <a:p>
            <a:r>
              <a:rPr lang="pl-PL" sz="1100" i="1" dirty="0">
                <a:solidFill>
                  <a:srgbClr val="FFFF00"/>
                </a:solidFill>
              </a:rPr>
              <a:t>240</a:t>
            </a:r>
            <a:endParaRPr lang="en-US" sz="1100" i="1" dirty="0">
              <a:solidFill>
                <a:srgbClr val="FFFF00"/>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942" y="1219763"/>
            <a:ext cx="3762562" cy="3962863"/>
          </a:xfrm>
          <a:prstGeom prst="rect">
            <a:avLst/>
          </a:prstGeom>
        </p:spPr>
      </p:pic>
      <p:sp>
        <p:nvSpPr>
          <p:cNvPr id="10" name="TextBox 9"/>
          <p:cNvSpPr txBox="1"/>
          <p:nvPr/>
        </p:nvSpPr>
        <p:spPr>
          <a:xfrm>
            <a:off x="5345942" y="726094"/>
            <a:ext cx="3759958" cy="584775"/>
          </a:xfrm>
          <a:prstGeom prst="rect">
            <a:avLst/>
          </a:prstGeom>
          <a:solidFill>
            <a:schemeClr val="bg1"/>
          </a:solidFill>
        </p:spPr>
        <p:txBody>
          <a:bodyPr wrap="square" rtlCol="0">
            <a:spAutoFit/>
          </a:bodyPr>
          <a:lstStyle/>
          <a:p>
            <a:r>
              <a:rPr lang="pl-PL" sz="1600" b="1" dirty="0"/>
              <a:t>Accelerations in quadrupole and octupole</a:t>
            </a:r>
          </a:p>
          <a:p>
            <a:r>
              <a:rPr lang="pl-PL" sz="1600" b="1" dirty="0"/>
              <a:t>moments along the fission path</a:t>
            </a:r>
            <a:endParaRPr lang="en-US" sz="1600" b="1" dirty="0"/>
          </a:p>
        </p:txBody>
      </p:sp>
      <p:grpSp>
        <p:nvGrpSpPr>
          <p:cNvPr id="12" name="Group 11"/>
          <p:cNvGrpSpPr/>
          <p:nvPr/>
        </p:nvGrpSpPr>
        <p:grpSpPr>
          <a:xfrm>
            <a:off x="2661251" y="19103"/>
            <a:ext cx="3470822" cy="461665"/>
            <a:chOff x="1619672" y="19101"/>
            <a:chExt cx="3470822" cy="461665"/>
          </a:xfrm>
        </p:grpSpPr>
        <p:sp>
          <p:nvSpPr>
            <p:cNvPr id="2" name="TextBox 1"/>
            <p:cNvSpPr txBox="1"/>
            <p:nvPr/>
          </p:nvSpPr>
          <p:spPr>
            <a:xfrm>
              <a:off x="1619672" y="19101"/>
              <a:ext cx="3470822" cy="461665"/>
            </a:xfrm>
            <a:prstGeom prst="rect">
              <a:avLst/>
            </a:prstGeom>
            <a:noFill/>
          </p:spPr>
          <p:txBody>
            <a:bodyPr wrap="none" rtlCol="0">
              <a:spAutoFit/>
            </a:bodyPr>
            <a:lstStyle/>
            <a:p>
              <a:r>
                <a:rPr lang="pl-PL" sz="2400" b="1" u="sng" dirty="0">
                  <a:solidFill>
                    <a:srgbClr val="FFFF00"/>
                  </a:solidFill>
                </a:rPr>
                <a:t>Fission dynamics of     </a:t>
              </a:r>
              <a:r>
                <a:rPr lang="pl-PL" sz="2400" b="1" i="1" u="sng" dirty="0">
                  <a:solidFill>
                    <a:srgbClr val="FFFF00"/>
                  </a:solidFill>
                </a:rPr>
                <a:t>Pu</a:t>
              </a:r>
              <a:r>
                <a:rPr lang="pl-PL" sz="2400" b="1" u="sng" dirty="0">
                  <a:solidFill>
                    <a:srgbClr val="FFFF00"/>
                  </a:solidFill>
                </a:rPr>
                <a:t> </a:t>
              </a:r>
              <a:endParaRPr lang="en-US" sz="2400" b="1" u="sng" dirty="0">
                <a:solidFill>
                  <a:srgbClr val="FFFF00"/>
                </a:solidFill>
              </a:endParaRPr>
            </a:p>
          </p:txBody>
        </p:sp>
        <p:sp>
          <p:nvSpPr>
            <p:cNvPr id="11" name="TextBox 10"/>
            <p:cNvSpPr txBox="1"/>
            <p:nvPr/>
          </p:nvSpPr>
          <p:spPr>
            <a:xfrm>
              <a:off x="4215099" y="38098"/>
              <a:ext cx="401072" cy="261610"/>
            </a:xfrm>
            <a:prstGeom prst="rect">
              <a:avLst/>
            </a:prstGeom>
            <a:noFill/>
          </p:spPr>
          <p:txBody>
            <a:bodyPr wrap="none" rtlCol="0">
              <a:spAutoFit/>
            </a:bodyPr>
            <a:lstStyle/>
            <a:p>
              <a:r>
                <a:rPr lang="pl-PL" sz="1100" i="1" dirty="0">
                  <a:solidFill>
                    <a:srgbClr val="FFFF00"/>
                  </a:solidFill>
                </a:rPr>
                <a:t>240</a:t>
              </a:r>
              <a:endParaRPr lang="en-US" sz="1100" i="1" dirty="0">
                <a:solidFill>
                  <a:srgbClr val="FFFF00"/>
                </a:solidFill>
              </a:endParaRPr>
            </a:p>
          </p:txBody>
        </p:sp>
      </p:grpSp>
      <p:sp>
        <p:nvSpPr>
          <p:cNvPr id="17" name="Rectangle 16">
            <a:extLst>
              <a:ext uri="{FF2B5EF4-FFF2-40B4-BE49-F238E27FC236}">
                <a16:creationId xmlns:a16="http://schemas.microsoft.com/office/drawing/2014/main" id="{5F62D99E-5B6A-4E61-A4DB-1C025716FE7D}"/>
              </a:ext>
            </a:extLst>
          </p:cNvPr>
          <p:cNvSpPr/>
          <p:nvPr/>
        </p:nvSpPr>
        <p:spPr>
          <a:xfrm>
            <a:off x="211634" y="5301208"/>
            <a:ext cx="8971338" cy="1477328"/>
          </a:xfrm>
          <a:prstGeom prst="rect">
            <a:avLst/>
          </a:prstGeom>
        </p:spPr>
        <p:txBody>
          <a:bodyPr wrap="square">
            <a:spAutoFit/>
          </a:bodyPr>
          <a:lstStyle/>
          <a:p>
            <a:r>
              <a:rPr lang="pl-PL" dirty="0">
                <a:solidFill>
                  <a:srgbClr val="FFFF00"/>
                </a:solidFill>
              </a:rPr>
              <a:t>Note that despite the fact that nucleus is already </a:t>
            </a:r>
            <a:r>
              <a:rPr lang="pl-PL" u="sng" dirty="0">
                <a:solidFill>
                  <a:srgbClr val="FFFF00"/>
                </a:solidFill>
              </a:rPr>
              <a:t>beyond the saddle point </a:t>
            </a:r>
            <a:r>
              <a:rPr lang="pl-PL" dirty="0">
                <a:solidFill>
                  <a:srgbClr val="FFFF00"/>
                </a:solidFill>
              </a:rPr>
              <a:t>the collective motion on the time scale of 1000 fm/c and larger is characterized by </a:t>
            </a:r>
            <a:r>
              <a:rPr lang="pl-PL" u="sng" dirty="0">
                <a:solidFill>
                  <a:srgbClr val="FFFF00"/>
                </a:solidFill>
              </a:rPr>
              <a:t>the constant velocity  </a:t>
            </a:r>
            <a:r>
              <a:rPr lang="pl-PL" dirty="0">
                <a:solidFill>
                  <a:srgbClr val="FFFF00"/>
                </a:solidFill>
              </a:rPr>
              <a:t>(</a:t>
            </a:r>
            <a:r>
              <a:rPr lang="pl-PL" i="1" dirty="0">
                <a:solidFill>
                  <a:srgbClr val="FFFF00"/>
                </a:solidFill>
              </a:rPr>
              <a:t>see red dashed line for an average acceleration</a:t>
            </a:r>
            <a:r>
              <a:rPr lang="pl-PL" dirty="0">
                <a:solidFill>
                  <a:srgbClr val="FFFF00"/>
                </a:solidFill>
              </a:rPr>
              <a:t>) till the very last moment before splitting.</a:t>
            </a:r>
          </a:p>
          <a:p>
            <a:r>
              <a:rPr lang="pl-PL" dirty="0">
                <a:solidFill>
                  <a:srgbClr val="FFFF00"/>
                </a:solidFill>
              </a:rPr>
              <a:t>On times scales, of the order of 300 fm/c and shorter, the collective motion is a subject to random-like kicks indicating strong coupling to internal d.o.f</a:t>
            </a:r>
          </a:p>
        </p:txBody>
      </p:sp>
      <p:pic>
        <p:nvPicPr>
          <p:cNvPr id="21" name="Picture 20">
            <a:extLst>
              <a:ext uri="{FF2B5EF4-FFF2-40B4-BE49-F238E27FC236}">
                <a16:creationId xmlns:a16="http://schemas.microsoft.com/office/drawing/2014/main" id="{917BE155-4E6B-435F-8AFA-4CB5DF5D7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95" y="1634658"/>
            <a:ext cx="4608512" cy="3024336"/>
          </a:xfrm>
          <a:prstGeom prst="rect">
            <a:avLst/>
          </a:prstGeom>
        </p:spPr>
      </p:pic>
      <p:sp>
        <p:nvSpPr>
          <p:cNvPr id="5" name="Rectangle 4">
            <a:extLst>
              <a:ext uri="{FF2B5EF4-FFF2-40B4-BE49-F238E27FC236}">
                <a16:creationId xmlns:a16="http://schemas.microsoft.com/office/drawing/2014/main" id="{746DAA07-1B9B-4DE4-9CA1-BCF664B6BFEA}"/>
              </a:ext>
            </a:extLst>
          </p:cNvPr>
          <p:cNvSpPr/>
          <p:nvPr/>
        </p:nvSpPr>
        <p:spPr>
          <a:xfrm>
            <a:off x="325960" y="4658994"/>
            <a:ext cx="4572000" cy="276999"/>
          </a:xfrm>
          <a:prstGeom prst="rect">
            <a:avLst/>
          </a:prstGeom>
        </p:spPr>
        <p:txBody>
          <a:bodyPr>
            <a:spAutoFit/>
          </a:bodyPr>
          <a:lstStyle/>
          <a:p>
            <a:r>
              <a:rPr lang="pl-PL" sz="1200" dirty="0">
                <a:solidFill>
                  <a:srgbClr val="FFFF00"/>
                </a:solidFill>
                <a:latin typeface="Comic Sans MS" panose="030F0702030302020204" pitchFamily="66" charset="0"/>
              </a:rPr>
              <a:t>A. Bulgac, et al. </a:t>
            </a:r>
            <a:r>
              <a:rPr lang="en-US" sz="1200" dirty="0">
                <a:solidFill>
                  <a:srgbClr val="FFFF00"/>
                </a:solidFill>
                <a:latin typeface="Comic Sans MS" panose="030F0702030302020204" pitchFamily="66" charset="0"/>
              </a:rPr>
              <a:t>Phys. Rev. C 100, 034615 (2019)</a:t>
            </a:r>
            <a:endParaRPr lang="en-US" sz="1200" dirty="0">
              <a:solidFill>
                <a:srgbClr val="FFFF00"/>
              </a:solidFill>
              <a:latin typeface="Comic Sans MS" panose="030F0702030302020204" pitchFamily="66" charset="0"/>
              <a:cs typeface="Times New Roman"/>
            </a:endParaRPr>
          </a:p>
        </p:txBody>
      </p:sp>
    </p:spTree>
    <p:extLst>
      <p:ext uri="{BB962C8B-B14F-4D97-AF65-F5344CB8AC3E}">
        <p14:creationId xmlns:p14="http://schemas.microsoft.com/office/powerpoint/2010/main" val="3904801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233669" y="981629"/>
            <a:ext cx="8493031" cy="1200329"/>
          </a:xfrm>
          <a:prstGeom prst="rect">
            <a:avLst/>
          </a:prstGeom>
          <a:noFill/>
        </p:spPr>
        <p:txBody>
          <a:bodyPr wrap="none" rtlCol="0">
            <a:spAutoFit/>
          </a:bodyPr>
          <a:lstStyle/>
          <a:p>
            <a:r>
              <a:rPr lang="pl-PL" b="1" u="sng" dirty="0">
                <a:latin typeface="Comic Sans MS" panose="030F0702030302020204" pitchFamily="66" charset="0"/>
              </a:rPr>
              <a:t>The main questions are: </a:t>
            </a:r>
          </a:p>
          <a:p>
            <a:r>
              <a:rPr lang="pl-PL" b="1" dirty="0">
                <a:latin typeface="Comic Sans MS" panose="030F0702030302020204" pitchFamily="66" charset="0"/>
              </a:rPr>
              <a:t>-how a possible solitonic structure can be manifested in nuclear system? </a:t>
            </a:r>
          </a:p>
          <a:p>
            <a:r>
              <a:rPr lang="pl-PL" b="1" dirty="0">
                <a:latin typeface="Comic Sans MS" panose="030F0702030302020204" pitchFamily="66" charset="0"/>
              </a:rPr>
              <a:t>-what observable effect it may have on heavy ion reaction:</a:t>
            </a:r>
          </a:p>
          <a:p>
            <a:r>
              <a:rPr lang="pl-PL" b="1" dirty="0">
                <a:latin typeface="Comic Sans MS" panose="030F0702030302020204" pitchFamily="66" charset="0"/>
              </a:rPr>
              <a:t>  kinetic energy distribution of fragments, capture cross section, etc.?</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827" y="2951194"/>
            <a:ext cx="3672016" cy="1668651"/>
          </a:xfrm>
          <a:prstGeom prst="rect">
            <a:avLst/>
          </a:prstGeom>
        </p:spPr>
      </p:pic>
      <p:sp>
        <p:nvSpPr>
          <p:cNvPr id="4" name="TextBox 3"/>
          <p:cNvSpPr txBox="1"/>
          <p:nvPr/>
        </p:nvSpPr>
        <p:spPr>
          <a:xfrm>
            <a:off x="21952" y="2345402"/>
            <a:ext cx="9132684" cy="646331"/>
          </a:xfrm>
          <a:prstGeom prst="rect">
            <a:avLst/>
          </a:prstGeom>
          <a:noFill/>
        </p:spPr>
        <p:txBody>
          <a:bodyPr wrap="square" rtlCol="0">
            <a:spAutoFit/>
          </a:bodyPr>
          <a:lstStyle/>
          <a:p>
            <a:r>
              <a:rPr lang="pl-PL" dirty="0">
                <a:latin typeface="Comic Sans MS" panose="030F0702030302020204" pitchFamily="66" charset="0"/>
              </a:rPr>
              <a:t>Clearly, we cannot control phases of the pairing field in nuclear experiments and </a:t>
            </a:r>
          </a:p>
          <a:p>
            <a:r>
              <a:rPr lang="pl-PL" dirty="0">
                <a:latin typeface="Comic Sans MS" panose="030F0702030302020204" pitchFamily="66" charset="0"/>
              </a:rPr>
              <a:t>the possible signal need to be extracted after averaging over the phase difference</a:t>
            </a:r>
            <a:r>
              <a:rPr lang="pl-PL" dirty="0">
                <a:solidFill>
                  <a:srgbClr val="FFFF00"/>
                </a:solidFill>
                <a:latin typeface="Comic Sans MS" panose="030F0702030302020204" pitchFamily="66" charset="0"/>
              </a:rPr>
              <a:t>.</a:t>
            </a:r>
            <a:endParaRPr lang="en-US" dirty="0">
              <a:solidFill>
                <a:srgbClr val="FFFF00"/>
              </a:solidFill>
              <a:latin typeface="Comic Sans MS" panose="030F0702030302020204" pitchFamily="66" charset="0"/>
            </a:endParaRPr>
          </a:p>
        </p:txBody>
      </p:sp>
      <p:sp>
        <p:nvSpPr>
          <p:cNvPr id="6" name="Rectangle 5">
            <a:extLst>
              <a:ext uri="{FF2B5EF4-FFF2-40B4-BE49-F238E27FC236}">
                <a16:creationId xmlns:a16="http://schemas.microsoft.com/office/drawing/2014/main" id="{91737532-AA31-4886-9E42-9AECFF3744FB}"/>
              </a:ext>
            </a:extLst>
          </p:cNvPr>
          <p:cNvSpPr/>
          <p:nvPr/>
        </p:nvSpPr>
        <p:spPr>
          <a:xfrm>
            <a:off x="234886" y="544679"/>
            <a:ext cx="8652230" cy="646331"/>
          </a:xfrm>
          <a:prstGeom prst="rect">
            <a:avLst/>
          </a:prstGeom>
        </p:spPr>
        <p:txBody>
          <a:bodyPr wrap="square">
            <a:spAutoFit/>
          </a:bodyPr>
          <a:lstStyle/>
          <a:p>
            <a:r>
              <a:rPr lang="pl-PL" b="1" dirty="0">
                <a:latin typeface="Comic Sans MS" panose="030F0702030302020204" pitchFamily="66" charset="0"/>
              </a:rPr>
              <a:t>Collisions of superfluid nuclei having </a:t>
            </a:r>
            <a:r>
              <a:rPr lang="pl-PL" b="1" u="sng" dirty="0">
                <a:latin typeface="Comic Sans MS" panose="030F0702030302020204" pitchFamily="66" charset="0"/>
              </a:rPr>
              <a:t>different phases</a:t>
            </a:r>
            <a:r>
              <a:rPr lang="pl-PL" b="1" dirty="0">
                <a:latin typeface="Comic Sans MS" panose="030F0702030302020204" pitchFamily="66" charset="0"/>
              </a:rPr>
              <a:t> of the </a:t>
            </a:r>
            <a:r>
              <a:rPr lang="pl-PL" b="1" u="sng" dirty="0">
                <a:latin typeface="Comic Sans MS" panose="030F0702030302020204" pitchFamily="66" charset="0"/>
              </a:rPr>
              <a:t>pairing fields</a:t>
            </a:r>
          </a:p>
          <a:p>
            <a:endParaRPr lang="pl-PL" b="1" dirty="0">
              <a:solidFill>
                <a:srgbClr val="FFFF00"/>
              </a:solidFill>
              <a:latin typeface="Comic Sans MS" panose="030F0702030302020204" pitchFamily="66" charset="0"/>
            </a:endParaRPr>
          </a:p>
        </p:txBody>
      </p:sp>
      <p:sp>
        <p:nvSpPr>
          <p:cNvPr id="7" name="TextBox 6">
            <a:extLst>
              <a:ext uri="{FF2B5EF4-FFF2-40B4-BE49-F238E27FC236}">
                <a16:creationId xmlns:a16="http://schemas.microsoft.com/office/drawing/2014/main" id="{E2C9E86F-84CC-4A60-96F9-6C93A3F62BB4}"/>
              </a:ext>
            </a:extLst>
          </p:cNvPr>
          <p:cNvSpPr txBox="1"/>
          <p:nvPr/>
        </p:nvSpPr>
        <p:spPr>
          <a:xfrm>
            <a:off x="1631620" y="54284"/>
            <a:ext cx="5753370" cy="461665"/>
          </a:xfrm>
          <a:prstGeom prst="rect">
            <a:avLst/>
          </a:prstGeom>
          <a:noFill/>
          <a:ln w="28575">
            <a:solidFill>
              <a:srgbClr val="FF0000"/>
            </a:solidFill>
          </a:ln>
        </p:spPr>
        <p:txBody>
          <a:bodyPr wrap="none" rtlCol="0">
            <a:spAutoFit/>
          </a:bodyPr>
          <a:lstStyle/>
          <a:p>
            <a:r>
              <a:rPr lang="pl-PL" sz="2400" b="1" dirty="0"/>
              <a:t>„Heavy </a:t>
            </a:r>
            <a:r>
              <a:rPr lang="pl-PL" sz="2400" b="1" dirty="0" err="1"/>
              <a:t>soliton</a:t>
            </a:r>
            <a:r>
              <a:rPr lang="pl-PL" sz="2400" b="1" dirty="0"/>
              <a:t>” </a:t>
            </a:r>
            <a:r>
              <a:rPr lang="pl-PL" sz="2400" b="1" dirty="0" err="1"/>
              <a:t>creation</a:t>
            </a:r>
            <a:r>
              <a:rPr lang="pl-PL" sz="2400" b="1" dirty="0"/>
              <a:t> in </a:t>
            </a:r>
            <a:r>
              <a:rPr lang="pl-PL" sz="2400" b="1" dirty="0" err="1"/>
              <a:t>nuclear</a:t>
            </a:r>
            <a:r>
              <a:rPr lang="pl-PL" sz="2400" b="1" dirty="0"/>
              <a:t> </a:t>
            </a:r>
            <a:r>
              <a:rPr lang="pl-PL" sz="2400" b="1" dirty="0" err="1"/>
              <a:t>collision</a:t>
            </a:r>
            <a:endParaRPr lang="en-US" sz="2400" b="1" dirty="0"/>
          </a:p>
        </p:txBody>
      </p:sp>
      <p:sp>
        <p:nvSpPr>
          <p:cNvPr id="8" name="TextBox 7">
            <a:extLst>
              <a:ext uri="{FF2B5EF4-FFF2-40B4-BE49-F238E27FC236}">
                <a16:creationId xmlns:a16="http://schemas.microsoft.com/office/drawing/2014/main" id="{211CB00C-9C40-441B-88B3-D1EDD4EA4709}"/>
              </a:ext>
            </a:extLst>
          </p:cNvPr>
          <p:cNvSpPr txBox="1"/>
          <p:nvPr/>
        </p:nvSpPr>
        <p:spPr>
          <a:xfrm>
            <a:off x="4445322" y="4841355"/>
            <a:ext cx="4320413" cy="369332"/>
          </a:xfrm>
          <a:prstGeom prst="rect">
            <a:avLst/>
          </a:prstGeom>
          <a:noFill/>
        </p:spPr>
        <p:txBody>
          <a:bodyPr wrap="none" rtlCol="0">
            <a:spAutoFit/>
          </a:bodyPr>
          <a:lstStyle/>
          <a:p>
            <a:r>
              <a:rPr lang="pl-PL" dirty="0">
                <a:latin typeface="Comic Sans MS" panose="030F0702030302020204" pitchFamily="66" charset="0"/>
              </a:rPr>
              <a:t>From Ginzburg-Landau (G-L) approach:</a:t>
            </a:r>
            <a:endParaRPr lang="en-US" dirty="0">
              <a:latin typeface="Comic Sans MS" panose="030F0702030302020204" pitchFamily="66" charset="0"/>
            </a:endParaRPr>
          </a:p>
        </p:txBody>
      </p:sp>
      <p:grpSp>
        <p:nvGrpSpPr>
          <p:cNvPr id="9" name="Group 8">
            <a:extLst>
              <a:ext uri="{FF2B5EF4-FFF2-40B4-BE49-F238E27FC236}">
                <a16:creationId xmlns:a16="http://schemas.microsoft.com/office/drawing/2014/main" id="{5473563E-4A4D-4366-A248-A3E187066DD5}"/>
              </a:ext>
            </a:extLst>
          </p:cNvPr>
          <p:cNvGrpSpPr/>
          <p:nvPr/>
        </p:nvGrpSpPr>
        <p:grpSpPr>
          <a:xfrm>
            <a:off x="4561001" y="5266293"/>
            <a:ext cx="2823989" cy="760031"/>
            <a:chOff x="4745772" y="3146955"/>
            <a:chExt cx="4048125" cy="1152525"/>
          </a:xfrm>
        </p:grpSpPr>
        <p:pic>
          <p:nvPicPr>
            <p:cNvPr id="10" name="Picture 9">
              <a:extLst>
                <a:ext uri="{FF2B5EF4-FFF2-40B4-BE49-F238E27FC236}">
                  <a16:creationId xmlns:a16="http://schemas.microsoft.com/office/drawing/2014/main" id="{63B3D72A-0CA1-4450-B139-5D0A6EAB3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5772" y="3146955"/>
              <a:ext cx="4048125" cy="1152525"/>
            </a:xfrm>
            <a:prstGeom prst="rect">
              <a:avLst/>
            </a:prstGeom>
            <a:ln w="82550">
              <a:solidFill>
                <a:srgbClr val="FF0000"/>
              </a:solidFill>
            </a:ln>
            <a:effectLst>
              <a:softEdge rad="38100"/>
            </a:effectLst>
          </p:spPr>
        </p:pic>
        <p:sp>
          <p:nvSpPr>
            <p:cNvPr id="11" name="Rectangle 10">
              <a:extLst>
                <a:ext uri="{FF2B5EF4-FFF2-40B4-BE49-F238E27FC236}">
                  <a16:creationId xmlns:a16="http://schemas.microsoft.com/office/drawing/2014/main" id="{56D703AD-3C31-4F78-A51F-410D79DFE0D6}"/>
                </a:ext>
              </a:extLst>
            </p:cNvPr>
            <p:cNvSpPr/>
            <p:nvPr/>
          </p:nvSpPr>
          <p:spPr>
            <a:xfrm>
              <a:off x="8505828" y="3723217"/>
              <a:ext cx="144016" cy="211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5F468F4B-1CFF-4845-9EA3-3BA6EF414A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5998" y="4846514"/>
            <a:ext cx="2524665" cy="1466807"/>
          </a:xfrm>
          <a:prstGeom prst="rect">
            <a:avLst/>
          </a:prstGeom>
        </p:spPr>
      </p:pic>
      <p:sp>
        <p:nvSpPr>
          <p:cNvPr id="13" name="TextBox 12">
            <a:extLst>
              <a:ext uri="{FF2B5EF4-FFF2-40B4-BE49-F238E27FC236}">
                <a16:creationId xmlns:a16="http://schemas.microsoft.com/office/drawing/2014/main" id="{72CAF9E0-1D7D-4186-8782-82042FF1AD41}"/>
              </a:ext>
            </a:extLst>
          </p:cNvPr>
          <p:cNvSpPr txBox="1"/>
          <p:nvPr/>
        </p:nvSpPr>
        <p:spPr>
          <a:xfrm>
            <a:off x="1501452" y="6539447"/>
            <a:ext cx="4887877" cy="307777"/>
          </a:xfrm>
          <a:prstGeom prst="rect">
            <a:avLst/>
          </a:prstGeom>
          <a:noFill/>
        </p:spPr>
        <p:txBody>
          <a:bodyPr wrap="none" rtlCol="0">
            <a:spAutoFit/>
          </a:bodyPr>
          <a:lstStyle/>
          <a:p>
            <a:r>
              <a:rPr lang="pl-PL" sz="1400" dirty="0">
                <a:latin typeface="Comic Sans MS" panose="030F0702030302020204" pitchFamily="66" charset="0"/>
              </a:rPr>
              <a:t>For typical values characteristic for two medium nuclei: </a:t>
            </a:r>
            <a:endParaRPr lang="en-US" sz="1400" dirty="0">
              <a:latin typeface="Comic Sans MS" panose="030F0702030302020204" pitchFamily="66" charset="0"/>
            </a:endParaRPr>
          </a:p>
        </p:txBody>
      </p:sp>
      <p:graphicFrame>
        <p:nvGraphicFramePr>
          <p:cNvPr id="14" name="Object 13">
            <a:extLst>
              <a:ext uri="{FF2B5EF4-FFF2-40B4-BE49-F238E27FC236}">
                <a16:creationId xmlns:a16="http://schemas.microsoft.com/office/drawing/2014/main" id="{ED022DC9-B9E4-483A-92E1-F714E2609CD1}"/>
              </a:ext>
            </a:extLst>
          </p:cNvPr>
          <p:cNvGraphicFramePr>
            <a:graphicFrameLocks noChangeAspect="1"/>
          </p:cNvGraphicFramePr>
          <p:nvPr/>
        </p:nvGraphicFramePr>
        <p:xfrm>
          <a:off x="6231573" y="6539447"/>
          <a:ext cx="1052925" cy="307778"/>
        </p:xfrm>
        <a:graphic>
          <a:graphicData uri="http://schemas.openxmlformats.org/presentationml/2006/ole">
            <mc:AlternateContent xmlns:mc="http://schemas.openxmlformats.org/markup-compatibility/2006">
              <mc:Choice xmlns:v="urn:schemas-microsoft-com:vml" Requires="v">
                <p:oleObj name="Equation" r:id="rId5" imgW="825480" imgH="241200" progId="Equation.DSMT4">
                  <p:embed/>
                </p:oleObj>
              </mc:Choice>
              <mc:Fallback>
                <p:oleObj name="Equation" r:id="rId5" imgW="825480" imgH="241200" progId="Equation.DSMT4">
                  <p:embed/>
                  <p:pic>
                    <p:nvPicPr>
                      <p:cNvPr id="14" name="Object 13">
                        <a:extLst>
                          <a:ext uri="{FF2B5EF4-FFF2-40B4-BE49-F238E27FC236}">
                            <a16:creationId xmlns:a16="http://schemas.microsoft.com/office/drawing/2014/main" id="{ED022DC9-B9E4-483A-92E1-F714E2609CD1}"/>
                          </a:ext>
                        </a:extLst>
                      </p:cNvPr>
                      <p:cNvPicPr/>
                      <p:nvPr/>
                    </p:nvPicPr>
                    <p:blipFill>
                      <a:blip r:embed="rId6"/>
                      <a:stretch>
                        <a:fillRect/>
                      </a:stretch>
                    </p:blipFill>
                    <p:spPr>
                      <a:xfrm>
                        <a:off x="6231573" y="6539447"/>
                        <a:ext cx="1052925" cy="307778"/>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980438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992" y="446028"/>
            <a:ext cx="4644008" cy="4116388"/>
          </a:xfrm>
          <a:prstGeom prst="rect">
            <a:avLst/>
          </a:prstGeom>
        </p:spPr>
      </p:pic>
      <p:sp>
        <p:nvSpPr>
          <p:cNvPr id="5" name="TextBox 4"/>
          <p:cNvSpPr txBox="1"/>
          <p:nvPr/>
        </p:nvSpPr>
        <p:spPr>
          <a:xfrm>
            <a:off x="4519935" y="109756"/>
            <a:ext cx="4424609" cy="338554"/>
          </a:xfrm>
          <a:prstGeom prst="rect">
            <a:avLst/>
          </a:prstGeom>
          <a:noFill/>
        </p:spPr>
        <p:txBody>
          <a:bodyPr wrap="none" rtlCol="0">
            <a:spAutoFit/>
          </a:bodyPr>
          <a:lstStyle/>
          <a:p>
            <a:r>
              <a:rPr lang="pl-PL" sz="1600" u="sng" dirty="0">
                <a:latin typeface="Comic Sans MS" panose="030F0702030302020204" pitchFamily="66" charset="0"/>
              </a:rPr>
              <a:t>Total kinetic energy of the fragments (TKE)</a:t>
            </a:r>
            <a:endParaRPr lang="en-US" sz="1600" u="sng" dirty="0">
              <a:latin typeface="Comic Sans MS" panose="030F0702030302020204" pitchFamily="66" charset="0"/>
            </a:endParaRPr>
          </a:p>
        </p:txBody>
      </p:sp>
      <p:sp>
        <p:nvSpPr>
          <p:cNvPr id="6" name="Arrow: Up 5"/>
          <p:cNvSpPr/>
          <p:nvPr/>
        </p:nvSpPr>
        <p:spPr>
          <a:xfrm>
            <a:off x="6732239" y="4365220"/>
            <a:ext cx="360040" cy="246062"/>
          </a:xfrm>
          <a:prstGeom prst="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21948" y="4534035"/>
            <a:ext cx="4430315" cy="369332"/>
          </a:xfrm>
          <a:prstGeom prst="rect">
            <a:avLst/>
          </a:prstGeom>
          <a:noFill/>
        </p:spPr>
        <p:txBody>
          <a:bodyPr wrap="none" rtlCol="0">
            <a:spAutoFit/>
          </a:bodyPr>
          <a:lstStyle/>
          <a:p>
            <a:r>
              <a:rPr lang="pl-PL" dirty="0"/>
              <a:t>Average particle transfer between fragments.</a:t>
            </a:r>
            <a:endParaRPr lang="en-US" dirty="0"/>
          </a:p>
        </p:txBody>
      </p:sp>
      <p:cxnSp>
        <p:nvCxnSpPr>
          <p:cNvPr id="9" name="Straight Arrow Connector 8"/>
          <p:cNvCxnSpPr/>
          <p:nvPr/>
        </p:nvCxnSpPr>
        <p:spPr>
          <a:xfrm flipH="1" flipV="1">
            <a:off x="6861375" y="1741940"/>
            <a:ext cx="1095001" cy="1165576"/>
          </a:xfrm>
          <a:prstGeom prst="straightConnector1">
            <a:avLst/>
          </a:prstGeom>
          <a:ln w="41275">
            <a:solidFill>
              <a:srgbClr val="FF0000"/>
            </a:solidFill>
            <a:tailEnd type="triangle"/>
          </a:ln>
        </p:spPr>
        <p:style>
          <a:lnRef idx="1">
            <a:schemeClr val="accent3"/>
          </a:lnRef>
          <a:fillRef idx="0">
            <a:schemeClr val="accent3"/>
          </a:fillRef>
          <a:effectRef idx="0">
            <a:schemeClr val="accent3"/>
          </a:effectRef>
          <a:fontRef idx="minor">
            <a:schemeClr val="tx1"/>
          </a:fontRef>
        </p:style>
      </p:cxnSp>
      <p:graphicFrame>
        <p:nvGraphicFramePr>
          <p:cNvPr id="11" name="Object 10"/>
          <p:cNvGraphicFramePr>
            <a:graphicFrameLocks noChangeAspect="1"/>
          </p:cNvGraphicFramePr>
          <p:nvPr/>
        </p:nvGraphicFramePr>
        <p:xfrm>
          <a:off x="7668344" y="2926566"/>
          <a:ext cx="1195387" cy="646112"/>
        </p:xfrm>
        <a:graphic>
          <a:graphicData uri="http://schemas.openxmlformats.org/presentationml/2006/ole">
            <mc:AlternateContent xmlns:mc="http://schemas.openxmlformats.org/markup-compatibility/2006">
              <mc:Choice xmlns:v="urn:schemas-microsoft-com:vml" Requires="v">
                <p:oleObj name="Equation" r:id="rId3" imgW="799920" imgH="431640" progId="Equation.DSMT4">
                  <p:embed/>
                </p:oleObj>
              </mc:Choice>
              <mc:Fallback>
                <p:oleObj name="Equation" r:id="rId3" imgW="799920" imgH="431640" progId="Equation.DSMT4">
                  <p:embed/>
                  <p:pic>
                    <p:nvPicPr>
                      <p:cNvPr id="11" name="Object 10"/>
                      <p:cNvPicPr/>
                      <p:nvPr/>
                    </p:nvPicPr>
                    <p:blipFill>
                      <a:blip r:embed="rId4"/>
                      <a:stretch>
                        <a:fillRect/>
                      </a:stretch>
                    </p:blipFill>
                    <p:spPr>
                      <a:xfrm>
                        <a:off x="7668344" y="2926566"/>
                        <a:ext cx="1195387" cy="646112"/>
                      </a:xfrm>
                      <a:prstGeom prst="rect">
                        <a:avLst/>
                      </a:prstGeom>
                      <a:ln w="38100">
                        <a:solidFill>
                          <a:srgbClr val="FF0000"/>
                        </a:solidFill>
                      </a:ln>
                    </p:spPr>
                  </p:pic>
                </p:oleObj>
              </mc:Fallback>
            </mc:AlternateContent>
          </a:graphicData>
        </a:graphic>
      </p:graphicFrame>
      <p:sp>
        <p:nvSpPr>
          <p:cNvPr id="12" name="TextBox 11"/>
          <p:cNvSpPr txBox="1"/>
          <p:nvPr/>
        </p:nvSpPr>
        <p:spPr>
          <a:xfrm>
            <a:off x="8746966" y="2613570"/>
            <a:ext cx="492443" cy="1200329"/>
          </a:xfrm>
          <a:prstGeom prst="rect">
            <a:avLst/>
          </a:prstGeom>
          <a:noFill/>
        </p:spPr>
        <p:txBody>
          <a:bodyPr wrap="none" rtlCol="0">
            <a:spAutoFit/>
          </a:bodyPr>
          <a:lstStyle/>
          <a:p>
            <a:r>
              <a:rPr lang="pl-PL" sz="7200" dirty="0">
                <a:solidFill>
                  <a:srgbClr val="FF0000"/>
                </a:solidFill>
                <a:latin typeface="Arial Rounded MT Bold" panose="020F0704030504030204" pitchFamily="34" charset="0"/>
                <a:cs typeface="Aharoni" panose="02010803020104030203" pitchFamily="2" charset="-79"/>
              </a:rPr>
              <a:t>!</a:t>
            </a:r>
            <a:endParaRPr lang="en-US" sz="7200" dirty="0">
              <a:solidFill>
                <a:srgbClr val="FF0000"/>
              </a:solidFill>
              <a:latin typeface="Arial Rounded MT Bold" panose="020F0704030504030204" pitchFamily="34" charset="0"/>
              <a:cs typeface="Aharoni" panose="02010803020104030203" pitchFamily="2" charset="-79"/>
            </a:endParaRPr>
          </a:p>
        </p:txBody>
      </p:sp>
      <p:sp>
        <p:nvSpPr>
          <p:cNvPr id="13" name="TextBox 12"/>
          <p:cNvSpPr txBox="1"/>
          <p:nvPr/>
        </p:nvSpPr>
        <p:spPr>
          <a:xfrm>
            <a:off x="210331" y="4934644"/>
            <a:ext cx="8706230" cy="1477328"/>
          </a:xfrm>
          <a:prstGeom prst="rect">
            <a:avLst/>
          </a:prstGeom>
          <a:noFill/>
          <a:ln w="66675">
            <a:solidFill>
              <a:srgbClr val="FF0000"/>
            </a:solidFill>
          </a:ln>
        </p:spPr>
        <p:txBody>
          <a:bodyPr wrap="none" rtlCol="0">
            <a:spAutoFit/>
          </a:bodyPr>
          <a:lstStyle/>
          <a:p>
            <a:r>
              <a:rPr lang="pl-PL" dirty="0">
                <a:latin typeface="Comic Sans MS" panose="030F0702030302020204" pitchFamily="66" charset="0"/>
              </a:rPr>
              <a:t>Creation of </a:t>
            </a:r>
            <a:r>
              <a:rPr lang="pl-PL" u="sng" dirty="0">
                <a:latin typeface="Comic Sans MS" panose="030F0702030302020204" pitchFamily="66" charset="0"/>
              </a:rPr>
              <a:t>the solitonic structure </a:t>
            </a:r>
            <a:r>
              <a:rPr lang="pl-PL" dirty="0">
                <a:latin typeface="Comic Sans MS" panose="030F0702030302020204" pitchFamily="66" charset="0"/>
              </a:rPr>
              <a:t>between colliding nuclei prevents energy </a:t>
            </a:r>
          </a:p>
          <a:p>
            <a:r>
              <a:rPr lang="pl-PL" dirty="0">
                <a:latin typeface="Comic Sans MS" panose="030F0702030302020204" pitchFamily="66" charset="0"/>
              </a:rPr>
              <a:t>transfer to internal degrees of freedom and consequently </a:t>
            </a:r>
            <a:r>
              <a:rPr lang="pl-PL" u="sng" dirty="0">
                <a:latin typeface="Comic Sans MS" panose="030F0702030302020204" pitchFamily="66" charset="0"/>
              </a:rPr>
              <a:t>enhances </a:t>
            </a:r>
            <a:r>
              <a:rPr lang="pl-PL" dirty="0">
                <a:latin typeface="Comic Sans MS" panose="030F0702030302020204" pitchFamily="66" charset="0"/>
              </a:rPr>
              <a:t>the kinetic</a:t>
            </a:r>
          </a:p>
          <a:p>
            <a:r>
              <a:rPr lang="pl-PL" dirty="0">
                <a:latin typeface="Comic Sans MS" panose="030F0702030302020204" pitchFamily="66" charset="0"/>
              </a:rPr>
              <a:t>energy of outgoing fragments.</a:t>
            </a:r>
          </a:p>
          <a:p>
            <a:r>
              <a:rPr lang="pl-PL" dirty="0">
                <a:latin typeface="Comic Sans MS" panose="030F0702030302020204" pitchFamily="66" charset="0"/>
              </a:rPr>
              <a:t>Surprisingly, the </a:t>
            </a:r>
            <a:r>
              <a:rPr lang="pl-PL" u="sng" dirty="0">
                <a:latin typeface="Comic Sans MS" panose="030F0702030302020204" pitchFamily="66" charset="0"/>
              </a:rPr>
              <a:t>gauge angle dependence </a:t>
            </a:r>
            <a:r>
              <a:rPr lang="pl-PL" dirty="0">
                <a:latin typeface="Comic Sans MS" panose="030F0702030302020204" pitchFamily="66" charset="0"/>
              </a:rPr>
              <a:t>from the G-L approach is perfectly</a:t>
            </a:r>
          </a:p>
          <a:p>
            <a:r>
              <a:rPr lang="pl-PL" dirty="0">
                <a:latin typeface="Comic Sans MS" panose="030F0702030302020204" pitchFamily="66" charset="0"/>
              </a:rPr>
              <a:t>well reproduced in </a:t>
            </a:r>
            <a:r>
              <a:rPr lang="pl-PL" u="sng" dirty="0">
                <a:latin typeface="Comic Sans MS" panose="030F0702030302020204" pitchFamily="66" charset="0"/>
              </a:rPr>
              <a:t>the kinetic energies of outgoing fragments</a:t>
            </a:r>
            <a:r>
              <a:rPr lang="pl-PL" dirty="0">
                <a:latin typeface="Comic Sans MS" panose="030F0702030302020204" pitchFamily="66" charset="0"/>
              </a:rPr>
              <a:t>!</a:t>
            </a:r>
            <a:endParaRPr lang="en-US" dirty="0">
              <a:latin typeface="Comic Sans MS" panose="030F0702030302020204" pitchFamily="66" charset="0"/>
            </a:endParaRPr>
          </a:p>
        </p:txBody>
      </p:sp>
      <p:grpSp>
        <p:nvGrpSpPr>
          <p:cNvPr id="2" name="Group 1">
            <a:extLst>
              <a:ext uri="{FF2B5EF4-FFF2-40B4-BE49-F238E27FC236}">
                <a16:creationId xmlns:a16="http://schemas.microsoft.com/office/drawing/2014/main" id="{8493FB30-953D-45E3-A300-E93D4BC6C2E4}"/>
              </a:ext>
            </a:extLst>
          </p:cNvPr>
          <p:cNvGrpSpPr/>
          <p:nvPr/>
        </p:nvGrpSpPr>
        <p:grpSpPr>
          <a:xfrm>
            <a:off x="68822" y="404664"/>
            <a:ext cx="4521721" cy="4464496"/>
            <a:chOff x="7154" y="0"/>
            <a:chExt cx="4521721" cy="4929311"/>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4" y="0"/>
              <a:ext cx="4521721" cy="4929311"/>
            </a:xfrm>
            <a:prstGeom prst="rect">
              <a:avLst/>
            </a:prstGeom>
          </p:spPr>
        </p:pic>
        <p:graphicFrame>
          <p:nvGraphicFramePr>
            <p:cNvPr id="14" name="Object 13"/>
            <p:cNvGraphicFramePr>
              <a:graphicFrameLocks noChangeAspect="1"/>
            </p:cNvGraphicFramePr>
            <p:nvPr/>
          </p:nvGraphicFramePr>
          <p:xfrm>
            <a:off x="2020365" y="242828"/>
            <a:ext cx="495300" cy="203200"/>
          </p:xfrm>
          <a:graphic>
            <a:graphicData uri="http://schemas.openxmlformats.org/presentationml/2006/ole">
              <mc:AlternateContent xmlns:mc="http://schemas.openxmlformats.org/markup-compatibility/2006">
                <mc:Choice xmlns:v="urn:schemas-microsoft-com:vml" Requires="v">
                  <p:oleObj name="Equation" r:id="rId6" imgW="495000" imgH="203040" progId="Equation.DSMT4">
                    <p:embed/>
                  </p:oleObj>
                </mc:Choice>
                <mc:Fallback>
                  <p:oleObj name="Equation" r:id="rId6" imgW="495000" imgH="203040" progId="Equation.DSMT4">
                    <p:embed/>
                    <p:pic>
                      <p:nvPicPr>
                        <p:cNvPr id="14" name="Object 13"/>
                        <p:cNvPicPr/>
                        <p:nvPr/>
                      </p:nvPicPr>
                      <p:blipFill>
                        <a:blip r:embed="rId7"/>
                        <a:stretch>
                          <a:fillRect/>
                        </a:stretch>
                      </p:blipFill>
                      <p:spPr>
                        <a:xfrm>
                          <a:off x="2020365" y="242828"/>
                          <a:ext cx="495300" cy="203200"/>
                        </a:xfrm>
                        <a:prstGeom prst="rect">
                          <a:avLst/>
                        </a:prstGeom>
                        <a:solidFill>
                          <a:schemeClr val="bg1"/>
                        </a:solidFill>
                        <a:ln w="22225">
                          <a:solidFill>
                            <a:srgbClr val="FF0000"/>
                          </a:solidFill>
                        </a:ln>
                      </p:spPr>
                    </p:pic>
                  </p:oleObj>
                </mc:Fallback>
              </mc:AlternateContent>
            </a:graphicData>
          </a:graphic>
        </p:graphicFrame>
        <p:graphicFrame>
          <p:nvGraphicFramePr>
            <p:cNvPr id="15" name="Object 14"/>
            <p:cNvGraphicFramePr>
              <a:graphicFrameLocks noChangeAspect="1"/>
            </p:cNvGraphicFramePr>
            <p:nvPr/>
          </p:nvGraphicFramePr>
          <p:xfrm>
            <a:off x="2014797" y="592140"/>
            <a:ext cx="492125" cy="203200"/>
          </p:xfrm>
          <a:graphic>
            <a:graphicData uri="http://schemas.openxmlformats.org/presentationml/2006/ole">
              <mc:AlternateContent xmlns:mc="http://schemas.openxmlformats.org/markup-compatibility/2006">
                <mc:Choice xmlns:v="urn:schemas-microsoft-com:vml" Requires="v">
                  <p:oleObj name="Equation" r:id="rId8" imgW="469800" imgH="203040" progId="Equation.DSMT4">
                    <p:embed/>
                  </p:oleObj>
                </mc:Choice>
                <mc:Fallback>
                  <p:oleObj name="Equation" r:id="rId8" imgW="469800" imgH="203040" progId="Equation.DSMT4">
                    <p:embed/>
                    <p:pic>
                      <p:nvPicPr>
                        <p:cNvPr id="15" name="Object 14"/>
                        <p:cNvPicPr/>
                        <p:nvPr/>
                      </p:nvPicPr>
                      <p:blipFill>
                        <a:blip r:embed="rId9"/>
                        <a:stretch>
                          <a:fillRect/>
                        </a:stretch>
                      </p:blipFill>
                      <p:spPr>
                        <a:xfrm>
                          <a:off x="2014797" y="592140"/>
                          <a:ext cx="492125" cy="203200"/>
                        </a:xfrm>
                        <a:prstGeom prst="rect">
                          <a:avLst/>
                        </a:prstGeom>
                        <a:solidFill>
                          <a:schemeClr val="bg1"/>
                        </a:solidFill>
                        <a:ln w="22225">
                          <a:solidFill>
                            <a:srgbClr val="FF0000"/>
                          </a:solidFill>
                        </a:ln>
                      </p:spPr>
                    </p:pic>
                  </p:oleObj>
                </mc:Fallback>
              </mc:AlternateContent>
            </a:graphicData>
          </a:graphic>
        </p:graphicFrame>
        <p:sp>
          <p:nvSpPr>
            <p:cNvPr id="16" name="Rectangle 15"/>
            <p:cNvSpPr/>
            <p:nvPr/>
          </p:nvSpPr>
          <p:spPr>
            <a:xfrm>
              <a:off x="148663" y="242828"/>
              <a:ext cx="246873" cy="20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64318" y="595284"/>
              <a:ext cx="246873" cy="400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1C23E8CC-1AA7-4B73-AD17-380F474DAFE5}"/>
              </a:ext>
            </a:extLst>
          </p:cNvPr>
          <p:cNvSpPr txBox="1"/>
          <p:nvPr/>
        </p:nvSpPr>
        <p:spPr>
          <a:xfrm>
            <a:off x="1688945" y="64455"/>
            <a:ext cx="1252266" cy="369332"/>
          </a:xfrm>
          <a:prstGeom prst="rect">
            <a:avLst/>
          </a:prstGeom>
          <a:noFill/>
        </p:spPr>
        <p:txBody>
          <a:bodyPr wrap="none" rtlCol="0">
            <a:spAutoFit/>
          </a:bodyPr>
          <a:lstStyle/>
          <a:p>
            <a:r>
              <a:rPr lang="pl-PL" baseline="30000" dirty="0"/>
              <a:t>240</a:t>
            </a:r>
            <a:r>
              <a:rPr lang="pl-PL" dirty="0"/>
              <a:t>Pu+</a:t>
            </a:r>
            <a:r>
              <a:rPr lang="pl-PL" baseline="30000" dirty="0"/>
              <a:t>240</a:t>
            </a:r>
            <a:r>
              <a:rPr lang="pl-PL" dirty="0"/>
              <a:t>Pu</a:t>
            </a:r>
            <a:endParaRPr lang="en-US" dirty="0"/>
          </a:p>
        </p:txBody>
      </p:sp>
      <p:sp>
        <p:nvSpPr>
          <p:cNvPr id="10" name="TextBox 9">
            <a:extLst>
              <a:ext uri="{FF2B5EF4-FFF2-40B4-BE49-F238E27FC236}">
                <a16:creationId xmlns:a16="http://schemas.microsoft.com/office/drawing/2014/main" id="{CA1DE2A5-E1B8-7402-5481-AC7EAF4152D2}"/>
              </a:ext>
            </a:extLst>
          </p:cNvPr>
          <p:cNvSpPr txBox="1"/>
          <p:nvPr/>
        </p:nvSpPr>
        <p:spPr>
          <a:xfrm>
            <a:off x="3563888" y="6557907"/>
            <a:ext cx="5578771" cy="276999"/>
          </a:xfrm>
          <a:prstGeom prst="rect">
            <a:avLst/>
          </a:prstGeom>
          <a:solidFill>
            <a:schemeClr val="bg1"/>
          </a:solidFill>
        </p:spPr>
        <p:txBody>
          <a:bodyPr wrap="none" rtlCol="0">
            <a:spAutoFit/>
          </a:bodyPr>
          <a:lstStyle/>
          <a:p>
            <a:r>
              <a:rPr lang="pl-PL" sz="1200" dirty="0">
                <a:latin typeface="Comic Sans MS" panose="030F0702030302020204" pitchFamily="66" charset="0"/>
              </a:rPr>
              <a:t>P. Magierski, K. Sekizawa, G. Wlazłowski, Phys. Rev. Lett. 119 042501 (2017)</a:t>
            </a:r>
            <a:endParaRPr lang="en-US" sz="1200" dirty="0">
              <a:latin typeface="Comic Sans MS" panose="030F0702030302020204" pitchFamily="66" charset="0"/>
            </a:endParaRPr>
          </a:p>
        </p:txBody>
      </p:sp>
    </p:spTree>
    <p:extLst>
      <p:ext uri="{BB962C8B-B14F-4D97-AF65-F5344CB8AC3E}">
        <p14:creationId xmlns:p14="http://schemas.microsoft.com/office/powerpoint/2010/main" val="4246865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7660E41-5119-49E6-83E7-68D6EB5C7718}"/>
              </a:ext>
            </a:extLst>
          </p:cNvPr>
          <p:cNvSpPr txBox="1"/>
          <p:nvPr/>
        </p:nvSpPr>
        <p:spPr>
          <a:xfrm>
            <a:off x="4139952" y="116632"/>
            <a:ext cx="4898058" cy="3970318"/>
          </a:xfrm>
          <a:prstGeom prst="rect">
            <a:avLst/>
          </a:prstGeom>
          <a:noFill/>
          <a:ln w="19050">
            <a:solidFill>
              <a:srgbClr val="FF0000"/>
            </a:solidFill>
          </a:ln>
        </p:spPr>
        <p:txBody>
          <a:bodyPr wrap="square" rtlCol="0">
            <a:spAutoFit/>
          </a:bodyPr>
          <a:lstStyle/>
          <a:p>
            <a:r>
              <a:rPr lang="pl-PL" b="1" u="sng" dirty="0"/>
              <a:t>Dynamic nature of the effect:</a:t>
            </a:r>
          </a:p>
          <a:p>
            <a:endParaRPr lang="pl-PL" dirty="0"/>
          </a:p>
          <a:p>
            <a:r>
              <a:rPr lang="pl-PL" u="sng" dirty="0"/>
              <a:t>Solid lines</a:t>
            </a:r>
            <a:r>
              <a:rPr lang="pl-PL" dirty="0"/>
              <a:t>: static barrier between two nuclei (with</a:t>
            </a:r>
          </a:p>
          <a:p>
            <a:r>
              <a:rPr lang="pl-PL" dirty="0"/>
              <a:t>pairing included):</a:t>
            </a:r>
          </a:p>
          <a:p>
            <a:r>
              <a:rPr lang="pl-PL" dirty="0"/>
              <a:t>90Zr+90Zr - brown</a:t>
            </a:r>
          </a:p>
          <a:p>
            <a:r>
              <a:rPr lang="pl-PL" dirty="0"/>
              <a:t>96Zr+96Zr - black (0-phase diff.) and </a:t>
            </a:r>
          </a:p>
          <a:p>
            <a:r>
              <a:rPr lang="pl-PL" dirty="0"/>
              <a:t>                      blue (Pi-phase diff.) </a:t>
            </a:r>
          </a:p>
          <a:p>
            <a:r>
              <a:rPr lang="pl-PL" b="1" dirty="0"/>
              <a:t>Static barriers are practically insensitive to the phase difference of pairing fields.</a:t>
            </a:r>
          </a:p>
          <a:p>
            <a:endParaRPr lang="pl-PL" dirty="0"/>
          </a:p>
          <a:p>
            <a:r>
              <a:rPr lang="pl-PL" u="sng" dirty="0"/>
              <a:t>Dashed lines</a:t>
            </a:r>
            <a:r>
              <a:rPr lang="pl-PL" dirty="0"/>
              <a:t>: Actual threshold for capture</a:t>
            </a:r>
          </a:p>
          <a:p>
            <a:r>
              <a:rPr lang="pl-PL" dirty="0"/>
              <a:t>obtained in dynamic calculations.</a:t>
            </a:r>
          </a:p>
          <a:p>
            <a:r>
              <a:rPr lang="pl-PL" dirty="0"/>
              <a:t>Hence           measures the additional energy which</a:t>
            </a:r>
          </a:p>
          <a:p>
            <a:r>
              <a:rPr lang="pl-PL" dirty="0"/>
              <a:t>has to be added to the system to merge nuclei.</a:t>
            </a:r>
            <a:endParaRPr lang="en-US" dirty="0"/>
          </a:p>
        </p:txBody>
      </p:sp>
      <p:graphicFrame>
        <p:nvGraphicFramePr>
          <p:cNvPr id="7" name="Object 6">
            <a:extLst>
              <a:ext uri="{FF2B5EF4-FFF2-40B4-BE49-F238E27FC236}">
                <a16:creationId xmlns:a16="http://schemas.microsoft.com/office/drawing/2014/main" id="{1CF33AB0-6F85-4370-AA4C-6DD47846C031}"/>
              </a:ext>
            </a:extLst>
          </p:cNvPr>
          <p:cNvGraphicFramePr>
            <a:graphicFrameLocks noChangeAspect="1"/>
          </p:cNvGraphicFramePr>
          <p:nvPr/>
        </p:nvGraphicFramePr>
        <p:xfrm>
          <a:off x="4874371" y="3393926"/>
          <a:ext cx="506480" cy="334574"/>
        </p:xfrm>
        <a:graphic>
          <a:graphicData uri="http://schemas.openxmlformats.org/presentationml/2006/ole">
            <mc:AlternateContent xmlns:mc="http://schemas.openxmlformats.org/markup-compatibility/2006">
              <mc:Choice xmlns:v="urn:schemas-microsoft-com:vml" Requires="v">
                <p:oleObj name="Equation" r:id="rId2" imgW="241200" imgH="164880" progId="Equation.DSMT4">
                  <p:embed/>
                </p:oleObj>
              </mc:Choice>
              <mc:Fallback>
                <p:oleObj name="Equation" r:id="rId2" imgW="241200" imgH="164880" progId="Equation.DSMT4">
                  <p:embed/>
                  <p:pic>
                    <p:nvPicPr>
                      <p:cNvPr id="7" name="Object 6">
                        <a:extLst>
                          <a:ext uri="{FF2B5EF4-FFF2-40B4-BE49-F238E27FC236}">
                            <a16:creationId xmlns:a16="http://schemas.microsoft.com/office/drawing/2014/main" id="{1CF33AB0-6F85-4370-AA4C-6DD47846C031}"/>
                          </a:ext>
                        </a:extLst>
                      </p:cNvPr>
                      <p:cNvPicPr/>
                      <p:nvPr/>
                    </p:nvPicPr>
                    <p:blipFill>
                      <a:blip r:embed="rId3"/>
                      <a:stretch>
                        <a:fillRect/>
                      </a:stretch>
                    </p:blipFill>
                    <p:spPr>
                      <a:xfrm>
                        <a:off x="4874371" y="3393926"/>
                        <a:ext cx="506480" cy="334574"/>
                      </a:xfrm>
                      <a:prstGeom prst="rect">
                        <a:avLst/>
                      </a:prstGeom>
                    </p:spPr>
                  </p:pic>
                </p:oleObj>
              </mc:Fallback>
            </mc:AlternateContent>
          </a:graphicData>
        </a:graphic>
      </p:graphicFrame>
      <p:pic>
        <p:nvPicPr>
          <p:cNvPr id="9" name="Picture 8" descr="Table&#10;&#10;Description automatically generated">
            <a:extLst>
              <a:ext uri="{FF2B5EF4-FFF2-40B4-BE49-F238E27FC236}">
                <a16:creationId xmlns:a16="http://schemas.microsoft.com/office/drawing/2014/main" id="{37CF350F-FA1C-40C0-B8C4-E4329B3469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9" y="2708920"/>
            <a:ext cx="4113757" cy="3297302"/>
          </a:xfrm>
          <a:prstGeom prst="rect">
            <a:avLst/>
          </a:prstGeom>
        </p:spPr>
      </p:pic>
      <p:sp>
        <p:nvSpPr>
          <p:cNvPr id="10" name="Right Brace 9">
            <a:extLst>
              <a:ext uri="{FF2B5EF4-FFF2-40B4-BE49-F238E27FC236}">
                <a16:creationId xmlns:a16="http://schemas.microsoft.com/office/drawing/2014/main" id="{AFBEFBEB-AB49-4748-8650-14099E5D6EF6}"/>
              </a:ext>
            </a:extLst>
          </p:cNvPr>
          <p:cNvSpPr/>
          <p:nvPr/>
        </p:nvSpPr>
        <p:spPr>
          <a:xfrm>
            <a:off x="4047877" y="4483865"/>
            <a:ext cx="242219" cy="1296144"/>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93C5CF0B-BE27-4F67-99B4-B93FD88FB03A}"/>
              </a:ext>
            </a:extLst>
          </p:cNvPr>
          <p:cNvSpPr txBox="1"/>
          <p:nvPr/>
        </p:nvSpPr>
        <p:spPr>
          <a:xfrm>
            <a:off x="4434113" y="4808771"/>
            <a:ext cx="3679277" cy="646331"/>
          </a:xfrm>
          <a:prstGeom prst="rect">
            <a:avLst/>
          </a:prstGeom>
          <a:noFill/>
          <a:ln w="25400">
            <a:solidFill>
              <a:srgbClr val="C00000"/>
            </a:solidFill>
          </a:ln>
        </p:spPr>
        <p:txBody>
          <a:bodyPr wrap="none" rtlCol="0">
            <a:spAutoFit/>
          </a:bodyPr>
          <a:lstStyle/>
          <a:p>
            <a:r>
              <a:rPr lang="pl-PL" dirty="0"/>
              <a:t>Dependence of the additional energy</a:t>
            </a:r>
          </a:p>
          <a:p>
            <a:r>
              <a:rPr lang="pl-PL" dirty="0"/>
              <a:t>on pairing gap in colliding nuclei</a:t>
            </a:r>
            <a:endParaRPr lang="en-US" dirty="0"/>
          </a:p>
        </p:txBody>
      </p:sp>
      <p:sp>
        <p:nvSpPr>
          <p:cNvPr id="14" name="TextBox 13">
            <a:extLst>
              <a:ext uri="{FF2B5EF4-FFF2-40B4-BE49-F238E27FC236}">
                <a16:creationId xmlns:a16="http://schemas.microsoft.com/office/drawing/2014/main" id="{2297DD8F-9233-4850-B663-5138048EF65A}"/>
              </a:ext>
            </a:extLst>
          </p:cNvPr>
          <p:cNvSpPr txBox="1"/>
          <p:nvPr/>
        </p:nvSpPr>
        <p:spPr>
          <a:xfrm>
            <a:off x="2859677" y="5844853"/>
            <a:ext cx="6367577" cy="276999"/>
          </a:xfrm>
          <a:prstGeom prst="rect">
            <a:avLst/>
          </a:prstGeom>
          <a:noFill/>
        </p:spPr>
        <p:txBody>
          <a:bodyPr wrap="none" rtlCol="0">
            <a:spAutoFit/>
          </a:bodyPr>
          <a:lstStyle/>
          <a:p>
            <a:r>
              <a:rPr lang="pl-PL" sz="1200" dirty="0"/>
              <a:t>P. Magierski, A. Makowski, M. Barton, K. Sekizawa, G. Wlazłowski, </a:t>
            </a:r>
            <a:r>
              <a:rPr lang="en-US" sz="1200" b="0" i="0" dirty="0">
                <a:solidFill>
                  <a:srgbClr val="333333"/>
                </a:solidFill>
                <a:effectLst/>
              </a:rPr>
              <a:t> Phys. Rev. C 105, 064602, </a:t>
            </a:r>
            <a:r>
              <a:rPr lang="pl-PL" sz="1200" b="0" i="0" dirty="0">
                <a:solidFill>
                  <a:srgbClr val="333333"/>
                </a:solidFill>
                <a:effectLst/>
              </a:rPr>
              <a:t>(</a:t>
            </a:r>
            <a:r>
              <a:rPr lang="en-US" sz="1200" b="0" i="0" dirty="0">
                <a:solidFill>
                  <a:srgbClr val="333333"/>
                </a:solidFill>
                <a:effectLst/>
              </a:rPr>
              <a:t>2022</a:t>
            </a:r>
            <a:r>
              <a:rPr lang="pl-PL" sz="1200" b="0" i="0" dirty="0">
                <a:solidFill>
                  <a:srgbClr val="333333"/>
                </a:solidFill>
                <a:effectLst/>
              </a:rPr>
              <a:t>)</a:t>
            </a:r>
            <a:endParaRPr lang="en-US" sz="1200" dirty="0"/>
          </a:p>
        </p:txBody>
      </p:sp>
      <p:sp>
        <p:nvSpPr>
          <p:cNvPr id="8" name="Rectangle 7">
            <a:extLst>
              <a:ext uri="{FF2B5EF4-FFF2-40B4-BE49-F238E27FC236}">
                <a16:creationId xmlns:a16="http://schemas.microsoft.com/office/drawing/2014/main" id="{3AC59A90-BEF8-C4DF-19B0-A440BEF50214}"/>
              </a:ext>
            </a:extLst>
          </p:cNvPr>
          <p:cNvSpPr/>
          <p:nvPr/>
        </p:nvSpPr>
        <p:spPr>
          <a:xfrm>
            <a:off x="35496" y="6119328"/>
            <a:ext cx="9108504" cy="461665"/>
          </a:xfrm>
          <a:prstGeom prst="rect">
            <a:avLst/>
          </a:prstGeom>
        </p:spPr>
        <p:txBody>
          <a:bodyPr wrap="square">
            <a:spAutoFit/>
          </a:bodyPr>
          <a:lstStyle/>
          <a:p>
            <a:r>
              <a:rPr lang="pl-PL" sz="1200" dirty="0">
                <a:latin typeface="Lucida Grande"/>
              </a:rPr>
              <a:t>G. Scamps, </a:t>
            </a:r>
            <a:r>
              <a:rPr lang="en-US" sz="1200" dirty="0">
                <a:latin typeface="Lucida Grande"/>
              </a:rPr>
              <a:t>Phys. Rev. C 97, 044611 (2018)</a:t>
            </a:r>
            <a:r>
              <a:rPr lang="pl-PL" sz="1200" dirty="0">
                <a:latin typeface="Lucida Grande"/>
              </a:rPr>
              <a:t>:  </a:t>
            </a:r>
            <a:r>
              <a:rPr lang="pl-PL" sz="1200" b="1" i="1" dirty="0" err="1">
                <a:latin typeface="Lucida Grande"/>
              </a:rPr>
              <a:t>barrier</a:t>
            </a:r>
            <a:r>
              <a:rPr lang="pl-PL" sz="1200" b="1" i="1" dirty="0">
                <a:latin typeface="Lucida Grande"/>
              </a:rPr>
              <a:t> fluctuations extracted from </a:t>
            </a:r>
            <a:r>
              <a:rPr lang="pl-PL" sz="1200" b="1" i="1" dirty="0" err="1">
                <a:latin typeface="Lucida Grande"/>
              </a:rPr>
              <a:t>experimental</a:t>
            </a:r>
            <a:r>
              <a:rPr lang="pl-PL" sz="1200" b="1" i="1" dirty="0">
                <a:latin typeface="Lucida Grande"/>
              </a:rPr>
              <a:t>  data </a:t>
            </a:r>
            <a:r>
              <a:rPr lang="pl-PL" sz="1200" b="1" i="1" dirty="0" err="1">
                <a:latin typeface="Lucida Grande"/>
              </a:rPr>
              <a:t>provide</a:t>
            </a:r>
            <a:r>
              <a:rPr lang="pl-PL" sz="1200" b="1" i="1" dirty="0">
                <a:latin typeface="Lucida Grande"/>
              </a:rPr>
              <a:t> </a:t>
            </a:r>
            <a:r>
              <a:rPr lang="pl-PL" sz="1200" b="1" i="1" dirty="0" err="1">
                <a:latin typeface="Lucida Grande"/>
              </a:rPr>
              <a:t>evidence</a:t>
            </a:r>
            <a:r>
              <a:rPr lang="pl-PL" sz="1200" b="1" i="1" dirty="0">
                <a:latin typeface="Lucida Grande"/>
              </a:rPr>
              <a:t> that the </a:t>
            </a:r>
            <a:r>
              <a:rPr lang="pl-PL" sz="1200" b="1" i="1" dirty="0" err="1">
                <a:latin typeface="Lucida Grande"/>
              </a:rPr>
              <a:t>effect</a:t>
            </a:r>
            <a:r>
              <a:rPr lang="pl-PL" sz="1200" b="1" i="1" dirty="0">
                <a:latin typeface="Lucida Grande"/>
              </a:rPr>
              <a:t> </a:t>
            </a:r>
            <a:r>
              <a:rPr lang="pl-PL" sz="1200" b="1" i="1" dirty="0" err="1">
                <a:latin typeface="Lucida Grande"/>
              </a:rPr>
              <a:t>exists</a:t>
            </a:r>
            <a:r>
              <a:rPr lang="pl-PL" sz="1200" b="1" i="1" dirty="0">
                <a:latin typeface="Lucida Grande"/>
              </a:rPr>
              <a:t>.</a:t>
            </a:r>
            <a:endParaRPr lang="en-US" sz="1200" b="1" i="1" dirty="0"/>
          </a:p>
        </p:txBody>
      </p:sp>
      <p:pic>
        <p:nvPicPr>
          <p:cNvPr id="4" name="Picture 3" descr="Diagram&#10;&#10;Description automatically generated">
            <a:extLst>
              <a:ext uri="{FF2B5EF4-FFF2-40B4-BE49-F238E27FC236}">
                <a16:creationId xmlns:a16="http://schemas.microsoft.com/office/drawing/2014/main" id="{571A159A-AB15-40DA-8F14-C0FB67EA2B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643" y="116632"/>
            <a:ext cx="3321198" cy="2736304"/>
          </a:xfrm>
          <a:prstGeom prst="rect">
            <a:avLst/>
          </a:prstGeom>
        </p:spPr>
      </p:pic>
      <p:sp>
        <p:nvSpPr>
          <p:cNvPr id="5" name="Arrow: Right 4">
            <a:extLst>
              <a:ext uri="{FF2B5EF4-FFF2-40B4-BE49-F238E27FC236}">
                <a16:creationId xmlns:a16="http://schemas.microsoft.com/office/drawing/2014/main" id="{40C42C38-A1A8-40F3-8D6C-A3F1C972877C}"/>
              </a:ext>
            </a:extLst>
          </p:cNvPr>
          <p:cNvSpPr/>
          <p:nvPr/>
        </p:nvSpPr>
        <p:spPr>
          <a:xfrm rot="10800000">
            <a:off x="3419872" y="836712"/>
            <a:ext cx="720080"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3616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A black text on a white background&#10;&#10;Description automatically generated">
            <a:extLst>
              <a:ext uri="{FF2B5EF4-FFF2-40B4-BE49-F238E27FC236}">
                <a16:creationId xmlns:a16="http://schemas.microsoft.com/office/drawing/2014/main" id="{34FF965D-0E1C-6963-53F4-ACC7208ADD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6935" y="2247261"/>
            <a:ext cx="820156" cy="449504"/>
          </a:xfrm>
          <a:prstGeom prst="rect">
            <a:avLst/>
          </a:prstGeom>
        </p:spPr>
      </p:pic>
      <p:sp>
        <p:nvSpPr>
          <p:cNvPr id="11" name="TextBox 10">
            <a:extLst>
              <a:ext uri="{FF2B5EF4-FFF2-40B4-BE49-F238E27FC236}">
                <a16:creationId xmlns:a16="http://schemas.microsoft.com/office/drawing/2014/main" id="{51E8169C-46D2-0BD8-F18A-9506E7E83283}"/>
              </a:ext>
            </a:extLst>
          </p:cNvPr>
          <p:cNvSpPr txBox="1"/>
          <p:nvPr/>
        </p:nvSpPr>
        <p:spPr>
          <a:xfrm>
            <a:off x="1763688" y="2008265"/>
            <a:ext cx="5155963" cy="646331"/>
          </a:xfrm>
          <a:prstGeom prst="rect">
            <a:avLst/>
          </a:prstGeom>
          <a:noFill/>
        </p:spPr>
        <p:txBody>
          <a:bodyPr wrap="none" rtlCol="0">
            <a:spAutoFit/>
          </a:bodyPr>
          <a:lstStyle/>
          <a:p>
            <a:r>
              <a:rPr lang="pl-PL" dirty="0"/>
              <a:t>- </a:t>
            </a:r>
            <a:r>
              <a:rPr lang="pl-PL" dirty="0" err="1"/>
              <a:t>coupling</a:t>
            </a:r>
            <a:r>
              <a:rPr lang="pl-PL" dirty="0"/>
              <a:t> </a:t>
            </a:r>
            <a:r>
              <a:rPr lang="pl-PL" dirty="0" err="1"/>
              <a:t>constant</a:t>
            </a:r>
            <a:r>
              <a:rPr lang="pl-PL" dirty="0"/>
              <a:t> </a:t>
            </a:r>
            <a:r>
              <a:rPr lang="pl-PL" dirty="0" err="1"/>
              <a:t>is</a:t>
            </a:r>
            <a:r>
              <a:rPr lang="pl-PL" dirty="0"/>
              <a:t> </a:t>
            </a:r>
            <a:r>
              <a:rPr lang="pl-PL" dirty="0" err="1"/>
              <a:t>switched</a:t>
            </a:r>
            <a:r>
              <a:rPr lang="pl-PL" dirty="0"/>
              <a:t> on </a:t>
            </a:r>
            <a:r>
              <a:rPr lang="pl-PL" dirty="0" err="1"/>
              <a:t>withing</a:t>
            </a:r>
            <a:r>
              <a:rPr lang="pl-PL" dirty="0"/>
              <a:t> </a:t>
            </a:r>
            <a:r>
              <a:rPr lang="pl-PL" dirty="0" err="1"/>
              <a:t>time</a:t>
            </a:r>
            <a:r>
              <a:rPr lang="pl-PL" dirty="0"/>
              <a:t> </a:t>
            </a:r>
            <a:r>
              <a:rPr lang="pl-PL" dirty="0" err="1"/>
              <a:t>scale</a:t>
            </a:r>
            <a:r>
              <a:rPr lang="pl-PL" dirty="0"/>
              <a:t> </a:t>
            </a:r>
          </a:p>
          <a:p>
            <a:r>
              <a:rPr lang="pl-PL" dirty="0"/>
              <a:t>  much </a:t>
            </a:r>
            <a:r>
              <a:rPr lang="pl-PL" dirty="0" err="1"/>
              <a:t>shorter</a:t>
            </a:r>
            <a:r>
              <a:rPr lang="pl-PL" dirty="0"/>
              <a:t> </a:t>
            </a:r>
            <a:r>
              <a:rPr lang="pl-PL" dirty="0" err="1"/>
              <a:t>than</a:t>
            </a:r>
            <a:endParaRPr lang="pl-PL" dirty="0"/>
          </a:p>
        </p:txBody>
      </p:sp>
      <p:pic>
        <p:nvPicPr>
          <p:cNvPr id="12" name="Picture 11" descr="Diagram&#10;&#10;Description automatically generated">
            <a:extLst>
              <a:ext uri="{FF2B5EF4-FFF2-40B4-BE49-F238E27FC236}">
                <a16:creationId xmlns:a16="http://schemas.microsoft.com/office/drawing/2014/main" id="{B5934192-963F-6BD0-0D5E-221A26C638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8144" y="30975"/>
            <a:ext cx="3256628" cy="1805573"/>
          </a:xfrm>
          <a:prstGeom prst="rect">
            <a:avLst/>
          </a:prstGeom>
        </p:spPr>
      </p:pic>
      <p:pic>
        <p:nvPicPr>
          <p:cNvPr id="28" name="Picture 27" descr="A black text on a white background&#10;&#10;Description automatically generated">
            <a:extLst>
              <a:ext uri="{FF2B5EF4-FFF2-40B4-BE49-F238E27FC236}">
                <a16:creationId xmlns:a16="http://schemas.microsoft.com/office/drawing/2014/main" id="{4236ED15-A4E1-46DC-406F-226A94BAF1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616" y="1150813"/>
            <a:ext cx="5292080" cy="928366"/>
          </a:xfrm>
          <a:prstGeom prst="rect">
            <a:avLst/>
          </a:prstGeom>
        </p:spPr>
      </p:pic>
      <p:grpSp>
        <p:nvGrpSpPr>
          <p:cNvPr id="10" name="Group 9">
            <a:extLst>
              <a:ext uri="{FF2B5EF4-FFF2-40B4-BE49-F238E27FC236}">
                <a16:creationId xmlns:a16="http://schemas.microsoft.com/office/drawing/2014/main" id="{6CA6738B-3DCD-5509-7D6C-C0AE67302206}"/>
              </a:ext>
            </a:extLst>
          </p:cNvPr>
          <p:cNvGrpSpPr/>
          <p:nvPr/>
        </p:nvGrpSpPr>
        <p:grpSpPr>
          <a:xfrm>
            <a:off x="1664597" y="2700654"/>
            <a:ext cx="5443388" cy="1337137"/>
            <a:chOff x="755576" y="777760"/>
            <a:chExt cx="7259905" cy="2278277"/>
          </a:xfrm>
        </p:grpSpPr>
        <p:pic>
          <p:nvPicPr>
            <p:cNvPr id="14" name="Picture 13" descr="Diagram&#10;&#10;Description automatically generated">
              <a:extLst>
                <a:ext uri="{FF2B5EF4-FFF2-40B4-BE49-F238E27FC236}">
                  <a16:creationId xmlns:a16="http://schemas.microsoft.com/office/drawing/2014/main" id="{1E144191-8A41-FA5A-CD00-39E002FD65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006" y="836712"/>
              <a:ext cx="7229475" cy="2219325"/>
            </a:xfrm>
            <a:prstGeom prst="rect">
              <a:avLst/>
            </a:prstGeom>
          </p:spPr>
        </p:pic>
        <p:sp>
          <p:nvSpPr>
            <p:cNvPr id="15" name="Rectangle 14">
              <a:extLst>
                <a:ext uri="{FF2B5EF4-FFF2-40B4-BE49-F238E27FC236}">
                  <a16:creationId xmlns:a16="http://schemas.microsoft.com/office/drawing/2014/main" id="{510018D9-491C-619B-9E04-F1E151DA0FC0}"/>
                </a:ext>
              </a:extLst>
            </p:cNvPr>
            <p:cNvSpPr/>
            <p:nvPr/>
          </p:nvSpPr>
          <p:spPr>
            <a:xfrm>
              <a:off x="3752670" y="777760"/>
              <a:ext cx="1497831" cy="105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E84E923-FD46-7331-9725-92CA933897E5}"/>
                </a:ext>
              </a:extLst>
            </p:cNvPr>
            <p:cNvSpPr/>
            <p:nvPr/>
          </p:nvSpPr>
          <p:spPr>
            <a:xfrm>
              <a:off x="755576" y="870478"/>
              <a:ext cx="433804" cy="470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 name="Object 1">
            <a:extLst>
              <a:ext uri="{FF2B5EF4-FFF2-40B4-BE49-F238E27FC236}">
                <a16:creationId xmlns:a16="http://schemas.microsoft.com/office/drawing/2014/main" id="{B7E0EB19-DD7D-8C8F-751D-A0AEE0DC0FC4}"/>
              </a:ext>
            </a:extLst>
          </p:cNvPr>
          <p:cNvGraphicFramePr>
            <a:graphicFrameLocks noChangeAspect="1"/>
          </p:cNvGraphicFramePr>
          <p:nvPr>
            <p:extLst>
              <p:ext uri="{D42A27DB-BD31-4B8C-83A1-F6EECF244321}">
                <p14:modId xmlns:p14="http://schemas.microsoft.com/office/powerpoint/2010/main" val="2464106767"/>
              </p:ext>
            </p:extLst>
          </p:nvPr>
        </p:nvGraphicFramePr>
        <p:xfrm>
          <a:off x="3073400" y="1663700"/>
          <a:ext cx="914400" cy="198438"/>
        </p:xfrm>
        <a:graphic>
          <a:graphicData uri="http://schemas.openxmlformats.org/presentationml/2006/ole">
            <mc:AlternateContent xmlns:mc="http://schemas.openxmlformats.org/markup-compatibility/2006">
              <mc:Choice xmlns:v="urn:schemas-microsoft-com:vml" Requires="v">
                <p:oleObj name="Equation" r:id="rId6" imgW="914400" imgH="198720" progId="Equation.DSMT4">
                  <p:embed/>
                </p:oleObj>
              </mc:Choice>
              <mc:Fallback>
                <p:oleObj name="Equation" r:id="rId6" imgW="914400" imgH="198720" progId="Equation.DSMT4">
                  <p:embed/>
                  <p:pic>
                    <p:nvPicPr>
                      <p:cNvPr id="0" name=""/>
                      <p:cNvPicPr/>
                      <p:nvPr/>
                    </p:nvPicPr>
                    <p:blipFill>
                      <a:blip r:embed="rId7"/>
                      <a:stretch>
                        <a:fillRect/>
                      </a:stretch>
                    </p:blipFill>
                    <p:spPr>
                      <a:xfrm>
                        <a:off x="3073400" y="1663700"/>
                        <a:ext cx="914400" cy="198438"/>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D4BAABBF-6657-E7EE-2A6E-7BEAFF709AC4}"/>
              </a:ext>
            </a:extLst>
          </p:cNvPr>
          <p:cNvGraphicFramePr>
            <a:graphicFrameLocks noChangeAspect="1"/>
          </p:cNvGraphicFramePr>
          <p:nvPr>
            <p:extLst>
              <p:ext uri="{D42A27DB-BD31-4B8C-83A1-F6EECF244321}">
                <p14:modId xmlns:p14="http://schemas.microsoft.com/office/powerpoint/2010/main" val="2509015600"/>
              </p:ext>
            </p:extLst>
          </p:nvPr>
        </p:nvGraphicFramePr>
        <p:xfrm>
          <a:off x="3473450" y="1673225"/>
          <a:ext cx="114300" cy="177800"/>
        </p:xfrm>
        <a:graphic>
          <a:graphicData uri="http://schemas.openxmlformats.org/presentationml/2006/ole">
            <mc:AlternateContent xmlns:mc="http://schemas.openxmlformats.org/markup-compatibility/2006">
              <mc:Choice xmlns:v="urn:schemas-microsoft-com:vml" Requires="v">
                <p:oleObj name="Equation" r:id="rId8" imgW="114120" imgH="177480" progId="Equation.DSMT4">
                  <p:embed/>
                </p:oleObj>
              </mc:Choice>
              <mc:Fallback>
                <p:oleObj name="Equation" r:id="rId8" imgW="114120" imgH="177480" progId="Equation.DSMT4">
                  <p:embed/>
                  <p:pic>
                    <p:nvPicPr>
                      <p:cNvPr id="0" name=""/>
                      <p:cNvPicPr/>
                      <p:nvPr/>
                    </p:nvPicPr>
                    <p:blipFill>
                      <a:blip r:embed="rId7"/>
                      <a:stretch>
                        <a:fillRect/>
                      </a:stretch>
                    </p:blipFill>
                    <p:spPr>
                      <a:xfrm>
                        <a:off x="3473450" y="1673225"/>
                        <a:ext cx="114300" cy="1778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DF57BA69-61E7-18D0-7573-97B87F288C94}"/>
              </a:ext>
            </a:extLst>
          </p:cNvPr>
          <p:cNvGraphicFramePr>
            <a:graphicFrameLocks noChangeAspect="1"/>
          </p:cNvGraphicFramePr>
          <p:nvPr>
            <p:extLst>
              <p:ext uri="{D42A27DB-BD31-4B8C-83A1-F6EECF244321}">
                <p14:modId xmlns:p14="http://schemas.microsoft.com/office/powerpoint/2010/main" val="3579542468"/>
              </p:ext>
            </p:extLst>
          </p:nvPr>
        </p:nvGraphicFramePr>
        <p:xfrm>
          <a:off x="3073400" y="1663700"/>
          <a:ext cx="914400" cy="198438"/>
        </p:xfrm>
        <a:graphic>
          <a:graphicData uri="http://schemas.openxmlformats.org/presentationml/2006/ole">
            <mc:AlternateContent xmlns:mc="http://schemas.openxmlformats.org/markup-compatibility/2006">
              <mc:Choice xmlns:v="urn:schemas-microsoft-com:vml" Requires="v">
                <p:oleObj name="Equation" r:id="rId9" imgW="914400" imgH="198720" progId="Equation.DSMT4">
                  <p:embed/>
                </p:oleObj>
              </mc:Choice>
              <mc:Fallback>
                <p:oleObj name="Equation" r:id="rId9" imgW="914400" imgH="198720" progId="Equation.DSMT4">
                  <p:embed/>
                  <p:pic>
                    <p:nvPicPr>
                      <p:cNvPr id="0" name=""/>
                      <p:cNvPicPr/>
                      <p:nvPr/>
                    </p:nvPicPr>
                    <p:blipFill>
                      <a:blip r:embed="rId7"/>
                      <a:stretch>
                        <a:fillRect/>
                      </a:stretch>
                    </p:blipFill>
                    <p:spPr>
                      <a:xfrm>
                        <a:off x="3073400" y="1663700"/>
                        <a:ext cx="914400" cy="198438"/>
                      </a:xfrm>
                      <a:prstGeom prst="rect">
                        <a:avLst/>
                      </a:prstGeom>
                    </p:spPr>
                  </p:pic>
                </p:oleObj>
              </mc:Fallback>
            </mc:AlternateContent>
          </a:graphicData>
        </a:graphic>
      </p:graphicFrame>
      <p:pic>
        <p:nvPicPr>
          <p:cNvPr id="16" name="Picture 15" descr="A math equation with a white background&#10;&#10;Description automatically generated with medium confidence">
            <a:extLst>
              <a:ext uri="{FF2B5EF4-FFF2-40B4-BE49-F238E27FC236}">
                <a16:creationId xmlns:a16="http://schemas.microsoft.com/office/drawing/2014/main" id="{1DE775B0-4AC0-F925-194C-91E8605629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86548" y="3953268"/>
            <a:ext cx="3038224" cy="646331"/>
          </a:xfrm>
          <a:prstGeom prst="rect">
            <a:avLst/>
          </a:prstGeom>
        </p:spPr>
      </p:pic>
      <p:sp>
        <p:nvSpPr>
          <p:cNvPr id="5" name="TextBox 4">
            <a:extLst>
              <a:ext uri="{FF2B5EF4-FFF2-40B4-BE49-F238E27FC236}">
                <a16:creationId xmlns:a16="http://schemas.microsoft.com/office/drawing/2014/main" id="{2971EB67-1AE6-2CB6-0970-72C2A4C00E9C}"/>
              </a:ext>
            </a:extLst>
          </p:cNvPr>
          <p:cNvSpPr txBox="1"/>
          <p:nvPr/>
        </p:nvSpPr>
        <p:spPr>
          <a:xfrm>
            <a:off x="3073400" y="95841"/>
            <a:ext cx="2625783" cy="461665"/>
          </a:xfrm>
          <a:prstGeom prst="rect">
            <a:avLst/>
          </a:prstGeom>
          <a:noFill/>
        </p:spPr>
        <p:txBody>
          <a:bodyPr wrap="none" rtlCol="0">
            <a:spAutoFit/>
          </a:bodyPr>
          <a:lstStyle/>
          <a:p>
            <a:r>
              <a:rPr lang="pl-PL" sz="2400" b="1" dirty="0" err="1"/>
              <a:t>Pairing</a:t>
            </a:r>
            <a:r>
              <a:rPr lang="pl-PL" sz="2400" b="1" dirty="0"/>
              <a:t> </a:t>
            </a:r>
            <a:r>
              <a:rPr lang="pl-PL" sz="2400" b="1" dirty="0" err="1"/>
              <a:t>Higgs</a:t>
            </a:r>
            <a:r>
              <a:rPr lang="pl-PL" sz="2400" b="1" dirty="0"/>
              <a:t> </a:t>
            </a:r>
            <a:r>
              <a:rPr lang="pl-PL" sz="2400" b="1" dirty="0" err="1"/>
              <a:t>mode</a:t>
            </a:r>
            <a:endParaRPr lang="en-US" sz="2400" b="1" dirty="0"/>
          </a:p>
        </p:txBody>
      </p:sp>
      <p:pic>
        <p:nvPicPr>
          <p:cNvPr id="9" name="Picture 8" descr="A black text with a white background&#10;&#10;Description automatically generated">
            <a:extLst>
              <a:ext uri="{FF2B5EF4-FFF2-40B4-BE49-F238E27FC236}">
                <a16:creationId xmlns:a16="http://schemas.microsoft.com/office/drawing/2014/main" id="{6AACF152-0066-A47A-B10A-EA7F2B78BA6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8857" y="1964440"/>
            <a:ext cx="1584176" cy="502154"/>
          </a:xfrm>
          <a:prstGeom prst="rect">
            <a:avLst/>
          </a:prstGeom>
        </p:spPr>
      </p:pic>
      <p:sp>
        <p:nvSpPr>
          <p:cNvPr id="13" name="TextBox 12">
            <a:extLst>
              <a:ext uri="{FF2B5EF4-FFF2-40B4-BE49-F238E27FC236}">
                <a16:creationId xmlns:a16="http://schemas.microsoft.com/office/drawing/2014/main" id="{BF9A212B-019D-D2F1-54A7-756596566202}"/>
              </a:ext>
            </a:extLst>
          </p:cNvPr>
          <p:cNvSpPr txBox="1"/>
          <p:nvPr/>
        </p:nvSpPr>
        <p:spPr>
          <a:xfrm>
            <a:off x="251520" y="638848"/>
            <a:ext cx="6063327" cy="646331"/>
          </a:xfrm>
          <a:prstGeom prst="rect">
            <a:avLst/>
          </a:prstGeom>
          <a:noFill/>
        </p:spPr>
        <p:txBody>
          <a:bodyPr wrap="none" rtlCol="0">
            <a:spAutoFit/>
          </a:bodyPr>
          <a:lstStyle/>
          <a:p>
            <a:r>
              <a:rPr lang="pl-PL" dirty="0" err="1"/>
              <a:t>Let’s</a:t>
            </a:r>
            <a:r>
              <a:rPr lang="pl-PL" dirty="0"/>
              <a:t> </a:t>
            </a:r>
            <a:r>
              <a:rPr lang="pl-PL" dirty="0" err="1"/>
              <a:t>consider</a:t>
            </a:r>
            <a:r>
              <a:rPr lang="pl-PL" dirty="0"/>
              <a:t> Fermi </a:t>
            </a:r>
            <a:r>
              <a:rPr lang="pl-PL" dirty="0" err="1"/>
              <a:t>gas</a:t>
            </a:r>
            <a:r>
              <a:rPr lang="pl-PL" dirty="0"/>
              <a:t> with </a:t>
            </a:r>
            <a:r>
              <a:rPr lang="pl-PL" dirty="0" err="1"/>
              <a:t>schematic</a:t>
            </a:r>
            <a:r>
              <a:rPr lang="pl-PL" dirty="0"/>
              <a:t> </a:t>
            </a:r>
            <a:r>
              <a:rPr lang="pl-PL" dirty="0" err="1"/>
              <a:t>pairing</a:t>
            </a:r>
            <a:r>
              <a:rPr lang="pl-PL" dirty="0"/>
              <a:t> </a:t>
            </a:r>
            <a:r>
              <a:rPr lang="pl-PL" dirty="0" err="1"/>
              <a:t>interaction</a:t>
            </a:r>
            <a:r>
              <a:rPr lang="pl-PL" dirty="0"/>
              <a:t> and</a:t>
            </a:r>
          </a:p>
          <a:p>
            <a:r>
              <a:rPr lang="pl-PL" dirty="0" err="1"/>
              <a:t>coupling</a:t>
            </a:r>
            <a:r>
              <a:rPr lang="pl-PL" dirty="0"/>
              <a:t> </a:t>
            </a:r>
            <a:r>
              <a:rPr lang="pl-PL" dirty="0" err="1"/>
              <a:t>constant</a:t>
            </a:r>
            <a:r>
              <a:rPr lang="pl-PL" dirty="0"/>
              <a:t> </a:t>
            </a:r>
            <a:r>
              <a:rPr lang="pl-PL" dirty="0" err="1"/>
              <a:t>depending</a:t>
            </a:r>
            <a:r>
              <a:rPr lang="pl-PL" dirty="0"/>
              <a:t> on </a:t>
            </a:r>
            <a:r>
              <a:rPr lang="pl-PL" dirty="0" err="1"/>
              <a:t>time</a:t>
            </a:r>
            <a:r>
              <a:rPr lang="pl-PL" dirty="0"/>
              <a:t>:</a:t>
            </a:r>
            <a:endParaRPr lang="en-US" dirty="0"/>
          </a:p>
        </p:txBody>
      </p:sp>
      <p:pic>
        <p:nvPicPr>
          <p:cNvPr id="22" name="Picture 21" descr="A math equations and symbols&#10;&#10;Description automatically generated">
            <a:extLst>
              <a:ext uri="{FF2B5EF4-FFF2-40B4-BE49-F238E27FC236}">
                <a16:creationId xmlns:a16="http://schemas.microsoft.com/office/drawing/2014/main" id="{D1CC4298-CE4A-4D23-8050-85307E3D9D3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67191" y="4421573"/>
            <a:ext cx="6070600" cy="1182874"/>
          </a:xfrm>
          <a:prstGeom prst="rect">
            <a:avLst/>
          </a:prstGeom>
        </p:spPr>
      </p:pic>
      <p:sp>
        <p:nvSpPr>
          <p:cNvPr id="6" name="TextBox 5">
            <a:extLst>
              <a:ext uri="{FF2B5EF4-FFF2-40B4-BE49-F238E27FC236}">
                <a16:creationId xmlns:a16="http://schemas.microsoft.com/office/drawing/2014/main" id="{C4220257-6591-1F42-C7E1-6DA4407B8AD7}"/>
              </a:ext>
            </a:extLst>
          </p:cNvPr>
          <p:cNvSpPr txBox="1"/>
          <p:nvPr/>
        </p:nvSpPr>
        <p:spPr>
          <a:xfrm>
            <a:off x="103718" y="4117262"/>
            <a:ext cx="6261971" cy="369332"/>
          </a:xfrm>
          <a:prstGeom prst="rect">
            <a:avLst/>
          </a:prstGeom>
          <a:noFill/>
        </p:spPr>
        <p:txBody>
          <a:bodyPr wrap="none" rtlCol="0">
            <a:spAutoFit/>
          </a:bodyPr>
          <a:lstStyle/>
          <a:p>
            <a:r>
              <a:rPr lang="pl-PL" dirty="0"/>
              <a:t>As a </a:t>
            </a:r>
            <a:r>
              <a:rPr lang="pl-PL" dirty="0" err="1"/>
              <a:t>result</a:t>
            </a:r>
            <a:r>
              <a:rPr lang="pl-PL" dirty="0"/>
              <a:t> </a:t>
            </a:r>
            <a:r>
              <a:rPr lang="pl-PL" dirty="0" err="1"/>
              <a:t>pairing</a:t>
            </a:r>
            <a:r>
              <a:rPr lang="pl-PL" dirty="0"/>
              <a:t> </a:t>
            </a:r>
            <a:r>
              <a:rPr lang="pl-PL" dirty="0" err="1"/>
              <a:t>becomes</a:t>
            </a:r>
            <a:r>
              <a:rPr lang="pl-PL" dirty="0"/>
              <a:t> </a:t>
            </a:r>
            <a:r>
              <a:rPr lang="pl-PL" dirty="0" err="1"/>
              <a:t>unstable</a:t>
            </a:r>
            <a:r>
              <a:rPr lang="pl-PL" dirty="0"/>
              <a:t> and </a:t>
            </a:r>
            <a:r>
              <a:rPr lang="pl-PL" dirty="0" err="1"/>
              <a:t>increases</a:t>
            </a:r>
            <a:r>
              <a:rPr lang="pl-PL" dirty="0"/>
              <a:t> </a:t>
            </a:r>
            <a:r>
              <a:rPr lang="pl-PL" dirty="0" err="1"/>
              <a:t>exponentially</a:t>
            </a:r>
            <a:endParaRPr lang="en-US" dirty="0"/>
          </a:p>
        </p:txBody>
      </p:sp>
      <p:sp>
        <p:nvSpPr>
          <p:cNvPr id="8" name="TextBox 7">
            <a:extLst>
              <a:ext uri="{FF2B5EF4-FFF2-40B4-BE49-F238E27FC236}">
                <a16:creationId xmlns:a16="http://schemas.microsoft.com/office/drawing/2014/main" id="{911B7D59-B625-2B02-AC31-FCA2BA7F04D9}"/>
              </a:ext>
            </a:extLst>
          </p:cNvPr>
          <p:cNvSpPr txBox="1"/>
          <p:nvPr/>
        </p:nvSpPr>
        <p:spPr>
          <a:xfrm>
            <a:off x="335176" y="5573512"/>
            <a:ext cx="8484823" cy="646331"/>
          </a:xfrm>
          <a:prstGeom prst="rect">
            <a:avLst/>
          </a:prstGeom>
          <a:noFill/>
        </p:spPr>
        <p:txBody>
          <a:bodyPr wrap="none" rtlCol="0">
            <a:spAutoFit/>
          </a:bodyPr>
          <a:lstStyle/>
          <a:p>
            <a:r>
              <a:rPr lang="pl-PL" dirty="0"/>
              <a:t>Time </a:t>
            </a:r>
            <a:r>
              <a:rPr lang="pl-PL" dirty="0" err="1"/>
              <a:t>scale</a:t>
            </a:r>
            <a:r>
              <a:rPr lang="pl-PL" dirty="0"/>
              <a:t> of </a:t>
            </a:r>
            <a:r>
              <a:rPr lang="pl-PL" dirty="0" err="1"/>
              <a:t>growth</a:t>
            </a:r>
            <a:r>
              <a:rPr lang="pl-PL" dirty="0"/>
              <a:t> and the period of </a:t>
            </a:r>
            <a:r>
              <a:rPr lang="pl-PL" dirty="0" err="1"/>
              <a:t>subsequent</a:t>
            </a:r>
            <a:r>
              <a:rPr lang="pl-PL" dirty="0"/>
              <a:t> </a:t>
            </a:r>
            <a:r>
              <a:rPr lang="pl-PL" dirty="0" err="1"/>
              <a:t>oscillation</a:t>
            </a:r>
            <a:r>
              <a:rPr lang="pl-PL" dirty="0"/>
              <a:t> </a:t>
            </a:r>
            <a:r>
              <a:rPr lang="pl-PL" dirty="0" err="1"/>
              <a:t>is</a:t>
            </a:r>
            <a:r>
              <a:rPr lang="pl-PL" dirty="0"/>
              <a:t> </a:t>
            </a:r>
            <a:r>
              <a:rPr lang="pl-PL" dirty="0" err="1"/>
              <a:t>related</a:t>
            </a:r>
            <a:r>
              <a:rPr lang="pl-PL" dirty="0"/>
              <a:t> to </a:t>
            </a:r>
            <a:r>
              <a:rPr lang="pl-PL" dirty="0" err="1"/>
              <a:t>static</a:t>
            </a:r>
            <a:r>
              <a:rPr lang="pl-PL" dirty="0"/>
              <a:t> </a:t>
            </a:r>
            <a:r>
              <a:rPr lang="pl-PL" dirty="0" err="1"/>
              <a:t>value</a:t>
            </a:r>
            <a:r>
              <a:rPr lang="pl-PL" dirty="0"/>
              <a:t> of</a:t>
            </a:r>
          </a:p>
          <a:p>
            <a:r>
              <a:rPr lang="pl-PL" dirty="0" err="1"/>
              <a:t>pairing</a:t>
            </a:r>
            <a:r>
              <a:rPr lang="pl-PL" dirty="0"/>
              <a:t>          :</a:t>
            </a:r>
            <a:endParaRPr lang="en-US" dirty="0"/>
          </a:p>
        </p:txBody>
      </p:sp>
      <p:pic>
        <p:nvPicPr>
          <p:cNvPr id="20" name="Picture 19" descr="A mathematical equation with numbers and symbols&#10;&#10;Description automatically generated">
            <a:extLst>
              <a:ext uri="{FF2B5EF4-FFF2-40B4-BE49-F238E27FC236}">
                <a16:creationId xmlns:a16="http://schemas.microsoft.com/office/drawing/2014/main" id="{38575079-5CCF-64AA-C0B8-BBF11095DAF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11304" y="5983607"/>
            <a:ext cx="1532780" cy="762564"/>
          </a:xfrm>
          <a:prstGeom prst="rect">
            <a:avLst/>
          </a:prstGeom>
        </p:spPr>
      </p:pic>
      <p:pic>
        <p:nvPicPr>
          <p:cNvPr id="26" name="Picture 25" descr="A black and white symbol&#10;&#10;Description automatically generated">
            <a:extLst>
              <a:ext uri="{FF2B5EF4-FFF2-40B4-BE49-F238E27FC236}">
                <a16:creationId xmlns:a16="http://schemas.microsoft.com/office/drawing/2014/main" id="{66A10E46-0C9F-8255-0EAD-3DB56CC7263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5752" y="5882325"/>
            <a:ext cx="426343" cy="337518"/>
          </a:xfrm>
          <a:prstGeom prst="rect">
            <a:avLst/>
          </a:prstGeom>
        </p:spPr>
      </p:pic>
    </p:spTree>
    <p:extLst>
      <p:ext uri="{BB962C8B-B14F-4D97-AF65-F5344CB8AC3E}">
        <p14:creationId xmlns:p14="http://schemas.microsoft.com/office/powerpoint/2010/main" val="3460663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A777FC-1066-4755-82EB-5C8ECE5907EE}"/>
              </a:ext>
            </a:extLst>
          </p:cNvPr>
          <p:cNvSpPr txBox="1"/>
          <p:nvPr/>
        </p:nvSpPr>
        <p:spPr>
          <a:xfrm>
            <a:off x="1992249" y="89066"/>
            <a:ext cx="5431295" cy="461665"/>
          </a:xfrm>
          <a:prstGeom prst="rect">
            <a:avLst/>
          </a:prstGeom>
          <a:noFill/>
        </p:spPr>
        <p:txBody>
          <a:bodyPr wrap="none" rtlCol="0">
            <a:spAutoFit/>
          </a:bodyPr>
          <a:lstStyle/>
          <a:p>
            <a:r>
              <a:rPr lang="pl-PL" sz="2400" dirty="0" err="1">
                <a:latin typeface="Comic Sans MS" panose="030F0702030302020204" pitchFamily="66" charset="0"/>
              </a:rPr>
              <a:t>Pairing</a:t>
            </a:r>
            <a:r>
              <a:rPr lang="pl-PL" sz="2400" dirty="0">
                <a:latin typeface="Comic Sans MS" panose="030F0702030302020204" pitchFamily="66" charset="0"/>
              </a:rPr>
              <a:t> </a:t>
            </a:r>
            <a:r>
              <a:rPr lang="pl-PL" sz="2400" dirty="0" err="1">
                <a:latin typeface="Comic Sans MS" panose="030F0702030302020204" pitchFamily="66" charset="0"/>
              </a:rPr>
              <a:t>instability</a:t>
            </a:r>
            <a:r>
              <a:rPr lang="pl-PL" sz="2400" dirty="0">
                <a:latin typeface="Comic Sans MS" panose="030F0702030302020204" pitchFamily="66" charset="0"/>
              </a:rPr>
              <a:t> in </a:t>
            </a:r>
            <a:r>
              <a:rPr lang="pl-PL" sz="2400" dirty="0" err="1">
                <a:latin typeface="Comic Sans MS" panose="030F0702030302020204" pitchFamily="66" charset="0"/>
              </a:rPr>
              <a:t>nuclear</a:t>
            </a:r>
            <a:r>
              <a:rPr lang="pl-PL" sz="2400" dirty="0">
                <a:latin typeface="Comic Sans MS" panose="030F0702030302020204" pitchFamily="66" charset="0"/>
              </a:rPr>
              <a:t> </a:t>
            </a:r>
            <a:r>
              <a:rPr lang="pl-PL" sz="2400" dirty="0" err="1">
                <a:latin typeface="Comic Sans MS" panose="030F0702030302020204" pitchFamily="66" charset="0"/>
              </a:rPr>
              <a:t>reaction</a:t>
            </a:r>
            <a:endParaRPr lang="en-US" sz="2400" dirty="0">
              <a:latin typeface="Comic Sans MS" panose="030F0702030302020204" pitchFamily="66" charset="0"/>
            </a:endParaRPr>
          </a:p>
        </p:txBody>
      </p:sp>
      <p:graphicFrame>
        <p:nvGraphicFramePr>
          <p:cNvPr id="3" name="Object 2">
            <a:extLst>
              <a:ext uri="{FF2B5EF4-FFF2-40B4-BE49-F238E27FC236}">
                <a16:creationId xmlns:a16="http://schemas.microsoft.com/office/drawing/2014/main" id="{5890E3AB-DF09-4C2A-9479-B03F6AA92F4C}"/>
              </a:ext>
            </a:extLst>
          </p:cNvPr>
          <p:cNvGraphicFramePr>
            <a:graphicFrameLocks noChangeAspect="1"/>
          </p:cNvGraphicFramePr>
          <p:nvPr>
            <p:extLst>
              <p:ext uri="{D42A27DB-BD31-4B8C-83A1-F6EECF244321}">
                <p14:modId xmlns:p14="http://schemas.microsoft.com/office/powerpoint/2010/main" val="1985932190"/>
              </p:ext>
            </p:extLst>
          </p:nvPr>
        </p:nvGraphicFramePr>
        <p:xfrm>
          <a:off x="1480422" y="807823"/>
          <a:ext cx="2583771" cy="818194"/>
        </p:xfrm>
        <a:graphic>
          <a:graphicData uri="http://schemas.openxmlformats.org/presentationml/2006/ole">
            <mc:AlternateContent xmlns:mc="http://schemas.openxmlformats.org/markup-compatibility/2006">
              <mc:Choice xmlns:v="urn:schemas-microsoft-com:vml" Requires="v">
                <p:oleObj name="Equation" r:id="rId2" imgW="1523880" imgH="482400" progId="Equation.DSMT4">
                  <p:embed/>
                </p:oleObj>
              </mc:Choice>
              <mc:Fallback>
                <p:oleObj name="Equation" r:id="rId2" imgW="1523880" imgH="482400" progId="Equation.DSMT4">
                  <p:embed/>
                  <p:pic>
                    <p:nvPicPr>
                      <p:cNvPr id="0" name=""/>
                      <p:cNvPicPr/>
                      <p:nvPr/>
                    </p:nvPicPr>
                    <p:blipFill>
                      <a:blip r:embed="rId3"/>
                      <a:stretch>
                        <a:fillRect/>
                      </a:stretch>
                    </p:blipFill>
                    <p:spPr>
                      <a:xfrm>
                        <a:off x="1480422" y="807823"/>
                        <a:ext cx="2583771" cy="818194"/>
                      </a:xfrm>
                      <a:prstGeom prst="rect">
                        <a:avLst/>
                      </a:prstGeom>
                      <a:ln w="19050">
                        <a:solidFill>
                          <a:srgbClr val="FF0000"/>
                        </a:solidFill>
                      </a:ln>
                    </p:spPr>
                  </p:pic>
                </p:oleObj>
              </mc:Fallback>
            </mc:AlternateContent>
          </a:graphicData>
        </a:graphic>
      </p:graphicFrame>
      <p:sp>
        <p:nvSpPr>
          <p:cNvPr id="14" name="TextBox 13">
            <a:extLst>
              <a:ext uri="{FF2B5EF4-FFF2-40B4-BE49-F238E27FC236}">
                <a16:creationId xmlns:a16="http://schemas.microsoft.com/office/drawing/2014/main" id="{A26FFE54-3995-40FC-ADCD-40F3BE956320}"/>
              </a:ext>
            </a:extLst>
          </p:cNvPr>
          <p:cNvSpPr txBox="1"/>
          <p:nvPr/>
        </p:nvSpPr>
        <p:spPr>
          <a:xfrm>
            <a:off x="4080408" y="967484"/>
            <a:ext cx="4748680" cy="461665"/>
          </a:xfrm>
          <a:prstGeom prst="rect">
            <a:avLst/>
          </a:prstGeom>
          <a:noFill/>
        </p:spPr>
        <p:txBody>
          <a:bodyPr wrap="square" rtlCol="0">
            <a:spAutoFit/>
          </a:bodyPr>
          <a:lstStyle/>
          <a:p>
            <a:pPr marL="285750" indent="-285750">
              <a:buFontTx/>
              <a:buChar char="-"/>
            </a:pPr>
            <a:r>
              <a:rPr lang="pl-PL" sz="2400" dirty="0"/>
              <a:t>BCS formula – weak coupling limit       </a:t>
            </a:r>
            <a:endParaRPr lang="en-US" sz="2400" dirty="0"/>
          </a:p>
        </p:txBody>
      </p:sp>
      <p:graphicFrame>
        <p:nvGraphicFramePr>
          <p:cNvPr id="15" name="Object 14">
            <a:extLst>
              <a:ext uri="{FF2B5EF4-FFF2-40B4-BE49-F238E27FC236}">
                <a16:creationId xmlns:a16="http://schemas.microsoft.com/office/drawing/2014/main" id="{E15E3B4E-1B69-4263-AC32-00EEC14396E5}"/>
              </a:ext>
            </a:extLst>
          </p:cNvPr>
          <p:cNvGraphicFramePr>
            <a:graphicFrameLocks noChangeAspect="1"/>
          </p:cNvGraphicFramePr>
          <p:nvPr>
            <p:extLst>
              <p:ext uri="{D42A27DB-BD31-4B8C-83A1-F6EECF244321}">
                <p14:modId xmlns:p14="http://schemas.microsoft.com/office/powerpoint/2010/main" val="1787270696"/>
              </p:ext>
            </p:extLst>
          </p:nvPr>
        </p:nvGraphicFramePr>
        <p:xfrm>
          <a:off x="4674997" y="1316029"/>
          <a:ext cx="404812" cy="485775"/>
        </p:xfrm>
        <a:graphic>
          <a:graphicData uri="http://schemas.openxmlformats.org/presentationml/2006/ole">
            <mc:AlternateContent xmlns:mc="http://schemas.openxmlformats.org/markup-compatibility/2006">
              <mc:Choice xmlns:v="urn:schemas-microsoft-com:vml" Requires="v">
                <p:oleObj name="Equation" r:id="rId4" imgW="190440" imgH="228600" progId="Equation.DSMT4">
                  <p:embed/>
                </p:oleObj>
              </mc:Choice>
              <mc:Fallback>
                <p:oleObj name="Equation" r:id="rId4" imgW="190440" imgH="228600" progId="Equation.DSMT4">
                  <p:embed/>
                  <p:pic>
                    <p:nvPicPr>
                      <p:cNvPr id="3" name="Object 2">
                        <a:extLst>
                          <a:ext uri="{FF2B5EF4-FFF2-40B4-BE49-F238E27FC236}">
                            <a16:creationId xmlns:a16="http://schemas.microsoft.com/office/drawing/2014/main" id="{5890E3AB-DF09-4C2A-9479-B03F6AA92F4C}"/>
                          </a:ext>
                        </a:extLst>
                      </p:cNvPr>
                      <p:cNvPicPr/>
                      <p:nvPr/>
                    </p:nvPicPr>
                    <p:blipFill>
                      <a:blip r:embed="rId5"/>
                      <a:stretch>
                        <a:fillRect/>
                      </a:stretch>
                    </p:blipFill>
                    <p:spPr>
                      <a:xfrm>
                        <a:off x="4674997" y="1316029"/>
                        <a:ext cx="404812" cy="48577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081EB9DE-DDC9-456F-9F33-F9E135C74D9D}"/>
              </a:ext>
            </a:extLst>
          </p:cNvPr>
          <p:cNvGraphicFramePr>
            <a:graphicFrameLocks noChangeAspect="1"/>
          </p:cNvGraphicFramePr>
          <p:nvPr>
            <p:extLst>
              <p:ext uri="{D42A27DB-BD31-4B8C-83A1-F6EECF244321}">
                <p14:modId xmlns:p14="http://schemas.microsoft.com/office/powerpoint/2010/main" val="3769910444"/>
              </p:ext>
            </p:extLst>
          </p:nvPr>
        </p:nvGraphicFramePr>
        <p:xfrm>
          <a:off x="4674997" y="1827871"/>
          <a:ext cx="295275" cy="350838"/>
        </p:xfrm>
        <a:graphic>
          <a:graphicData uri="http://schemas.openxmlformats.org/presentationml/2006/ole">
            <mc:AlternateContent xmlns:mc="http://schemas.openxmlformats.org/markup-compatibility/2006">
              <mc:Choice xmlns:v="urn:schemas-microsoft-com:vml" Requires="v">
                <p:oleObj name="Equation" r:id="rId6" imgW="139680" imgH="164880" progId="Equation.DSMT4">
                  <p:embed/>
                </p:oleObj>
              </mc:Choice>
              <mc:Fallback>
                <p:oleObj name="Equation" r:id="rId6" imgW="139680" imgH="164880" progId="Equation.DSMT4">
                  <p:embed/>
                  <p:pic>
                    <p:nvPicPr>
                      <p:cNvPr id="15" name="Object 14">
                        <a:extLst>
                          <a:ext uri="{FF2B5EF4-FFF2-40B4-BE49-F238E27FC236}">
                            <a16:creationId xmlns:a16="http://schemas.microsoft.com/office/drawing/2014/main" id="{E15E3B4E-1B69-4263-AC32-00EEC14396E5}"/>
                          </a:ext>
                        </a:extLst>
                      </p:cNvPr>
                      <p:cNvPicPr/>
                      <p:nvPr/>
                    </p:nvPicPr>
                    <p:blipFill>
                      <a:blip r:embed="rId7"/>
                      <a:stretch>
                        <a:fillRect/>
                      </a:stretch>
                    </p:blipFill>
                    <p:spPr>
                      <a:xfrm>
                        <a:off x="4674997" y="1827871"/>
                        <a:ext cx="295275" cy="350838"/>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907C43B2-5AF3-4D66-A559-E1F347454127}"/>
              </a:ext>
            </a:extLst>
          </p:cNvPr>
          <p:cNvGraphicFramePr>
            <a:graphicFrameLocks noChangeAspect="1"/>
          </p:cNvGraphicFramePr>
          <p:nvPr>
            <p:extLst>
              <p:ext uri="{D42A27DB-BD31-4B8C-83A1-F6EECF244321}">
                <p14:modId xmlns:p14="http://schemas.microsoft.com/office/powerpoint/2010/main" val="3544977884"/>
              </p:ext>
            </p:extLst>
          </p:nvPr>
        </p:nvGraphicFramePr>
        <p:xfrm>
          <a:off x="4187729" y="2157553"/>
          <a:ext cx="915987" cy="484188"/>
        </p:xfrm>
        <a:graphic>
          <a:graphicData uri="http://schemas.openxmlformats.org/presentationml/2006/ole">
            <mc:AlternateContent xmlns:mc="http://schemas.openxmlformats.org/markup-compatibility/2006">
              <mc:Choice xmlns:v="urn:schemas-microsoft-com:vml" Requires="v">
                <p:oleObj name="Equation" r:id="rId8" imgW="431640" imgH="228600" progId="Equation.DSMT4">
                  <p:embed/>
                </p:oleObj>
              </mc:Choice>
              <mc:Fallback>
                <p:oleObj name="Equation" r:id="rId8" imgW="431640" imgH="228600" progId="Equation.DSMT4">
                  <p:embed/>
                  <p:pic>
                    <p:nvPicPr>
                      <p:cNvPr id="16" name="Object 15">
                        <a:extLst>
                          <a:ext uri="{FF2B5EF4-FFF2-40B4-BE49-F238E27FC236}">
                            <a16:creationId xmlns:a16="http://schemas.microsoft.com/office/drawing/2014/main" id="{081EB9DE-DDC9-456F-9F33-F9E135C74D9D}"/>
                          </a:ext>
                        </a:extLst>
                      </p:cNvPr>
                      <p:cNvPicPr/>
                      <p:nvPr/>
                    </p:nvPicPr>
                    <p:blipFill>
                      <a:blip r:embed="rId9"/>
                      <a:stretch>
                        <a:fillRect/>
                      </a:stretch>
                    </p:blipFill>
                    <p:spPr>
                      <a:xfrm>
                        <a:off x="4187729" y="2157553"/>
                        <a:ext cx="915987" cy="484188"/>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54E1FB86-FD10-450E-B96B-9B083BAE7E89}"/>
              </a:ext>
            </a:extLst>
          </p:cNvPr>
          <p:cNvSpPr txBox="1"/>
          <p:nvPr/>
        </p:nvSpPr>
        <p:spPr>
          <a:xfrm>
            <a:off x="5079809" y="1383152"/>
            <a:ext cx="1704184" cy="369332"/>
          </a:xfrm>
          <a:prstGeom prst="rect">
            <a:avLst/>
          </a:prstGeom>
          <a:noFill/>
        </p:spPr>
        <p:txBody>
          <a:bodyPr wrap="none" rtlCol="0">
            <a:spAutoFit/>
          </a:bodyPr>
          <a:lstStyle/>
          <a:p>
            <a:pPr marL="285750" indent="-285750">
              <a:buFontTx/>
              <a:buChar char="-"/>
            </a:pPr>
            <a:r>
              <a:rPr lang="pl-PL" dirty="0"/>
              <a:t>Fermi energy</a:t>
            </a:r>
            <a:endParaRPr lang="en-US" dirty="0"/>
          </a:p>
        </p:txBody>
      </p:sp>
      <p:sp>
        <p:nvSpPr>
          <p:cNvPr id="19" name="TextBox 18">
            <a:extLst>
              <a:ext uri="{FF2B5EF4-FFF2-40B4-BE49-F238E27FC236}">
                <a16:creationId xmlns:a16="http://schemas.microsoft.com/office/drawing/2014/main" id="{C2A55815-1554-4BDF-B55A-7CD5C5BE6F80}"/>
              </a:ext>
            </a:extLst>
          </p:cNvPr>
          <p:cNvSpPr txBox="1"/>
          <p:nvPr/>
        </p:nvSpPr>
        <p:spPr>
          <a:xfrm>
            <a:off x="5103716" y="1792291"/>
            <a:ext cx="2826158" cy="369332"/>
          </a:xfrm>
          <a:prstGeom prst="rect">
            <a:avLst/>
          </a:prstGeom>
          <a:noFill/>
        </p:spPr>
        <p:txBody>
          <a:bodyPr wrap="none" rtlCol="0">
            <a:spAutoFit/>
          </a:bodyPr>
          <a:lstStyle/>
          <a:p>
            <a:pPr marL="285750" indent="-285750">
              <a:buFontTx/>
              <a:buChar char="-"/>
            </a:pPr>
            <a:r>
              <a:rPr lang="pl-PL" dirty="0"/>
              <a:t>Pairing coupling constant</a:t>
            </a:r>
            <a:endParaRPr lang="en-US" dirty="0"/>
          </a:p>
        </p:txBody>
      </p:sp>
      <p:sp>
        <p:nvSpPr>
          <p:cNvPr id="20" name="TextBox 19">
            <a:extLst>
              <a:ext uri="{FF2B5EF4-FFF2-40B4-BE49-F238E27FC236}">
                <a16:creationId xmlns:a16="http://schemas.microsoft.com/office/drawing/2014/main" id="{8CB99FD0-4DE9-433B-B0D9-7196A6ED96F1}"/>
              </a:ext>
            </a:extLst>
          </p:cNvPr>
          <p:cNvSpPr txBox="1"/>
          <p:nvPr/>
        </p:nvSpPr>
        <p:spPr>
          <a:xfrm>
            <a:off x="5103716" y="2216461"/>
            <a:ext cx="3708387" cy="369332"/>
          </a:xfrm>
          <a:prstGeom prst="rect">
            <a:avLst/>
          </a:prstGeom>
          <a:noFill/>
        </p:spPr>
        <p:txBody>
          <a:bodyPr wrap="none" rtlCol="0">
            <a:spAutoFit/>
          </a:bodyPr>
          <a:lstStyle/>
          <a:p>
            <a:pPr marL="285750" indent="-285750">
              <a:buFontTx/>
              <a:buChar char="-"/>
            </a:pPr>
            <a:r>
              <a:rPr lang="pl-PL" dirty="0"/>
              <a:t>Density of states at the Fermi level</a:t>
            </a:r>
            <a:endParaRPr lang="en-US" dirty="0"/>
          </a:p>
        </p:txBody>
      </p:sp>
      <p:sp>
        <p:nvSpPr>
          <p:cNvPr id="21" name="TextBox 20">
            <a:extLst>
              <a:ext uri="{FF2B5EF4-FFF2-40B4-BE49-F238E27FC236}">
                <a16:creationId xmlns:a16="http://schemas.microsoft.com/office/drawing/2014/main" id="{744A2CCC-6EFB-4CB4-AD32-6BEEA23C11F2}"/>
              </a:ext>
            </a:extLst>
          </p:cNvPr>
          <p:cNvSpPr txBox="1"/>
          <p:nvPr/>
        </p:nvSpPr>
        <p:spPr>
          <a:xfrm>
            <a:off x="600336" y="2575187"/>
            <a:ext cx="7943328" cy="646331"/>
          </a:xfrm>
          <a:prstGeom prst="rect">
            <a:avLst/>
          </a:prstGeom>
          <a:noFill/>
        </p:spPr>
        <p:txBody>
          <a:bodyPr wrap="none" rtlCol="0">
            <a:spAutoFit/>
          </a:bodyPr>
          <a:lstStyle/>
          <a:p>
            <a:r>
              <a:rPr lang="pl-PL" dirty="0"/>
              <a:t>Although one cannot change coupling constant in atomic nuclei one may affect</a:t>
            </a:r>
          </a:p>
          <a:p>
            <a:r>
              <a:rPr lang="pl-PL" b="1" i="1" dirty="0"/>
              <a:t>density of states at the Fermi surface and consequently </a:t>
            </a:r>
            <a:r>
              <a:rPr lang="pl-PL" b="1" i="1" dirty="0" err="1"/>
              <a:t>trigger</a:t>
            </a:r>
            <a:r>
              <a:rPr lang="pl-PL" b="1" i="1" dirty="0"/>
              <a:t> </a:t>
            </a:r>
            <a:r>
              <a:rPr lang="pl-PL" b="1" i="1" dirty="0" err="1"/>
              <a:t>pairing</a:t>
            </a:r>
            <a:r>
              <a:rPr lang="pl-PL" b="1" i="1" dirty="0"/>
              <a:t> </a:t>
            </a:r>
            <a:r>
              <a:rPr lang="pl-PL" b="1" i="1" dirty="0" err="1"/>
              <a:t>instability</a:t>
            </a:r>
            <a:r>
              <a:rPr lang="pl-PL" b="1" i="1" dirty="0"/>
              <a:t>.</a:t>
            </a:r>
            <a:endParaRPr lang="en-US" b="1" i="1" dirty="0"/>
          </a:p>
        </p:txBody>
      </p:sp>
      <p:sp>
        <p:nvSpPr>
          <p:cNvPr id="24" name="TextBox 23">
            <a:extLst>
              <a:ext uri="{FF2B5EF4-FFF2-40B4-BE49-F238E27FC236}">
                <a16:creationId xmlns:a16="http://schemas.microsoft.com/office/drawing/2014/main" id="{1ECDD686-20AF-4208-BAFB-88193168A44F}"/>
              </a:ext>
            </a:extLst>
          </p:cNvPr>
          <p:cNvSpPr txBox="1"/>
          <p:nvPr/>
        </p:nvSpPr>
        <p:spPr>
          <a:xfrm>
            <a:off x="5553277" y="3716712"/>
            <a:ext cx="3411287" cy="2308324"/>
          </a:xfrm>
          <a:prstGeom prst="rect">
            <a:avLst/>
          </a:prstGeom>
          <a:noFill/>
        </p:spPr>
        <p:txBody>
          <a:bodyPr wrap="square" rtlCol="0">
            <a:spAutoFit/>
          </a:bodyPr>
          <a:lstStyle/>
          <a:p>
            <a:r>
              <a:rPr lang="pl-PL" dirty="0"/>
              <a:t>Collision of two neutron magic </a:t>
            </a:r>
          </a:p>
          <a:p>
            <a:r>
              <a:rPr lang="pl-PL" dirty="0"/>
              <a:t>systems creates an elongated</a:t>
            </a:r>
          </a:p>
          <a:p>
            <a:r>
              <a:rPr lang="pl-PL" dirty="0"/>
              <a:t>di-nuclear system.</a:t>
            </a:r>
          </a:p>
          <a:p>
            <a:endParaRPr lang="pl-PL" dirty="0"/>
          </a:p>
          <a:p>
            <a:r>
              <a:rPr lang="pl-PL" dirty="0"/>
              <a:t>Within 1500 fm/c pairing is</a:t>
            </a:r>
          </a:p>
          <a:p>
            <a:r>
              <a:rPr lang="pl-PL" dirty="0"/>
              <a:t>enhanced in the system</a:t>
            </a:r>
          </a:p>
          <a:p>
            <a:r>
              <a:rPr lang="pl-PL" dirty="0"/>
              <a:t>and reveals oscillations with</a:t>
            </a:r>
          </a:p>
          <a:p>
            <a:r>
              <a:rPr lang="pl-PL" dirty="0"/>
              <a:t>frequency: </a:t>
            </a:r>
            <a:endParaRPr lang="en-US" dirty="0"/>
          </a:p>
        </p:txBody>
      </p:sp>
      <p:graphicFrame>
        <p:nvGraphicFramePr>
          <p:cNvPr id="25" name="Object 24">
            <a:extLst>
              <a:ext uri="{FF2B5EF4-FFF2-40B4-BE49-F238E27FC236}">
                <a16:creationId xmlns:a16="http://schemas.microsoft.com/office/drawing/2014/main" id="{A096C60E-3A44-4604-ADAA-6E6FDB5E2622}"/>
              </a:ext>
            </a:extLst>
          </p:cNvPr>
          <p:cNvGraphicFramePr>
            <a:graphicFrameLocks noChangeAspect="1"/>
          </p:cNvGraphicFramePr>
          <p:nvPr>
            <p:extLst>
              <p:ext uri="{D42A27DB-BD31-4B8C-83A1-F6EECF244321}">
                <p14:modId xmlns:p14="http://schemas.microsoft.com/office/powerpoint/2010/main" val="1404523683"/>
              </p:ext>
            </p:extLst>
          </p:nvPr>
        </p:nvGraphicFramePr>
        <p:xfrm>
          <a:off x="6011863" y="6024563"/>
          <a:ext cx="1751012" cy="384175"/>
        </p:xfrm>
        <a:graphic>
          <a:graphicData uri="http://schemas.openxmlformats.org/presentationml/2006/ole">
            <mc:AlternateContent xmlns:mc="http://schemas.openxmlformats.org/markup-compatibility/2006">
              <mc:Choice xmlns:v="urn:schemas-microsoft-com:vml" Requires="v">
                <p:oleObj name="Equation" r:id="rId10" imgW="812520" imgH="177480" progId="Equation.DSMT4">
                  <p:embed/>
                </p:oleObj>
              </mc:Choice>
              <mc:Fallback>
                <p:oleObj name="Equation" r:id="rId10" imgW="812520" imgH="177480" progId="Equation.DSMT4">
                  <p:embed/>
                  <p:pic>
                    <p:nvPicPr>
                      <p:cNvPr id="0" name=""/>
                      <p:cNvPicPr/>
                      <p:nvPr/>
                    </p:nvPicPr>
                    <p:blipFill>
                      <a:blip r:embed="rId11"/>
                      <a:stretch>
                        <a:fillRect/>
                      </a:stretch>
                    </p:blipFill>
                    <p:spPr>
                      <a:xfrm>
                        <a:off x="6011863" y="6024563"/>
                        <a:ext cx="1751012" cy="384175"/>
                      </a:xfrm>
                      <a:prstGeom prst="rect">
                        <a:avLst/>
                      </a:prstGeom>
                    </p:spPr>
                  </p:pic>
                </p:oleObj>
              </mc:Fallback>
            </mc:AlternateContent>
          </a:graphicData>
        </a:graphic>
      </p:graphicFrame>
      <p:pic>
        <p:nvPicPr>
          <p:cNvPr id="5" name="Picture 4" descr="A graph of a flame&#10;&#10;Description automatically generated with medium confidence">
            <a:extLst>
              <a:ext uri="{FF2B5EF4-FFF2-40B4-BE49-F238E27FC236}">
                <a16:creationId xmlns:a16="http://schemas.microsoft.com/office/drawing/2014/main" id="{1DFFDE58-063A-1B72-ED16-0F03135EB0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3556147"/>
            <a:ext cx="5544616" cy="3001927"/>
          </a:xfrm>
          <a:prstGeom prst="rect">
            <a:avLst/>
          </a:prstGeom>
        </p:spPr>
      </p:pic>
      <p:sp>
        <p:nvSpPr>
          <p:cNvPr id="26" name="TextBox 25">
            <a:extLst>
              <a:ext uri="{FF2B5EF4-FFF2-40B4-BE49-F238E27FC236}">
                <a16:creationId xmlns:a16="http://schemas.microsoft.com/office/drawing/2014/main" id="{8F4991B3-85E8-428D-A66C-442B672AF981}"/>
              </a:ext>
            </a:extLst>
          </p:cNvPr>
          <p:cNvSpPr txBox="1"/>
          <p:nvPr/>
        </p:nvSpPr>
        <p:spPr>
          <a:xfrm>
            <a:off x="1115616" y="5680884"/>
            <a:ext cx="1584176" cy="261610"/>
          </a:xfrm>
          <a:prstGeom prst="rect">
            <a:avLst/>
          </a:prstGeom>
          <a:noFill/>
          <a:ln>
            <a:noFill/>
          </a:ln>
        </p:spPr>
        <p:txBody>
          <a:bodyPr wrap="square" rtlCol="0">
            <a:spAutoFit/>
          </a:bodyPr>
          <a:lstStyle/>
          <a:p>
            <a:r>
              <a:rPr lang="pl-PL" sz="1100" b="1" dirty="0">
                <a:solidFill>
                  <a:srgbClr val="FFFF00"/>
                </a:solidFill>
              </a:rPr>
              <a:t>Collision time</a:t>
            </a:r>
            <a:endParaRPr lang="en-US" sz="1100" b="1" dirty="0">
              <a:solidFill>
                <a:srgbClr val="FFFF00"/>
              </a:solidFill>
            </a:endParaRPr>
          </a:p>
        </p:txBody>
      </p:sp>
      <p:cxnSp>
        <p:nvCxnSpPr>
          <p:cNvPr id="28" name="Straight Arrow Connector 27">
            <a:extLst>
              <a:ext uri="{FF2B5EF4-FFF2-40B4-BE49-F238E27FC236}">
                <a16:creationId xmlns:a16="http://schemas.microsoft.com/office/drawing/2014/main" id="{5343082C-2E13-44B6-B700-536CC4C7D668}"/>
              </a:ext>
            </a:extLst>
          </p:cNvPr>
          <p:cNvCxnSpPr>
            <a:cxnSpLocks/>
          </p:cNvCxnSpPr>
          <p:nvPr/>
        </p:nvCxnSpPr>
        <p:spPr>
          <a:xfrm flipH="1">
            <a:off x="1187624" y="5866088"/>
            <a:ext cx="144016" cy="164664"/>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14B5166-B59B-9228-A241-8406D9DCD5A0}"/>
              </a:ext>
            </a:extLst>
          </p:cNvPr>
          <p:cNvSpPr txBox="1"/>
          <p:nvPr/>
        </p:nvSpPr>
        <p:spPr>
          <a:xfrm>
            <a:off x="2691331" y="6581001"/>
            <a:ext cx="6297045" cy="276999"/>
          </a:xfrm>
          <a:prstGeom prst="rect">
            <a:avLst/>
          </a:prstGeom>
          <a:noFill/>
        </p:spPr>
        <p:txBody>
          <a:bodyPr wrap="none" rtlCol="0">
            <a:spAutoFit/>
          </a:bodyPr>
          <a:lstStyle/>
          <a:p>
            <a:r>
              <a:rPr lang="pl-PL" sz="1200" dirty="0" err="1"/>
              <a:t>P.Magierski</a:t>
            </a:r>
            <a:r>
              <a:rPr lang="pl-PL" sz="1200" dirty="0"/>
              <a:t>, A. Makowski, M. Barton, K. Sekizawa, G. Wlazłowski, </a:t>
            </a:r>
            <a:r>
              <a:rPr lang="en-US" sz="1200" b="0" i="0" dirty="0">
                <a:solidFill>
                  <a:srgbClr val="333333"/>
                </a:solidFill>
                <a:effectLst/>
              </a:rPr>
              <a:t> Phys. Rev. C 105, 064602, </a:t>
            </a:r>
            <a:r>
              <a:rPr lang="pl-PL" sz="1200" b="0" i="0" dirty="0">
                <a:solidFill>
                  <a:srgbClr val="333333"/>
                </a:solidFill>
                <a:effectLst/>
              </a:rPr>
              <a:t>(</a:t>
            </a:r>
            <a:r>
              <a:rPr lang="en-US" sz="1200" b="0" i="0" dirty="0">
                <a:solidFill>
                  <a:srgbClr val="333333"/>
                </a:solidFill>
                <a:effectLst/>
              </a:rPr>
              <a:t>2022</a:t>
            </a:r>
            <a:r>
              <a:rPr lang="pl-PL" sz="1200" b="0" i="0" dirty="0">
                <a:solidFill>
                  <a:srgbClr val="333333"/>
                </a:solidFill>
                <a:effectLst/>
              </a:rPr>
              <a:t>)</a:t>
            </a:r>
            <a:endParaRPr lang="en-US" sz="1200" dirty="0"/>
          </a:p>
        </p:txBody>
      </p:sp>
      <p:pic>
        <p:nvPicPr>
          <p:cNvPr id="7" name="Picture 6" descr="A red and yellow oval with white edges&#10;&#10;Description automatically generated with medium confidence">
            <a:extLst>
              <a:ext uri="{FF2B5EF4-FFF2-40B4-BE49-F238E27FC236}">
                <a16:creationId xmlns:a16="http://schemas.microsoft.com/office/drawing/2014/main" id="{9A77160A-1415-3E73-13CD-4D5EE23649C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23728" y="3221517"/>
            <a:ext cx="906041" cy="508041"/>
          </a:xfrm>
          <a:prstGeom prst="rect">
            <a:avLst/>
          </a:prstGeom>
        </p:spPr>
      </p:pic>
      <p:pic>
        <p:nvPicPr>
          <p:cNvPr id="9" name="Picture 8" descr="A pair of red and yellow circles&#10;&#10;Description automatically generated">
            <a:extLst>
              <a:ext uri="{FF2B5EF4-FFF2-40B4-BE49-F238E27FC236}">
                <a16:creationId xmlns:a16="http://schemas.microsoft.com/office/drawing/2014/main" id="{15BF285D-ECE8-9734-B570-69A56ED5C34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209572" y="3221517"/>
            <a:ext cx="906043" cy="461504"/>
          </a:xfrm>
          <a:prstGeom prst="rect">
            <a:avLst/>
          </a:prstGeom>
        </p:spPr>
      </p:pic>
    </p:spTree>
    <p:extLst>
      <p:ext uri="{BB962C8B-B14F-4D97-AF65-F5344CB8AC3E}">
        <p14:creationId xmlns:p14="http://schemas.microsoft.com/office/powerpoint/2010/main" val="1569487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06B800C-681E-45F2-BCF2-4AA481C61353}"/>
              </a:ext>
            </a:extLst>
          </p:cNvPr>
          <p:cNvSpPr txBox="1"/>
          <p:nvPr/>
        </p:nvSpPr>
        <p:spPr>
          <a:xfrm>
            <a:off x="5565114" y="677542"/>
            <a:ext cx="3521477" cy="1754326"/>
          </a:xfrm>
          <a:prstGeom prst="rect">
            <a:avLst/>
          </a:prstGeom>
          <a:noFill/>
          <a:ln w="22225">
            <a:solidFill>
              <a:srgbClr val="FF0000"/>
            </a:solidFill>
          </a:ln>
        </p:spPr>
        <p:txBody>
          <a:bodyPr wrap="none" rtlCol="0">
            <a:spAutoFit/>
          </a:bodyPr>
          <a:lstStyle/>
          <a:p>
            <a:r>
              <a:rPr lang="pl-PL" b="1" dirty="0"/>
              <a:t>Exponential increase of pairing gap</a:t>
            </a:r>
          </a:p>
          <a:p>
            <a:r>
              <a:rPr lang="pl-PL" dirty="0"/>
              <a:t>after collision indicating </a:t>
            </a:r>
            <a:r>
              <a:rPr lang="pl-PL" b="1" dirty="0"/>
              <a:t>pairing</a:t>
            </a:r>
          </a:p>
          <a:p>
            <a:r>
              <a:rPr lang="pl-PL" b="1" dirty="0"/>
              <a:t>instability</a:t>
            </a:r>
            <a:r>
              <a:rPr lang="pl-PL" dirty="0"/>
              <a:t> in di-nuclear system.</a:t>
            </a:r>
          </a:p>
          <a:p>
            <a:r>
              <a:rPr lang="pl-PL" dirty="0"/>
              <a:t>Time </a:t>
            </a:r>
            <a:r>
              <a:rPr lang="pl-PL" dirty="0" err="1"/>
              <a:t>scale</a:t>
            </a:r>
            <a:r>
              <a:rPr lang="pl-PL" dirty="0"/>
              <a:t> of </a:t>
            </a:r>
            <a:r>
              <a:rPr lang="pl-PL" dirty="0" err="1"/>
              <a:t>pairing</a:t>
            </a:r>
            <a:r>
              <a:rPr lang="pl-PL" dirty="0"/>
              <a:t> </a:t>
            </a:r>
            <a:r>
              <a:rPr lang="pl-PL" dirty="0" err="1"/>
              <a:t>enhancement</a:t>
            </a:r>
            <a:r>
              <a:rPr lang="pl-PL" dirty="0"/>
              <a:t>:</a:t>
            </a:r>
          </a:p>
          <a:p>
            <a:endParaRPr lang="pl-PL" dirty="0"/>
          </a:p>
          <a:p>
            <a:endParaRPr lang="pl-PL" dirty="0"/>
          </a:p>
        </p:txBody>
      </p:sp>
      <p:pic>
        <p:nvPicPr>
          <p:cNvPr id="29" name="Picture 28" descr="A graph of a graph showing the amount of time&#10;&#10;Description automatically generated with medium confidence">
            <a:extLst>
              <a:ext uri="{FF2B5EF4-FFF2-40B4-BE49-F238E27FC236}">
                <a16:creationId xmlns:a16="http://schemas.microsoft.com/office/drawing/2014/main" id="{93B90AB8-C9DB-EA23-3000-3B7F796679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9169" y="303240"/>
            <a:ext cx="4104456" cy="2618972"/>
          </a:xfrm>
          <a:prstGeom prst="rect">
            <a:avLst/>
          </a:prstGeom>
        </p:spPr>
      </p:pic>
      <p:sp>
        <p:nvSpPr>
          <p:cNvPr id="31" name="TextBox 30">
            <a:extLst>
              <a:ext uri="{FF2B5EF4-FFF2-40B4-BE49-F238E27FC236}">
                <a16:creationId xmlns:a16="http://schemas.microsoft.com/office/drawing/2014/main" id="{B3BF6A71-4E50-6EDB-D06D-6FC1AD972065}"/>
              </a:ext>
            </a:extLst>
          </p:cNvPr>
          <p:cNvSpPr txBox="1"/>
          <p:nvPr/>
        </p:nvSpPr>
        <p:spPr>
          <a:xfrm>
            <a:off x="805897" y="39025"/>
            <a:ext cx="7091750" cy="338554"/>
          </a:xfrm>
          <a:prstGeom prst="rect">
            <a:avLst/>
          </a:prstGeom>
          <a:noFill/>
        </p:spPr>
        <p:txBody>
          <a:bodyPr wrap="none" rtlCol="0">
            <a:spAutoFit/>
          </a:bodyPr>
          <a:lstStyle/>
          <a:p>
            <a:r>
              <a:rPr lang="pl-PL" sz="1600" b="1" dirty="0" err="1"/>
              <a:t>Interestingly</a:t>
            </a:r>
            <a:r>
              <a:rPr lang="pl-PL" sz="1600" b="1" dirty="0"/>
              <a:t>, the </a:t>
            </a:r>
            <a:r>
              <a:rPr lang="pl-PL" sz="1600" b="1" dirty="0" err="1"/>
              <a:t>effect</a:t>
            </a:r>
            <a:r>
              <a:rPr lang="pl-PL" sz="1600" b="1" dirty="0"/>
              <a:t> </a:t>
            </a:r>
            <a:r>
              <a:rPr lang="pl-PL" sz="1600" b="1" dirty="0" err="1"/>
              <a:t>is</a:t>
            </a:r>
            <a:r>
              <a:rPr lang="pl-PL" sz="1600" b="1" dirty="0"/>
              <a:t> </a:t>
            </a:r>
            <a:r>
              <a:rPr lang="pl-PL" sz="1600" b="1" dirty="0" err="1"/>
              <a:t>generic</a:t>
            </a:r>
            <a:r>
              <a:rPr lang="pl-PL" sz="1600" b="1" dirty="0"/>
              <a:t> and </a:t>
            </a:r>
            <a:r>
              <a:rPr lang="pl-PL" sz="1600" b="1" dirty="0" err="1"/>
              <a:t>occurs</a:t>
            </a:r>
            <a:r>
              <a:rPr lang="pl-PL" sz="1600" b="1" dirty="0"/>
              <a:t> for </a:t>
            </a:r>
            <a:r>
              <a:rPr lang="pl-PL" sz="1600" b="1" dirty="0" err="1"/>
              <a:t>various</a:t>
            </a:r>
            <a:r>
              <a:rPr lang="pl-PL" sz="1600" b="1" dirty="0"/>
              <a:t> </a:t>
            </a:r>
            <a:r>
              <a:rPr lang="pl-PL" sz="1600" b="1" dirty="0" err="1"/>
              <a:t>collisions</a:t>
            </a:r>
            <a:r>
              <a:rPr lang="pl-PL" sz="1600" b="1" dirty="0"/>
              <a:t> of </a:t>
            </a:r>
            <a:r>
              <a:rPr lang="pl-PL" sz="1600" b="1" dirty="0" err="1"/>
              <a:t>magic</a:t>
            </a:r>
            <a:r>
              <a:rPr lang="pl-PL" sz="1600" b="1" dirty="0"/>
              <a:t> </a:t>
            </a:r>
            <a:r>
              <a:rPr lang="pl-PL" sz="1600" b="1" dirty="0" err="1"/>
              <a:t>nuclei</a:t>
            </a:r>
            <a:r>
              <a:rPr lang="pl-PL" sz="1600" b="1" dirty="0"/>
              <a:t>.</a:t>
            </a:r>
            <a:endParaRPr lang="en-US" sz="1600" b="1" dirty="0"/>
          </a:p>
        </p:txBody>
      </p:sp>
      <p:sp>
        <p:nvSpPr>
          <p:cNvPr id="32" name="TextBox 31">
            <a:extLst>
              <a:ext uri="{FF2B5EF4-FFF2-40B4-BE49-F238E27FC236}">
                <a16:creationId xmlns:a16="http://schemas.microsoft.com/office/drawing/2014/main" id="{6EEA7EFF-6EAC-890A-F90D-1CD0D430C741}"/>
              </a:ext>
            </a:extLst>
          </p:cNvPr>
          <p:cNvSpPr txBox="1"/>
          <p:nvPr/>
        </p:nvSpPr>
        <p:spPr>
          <a:xfrm>
            <a:off x="2417544" y="2833305"/>
            <a:ext cx="4317529" cy="338554"/>
          </a:xfrm>
          <a:prstGeom prst="rect">
            <a:avLst/>
          </a:prstGeom>
          <a:noFill/>
        </p:spPr>
        <p:txBody>
          <a:bodyPr wrap="none" rtlCol="0">
            <a:spAutoFit/>
          </a:bodyPr>
          <a:lstStyle/>
          <a:p>
            <a:r>
              <a:rPr lang="pl-PL" sz="1600" b="1" dirty="0"/>
              <a:t>It </a:t>
            </a:r>
            <a:r>
              <a:rPr lang="pl-PL" sz="1600" b="1" dirty="0" err="1"/>
              <a:t>occurs</a:t>
            </a:r>
            <a:r>
              <a:rPr lang="pl-PL" sz="1600" b="1" dirty="0"/>
              <a:t> </a:t>
            </a:r>
            <a:r>
              <a:rPr lang="pl-PL" sz="1600" b="1" dirty="0" err="1"/>
              <a:t>up</a:t>
            </a:r>
            <a:r>
              <a:rPr lang="pl-PL" sz="1600" b="1" dirty="0"/>
              <a:t> to </a:t>
            </a:r>
            <a:r>
              <a:rPr lang="pl-PL" sz="1600" b="1" dirty="0" err="1"/>
              <a:t>relatively</a:t>
            </a:r>
            <a:r>
              <a:rPr lang="pl-PL" sz="1600" b="1" dirty="0"/>
              <a:t> high </a:t>
            </a:r>
            <a:r>
              <a:rPr lang="pl-PL" sz="1600" b="1" dirty="0" err="1"/>
              <a:t>collision</a:t>
            </a:r>
            <a:r>
              <a:rPr lang="pl-PL" sz="1600" b="1" dirty="0"/>
              <a:t> </a:t>
            </a:r>
            <a:r>
              <a:rPr lang="pl-PL" sz="1600" b="1" dirty="0" err="1"/>
              <a:t>energies</a:t>
            </a:r>
            <a:endParaRPr lang="en-US" sz="1600" b="1" dirty="0"/>
          </a:p>
        </p:txBody>
      </p:sp>
      <p:sp>
        <p:nvSpPr>
          <p:cNvPr id="15" name="Arrow: Left 14">
            <a:extLst>
              <a:ext uri="{FF2B5EF4-FFF2-40B4-BE49-F238E27FC236}">
                <a16:creationId xmlns:a16="http://schemas.microsoft.com/office/drawing/2014/main" id="{AF5FBF88-32D3-4351-A146-DAEDB95B89D3}"/>
              </a:ext>
            </a:extLst>
          </p:cNvPr>
          <p:cNvSpPr/>
          <p:nvPr/>
        </p:nvSpPr>
        <p:spPr>
          <a:xfrm>
            <a:off x="5056505" y="914428"/>
            <a:ext cx="504056" cy="38729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07C9EC8-565C-7041-C128-7710CE57496E}"/>
              </a:ext>
            </a:extLst>
          </p:cNvPr>
          <p:cNvSpPr txBox="1"/>
          <p:nvPr/>
        </p:nvSpPr>
        <p:spPr>
          <a:xfrm>
            <a:off x="86004" y="5847702"/>
            <a:ext cx="8950492" cy="954107"/>
          </a:xfrm>
          <a:prstGeom prst="rect">
            <a:avLst/>
          </a:prstGeom>
          <a:noFill/>
        </p:spPr>
        <p:txBody>
          <a:bodyPr wrap="square" rtlCol="0">
            <a:spAutoFit/>
          </a:bodyPr>
          <a:lstStyle/>
          <a:p>
            <a:r>
              <a:rPr lang="pl-PL" sz="1400" dirty="0"/>
              <a:t>The </a:t>
            </a:r>
            <a:r>
              <a:rPr lang="pl-PL" sz="1400" dirty="0" err="1"/>
              <a:t>excitation</a:t>
            </a:r>
            <a:r>
              <a:rPr lang="pl-PL" sz="1400" dirty="0"/>
              <a:t> </a:t>
            </a:r>
            <a:r>
              <a:rPr lang="pl-PL" sz="1400" dirty="0" err="1"/>
              <a:t>energy</a:t>
            </a:r>
            <a:r>
              <a:rPr lang="pl-PL" sz="1400" dirty="0"/>
              <a:t> of a </a:t>
            </a:r>
            <a:r>
              <a:rPr lang="pl-PL" sz="1400" dirty="0" err="1"/>
              <a:t>compound</a:t>
            </a:r>
            <a:r>
              <a:rPr lang="pl-PL" sz="1400" dirty="0"/>
              <a:t> system </a:t>
            </a:r>
            <a:r>
              <a:rPr lang="pl-PL" sz="1400" dirty="0" err="1"/>
              <a:t>after</a:t>
            </a:r>
            <a:r>
              <a:rPr lang="pl-PL" sz="1400" dirty="0"/>
              <a:t> </a:t>
            </a:r>
            <a:r>
              <a:rPr lang="pl-PL" sz="1400" dirty="0" err="1"/>
              <a:t>merging</a:t>
            </a:r>
            <a:r>
              <a:rPr lang="pl-PL" sz="1400" dirty="0"/>
              <a:t> </a:t>
            </a:r>
            <a:r>
              <a:rPr lang="pl-PL" sz="1400" dirty="0" err="1"/>
              <a:t>exceeds</a:t>
            </a:r>
            <a:r>
              <a:rPr lang="pl-PL" sz="1400" dirty="0"/>
              <a:t> </a:t>
            </a:r>
            <a:r>
              <a:rPr lang="pl-PL" sz="1400" b="1" dirty="0"/>
              <a:t>20-30 </a:t>
            </a:r>
            <a:r>
              <a:rPr lang="pl-PL" sz="1400" b="1" dirty="0" err="1"/>
              <a:t>MeV</a:t>
            </a:r>
            <a:r>
              <a:rPr lang="pl-PL" sz="1400" dirty="0"/>
              <a:t>.</a:t>
            </a:r>
          </a:p>
          <a:p>
            <a:r>
              <a:rPr lang="pl-PL" sz="1400" dirty="0"/>
              <a:t>It </a:t>
            </a:r>
            <a:r>
              <a:rPr lang="pl-PL" sz="1400" dirty="0" err="1"/>
              <a:t>corresponds</a:t>
            </a:r>
            <a:r>
              <a:rPr lang="pl-PL" sz="1400" dirty="0"/>
              <a:t> to </a:t>
            </a:r>
            <a:r>
              <a:rPr lang="pl-PL" sz="1400" dirty="0" err="1"/>
              <a:t>temperatures</a:t>
            </a:r>
            <a:r>
              <a:rPr lang="pl-PL" sz="1400" dirty="0"/>
              <a:t> </a:t>
            </a:r>
            <a:r>
              <a:rPr lang="pl-PL" sz="1400" b="1" dirty="0" err="1"/>
              <a:t>close</a:t>
            </a:r>
            <a:r>
              <a:rPr lang="pl-PL" sz="1400" b="1" dirty="0"/>
              <a:t> to </a:t>
            </a:r>
            <a:r>
              <a:rPr lang="pl-PL" sz="1400" b="1" dirty="0" err="1"/>
              <a:t>or</a:t>
            </a:r>
            <a:r>
              <a:rPr lang="pl-PL" sz="1400" b="1" dirty="0"/>
              <a:t> </a:t>
            </a:r>
            <a:r>
              <a:rPr lang="pl-PL" sz="1400" b="1" dirty="0" err="1"/>
              <a:t>even</a:t>
            </a:r>
            <a:r>
              <a:rPr lang="pl-PL" sz="1400" b="1" dirty="0"/>
              <a:t> </a:t>
            </a:r>
            <a:r>
              <a:rPr lang="pl-PL" sz="1400" b="1" dirty="0" err="1"/>
              <a:t>higher</a:t>
            </a:r>
            <a:r>
              <a:rPr lang="pl-PL" sz="1400" b="1" dirty="0"/>
              <a:t> </a:t>
            </a:r>
            <a:r>
              <a:rPr lang="pl-PL" sz="1400" b="1" dirty="0" err="1"/>
              <a:t>than</a:t>
            </a:r>
            <a:r>
              <a:rPr lang="pl-PL" sz="1400" b="1" dirty="0"/>
              <a:t> the </a:t>
            </a:r>
            <a:r>
              <a:rPr lang="pl-PL" sz="1400" b="1" dirty="0" err="1"/>
              <a:t>critical</a:t>
            </a:r>
            <a:r>
              <a:rPr lang="pl-PL" sz="1400" b="1" dirty="0"/>
              <a:t> </a:t>
            </a:r>
            <a:r>
              <a:rPr lang="pl-PL" sz="1400" b="1" dirty="0" err="1"/>
              <a:t>temperature</a:t>
            </a:r>
            <a:r>
              <a:rPr lang="pl-PL" sz="1400" b="1" dirty="0"/>
              <a:t> for </a:t>
            </a:r>
            <a:r>
              <a:rPr lang="pl-PL" sz="1400" b="1" dirty="0" err="1"/>
              <a:t>superfluid</a:t>
            </a:r>
            <a:r>
              <a:rPr lang="pl-PL" sz="1400" b="1" dirty="0"/>
              <a:t>-to-</a:t>
            </a:r>
            <a:r>
              <a:rPr lang="pl-PL" sz="1400" b="1" dirty="0" err="1"/>
              <a:t>normal</a:t>
            </a:r>
            <a:r>
              <a:rPr lang="pl-PL" sz="1400" b="1" dirty="0"/>
              <a:t> </a:t>
            </a:r>
            <a:r>
              <a:rPr lang="pl-PL" sz="1400" b="1" dirty="0" err="1"/>
              <a:t>transition</a:t>
            </a:r>
            <a:r>
              <a:rPr lang="pl-PL" sz="1400" b="1" dirty="0"/>
              <a:t>. </a:t>
            </a:r>
            <a:r>
              <a:rPr lang="pl-PL" sz="1400" dirty="0" err="1"/>
              <a:t>Therefore</a:t>
            </a:r>
            <a:r>
              <a:rPr lang="pl-PL" sz="1400" dirty="0"/>
              <a:t> </a:t>
            </a:r>
            <a:r>
              <a:rPr lang="pl-PL" sz="1400" dirty="0" err="1"/>
              <a:t>it</a:t>
            </a:r>
            <a:r>
              <a:rPr lang="pl-PL" sz="1400" dirty="0"/>
              <a:t> </a:t>
            </a:r>
            <a:r>
              <a:rPr lang="pl-PL" sz="1400" dirty="0" err="1"/>
              <a:t>is</a:t>
            </a:r>
            <a:r>
              <a:rPr lang="pl-PL" sz="1400" dirty="0"/>
              <a:t> </a:t>
            </a:r>
            <a:r>
              <a:rPr lang="pl-PL" sz="1400" dirty="0" err="1"/>
              <a:t>unlikely</a:t>
            </a:r>
            <a:r>
              <a:rPr lang="pl-PL" sz="1400" dirty="0"/>
              <a:t> </a:t>
            </a:r>
            <a:r>
              <a:rPr lang="pl-PL" sz="1400" dirty="0" err="1"/>
              <a:t>that</a:t>
            </a:r>
            <a:r>
              <a:rPr lang="pl-PL" sz="1400" dirty="0"/>
              <a:t> the system </a:t>
            </a:r>
            <a:r>
              <a:rPr lang="pl-PL" sz="1400" dirty="0" err="1"/>
              <a:t>develops</a:t>
            </a:r>
            <a:r>
              <a:rPr lang="pl-PL" sz="1400" dirty="0"/>
              <a:t> </a:t>
            </a:r>
            <a:r>
              <a:rPr lang="pl-PL" sz="1400" dirty="0" err="1"/>
              <a:t>superfluid</a:t>
            </a:r>
            <a:r>
              <a:rPr lang="pl-PL" sz="1400" dirty="0"/>
              <a:t> </a:t>
            </a:r>
            <a:r>
              <a:rPr lang="pl-PL" sz="1400" dirty="0" err="1"/>
              <a:t>phase</a:t>
            </a:r>
            <a:r>
              <a:rPr lang="pl-PL" sz="1400" dirty="0"/>
              <a:t> and </a:t>
            </a:r>
            <a:r>
              <a:rPr lang="pl-PL" sz="1400" dirty="0" err="1"/>
              <a:t>it</a:t>
            </a:r>
            <a:r>
              <a:rPr lang="pl-PL" sz="1400" dirty="0"/>
              <a:t> </a:t>
            </a:r>
            <a:r>
              <a:rPr lang="pl-PL" sz="1400" dirty="0" err="1"/>
              <a:t>is</a:t>
            </a:r>
            <a:r>
              <a:rPr lang="pl-PL" sz="1400" dirty="0"/>
              <a:t> </a:t>
            </a:r>
            <a:r>
              <a:rPr lang="pl-PL" sz="1400" dirty="0" err="1"/>
              <a:t>rather</a:t>
            </a:r>
            <a:r>
              <a:rPr lang="pl-PL" sz="1400" dirty="0"/>
              <a:t> </a:t>
            </a:r>
            <a:r>
              <a:rPr lang="pl-PL" sz="1400" dirty="0" err="1"/>
              <a:t>nonequilibrium</a:t>
            </a:r>
            <a:r>
              <a:rPr lang="pl-PL" sz="1400" dirty="0"/>
              <a:t> </a:t>
            </a:r>
            <a:r>
              <a:rPr lang="pl-PL" sz="1400" dirty="0" err="1"/>
              <a:t>enhancement</a:t>
            </a:r>
            <a:r>
              <a:rPr lang="pl-PL" sz="1400" dirty="0"/>
              <a:t> of </a:t>
            </a:r>
            <a:r>
              <a:rPr lang="pl-PL" sz="1400" dirty="0" err="1"/>
              <a:t>pairing</a:t>
            </a:r>
            <a:r>
              <a:rPr lang="pl-PL" sz="1400" dirty="0"/>
              <a:t> </a:t>
            </a:r>
            <a:r>
              <a:rPr lang="pl-PL" sz="1400" dirty="0" err="1"/>
              <a:t>correlations</a:t>
            </a:r>
            <a:r>
              <a:rPr lang="pl-PL" sz="1400" dirty="0"/>
              <a:t>. </a:t>
            </a:r>
            <a:endParaRPr lang="en-US" sz="1400" dirty="0"/>
          </a:p>
        </p:txBody>
      </p:sp>
      <p:pic>
        <p:nvPicPr>
          <p:cNvPr id="3" name="Picture 2" descr="A mathematical symbols with a white background&#10;&#10;Description automatically generated with medium confidence">
            <a:extLst>
              <a:ext uri="{FF2B5EF4-FFF2-40B4-BE49-F238E27FC236}">
                <a16:creationId xmlns:a16="http://schemas.microsoft.com/office/drawing/2014/main" id="{9D49EB45-3BCA-4668-4CB4-F2BFF1FE9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256" y="1844824"/>
            <a:ext cx="869690" cy="554835"/>
          </a:xfrm>
          <a:prstGeom prst="rect">
            <a:avLst/>
          </a:prstGeom>
        </p:spPr>
      </p:pic>
      <p:pic>
        <p:nvPicPr>
          <p:cNvPr id="4" name="Picture 3" descr="A black and white symbol&#10;&#10;Description automatically generated">
            <a:extLst>
              <a:ext uri="{FF2B5EF4-FFF2-40B4-BE49-F238E27FC236}">
                <a16:creationId xmlns:a16="http://schemas.microsoft.com/office/drawing/2014/main" id="{F31A7745-30D3-4FB8-CEC1-412696F6CB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8289" y="458467"/>
            <a:ext cx="426343" cy="337518"/>
          </a:xfrm>
          <a:prstGeom prst="rect">
            <a:avLst/>
          </a:prstGeom>
          <a:solidFill>
            <a:schemeClr val="bg1"/>
          </a:solidFill>
          <a:ln w="22225">
            <a:solidFill>
              <a:schemeClr val="accent2"/>
            </a:solidFill>
          </a:ln>
        </p:spPr>
      </p:pic>
      <p:cxnSp>
        <p:nvCxnSpPr>
          <p:cNvPr id="6" name="Straight Arrow Connector 5">
            <a:extLst>
              <a:ext uri="{FF2B5EF4-FFF2-40B4-BE49-F238E27FC236}">
                <a16:creationId xmlns:a16="http://schemas.microsoft.com/office/drawing/2014/main" id="{EC2E8B0B-16EA-18E0-3818-5A0D470990A0}"/>
              </a:ext>
            </a:extLst>
          </p:cNvPr>
          <p:cNvCxnSpPr>
            <a:cxnSpLocks/>
            <a:stCxn id="4" idx="1"/>
          </p:cNvCxnSpPr>
          <p:nvPr/>
        </p:nvCxnSpPr>
        <p:spPr>
          <a:xfrm flipH="1">
            <a:off x="4982301" y="627226"/>
            <a:ext cx="145988" cy="72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6E9C313-8318-0005-9AE1-72699E36E1B2}"/>
              </a:ext>
            </a:extLst>
          </p:cNvPr>
          <p:cNvCxnSpPr>
            <a:cxnSpLocks/>
          </p:cNvCxnSpPr>
          <p:nvPr/>
        </p:nvCxnSpPr>
        <p:spPr>
          <a:xfrm>
            <a:off x="2123728" y="841021"/>
            <a:ext cx="0" cy="69110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E251AA7-B4E0-1A3D-4086-7266DE0CFC0D}"/>
              </a:ext>
            </a:extLst>
          </p:cNvPr>
          <p:cNvSpPr txBox="1"/>
          <p:nvPr/>
        </p:nvSpPr>
        <p:spPr>
          <a:xfrm>
            <a:off x="1800168" y="533244"/>
            <a:ext cx="1202573" cy="307777"/>
          </a:xfrm>
          <a:prstGeom prst="rect">
            <a:avLst/>
          </a:prstGeom>
          <a:noFill/>
          <a:ln>
            <a:solidFill>
              <a:srgbClr val="FF0000"/>
            </a:solidFill>
          </a:ln>
        </p:spPr>
        <p:txBody>
          <a:bodyPr wrap="none" rtlCol="0">
            <a:spAutoFit/>
          </a:bodyPr>
          <a:lstStyle/>
          <a:p>
            <a:r>
              <a:rPr lang="pl-PL" sz="1400" b="1" dirty="0" err="1">
                <a:solidFill>
                  <a:srgbClr val="FF0000"/>
                </a:solidFill>
              </a:rPr>
              <a:t>Collision</a:t>
            </a:r>
            <a:r>
              <a:rPr lang="pl-PL" sz="1400" b="1" dirty="0">
                <a:solidFill>
                  <a:srgbClr val="FF0000"/>
                </a:solidFill>
              </a:rPr>
              <a:t> </a:t>
            </a:r>
            <a:r>
              <a:rPr lang="pl-PL" sz="1400" b="1" dirty="0" err="1">
                <a:solidFill>
                  <a:srgbClr val="FF0000"/>
                </a:solidFill>
              </a:rPr>
              <a:t>time</a:t>
            </a:r>
            <a:endParaRPr lang="en-US" sz="1400" b="1" dirty="0">
              <a:solidFill>
                <a:srgbClr val="FF0000"/>
              </a:solidFill>
            </a:endParaRPr>
          </a:p>
        </p:txBody>
      </p:sp>
      <p:grpSp>
        <p:nvGrpSpPr>
          <p:cNvPr id="33" name="Group 32">
            <a:extLst>
              <a:ext uri="{FF2B5EF4-FFF2-40B4-BE49-F238E27FC236}">
                <a16:creationId xmlns:a16="http://schemas.microsoft.com/office/drawing/2014/main" id="{79ADC217-B49C-3C67-730D-619A23C627E6}"/>
              </a:ext>
            </a:extLst>
          </p:cNvPr>
          <p:cNvGrpSpPr/>
          <p:nvPr/>
        </p:nvGrpSpPr>
        <p:grpSpPr>
          <a:xfrm>
            <a:off x="1169169" y="3137159"/>
            <a:ext cx="6211143" cy="2768673"/>
            <a:chOff x="1169169" y="3137159"/>
            <a:chExt cx="6211143" cy="2768673"/>
          </a:xfrm>
        </p:grpSpPr>
        <p:grpSp>
          <p:nvGrpSpPr>
            <p:cNvPr id="25" name="Group 24">
              <a:extLst>
                <a:ext uri="{FF2B5EF4-FFF2-40B4-BE49-F238E27FC236}">
                  <a16:creationId xmlns:a16="http://schemas.microsoft.com/office/drawing/2014/main" id="{D76D7296-A928-ADED-5C09-D124C5E5A501}"/>
                </a:ext>
              </a:extLst>
            </p:cNvPr>
            <p:cNvGrpSpPr/>
            <p:nvPr/>
          </p:nvGrpSpPr>
          <p:grpSpPr>
            <a:xfrm>
              <a:off x="1766668" y="3137159"/>
              <a:ext cx="5613644" cy="2460896"/>
              <a:chOff x="210871" y="3239374"/>
              <a:chExt cx="4761401" cy="2413563"/>
            </a:xfrm>
          </p:grpSpPr>
          <p:pic>
            <p:nvPicPr>
              <p:cNvPr id="5" name="Picture 4" descr="A screenshot of a graph&#10;&#10;Description automatically generated">
                <a:extLst>
                  <a:ext uri="{FF2B5EF4-FFF2-40B4-BE49-F238E27FC236}">
                    <a16:creationId xmlns:a16="http://schemas.microsoft.com/office/drawing/2014/main" id="{2A760FE6-A7AC-A184-EEAC-6B87346EFA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871" y="3239374"/>
                <a:ext cx="4761401" cy="2413563"/>
              </a:xfrm>
              <a:prstGeom prst="rect">
                <a:avLst/>
              </a:prstGeom>
            </p:spPr>
          </p:pic>
          <p:sp>
            <p:nvSpPr>
              <p:cNvPr id="21" name="TextBox 20">
                <a:extLst>
                  <a:ext uri="{FF2B5EF4-FFF2-40B4-BE49-F238E27FC236}">
                    <a16:creationId xmlns:a16="http://schemas.microsoft.com/office/drawing/2014/main" id="{16AFD7D5-A35D-B806-FE8E-B6C1FEB63DD2}"/>
                  </a:ext>
                </a:extLst>
              </p:cNvPr>
              <p:cNvSpPr txBox="1"/>
              <p:nvPr/>
            </p:nvSpPr>
            <p:spPr>
              <a:xfrm>
                <a:off x="3563888" y="5158929"/>
                <a:ext cx="792088" cy="261610"/>
              </a:xfrm>
              <a:prstGeom prst="rect">
                <a:avLst/>
              </a:prstGeom>
              <a:solidFill>
                <a:schemeClr val="bg1"/>
              </a:solidFill>
            </p:spPr>
            <p:txBody>
              <a:bodyPr wrap="square" rtlCol="0">
                <a:spAutoFit/>
              </a:bodyPr>
              <a:lstStyle/>
              <a:p>
                <a:r>
                  <a:rPr lang="pl-PL" sz="1100" b="1" i="1" baseline="30000" dirty="0"/>
                  <a:t>48</a:t>
                </a:r>
                <a:r>
                  <a:rPr lang="pl-PL" sz="1100" b="1" i="1" dirty="0"/>
                  <a:t>Ca+</a:t>
                </a:r>
                <a:r>
                  <a:rPr lang="pl-PL" sz="1100" b="1" i="1" baseline="30000" dirty="0"/>
                  <a:t>208</a:t>
                </a:r>
                <a:r>
                  <a:rPr lang="pl-PL" sz="1100" b="1" i="1" dirty="0"/>
                  <a:t>Pb</a:t>
                </a:r>
                <a:endParaRPr lang="en-US" sz="1100" b="1" i="1" dirty="0"/>
              </a:p>
            </p:txBody>
          </p:sp>
          <p:sp>
            <p:nvSpPr>
              <p:cNvPr id="22" name="TextBox 21">
                <a:extLst>
                  <a:ext uri="{FF2B5EF4-FFF2-40B4-BE49-F238E27FC236}">
                    <a16:creationId xmlns:a16="http://schemas.microsoft.com/office/drawing/2014/main" id="{D2EE3D79-7FDD-9746-F3A0-468A3CB42B3F}"/>
                  </a:ext>
                </a:extLst>
              </p:cNvPr>
              <p:cNvSpPr txBox="1"/>
              <p:nvPr/>
            </p:nvSpPr>
            <p:spPr>
              <a:xfrm>
                <a:off x="2537938" y="5157927"/>
                <a:ext cx="792088" cy="261610"/>
              </a:xfrm>
              <a:prstGeom prst="rect">
                <a:avLst/>
              </a:prstGeom>
              <a:solidFill>
                <a:schemeClr val="bg1"/>
              </a:solidFill>
            </p:spPr>
            <p:txBody>
              <a:bodyPr wrap="square" rtlCol="0">
                <a:spAutoFit/>
              </a:bodyPr>
              <a:lstStyle/>
              <a:p>
                <a:r>
                  <a:rPr lang="pl-PL" sz="1100" b="1" i="1" baseline="30000" dirty="0"/>
                  <a:t>40</a:t>
                </a:r>
                <a:r>
                  <a:rPr lang="pl-PL" sz="1100" b="1" i="1" dirty="0"/>
                  <a:t>Ca+</a:t>
                </a:r>
                <a:r>
                  <a:rPr lang="pl-PL" sz="1100" b="1" i="1" baseline="30000" dirty="0"/>
                  <a:t>208</a:t>
                </a:r>
                <a:r>
                  <a:rPr lang="pl-PL" sz="1100" b="1" i="1" dirty="0"/>
                  <a:t>Pb</a:t>
                </a:r>
                <a:endParaRPr lang="en-US" sz="1100" b="1" i="1" dirty="0"/>
              </a:p>
            </p:txBody>
          </p:sp>
          <p:sp>
            <p:nvSpPr>
              <p:cNvPr id="23" name="TextBox 22">
                <a:extLst>
                  <a:ext uri="{FF2B5EF4-FFF2-40B4-BE49-F238E27FC236}">
                    <a16:creationId xmlns:a16="http://schemas.microsoft.com/office/drawing/2014/main" id="{601DB6DE-662C-B8E7-9727-BA729DE23AE5}"/>
                  </a:ext>
                </a:extLst>
              </p:cNvPr>
              <p:cNvSpPr txBox="1"/>
              <p:nvPr/>
            </p:nvSpPr>
            <p:spPr>
              <a:xfrm>
                <a:off x="1491336" y="5161835"/>
                <a:ext cx="792088" cy="261610"/>
              </a:xfrm>
              <a:prstGeom prst="rect">
                <a:avLst/>
              </a:prstGeom>
              <a:solidFill>
                <a:schemeClr val="bg1"/>
              </a:solidFill>
            </p:spPr>
            <p:txBody>
              <a:bodyPr wrap="square" rtlCol="0">
                <a:spAutoFit/>
              </a:bodyPr>
              <a:lstStyle/>
              <a:p>
                <a:r>
                  <a:rPr lang="pl-PL" sz="1100" b="1" i="1" baseline="30000" dirty="0"/>
                  <a:t>90</a:t>
                </a:r>
                <a:r>
                  <a:rPr lang="pl-PL" sz="1100" b="1" i="1" dirty="0"/>
                  <a:t>Zr+</a:t>
                </a:r>
                <a:r>
                  <a:rPr lang="pl-PL" sz="1100" b="1" i="1" baseline="30000" dirty="0"/>
                  <a:t>132</a:t>
                </a:r>
                <a:r>
                  <a:rPr lang="pl-PL" sz="1100" b="1" i="1" dirty="0"/>
                  <a:t>Sn</a:t>
                </a:r>
                <a:endParaRPr lang="en-US" sz="1100" b="1" i="1" dirty="0"/>
              </a:p>
            </p:txBody>
          </p:sp>
          <p:sp>
            <p:nvSpPr>
              <p:cNvPr id="24" name="TextBox 23">
                <a:extLst>
                  <a:ext uri="{FF2B5EF4-FFF2-40B4-BE49-F238E27FC236}">
                    <a16:creationId xmlns:a16="http://schemas.microsoft.com/office/drawing/2014/main" id="{2987C714-83F2-2B8B-07B6-2457898A170F}"/>
                  </a:ext>
                </a:extLst>
              </p:cNvPr>
              <p:cNvSpPr txBox="1"/>
              <p:nvPr/>
            </p:nvSpPr>
            <p:spPr>
              <a:xfrm>
                <a:off x="483211" y="5161835"/>
                <a:ext cx="792088" cy="261610"/>
              </a:xfrm>
              <a:prstGeom prst="rect">
                <a:avLst/>
              </a:prstGeom>
              <a:solidFill>
                <a:schemeClr val="bg1"/>
              </a:solidFill>
            </p:spPr>
            <p:txBody>
              <a:bodyPr wrap="square" rtlCol="0">
                <a:spAutoFit/>
              </a:bodyPr>
              <a:lstStyle/>
              <a:p>
                <a:r>
                  <a:rPr lang="pl-PL" sz="1100" b="1" i="1" baseline="30000" dirty="0"/>
                  <a:t>90</a:t>
                </a:r>
                <a:r>
                  <a:rPr lang="pl-PL" sz="1100" b="1" i="1" dirty="0"/>
                  <a:t>Zr+</a:t>
                </a:r>
                <a:r>
                  <a:rPr lang="pl-PL" sz="1100" b="1" i="1" baseline="30000" dirty="0"/>
                  <a:t>90</a:t>
                </a:r>
                <a:r>
                  <a:rPr lang="pl-PL" sz="1100" b="1" i="1" dirty="0"/>
                  <a:t>Zr</a:t>
                </a:r>
                <a:endParaRPr lang="en-US" sz="1100" b="1" i="1" dirty="0"/>
              </a:p>
            </p:txBody>
          </p:sp>
        </p:grpSp>
        <p:sp>
          <p:nvSpPr>
            <p:cNvPr id="2" name="Rectangle 1">
              <a:extLst>
                <a:ext uri="{FF2B5EF4-FFF2-40B4-BE49-F238E27FC236}">
                  <a16:creationId xmlns:a16="http://schemas.microsoft.com/office/drawing/2014/main" id="{82418BEF-E070-107B-3112-EE5D5232C255}"/>
                </a:ext>
              </a:extLst>
            </p:cNvPr>
            <p:cNvSpPr/>
            <p:nvPr/>
          </p:nvSpPr>
          <p:spPr>
            <a:xfrm>
              <a:off x="1821945" y="5414827"/>
              <a:ext cx="5114415" cy="4563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435AC75-4C87-990F-B434-2AD08B1F77BF}"/>
                </a:ext>
              </a:extLst>
            </p:cNvPr>
            <p:cNvSpPr txBox="1"/>
            <p:nvPr/>
          </p:nvSpPr>
          <p:spPr>
            <a:xfrm>
              <a:off x="4067944" y="5598055"/>
              <a:ext cx="1296144" cy="307777"/>
            </a:xfrm>
            <a:prstGeom prst="rect">
              <a:avLst/>
            </a:prstGeom>
            <a:noFill/>
          </p:spPr>
          <p:txBody>
            <a:bodyPr wrap="square" rtlCol="0">
              <a:spAutoFit/>
            </a:bodyPr>
            <a:lstStyle/>
            <a:p>
              <a:r>
                <a:rPr lang="pl-PL" sz="1400" b="1" dirty="0"/>
                <a:t>E</a:t>
              </a:r>
              <a:r>
                <a:rPr lang="pl-PL" sz="1400" b="1" baseline="-25000" dirty="0"/>
                <a:t>CM</a:t>
              </a:r>
              <a:r>
                <a:rPr lang="pl-PL" sz="1400" b="1" dirty="0"/>
                <a:t>/V</a:t>
              </a:r>
              <a:r>
                <a:rPr lang="pl-PL" sz="1400" b="1" baseline="-25000" dirty="0"/>
                <a:t>B</a:t>
              </a:r>
              <a:endParaRPr lang="en-US" sz="1400" b="1" dirty="0"/>
            </a:p>
          </p:txBody>
        </p:sp>
        <p:sp>
          <p:nvSpPr>
            <p:cNvPr id="13" name="TextBox 12">
              <a:extLst>
                <a:ext uri="{FF2B5EF4-FFF2-40B4-BE49-F238E27FC236}">
                  <a16:creationId xmlns:a16="http://schemas.microsoft.com/office/drawing/2014/main" id="{D8EB0A87-EF47-E057-E8A9-EC482A64802F}"/>
                </a:ext>
              </a:extLst>
            </p:cNvPr>
            <p:cNvSpPr txBox="1"/>
            <p:nvPr/>
          </p:nvSpPr>
          <p:spPr>
            <a:xfrm>
              <a:off x="1793176" y="5368352"/>
              <a:ext cx="1459054" cy="307777"/>
            </a:xfrm>
            <a:prstGeom prst="rect">
              <a:avLst/>
            </a:prstGeom>
            <a:noFill/>
          </p:spPr>
          <p:txBody>
            <a:bodyPr wrap="none" rtlCol="0">
              <a:spAutoFit/>
            </a:bodyPr>
            <a:lstStyle/>
            <a:p>
              <a:r>
                <a:rPr lang="pl-PL" sz="1400" b="1" dirty="0"/>
                <a:t>1.0                 1.55</a:t>
              </a:r>
              <a:endParaRPr lang="en-US" sz="1400" b="1" dirty="0"/>
            </a:p>
          </p:txBody>
        </p:sp>
        <p:sp>
          <p:nvSpPr>
            <p:cNvPr id="14" name="TextBox 13">
              <a:extLst>
                <a:ext uri="{FF2B5EF4-FFF2-40B4-BE49-F238E27FC236}">
                  <a16:creationId xmlns:a16="http://schemas.microsoft.com/office/drawing/2014/main" id="{68C29501-BDB5-8B5A-3930-B3D03DF25B87}"/>
                </a:ext>
              </a:extLst>
            </p:cNvPr>
            <p:cNvSpPr txBox="1"/>
            <p:nvPr/>
          </p:nvSpPr>
          <p:spPr>
            <a:xfrm>
              <a:off x="3051203" y="5369023"/>
              <a:ext cx="1459054" cy="307777"/>
            </a:xfrm>
            <a:prstGeom prst="rect">
              <a:avLst/>
            </a:prstGeom>
            <a:noFill/>
          </p:spPr>
          <p:txBody>
            <a:bodyPr wrap="none" rtlCol="0">
              <a:spAutoFit/>
            </a:bodyPr>
            <a:lstStyle/>
            <a:p>
              <a:r>
                <a:rPr lang="pl-PL" sz="1400" b="1" dirty="0"/>
                <a:t>1.0                 1.55</a:t>
              </a:r>
              <a:endParaRPr lang="en-US" sz="1400" b="1" dirty="0"/>
            </a:p>
          </p:txBody>
        </p:sp>
        <p:sp>
          <p:nvSpPr>
            <p:cNvPr id="16" name="TextBox 15">
              <a:extLst>
                <a:ext uri="{FF2B5EF4-FFF2-40B4-BE49-F238E27FC236}">
                  <a16:creationId xmlns:a16="http://schemas.microsoft.com/office/drawing/2014/main" id="{A51194D2-0F46-B7E2-6195-441751716213}"/>
                </a:ext>
              </a:extLst>
            </p:cNvPr>
            <p:cNvSpPr txBox="1"/>
            <p:nvPr/>
          </p:nvSpPr>
          <p:spPr>
            <a:xfrm>
              <a:off x="4309230" y="5368352"/>
              <a:ext cx="1459054" cy="307777"/>
            </a:xfrm>
            <a:prstGeom prst="rect">
              <a:avLst/>
            </a:prstGeom>
            <a:noFill/>
          </p:spPr>
          <p:txBody>
            <a:bodyPr wrap="none" rtlCol="0">
              <a:spAutoFit/>
            </a:bodyPr>
            <a:lstStyle/>
            <a:p>
              <a:r>
                <a:rPr lang="pl-PL" sz="1400" b="1" dirty="0"/>
                <a:t>1.0                 1.55</a:t>
              </a:r>
              <a:endParaRPr lang="en-US" sz="1400" b="1" dirty="0"/>
            </a:p>
          </p:txBody>
        </p:sp>
        <p:sp>
          <p:nvSpPr>
            <p:cNvPr id="18" name="TextBox 17">
              <a:extLst>
                <a:ext uri="{FF2B5EF4-FFF2-40B4-BE49-F238E27FC236}">
                  <a16:creationId xmlns:a16="http://schemas.microsoft.com/office/drawing/2014/main" id="{DC8E9CE0-6F3A-BDFB-3874-EEF8B1696BF4}"/>
                </a:ext>
              </a:extLst>
            </p:cNvPr>
            <p:cNvSpPr txBox="1"/>
            <p:nvPr/>
          </p:nvSpPr>
          <p:spPr>
            <a:xfrm>
              <a:off x="5564180" y="5371879"/>
              <a:ext cx="1459054" cy="307777"/>
            </a:xfrm>
            <a:prstGeom prst="rect">
              <a:avLst/>
            </a:prstGeom>
            <a:noFill/>
          </p:spPr>
          <p:txBody>
            <a:bodyPr wrap="none" rtlCol="0">
              <a:spAutoFit/>
            </a:bodyPr>
            <a:lstStyle/>
            <a:p>
              <a:r>
                <a:rPr lang="pl-PL" sz="1400" b="1" dirty="0"/>
                <a:t>1.0                 1.55</a:t>
              </a:r>
              <a:endParaRPr lang="en-US" sz="1400" b="1" dirty="0"/>
            </a:p>
          </p:txBody>
        </p:sp>
        <p:sp>
          <p:nvSpPr>
            <p:cNvPr id="19" name="TextBox 18">
              <a:extLst>
                <a:ext uri="{FF2B5EF4-FFF2-40B4-BE49-F238E27FC236}">
                  <a16:creationId xmlns:a16="http://schemas.microsoft.com/office/drawing/2014/main" id="{ADBC8D21-6C34-6326-4A53-D0F70C0C5566}"/>
                </a:ext>
              </a:extLst>
            </p:cNvPr>
            <p:cNvSpPr txBox="1"/>
            <p:nvPr/>
          </p:nvSpPr>
          <p:spPr>
            <a:xfrm>
              <a:off x="1503045" y="3151872"/>
              <a:ext cx="423556" cy="276999"/>
            </a:xfrm>
            <a:prstGeom prst="rect">
              <a:avLst/>
            </a:prstGeom>
            <a:solidFill>
              <a:schemeClr val="bg1"/>
            </a:solidFill>
          </p:spPr>
          <p:txBody>
            <a:bodyPr wrap="square" rtlCol="0">
              <a:spAutoFit/>
            </a:bodyPr>
            <a:lstStyle/>
            <a:p>
              <a:r>
                <a:rPr lang="pl-PL" sz="1200" b="1" dirty="0"/>
                <a:t>4.0                 </a:t>
              </a:r>
            </a:p>
          </p:txBody>
        </p:sp>
        <p:sp>
          <p:nvSpPr>
            <p:cNvPr id="20" name="TextBox 19">
              <a:extLst>
                <a:ext uri="{FF2B5EF4-FFF2-40B4-BE49-F238E27FC236}">
                  <a16:creationId xmlns:a16="http://schemas.microsoft.com/office/drawing/2014/main" id="{F8D33572-444C-6DCD-7A60-CF7EE79442F3}"/>
                </a:ext>
              </a:extLst>
            </p:cNvPr>
            <p:cNvSpPr txBox="1"/>
            <p:nvPr/>
          </p:nvSpPr>
          <p:spPr>
            <a:xfrm>
              <a:off x="1501156" y="3659450"/>
              <a:ext cx="423556" cy="276999"/>
            </a:xfrm>
            <a:prstGeom prst="rect">
              <a:avLst/>
            </a:prstGeom>
            <a:solidFill>
              <a:schemeClr val="bg1"/>
            </a:solidFill>
          </p:spPr>
          <p:txBody>
            <a:bodyPr wrap="square" rtlCol="0">
              <a:spAutoFit/>
            </a:bodyPr>
            <a:lstStyle/>
            <a:p>
              <a:r>
                <a:rPr lang="pl-PL" sz="1200" b="1" dirty="0"/>
                <a:t>3.0                 </a:t>
              </a:r>
            </a:p>
          </p:txBody>
        </p:sp>
        <p:sp>
          <p:nvSpPr>
            <p:cNvPr id="26" name="TextBox 25">
              <a:extLst>
                <a:ext uri="{FF2B5EF4-FFF2-40B4-BE49-F238E27FC236}">
                  <a16:creationId xmlns:a16="http://schemas.microsoft.com/office/drawing/2014/main" id="{33346308-A762-3EF8-BB84-C731A0671325}"/>
                </a:ext>
              </a:extLst>
            </p:cNvPr>
            <p:cNvSpPr txBox="1"/>
            <p:nvPr/>
          </p:nvSpPr>
          <p:spPr>
            <a:xfrm>
              <a:off x="1501444" y="4190120"/>
              <a:ext cx="423556" cy="276999"/>
            </a:xfrm>
            <a:prstGeom prst="rect">
              <a:avLst/>
            </a:prstGeom>
            <a:solidFill>
              <a:schemeClr val="bg1"/>
            </a:solidFill>
          </p:spPr>
          <p:txBody>
            <a:bodyPr wrap="square" rtlCol="0">
              <a:spAutoFit/>
            </a:bodyPr>
            <a:lstStyle/>
            <a:p>
              <a:r>
                <a:rPr lang="pl-PL" sz="1200" b="1" dirty="0"/>
                <a:t>2.0                 </a:t>
              </a:r>
            </a:p>
          </p:txBody>
        </p:sp>
        <p:sp>
          <p:nvSpPr>
            <p:cNvPr id="27" name="TextBox 26">
              <a:extLst>
                <a:ext uri="{FF2B5EF4-FFF2-40B4-BE49-F238E27FC236}">
                  <a16:creationId xmlns:a16="http://schemas.microsoft.com/office/drawing/2014/main" id="{825782D5-45A0-92A6-0E40-36CA0054E901}"/>
                </a:ext>
              </a:extLst>
            </p:cNvPr>
            <p:cNvSpPr txBox="1"/>
            <p:nvPr/>
          </p:nvSpPr>
          <p:spPr>
            <a:xfrm>
              <a:off x="1499616" y="4703706"/>
              <a:ext cx="423556" cy="276999"/>
            </a:xfrm>
            <a:prstGeom prst="rect">
              <a:avLst/>
            </a:prstGeom>
            <a:solidFill>
              <a:schemeClr val="bg1"/>
            </a:solidFill>
          </p:spPr>
          <p:txBody>
            <a:bodyPr wrap="square" rtlCol="0">
              <a:spAutoFit/>
            </a:bodyPr>
            <a:lstStyle/>
            <a:p>
              <a:r>
                <a:rPr lang="pl-PL" sz="1200" b="1" dirty="0"/>
                <a:t>1.0                 </a:t>
              </a:r>
            </a:p>
          </p:txBody>
        </p:sp>
        <p:sp>
          <p:nvSpPr>
            <p:cNvPr id="28" name="TextBox 27">
              <a:extLst>
                <a:ext uri="{FF2B5EF4-FFF2-40B4-BE49-F238E27FC236}">
                  <a16:creationId xmlns:a16="http://schemas.microsoft.com/office/drawing/2014/main" id="{D75DC197-9001-06FB-24BC-AE4E2FB306D1}"/>
                </a:ext>
              </a:extLst>
            </p:cNvPr>
            <p:cNvSpPr txBox="1"/>
            <p:nvPr/>
          </p:nvSpPr>
          <p:spPr>
            <a:xfrm>
              <a:off x="1499616" y="5186346"/>
              <a:ext cx="423556" cy="276999"/>
            </a:xfrm>
            <a:prstGeom prst="rect">
              <a:avLst/>
            </a:prstGeom>
            <a:solidFill>
              <a:schemeClr val="bg1"/>
            </a:solidFill>
          </p:spPr>
          <p:txBody>
            <a:bodyPr wrap="square" rtlCol="0">
              <a:spAutoFit/>
            </a:bodyPr>
            <a:lstStyle/>
            <a:p>
              <a:r>
                <a:rPr lang="pl-PL" sz="1200" b="1" dirty="0"/>
                <a:t>0.0                 </a:t>
              </a:r>
            </a:p>
          </p:txBody>
        </p:sp>
        <p:sp>
          <p:nvSpPr>
            <p:cNvPr id="30" name="TextBox 29">
              <a:extLst>
                <a:ext uri="{FF2B5EF4-FFF2-40B4-BE49-F238E27FC236}">
                  <a16:creationId xmlns:a16="http://schemas.microsoft.com/office/drawing/2014/main" id="{5AF5691E-26DD-C870-A4CE-05DF333CDEE1}"/>
                </a:ext>
              </a:extLst>
            </p:cNvPr>
            <p:cNvSpPr txBox="1"/>
            <p:nvPr/>
          </p:nvSpPr>
          <p:spPr>
            <a:xfrm rot="16200000">
              <a:off x="620480" y="3959206"/>
              <a:ext cx="1405155" cy="307777"/>
            </a:xfrm>
            <a:prstGeom prst="rect">
              <a:avLst/>
            </a:prstGeom>
            <a:noFill/>
          </p:spPr>
          <p:txBody>
            <a:bodyPr wrap="square" rtlCol="0">
              <a:spAutoFit/>
            </a:bodyPr>
            <a:lstStyle/>
            <a:p>
              <a:r>
                <a:rPr lang="pl-PL" sz="1400" b="1" dirty="0"/>
                <a:t>Time [10</a:t>
              </a:r>
              <a:r>
                <a:rPr lang="pl-PL" sz="1400" b="1" baseline="30000" dirty="0"/>
                <a:t>3</a:t>
              </a:r>
              <a:r>
                <a:rPr lang="pl-PL" sz="1400" b="1" dirty="0"/>
                <a:t> </a:t>
              </a:r>
              <a:r>
                <a:rPr lang="pl-PL" sz="1400" b="1" dirty="0" err="1"/>
                <a:t>fm</a:t>
              </a:r>
              <a:r>
                <a:rPr lang="pl-PL" sz="1400" b="1" dirty="0"/>
                <a:t>/c]</a:t>
              </a:r>
              <a:endParaRPr lang="en-US" sz="1400" b="1" dirty="0"/>
            </a:p>
          </p:txBody>
        </p:sp>
      </p:grpSp>
      <p:cxnSp>
        <p:nvCxnSpPr>
          <p:cNvPr id="35" name="Straight Connector 34">
            <a:extLst>
              <a:ext uri="{FF2B5EF4-FFF2-40B4-BE49-F238E27FC236}">
                <a16:creationId xmlns:a16="http://schemas.microsoft.com/office/drawing/2014/main" id="{83F27B81-0EAE-F407-CBFC-979CE947F839}"/>
              </a:ext>
            </a:extLst>
          </p:cNvPr>
          <p:cNvCxnSpPr/>
          <p:nvPr/>
        </p:nvCxnSpPr>
        <p:spPr>
          <a:xfrm>
            <a:off x="1979712" y="5085184"/>
            <a:ext cx="4755361" cy="0"/>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CA943E2-4E0E-EFB9-AD7C-7F00D988A968}"/>
              </a:ext>
            </a:extLst>
          </p:cNvPr>
          <p:cNvCxnSpPr>
            <a:cxnSpLocks/>
          </p:cNvCxnSpPr>
          <p:nvPr/>
        </p:nvCxnSpPr>
        <p:spPr>
          <a:xfrm>
            <a:off x="1323058" y="5085184"/>
            <a:ext cx="56473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D8361AE-1EBC-6347-406B-536E66BD553E}"/>
              </a:ext>
            </a:extLst>
          </p:cNvPr>
          <p:cNvSpPr txBox="1"/>
          <p:nvPr/>
        </p:nvSpPr>
        <p:spPr>
          <a:xfrm>
            <a:off x="121654" y="4919737"/>
            <a:ext cx="1202573" cy="307777"/>
          </a:xfrm>
          <a:prstGeom prst="rect">
            <a:avLst/>
          </a:prstGeom>
          <a:noFill/>
          <a:ln>
            <a:solidFill>
              <a:srgbClr val="FF0000"/>
            </a:solidFill>
          </a:ln>
        </p:spPr>
        <p:txBody>
          <a:bodyPr wrap="none" rtlCol="0">
            <a:spAutoFit/>
          </a:bodyPr>
          <a:lstStyle/>
          <a:p>
            <a:r>
              <a:rPr lang="pl-PL" sz="1400" b="1" dirty="0" err="1">
                <a:solidFill>
                  <a:srgbClr val="FF0000"/>
                </a:solidFill>
              </a:rPr>
              <a:t>Collision</a:t>
            </a:r>
            <a:r>
              <a:rPr lang="pl-PL" sz="1400" b="1" dirty="0">
                <a:solidFill>
                  <a:srgbClr val="FF0000"/>
                </a:solidFill>
              </a:rPr>
              <a:t> </a:t>
            </a:r>
            <a:r>
              <a:rPr lang="pl-PL" sz="1400" b="1" dirty="0" err="1">
                <a:solidFill>
                  <a:srgbClr val="FF0000"/>
                </a:solidFill>
              </a:rPr>
              <a:t>time</a:t>
            </a:r>
            <a:endParaRPr lang="en-US" sz="1400" b="1" dirty="0">
              <a:solidFill>
                <a:srgbClr val="FF0000"/>
              </a:solidFill>
            </a:endParaRPr>
          </a:p>
        </p:txBody>
      </p:sp>
      <p:grpSp>
        <p:nvGrpSpPr>
          <p:cNvPr id="34" name="Group 33">
            <a:extLst>
              <a:ext uri="{FF2B5EF4-FFF2-40B4-BE49-F238E27FC236}">
                <a16:creationId xmlns:a16="http://schemas.microsoft.com/office/drawing/2014/main" id="{90F5F4EB-1260-4106-7C79-C15EF946F5ED}"/>
              </a:ext>
            </a:extLst>
          </p:cNvPr>
          <p:cNvGrpSpPr/>
          <p:nvPr/>
        </p:nvGrpSpPr>
        <p:grpSpPr>
          <a:xfrm>
            <a:off x="6781022" y="2952493"/>
            <a:ext cx="889987" cy="369332"/>
            <a:chOff x="6847760" y="2951271"/>
            <a:chExt cx="889987" cy="369332"/>
          </a:xfrm>
        </p:grpSpPr>
        <p:sp>
          <p:nvSpPr>
            <p:cNvPr id="9" name="TextBox 8">
              <a:extLst>
                <a:ext uri="{FF2B5EF4-FFF2-40B4-BE49-F238E27FC236}">
                  <a16:creationId xmlns:a16="http://schemas.microsoft.com/office/drawing/2014/main" id="{95EC6AF9-4996-AA84-1395-70F6F83FA239}"/>
                </a:ext>
              </a:extLst>
            </p:cNvPr>
            <p:cNvSpPr txBox="1"/>
            <p:nvPr/>
          </p:nvSpPr>
          <p:spPr>
            <a:xfrm>
              <a:off x="6847760" y="2951271"/>
              <a:ext cx="889987" cy="369332"/>
            </a:xfrm>
            <a:prstGeom prst="rect">
              <a:avLst/>
            </a:prstGeom>
            <a:solidFill>
              <a:schemeClr val="bg1"/>
            </a:solidFill>
          </p:spPr>
          <p:txBody>
            <a:bodyPr wrap="none" rtlCol="0">
              <a:spAutoFit/>
            </a:bodyPr>
            <a:lstStyle/>
            <a:p>
              <a:r>
                <a:rPr lang="pl-PL" dirty="0"/>
                <a:t>Log(</a:t>
              </a:r>
              <a:r>
                <a:rPr lang="el-GR" dirty="0"/>
                <a:t>Δ</a:t>
              </a:r>
              <a:r>
                <a:rPr lang="pl-PL" dirty="0"/>
                <a:t>  )</a:t>
              </a:r>
              <a:endParaRPr lang="en-US" dirty="0"/>
            </a:p>
          </p:txBody>
        </p:sp>
        <p:sp>
          <p:nvSpPr>
            <p:cNvPr id="11" name="TextBox 10">
              <a:extLst>
                <a:ext uri="{FF2B5EF4-FFF2-40B4-BE49-F238E27FC236}">
                  <a16:creationId xmlns:a16="http://schemas.microsoft.com/office/drawing/2014/main" id="{6A497E10-17A5-33F2-8D72-D73C8412C9F4}"/>
                </a:ext>
              </a:extLst>
            </p:cNvPr>
            <p:cNvSpPr txBox="1"/>
            <p:nvPr/>
          </p:nvSpPr>
          <p:spPr>
            <a:xfrm>
              <a:off x="7377332" y="3042007"/>
              <a:ext cx="300082" cy="276999"/>
            </a:xfrm>
            <a:prstGeom prst="rect">
              <a:avLst/>
            </a:prstGeom>
            <a:noFill/>
          </p:spPr>
          <p:txBody>
            <a:bodyPr wrap="none" rtlCol="0">
              <a:spAutoFit/>
            </a:bodyPr>
            <a:lstStyle/>
            <a:p>
              <a:r>
                <a:rPr lang="pl-PL" sz="1200" dirty="0"/>
                <a:t>n </a:t>
              </a:r>
              <a:endParaRPr lang="en-US" sz="1200" dirty="0"/>
            </a:p>
          </p:txBody>
        </p:sp>
      </p:grpSp>
    </p:spTree>
    <p:extLst>
      <p:ext uri="{BB962C8B-B14F-4D97-AF65-F5344CB8AC3E}">
        <p14:creationId xmlns:p14="http://schemas.microsoft.com/office/powerpoint/2010/main" val="2994620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86C51F-E521-CEC3-907C-DBFA4A12BE5B}"/>
              </a:ext>
            </a:extLst>
          </p:cNvPr>
          <p:cNvSpPr txBox="1"/>
          <p:nvPr/>
        </p:nvSpPr>
        <p:spPr>
          <a:xfrm>
            <a:off x="1331640" y="4365104"/>
            <a:ext cx="6592959" cy="1477328"/>
          </a:xfrm>
          <a:prstGeom prst="rect">
            <a:avLst/>
          </a:prstGeom>
          <a:noFill/>
          <a:ln w="34925">
            <a:solidFill>
              <a:srgbClr val="FF0000"/>
            </a:solidFill>
          </a:ln>
        </p:spPr>
        <p:txBody>
          <a:bodyPr wrap="none" rtlCol="0">
            <a:spAutoFit/>
          </a:bodyPr>
          <a:lstStyle/>
          <a:p>
            <a:pPr marL="342900" indent="-342900">
              <a:buFont typeface="+mj-lt"/>
              <a:buAutoNum type="arabicPeriod"/>
            </a:pPr>
            <a:r>
              <a:rPr lang="pl-PL" b="1" dirty="0" err="1"/>
              <a:t>Introduction</a:t>
            </a:r>
            <a:endParaRPr lang="pl-PL" b="1" dirty="0"/>
          </a:p>
          <a:p>
            <a:pPr marL="342900" indent="-342900">
              <a:buFont typeface="+mj-lt"/>
              <a:buAutoNum type="arabicPeriod"/>
            </a:pPr>
            <a:r>
              <a:rPr lang="pl-PL" b="1" dirty="0" err="1"/>
              <a:t>Theoretical</a:t>
            </a:r>
            <a:r>
              <a:rPr lang="pl-PL" b="1" dirty="0"/>
              <a:t> </a:t>
            </a:r>
            <a:r>
              <a:rPr lang="pl-PL" b="1" dirty="0" err="1"/>
              <a:t>framework</a:t>
            </a:r>
            <a:r>
              <a:rPr lang="pl-PL" b="1" dirty="0"/>
              <a:t> (</a:t>
            </a:r>
            <a:r>
              <a:rPr lang="pl-PL" b="1" dirty="0" err="1"/>
              <a:t>Superfluid</a:t>
            </a:r>
            <a:r>
              <a:rPr lang="pl-PL" b="1" dirty="0"/>
              <a:t> </a:t>
            </a:r>
            <a:r>
              <a:rPr lang="pl-PL" b="1" dirty="0" err="1"/>
              <a:t>local</a:t>
            </a:r>
            <a:r>
              <a:rPr lang="pl-PL" b="1" dirty="0"/>
              <a:t> </a:t>
            </a:r>
            <a:r>
              <a:rPr lang="pl-PL" b="1" dirty="0" err="1"/>
              <a:t>density</a:t>
            </a:r>
            <a:r>
              <a:rPr lang="pl-PL" b="1" dirty="0"/>
              <a:t> </a:t>
            </a:r>
            <a:r>
              <a:rPr lang="pl-PL" b="1" dirty="0" err="1"/>
              <a:t>approximation</a:t>
            </a:r>
            <a:r>
              <a:rPr lang="pl-PL" b="1" dirty="0"/>
              <a:t>)</a:t>
            </a:r>
          </a:p>
          <a:p>
            <a:pPr marL="342900" indent="-342900">
              <a:buFont typeface="+mj-lt"/>
              <a:buAutoNum type="arabicPeriod"/>
            </a:pPr>
            <a:r>
              <a:rPr lang="pl-PL" b="1" dirty="0" err="1"/>
              <a:t>Induced</a:t>
            </a:r>
            <a:r>
              <a:rPr lang="pl-PL" b="1" dirty="0"/>
              <a:t> </a:t>
            </a:r>
            <a:r>
              <a:rPr lang="pl-PL" b="1" dirty="0" err="1"/>
              <a:t>fission</a:t>
            </a:r>
            <a:endParaRPr lang="pl-PL" b="1" dirty="0"/>
          </a:p>
          <a:p>
            <a:pPr marL="342900" indent="-342900">
              <a:buFont typeface="+mj-lt"/>
              <a:buAutoNum type="arabicPeriod"/>
            </a:pPr>
            <a:r>
              <a:rPr lang="pl-PL" b="1" dirty="0" err="1"/>
              <a:t>Nucleus-nucleus</a:t>
            </a:r>
            <a:r>
              <a:rPr lang="pl-PL" b="1" dirty="0"/>
              <a:t> </a:t>
            </a:r>
            <a:r>
              <a:rPr lang="pl-PL" b="1" dirty="0" err="1"/>
              <a:t>collisions</a:t>
            </a:r>
            <a:endParaRPr lang="pl-PL" b="1" dirty="0"/>
          </a:p>
          <a:p>
            <a:pPr marL="342900" indent="-342900">
              <a:buFont typeface="+mj-lt"/>
              <a:buAutoNum type="arabicPeriod"/>
            </a:pPr>
            <a:r>
              <a:rPr lang="pl-PL" b="1" dirty="0" err="1"/>
              <a:t>Nucleus</a:t>
            </a:r>
            <a:r>
              <a:rPr lang="pl-PL" b="1" dirty="0"/>
              <a:t> in a </a:t>
            </a:r>
            <a:r>
              <a:rPr lang="pl-PL" b="1" dirty="0" err="1"/>
              <a:t>superfluid</a:t>
            </a:r>
            <a:r>
              <a:rPr lang="pl-PL" b="1" dirty="0"/>
              <a:t> environment (neutron star </a:t>
            </a:r>
            <a:r>
              <a:rPr lang="pl-PL" b="1" dirty="0" err="1"/>
              <a:t>crust</a:t>
            </a:r>
            <a:r>
              <a:rPr lang="pl-PL" b="1" dirty="0"/>
              <a:t>)</a:t>
            </a:r>
            <a:endParaRPr lang="en-US" b="1" dirty="0"/>
          </a:p>
        </p:txBody>
      </p:sp>
      <p:pic>
        <p:nvPicPr>
          <p:cNvPr id="5" name="Picture 4" descr="A collage of images of different shapes&#10;&#10;Description automatically generated">
            <a:extLst>
              <a:ext uri="{FF2B5EF4-FFF2-40B4-BE49-F238E27FC236}">
                <a16:creationId xmlns:a16="http://schemas.microsoft.com/office/drawing/2014/main" id="{103C1582-41D4-5DE3-0B80-2AD144FAAD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2568" y="4440"/>
            <a:ext cx="4615930" cy="3789040"/>
          </a:xfrm>
          <a:prstGeom prst="rect">
            <a:avLst/>
          </a:prstGeom>
        </p:spPr>
      </p:pic>
      <p:pic>
        <p:nvPicPr>
          <p:cNvPr id="7" name="Picture 6" descr="A collage of images of different shapes&#10;&#10;Description automatically generated">
            <a:extLst>
              <a:ext uri="{FF2B5EF4-FFF2-40B4-BE49-F238E27FC236}">
                <a16:creationId xmlns:a16="http://schemas.microsoft.com/office/drawing/2014/main" id="{FD711604-FDC6-C1CE-F41F-B710D3BB9C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20" y="0"/>
            <a:ext cx="3906808" cy="3789040"/>
          </a:xfrm>
          <a:prstGeom prst="rect">
            <a:avLst/>
          </a:prstGeom>
        </p:spPr>
      </p:pic>
    </p:spTree>
    <p:extLst>
      <p:ext uri="{BB962C8B-B14F-4D97-AF65-F5344CB8AC3E}">
        <p14:creationId xmlns:p14="http://schemas.microsoft.com/office/powerpoint/2010/main" val="1872587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aph of a graph showing the amount of time&#10;&#10;Description automatically generated with medium confidence">
            <a:extLst>
              <a:ext uri="{FF2B5EF4-FFF2-40B4-BE49-F238E27FC236}">
                <a16:creationId xmlns:a16="http://schemas.microsoft.com/office/drawing/2014/main" id="{B7769A7C-FEAA-79B1-9A24-599FC1817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3" y="301298"/>
            <a:ext cx="5040560" cy="3415734"/>
          </a:xfrm>
          <a:prstGeom prst="rect">
            <a:avLst/>
          </a:prstGeom>
        </p:spPr>
      </p:pic>
      <p:sp>
        <p:nvSpPr>
          <p:cNvPr id="3" name="TextBox 2">
            <a:extLst>
              <a:ext uri="{FF2B5EF4-FFF2-40B4-BE49-F238E27FC236}">
                <a16:creationId xmlns:a16="http://schemas.microsoft.com/office/drawing/2014/main" id="{9E2ECA8D-AFE9-D1A9-114E-42D5EB13B11C}"/>
              </a:ext>
            </a:extLst>
          </p:cNvPr>
          <p:cNvSpPr txBox="1"/>
          <p:nvPr/>
        </p:nvSpPr>
        <p:spPr>
          <a:xfrm>
            <a:off x="2675652" y="28298"/>
            <a:ext cx="3101618" cy="369332"/>
          </a:xfrm>
          <a:prstGeom prst="rect">
            <a:avLst/>
          </a:prstGeom>
          <a:noFill/>
        </p:spPr>
        <p:txBody>
          <a:bodyPr wrap="none" rtlCol="0">
            <a:spAutoFit/>
          </a:bodyPr>
          <a:lstStyle/>
          <a:p>
            <a:r>
              <a:rPr lang="pl-PL" b="1" dirty="0" err="1"/>
              <a:t>Dynamic</a:t>
            </a:r>
            <a:r>
              <a:rPr lang="pl-PL" b="1" dirty="0"/>
              <a:t> </a:t>
            </a:r>
            <a:r>
              <a:rPr lang="pl-PL" b="1" dirty="0" err="1"/>
              <a:t>pairing</a:t>
            </a:r>
            <a:r>
              <a:rPr lang="pl-PL" b="1" dirty="0"/>
              <a:t> </a:t>
            </a:r>
            <a:r>
              <a:rPr lang="pl-PL" b="1" dirty="0" err="1"/>
              <a:t>enhancement</a:t>
            </a:r>
            <a:endParaRPr lang="en-US" b="1" dirty="0"/>
          </a:p>
        </p:txBody>
      </p:sp>
      <p:sp>
        <p:nvSpPr>
          <p:cNvPr id="4" name="TextBox 3">
            <a:extLst>
              <a:ext uri="{FF2B5EF4-FFF2-40B4-BE49-F238E27FC236}">
                <a16:creationId xmlns:a16="http://schemas.microsoft.com/office/drawing/2014/main" id="{77DFB236-7BF8-CC68-C672-4A3C1DECDC81}"/>
              </a:ext>
            </a:extLst>
          </p:cNvPr>
          <p:cNvSpPr txBox="1"/>
          <p:nvPr/>
        </p:nvSpPr>
        <p:spPr>
          <a:xfrm>
            <a:off x="251520" y="3657796"/>
            <a:ext cx="8712968" cy="923330"/>
          </a:xfrm>
          <a:prstGeom prst="rect">
            <a:avLst/>
          </a:prstGeom>
          <a:noFill/>
        </p:spPr>
        <p:txBody>
          <a:bodyPr wrap="square" rtlCol="0">
            <a:spAutoFit/>
          </a:bodyPr>
          <a:lstStyle/>
          <a:p>
            <a:r>
              <a:rPr lang="pl-PL" dirty="0" err="1"/>
              <a:t>Temperatures</a:t>
            </a:r>
            <a:r>
              <a:rPr lang="pl-PL" dirty="0"/>
              <a:t>, </a:t>
            </a:r>
            <a:r>
              <a:rPr lang="pl-PL" dirty="0" err="1"/>
              <a:t>associated</a:t>
            </a:r>
            <a:r>
              <a:rPr lang="pl-PL" dirty="0"/>
              <a:t> with </a:t>
            </a:r>
            <a:r>
              <a:rPr lang="pl-PL" dirty="0" err="1"/>
              <a:t>excitation</a:t>
            </a:r>
            <a:r>
              <a:rPr lang="pl-PL" dirty="0"/>
              <a:t> </a:t>
            </a:r>
            <a:r>
              <a:rPr lang="pl-PL" dirty="0" err="1"/>
              <a:t>energies</a:t>
            </a:r>
            <a:r>
              <a:rPr lang="pl-PL" dirty="0"/>
              <a:t> </a:t>
            </a:r>
            <a:r>
              <a:rPr lang="pl-PL" dirty="0" err="1"/>
              <a:t>relative</a:t>
            </a:r>
            <a:r>
              <a:rPr lang="pl-PL" dirty="0"/>
              <a:t> to the </a:t>
            </a:r>
            <a:r>
              <a:rPr lang="pl-PL" dirty="0" err="1"/>
              <a:t>nuclear</a:t>
            </a:r>
            <a:r>
              <a:rPr lang="pl-PL" dirty="0"/>
              <a:t> </a:t>
            </a:r>
            <a:r>
              <a:rPr lang="pl-PL" dirty="0" err="1"/>
              <a:t>configuration</a:t>
            </a:r>
            <a:r>
              <a:rPr lang="pl-PL" dirty="0"/>
              <a:t> </a:t>
            </a:r>
          </a:p>
          <a:p>
            <a:r>
              <a:rPr lang="pl-PL" dirty="0" err="1"/>
              <a:t>after</a:t>
            </a:r>
            <a:r>
              <a:rPr lang="pl-PL" dirty="0"/>
              <a:t> </a:t>
            </a:r>
            <a:r>
              <a:rPr lang="pl-PL" dirty="0" err="1"/>
              <a:t>merging</a:t>
            </a:r>
            <a:r>
              <a:rPr lang="pl-PL" dirty="0"/>
              <a:t>, </a:t>
            </a:r>
            <a:r>
              <a:rPr lang="pl-PL" dirty="0" err="1"/>
              <a:t>are</a:t>
            </a:r>
            <a:r>
              <a:rPr lang="pl-PL" dirty="0"/>
              <a:t> </a:t>
            </a:r>
            <a:r>
              <a:rPr lang="pl-PL" dirty="0" err="1"/>
              <a:t>about</a:t>
            </a:r>
            <a:r>
              <a:rPr lang="pl-PL" dirty="0"/>
              <a:t> </a:t>
            </a:r>
            <a:r>
              <a:rPr lang="pl-PL" b="1" dirty="0"/>
              <a:t>1 </a:t>
            </a:r>
            <a:r>
              <a:rPr lang="pl-PL" b="1" dirty="0" err="1"/>
              <a:t>MeV</a:t>
            </a:r>
            <a:r>
              <a:rPr lang="pl-PL" b="1" dirty="0"/>
              <a:t> . </a:t>
            </a:r>
            <a:r>
              <a:rPr lang="pl-PL" dirty="0"/>
              <a:t> </a:t>
            </a:r>
          </a:p>
          <a:p>
            <a:r>
              <a:rPr lang="pl-PL" dirty="0" err="1"/>
              <a:t>They</a:t>
            </a:r>
            <a:r>
              <a:rPr lang="pl-PL" dirty="0"/>
              <a:t> </a:t>
            </a:r>
            <a:r>
              <a:rPr lang="pl-PL" b="1" dirty="0" err="1"/>
              <a:t>exceed</a:t>
            </a:r>
            <a:r>
              <a:rPr lang="pl-PL" dirty="0"/>
              <a:t> the </a:t>
            </a:r>
            <a:r>
              <a:rPr lang="pl-PL" dirty="0" err="1"/>
              <a:t>critical</a:t>
            </a:r>
            <a:r>
              <a:rPr lang="pl-PL" dirty="0"/>
              <a:t> </a:t>
            </a:r>
            <a:r>
              <a:rPr lang="pl-PL" dirty="0" err="1"/>
              <a:t>temperature</a:t>
            </a:r>
            <a:r>
              <a:rPr lang="pl-PL" dirty="0"/>
              <a:t> for </a:t>
            </a:r>
            <a:r>
              <a:rPr lang="pl-PL" b="1" dirty="0"/>
              <a:t>the </a:t>
            </a:r>
            <a:r>
              <a:rPr lang="pl-PL" b="1" dirty="0" err="1"/>
              <a:t>superfluid</a:t>
            </a:r>
            <a:r>
              <a:rPr lang="pl-PL" b="1" dirty="0"/>
              <a:t>-to-</a:t>
            </a:r>
            <a:r>
              <a:rPr lang="pl-PL" b="1" dirty="0" err="1"/>
              <a:t>normal</a:t>
            </a:r>
            <a:r>
              <a:rPr lang="pl-PL" b="1" dirty="0"/>
              <a:t> </a:t>
            </a:r>
            <a:r>
              <a:rPr lang="pl-PL" b="1" dirty="0" err="1"/>
              <a:t>transition</a:t>
            </a:r>
            <a:r>
              <a:rPr lang="pl-PL" dirty="0"/>
              <a:t>.</a:t>
            </a:r>
            <a:endParaRPr lang="en-US" dirty="0"/>
          </a:p>
        </p:txBody>
      </p:sp>
      <p:pic>
        <p:nvPicPr>
          <p:cNvPr id="5" name="Picture 4" descr="A red and yellow oval with white edges&#10;&#10;Description automatically generated with medium confidence">
            <a:extLst>
              <a:ext uri="{FF2B5EF4-FFF2-40B4-BE49-F238E27FC236}">
                <a16:creationId xmlns:a16="http://schemas.microsoft.com/office/drawing/2014/main" id="{FD7D56F7-C3AD-E22B-C218-004D5B2831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2409" y="1415831"/>
            <a:ext cx="2088232" cy="1170927"/>
          </a:xfrm>
          <a:prstGeom prst="rect">
            <a:avLst/>
          </a:prstGeom>
        </p:spPr>
      </p:pic>
      <p:pic>
        <p:nvPicPr>
          <p:cNvPr id="7" name="Picture 6" descr="A math symbols with numbers&#10;&#10;Description automatically generated with medium confidence">
            <a:extLst>
              <a:ext uri="{FF2B5EF4-FFF2-40B4-BE49-F238E27FC236}">
                <a16:creationId xmlns:a16="http://schemas.microsoft.com/office/drawing/2014/main" id="{B3FAC011-3330-C757-13C7-CED2C52D3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102" y="4581126"/>
            <a:ext cx="4239098" cy="755143"/>
          </a:xfrm>
          <a:prstGeom prst="rect">
            <a:avLst/>
          </a:prstGeom>
        </p:spPr>
      </p:pic>
      <p:sp>
        <p:nvSpPr>
          <p:cNvPr id="8" name="Left Brace 7">
            <a:extLst>
              <a:ext uri="{FF2B5EF4-FFF2-40B4-BE49-F238E27FC236}">
                <a16:creationId xmlns:a16="http://schemas.microsoft.com/office/drawing/2014/main" id="{0C156A90-1B93-78C9-80D1-4FA700986E2C}"/>
              </a:ext>
            </a:extLst>
          </p:cNvPr>
          <p:cNvSpPr/>
          <p:nvPr/>
        </p:nvSpPr>
        <p:spPr>
          <a:xfrm rot="16200000">
            <a:off x="3163472" y="4584557"/>
            <a:ext cx="288034" cy="1791458"/>
          </a:xfrm>
          <a:prstGeom prst="lef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9F3120B7-2255-2785-C0B4-B9A5FE6966F8}"/>
              </a:ext>
            </a:extLst>
          </p:cNvPr>
          <p:cNvSpPr txBox="1"/>
          <p:nvPr/>
        </p:nvSpPr>
        <p:spPr>
          <a:xfrm>
            <a:off x="1981195" y="5682051"/>
            <a:ext cx="2436564" cy="369332"/>
          </a:xfrm>
          <a:prstGeom prst="rect">
            <a:avLst/>
          </a:prstGeom>
          <a:noFill/>
        </p:spPr>
        <p:txBody>
          <a:bodyPr wrap="none" rtlCol="0">
            <a:spAutoFit/>
          </a:bodyPr>
          <a:lstStyle/>
          <a:p>
            <a:r>
              <a:rPr lang="pl-PL" dirty="0"/>
              <a:t>TDHF (</a:t>
            </a:r>
            <a:r>
              <a:rPr lang="pl-PL" dirty="0" err="1"/>
              <a:t>collisionless</a:t>
            </a:r>
            <a:r>
              <a:rPr lang="pl-PL" dirty="0"/>
              <a:t> part)</a:t>
            </a:r>
            <a:endParaRPr lang="en-US" dirty="0"/>
          </a:p>
        </p:txBody>
      </p:sp>
      <p:sp>
        <p:nvSpPr>
          <p:cNvPr id="10" name="TextBox 9">
            <a:extLst>
              <a:ext uri="{FF2B5EF4-FFF2-40B4-BE49-F238E27FC236}">
                <a16:creationId xmlns:a16="http://schemas.microsoft.com/office/drawing/2014/main" id="{B556465C-CDC7-F97D-6401-63646B69E26D}"/>
              </a:ext>
            </a:extLst>
          </p:cNvPr>
          <p:cNvSpPr txBox="1"/>
          <p:nvPr/>
        </p:nvSpPr>
        <p:spPr>
          <a:xfrm>
            <a:off x="4417759" y="5682051"/>
            <a:ext cx="2478820" cy="369332"/>
          </a:xfrm>
          <a:prstGeom prst="rect">
            <a:avLst/>
          </a:prstGeom>
          <a:noFill/>
        </p:spPr>
        <p:txBody>
          <a:bodyPr wrap="none" rtlCol="0">
            <a:spAutoFit/>
          </a:bodyPr>
          <a:lstStyle/>
          <a:p>
            <a:r>
              <a:rPr lang="pl-PL" dirty="0" err="1"/>
              <a:t>Pairing</a:t>
            </a:r>
            <a:r>
              <a:rPr lang="pl-PL" dirty="0"/>
              <a:t> („</a:t>
            </a:r>
            <a:r>
              <a:rPr lang="pl-PL" dirty="0" err="1"/>
              <a:t>collision</a:t>
            </a:r>
            <a:r>
              <a:rPr lang="pl-PL" dirty="0"/>
              <a:t>” term)</a:t>
            </a:r>
            <a:endParaRPr lang="en-US" dirty="0"/>
          </a:p>
        </p:txBody>
      </p:sp>
      <p:sp>
        <p:nvSpPr>
          <p:cNvPr id="11" name="Left Brace 10">
            <a:extLst>
              <a:ext uri="{FF2B5EF4-FFF2-40B4-BE49-F238E27FC236}">
                <a16:creationId xmlns:a16="http://schemas.microsoft.com/office/drawing/2014/main" id="{3DF3DFAC-49C7-73A0-3365-AEA2EBE2E1AC}"/>
              </a:ext>
            </a:extLst>
          </p:cNvPr>
          <p:cNvSpPr/>
          <p:nvPr/>
        </p:nvSpPr>
        <p:spPr>
          <a:xfrm rot="16200000">
            <a:off x="5242963" y="4584557"/>
            <a:ext cx="288032" cy="1791458"/>
          </a:xfrm>
          <a:prstGeom prst="lef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F65590C1-E7E8-6C36-45E7-64B6030961EF}"/>
              </a:ext>
            </a:extLst>
          </p:cNvPr>
          <p:cNvSpPr txBox="1"/>
          <p:nvPr/>
        </p:nvSpPr>
        <p:spPr>
          <a:xfrm>
            <a:off x="384601" y="6051383"/>
            <a:ext cx="8512587" cy="646331"/>
          </a:xfrm>
          <a:prstGeom prst="rect">
            <a:avLst/>
          </a:prstGeom>
          <a:noFill/>
        </p:spPr>
        <p:txBody>
          <a:bodyPr wrap="none" rtlCol="0">
            <a:spAutoFit/>
          </a:bodyPr>
          <a:lstStyle/>
          <a:p>
            <a:r>
              <a:rPr lang="pl-PL" dirty="0" err="1"/>
              <a:t>Pairing</a:t>
            </a:r>
            <a:r>
              <a:rPr lang="pl-PL" dirty="0"/>
              <a:t> </a:t>
            </a:r>
            <a:r>
              <a:rPr lang="pl-PL" dirty="0" err="1"/>
              <a:t>correlations</a:t>
            </a:r>
            <a:r>
              <a:rPr lang="pl-PL" dirty="0"/>
              <a:t> </a:t>
            </a:r>
            <a:r>
              <a:rPr lang="pl-PL" dirty="0" err="1"/>
              <a:t>appearing</a:t>
            </a:r>
            <a:r>
              <a:rPr lang="pl-PL" dirty="0"/>
              <a:t> </a:t>
            </a:r>
            <a:r>
              <a:rPr lang="pl-PL" dirty="0" err="1"/>
              <a:t>at</a:t>
            </a:r>
            <a:r>
              <a:rPr lang="pl-PL" dirty="0"/>
              <a:t> </a:t>
            </a:r>
            <a:r>
              <a:rPr lang="pl-PL" dirty="0" err="1"/>
              <a:t>relatively</a:t>
            </a:r>
            <a:r>
              <a:rPr lang="pl-PL" dirty="0"/>
              <a:t> high </a:t>
            </a:r>
            <a:r>
              <a:rPr lang="pl-PL" dirty="0" err="1"/>
              <a:t>excitation</a:t>
            </a:r>
            <a:r>
              <a:rPr lang="pl-PL" dirty="0"/>
              <a:t> </a:t>
            </a:r>
            <a:r>
              <a:rPr lang="pl-PL" dirty="0" err="1"/>
              <a:t>energy</a:t>
            </a:r>
            <a:r>
              <a:rPr lang="pl-PL" dirty="0"/>
              <a:t> </a:t>
            </a:r>
            <a:r>
              <a:rPr lang="pl-PL" dirty="0" err="1"/>
              <a:t>provide</a:t>
            </a:r>
            <a:r>
              <a:rPr lang="pl-PL" dirty="0"/>
              <a:t> a </a:t>
            </a:r>
            <a:r>
              <a:rPr lang="pl-PL" dirty="0" err="1"/>
              <a:t>nonnegligible</a:t>
            </a:r>
            <a:endParaRPr lang="pl-PL" dirty="0"/>
          </a:p>
          <a:p>
            <a:r>
              <a:rPr lang="pl-PL" dirty="0" err="1"/>
              <a:t>modification</a:t>
            </a:r>
            <a:r>
              <a:rPr lang="pl-PL" dirty="0"/>
              <a:t> of the </a:t>
            </a:r>
            <a:r>
              <a:rPr lang="pl-PL" dirty="0" err="1"/>
              <a:t>density</a:t>
            </a:r>
            <a:r>
              <a:rPr lang="pl-PL" dirty="0"/>
              <a:t> </a:t>
            </a:r>
            <a:r>
              <a:rPr lang="pl-PL" dirty="0" err="1"/>
              <a:t>evolution</a:t>
            </a:r>
            <a:r>
              <a:rPr lang="pl-PL" dirty="0"/>
              <a:t>.</a:t>
            </a:r>
            <a:endParaRPr lang="en-US" dirty="0"/>
          </a:p>
        </p:txBody>
      </p:sp>
      <p:sp>
        <p:nvSpPr>
          <p:cNvPr id="13" name="Arrow: Left-Right 12">
            <a:extLst>
              <a:ext uri="{FF2B5EF4-FFF2-40B4-BE49-F238E27FC236}">
                <a16:creationId xmlns:a16="http://schemas.microsoft.com/office/drawing/2014/main" id="{8DBEC062-EA8F-A736-B611-A1428339C151}"/>
              </a:ext>
            </a:extLst>
          </p:cNvPr>
          <p:cNvSpPr/>
          <p:nvPr/>
        </p:nvSpPr>
        <p:spPr>
          <a:xfrm>
            <a:off x="4539600" y="1756490"/>
            <a:ext cx="1800200" cy="369332"/>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BDCCD7E-F5B8-A503-AFDF-2937C6B48C82}"/>
              </a:ext>
            </a:extLst>
          </p:cNvPr>
          <p:cNvSpPr txBox="1"/>
          <p:nvPr/>
        </p:nvSpPr>
        <p:spPr>
          <a:xfrm>
            <a:off x="4897014" y="1371769"/>
            <a:ext cx="1154443" cy="400110"/>
          </a:xfrm>
          <a:prstGeom prst="rect">
            <a:avLst/>
          </a:prstGeom>
          <a:solidFill>
            <a:schemeClr val="bg1"/>
          </a:solidFill>
          <a:ln w="19050">
            <a:solidFill>
              <a:schemeClr val="tx1"/>
            </a:solidFill>
          </a:ln>
        </p:spPr>
        <p:txBody>
          <a:bodyPr wrap="square" rtlCol="0">
            <a:spAutoFit/>
          </a:bodyPr>
          <a:lstStyle/>
          <a:p>
            <a:r>
              <a:rPr lang="pl-PL" sz="2000" dirty="0"/>
              <a:t>T≈1MeV</a:t>
            </a:r>
            <a:endParaRPr lang="en-US" sz="2000" dirty="0"/>
          </a:p>
        </p:txBody>
      </p:sp>
    </p:spTree>
    <p:extLst>
      <p:ext uri="{BB962C8B-B14F-4D97-AF65-F5344CB8AC3E}">
        <p14:creationId xmlns:p14="http://schemas.microsoft.com/office/powerpoint/2010/main" val="4073524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Łącznik prosty ze strzałką 9">
            <a:extLst>
              <a:ext uri="{FF2B5EF4-FFF2-40B4-BE49-F238E27FC236}">
                <a16:creationId xmlns:a16="http://schemas.microsoft.com/office/drawing/2014/main" id="{AD15F8EE-4DBA-4333-931D-063FB4D2E96D}"/>
              </a:ext>
            </a:extLst>
          </p:cNvPr>
          <p:cNvCxnSpPr>
            <a:cxnSpLocks/>
          </p:cNvCxnSpPr>
          <p:nvPr/>
        </p:nvCxnSpPr>
        <p:spPr>
          <a:xfrm flipH="1">
            <a:off x="2331838" y="819525"/>
            <a:ext cx="759523" cy="636327"/>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Łącznik prosty ze strzałką 17">
            <a:extLst>
              <a:ext uri="{FF2B5EF4-FFF2-40B4-BE49-F238E27FC236}">
                <a16:creationId xmlns:a16="http://schemas.microsoft.com/office/drawing/2014/main" id="{D2E2BFF6-158A-471D-997F-0339E4C9126A}"/>
              </a:ext>
            </a:extLst>
          </p:cNvPr>
          <p:cNvCxnSpPr>
            <a:cxnSpLocks/>
            <a:endCxn id="8" idx="1"/>
          </p:cNvCxnSpPr>
          <p:nvPr/>
        </p:nvCxnSpPr>
        <p:spPr>
          <a:xfrm>
            <a:off x="5396063" y="819525"/>
            <a:ext cx="987837" cy="701515"/>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Elipsa 21">
            <a:extLst>
              <a:ext uri="{FF2B5EF4-FFF2-40B4-BE49-F238E27FC236}">
                <a16:creationId xmlns:a16="http://schemas.microsoft.com/office/drawing/2014/main" id="{B0CBFA8A-7520-4EBB-971F-E021809E2032}"/>
              </a:ext>
            </a:extLst>
          </p:cNvPr>
          <p:cNvSpPr/>
          <p:nvPr/>
        </p:nvSpPr>
        <p:spPr>
          <a:xfrm>
            <a:off x="28031" y="1325621"/>
            <a:ext cx="3155379" cy="225303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000" b="1" dirty="0">
                <a:solidFill>
                  <a:srgbClr val="FFFF00"/>
                </a:solidFill>
                <a:effectLst>
                  <a:outerShdw blurRad="38100" dist="38100" dir="2700000" algn="tl">
                    <a:srgbClr val="000000">
                      <a:alpha val="43137"/>
                    </a:srgbClr>
                  </a:outerShdw>
                </a:effectLst>
              </a:rPr>
              <a:t>Ultracold atomic (fermionic) gases. Unitary regime</a:t>
            </a:r>
            <a:r>
              <a:rPr lang="pl-PL" sz="1400" b="1" dirty="0">
                <a:solidFill>
                  <a:srgbClr val="FFFF00"/>
                </a:solidFill>
                <a:effectLst>
                  <a:outerShdw blurRad="38100" dist="38100" dir="2700000" algn="tl">
                    <a:srgbClr val="000000">
                      <a:alpha val="43137"/>
                    </a:srgbClr>
                  </a:outerShdw>
                </a:effectLst>
              </a:rPr>
              <a:t>.</a:t>
            </a:r>
          </a:p>
          <a:p>
            <a:pPr algn="ctr"/>
            <a:r>
              <a:rPr lang="pl-PL" sz="1600" b="1" dirty="0">
                <a:solidFill>
                  <a:srgbClr val="FFFF00"/>
                </a:solidFill>
                <a:effectLst>
                  <a:outerShdw blurRad="38100" dist="38100" dir="2700000" algn="tl">
                    <a:srgbClr val="000000">
                      <a:alpha val="43137"/>
                    </a:srgbClr>
                  </a:outerShdw>
                </a:effectLst>
              </a:rPr>
              <a:t>Dynamics of quantum vortices, solitonic excitations, quantum turbulence</a:t>
            </a:r>
          </a:p>
        </p:txBody>
      </p:sp>
      <p:sp>
        <p:nvSpPr>
          <p:cNvPr id="8" name="Elipsa 22">
            <a:extLst>
              <a:ext uri="{FF2B5EF4-FFF2-40B4-BE49-F238E27FC236}">
                <a16:creationId xmlns:a16="http://schemas.microsoft.com/office/drawing/2014/main" id="{F96A4D40-FBA9-4B96-BC53-0490B95C4A80}"/>
              </a:ext>
            </a:extLst>
          </p:cNvPr>
          <p:cNvSpPr/>
          <p:nvPr/>
        </p:nvSpPr>
        <p:spPr>
          <a:xfrm>
            <a:off x="5943405" y="1196699"/>
            <a:ext cx="3007886" cy="2214736"/>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a:solidFill>
                  <a:srgbClr val="FFFF00"/>
                </a:solidFill>
                <a:effectLst>
                  <a:outerShdw blurRad="38100" dist="38100" dir="2700000" algn="tl">
                    <a:srgbClr val="000000">
                      <a:alpha val="43137"/>
                    </a:srgbClr>
                  </a:outerShdw>
                </a:effectLst>
              </a:rPr>
              <a:t>Nuclear physics.</a:t>
            </a:r>
          </a:p>
          <a:p>
            <a:pPr algn="ctr"/>
            <a:r>
              <a:rPr lang="pl-PL" sz="1600" b="1" dirty="0">
                <a:solidFill>
                  <a:srgbClr val="FFFF00"/>
                </a:solidFill>
                <a:effectLst>
                  <a:outerShdw blurRad="38100" dist="38100" dir="2700000" algn="tl">
                    <a:srgbClr val="000000">
                      <a:alpha val="43137"/>
                    </a:srgbClr>
                  </a:outerShdw>
                </a:effectLst>
              </a:rPr>
              <a:t>Induced nuclear fission, fusion, collisions.</a:t>
            </a:r>
          </a:p>
        </p:txBody>
      </p:sp>
      <p:cxnSp>
        <p:nvCxnSpPr>
          <p:cNvPr id="9" name="Łącznik prosty ze strzałką 17">
            <a:extLst>
              <a:ext uri="{FF2B5EF4-FFF2-40B4-BE49-F238E27FC236}">
                <a16:creationId xmlns:a16="http://schemas.microsoft.com/office/drawing/2014/main" id="{7BFDCF25-C1A3-4B60-BD45-BB807918D4BC}"/>
              </a:ext>
            </a:extLst>
          </p:cNvPr>
          <p:cNvCxnSpPr>
            <a:cxnSpLocks/>
          </p:cNvCxnSpPr>
          <p:nvPr/>
        </p:nvCxnSpPr>
        <p:spPr>
          <a:xfrm>
            <a:off x="4364262" y="787869"/>
            <a:ext cx="41920" cy="1676034"/>
          </a:xfrm>
          <a:prstGeom prst="straightConnector1">
            <a:avLst/>
          </a:prstGeom>
          <a:ln w="666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Elipsa 22">
            <a:extLst>
              <a:ext uri="{FF2B5EF4-FFF2-40B4-BE49-F238E27FC236}">
                <a16:creationId xmlns:a16="http://schemas.microsoft.com/office/drawing/2014/main" id="{C6A1A533-5C0A-4973-96BA-0C1393152304}"/>
              </a:ext>
            </a:extLst>
          </p:cNvPr>
          <p:cNvSpPr/>
          <p:nvPr/>
        </p:nvSpPr>
        <p:spPr>
          <a:xfrm>
            <a:off x="2757856" y="2452136"/>
            <a:ext cx="3721442" cy="2232248"/>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400" b="1" dirty="0">
                <a:solidFill>
                  <a:srgbClr val="FFFF00"/>
                </a:solidFill>
                <a:effectLst>
                  <a:outerShdw blurRad="38100" dist="38100" dir="2700000" algn="tl">
                    <a:srgbClr val="000000">
                      <a:alpha val="43137"/>
                    </a:srgbClr>
                  </a:outerShdw>
                </a:effectLst>
              </a:rPr>
              <a:t>Astrophysical applications. </a:t>
            </a:r>
          </a:p>
          <a:p>
            <a:pPr algn="ctr"/>
            <a:r>
              <a:rPr lang="pl-PL" sz="1600" b="1" dirty="0">
                <a:solidFill>
                  <a:srgbClr val="FFFF00"/>
                </a:solidFill>
                <a:effectLst>
                  <a:outerShdw blurRad="38100" dist="38100" dir="2700000" algn="tl">
                    <a:srgbClr val="000000">
                      <a:alpha val="43137"/>
                    </a:srgbClr>
                  </a:outerShdw>
                </a:effectLst>
              </a:rPr>
              <a:t>Modelling of neutron star interior (glitches): vortex dynamics, dynamics of inhomogeneous nuclear matter.</a:t>
            </a:r>
          </a:p>
        </p:txBody>
      </p:sp>
      <p:graphicFrame>
        <p:nvGraphicFramePr>
          <p:cNvPr id="11" name="Object 10">
            <a:extLst>
              <a:ext uri="{FF2B5EF4-FFF2-40B4-BE49-F238E27FC236}">
                <a16:creationId xmlns:a16="http://schemas.microsoft.com/office/drawing/2014/main" id="{82355DC4-705F-4865-AD8E-EF50A6950B4F}"/>
              </a:ext>
            </a:extLst>
          </p:cNvPr>
          <p:cNvGraphicFramePr>
            <a:graphicFrameLocks noChangeAspect="1"/>
          </p:cNvGraphicFramePr>
          <p:nvPr/>
        </p:nvGraphicFramePr>
        <p:xfrm>
          <a:off x="998545" y="572091"/>
          <a:ext cx="924370" cy="714286"/>
        </p:xfrm>
        <a:graphic>
          <a:graphicData uri="http://schemas.openxmlformats.org/presentationml/2006/ole">
            <mc:AlternateContent xmlns:mc="http://schemas.openxmlformats.org/markup-compatibility/2006">
              <mc:Choice xmlns:v="urn:schemas-microsoft-com:vml" Requires="v">
                <p:oleObj name="Equation" r:id="rId2" imgW="558720" imgH="431640" progId="Equation.DSMT4">
                  <p:embed/>
                </p:oleObj>
              </mc:Choice>
              <mc:Fallback>
                <p:oleObj name="Equation" r:id="rId2" imgW="558720" imgH="431640" progId="Equation.DSMT4">
                  <p:embed/>
                  <p:pic>
                    <p:nvPicPr>
                      <p:cNvPr id="11" name="Object 10">
                        <a:extLst>
                          <a:ext uri="{FF2B5EF4-FFF2-40B4-BE49-F238E27FC236}">
                            <a16:creationId xmlns:a16="http://schemas.microsoft.com/office/drawing/2014/main" id="{82355DC4-705F-4865-AD8E-EF50A6950B4F}"/>
                          </a:ext>
                        </a:extLst>
                      </p:cNvPr>
                      <p:cNvPicPr/>
                      <p:nvPr/>
                    </p:nvPicPr>
                    <p:blipFill>
                      <a:blip r:embed="rId3"/>
                      <a:stretch>
                        <a:fillRect/>
                      </a:stretch>
                    </p:blipFill>
                    <p:spPr>
                      <a:xfrm>
                        <a:off x="998545" y="572091"/>
                        <a:ext cx="924370" cy="714286"/>
                      </a:xfrm>
                      <a:prstGeom prst="rect">
                        <a:avLst/>
                      </a:prstGeom>
                      <a:solidFill>
                        <a:schemeClr val="bg1"/>
                      </a:solidFill>
                      <a:ln w="38100">
                        <a:solidFill>
                          <a:srgbClr val="C00000"/>
                        </a:solidFill>
                      </a:ln>
                    </p:spPr>
                  </p:pic>
                </p:oleObj>
              </mc:Fallback>
            </mc:AlternateContent>
          </a:graphicData>
        </a:graphic>
      </p:graphicFrame>
      <p:graphicFrame>
        <p:nvGraphicFramePr>
          <p:cNvPr id="12" name="Object 11">
            <a:extLst>
              <a:ext uri="{FF2B5EF4-FFF2-40B4-BE49-F238E27FC236}">
                <a16:creationId xmlns:a16="http://schemas.microsoft.com/office/drawing/2014/main" id="{D705A2A1-2B87-4587-8045-658A3BCB64F9}"/>
              </a:ext>
            </a:extLst>
          </p:cNvPr>
          <p:cNvGraphicFramePr>
            <a:graphicFrameLocks noChangeAspect="1"/>
          </p:cNvGraphicFramePr>
          <p:nvPr/>
        </p:nvGraphicFramePr>
        <p:xfrm>
          <a:off x="3715553" y="1286377"/>
          <a:ext cx="1450975" cy="714375"/>
        </p:xfrm>
        <a:graphic>
          <a:graphicData uri="http://schemas.openxmlformats.org/presentationml/2006/ole">
            <mc:AlternateContent xmlns:mc="http://schemas.openxmlformats.org/markup-compatibility/2006">
              <mc:Choice xmlns:v="urn:schemas-microsoft-com:vml" Requires="v">
                <p:oleObj name="Equation" r:id="rId4" imgW="876240" imgH="431640" progId="Equation.DSMT4">
                  <p:embed/>
                </p:oleObj>
              </mc:Choice>
              <mc:Fallback>
                <p:oleObj name="Equation" r:id="rId4" imgW="876240" imgH="431640" progId="Equation.DSMT4">
                  <p:embed/>
                  <p:pic>
                    <p:nvPicPr>
                      <p:cNvPr id="12" name="Object 11">
                        <a:extLst>
                          <a:ext uri="{FF2B5EF4-FFF2-40B4-BE49-F238E27FC236}">
                            <a16:creationId xmlns:a16="http://schemas.microsoft.com/office/drawing/2014/main" id="{D705A2A1-2B87-4587-8045-658A3BCB64F9}"/>
                          </a:ext>
                        </a:extLst>
                      </p:cNvPr>
                      <p:cNvPicPr/>
                      <p:nvPr/>
                    </p:nvPicPr>
                    <p:blipFill>
                      <a:blip r:embed="rId5"/>
                      <a:stretch>
                        <a:fillRect/>
                      </a:stretch>
                    </p:blipFill>
                    <p:spPr>
                      <a:xfrm>
                        <a:off x="3715553" y="1286377"/>
                        <a:ext cx="1450975" cy="714375"/>
                      </a:xfrm>
                      <a:prstGeom prst="rect">
                        <a:avLst/>
                      </a:prstGeom>
                      <a:solidFill>
                        <a:schemeClr val="bg1"/>
                      </a:solidFill>
                      <a:ln w="38100">
                        <a:solidFill>
                          <a:srgbClr val="C00000"/>
                        </a:solidFill>
                      </a:ln>
                    </p:spPr>
                  </p:pic>
                </p:oleObj>
              </mc:Fallback>
            </mc:AlternateContent>
          </a:graphicData>
        </a:graphic>
      </p:graphicFrame>
      <p:graphicFrame>
        <p:nvGraphicFramePr>
          <p:cNvPr id="13" name="Object 12">
            <a:extLst>
              <a:ext uri="{FF2B5EF4-FFF2-40B4-BE49-F238E27FC236}">
                <a16:creationId xmlns:a16="http://schemas.microsoft.com/office/drawing/2014/main" id="{978BFF1C-7ED5-421F-ABE6-D1803CB55E06}"/>
              </a:ext>
            </a:extLst>
          </p:cNvPr>
          <p:cNvGraphicFramePr>
            <a:graphicFrameLocks noChangeAspect="1"/>
          </p:cNvGraphicFramePr>
          <p:nvPr/>
        </p:nvGraphicFramePr>
        <p:xfrm>
          <a:off x="6856075" y="440079"/>
          <a:ext cx="1050925" cy="714375"/>
        </p:xfrm>
        <a:graphic>
          <a:graphicData uri="http://schemas.openxmlformats.org/presentationml/2006/ole">
            <mc:AlternateContent xmlns:mc="http://schemas.openxmlformats.org/markup-compatibility/2006">
              <mc:Choice xmlns:v="urn:schemas-microsoft-com:vml" Requires="v">
                <p:oleObj name="Equation" r:id="rId6" imgW="634680" imgH="431640" progId="Equation.DSMT4">
                  <p:embed/>
                </p:oleObj>
              </mc:Choice>
              <mc:Fallback>
                <p:oleObj name="Equation" r:id="rId6" imgW="634680" imgH="431640" progId="Equation.DSMT4">
                  <p:embed/>
                  <p:pic>
                    <p:nvPicPr>
                      <p:cNvPr id="13" name="Object 12">
                        <a:extLst>
                          <a:ext uri="{FF2B5EF4-FFF2-40B4-BE49-F238E27FC236}">
                            <a16:creationId xmlns:a16="http://schemas.microsoft.com/office/drawing/2014/main" id="{978BFF1C-7ED5-421F-ABE6-D1803CB55E06}"/>
                          </a:ext>
                        </a:extLst>
                      </p:cNvPr>
                      <p:cNvPicPr/>
                      <p:nvPr/>
                    </p:nvPicPr>
                    <p:blipFill>
                      <a:blip r:embed="rId7"/>
                      <a:stretch>
                        <a:fillRect/>
                      </a:stretch>
                    </p:blipFill>
                    <p:spPr>
                      <a:xfrm>
                        <a:off x="6856075" y="440079"/>
                        <a:ext cx="1050925" cy="714375"/>
                      </a:xfrm>
                      <a:prstGeom prst="rect">
                        <a:avLst/>
                      </a:prstGeom>
                      <a:solidFill>
                        <a:schemeClr val="bg1"/>
                      </a:solidFill>
                      <a:ln w="38100">
                        <a:solidFill>
                          <a:srgbClr val="C00000"/>
                        </a:solidFill>
                      </a:ln>
                    </p:spPr>
                  </p:pic>
                </p:oleObj>
              </mc:Fallback>
            </mc:AlternateContent>
          </a:graphicData>
        </a:graphic>
      </p:graphicFrame>
      <p:sp>
        <p:nvSpPr>
          <p:cNvPr id="4" name="Freeform 2">
            <a:extLst>
              <a:ext uri="{FF2B5EF4-FFF2-40B4-BE49-F238E27FC236}">
                <a16:creationId xmlns:a16="http://schemas.microsoft.com/office/drawing/2014/main" id="{6B9771E7-5598-48F5-80A6-4A4C63B32952}"/>
              </a:ext>
            </a:extLst>
          </p:cNvPr>
          <p:cNvSpPr/>
          <p:nvPr/>
        </p:nvSpPr>
        <p:spPr>
          <a:xfrm>
            <a:off x="2699792" y="116632"/>
            <a:ext cx="3301455" cy="910232"/>
          </a:xfrm>
          <a:custGeom>
            <a:avLst/>
            <a:gdLst>
              <a:gd name="f0" fmla="val w"/>
              <a:gd name="f1" fmla="val h"/>
              <a:gd name="f2" fmla="val 0"/>
              <a:gd name="f3" fmla="val 21600"/>
              <a:gd name="f4" fmla="*/ f0 1 21600"/>
              <a:gd name="f5" fmla="*/ f1 1 21600"/>
              <a:gd name="f6" fmla="val f2"/>
              <a:gd name="f7" fmla="val f3"/>
              <a:gd name="f8" fmla="+- f7 0 f6"/>
              <a:gd name="f9" fmla="*/ f8 1 21600"/>
              <a:gd name="f10" fmla="*/ f6 1 f9"/>
              <a:gd name="f11" fmla="*/ f7 1 f9"/>
              <a:gd name="f12" fmla="*/ f10 f4 1"/>
              <a:gd name="f13" fmla="*/ f11 f4 1"/>
              <a:gd name="f14" fmla="*/ f11 f5 1"/>
              <a:gd name="f15" fmla="*/ f10 f5 1"/>
            </a:gdLst>
            <a:ahLst/>
            <a:cxnLst>
              <a:cxn ang="3cd4">
                <a:pos x="hc" y="t"/>
              </a:cxn>
              <a:cxn ang="0">
                <a:pos x="r" y="vc"/>
              </a:cxn>
              <a:cxn ang="cd4">
                <a:pos x="hc" y="b"/>
              </a:cxn>
              <a:cxn ang="cd2">
                <a:pos x="l" y="vc"/>
              </a:cxn>
            </a:cxnLst>
            <a:rect l="f12" t="f15" r="f13" b="f14"/>
            <a:pathLst>
              <a:path w="21600" h="21600">
                <a:moveTo>
                  <a:pt x="f2" y="f2"/>
                </a:moveTo>
                <a:lnTo>
                  <a:pt x="f3" y="f2"/>
                </a:lnTo>
                <a:lnTo>
                  <a:pt x="f3" y="f3"/>
                </a:lnTo>
                <a:lnTo>
                  <a:pt x="f2" y="f3"/>
                </a:lnTo>
                <a:lnTo>
                  <a:pt x="f2" y="f2"/>
                </a:lnTo>
                <a:close/>
              </a:path>
            </a:pathLst>
          </a:custGeom>
          <a:solidFill>
            <a:schemeClr val="tx2">
              <a:lumMod val="75000"/>
            </a:schemeClr>
          </a:solidFill>
          <a:ln w="71999">
            <a:solidFill>
              <a:srgbClr val="FF0000"/>
            </a:solidFill>
            <a:prstDash val="solid"/>
            <a:round/>
          </a:ln>
        </p:spPr>
        <p:txBody>
          <a:bodyPr vert="horz" wrap="none" lIns="126004" tIns="80997" rIns="126004" bIns="80997" anchor="t" anchorCtr="0" compatLnSpc="1"/>
          <a:lstStyle/>
          <a:p>
            <a:pPr lvl="0" algn="ct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pl-PL" sz="2400" dirty="0">
                <a:solidFill>
                  <a:srgbClr val="FFFF00"/>
                </a:solidFill>
                <a:latin typeface="Comic Sans MS" panose="030F0702030302020204" pitchFamily="66" charset="0"/>
              </a:rPr>
              <a:t>Superconducting </a:t>
            </a:r>
          </a:p>
          <a:p>
            <a:pPr lvl="0" algn="ctr">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sz="1800" b="0" i="0" u="none" strike="noStrike" kern="0" cap="none" spc="0" baseline="0">
                <a:solidFill>
                  <a:srgbClr val="000000"/>
                </a:solidFill>
                <a:uFillTx/>
              </a:defRPr>
            </a:pPr>
            <a:r>
              <a:rPr lang="pl-PL" sz="2400" dirty="0">
                <a:solidFill>
                  <a:srgbClr val="FFFF00"/>
                </a:solidFill>
                <a:latin typeface="Comic Sans MS" panose="030F0702030302020204" pitchFamily="66" charset="0"/>
              </a:rPr>
              <a:t>systems of interest</a:t>
            </a:r>
            <a:endParaRPr lang="pl-PL" sz="2400" b="1" i="0" u="none" strike="noStrike" kern="1200" cap="none" spc="0" baseline="0" dirty="0">
              <a:solidFill>
                <a:srgbClr val="FFFF00"/>
              </a:solidFill>
              <a:effectLst>
                <a:outerShdw dist="17962" dir="2700000">
                  <a:srgbClr val="000000"/>
                </a:outerShdw>
              </a:effectLst>
              <a:uFillTx/>
              <a:latin typeface="Arial" pitchFamily="34"/>
              <a:ea typeface="SimSun" pitchFamily="2"/>
              <a:cs typeface="SimSun" pitchFamily="2"/>
            </a:endParaRPr>
          </a:p>
        </p:txBody>
      </p:sp>
      <p:grpSp>
        <p:nvGrpSpPr>
          <p:cNvPr id="20" name="Group 19">
            <a:extLst>
              <a:ext uri="{FF2B5EF4-FFF2-40B4-BE49-F238E27FC236}">
                <a16:creationId xmlns:a16="http://schemas.microsoft.com/office/drawing/2014/main" id="{5F99AE41-C54F-4277-BFB0-47E22131D67E}"/>
              </a:ext>
            </a:extLst>
          </p:cNvPr>
          <p:cNvGrpSpPr/>
          <p:nvPr/>
        </p:nvGrpSpPr>
        <p:grpSpPr>
          <a:xfrm>
            <a:off x="5649" y="6024612"/>
            <a:ext cx="4359645" cy="825449"/>
            <a:chOff x="2938655" y="5939821"/>
            <a:chExt cx="4359645" cy="825449"/>
          </a:xfrm>
        </p:grpSpPr>
        <p:sp>
          <p:nvSpPr>
            <p:cNvPr id="3" name="Rectangle 2">
              <a:extLst>
                <a:ext uri="{FF2B5EF4-FFF2-40B4-BE49-F238E27FC236}">
                  <a16:creationId xmlns:a16="http://schemas.microsoft.com/office/drawing/2014/main" id="{D71F9FB6-5E22-475F-A395-810597F70362}"/>
                </a:ext>
              </a:extLst>
            </p:cNvPr>
            <p:cNvSpPr/>
            <p:nvPr/>
          </p:nvSpPr>
          <p:spPr>
            <a:xfrm>
              <a:off x="2938655" y="5939821"/>
              <a:ext cx="4359645" cy="825449"/>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Object 18">
              <a:extLst>
                <a:ext uri="{FF2B5EF4-FFF2-40B4-BE49-F238E27FC236}">
                  <a16:creationId xmlns:a16="http://schemas.microsoft.com/office/drawing/2014/main" id="{E0B2DDAA-D520-41E8-9559-9904CA59FCBC}"/>
                </a:ext>
              </a:extLst>
            </p:cNvPr>
            <p:cNvGraphicFramePr>
              <a:graphicFrameLocks noChangeAspect="1"/>
            </p:cNvGraphicFramePr>
            <p:nvPr/>
          </p:nvGraphicFramePr>
          <p:xfrm>
            <a:off x="3054350" y="6007100"/>
            <a:ext cx="407988" cy="714375"/>
          </p:xfrm>
          <a:graphic>
            <a:graphicData uri="http://schemas.openxmlformats.org/presentationml/2006/ole">
              <mc:AlternateContent xmlns:mc="http://schemas.openxmlformats.org/markup-compatibility/2006">
                <mc:Choice xmlns:v="urn:schemas-microsoft-com:vml" Requires="v">
                  <p:oleObj name="Equation" r:id="rId8" imgW="228600" imgH="431640" progId="Equation.DSMT4">
                    <p:embed/>
                  </p:oleObj>
                </mc:Choice>
                <mc:Fallback>
                  <p:oleObj name="Equation" r:id="rId8" imgW="228600" imgH="431640" progId="Equation.DSMT4">
                    <p:embed/>
                    <p:pic>
                      <p:nvPicPr>
                        <p:cNvPr id="19" name="Object 18">
                          <a:extLst>
                            <a:ext uri="{FF2B5EF4-FFF2-40B4-BE49-F238E27FC236}">
                              <a16:creationId xmlns:a16="http://schemas.microsoft.com/office/drawing/2014/main" id="{E0B2DDAA-D520-41E8-9559-9904CA59FCBC}"/>
                            </a:ext>
                          </a:extLst>
                        </p:cNvPr>
                        <p:cNvPicPr/>
                        <p:nvPr/>
                      </p:nvPicPr>
                      <p:blipFill>
                        <a:blip r:embed="rId9"/>
                        <a:stretch>
                          <a:fillRect/>
                        </a:stretch>
                      </p:blipFill>
                      <p:spPr>
                        <a:xfrm>
                          <a:off x="3054350" y="6007100"/>
                          <a:ext cx="407988" cy="714375"/>
                        </a:xfrm>
                        <a:prstGeom prst="rect">
                          <a:avLst/>
                        </a:prstGeom>
                        <a:solidFill>
                          <a:schemeClr val="bg1"/>
                        </a:solidFill>
                        <a:ln w="38100">
                          <a:noFill/>
                        </a:ln>
                      </p:spPr>
                    </p:pic>
                  </p:oleObj>
                </mc:Fallback>
              </mc:AlternateContent>
            </a:graphicData>
          </a:graphic>
        </p:graphicFrame>
        <p:sp>
          <p:nvSpPr>
            <p:cNvPr id="2" name="TextBox 1">
              <a:extLst>
                <a:ext uri="{FF2B5EF4-FFF2-40B4-BE49-F238E27FC236}">
                  <a16:creationId xmlns:a16="http://schemas.microsoft.com/office/drawing/2014/main" id="{5E445EB2-CDF2-4459-9E87-67472F016FB7}"/>
                </a:ext>
              </a:extLst>
            </p:cNvPr>
            <p:cNvSpPr txBox="1"/>
            <p:nvPr/>
          </p:nvSpPr>
          <p:spPr>
            <a:xfrm>
              <a:off x="3490546" y="6164232"/>
              <a:ext cx="3782382" cy="400110"/>
            </a:xfrm>
            <a:prstGeom prst="rect">
              <a:avLst/>
            </a:prstGeom>
            <a:noFill/>
          </p:spPr>
          <p:txBody>
            <a:bodyPr wrap="none" rtlCol="0">
              <a:spAutoFit/>
            </a:bodyPr>
            <a:lstStyle/>
            <a:p>
              <a:r>
                <a:rPr lang="pl-PL" sz="2000" b="1" dirty="0"/>
                <a:t>- Pairing gap to Fermi energy ratio</a:t>
              </a:r>
              <a:endParaRPr lang="en-US" sz="2000" b="1" dirty="0"/>
            </a:p>
          </p:txBody>
        </p:sp>
      </p:grpSp>
      <p:sp>
        <p:nvSpPr>
          <p:cNvPr id="21" name="TextBox 20">
            <a:extLst>
              <a:ext uri="{FF2B5EF4-FFF2-40B4-BE49-F238E27FC236}">
                <a16:creationId xmlns:a16="http://schemas.microsoft.com/office/drawing/2014/main" id="{8A5129B2-12FD-9ACA-6D9C-2E947AF40956}"/>
              </a:ext>
            </a:extLst>
          </p:cNvPr>
          <p:cNvSpPr txBox="1"/>
          <p:nvPr/>
        </p:nvSpPr>
        <p:spPr>
          <a:xfrm>
            <a:off x="557963" y="4886048"/>
            <a:ext cx="8136904" cy="646331"/>
          </a:xfrm>
          <a:prstGeom prst="rect">
            <a:avLst/>
          </a:prstGeom>
          <a:solidFill>
            <a:schemeClr val="bg1"/>
          </a:solidFill>
          <a:ln w="34925">
            <a:solidFill>
              <a:schemeClr val="tx2"/>
            </a:solidFill>
          </a:ln>
        </p:spPr>
        <p:txBody>
          <a:bodyPr wrap="square" rtlCol="0">
            <a:spAutoFit/>
          </a:bodyPr>
          <a:lstStyle/>
          <a:p>
            <a:pPr algn="ctr"/>
            <a:r>
              <a:rPr lang="pl-PL" b="1" dirty="0" err="1"/>
              <a:t>Collisions</a:t>
            </a:r>
            <a:r>
              <a:rPr lang="pl-PL" b="1" dirty="0"/>
              <a:t> of </a:t>
            </a:r>
            <a:r>
              <a:rPr lang="pl-PL" b="1" dirty="0" err="1"/>
              <a:t>ultracold</a:t>
            </a:r>
            <a:r>
              <a:rPr lang="pl-PL" b="1" dirty="0"/>
              <a:t> </a:t>
            </a:r>
            <a:r>
              <a:rPr lang="pl-PL" b="1" dirty="0" err="1"/>
              <a:t>atomic</a:t>
            </a:r>
            <a:r>
              <a:rPr lang="pl-PL" b="1" dirty="0"/>
              <a:t> </a:t>
            </a:r>
            <a:r>
              <a:rPr lang="pl-PL" b="1" dirty="0" err="1"/>
              <a:t>clouds</a:t>
            </a:r>
            <a:r>
              <a:rPr lang="pl-PL" b="1" dirty="0"/>
              <a:t> </a:t>
            </a:r>
            <a:r>
              <a:rPr lang="pl-PL" b="1" dirty="0" err="1"/>
              <a:t>offer</a:t>
            </a:r>
            <a:r>
              <a:rPr lang="pl-PL" b="1" dirty="0"/>
              <a:t> </a:t>
            </a:r>
            <a:r>
              <a:rPr lang="pl-PL" b="1" dirty="0" err="1"/>
              <a:t>an</a:t>
            </a:r>
            <a:r>
              <a:rPr lang="pl-PL" b="1" dirty="0"/>
              <a:t> </a:t>
            </a:r>
            <a:r>
              <a:rPr lang="pl-PL" b="1" dirty="0" err="1"/>
              <a:t>insight</a:t>
            </a:r>
            <a:r>
              <a:rPr lang="pl-PL" b="1" dirty="0"/>
              <a:t> </a:t>
            </a:r>
            <a:r>
              <a:rPr lang="pl-PL" b="1" dirty="0" err="1"/>
              <a:t>into</a:t>
            </a:r>
            <a:r>
              <a:rPr lang="pl-PL" b="1" dirty="0"/>
              <a:t> </a:t>
            </a:r>
            <a:r>
              <a:rPr lang="pl-PL" b="1" dirty="0" err="1"/>
              <a:t>pairing-related</a:t>
            </a:r>
            <a:r>
              <a:rPr lang="pl-PL" b="1" dirty="0"/>
              <a:t> </a:t>
            </a:r>
            <a:r>
              <a:rPr lang="pl-PL" b="1" dirty="0" err="1"/>
              <a:t>effects</a:t>
            </a:r>
            <a:r>
              <a:rPr lang="pl-PL" b="1" dirty="0"/>
              <a:t> </a:t>
            </a:r>
            <a:r>
              <a:rPr lang="pl-PL" b="1" dirty="0" err="1"/>
              <a:t>relevant</a:t>
            </a:r>
            <a:r>
              <a:rPr lang="pl-PL" b="1" dirty="0"/>
              <a:t> to </a:t>
            </a:r>
            <a:r>
              <a:rPr lang="pl-PL" b="1" dirty="0" err="1"/>
              <a:t>nuclear</a:t>
            </a:r>
            <a:r>
              <a:rPr lang="pl-PL" b="1" dirty="0"/>
              <a:t> </a:t>
            </a:r>
            <a:r>
              <a:rPr lang="pl-PL" b="1" dirty="0" err="1"/>
              <a:t>collisions</a:t>
            </a:r>
            <a:r>
              <a:rPr lang="pl-PL" b="1" dirty="0"/>
              <a:t>.</a:t>
            </a:r>
            <a:endParaRPr lang="en-US" b="1" dirty="0"/>
          </a:p>
        </p:txBody>
      </p:sp>
    </p:spTree>
    <p:extLst>
      <p:ext uri="{BB962C8B-B14F-4D97-AF65-F5344CB8AC3E}">
        <p14:creationId xmlns:p14="http://schemas.microsoft.com/office/powerpoint/2010/main" val="202396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1832563"/>
            <a:ext cx="6835141" cy="400110"/>
          </a:xfrm>
          <a:prstGeom prst="rect">
            <a:avLst/>
          </a:prstGeom>
          <a:noFill/>
        </p:spPr>
        <p:txBody>
          <a:bodyPr wrap="none" rtlCol="0">
            <a:spAutoFit/>
          </a:bodyPr>
          <a:lstStyle/>
          <a:p>
            <a:r>
              <a:rPr lang="pl-PL" sz="2000" b="1" u="sng" dirty="0">
                <a:solidFill>
                  <a:srgbClr val="FFFF00"/>
                </a:solidFill>
              </a:rPr>
              <a:t>Effective mass of a nucleus in superfluid neutron environment </a:t>
            </a:r>
            <a:endParaRPr lang="en-US" sz="2000" b="1" u="sng" dirty="0">
              <a:solidFill>
                <a:srgbClr val="FFFF00"/>
              </a:solidFill>
            </a:endParaRPr>
          </a:p>
        </p:txBody>
      </p:sp>
      <p:sp>
        <p:nvSpPr>
          <p:cNvPr id="5" name="TextBox 4"/>
          <p:cNvSpPr txBox="1"/>
          <p:nvPr/>
        </p:nvSpPr>
        <p:spPr>
          <a:xfrm>
            <a:off x="50864" y="2348880"/>
            <a:ext cx="8961472" cy="2185214"/>
          </a:xfrm>
          <a:prstGeom prst="rect">
            <a:avLst/>
          </a:prstGeom>
          <a:noFill/>
        </p:spPr>
        <p:txBody>
          <a:bodyPr wrap="square" rtlCol="0">
            <a:spAutoFit/>
          </a:bodyPr>
          <a:lstStyle/>
          <a:p>
            <a:r>
              <a:rPr lang="pl-PL" dirty="0">
                <a:solidFill>
                  <a:srgbClr val="FFFF00"/>
                </a:solidFill>
                <a:latin typeface="Comic Sans MS" panose="030F0702030302020204" pitchFamily="66" charset="0"/>
              </a:rPr>
              <a:t>Suppose we would like to evaluate an effective mass of a heavy particle immersed</a:t>
            </a:r>
          </a:p>
          <a:p>
            <a:r>
              <a:rPr lang="pl-PL" dirty="0">
                <a:solidFill>
                  <a:srgbClr val="FFFF00"/>
                </a:solidFill>
                <a:latin typeface="Comic Sans MS" panose="030F0702030302020204" pitchFamily="66" charset="0"/>
              </a:rPr>
              <a:t>in a Fermi bath.</a:t>
            </a:r>
          </a:p>
          <a:p>
            <a:r>
              <a:rPr lang="pl-PL" dirty="0">
                <a:solidFill>
                  <a:srgbClr val="FFFF00"/>
                </a:solidFill>
                <a:latin typeface="Comic Sans MS" panose="030F0702030302020204" pitchFamily="66" charset="0"/>
              </a:rPr>
              <a:t>Can one come up with the effective (classical) equation of motion of the type:</a:t>
            </a:r>
          </a:p>
          <a:p>
            <a:endParaRPr lang="pl-PL" dirty="0">
              <a:solidFill>
                <a:srgbClr val="FFFF00"/>
              </a:solidFill>
              <a:latin typeface="Comic Sans MS" panose="030F0702030302020204" pitchFamily="66" charset="0"/>
            </a:endParaRPr>
          </a:p>
          <a:p>
            <a:endParaRPr lang="pl-PL" dirty="0">
              <a:solidFill>
                <a:srgbClr val="FFFF00"/>
              </a:solidFill>
              <a:latin typeface="Comic Sans MS" panose="030F0702030302020204" pitchFamily="66" charset="0"/>
            </a:endParaRPr>
          </a:p>
          <a:p>
            <a:endParaRPr lang="pl-PL" dirty="0">
              <a:solidFill>
                <a:srgbClr val="FFFF00"/>
              </a:solidFill>
              <a:latin typeface="Comic Sans MS" panose="030F0702030302020204" pitchFamily="66" charset="0"/>
            </a:endParaRPr>
          </a:p>
          <a:p>
            <a:r>
              <a:rPr lang="pl-PL" sz="2800" dirty="0">
                <a:solidFill>
                  <a:srgbClr val="FFFF00"/>
                </a:solidFill>
                <a:latin typeface="Comic Sans MS" panose="030F0702030302020204" pitchFamily="66" charset="0"/>
              </a:rPr>
              <a:t>                                                         ?</a:t>
            </a:r>
          </a:p>
        </p:txBody>
      </p:sp>
      <p:graphicFrame>
        <p:nvGraphicFramePr>
          <p:cNvPr id="7" name="Object 6"/>
          <p:cNvGraphicFramePr>
            <a:graphicFrameLocks noChangeAspect="1"/>
          </p:cNvGraphicFramePr>
          <p:nvPr>
            <p:extLst>
              <p:ext uri="{D42A27DB-BD31-4B8C-83A1-F6EECF244321}">
                <p14:modId xmlns:p14="http://schemas.microsoft.com/office/powerpoint/2010/main" val="677548227"/>
              </p:ext>
            </p:extLst>
          </p:nvPr>
        </p:nvGraphicFramePr>
        <p:xfrm>
          <a:off x="2195736" y="3841211"/>
          <a:ext cx="3836988" cy="912812"/>
        </p:xfrm>
        <a:graphic>
          <a:graphicData uri="http://schemas.openxmlformats.org/presentationml/2006/ole">
            <mc:AlternateContent xmlns:mc="http://schemas.openxmlformats.org/markup-compatibility/2006">
              <mc:Choice xmlns:v="urn:schemas-microsoft-com:vml" Requires="v">
                <p:oleObj name="Equation" r:id="rId2" imgW="1866600" imgH="444240" progId="Equation.DSMT4">
                  <p:embed/>
                </p:oleObj>
              </mc:Choice>
              <mc:Fallback>
                <p:oleObj name="Equation" r:id="rId2" imgW="1866600" imgH="444240" progId="Equation.DSMT4">
                  <p:embed/>
                  <p:pic>
                    <p:nvPicPr>
                      <p:cNvPr id="7" name="Object 6"/>
                      <p:cNvPicPr/>
                      <p:nvPr/>
                    </p:nvPicPr>
                    <p:blipFill>
                      <a:blip r:embed="rId3"/>
                      <a:stretch>
                        <a:fillRect/>
                      </a:stretch>
                    </p:blipFill>
                    <p:spPr>
                      <a:xfrm>
                        <a:off x="2195736" y="3841211"/>
                        <a:ext cx="3836988" cy="912812"/>
                      </a:xfrm>
                      <a:prstGeom prst="rect">
                        <a:avLst/>
                      </a:prstGeom>
                      <a:solidFill>
                        <a:schemeClr val="bg1"/>
                      </a:solidFill>
                    </p:spPr>
                  </p:pic>
                </p:oleObj>
              </mc:Fallback>
            </mc:AlternateContent>
          </a:graphicData>
        </a:graphic>
      </p:graphicFrame>
      <p:sp>
        <p:nvSpPr>
          <p:cNvPr id="8" name="Rectangle 7"/>
          <p:cNvSpPr/>
          <p:nvPr/>
        </p:nvSpPr>
        <p:spPr>
          <a:xfrm>
            <a:off x="395536" y="4986438"/>
            <a:ext cx="7699415" cy="1754326"/>
          </a:xfrm>
          <a:prstGeom prst="rect">
            <a:avLst/>
          </a:prstGeom>
        </p:spPr>
        <p:txBody>
          <a:bodyPr wrap="square">
            <a:spAutoFit/>
          </a:bodyPr>
          <a:lstStyle/>
          <a:p>
            <a:pPr algn="just"/>
            <a:r>
              <a:rPr lang="pl-PL" dirty="0">
                <a:solidFill>
                  <a:srgbClr val="FFFF00"/>
                </a:solidFill>
                <a:latin typeface="Comic Sans MS" panose="030F0702030302020204" pitchFamily="66" charset="0"/>
              </a:rPr>
              <a:t>In general it is a complicated task as the first and the second term may not be unambiguously separated.</a:t>
            </a:r>
          </a:p>
          <a:p>
            <a:pPr algn="just"/>
            <a:endParaRPr lang="pl-PL" dirty="0">
              <a:solidFill>
                <a:srgbClr val="FFFF00"/>
              </a:solidFill>
              <a:latin typeface="Comic Sans MS" panose="030F0702030302020204" pitchFamily="66" charset="0"/>
            </a:endParaRPr>
          </a:p>
          <a:p>
            <a:pPr algn="just"/>
            <a:r>
              <a:rPr lang="pl-PL" dirty="0">
                <a:solidFill>
                  <a:srgbClr val="FFFF00"/>
                </a:solidFill>
                <a:latin typeface="Comic Sans MS" panose="030F0702030302020204" pitchFamily="66" charset="0"/>
              </a:rPr>
              <a:t>However for the superfluid system it can be done as for sufficiently slow motion (below the critical velocity) the second term may be neglected due to the presence of the pairing gap.</a:t>
            </a:r>
            <a:endParaRPr lang="en-US" dirty="0">
              <a:solidFill>
                <a:srgbClr val="FFFF00"/>
              </a:solidFill>
              <a:latin typeface="Comic Sans MS" panose="030F0702030302020204" pitchFamily="66" charset="0"/>
            </a:endParaRPr>
          </a:p>
        </p:txBody>
      </p:sp>
      <p:sp>
        <p:nvSpPr>
          <p:cNvPr id="6" name="TextBox 5">
            <a:extLst>
              <a:ext uri="{FF2B5EF4-FFF2-40B4-BE49-F238E27FC236}">
                <a16:creationId xmlns:a16="http://schemas.microsoft.com/office/drawing/2014/main" id="{FCED2E28-2E81-1B94-D8F3-DDD1D62476FB}"/>
              </a:ext>
            </a:extLst>
          </p:cNvPr>
          <p:cNvSpPr txBox="1"/>
          <p:nvPr/>
        </p:nvSpPr>
        <p:spPr>
          <a:xfrm>
            <a:off x="539552" y="404664"/>
            <a:ext cx="5682005" cy="707886"/>
          </a:xfrm>
          <a:prstGeom prst="rect">
            <a:avLst/>
          </a:prstGeom>
          <a:noFill/>
          <a:ln w="31750">
            <a:solidFill>
              <a:srgbClr val="FF0000"/>
            </a:solidFill>
          </a:ln>
        </p:spPr>
        <p:txBody>
          <a:bodyPr wrap="none" rtlCol="0">
            <a:spAutoFit/>
          </a:bodyPr>
          <a:lstStyle/>
          <a:p>
            <a:r>
              <a:rPr lang="pl-PL" sz="2000" b="1" dirty="0" err="1">
                <a:solidFill>
                  <a:srgbClr val="FFFF00"/>
                </a:solidFill>
              </a:rPr>
              <a:t>Determination</a:t>
            </a:r>
            <a:r>
              <a:rPr lang="pl-PL" sz="2000" b="1" dirty="0">
                <a:solidFill>
                  <a:srgbClr val="FFFF00"/>
                </a:solidFill>
              </a:rPr>
              <a:t> of the neutron star </a:t>
            </a:r>
            <a:r>
              <a:rPr lang="pl-PL" sz="2000" b="1" dirty="0" err="1">
                <a:solidFill>
                  <a:srgbClr val="FFFF00"/>
                </a:solidFill>
              </a:rPr>
              <a:t>crust</a:t>
            </a:r>
            <a:r>
              <a:rPr lang="pl-PL" sz="2000" b="1" dirty="0">
                <a:solidFill>
                  <a:srgbClr val="FFFF00"/>
                </a:solidFill>
              </a:rPr>
              <a:t> </a:t>
            </a:r>
            <a:r>
              <a:rPr lang="pl-PL" sz="2000" b="1" dirty="0" err="1">
                <a:solidFill>
                  <a:srgbClr val="FFFF00"/>
                </a:solidFill>
              </a:rPr>
              <a:t>properties</a:t>
            </a:r>
            <a:r>
              <a:rPr lang="pl-PL" sz="2000" b="1" dirty="0">
                <a:solidFill>
                  <a:srgbClr val="FFFF00"/>
                </a:solidFill>
              </a:rPr>
              <a:t>: </a:t>
            </a:r>
          </a:p>
          <a:p>
            <a:r>
              <a:rPr lang="pl-PL" sz="2000" b="1" dirty="0">
                <a:solidFill>
                  <a:srgbClr val="FFFF00"/>
                </a:solidFill>
              </a:rPr>
              <a:t>dynamics of </a:t>
            </a:r>
            <a:r>
              <a:rPr lang="pl-PL" sz="2000" b="1" dirty="0" err="1">
                <a:solidFill>
                  <a:srgbClr val="FFFF00"/>
                </a:solidFill>
              </a:rPr>
              <a:t>nuclear</a:t>
            </a:r>
            <a:r>
              <a:rPr lang="pl-PL" sz="2000" b="1" dirty="0">
                <a:solidFill>
                  <a:srgbClr val="FFFF00"/>
                </a:solidFill>
              </a:rPr>
              <a:t> Coulomb </a:t>
            </a:r>
            <a:r>
              <a:rPr lang="pl-PL" sz="2000" b="1" dirty="0" err="1">
                <a:solidFill>
                  <a:srgbClr val="FFFF00"/>
                </a:solidFill>
              </a:rPr>
              <a:t>crystal</a:t>
            </a:r>
            <a:endParaRPr lang="en-US" sz="2000" b="1" dirty="0">
              <a:solidFill>
                <a:srgbClr val="FFFF00"/>
              </a:solidFill>
            </a:endParaRPr>
          </a:p>
        </p:txBody>
      </p:sp>
      <p:pic>
        <p:nvPicPr>
          <p:cNvPr id="9" name="Picture 2" descr="NStarInt">
            <a:extLst>
              <a:ext uri="{FF2B5EF4-FFF2-40B4-BE49-F238E27FC236}">
                <a16:creationId xmlns:a16="http://schemas.microsoft.com/office/drawing/2014/main" id="{4A59960B-E15E-3A89-991C-BBDA4C3C361C}"/>
              </a:ext>
            </a:extLst>
          </p:cNvPr>
          <p:cNvPicPr>
            <a:picLocks noChangeAspect="1"/>
          </p:cNvPicPr>
          <p:nvPr/>
        </p:nvPicPr>
        <p:blipFill>
          <a:blip r:embed="rId4"/>
          <a:srcRect/>
          <a:stretch>
            <a:fillRect/>
          </a:stretch>
        </p:blipFill>
        <p:spPr>
          <a:xfrm>
            <a:off x="6686493" y="-1"/>
            <a:ext cx="2457508" cy="1832563"/>
          </a:xfrm>
          <a:prstGeom prst="rect">
            <a:avLst/>
          </a:prstGeom>
          <a:noFill/>
          <a:ln>
            <a:noFill/>
          </a:ln>
        </p:spPr>
      </p:pic>
    </p:spTree>
    <p:extLst>
      <p:ext uri="{BB962C8B-B14F-4D97-AF65-F5344CB8AC3E}">
        <p14:creationId xmlns:p14="http://schemas.microsoft.com/office/powerpoint/2010/main" val="3750404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diagram of a graph showing a graph of a graph&#10;&#10;Description automatically generated with medium confidence">
            <a:extLst>
              <a:ext uri="{FF2B5EF4-FFF2-40B4-BE49-F238E27FC236}">
                <a16:creationId xmlns:a16="http://schemas.microsoft.com/office/drawing/2014/main" id="{55A848A0-32F5-0DC4-07E5-87E32338C1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3" y="404664"/>
            <a:ext cx="5775449" cy="3842130"/>
          </a:xfrm>
          <a:prstGeom prst="rect">
            <a:avLst/>
          </a:prstGeom>
        </p:spPr>
      </p:pic>
      <p:pic>
        <p:nvPicPr>
          <p:cNvPr id="6" name="Picture 5" descr="A diagram of a graph and a diagram of a graph&#10;&#10;Description automatically generated">
            <a:extLst>
              <a:ext uri="{FF2B5EF4-FFF2-40B4-BE49-F238E27FC236}">
                <a16:creationId xmlns:a16="http://schemas.microsoft.com/office/drawing/2014/main" id="{DEDF0DA5-458F-262E-D552-1006AF80E8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2" y="390947"/>
            <a:ext cx="3473878" cy="4550221"/>
          </a:xfrm>
          <a:prstGeom prst="rect">
            <a:avLst/>
          </a:prstGeom>
        </p:spPr>
      </p:pic>
      <p:sp>
        <p:nvSpPr>
          <p:cNvPr id="11" name="TextBox 10">
            <a:extLst>
              <a:ext uri="{FF2B5EF4-FFF2-40B4-BE49-F238E27FC236}">
                <a16:creationId xmlns:a16="http://schemas.microsoft.com/office/drawing/2014/main" id="{8F40AE09-7A70-C5E3-136E-1327C6C7E7A7}"/>
              </a:ext>
            </a:extLst>
          </p:cNvPr>
          <p:cNvSpPr txBox="1"/>
          <p:nvPr/>
        </p:nvSpPr>
        <p:spPr>
          <a:xfrm>
            <a:off x="107504" y="35332"/>
            <a:ext cx="9044079" cy="369332"/>
          </a:xfrm>
          <a:prstGeom prst="rect">
            <a:avLst/>
          </a:prstGeom>
          <a:noFill/>
        </p:spPr>
        <p:txBody>
          <a:bodyPr wrap="none" rtlCol="0">
            <a:spAutoFit/>
          </a:bodyPr>
          <a:lstStyle/>
          <a:p>
            <a:r>
              <a:rPr lang="pl-PL" b="1" dirty="0"/>
              <a:t>Dynamics of </a:t>
            </a:r>
            <a:r>
              <a:rPr lang="pl-PL" b="1" dirty="0" err="1"/>
              <a:t>nuclear</a:t>
            </a:r>
            <a:r>
              <a:rPr lang="pl-PL" b="1" dirty="0"/>
              <a:t> </a:t>
            </a:r>
            <a:r>
              <a:rPr lang="pl-PL" b="1" dirty="0" err="1"/>
              <a:t>impurity</a:t>
            </a:r>
            <a:r>
              <a:rPr lang="pl-PL" b="1" dirty="0"/>
              <a:t> in the neutron star </a:t>
            </a:r>
            <a:r>
              <a:rPr lang="pl-PL" b="1" dirty="0" err="1"/>
              <a:t>crust</a:t>
            </a:r>
            <a:r>
              <a:rPr lang="pl-PL" b="1" dirty="0"/>
              <a:t>: </a:t>
            </a:r>
            <a:r>
              <a:rPr lang="pl-PL" b="1" dirty="0" err="1"/>
              <a:t>effective</a:t>
            </a:r>
            <a:r>
              <a:rPr lang="pl-PL" b="1" dirty="0"/>
              <a:t> mass and </a:t>
            </a:r>
            <a:r>
              <a:rPr lang="pl-PL" b="1" dirty="0" err="1"/>
              <a:t>energy</a:t>
            </a:r>
            <a:r>
              <a:rPr lang="pl-PL" b="1" dirty="0"/>
              <a:t> </a:t>
            </a:r>
            <a:r>
              <a:rPr lang="pl-PL" b="1" dirty="0" err="1"/>
              <a:t>dissipation</a:t>
            </a:r>
            <a:endParaRPr lang="en-US" b="1" dirty="0"/>
          </a:p>
        </p:txBody>
      </p:sp>
      <p:sp>
        <p:nvSpPr>
          <p:cNvPr id="12" name="TextBox 11">
            <a:extLst>
              <a:ext uri="{FF2B5EF4-FFF2-40B4-BE49-F238E27FC236}">
                <a16:creationId xmlns:a16="http://schemas.microsoft.com/office/drawing/2014/main" id="{687AB939-7E59-CB77-637B-09DF406639F5}"/>
              </a:ext>
            </a:extLst>
          </p:cNvPr>
          <p:cNvSpPr txBox="1"/>
          <p:nvPr/>
        </p:nvSpPr>
        <p:spPr>
          <a:xfrm>
            <a:off x="18002" y="6576447"/>
            <a:ext cx="4394152" cy="246221"/>
          </a:xfrm>
          <a:prstGeom prst="rect">
            <a:avLst/>
          </a:prstGeom>
          <a:noFill/>
        </p:spPr>
        <p:txBody>
          <a:bodyPr wrap="none" rtlCol="0">
            <a:spAutoFit/>
          </a:bodyPr>
          <a:lstStyle/>
          <a:p>
            <a:r>
              <a:rPr lang="pl-PL" sz="1000" dirty="0"/>
              <a:t>D. Pęcak, </a:t>
            </a:r>
            <a:r>
              <a:rPr lang="pl-PL" sz="1000" dirty="0" err="1"/>
              <a:t>A.Zdanowicz</a:t>
            </a:r>
            <a:r>
              <a:rPr lang="pl-PL" sz="1000" dirty="0"/>
              <a:t>, N. </a:t>
            </a:r>
            <a:r>
              <a:rPr lang="pl-PL" sz="1000" dirty="0" err="1"/>
              <a:t>Chamel</a:t>
            </a:r>
            <a:r>
              <a:rPr lang="pl-PL" sz="1000" dirty="0"/>
              <a:t>, P. Magierski, G. </a:t>
            </a:r>
            <a:r>
              <a:rPr lang="pl-PL" sz="1000" dirty="0" err="1"/>
              <a:t>Wlazłowski</a:t>
            </a:r>
            <a:r>
              <a:rPr lang="pl-PL" sz="1000" dirty="0"/>
              <a:t>, arXiv:2403.17499</a:t>
            </a:r>
            <a:endParaRPr lang="en-US" sz="1000" dirty="0"/>
          </a:p>
        </p:txBody>
      </p:sp>
      <p:pic>
        <p:nvPicPr>
          <p:cNvPr id="5" name="Picture 4" descr="A graph of different colored lines&#10;&#10;Description automatically generated with medium confidence">
            <a:extLst>
              <a:ext uri="{FF2B5EF4-FFF2-40B4-BE49-F238E27FC236}">
                <a16:creationId xmlns:a16="http://schemas.microsoft.com/office/drawing/2014/main" id="{4B0C209A-E6EE-7A81-945A-2F802BCB7D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7934" y="4221088"/>
            <a:ext cx="3929032" cy="2630508"/>
          </a:xfrm>
          <a:prstGeom prst="rect">
            <a:avLst/>
          </a:prstGeom>
        </p:spPr>
      </p:pic>
      <p:grpSp>
        <p:nvGrpSpPr>
          <p:cNvPr id="18" name="Group 17">
            <a:extLst>
              <a:ext uri="{FF2B5EF4-FFF2-40B4-BE49-F238E27FC236}">
                <a16:creationId xmlns:a16="http://schemas.microsoft.com/office/drawing/2014/main" id="{DD1CC663-7CEC-23DB-78AE-FBCEE1C32EC7}"/>
              </a:ext>
            </a:extLst>
          </p:cNvPr>
          <p:cNvGrpSpPr/>
          <p:nvPr/>
        </p:nvGrpSpPr>
        <p:grpSpPr>
          <a:xfrm>
            <a:off x="2411760" y="5013176"/>
            <a:ext cx="2505815" cy="1491263"/>
            <a:chOff x="2123728" y="5085184"/>
            <a:chExt cx="2505815" cy="1491263"/>
          </a:xfrm>
        </p:grpSpPr>
        <p:pic>
          <p:nvPicPr>
            <p:cNvPr id="3" name="Picture 2" descr="A math equation with a number of letters&#10;&#10;Description automatically generated with medium confidence">
              <a:extLst>
                <a:ext uri="{FF2B5EF4-FFF2-40B4-BE49-F238E27FC236}">
                  <a16:creationId xmlns:a16="http://schemas.microsoft.com/office/drawing/2014/main" id="{63CEFDB5-0633-A69D-5850-890A23C751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728" y="5960611"/>
              <a:ext cx="2505815" cy="615836"/>
            </a:xfrm>
            <a:prstGeom prst="rect">
              <a:avLst/>
            </a:prstGeom>
          </p:spPr>
        </p:pic>
        <p:pic>
          <p:nvPicPr>
            <p:cNvPr id="13" name="Picture 12" descr="A black text with a plus and a plus&#10;&#10;Description automatically generated">
              <a:extLst>
                <a:ext uri="{FF2B5EF4-FFF2-40B4-BE49-F238E27FC236}">
                  <a16:creationId xmlns:a16="http://schemas.microsoft.com/office/drawing/2014/main" id="{CBB93BAF-43A5-B734-D84C-2F89157D73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5736" y="5568335"/>
              <a:ext cx="2280345" cy="442455"/>
            </a:xfrm>
            <a:prstGeom prst="rect">
              <a:avLst/>
            </a:prstGeom>
          </p:spPr>
        </p:pic>
        <p:pic>
          <p:nvPicPr>
            <p:cNvPr id="15" name="Picture 14" descr="A close up of a sign&#10;&#10;Description automatically generated">
              <a:extLst>
                <a:ext uri="{FF2B5EF4-FFF2-40B4-BE49-F238E27FC236}">
                  <a16:creationId xmlns:a16="http://schemas.microsoft.com/office/drawing/2014/main" id="{C1D6D5D3-58D7-B77A-3FDA-B0930EC047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9752" y="5159326"/>
              <a:ext cx="1206228" cy="325575"/>
            </a:xfrm>
            <a:prstGeom prst="rect">
              <a:avLst/>
            </a:prstGeom>
          </p:spPr>
        </p:pic>
        <p:sp>
          <p:nvSpPr>
            <p:cNvPr id="16" name="Rectangle 15">
              <a:extLst>
                <a:ext uri="{FF2B5EF4-FFF2-40B4-BE49-F238E27FC236}">
                  <a16:creationId xmlns:a16="http://schemas.microsoft.com/office/drawing/2014/main" id="{DD6B3919-B404-4598-97D1-A11B8801BA3C}"/>
                </a:ext>
              </a:extLst>
            </p:cNvPr>
            <p:cNvSpPr/>
            <p:nvPr/>
          </p:nvSpPr>
          <p:spPr>
            <a:xfrm>
              <a:off x="3059832" y="5085184"/>
              <a:ext cx="192113" cy="144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3926733-372C-7FBF-3CE4-BF4C5C05AB3F}"/>
                </a:ext>
              </a:extLst>
            </p:cNvPr>
            <p:cNvSpPr/>
            <p:nvPr/>
          </p:nvSpPr>
          <p:spPr>
            <a:xfrm>
              <a:off x="2411760" y="5461759"/>
              <a:ext cx="1080120" cy="952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A graph of a number of electrons&#10;&#10;Description automatically generated">
            <a:extLst>
              <a:ext uri="{FF2B5EF4-FFF2-40B4-BE49-F238E27FC236}">
                <a16:creationId xmlns:a16="http://schemas.microsoft.com/office/drawing/2014/main" id="{DD6E5B59-49A7-61D4-FD00-AC3163E88D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311" y="4828369"/>
            <a:ext cx="2438752" cy="1748078"/>
          </a:xfrm>
          <a:prstGeom prst="rect">
            <a:avLst/>
          </a:prstGeom>
        </p:spPr>
      </p:pic>
      <p:sp>
        <p:nvSpPr>
          <p:cNvPr id="2" name="Rectangle 1">
            <a:extLst>
              <a:ext uri="{FF2B5EF4-FFF2-40B4-BE49-F238E27FC236}">
                <a16:creationId xmlns:a16="http://schemas.microsoft.com/office/drawing/2014/main" id="{6146C960-102F-CBF0-3C55-921D29827462}"/>
              </a:ext>
            </a:extLst>
          </p:cNvPr>
          <p:cNvSpPr/>
          <p:nvPr/>
        </p:nvSpPr>
        <p:spPr>
          <a:xfrm>
            <a:off x="2555776" y="5013176"/>
            <a:ext cx="1368152" cy="48315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595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FE7E98-96CB-4C0B-BEBA-B116C10D442B}"/>
              </a:ext>
            </a:extLst>
          </p:cNvPr>
          <p:cNvSpPr txBox="1"/>
          <p:nvPr/>
        </p:nvSpPr>
        <p:spPr>
          <a:xfrm>
            <a:off x="2267744" y="59432"/>
            <a:ext cx="4273927" cy="461665"/>
          </a:xfrm>
          <a:prstGeom prst="rect">
            <a:avLst/>
          </a:prstGeom>
          <a:noFill/>
        </p:spPr>
        <p:txBody>
          <a:bodyPr wrap="none" rtlCol="0">
            <a:spAutoFit/>
          </a:bodyPr>
          <a:lstStyle/>
          <a:p>
            <a:r>
              <a:rPr lang="pl-PL" sz="2400" dirty="0">
                <a:solidFill>
                  <a:srgbClr val="FFFF00"/>
                </a:solidFill>
                <a:latin typeface="Comic Sans MS" panose="030F0702030302020204" pitchFamily="66" charset="0"/>
              </a:rPr>
              <a:t>Summary and open questions</a:t>
            </a:r>
            <a:endParaRPr lang="en-US" sz="2400" dirty="0">
              <a:solidFill>
                <a:srgbClr val="FFFF00"/>
              </a:solidFill>
              <a:latin typeface="Comic Sans MS" panose="030F0702030302020204" pitchFamily="66" charset="0"/>
            </a:endParaRPr>
          </a:p>
        </p:txBody>
      </p:sp>
      <p:sp>
        <p:nvSpPr>
          <p:cNvPr id="3" name="TextBox 2">
            <a:extLst>
              <a:ext uri="{FF2B5EF4-FFF2-40B4-BE49-F238E27FC236}">
                <a16:creationId xmlns:a16="http://schemas.microsoft.com/office/drawing/2014/main" id="{648C1BCD-1E38-4AD3-B52C-44AB2B0A1803}"/>
              </a:ext>
            </a:extLst>
          </p:cNvPr>
          <p:cNvSpPr txBox="1"/>
          <p:nvPr/>
        </p:nvSpPr>
        <p:spPr>
          <a:xfrm>
            <a:off x="107504" y="1052736"/>
            <a:ext cx="8928992" cy="4524315"/>
          </a:xfrm>
          <a:prstGeom prst="rect">
            <a:avLst/>
          </a:prstGeom>
          <a:noFill/>
        </p:spPr>
        <p:txBody>
          <a:bodyPr wrap="square" rtlCol="0">
            <a:spAutoFit/>
          </a:bodyPr>
          <a:lstStyle/>
          <a:p>
            <a:pPr marL="285750" indent="-285750" algn="just">
              <a:buFont typeface="Arial" panose="020B0604020202020204" pitchFamily="34" charset="0"/>
              <a:buChar char="•"/>
            </a:pPr>
            <a:r>
              <a:rPr lang="pl-PL" sz="1600" dirty="0" err="1">
                <a:solidFill>
                  <a:srgbClr val="FFFF00"/>
                </a:solidFill>
              </a:rPr>
              <a:t>Induced</a:t>
            </a:r>
            <a:r>
              <a:rPr lang="pl-PL" sz="1600" dirty="0">
                <a:solidFill>
                  <a:srgbClr val="FFFF00"/>
                </a:solidFill>
              </a:rPr>
              <a:t> </a:t>
            </a:r>
            <a:r>
              <a:rPr lang="pl-PL" sz="1600" dirty="0" err="1">
                <a:solidFill>
                  <a:srgbClr val="FFFF00"/>
                </a:solidFill>
              </a:rPr>
              <a:t>fission</a:t>
            </a:r>
            <a:r>
              <a:rPr lang="pl-PL" sz="1600" dirty="0">
                <a:solidFill>
                  <a:srgbClr val="FFFF00"/>
                </a:solidFill>
              </a:rPr>
              <a:t>: the </a:t>
            </a:r>
            <a:r>
              <a:rPr lang="pl-PL" sz="1600" dirty="0" err="1">
                <a:solidFill>
                  <a:srgbClr val="FFFF00"/>
                </a:solidFill>
              </a:rPr>
              <a:t>nuclear</a:t>
            </a:r>
            <a:r>
              <a:rPr lang="pl-PL" sz="1600" dirty="0">
                <a:solidFill>
                  <a:srgbClr val="FFFF00"/>
                </a:solidFill>
              </a:rPr>
              <a:t> </a:t>
            </a:r>
            <a:r>
              <a:rPr lang="pl-PL" sz="1600" dirty="0" err="1">
                <a:solidFill>
                  <a:srgbClr val="FFFF00"/>
                </a:solidFill>
              </a:rPr>
              <a:t>motion</a:t>
            </a:r>
            <a:r>
              <a:rPr lang="pl-PL" sz="1600" dirty="0">
                <a:solidFill>
                  <a:srgbClr val="FFFF00"/>
                </a:solidFill>
              </a:rPr>
              <a:t> from sadle to </a:t>
            </a:r>
            <a:r>
              <a:rPr lang="pl-PL" sz="1600" dirty="0" err="1">
                <a:solidFill>
                  <a:srgbClr val="FFFF00"/>
                </a:solidFill>
              </a:rPr>
              <a:t>scission</a:t>
            </a:r>
            <a:r>
              <a:rPr lang="pl-PL" sz="1600" dirty="0">
                <a:solidFill>
                  <a:srgbClr val="FFFF00"/>
                </a:solidFill>
              </a:rPr>
              <a:t> </a:t>
            </a:r>
            <a:r>
              <a:rPr lang="pl-PL" sz="1600" b="1" u="sng" dirty="0" err="1">
                <a:solidFill>
                  <a:srgbClr val="FFFF00"/>
                </a:solidFill>
              </a:rPr>
              <a:t>is</a:t>
            </a:r>
            <a:r>
              <a:rPr lang="pl-PL" sz="1600" b="1" u="sng" dirty="0">
                <a:solidFill>
                  <a:srgbClr val="FFFF00"/>
                </a:solidFill>
              </a:rPr>
              <a:t> not </a:t>
            </a:r>
            <a:r>
              <a:rPr lang="pl-PL" sz="1600" b="1" u="sng" dirty="0" err="1">
                <a:solidFill>
                  <a:srgbClr val="FFFF00"/>
                </a:solidFill>
              </a:rPr>
              <a:t>adiabatic</a:t>
            </a:r>
            <a:r>
              <a:rPr lang="pl-PL" sz="1600" b="1" u="sng" dirty="0">
                <a:solidFill>
                  <a:srgbClr val="FFFF00"/>
                </a:solidFill>
              </a:rPr>
              <a:t>, </a:t>
            </a:r>
            <a:r>
              <a:rPr lang="pl-PL" sz="1600" b="1" u="sng" dirty="0" err="1">
                <a:solidFill>
                  <a:srgbClr val="FFFF00"/>
                </a:solidFill>
              </a:rPr>
              <a:t>although</a:t>
            </a:r>
            <a:r>
              <a:rPr lang="pl-PL" sz="1600" b="1" u="sng" dirty="0">
                <a:solidFill>
                  <a:srgbClr val="FFFF00"/>
                </a:solidFill>
              </a:rPr>
              <a:t> </a:t>
            </a:r>
            <a:r>
              <a:rPr lang="pl-PL" sz="1600" b="1" u="sng" dirty="0" err="1">
                <a:solidFill>
                  <a:srgbClr val="FFFF00"/>
                </a:solidFill>
              </a:rPr>
              <a:t>it</a:t>
            </a:r>
            <a:r>
              <a:rPr lang="pl-PL" sz="1600" b="1" u="sng" dirty="0">
                <a:solidFill>
                  <a:srgbClr val="FFFF00"/>
                </a:solidFill>
              </a:rPr>
              <a:t> </a:t>
            </a:r>
            <a:r>
              <a:rPr lang="pl-PL" sz="1600" b="1" u="sng" dirty="0" err="1">
                <a:solidFill>
                  <a:srgbClr val="FFFF00"/>
                </a:solidFill>
              </a:rPr>
              <a:t>is</a:t>
            </a:r>
            <a:r>
              <a:rPr lang="pl-PL" sz="1600" b="1" u="sng" dirty="0">
                <a:solidFill>
                  <a:srgbClr val="FFFF00"/>
                </a:solidFill>
              </a:rPr>
              <a:t> </a:t>
            </a:r>
            <a:r>
              <a:rPr lang="pl-PL" sz="1600" b="1" u="sng" dirty="0" err="1">
                <a:solidFill>
                  <a:srgbClr val="FFFF00"/>
                </a:solidFill>
              </a:rPr>
              <a:t>slow</a:t>
            </a:r>
            <a:r>
              <a:rPr lang="pl-PL" sz="1600" b="1" u="sng" dirty="0">
                <a:solidFill>
                  <a:srgbClr val="FFFF00"/>
                </a:solidFill>
              </a:rPr>
              <a:t>.</a:t>
            </a:r>
          </a:p>
          <a:p>
            <a:pPr marL="285750" indent="-285750" algn="just">
              <a:buFont typeface="Arial" panose="020B0604020202020204" pitchFamily="34" charset="0"/>
              <a:buChar char="•"/>
            </a:pPr>
            <a:endParaRPr lang="pl-PL" sz="1600" u="sng" dirty="0">
              <a:solidFill>
                <a:srgbClr val="FFFF00"/>
              </a:solidFill>
            </a:endParaRPr>
          </a:p>
          <a:p>
            <a:pPr marL="285750" indent="-285750">
              <a:buFont typeface="Arial" panose="020B0604020202020204" pitchFamily="34" charset="0"/>
              <a:buChar char="•"/>
            </a:pPr>
            <a:r>
              <a:rPr lang="pl-PL" sz="1600" b="1" u="sng" dirty="0" err="1">
                <a:solidFill>
                  <a:srgbClr val="FFFF00"/>
                </a:solidFill>
              </a:rPr>
              <a:t>Excitation</a:t>
            </a:r>
            <a:r>
              <a:rPr lang="pl-PL" sz="1600" b="1" u="sng" dirty="0">
                <a:solidFill>
                  <a:srgbClr val="FFFF00"/>
                </a:solidFill>
              </a:rPr>
              <a:t> </a:t>
            </a:r>
            <a:r>
              <a:rPr lang="pl-PL" sz="1600" b="1" u="sng" dirty="0" err="1">
                <a:solidFill>
                  <a:srgbClr val="FFFF00"/>
                </a:solidFill>
              </a:rPr>
              <a:t>energy</a:t>
            </a:r>
            <a:r>
              <a:rPr lang="pl-PL" sz="1600" b="1" u="sng" dirty="0">
                <a:solidFill>
                  <a:srgbClr val="FFFF00"/>
                </a:solidFill>
              </a:rPr>
              <a:t> </a:t>
            </a:r>
            <a:r>
              <a:rPr lang="pl-PL" sz="1600" b="1" u="sng" dirty="0" err="1">
                <a:solidFill>
                  <a:srgbClr val="FFFF00"/>
                </a:solidFill>
              </a:rPr>
              <a:t>sharing</a:t>
            </a:r>
            <a:r>
              <a:rPr lang="pl-PL" sz="1600" dirty="0">
                <a:solidFill>
                  <a:srgbClr val="FFFF00"/>
                </a:solidFill>
              </a:rPr>
              <a:t>: </a:t>
            </a:r>
            <a:r>
              <a:rPr lang="pl-PL" sz="1600" dirty="0" err="1">
                <a:solidFill>
                  <a:srgbClr val="FFFF00"/>
                </a:solidFill>
              </a:rPr>
              <a:t>depending</a:t>
            </a:r>
            <a:r>
              <a:rPr lang="pl-PL" sz="1600" dirty="0">
                <a:solidFill>
                  <a:srgbClr val="FFFF00"/>
                </a:solidFill>
              </a:rPr>
              <a:t> on dynamics and </a:t>
            </a:r>
            <a:r>
              <a:rPr lang="pl-PL" sz="1600" dirty="0" err="1">
                <a:solidFill>
                  <a:srgbClr val="FFFF00"/>
                </a:solidFill>
              </a:rPr>
              <a:t>density</a:t>
            </a:r>
            <a:r>
              <a:rPr lang="pl-PL" sz="1600" dirty="0">
                <a:solidFill>
                  <a:srgbClr val="FFFF00"/>
                </a:solidFill>
              </a:rPr>
              <a:t> of </a:t>
            </a:r>
            <a:r>
              <a:rPr lang="pl-PL" sz="1600" dirty="0" err="1">
                <a:solidFill>
                  <a:srgbClr val="FFFF00"/>
                </a:solidFill>
              </a:rPr>
              <a:t>states</a:t>
            </a:r>
            <a:r>
              <a:rPr lang="pl-PL" sz="1600" dirty="0">
                <a:solidFill>
                  <a:srgbClr val="FFFF00"/>
                </a:solidFill>
              </a:rPr>
              <a:t> </a:t>
            </a:r>
            <a:r>
              <a:rPr lang="pl-PL" sz="1600" dirty="0" err="1">
                <a:solidFill>
                  <a:srgbClr val="FFFF00"/>
                </a:solidFill>
              </a:rPr>
              <a:t>at</a:t>
            </a:r>
            <a:r>
              <a:rPr lang="pl-PL" sz="1600" dirty="0">
                <a:solidFill>
                  <a:srgbClr val="FFFF00"/>
                </a:solidFill>
              </a:rPr>
              <a:t> </a:t>
            </a:r>
            <a:r>
              <a:rPr lang="pl-PL" sz="1600" dirty="0" err="1">
                <a:solidFill>
                  <a:srgbClr val="FFFF00"/>
                </a:solidFill>
              </a:rPr>
              <a:t>scission</a:t>
            </a:r>
            <a:r>
              <a:rPr lang="pl-PL" sz="1600" dirty="0">
                <a:solidFill>
                  <a:srgbClr val="FFFF00"/>
                </a:solidFill>
              </a:rPr>
              <a:t> - </a:t>
            </a:r>
            <a:r>
              <a:rPr lang="pl-PL" sz="1600" dirty="0" err="1">
                <a:solidFill>
                  <a:srgbClr val="FFFF00"/>
                </a:solidFill>
              </a:rPr>
              <a:t>very</a:t>
            </a:r>
            <a:r>
              <a:rPr lang="pl-PL" sz="1600" dirty="0">
                <a:solidFill>
                  <a:srgbClr val="FFFF00"/>
                </a:solidFill>
              </a:rPr>
              <a:t> </a:t>
            </a:r>
            <a:r>
              <a:rPr lang="pl-PL" sz="1600" dirty="0" err="1">
                <a:solidFill>
                  <a:srgbClr val="FFFF00"/>
                </a:solidFill>
              </a:rPr>
              <a:t>severe</a:t>
            </a:r>
            <a:r>
              <a:rPr lang="pl-PL" sz="1600" dirty="0">
                <a:solidFill>
                  <a:srgbClr val="FFFF00"/>
                </a:solidFill>
              </a:rPr>
              <a:t> </a:t>
            </a:r>
          </a:p>
          <a:p>
            <a:r>
              <a:rPr lang="pl-PL" sz="1600" dirty="0">
                <a:solidFill>
                  <a:srgbClr val="FFFF00"/>
                </a:solidFill>
              </a:rPr>
              <a:t>      test for TDDFT.</a:t>
            </a:r>
          </a:p>
          <a:p>
            <a:endParaRPr lang="pl-PL" sz="1600" dirty="0">
              <a:solidFill>
                <a:srgbClr val="FFFF00"/>
              </a:solidFill>
            </a:endParaRPr>
          </a:p>
          <a:p>
            <a:pPr marL="285750" indent="-285750">
              <a:buFont typeface="Arial" panose="020B0604020202020204" pitchFamily="34" charset="0"/>
              <a:buChar char="•"/>
            </a:pPr>
            <a:r>
              <a:rPr lang="pl-PL" sz="1600" dirty="0">
                <a:solidFill>
                  <a:srgbClr val="FFFF00"/>
                </a:solidFill>
              </a:rPr>
              <a:t>TDHFB </a:t>
            </a:r>
            <a:r>
              <a:rPr lang="pl-PL" sz="1600" dirty="0" err="1">
                <a:solidFill>
                  <a:srgbClr val="FFFF00"/>
                </a:solidFill>
              </a:rPr>
              <a:t>provides</a:t>
            </a:r>
            <a:r>
              <a:rPr lang="pl-PL" sz="1600" dirty="0">
                <a:solidFill>
                  <a:srgbClr val="FFFF00"/>
                </a:solidFill>
              </a:rPr>
              <a:t> </a:t>
            </a:r>
            <a:r>
              <a:rPr lang="pl-PL" sz="1600" dirty="0" err="1">
                <a:solidFill>
                  <a:srgbClr val="FFFF00"/>
                </a:solidFill>
              </a:rPr>
              <a:t>evidence</a:t>
            </a:r>
            <a:r>
              <a:rPr lang="pl-PL" sz="1600" dirty="0">
                <a:solidFill>
                  <a:srgbClr val="FFFF00"/>
                </a:solidFill>
              </a:rPr>
              <a:t> for </a:t>
            </a:r>
            <a:r>
              <a:rPr lang="pl-PL" sz="1600" dirty="0" err="1">
                <a:solidFill>
                  <a:srgbClr val="FFFF00"/>
                </a:solidFill>
              </a:rPr>
              <a:t>nontrivial</a:t>
            </a:r>
            <a:r>
              <a:rPr lang="pl-PL" sz="1600" dirty="0">
                <a:solidFill>
                  <a:srgbClr val="FFFF00"/>
                </a:solidFill>
              </a:rPr>
              <a:t> </a:t>
            </a:r>
            <a:r>
              <a:rPr lang="pl-PL" sz="1600" dirty="0" err="1">
                <a:solidFill>
                  <a:srgbClr val="FFFF00"/>
                </a:solidFill>
              </a:rPr>
              <a:t>behavior</a:t>
            </a:r>
            <a:r>
              <a:rPr lang="pl-PL" sz="1600" dirty="0">
                <a:solidFill>
                  <a:srgbClr val="FFFF00"/>
                </a:solidFill>
              </a:rPr>
              <a:t> of </a:t>
            </a:r>
            <a:r>
              <a:rPr lang="pl-PL" sz="1600" dirty="0" err="1">
                <a:solidFill>
                  <a:srgbClr val="FFFF00"/>
                </a:solidFill>
              </a:rPr>
              <a:t>pairing</a:t>
            </a:r>
            <a:r>
              <a:rPr lang="pl-PL" sz="1600" dirty="0">
                <a:solidFill>
                  <a:srgbClr val="FFFF00"/>
                </a:solidFill>
              </a:rPr>
              <a:t> </a:t>
            </a:r>
            <a:r>
              <a:rPr lang="pl-PL" sz="1600" dirty="0" err="1">
                <a:solidFill>
                  <a:srgbClr val="FFFF00"/>
                </a:solidFill>
              </a:rPr>
              <a:t>correlations</a:t>
            </a:r>
            <a:r>
              <a:rPr lang="pl-PL" sz="1600" dirty="0">
                <a:solidFill>
                  <a:srgbClr val="FFFF00"/>
                </a:solidFill>
              </a:rPr>
              <a:t> in </a:t>
            </a:r>
            <a:r>
              <a:rPr lang="pl-PL" sz="1600" dirty="0" err="1">
                <a:solidFill>
                  <a:srgbClr val="FFFF00"/>
                </a:solidFill>
              </a:rPr>
              <a:t>highly</a:t>
            </a:r>
            <a:r>
              <a:rPr lang="pl-PL" sz="1600" dirty="0">
                <a:solidFill>
                  <a:srgbClr val="FFFF00"/>
                </a:solidFill>
              </a:rPr>
              <a:t> </a:t>
            </a:r>
            <a:r>
              <a:rPr lang="pl-PL" sz="1600" dirty="0" err="1">
                <a:solidFill>
                  <a:srgbClr val="FFFF00"/>
                </a:solidFill>
              </a:rPr>
              <a:t>nonequilibrium</a:t>
            </a:r>
            <a:r>
              <a:rPr lang="pl-PL" sz="1600" dirty="0">
                <a:solidFill>
                  <a:srgbClr val="FFFF00"/>
                </a:solidFill>
              </a:rPr>
              <a:t> </a:t>
            </a:r>
            <a:r>
              <a:rPr lang="pl-PL" sz="1600" dirty="0" err="1">
                <a:solidFill>
                  <a:srgbClr val="FFFF00"/>
                </a:solidFill>
              </a:rPr>
              <a:t>conditions</a:t>
            </a:r>
            <a:r>
              <a:rPr lang="pl-PL" sz="1600" dirty="0">
                <a:solidFill>
                  <a:srgbClr val="FFFF00"/>
                </a:solidFill>
              </a:rPr>
              <a:t> </a:t>
            </a:r>
            <a:r>
              <a:rPr lang="pl-PL" sz="1600" dirty="0" err="1">
                <a:solidFill>
                  <a:srgbClr val="FFFF00"/>
                </a:solidFill>
              </a:rPr>
              <a:t>which</a:t>
            </a:r>
            <a:r>
              <a:rPr lang="pl-PL" sz="1600" dirty="0">
                <a:solidFill>
                  <a:srgbClr val="FFFF00"/>
                </a:solidFill>
              </a:rPr>
              <a:t> </a:t>
            </a:r>
            <a:r>
              <a:rPr lang="pl-PL" sz="1600" dirty="0" err="1">
                <a:solidFill>
                  <a:srgbClr val="FFFF00"/>
                </a:solidFill>
              </a:rPr>
              <a:t>includes</a:t>
            </a:r>
            <a:r>
              <a:rPr lang="pl-PL" sz="1600" dirty="0">
                <a:solidFill>
                  <a:srgbClr val="FFFF00"/>
                </a:solidFill>
              </a:rPr>
              <a:t> </a:t>
            </a:r>
            <a:r>
              <a:rPr lang="pl-PL" sz="1600" b="1" u="sng" dirty="0" err="1">
                <a:solidFill>
                  <a:srgbClr val="FFFF00"/>
                </a:solidFill>
              </a:rPr>
              <a:t>solitonic</a:t>
            </a:r>
            <a:r>
              <a:rPr lang="pl-PL" sz="1600" b="1" u="sng" dirty="0">
                <a:solidFill>
                  <a:srgbClr val="FFFF00"/>
                </a:solidFill>
              </a:rPr>
              <a:t> </a:t>
            </a:r>
            <a:r>
              <a:rPr lang="pl-PL" sz="1600" b="1" u="sng" dirty="0" err="1">
                <a:solidFill>
                  <a:srgbClr val="FFFF00"/>
                </a:solidFill>
              </a:rPr>
              <a:t>excitations</a:t>
            </a:r>
            <a:r>
              <a:rPr lang="pl-PL" sz="1600" b="1" u="sng" dirty="0">
                <a:solidFill>
                  <a:srgbClr val="FFFF00"/>
                </a:solidFill>
              </a:rPr>
              <a:t> </a:t>
            </a:r>
            <a:r>
              <a:rPr lang="pl-PL" sz="1600" dirty="0">
                <a:solidFill>
                  <a:srgbClr val="FFFF00"/>
                </a:solidFill>
              </a:rPr>
              <a:t>(</a:t>
            </a:r>
            <a:r>
              <a:rPr lang="pl-PL" sz="1600" dirty="0" err="1">
                <a:solidFill>
                  <a:srgbClr val="FFFF00"/>
                </a:solidFill>
              </a:rPr>
              <a:t>dynamic</a:t>
            </a:r>
            <a:r>
              <a:rPr lang="pl-PL" sz="1600" dirty="0">
                <a:solidFill>
                  <a:srgbClr val="FFFF00"/>
                </a:solidFill>
              </a:rPr>
              <a:t> </a:t>
            </a:r>
            <a:r>
              <a:rPr lang="pl-PL" sz="1600" dirty="0" err="1">
                <a:solidFill>
                  <a:srgbClr val="FFFF00"/>
                </a:solidFill>
              </a:rPr>
              <a:t>barrier</a:t>
            </a:r>
            <a:r>
              <a:rPr lang="pl-PL" sz="1600" dirty="0">
                <a:solidFill>
                  <a:srgbClr val="FFFF00"/>
                </a:solidFill>
              </a:rPr>
              <a:t> </a:t>
            </a:r>
            <a:r>
              <a:rPr lang="pl-PL" sz="1600" dirty="0" err="1">
                <a:solidFill>
                  <a:srgbClr val="FFFF00"/>
                </a:solidFill>
              </a:rPr>
              <a:t>modification</a:t>
            </a:r>
            <a:r>
              <a:rPr lang="pl-PL" sz="1600" dirty="0">
                <a:solidFill>
                  <a:srgbClr val="FFFF00"/>
                </a:solidFill>
              </a:rPr>
              <a:t> for </a:t>
            </a:r>
            <a:r>
              <a:rPr lang="pl-PL" sz="1600" dirty="0" err="1">
                <a:solidFill>
                  <a:srgbClr val="FFFF00"/>
                </a:solidFill>
              </a:rPr>
              <a:t>capture</a:t>
            </a:r>
            <a:r>
              <a:rPr lang="pl-PL" sz="1600" dirty="0">
                <a:solidFill>
                  <a:srgbClr val="FFFF00"/>
                </a:solidFill>
              </a:rPr>
              <a:t>) and </a:t>
            </a:r>
            <a:r>
              <a:rPr lang="pl-PL" sz="1600" b="1" u="sng" dirty="0" err="1">
                <a:solidFill>
                  <a:srgbClr val="FFFF00"/>
                </a:solidFill>
              </a:rPr>
              <a:t>pairing</a:t>
            </a:r>
            <a:r>
              <a:rPr lang="pl-PL" sz="1600" b="1" u="sng" dirty="0">
                <a:solidFill>
                  <a:srgbClr val="FFFF00"/>
                </a:solidFill>
              </a:rPr>
              <a:t> </a:t>
            </a:r>
            <a:r>
              <a:rPr lang="pl-PL" sz="1600" b="1" u="sng" dirty="0" err="1">
                <a:solidFill>
                  <a:srgbClr val="FFFF00"/>
                </a:solidFill>
              </a:rPr>
              <a:t>enhancement</a:t>
            </a:r>
            <a:r>
              <a:rPr lang="pl-PL" sz="1600" dirty="0">
                <a:solidFill>
                  <a:srgbClr val="FFFF00"/>
                </a:solidFill>
              </a:rPr>
              <a:t> as a </a:t>
            </a:r>
            <a:r>
              <a:rPr lang="pl-PL" sz="1600" dirty="0" err="1">
                <a:solidFill>
                  <a:srgbClr val="FFFF00"/>
                </a:solidFill>
              </a:rPr>
              <a:t>result</a:t>
            </a:r>
            <a:r>
              <a:rPr lang="pl-PL" sz="1600" dirty="0">
                <a:solidFill>
                  <a:srgbClr val="FFFF00"/>
                </a:solidFill>
              </a:rPr>
              <a:t> of </a:t>
            </a:r>
            <a:r>
              <a:rPr lang="pl-PL" sz="1600" dirty="0" err="1">
                <a:solidFill>
                  <a:srgbClr val="FFFF00"/>
                </a:solidFill>
              </a:rPr>
              <a:t>collision</a:t>
            </a:r>
            <a:r>
              <a:rPr lang="pl-PL" sz="1600" dirty="0">
                <a:solidFill>
                  <a:srgbClr val="FFFF00"/>
                </a:solidFill>
              </a:rPr>
              <a:t>.</a:t>
            </a:r>
          </a:p>
          <a:p>
            <a:pPr marL="285750" indent="-285750">
              <a:buFont typeface="Arial" panose="020B0604020202020204" pitchFamily="34" charset="0"/>
              <a:buChar char="•"/>
            </a:pPr>
            <a:endParaRPr lang="pl-PL" sz="1600" dirty="0">
              <a:solidFill>
                <a:srgbClr val="FFFF00"/>
              </a:solidFill>
            </a:endParaRPr>
          </a:p>
          <a:p>
            <a:pPr marL="285750" indent="-285750">
              <a:buFont typeface="Arial" panose="020B0604020202020204" pitchFamily="34" charset="0"/>
              <a:buChar char="•"/>
            </a:pPr>
            <a:r>
              <a:rPr lang="pl-PL" sz="1600" dirty="0" err="1">
                <a:solidFill>
                  <a:srgbClr val="FFFF00"/>
                </a:solidFill>
              </a:rPr>
              <a:t>There</a:t>
            </a:r>
            <a:r>
              <a:rPr lang="pl-PL" sz="1600" dirty="0">
                <a:solidFill>
                  <a:srgbClr val="FFFF00"/>
                </a:solidFill>
              </a:rPr>
              <a:t> </a:t>
            </a:r>
            <a:r>
              <a:rPr lang="pl-PL" sz="1600" dirty="0" err="1">
                <a:solidFill>
                  <a:srgbClr val="FFFF00"/>
                </a:solidFill>
              </a:rPr>
              <a:t>is</a:t>
            </a:r>
            <a:r>
              <a:rPr lang="pl-PL" sz="1600" dirty="0">
                <a:solidFill>
                  <a:srgbClr val="FFFF00"/>
                </a:solidFill>
              </a:rPr>
              <a:t> </a:t>
            </a:r>
            <a:r>
              <a:rPr lang="pl-PL" sz="1600" dirty="0" err="1">
                <a:solidFill>
                  <a:srgbClr val="FFFF00"/>
                </a:solidFill>
              </a:rPr>
              <a:t>certain</a:t>
            </a:r>
            <a:r>
              <a:rPr lang="pl-PL" sz="1600" dirty="0">
                <a:solidFill>
                  <a:srgbClr val="FFFF00"/>
                </a:solidFill>
              </a:rPr>
              <a:t> </a:t>
            </a:r>
            <a:r>
              <a:rPr lang="pl-PL" sz="1600" dirty="0" err="1">
                <a:solidFill>
                  <a:srgbClr val="FFFF00"/>
                </a:solidFill>
              </a:rPr>
              <a:t>experimental</a:t>
            </a:r>
            <a:r>
              <a:rPr lang="pl-PL" sz="1600" dirty="0">
                <a:solidFill>
                  <a:srgbClr val="FFFF00"/>
                </a:solidFill>
              </a:rPr>
              <a:t> </a:t>
            </a:r>
            <a:r>
              <a:rPr lang="pl-PL" sz="1600" dirty="0" err="1">
                <a:solidFill>
                  <a:srgbClr val="FFFF00"/>
                </a:solidFill>
              </a:rPr>
              <a:t>evidence</a:t>
            </a:r>
            <a:r>
              <a:rPr lang="pl-PL" sz="1600" dirty="0">
                <a:solidFill>
                  <a:srgbClr val="FFFF00"/>
                </a:solidFill>
              </a:rPr>
              <a:t> for </a:t>
            </a:r>
            <a:r>
              <a:rPr lang="pl-PL" sz="1600" dirty="0" err="1">
                <a:solidFill>
                  <a:srgbClr val="FFFF00"/>
                </a:solidFill>
              </a:rPr>
              <a:t>solitonic</a:t>
            </a:r>
            <a:r>
              <a:rPr lang="pl-PL" sz="1600" dirty="0">
                <a:solidFill>
                  <a:srgbClr val="FFFF00"/>
                </a:solidFill>
              </a:rPr>
              <a:t> </a:t>
            </a:r>
            <a:r>
              <a:rPr lang="pl-PL" sz="1600" dirty="0" err="1">
                <a:solidFill>
                  <a:srgbClr val="FFFF00"/>
                </a:solidFill>
              </a:rPr>
              <a:t>excitations</a:t>
            </a:r>
            <a:r>
              <a:rPr lang="pl-PL" sz="1600" dirty="0">
                <a:solidFill>
                  <a:srgbClr val="FFFF00"/>
                </a:solidFill>
              </a:rPr>
              <a:t>, </a:t>
            </a:r>
            <a:r>
              <a:rPr lang="pl-PL" sz="1600" dirty="0" err="1">
                <a:solidFill>
                  <a:srgbClr val="FFFF00"/>
                </a:solidFill>
              </a:rPr>
              <a:t>although</a:t>
            </a:r>
            <a:r>
              <a:rPr lang="pl-PL" sz="1600" dirty="0">
                <a:solidFill>
                  <a:srgbClr val="FFFF00"/>
                </a:solidFill>
              </a:rPr>
              <a:t> not </a:t>
            </a:r>
            <a:r>
              <a:rPr lang="pl-PL" sz="1600" dirty="0" err="1">
                <a:solidFill>
                  <a:srgbClr val="FFFF00"/>
                </a:solidFill>
              </a:rPr>
              <a:t>easy</a:t>
            </a:r>
            <a:r>
              <a:rPr lang="pl-PL" sz="1600" dirty="0">
                <a:solidFill>
                  <a:srgbClr val="FFFF00"/>
                </a:solidFill>
              </a:rPr>
              <a:t> to</a:t>
            </a:r>
          </a:p>
          <a:p>
            <a:r>
              <a:rPr lang="pl-PL" sz="1600" dirty="0">
                <a:solidFill>
                  <a:srgbClr val="FFFF00"/>
                </a:solidFill>
              </a:rPr>
              <a:t>      </a:t>
            </a:r>
            <a:r>
              <a:rPr lang="pl-PL" sz="1600" dirty="0" err="1">
                <a:solidFill>
                  <a:srgbClr val="FFFF00"/>
                </a:solidFill>
              </a:rPr>
              <a:t>extract</a:t>
            </a:r>
            <a:r>
              <a:rPr lang="pl-PL" sz="1600" dirty="0">
                <a:solidFill>
                  <a:srgbClr val="FFFF00"/>
                </a:solidFill>
              </a:rPr>
              <a:t> (G. </a:t>
            </a:r>
            <a:r>
              <a:rPr lang="pl-PL" sz="1600" dirty="0" err="1">
                <a:solidFill>
                  <a:srgbClr val="FFFF00"/>
                </a:solidFill>
              </a:rPr>
              <a:t>Scamps</a:t>
            </a:r>
            <a:r>
              <a:rPr lang="pl-PL" sz="1600" dirty="0">
                <a:solidFill>
                  <a:srgbClr val="FFFF00"/>
                </a:solidFill>
              </a:rPr>
              <a:t>, </a:t>
            </a:r>
            <a:r>
              <a:rPr lang="pl-PL" sz="1600" dirty="0" err="1">
                <a:solidFill>
                  <a:srgbClr val="FFFF00"/>
                </a:solidFill>
              </a:rPr>
              <a:t>Phys</a:t>
            </a:r>
            <a:r>
              <a:rPr lang="pl-PL" sz="1600" dirty="0">
                <a:solidFill>
                  <a:srgbClr val="FFFF00"/>
                </a:solidFill>
              </a:rPr>
              <a:t>. </a:t>
            </a:r>
            <a:r>
              <a:rPr lang="pl-PL" sz="1600" dirty="0" err="1">
                <a:solidFill>
                  <a:srgbClr val="FFFF00"/>
                </a:solidFill>
              </a:rPr>
              <a:t>Rev</a:t>
            </a:r>
            <a:r>
              <a:rPr lang="pl-PL" sz="1600" dirty="0">
                <a:solidFill>
                  <a:srgbClr val="FFFF00"/>
                </a:solidFill>
              </a:rPr>
              <a:t>. C</a:t>
            </a:r>
            <a:r>
              <a:rPr lang="en-US" sz="1600" dirty="0"/>
              <a:t> </a:t>
            </a:r>
            <a:r>
              <a:rPr lang="en-US" sz="1600" dirty="0">
                <a:solidFill>
                  <a:srgbClr val="FFFF00"/>
                </a:solidFill>
              </a:rPr>
              <a:t>C 97, 044611 (2018)</a:t>
            </a:r>
            <a:r>
              <a:rPr lang="pl-PL" sz="1600" dirty="0">
                <a:solidFill>
                  <a:srgbClr val="FFFF00"/>
                </a:solidFill>
              </a:rPr>
              <a:t> ).</a:t>
            </a:r>
          </a:p>
          <a:p>
            <a:pPr marL="285750" indent="-285750">
              <a:buFont typeface="Arial" panose="020B0604020202020204" pitchFamily="34" charset="0"/>
              <a:buChar char="•"/>
            </a:pPr>
            <a:endParaRPr lang="pl-PL" sz="1600" dirty="0">
              <a:solidFill>
                <a:srgbClr val="FFFF00"/>
              </a:solidFill>
            </a:endParaRPr>
          </a:p>
          <a:p>
            <a:pPr marL="285750" indent="-285750">
              <a:buFont typeface="Arial" panose="020B0604020202020204" pitchFamily="34" charset="0"/>
              <a:buChar char="•"/>
            </a:pPr>
            <a:r>
              <a:rPr lang="pl-PL" sz="1600" b="1" u="sng" dirty="0" err="1">
                <a:solidFill>
                  <a:srgbClr val="FFFF00"/>
                </a:solidFill>
              </a:rPr>
              <a:t>Pairing</a:t>
            </a:r>
            <a:r>
              <a:rPr lang="pl-PL" sz="1600" b="1" u="sng" dirty="0">
                <a:solidFill>
                  <a:srgbClr val="FFFF00"/>
                </a:solidFill>
              </a:rPr>
              <a:t> enhancement </a:t>
            </a:r>
            <a:r>
              <a:rPr lang="pl-PL" sz="1600" dirty="0">
                <a:solidFill>
                  <a:srgbClr val="FFFF00"/>
                </a:solidFill>
              </a:rPr>
              <a:t>in collision of magic nuclei is a </a:t>
            </a:r>
            <a:r>
              <a:rPr lang="pl-PL" sz="1600" u="sng" dirty="0" err="1">
                <a:solidFill>
                  <a:srgbClr val="FFFF00"/>
                </a:solidFill>
              </a:rPr>
              <a:t>generic</a:t>
            </a:r>
            <a:r>
              <a:rPr lang="pl-PL" sz="1600" u="sng" dirty="0">
                <a:solidFill>
                  <a:srgbClr val="FFFF00"/>
                </a:solidFill>
              </a:rPr>
              <a:t> </a:t>
            </a:r>
            <a:r>
              <a:rPr lang="pl-PL" sz="1600" u="sng" dirty="0" err="1">
                <a:solidFill>
                  <a:srgbClr val="FFFF00"/>
                </a:solidFill>
              </a:rPr>
              <a:t>feature</a:t>
            </a:r>
            <a:r>
              <a:rPr lang="pl-PL" sz="1600" u="sng" dirty="0">
                <a:solidFill>
                  <a:srgbClr val="FFFF00"/>
                </a:solidFill>
              </a:rPr>
              <a:t> of TDHFB </a:t>
            </a:r>
            <a:r>
              <a:rPr lang="pl-PL" sz="1600" dirty="0" err="1">
                <a:solidFill>
                  <a:srgbClr val="FFFF00"/>
                </a:solidFill>
              </a:rPr>
              <a:t>appearing</a:t>
            </a:r>
            <a:r>
              <a:rPr lang="pl-PL" sz="1600" dirty="0">
                <a:solidFill>
                  <a:srgbClr val="FFFF00"/>
                </a:solidFill>
              </a:rPr>
              <a:t> in </a:t>
            </a:r>
            <a:r>
              <a:rPr lang="pl-PL" sz="1600" dirty="0" err="1">
                <a:solidFill>
                  <a:srgbClr val="FFFF00"/>
                </a:solidFill>
              </a:rPr>
              <a:t>collisions</a:t>
            </a:r>
            <a:endParaRPr lang="pl-PL" sz="1600" dirty="0">
              <a:solidFill>
                <a:srgbClr val="FFFF00"/>
              </a:solidFill>
            </a:endParaRPr>
          </a:p>
          <a:p>
            <a:r>
              <a:rPr lang="pl-PL" sz="1600" dirty="0">
                <a:solidFill>
                  <a:srgbClr val="FFFF00"/>
                </a:solidFill>
              </a:rPr>
              <a:t>       of magic nuclei </a:t>
            </a:r>
            <a:r>
              <a:rPr lang="pl-PL" sz="1600" dirty="0" err="1">
                <a:solidFill>
                  <a:srgbClr val="FFFF00"/>
                </a:solidFill>
              </a:rPr>
              <a:t>at</a:t>
            </a:r>
            <a:r>
              <a:rPr lang="pl-PL" sz="1600" dirty="0">
                <a:solidFill>
                  <a:srgbClr val="FFFF00"/>
                </a:solidFill>
              </a:rPr>
              <a:t> </a:t>
            </a:r>
            <a:r>
              <a:rPr lang="pl-PL" sz="1600" dirty="0" err="1">
                <a:solidFill>
                  <a:srgbClr val="FFFF00"/>
                </a:solidFill>
              </a:rPr>
              <a:t>energies</a:t>
            </a:r>
            <a:r>
              <a:rPr lang="pl-PL" sz="1600" dirty="0">
                <a:solidFill>
                  <a:srgbClr val="FFFF00"/>
                </a:solidFill>
              </a:rPr>
              <a:t> </a:t>
            </a:r>
            <a:r>
              <a:rPr lang="pl-PL" sz="1600" dirty="0" err="1">
                <a:solidFill>
                  <a:srgbClr val="FFFF00"/>
                </a:solidFill>
              </a:rPr>
              <a:t>close</a:t>
            </a:r>
            <a:r>
              <a:rPr lang="pl-PL" sz="1600" dirty="0">
                <a:solidFill>
                  <a:srgbClr val="FFFF00"/>
                </a:solidFill>
              </a:rPr>
              <a:t> to the Coulomb </a:t>
            </a:r>
            <a:r>
              <a:rPr lang="pl-PL" sz="1600" dirty="0" err="1">
                <a:solidFill>
                  <a:srgbClr val="FFFF00"/>
                </a:solidFill>
              </a:rPr>
              <a:t>barrier</a:t>
            </a:r>
            <a:r>
              <a:rPr lang="pl-PL" sz="1600" dirty="0">
                <a:solidFill>
                  <a:srgbClr val="FFFF00"/>
                </a:solidFill>
              </a:rPr>
              <a:t>.</a:t>
            </a:r>
          </a:p>
          <a:p>
            <a:pPr marL="285750" indent="-285750">
              <a:buFont typeface="Arial" panose="020B0604020202020204" pitchFamily="34" charset="0"/>
              <a:buChar char="•"/>
            </a:pPr>
            <a:endParaRPr lang="pl-PL" sz="1600" dirty="0">
              <a:solidFill>
                <a:srgbClr val="FFFF00"/>
              </a:solidFill>
            </a:endParaRPr>
          </a:p>
          <a:p>
            <a:pPr marL="285750" indent="-285750">
              <a:buFont typeface="Arial" panose="020B0604020202020204" pitchFamily="34" charset="0"/>
              <a:buChar char="•"/>
            </a:pPr>
            <a:r>
              <a:rPr lang="pl-PL" sz="1600" dirty="0" err="1">
                <a:solidFill>
                  <a:srgbClr val="FFFF00"/>
                </a:solidFill>
              </a:rPr>
              <a:t>Impact</a:t>
            </a:r>
            <a:r>
              <a:rPr lang="pl-PL" sz="1600" dirty="0">
                <a:solidFill>
                  <a:srgbClr val="FFFF00"/>
                </a:solidFill>
              </a:rPr>
              <a:t> of pairing enhancement on dynamics is unknown and requires more theoretical </a:t>
            </a:r>
          </a:p>
          <a:p>
            <a:r>
              <a:rPr lang="pl-PL" sz="1600" dirty="0">
                <a:solidFill>
                  <a:srgbClr val="FFFF00"/>
                </a:solidFill>
              </a:rPr>
              <a:t>      effort: </a:t>
            </a:r>
            <a:r>
              <a:rPr lang="pl-PL" sz="1600" b="1" u="sng" dirty="0" err="1">
                <a:solidFill>
                  <a:srgbClr val="FFFF00"/>
                </a:solidFill>
              </a:rPr>
              <a:t>impact</a:t>
            </a:r>
            <a:r>
              <a:rPr lang="pl-PL" sz="1600" b="1" u="sng" dirty="0">
                <a:solidFill>
                  <a:srgbClr val="FFFF00"/>
                </a:solidFill>
              </a:rPr>
              <a:t> on </a:t>
            </a:r>
            <a:r>
              <a:rPr lang="pl-PL" sz="1600" b="1" u="sng" dirty="0" err="1">
                <a:solidFill>
                  <a:srgbClr val="FFFF00"/>
                </a:solidFill>
              </a:rPr>
              <a:t>quasifission</a:t>
            </a:r>
            <a:r>
              <a:rPr lang="pl-PL" sz="1600" b="1" u="sng" dirty="0">
                <a:solidFill>
                  <a:srgbClr val="FFFF00"/>
                </a:solidFill>
              </a:rPr>
              <a:t> </a:t>
            </a:r>
            <a:r>
              <a:rPr lang="pl-PL" sz="1600" b="1" u="sng" dirty="0" err="1">
                <a:solidFill>
                  <a:srgbClr val="FFFF00"/>
                </a:solidFill>
              </a:rPr>
              <a:t>process</a:t>
            </a:r>
            <a:r>
              <a:rPr lang="pl-PL" sz="1600" b="1" u="sng" dirty="0">
                <a:solidFill>
                  <a:srgbClr val="FFFF00"/>
                </a:solidFill>
              </a:rPr>
              <a:t>, </a:t>
            </a:r>
            <a:r>
              <a:rPr lang="pl-PL" sz="1600" b="1" u="sng" dirty="0" err="1">
                <a:solidFill>
                  <a:srgbClr val="FFFF00"/>
                </a:solidFill>
              </a:rPr>
              <a:t>interplay</a:t>
            </a:r>
            <a:r>
              <a:rPr lang="pl-PL" sz="1600" b="1" u="sng" dirty="0">
                <a:solidFill>
                  <a:srgbClr val="FFFF00"/>
                </a:solidFill>
              </a:rPr>
              <a:t> </a:t>
            </a:r>
            <a:r>
              <a:rPr lang="pl-PL" sz="1600" b="1" u="sng" dirty="0" err="1">
                <a:solidFill>
                  <a:srgbClr val="FFFF00"/>
                </a:solidFill>
              </a:rPr>
              <a:t>between</a:t>
            </a:r>
            <a:r>
              <a:rPr lang="pl-PL" sz="1600" b="1" u="sng" dirty="0">
                <a:solidFill>
                  <a:srgbClr val="FFFF00"/>
                </a:solidFill>
              </a:rPr>
              <a:t> </a:t>
            </a:r>
            <a:r>
              <a:rPr lang="pl-PL" sz="1600" b="1" u="sng" dirty="0" err="1">
                <a:solidFill>
                  <a:srgbClr val="FFFF00"/>
                </a:solidFill>
              </a:rPr>
              <a:t>pairing</a:t>
            </a:r>
            <a:r>
              <a:rPr lang="pl-PL" sz="1600" b="1" u="sng" dirty="0">
                <a:solidFill>
                  <a:srgbClr val="FFFF00"/>
                </a:solidFill>
              </a:rPr>
              <a:t> and </a:t>
            </a:r>
            <a:r>
              <a:rPr lang="pl-PL" sz="1600" b="1" u="sng" dirty="0" err="1">
                <a:solidFill>
                  <a:srgbClr val="FFFF00"/>
                </a:solidFill>
              </a:rPr>
              <a:t>shell</a:t>
            </a:r>
            <a:r>
              <a:rPr lang="pl-PL" sz="1600" b="1" u="sng" dirty="0">
                <a:solidFill>
                  <a:srgbClr val="FFFF00"/>
                </a:solidFill>
              </a:rPr>
              <a:t> </a:t>
            </a:r>
            <a:r>
              <a:rPr lang="pl-PL" sz="1600" b="1" u="sng" dirty="0" err="1">
                <a:solidFill>
                  <a:srgbClr val="FFFF00"/>
                </a:solidFill>
              </a:rPr>
              <a:t>effects</a:t>
            </a:r>
            <a:r>
              <a:rPr lang="pl-PL" sz="1600" b="1" u="sng" dirty="0">
                <a:solidFill>
                  <a:srgbClr val="FFFF00"/>
                </a:solidFill>
              </a:rPr>
              <a:t> in</a:t>
            </a:r>
          </a:p>
          <a:p>
            <a:r>
              <a:rPr lang="pl-PL" sz="1600" b="1" dirty="0">
                <a:solidFill>
                  <a:srgbClr val="FFFF00"/>
                </a:solidFill>
              </a:rPr>
              <a:t>      </a:t>
            </a:r>
            <a:r>
              <a:rPr lang="pl-PL" sz="1600" b="1" u="sng" dirty="0" err="1">
                <a:solidFill>
                  <a:srgbClr val="FFFF00"/>
                </a:solidFill>
              </a:rPr>
              <a:t>nuclear</a:t>
            </a:r>
            <a:r>
              <a:rPr lang="pl-PL" sz="1600" b="1" u="sng" dirty="0">
                <a:solidFill>
                  <a:srgbClr val="FFFF00"/>
                </a:solidFill>
              </a:rPr>
              <a:t> </a:t>
            </a:r>
            <a:r>
              <a:rPr lang="pl-PL" sz="1600" b="1" u="sng" dirty="0" err="1">
                <a:solidFill>
                  <a:srgbClr val="FFFF00"/>
                </a:solidFill>
              </a:rPr>
              <a:t>collisions</a:t>
            </a:r>
            <a:r>
              <a:rPr lang="pl-PL" sz="1600" b="1" dirty="0">
                <a:solidFill>
                  <a:srgbClr val="FFFF00"/>
                </a:solidFill>
              </a:rPr>
              <a:t>, </a:t>
            </a:r>
            <a:r>
              <a:rPr lang="pl-PL" sz="1600" dirty="0">
                <a:solidFill>
                  <a:srgbClr val="FFFF00"/>
                </a:solidFill>
              </a:rPr>
              <a:t>…</a:t>
            </a:r>
          </a:p>
        </p:txBody>
      </p:sp>
    </p:spTree>
    <p:extLst>
      <p:ext uri="{BB962C8B-B14F-4D97-AF65-F5344CB8AC3E}">
        <p14:creationId xmlns:p14="http://schemas.microsoft.com/office/powerpoint/2010/main" val="2203503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lowchart: Process 26">
            <a:extLst>
              <a:ext uri="{FF2B5EF4-FFF2-40B4-BE49-F238E27FC236}">
                <a16:creationId xmlns:a16="http://schemas.microsoft.com/office/drawing/2014/main" id="{1D43AB38-F520-45A9-A551-24704DC81705}"/>
              </a:ext>
            </a:extLst>
          </p:cNvPr>
          <p:cNvSpPr/>
          <p:nvPr/>
        </p:nvSpPr>
        <p:spPr>
          <a:xfrm>
            <a:off x="14903" y="541240"/>
            <a:ext cx="9129097" cy="6305185"/>
          </a:xfrm>
          <a:prstGeom prst="flowChartProcess">
            <a:avLst/>
          </a:prstGeom>
          <a:solidFill>
            <a:schemeClr val="bg1"/>
          </a:solidFill>
          <a:ln w="38100">
            <a:solidFill>
              <a:schemeClr val="bg1"/>
            </a:solidFill>
          </a:ln>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Rectangle 1">
            <a:extLst>
              <a:ext uri="{FF2B5EF4-FFF2-40B4-BE49-F238E27FC236}">
                <a16:creationId xmlns:a16="http://schemas.microsoft.com/office/drawing/2014/main" id="{1FF219CD-5D5E-4106-8CFD-7474B4AED973}"/>
              </a:ext>
            </a:extLst>
          </p:cNvPr>
          <p:cNvSpPr/>
          <p:nvPr/>
        </p:nvSpPr>
        <p:spPr>
          <a:xfrm>
            <a:off x="107504" y="636316"/>
            <a:ext cx="8928992" cy="3159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Qua</a:t>
            </a:r>
            <a:endParaRPr lang="en-US" dirty="0"/>
          </a:p>
        </p:txBody>
      </p:sp>
      <p:sp>
        <p:nvSpPr>
          <p:cNvPr id="3" name="TextBox 2">
            <a:extLst>
              <a:ext uri="{FF2B5EF4-FFF2-40B4-BE49-F238E27FC236}">
                <a16:creationId xmlns:a16="http://schemas.microsoft.com/office/drawing/2014/main" id="{ABCA4AE7-4DBB-4968-9E2A-E23C279AD6FF}"/>
              </a:ext>
            </a:extLst>
          </p:cNvPr>
          <p:cNvSpPr txBox="1"/>
          <p:nvPr/>
        </p:nvSpPr>
        <p:spPr>
          <a:xfrm>
            <a:off x="2855450" y="103326"/>
            <a:ext cx="3227165" cy="400110"/>
          </a:xfrm>
          <a:prstGeom prst="rect">
            <a:avLst/>
          </a:prstGeom>
          <a:noFill/>
        </p:spPr>
        <p:txBody>
          <a:bodyPr wrap="none" rtlCol="0">
            <a:spAutoFit/>
          </a:bodyPr>
          <a:lstStyle/>
          <a:p>
            <a:r>
              <a:rPr lang="pl-PL" sz="2000" b="1" i="1" u="sng" dirty="0">
                <a:solidFill>
                  <a:srgbClr val="FFFF00"/>
                </a:solidFill>
                <a:latin typeface="Comic Sans MS" panose="030F0702030302020204" pitchFamily="66" charset="0"/>
              </a:rPr>
              <a:t>Pairing as an energy gap</a:t>
            </a:r>
            <a:endParaRPr lang="en-US" sz="2000" b="1" i="1" u="sng" dirty="0">
              <a:solidFill>
                <a:srgbClr val="FFFF00"/>
              </a:solidFill>
              <a:latin typeface="Comic Sans MS" panose="030F0702030302020204" pitchFamily="66" charset="0"/>
            </a:endParaRPr>
          </a:p>
        </p:txBody>
      </p:sp>
      <p:graphicFrame>
        <p:nvGraphicFramePr>
          <p:cNvPr id="4" name="Object 3">
            <a:extLst>
              <a:ext uri="{FF2B5EF4-FFF2-40B4-BE49-F238E27FC236}">
                <a16:creationId xmlns:a16="http://schemas.microsoft.com/office/drawing/2014/main" id="{DDCC5AC1-1246-4A2C-BB15-EA25E4C7EE3D}"/>
              </a:ext>
            </a:extLst>
          </p:cNvPr>
          <p:cNvGraphicFramePr>
            <a:graphicFrameLocks noChangeAspect="1"/>
          </p:cNvGraphicFramePr>
          <p:nvPr/>
        </p:nvGraphicFramePr>
        <p:xfrm>
          <a:off x="3209925" y="1063625"/>
          <a:ext cx="2073275" cy="504825"/>
        </p:xfrm>
        <a:graphic>
          <a:graphicData uri="http://schemas.openxmlformats.org/presentationml/2006/ole">
            <mc:AlternateContent xmlns:mc="http://schemas.openxmlformats.org/markup-compatibility/2006">
              <mc:Choice xmlns:v="urn:schemas-microsoft-com:vml" Requires="v">
                <p:oleObj name="Equation" r:id="rId2" imgW="1358640" imgH="330120" progId="Equation.DSMT4">
                  <p:embed/>
                </p:oleObj>
              </mc:Choice>
              <mc:Fallback>
                <p:oleObj name="Equation" r:id="rId2" imgW="1358640" imgH="330120" progId="Equation.DSMT4">
                  <p:embed/>
                  <p:pic>
                    <p:nvPicPr>
                      <p:cNvPr id="4" name="Object 3">
                        <a:extLst>
                          <a:ext uri="{FF2B5EF4-FFF2-40B4-BE49-F238E27FC236}">
                            <a16:creationId xmlns:a16="http://schemas.microsoft.com/office/drawing/2014/main" id="{DDCC5AC1-1246-4A2C-BB15-EA25E4C7EE3D}"/>
                          </a:ext>
                        </a:extLst>
                      </p:cNvPr>
                      <p:cNvPicPr/>
                      <p:nvPr/>
                    </p:nvPicPr>
                    <p:blipFill>
                      <a:blip r:embed="rId3"/>
                      <a:stretch>
                        <a:fillRect/>
                      </a:stretch>
                    </p:blipFill>
                    <p:spPr>
                      <a:xfrm>
                        <a:off x="3209925" y="1063625"/>
                        <a:ext cx="2073275" cy="504825"/>
                      </a:xfrm>
                      <a:prstGeom prst="rect">
                        <a:avLst/>
                      </a:prstGeom>
                      <a:solidFill>
                        <a:schemeClr val="bg1"/>
                      </a:solidFill>
                      <a:ln>
                        <a:solidFill>
                          <a:srgbClr val="FF0000"/>
                        </a:solidFill>
                      </a:ln>
                    </p:spPr>
                  </p:pic>
                </p:oleObj>
              </mc:Fallback>
            </mc:AlternateContent>
          </a:graphicData>
        </a:graphic>
      </p:graphicFrame>
      <p:graphicFrame>
        <p:nvGraphicFramePr>
          <p:cNvPr id="5" name="Object 4">
            <a:extLst>
              <a:ext uri="{FF2B5EF4-FFF2-40B4-BE49-F238E27FC236}">
                <a16:creationId xmlns:a16="http://schemas.microsoft.com/office/drawing/2014/main" id="{24E422E1-4367-4F5D-A096-7AFC81753B4B}"/>
              </a:ext>
            </a:extLst>
          </p:cNvPr>
          <p:cNvGraphicFramePr>
            <a:graphicFrameLocks noChangeAspect="1"/>
          </p:cNvGraphicFramePr>
          <p:nvPr/>
        </p:nvGraphicFramePr>
        <p:xfrm>
          <a:off x="4267200" y="2557355"/>
          <a:ext cx="914400" cy="198438"/>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5" name="Object 4">
                        <a:extLst>
                          <a:ext uri="{FF2B5EF4-FFF2-40B4-BE49-F238E27FC236}">
                            <a16:creationId xmlns:a16="http://schemas.microsoft.com/office/drawing/2014/main" id="{24E422E1-4367-4F5D-A096-7AFC81753B4B}"/>
                          </a:ext>
                        </a:extLst>
                      </p:cNvPr>
                      <p:cNvPicPr/>
                      <p:nvPr/>
                    </p:nvPicPr>
                    <p:blipFill>
                      <a:blip r:embed="rId5"/>
                      <a:stretch>
                        <a:fillRect/>
                      </a:stretch>
                    </p:blipFill>
                    <p:spPr>
                      <a:xfrm>
                        <a:off x="4267200" y="2557355"/>
                        <a:ext cx="914400" cy="19843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BF1E977A-DF86-4F55-AEA9-471EDFD553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796" y="1121278"/>
            <a:ext cx="2810633" cy="2339248"/>
          </a:xfrm>
          <a:prstGeom prst="rect">
            <a:avLst/>
          </a:prstGeom>
        </p:spPr>
      </p:pic>
      <p:sp>
        <p:nvSpPr>
          <p:cNvPr id="7" name="Rectangle 6">
            <a:extLst>
              <a:ext uri="{FF2B5EF4-FFF2-40B4-BE49-F238E27FC236}">
                <a16:creationId xmlns:a16="http://schemas.microsoft.com/office/drawing/2014/main" id="{3332EF13-2326-48BC-A088-FF665DA4ECA6}"/>
              </a:ext>
            </a:extLst>
          </p:cNvPr>
          <p:cNvSpPr/>
          <p:nvPr/>
        </p:nvSpPr>
        <p:spPr>
          <a:xfrm>
            <a:off x="2541285" y="918492"/>
            <a:ext cx="589121" cy="2304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63364A19-571B-48D6-A7CF-B2265440BA4F}"/>
              </a:ext>
            </a:extLst>
          </p:cNvPr>
          <p:cNvCxnSpPr>
            <a:cxnSpLocks/>
          </p:cNvCxnSpPr>
          <p:nvPr/>
        </p:nvCxnSpPr>
        <p:spPr>
          <a:xfrm>
            <a:off x="1040806" y="2114374"/>
            <a:ext cx="0" cy="484325"/>
          </a:xfrm>
          <a:prstGeom prst="straightConnector1">
            <a:avLst/>
          </a:prstGeom>
          <a:ln w="41275">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Object 8">
            <a:extLst>
              <a:ext uri="{FF2B5EF4-FFF2-40B4-BE49-F238E27FC236}">
                <a16:creationId xmlns:a16="http://schemas.microsoft.com/office/drawing/2014/main" id="{98BF133E-84C2-48C4-BD10-FE2520FA2219}"/>
              </a:ext>
            </a:extLst>
          </p:cNvPr>
          <p:cNvGraphicFramePr>
            <a:graphicFrameLocks noChangeAspect="1"/>
          </p:cNvGraphicFramePr>
          <p:nvPr/>
        </p:nvGraphicFramePr>
        <p:xfrm>
          <a:off x="482833" y="2137524"/>
          <a:ext cx="476193" cy="343917"/>
        </p:xfrm>
        <a:graphic>
          <a:graphicData uri="http://schemas.openxmlformats.org/presentationml/2006/ole">
            <mc:AlternateContent xmlns:mc="http://schemas.openxmlformats.org/markup-compatibility/2006">
              <mc:Choice xmlns:v="urn:schemas-microsoft-com:vml" Requires="v">
                <p:oleObj name="Equation" r:id="rId7" imgW="228600" imgH="164880" progId="Equation.DSMT4">
                  <p:embed/>
                </p:oleObj>
              </mc:Choice>
              <mc:Fallback>
                <p:oleObj name="Equation" r:id="rId7" imgW="228600" imgH="164880" progId="Equation.DSMT4">
                  <p:embed/>
                  <p:pic>
                    <p:nvPicPr>
                      <p:cNvPr id="9" name="Object 8">
                        <a:extLst>
                          <a:ext uri="{FF2B5EF4-FFF2-40B4-BE49-F238E27FC236}">
                            <a16:creationId xmlns:a16="http://schemas.microsoft.com/office/drawing/2014/main" id="{98BF133E-84C2-48C4-BD10-FE2520FA2219}"/>
                          </a:ext>
                        </a:extLst>
                      </p:cNvPr>
                      <p:cNvPicPr/>
                      <p:nvPr/>
                    </p:nvPicPr>
                    <p:blipFill>
                      <a:blip r:embed="rId8"/>
                      <a:stretch>
                        <a:fillRect/>
                      </a:stretch>
                    </p:blipFill>
                    <p:spPr>
                      <a:xfrm>
                        <a:off x="482833" y="2137524"/>
                        <a:ext cx="476193" cy="343917"/>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8298FE23-5E5A-4E1F-A430-22093D5466B4}"/>
              </a:ext>
            </a:extLst>
          </p:cNvPr>
          <p:cNvSpPr txBox="1"/>
          <p:nvPr/>
        </p:nvSpPr>
        <p:spPr>
          <a:xfrm>
            <a:off x="3176164" y="743450"/>
            <a:ext cx="1954766" cy="338554"/>
          </a:xfrm>
          <a:prstGeom prst="rect">
            <a:avLst/>
          </a:prstGeom>
          <a:noFill/>
        </p:spPr>
        <p:txBody>
          <a:bodyPr wrap="none" rtlCol="0">
            <a:spAutoFit/>
          </a:bodyPr>
          <a:lstStyle/>
          <a:p>
            <a:r>
              <a:rPr lang="pl-PL" sz="1600" dirty="0"/>
              <a:t>Quasiparticle energy:</a:t>
            </a:r>
            <a:endParaRPr lang="en-US" sz="1600" dirty="0"/>
          </a:p>
        </p:txBody>
      </p:sp>
      <p:sp>
        <p:nvSpPr>
          <p:cNvPr id="11" name="TextBox 10">
            <a:extLst>
              <a:ext uri="{FF2B5EF4-FFF2-40B4-BE49-F238E27FC236}">
                <a16:creationId xmlns:a16="http://schemas.microsoft.com/office/drawing/2014/main" id="{853FA0D9-5F37-4079-96AA-9A14CFED64E0}"/>
              </a:ext>
            </a:extLst>
          </p:cNvPr>
          <p:cNvSpPr txBox="1"/>
          <p:nvPr/>
        </p:nvSpPr>
        <p:spPr>
          <a:xfrm>
            <a:off x="687726" y="1036126"/>
            <a:ext cx="1679242" cy="307777"/>
          </a:xfrm>
          <a:prstGeom prst="rect">
            <a:avLst/>
          </a:prstGeom>
          <a:noFill/>
        </p:spPr>
        <p:txBody>
          <a:bodyPr wrap="none" rtlCol="0">
            <a:spAutoFit/>
          </a:bodyPr>
          <a:lstStyle/>
          <a:p>
            <a:r>
              <a:rPr lang="pl-PL" sz="1400" dirty="0"/>
              <a:t>Single-particle levels</a:t>
            </a:r>
            <a:endParaRPr lang="en-US" sz="1400" dirty="0"/>
          </a:p>
        </p:txBody>
      </p:sp>
      <p:sp>
        <p:nvSpPr>
          <p:cNvPr id="12" name="TextBox 11">
            <a:extLst>
              <a:ext uri="{FF2B5EF4-FFF2-40B4-BE49-F238E27FC236}">
                <a16:creationId xmlns:a16="http://schemas.microsoft.com/office/drawing/2014/main" id="{1C404AC3-03CB-4DEC-89CA-ED28EC7B3B40}"/>
              </a:ext>
            </a:extLst>
          </p:cNvPr>
          <p:cNvSpPr txBox="1"/>
          <p:nvPr/>
        </p:nvSpPr>
        <p:spPr>
          <a:xfrm>
            <a:off x="1858847" y="3436291"/>
            <a:ext cx="976999" cy="276999"/>
          </a:xfrm>
          <a:prstGeom prst="rect">
            <a:avLst/>
          </a:prstGeom>
          <a:noFill/>
        </p:spPr>
        <p:txBody>
          <a:bodyPr wrap="none" rtlCol="0">
            <a:spAutoFit/>
          </a:bodyPr>
          <a:lstStyle/>
          <a:p>
            <a:r>
              <a:rPr lang="pl-PL" sz="1200" dirty="0"/>
              <a:t>Deformation</a:t>
            </a:r>
            <a:endParaRPr lang="en-US" sz="1200" dirty="0"/>
          </a:p>
        </p:txBody>
      </p:sp>
      <p:pic>
        <p:nvPicPr>
          <p:cNvPr id="13" name="Picture 12">
            <a:extLst>
              <a:ext uri="{FF2B5EF4-FFF2-40B4-BE49-F238E27FC236}">
                <a16:creationId xmlns:a16="http://schemas.microsoft.com/office/drawing/2014/main" id="{518B1797-2922-40A7-B74C-75133D21041F}"/>
              </a:ext>
            </a:extLst>
          </p:cNvPr>
          <p:cNvPicPr>
            <a:picLocks noChangeAspect="1"/>
          </p:cNvPicPr>
          <p:nvPr/>
        </p:nvPicPr>
        <p:blipFill>
          <a:blip r:embed="rId9"/>
          <a:stretch>
            <a:fillRect/>
          </a:stretch>
        </p:blipFill>
        <p:spPr>
          <a:xfrm>
            <a:off x="49629" y="3702776"/>
            <a:ext cx="3588825" cy="2957640"/>
          </a:xfrm>
          <a:prstGeom prst="rect">
            <a:avLst/>
          </a:prstGeom>
        </p:spPr>
      </p:pic>
      <p:cxnSp>
        <p:nvCxnSpPr>
          <p:cNvPr id="14" name="Straight Arrow Connector 13">
            <a:extLst>
              <a:ext uri="{FF2B5EF4-FFF2-40B4-BE49-F238E27FC236}">
                <a16:creationId xmlns:a16="http://schemas.microsoft.com/office/drawing/2014/main" id="{6B904E02-9F24-4895-AA08-E187CB865379}"/>
              </a:ext>
            </a:extLst>
          </p:cNvPr>
          <p:cNvCxnSpPr>
            <a:cxnSpLocks/>
          </p:cNvCxnSpPr>
          <p:nvPr/>
        </p:nvCxnSpPr>
        <p:spPr>
          <a:xfrm flipV="1">
            <a:off x="5580112" y="1132033"/>
            <a:ext cx="0" cy="230425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3D78D58-16CE-44A1-87BF-C2335FD6EF9B}"/>
              </a:ext>
            </a:extLst>
          </p:cNvPr>
          <p:cNvCxnSpPr>
            <a:cxnSpLocks/>
          </p:cNvCxnSpPr>
          <p:nvPr/>
        </p:nvCxnSpPr>
        <p:spPr>
          <a:xfrm flipV="1">
            <a:off x="5580112" y="3436290"/>
            <a:ext cx="2724729" cy="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00E7BBD7-8F25-449C-A370-A458D8AC0072}"/>
              </a:ext>
            </a:extLst>
          </p:cNvPr>
          <p:cNvSpPr/>
          <p:nvPr/>
        </p:nvSpPr>
        <p:spPr>
          <a:xfrm>
            <a:off x="5595805" y="1592398"/>
            <a:ext cx="3106468" cy="1458147"/>
          </a:xfrm>
          <a:custGeom>
            <a:avLst/>
            <a:gdLst>
              <a:gd name="connsiteX0" fmla="*/ 0 w 3083319"/>
              <a:gd name="connsiteY0" fmla="*/ 396111 h 1456641"/>
              <a:gd name="connsiteX1" fmla="*/ 81022 w 3083319"/>
              <a:gd name="connsiteY1" fmla="*/ 604455 h 1456641"/>
              <a:gd name="connsiteX2" fmla="*/ 219919 w 3083319"/>
              <a:gd name="connsiteY2" fmla="*/ 824374 h 1456641"/>
              <a:gd name="connsiteX3" fmla="*/ 347240 w 3083319"/>
              <a:gd name="connsiteY3" fmla="*/ 986420 h 1456641"/>
              <a:gd name="connsiteX4" fmla="*/ 497711 w 3083319"/>
              <a:gd name="connsiteY4" fmla="*/ 1148465 h 1456641"/>
              <a:gd name="connsiteX5" fmla="*/ 694481 w 3083319"/>
              <a:gd name="connsiteY5" fmla="*/ 1287362 h 1456641"/>
              <a:gd name="connsiteX6" fmla="*/ 833377 w 3083319"/>
              <a:gd name="connsiteY6" fmla="*/ 1391534 h 1456641"/>
              <a:gd name="connsiteX7" fmla="*/ 1030146 w 3083319"/>
              <a:gd name="connsiteY7" fmla="*/ 1449407 h 1456641"/>
              <a:gd name="connsiteX8" fmla="*/ 1203767 w 3083319"/>
              <a:gd name="connsiteY8" fmla="*/ 1449407 h 1456641"/>
              <a:gd name="connsiteX9" fmla="*/ 1354238 w 3083319"/>
              <a:gd name="connsiteY9" fmla="*/ 1391534 h 1456641"/>
              <a:gd name="connsiteX10" fmla="*/ 1446835 w 3083319"/>
              <a:gd name="connsiteY10" fmla="*/ 1275787 h 1456641"/>
              <a:gd name="connsiteX11" fmla="*/ 1585731 w 3083319"/>
              <a:gd name="connsiteY11" fmla="*/ 1032718 h 1456641"/>
              <a:gd name="connsiteX12" fmla="*/ 1701478 w 3083319"/>
              <a:gd name="connsiteY12" fmla="*/ 1009569 h 1456641"/>
              <a:gd name="connsiteX13" fmla="*/ 1805650 w 3083319"/>
              <a:gd name="connsiteY13" fmla="*/ 1055868 h 1456641"/>
              <a:gd name="connsiteX14" fmla="*/ 1944546 w 3083319"/>
              <a:gd name="connsiteY14" fmla="*/ 1217913 h 1456641"/>
              <a:gd name="connsiteX15" fmla="*/ 2118167 w 3083319"/>
              <a:gd name="connsiteY15" fmla="*/ 1298936 h 1456641"/>
              <a:gd name="connsiteX16" fmla="*/ 2338086 w 3083319"/>
              <a:gd name="connsiteY16" fmla="*/ 1287362 h 1456641"/>
              <a:gd name="connsiteX17" fmla="*/ 2465407 w 3083319"/>
              <a:gd name="connsiteY17" fmla="*/ 1171615 h 1456641"/>
              <a:gd name="connsiteX18" fmla="*/ 2754774 w 3083319"/>
              <a:gd name="connsiteY18" fmla="*/ 801225 h 1456641"/>
              <a:gd name="connsiteX19" fmla="*/ 2905245 w 3083319"/>
              <a:gd name="connsiteY19" fmla="*/ 488708 h 1456641"/>
              <a:gd name="connsiteX20" fmla="*/ 3032567 w 3083319"/>
              <a:gd name="connsiteY20" fmla="*/ 187767 h 1456641"/>
              <a:gd name="connsiteX21" fmla="*/ 3078865 w 3083319"/>
              <a:gd name="connsiteY21" fmla="*/ 25721 h 1456641"/>
              <a:gd name="connsiteX22" fmla="*/ 3078865 w 3083319"/>
              <a:gd name="connsiteY22" fmla="*/ 2572 h 1456641"/>
              <a:gd name="connsiteX0" fmla="*/ 0 w 3083319"/>
              <a:gd name="connsiteY0" fmla="*/ 396111 h 1456641"/>
              <a:gd name="connsiteX1" fmla="*/ 81022 w 3083319"/>
              <a:gd name="connsiteY1" fmla="*/ 604455 h 1456641"/>
              <a:gd name="connsiteX2" fmla="*/ 219919 w 3083319"/>
              <a:gd name="connsiteY2" fmla="*/ 824374 h 1456641"/>
              <a:gd name="connsiteX3" fmla="*/ 347240 w 3083319"/>
              <a:gd name="connsiteY3" fmla="*/ 986420 h 1456641"/>
              <a:gd name="connsiteX4" fmla="*/ 486136 w 3083319"/>
              <a:gd name="connsiteY4" fmla="*/ 1183189 h 1456641"/>
              <a:gd name="connsiteX5" fmla="*/ 694481 w 3083319"/>
              <a:gd name="connsiteY5" fmla="*/ 1287362 h 1456641"/>
              <a:gd name="connsiteX6" fmla="*/ 833377 w 3083319"/>
              <a:gd name="connsiteY6" fmla="*/ 1391534 h 1456641"/>
              <a:gd name="connsiteX7" fmla="*/ 1030146 w 3083319"/>
              <a:gd name="connsiteY7" fmla="*/ 1449407 h 1456641"/>
              <a:gd name="connsiteX8" fmla="*/ 1203767 w 3083319"/>
              <a:gd name="connsiteY8" fmla="*/ 1449407 h 1456641"/>
              <a:gd name="connsiteX9" fmla="*/ 1354238 w 3083319"/>
              <a:gd name="connsiteY9" fmla="*/ 1391534 h 1456641"/>
              <a:gd name="connsiteX10" fmla="*/ 1446835 w 3083319"/>
              <a:gd name="connsiteY10" fmla="*/ 1275787 h 1456641"/>
              <a:gd name="connsiteX11" fmla="*/ 1585731 w 3083319"/>
              <a:gd name="connsiteY11" fmla="*/ 1032718 h 1456641"/>
              <a:gd name="connsiteX12" fmla="*/ 1701478 w 3083319"/>
              <a:gd name="connsiteY12" fmla="*/ 1009569 h 1456641"/>
              <a:gd name="connsiteX13" fmla="*/ 1805650 w 3083319"/>
              <a:gd name="connsiteY13" fmla="*/ 1055868 h 1456641"/>
              <a:gd name="connsiteX14" fmla="*/ 1944546 w 3083319"/>
              <a:gd name="connsiteY14" fmla="*/ 1217913 h 1456641"/>
              <a:gd name="connsiteX15" fmla="*/ 2118167 w 3083319"/>
              <a:gd name="connsiteY15" fmla="*/ 1298936 h 1456641"/>
              <a:gd name="connsiteX16" fmla="*/ 2338086 w 3083319"/>
              <a:gd name="connsiteY16" fmla="*/ 1287362 h 1456641"/>
              <a:gd name="connsiteX17" fmla="*/ 2465407 w 3083319"/>
              <a:gd name="connsiteY17" fmla="*/ 1171615 h 1456641"/>
              <a:gd name="connsiteX18" fmla="*/ 2754774 w 3083319"/>
              <a:gd name="connsiteY18" fmla="*/ 801225 h 1456641"/>
              <a:gd name="connsiteX19" fmla="*/ 2905245 w 3083319"/>
              <a:gd name="connsiteY19" fmla="*/ 488708 h 1456641"/>
              <a:gd name="connsiteX20" fmla="*/ 3032567 w 3083319"/>
              <a:gd name="connsiteY20" fmla="*/ 187767 h 1456641"/>
              <a:gd name="connsiteX21" fmla="*/ 3078865 w 3083319"/>
              <a:gd name="connsiteY21" fmla="*/ 25721 h 1456641"/>
              <a:gd name="connsiteX22" fmla="*/ 3078865 w 3083319"/>
              <a:gd name="connsiteY22" fmla="*/ 2572 h 1456641"/>
              <a:gd name="connsiteX0" fmla="*/ 0 w 3083319"/>
              <a:gd name="connsiteY0" fmla="*/ 396111 h 1456641"/>
              <a:gd name="connsiteX1" fmla="*/ 81022 w 3083319"/>
              <a:gd name="connsiteY1" fmla="*/ 604455 h 1456641"/>
              <a:gd name="connsiteX2" fmla="*/ 219919 w 3083319"/>
              <a:gd name="connsiteY2" fmla="*/ 824374 h 1456641"/>
              <a:gd name="connsiteX3" fmla="*/ 347240 w 3083319"/>
              <a:gd name="connsiteY3" fmla="*/ 986420 h 1456641"/>
              <a:gd name="connsiteX4" fmla="*/ 486136 w 3083319"/>
              <a:gd name="connsiteY4" fmla="*/ 1183189 h 1456641"/>
              <a:gd name="connsiteX5" fmla="*/ 671331 w 3083319"/>
              <a:gd name="connsiteY5" fmla="*/ 1310512 h 1456641"/>
              <a:gd name="connsiteX6" fmla="*/ 833377 w 3083319"/>
              <a:gd name="connsiteY6" fmla="*/ 1391534 h 1456641"/>
              <a:gd name="connsiteX7" fmla="*/ 1030146 w 3083319"/>
              <a:gd name="connsiteY7" fmla="*/ 1449407 h 1456641"/>
              <a:gd name="connsiteX8" fmla="*/ 1203767 w 3083319"/>
              <a:gd name="connsiteY8" fmla="*/ 1449407 h 1456641"/>
              <a:gd name="connsiteX9" fmla="*/ 1354238 w 3083319"/>
              <a:gd name="connsiteY9" fmla="*/ 1391534 h 1456641"/>
              <a:gd name="connsiteX10" fmla="*/ 1446835 w 3083319"/>
              <a:gd name="connsiteY10" fmla="*/ 1275787 h 1456641"/>
              <a:gd name="connsiteX11" fmla="*/ 1585731 w 3083319"/>
              <a:gd name="connsiteY11" fmla="*/ 1032718 h 1456641"/>
              <a:gd name="connsiteX12" fmla="*/ 1701478 w 3083319"/>
              <a:gd name="connsiteY12" fmla="*/ 1009569 h 1456641"/>
              <a:gd name="connsiteX13" fmla="*/ 1805650 w 3083319"/>
              <a:gd name="connsiteY13" fmla="*/ 1055868 h 1456641"/>
              <a:gd name="connsiteX14" fmla="*/ 1944546 w 3083319"/>
              <a:gd name="connsiteY14" fmla="*/ 1217913 h 1456641"/>
              <a:gd name="connsiteX15" fmla="*/ 2118167 w 3083319"/>
              <a:gd name="connsiteY15" fmla="*/ 1298936 h 1456641"/>
              <a:gd name="connsiteX16" fmla="*/ 2338086 w 3083319"/>
              <a:gd name="connsiteY16" fmla="*/ 1287362 h 1456641"/>
              <a:gd name="connsiteX17" fmla="*/ 2465407 w 3083319"/>
              <a:gd name="connsiteY17" fmla="*/ 1171615 h 1456641"/>
              <a:gd name="connsiteX18" fmla="*/ 2754774 w 3083319"/>
              <a:gd name="connsiteY18" fmla="*/ 801225 h 1456641"/>
              <a:gd name="connsiteX19" fmla="*/ 2905245 w 3083319"/>
              <a:gd name="connsiteY19" fmla="*/ 488708 h 1456641"/>
              <a:gd name="connsiteX20" fmla="*/ 3032567 w 3083319"/>
              <a:gd name="connsiteY20" fmla="*/ 187767 h 1456641"/>
              <a:gd name="connsiteX21" fmla="*/ 3078865 w 3083319"/>
              <a:gd name="connsiteY21" fmla="*/ 25721 h 1456641"/>
              <a:gd name="connsiteX22" fmla="*/ 3078865 w 3083319"/>
              <a:gd name="connsiteY22" fmla="*/ 2572 h 1456641"/>
              <a:gd name="connsiteX0" fmla="*/ 0 w 3083319"/>
              <a:gd name="connsiteY0" fmla="*/ 396111 h 1458147"/>
              <a:gd name="connsiteX1" fmla="*/ 81022 w 3083319"/>
              <a:gd name="connsiteY1" fmla="*/ 604455 h 1458147"/>
              <a:gd name="connsiteX2" fmla="*/ 219919 w 3083319"/>
              <a:gd name="connsiteY2" fmla="*/ 824374 h 1458147"/>
              <a:gd name="connsiteX3" fmla="*/ 347240 w 3083319"/>
              <a:gd name="connsiteY3" fmla="*/ 986420 h 1458147"/>
              <a:gd name="connsiteX4" fmla="*/ 486136 w 3083319"/>
              <a:gd name="connsiteY4" fmla="*/ 1183189 h 1458147"/>
              <a:gd name="connsiteX5" fmla="*/ 671331 w 3083319"/>
              <a:gd name="connsiteY5" fmla="*/ 1310512 h 1458147"/>
              <a:gd name="connsiteX6" fmla="*/ 833377 w 3083319"/>
              <a:gd name="connsiteY6" fmla="*/ 1391534 h 1458147"/>
              <a:gd name="connsiteX7" fmla="*/ 1030146 w 3083319"/>
              <a:gd name="connsiteY7" fmla="*/ 1449407 h 1458147"/>
              <a:gd name="connsiteX8" fmla="*/ 1203767 w 3083319"/>
              <a:gd name="connsiteY8" fmla="*/ 1449407 h 1458147"/>
              <a:gd name="connsiteX9" fmla="*/ 1331088 w 3083319"/>
              <a:gd name="connsiteY9" fmla="*/ 1368385 h 1458147"/>
              <a:gd name="connsiteX10" fmla="*/ 1446835 w 3083319"/>
              <a:gd name="connsiteY10" fmla="*/ 1275787 h 1458147"/>
              <a:gd name="connsiteX11" fmla="*/ 1585731 w 3083319"/>
              <a:gd name="connsiteY11" fmla="*/ 1032718 h 1458147"/>
              <a:gd name="connsiteX12" fmla="*/ 1701478 w 3083319"/>
              <a:gd name="connsiteY12" fmla="*/ 1009569 h 1458147"/>
              <a:gd name="connsiteX13" fmla="*/ 1805650 w 3083319"/>
              <a:gd name="connsiteY13" fmla="*/ 1055868 h 1458147"/>
              <a:gd name="connsiteX14" fmla="*/ 1944546 w 3083319"/>
              <a:gd name="connsiteY14" fmla="*/ 1217913 h 1458147"/>
              <a:gd name="connsiteX15" fmla="*/ 2118167 w 3083319"/>
              <a:gd name="connsiteY15" fmla="*/ 1298936 h 1458147"/>
              <a:gd name="connsiteX16" fmla="*/ 2338086 w 3083319"/>
              <a:gd name="connsiteY16" fmla="*/ 1287362 h 1458147"/>
              <a:gd name="connsiteX17" fmla="*/ 2465407 w 3083319"/>
              <a:gd name="connsiteY17" fmla="*/ 1171615 h 1458147"/>
              <a:gd name="connsiteX18" fmla="*/ 2754774 w 3083319"/>
              <a:gd name="connsiteY18" fmla="*/ 801225 h 1458147"/>
              <a:gd name="connsiteX19" fmla="*/ 2905245 w 3083319"/>
              <a:gd name="connsiteY19" fmla="*/ 488708 h 1458147"/>
              <a:gd name="connsiteX20" fmla="*/ 3032567 w 3083319"/>
              <a:gd name="connsiteY20" fmla="*/ 187767 h 1458147"/>
              <a:gd name="connsiteX21" fmla="*/ 3078865 w 3083319"/>
              <a:gd name="connsiteY21" fmla="*/ 25721 h 1458147"/>
              <a:gd name="connsiteX22" fmla="*/ 3078865 w 3083319"/>
              <a:gd name="connsiteY22" fmla="*/ 2572 h 1458147"/>
              <a:gd name="connsiteX0" fmla="*/ 0 w 3083319"/>
              <a:gd name="connsiteY0" fmla="*/ 396111 h 1458147"/>
              <a:gd name="connsiteX1" fmla="*/ 81022 w 3083319"/>
              <a:gd name="connsiteY1" fmla="*/ 604455 h 1458147"/>
              <a:gd name="connsiteX2" fmla="*/ 219919 w 3083319"/>
              <a:gd name="connsiteY2" fmla="*/ 824374 h 1458147"/>
              <a:gd name="connsiteX3" fmla="*/ 347240 w 3083319"/>
              <a:gd name="connsiteY3" fmla="*/ 986420 h 1458147"/>
              <a:gd name="connsiteX4" fmla="*/ 486136 w 3083319"/>
              <a:gd name="connsiteY4" fmla="*/ 1183189 h 1458147"/>
              <a:gd name="connsiteX5" fmla="*/ 671331 w 3083319"/>
              <a:gd name="connsiteY5" fmla="*/ 1310512 h 1458147"/>
              <a:gd name="connsiteX6" fmla="*/ 833377 w 3083319"/>
              <a:gd name="connsiteY6" fmla="*/ 1391534 h 1458147"/>
              <a:gd name="connsiteX7" fmla="*/ 1030146 w 3083319"/>
              <a:gd name="connsiteY7" fmla="*/ 1449407 h 1458147"/>
              <a:gd name="connsiteX8" fmla="*/ 1203767 w 3083319"/>
              <a:gd name="connsiteY8" fmla="*/ 1449407 h 1458147"/>
              <a:gd name="connsiteX9" fmla="*/ 1331088 w 3083319"/>
              <a:gd name="connsiteY9" fmla="*/ 1368385 h 1458147"/>
              <a:gd name="connsiteX10" fmla="*/ 1469984 w 3083319"/>
              <a:gd name="connsiteY10" fmla="*/ 1217914 h 1458147"/>
              <a:gd name="connsiteX11" fmla="*/ 1585731 w 3083319"/>
              <a:gd name="connsiteY11" fmla="*/ 1032718 h 1458147"/>
              <a:gd name="connsiteX12" fmla="*/ 1701478 w 3083319"/>
              <a:gd name="connsiteY12" fmla="*/ 1009569 h 1458147"/>
              <a:gd name="connsiteX13" fmla="*/ 1805650 w 3083319"/>
              <a:gd name="connsiteY13" fmla="*/ 1055868 h 1458147"/>
              <a:gd name="connsiteX14" fmla="*/ 1944546 w 3083319"/>
              <a:gd name="connsiteY14" fmla="*/ 1217913 h 1458147"/>
              <a:gd name="connsiteX15" fmla="*/ 2118167 w 3083319"/>
              <a:gd name="connsiteY15" fmla="*/ 1298936 h 1458147"/>
              <a:gd name="connsiteX16" fmla="*/ 2338086 w 3083319"/>
              <a:gd name="connsiteY16" fmla="*/ 1287362 h 1458147"/>
              <a:gd name="connsiteX17" fmla="*/ 2465407 w 3083319"/>
              <a:gd name="connsiteY17" fmla="*/ 1171615 h 1458147"/>
              <a:gd name="connsiteX18" fmla="*/ 2754774 w 3083319"/>
              <a:gd name="connsiteY18" fmla="*/ 801225 h 1458147"/>
              <a:gd name="connsiteX19" fmla="*/ 2905245 w 3083319"/>
              <a:gd name="connsiteY19" fmla="*/ 488708 h 1458147"/>
              <a:gd name="connsiteX20" fmla="*/ 3032567 w 3083319"/>
              <a:gd name="connsiteY20" fmla="*/ 187767 h 1458147"/>
              <a:gd name="connsiteX21" fmla="*/ 3078865 w 3083319"/>
              <a:gd name="connsiteY21" fmla="*/ 25721 h 1458147"/>
              <a:gd name="connsiteX22" fmla="*/ 3078865 w 3083319"/>
              <a:gd name="connsiteY22" fmla="*/ 2572 h 1458147"/>
              <a:gd name="connsiteX0" fmla="*/ 0 w 3083319"/>
              <a:gd name="connsiteY0" fmla="*/ 396111 h 1458147"/>
              <a:gd name="connsiteX1" fmla="*/ 81022 w 3083319"/>
              <a:gd name="connsiteY1" fmla="*/ 604455 h 1458147"/>
              <a:gd name="connsiteX2" fmla="*/ 219919 w 3083319"/>
              <a:gd name="connsiteY2" fmla="*/ 824374 h 1458147"/>
              <a:gd name="connsiteX3" fmla="*/ 335665 w 3083319"/>
              <a:gd name="connsiteY3" fmla="*/ 1009570 h 1458147"/>
              <a:gd name="connsiteX4" fmla="*/ 486136 w 3083319"/>
              <a:gd name="connsiteY4" fmla="*/ 1183189 h 1458147"/>
              <a:gd name="connsiteX5" fmla="*/ 671331 w 3083319"/>
              <a:gd name="connsiteY5" fmla="*/ 1310512 h 1458147"/>
              <a:gd name="connsiteX6" fmla="*/ 833377 w 3083319"/>
              <a:gd name="connsiteY6" fmla="*/ 1391534 h 1458147"/>
              <a:gd name="connsiteX7" fmla="*/ 1030146 w 3083319"/>
              <a:gd name="connsiteY7" fmla="*/ 1449407 h 1458147"/>
              <a:gd name="connsiteX8" fmla="*/ 1203767 w 3083319"/>
              <a:gd name="connsiteY8" fmla="*/ 1449407 h 1458147"/>
              <a:gd name="connsiteX9" fmla="*/ 1331088 w 3083319"/>
              <a:gd name="connsiteY9" fmla="*/ 1368385 h 1458147"/>
              <a:gd name="connsiteX10" fmla="*/ 1469984 w 3083319"/>
              <a:gd name="connsiteY10" fmla="*/ 1217914 h 1458147"/>
              <a:gd name="connsiteX11" fmla="*/ 1585731 w 3083319"/>
              <a:gd name="connsiteY11" fmla="*/ 1032718 h 1458147"/>
              <a:gd name="connsiteX12" fmla="*/ 1701478 w 3083319"/>
              <a:gd name="connsiteY12" fmla="*/ 1009569 h 1458147"/>
              <a:gd name="connsiteX13" fmla="*/ 1805650 w 3083319"/>
              <a:gd name="connsiteY13" fmla="*/ 1055868 h 1458147"/>
              <a:gd name="connsiteX14" fmla="*/ 1944546 w 3083319"/>
              <a:gd name="connsiteY14" fmla="*/ 1217913 h 1458147"/>
              <a:gd name="connsiteX15" fmla="*/ 2118167 w 3083319"/>
              <a:gd name="connsiteY15" fmla="*/ 1298936 h 1458147"/>
              <a:gd name="connsiteX16" fmla="*/ 2338086 w 3083319"/>
              <a:gd name="connsiteY16" fmla="*/ 1287362 h 1458147"/>
              <a:gd name="connsiteX17" fmla="*/ 2465407 w 3083319"/>
              <a:gd name="connsiteY17" fmla="*/ 1171615 h 1458147"/>
              <a:gd name="connsiteX18" fmla="*/ 2754774 w 3083319"/>
              <a:gd name="connsiteY18" fmla="*/ 801225 h 1458147"/>
              <a:gd name="connsiteX19" fmla="*/ 2905245 w 3083319"/>
              <a:gd name="connsiteY19" fmla="*/ 488708 h 1458147"/>
              <a:gd name="connsiteX20" fmla="*/ 3032567 w 3083319"/>
              <a:gd name="connsiteY20" fmla="*/ 187767 h 1458147"/>
              <a:gd name="connsiteX21" fmla="*/ 3078865 w 3083319"/>
              <a:gd name="connsiteY21" fmla="*/ 25721 h 1458147"/>
              <a:gd name="connsiteX22" fmla="*/ 3078865 w 3083319"/>
              <a:gd name="connsiteY22" fmla="*/ 2572 h 1458147"/>
              <a:gd name="connsiteX0" fmla="*/ 0 w 3106468"/>
              <a:gd name="connsiteY0" fmla="*/ 396111 h 1458147"/>
              <a:gd name="connsiteX1" fmla="*/ 104171 w 3106468"/>
              <a:gd name="connsiteY1" fmla="*/ 604455 h 1458147"/>
              <a:gd name="connsiteX2" fmla="*/ 243068 w 3106468"/>
              <a:gd name="connsiteY2" fmla="*/ 824374 h 1458147"/>
              <a:gd name="connsiteX3" fmla="*/ 358814 w 3106468"/>
              <a:gd name="connsiteY3" fmla="*/ 1009570 h 1458147"/>
              <a:gd name="connsiteX4" fmla="*/ 509285 w 3106468"/>
              <a:gd name="connsiteY4" fmla="*/ 1183189 h 1458147"/>
              <a:gd name="connsiteX5" fmla="*/ 694480 w 3106468"/>
              <a:gd name="connsiteY5" fmla="*/ 1310512 h 1458147"/>
              <a:gd name="connsiteX6" fmla="*/ 856526 w 3106468"/>
              <a:gd name="connsiteY6" fmla="*/ 1391534 h 1458147"/>
              <a:gd name="connsiteX7" fmla="*/ 1053295 w 3106468"/>
              <a:gd name="connsiteY7" fmla="*/ 1449407 h 1458147"/>
              <a:gd name="connsiteX8" fmla="*/ 1226916 w 3106468"/>
              <a:gd name="connsiteY8" fmla="*/ 1449407 h 1458147"/>
              <a:gd name="connsiteX9" fmla="*/ 1354237 w 3106468"/>
              <a:gd name="connsiteY9" fmla="*/ 1368385 h 1458147"/>
              <a:gd name="connsiteX10" fmla="*/ 1493133 w 3106468"/>
              <a:gd name="connsiteY10" fmla="*/ 1217914 h 1458147"/>
              <a:gd name="connsiteX11" fmla="*/ 1608880 w 3106468"/>
              <a:gd name="connsiteY11" fmla="*/ 1032718 h 1458147"/>
              <a:gd name="connsiteX12" fmla="*/ 1724627 w 3106468"/>
              <a:gd name="connsiteY12" fmla="*/ 1009569 h 1458147"/>
              <a:gd name="connsiteX13" fmla="*/ 1828799 w 3106468"/>
              <a:gd name="connsiteY13" fmla="*/ 1055868 h 1458147"/>
              <a:gd name="connsiteX14" fmla="*/ 1967695 w 3106468"/>
              <a:gd name="connsiteY14" fmla="*/ 1217913 h 1458147"/>
              <a:gd name="connsiteX15" fmla="*/ 2141316 w 3106468"/>
              <a:gd name="connsiteY15" fmla="*/ 1298936 h 1458147"/>
              <a:gd name="connsiteX16" fmla="*/ 2361235 w 3106468"/>
              <a:gd name="connsiteY16" fmla="*/ 1287362 h 1458147"/>
              <a:gd name="connsiteX17" fmla="*/ 2488556 w 3106468"/>
              <a:gd name="connsiteY17" fmla="*/ 1171615 h 1458147"/>
              <a:gd name="connsiteX18" fmla="*/ 2777923 w 3106468"/>
              <a:gd name="connsiteY18" fmla="*/ 801225 h 1458147"/>
              <a:gd name="connsiteX19" fmla="*/ 2928394 w 3106468"/>
              <a:gd name="connsiteY19" fmla="*/ 488708 h 1458147"/>
              <a:gd name="connsiteX20" fmla="*/ 3055716 w 3106468"/>
              <a:gd name="connsiteY20" fmla="*/ 187767 h 1458147"/>
              <a:gd name="connsiteX21" fmla="*/ 3102014 w 3106468"/>
              <a:gd name="connsiteY21" fmla="*/ 25721 h 1458147"/>
              <a:gd name="connsiteX22" fmla="*/ 3102014 w 3106468"/>
              <a:gd name="connsiteY22" fmla="*/ 2572 h 145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6468" h="1458147">
                <a:moveTo>
                  <a:pt x="0" y="396111"/>
                </a:moveTo>
                <a:cubicBezTo>
                  <a:pt x="22184" y="464594"/>
                  <a:pt x="63660" y="533078"/>
                  <a:pt x="104171" y="604455"/>
                </a:cubicBezTo>
                <a:cubicBezTo>
                  <a:pt x="144682" y="675832"/>
                  <a:pt x="200628" y="756855"/>
                  <a:pt x="243068" y="824374"/>
                </a:cubicBezTo>
                <a:cubicBezTo>
                  <a:pt x="285509" y="891893"/>
                  <a:pt x="314445" y="949768"/>
                  <a:pt x="358814" y="1009570"/>
                </a:cubicBezTo>
                <a:cubicBezTo>
                  <a:pt x="403183" y="1069372"/>
                  <a:pt x="453341" y="1133032"/>
                  <a:pt x="509285" y="1183189"/>
                </a:cubicBezTo>
                <a:cubicBezTo>
                  <a:pt x="565229" y="1233346"/>
                  <a:pt x="636607" y="1275788"/>
                  <a:pt x="694480" y="1310512"/>
                </a:cubicBezTo>
                <a:cubicBezTo>
                  <a:pt x="752353" y="1345236"/>
                  <a:pt x="796724" y="1368385"/>
                  <a:pt x="856526" y="1391534"/>
                </a:cubicBezTo>
                <a:cubicBezTo>
                  <a:pt x="916328" y="1414683"/>
                  <a:pt x="991563" y="1439761"/>
                  <a:pt x="1053295" y="1449407"/>
                </a:cubicBezTo>
                <a:cubicBezTo>
                  <a:pt x="1115027" y="1459053"/>
                  <a:pt x="1176759" y="1462911"/>
                  <a:pt x="1226916" y="1449407"/>
                </a:cubicBezTo>
                <a:cubicBezTo>
                  <a:pt x="1277073" y="1435903"/>
                  <a:pt x="1309868" y="1406967"/>
                  <a:pt x="1354237" y="1368385"/>
                </a:cubicBezTo>
                <a:cubicBezTo>
                  <a:pt x="1398606" y="1329803"/>
                  <a:pt x="1450693" y="1273858"/>
                  <a:pt x="1493133" y="1217914"/>
                </a:cubicBezTo>
                <a:cubicBezTo>
                  <a:pt x="1535573" y="1161970"/>
                  <a:pt x="1570298" y="1067442"/>
                  <a:pt x="1608880" y="1032718"/>
                </a:cubicBezTo>
                <a:cubicBezTo>
                  <a:pt x="1647462" y="997994"/>
                  <a:pt x="1687974" y="1005711"/>
                  <a:pt x="1724627" y="1009569"/>
                </a:cubicBezTo>
                <a:cubicBezTo>
                  <a:pt x="1761280" y="1013427"/>
                  <a:pt x="1788288" y="1021144"/>
                  <a:pt x="1828799" y="1055868"/>
                </a:cubicBezTo>
                <a:cubicBezTo>
                  <a:pt x="1869310" y="1090592"/>
                  <a:pt x="1915609" y="1177402"/>
                  <a:pt x="1967695" y="1217913"/>
                </a:cubicBezTo>
                <a:cubicBezTo>
                  <a:pt x="2019781" y="1258424"/>
                  <a:pt x="2075726" y="1287361"/>
                  <a:pt x="2141316" y="1298936"/>
                </a:cubicBezTo>
                <a:cubicBezTo>
                  <a:pt x="2206906" y="1310511"/>
                  <a:pt x="2303362" y="1308582"/>
                  <a:pt x="2361235" y="1287362"/>
                </a:cubicBezTo>
                <a:cubicBezTo>
                  <a:pt x="2419108" y="1266142"/>
                  <a:pt x="2419108" y="1252638"/>
                  <a:pt x="2488556" y="1171615"/>
                </a:cubicBezTo>
                <a:cubicBezTo>
                  <a:pt x="2558004" y="1090592"/>
                  <a:pt x="2704617" y="915043"/>
                  <a:pt x="2777923" y="801225"/>
                </a:cubicBezTo>
                <a:cubicBezTo>
                  <a:pt x="2851229" y="687407"/>
                  <a:pt x="2882095" y="590951"/>
                  <a:pt x="2928394" y="488708"/>
                </a:cubicBezTo>
                <a:cubicBezTo>
                  <a:pt x="2974693" y="386465"/>
                  <a:pt x="3026779" y="264931"/>
                  <a:pt x="3055716" y="187767"/>
                </a:cubicBezTo>
                <a:cubicBezTo>
                  <a:pt x="3084653" y="110603"/>
                  <a:pt x="3094298" y="56587"/>
                  <a:pt x="3102014" y="25721"/>
                </a:cubicBezTo>
                <a:cubicBezTo>
                  <a:pt x="3109730" y="-5145"/>
                  <a:pt x="3105872" y="-1287"/>
                  <a:pt x="3102014" y="2572"/>
                </a:cubicBezTo>
              </a:path>
            </a:pathLst>
          </a:cu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86552C84-DC9D-4C57-AD11-872BFB3D4EB0}"/>
              </a:ext>
            </a:extLst>
          </p:cNvPr>
          <p:cNvSpPr/>
          <p:nvPr/>
        </p:nvSpPr>
        <p:spPr>
          <a:xfrm>
            <a:off x="6551271" y="1388962"/>
            <a:ext cx="1348882" cy="985172"/>
          </a:xfrm>
          <a:custGeom>
            <a:avLst/>
            <a:gdLst>
              <a:gd name="connsiteX0" fmla="*/ 0 w 1348882"/>
              <a:gd name="connsiteY0" fmla="*/ 208344 h 985172"/>
              <a:gd name="connsiteX1" fmla="*/ 115747 w 1348882"/>
              <a:gd name="connsiteY1" fmla="*/ 405114 h 985172"/>
              <a:gd name="connsiteX2" fmla="*/ 381964 w 1348882"/>
              <a:gd name="connsiteY2" fmla="*/ 763929 h 985172"/>
              <a:gd name="connsiteX3" fmla="*/ 648182 w 1348882"/>
              <a:gd name="connsiteY3" fmla="*/ 949124 h 985172"/>
              <a:gd name="connsiteX4" fmla="*/ 798653 w 1348882"/>
              <a:gd name="connsiteY4" fmla="*/ 972273 h 985172"/>
              <a:gd name="connsiteX5" fmla="*/ 1006997 w 1348882"/>
              <a:gd name="connsiteY5" fmla="*/ 798653 h 985172"/>
              <a:gd name="connsiteX6" fmla="*/ 1192192 w 1348882"/>
              <a:gd name="connsiteY6" fmla="*/ 451413 h 985172"/>
              <a:gd name="connsiteX7" fmla="*/ 1331088 w 1348882"/>
              <a:gd name="connsiteY7" fmla="*/ 92597 h 985172"/>
              <a:gd name="connsiteX8" fmla="*/ 1342663 w 1348882"/>
              <a:gd name="connsiteY8" fmla="*/ 0 h 98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882" h="985172">
                <a:moveTo>
                  <a:pt x="0" y="208344"/>
                </a:moveTo>
                <a:cubicBezTo>
                  <a:pt x="26043" y="260430"/>
                  <a:pt x="52086" y="312517"/>
                  <a:pt x="115747" y="405114"/>
                </a:cubicBezTo>
                <a:cubicBezTo>
                  <a:pt x="179408" y="497711"/>
                  <a:pt x="293225" y="673261"/>
                  <a:pt x="381964" y="763929"/>
                </a:cubicBezTo>
                <a:cubicBezTo>
                  <a:pt x="470703" y="854597"/>
                  <a:pt x="578734" y="914400"/>
                  <a:pt x="648182" y="949124"/>
                </a:cubicBezTo>
                <a:cubicBezTo>
                  <a:pt x="717630" y="983848"/>
                  <a:pt x="738851" y="997352"/>
                  <a:pt x="798653" y="972273"/>
                </a:cubicBezTo>
                <a:cubicBezTo>
                  <a:pt x="858456" y="947195"/>
                  <a:pt x="941407" y="885463"/>
                  <a:pt x="1006997" y="798653"/>
                </a:cubicBezTo>
                <a:cubicBezTo>
                  <a:pt x="1072587" y="711843"/>
                  <a:pt x="1138177" y="569089"/>
                  <a:pt x="1192192" y="451413"/>
                </a:cubicBezTo>
                <a:cubicBezTo>
                  <a:pt x="1246207" y="333737"/>
                  <a:pt x="1306010" y="167832"/>
                  <a:pt x="1331088" y="92597"/>
                </a:cubicBezTo>
                <a:cubicBezTo>
                  <a:pt x="1356167" y="17361"/>
                  <a:pt x="1349415" y="8680"/>
                  <a:pt x="134266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Arrow Connector 17">
            <a:extLst>
              <a:ext uri="{FF2B5EF4-FFF2-40B4-BE49-F238E27FC236}">
                <a16:creationId xmlns:a16="http://schemas.microsoft.com/office/drawing/2014/main" id="{AD2A1ADD-1E0F-46F3-B307-9FCE0A23AB9D}"/>
              </a:ext>
            </a:extLst>
          </p:cNvPr>
          <p:cNvCxnSpPr>
            <a:cxnSpLocks/>
          </p:cNvCxnSpPr>
          <p:nvPr/>
        </p:nvCxnSpPr>
        <p:spPr>
          <a:xfrm>
            <a:off x="7092280" y="2320719"/>
            <a:ext cx="0" cy="353166"/>
          </a:xfrm>
          <a:prstGeom prst="straightConnector1">
            <a:avLst/>
          </a:prstGeom>
          <a:ln w="412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5104B22-F436-48A2-AB17-1492152CD1CA}"/>
              </a:ext>
            </a:extLst>
          </p:cNvPr>
          <p:cNvCxnSpPr>
            <a:cxnSpLocks/>
          </p:cNvCxnSpPr>
          <p:nvPr/>
        </p:nvCxnSpPr>
        <p:spPr>
          <a:xfrm>
            <a:off x="7160614" y="2338086"/>
            <a:ext cx="252867" cy="260613"/>
          </a:xfrm>
          <a:prstGeom prst="line">
            <a:avLst/>
          </a:prstGeom>
          <a:ln w="349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301353-2C14-44E0-8F69-3AE797E35F09}"/>
              </a:ext>
            </a:extLst>
          </p:cNvPr>
          <p:cNvCxnSpPr>
            <a:cxnSpLocks/>
            <a:endCxn id="16" idx="11"/>
          </p:cNvCxnSpPr>
          <p:nvPr/>
        </p:nvCxnSpPr>
        <p:spPr>
          <a:xfrm flipH="1">
            <a:off x="7204685" y="2329957"/>
            <a:ext cx="216036" cy="295159"/>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83EB58E-BF2F-4F79-93B4-B5B934478C9A}"/>
              </a:ext>
            </a:extLst>
          </p:cNvPr>
          <p:cNvSpPr txBox="1"/>
          <p:nvPr/>
        </p:nvSpPr>
        <p:spPr>
          <a:xfrm>
            <a:off x="6061114" y="866849"/>
            <a:ext cx="2199000" cy="338554"/>
          </a:xfrm>
          <a:prstGeom prst="rect">
            <a:avLst/>
          </a:prstGeom>
          <a:noFill/>
        </p:spPr>
        <p:txBody>
          <a:bodyPr wrap="none" rtlCol="0">
            <a:spAutoFit/>
          </a:bodyPr>
          <a:lstStyle/>
          <a:p>
            <a:r>
              <a:rPr lang="pl-PL" sz="1600" dirty="0"/>
              <a:t>Potential energy surface</a:t>
            </a:r>
            <a:endParaRPr lang="en-US" sz="1600" dirty="0"/>
          </a:p>
        </p:txBody>
      </p:sp>
      <p:sp>
        <p:nvSpPr>
          <p:cNvPr id="22" name="TextBox 21">
            <a:extLst>
              <a:ext uri="{FF2B5EF4-FFF2-40B4-BE49-F238E27FC236}">
                <a16:creationId xmlns:a16="http://schemas.microsoft.com/office/drawing/2014/main" id="{7D7FCC6D-5286-4151-9316-B25B251C6A60}"/>
              </a:ext>
            </a:extLst>
          </p:cNvPr>
          <p:cNvSpPr txBox="1"/>
          <p:nvPr/>
        </p:nvSpPr>
        <p:spPr>
          <a:xfrm>
            <a:off x="7816341" y="3529532"/>
            <a:ext cx="976999" cy="276999"/>
          </a:xfrm>
          <a:prstGeom prst="rect">
            <a:avLst/>
          </a:prstGeom>
          <a:noFill/>
        </p:spPr>
        <p:txBody>
          <a:bodyPr wrap="none" rtlCol="0">
            <a:spAutoFit/>
          </a:bodyPr>
          <a:lstStyle/>
          <a:p>
            <a:r>
              <a:rPr lang="pl-PL" sz="1200" dirty="0"/>
              <a:t>Deformation</a:t>
            </a:r>
            <a:endParaRPr lang="en-US" sz="1200" dirty="0"/>
          </a:p>
        </p:txBody>
      </p:sp>
      <p:sp>
        <p:nvSpPr>
          <p:cNvPr id="23" name="TextBox 22">
            <a:extLst>
              <a:ext uri="{FF2B5EF4-FFF2-40B4-BE49-F238E27FC236}">
                <a16:creationId xmlns:a16="http://schemas.microsoft.com/office/drawing/2014/main" id="{E4F61CF9-9C06-48B8-99E5-4AE4C870ABD2}"/>
              </a:ext>
            </a:extLst>
          </p:cNvPr>
          <p:cNvSpPr txBox="1"/>
          <p:nvPr/>
        </p:nvSpPr>
        <p:spPr>
          <a:xfrm>
            <a:off x="53225" y="6439218"/>
            <a:ext cx="2948243" cy="430887"/>
          </a:xfrm>
          <a:prstGeom prst="rect">
            <a:avLst/>
          </a:prstGeom>
          <a:noFill/>
        </p:spPr>
        <p:txBody>
          <a:bodyPr wrap="none" rtlCol="0">
            <a:spAutoFit/>
          </a:bodyPr>
          <a:lstStyle/>
          <a:p>
            <a:r>
              <a:rPr lang="en-US" sz="1100" b="1" dirty="0">
                <a:latin typeface="Times New Roman"/>
                <a:cs typeface="Times New Roman"/>
              </a:rPr>
              <a:t>From </a:t>
            </a:r>
            <a:r>
              <a:rPr lang="en-US" sz="1100" b="1" dirty="0" err="1">
                <a:latin typeface="Times New Roman"/>
                <a:cs typeface="Times New Roman"/>
              </a:rPr>
              <a:t>Barranco</a:t>
            </a:r>
            <a:r>
              <a:rPr lang="en-US" sz="1100" b="1" dirty="0">
                <a:latin typeface="Times New Roman"/>
                <a:cs typeface="Times New Roman"/>
              </a:rPr>
              <a:t>, Bertsch, </a:t>
            </a:r>
            <a:r>
              <a:rPr lang="en-US" sz="1100" b="1" dirty="0" err="1">
                <a:latin typeface="Times New Roman"/>
                <a:cs typeface="Times New Roman"/>
              </a:rPr>
              <a:t>Broglia</a:t>
            </a:r>
            <a:r>
              <a:rPr lang="en-US" sz="1100" b="1" dirty="0">
                <a:latin typeface="Times New Roman"/>
                <a:cs typeface="Times New Roman"/>
              </a:rPr>
              <a:t>, and </a:t>
            </a:r>
            <a:r>
              <a:rPr lang="en-US" sz="1100" b="1" dirty="0" err="1">
                <a:latin typeface="Times New Roman"/>
                <a:cs typeface="Times New Roman"/>
              </a:rPr>
              <a:t>Vigezzi</a:t>
            </a:r>
            <a:endParaRPr lang="en-US" sz="1100" b="1" dirty="0">
              <a:latin typeface="Times New Roman"/>
              <a:cs typeface="Times New Roman"/>
            </a:endParaRPr>
          </a:p>
          <a:p>
            <a:r>
              <a:rPr lang="en-US" sz="1100" b="1" dirty="0" err="1">
                <a:latin typeface="Times New Roman"/>
                <a:cs typeface="Times New Roman"/>
              </a:rPr>
              <a:t>Nucl</a:t>
            </a:r>
            <a:r>
              <a:rPr lang="en-US" sz="1100" b="1" dirty="0">
                <a:latin typeface="Times New Roman"/>
                <a:cs typeface="Times New Roman"/>
              </a:rPr>
              <a:t>. Phys. A512, 253 (1990)</a:t>
            </a:r>
          </a:p>
        </p:txBody>
      </p:sp>
      <p:sp>
        <p:nvSpPr>
          <p:cNvPr id="25" name="Arrow: Left-Right 24">
            <a:extLst>
              <a:ext uri="{FF2B5EF4-FFF2-40B4-BE49-F238E27FC236}">
                <a16:creationId xmlns:a16="http://schemas.microsoft.com/office/drawing/2014/main" id="{54D08D63-1B6C-4966-A7C2-EBEC90EDD1B0}"/>
              </a:ext>
            </a:extLst>
          </p:cNvPr>
          <p:cNvSpPr/>
          <p:nvPr/>
        </p:nvSpPr>
        <p:spPr>
          <a:xfrm>
            <a:off x="3563888" y="2137524"/>
            <a:ext cx="1440160" cy="419831"/>
          </a:xfrm>
          <a:prstGeom prst="leftRightArrow">
            <a:avLst/>
          </a:prstGeom>
          <a:solidFill>
            <a:srgbClr val="FF0000"/>
          </a:solidFill>
          <a:ln w="38100"/>
        </p:spPr>
        <p:style>
          <a:lnRef idx="1">
            <a:schemeClr val="dk1"/>
          </a:lnRef>
          <a:fillRef idx="0">
            <a:schemeClr val="dk1"/>
          </a:fillRef>
          <a:effectRef idx="0">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TextBox 25">
            <a:extLst>
              <a:ext uri="{FF2B5EF4-FFF2-40B4-BE49-F238E27FC236}">
                <a16:creationId xmlns:a16="http://schemas.microsoft.com/office/drawing/2014/main" id="{75738688-74C6-4D17-A6FB-9435C8A158F2}"/>
              </a:ext>
            </a:extLst>
          </p:cNvPr>
          <p:cNvSpPr txBox="1"/>
          <p:nvPr/>
        </p:nvSpPr>
        <p:spPr>
          <a:xfrm>
            <a:off x="3691967" y="4244511"/>
            <a:ext cx="5120312" cy="2308324"/>
          </a:xfrm>
          <a:prstGeom prst="rect">
            <a:avLst/>
          </a:prstGeom>
          <a:noFill/>
        </p:spPr>
        <p:txBody>
          <a:bodyPr wrap="none" rtlCol="0">
            <a:spAutoFit/>
          </a:bodyPr>
          <a:lstStyle/>
          <a:p>
            <a:r>
              <a:rPr lang="pl-PL" sz="1600" dirty="0">
                <a:latin typeface="Comic Sans MS" panose="030F0702030302020204" pitchFamily="66" charset="0"/>
              </a:rPr>
              <a:t>As a consequence of pairing correlations </a:t>
            </a:r>
          </a:p>
          <a:p>
            <a:r>
              <a:rPr lang="pl-PL" sz="1600" dirty="0">
                <a:latin typeface="Comic Sans MS" panose="030F0702030302020204" pitchFamily="66" charset="0"/>
              </a:rPr>
              <a:t>large amplitude nuclear motion becomes </a:t>
            </a:r>
          </a:p>
          <a:p>
            <a:r>
              <a:rPr lang="pl-PL" sz="1600" dirty="0">
                <a:latin typeface="Comic Sans MS" panose="030F0702030302020204" pitchFamily="66" charset="0"/>
              </a:rPr>
              <a:t>more adiabatic. </a:t>
            </a:r>
          </a:p>
          <a:p>
            <a:endParaRPr lang="pl-PL" sz="1600" dirty="0">
              <a:latin typeface="Comic Sans MS" panose="030F0702030302020204" pitchFamily="66" charset="0"/>
            </a:endParaRPr>
          </a:p>
          <a:p>
            <a:endParaRPr lang="pl-PL" sz="1600" dirty="0">
              <a:latin typeface="Comic Sans MS" panose="030F0702030302020204" pitchFamily="66" charset="0"/>
              <a:cs typeface="Times New Roman"/>
            </a:endParaRPr>
          </a:p>
          <a:p>
            <a:r>
              <a:rPr lang="en-US" sz="1600" dirty="0">
                <a:latin typeface="Comic Sans MS" panose="030F0702030302020204" pitchFamily="66" charset="0"/>
                <a:cs typeface="Times New Roman"/>
              </a:rPr>
              <a:t>While a nucleus elongates its Fermi surface </a:t>
            </a:r>
          </a:p>
          <a:p>
            <a:r>
              <a:rPr lang="en-US" sz="1600" dirty="0">
                <a:latin typeface="Comic Sans MS" panose="030F0702030302020204" pitchFamily="66" charset="0"/>
                <a:cs typeface="Times New Roman"/>
              </a:rPr>
              <a:t>becomes oblate and its sphericity must be restored</a:t>
            </a:r>
          </a:p>
          <a:p>
            <a:r>
              <a:rPr lang="en-US" sz="1600" dirty="0">
                <a:latin typeface="Comic Sans MS" panose="030F0702030302020204" pitchFamily="66" charset="0"/>
                <a:cs typeface="Times New Roman"/>
              </a:rPr>
              <a:t>    Hill and Wheeler, PRC, 89, 1102 (1953)</a:t>
            </a:r>
          </a:p>
          <a:p>
            <a:r>
              <a:rPr lang="en-US" sz="1600" dirty="0">
                <a:latin typeface="Comic Sans MS" panose="030F0702030302020204" pitchFamily="66" charset="0"/>
                <a:cs typeface="Times New Roman"/>
              </a:rPr>
              <a:t>    </a:t>
            </a:r>
            <a:r>
              <a:rPr lang="en-US" sz="1600" dirty="0" err="1">
                <a:latin typeface="Comic Sans MS" panose="030F0702030302020204" pitchFamily="66" charset="0"/>
                <a:cs typeface="Times New Roman"/>
              </a:rPr>
              <a:t>Bertsch</a:t>
            </a:r>
            <a:r>
              <a:rPr lang="en-US" sz="1600" dirty="0">
                <a:latin typeface="Comic Sans MS" panose="030F0702030302020204" pitchFamily="66" charset="0"/>
                <a:cs typeface="Times New Roman"/>
              </a:rPr>
              <a:t>, PLB, 95, 157 (1980)</a:t>
            </a:r>
          </a:p>
        </p:txBody>
      </p:sp>
    </p:spTree>
    <p:extLst>
      <p:ext uri="{BB962C8B-B14F-4D97-AF65-F5344CB8AC3E}">
        <p14:creationId xmlns:p14="http://schemas.microsoft.com/office/powerpoint/2010/main" val="1852996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Object 8">
            <a:extLst>
              <a:ext uri="{FF2B5EF4-FFF2-40B4-BE49-F238E27FC236}">
                <a16:creationId xmlns:a16="http://schemas.microsoft.com/office/drawing/2014/main" id="{1D3E39EA-720D-4331-BD7A-DFA90C501E1D}"/>
              </a:ext>
            </a:extLst>
          </p:cNvPr>
          <p:cNvGraphicFramePr>
            <a:graphicFrameLocks noChangeAspect="1"/>
          </p:cNvGraphicFramePr>
          <p:nvPr>
            <p:extLst>
              <p:ext uri="{D42A27DB-BD31-4B8C-83A1-F6EECF244321}">
                <p14:modId xmlns:p14="http://schemas.microsoft.com/office/powerpoint/2010/main" val="2330329385"/>
              </p:ext>
            </p:extLst>
          </p:nvPr>
        </p:nvGraphicFramePr>
        <p:xfrm>
          <a:off x="3553189" y="3043058"/>
          <a:ext cx="995363" cy="459234"/>
        </p:xfrm>
        <a:graphic>
          <a:graphicData uri="http://schemas.openxmlformats.org/presentationml/2006/ole">
            <mc:AlternateContent xmlns:mc="http://schemas.openxmlformats.org/markup-compatibility/2006">
              <mc:Choice xmlns:v="urn:schemas-microsoft-com:vml" Requires="v">
                <p:oleObj name="Equation" r:id="rId2" imgW="482400" imgH="253800" progId="Equation.DSMT4">
                  <p:embed/>
                </p:oleObj>
              </mc:Choice>
              <mc:Fallback>
                <p:oleObj name="Equation" r:id="rId2" imgW="482400" imgH="253800" progId="Equation.DSMT4">
                  <p:embed/>
                  <p:pic>
                    <p:nvPicPr>
                      <p:cNvPr id="2" name="Object 1">
                        <a:extLst>
                          <a:ext uri="{FF2B5EF4-FFF2-40B4-BE49-F238E27FC236}">
                            <a16:creationId xmlns:a16="http://schemas.microsoft.com/office/drawing/2014/main" id="{D3184510-258E-476A-B2AD-E1211BCA5797}"/>
                          </a:ext>
                        </a:extLst>
                      </p:cNvPr>
                      <p:cNvPicPr/>
                      <p:nvPr/>
                    </p:nvPicPr>
                    <p:blipFill>
                      <a:blip r:embed="rId3"/>
                      <a:stretch>
                        <a:fillRect/>
                      </a:stretch>
                    </p:blipFill>
                    <p:spPr>
                      <a:xfrm>
                        <a:off x="3553189" y="3043058"/>
                        <a:ext cx="995363" cy="459234"/>
                      </a:xfrm>
                      <a:prstGeom prst="rect">
                        <a:avLst/>
                      </a:prstGeom>
                      <a:solidFill>
                        <a:schemeClr val="bg1"/>
                      </a:solidFill>
                    </p:spPr>
                  </p:pic>
                </p:oleObj>
              </mc:Fallback>
            </mc:AlternateContent>
          </a:graphicData>
        </a:graphic>
      </p:graphicFrame>
      <p:graphicFrame>
        <p:nvGraphicFramePr>
          <p:cNvPr id="2" name="Object 1">
            <a:extLst>
              <a:ext uri="{FF2B5EF4-FFF2-40B4-BE49-F238E27FC236}">
                <a16:creationId xmlns:a16="http://schemas.microsoft.com/office/drawing/2014/main" id="{D3184510-258E-476A-B2AD-E1211BCA5797}"/>
              </a:ext>
            </a:extLst>
          </p:cNvPr>
          <p:cNvGraphicFramePr>
            <a:graphicFrameLocks noChangeAspect="1"/>
          </p:cNvGraphicFramePr>
          <p:nvPr>
            <p:extLst>
              <p:ext uri="{D42A27DB-BD31-4B8C-83A1-F6EECF244321}">
                <p14:modId xmlns:p14="http://schemas.microsoft.com/office/powerpoint/2010/main" val="1237204931"/>
              </p:ext>
            </p:extLst>
          </p:nvPr>
        </p:nvGraphicFramePr>
        <p:xfrm>
          <a:off x="2555776" y="116632"/>
          <a:ext cx="3224996" cy="602803"/>
        </p:xfrm>
        <a:graphic>
          <a:graphicData uri="http://schemas.openxmlformats.org/presentationml/2006/ole">
            <mc:AlternateContent xmlns:mc="http://schemas.openxmlformats.org/markup-compatibility/2006">
              <mc:Choice xmlns:v="urn:schemas-microsoft-com:vml" Requires="v">
                <p:oleObj name="Equation" r:id="rId4" imgW="1358640" imgH="253800" progId="Equation.DSMT4">
                  <p:embed/>
                </p:oleObj>
              </mc:Choice>
              <mc:Fallback>
                <p:oleObj name="Equation" r:id="rId4" imgW="1358640" imgH="253800" progId="Equation.DSMT4">
                  <p:embed/>
                  <p:pic>
                    <p:nvPicPr>
                      <p:cNvPr id="3" name="Object 2">
                        <a:extLst>
                          <a:ext uri="{FF2B5EF4-FFF2-40B4-BE49-F238E27FC236}">
                            <a16:creationId xmlns:a16="http://schemas.microsoft.com/office/drawing/2014/main" id="{3DC7C705-588A-43E2-8198-F82959D33486}"/>
                          </a:ext>
                        </a:extLst>
                      </p:cNvPr>
                      <p:cNvPicPr/>
                      <p:nvPr/>
                    </p:nvPicPr>
                    <p:blipFill>
                      <a:blip r:embed="rId5"/>
                      <a:stretch>
                        <a:fillRect/>
                      </a:stretch>
                    </p:blipFill>
                    <p:spPr>
                      <a:xfrm>
                        <a:off x="2555776" y="116632"/>
                        <a:ext cx="3224996" cy="602803"/>
                      </a:xfrm>
                      <a:prstGeom prst="rect">
                        <a:avLst/>
                      </a:prstGeom>
                      <a:solidFill>
                        <a:schemeClr val="bg1"/>
                      </a:solidFill>
                    </p:spPr>
                  </p:pic>
                </p:oleObj>
              </mc:Fallback>
            </mc:AlternateContent>
          </a:graphicData>
        </a:graphic>
      </p:graphicFrame>
      <p:sp>
        <p:nvSpPr>
          <p:cNvPr id="3" name="TextBox 2">
            <a:extLst>
              <a:ext uri="{FF2B5EF4-FFF2-40B4-BE49-F238E27FC236}">
                <a16:creationId xmlns:a16="http://schemas.microsoft.com/office/drawing/2014/main" id="{381ACA28-2CAF-4E34-8985-3F038F0073DC}"/>
              </a:ext>
            </a:extLst>
          </p:cNvPr>
          <p:cNvSpPr txBox="1"/>
          <p:nvPr/>
        </p:nvSpPr>
        <p:spPr>
          <a:xfrm>
            <a:off x="323528" y="640662"/>
            <a:ext cx="8496944" cy="369332"/>
          </a:xfrm>
          <a:prstGeom prst="rect">
            <a:avLst/>
          </a:prstGeom>
          <a:noFill/>
        </p:spPr>
        <p:txBody>
          <a:bodyPr wrap="square" rtlCol="0">
            <a:spAutoFit/>
          </a:bodyPr>
          <a:lstStyle/>
          <a:p>
            <a:r>
              <a:rPr lang="pl-PL" dirty="0"/>
              <a:t>Appearance of pairing field in Fermi systems is associated with U(1) symmetry breaking.</a:t>
            </a:r>
            <a:endParaRPr lang="en-US" dirty="0"/>
          </a:p>
        </p:txBody>
      </p:sp>
      <p:pic>
        <p:nvPicPr>
          <p:cNvPr id="5" name="Picture 4" descr="Diagram&#10;&#10;Description automatically generated">
            <a:extLst>
              <a:ext uri="{FF2B5EF4-FFF2-40B4-BE49-F238E27FC236}">
                <a16:creationId xmlns:a16="http://schemas.microsoft.com/office/drawing/2014/main" id="{F16FA9AA-FE10-45CC-A108-DEB560D7E2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6012" y="1009994"/>
            <a:ext cx="4355976" cy="2588927"/>
          </a:xfrm>
          <a:prstGeom prst="rect">
            <a:avLst/>
          </a:prstGeom>
        </p:spPr>
      </p:pic>
      <p:sp>
        <p:nvSpPr>
          <p:cNvPr id="6" name="TextBox 5">
            <a:extLst>
              <a:ext uri="{FF2B5EF4-FFF2-40B4-BE49-F238E27FC236}">
                <a16:creationId xmlns:a16="http://schemas.microsoft.com/office/drawing/2014/main" id="{49453009-ED6E-41E4-9050-BADC00B25C97}"/>
              </a:ext>
            </a:extLst>
          </p:cNvPr>
          <p:cNvSpPr txBox="1"/>
          <p:nvPr/>
        </p:nvSpPr>
        <p:spPr>
          <a:xfrm>
            <a:off x="179512" y="1152051"/>
            <a:ext cx="5544616" cy="2308324"/>
          </a:xfrm>
          <a:prstGeom prst="rect">
            <a:avLst/>
          </a:prstGeom>
          <a:noFill/>
        </p:spPr>
        <p:txBody>
          <a:bodyPr wrap="square" rtlCol="0">
            <a:spAutoFit/>
          </a:bodyPr>
          <a:lstStyle/>
          <a:p>
            <a:r>
              <a:rPr lang="pl-PL" dirty="0"/>
              <a:t>There are two characteristic modes associated with the field</a:t>
            </a:r>
          </a:p>
          <a:p>
            <a:endParaRPr lang="pl-PL" dirty="0"/>
          </a:p>
          <a:p>
            <a:pPr marL="342900" indent="-342900">
              <a:buAutoNum type="arabicParenR"/>
            </a:pPr>
            <a:r>
              <a:rPr lang="pl-PL" b="1" dirty="0"/>
              <a:t>Nambu-Goldstone mode</a:t>
            </a:r>
            <a:r>
              <a:rPr lang="pl-PL" dirty="0"/>
              <a:t> explores the degree of freedom </a:t>
            </a:r>
            <a:r>
              <a:rPr lang="pl-PL" dirty="0" err="1"/>
              <a:t>associated</a:t>
            </a:r>
            <a:r>
              <a:rPr lang="pl-PL" dirty="0"/>
              <a:t> with the phase:</a:t>
            </a:r>
          </a:p>
          <a:p>
            <a:endParaRPr lang="pl-PL" dirty="0"/>
          </a:p>
          <a:p>
            <a:pPr marL="342900" indent="-342900">
              <a:buAutoNum type="arabicParenR" startAt="2"/>
            </a:pPr>
            <a:r>
              <a:rPr lang="pl-PL" b="1" dirty="0"/>
              <a:t>Higgs mode </a:t>
            </a:r>
            <a:r>
              <a:rPr lang="pl-PL" dirty="0"/>
              <a:t>explores the degree of freedom associated with the magnitude: </a:t>
            </a:r>
            <a:endParaRPr lang="en-US" dirty="0"/>
          </a:p>
        </p:txBody>
      </p:sp>
      <p:graphicFrame>
        <p:nvGraphicFramePr>
          <p:cNvPr id="7" name="Object 6">
            <a:extLst>
              <a:ext uri="{FF2B5EF4-FFF2-40B4-BE49-F238E27FC236}">
                <a16:creationId xmlns:a16="http://schemas.microsoft.com/office/drawing/2014/main" id="{8E2984E0-BBAC-46A9-99BD-3D32396650E7}"/>
              </a:ext>
            </a:extLst>
          </p:cNvPr>
          <p:cNvGraphicFramePr>
            <a:graphicFrameLocks noChangeAspect="1"/>
          </p:cNvGraphicFramePr>
          <p:nvPr>
            <p:extLst>
              <p:ext uri="{D42A27DB-BD31-4B8C-83A1-F6EECF244321}">
                <p14:modId xmlns:p14="http://schemas.microsoft.com/office/powerpoint/2010/main" val="360290787"/>
              </p:ext>
            </p:extLst>
          </p:nvPr>
        </p:nvGraphicFramePr>
        <p:xfrm>
          <a:off x="707016" y="1437888"/>
          <a:ext cx="880868" cy="369746"/>
        </p:xfrm>
        <a:graphic>
          <a:graphicData uri="http://schemas.openxmlformats.org/presentationml/2006/ole">
            <mc:AlternateContent xmlns:mc="http://schemas.openxmlformats.org/markup-compatibility/2006">
              <mc:Choice xmlns:v="urn:schemas-microsoft-com:vml" Requires="v">
                <p:oleObj name="Equation" r:id="rId7" imgW="431640" imgH="203040" progId="Equation.DSMT4">
                  <p:embed/>
                </p:oleObj>
              </mc:Choice>
              <mc:Fallback>
                <p:oleObj name="Equation" r:id="rId7" imgW="431640" imgH="203040" progId="Equation.DSMT4">
                  <p:embed/>
                  <p:pic>
                    <p:nvPicPr>
                      <p:cNvPr id="2" name="Object 1">
                        <a:extLst>
                          <a:ext uri="{FF2B5EF4-FFF2-40B4-BE49-F238E27FC236}">
                            <a16:creationId xmlns:a16="http://schemas.microsoft.com/office/drawing/2014/main" id="{D3184510-258E-476A-B2AD-E1211BCA5797}"/>
                          </a:ext>
                        </a:extLst>
                      </p:cNvPr>
                      <p:cNvPicPr/>
                      <p:nvPr/>
                    </p:nvPicPr>
                    <p:blipFill>
                      <a:blip r:embed="rId8"/>
                      <a:stretch>
                        <a:fillRect/>
                      </a:stretch>
                    </p:blipFill>
                    <p:spPr>
                      <a:xfrm>
                        <a:off x="707016" y="1437888"/>
                        <a:ext cx="880868" cy="369746"/>
                      </a:xfrm>
                      <a:prstGeom prst="rect">
                        <a:avLst/>
                      </a:prstGeom>
                      <a:solidFill>
                        <a:schemeClr val="bg1"/>
                      </a:solidFill>
                    </p:spPr>
                  </p:pic>
                </p:oleObj>
              </mc:Fallback>
            </mc:AlternateContent>
          </a:graphicData>
        </a:graphic>
      </p:graphicFrame>
      <p:graphicFrame>
        <p:nvGraphicFramePr>
          <p:cNvPr id="8" name="Object 7">
            <a:extLst>
              <a:ext uri="{FF2B5EF4-FFF2-40B4-BE49-F238E27FC236}">
                <a16:creationId xmlns:a16="http://schemas.microsoft.com/office/drawing/2014/main" id="{6D117667-910F-4178-91DD-4A19D1ADE13F}"/>
              </a:ext>
            </a:extLst>
          </p:cNvPr>
          <p:cNvGraphicFramePr>
            <a:graphicFrameLocks noChangeAspect="1"/>
          </p:cNvGraphicFramePr>
          <p:nvPr>
            <p:extLst>
              <p:ext uri="{D42A27DB-BD31-4B8C-83A1-F6EECF244321}">
                <p14:modId xmlns:p14="http://schemas.microsoft.com/office/powerpoint/2010/main" val="934350265"/>
              </p:ext>
            </p:extLst>
          </p:nvPr>
        </p:nvGraphicFramePr>
        <p:xfrm>
          <a:off x="3963924" y="2269620"/>
          <a:ext cx="792088" cy="350183"/>
        </p:xfrm>
        <a:graphic>
          <a:graphicData uri="http://schemas.openxmlformats.org/presentationml/2006/ole">
            <mc:AlternateContent xmlns:mc="http://schemas.openxmlformats.org/markup-compatibility/2006">
              <mc:Choice xmlns:v="urn:schemas-microsoft-com:vml" Requires="v">
                <p:oleObj name="Equation" r:id="rId9" imgW="419040" imgH="203040" progId="Equation.DSMT4">
                  <p:embed/>
                </p:oleObj>
              </mc:Choice>
              <mc:Fallback>
                <p:oleObj name="Equation" r:id="rId9" imgW="419040" imgH="203040" progId="Equation.DSMT4">
                  <p:embed/>
                  <p:pic>
                    <p:nvPicPr>
                      <p:cNvPr id="2" name="Object 1">
                        <a:extLst>
                          <a:ext uri="{FF2B5EF4-FFF2-40B4-BE49-F238E27FC236}">
                            <a16:creationId xmlns:a16="http://schemas.microsoft.com/office/drawing/2014/main" id="{D3184510-258E-476A-B2AD-E1211BCA5797}"/>
                          </a:ext>
                        </a:extLst>
                      </p:cNvPr>
                      <p:cNvPicPr/>
                      <p:nvPr/>
                    </p:nvPicPr>
                    <p:blipFill>
                      <a:blip r:embed="rId10"/>
                      <a:stretch>
                        <a:fillRect/>
                      </a:stretch>
                    </p:blipFill>
                    <p:spPr>
                      <a:xfrm>
                        <a:off x="3963924" y="2269620"/>
                        <a:ext cx="792088" cy="350183"/>
                      </a:xfrm>
                      <a:prstGeom prst="rect">
                        <a:avLst/>
                      </a:prstGeom>
                      <a:solidFill>
                        <a:schemeClr val="bg1"/>
                      </a:solidFill>
                    </p:spPr>
                  </p:pic>
                </p:oleObj>
              </mc:Fallback>
            </mc:AlternateContent>
          </a:graphicData>
        </a:graphic>
      </p:graphicFrame>
      <p:grpSp>
        <p:nvGrpSpPr>
          <p:cNvPr id="18" name="Group 17">
            <a:extLst>
              <a:ext uri="{FF2B5EF4-FFF2-40B4-BE49-F238E27FC236}">
                <a16:creationId xmlns:a16="http://schemas.microsoft.com/office/drawing/2014/main" id="{863405E2-159C-9D7D-20AE-A6077CBA84E5}"/>
              </a:ext>
            </a:extLst>
          </p:cNvPr>
          <p:cNvGrpSpPr/>
          <p:nvPr/>
        </p:nvGrpSpPr>
        <p:grpSpPr>
          <a:xfrm>
            <a:off x="89367" y="3852084"/>
            <a:ext cx="8965265" cy="2585323"/>
            <a:chOff x="89367" y="3485688"/>
            <a:chExt cx="8965265" cy="2585323"/>
          </a:xfrm>
        </p:grpSpPr>
        <p:sp>
          <p:nvSpPr>
            <p:cNvPr id="4" name="TextBox 3">
              <a:extLst>
                <a:ext uri="{FF2B5EF4-FFF2-40B4-BE49-F238E27FC236}">
                  <a16:creationId xmlns:a16="http://schemas.microsoft.com/office/drawing/2014/main" id="{69CE9DC4-103D-B1ED-E40B-EF7C5C0EB5AB}"/>
                </a:ext>
              </a:extLst>
            </p:cNvPr>
            <p:cNvSpPr txBox="1"/>
            <p:nvPr/>
          </p:nvSpPr>
          <p:spPr>
            <a:xfrm>
              <a:off x="89367" y="3485688"/>
              <a:ext cx="8965265" cy="2585323"/>
            </a:xfrm>
            <a:prstGeom prst="rect">
              <a:avLst/>
            </a:prstGeom>
            <a:noFill/>
          </p:spPr>
          <p:txBody>
            <a:bodyPr wrap="square" rtlCol="0">
              <a:spAutoFit/>
            </a:bodyPr>
            <a:lstStyle/>
            <a:p>
              <a:r>
                <a:rPr lang="pl-PL" b="1" u="sng" dirty="0" err="1"/>
                <a:t>What’s</a:t>
              </a:r>
              <a:r>
                <a:rPr lang="pl-PL" b="1" u="sng" dirty="0"/>
                <a:t> the </a:t>
              </a:r>
              <a:r>
                <a:rPr lang="pl-PL" b="1" u="sng" dirty="0" err="1"/>
                <a:t>difference</a:t>
              </a:r>
              <a:r>
                <a:rPr lang="pl-PL" b="1" u="sng" dirty="0"/>
                <a:t> </a:t>
              </a:r>
              <a:r>
                <a:rPr lang="pl-PL" b="1" u="sng" dirty="0" err="1"/>
                <a:t>between</a:t>
              </a:r>
              <a:r>
                <a:rPr lang="pl-PL" b="1" u="sng" dirty="0"/>
                <a:t> </a:t>
              </a:r>
              <a:r>
                <a:rPr lang="pl-PL" b="1" u="sng" dirty="0" err="1"/>
                <a:t>pairing</a:t>
              </a:r>
              <a:r>
                <a:rPr lang="pl-PL" b="1" u="sng" dirty="0"/>
                <a:t> </a:t>
              </a:r>
              <a:r>
                <a:rPr lang="pl-PL" b="1" u="sng" dirty="0" err="1"/>
                <a:t>correlations</a:t>
              </a:r>
              <a:r>
                <a:rPr lang="pl-PL" b="1" u="sng" dirty="0"/>
                <a:t> and </a:t>
              </a:r>
              <a:r>
                <a:rPr lang="pl-PL" b="1" u="sng" dirty="0" err="1"/>
                <a:t>existence</a:t>
              </a:r>
              <a:r>
                <a:rPr lang="pl-PL" b="1" u="sng" dirty="0"/>
                <a:t> of </a:t>
              </a:r>
              <a:r>
                <a:rPr lang="pl-PL" b="1" u="sng" dirty="0" err="1"/>
                <a:t>superfluid</a:t>
              </a:r>
              <a:r>
                <a:rPr lang="pl-PL" b="1" u="sng" dirty="0"/>
                <a:t> </a:t>
              </a:r>
              <a:r>
                <a:rPr lang="pl-PL" b="1" u="sng" dirty="0" err="1"/>
                <a:t>phase</a:t>
              </a:r>
              <a:r>
                <a:rPr lang="pl-PL" b="1" u="sng" dirty="0"/>
                <a:t>?</a:t>
              </a:r>
            </a:p>
            <a:p>
              <a:endParaRPr lang="pl-PL" b="1" dirty="0"/>
            </a:p>
            <a:p>
              <a:r>
                <a:rPr lang="pl-PL" b="1" dirty="0"/>
                <a:t>- </a:t>
              </a:r>
              <a:r>
                <a:rPr lang="pl-PL" b="1" dirty="0" err="1"/>
                <a:t>Superfluid</a:t>
              </a:r>
              <a:r>
                <a:rPr lang="pl-PL" b="1" dirty="0"/>
                <a:t> </a:t>
              </a:r>
              <a:r>
                <a:rPr lang="pl-PL" b="1" dirty="0" err="1"/>
                <a:t>phase</a:t>
              </a:r>
              <a:r>
                <a:rPr lang="pl-PL" b="1" dirty="0"/>
                <a:t> </a:t>
              </a:r>
              <a:r>
                <a:rPr lang="pl-PL" b="1" dirty="0" err="1"/>
                <a:t>exists</a:t>
              </a:r>
              <a:r>
                <a:rPr lang="pl-PL" b="1" dirty="0"/>
                <a:t> </a:t>
              </a:r>
              <a:r>
                <a:rPr lang="pl-PL" b="1" dirty="0" err="1"/>
                <a:t>if</a:t>
              </a:r>
              <a:r>
                <a:rPr lang="pl-PL" b="1" dirty="0"/>
                <a:t> the </a:t>
              </a:r>
              <a:r>
                <a:rPr lang="pl-PL" b="1" i="1" dirty="0"/>
                <a:t>off-diagonal </a:t>
              </a:r>
              <a:r>
                <a:rPr lang="pl-PL" b="1" i="1" dirty="0" err="1"/>
                <a:t>long</a:t>
              </a:r>
              <a:r>
                <a:rPr lang="pl-PL" b="1" i="1" dirty="0"/>
                <a:t> </a:t>
              </a:r>
              <a:r>
                <a:rPr lang="pl-PL" b="1" i="1" dirty="0" err="1"/>
                <a:t>range</a:t>
              </a:r>
              <a:r>
                <a:rPr lang="pl-PL" b="1" i="1" dirty="0"/>
                <a:t> order </a:t>
              </a:r>
              <a:r>
                <a:rPr lang="pl-PL" b="1" dirty="0" err="1"/>
                <a:t>is</a:t>
              </a:r>
              <a:r>
                <a:rPr lang="pl-PL" b="1" dirty="0"/>
                <a:t> </a:t>
              </a:r>
              <a:r>
                <a:rPr lang="pl-PL" b="1" dirty="0" err="1"/>
                <a:t>present</a:t>
              </a:r>
              <a:r>
                <a:rPr lang="pl-PL" b="1" dirty="0"/>
                <a:t>:</a:t>
              </a:r>
            </a:p>
            <a:p>
              <a:endParaRPr lang="pl-PL" b="1" dirty="0"/>
            </a:p>
            <a:p>
              <a:endParaRPr lang="pl-PL" b="1" dirty="0"/>
            </a:p>
            <a:p>
              <a:endParaRPr lang="pl-PL" b="1" dirty="0"/>
            </a:p>
            <a:p>
              <a:endParaRPr lang="pl-PL" b="1" dirty="0"/>
            </a:p>
            <a:p>
              <a:r>
                <a:rPr lang="pl-PL" b="1" dirty="0"/>
                <a:t>- </a:t>
              </a:r>
              <a:r>
                <a:rPr lang="pl-PL" b="1" dirty="0" err="1"/>
                <a:t>This</a:t>
              </a:r>
              <a:r>
                <a:rPr lang="pl-PL" b="1" dirty="0"/>
                <a:t> limit </a:t>
              </a:r>
              <a:r>
                <a:rPr lang="pl-PL" b="1" dirty="0" err="1"/>
                <a:t>is</a:t>
              </a:r>
              <a:r>
                <a:rPr lang="pl-PL" b="1" dirty="0"/>
                <a:t> </a:t>
              </a:r>
              <a:r>
                <a:rPr lang="pl-PL" b="1" dirty="0" err="1"/>
                <a:t>unreachable</a:t>
              </a:r>
              <a:r>
                <a:rPr lang="pl-PL" b="1" dirty="0"/>
                <a:t> in </a:t>
              </a:r>
              <a:r>
                <a:rPr lang="pl-PL" b="1" dirty="0" err="1"/>
                <a:t>atomic</a:t>
              </a:r>
              <a:r>
                <a:rPr lang="pl-PL" b="1" dirty="0"/>
                <a:t> </a:t>
              </a:r>
              <a:r>
                <a:rPr lang="pl-PL" b="1" dirty="0" err="1"/>
                <a:t>nuclei</a:t>
              </a:r>
              <a:r>
                <a:rPr lang="pl-PL" b="1" dirty="0"/>
                <a:t> </a:t>
              </a:r>
              <a:r>
                <a:rPr lang="pl-PL" b="1" dirty="0" err="1"/>
                <a:t>due</a:t>
              </a:r>
              <a:r>
                <a:rPr lang="pl-PL" b="1" dirty="0"/>
                <a:t> to </a:t>
              </a:r>
              <a:r>
                <a:rPr lang="pl-PL" b="1" dirty="0" err="1"/>
                <a:t>their</a:t>
              </a:r>
              <a:r>
                <a:rPr lang="pl-PL" b="1" dirty="0"/>
                <a:t> </a:t>
              </a:r>
              <a:r>
                <a:rPr lang="pl-PL" b="1" dirty="0" err="1"/>
                <a:t>finite</a:t>
              </a:r>
              <a:r>
                <a:rPr lang="pl-PL" b="1" dirty="0"/>
                <a:t> </a:t>
              </a:r>
              <a:r>
                <a:rPr lang="pl-PL" b="1" dirty="0" err="1"/>
                <a:t>size</a:t>
              </a:r>
              <a:r>
                <a:rPr lang="pl-PL" b="1" dirty="0"/>
                <a:t>. </a:t>
              </a:r>
              <a:r>
                <a:rPr lang="pl-PL" b="1" dirty="0" err="1"/>
                <a:t>Therefore</a:t>
              </a:r>
              <a:r>
                <a:rPr lang="pl-PL" b="1" dirty="0"/>
                <a:t> </a:t>
              </a:r>
              <a:r>
                <a:rPr lang="pl-PL" b="1" dirty="0" err="1"/>
                <a:t>it</a:t>
              </a:r>
              <a:r>
                <a:rPr lang="pl-PL" b="1" dirty="0"/>
                <a:t> </a:t>
              </a:r>
              <a:r>
                <a:rPr lang="pl-PL" b="1" dirty="0" err="1"/>
                <a:t>is</a:t>
              </a:r>
              <a:endParaRPr lang="pl-PL" b="1" dirty="0"/>
            </a:p>
            <a:p>
              <a:r>
                <a:rPr lang="pl-PL" b="1" dirty="0"/>
                <a:t>  </a:t>
              </a:r>
              <a:r>
                <a:rPr lang="pl-PL" b="1" dirty="0" err="1"/>
                <a:t>more</a:t>
              </a:r>
              <a:r>
                <a:rPr lang="pl-PL" b="1" dirty="0"/>
                <a:t> </a:t>
              </a:r>
              <a:r>
                <a:rPr lang="pl-PL" b="1" dirty="0" err="1"/>
                <a:t>convenient</a:t>
              </a:r>
              <a:r>
                <a:rPr lang="pl-PL" b="1" dirty="0"/>
                <a:t> to </a:t>
              </a:r>
              <a:r>
                <a:rPr lang="pl-PL" b="1" dirty="0" err="1"/>
                <a:t>look</a:t>
              </a:r>
              <a:r>
                <a:rPr lang="pl-PL" b="1" dirty="0"/>
                <a:t>, </a:t>
              </a:r>
              <a:r>
                <a:rPr lang="pl-PL" b="1" dirty="0" err="1"/>
                <a:t>instead</a:t>
              </a:r>
              <a:r>
                <a:rPr lang="pl-PL" b="1" dirty="0"/>
                <a:t>, for the </a:t>
              </a:r>
              <a:r>
                <a:rPr lang="pl-PL" b="1" dirty="0" err="1"/>
                <a:t>manifestations</a:t>
              </a:r>
              <a:r>
                <a:rPr lang="pl-PL" b="1" dirty="0"/>
                <a:t> of the </a:t>
              </a:r>
              <a:r>
                <a:rPr lang="pl-PL" b="1" dirty="0" err="1"/>
                <a:t>phase</a:t>
              </a:r>
              <a:r>
                <a:rPr lang="pl-PL" b="1" dirty="0"/>
                <a:t>:: </a:t>
              </a:r>
              <a:endParaRPr lang="en-US" b="1" dirty="0"/>
            </a:p>
          </p:txBody>
        </p:sp>
        <p:sp>
          <p:nvSpPr>
            <p:cNvPr id="10" name="TextBox 9">
              <a:extLst>
                <a:ext uri="{FF2B5EF4-FFF2-40B4-BE49-F238E27FC236}">
                  <a16:creationId xmlns:a16="http://schemas.microsoft.com/office/drawing/2014/main" id="{89DC92E3-7A46-E660-9462-2B64CE409D27}"/>
                </a:ext>
              </a:extLst>
            </p:cNvPr>
            <p:cNvSpPr txBox="1"/>
            <p:nvPr/>
          </p:nvSpPr>
          <p:spPr>
            <a:xfrm>
              <a:off x="5652120" y="5085184"/>
              <a:ext cx="3195234" cy="307777"/>
            </a:xfrm>
            <a:prstGeom prst="rect">
              <a:avLst/>
            </a:prstGeom>
            <a:noFill/>
          </p:spPr>
          <p:txBody>
            <a:bodyPr wrap="none" rtlCol="0">
              <a:spAutoFit/>
            </a:bodyPr>
            <a:lstStyle/>
            <a:p>
              <a:r>
                <a:rPr lang="pl-PL" sz="1400" dirty="0"/>
                <a:t>C.N. Yang, </a:t>
              </a:r>
              <a:r>
                <a:rPr lang="pl-PL" sz="1400" dirty="0" err="1"/>
                <a:t>Rev</a:t>
              </a:r>
              <a:r>
                <a:rPr lang="pl-PL" sz="1400" dirty="0"/>
                <a:t>. </a:t>
              </a:r>
              <a:r>
                <a:rPr lang="pl-PL" sz="1400" dirty="0" err="1"/>
                <a:t>Mod</a:t>
              </a:r>
              <a:r>
                <a:rPr lang="pl-PL" sz="1400" dirty="0"/>
                <a:t>. </a:t>
              </a:r>
              <a:r>
                <a:rPr lang="pl-PL" sz="1400" dirty="0" err="1"/>
                <a:t>Phys</a:t>
              </a:r>
              <a:r>
                <a:rPr lang="pl-PL" sz="1400" dirty="0"/>
                <a:t>. 34, 694 (1962)</a:t>
              </a:r>
              <a:endParaRPr lang="en-US" sz="1400" dirty="0"/>
            </a:p>
          </p:txBody>
        </p:sp>
        <p:graphicFrame>
          <p:nvGraphicFramePr>
            <p:cNvPr id="11" name="Object 10">
              <a:extLst>
                <a:ext uri="{FF2B5EF4-FFF2-40B4-BE49-F238E27FC236}">
                  <a16:creationId xmlns:a16="http://schemas.microsoft.com/office/drawing/2014/main" id="{DCAEB1D2-11F4-113D-5613-2DBCF58570B4}"/>
                </a:ext>
              </a:extLst>
            </p:cNvPr>
            <p:cNvGraphicFramePr>
              <a:graphicFrameLocks noChangeAspect="1"/>
            </p:cNvGraphicFramePr>
            <p:nvPr>
              <p:extLst>
                <p:ext uri="{D42A27DB-BD31-4B8C-83A1-F6EECF244321}">
                  <p14:modId xmlns:p14="http://schemas.microsoft.com/office/powerpoint/2010/main" val="2945764590"/>
                </p:ext>
              </p:extLst>
            </p:nvPr>
          </p:nvGraphicFramePr>
          <p:xfrm>
            <a:off x="6855052" y="5701679"/>
            <a:ext cx="1975926" cy="369332"/>
          </p:xfrm>
          <a:graphic>
            <a:graphicData uri="http://schemas.openxmlformats.org/presentationml/2006/ole">
              <mc:AlternateContent xmlns:mc="http://schemas.openxmlformats.org/markup-compatibility/2006">
                <mc:Choice xmlns:v="urn:schemas-microsoft-com:vml" Requires="v">
                  <p:oleObj name="Equation" r:id="rId4" imgW="1358640" imgH="253800" progId="Equation.DSMT4">
                    <p:embed/>
                  </p:oleObj>
                </mc:Choice>
                <mc:Fallback>
                  <p:oleObj name="Equation" r:id="rId4" imgW="1358640" imgH="253800" progId="Equation.DSMT4">
                    <p:embed/>
                    <p:pic>
                      <p:nvPicPr>
                        <p:cNvPr id="12" name="Object 11">
                          <a:extLst>
                            <a:ext uri="{FF2B5EF4-FFF2-40B4-BE49-F238E27FC236}">
                              <a16:creationId xmlns:a16="http://schemas.microsoft.com/office/drawing/2014/main" id="{8C75D3B3-CD67-7F5B-0458-66188613C688}"/>
                            </a:ext>
                          </a:extLst>
                        </p:cNvPr>
                        <p:cNvPicPr/>
                        <p:nvPr/>
                      </p:nvPicPr>
                      <p:blipFill>
                        <a:blip r:embed="rId5"/>
                        <a:stretch>
                          <a:fillRect/>
                        </a:stretch>
                      </p:blipFill>
                      <p:spPr>
                        <a:xfrm>
                          <a:off x="6855052" y="5701679"/>
                          <a:ext cx="1975926" cy="369332"/>
                        </a:xfrm>
                        <a:prstGeom prst="rect">
                          <a:avLst/>
                        </a:prstGeom>
                        <a:solidFill>
                          <a:schemeClr val="bg1"/>
                        </a:solidFill>
                      </p:spPr>
                    </p:pic>
                  </p:oleObj>
                </mc:Fallback>
              </mc:AlternateContent>
            </a:graphicData>
          </a:graphic>
        </p:graphicFrame>
        <p:cxnSp>
          <p:nvCxnSpPr>
            <p:cNvPr id="17" name="Straight Connector 16">
              <a:extLst>
                <a:ext uri="{FF2B5EF4-FFF2-40B4-BE49-F238E27FC236}">
                  <a16:creationId xmlns:a16="http://schemas.microsoft.com/office/drawing/2014/main" id="{1EF53FFD-1075-26A7-6CA2-7FF6F95B9F86}"/>
                </a:ext>
              </a:extLst>
            </p:cNvPr>
            <p:cNvCxnSpPr/>
            <p:nvPr/>
          </p:nvCxnSpPr>
          <p:spPr>
            <a:xfrm>
              <a:off x="8415306" y="5890647"/>
              <a:ext cx="432048" cy="0"/>
            </a:xfrm>
            <a:prstGeom prst="line">
              <a:avLst/>
            </a:prstGeom>
            <a:ln w="25400">
              <a:solidFill>
                <a:srgbClr val="FF0000">
                  <a:alpha val="88000"/>
                </a:srgbClr>
              </a:solidFill>
            </a:ln>
          </p:spPr>
          <p:style>
            <a:lnRef idx="1">
              <a:schemeClr val="accent1"/>
            </a:lnRef>
            <a:fillRef idx="0">
              <a:schemeClr val="accent1"/>
            </a:fillRef>
            <a:effectRef idx="0">
              <a:schemeClr val="accent1"/>
            </a:effectRef>
            <a:fontRef idx="minor">
              <a:schemeClr val="tx1"/>
            </a:fontRef>
          </p:style>
        </p:cxnSp>
      </p:grpSp>
      <p:pic>
        <p:nvPicPr>
          <p:cNvPr id="13" name="Picture 12" descr="A black text with arrows&#10;&#10;Description automatically generated">
            <a:extLst>
              <a:ext uri="{FF2B5EF4-FFF2-40B4-BE49-F238E27FC236}">
                <a16:creationId xmlns:a16="http://schemas.microsoft.com/office/drawing/2014/main" id="{8341D9CB-D7A0-0592-4893-410D66283A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14839" y="4837249"/>
            <a:ext cx="4840213" cy="614992"/>
          </a:xfrm>
          <a:prstGeom prst="rect">
            <a:avLst/>
          </a:prstGeom>
        </p:spPr>
      </p:pic>
    </p:spTree>
    <p:extLst>
      <p:ext uri="{BB962C8B-B14F-4D97-AF65-F5344CB8AC3E}">
        <p14:creationId xmlns:p14="http://schemas.microsoft.com/office/powerpoint/2010/main" val="3508100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FDAE71D-A05B-460C-9E61-A846A1DBCCDF}"/>
              </a:ext>
            </a:extLst>
          </p:cNvPr>
          <p:cNvSpPr/>
          <p:nvPr/>
        </p:nvSpPr>
        <p:spPr>
          <a:xfrm>
            <a:off x="42344" y="4816308"/>
            <a:ext cx="2508156" cy="9541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5DFEDC4F-1FA7-436A-8C5E-8AF5D7553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2559" y="4376560"/>
            <a:ext cx="2887873" cy="1606865"/>
          </a:xfrm>
          <a:prstGeom prst="rect">
            <a:avLst/>
          </a:prstGeom>
        </p:spPr>
      </p:pic>
      <p:pic>
        <p:nvPicPr>
          <p:cNvPr id="3" name="Picture 2">
            <a:extLst>
              <a:ext uri="{FF2B5EF4-FFF2-40B4-BE49-F238E27FC236}">
                <a16:creationId xmlns:a16="http://schemas.microsoft.com/office/drawing/2014/main" id="{72359A95-069A-4B37-8F40-FBBB499DDE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9862" y="4401665"/>
            <a:ext cx="2469815" cy="1541916"/>
          </a:xfrm>
          <a:prstGeom prst="rect">
            <a:avLst/>
          </a:prstGeom>
        </p:spPr>
      </p:pic>
      <p:pic>
        <p:nvPicPr>
          <p:cNvPr id="5" name="Picture 4">
            <a:extLst>
              <a:ext uri="{FF2B5EF4-FFF2-40B4-BE49-F238E27FC236}">
                <a16:creationId xmlns:a16="http://schemas.microsoft.com/office/drawing/2014/main" id="{C122E4B9-7007-49E3-9ACE-4CE0158566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9832" y="2466342"/>
            <a:ext cx="5797958" cy="1847850"/>
          </a:xfrm>
          <a:prstGeom prst="rect">
            <a:avLst/>
          </a:prstGeom>
        </p:spPr>
      </p:pic>
      <p:sp>
        <p:nvSpPr>
          <p:cNvPr id="6" name="Rectangle 5">
            <a:extLst>
              <a:ext uri="{FF2B5EF4-FFF2-40B4-BE49-F238E27FC236}">
                <a16:creationId xmlns:a16="http://schemas.microsoft.com/office/drawing/2014/main" id="{5DCE61F3-5090-4CCB-ACF3-9BFA2B389519}"/>
              </a:ext>
            </a:extLst>
          </p:cNvPr>
          <p:cNvSpPr/>
          <p:nvPr/>
        </p:nvSpPr>
        <p:spPr>
          <a:xfrm>
            <a:off x="47618" y="67080"/>
            <a:ext cx="9016037" cy="400110"/>
          </a:xfrm>
          <a:prstGeom prst="rect">
            <a:avLst/>
          </a:prstGeom>
        </p:spPr>
        <p:txBody>
          <a:bodyPr wrap="square">
            <a:spAutoFit/>
          </a:bodyPr>
          <a:lstStyle/>
          <a:p>
            <a:r>
              <a:rPr lang="pl-PL" sz="2000" b="1" u="sng" dirty="0">
                <a:solidFill>
                  <a:srgbClr val="FFFF00"/>
                </a:solidFill>
              </a:rPr>
              <a:t>The well known effects in superconductors where the simplified BCS approach fails</a:t>
            </a:r>
          </a:p>
        </p:txBody>
      </p:sp>
      <p:grpSp>
        <p:nvGrpSpPr>
          <p:cNvPr id="21" name="Group 20">
            <a:extLst>
              <a:ext uri="{FF2B5EF4-FFF2-40B4-BE49-F238E27FC236}">
                <a16:creationId xmlns:a16="http://schemas.microsoft.com/office/drawing/2014/main" id="{B5EAA380-DD2C-42B6-BA60-29DCD1A8DF2C}"/>
              </a:ext>
            </a:extLst>
          </p:cNvPr>
          <p:cNvGrpSpPr/>
          <p:nvPr/>
        </p:nvGrpSpPr>
        <p:grpSpPr>
          <a:xfrm>
            <a:off x="481107" y="798875"/>
            <a:ext cx="1921483" cy="954107"/>
            <a:chOff x="98487" y="774574"/>
            <a:chExt cx="1921483" cy="954107"/>
          </a:xfrm>
        </p:grpSpPr>
        <p:sp>
          <p:nvSpPr>
            <p:cNvPr id="16" name="Rectangle 15">
              <a:extLst>
                <a:ext uri="{FF2B5EF4-FFF2-40B4-BE49-F238E27FC236}">
                  <a16:creationId xmlns:a16="http://schemas.microsoft.com/office/drawing/2014/main" id="{AEB24EDC-B49E-49F4-BE28-15CDA7013826}"/>
                </a:ext>
              </a:extLst>
            </p:cNvPr>
            <p:cNvSpPr/>
            <p:nvPr/>
          </p:nvSpPr>
          <p:spPr>
            <a:xfrm>
              <a:off x="98487" y="774574"/>
              <a:ext cx="1921483" cy="95410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F8F848C5-37B2-4609-AF79-778A82E724B6}"/>
                </a:ext>
              </a:extLst>
            </p:cNvPr>
            <p:cNvSpPr txBox="1"/>
            <p:nvPr/>
          </p:nvSpPr>
          <p:spPr>
            <a:xfrm>
              <a:off x="212744" y="774574"/>
              <a:ext cx="1807226" cy="954107"/>
            </a:xfrm>
            <a:prstGeom prst="rect">
              <a:avLst/>
            </a:prstGeom>
            <a:noFill/>
            <a:ln w="22225">
              <a:noFill/>
            </a:ln>
          </p:spPr>
          <p:txBody>
            <a:bodyPr wrap="none" rtlCol="0">
              <a:spAutoFit/>
            </a:bodyPr>
            <a:lstStyle/>
            <a:p>
              <a:r>
                <a:rPr lang="pl-PL" sz="1400" dirty="0"/>
                <a:t>1) Quantum vortices,</a:t>
              </a:r>
            </a:p>
            <a:p>
              <a:r>
                <a:rPr lang="pl-PL" sz="1400" dirty="0"/>
                <a:t>solitonic excitations </a:t>
              </a:r>
            </a:p>
            <a:p>
              <a:r>
                <a:rPr lang="pl-PL" sz="1400" dirty="0"/>
                <a:t>related to pairing field</a:t>
              </a:r>
            </a:p>
            <a:p>
              <a:r>
                <a:rPr lang="pl-PL" sz="1400" dirty="0"/>
                <a:t>(e.g. domain walls)</a:t>
              </a:r>
              <a:endParaRPr lang="en-US" sz="1400" dirty="0"/>
            </a:p>
          </p:txBody>
        </p:sp>
      </p:grpSp>
      <p:grpSp>
        <p:nvGrpSpPr>
          <p:cNvPr id="15" name="Group 14">
            <a:extLst>
              <a:ext uri="{FF2B5EF4-FFF2-40B4-BE49-F238E27FC236}">
                <a16:creationId xmlns:a16="http://schemas.microsoft.com/office/drawing/2014/main" id="{F3470F32-605A-43DD-96CD-D082B7E31775}"/>
              </a:ext>
            </a:extLst>
          </p:cNvPr>
          <p:cNvGrpSpPr/>
          <p:nvPr/>
        </p:nvGrpSpPr>
        <p:grpSpPr>
          <a:xfrm>
            <a:off x="2402590" y="535614"/>
            <a:ext cx="6201858" cy="1579393"/>
            <a:chOff x="2655904" y="570941"/>
            <a:chExt cx="5876536" cy="1579393"/>
          </a:xfrm>
        </p:grpSpPr>
        <p:pic>
          <p:nvPicPr>
            <p:cNvPr id="7" name="Picture 4">
              <a:extLst>
                <a:ext uri="{FF2B5EF4-FFF2-40B4-BE49-F238E27FC236}">
                  <a16:creationId xmlns:a16="http://schemas.microsoft.com/office/drawing/2014/main" id="{632802FB-20FA-4104-B59F-04EF085C45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5904" y="570941"/>
              <a:ext cx="3088813" cy="1579392"/>
            </a:xfrm>
            <a:prstGeom prst="rect">
              <a:avLst/>
            </a:prstGeom>
            <a:solidFill>
              <a:schemeClr val="bg1">
                <a:lumMod val="95000"/>
              </a:schemeClr>
            </a:solidFill>
            <a:ln>
              <a:noFill/>
            </a:ln>
            <a:effectLst/>
          </p:spPr>
        </p:pic>
        <p:pic>
          <p:nvPicPr>
            <p:cNvPr id="10" name="Picture 9">
              <a:extLst>
                <a:ext uri="{FF2B5EF4-FFF2-40B4-BE49-F238E27FC236}">
                  <a16:creationId xmlns:a16="http://schemas.microsoft.com/office/drawing/2014/main" id="{C502257B-A2B4-4712-8248-C228080F07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537" y="570942"/>
              <a:ext cx="2799903" cy="1579392"/>
            </a:xfrm>
            <a:prstGeom prst="rect">
              <a:avLst/>
            </a:prstGeom>
          </p:spPr>
        </p:pic>
      </p:grpSp>
      <p:grpSp>
        <p:nvGrpSpPr>
          <p:cNvPr id="22" name="Group 21">
            <a:extLst>
              <a:ext uri="{FF2B5EF4-FFF2-40B4-BE49-F238E27FC236}">
                <a16:creationId xmlns:a16="http://schemas.microsoft.com/office/drawing/2014/main" id="{DB1E8B16-DBA6-479E-A9F0-5C55782BE663}"/>
              </a:ext>
            </a:extLst>
          </p:cNvPr>
          <p:cNvGrpSpPr/>
          <p:nvPr/>
        </p:nvGrpSpPr>
        <p:grpSpPr>
          <a:xfrm>
            <a:off x="28990" y="2141705"/>
            <a:ext cx="2740229" cy="409086"/>
            <a:chOff x="250887" y="2115006"/>
            <a:chExt cx="2740229" cy="409086"/>
          </a:xfrm>
        </p:grpSpPr>
        <p:sp>
          <p:nvSpPr>
            <p:cNvPr id="17" name="Rectangle 16">
              <a:extLst>
                <a:ext uri="{FF2B5EF4-FFF2-40B4-BE49-F238E27FC236}">
                  <a16:creationId xmlns:a16="http://schemas.microsoft.com/office/drawing/2014/main" id="{A35226E0-E0EC-42CC-AF4C-BCCA08043F82}"/>
                </a:ext>
              </a:extLst>
            </p:cNvPr>
            <p:cNvSpPr/>
            <p:nvPr/>
          </p:nvSpPr>
          <p:spPr>
            <a:xfrm>
              <a:off x="250887" y="2115006"/>
              <a:ext cx="2645652" cy="40908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5F1C5949-7C34-40B6-8D06-E5964E3F7DDB}"/>
                </a:ext>
              </a:extLst>
            </p:cNvPr>
            <p:cNvSpPr txBox="1"/>
            <p:nvPr/>
          </p:nvSpPr>
          <p:spPr>
            <a:xfrm>
              <a:off x="251520" y="2191963"/>
              <a:ext cx="2739596" cy="307777"/>
            </a:xfrm>
            <a:prstGeom prst="rect">
              <a:avLst/>
            </a:prstGeom>
            <a:noFill/>
            <a:ln w="22225">
              <a:noFill/>
            </a:ln>
          </p:spPr>
          <p:txBody>
            <a:bodyPr wrap="none" rtlCol="0">
              <a:spAutoFit/>
            </a:bodyPr>
            <a:lstStyle/>
            <a:p>
              <a:r>
                <a:rPr lang="pl-PL" sz="1400" dirty="0"/>
                <a:t>2) Bogoliubov – Anderson phonons</a:t>
              </a:r>
              <a:endParaRPr lang="en-US" sz="1400" dirty="0"/>
            </a:p>
          </p:txBody>
        </p:sp>
      </p:grpSp>
      <p:grpSp>
        <p:nvGrpSpPr>
          <p:cNvPr id="23" name="Group 22">
            <a:extLst>
              <a:ext uri="{FF2B5EF4-FFF2-40B4-BE49-F238E27FC236}">
                <a16:creationId xmlns:a16="http://schemas.microsoft.com/office/drawing/2014/main" id="{54F8F2F3-5793-4A51-92F3-A664FD0EFB2E}"/>
              </a:ext>
            </a:extLst>
          </p:cNvPr>
          <p:cNvGrpSpPr/>
          <p:nvPr/>
        </p:nvGrpSpPr>
        <p:grpSpPr>
          <a:xfrm>
            <a:off x="370062" y="2971077"/>
            <a:ext cx="2689770" cy="751179"/>
            <a:chOff x="231815" y="2831926"/>
            <a:chExt cx="2689770" cy="751179"/>
          </a:xfrm>
        </p:grpSpPr>
        <p:sp>
          <p:nvSpPr>
            <p:cNvPr id="18" name="Rectangle 17">
              <a:extLst>
                <a:ext uri="{FF2B5EF4-FFF2-40B4-BE49-F238E27FC236}">
                  <a16:creationId xmlns:a16="http://schemas.microsoft.com/office/drawing/2014/main" id="{D1D7D048-83BF-4B8F-A407-4B9F72083791}"/>
                </a:ext>
              </a:extLst>
            </p:cNvPr>
            <p:cNvSpPr/>
            <p:nvPr/>
          </p:nvSpPr>
          <p:spPr>
            <a:xfrm>
              <a:off x="231815" y="2831926"/>
              <a:ext cx="2664723" cy="75117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3C290F52-3550-41B3-ACBE-5553B022D1C9}"/>
                </a:ext>
              </a:extLst>
            </p:cNvPr>
            <p:cNvSpPr/>
            <p:nvPr/>
          </p:nvSpPr>
          <p:spPr>
            <a:xfrm>
              <a:off x="256862" y="2844441"/>
              <a:ext cx="2664723" cy="738664"/>
            </a:xfrm>
            <a:prstGeom prst="rect">
              <a:avLst/>
            </a:prstGeom>
            <a:ln>
              <a:noFill/>
            </a:ln>
          </p:spPr>
          <p:txBody>
            <a:bodyPr wrap="square">
              <a:spAutoFit/>
            </a:bodyPr>
            <a:lstStyle/>
            <a:p>
              <a:r>
                <a:rPr lang="pl-PL" sz="1400" dirty="0"/>
                <a:t>3) </a:t>
              </a:r>
              <a:r>
                <a:rPr lang="pl-PL" sz="1400" dirty="0" err="1"/>
                <a:t>Proximity</a:t>
              </a:r>
              <a:r>
                <a:rPr lang="pl-PL" sz="1400" dirty="0"/>
                <a:t> effects:  variations of </a:t>
              </a:r>
            </a:p>
            <a:p>
              <a:r>
                <a:rPr lang="pl-PL" sz="1400" dirty="0"/>
                <a:t>     the pairing  field on the length </a:t>
              </a:r>
            </a:p>
            <a:p>
              <a:r>
                <a:rPr lang="pl-PL" sz="1400" dirty="0"/>
                <a:t>     scale of the coherence length. </a:t>
              </a:r>
            </a:p>
          </p:txBody>
        </p:sp>
      </p:grpSp>
      <p:sp>
        <p:nvSpPr>
          <p:cNvPr id="13" name="Rectangle 12">
            <a:extLst>
              <a:ext uri="{FF2B5EF4-FFF2-40B4-BE49-F238E27FC236}">
                <a16:creationId xmlns:a16="http://schemas.microsoft.com/office/drawing/2014/main" id="{A8279A68-469B-43E0-A8E8-85E1A1DD67E5}"/>
              </a:ext>
            </a:extLst>
          </p:cNvPr>
          <p:cNvSpPr/>
          <p:nvPr/>
        </p:nvSpPr>
        <p:spPr>
          <a:xfrm>
            <a:off x="10901" y="4820946"/>
            <a:ext cx="3140634" cy="954107"/>
          </a:xfrm>
          <a:prstGeom prst="rect">
            <a:avLst/>
          </a:prstGeom>
        </p:spPr>
        <p:txBody>
          <a:bodyPr wrap="square">
            <a:spAutoFit/>
          </a:bodyPr>
          <a:lstStyle/>
          <a:p>
            <a:r>
              <a:rPr lang="pl-PL" sz="1400" dirty="0"/>
              <a:t>4) </a:t>
            </a:r>
            <a:r>
              <a:rPr lang="pl-PL" sz="1400" dirty="0" err="1"/>
              <a:t>Physics</a:t>
            </a:r>
            <a:r>
              <a:rPr lang="pl-PL" sz="1400" dirty="0"/>
              <a:t> of Josephson  junction    </a:t>
            </a:r>
          </a:p>
          <a:p>
            <a:r>
              <a:rPr lang="pl-PL" sz="1400" dirty="0"/>
              <a:t>    (superfluid - normal metal), </a:t>
            </a:r>
          </a:p>
          <a:p>
            <a:r>
              <a:rPr lang="pl-PL" sz="1400" dirty="0"/>
              <a:t>     pi-Josephson junction</a:t>
            </a:r>
          </a:p>
          <a:p>
            <a:r>
              <a:rPr lang="pl-PL" sz="1400" dirty="0"/>
              <a:t>     (superfluid - ferromagnet)</a:t>
            </a:r>
            <a:endParaRPr lang="en-US" sz="1400" dirty="0"/>
          </a:p>
        </p:txBody>
      </p:sp>
      <p:grpSp>
        <p:nvGrpSpPr>
          <p:cNvPr id="24" name="Group 23">
            <a:extLst>
              <a:ext uri="{FF2B5EF4-FFF2-40B4-BE49-F238E27FC236}">
                <a16:creationId xmlns:a16="http://schemas.microsoft.com/office/drawing/2014/main" id="{7C7D0743-8E4D-4E1F-94DE-ED17FB06ED76}"/>
              </a:ext>
            </a:extLst>
          </p:cNvPr>
          <p:cNvGrpSpPr/>
          <p:nvPr/>
        </p:nvGrpSpPr>
        <p:grpSpPr>
          <a:xfrm>
            <a:off x="4969333" y="5971408"/>
            <a:ext cx="4094323" cy="769932"/>
            <a:chOff x="5074072" y="5884478"/>
            <a:chExt cx="4094323" cy="769932"/>
          </a:xfrm>
        </p:grpSpPr>
        <p:sp>
          <p:nvSpPr>
            <p:cNvPr id="19" name="Rectangle 18">
              <a:extLst>
                <a:ext uri="{FF2B5EF4-FFF2-40B4-BE49-F238E27FC236}">
                  <a16:creationId xmlns:a16="http://schemas.microsoft.com/office/drawing/2014/main" id="{941C24BB-6A8B-4A1D-8407-474D8F87FD2C}"/>
                </a:ext>
              </a:extLst>
            </p:cNvPr>
            <p:cNvSpPr/>
            <p:nvPr/>
          </p:nvSpPr>
          <p:spPr>
            <a:xfrm>
              <a:off x="5098469" y="5884478"/>
              <a:ext cx="4045531" cy="75173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4" name="Rectangle 13">
              <a:extLst>
                <a:ext uri="{FF2B5EF4-FFF2-40B4-BE49-F238E27FC236}">
                  <a16:creationId xmlns:a16="http://schemas.microsoft.com/office/drawing/2014/main" id="{6491AA48-5504-4891-96B8-C03FC427C6E5}"/>
                </a:ext>
              </a:extLst>
            </p:cNvPr>
            <p:cNvSpPr/>
            <p:nvPr/>
          </p:nvSpPr>
          <p:spPr>
            <a:xfrm>
              <a:off x="5074072" y="5915746"/>
              <a:ext cx="4094323" cy="738664"/>
            </a:xfrm>
            <a:prstGeom prst="rect">
              <a:avLst/>
            </a:prstGeom>
          </p:spPr>
          <p:txBody>
            <a:bodyPr wrap="square">
              <a:spAutoFit/>
            </a:bodyPr>
            <a:lstStyle/>
            <a:p>
              <a:r>
                <a:rPr lang="pl-PL" sz="1400" dirty="0"/>
                <a:t>5) Andreev reflection </a:t>
              </a:r>
            </a:p>
            <a:p>
              <a:r>
                <a:rPr lang="pl-PL" sz="1400" dirty="0"/>
                <a:t>   (particle-into-hole and hole-into-particle scattering)</a:t>
              </a:r>
            </a:p>
            <a:p>
              <a:r>
                <a:rPr lang="pl-PL" sz="1400" dirty="0"/>
                <a:t>   Andreev states cannot be obtained within BCS</a:t>
              </a:r>
            </a:p>
          </p:txBody>
        </p:sp>
      </p:grpSp>
    </p:spTree>
    <p:extLst>
      <p:ext uri="{BB962C8B-B14F-4D97-AF65-F5344CB8AC3E}">
        <p14:creationId xmlns:p14="http://schemas.microsoft.com/office/powerpoint/2010/main" val="2548834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9D6041-0F4C-97EC-570F-6524152F4248}"/>
              </a:ext>
            </a:extLst>
          </p:cNvPr>
          <p:cNvSpPr txBox="1"/>
          <p:nvPr/>
        </p:nvSpPr>
        <p:spPr>
          <a:xfrm>
            <a:off x="107504" y="836712"/>
            <a:ext cx="8020594" cy="1631216"/>
          </a:xfrm>
          <a:prstGeom prst="rect">
            <a:avLst/>
          </a:prstGeom>
          <a:noFill/>
        </p:spPr>
        <p:txBody>
          <a:bodyPr wrap="none" rtlCol="0">
            <a:spAutoFit/>
          </a:bodyPr>
          <a:lstStyle/>
          <a:p>
            <a:r>
              <a:rPr lang="pl-PL" dirty="0"/>
              <a:t>Some evidence for a </a:t>
            </a:r>
            <a:r>
              <a:rPr lang="pl-PL" dirty="0" err="1"/>
              <a:t>nuclear</a:t>
            </a:r>
            <a:r>
              <a:rPr lang="pl-PL" dirty="0"/>
              <a:t> </a:t>
            </a:r>
            <a:r>
              <a:rPr lang="pl-PL" b="1" dirty="0"/>
              <a:t>DC </a:t>
            </a:r>
            <a:r>
              <a:rPr lang="pl-PL" b="1" dirty="0" err="1"/>
              <a:t>Josephson</a:t>
            </a:r>
            <a:r>
              <a:rPr lang="pl-PL" b="1" dirty="0"/>
              <a:t> effect </a:t>
            </a:r>
            <a:r>
              <a:rPr lang="pl-PL" dirty="0"/>
              <a:t>has been gathered </a:t>
            </a:r>
            <a:r>
              <a:rPr lang="pl-PL" dirty="0" err="1"/>
              <a:t>over</a:t>
            </a:r>
            <a:r>
              <a:rPr lang="pl-PL" dirty="0"/>
              <a:t> </a:t>
            </a:r>
          </a:p>
          <a:p>
            <a:r>
              <a:rPr lang="pl-PL" dirty="0"/>
              <a:t>the </a:t>
            </a:r>
            <a:r>
              <a:rPr lang="pl-PL" dirty="0" err="1"/>
              <a:t>years</a:t>
            </a:r>
            <a:r>
              <a:rPr lang="pl-PL" dirty="0"/>
              <a:t>, </a:t>
            </a:r>
            <a:r>
              <a:rPr lang="pl-PL" dirty="0" err="1"/>
              <a:t>following</a:t>
            </a:r>
            <a:r>
              <a:rPr lang="pl-PL" dirty="0"/>
              <a:t> </a:t>
            </a:r>
            <a:r>
              <a:rPr lang="pl-PL" dirty="0" err="1"/>
              <a:t>ideas</a:t>
            </a:r>
            <a:r>
              <a:rPr lang="pl-PL" dirty="0"/>
              <a:t> </a:t>
            </a:r>
            <a:r>
              <a:rPr lang="pl-PL" dirty="0" err="1"/>
              <a:t>presented</a:t>
            </a:r>
            <a:r>
              <a:rPr lang="pl-PL" dirty="0"/>
              <a:t> in </a:t>
            </a:r>
            <a:r>
              <a:rPr lang="pl-PL" dirty="0" err="1"/>
              <a:t>papers</a:t>
            </a:r>
            <a:r>
              <a:rPr lang="pl-PL" dirty="0"/>
              <a:t>: </a:t>
            </a:r>
          </a:p>
          <a:p>
            <a:r>
              <a:rPr lang="pl-PL" sz="1600" dirty="0"/>
              <a:t>V.I. </a:t>
            </a:r>
            <a:r>
              <a:rPr lang="pl-PL" sz="1600" dirty="0" err="1"/>
              <a:t>Gol’danskii</a:t>
            </a:r>
            <a:r>
              <a:rPr lang="pl-PL" sz="1600" dirty="0"/>
              <a:t>, A.I. </a:t>
            </a:r>
            <a:r>
              <a:rPr lang="pl-PL" sz="1600" dirty="0" err="1"/>
              <a:t>Larkin</a:t>
            </a:r>
            <a:r>
              <a:rPr lang="pl-PL" sz="1600" dirty="0"/>
              <a:t>, JETP 26, 617 (1968), K. Dietrich, </a:t>
            </a:r>
            <a:r>
              <a:rPr lang="pl-PL" sz="1600" dirty="0" err="1"/>
              <a:t>Phys</a:t>
            </a:r>
            <a:r>
              <a:rPr lang="pl-PL" sz="1600" dirty="0"/>
              <a:t>. </a:t>
            </a:r>
            <a:r>
              <a:rPr lang="pl-PL" sz="1600" dirty="0" err="1"/>
              <a:t>Lett</a:t>
            </a:r>
            <a:r>
              <a:rPr lang="pl-PL" sz="1600" dirty="0"/>
              <a:t>. 32B 428 (1970)</a:t>
            </a:r>
          </a:p>
          <a:p>
            <a:endParaRPr lang="pl-PL" sz="1600" dirty="0"/>
          </a:p>
          <a:p>
            <a:r>
              <a:rPr lang="pl-PL" sz="1600" dirty="0" err="1"/>
              <a:t>Experimental</a:t>
            </a:r>
            <a:r>
              <a:rPr lang="pl-PL" sz="1600" dirty="0"/>
              <a:t> </a:t>
            </a:r>
            <a:r>
              <a:rPr lang="pl-PL" sz="1600" dirty="0" err="1"/>
              <a:t>evidence</a:t>
            </a:r>
            <a:r>
              <a:rPr lang="pl-PL" sz="1600" dirty="0"/>
              <a:t> of </a:t>
            </a:r>
            <a:r>
              <a:rPr lang="pl-PL" sz="1600" dirty="0" err="1"/>
              <a:t>enhanced</a:t>
            </a:r>
            <a:r>
              <a:rPr lang="pl-PL" sz="1600" dirty="0"/>
              <a:t> </a:t>
            </a:r>
            <a:r>
              <a:rPr lang="pl-PL" sz="1600" dirty="0" err="1"/>
              <a:t>nucleon</a:t>
            </a:r>
            <a:r>
              <a:rPr lang="pl-PL" sz="1600" dirty="0"/>
              <a:t> </a:t>
            </a:r>
            <a:r>
              <a:rPr lang="pl-PL" sz="1600" dirty="0" err="1"/>
              <a:t>pair</a:t>
            </a:r>
            <a:r>
              <a:rPr lang="pl-PL" sz="1600" dirty="0"/>
              <a:t> transfer </a:t>
            </a:r>
            <a:r>
              <a:rPr lang="pl-PL" sz="1600" dirty="0" err="1"/>
              <a:t>reported</a:t>
            </a:r>
            <a:r>
              <a:rPr lang="pl-PL" sz="1600" dirty="0"/>
              <a:t> </a:t>
            </a:r>
            <a:r>
              <a:rPr lang="pl-PL" sz="1600" dirty="0" err="1"/>
              <a:t>eg</a:t>
            </a:r>
            <a:r>
              <a:rPr lang="pl-PL" sz="1600" dirty="0"/>
              <a:t>. in:</a:t>
            </a:r>
          </a:p>
          <a:p>
            <a:r>
              <a:rPr lang="pl-PL" sz="1600" dirty="0"/>
              <a:t>M.C. </a:t>
            </a:r>
            <a:r>
              <a:rPr lang="pl-PL" sz="1600" dirty="0" err="1"/>
              <a:t>Mermaz</a:t>
            </a:r>
            <a:r>
              <a:rPr lang="pl-PL" sz="1600" dirty="0"/>
              <a:t>, </a:t>
            </a:r>
            <a:r>
              <a:rPr lang="pl-PL" sz="1600" dirty="0" err="1"/>
              <a:t>Phys</a:t>
            </a:r>
            <a:r>
              <a:rPr lang="pl-PL" sz="1600" dirty="0"/>
              <a:t>. </a:t>
            </a:r>
            <a:r>
              <a:rPr lang="pl-PL" sz="1600" dirty="0" err="1"/>
              <a:t>Rev</a:t>
            </a:r>
            <a:r>
              <a:rPr lang="pl-PL" sz="1600" dirty="0"/>
              <a:t>. C36 1192, (1987), M.C. </a:t>
            </a:r>
            <a:r>
              <a:rPr lang="pl-PL" sz="1600" dirty="0" err="1"/>
              <a:t>Mermaz</a:t>
            </a:r>
            <a:r>
              <a:rPr lang="pl-PL" sz="1600" dirty="0"/>
              <a:t>, M. </a:t>
            </a:r>
            <a:r>
              <a:rPr lang="pl-PL" sz="1600" dirty="0" err="1"/>
              <a:t>Girod</a:t>
            </a:r>
            <a:r>
              <a:rPr lang="pl-PL" sz="1600" dirty="0"/>
              <a:t>, </a:t>
            </a:r>
            <a:r>
              <a:rPr lang="pl-PL" sz="1600" dirty="0" err="1"/>
              <a:t>Phys</a:t>
            </a:r>
            <a:r>
              <a:rPr lang="pl-PL" sz="1600" dirty="0"/>
              <a:t>. </a:t>
            </a:r>
            <a:r>
              <a:rPr lang="pl-PL" sz="1600" dirty="0" err="1"/>
              <a:t>Rev</a:t>
            </a:r>
            <a:r>
              <a:rPr lang="pl-PL" sz="1600" dirty="0"/>
              <a:t>. C53 1819 (1996)</a:t>
            </a:r>
            <a:endParaRPr lang="en-US" sz="1600" dirty="0"/>
          </a:p>
        </p:txBody>
      </p:sp>
      <p:sp>
        <p:nvSpPr>
          <p:cNvPr id="9" name="TextBox 8">
            <a:extLst>
              <a:ext uri="{FF2B5EF4-FFF2-40B4-BE49-F238E27FC236}">
                <a16:creationId xmlns:a16="http://schemas.microsoft.com/office/drawing/2014/main" id="{DD0B11E9-BB8A-4DE8-7B4D-447004516070}"/>
              </a:ext>
            </a:extLst>
          </p:cNvPr>
          <p:cNvSpPr txBox="1"/>
          <p:nvPr/>
        </p:nvSpPr>
        <p:spPr>
          <a:xfrm>
            <a:off x="387788" y="4010636"/>
            <a:ext cx="5833248" cy="1600438"/>
          </a:xfrm>
          <a:prstGeom prst="rect">
            <a:avLst/>
          </a:prstGeom>
          <a:noFill/>
          <a:ln>
            <a:noFill/>
          </a:ln>
        </p:spPr>
        <p:txBody>
          <a:bodyPr wrap="square">
            <a:spAutoFit/>
          </a:bodyPr>
          <a:lstStyle/>
          <a:p>
            <a:pPr algn="l"/>
            <a:r>
              <a:rPr lang="pl-PL" sz="1400" dirty="0" err="1"/>
              <a:t>G.Potel</a:t>
            </a:r>
            <a:r>
              <a:rPr lang="pl-PL" sz="1400" dirty="0"/>
              <a:t>, F.Barranco, E.Vigezzi, R.A. Broglia,</a:t>
            </a:r>
            <a:r>
              <a:rPr lang="en-US" sz="1400" b="0" i="0" u="none" strike="noStrike" baseline="0" dirty="0">
                <a:latin typeface="SourceSansPro-Regular-Identity-H"/>
              </a:rPr>
              <a:t> “</a:t>
            </a:r>
            <a:r>
              <a:rPr lang="en-US" sz="1400" b="0" i="1" u="none" strike="noStrike" baseline="0" dirty="0">
                <a:latin typeface="SourceSansPro-Regular-Identity-H"/>
              </a:rPr>
              <a:t>Quantum entanglement in nuclear Cooper-pair</a:t>
            </a:r>
            <a:r>
              <a:rPr lang="pl-PL" sz="1400" b="0" i="1" u="none" strike="noStrike" baseline="0" dirty="0">
                <a:latin typeface="SourceSansPro-Regular-Identity-H"/>
              </a:rPr>
              <a:t> </a:t>
            </a:r>
            <a:r>
              <a:rPr lang="en-US" sz="1400" b="0" i="1" u="none" strike="noStrike" baseline="0" dirty="0">
                <a:latin typeface="SourceSansPro-Regular-Identity-H"/>
              </a:rPr>
              <a:t>tunneling with </a:t>
            </a:r>
            <a:r>
              <a:rPr lang="en-US" sz="1400" b="0" i="1" u="none" strike="noStrike" baseline="0" dirty="0">
                <a:latin typeface="PazoMath-Italic"/>
              </a:rPr>
              <a:t>g</a:t>
            </a:r>
            <a:r>
              <a:rPr lang="pl-PL" sz="1400" b="0" i="1" u="none" strike="noStrike" baseline="0" dirty="0">
                <a:latin typeface="PazoMath-Italic"/>
              </a:rPr>
              <a:t>amma</a:t>
            </a:r>
            <a:r>
              <a:rPr lang="en-US" sz="1400" b="0" i="1" u="none" strike="noStrike" baseline="0" dirty="0">
                <a:latin typeface="PazoMath-Italic"/>
              </a:rPr>
              <a:t> </a:t>
            </a:r>
            <a:r>
              <a:rPr lang="en-US" sz="1400" b="0" i="1" u="none" strike="noStrike" baseline="0" dirty="0">
                <a:latin typeface="SourceSansPro-Regular-Identity-H"/>
              </a:rPr>
              <a:t>rays</a:t>
            </a:r>
            <a:r>
              <a:rPr lang="en-US" sz="1400" b="0" i="0" u="none" strike="noStrike" baseline="0" dirty="0">
                <a:latin typeface="SourceSansPro-Regular-Identity-H"/>
              </a:rPr>
              <a:t>,”</a:t>
            </a:r>
            <a:r>
              <a:rPr lang="pl-PL" sz="1400" dirty="0"/>
              <a:t> Phys.Rev. C103, L021601 (2021)</a:t>
            </a:r>
          </a:p>
          <a:p>
            <a:r>
              <a:rPr lang="pl-PL" sz="1400" dirty="0"/>
              <a:t>R. Broglia, F. Barranco, G. Potel, E. Vigezzi</a:t>
            </a:r>
          </a:p>
          <a:p>
            <a:pPr algn="l"/>
            <a:r>
              <a:rPr lang="pl-PL" sz="1400" b="0" i="0" u="none" strike="noStrike" baseline="0" dirty="0">
                <a:latin typeface="OpenSans-Semibold"/>
              </a:rPr>
              <a:t>„</a:t>
            </a:r>
            <a:r>
              <a:rPr lang="en-US" sz="1400" b="0" i="1" u="none" strike="noStrike" baseline="0" dirty="0">
                <a:latin typeface="OpenSans-Semibold"/>
              </a:rPr>
              <a:t>Transient Weak Links between</a:t>
            </a:r>
            <a:r>
              <a:rPr lang="pl-PL" sz="1400" b="0" i="1" u="none" strike="noStrike" baseline="0" dirty="0">
                <a:latin typeface="OpenSans-Semibold"/>
              </a:rPr>
              <a:t> </a:t>
            </a:r>
            <a:r>
              <a:rPr lang="en-US" sz="1400" b="0" i="1" u="none" strike="noStrike" baseline="0" dirty="0">
                <a:latin typeface="OpenSans-Semibold"/>
              </a:rPr>
              <a:t>Superconducting</a:t>
            </a:r>
            <a:r>
              <a:rPr lang="pl-PL" sz="1400" i="1" dirty="0">
                <a:latin typeface="OpenSans-Semibold"/>
              </a:rPr>
              <a:t> </a:t>
            </a:r>
            <a:r>
              <a:rPr lang="en-US" sz="1400" b="0" i="1" u="none" strike="noStrike" baseline="0" dirty="0">
                <a:latin typeface="OpenSans-Semibold"/>
              </a:rPr>
              <a:t>Nuclei: Coherence Length</a:t>
            </a:r>
            <a:r>
              <a:rPr lang="pl-PL" sz="1400" b="0" i="0" u="none" strike="noStrike" baseline="0" dirty="0">
                <a:latin typeface="OpenSans-Semibold"/>
              </a:rPr>
              <a:t>”</a:t>
            </a:r>
          </a:p>
          <a:p>
            <a:pPr algn="l"/>
            <a:r>
              <a:rPr lang="pl-PL" sz="1400" dirty="0">
                <a:latin typeface="OpenSans-Semibold"/>
              </a:rPr>
              <a:t>Nuclear Physics News 31, 25 (2021)</a:t>
            </a:r>
          </a:p>
          <a:p>
            <a:pPr algn="l"/>
            <a:endParaRPr lang="pl-PL" sz="1400" dirty="0">
              <a:latin typeface="OpenSans-Semibold"/>
            </a:endParaRPr>
          </a:p>
          <a:p>
            <a:pPr algn="l"/>
            <a:r>
              <a:rPr lang="pl-PL" sz="1400" b="1" dirty="0">
                <a:solidFill>
                  <a:srgbClr val="C00000"/>
                </a:solidFill>
                <a:latin typeface="OpenSans-Semibold"/>
              </a:rPr>
              <a:t>(</a:t>
            </a:r>
            <a:r>
              <a:rPr lang="pl-PL" sz="1400" b="1" dirty="0" err="1">
                <a:solidFill>
                  <a:srgbClr val="C00000"/>
                </a:solidFill>
                <a:latin typeface="OpenSans-Semibold"/>
              </a:rPr>
              <a:t>see</a:t>
            </a:r>
            <a:r>
              <a:rPr lang="pl-PL" sz="1400" b="1" dirty="0">
                <a:solidFill>
                  <a:srgbClr val="C00000"/>
                </a:solidFill>
                <a:latin typeface="OpenSans-Semibold"/>
              </a:rPr>
              <a:t> talk by Gregory </a:t>
            </a:r>
            <a:r>
              <a:rPr lang="pl-PL" sz="1400" b="1" dirty="0" err="1">
                <a:solidFill>
                  <a:srgbClr val="C00000"/>
                </a:solidFill>
                <a:latin typeface="OpenSans-Semibold"/>
              </a:rPr>
              <a:t>Potel</a:t>
            </a:r>
            <a:r>
              <a:rPr lang="pl-PL" sz="1400" b="1" dirty="0">
                <a:solidFill>
                  <a:srgbClr val="C00000"/>
                </a:solidFill>
                <a:latin typeface="OpenSans-Semibold"/>
              </a:rPr>
              <a:t> on </a:t>
            </a:r>
            <a:r>
              <a:rPr lang="pl-PL" sz="1400" b="1" dirty="0" err="1">
                <a:solidFill>
                  <a:srgbClr val="C00000"/>
                </a:solidFill>
                <a:latin typeface="OpenSans-Semibold"/>
              </a:rPr>
              <a:t>Wednesday</a:t>
            </a:r>
            <a:r>
              <a:rPr lang="pl-PL" sz="1400" b="1" dirty="0">
                <a:solidFill>
                  <a:srgbClr val="C00000"/>
                </a:solidFill>
                <a:latin typeface="OpenSans-Semibold"/>
              </a:rPr>
              <a:t>)</a:t>
            </a:r>
          </a:p>
        </p:txBody>
      </p:sp>
      <p:pic>
        <p:nvPicPr>
          <p:cNvPr id="11" name="Picture 10" descr="Diagram&#10;&#10;Description automatically generated">
            <a:extLst>
              <a:ext uri="{FF2B5EF4-FFF2-40B4-BE49-F238E27FC236}">
                <a16:creationId xmlns:a16="http://schemas.microsoft.com/office/drawing/2014/main" id="{D54E821F-6602-24C0-7381-BEFBC80815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2240" y="2644717"/>
            <a:ext cx="2409547" cy="3331914"/>
          </a:xfrm>
          <a:prstGeom prst="rect">
            <a:avLst/>
          </a:prstGeom>
        </p:spPr>
      </p:pic>
      <p:sp>
        <p:nvSpPr>
          <p:cNvPr id="12" name="TextBox 11">
            <a:extLst>
              <a:ext uri="{FF2B5EF4-FFF2-40B4-BE49-F238E27FC236}">
                <a16:creationId xmlns:a16="http://schemas.microsoft.com/office/drawing/2014/main" id="{CB57A43B-86A2-B51F-00EE-5B923F7B0722}"/>
              </a:ext>
            </a:extLst>
          </p:cNvPr>
          <p:cNvSpPr txBox="1"/>
          <p:nvPr/>
        </p:nvSpPr>
        <p:spPr>
          <a:xfrm>
            <a:off x="6592280" y="5967155"/>
            <a:ext cx="2516225" cy="261610"/>
          </a:xfrm>
          <a:prstGeom prst="rect">
            <a:avLst/>
          </a:prstGeom>
          <a:noFill/>
        </p:spPr>
        <p:txBody>
          <a:bodyPr wrap="square" rtlCol="0">
            <a:spAutoFit/>
          </a:bodyPr>
          <a:lstStyle/>
          <a:p>
            <a:r>
              <a:rPr lang="pl-PL" sz="1100" dirty="0"/>
              <a:t>From </a:t>
            </a:r>
            <a:r>
              <a:rPr lang="en-US" sz="1100" b="0" i="0" u="none" strike="noStrike" baseline="0" dirty="0">
                <a:solidFill>
                  <a:srgbClr val="000000"/>
                </a:solidFill>
                <a:latin typeface="TimesNewRomanPSMT"/>
              </a:rPr>
              <a:t>P. Magierski, </a:t>
            </a:r>
            <a:r>
              <a:rPr lang="en-US" sz="1100" b="0" i="1" u="none" strike="noStrike" baseline="0" dirty="0">
                <a:solidFill>
                  <a:srgbClr val="000000"/>
                </a:solidFill>
                <a:latin typeface="TimesNewRomanPS-ItalicMT"/>
              </a:rPr>
              <a:t>Physics </a:t>
            </a:r>
            <a:r>
              <a:rPr lang="en-US" sz="1100" b="0" i="0" u="none" strike="noStrike" baseline="0" dirty="0">
                <a:solidFill>
                  <a:srgbClr val="000000"/>
                </a:solidFill>
                <a:latin typeface="TimesNewRomanPSMT"/>
              </a:rPr>
              <a:t>14 (</a:t>
            </a:r>
            <a:r>
              <a:rPr lang="en-US" sz="1100" b="0" i="0" u="none" strike="noStrike" baseline="0" dirty="0">
                <a:solidFill>
                  <a:srgbClr val="000081"/>
                </a:solidFill>
                <a:latin typeface="TimesNewRomanPSMT"/>
              </a:rPr>
              <a:t>2021</a:t>
            </a:r>
            <a:r>
              <a:rPr lang="en-US" sz="1100" b="0" i="0" u="none" strike="noStrike" baseline="0" dirty="0">
                <a:solidFill>
                  <a:srgbClr val="000000"/>
                </a:solidFill>
                <a:latin typeface="TimesNewRomanPSMT"/>
              </a:rPr>
              <a:t>) 27.</a:t>
            </a:r>
            <a:endParaRPr lang="en-US" sz="1100" dirty="0"/>
          </a:p>
        </p:txBody>
      </p:sp>
      <p:graphicFrame>
        <p:nvGraphicFramePr>
          <p:cNvPr id="13" name="Object 12">
            <a:extLst>
              <a:ext uri="{FF2B5EF4-FFF2-40B4-BE49-F238E27FC236}">
                <a16:creationId xmlns:a16="http://schemas.microsoft.com/office/drawing/2014/main" id="{4441EA16-30A1-2CA0-1FF5-DA590DE63ADD}"/>
              </a:ext>
            </a:extLst>
          </p:cNvPr>
          <p:cNvGraphicFramePr>
            <a:graphicFrameLocks noChangeAspect="1"/>
          </p:cNvGraphicFramePr>
          <p:nvPr/>
        </p:nvGraphicFramePr>
        <p:xfrm>
          <a:off x="4701278" y="4995617"/>
          <a:ext cx="914400" cy="198438"/>
        </p:xfrm>
        <a:graphic>
          <a:graphicData uri="http://schemas.openxmlformats.org/presentationml/2006/ole">
            <mc:AlternateContent xmlns:mc="http://schemas.openxmlformats.org/markup-compatibility/2006">
              <mc:Choice xmlns:v="urn:schemas-microsoft-com:vml" Requires="v">
                <p:oleObj name="Equation" r:id="rId3" imgW="914400" imgH="198720" progId="Equation.DSMT4">
                  <p:embed/>
                </p:oleObj>
              </mc:Choice>
              <mc:Fallback>
                <p:oleObj name="Equation" r:id="rId3" imgW="914400" imgH="198720" progId="Equation.DSMT4">
                  <p:embed/>
                  <p:pic>
                    <p:nvPicPr>
                      <p:cNvPr id="13" name="Object 12">
                        <a:extLst>
                          <a:ext uri="{FF2B5EF4-FFF2-40B4-BE49-F238E27FC236}">
                            <a16:creationId xmlns:a16="http://schemas.microsoft.com/office/drawing/2014/main" id="{4441EA16-30A1-2CA0-1FF5-DA590DE63ADD}"/>
                          </a:ext>
                        </a:extLst>
                      </p:cNvPr>
                      <p:cNvPicPr/>
                      <p:nvPr/>
                    </p:nvPicPr>
                    <p:blipFill>
                      <a:blip r:embed="rId4"/>
                      <a:stretch>
                        <a:fillRect/>
                      </a:stretch>
                    </p:blipFill>
                    <p:spPr>
                      <a:xfrm>
                        <a:off x="4701278" y="4995617"/>
                        <a:ext cx="914400" cy="198438"/>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8F33E0CC-7676-0EF3-EF28-7EF27D36DB09}"/>
              </a:ext>
            </a:extLst>
          </p:cNvPr>
          <p:cNvSpPr txBox="1"/>
          <p:nvPr/>
        </p:nvSpPr>
        <p:spPr>
          <a:xfrm>
            <a:off x="-166" y="3629834"/>
            <a:ext cx="6592446" cy="369332"/>
          </a:xfrm>
          <a:prstGeom prst="rect">
            <a:avLst/>
          </a:prstGeom>
          <a:noFill/>
        </p:spPr>
        <p:txBody>
          <a:bodyPr wrap="none" rtlCol="0">
            <a:spAutoFit/>
          </a:bodyPr>
          <a:lstStyle/>
          <a:p>
            <a:r>
              <a:rPr lang="pl-PL" b="1" dirty="0" err="1"/>
              <a:t>Surprisingly</a:t>
            </a:r>
            <a:r>
              <a:rPr lang="pl-PL" b="1" dirty="0"/>
              <a:t> </a:t>
            </a:r>
            <a:r>
              <a:rPr lang="pl-PL" b="1" dirty="0" err="1"/>
              <a:t>evidence</a:t>
            </a:r>
            <a:r>
              <a:rPr lang="pl-PL" b="1" dirty="0"/>
              <a:t> for AC </a:t>
            </a:r>
            <a:r>
              <a:rPr lang="pl-PL" b="1" dirty="0" err="1"/>
              <a:t>Josephson</a:t>
            </a:r>
            <a:r>
              <a:rPr lang="pl-PL" b="1" dirty="0"/>
              <a:t> </a:t>
            </a:r>
            <a:r>
              <a:rPr lang="pl-PL" b="1" dirty="0" err="1"/>
              <a:t>effect</a:t>
            </a:r>
            <a:r>
              <a:rPr lang="pl-PL" b="1" dirty="0"/>
              <a:t> </a:t>
            </a:r>
            <a:r>
              <a:rPr lang="pl-PL" b="1" dirty="0" err="1"/>
              <a:t>has</a:t>
            </a:r>
            <a:r>
              <a:rPr lang="pl-PL" b="1" dirty="0"/>
              <a:t> </a:t>
            </a:r>
            <a:r>
              <a:rPr lang="pl-PL" b="1" dirty="0" err="1"/>
              <a:t>also</a:t>
            </a:r>
            <a:r>
              <a:rPr lang="pl-PL" b="1" dirty="0"/>
              <a:t> </a:t>
            </a:r>
            <a:r>
              <a:rPr lang="pl-PL" b="1" dirty="0" err="1"/>
              <a:t>been</a:t>
            </a:r>
            <a:r>
              <a:rPr lang="pl-PL" b="1" dirty="0"/>
              <a:t> </a:t>
            </a:r>
            <a:r>
              <a:rPr lang="pl-PL" b="1" dirty="0" err="1"/>
              <a:t>found</a:t>
            </a:r>
            <a:endParaRPr lang="en-US" b="1" dirty="0"/>
          </a:p>
        </p:txBody>
      </p:sp>
      <p:sp>
        <p:nvSpPr>
          <p:cNvPr id="2" name="TextBox 1">
            <a:extLst>
              <a:ext uri="{FF2B5EF4-FFF2-40B4-BE49-F238E27FC236}">
                <a16:creationId xmlns:a16="http://schemas.microsoft.com/office/drawing/2014/main" id="{C62E72BF-1450-ECC8-A62F-C2C25166D983}"/>
              </a:ext>
            </a:extLst>
          </p:cNvPr>
          <p:cNvSpPr txBox="1"/>
          <p:nvPr/>
        </p:nvSpPr>
        <p:spPr>
          <a:xfrm>
            <a:off x="3265709" y="71093"/>
            <a:ext cx="1732462" cy="369332"/>
          </a:xfrm>
          <a:prstGeom prst="rect">
            <a:avLst/>
          </a:prstGeom>
          <a:noFill/>
        </p:spPr>
        <p:txBody>
          <a:bodyPr wrap="none" rtlCol="0">
            <a:spAutoFit/>
          </a:bodyPr>
          <a:lstStyle/>
          <a:p>
            <a:r>
              <a:rPr lang="pl-PL" b="1" u="sng" dirty="0" err="1"/>
              <a:t>Nuclear</a:t>
            </a:r>
            <a:r>
              <a:rPr lang="pl-PL" b="1" u="sng" dirty="0"/>
              <a:t> </a:t>
            </a:r>
            <a:r>
              <a:rPr lang="pl-PL" b="1" u="sng" dirty="0" err="1"/>
              <a:t>systems</a:t>
            </a:r>
            <a:endParaRPr lang="en-US" b="1" u="sng" dirty="0"/>
          </a:p>
        </p:txBody>
      </p:sp>
    </p:spTree>
    <p:extLst>
      <p:ext uri="{BB962C8B-B14F-4D97-AF65-F5344CB8AC3E}">
        <p14:creationId xmlns:p14="http://schemas.microsoft.com/office/powerpoint/2010/main" val="942026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18144" y="116632"/>
            <a:ext cx="9108269" cy="1569660"/>
          </a:xfrm>
          <a:prstGeom prst="rect">
            <a:avLst/>
          </a:prstGeom>
          <a:noFill/>
          <a:ln w="28575">
            <a:solidFill>
              <a:srgbClr val="FF0000"/>
            </a:solidFill>
          </a:ln>
        </p:spPr>
        <p:txBody>
          <a:bodyPr wrap="square" rtlCol="0">
            <a:spAutoFit/>
          </a:bodyPr>
          <a:lstStyle/>
          <a:p>
            <a:r>
              <a:rPr lang="pl-PL" sz="2400" b="1" u="sng" dirty="0">
                <a:solidFill>
                  <a:srgbClr val="FFFF00"/>
                </a:solidFill>
                <a:effectLst>
                  <a:outerShdw blurRad="38100" dist="38100" dir="2700000" algn="tl">
                    <a:srgbClr val="000000">
                      <a:alpha val="43137"/>
                    </a:srgbClr>
                  </a:outerShdw>
                </a:effectLst>
                <a:latin typeface="Comic Sans MS" panose="030F0702030302020204" pitchFamily="66" charset="0"/>
              </a:rPr>
              <a:t>GOAL:</a:t>
            </a:r>
          </a:p>
          <a:p>
            <a:r>
              <a:rPr lang="pl-PL" sz="2400" b="1" u="sng" dirty="0">
                <a:solidFill>
                  <a:srgbClr val="FFFF00"/>
                </a:solidFill>
                <a:effectLst>
                  <a:outerShdw blurRad="38100" dist="38100" dir="2700000" algn="tl">
                    <a:srgbClr val="000000">
                      <a:alpha val="43137"/>
                    </a:srgbClr>
                  </a:outerShdw>
                </a:effectLst>
                <a:latin typeface="Comic Sans MS" panose="030F0702030302020204" pitchFamily="66" charset="0"/>
              </a:rPr>
              <a:t>Unified description</a:t>
            </a:r>
            <a:r>
              <a:rPr lang="pl-PL" sz="2400" b="1" dirty="0">
                <a:solidFill>
                  <a:srgbClr val="FFFF00"/>
                </a:solidFill>
                <a:effectLst>
                  <a:outerShdw blurRad="38100" dist="38100" dir="2700000" algn="tl">
                    <a:srgbClr val="000000">
                      <a:alpha val="43137"/>
                    </a:srgbClr>
                  </a:outerShdw>
                </a:effectLst>
                <a:latin typeface="Comic Sans MS" panose="030F0702030302020204" pitchFamily="66" charset="0"/>
              </a:rPr>
              <a:t> of </a:t>
            </a:r>
            <a:r>
              <a:rPr lang="pl-PL" sz="2400" b="1" dirty="0" err="1">
                <a:solidFill>
                  <a:srgbClr val="FFFF00"/>
                </a:solidFill>
                <a:effectLst>
                  <a:outerShdw blurRad="38100" dist="38100" dir="2700000" algn="tl">
                    <a:srgbClr val="000000">
                      <a:alpha val="43137"/>
                    </a:srgbClr>
                  </a:outerShdw>
                </a:effectLst>
                <a:latin typeface="Comic Sans MS" panose="030F0702030302020204" pitchFamily="66" charset="0"/>
              </a:rPr>
              <a:t>nuclear</a:t>
            </a:r>
            <a:r>
              <a:rPr lang="pl-PL" sz="2400" b="1" dirty="0">
                <a:solidFill>
                  <a:srgbClr val="FFFF00"/>
                </a:solidFill>
                <a:effectLst>
                  <a:outerShdw blurRad="38100" dist="38100" dir="2700000" algn="tl">
                    <a:srgbClr val="000000">
                      <a:alpha val="43137"/>
                    </a:srgbClr>
                  </a:outerShdw>
                </a:effectLst>
                <a:latin typeface="Comic Sans MS" panose="030F0702030302020204" pitchFamily="66" charset="0"/>
              </a:rPr>
              <a:t> dynamics </a:t>
            </a:r>
            <a:r>
              <a:rPr lang="pl-PL" sz="2400" b="1" dirty="0" err="1">
                <a:solidFill>
                  <a:srgbClr val="FFFF00"/>
                </a:solidFill>
                <a:effectLst>
                  <a:outerShdw blurRad="38100" dist="38100" dir="2700000" algn="tl">
                    <a:srgbClr val="000000">
                      <a:alpha val="43137"/>
                    </a:srgbClr>
                  </a:outerShdw>
                </a:effectLst>
                <a:latin typeface="Comic Sans MS" panose="030F0702030302020204" pitchFamily="66" charset="0"/>
              </a:rPr>
              <a:t>involving</a:t>
            </a:r>
            <a:r>
              <a:rPr lang="pl-PL" sz="2400" b="1" dirty="0">
                <a:solidFill>
                  <a:srgbClr val="FFFF00"/>
                </a:solidFill>
                <a:effectLst>
                  <a:outerShdw blurRad="38100" dist="38100" dir="2700000" algn="tl">
                    <a:srgbClr val="000000">
                      <a:alpha val="43137"/>
                    </a:srgbClr>
                  </a:outerShdw>
                </a:effectLst>
                <a:latin typeface="Comic Sans MS" panose="030F0702030302020204" pitchFamily="66" charset="0"/>
              </a:rPr>
              <a:t> medium and heavy </a:t>
            </a:r>
            <a:r>
              <a:rPr lang="pl-PL" sz="2400" b="1" dirty="0" err="1">
                <a:solidFill>
                  <a:srgbClr val="FFFF00"/>
                </a:solidFill>
                <a:effectLst>
                  <a:outerShdw blurRad="38100" dist="38100" dir="2700000" algn="tl">
                    <a:srgbClr val="000000">
                      <a:alpha val="43137"/>
                    </a:srgbClr>
                  </a:outerShdw>
                </a:effectLst>
                <a:latin typeface="Comic Sans MS" panose="030F0702030302020204" pitchFamily="66" charset="0"/>
              </a:rPr>
              <a:t>nuclei</a:t>
            </a:r>
            <a:r>
              <a:rPr lang="pl-PL" sz="2400"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pl-PL" sz="2400" b="1" dirty="0" err="1">
                <a:solidFill>
                  <a:srgbClr val="FFFF00"/>
                </a:solidFill>
                <a:effectLst>
                  <a:outerShdw blurRad="38100" dist="38100" dir="2700000" algn="tl">
                    <a:srgbClr val="000000">
                      <a:alpha val="43137"/>
                    </a:srgbClr>
                  </a:outerShdw>
                </a:effectLst>
                <a:latin typeface="Comic Sans MS" panose="030F0702030302020204" pitchFamily="66" charset="0"/>
              </a:rPr>
              <a:t>based</a:t>
            </a:r>
            <a:r>
              <a:rPr lang="pl-PL" sz="2400" b="1" dirty="0">
                <a:solidFill>
                  <a:srgbClr val="FFFF00"/>
                </a:solidFill>
                <a:effectLst>
                  <a:outerShdw blurRad="38100" dist="38100" dir="2700000" algn="tl">
                    <a:srgbClr val="000000">
                      <a:alpha val="43137"/>
                    </a:srgbClr>
                  </a:outerShdw>
                </a:effectLst>
                <a:latin typeface="Comic Sans MS" panose="030F0702030302020204" pitchFamily="66" charset="0"/>
              </a:rPr>
              <a:t> on microscopic </a:t>
            </a:r>
            <a:r>
              <a:rPr lang="pl-PL" sz="2400" b="1" dirty="0" err="1">
                <a:solidFill>
                  <a:srgbClr val="FFFF00"/>
                </a:solidFill>
                <a:effectLst>
                  <a:outerShdw blurRad="38100" dist="38100" dir="2700000" algn="tl">
                    <a:srgbClr val="000000">
                      <a:alpha val="43137"/>
                    </a:srgbClr>
                  </a:outerShdw>
                </a:effectLst>
                <a:latin typeface="Comic Sans MS" panose="030F0702030302020204" pitchFamily="66" charset="0"/>
              </a:rPr>
              <a:t>theoretical</a:t>
            </a:r>
            <a:r>
              <a:rPr lang="pl-PL" sz="2400"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pl-PL" sz="2400" b="1" dirty="0" err="1">
                <a:solidFill>
                  <a:srgbClr val="FFFF00"/>
                </a:solidFill>
                <a:effectLst>
                  <a:outerShdw blurRad="38100" dist="38100" dir="2700000" algn="tl">
                    <a:srgbClr val="000000">
                      <a:alpha val="43137"/>
                    </a:srgbClr>
                  </a:outerShdw>
                </a:effectLst>
                <a:latin typeface="Comic Sans MS" panose="030F0702030302020204" pitchFamily="66" charset="0"/>
              </a:rPr>
              <a:t>framework</a:t>
            </a:r>
            <a:r>
              <a:rPr lang="pl-PL" sz="2400"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pl-PL" sz="2400" b="1" dirty="0" err="1">
                <a:solidFill>
                  <a:srgbClr val="FFFF00"/>
                </a:solidFill>
                <a:effectLst>
                  <a:outerShdw blurRad="38100" dist="38100" dir="2700000" algn="tl">
                    <a:srgbClr val="000000">
                      <a:alpha val="43137"/>
                    </a:srgbClr>
                  </a:outerShdw>
                </a:effectLst>
                <a:latin typeface="Comic Sans MS" panose="030F0702030302020204" pitchFamily="66" charset="0"/>
              </a:rPr>
              <a:t>including</a:t>
            </a:r>
            <a:r>
              <a:rPr lang="pl-PL" sz="2400"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pl-PL" sz="2400" b="1" dirty="0" err="1">
                <a:solidFill>
                  <a:srgbClr val="FFFF00"/>
                </a:solidFill>
                <a:effectLst>
                  <a:outerShdw blurRad="38100" dist="38100" dir="2700000" algn="tl">
                    <a:srgbClr val="000000">
                      <a:alpha val="43137"/>
                    </a:srgbClr>
                  </a:outerShdw>
                </a:effectLst>
                <a:latin typeface="Comic Sans MS" panose="030F0702030302020204" pitchFamily="66" charset="0"/>
              </a:rPr>
              <a:t>pairing</a:t>
            </a:r>
            <a:r>
              <a:rPr lang="pl-PL" sz="2400" b="1" dirty="0">
                <a:solidFill>
                  <a:srgbClr val="FFFF00"/>
                </a:solidFill>
                <a:effectLst>
                  <a:outerShdw blurRad="38100" dist="38100" dir="2700000" algn="tl">
                    <a:srgbClr val="000000">
                      <a:alpha val="43137"/>
                    </a:srgbClr>
                  </a:outerShdw>
                </a:effectLst>
                <a:latin typeface="Comic Sans MS" panose="030F0702030302020204" pitchFamily="66" charset="0"/>
              </a:rPr>
              <a:t> </a:t>
            </a:r>
            <a:r>
              <a:rPr lang="pl-PL" sz="2400" b="1" dirty="0" err="1">
                <a:solidFill>
                  <a:srgbClr val="FFFF00"/>
                </a:solidFill>
                <a:effectLst>
                  <a:outerShdw blurRad="38100" dist="38100" dir="2700000" algn="tl">
                    <a:srgbClr val="000000">
                      <a:alpha val="43137"/>
                    </a:srgbClr>
                  </a:outerShdw>
                </a:effectLst>
                <a:latin typeface="Comic Sans MS" panose="030F0702030302020204" pitchFamily="66" charset="0"/>
              </a:rPr>
              <a:t>correlations</a:t>
            </a:r>
            <a:r>
              <a:rPr lang="pl-PL" sz="2400" b="1" dirty="0">
                <a:solidFill>
                  <a:srgbClr val="FFFF00"/>
                </a:solidFill>
                <a:effectLst>
                  <a:outerShdw blurRad="38100" dist="38100" dir="2700000" algn="tl">
                    <a:srgbClr val="000000">
                      <a:alpha val="43137"/>
                    </a:srgbClr>
                  </a:outerShdw>
                </a:effectLst>
                <a:latin typeface="Comic Sans MS" panose="030F0702030302020204" pitchFamily="66" charset="0"/>
              </a:rPr>
              <a:t>.</a:t>
            </a:r>
            <a:endParaRPr lang="pl-PL" sz="2000" b="1"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16" name="pole tekstowe 15"/>
          <p:cNvSpPr txBox="1"/>
          <p:nvPr/>
        </p:nvSpPr>
        <p:spPr>
          <a:xfrm>
            <a:off x="107934" y="2276872"/>
            <a:ext cx="8928132" cy="830997"/>
          </a:xfrm>
          <a:prstGeom prst="rect">
            <a:avLst/>
          </a:prstGeom>
          <a:noFill/>
          <a:ln w="28575">
            <a:solidFill>
              <a:srgbClr val="FF0000"/>
            </a:solidFill>
          </a:ln>
        </p:spPr>
        <p:txBody>
          <a:bodyPr wrap="square" rtlCol="0">
            <a:spAutoFit/>
          </a:bodyPr>
          <a:lstStyle/>
          <a:p>
            <a:r>
              <a:rPr lang="pl-PL" sz="2400" b="1" dirty="0">
                <a:solidFill>
                  <a:srgbClr val="FFFF00"/>
                </a:solidFill>
                <a:effectLst>
                  <a:outerShdw blurRad="38100" dist="38100" dir="2700000" algn="tl">
                    <a:srgbClr val="000000">
                      <a:alpha val="43137"/>
                    </a:srgbClr>
                  </a:outerShdw>
                </a:effectLst>
                <a:latin typeface="Comic Sans MS" panose="030F0702030302020204" pitchFamily="66" charset="0"/>
              </a:rPr>
              <a:t>Microscopic framework = explicit treatment of fermionic</a:t>
            </a:r>
          </a:p>
          <a:p>
            <a:r>
              <a:rPr lang="pl-PL" sz="2400" b="1" dirty="0">
                <a:solidFill>
                  <a:srgbClr val="FFFF00"/>
                </a:solidFill>
                <a:effectLst>
                  <a:outerShdw blurRad="38100" dist="38100" dir="2700000" algn="tl">
                    <a:srgbClr val="000000">
                      <a:alpha val="43137"/>
                    </a:srgbClr>
                  </a:outerShdw>
                </a:effectLst>
                <a:latin typeface="Comic Sans MS" panose="030F0702030302020204" pitchFamily="66" charset="0"/>
              </a:rPr>
              <a:t>degrees of freedom.</a:t>
            </a:r>
          </a:p>
        </p:txBody>
      </p:sp>
      <p:sp>
        <p:nvSpPr>
          <p:cNvPr id="5" name="TextBox 4">
            <a:extLst>
              <a:ext uri="{FF2B5EF4-FFF2-40B4-BE49-F238E27FC236}">
                <a16:creationId xmlns:a16="http://schemas.microsoft.com/office/drawing/2014/main" id="{900A277E-8220-FD22-B9C8-098A13A79E09}"/>
              </a:ext>
            </a:extLst>
          </p:cNvPr>
          <p:cNvSpPr txBox="1"/>
          <p:nvPr/>
        </p:nvSpPr>
        <p:spPr>
          <a:xfrm>
            <a:off x="73938" y="4149080"/>
            <a:ext cx="9000570" cy="1631216"/>
          </a:xfrm>
          <a:prstGeom prst="rect">
            <a:avLst/>
          </a:prstGeom>
          <a:noFill/>
        </p:spPr>
        <p:txBody>
          <a:bodyPr wrap="square" rtlCol="0">
            <a:spAutoFit/>
          </a:bodyPr>
          <a:lstStyle/>
          <a:p>
            <a:r>
              <a:rPr lang="pl-PL" sz="2000" b="1" dirty="0">
                <a:solidFill>
                  <a:srgbClr val="FFFF00"/>
                </a:solidFill>
                <a:latin typeface="Comic Sans MS" panose="030F0702030302020204" pitchFamily="66" charset="0"/>
              </a:rPr>
              <a:t>In most </a:t>
            </a:r>
            <a:r>
              <a:rPr lang="pl-PL" sz="2000" b="1" dirty="0" err="1">
                <a:solidFill>
                  <a:srgbClr val="FFFF00"/>
                </a:solidFill>
                <a:latin typeface="Comic Sans MS" panose="030F0702030302020204" pitchFamily="66" charset="0"/>
              </a:rPr>
              <a:t>cases</a:t>
            </a:r>
            <a:r>
              <a:rPr lang="pl-PL" sz="2000" b="1" dirty="0">
                <a:solidFill>
                  <a:srgbClr val="FFFF00"/>
                </a:solidFill>
                <a:latin typeface="Comic Sans MS" panose="030F0702030302020204" pitchFamily="66" charset="0"/>
              </a:rPr>
              <a:t> we </a:t>
            </a:r>
            <a:r>
              <a:rPr lang="pl-PL" sz="2000" b="1" dirty="0" err="1">
                <a:solidFill>
                  <a:srgbClr val="FFFF00"/>
                </a:solidFill>
                <a:latin typeface="Comic Sans MS" panose="030F0702030302020204" pitchFamily="66" charset="0"/>
              </a:rPr>
              <a:t>are</a:t>
            </a:r>
            <a:r>
              <a:rPr lang="pl-PL" sz="2000" b="1" dirty="0">
                <a:solidFill>
                  <a:srgbClr val="FFFF00"/>
                </a:solidFill>
                <a:latin typeface="Comic Sans MS" panose="030F0702030302020204" pitchFamily="66" charset="0"/>
              </a:rPr>
              <a:t> </a:t>
            </a:r>
            <a:r>
              <a:rPr lang="pl-PL" sz="2000" b="1" dirty="0" err="1">
                <a:solidFill>
                  <a:srgbClr val="FFFF00"/>
                </a:solidFill>
                <a:latin typeface="Comic Sans MS" panose="030F0702030302020204" pitchFamily="66" charset="0"/>
              </a:rPr>
              <a:t>interested</a:t>
            </a:r>
            <a:r>
              <a:rPr lang="pl-PL" sz="2000" b="1" dirty="0">
                <a:solidFill>
                  <a:srgbClr val="FFFF00"/>
                </a:solidFill>
                <a:latin typeface="Comic Sans MS" panose="030F0702030302020204" pitchFamily="66" charset="0"/>
              </a:rPr>
              <a:t> in </a:t>
            </a:r>
            <a:r>
              <a:rPr lang="pl-PL" sz="2000" b="1" dirty="0" err="1">
                <a:solidFill>
                  <a:srgbClr val="FFFF00"/>
                </a:solidFill>
                <a:latin typeface="Comic Sans MS" panose="030F0702030302020204" pitchFamily="66" charset="0"/>
              </a:rPr>
              <a:t>extracting</a:t>
            </a:r>
            <a:r>
              <a:rPr lang="pl-PL" sz="2000" b="1" dirty="0">
                <a:solidFill>
                  <a:srgbClr val="FFFF00"/>
                </a:solidFill>
                <a:latin typeface="Comic Sans MS" panose="030F0702030302020204" pitchFamily="66" charset="0"/>
              </a:rPr>
              <a:t> </a:t>
            </a:r>
            <a:r>
              <a:rPr lang="pl-PL" sz="2000" b="1" u="sng" dirty="0">
                <a:solidFill>
                  <a:srgbClr val="FFFF00"/>
                </a:solidFill>
                <a:latin typeface="Comic Sans MS" panose="030F0702030302020204" pitchFamily="66" charset="0"/>
              </a:rPr>
              <a:t>one-body </a:t>
            </a:r>
            <a:r>
              <a:rPr lang="pl-PL" sz="2000" b="1" u="sng" dirty="0" err="1">
                <a:solidFill>
                  <a:srgbClr val="FFFF00"/>
                </a:solidFill>
                <a:latin typeface="Comic Sans MS" panose="030F0702030302020204" pitchFamily="66" charset="0"/>
              </a:rPr>
              <a:t>observables</a:t>
            </a:r>
            <a:r>
              <a:rPr lang="pl-PL" sz="2000" b="1" u="sng" dirty="0">
                <a:solidFill>
                  <a:srgbClr val="FFFF00"/>
                </a:solidFill>
                <a:latin typeface="Comic Sans MS" panose="030F0702030302020204" pitchFamily="66" charset="0"/>
              </a:rPr>
              <a:t>.</a:t>
            </a:r>
            <a:r>
              <a:rPr lang="pl-PL" sz="2000" b="1" dirty="0">
                <a:solidFill>
                  <a:srgbClr val="FFFF00"/>
                </a:solidFill>
                <a:latin typeface="Comic Sans MS" panose="030F0702030302020204" pitchFamily="66" charset="0"/>
              </a:rPr>
              <a:t> </a:t>
            </a:r>
          </a:p>
          <a:p>
            <a:endParaRPr lang="pl-PL" sz="2000" b="1" dirty="0">
              <a:solidFill>
                <a:srgbClr val="FFFF00"/>
              </a:solidFill>
              <a:latin typeface="Comic Sans MS" panose="030F0702030302020204" pitchFamily="66" charset="0"/>
            </a:endParaRPr>
          </a:p>
          <a:p>
            <a:endParaRPr lang="pl-PL" sz="2000" b="1" dirty="0">
              <a:solidFill>
                <a:srgbClr val="FFFF00"/>
              </a:solidFill>
              <a:latin typeface="Comic Sans MS" panose="030F0702030302020204" pitchFamily="66" charset="0"/>
            </a:endParaRPr>
          </a:p>
          <a:p>
            <a:r>
              <a:rPr lang="pl-PL" sz="2000" b="1" dirty="0" err="1">
                <a:solidFill>
                  <a:srgbClr val="FFFF00"/>
                </a:solidFill>
                <a:latin typeface="Comic Sans MS" panose="030F0702030302020204" pitchFamily="66" charset="0"/>
              </a:rPr>
              <a:t>This</a:t>
            </a:r>
            <a:r>
              <a:rPr lang="pl-PL" sz="2000" b="1" dirty="0">
                <a:solidFill>
                  <a:srgbClr val="FFFF00"/>
                </a:solidFill>
                <a:latin typeface="Comic Sans MS" panose="030F0702030302020204" pitchFamily="66" charset="0"/>
              </a:rPr>
              <a:t> </a:t>
            </a:r>
            <a:r>
              <a:rPr lang="pl-PL" sz="2000" b="1" dirty="0" err="1">
                <a:solidFill>
                  <a:srgbClr val="FFFF00"/>
                </a:solidFill>
                <a:latin typeface="Comic Sans MS" panose="030F0702030302020204" pitchFamily="66" charset="0"/>
              </a:rPr>
              <a:t>leads</a:t>
            </a:r>
            <a:r>
              <a:rPr lang="pl-PL" sz="2000" b="1" dirty="0">
                <a:solidFill>
                  <a:srgbClr val="FFFF00"/>
                </a:solidFill>
                <a:latin typeface="Comic Sans MS" panose="030F0702030302020204" pitchFamily="66" charset="0"/>
              </a:rPr>
              <a:t> to </a:t>
            </a:r>
            <a:r>
              <a:rPr lang="pl-PL" sz="2000" b="1" dirty="0" err="1">
                <a:solidFill>
                  <a:srgbClr val="FFFF00"/>
                </a:solidFill>
                <a:latin typeface="Comic Sans MS" panose="030F0702030302020204" pitchFamily="66" charset="0"/>
              </a:rPr>
              <a:t>considering</a:t>
            </a:r>
            <a:r>
              <a:rPr lang="pl-PL" sz="2000" b="1" dirty="0">
                <a:solidFill>
                  <a:srgbClr val="FFFF00"/>
                </a:solidFill>
                <a:latin typeface="Comic Sans MS" panose="030F0702030302020204" pitchFamily="66" charset="0"/>
              </a:rPr>
              <a:t> Energy </a:t>
            </a:r>
            <a:r>
              <a:rPr lang="pl-PL" sz="2000" b="1" dirty="0" err="1">
                <a:solidFill>
                  <a:srgbClr val="FFFF00"/>
                </a:solidFill>
                <a:latin typeface="Comic Sans MS" panose="030F0702030302020204" pitchFamily="66" charset="0"/>
              </a:rPr>
              <a:t>Density</a:t>
            </a:r>
            <a:r>
              <a:rPr lang="pl-PL" sz="2000" b="1" dirty="0">
                <a:solidFill>
                  <a:srgbClr val="FFFF00"/>
                </a:solidFill>
                <a:latin typeface="Comic Sans MS" panose="030F0702030302020204" pitchFamily="66" charset="0"/>
              </a:rPr>
              <a:t> </a:t>
            </a:r>
            <a:r>
              <a:rPr lang="pl-PL" sz="2000" b="1" dirty="0" err="1">
                <a:solidFill>
                  <a:srgbClr val="FFFF00"/>
                </a:solidFill>
                <a:latin typeface="Comic Sans MS" panose="030F0702030302020204" pitchFamily="66" charset="0"/>
              </a:rPr>
              <a:t>Functional</a:t>
            </a:r>
            <a:r>
              <a:rPr lang="pl-PL" sz="2000" b="1" dirty="0">
                <a:solidFill>
                  <a:srgbClr val="FFFF00"/>
                </a:solidFill>
                <a:latin typeface="Comic Sans MS" panose="030F0702030302020204" pitchFamily="66" charset="0"/>
              </a:rPr>
              <a:t> (EDF) </a:t>
            </a:r>
            <a:r>
              <a:rPr lang="pl-PL" sz="2000" b="1" dirty="0" err="1">
                <a:solidFill>
                  <a:srgbClr val="FFFF00"/>
                </a:solidFill>
                <a:latin typeface="Comic Sans MS" panose="030F0702030302020204" pitchFamily="66" charset="0"/>
              </a:rPr>
              <a:t>expressed</a:t>
            </a:r>
            <a:r>
              <a:rPr lang="pl-PL" sz="2000" b="1" dirty="0">
                <a:solidFill>
                  <a:srgbClr val="FFFF00"/>
                </a:solidFill>
                <a:latin typeface="Comic Sans MS" panose="030F0702030302020204" pitchFamily="66" charset="0"/>
              </a:rPr>
              <a:t> in </a:t>
            </a:r>
            <a:r>
              <a:rPr lang="pl-PL" sz="2000" b="1" dirty="0" err="1">
                <a:solidFill>
                  <a:srgbClr val="FFFF00"/>
                </a:solidFill>
                <a:latin typeface="Comic Sans MS" panose="030F0702030302020204" pitchFamily="66" charset="0"/>
              </a:rPr>
              <a:t>terms</a:t>
            </a:r>
            <a:r>
              <a:rPr lang="pl-PL" sz="2000" b="1" dirty="0">
                <a:solidFill>
                  <a:srgbClr val="FFFF00"/>
                </a:solidFill>
                <a:latin typeface="Comic Sans MS" panose="030F0702030302020204" pitchFamily="66" charset="0"/>
              </a:rPr>
              <a:t> of </a:t>
            </a:r>
            <a:r>
              <a:rPr lang="pl-PL" sz="2000" b="1" u="sng" dirty="0" err="1">
                <a:solidFill>
                  <a:srgbClr val="FFFF00"/>
                </a:solidFill>
                <a:latin typeface="Comic Sans MS" panose="030F0702030302020204" pitchFamily="66" charset="0"/>
              </a:rPr>
              <a:t>local</a:t>
            </a:r>
            <a:r>
              <a:rPr lang="pl-PL" sz="2000" b="1" u="sng" dirty="0">
                <a:solidFill>
                  <a:srgbClr val="FFFF00"/>
                </a:solidFill>
                <a:latin typeface="Comic Sans MS" panose="030F0702030302020204" pitchFamily="66" charset="0"/>
              </a:rPr>
              <a:t> </a:t>
            </a:r>
            <a:r>
              <a:rPr lang="pl-PL" sz="2000" b="1" u="sng" dirty="0" err="1">
                <a:solidFill>
                  <a:srgbClr val="FFFF00"/>
                </a:solidFill>
                <a:latin typeface="Comic Sans MS" panose="030F0702030302020204" pitchFamily="66" charset="0"/>
              </a:rPr>
              <a:t>densities</a:t>
            </a:r>
            <a:r>
              <a:rPr lang="pl-PL" sz="2000" b="1" dirty="0">
                <a:solidFill>
                  <a:srgbClr val="FFFF00"/>
                </a:solidFill>
                <a:latin typeface="Comic Sans MS" panose="030F0702030302020204" pitchFamily="66" charset="0"/>
              </a:rPr>
              <a:t>.</a:t>
            </a:r>
          </a:p>
        </p:txBody>
      </p:sp>
    </p:spTree>
    <p:extLst>
      <p:ext uri="{BB962C8B-B14F-4D97-AF65-F5344CB8AC3E}">
        <p14:creationId xmlns:p14="http://schemas.microsoft.com/office/powerpoint/2010/main" val="269063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pole tekstowe 12"/>
          <p:cNvSpPr txBox="1"/>
          <p:nvPr/>
        </p:nvSpPr>
        <p:spPr>
          <a:xfrm>
            <a:off x="144416" y="260648"/>
            <a:ext cx="8761632" cy="1631216"/>
          </a:xfrm>
          <a:prstGeom prst="rect">
            <a:avLst/>
          </a:prstGeom>
          <a:noFill/>
        </p:spPr>
        <p:txBody>
          <a:bodyPr wrap="square" rtlCol="0">
            <a:spAutoFit/>
          </a:bodyPr>
          <a:lstStyle/>
          <a:p>
            <a:r>
              <a:rPr lang="pl-PL" sz="2000" b="1" dirty="0" err="1"/>
              <a:t>Kohn</a:t>
            </a:r>
            <a:r>
              <a:rPr lang="pl-PL" sz="2000" b="1" dirty="0"/>
              <a:t>-Sham </a:t>
            </a:r>
            <a:r>
              <a:rPr lang="pl-PL" sz="2000" b="1" dirty="0" err="1"/>
              <a:t>prescription</a:t>
            </a:r>
            <a:r>
              <a:rPr lang="pl-PL" sz="2000" b="1" dirty="0"/>
              <a:t> in Time Dependent </a:t>
            </a:r>
            <a:r>
              <a:rPr lang="pl-PL" sz="2000" b="1" dirty="0" err="1"/>
              <a:t>Density</a:t>
            </a:r>
            <a:r>
              <a:rPr lang="pl-PL" sz="2000" b="1" dirty="0"/>
              <a:t> </a:t>
            </a:r>
            <a:r>
              <a:rPr lang="pl-PL" sz="2000" b="1" dirty="0" err="1"/>
              <a:t>Functional</a:t>
            </a:r>
            <a:r>
              <a:rPr lang="pl-PL" sz="2000" b="1" dirty="0"/>
              <a:t> </a:t>
            </a:r>
            <a:r>
              <a:rPr lang="pl-PL" sz="2000" b="1" dirty="0" err="1"/>
              <a:t>Theory</a:t>
            </a:r>
            <a:r>
              <a:rPr lang="pl-PL" sz="2000" b="1" dirty="0"/>
              <a:t> (TDDFT): </a:t>
            </a:r>
            <a:r>
              <a:rPr lang="pl-PL" sz="2000" dirty="0" err="1">
                <a:latin typeface="Comic Sans MS" panose="030F0702030302020204" pitchFamily="66" charset="0"/>
              </a:rPr>
              <a:t>replacing</a:t>
            </a:r>
            <a:r>
              <a:rPr lang="pl-PL" sz="2000" dirty="0">
                <a:latin typeface="Comic Sans MS" panose="030F0702030302020204" pitchFamily="66" charset="0"/>
              </a:rPr>
              <a:t> the </a:t>
            </a:r>
            <a:r>
              <a:rPr lang="pl-PL" sz="2000" dirty="0" err="1">
                <a:latin typeface="Comic Sans MS" panose="030F0702030302020204" pitchFamily="66" charset="0"/>
              </a:rPr>
              <a:t>interacting</a:t>
            </a:r>
            <a:r>
              <a:rPr lang="pl-PL" sz="2000" dirty="0">
                <a:latin typeface="Comic Sans MS" panose="030F0702030302020204" pitchFamily="66" charset="0"/>
              </a:rPr>
              <a:t> </a:t>
            </a:r>
            <a:r>
              <a:rPr lang="pl-PL" sz="2000" dirty="0" err="1">
                <a:latin typeface="Comic Sans MS" panose="030F0702030302020204" pitchFamily="66" charset="0"/>
              </a:rPr>
              <a:t>many-body</a:t>
            </a:r>
            <a:r>
              <a:rPr lang="pl-PL" sz="2000" dirty="0">
                <a:latin typeface="Comic Sans MS" panose="030F0702030302020204" pitchFamily="66" charset="0"/>
              </a:rPr>
              <a:t> system with the </a:t>
            </a:r>
            <a:r>
              <a:rPr lang="pl-PL" sz="2000" dirty="0" err="1">
                <a:latin typeface="Comic Sans MS" panose="030F0702030302020204" pitchFamily="66" charset="0"/>
              </a:rPr>
              <a:t>selfconsistent</a:t>
            </a:r>
            <a:r>
              <a:rPr lang="pl-PL" sz="2000" dirty="0">
                <a:latin typeface="Comic Sans MS" panose="030F0702030302020204" pitchFamily="66" charset="0"/>
              </a:rPr>
              <a:t> </a:t>
            </a:r>
            <a:r>
              <a:rPr lang="pl-PL" sz="2000" dirty="0" err="1">
                <a:latin typeface="Comic Sans MS" panose="030F0702030302020204" pitchFamily="66" charset="0"/>
              </a:rPr>
              <a:t>eqs</a:t>
            </a:r>
            <a:r>
              <a:rPr lang="pl-PL" sz="2000" dirty="0">
                <a:latin typeface="Comic Sans MS" panose="030F0702030302020204" pitchFamily="66" charset="0"/>
              </a:rPr>
              <a:t>. </a:t>
            </a:r>
            <a:r>
              <a:rPr lang="pl-PL" sz="2000" dirty="0" err="1">
                <a:latin typeface="Comic Sans MS" panose="030F0702030302020204" pitchFamily="66" charset="0"/>
              </a:rPr>
              <a:t>representing</a:t>
            </a:r>
            <a:r>
              <a:rPr lang="pl-PL" sz="2000" dirty="0">
                <a:latin typeface="Comic Sans MS" panose="030F0702030302020204" pitchFamily="66" charset="0"/>
              </a:rPr>
              <a:t> the </a:t>
            </a:r>
            <a:r>
              <a:rPr lang="pl-PL" sz="2000" u="sng" dirty="0" err="1">
                <a:latin typeface="Comic Sans MS" panose="030F0702030302020204" pitchFamily="66" charset="0"/>
              </a:rPr>
              <a:t>equivalent</a:t>
            </a:r>
            <a:r>
              <a:rPr lang="pl-PL" sz="2000" dirty="0">
                <a:latin typeface="Comic Sans MS" panose="030F0702030302020204" pitchFamily="66" charset="0"/>
              </a:rPr>
              <a:t> </a:t>
            </a:r>
            <a:r>
              <a:rPr lang="pl-PL" sz="2000" dirty="0" err="1">
                <a:latin typeface="Comic Sans MS" panose="030F0702030302020204" pitchFamily="66" charset="0"/>
              </a:rPr>
              <a:t>noninteracting</a:t>
            </a:r>
            <a:r>
              <a:rPr lang="pl-PL" sz="2000" dirty="0">
                <a:latin typeface="Comic Sans MS" panose="030F0702030302020204" pitchFamily="66" charset="0"/>
              </a:rPr>
              <a:t> system.</a:t>
            </a:r>
          </a:p>
          <a:p>
            <a:endParaRPr lang="pl-PL" sz="2000" b="1" dirty="0">
              <a:latin typeface="Comic Sans MS" panose="030F0702030302020204" pitchFamily="66" charset="0"/>
            </a:endParaRPr>
          </a:p>
          <a:p>
            <a:r>
              <a:rPr lang="pl-PL" sz="2000" b="1" u="sng" dirty="0" err="1"/>
              <a:t>Equivalence</a:t>
            </a:r>
            <a:r>
              <a:rPr lang="pl-PL" sz="2000" b="1" dirty="0"/>
              <a:t>: </a:t>
            </a:r>
            <a:r>
              <a:rPr lang="pl-PL" sz="2000" dirty="0">
                <a:latin typeface="Comic Sans MS" panose="030F0702030302020204" pitchFamily="66" charset="0"/>
              </a:rPr>
              <a:t>one-body </a:t>
            </a:r>
            <a:r>
              <a:rPr lang="pl-PL" sz="2000" dirty="0" err="1">
                <a:latin typeface="Comic Sans MS" panose="030F0702030302020204" pitchFamily="66" charset="0"/>
              </a:rPr>
              <a:t>densities</a:t>
            </a:r>
            <a:r>
              <a:rPr lang="pl-PL" sz="2000" dirty="0">
                <a:latin typeface="Comic Sans MS" panose="030F0702030302020204" pitchFamily="66" charset="0"/>
              </a:rPr>
              <a:t> </a:t>
            </a:r>
            <a:r>
              <a:rPr lang="pl-PL" sz="2000" dirty="0" err="1">
                <a:latin typeface="Comic Sans MS" panose="030F0702030302020204" pitchFamily="66" charset="0"/>
              </a:rPr>
              <a:t>representing</a:t>
            </a:r>
            <a:r>
              <a:rPr lang="pl-PL" sz="2000" dirty="0">
                <a:latin typeface="Comic Sans MS" panose="030F0702030302020204" pitchFamily="66" charset="0"/>
              </a:rPr>
              <a:t> </a:t>
            </a:r>
            <a:r>
              <a:rPr lang="pl-PL" sz="2000" dirty="0" err="1">
                <a:latin typeface="Comic Sans MS" panose="030F0702030302020204" pitchFamily="66" charset="0"/>
              </a:rPr>
              <a:t>both</a:t>
            </a:r>
            <a:r>
              <a:rPr lang="pl-PL" sz="2000" dirty="0">
                <a:latin typeface="Comic Sans MS" panose="030F0702030302020204" pitchFamily="66" charset="0"/>
              </a:rPr>
              <a:t> </a:t>
            </a:r>
            <a:r>
              <a:rPr lang="pl-PL" sz="2000" dirty="0" err="1">
                <a:latin typeface="Comic Sans MS" panose="030F0702030302020204" pitchFamily="66" charset="0"/>
              </a:rPr>
              <a:t>systems</a:t>
            </a:r>
            <a:r>
              <a:rPr lang="pl-PL" sz="2000" dirty="0">
                <a:latin typeface="Comic Sans MS" panose="030F0702030302020204" pitchFamily="66" charset="0"/>
              </a:rPr>
              <a:t> </a:t>
            </a:r>
            <a:r>
              <a:rPr lang="pl-PL" sz="2000" dirty="0" err="1">
                <a:latin typeface="Comic Sans MS" panose="030F0702030302020204" pitchFamily="66" charset="0"/>
              </a:rPr>
              <a:t>are</a:t>
            </a:r>
            <a:r>
              <a:rPr lang="pl-PL" sz="2000" dirty="0">
                <a:latin typeface="Comic Sans MS" panose="030F0702030302020204" pitchFamily="66" charset="0"/>
              </a:rPr>
              <a:t> the same.</a:t>
            </a:r>
          </a:p>
        </p:txBody>
      </p:sp>
      <p:sp>
        <p:nvSpPr>
          <p:cNvPr id="23" name="TextBox 22">
            <a:extLst>
              <a:ext uri="{FF2B5EF4-FFF2-40B4-BE49-F238E27FC236}">
                <a16:creationId xmlns:a16="http://schemas.microsoft.com/office/drawing/2014/main" id="{8F5A4B0A-9450-BC37-9805-16D79ED7AFE4}"/>
              </a:ext>
            </a:extLst>
          </p:cNvPr>
          <p:cNvSpPr txBox="1"/>
          <p:nvPr/>
        </p:nvSpPr>
        <p:spPr>
          <a:xfrm>
            <a:off x="144416" y="2831192"/>
            <a:ext cx="3638817" cy="369332"/>
          </a:xfrm>
          <a:prstGeom prst="rect">
            <a:avLst/>
          </a:prstGeom>
          <a:noFill/>
        </p:spPr>
        <p:txBody>
          <a:bodyPr wrap="none" rtlCol="0">
            <a:spAutoFit/>
          </a:bodyPr>
          <a:lstStyle/>
          <a:p>
            <a:r>
              <a:rPr lang="pl-PL" b="1" dirty="0"/>
              <a:t>For </a:t>
            </a:r>
            <a:r>
              <a:rPr lang="pl-PL" b="1" dirty="0" err="1"/>
              <a:t>normal</a:t>
            </a:r>
            <a:r>
              <a:rPr lang="pl-PL" b="1" dirty="0"/>
              <a:t> (</a:t>
            </a:r>
            <a:r>
              <a:rPr lang="pl-PL" b="1" dirty="0" err="1"/>
              <a:t>nonsuperfluid</a:t>
            </a:r>
            <a:r>
              <a:rPr lang="pl-PL" b="1" dirty="0"/>
              <a:t>) </a:t>
            </a:r>
            <a:r>
              <a:rPr lang="pl-PL" b="1" dirty="0" err="1"/>
              <a:t>systems</a:t>
            </a:r>
            <a:r>
              <a:rPr lang="pl-PL" dirty="0"/>
              <a:t>:</a:t>
            </a:r>
            <a:endParaRPr lang="en-US" dirty="0"/>
          </a:p>
        </p:txBody>
      </p:sp>
      <p:sp>
        <p:nvSpPr>
          <p:cNvPr id="25" name="TextBox 24">
            <a:extLst>
              <a:ext uri="{FF2B5EF4-FFF2-40B4-BE49-F238E27FC236}">
                <a16:creationId xmlns:a16="http://schemas.microsoft.com/office/drawing/2014/main" id="{C2708288-ECD5-2EC2-AB5E-1D1BF1C91A12}"/>
              </a:ext>
            </a:extLst>
          </p:cNvPr>
          <p:cNvSpPr txBox="1"/>
          <p:nvPr/>
        </p:nvSpPr>
        <p:spPr>
          <a:xfrm>
            <a:off x="5923086" y="5723159"/>
            <a:ext cx="1767712" cy="461665"/>
          </a:xfrm>
          <a:prstGeom prst="rect">
            <a:avLst/>
          </a:prstGeom>
          <a:noFill/>
        </p:spPr>
        <p:txBody>
          <a:bodyPr wrap="square" rtlCol="0">
            <a:spAutoFit/>
          </a:bodyPr>
          <a:lstStyle/>
          <a:p>
            <a:r>
              <a:rPr lang="pl-PL" sz="2400" b="1" dirty="0"/>
              <a:t>TDHF </a:t>
            </a:r>
            <a:r>
              <a:rPr lang="pl-PL" sz="2400" b="1" dirty="0" err="1"/>
              <a:t>eqs</a:t>
            </a:r>
            <a:r>
              <a:rPr lang="pl-PL" sz="2400" b="1" dirty="0"/>
              <a:t>.</a:t>
            </a:r>
            <a:endParaRPr lang="en-US" sz="2400" b="1" dirty="0"/>
          </a:p>
        </p:txBody>
      </p:sp>
      <p:sp>
        <p:nvSpPr>
          <p:cNvPr id="26" name="TextBox 25">
            <a:extLst>
              <a:ext uri="{FF2B5EF4-FFF2-40B4-BE49-F238E27FC236}">
                <a16:creationId xmlns:a16="http://schemas.microsoft.com/office/drawing/2014/main" id="{359AE74C-CD67-7296-3424-E138CB66BB70}"/>
              </a:ext>
            </a:extLst>
          </p:cNvPr>
          <p:cNvSpPr txBox="1"/>
          <p:nvPr/>
        </p:nvSpPr>
        <p:spPr>
          <a:xfrm>
            <a:off x="3995936" y="6474773"/>
            <a:ext cx="4058547" cy="369332"/>
          </a:xfrm>
          <a:prstGeom prst="rect">
            <a:avLst/>
          </a:prstGeom>
          <a:noFill/>
        </p:spPr>
        <p:txBody>
          <a:bodyPr wrap="none" rtlCol="0">
            <a:spAutoFit/>
          </a:bodyPr>
          <a:lstStyle/>
          <a:p>
            <a:r>
              <a:rPr lang="pl-PL" dirty="0" err="1">
                <a:solidFill>
                  <a:srgbClr val="C00000"/>
                </a:solidFill>
              </a:rPr>
              <a:t>See</a:t>
            </a:r>
            <a:r>
              <a:rPr lang="pl-PL" dirty="0">
                <a:solidFill>
                  <a:srgbClr val="C00000"/>
                </a:solidFill>
              </a:rPr>
              <a:t> </a:t>
            </a:r>
            <a:r>
              <a:rPr lang="pl-PL" dirty="0" err="1">
                <a:solidFill>
                  <a:srgbClr val="C00000"/>
                </a:solidFill>
              </a:rPr>
              <a:t>eg</a:t>
            </a:r>
            <a:r>
              <a:rPr lang="pl-PL" dirty="0">
                <a:solidFill>
                  <a:srgbClr val="C00000"/>
                </a:solidFill>
              </a:rPr>
              <a:t>. </a:t>
            </a:r>
            <a:r>
              <a:rPr lang="pl-PL" dirty="0" err="1">
                <a:solidFill>
                  <a:srgbClr val="C00000"/>
                </a:solidFill>
              </a:rPr>
              <a:t>talks</a:t>
            </a:r>
            <a:r>
              <a:rPr lang="pl-PL" dirty="0">
                <a:solidFill>
                  <a:srgbClr val="C00000"/>
                </a:solidFill>
              </a:rPr>
              <a:t> of C. </a:t>
            </a:r>
            <a:r>
              <a:rPr lang="pl-PL" dirty="0" err="1">
                <a:solidFill>
                  <a:srgbClr val="C00000"/>
                </a:solidFill>
              </a:rPr>
              <a:t>Simenel</a:t>
            </a:r>
            <a:r>
              <a:rPr lang="pl-PL" dirty="0">
                <a:solidFill>
                  <a:srgbClr val="C00000"/>
                </a:solidFill>
              </a:rPr>
              <a:t> and R. </a:t>
            </a:r>
            <a:r>
              <a:rPr lang="pl-PL" dirty="0" err="1">
                <a:solidFill>
                  <a:srgbClr val="C00000"/>
                </a:solidFill>
              </a:rPr>
              <a:t>Gumbel</a:t>
            </a:r>
            <a:endParaRPr lang="en-US" dirty="0">
              <a:solidFill>
                <a:srgbClr val="C00000"/>
              </a:solidFill>
            </a:endParaRPr>
          </a:p>
        </p:txBody>
      </p:sp>
      <p:pic>
        <p:nvPicPr>
          <p:cNvPr id="27" name="Picture 26">
            <a:extLst>
              <a:ext uri="{FF2B5EF4-FFF2-40B4-BE49-F238E27FC236}">
                <a16:creationId xmlns:a16="http://schemas.microsoft.com/office/drawing/2014/main" id="{B72CA363-C780-A7C4-18E6-34D2A0EA45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5604" y="1987484"/>
            <a:ext cx="3823891" cy="176134"/>
          </a:xfrm>
          <a:prstGeom prst="rect">
            <a:avLst/>
          </a:prstGeom>
        </p:spPr>
      </p:pic>
      <p:pic>
        <p:nvPicPr>
          <p:cNvPr id="29" name="Picture 28" descr="A math equations and formulas&#10;&#10;Description automatically generated with medium confidence">
            <a:extLst>
              <a:ext uri="{FF2B5EF4-FFF2-40B4-BE49-F238E27FC236}">
                <a16:creationId xmlns:a16="http://schemas.microsoft.com/office/drawing/2014/main" id="{908181B3-C157-2A3F-88D9-6928A3DE6B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3295469"/>
            <a:ext cx="6516216" cy="2333550"/>
          </a:xfrm>
          <a:prstGeom prst="rect">
            <a:avLst/>
          </a:prstGeom>
          <a:ln w="28575">
            <a:solidFill>
              <a:srgbClr val="FF0000"/>
            </a:solidFill>
          </a:ln>
        </p:spPr>
      </p:pic>
      <p:sp>
        <p:nvSpPr>
          <p:cNvPr id="30" name="Rectangle 29">
            <a:extLst>
              <a:ext uri="{FF2B5EF4-FFF2-40B4-BE49-F238E27FC236}">
                <a16:creationId xmlns:a16="http://schemas.microsoft.com/office/drawing/2014/main" id="{52B9A747-74ED-230D-4C93-39D4BB80F2C6}"/>
              </a:ext>
            </a:extLst>
          </p:cNvPr>
          <p:cNvSpPr/>
          <p:nvPr/>
        </p:nvSpPr>
        <p:spPr>
          <a:xfrm>
            <a:off x="5292080" y="1820823"/>
            <a:ext cx="1656184" cy="1761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254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779F91-0F33-3CE6-EDA6-2B552248A619}"/>
              </a:ext>
            </a:extLst>
          </p:cNvPr>
          <p:cNvSpPr txBox="1"/>
          <p:nvPr/>
        </p:nvSpPr>
        <p:spPr>
          <a:xfrm>
            <a:off x="134744" y="52064"/>
            <a:ext cx="2386872" cy="369332"/>
          </a:xfrm>
          <a:prstGeom prst="rect">
            <a:avLst/>
          </a:prstGeom>
          <a:noFill/>
        </p:spPr>
        <p:txBody>
          <a:bodyPr wrap="none" rtlCol="0">
            <a:spAutoFit/>
          </a:bodyPr>
          <a:lstStyle/>
          <a:p>
            <a:r>
              <a:rPr lang="pl-PL" b="1" dirty="0"/>
              <a:t>For </a:t>
            </a:r>
            <a:r>
              <a:rPr lang="pl-PL" b="1" dirty="0" err="1"/>
              <a:t>superfluid</a:t>
            </a:r>
            <a:r>
              <a:rPr lang="pl-PL" b="1" dirty="0"/>
              <a:t> </a:t>
            </a:r>
            <a:r>
              <a:rPr lang="pl-PL" b="1" dirty="0" err="1"/>
              <a:t>systems</a:t>
            </a:r>
            <a:r>
              <a:rPr lang="pl-PL" b="1" dirty="0"/>
              <a:t>:</a:t>
            </a:r>
            <a:endParaRPr lang="en-US" b="1" dirty="0"/>
          </a:p>
        </p:txBody>
      </p:sp>
      <p:pic>
        <p:nvPicPr>
          <p:cNvPr id="6" name="Picture 5" descr="A group of black text&#10;&#10;Description automatically generated with medium confidence">
            <a:extLst>
              <a:ext uri="{FF2B5EF4-FFF2-40B4-BE49-F238E27FC236}">
                <a16:creationId xmlns:a16="http://schemas.microsoft.com/office/drawing/2014/main" id="{858AC43D-5CA3-42E2-C530-A66DA10430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447" y="341022"/>
            <a:ext cx="7972425" cy="1152525"/>
          </a:xfrm>
          <a:prstGeom prst="rect">
            <a:avLst/>
          </a:prstGeom>
        </p:spPr>
      </p:pic>
      <p:pic>
        <p:nvPicPr>
          <p:cNvPr id="8" name="Picture 7" descr="A mathematical equation with numbers and symbols&#10;&#10;Description automatically generated with medium confidence">
            <a:extLst>
              <a:ext uri="{FF2B5EF4-FFF2-40B4-BE49-F238E27FC236}">
                <a16:creationId xmlns:a16="http://schemas.microsoft.com/office/drawing/2014/main" id="{E94BA3F8-1EAE-437F-4998-0EFAD99610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945" y="1430982"/>
            <a:ext cx="4147476" cy="1533784"/>
          </a:xfrm>
          <a:prstGeom prst="rect">
            <a:avLst/>
          </a:prstGeom>
        </p:spPr>
      </p:pic>
      <p:pic>
        <p:nvPicPr>
          <p:cNvPr id="10" name="Picture 9" descr="A math equations with numbers&#10;&#10;Description automatically generated with medium confidence">
            <a:extLst>
              <a:ext uri="{FF2B5EF4-FFF2-40B4-BE49-F238E27FC236}">
                <a16:creationId xmlns:a16="http://schemas.microsoft.com/office/drawing/2014/main" id="{37404F24-D639-5682-364A-6E42557F3A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2417" y="2998327"/>
            <a:ext cx="4448004" cy="1388609"/>
          </a:xfrm>
          <a:prstGeom prst="rect">
            <a:avLst/>
          </a:prstGeom>
        </p:spPr>
      </p:pic>
      <p:sp>
        <p:nvSpPr>
          <p:cNvPr id="11" name="Rectangle 10">
            <a:extLst>
              <a:ext uri="{FF2B5EF4-FFF2-40B4-BE49-F238E27FC236}">
                <a16:creationId xmlns:a16="http://schemas.microsoft.com/office/drawing/2014/main" id="{5B6FE297-7381-B688-38EE-EE391615F1FF}"/>
              </a:ext>
            </a:extLst>
          </p:cNvPr>
          <p:cNvSpPr/>
          <p:nvPr/>
        </p:nvSpPr>
        <p:spPr>
          <a:xfrm>
            <a:off x="3924847" y="845078"/>
            <a:ext cx="216024" cy="432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group of black symbols&#10;&#10;Description automatically generated with medium confidence">
            <a:extLst>
              <a:ext uri="{FF2B5EF4-FFF2-40B4-BE49-F238E27FC236}">
                <a16:creationId xmlns:a16="http://schemas.microsoft.com/office/drawing/2014/main" id="{5F14F8D9-2A8A-2B7E-55D6-CC8266CC0C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7704" y="5893281"/>
            <a:ext cx="7151082" cy="926351"/>
          </a:xfrm>
          <a:prstGeom prst="rect">
            <a:avLst/>
          </a:prstGeom>
          <a:noFill/>
          <a:ln w="25400">
            <a:solidFill>
              <a:schemeClr val="tx1"/>
            </a:solidFill>
          </a:ln>
        </p:spPr>
      </p:pic>
      <p:sp>
        <p:nvSpPr>
          <p:cNvPr id="13" name="Rectangle 12">
            <a:extLst>
              <a:ext uri="{FF2B5EF4-FFF2-40B4-BE49-F238E27FC236}">
                <a16:creationId xmlns:a16="http://schemas.microsoft.com/office/drawing/2014/main" id="{AA81D2D3-5606-9306-A651-8DA7BF24D7DF}"/>
              </a:ext>
            </a:extLst>
          </p:cNvPr>
          <p:cNvSpPr/>
          <p:nvPr/>
        </p:nvSpPr>
        <p:spPr>
          <a:xfrm>
            <a:off x="540471" y="413030"/>
            <a:ext cx="7972425" cy="402408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0998B82-11BF-B363-8087-759D445B3F85}"/>
              </a:ext>
            </a:extLst>
          </p:cNvPr>
          <p:cNvSpPr txBox="1"/>
          <p:nvPr/>
        </p:nvSpPr>
        <p:spPr>
          <a:xfrm>
            <a:off x="6784704" y="4437112"/>
            <a:ext cx="1728192" cy="830997"/>
          </a:xfrm>
          <a:prstGeom prst="rect">
            <a:avLst/>
          </a:prstGeom>
          <a:noFill/>
        </p:spPr>
        <p:txBody>
          <a:bodyPr wrap="square" rtlCol="0">
            <a:spAutoFit/>
          </a:bodyPr>
          <a:lstStyle/>
          <a:p>
            <a:r>
              <a:rPr lang="pl-PL" sz="2400" b="1" dirty="0"/>
              <a:t>TDHFB </a:t>
            </a:r>
            <a:r>
              <a:rPr lang="pl-PL" sz="2400" b="1" dirty="0" err="1"/>
              <a:t>eqs</a:t>
            </a:r>
            <a:r>
              <a:rPr lang="pl-PL" sz="2400" b="1" dirty="0"/>
              <a:t>. (TDSLDA)</a:t>
            </a:r>
            <a:endParaRPr lang="en-US" sz="2400" b="1" dirty="0"/>
          </a:p>
        </p:txBody>
      </p:sp>
      <p:sp>
        <p:nvSpPr>
          <p:cNvPr id="15" name="TextBox 14">
            <a:extLst>
              <a:ext uri="{FF2B5EF4-FFF2-40B4-BE49-F238E27FC236}">
                <a16:creationId xmlns:a16="http://schemas.microsoft.com/office/drawing/2014/main" id="{D2AD7CBB-5BEE-132E-4746-524F373F4982}"/>
              </a:ext>
            </a:extLst>
          </p:cNvPr>
          <p:cNvSpPr txBox="1"/>
          <p:nvPr/>
        </p:nvSpPr>
        <p:spPr>
          <a:xfrm>
            <a:off x="301880" y="6147646"/>
            <a:ext cx="1605824" cy="369332"/>
          </a:xfrm>
          <a:prstGeom prst="rect">
            <a:avLst/>
          </a:prstGeom>
          <a:noFill/>
        </p:spPr>
        <p:txBody>
          <a:bodyPr wrap="none" rtlCol="0">
            <a:spAutoFit/>
          </a:bodyPr>
          <a:lstStyle/>
          <a:p>
            <a:r>
              <a:rPr lang="pl-PL" dirty="0" err="1"/>
              <a:t>Note</a:t>
            </a:r>
            <a:r>
              <a:rPr lang="pl-PL" dirty="0"/>
              <a:t> </a:t>
            </a:r>
            <a:r>
              <a:rPr lang="pl-PL" dirty="0" err="1"/>
              <a:t>that</a:t>
            </a:r>
            <a:r>
              <a:rPr lang="pl-PL" dirty="0"/>
              <a:t> </a:t>
            </a:r>
            <a:r>
              <a:rPr lang="pl-PL" dirty="0" err="1"/>
              <a:t>now</a:t>
            </a:r>
            <a:r>
              <a:rPr lang="pl-PL" dirty="0"/>
              <a:t>:</a:t>
            </a:r>
            <a:endParaRPr lang="en-US" dirty="0"/>
          </a:p>
        </p:txBody>
      </p:sp>
      <p:pic>
        <p:nvPicPr>
          <p:cNvPr id="16" name="Picture 15">
            <a:extLst>
              <a:ext uri="{FF2B5EF4-FFF2-40B4-BE49-F238E27FC236}">
                <a16:creationId xmlns:a16="http://schemas.microsoft.com/office/drawing/2014/main" id="{0227BCBD-D1B7-2AEA-F623-FAF32D4045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447" y="4511313"/>
            <a:ext cx="4389481" cy="481468"/>
          </a:xfrm>
          <a:prstGeom prst="rect">
            <a:avLst/>
          </a:prstGeom>
        </p:spPr>
      </p:pic>
      <p:pic>
        <p:nvPicPr>
          <p:cNvPr id="17" name="Picture 16">
            <a:extLst>
              <a:ext uri="{FF2B5EF4-FFF2-40B4-BE49-F238E27FC236}">
                <a16:creationId xmlns:a16="http://schemas.microsoft.com/office/drawing/2014/main" id="{52FC7404-A067-71C1-2591-6C4516A215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8447" y="5006619"/>
            <a:ext cx="4427984" cy="178466"/>
          </a:xfrm>
          <a:prstGeom prst="rect">
            <a:avLst/>
          </a:prstGeom>
        </p:spPr>
      </p:pic>
      <p:pic>
        <p:nvPicPr>
          <p:cNvPr id="18" name="Picture 17">
            <a:extLst>
              <a:ext uri="{FF2B5EF4-FFF2-40B4-BE49-F238E27FC236}">
                <a16:creationId xmlns:a16="http://schemas.microsoft.com/office/drawing/2014/main" id="{C2166915-1544-24FB-B9F4-E5469B7CA2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1911" y="5205231"/>
            <a:ext cx="4498815" cy="233305"/>
          </a:xfrm>
          <a:prstGeom prst="rect">
            <a:avLst/>
          </a:prstGeom>
        </p:spPr>
      </p:pic>
      <p:pic>
        <p:nvPicPr>
          <p:cNvPr id="19" name="Picture 18">
            <a:extLst>
              <a:ext uri="{FF2B5EF4-FFF2-40B4-BE49-F238E27FC236}">
                <a16:creationId xmlns:a16="http://schemas.microsoft.com/office/drawing/2014/main" id="{0760C7F6-310D-9CF9-4E1C-9BF77F2821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7423" y="5455064"/>
            <a:ext cx="3419872" cy="411952"/>
          </a:xfrm>
          <a:prstGeom prst="rect">
            <a:avLst/>
          </a:prstGeom>
        </p:spPr>
      </p:pic>
    </p:spTree>
    <p:extLst>
      <p:ext uri="{BB962C8B-B14F-4D97-AF65-F5344CB8AC3E}">
        <p14:creationId xmlns:p14="http://schemas.microsoft.com/office/powerpoint/2010/main" val="2237946676"/>
      </p:ext>
    </p:extLst>
  </p:cSld>
  <p:clrMapOvr>
    <a:masterClrMapping/>
  </p:clrMapOvr>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936A77B-07F2-4604-A676-75E9133BEC09}">
  <we:reference id="wa104381909" version="3.5.1.0" store="en-001" storeType="OMEX"/>
  <we:alternateReferences>
    <we:reference id="wa104381909" version="3.5.1.0" store="en-00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43465</TotalTime>
  <Words>2332</Words>
  <Application>Microsoft Office PowerPoint</Application>
  <PresentationFormat>On-screen Show (4:3)</PresentationFormat>
  <Paragraphs>279</Paragraphs>
  <Slides>24</Slides>
  <Notes>2</Notes>
  <HiddenSlides>0</HiddenSlides>
  <MMClips>2</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43" baseType="lpstr">
      <vt:lpstr>Arial</vt:lpstr>
      <vt:lpstr>Arial Rounded MT Bold</vt:lpstr>
      <vt:lpstr>Calibri</vt:lpstr>
      <vt:lpstr>Cambria Math</vt:lpstr>
      <vt:lpstr>Comic Sans MS</vt:lpstr>
      <vt:lpstr>Lucida Grande</vt:lpstr>
      <vt:lpstr>Noto Sans</vt:lpstr>
      <vt:lpstr>OpenSans-Semibold</vt:lpstr>
      <vt:lpstr>OpenSymbol</vt:lpstr>
      <vt:lpstr>PazoMath-Italic</vt:lpstr>
      <vt:lpstr>SourceSansPro-Regular-Identity-H</vt:lpstr>
      <vt:lpstr>Symbol</vt:lpstr>
      <vt:lpstr>Times New Roman</vt:lpstr>
      <vt:lpstr>TimesNewRomanPS-ItalicMT</vt:lpstr>
      <vt:lpstr>TimesNewRomanPSMT</vt:lpstr>
      <vt:lpstr>Wingdings</vt:lpstr>
      <vt:lpstr>Default</vt:lpstr>
      <vt:lpstr>Title1</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Solving time-dependent problem for superfluids within TDSLDA</vt:lpstr>
      <vt:lpstr>Nuclear fission dynamics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Piotr Magierski</dc:creator>
  <cp:lastModifiedBy>Piotr Magierski</cp:lastModifiedBy>
  <cp:revision>1823</cp:revision>
  <cp:lastPrinted>2013-10-09T06:55:18Z</cp:lastPrinted>
  <dcterms:created xsi:type="dcterms:W3CDTF">2005-08-07T01:08:41Z</dcterms:created>
  <dcterms:modified xsi:type="dcterms:W3CDTF">2024-08-23T04:45:51Z</dcterms:modified>
</cp:coreProperties>
</file>