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1144" r:id="rId2"/>
    <p:sldId id="1929" r:id="rId3"/>
    <p:sldId id="1635" r:id="rId4"/>
    <p:sldId id="1930" r:id="rId5"/>
    <p:sldId id="1918" r:id="rId6"/>
    <p:sldId id="1932" r:id="rId7"/>
    <p:sldId id="2065" r:id="rId8"/>
    <p:sldId id="2005" r:id="rId9"/>
    <p:sldId id="2061" r:id="rId10"/>
    <p:sldId id="2068" r:id="rId11"/>
    <p:sldId id="1960" r:id="rId12"/>
    <p:sldId id="2053" r:id="rId13"/>
    <p:sldId id="2025" r:id="rId14"/>
    <p:sldId id="2030" r:id="rId15"/>
    <p:sldId id="2031" r:id="rId16"/>
    <p:sldId id="2033" r:id="rId17"/>
    <p:sldId id="2060" r:id="rId18"/>
    <p:sldId id="2054" r:id="rId19"/>
    <p:sldId id="2055" r:id="rId20"/>
    <p:sldId id="2056" r:id="rId21"/>
    <p:sldId id="2070" r:id="rId22"/>
    <p:sldId id="2058" r:id="rId23"/>
    <p:sldId id="2080" r:id="rId24"/>
    <p:sldId id="2082" r:id="rId25"/>
    <p:sldId id="2081" r:id="rId26"/>
    <p:sldId id="1958" r:id="rId27"/>
    <p:sldId id="1959" r:id="rId28"/>
    <p:sldId id="2083" r:id="rId29"/>
    <p:sldId id="257" r:id="rId30"/>
    <p:sldId id="2015" r:id="rId31"/>
    <p:sldId id="1975" r:id="rId32"/>
    <p:sldId id="2014" r:id="rId33"/>
    <p:sldId id="2059" r:id="rId34"/>
    <p:sldId id="2066" r:id="rId35"/>
    <p:sldId id="2035" r:id="rId36"/>
    <p:sldId id="2036" r:id="rId37"/>
    <p:sldId id="2018" r:id="rId38"/>
    <p:sldId id="201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B905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6"/>
    <p:restoredTop sz="82821"/>
  </p:normalViewPr>
  <p:slideViewPr>
    <p:cSldViewPr snapToGrid="0" snapToObjects="1">
      <p:cViewPr>
        <p:scale>
          <a:sx n="88" d="100"/>
          <a:sy n="88" d="100"/>
        </p:scale>
        <p:origin x="1568" y="480"/>
      </p:cViewPr>
      <p:guideLst/>
    </p:cSldViewPr>
  </p:slideViewPr>
  <p:outlineViewPr>
    <p:cViewPr>
      <p:scale>
        <a:sx n="33" d="100"/>
        <a:sy n="33" d="100"/>
      </p:scale>
      <p:origin x="0" y="-4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473A1-403E-6145-9CBA-442E906AA70A}" type="datetimeFigureOut">
              <a:rPr lang="en-US" smtClean="0"/>
              <a:t>8/20/24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01AF5-B023-A748-A3CB-823B4D7E8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1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99836-3E6F-364B-B14C-408F56235E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31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34Mg  the lowest rotational excitation is only 0.26% of the total binding energy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71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39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signatures of the N = 20 magic number can be seen in our calculations and lead to shape coexistence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37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ED89C-A4E6-3C48-8F03-1217B20D7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86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ED89C-A4E6-3C48-8F03-1217B20D7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90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ED89C-A4E6-3C48-8F03-1217B20D7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4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30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space-filling </a:t>
            </a:r>
            <a:r>
              <a:rPr lang="en-US" sz="1200" dirty="0" err="1"/>
              <a:t>latin</a:t>
            </a:r>
            <a:r>
              <a:rPr lang="en-US" sz="1200" dirty="0"/>
              <a:t> hypercube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Select 64 and 128 sub-space vectors in the 16 dimensional space of LECs using a space-filling </a:t>
            </a:r>
            <a:r>
              <a:rPr lang="en-US" sz="1200" dirty="0" err="1"/>
              <a:t>latin</a:t>
            </a:r>
            <a:r>
              <a:rPr lang="en-US" sz="1200" dirty="0"/>
              <a:t> hypercube design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74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first order sensitivity</a:t>
            </a:r>
            <a:r>
              <a:rPr lang="en-US" sz="1200" baseline="0" dirty="0"/>
              <a:t> apportions the </a:t>
            </a:r>
            <a:r>
              <a:rPr lang="en-US" sz="1200" dirty="0"/>
              <a:t>total variance in the model output</a:t>
            </a:r>
            <a:r>
              <a:rPr lang="en-US" sz="1200" baseline="0" dirty="0"/>
              <a:t> </a:t>
            </a:r>
            <a:r>
              <a:rPr lang="en-US" sz="1200" dirty="0"/>
              <a:t>to an individual model parameter α</a:t>
            </a:r>
            <a:r>
              <a:rPr lang="en-US" sz="1200" dirty="0" err="1"/>
              <a:t>i</a:t>
            </a:r>
            <a:r>
              <a:rPr lang="en-US" sz="1200" dirty="0"/>
              <a:t>. The higher-order indices, e.g. </a:t>
            </a:r>
            <a:r>
              <a:rPr lang="en-US" sz="1200" dirty="0" err="1"/>
              <a:t>Sij</a:t>
            </a:r>
            <a:r>
              <a:rPr lang="en-US" sz="1200" dirty="0"/>
              <a:t>, apportion the variance in the model output to the combination of parameters α</a:t>
            </a:r>
            <a:r>
              <a:rPr lang="en-US" sz="1200" dirty="0" err="1"/>
              <a:t>i</a:t>
            </a:r>
            <a:r>
              <a:rPr lang="en-US" sz="1200" dirty="0"/>
              <a:t> and αj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94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signatures of the N = 20 magic number can be seen in our calculations and lead to shape coexistence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83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 correlations re-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excitations between a dominant configuration and a relatively small number of other configurations that are energetically important. Static correlations are between many dominant configurations. In the case of a symmetry-breaking deformed reference state, for ex- ample, any rotation of the reference state yields another dominant configuration. </a:t>
            </a:r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/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sp>
        <p:nvSpPr>
          <p:cNvPr id="30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593506D-D32C-42A3-8727-3EE0B6F2938C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1998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first order sensitivity</a:t>
            </a:r>
            <a:r>
              <a:rPr lang="en-US" sz="1200" baseline="0" dirty="0"/>
              <a:t> apportions the </a:t>
            </a:r>
            <a:r>
              <a:rPr lang="en-US" sz="1200" dirty="0"/>
              <a:t>total variance in the model output</a:t>
            </a:r>
            <a:r>
              <a:rPr lang="en-US" sz="1200" baseline="0" dirty="0"/>
              <a:t> </a:t>
            </a:r>
            <a:r>
              <a:rPr lang="en-US" sz="1200" dirty="0"/>
              <a:t>to an individual model parameter α</a:t>
            </a:r>
            <a:r>
              <a:rPr lang="en-US" sz="1200" dirty="0" err="1"/>
              <a:t>i</a:t>
            </a:r>
            <a:r>
              <a:rPr lang="en-US" sz="1200" dirty="0"/>
              <a:t>. The higher-order indices, e.g. </a:t>
            </a:r>
            <a:r>
              <a:rPr lang="en-US" sz="1200" dirty="0" err="1"/>
              <a:t>Sij</a:t>
            </a:r>
            <a:r>
              <a:rPr lang="en-US" sz="1200" dirty="0"/>
              <a:t>, apportion the variance in the model output to the combination of parameters α</a:t>
            </a:r>
            <a:r>
              <a:rPr lang="en-US" sz="1200" dirty="0" err="1"/>
              <a:t>i</a:t>
            </a:r>
            <a:r>
              <a:rPr lang="en-US" sz="1200" dirty="0"/>
              <a:t> and αj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97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30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0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bars highlight the years of the first realistic computations of doubly magic nuclei. The height of each bar corresponds to the mass number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 by the logarithm of the total compute power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TOP500 (in flops s−1) of the pertinent TOP500 list45. This ratio would be approximately constant if progress were solely due to exponentially increasing computing power. However, algorithms which instead scale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polynomially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greatly increased the reach.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99836-3E6F-364B-B14C-408F56235E2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24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30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 initio is interpreted differently to different people. Generic expression that benefits a vibrant competitive market place (reflect the creativity and innovation of scientist)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 initio is unlike Tennessee Whiskey or French Champagne, which are internationally protected labels, but rather like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Gruyère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cheese, i.e., a generic expression that benefits a “vibrant, competitive marketplace”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8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54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99836-3E6F-364B-B14C-408F56235E2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09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99836-3E6F-364B-B14C-408F56235E2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99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200" dirty="0"/>
              <a:t>Norm kernel: overlap of rotated and initial states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Hamiltonian kernel: Hamiltonian matrix element between rotated and initial states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01AF5-B023-A748-A3CB-823B4D7E80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111C-BCD9-D54F-8F1C-C13A14FF6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9939-074E-0047-A9D5-C5845021B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1175A-78F3-CD47-98A6-24DB4255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771BE-4546-0640-BABF-3ADBC54BA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16D0D-D297-2C44-9A7D-33E74BC0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8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9F5B-8621-0940-9AC2-A0AE1B07B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7FC9F-2D76-9443-954D-141A07FB3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25FD4-06BF-534C-9DA6-F77B128A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3497F-833D-F04D-A742-9870DD76E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35137-AA8C-0A4C-AA01-70F28DD2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FB29BF-5E13-BA46-8641-EB7593536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A9862-BAA0-CE47-9DFE-4303F2C6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C1A37-5FB4-774D-94B2-044C781B5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A9C65-007D-FC41-B933-DF61A3EF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DAC77-4AF1-BF47-9D55-9D19F3E1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66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441281" y="1955601"/>
            <a:ext cx="4953000" cy="4348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333375" y="1919884"/>
            <a:ext cx="5524500" cy="44291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2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00855-ED59-0249-A6DC-04328AB87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954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F3B3-C53E-E742-8D0E-36FEE61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6296C-77CB-E84F-A870-FE93B096A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36D15-2D30-8F4F-8720-DA0EB199A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9F25-04B1-464D-B16B-51C0C191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626E5-DABF-6545-A0F6-507BE6D68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1C20-D2A6-4548-9812-455D090B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7B0BF-7E48-6D47-AEB7-DA3347B28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937B6-1A60-E94D-8158-35A0035C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4038F-D967-E34E-A485-D485FE1F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631D9-258C-8949-A316-6C9B28DB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2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B0A-D3E6-C04C-B0D4-9FE81025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A05B6-EA41-F540-B32D-71594B0AC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3952D-6018-3E42-B33A-780E8E868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44E49-4CAC-D24B-A424-EE120D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3B78A-F23F-A84E-AC94-B3B6BE508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9789A-24D4-3D49-9DAB-3D347EEE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0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1CE85-7C7E-D542-BA5C-9D462404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61074-014D-A64B-ABD4-A6786E51A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12B66-FABC-EB44-8457-2EE9DA0B9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E3C14-1FD5-F54E-908D-DCCFEB095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164C4-E2DE-AA4C-B469-C1B278809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025F3A-011C-5F40-BA05-C603327A2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0CA6B3-6594-7044-ADE6-34F69164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3C99FE-26E5-5F4A-9D11-048B256D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8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23A4-2B62-E349-B532-4E09734F1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3A68F-B42C-EA4B-B9C3-31410BE5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7057E-F076-6F49-ACAA-0A305EE01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D48AA-8F68-D242-9B4F-DBBE6A38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0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326FC3-C583-CA45-9C29-F6B00EA3C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4E1E99-7721-6F43-9629-2FFF88A4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ABBB2-C90C-D843-A652-CBB95AB6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3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3DE2-D0DF-2241-90A5-0EDAAB8A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72CB-9CB7-B045-AAE9-C7E2C63AA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3E4E6-4275-B94D-8AB1-CA28B348D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F8E20-C606-ED4E-BD56-3EA0F67B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FC8F1-3A89-074D-B480-5E5934BD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4004F-C2BC-7343-ADF7-5103FD43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60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64B0-58BC-884E-B2E4-98A0188A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3DD8A-2415-7D48-A07C-E0648B6B89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B1716-8E5F-0042-BDE5-135261B57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AAEA9-51A3-1945-B3D7-7B283303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36A6D-AB7F-074C-B0F6-0AC4C23D9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8D513-83C1-CB42-837A-4786C61E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7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6E1C32-ECE3-6D45-A2B7-1D22F414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4341C-971E-3A42-978E-EF6AABF74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7ED84-581B-F24A-958F-9950E949D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3E5F9-AA46-0347-8A08-9DF9DB9D69CE}" type="datetimeFigureOut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926A8-67EA-3A49-A214-31DD2C2CC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B19C6-33B1-3744-B3AF-77D364F07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2C1D5-1781-1948-8035-0A64FE759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3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flourine17.png"/>
          <p:cNvPicPr>
            <a:picLocks noChangeAspect="1"/>
          </p:cNvPicPr>
          <p:nvPr/>
        </p:nvPicPr>
        <p:blipFill>
          <a:blip r:embed="rId3" cstate="print">
            <a:lum bright="-3000" contrast="10000"/>
          </a:blip>
          <a:srcRect l="-19063" t="-17597" r="-16130" b="-17597"/>
          <a:stretch>
            <a:fillRect/>
          </a:stretch>
        </p:blipFill>
        <p:spPr>
          <a:xfrm rot="10563086">
            <a:off x="6487845" y="2803542"/>
            <a:ext cx="3028208" cy="3028238"/>
          </a:xfrm>
          <a:prstGeom prst="ellipse">
            <a:avLst/>
          </a:prstGeom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0"/>
          </a:sp3d>
        </p:spPr>
      </p:pic>
      <p:sp>
        <p:nvSpPr>
          <p:cNvPr id="29" name="Oval 28"/>
          <p:cNvSpPr/>
          <p:nvPr/>
        </p:nvSpPr>
        <p:spPr>
          <a:xfrm>
            <a:off x="6811910" y="3104526"/>
            <a:ext cx="2286000" cy="2286000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New_DOE_Logo_Color_042808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744" y="6199207"/>
            <a:ext cx="1743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ORNL_managed b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1038" y="6201688"/>
            <a:ext cx="3505200" cy="452426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8274640" y="1689843"/>
            <a:ext cx="2286000" cy="2286000"/>
          </a:xfrm>
          <a:prstGeom prst="ellipse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290682" y="1685055"/>
            <a:ext cx="2286000" cy="2286000"/>
            <a:chOff x="6631587" y="1888735"/>
            <a:chExt cx="2286000" cy="2286000"/>
          </a:xfrm>
        </p:grpSpPr>
        <p:sp>
          <p:nvSpPr>
            <p:cNvPr id="23" name="Oval 22"/>
            <p:cNvSpPr/>
            <p:nvPr/>
          </p:nvSpPr>
          <p:spPr>
            <a:xfrm>
              <a:off x="6631587" y="1888735"/>
              <a:ext cx="2286000" cy="2286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73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C14pptTrns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2110" y="2398816"/>
              <a:ext cx="2095409" cy="1296360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450676" y="317906"/>
            <a:ext cx="623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Frontiers in Ab-Initio Computations of Atomic Nuclei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9039" y="3232899"/>
            <a:ext cx="62715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/>
                <a:ea typeface="华文仿宋"/>
                <a:cs typeface="Calibri"/>
              </a:rPr>
              <a:t>Gaute</a:t>
            </a:r>
            <a:r>
              <a:rPr lang="en-US" sz="2800" b="1" dirty="0">
                <a:latin typeface="Calibri"/>
                <a:ea typeface="华文仿宋"/>
                <a:cs typeface="Calibri"/>
              </a:rPr>
              <a:t> Hagen</a:t>
            </a:r>
          </a:p>
          <a:p>
            <a:r>
              <a:rPr lang="en-US" sz="2800" b="1" dirty="0">
                <a:latin typeface="Calibri"/>
                <a:ea typeface="华文仿宋"/>
                <a:cs typeface="Calibri"/>
              </a:rPr>
              <a:t>Oak Ridge National Laboratory</a:t>
            </a:r>
          </a:p>
          <a:p>
            <a:endParaRPr lang="en-US" b="1" dirty="0"/>
          </a:p>
          <a:p>
            <a:r>
              <a:rPr lang="en-US" sz="2800" b="1" dirty="0"/>
              <a:t>14th International Conference on Nucleus-Nucleus Collisions (NN2024)</a:t>
            </a:r>
          </a:p>
          <a:p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0744" y="5593566"/>
            <a:ext cx="5385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Whistler, August 22</a:t>
            </a:r>
            <a:r>
              <a:rPr lang="en-US" sz="2400" baseline="30000" dirty="0"/>
              <a:t>nd</a:t>
            </a:r>
            <a:r>
              <a:rPr lang="en-US" sz="2400" dirty="0"/>
              <a:t>,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6878" y="6162815"/>
            <a:ext cx="1906057" cy="5588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1"/>
          <a:stretch/>
        </p:blipFill>
        <p:spPr>
          <a:xfrm>
            <a:off x="6129718" y="1309126"/>
            <a:ext cx="2362348" cy="2335589"/>
          </a:xfrm>
          <a:prstGeom prst="ellipse">
            <a:avLst/>
          </a:prstGeom>
          <a:ln w="25400" cap="rnd">
            <a:solidFill>
              <a:schemeClr val="bg2">
                <a:alpha val="42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Straight Connector 7"/>
          <p:cNvCxnSpPr/>
          <p:nvPr/>
        </p:nvCxnSpPr>
        <p:spPr>
          <a:xfrm flipH="1" flipV="1">
            <a:off x="7094839" y="5010151"/>
            <a:ext cx="34921" cy="1862365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171038" y="1"/>
            <a:ext cx="0" cy="1309124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flourine17.png"/>
          <p:cNvPicPr>
            <a:picLocks noChangeAspect="1"/>
          </p:cNvPicPr>
          <p:nvPr/>
        </p:nvPicPr>
        <p:blipFill rotWithShape="1">
          <a:blip r:embed="rId3" cstate="print">
            <a:lum bright="-3000" contrast="10000"/>
          </a:blip>
          <a:srcRect l="2091" t="9801" r="77441" b="70541"/>
          <a:stretch/>
        </p:blipFill>
        <p:spPr>
          <a:xfrm rot="8995128">
            <a:off x="8634856" y="4721758"/>
            <a:ext cx="458462" cy="440299"/>
          </a:xfrm>
          <a:prstGeom prst="ellipse">
            <a:avLst/>
          </a:prstGeom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0"/>
          </a:sp3d>
        </p:spPr>
      </p:pic>
      <p:sp>
        <p:nvSpPr>
          <p:cNvPr id="2" name="TextBox 1"/>
          <p:cNvSpPr txBox="1"/>
          <p:nvPr/>
        </p:nvSpPr>
        <p:spPr>
          <a:xfrm>
            <a:off x="-539646" y="1309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3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C14166-A4A0-6115-1562-AB8956B82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489" y="677102"/>
            <a:ext cx="7920708" cy="54945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C8EB08-103B-9A16-F6B0-9F99566CF8AC}"/>
                  </a:ext>
                </a:extLst>
              </p:cNvPr>
              <p:cNvSpPr txBox="1"/>
              <p:nvPr/>
            </p:nvSpPr>
            <p:spPr>
              <a:xfrm>
                <a:off x="329670" y="815424"/>
                <a:ext cx="3302314" cy="1058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4/2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</m:oMath>
                  </m:oMathPara>
                </a14:m>
                <a:endParaRPr lang="en-US" sz="22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4/2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=10/3</m:t>
                    </m:r>
                  </m:oMath>
                </a14:m>
                <a:r>
                  <a:rPr lang="en-US" sz="2200" dirty="0"/>
                  <a:t> for a rigid rotor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C8EB08-103B-9A16-F6B0-9F99566C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70" y="815424"/>
                <a:ext cx="3302314" cy="1058110"/>
              </a:xfrm>
              <a:prstGeom prst="rect">
                <a:avLst/>
              </a:prstGeom>
              <a:blipFill>
                <a:blip r:embed="rId4"/>
                <a:stretch>
                  <a:fillRect l="-2682" r="-3831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9C8BD17-B38B-7EE0-B1A7-93C8F00B221F}"/>
              </a:ext>
            </a:extLst>
          </p:cNvPr>
          <p:cNvSpPr txBox="1"/>
          <p:nvPr/>
        </p:nvSpPr>
        <p:spPr>
          <a:xfrm>
            <a:off x="0" y="647427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Poves</a:t>
            </a:r>
            <a:r>
              <a:rPr lang="en-US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&amp;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Retamosa</a:t>
            </a:r>
            <a:r>
              <a:rPr lang="en-US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(1987); Warburton, Becker, and Brown (1990); 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B25ADC-88BD-808B-D4F6-7BF805C3E59B}"/>
                  </a:ext>
                </a:extLst>
              </p:cNvPr>
              <p:cNvSpPr txBox="1"/>
              <p:nvPr/>
            </p:nvSpPr>
            <p:spPr>
              <a:xfrm>
                <a:off x="178814" y="4402940"/>
                <a:ext cx="3604027" cy="1938992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Simple picture: Spherical states (magic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sz="2400" dirty="0"/>
                  <a:t> number in the traditional shell model) coexist with deformed ground states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B25ADC-88BD-808B-D4F6-7BF805C3E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14" y="4402940"/>
                <a:ext cx="3604027" cy="1938992"/>
              </a:xfrm>
              <a:prstGeom prst="rect">
                <a:avLst/>
              </a:prstGeom>
              <a:blipFill>
                <a:blip r:embed="rId5"/>
                <a:stretch>
                  <a:fillRect l="-2091" t="-1935" b="-5161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13D7487E-1868-BC43-B56C-03D1C52E1241}"/>
              </a:ext>
            </a:extLst>
          </p:cNvPr>
          <p:cNvSpPr txBox="1">
            <a:spLocks/>
          </p:cNvSpPr>
          <p:nvPr/>
        </p:nvSpPr>
        <p:spPr>
          <a:xfrm>
            <a:off x="0" y="120827"/>
            <a:ext cx="12091595" cy="556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>
                <a:solidFill>
                  <a:srgbClr val="0B6D33"/>
                </a:solidFill>
                <a:latin typeface="Arial Black"/>
                <a:ea typeface="Arial Black" charset="0"/>
                <a:cs typeface="Arial Black"/>
              </a:rPr>
              <a:t>Neutron-rich nuclei beyond N = 20 are deformed</a:t>
            </a:r>
            <a:endParaRPr lang="en-US" sz="3400" b="1" dirty="0">
              <a:solidFill>
                <a:srgbClr val="0078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1305D3-72BE-0348-9A64-4D18F13F2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143" y="2485356"/>
            <a:ext cx="1609469" cy="2646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82486C-7D6C-504A-8BA3-67A35D135BD5}"/>
              </a:ext>
            </a:extLst>
          </p:cNvPr>
          <p:cNvSpPr txBox="1"/>
          <p:nvPr/>
        </p:nvSpPr>
        <p:spPr>
          <a:xfrm>
            <a:off x="10480703" y="5011611"/>
            <a:ext cx="1473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30000" dirty="0"/>
              <a:t>34</a:t>
            </a:r>
            <a:r>
              <a:rPr lang="en-US" dirty="0"/>
              <a:t>Mg </a:t>
            </a:r>
          </a:p>
          <a:p>
            <a:pPr algn="ctr"/>
            <a:r>
              <a:rPr lang="en-US" dirty="0"/>
              <a:t>(BE: 257MeV)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F8DD97-F5F7-F948-87A2-0D37086B2A22}"/>
              </a:ext>
            </a:extLst>
          </p:cNvPr>
          <p:cNvCxnSpPr>
            <a:cxnSpLocks/>
          </p:cNvCxnSpPr>
          <p:nvPr/>
        </p:nvCxnSpPr>
        <p:spPr>
          <a:xfrm flipH="1" flipV="1">
            <a:off x="8024890" y="2891156"/>
            <a:ext cx="2786545" cy="1790020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811C85A-88D3-2D44-B165-DEE630D557FE}"/>
              </a:ext>
            </a:extLst>
          </p:cNvPr>
          <p:cNvSpPr txBox="1"/>
          <p:nvPr/>
        </p:nvSpPr>
        <p:spPr>
          <a:xfrm>
            <a:off x="7518910" y="3546318"/>
            <a:ext cx="362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3AA90-8DF6-8845-A1D0-82A2F58C1A73}"/>
              </a:ext>
            </a:extLst>
          </p:cNvPr>
          <p:cNvSpPr txBox="1"/>
          <p:nvPr/>
        </p:nvSpPr>
        <p:spPr>
          <a:xfrm>
            <a:off x="8669657" y="3547383"/>
            <a:ext cx="362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0A966A-310E-B541-8AC2-6FD58B0C2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394" y="1983907"/>
            <a:ext cx="1919697" cy="23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84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358340" y="136314"/>
            <a:ext cx="11424910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Collectivity in neon isotopes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11E572-F85F-AB45-8F83-F8192D28375A}"/>
              </a:ext>
            </a:extLst>
          </p:cNvPr>
          <p:cNvSpPr/>
          <p:nvPr/>
        </p:nvSpPr>
        <p:spPr>
          <a:xfrm>
            <a:off x="8562532" y="839406"/>
            <a:ext cx="357788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Calculations follow data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No effective charges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Spectra of </a:t>
            </a:r>
            <a:r>
              <a:rPr lang="en-US" sz="2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30-34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Ne follow that of a rigid rotor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Small energies reflect a large moment of inertia and a strong deformation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48402-5206-1A4F-A0EC-613F3AB25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2" y="839406"/>
            <a:ext cx="8458200" cy="55544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755AF8-0EAA-F14C-8AD3-5EE0748EFDD4}"/>
              </a:ext>
            </a:extLst>
          </p:cNvPr>
          <p:cNvSpPr/>
          <p:nvPr/>
        </p:nvSpPr>
        <p:spPr>
          <a:xfrm>
            <a:off x="1426477" y="6464474"/>
            <a:ext cx="978921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Zhonghao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Sun, A.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Ekstrom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Forssen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G. Hagen. G. R. Jansen, T.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Papenbrock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 arXiv:2404.00058  (2024)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E8C10-2BE7-0046-8627-F2DD613A8936}"/>
              </a:ext>
            </a:extLst>
          </p:cNvPr>
          <p:cNvSpPr txBox="1"/>
          <p:nvPr/>
        </p:nvSpPr>
        <p:spPr>
          <a:xfrm>
            <a:off x="8686012" y="4980975"/>
            <a:ext cx="3330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Ensemble of delta-full interactions from recent study of </a:t>
            </a:r>
            <a:r>
              <a:rPr lang="en-US" sz="1600" baseline="30000" dirty="0"/>
              <a:t>28</a:t>
            </a:r>
            <a:r>
              <a:rPr lang="en-US" sz="1600" dirty="0"/>
              <a:t>O</a:t>
            </a:r>
          </a:p>
          <a:p>
            <a:endParaRPr lang="en-US" sz="1600" dirty="0"/>
          </a:p>
          <a:p>
            <a:r>
              <a:rPr lang="en-US" sz="1600" dirty="0"/>
              <a:t>Y. Kondo et al., </a:t>
            </a:r>
          </a:p>
          <a:p>
            <a:r>
              <a:rPr lang="en-US" sz="1600" dirty="0"/>
              <a:t>Nature </a:t>
            </a:r>
            <a:r>
              <a:rPr lang="en-US" sz="1600" b="1" dirty="0"/>
              <a:t>620</a:t>
            </a:r>
            <a:r>
              <a:rPr lang="en-US" sz="1600" dirty="0"/>
              <a:t>, 965–970 (2023)</a:t>
            </a:r>
          </a:p>
        </p:txBody>
      </p:sp>
    </p:spTree>
    <p:extLst>
      <p:ext uri="{BB962C8B-B14F-4D97-AF65-F5344CB8AC3E}">
        <p14:creationId xmlns:p14="http://schemas.microsoft.com/office/powerpoint/2010/main" val="33477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358340" y="120383"/>
            <a:ext cx="11424910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Shape co-existence in </a:t>
            </a:r>
            <a:r>
              <a:rPr lang="en-US" sz="36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30</a:t>
            </a:r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C23D6-DAB7-CB4A-BD1E-B995092AB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85800"/>
            <a:ext cx="10972800" cy="548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609648-65DD-434F-8F29-2668F50CA871}"/>
              </a:ext>
            </a:extLst>
          </p:cNvPr>
          <p:cNvSpPr/>
          <p:nvPr/>
        </p:nvSpPr>
        <p:spPr>
          <a:xfrm>
            <a:off x="1426477" y="6464474"/>
            <a:ext cx="978921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Zhonghao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Sun, A.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Ekstrom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Forssen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G. Hagen. G. R. Jansen, T.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Papenbrock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 arXiv:2404.00058  (2024)</a:t>
            </a:r>
          </a:p>
        </p:txBody>
      </p:sp>
    </p:spTree>
    <p:extLst>
      <p:ext uri="{BB962C8B-B14F-4D97-AF65-F5344CB8AC3E}">
        <p14:creationId xmlns:p14="http://schemas.microsoft.com/office/powerpoint/2010/main" val="26420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02406" y="61786"/>
            <a:ext cx="11352943" cy="595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Strongly deformed nuclei around </a:t>
            </a:r>
            <a:r>
              <a:rPr lang="en-US" sz="32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80</a:t>
            </a:r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Zr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A5B6C3-F472-DC42-A915-2BA742469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498"/>
            <a:ext cx="6733309" cy="57637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B10261-5F80-0449-A87B-41CA53768D80}"/>
              </a:ext>
            </a:extLst>
          </p:cNvPr>
          <p:cNvSpPr/>
          <p:nvPr/>
        </p:nvSpPr>
        <p:spPr>
          <a:xfrm>
            <a:off x="623455" y="1094288"/>
            <a:ext cx="1773381" cy="1815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98E7BA-8729-B445-B678-40F440947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99" y="1476358"/>
            <a:ext cx="3130789" cy="211659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A6A2EF-9CE6-FF49-A602-3FD411D0003A}"/>
              </a:ext>
            </a:extLst>
          </p:cNvPr>
          <p:cNvCxnSpPr>
            <a:cxnSpLocks/>
          </p:cNvCxnSpPr>
          <p:nvPr/>
        </p:nvCxnSpPr>
        <p:spPr>
          <a:xfrm>
            <a:off x="2130014" y="3541476"/>
            <a:ext cx="1957077" cy="5733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79B3C3-6C16-6743-9FB3-249877F4B132}"/>
              </a:ext>
            </a:extLst>
          </p:cNvPr>
          <p:cNvCxnSpPr>
            <a:cxnSpLocks/>
          </p:cNvCxnSpPr>
          <p:nvPr/>
        </p:nvCxnSpPr>
        <p:spPr>
          <a:xfrm>
            <a:off x="3808207" y="3453950"/>
            <a:ext cx="320354" cy="6608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29D991-D840-E445-9F48-0EACFEE6A782}"/>
              </a:ext>
            </a:extLst>
          </p:cNvPr>
          <p:cNvCxnSpPr>
            <a:cxnSpLocks/>
          </p:cNvCxnSpPr>
          <p:nvPr/>
        </p:nvCxnSpPr>
        <p:spPr>
          <a:xfrm flipV="1">
            <a:off x="1990423" y="1819970"/>
            <a:ext cx="4657530" cy="4614233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22B1F9F-8F1D-A543-9085-0719B5CAB17C}"/>
              </a:ext>
            </a:extLst>
          </p:cNvPr>
          <p:cNvSpPr txBox="1"/>
          <p:nvPr/>
        </p:nvSpPr>
        <p:spPr>
          <a:xfrm>
            <a:off x="1222043" y="6412998"/>
            <a:ext cx="8723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N = 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926939-9B3E-774A-94BE-01DD634139C1}"/>
              </a:ext>
            </a:extLst>
          </p:cNvPr>
          <p:cNvSpPr/>
          <p:nvPr/>
        </p:nvSpPr>
        <p:spPr>
          <a:xfrm>
            <a:off x="1174656" y="1094288"/>
            <a:ext cx="3093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Gulliver"/>
              </a:rPr>
              <a:t>Tomás</a:t>
            </a:r>
            <a:r>
              <a:rPr lang="en-US" sz="1400" dirty="0">
                <a:latin typeface="Gulliver"/>
              </a:rPr>
              <a:t> R. </a:t>
            </a:r>
            <a:r>
              <a:rPr lang="en-US" sz="1400" dirty="0" err="1">
                <a:latin typeface="Gulliver"/>
              </a:rPr>
              <a:t>Rodríguez</a:t>
            </a:r>
            <a:r>
              <a:rPr lang="en-US" sz="1400" dirty="0">
                <a:latin typeface="Gulliver"/>
              </a:rPr>
              <a:t>, J. Luis </a:t>
            </a:r>
            <a:r>
              <a:rPr lang="en-US" sz="1400" dirty="0" err="1">
                <a:latin typeface="Gulliver"/>
              </a:rPr>
              <a:t>Egido</a:t>
            </a:r>
            <a:r>
              <a:rPr lang="en-US" sz="1400" dirty="0">
                <a:latin typeface="Gulliver"/>
              </a:rPr>
              <a:t>,  </a:t>
            </a:r>
          </a:p>
          <a:p>
            <a:r>
              <a:rPr lang="en-US" sz="1400" dirty="0"/>
              <a:t>Phys. Lett. B 705 255 (2011)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8B7A00-9BCF-B14F-81E9-9126290FF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766" y="592337"/>
            <a:ext cx="4609052" cy="57532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57BE78-D308-7347-BD9A-9D1FA08762A9}"/>
              </a:ext>
            </a:extLst>
          </p:cNvPr>
          <p:cNvSpPr/>
          <p:nvPr/>
        </p:nvSpPr>
        <p:spPr>
          <a:xfrm>
            <a:off x="7416336" y="6345538"/>
            <a:ext cx="4185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Baishan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Hu,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Zhonghao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Sun, G. Hagen, T.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Papenbrock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Phys. Rev. C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L011302 (2024)</a:t>
            </a:r>
          </a:p>
        </p:txBody>
      </p:sp>
    </p:spTree>
    <p:extLst>
      <p:ext uri="{BB962C8B-B14F-4D97-AF65-F5344CB8AC3E}">
        <p14:creationId xmlns:p14="http://schemas.microsoft.com/office/powerpoint/2010/main" val="34730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3ACB5-E2C9-C345-A654-7387E0648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438"/>
            <a:ext cx="5895191" cy="44645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10A0D8-411D-9843-98B4-66F3B4EE5AFA}"/>
              </a:ext>
            </a:extLst>
          </p:cNvPr>
          <p:cNvSpPr/>
          <p:nvPr/>
        </p:nvSpPr>
        <p:spPr>
          <a:xfrm>
            <a:off x="1904104" y="6262286"/>
            <a:ext cx="9255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Baishan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Hu,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Zhonghao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Sun, G. Hagen, T.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Papenbrock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Phys. Rev. C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L011302 (2024)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B4F64-B829-D14C-A558-D846B92284FC}"/>
              </a:ext>
            </a:extLst>
          </p:cNvPr>
          <p:cNvSpPr txBox="1"/>
          <p:nvPr/>
        </p:nvSpPr>
        <p:spPr>
          <a:xfrm>
            <a:off x="3178303" y="3572534"/>
            <a:ext cx="18069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1.8/2.0(EM)</a:t>
            </a:r>
            <a:endParaRPr lang="en-US" sz="2600" baseline="-2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FBCC61-A5FE-E840-B322-FE16733CB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252" y="1454470"/>
            <a:ext cx="6079338" cy="4092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88D366-4CE8-8C4C-AA3E-3344D2D927F2}"/>
              </a:ext>
            </a:extLst>
          </p:cNvPr>
          <p:cNvSpPr txBox="1"/>
          <p:nvPr/>
        </p:nvSpPr>
        <p:spPr>
          <a:xfrm>
            <a:off x="857863" y="1062492"/>
            <a:ext cx="4555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Spectrum prefers larger prolate shape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F50228-F2BF-724E-886C-57034802304A}"/>
                  </a:ext>
                </a:extLst>
              </p:cNvPr>
              <p:cNvSpPr txBox="1"/>
              <p:nvPr/>
            </p:nvSpPr>
            <p:spPr>
              <a:xfrm>
                <a:off x="7031098" y="1044011"/>
                <a:ext cx="45554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2000" dirty="0"/>
                  <a:t> prefers prolate band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F50228-F2BF-724E-886C-570348023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098" y="1044011"/>
                <a:ext cx="4555435" cy="400110"/>
              </a:xfrm>
              <a:prstGeom prst="rect">
                <a:avLst/>
              </a:prstGeom>
              <a:blipFill>
                <a:blip r:embed="rId4"/>
                <a:stretch>
                  <a:fillRect t="-6061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52245-F661-A745-A8C3-2B63FC155FF8}"/>
              </a:ext>
            </a:extLst>
          </p:cNvPr>
          <p:cNvSpPr/>
          <p:nvPr/>
        </p:nvSpPr>
        <p:spPr>
          <a:xfrm>
            <a:off x="11519733" y="2584549"/>
            <a:ext cx="76912" cy="11659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CA7F50-B2A8-0D4C-9EA4-B7ECF7429203}"/>
              </a:ext>
            </a:extLst>
          </p:cNvPr>
          <p:cNvSpPr/>
          <p:nvPr/>
        </p:nvSpPr>
        <p:spPr>
          <a:xfrm>
            <a:off x="10428719" y="2976435"/>
            <a:ext cx="13809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See </a:t>
            </a:r>
            <a:r>
              <a:rPr lang="en-US" sz="1100" dirty="0" err="1">
                <a:solidFill>
                  <a:srgbClr val="000000"/>
                </a:solidFill>
                <a:latin typeface="Calibri" panose="020F0502020204030204" pitchFamily="34" charset="0"/>
              </a:rPr>
              <a:t>Jeongsu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Ha’s </a:t>
            </a:r>
          </a:p>
          <a:p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talk on Tuesday</a:t>
            </a: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DFE1A48-D4AA-1742-80FB-279158D9661D}"/>
              </a:ext>
            </a:extLst>
          </p:cNvPr>
          <p:cNvSpPr txBox="1">
            <a:spLocks/>
          </p:cNvSpPr>
          <p:nvPr/>
        </p:nvSpPr>
        <p:spPr>
          <a:xfrm>
            <a:off x="502406" y="61786"/>
            <a:ext cx="11352943" cy="595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Strongly deformed nuclei around </a:t>
            </a:r>
            <a:r>
              <a:rPr lang="en-US" sz="32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80</a:t>
            </a:r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Zr</a:t>
            </a:r>
          </a:p>
        </p:txBody>
      </p:sp>
    </p:spTree>
    <p:extLst>
      <p:ext uri="{BB962C8B-B14F-4D97-AF65-F5344CB8AC3E}">
        <p14:creationId xmlns:p14="http://schemas.microsoft.com/office/powerpoint/2010/main" val="12610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02A5BF-16A0-5E4E-AFC5-A571B3E45C51}"/>
              </a:ext>
            </a:extLst>
          </p:cNvPr>
          <p:cNvSpPr txBox="1">
            <a:spLocks/>
          </p:cNvSpPr>
          <p:nvPr/>
        </p:nvSpPr>
        <p:spPr>
          <a:xfrm>
            <a:off x="495429" y="109408"/>
            <a:ext cx="11352943" cy="581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Deformation “south” of </a:t>
            </a:r>
            <a:r>
              <a:rPr lang="en-US" sz="32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78</a:t>
            </a:r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Ni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3E1117-6FBA-9C44-B280-9C3D5FF7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924" y="559974"/>
            <a:ext cx="7951222" cy="24044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85FD76-9FAE-E94E-936D-97FF683CB74C}"/>
              </a:ext>
            </a:extLst>
          </p:cNvPr>
          <p:cNvSpPr/>
          <p:nvPr/>
        </p:nvSpPr>
        <p:spPr>
          <a:xfrm>
            <a:off x="8130102" y="658693"/>
            <a:ext cx="3899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R. </a:t>
            </a:r>
            <a:r>
              <a:rPr lang="en-US" dirty="0" err="1">
                <a:latin typeface="+mj-lt"/>
              </a:rPr>
              <a:t>Taniuchi</a:t>
            </a:r>
            <a:r>
              <a:rPr lang="en-US" dirty="0">
                <a:latin typeface="+mj-lt"/>
              </a:rPr>
              <a:t>, et al, Nature </a:t>
            </a:r>
            <a:r>
              <a:rPr lang="is-IS" b="1" dirty="0">
                <a:latin typeface="+mj-lt"/>
              </a:rPr>
              <a:t>569</a:t>
            </a:r>
            <a:r>
              <a:rPr lang="is-IS" dirty="0">
                <a:latin typeface="+mj-lt"/>
              </a:rPr>
              <a:t>, 53 (2019) </a:t>
            </a:r>
            <a:endParaRPr lang="en-US" dirty="0">
              <a:latin typeface="+mj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4ECE88-2914-EB45-A89C-571F48C9B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72" r="-802"/>
          <a:stretch/>
        </p:blipFill>
        <p:spPr>
          <a:xfrm>
            <a:off x="6316297" y="3456518"/>
            <a:ext cx="5895146" cy="33670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DFCE7C-EE5F-AE45-B832-DFC4E8602A9C}"/>
              </a:ext>
            </a:extLst>
          </p:cNvPr>
          <p:cNvSpPr txBox="1"/>
          <p:nvPr/>
        </p:nvSpPr>
        <p:spPr>
          <a:xfrm>
            <a:off x="6810476" y="2899451"/>
            <a:ext cx="2270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Deformed band?</a:t>
            </a:r>
          </a:p>
          <a:p>
            <a:r>
              <a:rPr lang="en-US" sz="1600" dirty="0"/>
              <a:t>Where is the band head?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8C390630-4B8E-484D-AE5A-8C5009270477}"/>
              </a:ext>
            </a:extLst>
          </p:cNvPr>
          <p:cNvSpPr/>
          <p:nvPr/>
        </p:nvSpPr>
        <p:spPr>
          <a:xfrm>
            <a:off x="7426320" y="3539157"/>
            <a:ext cx="258785" cy="90624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AB6F19-5F07-214D-AD34-8594322804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59" t="3811"/>
          <a:stretch/>
        </p:blipFill>
        <p:spPr>
          <a:xfrm>
            <a:off x="555039" y="3414952"/>
            <a:ext cx="4972925" cy="3438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B5081B-6E15-BA46-B402-440AA5A73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42" y="617128"/>
            <a:ext cx="2899234" cy="25597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CBE34E-C0DB-C243-89A1-D76D471D79CF}"/>
              </a:ext>
            </a:extLst>
          </p:cNvPr>
          <p:cNvSpPr txBox="1"/>
          <p:nvPr/>
        </p:nvSpPr>
        <p:spPr>
          <a:xfrm>
            <a:off x="59566" y="2999887"/>
            <a:ext cx="42546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 Otsuka and Y </a:t>
            </a:r>
            <a:r>
              <a:rPr lang="en-US" sz="1500" dirty="0" err="1"/>
              <a:t>Tsunoda</a:t>
            </a:r>
            <a:r>
              <a:rPr lang="en-US" sz="1500" dirty="0"/>
              <a:t>  </a:t>
            </a:r>
            <a:r>
              <a:rPr lang="en-US" sz="1500" i="1" dirty="0"/>
              <a:t>J. Phys. G</a:t>
            </a:r>
            <a:r>
              <a:rPr lang="en-US" sz="1500" dirty="0"/>
              <a:t> </a:t>
            </a:r>
            <a:r>
              <a:rPr lang="en-US" sz="1500" b="1" dirty="0"/>
              <a:t>43</a:t>
            </a:r>
            <a:r>
              <a:rPr lang="en-US" sz="1500" dirty="0"/>
              <a:t> 024009 (2016)</a:t>
            </a:r>
          </a:p>
        </p:txBody>
      </p:sp>
    </p:spTree>
    <p:extLst>
      <p:ext uri="{BB962C8B-B14F-4D97-AF65-F5344CB8AC3E}">
        <p14:creationId xmlns:p14="http://schemas.microsoft.com/office/powerpoint/2010/main" val="908976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02A5BF-16A0-5E4E-AFC5-A571B3E45C51}"/>
              </a:ext>
            </a:extLst>
          </p:cNvPr>
          <p:cNvSpPr txBox="1">
            <a:spLocks/>
          </p:cNvSpPr>
          <p:nvPr/>
        </p:nvSpPr>
        <p:spPr>
          <a:xfrm>
            <a:off x="2263821" y="171500"/>
            <a:ext cx="11352943" cy="581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Deformation “south” of </a:t>
            </a:r>
            <a:r>
              <a:rPr lang="en-US" sz="32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78</a:t>
            </a:r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Ni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7202CD-98B8-B94D-9F4C-62A099D221B3}"/>
              </a:ext>
            </a:extLst>
          </p:cNvPr>
          <p:cNvSpPr/>
          <p:nvPr/>
        </p:nvSpPr>
        <p:spPr>
          <a:xfrm>
            <a:off x="3895582" y="6325885"/>
            <a:ext cx="86897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Baishan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Hu,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Zhonghao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Sun, G. Hagen, G. R. Jansen,  T.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Papenbrock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arXiv:2408.07856 (2024)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F2415-B12E-9740-9975-85E192F5B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2"/>
          <a:stretch/>
        </p:blipFill>
        <p:spPr>
          <a:xfrm>
            <a:off x="-6508" y="34247"/>
            <a:ext cx="3610320" cy="6805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632B5-F30F-F045-88D5-95250E695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234" y="2278744"/>
            <a:ext cx="8743654" cy="39165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5DC0E7-1525-6A44-B850-38D7BFCD5C51}"/>
              </a:ext>
            </a:extLst>
          </p:cNvPr>
          <p:cNvSpPr/>
          <p:nvPr/>
        </p:nvSpPr>
        <p:spPr>
          <a:xfrm>
            <a:off x="3751321" y="832356"/>
            <a:ext cx="82094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Erosion of the magic number N = 50 toward </a:t>
            </a:r>
            <a:r>
              <a:rPr lang="en-US" sz="2400" baseline="30000" dirty="0"/>
              <a:t>70</a:t>
            </a:r>
            <a:r>
              <a:rPr lang="en-US" sz="2400" dirty="0"/>
              <a:t>Ca manifested by onset of deformation in the ground-states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For </a:t>
            </a:r>
            <a:r>
              <a:rPr lang="en-US" sz="2400" baseline="30000" dirty="0"/>
              <a:t>78</a:t>
            </a:r>
            <a:r>
              <a:rPr lang="en-US" sz="2400" dirty="0"/>
              <a:t>Ni we predict a low-lying rotational band consistent with recent data and other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A20D60-13EB-2D44-8737-EEFAA50F0063}"/>
              </a:ext>
            </a:extLst>
          </p:cNvPr>
          <p:cNvSpPr/>
          <p:nvPr/>
        </p:nvSpPr>
        <p:spPr>
          <a:xfrm>
            <a:off x="4207453" y="4549629"/>
            <a:ext cx="1366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SFRM0900"/>
              </a:rPr>
              <a:t>F. </a:t>
            </a:r>
            <a:r>
              <a:rPr lang="en-US" sz="1200" dirty="0" err="1">
                <a:latin typeface="SFRM0900"/>
              </a:rPr>
              <a:t>Nowacki</a:t>
            </a:r>
            <a:r>
              <a:rPr lang="en-US" sz="1200" dirty="0">
                <a:latin typeface="SFRM0900"/>
              </a:rPr>
              <a:t> et al, PRL </a:t>
            </a:r>
            <a:r>
              <a:rPr lang="en-US" sz="1200" dirty="0">
                <a:latin typeface="SFBX0900"/>
              </a:rPr>
              <a:t>117</a:t>
            </a:r>
            <a:r>
              <a:rPr lang="en-US" sz="1200" dirty="0">
                <a:latin typeface="SFRM0900"/>
              </a:rPr>
              <a:t>, 272501 (2016)</a:t>
            </a:r>
            <a:endParaRPr lang="en-US" sz="1200" dirty="0"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FF2AA1-DC8D-AA4F-B679-4A7B2C4F2C13}"/>
              </a:ext>
            </a:extLst>
          </p:cNvPr>
          <p:cNvSpPr/>
          <p:nvPr/>
        </p:nvSpPr>
        <p:spPr>
          <a:xfrm>
            <a:off x="5558973" y="4545482"/>
            <a:ext cx="1625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R.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Taniuchi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et al, Nature </a:t>
            </a:r>
            <a:r>
              <a:rPr lang="is-IS" sz="1200" dirty="0">
                <a:latin typeface="Calibri" panose="020F0502020204030204" pitchFamily="34" charset="0"/>
                <a:cs typeface="Calibri" panose="020F0502020204030204" pitchFamily="34" charset="0"/>
              </a:rPr>
              <a:t>569, 53 (2019)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975481-F5F3-EA41-BF1B-48CD539CC36D}"/>
              </a:ext>
            </a:extLst>
          </p:cNvPr>
          <p:cNvSpPr/>
          <p:nvPr/>
        </p:nvSpPr>
        <p:spPr>
          <a:xfrm>
            <a:off x="7572813" y="4453148"/>
            <a:ext cx="1345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SFRM0900"/>
              </a:rPr>
              <a:t>A. </a:t>
            </a:r>
            <a:r>
              <a:rPr lang="en-US" sz="1200" dirty="0" err="1">
                <a:latin typeface="SFRM0900"/>
              </a:rPr>
              <a:t>Tichai</a:t>
            </a:r>
            <a:r>
              <a:rPr lang="en-US" sz="1200" dirty="0">
                <a:latin typeface="SFRM0900"/>
              </a:rPr>
              <a:t> et al, Phys. Lett. B </a:t>
            </a:r>
            <a:r>
              <a:rPr lang="en-US" sz="1200" dirty="0">
                <a:latin typeface="SFBX0900"/>
              </a:rPr>
              <a:t>855</a:t>
            </a:r>
            <a:r>
              <a:rPr lang="en-US" sz="1200" dirty="0">
                <a:latin typeface="SFRM0900"/>
              </a:rPr>
              <a:t>, 138841 (2024)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0409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02A5BF-16A0-5E4E-AFC5-A571B3E45C51}"/>
              </a:ext>
            </a:extLst>
          </p:cNvPr>
          <p:cNvSpPr txBox="1">
            <a:spLocks/>
          </p:cNvSpPr>
          <p:nvPr/>
        </p:nvSpPr>
        <p:spPr>
          <a:xfrm>
            <a:off x="495429" y="109408"/>
            <a:ext cx="11352943" cy="581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Deformation “south” of </a:t>
            </a:r>
            <a:r>
              <a:rPr lang="en-US" sz="32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78</a:t>
            </a:r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Ni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7202CD-98B8-B94D-9F4C-62A099D221B3}"/>
              </a:ext>
            </a:extLst>
          </p:cNvPr>
          <p:cNvSpPr/>
          <p:nvPr/>
        </p:nvSpPr>
        <p:spPr>
          <a:xfrm>
            <a:off x="1827028" y="6161966"/>
            <a:ext cx="8689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Baishan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Hu,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Zhonghao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Sun, G. Hagen, G. R. Jansen,  T.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Papenbrock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arXiv:2408.07856 (2024)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09C79-734E-C046-9E9A-D9C47D2C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0" y="962274"/>
            <a:ext cx="11586683" cy="511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5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4484E0-0368-304C-B334-649E8D581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153" y="1157166"/>
            <a:ext cx="5366724" cy="52208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DD1EF1D-A26B-2F40-8DAE-49055D3FB25A}"/>
              </a:ext>
            </a:extLst>
          </p:cNvPr>
          <p:cNvSpPr txBox="1"/>
          <p:nvPr/>
        </p:nvSpPr>
        <p:spPr>
          <a:xfrm>
            <a:off x="10521622" y="1363689"/>
            <a:ext cx="16703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Parameters of the model </a:t>
            </a:r>
          </a:p>
          <a:p>
            <a:r>
              <a:rPr lang="en-US" sz="1600" b="1" dirty="0"/>
              <a:t>(17 at NNLO)</a:t>
            </a:r>
          </a:p>
          <a:p>
            <a:endParaRPr lang="en-US" sz="1600" b="1" dirty="0"/>
          </a:p>
          <a:p>
            <a:r>
              <a:rPr lang="en-US" sz="1600" b="1" dirty="0"/>
              <a:t>Constrained by data &amp; carry uncertainties 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A5F066B-4B5B-E949-B1E8-EE8A7D5DD1CD}"/>
              </a:ext>
            </a:extLst>
          </p:cNvPr>
          <p:cNvCxnSpPr>
            <a:cxnSpLocks/>
          </p:cNvCxnSpPr>
          <p:nvPr/>
        </p:nvCxnSpPr>
        <p:spPr>
          <a:xfrm flipH="1" flipV="1">
            <a:off x="7854084" y="2100649"/>
            <a:ext cx="2519256" cy="43772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C051A6-6564-6342-9D44-CB41B4B0852D}"/>
              </a:ext>
            </a:extLst>
          </p:cNvPr>
          <p:cNvCxnSpPr>
            <a:cxnSpLocks/>
          </p:cNvCxnSpPr>
          <p:nvPr/>
        </p:nvCxnSpPr>
        <p:spPr>
          <a:xfrm flipH="1">
            <a:off x="8358422" y="2538378"/>
            <a:ext cx="2014919" cy="43772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6EDA66D-6776-4A42-8947-9DBFAA18ED00}"/>
              </a:ext>
            </a:extLst>
          </p:cNvPr>
          <p:cNvCxnSpPr>
            <a:cxnSpLocks/>
          </p:cNvCxnSpPr>
          <p:nvPr/>
        </p:nvCxnSpPr>
        <p:spPr>
          <a:xfrm flipH="1">
            <a:off x="7932829" y="2538378"/>
            <a:ext cx="2440513" cy="1959481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A010EE-B065-3C4A-8D8B-88339181012B}"/>
              </a:ext>
            </a:extLst>
          </p:cNvPr>
          <p:cNvCxnSpPr>
            <a:cxnSpLocks/>
          </p:cNvCxnSpPr>
          <p:nvPr/>
        </p:nvCxnSpPr>
        <p:spPr>
          <a:xfrm flipH="1">
            <a:off x="9705308" y="2573113"/>
            <a:ext cx="668033" cy="2128543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95D6B66-4D9C-0E45-8011-69E30DFBC590}"/>
              </a:ext>
            </a:extLst>
          </p:cNvPr>
          <p:cNvSpPr/>
          <p:nvPr/>
        </p:nvSpPr>
        <p:spPr>
          <a:xfrm>
            <a:off x="10373340" y="893453"/>
            <a:ext cx="1655039" cy="2665293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54954E1B-1E71-CF43-BE85-FFA081BAF9A2}"/>
              </a:ext>
            </a:extLst>
          </p:cNvPr>
          <p:cNvSpPr txBox="1">
            <a:spLocks/>
          </p:cNvSpPr>
          <p:nvPr/>
        </p:nvSpPr>
        <p:spPr>
          <a:xfrm>
            <a:off x="493143" y="131838"/>
            <a:ext cx="11481943" cy="513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What drives deformation in nuclei?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8B3DFC-75BA-4C4D-AEC6-4D46F06ADA51}"/>
              </a:ext>
            </a:extLst>
          </p:cNvPr>
          <p:cNvSpPr/>
          <p:nvPr/>
        </p:nvSpPr>
        <p:spPr>
          <a:xfrm>
            <a:off x="37468" y="6413514"/>
            <a:ext cx="6694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Nuclear deformation viewed at different resolution scales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B96EA30-0560-1A44-B8F9-F19596937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4" y="3834822"/>
            <a:ext cx="5070707" cy="2535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797E06-B048-934B-B6E4-31790785B041}"/>
              </a:ext>
            </a:extLst>
          </p:cNvPr>
          <p:cNvSpPr txBox="1"/>
          <p:nvPr/>
        </p:nvSpPr>
        <p:spPr>
          <a:xfrm>
            <a:off x="143484" y="840462"/>
            <a:ext cx="52576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100" dirty="0"/>
              <a:t>50’s: surface vibrations of a liquid drop (Bohr/Mottelson)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100" dirty="0"/>
              <a:t>60’s: competition between pairing and quadrupole interactions from HFB calculations in two shells (</a:t>
            </a:r>
            <a:r>
              <a:rPr lang="en-US" sz="2100" dirty="0" err="1"/>
              <a:t>Baranger</a:t>
            </a:r>
            <a:r>
              <a:rPr lang="en-US" sz="2100" dirty="0"/>
              <a:t>/Kumar)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100" dirty="0"/>
              <a:t>70’s: </a:t>
            </a:r>
            <a:r>
              <a:rPr lang="en-US" sz="2100" dirty="0" err="1"/>
              <a:t>isoscalar</a:t>
            </a:r>
            <a:r>
              <a:rPr lang="en-US" sz="2100" dirty="0"/>
              <a:t> neutron-proton interactions dominate over </a:t>
            </a:r>
            <a:r>
              <a:rPr lang="en-US" sz="2100" dirty="0" err="1"/>
              <a:t>isovector</a:t>
            </a:r>
            <a:r>
              <a:rPr lang="en-US" sz="2100" dirty="0"/>
              <a:t> pairing from shell model (</a:t>
            </a:r>
            <a:r>
              <a:rPr lang="en-US" sz="2100" dirty="0" err="1"/>
              <a:t>Federman</a:t>
            </a:r>
            <a:r>
              <a:rPr lang="en-US" sz="2100" dirty="0"/>
              <a:t>/</a:t>
            </a:r>
            <a:r>
              <a:rPr lang="en-US" sz="2100" dirty="0" err="1"/>
              <a:t>Pittel</a:t>
            </a:r>
            <a:r>
              <a:rPr lang="en-US" sz="2100" dirty="0"/>
              <a:t>, Dufour/</a:t>
            </a:r>
            <a:r>
              <a:rPr lang="en-US" sz="2100" dirty="0" err="1"/>
              <a:t>Zuker</a:t>
            </a:r>
            <a:r>
              <a:rPr lang="en-US" sz="2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719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3923" y="45608"/>
            <a:ext cx="11771454" cy="846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Global sensitivity analysis</a:t>
            </a:r>
          </a:p>
        </p:txBody>
      </p:sp>
      <p:sp>
        <p:nvSpPr>
          <p:cNvPr id="11" name="Shape 416"/>
          <p:cNvSpPr/>
          <p:nvPr/>
        </p:nvSpPr>
        <p:spPr>
          <a:xfrm>
            <a:off x="747378" y="1899880"/>
            <a:ext cx="984108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>
              <a:spcBef>
                <a:spcPts val="5900"/>
              </a:spcBef>
              <a:defRPr sz="6000"/>
            </a:pPr>
            <a:r>
              <a:rPr sz="2200" u="sng" dirty="0"/>
              <a:t>Global</a:t>
            </a:r>
            <a:r>
              <a:rPr sz="2200" dirty="0"/>
              <a:t> methods deal with the uncertainties of the outputs due to input variations over the whole domain. </a:t>
            </a:r>
          </a:p>
        </p:txBody>
      </p:sp>
      <p:sp>
        <p:nvSpPr>
          <p:cNvPr id="12" name="Shape 417"/>
          <p:cNvSpPr/>
          <p:nvPr/>
        </p:nvSpPr>
        <p:spPr>
          <a:xfrm>
            <a:off x="747378" y="790217"/>
            <a:ext cx="10655300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>
              <a:spcBef>
                <a:spcPts val="5900"/>
              </a:spcBef>
              <a:defRPr sz="6000"/>
            </a:pPr>
            <a:r>
              <a:rPr lang="en-US" sz="2200" u="sng" dirty="0"/>
              <a:t>Sensitivity analysis</a:t>
            </a:r>
            <a:r>
              <a:rPr lang="en-US" sz="2200" dirty="0"/>
              <a:t> addresses the question ‘How much does each model parameter contribute to the uncertainty in the prediction?’</a:t>
            </a:r>
            <a:endParaRPr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15" y="3249823"/>
            <a:ext cx="4540095" cy="3608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63875C-55AA-AE4E-AAC1-9A081E6DA8FE}"/>
              </a:ext>
            </a:extLst>
          </p:cNvPr>
          <p:cNvSpPr txBox="1"/>
          <p:nvPr/>
        </p:nvSpPr>
        <p:spPr>
          <a:xfrm>
            <a:off x="747378" y="3797981"/>
            <a:ext cx="59309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 global sensitivity analyses of properties of atomic nuclei typically would require more than one million model evaluations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C841DB-3AAF-3948-A4B5-909C9D865AC9}"/>
              </a:ext>
            </a:extLst>
          </p:cNvPr>
          <p:cNvSpPr/>
          <p:nvPr/>
        </p:nvSpPr>
        <p:spPr>
          <a:xfrm>
            <a:off x="1427145" y="3112036"/>
            <a:ext cx="425539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u="sng" dirty="0"/>
              <a:t>Computational bottleneck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C63FB-BD9F-6347-A5BA-E0639D22BAF5}"/>
              </a:ext>
            </a:extLst>
          </p:cNvPr>
          <p:cNvSpPr txBox="1"/>
          <p:nvPr/>
        </p:nvSpPr>
        <p:spPr>
          <a:xfrm>
            <a:off x="747378" y="6048685"/>
            <a:ext cx="548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Andreas </a:t>
            </a:r>
            <a:r>
              <a:rPr lang="en-US" dirty="0" err="1"/>
              <a:t>Ekström</a:t>
            </a:r>
            <a:r>
              <a:rPr lang="en-US" dirty="0"/>
              <a:t>, </a:t>
            </a:r>
            <a:r>
              <a:rPr lang="en-US" dirty="0" err="1"/>
              <a:t>Gaute</a:t>
            </a:r>
            <a:r>
              <a:rPr lang="en-US" dirty="0"/>
              <a:t> Hagen PRL </a:t>
            </a:r>
            <a:r>
              <a:rPr lang="is-IS" b="1" dirty="0"/>
              <a:t>123</a:t>
            </a:r>
            <a:r>
              <a:rPr lang="is-IS" dirty="0"/>
              <a:t>, 252501 (2019)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D8DD5-6F3E-AF40-B0FE-93E65CC65A54}"/>
              </a:ext>
            </a:extLst>
          </p:cNvPr>
          <p:cNvSpPr txBox="1"/>
          <p:nvPr/>
        </p:nvSpPr>
        <p:spPr>
          <a:xfrm>
            <a:off x="747378" y="5679353"/>
            <a:ext cx="6292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Sensitivity analysis of the radius and binding energy of </a:t>
            </a:r>
            <a:r>
              <a:rPr lang="en-US" sz="2000" baseline="30000" dirty="0"/>
              <a:t>16</a:t>
            </a:r>
            <a:r>
              <a:rPr lang="en-US" sz="2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270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9587" y="1021343"/>
            <a:ext cx="1117843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dirty="0"/>
              <a:t>@ ORNL / UTK: </a:t>
            </a:r>
            <a:r>
              <a:rPr lang="en-US" sz="4000" b="1" dirty="0"/>
              <a:t>B. Acharya</a:t>
            </a:r>
            <a:r>
              <a:rPr lang="en-US" sz="4000" dirty="0"/>
              <a:t>,</a:t>
            </a:r>
            <a:r>
              <a:rPr lang="en-US" sz="4000" b="1" dirty="0"/>
              <a:t> </a:t>
            </a:r>
            <a:r>
              <a:rPr lang="en-US" sz="4000" b="1" dirty="0" err="1"/>
              <a:t>Baishan</a:t>
            </a:r>
            <a:r>
              <a:rPr lang="en-US" sz="4000" b="1" dirty="0"/>
              <a:t> Hu</a:t>
            </a:r>
            <a:r>
              <a:rPr lang="en-US" sz="4000" dirty="0"/>
              <a:t>, G. R. Jansen, T. </a:t>
            </a:r>
            <a:r>
              <a:rPr lang="en-US" sz="4000" dirty="0" err="1"/>
              <a:t>Papenbrock</a:t>
            </a:r>
            <a:r>
              <a:rPr lang="en-US" sz="4000" dirty="0"/>
              <a:t> 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@ LSU: </a:t>
            </a:r>
            <a:r>
              <a:rPr lang="en-US" sz="4000" b="1" dirty="0"/>
              <a:t>Z. H. Sun</a:t>
            </a:r>
            <a:endParaRPr lang="en-US" sz="4000" dirty="0"/>
          </a:p>
          <a:p>
            <a:pPr>
              <a:spcBef>
                <a:spcPts val="1200"/>
              </a:spcBef>
            </a:pPr>
            <a:r>
              <a:rPr lang="en-US" sz="4000" dirty="0"/>
              <a:t>@ Chalmers: A. </a:t>
            </a:r>
            <a:r>
              <a:rPr lang="en-US" sz="4000" dirty="0" err="1"/>
              <a:t>Ekström</a:t>
            </a:r>
            <a:r>
              <a:rPr lang="en-US" sz="4000" dirty="0"/>
              <a:t>, C. </a:t>
            </a:r>
            <a:r>
              <a:rPr lang="en-US" sz="4000" dirty="0" err="1"/>
              <a:t>Forssén</a:t>
            </a:r>
            <a:endParaRPr lang="en-US" sz="4000" dirty="0"/>
          </a:p>
          <a:p>
            <a:pPr>
              <a:spcBef>
                <a:spcPts val="1200"/>
              </a:spcBef>
            </a:pPr>
            <a:r>
              <a:rPr lang="en-US" sz="4000" dirty="0"/>
              <a:t>@ Mainz</a:t>
            </a:r>
            <a:r>
              <a:rPr lang="en-US" sz="4000" b="1" dirty="0"/>
              <a:t>: </a:t>
            </a:r>
            <a:r>
              <a:rPr lang="en-US" sz="4000" dirty="0"/>
              <a:t>S. </a:t>
            </a:r>
            <a:r>
              <a:rPr lang="en-US" sz="4000" dirty="0" err="1"/>
              <a:t>Bacca</a:t>
            </a:r>
            <a:endParaRPr lang="en-US" sz="4000" b="1" dirty="0"/>
          </a:p>
          <a:p>
            <a:pPr>
              <a:spcBef>
                <a:spcPts val="1200"/>
              </a:spcBef>
            </a:pPr>
            <a:r>
              <a:rPr lang="en-US" sz="4000" dirty="0"/>
              <a:t>@ LANL/WUSTL: </a:t>
            </a:r>
            <a:r>
              <a:rPr lang="en-US" sz="4000" b="1" dirty="0"/>
              <a:t>S. </a:t>
            </a:r>
            <a:r>
              <a:rPr lang="en-US" sz="4000" b="1" dirty="0" err="1"/>
              <a:t>Novario</a:t>
            </a:r>
            <a:endParaRPr lang="en-US" sz="4000" b="1" dirty="0"/>
          </a:p>
          <a:p>
            <a:pPr marL="342900" indent="-342900">
              <a:spcBef>
                <a:spcPts val="1200"/>
              </a:spcBef>
            </a:pPr>
            <a:r>
              <a:rPr lang="en-US" sz="4000" dirty="0"/>
              <a:t>@ TRIUMF: P. </a:t>
            </a:r>
            <a:r>
              <a:rPr lang="en-US" sz="4000" dirty="0" err="1"/>
              <a:t>Navratil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524000" y="3519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Collaborators</a:t>
            </a:r>
          </a:p>
        </p:txBody>
      </p:sp>
    </p:spTree>
    <p:extLst>
      <p:ext uri="{BB962C8B-B14F-4D97-AF65-F5344CB8AC3E}">
        <p14:creationId xmlns:p14="http://schemas.microsoft.com/office/powerpoint/2010/main" val="1778520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75" y="6007951"/>
            <a:ext cx="4602560" cy="6723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DC8264-4764-EC4E-923B-9786426FECBA}"/>
              </a:ext>
            </a:extLst>
          </p:cNvPr>
          <p:cNvSpPr txBox="1"/>
          <p:nvPr/>
        </p:nvSpPr>
        <p:spPr>
          <a:xfrm>
            <a:off x="5466850" y="993658"/>
            <a:ext cx="634701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600" dirty="0"/>
              <a:t>Eigenvector continuation method </a:t>
            </a:r>
            <a:r>
              <a:rPr lang="en-US" sz="2200" dirty="0"/>
              <a:t>[</a:t>
            </a:r>
            <a:r>
              <a:rPr lang="en-US" sz="2000" dirty="0"/>
              <a:t>Frame D. et al., Phys. Rev. Lett. 121, 032501 (2018),  A. </a:t>
            </a:r>
            <a:r>
              <a:rPr lang="en-US" sz="2000" dirty="0" err="1"/>
              <a:t>Ekström</a:t>
            </a:r>
            <a:r>
              <a:rPr lang="en-US" sz="2000" dirty="0"/>
              <a:t>, G. Hagen PRL 123, 252501 (2019), </a:t>
            </a:r>
            <a:r>
              <a:rPr lang="is-IS" sz="2000" dirty="0"/>
              <a:t>S. König et al Phys. Lett. B 810 (2020) 135814</a:t>
            </a:r>
            <a:r>
              <a:rPr lang="en-US" sz="2200" dirty="0"/>
              <a:t>]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600" dirty="0"/>
              <a:t>Write the Hamiltonian in a linearized form</a:t>
            </a:r>
          </a:p>
          <a:p>
            <a:pPr marL="285750" indent="-285750">
              <a:buFont typeface="Wingdings" charset="2"/>
              <a:buChar char="§"/>
            </a:pPr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pPr marL="285750" indent="-285750">
              <a:buFont typeface="Wingdings" charset="2"/>
              <a:buChar char="§"/>
            </a:pPr>
            <a:r>
              <a:rPr lang="en-US" sz="2600" dirty="0"/>
              <a:t>Select “training points” (snap-shots) where we solve the exact problem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600" dirty="0"/>
              <a:t>Project a target Hamiltonian onto sub-space of training vectors and diagonalize the generalized eigenvalue problem </a:t>
            </a:r>
          </a:p>
          <a:p>
            <a:pPr marL="285750" indent="-285750">
              <a:buFont typeface="Wingdings" charset="2"/>
              <a:buChar char="§"/>
            </a:pPr>
            <a:endParaRPr lang="en-US" sz="2600" dirty="0"/>
          </a:p>
          <a:p>
            <a:endParaRPr lang="en-US" sz="2600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02E42-5A05-BA45-8FAC-AD8D4ACA1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56" y="2911860"/>
            <a:ext cx="3814154" cy="9742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F68C6-7033-CD48-910E-098092D59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47" y="924780"/>
            <a:ext cx="4518212" cy="56397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82099D-E3C8-5B4E-A8EC-EA99684340B8}"/>
              </a:ext>
            </a:extLst>
          </p:cNvPr>
          <p:cNvSpPr txBox="1"/>
          <p:nvPr/>
        </p:nvSpPr>
        <p:spPr>
          <a:xfrm>
            <a:off x="2105826" y="6301231"/>
            <a:ext cx="3222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Latin Hypercube Sampling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49ECB8-ECED-5F40-88FC-6BDEF99188F3}"/>
              </a:ext>
            </a:extLst>
          </p:cNvPr>
          <p:cNvCxnSpPr>
            <a:cxnSpLocks/>
          </p:cNvCxnSpPr>
          <p:nvPr/>
        </p:nvCxnSpPr>
        <p:spPr>
          <a:xfrm flipH="1" flipV="1">
            <a:off x="3208149" y="5470902"/>
            <a:ext cx="317240" cy="87322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7C8242-1B81-7549-A44A-6BD64D8CB3A1}"/>
              </a:ext>
            </a:extLst>
          </p:cNvPr>
          <p:cNvCxnSpPr>
            <a:cxnSpLocks/>
          </p:cNvCxnSpPr>
          <p:nvPr/>
        </p:nvCxnSpPr>
        <p:spPr>
          <a:xfrm flipH="1" flipV="1">
            <a:off x="1690623" y="5610386"/>
            <a:ext cx="1834766" cy="73374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BE487095-0856-7042-A2DA-935A150AB375}"/>
              </a:ext>
            </a:extLst>
          </p:cNvPr>
          <p:cNvSpPr txBox="1">
            <a:spLocks/>
          </p:cNvSpPr>
          <p:nvPr/>
        </p:nvSpPr>
        <p:spPr>
          <a:xfrm>
            <a:off x="394447" y="-32206"/>
            <a:ext cx="11050129" cy="706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Reduced order model for deformed states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53F7B4-7322-2845-8599-58BC07E20F74}"/>
              </a:ext>
            </a:extLst>
          </p:cNvPr>
          <p:cNvSpPr/>
          <p:nvPr/>
        </p:nvSpPr>
        <p:spPr>
          <a:xfrm>
            <a:off x="1282495" y="569930"/>
            <a:ext cx="1053136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Zhonghao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Sun, A.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Ekstrom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Forssen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G. Hagen. G. R. Jansen, T.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Papenbrock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 arXiv:2404.00058  (2024)</a:t>
            </a:r>
          </a:p>
        </p:txBody>
      </p:sp>
    </p:spTree>
    <p:extLst>
      <p:ext uri="{BB962C8B-B14F-4D97-AF65-F5344CB8AC3E}">
        <p14:creationId xmlns:p14="http://schemas.microsoft.com/office/powerpoint/2010/main" val="41821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cc_movie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665" y="897393"/>
            <a:ext cx="5959098" cy="595909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36318" y="30997"/>
            <a:ext cx="9131682" cy="641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Computing nuclei at lightning speed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310" y="672222"/>
            <a:ext cx="56896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(~5 </a:t>
            </a:r>
            <a:r>
              <a:rPr lang="en-US" sz="2200" dirty="0" err="1">
                <a:solidFill>
                  <a:srgbClr val="C00000"/>
                </a:solidFill>
              </a:rPr>
              <a:t>mins</a:t>
            </a:r>
            <a:r>
              <a:rPr lang="en-US" sz="2200" dirty="0">
                <a:solidFill>
                  <a:srgbClr val="C00000"/>
                </a:solidFill>
              </a:rPr>
              <a:t>: ~</a:t>
            </a:r>
            <a:r>
              <a:rPr lang="en-US" sz="2200" b="1" dirty="0">
                <a:solidFill>
                  <a:srgbClr val="C00000"/>
                </a:solidFill>
              </a:rPr>
              <a:t>10</a:t>
            </a:r>
            <a:r>
              <a:rPr lang="en-US" sz="2200" b="1" baseline="30000" dirty="0">
                <a:solidFill>
                  <a:srgbClr val="C00000"/>
                </a:solidFill>
              </a:rPr>
              <a:t>5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energy/radius calculations of </a:t>
            </a:r>
            <a:r>
              <a:rPr lang="en-US" sz="2200" baseline="30000" dirty="0">
                <a:solidFill>
                  <a:srgbClr val="C00000"/>
                </a:solidFill>
              </a:rPr>
              <a:t>16</a:t>
            </a:r>
            <a:r>
              <a:rPr lang="en-US" sz="2200" dirty="0">
                <a:solidFill>
                  <a:srgbClr val="C00000"/>
                </a:solidFill>
              </a:rPr>
              <a:t>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61DED-8AAC-C047-9641-9ED69DA9CD49}"/>
              </a:ext>
            </a:extLst>
          </p:cNvPr>
          <p:cNvSpPr txBox="1"/>
          <p:nvPr/>
        </p:nvSpPr>
        <p:spPr>
          <a:xfrm>
            <a:off x="6616186" y="1378169"/>
            <a:ext cx="51357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Realtime speed and accuracy of emulated ground-state energy and charge radius of </a:t>
            </a:r>
            <a:r>
              <a:rPr lang="en-US" sz="2500" baseline="30000" dirty="0"/>
              <a:t>16</a:t>
            </a:r>
            <a:r>
              <a:rPr lang="en-US" sz="2500" dirty="0"/>
              <a:t>O for different values of interaction parameters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96882-64A6-BA47-8EB7-25F5E8E05081}"/>
              </a:ext>
            </a:extLst>
          </p:cNvPr>
          <p:cNvSpPr txBox="1"/>
          <p:nvPr/>
        </p:nvSpPr>
        <p:spPr>
          <a:xfrm>
            <a:off x="6616186" y="4231477"/>
            <a:ext cx="464348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Accuracy</a:t>
            </a:r>
            <a:r>
              <a:rPr lang="en-US" sz="2500" dirty="0"/>
              <a:t>: roughly the pixel size</a:t>
            </a:r>
          </a:p>
          <a:p>
            <a:endParaRPr lang="en-US" sz="2500" dirty="0"/>
          </a:p>
          <a:p>
            <a:r>
              <a:rPr lang="en-US" sz="2500" b="1" dirty="0"/>
              <a:t>Speedup: </a:t>
            </a:r>
            <a:r>
              <a:rPr lang="en-US" sz="2500" dirty="0"/>
              <a:t>20 years of single node computations can be replaced by a 1 hour run on a laptop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8FF47-6933-D544-94D3-E3CBAC212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86" y="3117107"/>
            <a:ext cx="4571901" cy="655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25E832-D4D6-8C4A-BB24-8695B674CC81}"/>
              </a:ext>
            </a:extLst>
          </p:cNvPr>
          <p:cNvSpPr txBox="1"/>
          <p:nvPr/>
        </p:nvSpPr>
        <p:spPr>
          <a:xfrm>
            <a:off x="6464388" y="6336607"/>
            <a:ext cx="548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Andreas </a:t>
            </a:r>
            <a:r>
              <a:rPr lang="en-US" dirty="0" err="1"/>
              <a:t>Ekström</a:t>
            </a:r>
            <a:r>
              <a:rPr lang="en-US" dirty="0"/>
              <a:t>, </a:t>
            </a:r>
            <a:r>
              <a:rPr lang="en-US" dirty="0" err="1"/>
              <a:t>Gaute</a:t>
            </a:r>
            <a:r>
              <a:rPr lang="en-US" dirty="0"/>
              <a:t> Hagen PRL </a:t>
            </a:r>
            <a:r>
              <a:rPr lang="is-IS" b="1" dirty="0"/>
              <a:t>123</a:t>
            </a:r>
            <a:r>
              <a:rPr lang="is-IS" dirty="0"/>
              <a:t>, 252501 (2019)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1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3CAAE-24AF-F741-92EC-37704D6EF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8"/>
          <a:stretch/>
        </p:blipFill>
        <p:spPr>
          <a:xfrm>
            <a:off x="197110" y="776509"/>
            <a:ext cx="7326572" cy="3346040"/>
          </a:xfrm>
          <a:prstGeom prst="rect">
            <a:avLst/>
          </a:prstGeom>
        </p:spPr>
      </p:pic>
      <p:sp>
        <p:nvSpPr>
          <p:cNvPr id="8" name="Shape 136">
            <a:extLst>
              <a:ext uri="{FF2B5EF4-FFF2-40B4-BE49-F238E27FC236}">
                <a16:creationId xmlns:a16="http://schemas.microsoft.com/office/drawing/2014/main" id="{D602F51E-B882-FE4A-8A0E-9AAF3E54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87" y="69014"/>
            <a:ext cx="11161200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Linking deformation to nuclear forces</a:t>
            </a:r>
            <a:endParaRPr sz="3600" b="1" dirty="0">
              <a:solidFill>
                <a:srgbClr val="0078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4A4BF-CA09-A34D-810C-C685F273B976}"/>
              </a:ext>
            </a:extLst>
          </p:cNvPr>
          <p:cNvSpPr txBox="1"/>
          <p:nvPr/>
        </p:nvSpPr>
        <p:spPr>
          <a:xfrm>
            <a:off x="616192" y="4258030"/>
            <a:ext cx="111551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600" dirty="0"/>
              <a:t>More than 50% of the deformation is driven by the S-wave contact part of the interaction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/>
              <a:t>Adding short-range repulsion increase deformation presumably by reducing pairing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600" dirty="0"/>
              <a:t>Medium-range two-pion exchange is also important. Increasing its strength increases deformation, presumably by adding attraction in higher partial waves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153FB8-F28B-0F44-9E8A-3E69782BE4E3}"/>
              </a:ext>
            </a:extLst>
          </p:cNvPr>
          <p:cNvSpPr txBox="1"/>
          <p:nvPr/>
        </p:nvSpPr>
        <p:spPr>
          <a:xfrm>
            <a:off x="3685569" y="1036853"/>
            <a:ext cx="1819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~10</a:t>
            </a:r>
            <a:r>
              <a:rPr lang="en-US" sz="2400" baseline="30000" dirty="0"/>
              <a:t>6 </a:t>
            </a:r>
            <a:r>
              <a:rPr lang="en-US" sz="2400" dirty="0"/>
              <a:t>samples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40DC3-E10B-554D-9C6B-EF3F51F59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846" y="740064"/>
            <a:ext cx="3442972" cy="34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C51D98F-588A-3F22-44D4-C1E5C81F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8" y="1198607"/>
            <a:ext cx="3563292" cy="48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DD6DCC-E350-881E-E034-9D49B03EA386}"/>
              </a:ext>
            </a:extLst>
          </p:cNvPr>
          <p:cNvSpPr txBox="1"/>
          <p:nvPr/>
        </p:nvSpPr>
        <p:spPr>
          <a:xfrm>
            <a:off x="527623" y="6105642"/>
            <a:ext cx="34092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February 24, 1987</a:t>
            </a:r>
          </a:p>
          <a:p>
            <a:pPr algn="ctr"/>
            <a:r>
              <a:rPr lang="en-US" sz="2000" dirty="0"/>
              <a:t>Las Campanas Observatory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924D6C-DC87-7842-1D5A-058EA6197F9A}"/>
              </a:ext>
            </a:extLst>
          </p:cNvPr>
          <p:cNvSpPr txBox="1"/>
          <p:nvPr/>
        </p:nvSpPr>
        <p:spPr>
          <a:xfrm>
            <a:off x="940371" y="841633"/>
            <a:ext cx="2560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Supernova 1987A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1007C-54EC-2EDE-3046-C6328DA6D736}"/>
              </a:ext>
            </a:extLst>
          </p:cNvPr>
          <p:cNvSpPr txBox="1"/>
          <p:nvPr/>
        </p:nvSpPr>
        <p:spPr>
          <a:xfrm>
            <a:off x="4195172" y="1241743"/>
            <a:ext cx="780205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M1 spin excitations are dominated by </a:t>
            </a:r>
            <a:r>
              <a:rPr lang="en-US" sz="2000" dirty="0" err="1"/>
              <a:t>isovector</a:t>
            </a:r>
            <a:r>
              <a:rPr lang="en-US" sz="2000" dirty="0"/>
              <a:t> contributions. </a:t>
            </a:r>
          </a:p>
          <a:p>
            <a:endParaRPr lang="en-US" sz="2000" dirty="0"/>
          </a:p>
          <a:p>
            <a:r>
              <a:rPr lang="en-US" sz="2000" dirty="0"/>
              <a:t>The isovector-0 component of the Gamow-Teller operator translates to inelastic neutral-current neutrino-nucleus reactions at energies relevant for supernovae.</a:t>
            </a:r>
          </a:p>
          <a:p>
            <a:endParaRPr lang="en-US" sz="2000" dirty="0"/>
          </a:p>
          <a:p>
            <a:r>
              <a:rPr lang="en-US" sz="2000" dirty="0"/>
              <a:t>Our understanding of M1 impacts</a:t>
            </a:r>
            <a:r>
              <a:rPr lang="en-US" sz="2000" dirty="0">
                <a:sym typeface="Wingdings" pitchFamily="2" charset="2"/>
              </a:rPr>
              <a:t> supernovae signals and dynamics.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dirty="0" err="1"/>
              <a:t>Lüttge</a:t>
            </a:r>
            <a:r>
              <a:rPr lang="en-US" dirty="0"/>
              <a:t>, von Neumann-</a:t>
            </a:r>
            <a:r>
              <a:rPr lang="en-US" dirty="0" err="1"/>
              <a:t>Cosel</a:t>
            </a:r>
            <a:r>
              <a:rPr lang="en-US" dirty="0"/>
              <a:t>, </a:t>
            </a:r>
            <a:r>
              <a:rPr lang="en-US" dirty="0" err="1"/>
              <a:t>Neumeyer</a:t>
            </a:r>
            <a:r>
              <a:rPr lang="en-US" dirty="0"/>
              <a:t>, Richter, </a:t>
            </a:r>
            <a:r>
              <a:rPr lang="en-US" dirty="0" err="1"/>
              <a:t>Nucl</a:t>
            </a:r>
            <a:r>
              <a:rPr lang="en-US" dirty="0"/>
              <a:t> Phys A (1996);</a:t>
            </a:r>
          </a:p>
          <a:p>
            <a:r>
              <a:rPr lang="en-US" dirty="0" err="1"/>
              <a:t>Langanke</a:t>
            </a:r>
            <a:r>
              <a:rPr lang="en-US" dirty="0"/>
              <a:t>, Martinez-</a:t>
            </a:r>
            <a:r>
              <a:rPr lang="en-US" dirty="0" err="1"/>
              <a:t>Pinedo</a:t>
            </a:r>
            <a:r>
              <a:rPr lang="en-US" dirty="0"/>
              <a:t>, von Neumann-</a:t>
            </a:r>
            <a:r>
              <a:rPr lang="en-US" dirty="0" err="1"/>
              <a:t>Cosel</a:t>
            </a:r>
            <a:r>
              <a:rPr lang="en-US" dirty="0"/>
              <a:t>, Richter, Phys Rev Lett (2004);</a:t>
            </a:r>
          </a:p>
          <a:p>
            <a:r>
              <a:rPr lang="en-US" dirty="0" err="1"/>
              <a:t>Loens</a:t>
            </a:r>
            <a:r>
              <a:rPr lang="en-US" dirty="0"/>
              <a:t>, </a:t>
            </a:r>
            <a:r>
              <a:rPr lang="en-US" dirty="0" err="1"/>
              <a:t>Langanke</a:t>
            </a:r>
            <a:r>
              <a:rPr lang="en-US" dirty="0"/>
              <a:t>, Martinez-</a:t>
            </a:r>
            <a:r>
              <a:rPr lang="en-US" dirty="0" err="1"/>
              <a:t>Pinedo</a:t>
            </a:r>
            <a:r>
              <a:rPr lang="en-US" dirty="0"/>
              <a:t>, </a:t>
            </a:r>
            <a:r>
              <a:rPr lang="en-US" dirty="0" err="1"/>
              <a:t>Sieja</a:t>
            </a:r>
            <a:r>
              <a:rPr lang="en-US" dirty="0"/>
              <a:t>, EPJA (2012);</a:t>
            </a:r>
          </a:p>
          <a:p>
            <a:r>
              <a:rPr lang="en-US" dirty="0" err="1"/>
              <a:t>Tornow</a:t>
            </a:r>
            <a:r>
              <a:rPr lang="en-US" dirty="0"/>
              <a:t> et al, Phys Letts B (2022).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8DB269-9283-2D6A-E042-F1FCB4687858}"/>
                  </a:ext>
                </a:extLst>
              </p:cNvPr>
              <p:cNvSpPr txBox="1"/>
              <p:nvPr/>
            </p:nvSpPr>
            <p:spPr>
              <a:xfrm>
                <a:off x="4195172" y="5423611"/>
                <a:ext cx="764493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Review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:</a:t>
                </a:r>
              </a:p>
              <a:p>
                <a:r>
                  <a:rPr lang="en-US" dirty="0"/>
                  <a:t>K. </a:t>
                </a:r>
                <a:r>
                  <a:rPr lang="en-US" dirty="0" err="1"/>
                  <a:t>Heyde</a:t>
                </a:r>
                <a:r>
                  <a:rPr lang="en-US" dirty="0"/>
                  <a:t>, P. von Neumann-</a:t>
                </a:r>
                <a:r>
                  <a:rPr lang="en-US" dirty="0" err="1"/>
                  <a:t>Cosel</a:t>
                </a:r>
                <a:r>
                  <a:rPr lang="en-US" dirty="0"/>
                  <a:t>, A. Richter, Rev. Mod. Phys. 82, 2365 (2010).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8DB269-9283-2D6A-E042-F1FCB4687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172" y="5423611"/>
                <a:ext cx="7644937" cy="646331"/>
              </a:xfrm>
              <a:prstGeom prst="rect">
                <a:avLst/>
              </a:prstGeom>
              <a:blipFill>
                <a:blip r:embed="rId3"/>
                <a:stretch>
                  <a:fillRect l="-663" t="-57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621217F3-E85D-5C4D-95AB-01C2D724C8AD}"/>
              </a:ext>
            </a:extLst>
          </p:cNvPr>
          <p:cNvSpPr/>
          <p:nvPr/>
        </p:nvSpPr>
        <p:spPr>
          <a:xfrm>
            <a:off x="123987" y="121473"/>
            <a:ext cx="119539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007800"/>
                </a:solidFill>
                <a:latin typeface="Arial Black" charset="0"/>
                <a:cs typeface="Arial Black" charset="0"/>
              </a:rPr>
              <a:t>Why do people care about M1 transitions?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001936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EDED96-F7AA-A2A4-ABE2-D89A14451DDD}"/>
                  </a:ext>
                </a:extLst>
              </p:cNvPr>
              <p:cNvSpPr txBox="1"/>
              <p:nvPr/>
            </p:nvSpPr>
            <p:spPr>
              <a:xfrm>
                <a:off x="251790" y="939225"/>
                <a:ext cx="10807507" cy="1648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b="0" dirty="0"/>
                  <a:t> scattering:	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.0±0.3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			[Steffen et al 1980; 1983]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000" b="0" dirty="0"/>
                  <a:t> scattering:	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=6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.8±0.5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			[</a:t>
                </a:r>
                <a:r>
                  <a:rPr lang="en-US" sz="2000" dirty="0" err="1"/>
                  <a:t>Tompkin</a:t>
                </a:r>
                <a:r>
                  <a:rPr lang="en-US" sz="2000" dirty="0"/>
                  <a:t> et al 2011]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000" b="0" dirty="0"/>
                  <a:t> scattering:	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.85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32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−4.63(38)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	[</a:t>
                </a:r>
                <a:r>
                  <a:rPr lang="en-US" sz="2000" dirty="0" err="1"/>
                  <a:t>Birkhan</a:t>
                </a:r>
                <a:r>
                  <a:rPr lang="en-US" sz="2000" dirty="0"/>
                  <a:t> et al 2016]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Extreme </a:t>
                </a:r>
                <a:r>
                  <a:rPr lang="en-US" sz="2000" dirty="0" err="1"/>
                  <a:t>s.p.</a:t>
                </a:r>
                <a:r>
                  <a:rPr lang="en-US" sz="2000" dirty="0"/>
                  <a:t> model: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=12 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EDED96-F7AA-A2A4-ABE2-D89A14451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90" y="939225"/>
                <a:ext cx="10807507" cy="1648400"/>
              </a:xfrm>
              <a:prstGeom prst="rect">
                <a:avLst/>
              </a:prstGeom>
              <a:blipFill>
                <a:blip r:embed="rId2"/>
                <a:stretch>
                  <a:fillRect l="-587" t="-1527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A9E07C1-3E72-1E65-40AC-41D6D2B6F73C}"/>
              </a:ext>
            </a:extLst>
          </p:cNvPr>
          <p:cNvSpPr txBox="1"/>
          <p:nvPr/>
        </p:nvSpPr>
        <p:spPr>
          <a:xfrm>
            <a:off x="269719" y="2687206"/>
            <a:ext cx="7817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Theory has a hard time to reproduce a large amount of quenching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7CFFE-3BDC-9689-B4A2-8E7627EBE2F1}"/>
              </a:ext>
            </a:extLst>
          </p:cNvPr>
          <p:cNvSpPr txBox="1"/>
          <p:nvPr/>
        </p:nvSpPr>
        <p:spPr>
          <a:xfrm>
            <a:off x="251790" y="3365979"/>
            <a:ext cx="92752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n-US" dirty="0" err="1">
                <a:effectLst/>
                <a:latin typeface="Helvetica" pitchFamily="2" charset="0"/>
              </a:rPr>
              <a:t>Harting</a:t>
            </a:r>
            <a:r>
              <a:rPr lang="en-US" dirty="0">
                <a:effectLst/>
                <a:latin typeface="Helvetica" pitchFamily="2" charset="0"/>
              </a:rPr>
              <a:t>, W. Weise, H. Toki, and A. Richter, Physics Letters B 104,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261 (1981).</a:t>
            </a:r>
          </a:p>
          <a:p>
            <a:pPr marL="342900" indent="-342900">
              <a:buAutoNum type="alphaUcPeriod"/>
            </a:pPr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J. B. McGrory and B. H. </a:t>
            </a:r>
            <a:r>
              <a:rPr lang="en-US" dirty="0" err="1">
                <a:solidFill>
                  <a:srgbClr val="FF0000"/>
                </a:solidFill>
                <a:effectLst/>
                <a:latin typeface="Helvetica" pitchFamily="2" charset="0"/>
              </a:rPr>
              <a:t>Wildenthal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, Phys.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Lett. B 103, 173 (1981).</a:t>
            </a:r>
          </a:p>
          <a:p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Toru Suzuki, S. </a:t>
            </a:r>
            <a:r>
              <a:rPr lang="en-US" dirty="0" err="1">
                <a:solidFill>
                  <a:srgbClr val="FF0000"/>
                </a:solidFill>
                <a:effectLst/>
                <a:latin typeface="Helvetica" pitchFamily="2" charset="0"/>
              </a:rPr>
              <a:t>Krewald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, and J. </a:t>
            </a:r>
            <a:r>
              <a:rPr lang="en-US" dirty="0" err="1">
                <a:solidFill>
                  <a:srgbClr val="FF0000"/>
                </a:solidFill>
                <a:effectLst/>
                <a:latin typeface="Helvetica" pitchFamily="2" charset="0"/>
              </a:rPr>
              <a:t>Speth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, Phys. Lett. B 107, 9 (1981).</a:t>
            </a:r>
          </a:p>
          <a:p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G. F. Bertsch, </a:t>
            </a:r>
            <a:r>
              <a:rPr lang="en-US" dirty="0" err="1">
                <a:solidFill>
                  <a:srgbClr val="FF0000"/>
                </a:solidFill>
                <a:effectLst/>
                <a:latin typeface="Helvetica" pitchFamily="2" charset="0"/>
              </a:rPr>
              <a:t>Nucl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.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Phys. A 354, 157 (1981).</a:t>
            </a:r>
          </a:p>
          <a:p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M. Kohno and D. W. L. Sprung, Phys. Rev. C 26,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297 (1982).</a:t>
            </a:r>
          </a:p>
          <a:p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K. </a:t>
            </a:r>
            <a:r>
              <a:rPr lang="en-US" dirty="0" err="1">
                <a:solidFill>
                  <a:srgbClr val="FF0000"/>
                </a:solidFill>
                <a:effectLst/>
                <a:latin typeface="Helvetica" pitchFamily="2" charset="0"/>
              </a:rPr>
              <a:t>Takayanagi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, K. Shimizu, and A. Arima, </a:t>
            </a:r>
            <a:r>
              <a:rPr lang="en-US" dirty="0" err="1">
                <a:solidFill>
                  <a:srgbClr val="FF0000"/>
                </a:solidFill>
                <a:effectLst/>
                <a:latin typeface="Helvetica" pitchFamily="2" charset="0"/>
              </a:rPr>
              <a:t>Nucl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.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Phys. A 481, 313 (1988).</a:t>
            </a:r>
          </a:p>
          <a:p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M. G. E. Brand, K. </a:t>
            </a:r>
            <a:r>
              <a:rPr lang="en-US" dirty="0" err="1">
                <a:solidFill>
                  <a:srgbClr val="FF0000"/>
                </a:solidFill>
                <a:effectLst/>
                <a:latin typeface="Helvetica" pitchFamily="2" charset="0"/>
              </a:rPr>
              <a:t>Allaart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, and W. H. </a:t>
            </a:r>
            <a:r>
              <a:rPr lang="en-US" dirty="0" err="1">
                <a:solidFill>
                  <a:srgbClr val="FF0000"/>
                </a:solidFill>
                <a:effectLst/>
                <a:latin typeface="Helvetica" pitchFamily="2" charset="0"/>
              </a:rPr>
              <a:t>Dickhoff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effectLst/>
                <a:latin typeface="Helvetica" pitchFamily="2" charset="0"/>
              </a:rPr>
              <a:t>Nucl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.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Phys. A 509, 1 (1990).</a:t>
            </a:r>
          </a:p>
          <a:p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B. A. Brown and W. A. Richter, Phys. Rev. C 58, 2099 (1998).</a:t>
            </a:r>
          </a:p>
          <a:p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0432FF"/>
                </a:solidFill>
                <a:effectLst/>
                <a:latin typeface="Helvetica" pitchFamily="2" charset="0"/>
              </a:rPr>
              <a:t>J. D. Holt, J. Menendez, J. </a:t>
            </a:r>
            <a:r>
              <a:rPr lang="en-US" dirty="0" err="1">
                <a:solidFill>
                  <a:srgbClr val="0432FF"/>
                </a:solidFill>
                <a:effectLst/>
                <a:latin typeface="Helvetica" pitchFamily="2" charset="0"/>
              </a:rPr>
              <a:t>Simonis</a:t>
            </a:r>
            <a:r>
              <a:rPr lang="en-US" dirty="0">
                <a:solidFill>
                  <a:srgbClr val="0432FF"/>
                </a:solidFill>
                <a:effectLst/>
                <a:latin typeface="Helvetica" pitchFamily="2" charset="0"/>
              </a:rPr>
              <a:t>, and A. </a:t>
            </a:r>
            <a:r>
              <a:rPr lang="en-US" dirty="0" err="1">
                <a:solidFill>
                  <a:srgbClr val="0432FF"/>
                </a:solidFill>
                <a:effectLst/>
                <a:latin typeface="Helvetica" pitchFamily="2" charset="0"/>
              </a:rPr>
              <a:t>Schwenk</a:t>
            </a:r>
            <a:r>
              <a:rPr lang="en-US" dirty="0">
                <a:solidFill>
                  <a:srgbClr val="0432FF"/>
                </a:solidFill>
                <a:effectLst/>
                <a:latin typeface="Helvetica" pitchFamily="2" charset="0"/>
              </a:rPr>
              <a:t>, Phys. Rev. C 90, 024312 (2014).</a:t>
            </a:r>
          </a:p>
          <a:p>
            <a:r>
              <a:rPr lang="en-US" dirty="0">
                <a:solidFill>
                  <a:srgbClr val="0432FF"/>
                </a:solidFill>
                <a:effectLst/>
                <a:latin typeface="Helvetica" pitchFamily="2" charset="0"/>
              </a:rPr>
              <a:t>J. </a:t>
            </a:r>
            <a:r>
              <a:rPr lang="en-US" dirty="0" err="1">
                <a:solidFill>
                  <a:srgbClr val="0432FF"/>
                </a:solidFill>
                <a:effectLst/>
                <a:latin typeface="Helvetica" pitchFamily="2" charset="0"/>
              </a:rPr>
              <a:t>Wilhelmy</a:t>
            </a:r>
            <a:r>
              <a:rPr lang="en-US" dirty="0">
                <a:solidFill>
                  <a:srgbClr val="0432FF"/>
                </a:solidFill>
                <a:effectLst/>
                <a:latin typeface="Helvetica" pitchFamily="2" charset="0"/>
              </a:rPr>
              <a:t>, et al., Phys.</a:t>
            </a:r>
            <a:r>
              <a:rPr lang="en-US" dirty="0">
                <a:solidFill>
                  <a:srgbClr val="0432FF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432FF"/>
                </a:solidFill>
                <a:effectLst/>
                <a:latin typeface="Helvetica" pitchFamily="2" charset="0"/>
              </a:rPr>
              <a:t>Rev. C 98, 034315 (2018).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DA14469-9BE3-D072-CB57-C336C1D1BE22}"/>
              </a:ext>
            </a:extLst>
          </p:cNvPr>
          <p:cNvSpPr/>
          <p:nvPr/>
        </p:nvSpPr>
        <p:spPr>
          <a:xfrm>
            <a:off x="9406887" y="3978876"/>
            <a:ext cx="342595" cy="1830348"/>
          </a:xfrm>
          <a:prstGeom prst="rightBrace">
            <a:avLst>
              <a:gd name="adj1" fmla="val 126852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70E828-2F43-6A73-936B-6876040DA00B}"/>
                  </a:ext>
                </a:extLst>
              </p:cNvPr>
              <p:cNvSpPr txBox="1"/>
              <p:nvPr/>
            </p:nvSpPr>
            <p:spPr>
              <a:xfrm>
                <a:off x="9819504" y="4381922"/>
                <a:ext cx="2372496" cy="1024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All too high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=7−8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&gt;5.1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70E828-2F43-6A73-936B-6876040DA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9504" y="4381922"/>
                <a:ext cx="2372496" cy="1024255"/>
              </a:xfrm>
              <a:prstGeom prst="rect">
                <a:avLst/>
              </a:prstGeom>
              <a:blipFill>
                <a:blip r:embed="rId3"/>
                <a:stretch>
                  <a:fillRect l="-2660" t="-3704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562D5DAC-98AB-B8BC-84F1-C00359B75D79}"/>
              </a:ext>
            </a:extLst>
          </p:cNvPr>
          <p:cNvSpPr/>
          <p:nvPr/>
        </p:nvSpPr>
        <p:spPr>
          <a:xfrm>
            <a:off x="9406887" y="6060140"/>
            <a:ext cx="328785" cy="654517"/>
          </a:xfrm>
          <a:prstGeom prst="rightBrace">
            <a:avLst>
              <a:gd name="adj1" fmla="val 49768"/>
              <a:gd name="adj2" fmla="val 50000"/>
            </a:avLst>
          </a:prstGeom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F3B486-3FA5-BEC1-2DF9-066FE94437B1}"/>
                  </a:ext>
                </a:extLst>
              </p:cNvPr>
              <p:cNvSpPr txBox="1"/>
              <p:nvPr/>
            </p:nvSpPr>
            <p:spPr>
              <a:xfrm>
                <a:off x="9767410" y="6021868"/>
                <a:ext cx="24425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432FF"/>
                    </a:solidFill>
                  </a:rPr>
                  <a:t>Reproduce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 if quenched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F3B486-3FA5-BEC1-2DF9-066FE9443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410" y="6021868"/>
                <a:ext cx="2442519" cy="707886"/>
              </a:xfrm>
              <a:prstGeom prst="rect">
                <a:avLst/>
              </a:prstGeom>
              <a:blipFill>
                <a:blip r:embed="rId4"/>
                <a:stretch>
                  <a:fillRect l="-2062" t="-5357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A11CE0DA-6926-7F0D-761E-931AD72F62B5}"/>
              </a:ext>
            </a:extLst>
          </p:cNvPr>
          <p:cNvSpPr/>
          <p:nvPr/>
        </p:nvSpPr>
        <p:spPr>
          <a:xfrm>
            <a:off x="9336864" y="3357284"/>
            <a:ext cx="328785" cy="398286"/>
          </a:xfrm>
          <a:prstGeom prst="rightBrace">
            <a:avLst>
              <a:gd name="adj1" fmla="val 4976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4F240B-858A-C45A-4B2E-15C5FB718BFD}"/>
                  </a:ext>
                </a:extLst>
              </p:cNvPr>
              <p:cNvSpPr txBox="1"/>
              <p:nvPr/>
            </p:nvSpPr>
            <p:spPr>
              <a:xfrm>
                <a:off x="9697388" y="3033218"/>
                <a:ext cx="244251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Meson-exchange currents claimed to explain small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4F240B-858A-C45A-4B2E-15C5FB718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388" y="3033218"/>
                <a:ext cx="2442518" cy="1015663"/>
              </a:xfrm>
              <a:prstGeom prst="rect">
                <a:avLst/>
              </a:prstGeom>
              <a:blipFill>
                <a:blip r:embed="rId5"/>
                <a:stretch>
                  <a:fillRect l="-2591" t="-375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C3B4764-038A-7D22-60E3-7397935C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203F9-0DE7-804A-A538-BEAB3FA7E960}" type="slidenum">
              <a:rPr lang="en-US" smtClean="0"/>
              <a:t>24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D7671-F3A3-A04C-9FFB-B6DA0AEF8301}"/>
              </a:ext>
            </a:extLst>
          </p:cNvPr>
          <p:cNvSpPr/>
          <p:nvPr/>
        </p:nvSpPr>
        <p:spPr>
          <a:xfrm>
            <a:off x="123987" y="121473"/>
            <a:ext cx="119539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007800"/>
                </a:solidFill>
                <a:latin typeface="Arial Black" charset="0"/>
                <a:cs typeface="Arial Black" charset="0"/>
              </a:rPr>
              <a:t>The status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373320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1AF5DA-4C6C-55F3-7EBB-B9A03572A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08" y="819186"/>
            <a:ext cx="11281585" cy="2992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D5A18C-E054-519E-61B8-C42B02B4FDC0}"/>
              </a:ext>
            </a:extLst>
          </p:cNvPr>
          <p:cNvSpPr txBox="1"/>
          <p:nvPr/>
        </p:nvSpPr>
        <p:spPr>
          <a:xfrm>
            <a:off x="4868562" y="510264"/>
            <a:ext cx="31983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365F7-056C-F6B9-E443-A923AB9A8431}"/>
                  </a:ext>
                </a:extLst>
              </p:cNvPr>
              <p:cNvSpPr txBox="1"/>
              <p:nvPr/>
            </p:nvSpPr>
            <p:spPr>
              <a:xfrm>
                <a:off x="630193" y="3917410"/>
                <a:ext cx="10466173" cy="927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/>
                  <a:t>Scattering / reactions that </a:t>
                </a:r>
                <a:r>
                  <a:rPr lang="en-US" dirty="0"/>
                  <a:t>probe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state: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Simple picture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state: neutron 1p-1h excitation; extreme single-particle model: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=12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365F7-056C-F6B9-E443-A923AB9A8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" y="3917410"/>
                <a:ext cx="10466173" cy="927177"/>
              </a:xfrm>
              <a:prstGeom prst="rect">
                <a:avLst/>
              </a:prstGeom>
              <a:blipFill>
                <a:blip r:embed="rId3"/>
                <a:stretch>
                  <a:fillRect l="-485" t="-2703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0ACB4DA-F573-D2EF-7083-8DF85670B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458" y="5045108"/>
            <a:ext cx="3213100" cy="14859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DAC229D-5446-F0DC-7546-92BE24032416}"/>
              </a:ext>
            </a:extLst>
          </p:cNvPr>
          <p:cNvSpPr/>
          <p:nvPr/>
        </p:nvSpPr>
        <p:spPr>
          <a:xfrm>
            <a:off x="3456493" y="5378136"/>
            <a:ext cx="182880" cy="1828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835FCD-59C9-813C-75A7-6FF41EA74650}"/>
              </a:ext>
            </a:extLst>
          </p:cNvPr>
          <p:cNvSpPr/>
          <p:nvPr/>
        </p:nvSpPr>
        <p:spPr>
          <a:xfrm flipH="1">
            <a:off x="3456165" y="6166212"/>
            <a:ext cx="186103" cy="182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D8FD07-46AF-EA24-8253-CC8AE602BD2D}"/>
              </a:ext>
            </a:extLst>
          </p:cNvPr>
          <p:cNvCxnSpPr>
            <a:cxnSpLocks/>
          </p:cNvCxnSpPr>
          <p:nvPr/>
        </p:nvCxnSpPr>
        <p:spPr>
          <a:xfrm flipV="1">
            <a:off x="3546389" y="5718553"/>
            <a:ext cx="0" cy="35834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286A035-FBA5-38D4-2399-3AA5DD346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387" y="4885375"/>
            <a:ext cx="4318284" cy="1585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4F34C7-F625-DF9C-3937-5AF4F9D530F5}"/>
              </a:ext>
            </a:extLst>
          </p:cNvPr>
          <p:cNvSpPr txBox="1"/>
          <p:nvPr/>
        </p:nvSpPr>
        <p:spPr>
          <a:xfrm>
            <a:off x="6009499" y="648866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Bijaya</a:t>
            </a:r>
            <a:r>
              <a:rPr lang="en-US" dirty="0"/>
              <a:t> Acharya et al., Phys. Rev. Lett. 132, 232504 (2024)</a:t>
            </a:r>
          </a:p>
        </p:txBody>
      </p:sp>
      <p:sp>
        <p:nvSpPr>
          <p:cNvPr id="13" name="Shape 136">
            <a:extLst>
              <a:ext uri="{FF2B5EF4-FFF2-40B4-BE49-F238E27FC236}">
                <a16:creationId xmlns:a16="http://schemas.microsoft.com/office/drawing/2014/main" id="{B0AAEFA3-6291-0A49-98D0-FAF98D4F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85" y="75448"/>
            <a:ext cx="11563229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The resonant 1</a:t>
            </a:r>
            <a:r>
              <a:rPr lang="en-US" sz="36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+</a:t>
            </a:r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 state in </a:t>
            </a:r>
            <a:r>
              <a:rPr lang="en-US" sz="36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48</a:t>
            </a:r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Ca at 10.224 MeV</a:t>
            </a:r>
            <a:endParaRPr sz="3600" b="1" dirty="0">
              <a:solidFill>
                <a:srgbClr val="0078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3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DA2852-05C3-8BAB-A150-2E752844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012" y="606509"/>
            <a:ext cx="7723660" cy="600499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45E26E-AE65-AD3B-E33F-34D21466B5EB}"/>
              </a:ext>
            </a:extLst>
          </p:cNvPr>
          <p:cNvCxnSpPr/>
          <p:nvPr/>
        </p:nvCxnSpPr>
        <p:spPr>
          <a:xfrm>
            <a:off x="4015944" y="2319271"/>
            <a:ext cx="630194" cy="5066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CAC9BA-61E6-F69F-2826-05A13B172CCF}"/>
              </a:ext>
            </a:extLst>
          </p:cNvPr>
          <p:cNvCxnSpPr>
            <a:cxnSpLocks/>
          </p:cNvCxnSpPr>
          <p:nvPr/>
        </p:nvCxnSpPr>
        <p:spPr>
          <a:xfrm flipV="1">
            <a:off x="5935365" y="2702332"/>
            <a:ext cx="514861" cy="152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034128-4850-02B8-4729-63DEF5354FCB}"/>
              </a:ext>
            </a:extLst>
          </p:cNvPr>
          <p:cNvCxnSpPr>
            <a:cxnSpLocks/>
          </p:cNvCxnSpPr>
          <p:nvPr/>
        </p:nvCxnSpPr>
        <p:spPr>
          <a:xfrm>
            <a:off x="7599407" y="2813542"/>
            <a:ext cx="568410" cy="2965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2F0EB0-932C-FB05-15C6-3BAE0F6CF335}"/>
              </a:ext>
            </a:extLst>
          </p:cNvPr>
          <p:cNvCxnSpPr>
            <a:cxnSpLocks/>
          </p:cNvCxnSpPr>
          <p:nvPr/>
        </p:nvCxnSpPr>
        <p:spPr>
          <a:xfrm>
            <a:off x="3450969" y="1593519"/>
            <a:ext cx="0" cy="70721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F3965A-2DE0-D569-9C2D-C9BFE79D38AF}"/>
              </a:ext>
            </a:extLst>
          </p:cNvPr>
          <p:cNvSpPr txBox="1"/>
          <p:nvPr/>
        </p:nvSpPr>
        <p:spPr>
          <a:xfrm rot="16200000">
            <a:off x="2576377" y="1760486"/>
            <a:ext cx="130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continuum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28176F-08C9-60B6-9B55-C88F243CE68B}"/>
              </a:ext>
            </a:extLst>
          </p:cNvPr>
          <p:cNvSpPr txBox="1"/>
          <p:nvPr/>
        </p:nvSpPr>
        <p:spPr>
          <a:xfrm rot="2297079">
            <a:off x="3837295" y="1904130"/>
            <a:ext cx="130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2p-2h correlations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77D33-CD9C-CF64-F0F6-AAE8BD7A38B5}"/>
              </a:ext>
            </a:extLst>
          </p:cNvPr>
          <p:cNvSpPr txBox="1"/>
          <p:nvPr/>
        </p:nvSpPr>
        <p:spPr>
          <a:xfrm rot="20597753">
            <a:off x="5478037" y="2188433"/>
            <a:ext cx="130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2B currents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50BDEA-1BBB-E615-7BF3-A8DC8AA346AF}"/>
              </a:ext>
            </a:extLst>
          </p:cNvPr>
          <p:cNvSpPr txBox="1"/>
          <p:nvPr/>
        </p:nvSpPr>
        <p:spPr>
          <a:xfrm rot="1667403">
            <a:off x="7091251" y="2983294"/>
            <a:ext cx="130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3p-3h correlations</a:t>
            </a:r>
          </a:p>
        </p:txBody>
      </p:sp>
      <p:sp>
        <p:nvSpPr>
          <p:cNvPr id="13" name="Shape 136">
            <a:extLst>
              <a:ext uri="{FF2B5EF4-FFF2-40B4-BE49-F238E27FC236}">
                <a16:creationId xmlns:a16="http://schemas.microsoft.com/office/drawing/2014/main" id="{1D888444-5BDF-C744-B259-B65B54FC8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946" y="25539"/>
            <a:ext cx="9837998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Contributions to B(M1)</a:t>
            </a:r>
            <a:endParaRPr sz="3600" b="1" dirty="0">
              <a:solidFill>
                <a:srgbClr val="0078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5B43E-3145-7547-AD0F-133F823F9B44}"/>
              </a:ext>
            </a:extLst>
          </p:cNvPr>
          <p:cNvSpPr txBox="1"/>
          <p:nvPr/>
        </p:nvSpPr>
        <p:spPr>
          <a:xfrm>
            <a:off x="3046619" y="6489789"/>
            <a:ext cx="5724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Bijaya</a:t>
            </a:r>
            <a:r>
              <a:rPr lang="en-US" dirty="0"/>
              <a:t> Acharya et al., Phys. Rev. Lett. </a:t>
            </a:r>
            <a:r>
              <a:rPr lang="en-US" b="1" dirty="0"/>
              <a:t>132</a:t>
            </a:r>
            <a:r>
              <a:rPr lang="en-US" dirty="0"/>
              <a:t>, 232504 (2024)</a:t>
            </a:r>
          </a:p>
        </p:txBody>
      </p:sp>
    </p:spTree>
    <p:extLst>
      <p:ext uri="{BB962C8B-B14F-4D97-AF65-F5344CB8AC3E}">
        <p14:creationId xmlns:p14="http://schemas.microsoft.com/office/powerpoint/2010/main" val="3237188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63C463-18D1-BB46-758C-739079B42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277" y="779417"/>
            <a:ext cx="7649950" cy="5519328"/>
          </a:xfrm>
          <a:prstGeom prst="rect">
            <a:avLst/>
          </a:prstGeom>
        </p:spPr>
      </p:pic>
      <p:sp>
        <p:nvSpPr>
          <p:cNvPr id="6" name="Shape 136">
            <a:extLst>
              <a:ext uri="{FF2B5EF4-FFF2-40B4-BE49-F238E27FC236}">
                <a16:creationId xmlns:a16="http://schemas.microsoft.com/office/drawing/2014/main" id="{E005B374-CC6A-4E48-83C1-F63E79A7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107" y="115996"/>
            <a:ext cx="8632054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Magnetic dipole transition in </a:t>
            </a:r>
            <a:r>
              <a:rPr lang="en-US" sz="36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48</a:t>
            </a:r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Ca</a:t>
            </a:r>
            <a:endParaRPr sz="3600" b="1" dirty="0">
              <a:solidFill>
                <a:srgbClr val="0078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8AFAB-EFF0-9D4D-9512-BE8319A5E376}"/>
              </a:ext>
            </a:extLst>
          </p:cNvPr>
          <p:cNvSpPr txBox="1"/>
          <p:nvPr/>
        </p:nvSpPr>
        <p:spPr>
          <a:xfrm>
            <a:off x="3046619" y="6489789"/>
            <a:ext cx="5724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Bijaya</a:t>
            </a:r>
            <a:r>
              <a:rPr lang="en-US" dirty="0"/>
              <a:t> Acharya et al., Phys. Rev. Lett. </a:t>
            </a:r>
            <a:r>
              <a:rPr lang="en-US" b="1" dirty="0"/>
              <a:t>132</a:t>
            </a:r>
            <a:r>
              <a:rPr lang="en-US" dirty="0"/>
              <a:t>, 232504 (2024)</a:t>
            </a:r>
          </a:p>
        </p:txBody>
      </p:sp>
    </p:spTree>
    <p:extLst>
      <p:ext uri="{BB962C8B-B14F-4D97-AF65-F5344CB8AC3E}">
        <p14:creationId xmlns:p14="http://schemas.microsoft.com/office/powerpoint/2010/main" val="3443247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AFDDAF6-43D9-284F-B80F-B60DFE7DB6CC}"/>
              </a:ext>
            </a:extLst>
          </p:cNvPr>
          <p:cNvSpPr txBox="1"/>
          <p:nvPr/>
        </p:nvSpPr>
        <p:spPr>
          <a:xfrm>
            <a:off x="5366425" y="3330050"/>
            <a:ext cx="3307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81D43-4C1D-7A45-A026-FEE5867D1666}"/>
              </a:ext>
            </a:extLst>
          </p:cNvPr>
          <p:cNvSpPr txBox="1"/>
          <p:nvPr/>
        </p:nvSpPr>
        <p:spPr>
          <a:xfrm>
            <a:off x="0" y="722009"/>
            <a:ext cx="12192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Breaking and restoring symmetries</a:t>
            </a:r>
          </a:p>
          <a:p>
            <a:pPr lvl="1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Exploits separation of scale between collective and specific UV physics</a:t>
            </a:r>
          </a:p>
          <a:p>
            <a:pPr lvl="1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Conceptually simple &amp; computationally affordable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Shape coexistence in </a:t>
            </a:r>
            <a:r>
              <a:rPr lang="en-US" sz="2800" baseline="30000" dirty="0"/>
              <a:t>30</a:t>
            </a:r>
            <a:r>
              <a:rPr lang="en-US" sz="2800" dirty="0"/>
              <a:t>Ne and </a:t>
            </a:r>
            <a:r>
              <a:rPr lang="en-US" sz="2800" baseline="30000" dirty="0"/>
              <a:t>32</a:t>
            </a:r>
            <a:r>
              <a:rPr lang="en-US" sz="2800" dirty="0"/>
              <a:t>Mg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Connected deformation to microscopic forces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Much improved B(E2) values with no effective charges in </a:t>
            </a:r>
            <a:r>
              <a:rPr lang="en-US" sz="2800" baseline="30000" dirty="0"/>
              <a:t>3x</a:t>
            </a:r>
            <a:r>
              <a:rPr lang="en-US" sz="2800" dirty="0"/>
              <a:t>Ne, </a:t>
            </a:r>
            <a:r>
              <a:rPr lang="en-US" sz="2800" baseline="30000" dirty="0"/>
              <a:t>3x</a:t>
            </a:r>
            <a:r>
              <a:rPr lang="en-US" sz="2800" dirty="0"/>
              <a:t>Mg, </a:t>
            </a:r>
            <a:r>
              <a:rPr lang="en-US" sz="2800" baseline="30000" dirty="0"/>
              <a:t>80</a:t>
            </a:r>
            <a:r>
              <a:rPr lang="en-US" sz="2800" dirty="0"/>
              <a:t>Zr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B(M1) in </a:t>
            </a:r>
            <a:r>
              <a:rPr lang="en-US" sz="2800" baseline="30000" dirty="0"/>
              <a:t>48</a:t>
            </a:r>
            <a:r>
              <a:rPr lang="en-US" sz="2800" dirty="0"/>
              <a:t>Ca larger than (</a:t>
            </a:r>
            <a:r>
              <a:rPr lang="en-US" sz="2800" dirty="0" err="1"/>
              <a:t>e,e</a:t>
            </a:r>
            <a:r>
              <a:rPr lang="en-US" sz="2800" dirty="0"/>
              <a:t>’) but in agreement with (n,𝛾)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800" dirty="0"/>
              <a:t>Two-body currents do not quench B(M1)</a:t>
            </a:r>
          </a:p>
        </p:txBody>
      </p:sp>
      <p:sp>
        <p:nvSpPr>
          <p:cNvPr id="7" name="Shape 136">
            <a:extLst>
              <a:ext uri="{FF2B5EF4-FFF2-40B4-BE49-F238E27FC236}">
                <a16:creationId xmlns:a16="http://schemas.microsoft.com/office/drawing/2014/main" id="{B7B587A7-45C2-5A41-9331-B34D5389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201" y="0"/>
            <a:ext cx="2747170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Summary</a:t>
            </a:r>
            <a:endParaRPr sz="3600" b="1" dirty="0">
              <a:solidFill>
                <a:srgbClr val="0078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9B3220-3CB8-3140-A4D0-C37FA4FC4464}"/>
              </a:ext>
            </a:extLst>
          </p:cNvPr>
          <p:cNvSpPr/>
          <p:nvPr/>
        </p:nvSpPr>
        <p:spPr>
          <a:xfrm>
            <a:off x="2504310" y="5975820"/>
            <a:ext cx="7138219" cy="718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Thank you for your attention!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78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“Intrinsic”"/>
          <p:cNvSpPr txBox="1"/>
          <p:nvPr/>
        </p:nvSpPr>
        <p:spPr>
          <a:xfrm>
            <a:off x="3757966" y="1470080"/>
            <a:ext cx="113255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r>
              <a:rPr sz="2000" dirty="0"/>
              <a:t>“Intrinsic”</a:t>
            </a:r>
          </a:p>
        </p:txBody>
      </p:sp>
      <p:sp>
        <p:nvSpPr>
          <p:cNvPr id="160" name="“Sachs”"/>
          <p:cNvSpPr txBox="1"/>
          <p:nvPr/>
        </p:nvSpPr>
        <p:spPr>
          <a:xfrm>
            <a:off x="7290274" y="1511789"/>
            <a:ext cx="87203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sz="2000" dirty="0"/>
              <a:t>“Sachs”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Equation"/>
              <p:cNvSpPr txBox="1"/>
              <p:nvPr/>
            </p:nvSpPr>
            <p:spPr>
              <a:xfrm>
                <a:off x="1321936" y="759269"/>
                <a:ext cx="7840993" cy="68647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NLO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16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936" y="759269"/>
                <a:ext cx="7840993" cy="686470"/>
              </a:xfrm>
              <a:prstGeom prst="rect">
                <a:avLst/>
              </a:prstGeom>
              <a:blipFill>
                <a:blip r:embed="rId2"/>
                <a:stretch>
                  <a:fillRect l="-485" t="-3704" r="-971" b="-1111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4D11CBE4-8CB5-8649-A35E-13E901E21DB4}"/>
              </a:ext>
            </a:extLst>
          </p:cNvPr>
          <p:cNvSpPr/>
          <p:nvPr/>
        </p:nvSpPr>
        <p:spPr>
          <a:xfrm>
            <a:off x="123987" y="121473"/>
            <a:ext cx="11953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M1 moments in calcium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747CD-3789-5742-9F07-861F7010EB45}"/>
              </a:ext>
            </a:extLst>
          </p:cNvPr>
          <p:cNvSpPr txBox="1"/>
          <p:nvPr/>
        </p:nvSpPr>
        <p:spPr>
          <a:xfrm>
            <a:off x="9319377" y="3680271"/>
            <a:ext cx="2758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Sachs term give dominant contribution</a:t>
            </a:r>
          </a:p>
        </p:txBody>
      </p:sp>
      <p:pic>
        <p:nvPicPr>
          <p:cNvPr id="14" name="Screen Shot 2023-02-27 at 1.02.07 PM.png" descr="Screen Shot 2023-02-27 at 1.02.07 PM.png">
            <a:extLst>
              <a:ext uri="{FF2B5EF4-FFF2-40B4-BE49-F238E27FC236}">
                <a16:creationId xmlns:a16="http://schemas.microsoft.com/office/drawing/2014/main" id="{03F4C15B-E366-6C42-B4FB-B7C5A1114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9006" y="415962"/>
            <a:ext cx="2619301" cy="2422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creen Shot 2023-02-27 at 1.02.07 PM.png" descr="Screen Shot 2023-02-27 at 1.02.07 PM.png">
            <a:extLst>
              <a:ext uri="{FF2B5EF4-FFF2-40B4-BE49-F238E27FC236}">
                <a16:creationId xmlns:a16="http://schemas.microsoft.com/office/drawing/2014/main" id="{5C8D6237-8FD1-B84D-AA90-CB497C61E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81141" y="343124"/>
            <a:ext cx="2915029" cy="2696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2753DB-6D85-B04B-938B-7AD7DC27C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8" y="2008857"/>
            <a:ext cx="9086771" cy="4300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7E6A0A-CDA6-3549-A870-D3335745CC43}"/>
              </a:ext>
            </a:extLst>
          </p:cNvPr>
          <p:cNvSpPr txBox="1"/>
          <p:nvPr/>
        </p:nvSpPr>
        <p:spPr>
          <a:xfrm>
            <a:off x="76158" y="6446815"/>
            <a:ext cx="11966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Bijaya</a:t>
            </a:r>
            <a:r>
              <a:rPr lang="en-US" dirty="0"/>
              <a:t> Acharya et al., Phys. Rev. Lett. </a:t>
            </a:r>
            <a:r>
              <a:rPr lang="en-US" b="1" dirty="0"/>
              <a:t>132</a:t>
            </a:r>
            <a:r>
              <a:rPr lang="en-US" dirty="0"/>
              <a:t>, 232504 (2024)</a:t>
            </a:r>
          </a:p>
        </p:txBody>
      </p:sp>
    </p:spTree>
    <p:extLst>
      <p:ext uri="{BB962C8B-B14F-4D97-AF65-F5344CB8AC3E}">
        <p14:creationId xmlns:p14="http://schemas.microsoft.com/office/powerpoint/2010/main" val="26699564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77CD3-3BF4-BD4A-92B9-7E57D2D40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07" y="2206003"/>
            <a:ext cx="5925024" cy="465537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-200416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3400" dirty="0">
                <a:solidFill>
                  <a:srgbClr val="007800"/>
                </a:solidFill>
                <a:latin typeface="Arial Black"/>
                <a:cs typeface="Arial Black"/>
              </a:rPr>
              <a:t>Trend in realistic ab-initio calculations </a:t>
            </a:r>
            <a:endParaRPr lang="en-US" sz="3400" dirty="0"/>
          </a:p>
        </p:txBody>
      </p:sp>
      <p:sp>
        <p:nvSpPr>
          <p:cNvPr id="6" name="Rectangle 5"/>
          <p:cNvSpPr/>
          <p:nvPr/>
        </p:nvSpPr>
        <p:spPr>
          <a:xfrm>
            <a:off x="309490" y="661493"/>
            <a:ext cx="11882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Tremendous progress in recent years because of ideas from EFT and the renormalization group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Computational methods with polynomial cost (coupled clusters 🙂</a:t>
            </a:r>
            <a:r>
              <a:rPr lang="en-US" sz="2400" dirty="0">
                <a:solidFill>
                  <a:srgbClr val="FF0000"/>
                </a:solidFill>
              </a:rPr>
              <a:t>quantum computing</a:t>
            </a:r>
            <a:r>
              <a:rPr lang="en-US" sz="2400" dirty="0"/>
              <a:t> 🤔)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Ever-increasing computer power?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5432" y="2370274"/>
            <a:ext cx="3633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Development with time (top500.org)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340640" y="9233921"/>
            <a:ext cx="173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SUMMIT @OLCF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77" y="6285233"/>
            <a:ext cx="2554247" cy="576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616AC-C25E-C44E-B738-0D4AC3811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680" y="2044838"/>
            <a:ext cx="3048581" cy="1662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3EEE78-E4B9-8B43-83ED-638280AB4C69}"/>
              </a:ext>
            </a:extLst>
          </p:cNvPr>
          <p:cNvSpPr txBox="1"/>
          <p:nvPr/>
        </p:nvSpPr>
        <p:spPr>
          <a:xfrm>
            <a:off x="6074313" y="3796760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No. 1 in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03EC8A-2D9C-D145-9B10-1339B46A4E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56"/>
          <a:stretch/>
        </p:blipFill>
        <p:spPr>
          <a:xfrm>
            <a:off x="222158" y="2766137"/>
            <a:ext cx="4519430" cy="3678541"/>
          </a:xfrm>
          <a:prstGeom prst="rect">
            <a:avLst/>
          </a:prstGeo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id="{BD66EC72-A7D3-324E-A8AD-BEF64C3D2AE1}"/>
              </a:ext>
            </a:extLst>
          </p:cNvPr>
          <p:cNvSpPr/>
          <p:nvPr/>
        </p:nvSpPr>
        <p:spPr>
          <a:xfrm>
            <a:off x="4673891" y="3060212"/>
            <a:ext cx="670497" cy="175296"/>
          </a:xfrm>
          <a:prstGeom prst="leftArrow">
            <a:avLst/>
          </a:pr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B00349-6821-2744-9954-BDC8A7E61DAA}"/>
              </a:ext>
            </a:extLst>
          </p:cNvPr>
          <p:cNvSpPr txBox="1"/>
          <p:nvPr/>
        </p:nvSpPr>
        <p:spPr>
          <a:xfrm>
            <a:off x="8980819" y="6285233"/>
            <a:ext cx="281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 et al. Nat Phys (2022)</a:t>
            </a:r>
          </a:p>
        </p:txBody>
      </p:sp>
    </p:spTree>
    <p:extLst>
      <p:ext uri="{BB962C8B-B14F-4D97-AF65-F5344CB8AC3E}">
        <p14:creationId xmlns:p14="http://schemas.microsoft.com/office/powerpoint/2010/main" val="746299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358340" y="120383"/>
            <a:ext cx="11424910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Shape co-existence in </a:t>
            </a:r>
            <a:r>
              <a:rPr lang="en-US" sz="36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32</a:t>
            </a:r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Mg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4E8A1-3877-FD4E-9340-1B04207C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85800"/>
            <a:ext cx="10972800" cy="548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11F259-A318-204F-9C22-0BCAE7D8C354}"/>
              </a:ext>
            </a:extLst>
          </p:cNvPr>
          <p:cNvSpPr/>
          <p:nvPr/>
        </p:nvSpPr>
        <p:spPr>
          <a:xfrm>
            <a:off x="1426477" y="6464474"/>
            <a:ext cx="978921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Zhonghao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Sun, A.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Ekstrom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Forssen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, G. Hagen. G. R. Jansen, T. </a:t>
            </a:r>
            <a:r>
              <a:rPr lang="en-US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Papenbrock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 arXiv:2404.00058  (2024)</a:t>
            </a:r>
          </a:p>
        </p:txBody>
      </p:sp>
    </p:spTree>
    <p:extLst>
      <p:ext uri="{BB962C8B-B14F-4D97-AF65-F5344CB8AC3E}">
        <p14:creationId xmlns:p14="http://schemas.microsoft.com/office/powerpoint/2010/main" val="382492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3F1A17-08F7-924A-A1D6-529C894BB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1" y="3819021"/>
            <a:ext cx="3403963" cy="26285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EC1ECA-FAD1-8340-8011-E0AE6DD48AD9}"/>
              </a:ext>
            </a:extLst>
          </p:cNvPr>
          <p:cNvSpPr txBox="1"/>
          <p:nvPr/>
        </p:nvSpPr>
        <p:spPr>
          <a:xfrm>
            <a:off x="119889" y="6528424"/>
            <a:ext cx="49140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Ikuko</a:t>
            </a:r>
            <a:r>
              <a:rPr lang="en-US" sz="1500" dirty="0"/>
              <a:t> </a:t>
            </a:r>
            <a:r>
              <a:rPr lang="en-US" sz="1500" dirty="0" err="1"/>
              <a:t>Hamamoto</a:t>
            </a:r>
            <a:r>
              <a:rPr lang="en-US" sz="1500" dirty="0"/>
              <a:t>, Phys. Rev. C </a:t>
            </a:r>
            <a:r>
              <a:rPr lang="en-US" sz="1500" b="1" dirty="0"/>
              <a:t>93</a:t>
            </a:r>
            <a:r>
              <a:rPr lang="en-US" sz="1500" dirty="0"/>
              <a:t>, 054328 (2016)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A9993A-B4BF-EA4A-88C9-A12DA151B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32"/>
          <a:stretch/>
        </p:blipFill>
        <p:spPr>
          <a:xfrm>
            <a:off x="119889" y="681715"/>
            <a:ext cx="3271704" cy="24965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710215-3CF9-9F46-A54F-259C2748715B}"/>
              </a:ext>
            </a:extLst>
          </p:cNvPr>
          <p:cNvSpPr/>
          <p:nvPr/>
        </p:nvSpPr>
        <p:spPr>
          <a:xfrm>
            <a:off x="358340" y="3137953"/>
            <a:ext cx="38242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Crawford et al. PRL 122, 052501 (2019)</a:t>
            </a:r>
          </a:p>
          <a:p>
            <a:r>
              <a:rPr lang="en-US" sz="1500" dirty="0" err="1"/>
              <a:t>Tsunuda</a:t>
            </a:r>
            <a:r>
              <a:rPr lang="en-US" sz="1500" dirty="0"/>
              <a:t> et al, Nature 587,  66 (2020)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09A7EA-426E-D147-809B-81B5D5170D0D}"/>
              </a:ext>
            </a:extLst>
          </p:cNvPr>
          <p:cNvSpPr txBox="1"/>
          <p:nvPr/>
        </p:nvSpPr>
        <p:spPr>
          <a:xfrm>
            <a:off x="4840430" y="5420428"/>
            <a:ext cx="6942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/>
              <a:t>Rotational structure in good agreement with experiment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/>
              <a:t>Indications of shape co-existence in </a:t>
            </a:r>
            <a:r>
              <a:rPr lang="en-US" sz="2200" baseline="30000" dirty="0"/>
              <a:t>40</a:t>
            </a:r>
            <a:r>
              <a:rPr lang="en-US" sz="2200" dirty="0"/>
              <a:t>Mg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/>
              <a:t>Find oblate band in </a:t>
            </a:r>
            <a:r>
              <a:rPr lang="en-US" sz="2200" baseline="30000" dirty="0"/>
              <a:t>40</a:t>
            </a:r>
            <a:r>
              <a:rPr lang="en-US" sz="2200" dirty="0"/>
              <a:t>Mg 2-3MeV above the prolate band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94D7E1-DD84-CE43-B7DA-734CE360C5E5}"/>
              </a:ext>
            </a:extLst>
          </p:cNvPr>
          <p:cNvSpPr/>
          <p:nvPr/>
        </p:nvSpPr>
        <p:spPr>
          <a:xfrm>
            <a:off x="2270483" y="1403724"/>
            <a:ext cx="7473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aseline="30000" dirty="0">
                <a:solidFill>
                  <a:srgbClr val="C00000"/>
                </a:solidFill>
              </a:rPr>
              <a:t>40</a:t>
            </a:r>
            <a:r>
              <a:rPr lang="en-US" sz="2200" dirty="0">
                <a:solidFill>
                  <a:srgbClr val="C00000"/>
                </a:solidFill>
              </a:rPr>
              <a:t>Mg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A68A5A-B45D-1945-B1E9-9E1575D736D5}"/>
              </a:ext>
            </a:extLst>
          </p:cNvPr>
          <p:cNvSpPr/>
          <p:nvPr/>
        </p:nvSpPr>
        <p:spPr>
          <a:xfrm>
            <a:off x="1720517" y="454831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>
                <a:solidFill>
                  <a:srgbClr val="C00000"/>
                </a:solidFill>
              </a:rPr>
              <a:t>39</a:t>
            </a:r>
            <a:r>
              <a:rPr lang="en-US" sz="2000" dirty="0">
                <a:solidFill>
                  <a:srgbClr val="C00000"/>
                </a:solidFill>
              </a:rPr>
              <a:t>Mg</a:t>
            </a:r>
          </a:p>
        </p:txBody>
      </p:sp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358340" y="0"/>
            <a:ext cx="11424910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Deformation in neutron-rich magnesium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3BFF2-7301-004F-8F7C-A99D22266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03" y="817079"/>
            <a:ext cx="8610673" cy="445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66878E-78E5-3145-9E8B-9C290FBFB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077" y="742957"/>
            <a:ext cx="8534849" cy="6047444"/>
          </a:xfrm>
          <a:prstGeom prst="rect">
            <a:avLst/>
          </a:prstGeom>
        </p:spPr>
      </p:pic>
      <p:sp>
        <p:nvSpPr>
          <p:cNvPr id="127" name="TextShape 1"/>
          <p:cNvSpPr txBox="1"/>
          <p:nvPr/>
        </p:nvSpPr>
        <p:spPr>
          <a:xfrm>
            <a:off x="2066890" y="91335"/>
            <a:ext cx="8945747" cy="716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5365C1-FDBD-B84A-8B3F-4BF53376A3D1}"/>
              </a:ext>
            </a:extLst>
          </p:cNvPr>
          <p:cNvSpPr txBox="1">
            <a:spLocks/>
          </p:cNvSpPr>
          <p:nvPr/>
        </p:nvSpPr>
        <p:spPr>
          <a:xfrm>
            <a:off x="91785" y="150462"/>
            <a:ext cx="11935457" cy="595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Benchmarking projected coupled-cluster in </a:t>
            </a:r>
            <a:r>
              <a:rPr lang="en-US" sz="34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20</a:t>
            </a:r>
            <a:r>
              <a:rPr lang="en-US" sz="34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Ne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F2C7FC-4D4B-8741-AA57-62DC141ADDA3}"/>
              </a:ext>
            </a:extLst>
          </p:cNvPr>
          <p:cNvSpPr txBox="1"/>
          <p:nvPr/>
        </p:nvSpPr>
        <p:spPr>
          <a:xfrm>
            <a:off x="4962860" y="3383569"/>
            <a:ext cx="4121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Benchmarks from SA-NCSM </a:t>
            </a:r>
          </a:p>
          <a:p>
            <a:pPr algn="ctr"/>
            <a:r>
              <a:rPr lang="en-US" sz="2400" dirty="0"/>
              <a:t>[</a:t>
            </a:r>
            <a:r>
              <a:rPr lang="en-US" sz="2400" dirty="0" err="1"/>
              <a:t>Dytrych</a:t>
            </a:r>
            <a:r>
              <a:rPr lang="en-US" sz="2400" dirty="0"/>
              <a:t>, </a:t>
            </a:r>
            <a:r>
              <a:rPr lang="en-US" sz="2400" dirty="0" err="1"/>
              <a:t>Launey</a:t>
            </a:r>
            <a:r>
              <a:rPr lang="en-US" sz="2400" dirty="0"/>
              <a:t> et al. (2020)]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D1F9CC-6F63-A14F-94BF-2F964BEDF2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5339"/>
          <a:stretch/>
        </p:blipFill>
        <p:spPr>
          <a:xfrm>
            <a:off x="339701" y="830333"/>
            <a:ext cx="364837" cy="5728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F57DF9-AAF9-AA43-93A0-E4AA6A051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42"/>
          <a:stretch/>
        </p:blipFill>
        <p:spPr>
          <a:xfrm>
            <a:off x="764500" y="830333"/>
            <a:ext cx="2501745" cy="57282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A4BCE-2D51-F049-8CBF-68783487C23D}"/>
              </a:ext>
            </a:extLst>
          </p:cNvPr>
          <p:cNvSpPr txBox="1"/>
          <p:nvPr/>
        </p:nvSpPr>
        <p:spPr>
          <a:xfrm>
            <a:off x="5095137" y="4948485"/>
            <a:ext cx="169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NNLO</a:t>
            </a:r>
            <a:r>
              <a:rPr lang="en-US" sz="3600" baseline="-25000" dirty="0" err="1"/>
              <a:t>opt</a:t>
            </a:r>
            <a:endParaRPr 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14520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36">
            <a:extLst>
              <a:ext uri="{FF2B5EF4-FFF2-40B4-BE49-F238E27FC236}">
                <a16:creationId xmlns:a16="http://schemas.microsoft.com/office/drawing/2014/main" id="{D602F51E-B882-FE4A-8A0E-9AAF3E54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87" y="69014"/>
            <a:ext cx="11161200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Cross-validation of projected HF emulator</a:t>
            </a:r>
            <a:endParaRPr sz="3600" b="1" dirty="0">
              <a:solidFill>
                <a:srgbClr val="0078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CA3D68-9159-5349-8CEB-7D2CF9D66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42" r="8024" b="4197"/>
          <a:stretch/>
        </p:blipFill>
        <p:spPr>
          <a:xfrm>
            <a:off x="2084" y="791023"/>
            <a:ext cx="3944983" cy="37384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8EF883-242C-A74C-8A22-8F1F9DC2EFFC}"/>
              </a:ext>
            </a:extLst>
          </p:cNvPr>
          <p:cNvSpPr txBox="1"/>
          <p:nvPr/>
        </p:nvSpPr>
        <p:spPr>
          <a:xfrm>
            <a:off x="610187" y="930971"/>
            <a:ext cx="18391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400 cross-validation points 10% around Delta-GO(394</a:t>
            </a:r>
            <a:r>
              <a:rPr lang="en-US" dirty="0"/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EA4788-423B-324C-9FC9-EC14C01B5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6" t="10528" r="8520" b="4198"/>
          <a:stretch/>
        </p:blipFill>
        <p:spPr>
          <a:xfrm>
            <a:off x="3287816" y="885143"/>
            <a:ext cx="3572597" cy="36443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188E3E-AE53-1547-BE1A-A30F61996144}"/>
              </a:ext>
            </a:extLst>
          </p:cNvPr>
          <p:cNvSpPr txBox="1"/>
          <p:nvPr/>
        </p:nvSpPr>
        <p:spPr>
          <a:xfrm>
            <a:off x="4343987" y="3546840"/>
            <a:ext cx="13613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R42 ratio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6A376C-4236-6645-89D4-B7EA202A08A8}"/>
              </a:ext>
            </a:extLst>
          </p:cNvPr>
          <p:cNvSpPr/>
          <p:nvPr/>
        </p:nvSpPr>
        <p:spPr>
          <a:xfrm>
            <a:off x="3675585" y="988612"/>
            <a:ext cx="12330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/>
              <a:t>32</a:t>
            </a:r>
            <a:r>
              <a:rPr lang="en-US" sz="4000" dirty="0"/>
              <a:t>Ne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63CA5F-BE3B-7443-848E-DF6859E52C7D}"/>
              </a:ext>
            </a:extLst>
          </p:cNvPr>
          <p:cNvSpPr txBox="1"/>
          <p:nvPr/>
        </p:nvSpPr>
        <p:spPr>
          <a:xfrm>
            <a:off x="1160585" y="3546840"/>
            <a:ext cx="1764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Total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9FB60-08C0-514A-935B-AA1A7B3E19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34" b="8459"/>
          <a:stretch/>
        </p:blipFill>
        <p:spPr>
          <a:xfrm>
            <a:off x="0" y="4498085"/>
            <a:ext cx="12192000" cy="2395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86879-3FE7-0045-8EC2-B7B1AACC6E16}"/>
              </a:ext>
            </a:extLst>
          </p:cNvPr>
          <p:cNvSpPr txBox="1"/>
          <p:nvPr/>
        </p:nvSpPr>
        <p:spPr>
          <a:xfrm>
            <a:off x="7223243" y="988612"/>
            <a:ext cx="49109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Accuracy of R42 emulators as measured by the difference with respect to 400 exact </a:t>
            </a:r>
            <a:r>
              <a:rPr lang="en-US" sz="2400" dirty="0" err="1"/>
              <a:t>Hartree-Fock</a:t>
            </a:r>
            <a:r>
              <a:rPr lang="en-US" sz="2400" dirty="0"/>
              <a:t> calculations</a:t>
            </a:r>
          </a:p>
          <a:p>
            <a:r>
              <a:rPr lang="en-US" sz="2400" dirty="0"/>
              <a:t>The standard deviation of the differences indicates a relative precision of 1%</a:t>
            </a:r>
          </a:p>
          <a:p>
            <a:r>
              <a:rPr lang="en-US" sz="2400" dirty="0"/>
              <a:t>The emulated energies are accurate on the 10 </a:t>
            </a:r>
            <a:r>
              <a:rPr lang="en-US" sz="2400" dirty="0" err="1"/>
              <a:t>keV</a:t>
            </a:r>
            <a:r>
              <a:rPr lang="en-US" sz="240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63051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657303" y="15639"/>
            <a:ext cx="11161200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Inclusion of three-body forces</a:t>
            </a:r>
            <a:endParaRPr sz="3600" b="1" dirty="0">
              <a:solidFill>
                <a:srgbClr val="0078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516CBE-2141-F642-8A72-69E3802AC295}"/>
              </a:ext>
            </a:extLst>
          </p:cNvPr>
          <p:cNvSpPr txBox="1"/>
          <p:nvPr/>
        </p:nvSpPr>
        <p:spPr>
          <a:xfrm>
            <a:off x="371446" y="641511"/>
            <a:ext cx="1144705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The normal ordered 2-body approximation breaks rotational symmetry when normal-ordered with respect to a broken symmetry reference state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Perform spherical HF with fractional filling to normal-order three-nucleon force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Use normal-ordered Hamiltonian in the 2-body approximation in a second HF calculation of deformed nuclei 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endParaRPr lang="en-US" sz="2000" dirty="0"/>
          </a:p>
          <a:p>
            <a:r>
              <a:rPr lang="en-US" dirty="0"/>
              <a:t>			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47979-CC74-2049-89D7-4A3F408FF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7" y="2180193"/>
            <a:ext cx="5019680" cy="4320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D0863D-351B-D241-9140-3D0DF043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306" y="2004946"/>
            <a:ext cx="3886893" cy="48654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333052-53DF-C540-9267-4FFFB32E3C5C}"/>
              </a:ext>
            </a:extLst>
          </p:cNvPr>
          <p:cNvSpPr/>
          <p:nvPr/>
        </p:nvSpPr>
        <p:spPr>
          <a:xfrm>
            <a:off x="1001785" y="6501025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Mikael </a:t>
            </a:r>
            <a:r>
              <a:rPr lang="en-US" dirty="0" err="1"/>
              <a:t>Frosini</a:t>
            </a:r>
            <a:r>
              <a:rPr lang="en-US" dirty="0"/>
              <a:t> et al, Eur. Phys. J. A 57 (2021)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592BD6-7EC6-7F43-BC2C-DB2CED4D7F50}"/>
              </a:ext>
            </a:extLst>
          </p:cNvPr>
          <p:cNvSpPr/>
          <p:nvPr/>
        </p:nvSpPr>
        <p:spPr>
          <a:xfrm>
            <a:off x="8700109" y="3146004"/>
            <a:ext cx="753762" cy="202570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44B7D-21DA-8945-B2B5-75ABA9C500F3}"/>
              </a:ext>
            </a:extLst>
          </p:cNvPr>
          <p:cNvSpPr txBox="1"/>
          <p:nvPr/>
        </p:nvSpPr>
        <p:spPr>
          <a:xfrm>
            <a:off x="10211758" y="2922152"/>
            <a:ext cx="2068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is the correct spherical filling in very deformed nuclei?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85BC9A-B005-AB4C-AFE0-3185D910C313}"/>
              </a:ext>
            </a:extLst>
          </p:cNvPr>
          <p:cNvCxnSpPr>
            <a:cxnSpLocks/>
          </p:cNvCxnSpPr>
          <p:nvPr/>
        </p:nvCxnSpPr>
        <p:spPr>
          <a:xfrm flipH="1">
            <a:off x="9471178" y="3694687"/>
            <a:ext cx="747929" cy="40269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2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2A5CC1-2823-174B-BCAA-65C4C6DE5C69}"/>
              </a:ext>
            </a:extLst>
          </p:cNvPr>
          <p:cNvSpPr txBox="1">
            <a:spLocks/>
          </p:cNvSpPr>
          <p:nvPr/>
        </p:nvSpPr>
        <p:spPr>
          <a:xfrm>
            <a:off x="183229" y="171500"/>
            <a:ext cx="11352943" cy="581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Deformation “south” of </a:t>
            </a:r>
            <a:r>
              <a:rPr lang="en-US" sz="32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78</a:t>
            </a:r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4E86B-E03A-114F-BBD0-4B9772295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11" y="861391"/>
            <a:ext cx="4464121" cy="5758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3272B-C645-A34B-8CB6-96E0D4801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671" y="861391"/>
            <a:ext cx="4516338" cy="596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70940" y="374032"/>
            <a:ext cx="11352943" cy="595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Coupled-cluster computations of strongly deformed nuclei around </a:t>
            </a:r>
            <a:r>
              <a:rPr lang="en-US" sz="3000" b="1" baseline="30000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80</a:t>
            </a:r>
            <a:r>
              <a:rPr lang="en-US" sz="30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Zr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019D6-D44B-2247-A29C-DFE120D93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31"/>
          <a:stretch/>
        </p:blipFill>
        <p:spPr>
          <a:xfrm>
            <a:off x="1320792" y="1129023"/>
            <a:ext cx="9522705" cy="5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358340" y="136314"/>
            <a:ext cx="11424910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Model-space convergence of energies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BBCCC-E663-7A4A-8A4A-117884FA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3994"/>
            <a:ext cx="12192000" cy="37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358340" y="136314"/>
            <a:ext cx="11424910" cy="722009"/>
          </a:xfrm>
          <a:prstGeom prst="rect">
            <a:avLst/>
          </a:prstGeom>
        </p:spPr>
        <p:txBody>
          <a:bodyPr>
            <a:noAutofit/>
          </a:bodyPr>
          <a:lstStyle>
            <a:lvl1pPr defTabSz="414781">
              <a:defRPr sz="5112"/>
            </a:lvl1pPr>
          </a:lstStyle>
          <a:p>
            <a:pPr algn="ctr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Model-space convergence of B(E2)s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08B12-7983-2C42-BCEA-CCF37CF62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9791"/>
            <a:ext cx="12192000" cy="38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8394940-7E14-DC40-B7EB-2E87D97C2006}"/>
              </a:ext>
            </a:extLst>
          </p:cNvPr>
          <p:cNvGrpSpPr/>
          <p:nvPr/>
        </p:nvGrpSpPr>
        <p:grpSpPr>
          <a:xfrm>
            <a:off x="8269229" y="1075005"/>
            <a:ext cx="3815680" cy="3334520"/>
            <a:chOff x="6242744" y="1452961"/>
            <a:chExt cx="5713640" cy="486971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3096965-BA56-954D-B07B-A220DDFA8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559"/>
            <a:stretch/>
          </p:blipFill>
          <p:spPr>
            <a:xfrm>
              <a:off x="7212072" y="1452961"/>
              <a:ext cx="4506540" cy="10496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D5C2D9F-C881-FB49-9048-A6BC54C2D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2744" y="2459088"/>
              <a:ext cx="5713640" cy="3863591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748D3E-7DF7-4F45-B42C-36669042B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01" y="1271847"/>
            <a:ext cx="7330045" cy="495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52E9483-508E-5E49-AF40-AC83D705FE1F}"/>
              </a:ext>
            </a:extLst>
          </p:cNvPr>
          <p:cNvGrpSpPr/>
          <p:nvPr/>
        </p:nvGrpSpPr>
        <p:grpSpPr>
          <a:xfrm>
            <a:off x="1712020" y="4964906"/>
            <a:ext cx="2874268" cy="1560288"/>
            <a:chOff x="231229" y="5106090"/>
            <a:chExt cx="3048006" cy="16990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41904C-C957-BF42-A5DE-29E872E61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229" y="5106090"/>
              <a:ext cx="2849902" cy="13912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94BF4-FE32-A549-9817-16A81AACA6F4}"/>
                </a:ext>
              </a:extLst>
            </p:cNvPr>
            <p:cNvSpPr txBox="1"/>
            <p:nvPr/>
          </p:nvSpPr>
          <p:spPr>
            <a:xfrm>
              <a:off x="378380" y="6497319"/>
              <a:ext cx="29008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Stroberg</a:t>
              </a:r>
              <a:r>
                <a:rPr lang="en-US" sz="1400" dirty="0"/>
                <a:t> et al, Phys Rev Lett (2021)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1BD8CC-B450-AE45-86DA-0FFC7B0D6DB7}"/>
              </a:ext>
            </a:extLst>
          </p:cNvPr>
          <p:cNvGrpSpPr/>
          <p:nvPr/>
        </p:nvGrpSpPr>
        <p:grpSpPr>
          <a:xfrm>
            <a:off x="3948493" y="4133764"/>
            <a:ext cx="5415143" cy="2428554"/>
            <a:chOff x="1794538" y="4449245"/>
            <a:chExt cx="5613334" cy="261035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9B3B80-BB6F-154D-8A5D-EA839A08E454}"/>
                </a:ext>
              </a:extLst>
            </p:cNvPr>
            <p:cNvGrpSpPr/>
            <p:nvPr/>
          </p:nvGrpSpPr>
          <p:grpSpPr>
            <a:xfrm>
              <a:off x="1794538" y="4449245"/>
              <a:ext cx="5150142" cy="2080859"/>
              <a:chOff x="1794538" y="4506397"/>
              <a:chExt cx="5150142" cy="208085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5C5882F-7D24-5A4F-8C37-E2290A49C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88418" y="4506397"/>
                <a:ext cx="3056262" cy="2080859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1CCB8DE-3088-A24A-8430-06751AC121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94538" y="5380446"/>
                <a:ext cx="2439979" cy="97158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A6C51BF-0AF7-9241-9F68-96330AEED6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4538" y="4548400"/>
                <a:ext cx="2439979" cy="832046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FCE2E0-138C-534E-A1E7-199721B310AA}"/>
                </a:ext>
              </a:extLst>
            </p:cNvPr>
            <p:cNvSpPr txBox="1"/>
            <p:nvPr/>
          </p:nvSpPr>
          <p:spPr>
            <a:xfrm>
              <a:off x="4356148" y="6536376"/>
              <a:ext cx="3051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Hagen, Jansen, </a:t>
              </a:r>
              <a:r>
                <a:rPr lang="en-US" sz="1400" dirty="0" err="1"/>
                <a:t>Papenbrock</a:t>
              </a:r>
              <a:r>
                <a:rPr lang="en-US" sz="1400" dirty="0"/>
                <a:t>, </a:t>
              </a:r>
            </a:p>
            <a:p>
              <a:r>
                <a:rPr lang="en-US" sz="1400" dirty="0"/>
                <a:t>Phys Rev Lett (2016)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3B3D4F7-9E56-0C49-8C66-927212388AAB}"/>
              </a:ext>
            </a:extLst>
          </p:cNvPr>
          <p:cNvGrpSpPr/>
          <p:nvPr/>
        </p:nvGrpSpPr>
        <p:grpSpPr>
          <a:xfrm>
            <a:off x="473761" y="470932"/>
            <a:ext cx="3527499" cy="3569454"/>
            <a:chOff x="-205232" y="614552"/>
            <a:chExt cx="3656602" cy="383665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80312B4-0BEE-5E49-A695-28D0023C7ED8}"/>
                </a:ext>
              </a:extLst>
            </p:cNvPr>
            <p:cNvGrpSpPr/>
            <p:nvPr/>
          </p:nvGrpSpPr>
          <p:grpSpPr>
            <a:xfrm>
              <a:off x="-135659" y="931985"/>
              <a:ext cx="3587029" cy="3519223"/>
              <a:chOff x="-135659" y="931989"/>
              <a:chExt cx="3587029" cy="351922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B5C678-C337-5349-B5B8-013C5C714B8A}"/>
                  </a:ext>
                </a:extLst>
              </p:cNvPr>
              <p:cNvSpPr txBox="1"/>
              <p:nvPr/>
            </p:nvSpPr>
            <p:spPr>
              <a:xfrm>
                <a:off x="960418" y="1296286"/>
                <a:ext cx="24909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/>
                  <a:t>Gysbers</a:t>
                </a:r>
                <a:r>
                  <a:rPr lang="en-US" sz="1400" dirty="0"/>
                  <a:t> et al, Nat Phys (2019)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5638789-424F-4942-881B-74B99846C0A2}"/>
                  </a:ext>
                </a:extLst>
              </p:cNvPr>
              <p:cNvGrpSpPr/>
              <p:nvPr/>
            </p:nvGrpSpPr>
            <p:grpSpPr>
              <a:xfrm>
                <a:off x="-135659" y="931989"/>
                <a:ext cx="3491183" cy="3519223"/>
                <a:chOff x="-135659" y="931989"/>
                <a:chExt cx="3491183" cy="3519223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4144FD32-2213-5246-B3E7-B3A9BFD0B5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35659" y="931989"/>
                  <a:ext cx="3469292" cy="3024827"/>
                </a:xfrm>
                <a:prstGeom prst="rect">
                  <a:avLst/>
                </a:prstGeom>
              </p:spPr>
            </p:pic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3481FDB-574A-F341-8310-4E8D73A68E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-120034" y="3557580"/>
                  <a:ext cx="3475558" cy="893632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DCBAA49-D2CE-A748-9EBB-088C21F89D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71253" y="3557580"/>
                  <a:ext cx="884271" cy="893632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593BEE-6175-CC4C-8BC9-21C1199237BE}"/>
                </a:ext>
              </a:extLst>
            </p:cNvPr>
            <p:cNvSpPr txBox="1"/>
            <p:nvPr/>
          </p:nvSpPr>
          <p:spPr>
            <a:xfrm>
              <a:off x="-205232" y="614552"/>
              <a:ext cx="29008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Gysbers</a:t>
              </a:r>
              <a:r>
                <a:rPr lang="en-US" sz="1400" dirty="0"/>
                <a:t> et al, Nat Phys (2019)</a:t>
              </a:r>
            </a:p>
          </p:txBody>
        </p:sp>
      </p:grpSp>
      <p:sp>
        <p:nvSpPr>
          <p:cNvPr id="23" name="Title 7">
            <a:extLst>
              <a:ext uri="{FF2B5EF4-FFF2-40B4-BE49-F238E27FC236}">
                <a16:creationId xmlns:a16="http://schemas.microsoft.com/office/drawing/2014/main" id="{E2F744D8-A1E5-A04F-B0C2-0F3BB2A2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0416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7800"/>
                </a:solidFill>
                <a:latin typeface="Arial Black"/>
                <a:cs typeface="Arial Black"/>
              </a:rPr>
              <a:t>The Hamiltonian knows best</a:t>
            </a:r>
            <a:endParaRPr lang="en-US" sz="3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E52B80-0946-0F4A-B4E3-19E41F1E1BEB}"/>
              </a:ext>
            </a:extLst>
          </p:cNvPr>
          <p:cNvCxnSpPr>
            <a:cxnSpLocks/>
          </p:cNvCxnSpPr>
          <p:nvPr/>
        </p:nvCxnSpPr>
        <p:spPr>
          <a:xfrm flipV="1">
            <a:off x="6890110" y="1835507"/>
            <a:ext cx="2289336" cy="9348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BC59955-A928-5F47-9F80-C4FE732938F8}"/>
              </a:ext>
            </a:extLst>
          </p:cNvPr>
          <p:cNvCxnSpPr>
            <a:cxnSpLocks/>
            <a:endCxn id="1026" idx="3"/>
          </p:cNvCxnSpPr>
          <p:nvPr/>
        </p:nvCxnSpPr>
        <p:spPr>
          <a:xfrm>
            <a:off x="6906641" y="2818761"/>
            <a:ext cx="2272805" cy="92945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44EAFE2-2956-0543-8C3E-5EFEB2F75552}"/>
              </a:ext>
            </a:extLst>
          </p:cNvPr>
          <p:cNvSpPr txBox="1"/>
          <p:nvPr/>
        </p:nvSpPr>
        <p:spPr>
          <a:xfrm>
            <a:off x="9547826" y="4380097"/>
            <a:ext cx="2021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Hu et al. Nat Phys (2022)</a:t>
            </a: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1FA7C5AC-A425-0244-89CB-FC4663D8B46F}"/>
              </a:ext>
            </a:extLst>
          </p:cNvPr>
          <p:cNvSpPr/>
          <p:nvPr/>
        </p:nvSpPr>
        <p:spPr>
          <a:xfrm>
            <a:off x="4213613" y="970330"/>
            <a:ext cx="3899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/>
              <a:t> Ab-initio approaches are changing the way we compute nuclei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0EBA63F-7B80-9C43-8C56-C5E319820D70}"/>
              </a:ext>
            </a:extLst>
          </p:cNvPr>
          <p:cNvSpPr/>
          <p:nvPr/>
        </p:nvSpPr>
        <p:spPr>
          <a:xfrm>
            <a:off x="4089249" y="744022"/>
            <a:ext cx="4173150" cy="1060267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6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027" grpId="0"/>
      <p:bldP spid="10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2F0FF6-D87D-E342-BB33-36B1910E9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965"/>
            <a:ext cx="4349578" cy="6452035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9512"/>
            <a:ext cx="1219200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Multiscale physics of nuclei from ab-initio methods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D035D306-BC4A-5D43-812F-45FEE5E74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420" y="6542836"/>
            <a:ext cx="53095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Figure adapted from Bertsch, Dean, </a:t>
            </a:r>
            <a:r>
              <a:rPr lang="en-US" sz="1200" dirty="0" err="1"/>
              <a:t>Nazarewicz</a:t>
            </a:r>
            <a:r>
              <a:rPr lang="en-US" sz="1200" dirty="0"/>
              <a:t>, </a:t>
            </a:r>
            <a:r>
              <a:rPr lang="en-US" sz="1200" dirty="0" err="1"/>
              <a:t>SciDAC</a:t>
            </a:r>
            <a:r>
              <a:rPr lang="en-US" sz="1200" dirty="0"/>
              <a:t> review (2007)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F1CADB-E932-F543-B3F9-684AEBE7CD3C}"/>
              </a:ext>
            </a:extLst>
          </p:cNvPr>
          <p:cNvSpPr txBox="1"/>
          <p:nvPr/>
        </p:nvSpPr>
        <p:spPr>
          <a:xfrm>
            <a:off x="4803786" y="3450036"/>
            <a:ext cx="683212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600" dirty="0"/>
              <a:t>Nuclei exhibit multiple energy scales ranging from hundreds of MeV in binding energies to fractions of an MeV for low-lying collective excitations.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600" dirty="0"/>
              <a:t>Describing these different energy scales within a unified ab-initio framework from chiral interactions is a long-standing challenge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B909BA-6779-444C-BD99-5D6F5496493E}"/>
              </a:ext>
            </a:extLst>
          </p:cNvPr>
          <p:cNvSpPr/>
          <p:nvPr/>
        </p:nvSpPr>
        <p:spPr>
          <a:xfrm>
            <a:off x="5306841" y="888221"/>
            <a:ext cx="63989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NimbusSanL"/>
              </a:rPr>
              <a:t>What is ab initio in nuclear theory?</a:t>
            </a:r>
            <a:r>
              <a:rPr lang="en-US" sz="2200" b="1" i="1" dirty="0">
                <a:latin typeface="NimbusSanL"/>
              </a:rPr>
              <a:t> </a:t>
            </a:r>
          </a:p>
          <a:p>
            <a:r>
              <a:rPr lang="en-US" sz="2200" dirty="0">
                <a:latin typeface="NimbusSanL"/>
              </a:rPr>
              <a:t>A. </a:t>
            </a:r>
            <a:r>
              <a:rPr lang="en-US" sz="2200" dirty="0" err="1">
                <a:latin typeface="NimbusSanL"/>
              </a:rPr>
              <a:t>Ekström</a:t>
            </a:r>
            <a:r>
              <a:rPr lang="en-US" sz="2200" dirty="0">
                <a:latin typeface="NimbusSanL"/>
              </a:rPr>
              <a:t> et al, Frontiers (2023)  </a:t>
            </a:r>
          </a:p>
          <a:p>
            <a:endParaRPr lang="en-US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E0F4B-510B-C540-B69F-C8DEDD69640A}"/>
              </a:ext>
            </a:extLst>
          </p:cNvPr>
          <p:cNvSpPr/>
          <p:nvPr/>
        </p:nvSpPr>
        <p:spPr>
          <a:xfrm>
            <a:off x="5269486" y="17883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/>
              <a:t>“we interpret the ab initio method to be a systematically improvable approach for quantitatively describing nuclei using the finest resolution scale possible while maximizing its predictive capabilities”</a:t>
            </a:r>
          </a:p>
        </p:txBody>
      </p:sp>
    </p:spTree>
    <p:extLst>
      <p:ext uri="{BB962C8B-B14F-4D97-AF65-F5344CB8AC3E}">
        <p14:creationId xmlns:p14="http://schemas.microsoft.com/office/powerpoint/2010/main" val="88200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825BF50-8E93-F34C-B2F7-04AEACB5A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965"/>
            <a:ext cx="4349578" cy="64520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0547AD-B815-C14B-A8C9-0F8717D94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07"/>
          <a:stretch/>
        </p:blipFill>
        <p:spPr>
          <a:xfrm>
            <a:off x="11072130" y="3777995"/>
            <a:ext cx="975134" cy="1268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D7B838-5EB4-4D40-82C1-5FD4537F58BD}"/>
              </a:ext>
            </a:extLst>
          </p:cNvPr>
          <p:cNvSpPr txBox="1"/>
          <p:nvPr/>
        </p:nvSpPr>
        <p:spPr>
          <a:xfrm>
            <a:off x="10195092" y="5226176"/>
            <a:ext cx="18270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Chiral EFT offers consistency between forces and currents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76AF3B-2F95-9546-BB21-447029DE1743}"/>
              </a:ext>
            </a:extLst>
          </p:cNvPr>
          <p:cNvGrpSpPr/>
          <p:nvPr/>
        </p:nvGrpSpPr>
        <p:grpSpPr>
          <a:xfrm>
            <a:off x="4749623" y="1268348"/>
            <a:ext cx="5366724" cy="5220890"/>
            <a:chOff x="4749623" y="1268348"/>
            <a:chExt cx="5366724" cy="522089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4484E0-0368-304C-B334-649E8D581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9623" y="1268348"/>
              <a:ext cx="5366724" cy="522089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60C5FAF-3BD1-C544-9BD4-3BFB5BD0873D}"/>
                </a:ext>
              </a:extLst>
            </p:cNvPr>
            <p:cNvSpPr/>
            <p:nvPr/>
          </p:nvSpPr>
          <p:spPr>
            <a:xfrm>
              <a:off x="8127770" y="2969418"/>
              <a:ext cx="1370397" cy="1431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DD1EF1D-A26B-2F40-8DAE-49055D3FB25A}"/>
              </a:ext>
            </a:extLst>
          </p:cNvPr>
          <p:cNvSpPr txBox="1"/>
          <p:nvPr/>
        </p:nvSpPr>
        <p:spPr>
          <a:xfrm>
            <a:off x="10195092" y="1474871"/>
            <a:ext cx="16703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Parameters of the model </a:t>
            </a:r>
          </a:p>
          <a:p>
            <a:r>
              <a:rPr lang="en-US" b="1" dirty="0"/>
              <a:t>(16 at NNLO)</a:t>
            </a:r>
          </a:p>
          <a:p>
            <a:endParaRPr lang="en-US" b="1" dirty="0"/>
          </a:p>
          <a:p>
            <a:r>
              <a:rPr lang="en-US" b="1" dirty="0"/>
              <a:t>Constrained by data &amp; carry uncertainties 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A5F066B-4B5B-E949-B1E8-EE8A7D5DD1CD}"/>
              </a:ext>
            </a:extLst>
          </p:cNvPr>
          <p:cNvCxnSpPr>
            <a:cxnSpLocks/>
          </p:cNvCxnSpPr>
          <p:nvPr/>
        </p:nvCxnSpPr>
        <p:spPr>
          <a:xfrm flipH="1" flipV="1">
            <a:off x="7115628" y="2228664"/>
            <a:ext cx="2931182" cy="420896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C051A6-6564-6342-9D44-CB41B4B0852D}"/>
              </a:ext>
            </a:extLst>
          </p:cNvPr>
          <p:cNvCxnSpPr>
            <a:cxnSpLocks/>
          </p:cNvCxnSpPr>
          <p:nvPr/>
        </p:nvCxnSpPr>
        <p:spPr>
          <a:xfrm flipH="1">
            <a:off x="7906585" y="2649560"/>
            <a:ext cx="2140225" cy="33812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6EDA66D-6776-4A42-8947-9DBFAA18ED00}"/>
              </a:ext>
            </a:extLst>
          </p:cNvPr>
          <p:cNvCxnSpPr>
            <a:cxnSpLocks/>
          </p:cNvCxnSpPr>
          <p:nvPr/>
        </p:nvCxnSpPr>
        <p:spPr>
          <a:xfrm flipH="1">
            <a:off x="7306014" y="2649560"/>
            <a:ext cx="2740797" cy="2163278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A010EE-B065-3C4A-8D8B-88339181012B}"/>
              </a:ext>
            </a:extLst>
          </p:cNvPr>
          <p:cNvCxnSpPr>
            <a:cxnSpLocks/>
          </p:cNvCxnSpPr>
          <p:nvPr/>
        </p:nvCxnSpPr>
        <p:spPr>
          <a:xfrm flipH="1">
            <a:off x="9338899" y="2684295"/>
            <a:ext cx="707912" cy="2460314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">
            <a:extLst>
              <a:ext uri="{FF2B5EF4-FFF2-40B4-BE49-F238E27FC236}">
                <a16:creationId xmlns:a16="http://schemas.microsoft.com/office/drawing/2014/main" id="{B0B428CD-1E77-5742-9451-7A40CC767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79512"/>
            <a:ext cx="12192000" cy="609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Interactions from chiral effective field theory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1E8AA6-318D-6F4C-A6A3-B5EA7F47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231"/>
          <a:stretch/>
        </p:blipFill>
        <p:spPr>
          <a:xfrm>
            <a:off x="9864745" y="3798162"/>
            <a:ext cx="1272700" cy="124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F95D6B66-4D9C-0E45-8011-69E30DFBC590}"/>
              </a:ext>
            </a:extLst>
          </p:cNvPr>
          <p:cNvSpPr/>
          <p:nvPr/>
        </p:nvSpPr>
        <p:spPr>
          <a:xfrm>
            <a:off x="10046810" y="1004635"/>
            <a:ext cx="1818660" cy="2971799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570A11F4-4737-E746-97FB-B059F727D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420" y="6542836"/>
            <a:ext cx="53095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/>
              <a:t>Figure adapted from Bertsch, Dean, </a:t>
            </a:r>
            <a:r>
              <a:rPr lang="en-US" sz="1200" dirty="0" err="1"/>
              <a:t>Nazarewicz</a:t>
            </a:r>
            <a:r>
              <a:rPr lang="en-US" sz="1200" dirty="0"/>
              <a:t>, </a:t>
            </a:r>
            <a:r>
              <a:rPr lang="en-US" sz="1200" dirty="0" err="1"/>
              <a:t>SciDAC</a:t>
            </a:r>
            <a:r>
              <a:rPr lang="en-US" sz="1200" dirty="0"/>
              <a:t> review (2007)</a:t>
            </a:r>
          </a:p>
        </p:txBody>
      </p:sp>
    </p:spTree>
    <p:extLst>
      <p:ext uri="{BB962C8B-B14F-4D97-AF65-F5344CB8AC3E}">
        <p14:creationId xmlns:p14="http://schemas.microsoft.com/office/powerpoint/2010/main" val="29083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13870" y="165106"/>
            <a:ext cx="11239500" cy="5635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Solving the quantum many-nucleon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9E971-A9E4-A445-9730-BF44C786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967" y="1661375"/>
            <a:ext cx="3945305" cy="701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E792C-D87B-8A4E-927C-353B24F6ED20}"/>
              </a:ext>
            </a:extLst>
          </p:cNvPr>
          <p:cNvSpPr txBox="1"/>
          <p:nvPr/>
        </p:nvSpPr>
        <p:spPr>
          <a:xfrm>
            <a:off x="3426159" y="1036113"/>
            <a:ext cx="518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 exponentially hard problem to solve!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B598FD-835F-CA4A-A331-3F7EB201E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323" y="2481848"/>
            <a:ext cx="1927897" cy="363754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BB090C-9C21-CC49-8007-59D5DBA9A0B2}"/>
              </a:ext>
            </a:extLst>
          </p:cNvPr>
          <p:cNvCxnSpPr>
            <a:cxnSpLocks/>
          </p:cNvCxnSpPr>
          <p:nvPr/>
        </p:nvCxnSpPr>
        <p:spPr>
          <a:xfrm flipH="1">
            <a:off x="3696237" y="2439383"/>
            <a:ext cx="2240402" cy="17333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E36663-3C31-FF49-9BA7-EA1A0A8CFD49}"/>
              </a:ext>
            </a:extLst>
          </p:cNvPr>
          <p:cNvCxnSpPr>
            <a:cxnSpLocks/>
          </p:cNvCxnSpPr>
          <p:nvPr/>
        </p:nvCxnSpPr>
        <p:spPr>
          <a:xfrm>
            <a:off x="6335884" y="2439383"/>
            <a:ext cx="2279196" cy="17333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AB3D6CE-5A2C-EB42-BA4D-DF22F451B216}"/>
              </a:ext>
            </a:extLst>
          </p:cNvPr>
          <p:cNvSpPr txBox="1"/>
          <p:nvPr/>
        </p:nvSpPr>
        <p:spPr>
          <a:xfrm>
            <a:off x="9014323" y="2102084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IBM Q Experience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C8C8C1-E3B9-2442-9E41-5D079C3C78A9}"/>
              </a:ext>
            </a:extLst>
          </p:cNvPr>
          <p:cNvSpPr txBox="1"/>
          <p:nvPr/>
        </p:nvSpPr>
        <p:spPr>
          <a:xfrm>
            <a:off x="8358389" y="6284890"/>
            <a:ext cx="363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Fault tolerant quantum computing??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711BA7-5734-B945-BE40-4E50D2D4A7A6}"/>
              </a:ext>
            </a:extLst>
          </p:cNvPr>
          <p:cNvSpPr txBox="1"/>
          <p:nvPr/>
        </p:nvSpPr>
        <p:spPr>
          <a:xfrm>
            <a:off x="4944694" y="3335161"/>
            <a:ext cx="2477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Polynomial scaling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D57DDB-A277-0E48-B6DE-023CBEE0580E}"/>
              </a:ext>
            </a:extLst>
          </p:cNvPr>
          <p:cNvSpPr txBox="1"/>
          <p:nvPr/>
        </p:nvSpPr>
        <p:spPr>
          <a:xfrm>
            <a:off x="313453" y="4162860"/>
            <a:ext cx="524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Systematically improvable approaches with controlled approximations: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Coupled-cluster, IMSRG, </a:t>
            </a:r>
            <a:r>
              <a:rPr lang="en-US" sz="2400" dirty="0" err="1">
                <a:solidFill>
                  <a:srgbClr val="C00000"/>
                </a:solidFill>
              </a:rPr>
              <a:t>Gorkov</a:t>
            </a:r>
            <a:r>
              <a:rPr lang="en-US" sz="2400" dirty="0">
                <a:solidFill>
                  <a:srgbClr val="C00000"/>
                </a:solidFill>
              </a:rPr>
              <a:t>, SCGF,…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341A7A-F61F-494B-80CD-EA0003DD6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60" y="2170230"/>
            <a:ext cx="3318571" cy="1809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82A559-C69B-2B42-A3B4-965AB7B92874}"/>
              </a:ext>
            </a:extLst>
          </p:cNvPr>
          <p:cNvSpPr txBox="1"/>
          <p:nvPr/>
        </p:nvSpPr>
        <p:spPr>
          <a:xfrm>
            <a:off x="1320678" y="1732752"/>
            <a:ext cx="13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 exaflops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F639D2-1B49-964E-A435-FC3884BA0DB7}"/>
              </a:ext>
            </a:extLst>
          </p:cNvPr>
          <p:cNvCxnSpPr>
            <a:cxnSpLocks/>
          </p:cNvCxnSpPr>
          <p:nvPr/>
        </p:nvCxnSpPr>
        <p:spPr>
          <a:xfrm>
            <a:off x="2483299" y="5363189"/>
            <a:ext cx="0" cy="75620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8CB4D94-A1B6-234C-9D7A-6DF20A4833FE}"/>
              </a:ext>
            </a:extLst>
          </p:cNvPr>
          <p:cNvSpPr txBox="1"/>
          <p:nvPr/>
        </p:nvSpPr>
        <p:spPr>
          <a:xfrm>
            <a:off x="1574332" y="6131002"/>
            <a:ext cx="1817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Emulators?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BE3AD-A0EF-A348-A254-AA31D5859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159" y="5471673"/>
            <a:ext cx="1696598" cy="12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CC1F0-7CA6-8741-880C-869AE99D721A}"/>
              </a:ext>
            </a:extLst>
          </p:cNvPr>
          <p:cNvSpPr txBox="1"/>
          <p:nvPr/>
        </p:nvSpPr>
        <p:spPr>
          <a:xfrm>
            <a:off x="2595822" y="634901"/>
            <a:ext cx="7483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The key lies in choosing the correct starting point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5C492D-09D2-BC4F-89EE-3414DD8E8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490" y="2728836"/>
            <a:ext cx="3043074" cy="2299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C2CCA-8E1A-B442-A528-5994D782C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18" y="2728836"/>
            <a:ext cx="3032684" cy="23758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2C96B7-067D-D74D-A7AB-3A44052506C1}"/>
              </a:ext>
            </a:extLst>
          </p:cNvPr>
          <p:cNvSpPr txBox="1"/>
          <p:nvPr/>
        </p:nvSpPr>
        <p:spPr>
          <a:xfrm>
            <a:off x="1256834" y="5206778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4A56DD-D85F-1F45-9596-C4FC69E837CA}"/>
              </a:ext>
            </a:extLst>
          </p:cNvPr>
          <p:cNvSpPr txBox="1"/>
          <p:nvPr/>
        </p:nvSpPr>
        <p:spPr>
          <a:xfrm>
            <a:off x="4460615" y="5130916"/>
            <a:ext cx="11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Deformed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9F2FC4-E0D3-C346-A7ED-797836AC2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18" y="5748268"/>
            <a:ext cx="2133600" cy="4699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694A3B8-7E32-1D45-9E76-C1636D80D324}"/>
              </a:ext>
            </a:extLst>
          </p:cNvPr>
          <p:cNvCxnSpPr>
            <a:cxnSpLocks/>
          </p:cNvCxnSpPr>
          <p:nvPr/>
        </p:nvCxnSpPr>
        <p:spPr>
          <a:xfrm flipH="1" flipV="1">
            <a:off x="2896358" y="4477435"/>
            <a:ext cx="889137" cy="1153840"/>
          </a:xfrm>
          <a:prstGeom prst="straightConnector1">
            <a:avLst/>
          </a:prstGeom>
          <a:ln w="539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923F23-2C76-7D4D-AC51-9DC088322303}"/>
              </a:ext>
            </a:extLst>
          </p:cNvPr>
          <p:cNvCxnSpPr>
            <a:cxnSpLocks/>
          </p:cNvCxnSpPr>
          <p:nvPr/>
        </p:nvCxnSpPr>
        <p:spPr>
          <a:xfrm flipV="1">
            <a:off x="3790846" y="4615646"/>
            <a:ext cx="332172" cy="1030540"/>
          </a:xfrm>
          <a:prstGeom prst="straightConnector1">
            <a:avLst/>
          </a:prstGeom>
          <a:ln w="539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3040F940-88FC-0B4C-A7AE-15B622F378B8}"/>
              </a:ext>
            </a:extLst>
          </p:cNvPr>
          <p:cNvCxnSpPr>
            <a:cxnSpLocks/>
          </p:cNvCxnSpPr>
          <p:nvPr/>
        </p:nvCxnSpPr>
        <p:spPr>
          <a:xfrm rot="16200000" flipV="1">
            <a:off x="3320089" y="6262482"/>
            <a:ext cx="681157" cy="592529"/>
          </a:xfrm>
          <a:prstGeom prst="bentConnector3">
            <a:avLst>
              <a:gd name="adj1" fmla="val 50000"/>
            </a:avLst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B60A820-1A7F-5E43-AED8-1D19CCC9A15F}"/>
              </a:ext>
            </a:extLst>
          </p:cNvPr>
          <p:cNvSpPr txBox="1"/>
          <p:nvPr/>
        </p:nvSpPr>
        <p:spPr>
          <a:xfrm>
            <a:off x="4044958" y="6211669"/>
            <a:ext cx="252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Wave-operator (includes many-body correlations)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512C706-42B3-6C4C-BFEF-D18EB9F17672}"/>
              </a:ext>
            </a:extLst>
          </p:cNvPr>
          <p:cNvSpPr/>
          <p:nvPr/>
        </p:nvSpPr>
        <p:spPr>
          <a:xfrm>
            <a:off x="3045527" y="6581371"/>
            <a:ext cx="1096483" cy="36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24C42-3162-E247-ADE3-B17739D7B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659" y="1317107"/>
            <a:ext cx="3637225" cy="4552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3A20C-37F9-6C43-BFD4-B80874AA6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6008" y="5588989"/>
            <a:ext cx="891757" cy="11805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5B5BB7-B34A-D44C-A316-45B3BC2CB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6433" y="5788758"/>
            <a:ext cx="900860" cy="858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CB9761-BD84-904B-B424-F0BE00298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0209" y="5923047"/>
            <a:ext cx="1249167" cy="5902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3737CB-79CB-1447-8A88-F4C82508B60E}"/>
              </a:ext>
            </a:extLst>
          </p:cNvPr>
          <p:cNvSpPr/>
          <p:nvPr/>
        </p:nvSpPr>
        <p:spPr>
          <a:xfrm>
            <a:off x="264310" y="1286127"/>
            <a:ext cx="74994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Compute </a:t>
            </a:r>
            <a:r>
              <a:rPr lang="en-US" sz="2200" dirty="0" err="1"/>
              <a:t>Hartree-Fock</a:t>
            </a:r>
            <a:r>
              <a:rPr lang="en-US" sz="2200" dirty="0"/>
              <a:t> reference state: </a:t>
            </a:r>
          </a:p>
          <a:p>
            <a:r>
              <a:rPr lang="en-US" sz="2200" dirty="0"/>
              <a:t> </a:t>
            </a:r>
          </a:p>
          <a:p>
            <a:endParaRPr lang="en-US" sz="22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/>
              <a:t>Informs us about emergent breaking of symmetries 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D982F0-7334-7E43-8DC7-60688F5A9356}"/>
              </a:ext>
            </a:extLst>
          </p:cNvPr>
          <p:cNvSpPr txBox="1">
            <a:spLocks/>
          </p:cNvSpPr>
          <p:nvPr/>
        </p:nvSpPr>
        <p:spPr>
          <a:xfrm>
            <a:off x="365105" y="64716"/>
            <a:ext cx="11581059" cy="716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Coupled-cluster computations of deformed nuclei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EBEB8-480E-1A41-85BF-006A79483D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6834" y="1703032"/>
            <a:ext cx="3897429" cy="6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1301E7-D0E9-3540-B58B-F879963E2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35" y="1158938"/>
            <a:ext cx="5982016" cy="4112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4B734-877C-4E43-933A-CE21B98629CF}"/>
              </a:ext>
            </a:extLst>
          </p:cNvPr>
          <p:cNvSpPr txBox="1"/>
          <p:nvPr/>
        </p:nvSpPr>
        <p:spPr>
          <a:xfrm>
            <a:off x="57244" y="740285"/>
            <a:ext cx="6098391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Include short-range correlations via coupled-cluster theory 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Large contribution to total energy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Cost increases polynomial with mass </a:t>
            </a:r>
          </a:p>
          <a:p>
            <a:pPr lvl="1"/>
            <a:endParaRPr lang="en-US" sz="2900" dirty="0">
              <a:solidFill>
                <a:srgbClr val="C00000"/>
              </a:solidFill>
            </a:endParaRPr>
          </a:p>
          <a:p>
            <a:pPr lvl="1"/>
            <a:endParaRPr lang="en-US" sz="2900" dirty="0">
              <a:solidFill>
                <a:srgbClr val="C00000"/>
              </a:solidFill>
            </a:endParaRPr>
          </a:p>
          <a:p>
            <a:pPr lvl="1"/>
            <a:endParaRPr lang="en-US" sz="2900" dirty="0">
              <a:solidFill>
                <a:srgbClr val="C00000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</a:rPr>
              <a:t>Include long-range correlations via symmetry projections 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sz="2400" dirty="0">
                <a:solidFill>
                  <a:srgbClr val="C00000"/>
                </a:solidFill>
              </a:rPr>
              <a:t>Small contribution to total energy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sz="2400" dirty="0">
                <a:solidFill>
                  <a:srgbClr val="C00000"/>
                </a:solidFill>
              </a:rPr>
              <a:t>Relevant for rotational bands and transition matrix elements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33EEC9-9BB4-9B41-BB5C-E99585FFB44B}"/>
              </a:ext>
            </a:extLst>
          </p:cNvPr>
          <p:cNvSpPr txBox="1">
            <a:spLocks/>
          </p:cNvSpPr>
          <p:nvPr/>
        </p:nvSpPr>
        <p:spPr>
          <a:xfrm>
            <a:off x="365105" y="64716"/>
            <a:ext cx="11581059" cy="716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7800"/>
                </a:solidFill>
                <a:latin typeface="Arial Black" charset="0"/>
                <a:ea typeface="Arial Black" charset="0"/>
                <a:cs typeface="Arial Black" charset="0"/>
              </a:rPr>
              <a:t>Coupled-cluster computations of deformed nuclei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FFD25-1D31-A84F-B2CB-52E3313BD2CE}"/>
              </a:ext>
            </a:extLst>
          </p:cNvPr>
          <p:cNvSpPr txBox="1"/>
          <p:nvPr/>
        </p:nvSpPr>
        <p:spPr>
          <a:xfrm>
            <a:off x="7244637" y="876387"/>
            <a:ext cx="438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S. J. </a:t>
            </a:r>
            <a:r>
              <a:rPr lang="en-US" dirty="0" err="1"/>
              <a:t>Novario</a:t>
            </a:r>
            <a:r>
              <a:rPr lang="en-US" dirty="0"/>
              <a:t>, et al PRC 102, 051303 (2020)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96083-DD8B-EB46-B5FF-2AB1D2E8DBBD}"/>
              </a:ext>
            </a:extLst>
          </p:cNvPr>
          <p:cNvSpPr txBox="1"/>
          <p:nvPr/>
        </p:nvSpPr>
        <p:spPr>
          <a:xfrm>
            <a:off x="8154460" y="5585380"/>
            <a:ext cx="20040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Total energy: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E04E60-2EAE-6145-9601-15C6C9CD2046}"/>
              </a:ext>
            </a:extLst>
          </p:cNvPr>
          <p:cNvSpPr/>
          <p:nvPr/>
        </p:nvSpPr>
        <p:spPr>
          <a:xfrm>
            <a:off x="6214701" y="5558359"/>
            <a:ext cx="5829211" cy="117931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CCC9DE-37FD-CD43-8073-4AE401CC91D0}"/>
                  </a:ext>
                </a:extLst>
              </p:cNvPr>
              <p:cNvSpPr txBox="1"/>
              <p:nvPr/>
            </p:nvSpPr>
            <p:spPr>
              <a:xfrm>
                <a:off x="6269697" y="5974994"/>
                <a:ext cx="5719217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200" b="0" i="0" smtClean="0">
                              <a:latin typeface="Cambria Math" panose="02040503050406030204" pitchFamily="18" charset="0"/>
                            </a:rPr>
                            <m:t>ref</m:t>
                          </m:r>
                        </m:sub>
                      </m:sSub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4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4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CC</m:t>
                          </m:r>
                        </m:sub>
                      </m:sSub>
                      <m:r>
                        <a:rPr lang="en-US" sz="4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sz="4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4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4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CCC9DE-37FD-CD43-8073-4AE401CC9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697" y="5974994"/>
                <a:ext cx="5719217" cy="646331"/>
              </a:xfrm>
              <a:prstGeom prst="rect">
                <a:avLst/>
              </a:prstGeom>
              <a:blipFill>
                <a:blip r:embed="rId5"/>
                <a:stretch>
                  <a:fillRect t="-5769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05330BD-3EA1-7A44-8175-47A25A243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847" y="2642458"/>
            <a:ext cx="4037186" cy="491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44A9CE-7514-6947-8DC0-BB081232A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824" y="5732228"/>
            <a:ext cx="3098495" cy="10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8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5|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137348</TotalTime>
  <Words>2870</Words>
  <Application>Microsoft Macintosh PowerPoint</Application>
  <PresentationFormat>Widescreen</PresentationFormat>
  <Paragraphs>306</Paragraphs>
  <Slides>38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ヒラギノ角ゴ Pro W3</vt:lpstr>
      <vt:lpstr>Arial</vt:lpstr>
      <vt:lpstr>Arial Black</vt:lpstr>
      <vt:lpstr>Calibri</vt:lpstr>
      <vt:lpstr>Calibri Light</vt:lpstr>
      <vt:lpstr>Cambria Math</vt:lpstr>
      <vt:lpstr>Gulliver</vt:lpstr>
      <vt:lpstr>Helvetica</vt:lpstr>
      <vt:lpstr>NimbusSanL</vt:lpstr>
      <vt:lpstr>SFBX0900</vt:lpstr>
      <vt:lpstr>SFRM0900</vt:lpstr>
      <vt:lpstr>Source Sans Pro</vt:lpstr>
      <vt:lpstr>华文仿宋</vt:lpstr>
      <vt:lpstr>System Font Regular</vt:lpstr>
      <vt:lpstr>Times New Roman</vt:lpstr>
      <vt:lpstr>Wingdings</vt:lpstr>
      <vt:lpstr>Office Theme</vt:lpstr>
      <vt:lpstr>PowerPoint Presentation</vt:lpstr>
      <vt:lpstr>PowerPoint Presentation</vt:lpstr>
      <vt:lpstr>Trend in realistic ab-initio calculations </vt:lpstr>
      <vt:lpstr>The Hamiltonian knows best</vt:lpstr>
      <vt:lpstr>Multiscale physics of nuclei from ab-initio methods</vt:lpstr>
      <vt:lpstr>Interactions from chiral effective field theory</vt:lpstr>
      <vt:lpstr>Solving the quantum many-nucleon problem</vt:lpstr>
      <vt:lpstr>PowerPoint Presentation</vt:lpstr>
      <vt:lpstr>PowerPoint Presentation</vt:lpstr>
      <vt:lpstr>PowerPoint Presentation</vt:lpstr>
      <vt:lpstr>Collectivity in neon isotopes</vt:lpstr>
      <vt:lpstr>Shape co-existence in 30Ne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Linking deformation to nuclear forces</vt:lpstr>
      <vt:lpstr>PowerPoint Presentation</vt:lpstr>
      <vt:lpstr>PowerPoint Presentation</vt:lpstr>
      <vt:lpstr>The resonant 1+ state in 48Ca at 10.224 MeV</vt:lpstr>
      <vt:lpstr>Contributions to B(M1)</vt:lpstr>
      <vt:lpstr>Magnetic dipole transition in 48Ca</vt:lpstr>
      <vt:lpstr>Summary</vt:lpstr>
      <vt:lpstr>PowerPoint Presentation</vt:lpstr>
      <vt:lpstr>Shape co-existence in 32Mg</vt:lpstr>
      <vt:lpstr>Deformation in neutron-rich magnesium </vt:lpstr>
      <vt:lpstr>PowerPoint Presentation</vt:lpstr>
      <vt:lpstr>Cross-validation of projected HF emulator</vt:lpstr>
      <vt:lpstr>Inclusion of three-body forces</vt:lpstr>
      <vt:lpstr>PowerPoint Presentation</vt:lpstr>
      <vt:lpstr>PowerPoint Presentation</vt:lpstr>
      <vt:lpstr>Model-space convergence of energies</vt:lpstr>
      <vt:lpstr>Model-space convergence of B(E2)s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Microsoft Office User</cp:lastModifiedBy>
  <cp:revision>812</cp:revision>
  <dcterms:created xsi:type="dcterms:W3CDTF">2020-04-30T03:32:17Z</dcterms:created>
  <dcterms:modified xsi:type="dcterms:W3CDTF">2024-08-21T21:36:32Z</dcterms:modified>
  <cp:category/>
</cp:coreProperties>
</file>