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325" r:id="rId5"/>
    <p:sldId id="351" r:id="rId6"/>
    <p:sldId id="261" r:id="rId7"/>
    <p:sldId id="262" r:id="rId8"/>
    <p:sldId id="318" r:id="rId9"/>
    <p:sldId id="256" r:id="rId10"/>
    <p:sldId id="344" r:id="rId11"/>
    <p:sldId id="284" r:id="rId12"/>
    <p:sldId id="264" r:id="rId13"/>
    <p:sldId id="350" r:id="rId14"/>
    <p:sldId id="349" r:id="rId15"/>
    <p:sldId id="260" r:id="rId16"/>
    <p:sldId id="343" r:id="rId17"/>
    <p:sldId id="345" r:id="rId18"/>
    <p:sldId id="347" r:id="rId19"/>
    <p:sldId id="348" r:id="rId20"/>
    <p:sldId id="34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A9AC"/>
    <a:srgbClr val="EBEBEC"/>
    <a:srgbClr val="FABD0F"/>
    <a:srgbClr val="B4C0CC"/>
    <a:srgbClr val="788CA3"/>
    <a:srgbClr val="3C5979"/>
    <a:srgbClr val="212121"/>
    <a:srgbClr val="002451"/>
    <a:srgbClr val="B90E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662643-C4D5-4C75-9036-6A762C40C867}" v="33" dt="2024-02-15T21:47:09.4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57"/>
    <p:restoredTop sz="95761"/>
  </p:normalViewPr>
  <p:slideViewPr>
    <p:cSldViewPr snapToGrid="0" snapToObjects="1">
      <p:cViewPr varScale="1">
        <p:scale>
          <a:sx n="91" d="100"/>
          <a:sy n="91" d="100"/>
        </p:scale>
        <p:origin x="494" y="53"/>
      </p:cViewPr>
      <p:guideLst/>
    </p:cSldViewPr>
  </p:slideViewPr>
  <p:outlineViewPr>
    <p:cViewPr>
      <p:scale>
        <a:sx n="33" d="100"/>
        <a:sy n="33" d="100"/>
      </p:scale>
      <p:origin x="0" y="-13408"/>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8" d="100"/>
          <a:sy n="88" d="100"/>
        </p:scale>
        <p:origin x="266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 Clarke" userId="68392ee9-fbf3-4400-b9c4-5750ac75eb51" providerId="ADAL" clId="{B378FD60-35D6-41FC-8B7C-03171E348A49}"/>
    <pc:docChg chg="delSld">
      <pc:chgData name="Jon Clarke" userId="68392ee9-fbf3-4400-b9c4-5750ac75eb51" providerId="ADAL" clId="{B378FD60-35D6-41FC-8B7C-03171E348A49}" dt="2024-02-15T21:50:27.370" v="0" actId="47"/>
      <pc:docMkLst>
        <pc:docMk/>
      </pc:docMkLst>
      <pc:sldChg chg="del">
        <pc:chgData name="Jon Clarke" userId="68392ee9-fbf3-4400-b9c4-5750ac75eb51" providerId="ADAL" clId="{B378FD60-35D6-41FC-8B7C-03171E348A49}" dt="2024-02-15T21:50:27.370" v="0" actId="47"/>
        <pc:sldMkLst>
          <pc:docMk/>
          <pc:sldMk cId="385592604" sldId="282"/>
        </pc:sldMkLst>
      </pc:sldChg>
    </pc:docChg>
  </pc:docChgLst>
  <pc:docChgLst>
    <pc:chgData name="Jon Clarke" userId="68392ee9-fbf3-4400-b9c4-5750ac75eb51" providerId="ADAL" clId="{C8662643-C4D5-4C75-9036-6A762C40C867}"/>
    <pc:docChg chg="custSel addSld modSld">
      <pc:chgData name="Jon Clarke" userId="68392ee9-fbf3-4400-b9c4-5750ac75eb51" providerId="ADAL" clId="{C8662643-C4D5-4C75-9036-6A762C40C867}" dt="2024-02-15T21:47:09.456" v="275" actId="20577"/>
      <pc:docMkLst>
        <pc:docMk/>
      </pc:docMkLst>
      <pc:sldChg chg="modSp mod">
        <pc:chgData name="Jon Clarke" userId="68392ee9-fbf3-4400-b9c4-5750ac75eb51" providerId="ADAL" clId="{C8662643-C4D5-4C75-9036-6A762C40C867}" dt="2024-02-13T17:41:42.528" v="217" actId="20577"/>
        <pc:sldMkLst>
          <pc:docMk/>
          <pc:sldMk cId="3951058417" sldId="260"/>
        </pc:sldMkLst>
        <pc:spChg chg="mod">
          <ac:chgData name="Jon Clarke" userId="68392ee9-fbf3-4400-b9c4-5750ac75eb51" providerId="ADAL" clId="{C8662643-C4D5-4C75-9036-6A762C40C867}" dt="2024-02-13T17:41:42.528" v="217" actId="20577"/>
          <ac:spMkLst>
            <pc:docMk/>
            <pc:sldMk cId="3951058417" sldId="260"/>
            <ac:spMk id="3" creationId="{7F143983-2307-20DC-F14D-BDCF7FA30CE9}"/>
          </ac:spMkLst>
        </pc:spChg>
      </pc:sldChg>
      <pc:sldChg chg="modSp mod">
        <pc:chgData name="Jon Clarke" userId="68392ee9-fbf3-4400-b9c4-5750ac75eb51" providerId="ADAL" clId="{C8662643-C4D5-4C75-9036-6A762C40C867}" dt="2024-02-13T18:45:46.060" v="273" actId="14100"/>
        <pc:sldMkLst>
          <pc:docMk/>
          <pc:sldMk cId="3927051187" sldId="262"/>
        </pc:sldMkLst>
        <pc:spChg chg="mod">
          <ac:chgData name="Jon Clarke" userId="68392ee9-fbf3-4400-b9c4-5750ac75eb51" providerId="ADAL" clId="{C8662643-C4D5-4C75-9036-6A762C40C867}" dt="2024-02-13T18:45:41.269" v="272" actId="1076"/>
          <ac:spMkLst>
            <pc:docMk/>
            <pc:sldMk cId="3927051187" sldId="262"/>
            <ac:spMk id="2" creationId="{7D731A2E-7D06-B70A-B784-6D8EAF947C53}"/>
          </ac:spMkLst>
        </pc:spChg>
        <pc:spChg chg="mod">
          <ac:chgData name="Jon Clarke" userId="68392ee9-fbf3-4400-b9c4-5750ac75eb51" providerId="ADAL" clId="{C8662643-C4D5-4C75-9036-6A762C40C867}" dt="2024-02-13T18:45:46.060" v="273" actId="14100"/>
          <ac:spMkLst>
            <pc:docMk/>
            <pc:sldMk cId="3927051187" sldId="262"/>
            <ac:spMk id="5" creationId="{9A5698FA-920A-13B9-2022-BA7877C007FE}"/>
          </ac:spMkLst>
        </pc:spChg>
        <pc:spChg chg="mod">
          <ac:chgData name="Jon Clarke" userId="68392ee9-fbf3-4400-b9c4-5750ac75eb51" providerId="ADAL" clId="{C8662643-C4D5-4C75-9036-6A762C40C867}" dt="2024-02-13T18:43:18.989" v="270" actId="1076"/>
          <ac:spMkLst>
            <pc:docMk/>
            <pc:sldMk cId="3927051187" sldId="262"/>
            <ac:spMk id="10" creationId="{48ADD736-0043-1CE7-7608-4EC3B6BD828E}"/>
          </ac:spMkLst>
        </pc:spChg>
        <pc:grpChg chg="mod">
          <ac:chgData name="Jon Clarke" userId="68392ee9-fbf3-4400-b9c4-5750ac75eb51" providerId="ADAL" clId="{C8662643-C4D5-4C75-9036-6A762C40C867}" dt="2024-02-13T18:43:11.440" v="269" actId="14100"/>
          <ac:grpSpMkLst>
            <pc:docMk/>
            <pc:sldMk cId="3927051187" sldId="262"/>
            <ac:grpSpMk id="3" creationId="{11479400-7592-76D0-2996-3F1036A23812}"/>
          </ac:grpSpMkLst>
        </pc:grpChg>
      </pc:sldChg>
      <pc:sldChg chg="modSp mod">
        <pc:chgData name="Jon Clarke" userId="68392ee9-fbf3-4400-b9c4-5750ac75eb51" providerId="ADAL" clId="{C8662643-C4D5-4C75-9036-6A762C40C867}" dt="2024-02-13T16:27:26.640" v="184" actId="20577"/>
        <pc:sldMkLst>
          <pc:docMk/>
          <pc:sldMk cId="385592604" sldId="282"/>
        </pc:sldMkLst>
        <pc:spChg chg="mod">
          <ac:chgData name="Jon Clarke" userId="68392ee9-fbf3-4400-b9c4-5750ac75eb51" providerId="ADAL" clId="{C8662643-C4D5-4C75-9036-6A762C40C867}" dt="2024-02-13T16:27:26.640" v="184" actId="20577"/>
          <ac:spMkLst>
            <pc:docMk/>
            <pc:sldMk cId="385592604" sldId="282"/>
            <ac:spMk id="7" creationId="{D2DE4712-BD0A-9402-8146-A1BB16F62ED4}"/>
          </ac:spMkLst>
        </pc:spChg>
      </pc:sldChg>
      <pc:sldChg chg="modSp modAnim">
        <pc:chgData name="Jon Clarke" userId="68392ee9-fbf3-4400-b9c4-5750ac75eb51" providerId="ADAL" clId="{C8662643-C4D5-4C75-9036-6A762C40C867}" dt="2024-02-15T21:47:09.456" v="275" actId="20577"/>
        <pc:sldMkLst>
          <pc:docMk/>
          <pc:sldMk cId="0" sldId="318"/>
        </pc:sldMkLst>
        <pc:spChg chg="mod">
          <ac:chgData name="Jon Clarke" userId="68392ee9-fbf3-4400-b9c4-5750ac75eb51" providerId="ADAL" clId="{C8662643-C4D5-4C75-9036-6A762C40C867}" dt="2024-02-15T21:47:09.456" v="275" actId="20577"/>
          <ac:spMkLst>
            <pc:docMk/>
            <pc:sldMk cId="0" sldId="318"/>
            <ac:spMk id="97" creationId="{00000000-0000-0000-0000-000000000000}"/>
          </ac:spMkLst>
        </pc:spChg>
      </pc:sldChg>
      <pc:sldChg chg="modSp mod">
        <pc:chgData name="Jon Clarke" userId="68392ee9-fbf3-4400-b9c4-5750ac75eb51" providerId="ADAL" clId="{C8662643-C4D5-4C75-9036-6A762C40C867}" dt="2024-02-13T16:27:02.114" v="178" actId="20577"/>
        <pc:sldMkLst>
          <pc:docMk/>
          <pc:sldMk cId="313813160" sldId="344"/>
        </pc:sldMkLst>
        <pc:spChg chg="mod">
          <ac:chgData name="Jon Clarke" userId="68392ee9-fbf3-4400-b9c4-5750ac75eb51" providerId="ADAL" clId="{C8662643-C4D5-4C75-9036-6A762C40C867}" dt="2024-02-13T16:27:02.114" v="178" actId="20577"/>
          <ac:spMkLst>
            <pc:docMk/>
            <pc:sldMk cId="313813160" sldId="344"/>
            <ac:spMk id="3" creationId="{496CF784-7829-B1F9-87C5-67126991096F}"/>
          </ac:spMkLst>
        </pc:spChg>
      </pc:sldChg>
      <pc:sldChg chg="addSp delSp modSp new mod modClrScheme chgLayout">
        <pc:chgData name="Jon Clarke" userId="68392ee9-fbf3-4400-b9c4-5750ac75eb51" providerId="ADAL" clId="{C8662643-C4D5-4C75-9036-6A762C40C867}" dt="2024-02-13T16:19:41.938" v="125" actId="403"/>
        <pc:sldMkLst>
          <pc:docMk/>
          <pc:sldMk cId="1023157314" sldId="351"/>
        </pc:sldMkLst>
        <pc:spChg chg="del mod ord">
          <ac:chgData name="Jon Clarke" userId="68392ee9-fbf3-4400-b9c4-5750ac75eb51" providerId="ADAL" clId="{C8662643-C4D5-4C75-9036-6A762C40C867}" dt="2024-02-13T16:18:38.029" v="1" actId="700"/>
          <ac:spMkLst>
            <pc:docMk/>
            <pc:sldMk cId="1023157314" sldId="351"/>
            <ac:spMk id="2" creationId="{B9CAB00A-6121-91AF-7655-6E8AD818A23B}"/>
          </ac:spMkLst>
        </pc:spChg>
        <pc:spChg chg="add mod ord">
          <ac:chgData name="Jon Clarke" userId="68392ee9-fbf3-4400-b9c4-5750ac75eb51" providerId="ADAL" clId="{C8662643-C4D5-4C75-9036-6A762C40C867}" dt="2024-02-13T16:18:43.002" v="23" actId="20577"/>
          <ac:spMkLst>
            <pc:docMk/>
            <pc:sldMk cId="1023157314" sldId="351"/>
            <ac:spMk id="3" creationId="{4F05F4DD-9178-5DDB-E07C-FBD47EE36899}"/>
          </ac:spMkLst>
        </pc:spChg>
        <pc:spChg chg="add mod ord">
          <ac:chgData name="Jon Clarke" userId="68392ee9-fbf3-4400-b9c4-5750ac75eb51" providerId="ADAL" clId="{C8662643-C4D5-4C75-9036-6A762C40C867}" dt="2024-02-13T16:19:41.938" v="125" actId="403"/>
          <ac:spMkLst>
            <pc:docMk/>
            <pc:sldMk cId="1023157314" sldId="351"/>
            <ac:spMk id="4" creationId="{96DAB81F-D9D5-AC9E-7A96-3760BDB3C3A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F59-D545-AAD9-B47ADC4F736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F59-D545-AAD9-B47ADC4F736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F59-D545-AAD9-B47ADC4F736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F59-D545-AAD9-B47ADC4F736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4F59-D545-AAD9-B47ADC4F736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058634352219098E-2"/>
          <c:y val="3.8938053097345132E-2"/>
          <c:w val="0.94788273129556178"/>
          <c:h val="0.77888871855619812"/>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4496-5843-ACB9-1A24B77F9CB3}"/>
            </c:ext>
          </c:extLst>
        </c:ser>
        <c:ser>
          <c:idx val="1"/>
          <c:order val="1"/>
          <c:tx>
            <c:strRef>
              <c:f>Sheet1!$C$1</c:f>
              <c:strCache>
                <c:ptCount val="1"/>
                <c:pt idx="0">
                  <c:v>Series 2</c:v>
                </c:pt>
              </c:strCache>
            </c:strRef>
          </c:tx>
          <c:spPr>
            <a:solidFill>
              <a:schemeClr val="accent2"/>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4496-5843-ACB9-1A24B77F9CB3}"/>
            </c:ext>
          </c:extLst>
        </c:ser>
        <c:ser>
          <c:idx val="2"/>
          <c:order val="2"/>
          <c:tx>
            <c:strRef>
              <c:f>Sheet1!$D$1</c:f>
              <c:strCache>
                <c:ptCount val="1"/>
                <c:pt idx="0">
                  <c:v>Series 3</c:v>
                </c:pt>
              </c:strCache>
            </c:strRef>
          </c:tx>
          <c:spPr>
            <a:solidFill>
              <a:schemeClr val="accent3"/>
            </a:solidFill>
            <a:ln>
              <a:noFill/>
            </a:ln>
            <a:effectLst/>
          </c:spPr>
          <c:invertIfNegative val="0"/>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4496-5843-ACB9-1A24B77F9CB3}"/>
            </c:ext>
          </c:extLst>
        </c:ser>
        <c:ser>
          <c:idx val="3"/>
          <c:order val="3"/>
          <c:tx>
            <c:strRef>
              <c:f>Sheet1!$E$1</c:f>
              <c:strCache>
                <c:ptCount val="1"/>
                <c:pt idx="0">
                  <c:v>Series 4</c:v>
                </c:pt>
              </c:strCache>
            </c:strRef>
          </c:tx>
          <c:spPr>
            <a:solidFill>
              <a:schemeClr val="accent4"/>
            </a:solidFill>
            <a:ln>
              <a:noFill/>
            </a:ln>
            <a:effectLst/>
          </c:spPr>
          <c:invertIfNegative val="0"/>
          <c:cat>
            <c:strRef>
              <c:f>Sheet1!$A$2:$A$4</c:f>
              <c:strCache>
                <c:ptCount val="3"/>
                <c:pt idx="0">
                  <c:v>Category 1</c:v>
                </c:pt>
                <c:pt idx="1">
                  <c:v>Category 2</c:v>
                </c:pt>
                <c:pt idx="2">
                  <c:v>Category 3</c:v>
                </c:pt>
              </c:strCache>
            </c:strRef>
          </c:cat>
          <c:val>
            <c:numRef>
              <c:f>Sheet1!$E$2:$E$4</c:f>
              <c:numCache>
                <c:formatCode>General</c:formatCode>
                <c:ptCount val="3"/>
                <c:pt idx="0">
                  <c:v>3.2</c:v>
                </c:pt>
                <c:pt idx="1">
                  <c:v>3</c:v>
                </c:pt>
                <c:pt idx="2">
                  <c:v>3.8</c:v>
                </c:pt>
              </c:numCache>
            </c:numRef>
          </c:val>
          <c:extLst>
            <c:ext xmlns:c16="http://schemas.microsoft.com/office/drawing/2014/chart" uri="{C3380CC4-5D6E-409C-BE32-E72D297353CC}">
              <c16:uniqueId val="{00000003-4496-5843-ACB9-1A24B77F9CB3}"/>
            </c:ext>
          </c:extLst>
        </c:ser>
        <c:dLbls>
          <c:showLegendKey val="0"/>
          <c:showVal val="0"/>
          <c:showCatName val="0"/>
          <c:showSerName val="0"/>
          <c:showPercent val="0"/>
          <c:showBubbleSize val="0"/>
        </c:dLbls>
        <c:gapWidth val="219"/>
        <c:overlap val="-27"/>
        <c:axId val="1113782015"/>
        <c:axId val="1113821359"/>
      </c:barChart>
      <c:catAx>
        <c:axId val="1113782015"/>
        <c:scaling>
          <c:orientation val="minMax"/>
        </c:scaling>
        <c:delete val="1"/>
        <c:axPos val="b"/>
        <c:numFmt formatCode="General" sourceLinked="1"/>
        <c:majorTickMark val="none"/>
        <c:minorTickMark val="none"/>
        <c:tickLblPos val="nextTo"/>
        <c:crossAx val="1113821359"/>
        <c:crosses val="autoZero"/>
        <c:auto val="1"/>
        <c:lblAlgn val="ctr"/>
        <c:lblOffset val="100"/>
        <c:noMultiLvlLbl val="0"/>
      </c:catAx>
      <c:valAx>
        <c:axId val="1113821359"/>
        <c:scaling>
          <c:orientation val="minMax"/>
        </c:scaling>
        <c:delete val="1"/>
        <c:axPos val="l"/>
        <c:majorGridlines>
          <c:spPr>
            <a:ln w="9525" cap="flat" cmpd="sng" algn="ctr">
              <a:solidFill>
                <a:schemeClr val="accent4"/>
              </a:solidFill>
              <a:round/>
            </a:ln>
            <a:effectLst/>
          </c:spPr>
        </c:majorGridlines>
        <c:numFmt formatCode="General" sourceLinked="1"/>
        <c:majorTickMark val="none"/>
        <c:minorTickMark val="none"/>
        <c:tickLblPos val="nextTo"/>
        <c:crossAx val="1113782015"/>
        <c:crosses val="autoZero"/>
        <c:crossBetween val="between"/>
      </c:valAx>
      <c:spPr>
        <a:noFill/>
        <a:ln w="25400">
          <a:noFill/>
        </a:ln>
        <a:effectLst/>
      </c:spPr>
    </c:plotArea>
    <c:legend>
      <c:legendPos val="b"/>
      <c:layout>
        <c:manualLayout>
          <c:xMode val="edge"/>
          <c:yMode val="edge"/>
          <c:x val="9.8525448358090323E-2"/>
          <c:y val="0.8532249124709701"/>
          <c:w val="0.80590523156888072"/>
          <c:h val="9.478072803866852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54CC67-1E9B-4C4E-B5D1-7D7729F5F8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FEE74E3-15AF-CB4E-A155-EB0F5B59EF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728A25-1BAA-A74E-AC84-5453BCE91025}" type="datetimeFigureOut">
              <a:rPr lang="en-US" smtClean="0"/>
              <a:t>2/15/2024</a:t>
            </a:fld>
            <a:endParaRPr lang="en-US"/>
          </a:p>
        </p:txBody>
      </p:sp>
      <p:sp>
        <p:nvSpPr>
          <p:cNvPr id="4" name="Footer Placeholder 3">
            <a:extLst>
              <a:ext uri="{FF2B5EF4-FFF2-40B4-BE49-F238E27FC236}">
                <a16:creationId xmlns:a16="http://schemas.microsoft.com/office/drawing/2014/main" id="{12B8721A-5977-B143-8AB1-2715B11440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C52D89-0639-B248-B2AE-D88CCFDEC9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8F83FD-F661-8C46-B7DE-28696DF12391}" type="slidenum">
              <a:rPr lang="en-US" smtClean="0"/>
              <a:t>‹#›</a:t>
            </a:fld>
            <a:endParaRPr lang="en-US"/>
          </a:p>
        </p:txBody>
      </p:sp>
    </p:spTree>
    <p:extLst>
      <p:ext uri="{BB962C8B-B14F-4D97-AF65-F5344CB8AC3E}">
        <p14:creationId xmlns:p14="http://schemas.microsoft.com/office/powerpoint/2010/main" val="4003186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A1A44-ACB7-774B-9A64-64B42C3402D6}"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64D6FF-E85B-FF4F-B2E6-59386CDF929E}" type="slidenum">
              <a:rPr lang="en-US" smtClean="0"/>
              <a:t>‹#›</a:t>
            </a:fld>
            <a:endParaRPr lang="en-US"/>
          </a:p>
        </p:txBody>
      </p:sp>
    </p:spTree>
    <p:extLst>
      <p:ext uri="{BB962C8B-B14F-4D97-AF65-F5344CB8AC3E}">
        <p14:creationId xmlns:p14="http://schemas.microsoft.com/office/powerpoint/2010/main" val="2573118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f9a678396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f9a678396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22C951-416A-1442-8F3A-220C4BD0C557}"/>
              </a:ext>
            </a:extLst>
          </p:cNvPr>
          <p:cNvSpPr/>
          <p:nvPr userDrawn="1"/>
        </p:nvSpPr>
        <p:spPr>
          <a:xfrm>
            <a:off x="0" y="5715000"/>
            <a:ext cx="12192000" cy="114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E908B9-9AF8-094E-B6F0-BA0132A3F2C7}"/>
              </a:ext>
            </a:extLst>
          </p:cNvPr>
          <p:cNvSpPr>
            <a:spLocks noGrp="1"/>
          </p:cNvSpPr>
          <p:nvPr>
            <p:ph type="ctrTitle"/>
          </p:nvPr>
        </p:nvSpPr>
        <p:spPr>
          <a:xfrm>
            <a:off x="590924" y="838200"/>
            <a:ext cx="10891875" cy="2284568"/>
          </a:xfrm>
          <a:prstGeom prst="rect">
            <a:avLst/>
          </a:prstGeom>
        </p:spPr>
        <p:txBody>
          <a:bodyPr anchor="b">
            <a:noAutofit/>
          </a:bodyPr>
          <a:lstStyle>
            <a:lvl1pPr algn="l">
              <a:defRPr sz="4400" b="1" i="0" spc="100" baseline="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159C2B5-FD32-5E49-900B-B13AFC4BAF88}"/>
              </a:ext>
            </a:extLst>
          </p:cNvPr>
          <p:cNvSpPr>
            <a:spLocks noGrp="1"/>
          </p:cNvSpPr>
          <p:nvPr>
            <p:ph type="subTitle" idx="1"/>
          </p:nvPr>
        </p:nvSpPr>
        <p:spPr>
          <a:xfrm>
            <a:off x="590924" y="3238578"/>
            <a:ext cx="10891875" cy="538730"/>
          </a:xfrm>
          <a:prstGeom prst="rect">
            <a:avLst/>
          </a:prstGeom>
        </p:spPr>
        <p:txBody>
          <a:bodyPr anchor="t">
            <a:noAutofit/>
          </a:bodyPr>
          <a:lstStyle>
            <a:lvl1pPr marL="0" indent="0" algn="l">
              <a:buNone/>
              <a:defRPr sz="2000" b="1" i="0" spc="50" baseline="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D794D79B-4955-544D-9341-1E1E443C4334}"/>
              </a:ext>
            </a:extLst>
          </p:cNvPr>
          <p:cNvSpPr>
            <a:spLocks noGrp="1"/>
          </p:cNvSpPr>
          <p:nvPr>
            <p:ph type="body" sz="quarter" idx="10" hasCustomPrompt="1"/>
          </p:nvPr>
        </p:nvSpPr>
        <p:spPr>
          <a:xfrm>
            <a:off x="604800" y="4728727"/>
            <a:ext cx="10891875" cy="389812"/>
          </a:xfrm>
        </p:spPr>
        <p:txBody>
          <a:bodyPr anchor="b" anchorCtr="0"/>
          <a:lstStyle>
            <a:lvl1pPr marL="0" indent="0">
              <a:buNone/>
              <a:defRPr sz="1400" b="1" i="0" spc="200" baseline="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MONTH XX, YEAR</a:t>
            </a:r>
          </a:p>
        </p:txBody>
      </p:sp>
      <p:pic>
        <p:nvPicPr>
          <p:cNvPr id="6" name="Picture 5">
            <a:extLst>
              <a:ext uri="{FF2B5EF4-FFF2-40B4-BE49-F238E27FC236}">
                <a16:creationId xmlns:a16="http://schemas.microsoft.com/office/drawing/2014/main" id="{FF9E08A7-EA70-124E-8872-8417C96B1FE3}"/>
              </a:ext>
            </a:extLst>
          </p:cNvPr>
          <p:cNvPicPr>
            <a:picLocks noChangeAspect="1"/>
          </p:cNvPicPr>
          <p:nvPr userDrawn="1"/>
        </p:nvPicPr>
        <p:blipFill>
          <a:blip r:embed="rId2"/>
          <a:stretch>
            <a:fillRect/>
          </a:stretch>
        </p:blipFill>
        <p:spPr>
          <a:xfrm>
            <a:off x="9553575" y="6057900"/>
            <a:ext cx="1943100" cy="457200"/>
          </a:xfrm>
          <a:prstGeom prst="rect">
            <a:avLst/>
          </a:prstGeom>
        </p:spPr>
      </p:pic>
      <p:pic>
        <p:nvPicPr>
          <p:cNvPr id="4" name="Image 9">
            <a:extLst>
              <a:ext uri="{FF2B5EF4-FFF2-40B4-BE49-F238E27FC236}">
                <a16:creationId xmlns:a16="http://schemas.microsoft.com/office/drawing/2014/main" id="{7DF5D986-BEC8-6E1A-CBBE-4F73672AE6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65616" y="5773296"/>
            <a:ext cx="1198485" cy="1040904"/>
          </a:xfrm>
          <a:prstGeom prst="rect">
            <a:avLst/>
          </a:prstGeom>
        </p:spPr>
      </p:pic>
    </p:spTree>
    <p:extLst>
      <p:ext uri="{BB962C8B-B14F-4D97-AF65-F5344CB8AC3E}">
        <p14:creationId xmlns:p14="http://schemas.microsoft.com/office/powerpoint/2010/main" val="50344852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age">
    <p:bg>
      <p:bgPr>
        <a:solidFill>
          <a:schemeClr val="bg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090CA8-4E6C-A247-8781-98EB368F5950}"/>
              </a:ext>
            </a:extLst>
          </p:cNvPr>
          <p:cNvSpPr>
            <a:spLocks noGrp="1"/>
          </p:cNvSpPr>
          <p:nvPr>
            <p:ph type="title"/>
          </p:nvPr>
        </p:nvSpPr>
        <p:spPr>
          <a:xfrm>
            <a:off x="599584" y="558188"/>
            <a:ext cx="10897091" cy="627189"/>
          </a:xfrm>
          <a:prstGeom prst="rect">
            <a:avLst/>
          </a:prstGeom>
        </p:spPr>
        <p:txBody>
          <a:bodyPr anchor="t"/>
          <a:lstStyle>
            <a:lvl1pPr>
              <a:defRPr sz="2600" b="1" i="0" spc="50" baseline="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dirty="0"/>
              <a:t>Click to edit Master title style</a:t>
            </a:r>
          </a:p>
        </p:txBody>
      </p:sp>
      <p:graphicFrame>
        <p:nvGraphicFramePr>
          <p:cNvPr id="6" name="Content Placeholder 6">
            <a:extLst>
              <a:ext uri="{FF2B5EF4-FFF2-40B4-BE49-F238E27FC236}">
                <a16:creationId xmlns:a16="http://schemas.microsoft.com/office/drawing/2014/main" id="{DADEF27F-CC03-834D-A185-0B73C517815E}"/>
              </a:ext>
            </a:extLst>
          </p:cNvPr>
          <p:cNvGraphicFramePr>
            <a:graphicFrameLocks/>
          </p:cNvGraphicFramePr>
          <p:nvPr userDrawn="1">
            <p:extLst>
              <p:ext uri="{D42A27DB-BD31-4B8C-83A1-F6EECF244321}">
                <p14:modId xmlns:p14="http://schemas.microsoft.com/office/powerpoint/2010/main" val="1306299516"/>
              </p:ext>
            </p:extLst>
          </p:nvPr>
        </p:nvGraphicFramePr>
        <p:xfrm>
          <a:off x="685800" y="1444486"/>
          <a:ext cx="10810875" cy="4023360"/>
        </p:xfrm>
        <a:graphic>
          <a:graphicData uri="http://schemas.openxmlformats.org/drawingml/2006/table">
            <a:tbl>
              <a:tblPr firstRow="1" firstCol="1" bandRow="1">
                <a:tableStyleId>{B301B821-A1FF-4177-AEE7-76D212191A09}</a:tableStyleId>
              </a:tblPr>
              <a:tblGrid>
                <a:gridCol w="3714391">
                  <a:extLst>
                    <a:ext uri="{9D8B030D-6E8A-4147-A177-3AD203B41FA5}">
                      <a16:colId xmlns:a16="http://schemas.microsoft.com/office/drawing/2014/main" val="941155809"/>
                    </a:ext>
                  </a:extLst>
                </a:gridCol>
                <a:gridCol w="1837992">
                  <a:extLst>
                    <a:ext uri="{9D8B030D-6E8A-4147-A177-3AD203B41FA5}">
                      <a16:colId xmlns:a16="http://schemas.microsoft.com/office/drawing/2014/main" val="3853484078"/>
                    </a:ext>
                  </a:extLst>
                </a:gridCol>
                <a:gridCol w="5258492">
                  <a:extLst>
                    <a:ext uri="{9D8B030D-6E8A-4147-A177-3AD203B41FA5}">
                      <a16:colId xmlns:a16="http://schemas.microsoft.com/office/drawing/2014/main" val="3777659007"/>
                    </a:ext>
                  </a:extLst>
                </a:gridCol>
              </a:tblGrid>
              <a:tr h="347472">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Category</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tcPr>
                </a:tc>
                <a:tc>
                  <a:txBody>
                    <a:bodyPr/>
                    <a:lstStyle/>
                    <a:p>
                      <a:pPr algn="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Cost</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Notes</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tcPr>
                </a:tc>
                <a:extLst>
                  <a:ext uri="{0D108BD9-81ED-4DB2-BD59-A6C34878D82A}">
                    <a16:rowId xmlns:a16="http://schemas.microsoft.com/office/drawing/2014/main" val="3010858711"/>
                  </a:ext>
                </a:extLst>
              </a:tr>
              <a:tr h="347472">
                <a:tc gridSpan="3">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Sub-category</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rgbClr val="A7A9AC"/>
                      </a:solidFill>
                      <a:prstDash val="solid"/>
                      <a:round/>
                      <a:headEnd type="none" w="med" len="med"/>
                      <a:tailEnd type="none" w="med" len="med"/>
                    </a:lnL>
                    <a:lnT w="12700" cap="flat" cmpd="sng" algn="ctr">
                      <a:solidFill>
                        <a:srgbClr val="A7A9AC"/>
                      </a:solidFill>
                      <a:prstDash val="solid"/>
                      <a:round/>
                      <a:headEnd type="none" w="med" len="med"/>
                      <a:tailEnd type="none" w="med" len="med"/>
                    </a:lnT>
                  </a:tcPr>
                </a:tc>
                <a:extLst>
                  <a:ext uri="{0D108BD9-81ED-4DB2-BD59-A6C34878D82A}">
                    <a16:rowId xmlns:a16="http://schemas.microsoft.com/office/drawing/2014/main" val="1973504128"/>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62661979"/>
                  </a:ext>
                </a:extLst>
              </a:tr>
              <a:tr h="548640">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consectetur</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adipiscing</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elit</a:t>
                      </a:r>
                      <a:r>
                        <a:rPr lang="en-US" sz="1200" dirty="0">
                          <a:effectLst/>
                          <a:latin typeface="Open Sans" panose="020B0606030504020204" pitchFamily="34" charset="0"/>
                          <a:ea typeface="Open Sans" panose="020B0606030504020204" pitchFamily="34" charset="0"/>
                          <a:cs typeface="Open Sans" panose="020B0606030504020204" pitchFamily="34" charset="0"/>
                        </a:rPr>
                        <a:t>, sed do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eiusmod</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tempor</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incididunt</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ut</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labore</a:t>
                      </a:r>
                      <a:r>
                        <a:rPr lang="en-US" sz="1200" dirty="0">
                          <a:effectLst/>
                          <a:latin typeface="Open Sans" panose="020B0606030504020204" pitchFamily="34" charset="0"/>
                          <a:ea typeface="Open Sans" panose="020B0606030504020204" pitchFamily="34" charset="0"/>
                          <a:cs typeface="Open Sans" panose="020B0606030504020204" pitchFamily="34" charset="0"/>
                        </a:rPr>
                        <a:t> et dolore magna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aliqua</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1328827410"/>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4130644667"/>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1569979991"/>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3633896557"/>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1057125131"/>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3505721934"/>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2105221844"/>
                  </a:ext>
                </a:extLst>
              </a:tr>
              <a:tr h="347472">
                <a:tc>
                  <a:txBody>
                    <a:bodyPr/>
                    <a:lstStyle/>
                    <a:p>
                      <a:pPr>
                        <a:lnSpc>
                          <a:spcPts val="1800"/>
                        </a:lnSpc>
                      </a:pPr>
                      <a:r>
                        <a:rPr lang="en-US" sz="1200" b="0" dirty="0">
                          <a:effectLst/>
                          <a:latin typeface="Open Sans" panose="020B0606030504020204" pitchFamily="34" charset="0"/>
                          <a:ea typeface="Open Sans" panose="020B0606030504020204" pitchFamily="34" charset="0"/>
                          <a:cs typeface="Open Sans" panose="020B0606030504020204" pitchFamily="34" charset="0"/>
                        </a:rPr>
                        <a:t>Lorem ipsum dolor sit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gn="r">
                        <a:lnSpc>
                          <a:spcPts val="1800"/>
                        </a:lnSpc>
                      </a:pPr>
                      <a:r>
                        <a:rPr lang="en-US" sz="1200">
                          <a:effectLst/>
                          <a:latin typeface="Open Sans" panose="020B0606030504020204" pitchFamily="34" charset="0"/>
                          <a:ea typeface="Open Sans" panose="020B0606030504020204" pitchFamily="34" charset="0"/>
                          <a:cs typeface="Open Sans" panose="020B0606030504020204" pitchFamily="34" charset="0"/>
                        </a:rPr>
                        <a:t>$1,000.00</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tc>
                  <a:txBody>
                    <a:bodyPr/>
                    <a:lstStyle/>
                    <a:p>
                      <a:pPr>
                        <a:lnSpc>
                          <a:spcPts val="1800"/>
                        </a:lnSpc>
                      </a:pPr>
                      <a:r>
                        <a:rPr lang="en-US" sz="1200" dirty="0">
                          <a:effectLst/>
                          <a:latin typeface="Open Sans" panose="020B0606030504020204" pitchFamily="34" charset="0"/>
                          <a:ea typeface="Open Sans" panose="020B0606030504020204" pitchFamily="34" charset="0"/>
                          <a:cs typeface="Open Sans" panose="020B0606030504020204" pitchFamily="34" charset="0"/>
                        </a:rPr>
                        <a:t>Lorem ipsum dolor sit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amet</a:t>
                      </a:r>
                      <a:r>
                        <a:rPr lang="en-US" sz="1200" dirty="0">
                          <a:effectLst/>
                          <a:latin typeface="Open Sans" panose="020B0606030504020204" pitchFamily="34" charset="0"/>
                          <a:ea typeface="Open Sans" panose="020B0606030504020204" pitchFamily="34" charset="0"/>
                          <a:cs typeface="Open Sans" panose="020B0606030504020204" pitchFamily="34" charset="0"/>
                        </a:rPr>
                        <a:t>.</a:t>
                      </a:r>
                      <a:endParaRPr lang="en-CA" sz="1200" b="0" dirty="0">
                        <a:effectLst/>
                        <a:latin typeface="Open Sans" panose="020B0606030504020204" pitchFamily="34" charset="0"/>
                        <a:ea typeface="Open Sans" panose="020B0606030504020204" pitchFamily="34" charset="0"/>
                        <a:cs typeface="Open Sans" panose="020B0606030504020204" pitchFamily="34" charset="0"/>
                      </a:endParaRPr>
                    </a:p>
                  </a:txBody>
                  <a:tcPr marL="137160" marR="137160" marT="0" marB="0" anchor="ctr">
                    <a:lnL w="9525" cap="flat" cmpd="sng" algn="ctr">
                      <a:solidFill>
                        <a:srgbClr val="A7A9AC"/>
                      </a:solidFill>
                      <a:prstDash val="solid"/>
                      <a:round/>
                      <a:headEnd type="none" w="med" len="med"/>
                      <a:tailEnd type="none" w="med" len="med"/>
                    </a:lnL>
                    <a:lnR w="9525" cap="flat" cmpd="sng" algn="ctr">
                      <a:solidFill>
                        <a:srgbClr val="A7A9AC"/>
                      </a:solidFill>
                      <a:prstDash val="solid"/>
                      <a:round/>
                      <a:headEnd type="none" w="med" len="med"/>
                      <a:tailEnd type="none" w="med" len="med"/>
                    </a:lnR>
                    <a:lnT w="9525" cap="flat" cmpd="sng" algn="ctr">
                      <a:solidFill>
                        <a:srgbClr val="A7A9AC"/>
                      </a:solidFill>
                      <a:prstDash val="solid"/>
                      <a:round/>
                      <a:headEnd type="none" w="med" len="med"/>
                      <a:tailEnd type="none" w="med" len="med"/>
                    </a:lnT>
                    <a:lnB w="9525" cap="flat" cmpd="sng" algn="ctr">
                      <a:solidFill>
                        <a:srgbClr val="A7A9AC"/>
                      </a:solidFill>
                      <a:prstDash val="solid"/>
                      <a:round/>
                      <a:headEnd type="none" w="med" len="med"/>
                      <a:tailEnd type="none" w="med" len="med"/>
                    </a:lnB>
                    <a:solidFill>
                      <a:schemeClr val="bg2"/>
                    </a:solidFill>
                  </a:tcPr>
                </a:tc>
                <a:extLst>
                  <a:ext uri="{0D108BD9-81ED-4DB2-BD59-A6C34878D82A}">
                    <a16:rowId xmlns:a16="http://schemas.microsoft.com/office/drawing/2014/main" val="1756667249"/>
                  </a:ext>
                </a:extLst>
              </a:tr>
            </a:tbl>
          </a:graphicData>
        </a:graphic>
      </p:graphicFrame>
      <p:sp>
        <p:nvSpPr>
          <p:cNvPr id="12" name="Rectangle 11">
            <a:extLst>
              <a:ext uri="{FF2B5EF4-FFF2-40B4-BE49-F238E27FC236}">
                <a16:creationId xmlns:a16="http://schemas.microsoft.com/office/drawing/2014/main" id="{1BA6A98D-D7C9-C54D-B1A1-2379FDD940C0}"/>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AF0C0F4-B79E-C142-876B-CAF4DC28D4F0}"/>
              </a:ext>
            </a:extLst>
          </p:cNvPr>
          <p:cNvPicPr>
            <a:picLocks noChangeAspect="1"/>
          </p:cNvPicPr>
          <p:nvPr userDrawn="1"/>
        </p:nvPicPr>
        <p:blipFill>
          <a:blip r:embed="rId2"/>
          <a:stretch>
            <a:fillRect/>
          </a:stretch>
        </p:blipFill>
        <p:spPr>
          <a:xfrm>
            <a:off x="9553575" y="6057900"/>
            <a:ext cx="1943100" cy="457200"/>
          </a:xfrm>
          <a:prstGeom prst="rect">
            <a:avLst/>
          </a:prstGeom>
        </p:spPr>
      </p:pic>
      <p:pic>
        <p:nvPicPr>
          <p:cNvPr id="2" name="Image 9">
            <a:extLst>
              <a:ext uri="{FF2B5EF4-FFF2-40B4-BE49-F238E27FC236}">
                <a16:creationId xmlns:a16="http://schemas.microsoft.com/office/drawing/2014/main" id="{B86DD8DD-6B68-D985-A7CD-BF903A076B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65616" y="5773296"/>
            <a:ext cx="1198485" cy="1040904"/>
          </a:xfrm>
          <a:prstGeom prst="rect">
            <a:avLst/>
          </a:prstGeom>
        </p:spPr>
      </p:pic>
    </p:spTree>
    <p:extLst>
      <p:ext uri="{BB962C8B-B14F-4D97-AF65-F5344CB8AC3E}">
        <p14:creationId xmlns:p14="http://schemas.microsoft.com/office/powerpoint/2010/main" val="105457879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age">
    <p:bg>
      <p:bgPr>
        <a:solidFill>
          <a:schemeClr val="bg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090CA8-4E6C-A247-8781-98EB368F5950}"/>
              </a:ext>
            </a:extLst>
          </p:cNvPr>
          <p:cNvSpPr>
            <a:spLocks noGrp="1"/>
          </p:cNvSpPr>
          <p:nvPr>
            <p:ph type="title"/>
          </p:nvPr>
        </p:nvSpPr>
        <p:spPr>
          <a:xfrm>
            <a:off x="599584" y="558188"/>
            <a:ext cx="10897091" cy="627189"/>
          </a:xfrm>
          <a:prstGeom prst="rect">
            <a:avLst/>
          </a:prstGeom>
        </p:spPr>
        <p:txBody>
          <a:bodyPr anchor="t"/>
          <a:lstStyle>
            <a:lvl1pPr>
              <a:defRPr sz="2600" b="1" i="0" spc="50" baseline="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dirty="0"/>
              <a:t>Click to edit Master title style</a:t>
            </a:r>
          </a:p>
        </p:txBody>
      </p:sp>
      <p:sp>
        <p:nvSpPr>
          <p:cNvPr id="6" name="Rectangle 5">
            <a:extLst>
              <a:ext uri="{FF2B5EF4-FFF2-40B4-BE49-F238E27FC236}">
                <a16:creationId xmlns:a16="http://schemas.microsoft.com/office/drawing/2014/main" id="{CA8FE1ED-0847-6343-923F-4D0E80C160C3}"/>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7CCB990-D12A-C94E-B892-1D2B93711B97}"/>
              </a:ext>
            </a:extLst>
          </p:cNvPr>
          <p:cNvPicPr>
            <a:picLocks noChangeAspect="1"/>
          </p:cNvPicPr>
          <p:nvPr userDrawn="1"/>
        </p:nvPicPr>
        <p:blipFill>
          <a:blip r:embed="rId2"/>
          <a:stretch>
            <a:fillRect/>
          </a:stretch>
        </p:blipFill>
        <p:spPr>
          <a:xfrm>
            <a:off x="9553575" y="6057900"/>
            <a:ext cx="1943100" cy="457200"/>
          </a:xfrm>
          <a:prstGeom prst="rect">
            <a:avLst/>
          </a:prstGeom>
        </p:spPr>
      </p:pic>
      <p:pic>
        <p:nvPicPr>
          <p:cNvPr id="2" name="Image 9">
            <a:extLst>
              <a:ext uri="{FF2B5EF4-FFF2-40B4-BE49-F238E27FC236}">
                <a16:creationId xmlns:a16="http://schemas.microsoft.com/office/drawing/2014/main" id="{F2303158-AF7A-426B-D94D-0D4C2C0BCA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65616" y="5773296"/>
            <a:ext cx="1198485" cy="1040904"/>
          </a:xfrm>
          <a:prstGeom prst="rect">
            <a:avLst/>
          </a:prstGeom>
        </p:spPr>
      </p:pic>
    </p:spTree>
    <p:extLst>
      <p:ext uri="{BB962C8B-B14F-4D97-AF65-F5344CB8AC3E}">
        <p14:creationId xmlns:p14="http://schemas.microsoft.com/office/powerpoint/2010/main" val="256237535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page – one column (no log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241A-FE81-E045-A53F-CCB1ECEF6369}"/>
              </a:ext>
            </a:extLst>
          </p:cNvPr>
          <p:cNvSpPr>
            <a:spLocks noGrp="1"/>
          </p:cNvSpPr>
          <p:nvPr>
            <p:ph type="title"/>
          </p:nvPr>
        </p:nvSpPr>
        <p:spPr>
          <a:xfrm>
            <a:off x="599585" y="557498"/>
            <a:ext cx="10897200" cy="627189"/>
          </a:xfrm>
          <a:prstGeom prst="rect">
            <a:avLst/>
          </a:prstGeom>
        </p:spPr>
        <p:txBody>
          <a:bodyPr anchor="t"/>
          <a:lstStyle>
            <a:lvl1pPr>
              <a:defRPr sz="2600" b="1" i="0" spc="50" baseline="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74B1D494-1163-FD4D-87D9-F88FDD14180A}"/>
              </a:ext>
            </a:extLst>
          </p:cNvPr>
          <p:cNvSpPr>
            <a:spLocks noGrp="1"/>
          </p:cNvSpPr>
          <p:nvPr>
            <p:ph sz="half" idx="1"/>
          </p:nvPr>
        </p:nvSpPr>
        <p:spPr>
          <a:xfrm>
            <a:off x="599585" y="1295076"/>
            <a:ext cx="10897090" cy="4877124"/>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marL="1371600" marR="0" lvl="5"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dirty="0"/>
              <a:t>Seventh level</a:t>
            </a:r>
          </a:p>
        </p:txBody>
      </p:sp>
      <p:sp>
        <p:nvSpPr>
          <p:cNvPr id="5" name="Rectangle 4">
            <a:extLst>
              <a:ext uri="{FF2B5EF4-FFF2-40B4-BE49-F238E27FC236}">
                <a16:creationId xmlns:a16="http://schemas.microsoft.com/office/drawing/2014/main" id="{0EDD00A5-8BC9-AE46-B8D3-B7FEC311C25B}"/>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82220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losing slid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2FE736-7B03-5844-9CB9-94A54F70B134}"/>
              </a:ext>
            </a:extLst>
          </p:cNvPr>
          <p:cNvPicPr>
            <a:picLocks noChangeAspect="1"/>
          </p:cNvPicPr>
          <p:nvPr userDrawn="1"/>
        </p:nvPicPr>
        <p:blipFill>
          <a:blip r:embed="rId2"/>
          <a:srcRect/>
          <a:stretch/>
        </p:blipFill>
        <p:spPr>
          <a:xfrm>
            <a:off x="3865528" y="1676113"/>
            <a:ext cx="4460944" cy="3320113"/>
          </a:xfrm>
          <a:prstGeom prst="rect">
            <a:avLst/>
          </a:prstGeom>
        </p:spPr>
      </p:pic>
    </p:spTree>
    <p:extLst>
      <p:ext uri="{BB962C8B-B14F-4D97-AF65-F5344CB8AC3E}">
        <p14:creationId xmlns:p14="http://schemas.microsoft.com/office/powerpoint/2010/main" val="3319096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ruly empty">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113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6955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987EB-915D-B4C6-5D72-0456B29E6A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CDB256F-A214-A951-D704-3858721E44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DE41C50-3E05-6F09-3D01-4B312D69F122}"/>
              </a:ext>
            </a:extLst>
          </p:cNvPr>
          <p:cNvSpPr>
            <a:spLocks noGrp="1"/>
          </p:cNvSpPr>
          <p:nvPr>
            <p:ph type="dt" sz="half" idx="10"/>
          </p:nvPr>
        </p:nvSpPr>
        <p:spPr/>
        <p:txBody>
          <a:bodyPr/>
          <a:lstStyle/>
          <a:p>
            <a:fld id="{F8BD8B14-B09D-4822-9B46-5406A727E215}" type="datetimeFigureOut">
              <a:rPr lang="en-CA" smtClean="0"/>
              <a:t>2024-02-15</a:t>
            </a:fld>
            <a:endParaRPr lang="en-CA"/>
          </a:p>
        </p:txBody>
      </p:sp>
      <p:sp>
        <p:nvSpPr>
          <p:cNvPr id="5" name="Footer Placeholder 4">
            <a:extLst>
              <a:ext uri="{FF2B5EF4-FFF2-40B4-BE49-F238E27FC236}">
                <a16:creationId xmlns:a16="http://schemas.microsoft.com/office/drawing/2014/main" id="{9DBD6C3D-3051-E524-9EB5-2C117F4E985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BBC85AE-DE7E-8D9D-5395-A35EDD05472A}"/>
              </a:ext>
            </a:extLst>
          </p:cNvPr>
          <p:cNvSpPr>
            <a:spLocks noGrp="1"/>
          </p:cNvSpPr>
          <p:nvPr>
            <p:ph type="sldNum" sz="quarter" idx="12"/>
          </p:nvPr>
        </p:nvSpPr>
        <p:spPr/>
        <p:txBody>
          <a:bodyPr/>
          <a:lstStyle/>
          <a:p>
            <a:fld id="{A36F5919-7E1D-4124-AB92-228F2DDA10E9}" type="slidenum">
              <a:rPr lang="en-CA" smtClean="0"/>
              <a:t>‹#›</a:t>
            </a:fld>
            <a:endParaRPr lang="en-CA"/>
          </a:p>
        </p:txBody>
      </p:sp>
    </p:spTree>
    <p:extLst>
      <p:ext uri="{BB962C8B-B14F-4D97-AF65-F5344CB8AC3E}">
        <p14:creationId xmlns:p14="http://schemas.microsoft.com/office/powerpoint/2010/main" val="1358900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1060C-4A78-D0AB-1F28-E15A108050C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3A0B846-54BE-861B-9BBE-4CCC3D92C8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69C4B0D-473D-69C6-7A5C-0CDF1B551057}"/>
              </a:ext>
            </a:extLst>
          </p:cNvPr>
          <p:cNvSpPr>
            <a:spLocks noGrp="1"/>
          </p:cNvSpPr>
          <p:nvPr>
            <p:ph type="dt" sz="half" idx="10"/>
          </p:nvPr>
        </p:nvSpPr>
        <p:spPr/>
        <p:txBody>
          <a:bodyPr/>
          <a:lstStyle/>
          <a:p>
            <a:fld id="{F8BD8B14-B09D-4822-9B46-5406A727E215}" type="datetimeFigureOut">
              <a:rPr lang="en-CA" smtClean="0"/>
              <a:t>2024-02-15</a:t>
            </a:fld>
            <a:endParaRPr lang="en-CA"/>
          </a:p>
        </p:txBody>
      </p:sp>
      <p:sp>
        <p:nvSpPr>
          <p:cNvPr id="5" name="Footer Placeholder 4">
            <a:extLst>
              <a:ext uri="{FF2B5EF4-FFF2-40B4-BE49-F238E27FC236}">
                <a16:creationId xmlns:a16="http://schemas.microsoft.com/office/drawing/2014/main" id="{1AAB211F-0516-0367-1315-6F746CC9C85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517BD8B-277C-544D-EB19-762F399698FC}"/>
              </a:ext>
            </a:extLst>
          </p:cNvPr>
          <p:cNvSpPr>
            <a:spLocks noGrp="1"/>
          </p:cNvSpPr>
          <p:nvPr>
            <p:ph type="sldNum" sz="quarter" idx="12"/>
          </p:nvPr>
        </p:nvSpPr>
        <p:spPr/>
        <p:txBody>
          <a:bodyPr/>
          <a:lstStyle/>
          <a:p>
            <a:fld id="{A36F5919-7E1D-4124-AB92-228F2DDA10E9}" type="slidenum">
              <a:rPr lang="en-CA" smtClean="0"/>
              <a:t>‹#›</a:t>
            </a:fld>
            <a:endParaRPr lang="en-CA"/>
          </a:p>
        </p:txBody>
      </p:sp>
    </p:spTree>
    <p:extLst>
      <p:ext uri="{BB962C8B-B14F-4D97-AF65-F5344CB8AC3E}">
        <p14:creationId xmlns:p14="http://schemas.microsoft.com/office/powerpoint/2010/main" val="837168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aragraph / quote page">
    <p:bg>
      <p:bgPr>
        <a:solidFill>
          <a:schemeClr val="bg1"/>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4B1D494-1163-FD4D-87D9-F88FDD14180A}"/>
              </a:ext>
            </a:extLst>
          </p:cNvPr>
          <p:cNvSpPr>
            <a:spLocks noGrp="1"/>
          </p:cNvSpPr>
          <p:nvPr>
            <p:ph sz="half" idx="1" hasCustomPrompt="1"/>
          </p:nvPr>
        </p:nvSpPr>
        <p:spPr>
          <a:xfrm>
            <a:off x="1515533" y="838200"/>
            <a:ext cx="9160934" cy="4191000"/>
          </a:xfrm>
          <a:prstGeom prst="rect">
            <a:avLst/>
          </a:prstGeom>
        </p:spPr>
        <p:txBody>
          <a:bodyPr anchor="ctr">
            <a:noAutofit/>
          </a:bodyPr>
          <a:lstStyle>
            <a:lvl1pPr marL="0" indent="0" algn="ctr">
              <a:lnSpc>
                <a:spcPct val="150000"/>
              </a:lnSpc>
              <a:spcBef>
                <a:spcPts val="0"/>
              </a:spcBef>
              <a:spcAft>
                <a:spcPts val="1200"/>
              </a:spcAft>
              <a:buFont typeface="Arial" panose="020B0604020202020204" pitchFamily="34" charset="0"/>
              <a:buNone/>
              <a:tabLst/>
              <a:defRPr sz="22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dirty="0"/>
              <a:t>Click to edit Master title style</a:t>
            </a:r>
          </a:p>
        </p:txBody>
      </p:sp>
      <p:sp>
        <p:nvSpPr>
          <p:cNvPr id="4" name="Rectangle 3">
            <a:extLst>
              <a:ext uri="{FF2B5EF4-FFF2-40B4-BE49-F238E27FC236}">
                <a16:creationId xmlns:a16="http://schemas.microsoft.com/office/drawing/2014/main" id="{5FD39231-8104-2C4D-B887-C76C49B4B755}"/>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A0E5017-6E1C-5D4E-A493-781F6C08DC9B}"/>
              </a:ext>
            </a:extLst>
          </p:cNvPr>
          <p:cNvPicPr>
            <a:picLocks noChangeAspect="1"/>
          </p:cNvPicPr>
          <p:nvPr userDrawn="1"/>
        </p:nvPicPr>
        <p:blipFill>
          <a:blip r:embed="rId2"/>
          <a:stretch>
            <a:fillRect/>
          </a:stretch>
        </p:blipFill>
        <p:spPr>
          <a:xfrm>
            <a:off x="9553575" y="6057900"/>
            <a:ext cx="1943100" cy="457200"/>
          </a:xfrm>
          <a:prstGeom prst="rect">
            <a:avLst/>
          </a:prstGeom>
        </p:spPr>
      </p:pic>
      <p:pic>
        <p:nvPicPr>
          <p:cNvPr id="2" name="Image 9">
            <a:extLst>
              <a:ext uri="{FF2B5EF4-FFF2-40B4-BE49-F238E27FC236}">
                <a16:creationId xmlns:a16="http://schemas.microsoft.com/office/drawing/2014/main" id="{1EFD6277-B7B1-D810-FD6E-7DA4103D92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65616" y="5773296"/>
            <a:ext cx="1198485" cy="1040904"/>
          </a:xfrm>
          <a:prstGeom prst="rect">
            <a:avLst/>
          </a:prstGeom>
        </p:spPr>
      </p:pic>
    </p:spTree>
    <p:extLst>
      <p:ext uri="{BB962C8B-B14F-4D97-AF65-F5344CB8AC3E}">
        <p14:creationId xmlns:p14="http://schemas.microsoft.com/office/powerpoint/2010/main" val="350513772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age – one colum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241A-FE81-E045-A53F-CCB1ECEF6369}"/>
              </a:ext>
            </a:extLst>
          </p:cNvPr>
          <p:cNvSpPr>
            <a:spLocks noGrp="1"/>
          </p:cNvSpPr>
          <p:nvPr>
            <p:ph type="title"/>
          </p:nvPr>
        </p:nvSpPr>
        <p:spPr>
          <a:xfrm>
            <a:off x="599585" y="557498"/>
            <a:ext cx="10897200" cy="627189"/>
          </a:xfrm>
          <a:prstGeom prst="rect">
            <a:avLst/>
          </a:prstGeom>
        </p:spPr>
        <p:txBody>
          <a:bodyPr anchor="t"/>
          <a:lstStyle>
            <a:lvl1pPr>
              <a:defRPr sz="2600" b="1" i="0" spc="50" baseline="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74B1D494-1163-FD4D-87D9-F88FDD14180A}"/>
              </a:ext>
            </a:extLst>
          </p:cNvPr>
          <p:cNvSpPr>
            <a:spLocks noGrp="1"/>
          </p:cNvSpPr>
          <p:nvPr>
            <p:ph sz="half" idx="1"/>
          </p:nvPr>
        </p:nvSpPr>
        <p:spPr>
          <a:xfrm>
            <a:off x="599585" y="1295076"/>
            <a:ext cx="10897090" cy="4077024"/>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marL="1371600" marR="0" lvl="5"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dirty="0"/>
              <a:t>Seventh level</a:t>
            </a:r>
          </a:p>
        </p:txBody>
      </p:sp>
      <p:sp>
        <p:nvSpPr>
          <p:cNvPr id="5" name="Rectangle 4">
            <a:extLst>
              <a:ext uri="{FF2B5EF4-FFF2-40B4-BE49-F238E27FC236}">
                <a16:creationId xmlns:a16="http://schemas.microsoft.com/office/drawing/2014/main" id="{0EDD00A5-8BC9-AE46-B8D3-B7FEC311C25B}"/>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A24F25A-A643-A844-91A9-2D5B56DB8E7F}"/>
              </a:ext>
            </a:extLst>
          </p:cNvPr>
          <p:cNvPicPr>
            <a:picLocks noChangeAspect="1"/>
          </p:cNvPicPr>
          <p:nvPr userDrawn="1"/>
        </p:nvPicPr>
        <p:blipFill>
          <a:blip r:embed="rId2"/>
          <a:stretch>
            <a:fillRect/>
          </a:stretch>
        </p:blipFill>
        <p:spPr>
          <a:xfrm>
            <a:off x="9553575" y="6057900"/>
            <a:ext cx="1943100" cy="457200"/>
          </a:xfrm>
          <a:prstGeom prst="rect">
            <a:avLst/>
          </a:prstGeom>
          <a:solidFill>
            <a:schemeClr val="bg2"/>
          </a:solidFill>
        </p:spPr>
      </p:pic>
      <p:pic>
        <p:nvPicPr>
          <p:cNvPr id="3" name="Image 9">
            <a:extLst>
              <a:ext uri="{FF2B5EF4-FFF2-40B4-BE49-F238E27FC236}">
                <a16:creationId xmlns:a16="http://schemas.microsoft.com/office/drawing/2014/main" id="{2EAD5B7E-6209-A0D1-C1F4-C9EDDD53A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65616" y="5773296"/>
            <a:ext cx="1198485" cy="1040904"/>
          </a:xfrm>
          <a:prstGeom prst="rect">
            <a:avLst/>
          </a:prstGeom>
        </p:spPr>
      </p:pic>
    </p:spTree>
    <p:extLst>
      <p:ext uri="{BB962C8B-B14F-4D97-AF65-F5344CB8AC3E}">
        <p14:creationId xmlns:p14="http://schemas.microsoft.com/office/powerpoint/2010/main" val="311451035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age – two columns">
    <p:bg>
      <p:bgPr>
        <a:solidFill>
          <a:schemeClr val="bg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292A029-F549-3740-BF04-29AC6D613DB7}"/>
              </a:ext>
            </a:extLst>
          </p:cNvPr>
          <p:cNvSpPr>
            <a:spLocks noGrp="1"/>
          </p:cNvSpPr>
          <p:nvPr>
            <p:ph type="title"/>
          </p:nvPr>
        </p:nvSpPr>
        <p:spPr>
          <a:xfrm>
            <a:off x="599584" y="558188"/>
            <a:ext cx="10897091" cy="627189"/>
          </a:xfrm>
          <a:prstGeom prst="rect">
            <a:avLst/>
          </a:prstGeom>
        </p:spPr>
        <p:txBody>
          <a:bodyPr anchor="t"/>
          <a:lstStyle>
            <a:lvl1pPr>
              <a:defRPr sz="2600" b="1" i="0" spc="50" baseline="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E4710339-FCEB-864A-BE99-139C449C3056}"/>
              </a:ext>
            </a:extLst>
          </p:cNvPr>
          <p:cNvSpPr>
            <a:spLocks noGrp="1"/>
          </p:cNvSpPr>
          <p:nvPr>
            <p:ph sz="half" idx="1"/>
          </p:nvPr>
        </p:nvSpPr>
        <p:spPr>
          <a:xfrm>
            <a:off x="599585" y="1295076"/>
            <a:ext cx="5267815" cy="4077024"/>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marL="1371600" marR="0" lvl="5"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dirty="0"/>
              <a:t>Seventh level</a:t>
            </a:r>
          </a:p>
        </p:txBody>
      </p:sp>
      <p:sp>
        <p:nvSpPr>
          <p:cNvPr id="11" name="Content Placeholder 2">
            <a:extLst>
              <a:ext uri="{FF2B5EF4-FFF2-40B4-BE49-F238E27FC236}">
                <a16:creationId xmlns:a16="http://schemas.microsoft.com/office/drawing/2014/main" id="{090E677D-56A4-5F4D-AB35-5014A471F121}"/>
              </a:ext>
            </a:extLst>
          </p:cNvPr>
          <p:cNvSpPr>
            <a:spLocks noGrp="1"/>
          </p:cNvSpPr>
          <p:nvPr>
            <p:ph sz="half" idx="13"/>
          </p:nvPr>
        </p:nvSpPr>
        <p:spPr>
          <a:xfrm>
            <a:off x="6228860" y="1295076"/>
            <a:ext cx="5267815" cy="4077024"/>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marL="1371600" marR="0" lvl="5"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dirty="0"/>
              <a:t>Seventh level</a:t>
            </a:r>
          </a:p>
        </p:txBody>
      </p:sp>
      <p:sp>
        <p:nvSpPr>
          <p:cNvPr id="6" name="Rectangle 5">
            <a:extLst>
              <a:ext uri="{FF2B5EF4-FFF2-40B4-BE49-F238E27FC236}">
                <a16:creationId xmlns:a16="http://schemas.microsoft.com/office/drawing/2014/main" id="{9E79E0C7-49D7-D441-8459-298913F18B51}"/>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613AD3E-8D13-2849-9D68-E72414870EFE}"/>
              </a:ext>
            </a:extLst>
          </p:cNvPr>
          <p:cNvPicPr>
            <a:picLocks noChangeAspect="1"/>
          </p:cNvPicPr>
          <p:nvPr userDrawn="1"/>
        </p:nvPicPr>
        <p:blipFill>
          <a:blip r:embed="rId2"/>
          <a:stretch>
            <a:fillRect/>
          </a:stretch>
        </p:blipFill>
        <p:spPr>
          <a:xfrm>
            <a:off x="9553575" y="6057900"/>
            <a:ext cx="1943100" cy="457200"/>
          </a:xfrm>
          <a:prstGeom prst="rect">
            <a:avLst/>
          </a:prstGeom>
        </p:spPr>
      </p:pic>
      <p:pic>
        <p:nvPicPr>
          <p:cNvPr id="2" name="Image 9">
            <a:extLst>
              <a:ext uri="{FF2B5EF4-FFF2-40B4-BE49-F238E27FC236}">
                <a16:creationId xmlns:a16="http://schemas.microsoft.com/office/drawing/2014/main" id="{63CB296D-6EE0-5E43-8E97-C2A7D9307A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65616" y="5773296"/>
            <a:ext cx="1198485" cy="1040904"/>
          </a:xfrm>
          <a:prstGeom prst="rect">
            <a:avLst/>
          </a:prstGeom>
        </p:spPr>
      </p:pic>
    </p:spTree>
    <p:extLst>
      <p:ext uri="{BB962C8B-B14F-4D97-AF65-F5344CB8AC3E}">
        <p14:creationId xmlns:p14="http://schemas.microsoft.com/office/powerpoint/2010/main" val="177464408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age with photo">
    <p:bg>
      <p:bgPr>
        <a:solidFill>
          <a:schemeClr val="bg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292A029-F549-3740-BF04-29AC6D613DB7}"/>
              </a:ext>
            </a:extLst>
          </p:cNvPr>
          <p:cNvSpPr>
            <a:spLocks noGrp="1"/>
          </p:cNvSpPr>
          <p:nvPr>
            <p:ph type="title"/>
          </p:nvPr>
        </p:nvSpPr>
        <p:spPr>
          <a:xfrm>
            <a:off x="599584" y="558188"/>
            <a:ext cx="10897091" cy="627189"/>
          </a:xfrm>
          <a:prstGeom prst="rect">
            <a:avLst/>
          </a:prstGeom>
        </p:spPr>
        <p:txBody>
          <a:bodyPr anchor="t"/>
          <a:lstStyle>
            <a:lvl1pPr>
              <a:defRPr sz="2600" b="1" i="0" spc="50" baseline="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01DB2C69-F649-2E41-A435-292B23F4B621}"/>
              </a:ext>
            </a:extLst>
          </p:cNvPr>
          <p:cNvSpPr>
            <a:spLocks noGrp="1"/>
          </p:cNvSpPr>
          <p:nvPr>
            <p:ph sz="half" idx="1"/>
          </p:nvPr>
        </p:nvSpPr>
        <p:spPr>
          <a:xfrm>
            <a:off x="599585" y="1295076"/>
            <a:ext cx="5267815" cy="4077024"/>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marL="1371600" marR="0" lvl="5"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dirty="0"/>
              <a:t>Seventh level</a:t>
            </a:r>
          </a:p>
        </p:txBody>
      </p:sp>
      <p:sp>
        <p:nvSpPr>
          <p:cNvPr id="5" name="Rectangle 4">
            <a:extLst>
              <a:ext uri="{FF2B5EF4-FFF2-40B4-BE49-F238E27FC236}">
                <a16:creationId xmlns:a16="http://schemas.microsoft.com/office/drawing/2014/main" id="{E062C3FF-FCAB-DB45-A58D-0BD8642C952C}"/>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7F8819-A836-B049-8514-1DE0A7FC7EEF}"/>
              </a:ext>
            </a:extLst>
          </p:cNvPr>
          <p:cNvPicPr>
            <a:picLocks noChangeAspect="1"/>
          </p:cNvPicPr>
          <p:nvPr userDrawn="1"/>
        </p:nvPicPr>
        <p:blipFill>
          <a:blip r:embed="rId2"/>
          <a:stretch>
            <a:fillRect/>
          </a:stretch>
        </p:blipFill>
        <p:spPr>
          <a:xfrm>
            <a:off x="9553575" y="6057900"/>
            <a:ext cx="1943100" cy="457200"/>
          </a:xfrm>
          <a:prstGeom prst="rect">
            <a:avLst/>
          </a:prstGeom>
        </p:spPr>
      </p:pic>
      <p:pic>
        <p:nvPicPr>
          <p:cNvPr id="2" name="Image 9">
            <a:extLst>
              <a:ext uri="{FF2B5EF4-FFF2-40B4-BE49-F238E27FC236}">
                <a16:creationId xmlns:a16="http://schemas.microsoft.com/office/drawing/2014/main" id="{41611CDB-CFF1-292A-DE5B-37F5119CF1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65616" y="5773296"/>
            <a:ext cx="1198485" cy="1040904"/>
          </a:xfrm>
          <a:prstGeom prst="rect">
            <a:avLst/>
          </a:prstGeom>
        </p:spPr>
      </p:pic>
    </p:spTree>
    <p:extLst>
      <p:ext uri="{BB962C8B-B14F-4D97-AF65-F5344CB8AC3E}">
        <p14:creationId xmlns:p14="http://schemas.microsoft.com/office/powerpoint/2010/main" val="150289007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age with call-out box – grey">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6CA14FC-D5E3-E847-A5CB-16350B11CE2F}"/>
              </a:ext>
            </a:extLst>
          </p:cNvPr>
          <p:cNvSpPr>
            <a:spLocks noGrp="1"/>
          </p:cNvSpPr>
          <p:nvPr>
            <p:ph type="title"/>
          </p:nvPr>
        </p:nvSpPr>
        <p:spPr>
          <a:xfrm>
            <a:off x="599584" y="558188"/>
            <a:ext cx="10897091" cy="627189"/>
          </a:xfrm>
          <a:prstGeom prst="rect">
            <a:avLst/>
          </a:prstGeom>
        </p:spPr>
        <p:txBody>
          <a:bodyPr anchor="t"/>
          <a:lstStyle>
            <a:lvl1pPr>
              <a:defRPr sz="2600" b="1" i="0" spc="50" baseline="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FCA88CE5-A779-0641-85F6-BEC2C1831BA1}"/>
              </a:ext>
            </a:extLst>
          </p:cNvPr>
          <p:cNvSpPr>
            <a:spLocks noGrp="1"/>
          </p:cNvSpPr>
          <p:nvPr>
            <p:ph sz="half" idx="1"/>
          </p:nvPr>
        </p:nvSpPr>
        <p:spPr>
          <a:xfrm>
            <a:off x="599585" y="1295076"/>
            <a:ext cx="5267815" cy="4077024"/>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marL="1371600" marR="0" lvl="5"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dirty="0"/>
              <a:t>Seventh level</a:t>
            </a:r>
          </a:p>
        </p:txBody>
      </p:sp>
      <p:sp>
        <p:nvSpPr>
          <p:cNvPr id="11" name="Rectangle 10">
            <a:extLst>
              <a:ext uri="{FF2B5EF4-FFF2-40B4-BE49-F238E27FC236}">
                <a16:creationId xmlns:a16="http://schemas.microsoft.com/office/drawing/2014/main" id="{EE5711D0-D8F4-4A49-9587-EDE19A5ED6DB}"/>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971143-3B60-194D-8E74-314C97087656}"/>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03DD7EF-F45E-B74D-ADF0-34EBA7EC4919}"/>
              </a:ext>
            </a:extLst>
          </p:cNvPr>
          <p:cNvPicPr>
            <a:picLocks noChangeAspect="1"/>
          </p:cNvPicPr>
          <p:nvPr userDrawn="1"/>
        </p:nvPicPr>
        <p:blipFill>
          <a:blip r:embed="rId2"/>
          <a:stretch>
            <a:fillRect/>
          </a:stretch>
        </p:blipFill>
        <p:spPr>
          <a:xfrm>
            <a:off x="9553575" y="6057900"/>
            <a:ext cx="1943100" cy="457200"/>
          </a:xfrm>
          <a:prstGeom prst="rect">
            <a:avLst/>
          </a:prstGeom>
        </p:spPr>
      </p:pic>
      <p:sp>
        <p:nvSpPr>
          <p:cNvPr id="16" name="Text Placeholder 4">
            <a:extLst>
              <a:ext uri="{FF2B5EF4-FFF2-40B4-BE49-F238E27FC236}">
                <a16:creationId xmlns:a16="http://schemas.microsoft.com/office/drawing/2014/main" id="{7C48E1BB-06F0-0B44-BA97-6B860B59B8CC}"/>
              </a:ext>
            </a:extLst>
          </p:cNvPr>
          <p:cNvSpPr>
            <a:spLocks noGrp="1"/>
          </p:cNvSpPr>
          <p:nvPr>
            <p:ph type="body" sz="quarter" idx="10" hasCustomPrompt="1"/>
          </p:nvPr>
        </p:nvSpPr>
        <p:spPr>
          <a:xfrm>
            <a:off x="6324600" y="1447800"/>
            <a:ext cx="5170199" cy="2560124"/>
          </a:xfrm>
          <a:prstGeom prst="roundRect">
            <a:avLst>
              <a:gd name="adj" fmla="val 193"/>
            </a:avLst>
          </a:prstGeom>
          <a:solidFill>
            <a:schemeClr val="bg1"/>
          </a:solidFill>
          <a:ln w="12700">
            <a:noFill/>
          </a:ln>
        </p:spPr>
        <p:txBody>
          <a:bodyPr wrap="square" lIns="457200" tIns="457200" rIns="457200" bIns="457200" anchor="t" anchorCtr="0">
            <a:spAutoFit/>
          </a:bodyPr>
          <a:lstStyle>
            <a:lvl1pPr marL="0" indent="0">
              <a:lnSpc>
                <a:spcPts val="2560"/>
              </a:lnSpc>
              <a:spcBef>
                <a:spcPts val="0"/>
              </a:spcBef>
              <a:spcAft>
                <a:spcPts val="0"/>
              </a:spcAft>
              <a:buNone/>
              <a:defRPr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mollis</a:t>
            </a:r>
            <a:r>
              <a:rPr lang="en-US" dirty="0"/>
              <a:t> </a:t>
            </a:r>
            <a:r>
              <a:rPr lang="en-US" dirty="0" err="1"/>
              <a:t>laoreet</a:t>
            </a:r>
            <a:r>
              <a:rPr lang="en-US" dirty="0"/>
              <a:t> </a:t>
            </a:r>
            <a:r>
              <a:rPr lang="en-US" dirty="0" err="1"/>
              <a:t>faucibus</a:t>
            </a:r>
            <a:r>
              <a:rPr lang="en-US" dirty="0"/>
              <a:t>. </a:t>
            </a:r>
            <a:r>
              <a:rPr lang="en-US" dirty="0" err="1"/>
              <a:t>Vivamus</a:t>
            </a:r>
            <a:r>
              <a:rPr lang="en-US" dirty="0"/>
              <a:t> </a:t>
            </a:r>
            <a:r>
              <a:rPr lang="en-US" dirty="0" err="1"/>
              <a:t>condimentum</a:t>
            </a:r>
            <a:r>
              <a:rPr lang="en-US" dirty="0"/>
              <a:t> magna at </a:t>
            </a:r>
            <a:r>
              <a:rPr lang="en-US" dirty="0" err="1"/>
              <a:t>neque</a:t>
            </a:r>
            <a:r>
              <a:rPr lang="en-US" dirty="0"/>
              <a:t> convallis, id vestibulum nisi </a:t>
            </a:r>
            <a:r>
              <a:rPr lang="en-US" dirty="0" err="1"/>
              <a:t>vulputate</a:t>
            </a:r>
            <a:r>
              <a:rPr lang="en-US" dirty="0"/>
              <a:t>. Sed fermentum </a:t>
            </a:r>
            <a:r>
              <a:rPr lang="en-US" dirty="0" err="1"/>
              <a:t>leo</a:t>
            </a:r>
            <a:r>
              <a:rPr lang="en-US" dirty="0"/>
              <a:t> </a:t>
            </a:r>
            <a:r>
              <a:rPr lang="en-US" dirty="0" err="1"/>
              <a:t>enim</a:t>
            </a:r>
            <a:r>
              <a:rPr lang="en-US" dirty="0"/>
              <a:t>.</a:t>
            </a:r>
          </a:p>
        </p:txBody>
      </p:sp>
      <p:pic>
        <p:nvPicPr>
          <p:cNvPr id="2" name="Image 9">
            <a:extLst>
              <a:ext uri="{FF2B5EF4-FFF2-40B4-BE49-F238E27FC236}">
                <a16:creationId xmlns:a16="http://schemas.microsoft.com/office/drawing/2014/main" id="{128E331E-AE3C-4AA2-4D96-BA2E046C97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65616" y="5773296"/>
            <a:ext cx="1198485" cy="1040904"/>
          </a:xfrm>
          <a:prstGeom prst="rect">
            <a:avLst/>
          </a:prstGeom>
        </p:spPr>
      </p:pic>
    </p:spTree>
    <p:extLst>
      <p:ext uri="{BB962C8B-B14F-4D97-AF65-F5344CB8AC3E}">
        <p14:creationId xmlns:p14="http://schemas.microsoft.com/office/powerpoint/2010/main" val="49006320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age with chart – blank">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58BCE2-55D5-C94F-999B-0811A86B3A9E}"/>
              </a:ext>
            </a:extLst>
          </p:cNvPr>
          <p:cNvSpPr/>
          <p:nvPr userDrawn="1"/>
        </p:nvSpPr>
        <p:spPr>
          <a:xfrm>
            <a:off x="6324600" y="1447801"/>
            <a:ext cx="5172075" cy="3924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CE927F1-A53E-1649-9F0B-A5C21EDB2C08}"/>
              </a:ext>
            </a:extLst>
          </p:cNvPr>
          <p:cNvSpPr>
            <a:spLocks noGrp="1"/>
          </p:cNvSpPr>
          <p:nvPr>
            <p:ph type="title"/>
          </p:nvPr>
        </p:nvSpPr>
        <p:spPr>
          <a:xfrm>
            <a:off x="599584" y="558188"/>
            <a:ext cx="10897091" cy="627189"/>
          </a:xfrm>
          <a:prstGeom prst="rect">
            <a:avLst/>
          </a:prstGeom>
        </p:spPr>
        <p:txBody>
          <a:bodyPr anchor="t"/>
          <a:lstStyle>
            <a:lvl1pPr>
              <a:defRPr sz="2600" b="1" i="0" spc="50" baseline="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16A36056-8BCF-FE40-937E-16F129FFBEF8}"/>
              </a:ext>
            </a:extLst>
          </p:cNvPr>
          <p:cNvSpPr>
            <a:spLocks noGrp="1"/>
          </p:cNvSpPr>
          <p:nvPr>
            <p:ph sz="half" idx="1"/>
          </p:nvPr>
        </p:nvSpPr>
        <p:spPr>
          <a:xfrm>
            <a:off x="599585" y="1295076"/>
            <a:ext cx="5267815" cy="4077024"/>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marL="1371600" marR="0" lvl="5"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dirty="0"/>
              <a:t>Seventh level</a:t>
            </a:r>
          </a:p>
        </p:txBody>
      </p:sp>
      <p:sp>
        <p:nvSpPr>
          <p:cNvPr id="9" name="Rectangle 8">
            <a:extLst>
              <a:ext uri="{FF2B5EF4-FFF2-40B4-BE49-F238E27FC236}">
                <a16:creationId xmlns:a16="http://schemas.microsoft.com/office/drawing/2014/main" id="{20DB83B9-54B8-CE4C-BAB4-1E541FC8585F}"/>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CFD8AC7-9F5E-B349-82F2-2056430DCCCB}"/>
              </a:ext>
            </a:extLst>
          </p:cNvPr>
          <p:cNvPicPr>
            <a:picLocks noChangeAspect="1"/>
          </p:cNvPicPr>
          <p:nvPr userDrawn="1"/>
        </p:nvPicPr>
        <p:blipFill>
          <a:blip r:embed="rId2"/>
          <a:stretch>
            <a:fillRect/>
          </a:stretch>
        </p:blipFill>
        <p:spPr>
          <a:xfrm>
            <a:off x="9553575" y="6057900"/>
            <a:ext cx="1943100" cy="457200"/>
          </a:xfrm>
          <a:prstGeom prst="rect">
            <a:avLst/>
          </a:prstGeom>
        </p:spPr>
      </p:pic>
      <p:pic>
        <p:nvPicPr>
          <p:cNvPr id="2" name="Image 9">
            <a:extLst>
              <a:ext uri="{FF2B5EF4-FFF2-40B4-BE49-F238E27FC236}">
                <a16:creationId xmlns:a16="http://schemas.microsoft.com/office/drawing/2014/main" id="{250B5F56-7513-98B8-2FAD-6D5B6085B2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65616" y="5773296"/>
            <a:ext cx="1198485" cy="1040904"/>
          </a:xfrm>
          <a:prstGeom prst="rect">
            <a:avLst/>
          </a:prstGeom>
        </p:spPr>
      </p:pic>
    </p:spTree>
    <p:extLst>
      <p:ext uri="{BB962C8B-B14F-4D97-AF65-F5344CB8AC3E}">
        <p14:creationId xmlns:p14="http://schemas.microsoft.com/office/powerpoint/2010/main" val="37122566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with chart – pie chart">
    <p:bg>
      <p:bgPr>
        <a:solidFill>
          <a:schemeClr val="bg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CE927F1-A53E-1649-9F0B-A5C21EDB2C08}"/>
              </a:ext>
            </a:extLst>
          </p:cNvPr>
          <p:cNvSpPr>
            <a:spLocks noGrp="1"/>
          </p:cNvSpPr>
          <p:nvPr>
            <p:ph type="title"/>
          </p:nvPr>
        </p:nvSpPr>
        <p:spPr>
          <a:xfrm>
            <a:off x="599584" y="558188"/>
            <a:ext cx="10897091" cy="627189"/>
          </a:xfrm>
          <a:prstGeom prst="rect">
            <a:avLst/>
          </a:prstGeom>
        </p:spPr>
        <p:txBody>
          <a:bodyPr anchor="t"/>
          <a:lstStyle>
            <a:lvl1pPr>
              <a:defRPr sz="2600" b="1" i="0" spc="50" baseline="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16A36056-8BCF-FE40-937E-16F129FFBEF8}"/>
              </a:ext>
            </a:extLst>
          </p:cNvPr>
          <p:cNvSpPr>
            <a:spLocks noGrp="1"/>
          </p:cNvSpPr>
          <p:nvPr>
            <p:ph sz="half" idx="1"/>
          </p:nvPr>
        </p:nvSpPr>
        <p:spPr>
          <a:xfrm>
            <a:off x="599585" y="1295076"/>
            <a:ext cx="5267815" cy="4077024"/>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marL="1371600" marR="0" lvl="5"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dirty="0"/>
              <a:t>Seventh level</a:t>
            </a:r>
          </a:p>
        </p:txBody>
      </p:sp>
      <p:sp>
        <p:nvSpPr>
          <p:cNvPr id="9" name="Rectangle 8">
            <a:extLst>
              <a:ext uri="{FF2B5EF4-FFF2-40B4-BE49-F238E27FC236}">
                <a16:creationId xmlns:a16="http://schemas.microsoft.com/office/drawing/2014/main" id="{7B2934EA-4202-FA4A-8735-8624E708DC61}"/>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98C9206-C980-F841-B47C-3AB7C0D8130F}"/>
              </a:ext>
            </a:extLst>
          </p:cNvPr>
          <p:cNvPicPr>
            <a:picLocks noChangeAspect="1"/>
          </p:cNvPicPr>
          <p:nvPr userDrawn="1"/>
        </p:nvPicPr>
        <p:blipFill>
          <a:blip r:embed="rId2"/>
          <a:stretch>
            <a:fillRect/>
          </a:stretch>
        </p:blipFill>
        <p:spPr>
          <a:xfrm>
            <a:off x="9553575" y="6057900"/>
            <a:ext cx="1943100" cy="457200"/>
          </a:xfrm>
          <a:prstGeom prst="rect">
            <a:avLst/>
          </a:prstGeom>
        </p:spPr>
      </p:pic>
      <p:sp>
        <p:nvSpPr>
          <p:cNvPr id="16" name="Rectangle 15">
            <a:extLst>
              <a:ext uri="{FF2B5EF4-FFF2-40B4-BE49-F238E27FC236}">
                <a16:creationId xmlns:a16="http://schemas.microsoft.com/office/drawing/2014/main" id="{8140C1D0-ECAF-7945-8694-02BB6AA575E9}"/>
              </a:ext>
            </a:extLst>
          </p:cNvPr>
          <p:cNvSpPr/>
          <p:nvPr userDrawn="1"/>
        </p:nvSpPr>
        <p:spPr>
          <a:xfrm>
            <a:off x="6324600" y="1447801"/>
            <a:ext cx="5172075" cy="3924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Content Placeholder 6">
            <a:extLst>
              <a:ext uri="{FF2B5EF4-FFF2-40B4-BE49-F238E27FC236}">
                <a16:creationId xmlns:a16="http://schemas.microsoft.com/office/drawing/2014/main" id="{E7BCD9BC-2BB9-FA4C-BC63-5596B430E149}"/>
              </a:ext>
            </a:extLst>
          </p:cNvPr>
          <p:cNvGraphicFramePr>
            <a:graphicFrameLocks/>
          </p:cNvGraphicFramePr>
          <p:nvPr userDrawn="1">
            <p:extLst>
              <p:ext uri="{D42A27DB-BD31-4B8C-83A1-F6EECF244321}">
                <p14:modId xmlns:p14="http://schemas.microsoft.com/office/powerpoint/2010/main" val="2294380861"/>
              </p:ext>
            </p:extLst>
          </p:nvPr>
        </p:nvGraphicFramePr>
        <p:xfrm>
          <a:off x="6818370" y="1560556"/>
          <a:ext cx="4184534" cy="3062244"/>
        </p:xfrm>
        <a:graphic>
          <a:graphicData uri="http://schemas.openxmlformats.org/drawingml/2006/chart">
            <c:chart xmlns:c="http://schemas.openxmlformats.org/drawingml/2006/chart" xmlns:r="http://schemas.openxmlformats.org/officeDocument/2006/relationships" r:id="rId3"/>
          </a:graphicData>
        </a:graphic>
      </p:graphicFrame>
      <p:sp>
        <p:nvSpPr>
          <p:cNvPr id="14" name="Content Placeholder 2">
            <a:extLst>
              <a:ext uri="{FF2B5EF4-FFF2-40B4-BE49-F238E27FC236}">
                <a16:creationId xmlns:a16="http://schemas.microsoft.com/office/drawing/2014/main" id="{35E732A7-6ACC-C04B-80D5-267CD7E3BD0D}"/>
              </a:ext>
            </a:extLst>
          </p:cNvPr>
          <p:cNvSpPr>
            <a:spLocks noGrp="1"/>
          </p:cNvSpPr>
          <p:nvPr>
            <p:ph sz="half" idx="10" hasCustomPrompt="1"/>
          </p:nvPr>
        </p:nvSpPr>
        <p:spPr>
          <a:xfrm>
            <a:off x="6324600" y="4630183"/>
            <a:ext cx="5172075" cy="584562"/>
          </a:xfrm>
          <a:prstGeom prst="rect">
            <a:avLst/>
          </a:prstGeom>
        </p:spPr>
        <p:txBody>
          <a:bodyPr anchor="b" anchorCtr="0">
            <a:noAutofit/>
          </a:bodyPr>
          <a:lstStyle>
            <a:lvl1pPr marL="0" indent="0" algn="ctr">
              <a:lnSpc>
                <a:spcPct val="112000"/>
              </a:lnSpc>
              <a:spcBef>
                <a:spcPts val="0"/>
              </a:spcBef>
              <a:spcAft>
                <a:spcPts val="0"/>
              </a:spcAft>
              <a:buFont typeface="Arial" panose="020B0604020202020204" pitchFamily="34" charset="0"/>
              <a:buNone/>
              <a:tabLst/>
              <a:defRPr sz="16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228600">
              <a:lnSpc>
                <a:spcPct val="150000"/>
              </a:lnSpc>
              <a:spcBef>
                <a:spcPts val="0"/>
              </a:spcBef>
              <a:spcAft>
                <a:spcPts val="1200"/>
              </a:spcAft>
              <a:buFont typeface="Arial" panose="020B0604020202020204" pitchFamily="34" charset="0"/>
              <a:buChar char="•"/>
              <a:tabLst/>
              <a:defRPr sz="1600">
                <a:solidFill>
                  <a:srgbClr val="212121"/>
                </a:solidFill>
              </a:defRPr>
            </a:lvl2pPr>
            <a:lvl3pPr marL="685800" indent="-228600">
              <a:lnSpc>
                <a:spcPct val="150000"/>
              </a:lnSpc>
              <a:spcBef>
                <a:spcPts val="0"/>
              </a:spcBef>
              <a:spcAft>
                <a:spcPts val="1200"/>
              </a:spcAft>
              <a:buFont typeface="System Font Regular"/>
              <a:buChar char="⁃"/>
              <a:tabLst/>
              <a:defRPr sz="1600">
                <a:solidFill>
                  <a:srgbClr val="212121"/>
                </a:solidFill>
              </a:defRPr>
            </a:lvl3pPr>
            <a:lvl4pPr marL="914400" indent="-228600">
              <a:lnSpc>
                <a:spcPct val="150000"/>
              </a:lnSpc>
              <a:spcBef>
                <a:spcPts val="0"/>
              </a:spcBef>
              <a:spcAft>
                <a:spcPts val="1200"/>
              </a:spcAft>
              <a:buFont typeface="Arial" panose="020B0604020202020204" pitchFamily="34" charset="0"/>
              <a:buChar char="•"/>
              <a:tabLst/>
              <a:defRPr sz="1400">
                <a:solidFill>
                  <a:srgbClr val="21212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rgbClr val="212121"/>
                </a:solidFill>
              </a:defRPr>
            </a:lvl5pPr>
            <a:lvl6pPr marL="1371600" indent="-228600">
              <a:spcBef>
                <a:spcPts val="0"/>
              </a:spcBef>
              <a:spcAft>
                <a:spcPts val="1200"/>
              </a:spcAft>
              <a:buFont typeface="Arial" panose="020B0604020202020204" pitchFamily="34" charset="0"/>
              <a:buChar char="•"/>
              <a:tabLst/>
              <a:defRPr/>
            </a:lvl6pPr>
            <a:lvl7pPr marL="1828800" indent="-228600">
              <a:defRPr/>
            </a:lvl7pPr>
            <a:lvl8pPr marL="2057400" indent="-228600">
              <a:defRPr/>
            </a:lvl8pPr>
          </a:lstStyle>
          <a:p>
            <a:pPr lvl="0"/>
            <a:r>
              <a:rPr lang="en-US" dirty="0"/>
              <a:t>Chart Title</a:t>
            </a:r>
          </a:p>
        </p:txBody>
      </p:sp>
      <p:pic>
        <p:nvPicPr>
          <p:cNvPr id="2" name="Image 9">
            <a:extLst>
              <a:ext uri="{FF2B5EF4-FFF2-40B4-BE49-F238E27FC236}">
                <a16:creationId xmlns:a16="http://schemas.microsoft.com/office/drawing/2014/main" id="{9420F94E-198E-ED58-9F8F-4AF99E13B0D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65616" y="5773296"/>
            <a:ext cx="1198485" cy="1040904"/>
          </a:xfrm>
          <a:prstGeom prst="rect">
            <a:avLst/>
          </a:prstGeom>
        </p:spPr>
      </p:pic>
    </p:spTree>
    <p:extLst>
      <p:ext uri="{BB962C8B-B14F-4D97-AF65-F5344CB8AC3E}">
        <p14:creationId xmlns:p14="http://schemas.microsoft.com/office/powerpoint/2010/main" val="19289503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with chart – bar graph">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6E3C6B-6AB0-AB44-A85B-B71A1009024C}"/>
              </a:ext>
            </a:extLst>
          </p:cNvPr>
          <p:cNvSpPr/>
          <p:nvPr userDrawn="1"/>
        </p:nvSpPr>
        <p:spPr>
          <a:xfrm>
            <a:off x="6324600" y="1447801"/>
            <a:ext cx="5172075" cy="3924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FC25F553-0922-294E-BC11-D3EF8C608DF4}"/>
              </a:ext>
            </a:extLst>
          </p:cNvPr>
          <p:cNvSpPr>
            <a:spLocks noGrp="1"/>
          </p:cNvSpPr>
          <p:nvPr>
            <p:ph sz="half" idx="10" hasCustomPrompt="1"/>
          </p:nvPr>
        </p:nvSpPr>
        <p:spPr>
          <a:xfrm>
            <a:off x="6324600" y="4630183"/>
            <a:ext cx="5172075" cy="584562"/>
          </a:xfrm>
          <a:prstGeom prst="rect">
            <a:avLst/>
          </a:prstGeom>
        </p:spPr>
        <p:txBody>
          <a:bodyPr anchor="b" anchorCtr="0">
            <a:noAutofit/>
          </a:bodyPr>
          <a:lstStyle>
            <a:lvl1pPr marL="0" indent="0" algn="ctr">
              <a:lnSpc>
                <a:spcPct val="112000"/>
              </a:lnSpc>
              <a:spcBef>
                <a:spcPts val="0"/>
              </a:spcBef>
              <a:spcAft>
                <a:spcPts val="0"/>
              </a:spcAft>
              <a:buFont typeface="Arial" panose="020B0604020202020204" pitchFamily="34" charset="0"/>
              <a:buNone/>
              <a:tabLst/>
              <a:defRPr sz="1600" b="1" i="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228600">
              <a:lnSpc>
                <a:spcPct val="150000"/>
              </a:lnSpc>
              <a:spcBef>
                <a:spcPts val="0"/>
              </a:spcBef>
              <a:spcAft>
                <a:spcPts val="1200"/>
              </a:spcAft>
              <a:buFont typeface="Arial" panose="020B0604020202020204" pitchFamily="34" charset="0"/>
              <a:buChar char="•"/>
              <a:tabLst/>
              <a:defRPr sz="1600">
                <a:solidFill>
                  <a:srgbClr val="212121"/>
                </a:solidFill>
              </a:defRPr>
            </a:lvl2pPr>
            <a:lvl3pPr marL="685800" indent="-228600">
              <a:lnSpc>
                <a:spcPct val="150000"/>
              </a:lnSpc>
              <a:spcBef>
                <a:spcPts val="0"/>
              </a:spcBef>
              <a:spcAft>
                <a:spcPts val="1200"/>
              </a:spcAft>
              <a:buFont typeface="System Font Regular"/>
              <a:buChar char="⁃"/>
              <a:tabLst/>
              <a:defRPr sz="1600">
                <a:solidFill>
                  <a:srgbClr val="212121"/>
                </a:solidFill>
              </a:defRPr>
            </a:lvl3pPr>
            <a:lvl4pPr marL="914400" indent="-228600">
              <a:lnSpc>
                <a:spcPct val="150000"/>
              </a:lnSpc>
              <a:spcBef>
                <a:spcPts val="0"/>
              </a:spcBef>
              <a:spcAft>
                <a:spcPts val="1200"/>
              </a:spcAft>
              <a:buFont typeface="Arial" panose="020B0604020202020204" pitchFamily="34" charset="0"/>
              <a:buChar char="•"/>
              <a:tabLst/>
              <a:defRPr sz="1400">
                <a:solidFill>
                  <a:srgbClr val="21212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rgbClr val="212121"/>
                </a:solidFill>
              </a:defRPr>
            </a:lvl5pPr>
            <a:lvl6pPr marL="1371600" indent="-228600">
              <a:spcBef>
                <a:spcPts val="0"/>
              </a:spcBef>
              <a:spcAft>
                <a:spcPts val="1200"/>
              </a:spcAft>
              <a:buFont typeface="Arial" panose="020B0604020202020204" pitchFamily="34" charset="0"/>
              <a:buChar char="•"/>
              <a:tabLst/>
              <a:defRPr/>
            </a:lvl6pPr>
            <a:lvl7pPr marL="1828800" indent="-228600">
              <a:defRPr/>
            </a:lvl7pPr>
            <a:lvl8pPr marL="2057400" indent="-228600">
              <a:defRPr/>
            </a:lvl8pPr>
          </a:lstStyle>
          <a:p>
            <a:pPr lvl="0"/>
            <a:r>
              <a:rPr lang="en-US" dirty="0"/>
              <a:t>Chart Title</a:t>
            </a:r>
          </a:p>
        </p:txBody>
      </p:sp>
      <p:sp>
        <p:nvSpPr>
          <p:cNvPr id="7" name="Title 1">
            <a:extLst>
              <a:ext uri="{FF2B5EF4-FFF2-40B4-BE49-F238E27FC236}">
                <a16:creationId xmlns:a16="http://schemas.microsoft.com/office/drawing/2014/main" id="{7C090CA8-4E6C-A247-8781-98EB368F5950}"/>
              </a:ext>
            </a:extLst>
          </p:cNvPr>
          <p:cNvSpPr>
            <a:spLocks noGrp="1"/>
          </p:cNvSpPr>
          <p:nvPr>
            <p:ph type="title"/>
          </p:nvPr>
        </p:nvSpPr>
        <p:spPr>
          <a:xfrm>
            <a:off x="599584" y="558188"/>
            <a:ext cx="10897091" cy="627189"/>
          </a:xfrm>
          <a:prstGeom prst="rect">
            <a:avLst/>
          </a:prstGeom>
        </p:spPr>
        <p:txBody>
          <a:bodyPr anchor="t"/>
          <a:lstStyle>
            <a:lvl1pPr>
              <a:defRPr sz="2600" b="1" i="0" spc="50" baseline="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DC85DD65-9689-3241-AEB0-955F1D770955}"/>
              </a:ext>
            </a:extLst>
          </p:cNvPr>
          <p:cNvSpPr>
            <a:spLocks noGrp="1"/>
          </p:cNvSpPr>
          <p:nvPr>
            <p:ph sz="half" idx="1"/>
          </p:nvPr>
        </p:nvSpPr>
        <p:spPr>
          <a:xfrm>
            <a:off x="599585" y="1295076"/>
            <a:ext cx="5267815" cy="4077024"/>
          </a:xfrm>
          <a:prstGeom prst="rect">
            <a:avLst/>
          </a:prstGeom>
        </p:spPr>
        <p:txBody>
          <a:bodyPr>
            <a:noAutofit/>
          </a:bodyPr>
          <a:lstStyle>
            <a:lvl1pPr marL="228600" indent="-228600">
              <a:lnSpc>
                <a:spcPct val="150000"/>
              </a:lnSpc>
              <a:spcBef>
                <a:spcPts val="0"/>
              </a:spcBef>
              <a:spcAft>
                <a:spcPts val="1200"/>
              </a:spcAft>
              <a:buFont typeface="Arial" panose="020B0604020202020204" pitchFamily="34" charset="0"/>
              <a:buChar char="•"/>
              <a:tabLst/>
              <a:defRPr sz="1600">
                <a:solidFill>
                  <a:schemeClr val="tx1"/>
                </a:solidFill>
              </a:defRPr>
            </a:lvl1pPr>
            <a:lvl2pPr marL="457200" indent="-228600">
              <a:lnSpc>
                <a:spcPct val="150000"/>
              </a:lnSpc>
              <a:spcBef>
                <a:spcPts val="0"/>
              </a:spcBef>
              <a:spcAft>
                <a:spcPts val="1200"/>
              </a:spcAft>
              <a:buFont typeface="Arial" panose="020B0604020202020204" pitchFamily="34" charset="0"/>
              <a:buChar char="•"/>
              <a:tabLst/>
              <a:defRPr sz="1600">
                <a:solidFill>
                  <a:schemeClr val="tx1"/>
                </a:solidFill>
              </a:defRPr>
            </a:lvl2pPr>
            <a:lvl3pPr marL="685800" indent="-228600">
              <a:lnSpc>
                <a:spcPct val="150000"/>
              </a:lnSpc>
              <a:spcBef>
                <a:spcPts val="0"/>
              </a:spcBef>
              <a:spcAft>
                <a:spcPts val="1200"/>
              </a:spcAft>
              <a:buFont typeface="System Font Regular"/>
              <a:buChar char="⁃"/>
              <a:tabLst/>
              <a:defRPr sz="1600">
                <a:solidFill>
                  <a:schemeClr val="tx1"/>
                </a:solidFill>
              </a:defRPr>
            </a:lvl3pPr>
            <a:lvl4pPr marL="914400" indent="-228600">
              <a:lnSpc>
                <a:spcPct val="150000"/>
              </a:lnSpc>
              <a:spcBef>
                <a:spcPts val="0"/>
              </a:spcBef>
              <a:spcAft>
                <a:spcPts val="1200"/>
              </a:spcAft>
              <a:buFont typeface="Arial" panose="020B0604020202020204" pitchFamily="34" charset="0"/>
              <a:buChar char="•"/>
              <a:tabLst/>
              <a:defRPr sz="1400">
                <a:solidFill>
                  <a:schemeClr val="tx1"/>
                </a:solidFill>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tab pos="1370013" algn="l"/>
              </a:tabLst>
              <a:defRPr sz="1300">
                <a:solidFill>
                  <a:schemeClr val="tx1"/>
                </a:solidFill>
              </a:defRPr>
            </a:lvl5pPr>
            <a:lvl6pPr marL="1371600" indent="-228600">
              <a:spcBef>
                <a:spcPts val="0"/>
              </a:spcBef>
              <a:spcAft>
                <a:spcPts val="1200"/>
              </a:spcAft>
              <a:buFont typeface="Arial" panose="020B0604020202020204" pitchFamily="34" charset="0"/>
              <a:buChar char="•"/>
              <a:tabLst/>
              <a:defRPr>
                <a:solidFill>
                  <a:schemeClr val="tx1"/>
                </a:solidFill>
              </a:defRPr>
            </a:lvl6pPr>
            <a:lvl7pPr marL="1828800" indent="-228600">
              <a:defRPr>
                <a:solidFill>
                  <a:schemeClr val="tx1"/>
                </a:solidFill>
              </a:defRPr>
            </a:lvl7pPr>
            <a:lvl8pPr marL="2057400" indent="-228600">
              <a:defRPr>
                <a:solidFill>
                  <a:schemeClr val="tx1"/>
                </a:solidFill>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marL="1371600" marR="0" lvl="5"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dirty="0"/>
              <a:t>Seventh level</a:t>
            </a:r>
          </a:p>
        </p:txBody>
      </p:sp>
      <p:sp>
        <p:nvSpPr>
          <p:cNvPr id="9" name="Rectangle 8">
            <a:extLst>
              <a:ext uri="{FF2B5EF4-FFF2-40B4-BE49-F238E27FC236}">
                <a16:creationId xmlns:a16="http://schemas.microsoft.com/office/drawing/2014/main" id="{6091DF19-0856-944E-B0D6-691ADEBEBE73}"/>
              </a:ext>
            </a:extLst>
          </p:cNvPr>
          <p:cNvSpPr/>
          <p:nvPr userDrawn="1"/>
        </p:nvSpPr>
        <p:spPr>
          <a:xfrm>
            <a:off x="0" y="5715000"/>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60C85EA-DE95-BA49-86AD-D6F49468603D}"/>
              </a:ext>
            </a:extLst>
          </p:cNvPr>
          <p:cNvPicPr>
            <a:picLocks noChangeAspect="1"/>
          </p:cNvPicPr>
          <p:nvPr userDrawn="1"/>
        </p:nvPicPr>
        <p:blipFill>
          <a:blip r:embed="rId2"/>
          <a:stretch>
            <a:fillRect/>
          </a:stretch>
        </p:blipFill>
        <p:spPr>
          <a:xfrm>
            <a:off x="9553575" y="6057900"/>
            <a:ext cx="1943100" cy="457200"/>
          </a:xfrm>
          <a:prstGeom prst="rect">
            <a:avLst/>
          </a:prstGeom>
        </p:spPr>
      </p:pic>
      <p:graphicFrame>
        <p:nvGraphicFramePr>
          <p:cNvPr id="16" name="Content Placeholder 5">
            <a:extLst>
              <a:ext uri="{FF2B5EF4-FFF2-40B4-BE49-F238E27FC236}">
                <a16:creationId xmlns:a16="http://schemas.microsoft.com/office/drawing/2014/main" id="{CAECDAE9-41E9-7C4F-BFA4-669B142A29B7}"/>
              </a:ext>
            </a:extLst>
          </p:cNvPr>
          <p:cNvGraphicFramePr>
            <a:graphicFrameLocks/>
          </p:cNvGraphicFramePr>
          <p:nvPr userDrawn="1">
            <p:extLst>
              <p:ext uri="{D42A27DB-BD31-4B8C-83A1-F6EECF244321}">
                <p14:modId xmlns:p14="http://schemas.microsoft.com/office/powerpoint/2010/main" val="3817266442"/>
              </p:ext>
            </p:extLst>
          </p:nvPr>
        </p:nvGraphicFramePr>
        <p:xfrm>
          <a:off x="6884988" y="1605608"/>
          <a:ext cx="4051299" cy="3110963"/>
        </p:xfrm>
        <a:graphic>
          <a:graphicData uri="http://schemas.openxmlformats.org/drawingml/2006/chart">
            <c:chart xmlns:c="http://schemas.openxmlformats.org/drawingml/2006/chart" xmlns:r="http://schemas.openxmlformats.org/officeDocument/2006/relationships" r:id="rId3"/>
          </a:graphicData>
        </a:graphic>
      </p:graphicFrame>
      <p:pic>
        <p:nvPicPr>
          <p:cNvPr id="2" name="Image 9">
            <a:extLst>
              <a:ext uri="{FF2B5EF4-FFF2-40B4-BE49-F238E27FC236}">
                <a16:creationId xmlns:a16="http://schemas.microsoft.com/office/drawing/2014/main" id="{E017D19E-CE61-2A11-BBC2-791CE83196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65616" y="5773296"/>
            <a:ext cx="1198485" cy="1040904"/>
          </a:xfrm>
          <a:prstGeom prst="rect">
            <a:avLst/>
          </a:prstGeom>
        </p:spPr>
      </p:pic>
    </p:spTree>
    <p:extLst>
      <p:ext uri="{BB962C8B-B14F-4D97-AF65-F5344CB8AC3E}">
        <p14:creationId xmlns:p14="http://schemas.microsoft.com/office/powerpoint/2010/main" val="163306402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04B3BC-6B9E-CB4D-9108-631CA69A8E5E}"/>
              </a:ext>
            </a:extLst>
          </p:cNvPr>
          <p:cNvSpPr>
            <a:spLocks noGrp="1"/>
          </p:cNvSpPr>
          <p:nvPr>
            <p:ph type="body" idx="1"/>
          </p:nvPr>
        </p:nvSpPr>
        <p:spPr>
          <a:xfrm>
            <a:off x="598843" y="1289137"/>
            <a:ext cx="10897832" cy="473528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2" name="Title Placeholder 1">
            <a:extLst>
              <a:ext uri="{FF2B5EF4-FFF2-40B4-BE49-F238E27FC236}">
                <a16:creationId xmlns:a16="http://schemas.microsoft.com/office/drawing/2014/main" id="{CD8A628D-071D-1D45-B08E-140D1CE667CC}"/>
              </a:ext>
            </a:extLst>
          </p:cNvPr>
          <p:cNvSpPr>
            <a:spLocks noGrp="1"/>
          </p:cNvSpPr>
          <p:nvPr>
            <p:ph type="title"/>
          </p:nvPr>
        </p:nvSpPr>
        <p:spPr>
          <a:xfrm>
            <a:off x="598843" y="611925"/>
            <a:ext cx="10897832" cy="643142"/>
          </a:xfrm>
          <a:prstGeom prst="rect">
            <a:avLst/>
          </a:prstGeom>
        </p:spPr>
        <p:txBody>
          <a:bodyPr vert="horz" lIns="91440" tIns="45720" rIns="91440" bIns="45720" rtlCol="0" anchor="t">
            <a:noAutofit/>
          </a:bodyPr>
          <a:lstStyle/>
          <a:p>
            <a:r>
              <a:rPr lang="en-US" dirty="0"/>
              <a:t>Click to edit Master title style</a:t>
            </a:r>
          </a:p>
        </p:txBody>
      </p:sp>
    </p:spTree>
    <p:extLst>
      <p:ext uri="{BB962C8B-B14F-4D97-AF65-F5344CB8AC3E}">
        <p14:creationId xmlns:p14="http://schemas.microsoft.com/office/powerpoint/2010/main" val="2921470179"/>
      </p:ext>
    </p:extLst>
  </p:cSld>
  <p:clrMap bg1="lt1" tx1="dk1" bg2="lt2" tx2="dk2" accent1="accent1" accent2="accent2" accent3="accent3" accent4="accent4" accent5="accent5" accent6="accent6" hlink="hlink" folHlink="folHlink"/>
  <p:sldLayoutIdLst>
    <p:sldLayoutId id="2147483649" r:id="rId1"/>
    <p:sldLayoutId id="2147483703" r:id="rId2"/>
    <p:sldLayoutId id="2147483706" r:id="rId3"/>
    <p:sldLayoutId id="2147483688" r:id="rId4"/>
    <p:sldLayoutId id="2147483695" r:id="rId5"/>
    <p:sldLayoutId id="2147483689" r:id="rId6"/>
    <p:sldLayoutId id="2147483696" r:id="rId7"/>
    <p:sldLayoutId id="2147483693" r:id="rId8"/>
    <p:sldLayoutId id="2147483694" r:id="rId9"/>
    <p:sldLayoutId id="2147483704" r:id="rId10"/>
    <p:sldLayoutId id="2147483705" r:id="rId11"/>
    <p:sldLayoutId id="2147483687" r:id="rId12"/>
    <p:sldLayoutId id="2147483655" r:id="rId13"/>
    <p:sldLayoutId id="2147483709" r:id="rId14"/>
    <p:sldLayoutId id="2147483707" r:id="rId15"/>
    <p:sldLayoutId id="2147483708" r:id="rId16"/>
    <p:sldLayoutId id="2147483710" r:id="rId17"/>
  </p:sldLayoutIdLst>
  <p:hf sldNum="0" hdr="0" ftr="0"/>
  <p:txStyles>
    <p:titleStyle>
      <a:lvl1pPr algn="l" defTabSz="914400" rtl="0" eaLnBrk="1" latinLnBrk="0" hangingPunct="1">
        <a:lnSpc>
          <a:spcPct val="90000"/>
        </a:lnSpc>
        <a:spcBef>
          <a:spcPct val="0"/>
        </a:spcBef>
        <a:buNone/>
        <a:defRPr sz="26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p:titleStyle>
    <p:bodyStyle>
      <a:lvl1pPr marL="228600" indent="-228600" algn="l" defTabSz="914400" rtl="0" eaLnBrk="1" latinLnBrk="0" hangingPunct="1">
        <a:lnSpc>
          <a:spcPct val="150000"/>
        </a:lnSpc>
        <a:spcBef>
          <a:spcPts val="0"/>
        </a:spcBef>
        <a:spcAft>
          <a:spcPts val="1200"/>
        </a:spcAft>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228600" algn="l" defTabSz="914400" rtl="0" eaLnBrk="1" latinLnBrk="0" hangingPunct="1">
        <a:lnSpc>
          <a:spcPct val="150000"/>
        </a:lnSpc>
        <a:spcBef>
          <a:spcPts val="0"/>
        </a:spcBef>
        <a:spcAft>
          <a:spcPts val="1200"/>
        </a:spcAft>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5800" indent="-225425" algn="l" defTabSz="914400" rtl="0" eaLnBrk="1" latinLnBrk="0" hangingPunct="1">
        <a:lnSpc>
          <a:spcPct val="150000"/>
        </a:lnSpc>
        <a:spcBef>
          <a:spcPts val="0"/>
        </a:spcBef>
        <a:spcAft>
          <a:spcPts val="1200"/>
        </a:spcAft>
        <a:buFont typeface="System Font Regular"/>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14400" indent="-225425" algn="l" defTabSz="914400" rtl="0" eaLnBrk="1" latinLnBrk="0" hangingPunct="1">
        <a:lnSpc>
          <a:spcPct val="150000"/>
        </a:lnSpc>
        <a:spcBef>
          <a:spcPts val="0"/>
        </a:spcBef>
        <a:spcAft>
          <a:spcPts val="1200"/>
        </a:spcAft>
        <a:buFont typeface="Arial" panose="020B0604020202020204" pitchFamily="34" charset="0"/>
        <a:buChar char="•"/>
        <a:tabLst/>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371600" indent="-225425" algn="l" defTabSz="914400" rtl="0" eaLnBrk="1" latinLnBrk="0" hangingPunct="1">
        <a:lnSpc>
          <a:spcPct val="150000"/>
        </a:lnSpc>
        <a:spcBef>
          <a:spcPts val="0"/>
        </a:spcBef>
        <a:spcAft>
          <a:spcPts val="1200"/>
        </a:spcAft>
        <a:buFont typeface="Arial" panose="020B0604020202020204" pitchFamily="34" charset="0"/>
        <a:buChar char="•"/>
        <a:tabLst/>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1600200" indent="-228600" algn="l" defTabSz="914400" rtl="0" eaLnBrk="1" latinLnBrk="0" hangingPunct="1">
        <a:lnSpc>
          <a:spcPct val="150000"/>
        </a:lnSpc>
        <a:spcBef>
          <a:spcPts val="0"/>
        </a:spcBef>
        <a:spcAft>
          <a:spcPts val="1200"/>
        </a:spcAft>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1828800" indent="-228600" algn="l" defTabSz="914400" rtl="0" eaLnBrk="1" latinLnBrk="0" hangingPunct="1">
        <a:lnSpc>
          <a:spcPct val="150000"/>
        </a:lnSpc>
        <a:spcBef>
          <a:spcPts val="0"/>
        </a:spcBef>
        <a:spcAft>
          <a:spcPts val="1200"/>
        </a:spcAft>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2057400" indent="-228600" algn="l" defTabSz="914400" rtl="0" eaLnBrk="1" latinLnBrk="0" hangingPunct="1">
        <a:lnSpc>
          <a:spcPct val="150000"/>
        </a:lnSpc>
        <a:spcBef>
          <a:spcPts val="0"/>
        </a:spcBef>
        <a:spcAft>
          <a:spcPts val="1200"/>
        </a:spcAft>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32" userDrawn="1">
          <p15:clr>
            <a:srgbClr val="F26B43"/>
          </p15:clr>
        </p15:guide>
        <p15:guide id="5" orient="horz" pos="3600" userDrawn="1">
          <p15:clr>
            <a:srgbClr val="F26B43"/>
          </p15:clr>
        </p15:guide>
        <p15:guide id="6" orient="horz" pos="4104" userDrawn="1">
          <p15:clr>
            <a:srgbClr val="F26B43"/>
          </p15:clr>
        </p15:guide>
        <p15:guide id="7" orient="horz" pos="3816" userDrawn="1">
          <p15:clr>
            <a:srgbClr val="F26B43"/>
          </p15:clr>
        </p15:guide>
        <p15:guide id="8" pos="3696" userDrawn="1">
          <p15:clr>
            <a:srgbClr val="F26B43"/>
          </p15:clr>
        </p15:guide>
        <p15:guide id="9" pos="3984" userDrawn="1">
          <p15:clr>
            <a:srgbClr val="F26B43"/>
          </p15:clr>
        </p15:guide>
        <p15:guide id="10" pos="7242" userDrawn="1">
          <p15:clr>
            <a:srgbClr val="F26B43"/>
          </p15:clr>
        </p15:guide>
        <p15:guide id="11" orient="horz" pos="3384" userDrawn="1">
          <p15:clr>
            <a:srgbClr val="F26B43"/>
          </p15:clr>
        </p15:guide>
        <p15:guide id="12" orient="horz" pos="3888" userDrawn="1">
          <p15:clr>
            <a:srgbClr val="F26B43"/>
          </p15:clr>
        </p15:guide>
        <p15:guide id="13" orient="horz" pos="3216" userDrawn="1">
          <p15:clr>
            <a:srgbClr val="F26B43"/>
          </p15:clr>
        </p15:guide>
        <p15:guide id="14" orient="horz" pos="432" userDrawn="1">
          <p15:clr>
            <a:srgbClr val="F26B43"/>
          </p15:clr>
        </p15:guide>
        <p15:guide id="15" orient="horz" pos="912" userDrawn="1">
          <p15:clr>
            <a:srgbClr val="F26B43"/>
          </p15:clr>
        </p15:guide>
        <p15:guide id="16" orient="horz" pos="10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hyperlink" Target="https://www.queensu.ca/physics/news-g/teams/collaboration" TargetMode="Externa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hyperlink" Target="https://indico.triumf.ca/login/?next=/event/441/abstracts/1169/"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arxiv.org/abs/2104.07634" TargetMode="Externa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hyperlink" Target="https://doi.org/10.1088/1748-0221/18/02/T0200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hyperlink" Target="https://scipost.org/preprints/scipost_202210_00005v1/" TargetMode="Externa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FD92-B381-0343-90F5-7E7C24033BAD}"/>
              </a:ext>
            </a:extLst>
          </p:cNvPr>
          <p:cNvSpPr>
            <a:spLocks noGrp="1"/>
          </p:cNvSpPr>
          <p:nvPr>
            <p:ph type="ctrTitle"/>
          </p:nvPr>
        </p:nvSpPr>
        <p:spPr>
          <a:xfrm>
            <a:off x="590923" y="838200"/>
            <a:ext cx="10891875" cy="2284568"/>
          </a:xfrm>
        </p:spPr>
        <p:txBody>
          <a:bodyPr/>
          <a:lstStyle/>
          <a:p>
            <a:r>
              <a:rPr lang="en-US" dirty="0"/>
              <a:t>Data Analysis for the NEWS-G Dark Matter Experiment</a:t>
            </a:r>
          </a:p>
        </p:txBody>
      </p:sp>
      <p:sp>
        <p:nvSpPr>
          <p:cNvPr id="3" name="Subtitle 2">
            <a:extLst>
              <a:ext uri="{FF2B5EF4-FFF2-40B4-BE49-F238E27FC236}">
                <a16:creationId xmlns:a16="http://schemas.microsoft.com/office/drawing/2014/main" id="{5A4FAF5F-8D52-274A-8B4D-B90D0C892371}"/>
              </a:ext>
            </a:extLst>
          </p:cNvPr>
          <p:cNvSpPr>
            <a:spLocks noGrp="1"/>
          </p:cNvSpPr>
          <p:nvPr>
            <p:ph type="subTitle" idx="1"/>
          </p:nvPr>
        </p:nvSpPr>
        <p:spPr>
          <a:xfrm>
            <a:off x="590924" y="3238577"/>
            <a:ext cx="10891875" cy="1056585"/>
          </a:xfrm>
        </p:spPr>
        <p:txBody>
          <a:bodyPr/>
          <a:lstStyle/>
          <a:p>
            <a:r>
              <a:rPr lang="en-US" dirty="0"/>
              <a:t>Jon Clarke (he/him), jon.clarke@queensu.ca</a:t>
            </a:r>
            <a:br>
              <a:rPr lang="en-US" dirty="0"/>
            </a:br>
            <a:r>
              <a:rPr lang="en-US" dirty="0"/>
              <a:t>PhD student, supervisor Guillaume Giroux </a:t>
            </a:r>
          </a:p>
        </p:txBody>
      </p:sp>
      <p:sp>
        <p:nvSpPr>
          <p:cNvPr id="4" name="Text Placeholder 3">
            <a:extLst>
              <a:ext uri="{FF2B5EF4-FFF2-40B4-BE49-F238E27FC236}">
                <a16:creationId xmlns:a16="http://schemas.microsoft.com/office/drawing/2014/main" id="{BE68920F-5895-4747-8AE1-389F822AC191}"/>
              </a:ext>
            </a:extLst>
          </p:cNvPr>
          <p:cNvSpPr>
            <a:spLocks noGrp="1"/>
          </p:cNvSpPr>
          <p:nvPr>
            <p:ph type="body" sz="quarter" idx="10"/>
          </p:nvPr>
        </p:nvSpPr>
        <p:spPr/>
        <p:txBody>
          <a:bodyPr/>
          <a:lstStyle/>
          <a:p>
            <a:r>
              <a:rPr lang="en-US" sz="1300" b="1" dirty="0">
                <a:latin typeface="Open Sans Semibold" panose="020B0606030504020204" pitchFamily="34" charset="0"/>
                <a:ea typeface="Open Sans Semibold" panose="020B0606030504020204" pitchFamily="34" charset="0"/>
                <a:cs typeface="Open Sans Semibold" panose="020B0606030504020204" pitchFamily="34" charset="0"/>
              </a:rPr>
              <a:t>WNPPC, 16 February 2024</a:t>
            </a:r>
          </a:p>
        </p:txBody>
      </p:sp>
      <p:pic>
        <p:nvPicPr>
          <p:cNvPr id="6" name="Picture 5" descr="A cartoon of a round object with legs and feet&#10;&#10;Description automatically generated">
            <a:extLst>
              <a:ext uri="{FF2B5EF4-FFF2-40B4-BE49-F238E27FC236}">
                <a16:creationId xmlns:a16="http://schemas.microsoft.com/office/drawing/2014/main" id="{17598830-0DDA-8811-D7DD-368885D30969}"/>
              </a:ext>
            </a:extLst>
          </p:cNvPr>
          <p:cNvPicPr>
            <a:picLocks noChangeAspect="1"/>
          </p:cNvPicPr>
          <p:nvPr/>
        </p:nvPicPr>
        <p:blipFill>
          <a:blip r:embed="rId2"/>
          <a:stretch>
            <a:fillRect/>
          </a:stretch>
        </p:blipFill>
        <p:spPr>
          <a:xfrm rot="696016">
            <a:off x="8353681" y="2503917"/>
            <a:ext cx="3233519" cy="2964058"/>
          </a:xfrm>
          <a:prstGeom prst="rect">
            <a:avLst/>
          </a:prstGeom>
        </p:spPr>
      </p:pic>
      <p:sp>
        <p:nvSpPr>
          <p:cNvPr id="5" name="TextBox 4">
            <a:extLst>
              <a:ext uri="{FF2B5EF4-FFF2-40B4-BE49-F238E27FC236}">
                <a16:creationId xmlns:a16="http://schemas.microsoft.com/office/drawing/2014/main" id="{13C9DEE3-6B2B-7620-AAC1-7C41AB9A113D}"/>
              </a:ext>
            </a:extLst>
          </p:cNvPr>
          <p:cNvSpPr txBox="1"/>
          <p:nvPr/>
        </p:nvSpPr>
        <p:spPr>
          <a:xfrm>
            <a:off x="10669339" y="4599545"/>
            <a:ext cx="1073791" cy="400110"/>
          </a:xfrm>
          <a:prstGeom prst="rect">
            <a:avLst/>
          </a:prstGeom>
          <a:noFill/>
        </p:spPr>
        <p:txBody>
          <a:bodyPr wrap="square" rtlCol="0">
            <a:spAutoFit/>
          </a:bodyPr>
          <a:lstStyle/>
          <a:p>
            <a:r>
              <a:rPr lang="en-CA" sz="2000" dirty="0" err="1">
                <a:solidFill>
                  <a:schemeClr val="bg1"/>
                </a:solidFill>
              </a:rPr>
              <a:t>Globie</a:t>
            </a:r>
            <a:endParaRPr lang="en-CA" sz="2000" dirty="0">
              <a:solidFill>
                <a:schemeClr val="bg1"/>
              </a:solidFill>
            </a:endParaRPr>
          </a:p>
        </p:txBody>
      </p:sp>
    </p:spTree>
    <p:extLst>
      <p:ext uri="{BB962C8B-B14F-4D97-AF65-F5344CB8AC3E}">
        <p14:creationId xmlns:p14="http://schemas.microsoft.com/office/powerpoint/2010/main" val="2782339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08DADCE-0373-F42C-F4C9-77B8391176F7}"/>
              </a:ext>
            </a:extLst>
          </p:cNvPr>
          <p:cNvSpPr txBox="1">
            <a:spLocks/>
          </p:cNvSpPr>
          <p:nvPr/>
        </p:nvSpPr>
        <p:spPr>
          <a:xfrm>
            <a:off x="359088" y="571555"/>
            <a:ext cx="5400785" cy="627189"/>
          </a:xfrm>
          <a:prstGeom prst="rect">
            <a:avLst/>
          </a:prstGeom>
        </p:spPr>
        <p:txBody>
          <a:bodyPr/>
          <a:lstStyle>
            <a:lvl1pPr algn="l" defTabSz="914400" rtl="0" eaLnBrk="1" latinLnBrk="0" hangingPunct="1">
              <a:lnSpc>
                <a:spcPct val="90000"/>
              </a:lnSpc>
              <a:spcBef>
                <a:spcPct val="0"/>
              </a:spcBef>
              <a:buNone/>
              <a:defRPr sz="26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CA" dirty="0"/>
              <a:t>Alpha contamination</a:t>
            </a:r>
            <a:endParaRPr lang="fr-CA" dirty="0"/>
          </a:p>
        </p:txBody>
      </p:sp>
      <p:sp>
        <p:nvSpPr>
          <p:cNvPr id="5" name="Espace réservé du contenu 2">
            <a:extLst>
              <a:ext uri="{FF2B5EF4-FFF2-40B4-BE49-F238E27FC236}">
                <a16:creationId xmlns:a16="http://schemas.microsoft.com/office/drawing/2014/main" id="{5CE785CA-1F53-F18A-15FA-C5FAA59F14C5}"/>
              </a:ext>
            </a:extLst>
          </p:cNvPr>
          <p:cNvSpPr txBox="1">
            <a:spLocks/>
          </p:cNvSpPr>
          <p:nvPr/>
        </p:nvSpPr>
        <p:spPr>
          <a:xfrm>
            <a:off x="359088" y="1198744"/>
            <a:ext cx="5700549" cy="4907467"/>
          </a:xfrm>
          <a:prstGeom prst="rect">
            <a:avLst/>
          </a:prstGeom>
        </p:spPr>
        <p:txBody>
          <a:bodyPr/>
          <a:lstStyle>
            <a:lvl1pPr marL="228600" indent="-228600" algn="l" defTabSz="914400" rtl="0" eaLnBrk="1" latinLnBrk="0" hangingPunct="1">
              <a:lnSpc>
                <a:spcPct val="150000"/>
              </a:lnSpc>
              <a:spcBef>
                <a:spcPts val="0"/>
              </a:spcBef>
              <a:spcAft>
                <a:spcPts val="1200"/>
              </a:spcAft>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228600" algn="l" defTabSz="914400" rtl="0" eaLnBrk="1" latinLnBrk="0" hangingPunct="1">
              <a:lnSpc>
                <a:spcPct val="150000"/>
              </a:lnSpc>
              <a:spcBef>
                <a:spcPts val="0"/>
              </a:spcBef>
              <a:spcAft>
                <a:spcPts val="1200"/>
              </a:spcAft>
              <a:buFont typeface="Arial" panose="020B0604020202020204" pitchFamily="34" charset="0"/>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5800" indent="-225425" algn="l" defTabSz="914400" rtl="0" eaLnBrk="1" latinLnBrk="0" hangingPunct="1">
              <a:lnSpc>
                <a:spcPct val="150000"/>
              </a:lnSpc>
              <a:spcBef>
                <a:spcPts val="0"/>
              </a:spcBef>
              <a:spcAft>
                <a:spcPts val="1200"/>
              </a:spcAft>
              <a:buFont typeface="System Font Regular"/>
              <a:buChar char="⁃"/>
              <a:tabLst/>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14400" indent="-225425" algn="l" defTabSz="914400" rtl="0" eaLnBrk="1" latinLnBrk="0" hangingPunct="1">
              <a:lnSpc>
                <a:spcPct val="150000"/>
              </a:lnSpc>
              <a:spcBef>
                <a:spcPts val="0"/>
              </a:spcBef>
              <a:spcAft>
                <a:spcPts val="1200"/>
              </a:spcAft>
              <a:buFont typeface="Arial" panose="020B0604020202020204" pitchFamily="34" charset="0"/>
              <a:buChar char="•"/>
              <a:tabLst/>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143000" marR="0" indent="-2286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371600" indent="-225425" algn="l" defTabSz="914400" rtl="0" eaLnBrk="1" latinLnBrk="0" hangingPunct="1">
              <a:lnSpc>
                <a:spcPct val="150000"/>
              </a:lnSpc>
              <a:spcBef>
                <a:spcPts val="0"/>
              </a:spcBef>
              <a:spcAft>
                <a:spcPts val="1200"/>
              </a:spcAft>
              <a:buFont typeface="Arial" panose="020B0604020202020204" pitchFamily="34" charset="0"/>
              <a:buChar char="•"/>
              <a:tabLst/>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1600200" indent="-228600" algn="l" defTabSz="914400" rtl="0" eaLnBrk="1" latinLnBrk="0" hangingPunct="1">
              <a:lnSpc>
                <a:spcPct val="150000"/>
              </a:lnSpc>
              <a:spcBef>
                <a:spcPts val="0"/>
              </a:spcBef>
              <a:spcAft>
                <a:spcPts val="1200"/>
              </a:spcAft>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1828800" indent="-228600" algn="l" defTabSz="914400" rtl="0" eaLnBrk="1" latinLnBrk="0" hangingPunct="1">
              <a:lnSpc>
                <a:spcPct val="150000"/>
              </a:lnSpc>
              <a:spcBef>
                <a:spcPts val="0"/>
              </a:spcBef>
              <a:spcAft>
                <a:spcPts val="1200"/>
              </a:spcAft>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2057400" indent="-228600" algn="l" defTabSz="914400" rtl="0" eaLnBrk="1" latinLnBrk="0" hangingPunct="1">
              <a:lnSpc>
                <a:spcPct val="150000"/>
              </a:lnSpc>
              <a:spcBef>
                <a:spcPts val="0"/>
              </a:spcBef>
              <a:spcAft>
                <a:spcPts val="1200"/>
              </a:spcAft>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r>
              <a:rPr lang="en-US" sz="1800" dirty="0"/>
              <a:t>Inner surface of the sphere is contaminated with </a:t>
            </a:r>
            <a:br>
              <a:rPr lang="en-US" sz="1800" dirty="0"/>
            </a:br>
            <a:r>
              <a:rPr lang="en-US" sz="1800" dirty="0"/>
              <a:t>Pb-210, which decays to the alpha-emitter </a:t>
            </a:r>
            <a:br>
              <a:rPr lang="en-US" sz="1800" dirty="0"/>
            </a:br>
            <a:r>
              <a:rPr lang="en-US" sz="1800" dirty="0"/>
              <a:t>Po-210, </a:t>
            </a:r>
            <a:r>
              <a:rPr lang="en-CA" sz="1800" dirty="0"/>
              <a:t>~25 </a:t>
            </a:r>
            <a:r>
              <a:rPr lang="en-CA" sz="1800" dirty="0" err="1"/>
              <a:t>mHz</a:t>
            </a:r>
            <a:r>
              <a:rPr lang="en-CA" sz="1800" dirty="0"/>
              <a:t>  of alphas </a:t>
            </a:r>
          </a:p>
          <a:p>
            <a:r>
              <a:rPr lang="en-CA" sz="1800" dirty="0"/>
              <a:t>Alphas ionize a lot of gas and create a space charge that disturbs the electric field; changes the electron drift time</a:t>
            </a:r>
          </a:p>
          <a:p>
            <a:r>
              <a:rPr lang="en-CA" sz="1800" dirty="0"/>
              <a:t>For some still unknown reason, a high rate of low-energy events occur for around 5s after each alpha; so-called “alpha tail” </a:t>
            </a:r>
          </a:p>
          <a:p>
            <a:r>
              <a:rPr lang="en-CA" sz="1800" dirty="0"/>
              <a:t>5 s cut after each alpha reduces background by ~70% but exposure by only ~12%</a:t>
            </a:r>
            <a:endParaRPr lang="fr-CA" sz="2000" dirty="0"/>
          </a:p>
        </p:txBody>
      </p:sp>
      <p:pic>
        <p:nvPicPr>
          <p:cNvPr id="6" name="Image 4">
            <a:extLst>
              <a:ext uri="{FF2B5EF4-FFF2-40B4-BE49-F238E27FC236}">
                <a16:creationId xmlns:a16="http://schemas.microsoft.com/office/drawing/2014/main" id="{53E894FD-67F2-D7AB-B251-FAD910708A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722" y="3456139"/>
            <a:ext cx="5009906" cy="2922446"/>
          </a:xfrm>
          <a:prstGeom prst="rect">
            <a:avLst/>
          </a:prstGeom>
        </p:spPr>
      </p:pic>
      <p:cxnSp>
        <p:nvCxnSpPr>
          <p:cNvPr id="7" name="Connecteur droit 49">
            <a:extLst>
              <a:ext uri="{FF2B5EF4-FFF2-40B4-BE49-F238E27FC236}">
                <a16:creationId xmlns:a16="http://schemas.microsoft.com/office/drawing/2014/main" id="{AB07A1DE-64A6-86B0-1882-A42AFAF3D6D8}"/>
              </a:ext>
            </a:extLst>
          </p:cNvPr>
          <p:cNvCxnSpPr>
            <a:cxnSpLocks/>
          </p:cNvCxnSpPr>
          <p:nvPr/>
        </p:nvCxnSpPr>
        <p:spPr>
          <a:xfrm flipV="1">
            <a:off x="8113344" y="3646238"/>
            <a:ext cx="0" cy="2450237"/>
          </a:xfrm>
          <a:prstGeom prst="line">
            <a:avLst/>
          </a:prstGeom>
          <a:ln w="19050">
            <a:solidFill>
              <a:srgbClr val="000000">
                <a:alpha val="50196"/>
              </a:srgbClr>
            </a:solidFill>
            <a:prstDash val="dash"/>
          </a:ln>
        </p:spPr>
        <p:style>
          <a:lnRef idx="1">
            <a:schemeClr val="dk1"/>
          </a:lnRef>
          <a:fillRef idx="0">
            <a:schemeClr val="dk1"/>
          </a:fillRef>
          <a:effectRef idx="0">
            <a:schemeClr val="dk1"/>
          </a:effectRef>
          <a:fontRef idx="minor">
            <a:schemeClr val="tx1"/>
          </a:fontRef>
        </p:style>
      </p:cxnSp>
      <p:pic>
        <p:nvPicPr>
          <p:cNvPr id="8" name="Picture 67">
            <a:extLst>
              <a:ext uri="{FF2B5EF4-FFF2-40B4-BE49-F238E27FC236}">
                <a16:creationId xmlns:a16="http://schemas.microsoft.com/office/drawing/2014/main" id="{FAAD9CDB-7DFE-E371-47B7-44A75A827265}"/>
              </a:ext>
            </a:extLst>
          </p:cNvPr>
          <p:cNvPicPr>
            <a:picLocks noChangeAspect="1"/>
          </p:cNvPicPr>
          <p:nvPr/>
        </p:nvPicPr>
        <p:blipFill rotWithShape="1">
          <a:blip r:embed="rId3"/>
          <a:srcRect b="6056"/>
          <a:stretch/>
        </p:blipFill>
        <p:spPr>
          <a:xfrm>
            <a:off x="7536840" y="270993"/>
            <a:ext cx="2851669" cy="2864227"/>
          </a:xfrm>
          <a:prstGeom prst="rect">
            <a:avLst/>
          </a:prstGeom>
        </p:spPr>
      </p:pic>
      <p:sp>
        <p:nvSpPr>
          <p:cNvPr id="9" name="ZoneTexte 3">
            <a:extLst>
              <a:ext uri="{FF2B5EF4-FFF2-40B4-BE49-F238E27FC236}">
                <a16:creationId xmlns:a16="http://schemas.microsoft.com/office/drawing/2014/main" id="{98690FA1-919D-A383-327C-B3F85F2CC4A3}"/>
              </a:ext>
            </a:extLst>
          </p:cNvPr>
          <p:cNvSpPr txBox="1"/>
          <p:nvPr/>
        </p:nvSpPr>
        <p:spPr>
          <a:xfrm>
            <a:off x="6913575" y="4348624"/>
            <a:ext cx="882013" cy="738664"/>
          </a:xfrm>
          <a:prstGeom prst="rect">
            <a:avLst/>
          </a:prstGeom>
          <a:noFill/>
        </p:spPr>
        <p:txBody>
          <a:bodyPr wrap="square" rtlCol="0">
            <a:spAutoFit/>
          </a:bodyPr>
          <a:lstStyle/>
          <a:p>
            <a:pPr algn="ctr"/>
            <a:r>
              <a:rPr lang="en-CA" sz="1400" b="1" dirty="0"/>
              <a:t>Methane</a:t>
            </a:r>
            <a:br>
              <a:rPr lang="en-CA" sz="1400" b="1" dirty="0"/>
            </a:br>
            <a:r>
              <a:rPr lang="en-CA" sz="1400" dirty="0"/>
              <a:t>135 mbar</a:t>
            </a:r>
            <a:br>
              <a:rPr lang="en-CA" sz="1400" dirty="0"/>
            </a:br>
            <a:r>
              <a:rPr lang="en-CA" sz="1400" dirty="0"/>
              <a:t>1630 V</a:t>
            </a:r>
            <a:endParaRPr lang="fr-CA" sz="1400" b="1" dirty="0"/>
          </a:p>
        </p:txBody>
      </p:sp>
      <p:sp>
        <p:nvSpPr>
          <p:cNvPr id="10" name="ZoneTexte 6">
            <a:extLst>
              <a:ext uri="{FF2B5EF4-FFF2-40B4-BE49-F238E27FC236}">
                <a16:creationId xmlns:a16="http://schemas.microsoft.com/office/drawing/2014/main" id="{9A74C4DD-FD6D-D36F-87B0-36D6D8C9B1C9}"/>
              </a:ext>
            </a:extLst>
          </p:cNvPr>
          <p:cNvSpPr txBox="1"/>
          <p:nvPr/>
        </p:nvSpPr>
        <p:spPr>
          <a:xfrm>
            <a:off x="8803799" y="4986229"/>
            <a:ext cx="1175394" cy="646331"/>
          </a:xfrm>
          <a:prstGeom prst="rect">
            <a:avLst/>
          </a:prstGeom>
          <a:noFill/>
        </p:spPr>
        <p:txBody>
          <a:bodyPr wrap="square" rtlCol="0">
            <a:spAutoFit/>
          </a:bodyPr>
          <a:lstStyle/>
          <a:p>
            <a:pPr algn="ctr"/>
            <a:r>
              <a:rPr lang="en-CA" dirty="0">
                <a:solidFill>
                  <a:srgbClr val="0070C0"/>
                </a:solidFill>
              </a:rPr>
              <a:t>Drift time decreases</a:t>
            </a:r>
            <a:endParaRPr lang="fr-CA" dirty="0">
              <a:solidFill>
                <a:srgbClr val="0070C0"/>
              </a:solidFill>
            </a:endParaRPr>
          </a:p>
        </p:txBody>
      </p:sp>
      <p:sp>
        <p:nvSpPr>
          <p:cNvPr id="11" name="TextBox 10">
            <a:extLst>
              <a:ext uri="{FF2B5EF4-FFF2-40B4-BE49-F238E27FC236}">
                <a16:creationId xmlns:a16="http://schemas.microsoft.com/office/drawing/2014/main" id="{969EEDAD-6D49-C247-53FB-013D50A35545}"/>
              </a:ext>
            </a:extLst>
          </p:cNvPr>
          <p:cNvSpPr txBox="1"/>
          <p:nvPr/>
        </p:nvSpPr>
        <p:spPr>
          <a:xfrm>
            <a:off x="6142567" y="4019744"/>
            <a:ext cx="461665" cy="1703223"/>
          </a:xfrm>
          <a:prstGeom prst="rect">
            <a:avLst/>
          </a:prstGeom>
          <a:solidFill>
            <a:schemeClr val="bg2"/>
          </a:solidFill>
        </p:spPr>
        <p:txBody>
          <a:bodyPr vert="vert270" wrap="none" rtlCol="0">
            <a:spAutoFit/>
          </a:bodyPr>
          <a:lstStyle/>
          <a:p>
            <a:r>
              <a:rPr lang="en-CA" dirty="0">
                <a:solidFill>
                  <a:srgbClr val="FF0000"/>
                </a:solidFill>
              </a:rPr>
              <a:t>Average rate (Hz)</a:t>
            </a:r>
          </a:p>
        </p:txBody>
      </p:sp>
      <p:sp>
        <p:nvSpPr>
          <p:cNvPr id="12" name="TextBox 11">
            <a:extLst>
              <a:ext uri="{FF2B5EF4-FFF2-40B4-BE49-F238E27FC236}">
                <a16:creationId xmlns:a16="http://schemas.microsoft.com/office/drawing/2014/main" id="{27ED5DF7-519A-A90A-1D3F-A8B14148D8E7}"/>
              </a:ext>
            </a:extLst>
          </p:cNvPr>
          <p:cNvSpPr txBox="1"/>
          <p:nvPr/>
        </p:nvSpPr>
        <p:spPr>
          <a:xfrm>
            <a:off x="11262965" y="3757561"/>
            <a:ext cx="461665" cy="2195088"/>
          </a:xfrm>
          <a:prstGeom prst="rect">
            <a:avLst/>
          </a:prstGeom>
          <a:solidFill>
            <a:schemeClr val="bg2"/>
          </a:solidFill>
        </p:spPr>
        <p:txBody>
          <a:bodyPr vert="vert270" wrap="none" rtlCol="0">
            <a:spAutoFit/>
          </a:bodyPr>
          <a:lstStyle/>
          <a:p>
            <a:r>
              <a:rPr lang="en-CA" dirty="0">
                <a:solidFill>
                  <a:schemeClr val="accent1">
                    <a:lumMod val="50000"/>
                    <a:lumOff val="50000"/>
                  </a:schemeClr>
                </a:solidFill>
              </a:rPr>
              <a:t>Average drift time (</a:t>
            </a:r>
            <a:r>
              <a:rPr lang="el-GR" dirty="0">
                <a:solidFill>
                  <a:schemeClr val="accent1">
                    <a:lumMod val="50000"/>
                    <a:lumOff val="50000"/>
                  </a:schemeClr>
                </a:solidFill>
              </a:rPr>
              <a:t>μ</a:t>
            </a:r>
            <a:r>
              <a:rPr lang="en-CA" dirty="0">
                <a:solidFill>
                  <a:schemeClr val="accent1">
                    <a:lumMod val="50000"/>
                    <a:lumOff val="50000"/>
                  </a:schemeClr>
                </a:solidFill>
              </a:rPr>
              <a:t>s)</a:t>
            </a:r>
          </a:p>
        </p:txBody>
      </p:sp>
      <p:sp>
        <p:nvSpPr>
          <p:cNvPr id="13" name="TextBox 12">
            <a:extLst>
              <a:ext uri="{FF2B5EF4-FFF2-40B4-BE49-F238E27FC236}">
                <a16:creationId xmlns:a16="http://schemas.microsoft.com/office/drawing/2014/main" id="{378E75DB-C48E-D344-4ACA-7F815A3F789B}"/>
              </a:ext>
            </a:extLst>
          </p:cNvPr>
          <p:cNvSpPr txBox="1"/>
          <p:nvPr/>
        </p:nvSpPr>
        <p:spPr>
          <a:xfrm>
            <a:off x="8496039" y="6193919"/>
            <a:ext cx="933269" cy="369332"/>
          </a:xfrm>
          <a:prstGeom prst="rect">
            <a:avLst/>
          </a:prstGeom>
          <a:solidFill>
            <a:schemeClr val="bg2"/>
          </a:solidFill>
        </p:spPr>
        <p:txBody>
          <a:bodyPr vert="horz" wrap="none" rtlCol="0">
            <a:spAutoFit/>
          </a:bodyPr>
          <a:lstStyle/>
          <a:p>
            <a:r>
              <a:rPr lang="en-CA" dirty="0"/>
              <a:t>Time (s)</a:t>
            </a:r>
          </a:p>
        </p:txBody>
      </p:sp>
      <p:sp>
        <p:nvSpPr>
          <p:cNvPr id="14" name="Rectangle 13">
            <a:extLst>
              <a:ext uri="{FF2B5EF4-FFF2-40B4-BE49-F238E27FC236}">
                <a16:creationId xmlns:a16="http://schemas.microsoft.com/office/drawing/2014/main" id="{C4C8354F-F028-223B-70C2-E181E362E222}"/>
              </a:ext>
            </a:extLst>
          </p:cNvPr>
          <p:cNvSpPr/>
          <p:nvPr/>
        </p:nvSpPr>
        <p:spPr>
          <a:xfrm>
            <a:off x="8496039" y="3657076"/>
            <a:ext cx="933267" cy="36266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EFAAF809-CBDA-AC68-09B6-E6B8EA628413}"/>
              </a:ext>
            </a:extLst>
          </p:cNvPr>
          <p:cNvSpPr/>
          <p:nvPr/>
        </p:nvSpPr>
        <p:spPr>
          <a:xfrm>
            <a:off x="9947005" y="4562274"/>
            <a:ext cx="1073832" cy="52501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ZoneTexte 5">
            <a:extLst>
              <a:ext uri="{FF2B5EF4-FFF2-40B4-BE49-F238E27FC236}">
                <a16:creationId xmlns:a16="http://schemas.microsoft.com/office/drawing/2014/main" id="{DE5B1A99-33A8-29EC-1D25-72F2CE1F7463}"/>
              </a:ext>
            </a:extLst>
          </p:cNvPr>
          <p:cNvSpPr txBox="1"/>
          <p:nvPr/>
        </p:nvSpPr>
        <p:spPr>
          <a:xfrm>
            <a:off x="8237202" y="3708408"/>
            <a:ext cx="1133195" cy="646331"/>
          </a:xfrm>
          <a:prstGeom prst="rect">
            <a:avLst/>
          </a:prstGeom>
          <a:noFill/>
        </p:spPr>
        <p:txBody>
          <a:bodyPr wrap="square" rtlCol="0">
            <a:spAutoFit/>
          </a:bodyPr>
          <a:lstStyle/>
          <a:p>
            <a:r>
              <a:rPr lang="en-CA" dirty="0">
                <a:solidFill>
                  <a:srgbClr val="FF0000"/>
                </a:solidFill>
              </a:rPr>
              <a:t>Rate increases</a:t>
            </a:r>
            <a:endParaRPr lang="fr-CA" dirty="0">
              <a:solidFill>
                <a:srgbClr val="FF0000"/>
              </a:solidFill>
            </a:endParaRPr>
          </a:p>
        </p:txBody>
      </p:sp>
    </p:spTree>
    <p:extLst>
      <p:ext uri="{BB962C8B-B14F-4D97-AF65-F5344CB8AC3E}">
        <p14:creationId xmlns:p14="http://schemas.microsoft.com/office/powerpoint/2010/main" val="3378272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A1C6E-8E1A-88B7-6A58-1A9D59A2964C}"/>
              </a:ext>
            </a:extLst>
          </p:cNvPr>
          <p:cNvSpPr>
            <a:spLocks noGrp="1"/>
          </p:cNvSpPr>
          <p:nvPr>
            <p:ph type="title"/>
          </p:nvPr>
        </p:nvSpPr>
        <p:spPr/>
        <p:txBody>
          <a:bodyPr/>
          <a:lstStyle/>
          <a:p>
            <a:r>
              <a:rPr lang="en-CA" dirty="0"/>
              <a:t>Alpha tails</a:t>
            </a:r>
          </a:p>
        </p:txBody>
      </p:sp>
      <p:sp>
        <p:nvSpPr>
          <p:cNvPr id="3" name="Content Placeholder 2">
            <a:extLst>
              <a:ext uri="{FF2B5EF4-FFF2-40B4-BE49-F238E27FC236}">
                <a16:creationId xmlns:a16="http://schemas.microsoft.com/office/drawing/2014/main" id="{96A4CAF8-3800-2614-980D-2101FCC55B5E}"/>
              </a:ext>
            </a:extLst>
          </p:cNvPr>
          <p:cNvSpPr>
            <a:spLocks noGrp="1"/>
          </p:cNvSpPr>
          <p:nvPr>
            <p:ph sz="half" idx="1"/>
          </p:nvPr>
        </p:nvSpPr>
        <p:spPr>
          <a:xfrm>
            <a:off x="656304" y="2054200"/>
            <a:ext cx="10783762" cy="4159988"/>
          </a:xfrm>
        </p:spPr>
        <p:txBody>
          <a:bodyPr>
            <a:normAutofit/>
          </a:bodyPr>
          <a:lstStyle/>
          <a:p>
            <a:r>
              <a:rPr lang="en" sz="1800" dirty="0">
                <a:ea typeface="Helvetica Neue Light"/>
                <a:cs typeface="Helvetica Neue Light"/>
                <a:sym typeface="Helvetica Neue Light"/>
              </a:rPr>
              <a:t>Hypothesis: due </a:t>
            </a:r>
            <a:r>
              <a:rPr lang="en-US" sz="1800" dirty="0">
                <a:ea typeface="Helvetica Neue Light"/>
                <a:cs typeface="Helvetica Neue Light"/>
                <a:sym typeface="Helvetica Neue Light"/>
              </a:rPr>
              <a:t>to negative ions (rather than e) caused by attachment, especially to O</a:t>
            </a:r>
            <a:r>
              <a:rPr lang="en-US" sz="1800" baseline="-25000" dirty="0">
                <a:ea typeface="Helvetica Neue Light"/>
                <a:cs typeface="Helvetica Neue Light"/>
                <a:sym typeface="Helvetica Neue Light"/>
              </a:rPr>
              <a:t>2</a:t>
            </a:r>
            <a:r>
              <a:rPr lang="en-US" sz="1800" dirty="0">
                <a:ea typeface="Helvetica Neue Light"/>
                <a:cs typeface="Helvetica Neue Light"/>
                <a:sym typeface="Helvetica Neue Light"/>
              </a:rPr>
              <a:t> molecules </a:t>
            </a:r>
            <a:endParaRPr lang="en-US" sz="1800" dirty="0"/>
          </a:p>
          <a:p>
            <a:r>
              <a:rPr lang="en-US" sz="1800" dirty="0"/>
              <a:t>If we learn something about the alpha tails, perhaps we learn something about the single-e background? </a:t>
            </a:r>
          </a:p>
          <a:p>
            <a:r>
              <a:rPr lang="en-US" sz="1800" dirty="0"/>
              <a:t>I analyzed and compared 14 runs across 25 days, when we know that detector had a leak and the gas was not refilled, so gas quality was continually worsening, and run conditions were otherwise identical </a:t>
            </a:r>
            <a:endParaRPr lang="en-CA" sz="1800" dirty="0"/>
          </a:p>
          <a:p>
            <a:pPr lvl="1"/>
            <a:r>
              <a:rPr lang="en-US" dirty="0"/>
              <a:t>(The leak has since been fixed… by tightening one screw… oops) </a:t>
            </a:r>
          </a:p>
        </p:txBody>
      </p:sp>
      <p:pic>
        <p:nvPicPr>
          <p:cNvPr id="6" name="Picture 2" descr="Fearsome Dinosaurs Like T. Rex Likely Waggled Their Tails While Running :  ScienceAlert">
            <a:extLst>
              <a:ext uri="{FF2B5EF4-FFF2-40B4-BE49-F238E27FC236}">
                <a16:creationId xmlns:a16="http://schemas.microsoft.com/office/drawing/2014/main" id="{DF90F636-F7B7-13C1-95E8-ADA11AEEE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623696" y="258213"/>
            <a:ext cx="4153437" cy="16825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E882C88-CFC4-C99D-241E-5D5F61F2E317}"/>
              </a:ext>
            </a:extLst>
          </p:cNvPr>
          <p:cNvSpPr txBox="1"/>
          <p:nvPr/>
        </p:nvSpPr>
        <p:spPr>
          <a:xfrm>
            <a:off x="7940352" y="244179"/>
            <a:ext cx="2235978" cy="1200329"/>
          </a:xfrm>
          <a:prstGeom prst="rect">
            <a:avLst/>
          </a:prstGeom>
          <a:solidFill>
            <a:schemeClr val="bg2"/>
          </a:solidFill>
        </p:spPr>
        <p:txBody>
          <a:bodyPr wrap="square" rtlCol="0">
            <a:spAutoFit/>
          </a:bodyPr>
          <a:lstStyle/>
          <a:p>
            <a:pPr algn="ctr"/>
            <a:r>
              <a:rPr lang="en-CA" sz="4800" dirty="0">
                <a:solidFill>
                  <a:schemeClr val="accent2"/>
                </a:solidFill>
              </a:rPr>
              <a:t>    </a:t>
            </a:r>
            <a:r>
              <a:rPr lang="el-GR" sz="7200" dirty="0"/>
              <a:t>α</a:t>
            </a:r>
            <a:r>
              <a:rPr lang="en-CA" sz="6000" dirty="0">
                <a:solidFill>
                  <a:schemeClr val="accent2"/>
                </a:solidFill>
              </a:rPr>
              <a:t> </a:t>
            </a:r>
            <a:endParaRPr lang="en-CA" dirty="0">
              <a:solidFill>
                <a:schemeClr val="accent2"/>
              </a:solidFill>
            </a:endParaRPr>
          </a:p>
        </p:txBody>
      </p:sp>
    </p:spTree>
    <p:extLst>
      <p:ext uri="{BB962C8B-B14F-4D97-AF65-F5344CB8AC3E}">
        <p14:creationId xmlns:p14="http://schemas.microsoft.com/office/powerpoint/2010/main" val="2391591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BA214B-E305-A629-C53C-FAD0B0B797FB}"/>
              </a:ext>
            </a:extLst>
          </p:cNvPr>
          <p:cNvPicPr>
            <a:picLocks noChangeAspect="1"/>
          </p:cNvPicPr>
          <p:nvPr/>
        </p:nvPicPr>
        <p:blipFill>
          <a:blip r:embed="rId2"/>
          <a:stretch>
            <a:fillRect/>
          </a:stretch>
        </p:blipFill>
        <p:spPr>
          <a:xfrm>
            <a:off x="229456" y="331201"/>
            <a:ext cx="9220999" cy="6195597"/>
          </a:xfrm>
          <a:prstGeom prst="rect">
            <a:avLst/>
          </a:prstGeom>
        </p:spPr>
      </p:pic>
      <p:sp>
        <p:nvSpPr>
          <p:cNvPr id="6" name="Rectangle: Rounded Corners 5">
            <a:extLst>
              <a:ext uri="{FF2B5EF4-FFF2-40B4-BE49-F238E27FC236}">
                <a16:creationId xmlns:a16="http://schemas.microsoft.com/office/drawing/2014/main" id="{D6CB0CBD-BFDB-C6E0-6D0D-43505979ACDF}"/>
              </a:ext>
            </a:extLst>
          </p:cNvPr>
          <p:cNvSpPr/>
          <p:nvPr/>
        </p:nvSpPr>
        <p:spPr>
          <a:xfrm>
            <a:off x="967792" y="2268976"/>
            <a:ext cx="1006921" cy="1160023"/>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Rounded Corners 6">
            <a:extLst>
              <a:ext uri="{FF2B5EF4-FFF2-40B4-BE49-F238E27FC236}">
                <a16:creationId xmlns:a16="http://schemas.microsoft.com/office/drawing/2014/main" id="{22C2AD7B-8104-FC05-BCF3-7ECD5E36E11A}"/>
              </a:ext>
            </a:extLst>
          </p:cNvPr>
          <p:cNvSpPr/>
          <p:nvPr/>
        </p:nvSpPr>
        <p:spPr>
          <a:xfrm>
            <a:off x="967792" y="769355"/>
            <a:ext cx="1006915" cy="583731"/>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9869CEDF-1DAD-73DD-A55A-4C3525686A9D}"/>
              </a:ext>
            </a:extLst>
          </p:cNvPr>
          <p:cNvSpPr txBox="1"/>
          <p:nvPr/>
        </p:nvSpPr>
        <p:spPr>
          <a:xfrm>
            <a:off x="4391772" y="4367185"/>
            <a:ext cx="1379113" cy="646331"/>
          </a:xfrm>
          <a:prstGeom prst="rect">
            <a:avLst/>
          </a:prstGeom>
          <a:noFill/>
        </p:spPr>
        <p:txBody>
          <a:bodyPr wrap="square" rtlCol="0">
            <a:spAutoFit/>
          </a:bodyPr>
          <a:lstStyle/>
          <a:p>
            <a:r>
              <a:rPr lang="en-CA" dirty="0">
                <a:latin typeface="Open Sans" panose="020B0606030504020204" pitchFamily="34" charset="0"/>
                <a:ea typeface="Open Sans" panose="020B0606030504020204" pitchFamily="34" charset="0"/>
                <a:cs typeface="Open Sans" panose="020B0606030504020204" pitchFamily="34" charset="0"/>
              </a:rPr>
              <a:t>Event rate increases</a:t>
            </a:r>
          </a:p>
        </p:txBody>
      </p:sp>
      <p:cxnSp>
        <p:nvCxnSpPr>
          <p:cNvPr id="9" name="Straight Arrow Connector 8">
            <a:extLst>
              <a:ext uri="{FF2B5EF4-FFF2-40B4-BE49-F238E27FC236}">
                <a16:creationId xmlns:a16="http://schemas.microsoft.com/office/drawing/2014/main" id="{7712331C-8D6B-EC1A-E147-87A6C16AA13B}"/>
              </a:ext>
            </a:extLst>
          </p:cNvPr>
          <p:cNvCxnSpPr>
            <a:cxnSpLocks/>
          </p:cNvCxnSpPr>
          <p:nvPr/>
        </p:nvCxnSpPr>
        <p:spPr>
          <a:xfrm flipV="1">
            <a:off x="4839955" y="2420537"/>
            <a:ext cx="0" cy="1829916"/>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A1E1AD6-D827-6753-D1A2-97E15FAD1884}"/>
              </a:ext>
            </a:extLst>
          </p:cNvPr>
          <p:cNvSpPr txBox="1"/>
          <p:nvPr/>
        </p:nvSpPr>
        <p:spPr>
          <a:xfrm>
            <a:off x="967793" y="3547587"/>
            <a:ext cx="1379113" cy="923330"/>
          </a:xfrm>
          <a:prstGeom prst="rect">
            <a:avLst/>
          </a:prstGeom>
          <a:noFill/>
        </p:spPr>
        <p:txBody>
          <a:bodyPr wrap="square" rtlCol="0">
            <a:spAutoFit/>
          </a:bodyPr>
          <a:lstStyle/>
          <a:p>
            <a:r>
              <a:rPr lang="en-CA" dirty="0">
                <a:latin typeface="Open Sans" panose="020B0606030504020204" pitchFamily="34" charset="0"/>
                <a:ea typeface="Open Sans" panose="020B0606030504020204" pitchFamily="34" charset="0"/>
                <a:cs typeface="Open Sans" panose="020B0606030504020204" pitchFamily="34" charset="0"/>
              </a:rPr>
              <a:t>Fast, early decay disappears</a:t>
            </a:r>
          </a:p>
        </p:txBody>
      </p:sp>
      <p:cxnSp>
        <p:nvCxnSpPr>
          <p:cNvPr id="11" name="Straight Arrow Connector 10">
            <a:extLst>
              <a:ext uri="{FF2B5EF4-FFF2-40B4-BE49-F238E27FC236}">
                <a16:creationId xmlns:a16="http://schemas.microsoft.com/office/drawing/2014/main" id="{9B4A8952-1BFC-EF33-2601-70695080CCD8}"/>
              </a:ext>
            </a:extLst>
          </p:cNvPr>
          <p:cNvCxnSpPr>
            <a:cxnSpLocks/>
            <a:stCxn id="6" idx="0"/>
          </p:cNvCxnSpPr>
          <p:nvPr/>
        </p:nvCxnSpPr>
        <p:spPr>
          <a:xfrm flipH="1" flipV="1">
            <a:off x="1471249" y="1353086"/>
            <a:ext cx="4" cy="915890"/>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5251655-B714-5743-5269-0B5B59F8A7FE}"/>
              </a:ext>
            </a:extLst>
          </p:cNvPr>
          <p:cNvSpPr txBox="1"/>
          <p:nvPr/>
        </p:nvSpPr>
        <p:spPr>
          <a:xfrm>
            <a:off x="9465882" y="1535002"/>
            <a:ext cx="2509737" cy="3898503"/>
          </a:xfrm>
          <a:prstGeom prst="rect">
            <a:avLst/>
          </a:prstGeom>
          <a:noFill/>
        </p:spPr>
        <p:txBody>
          <a:bodyPr wrap="square" rtlCol="0">
            <a:spAutoFit/>
          </a:bodyPr>
          <a:lstStyle/>
          <a:p>
            <a:pPr marL="342900" indent="-342900">
              <a:spcBef>
                <a:spcPts val="200"/>
              </a:spcBef>
              <a:spcAft>
                <a:spcPts val="200"/>
              </a:spcAft>
              <a:buFont typeface="Arial" panose="020B0604020202020204" pitchFamily="34" charset="0"/>
              <a:buChar char="•"/>
            </a:pPr>
            <a:r>
              <a:rPr lang="en-CA" dirty="0">
                <a:latin typeface="Open Sans" panose="020B0606030504020204" pitchFamily="34" charset="0"/>
                <a:ea typeface="Open Sans" panose="020B0606030504020204" pitchFamily="34" charset="0"/>
                <a:cs typeface="Open Sans" panose="020B0606030504020204" pitchFamily="34" charset="0"/>
              </a:rPr>
              <a:t>22 Oct (j22) to </a:t>
            </a:r>
            <a:br>
              <a:rPr lang="en-CA" dirty="0">
                <a:latin typeface="Open Sans" panose="020B0606030504020204" pitchFamily="34" charset="0"/>
                <a:ea typeface="Open Sans" panose="020B0606030504020204" pitchFamily="34" charset="0"/>
                <a:cs typeface="Open Sans" panose="020B0606030504020204" pitchFamily="34" charset="0"/>
              </a:rPr>
            </a:br>
            <a:r>
              <a:rPr lang="en-CA" dirty="0">
                <a:latin typeface="Open Sans" panose="020B0606030504020204" pitchFamily="34" charset="0"/>
                <a:ea typeface="Open Sans" panose="020B0606030504020204" pitchFamily="34" charset="0"/>
                <a:cs typeface="Open Sans" panose="020B0606030504020204" pitchFamily="34" charset="0"/>
              </a:rPr>
              <a:t>16 Nov (k16), 2022</a:t>
            </a:r>
          </a:p>
          <a:p>
            <a:pPr>
              <a:spcBef>
                <a:spcPts val="200"/>
              </a:spcBef>
              <a:spcAft>
                <a:spcPts val="200"/>
              </a:spcAft>
            </a:pPr>
            <a:endParaRPr lang="en-CA" dirty="0">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200"/>
              </a:spcBef>
              <a:spcAft>
                <a:spcPts val="200"/>
              </a:spcAft>
              <a:buFont typeface="Arial" panose="020B0604020202020204" pitchFamily="34" charset="0"/>
              <a:buChar char="•"/>
            </a:pPr>
            <a:r>
              <a:rPr lang="en-CA" dirty="0">
                <a:latin typeface="Open Sans" panose="020B0606030504020204" pitchFamily="34" charset="0"/>
                <a:ea typeface="Open Sans" panose="020B0606030504020204" pitchFamily="34" charset="0"/>
                <a:cs typeface="Open Sans" panose="020B0606030504020204" pitchFamily="34" charset="0"/>
              </a:rPr>
              <a:t>Evidence that the alpha tail worsens as gas quality worsens </a:t>
            </a:r>
          </a:p>
          <a:p>
            <a:pPr marL="285750" indent="-285750">
              <a:spcBef>
                <a:spcPts val="200"/>
              </a:spcBef>
              <a:spcAft>
                <a:spcPts val="200"/>
              </a:spcAft>
              <a:buFont typeface="Arial" panose="020B0604020202020204" pitchFamily="34" charset="0"/>
              <a:buChar char="•"/>
            </a:pPr>
            <a:endParaRPr lang="en-CA" dirty="0">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200"/>
              </a:spcBef>
              <a:spcAft>
                <a:spcPts val="200"/>
              </a:spcAft>
              <a:buFont typeface="Arial" panose="020B0604020202020204" pitchFamily="34" charset="0"/>
              <a:buChar char="•"/>
            </a:pPr>
            <a:r>
              <a:rPr lang="en-CA" dirty="0">
                <a:latin typeface="Open Sans" panose="020B0606030504020204" pitchFamily="34" charset="0"/>
                <a:ea typeface="Open Sans" panose="020B0606030504020204" pitchFamily="34" charset="0"/>
                <a:cs typeface="Open Sans" panose="020B0606030504020204" pitchFamily="34" charset="0"/>
              </a:rPr>
              <a:t>1</a:t>
            </a:r>
            <a:r>
              <a:rPr lang="en-CA" baseline="30000" dirty="0">
                <a:latin typeface="Open Sans" panose="020B0606030504020204" pitchFamily="34" charset="0"/>
                <a:ea typeface="Open Sans" panose="020B0606030504020204" pitchFamily="34" charset="0"/>
                <a:cs typeface="Open Sans" panose="020B0606030504020204" pitchFamily="34" charset="0"/>
              </a:rPr>
              <a:t>st</a:t>
            </a:r>
            <a:r>
              <a:rPr lang="en-CA" dirty="0">
                <a:latin typeface="Open Sans" panose="020B0606030504020204" pitchFamily="34" charset="0"/>
                <a:ea typeface="Open Sans" panose="020B0606030504020204" pitchFamily="34" charset="0"/>
                <a:cs typeface="Open Sans" panose="020B0606030504020204" pitchFamily="34" charset="0"/>
              </a:rPr>
              <a:t> indication that single-e background might relate to gas quality </a:t>
            </a:r>
          </a:p>
        </p:txBody>
      </p:sp>
      <p:sp>
        <p:nvSpPr>
          <p:cNvPr id="2" name="TextBox 1">
            <a:extLst>
              <a:ext uri="{FF2B5EF4-FFF2-40B4-BE49-F238E27FC236}">
                <a16:creationId xmlns:a16="http://schemas.microsoft.com/office/drawing/2014/main" id="{35671FA5-228A-1C96-0A1F-7DAC7179A69B}"/>
              </a:ext>
            </a:extLst>
          </p:cNvPr>
          <p:cNvSpPr txBox="1"/>
          <p:nvPr/>
        </p:nvSpPr>
        <p:spPr>
          <a:xfrm>
            <a:off x="10227733" y="6488668"/>
            <a:ext cx="1964267" cy="369332"/>
          </a:xfrm>
          <a:prstGeom prst="rect">
            <a:avLst/>
          </a:prstGeom>
          <a:noFill/>
        </p:spPr>
        <p:txBody>
          <a:bodyPr wrap="square" rtlCol="0">
            <a:spAutoFit/>
          </a:bodyPr>
          <a:lstStyle/>
          <a:p>
            <a:pPr algn="r"/>
            <a:r>
              <a:rPr lang="en-CA" dirty="0"/>
              <a:t>J Clarke</a:t>
            </a:r>
          </a:p>
        </p:txBody>
      </p:sp>
      <p:sp>
        <p:nvSpPr>
          <p:cNvPr id="3" name="TextBox 2">
            <a:extLst>
              <a:ext uri="{FF2B5EF4-FFF2-40B4-BE49-F238E27FC236}">
                <a16:creationId xmlns:a16="http://schemas.microsoft.com/office/drawing/2014/main" id="{7F143983-2307-20DC-F14D-BDCF7FA30CE9}"/>
              </a:ext>
            </a:extLst>
          </p:cNvPr>
          <p:cNvSpPr txBox="1"/>
          <p:nvPr/>
        </p:nvSpPr>
        <p:spPr>
          <a:xfrm>
            <a:off x="967793" y="4784671"/>
            <a:ext cx="2983422" cy="923330"/>
          </a:xfrm>
          <a:prstGeom prst="rect">
            <a:avLst/>
          </a:prstGeom>
          <a:noFill/>
        </p:spPr>
        <p:txBody>
          <a:bodyPr wrap="square" rtlCol="0">
            <a:spAutoFit/>
          </a:bodyPr>
          <a:lstStyle/>
          <a:p>
            <a:r>
              <a:rPr lang="en-CA" dirty="0">
                <a:latin typeface="Open Sans" panose="020B0606030504020204" pitchFamily="34" charset="0"/>
                <a:ea typeface="Open Sans" panose="020B0606030504020204" pitchFamily="34" charset="0"/>
                <a:cs typeface="Open Sans" panose="020B0606030504020204" pitchFamily="34" charset="0"/>
              </a:rPr>
              <a:t>(Also, decay constant of exponential fit increases</a:t>
            </a:r>
            <a:r>
              <a:rPr lang="en-CA">
                <a:latin typeface="Open Sans" panose="020B0606030504020204" pitchFamily="34" charset="0"/>
                <a:ea typeface="Open Sans" panose="020B0606030504020204" pitchFamily="34" charset="0"/>
                <a:cs typeface="Open Sans" panose="020B0606030504020204" pitchFamily="34" charset="0"/>
              </a:rPr>
              <a:t>, 1.32 </a:t>
            </a:r>
            <a:r>
              <a:rPr lang="en-CA" dirty="0">
                <a:latin typeface="Open Sans" panose="020B0606030504020204" pitchFamily="34" charset="0"/>
                <a:ea typeface="Open Sans" panose="020B0606030504020204" pitchFamily="34" charset="0"/>
                <a:cs typeface="Open Sans" panose="020B0606030504020204" pitchFamily="34" charset="0"/>
              </a:rPr>
              <a:t>to 1.49 s</a:t>
            </a:r>
            <a:r>
              <a:rPr lang="en-CA" baseline="30000" dirty="0">
                <a:latin typeface="Open Sans" panose="020B0606030504020204" pitchFamily="34" charset="0"/>
                <a:ea typeface="Open Sans" panose="020B0606030504020204" pitchFamily="34" charset="0"/>
                <a:cs typeface="Open Sans" panose="020B0606030504020204" pitchFamily="34" charset="0"/>
              </a:rPr>
              <a:t>-1</a:t>
            </a:r>
            <a:r>
              <a:rPr lang="en-CA" dirty="0">
                <a:latin typeface="Open Sans" panose="020B0606030504020204" pitchFamily="34" charset="0"/>
                <a:ea typeface="Open Sans" panose="020B0606030504020204" pitchFamily="34" charset="0"/>
                <a:cs typeface="Open Sans" panose="020B0606030504020204" pitchFamily="34" charset="0"/>
              </a:rPr>
              <a:t>)</a:t>
            </a:r>
          </a:p>
        </p:txBody>
      </p:sp>
      <p:sp>
        <p:nvSpPr>
          <p:cNvPr id="4" name="TextBox 3">
            <a:extLst>
              <a:ext uri="{FF2B5EF4-FFF2-40B4-BE49-F238E27FC236}">
                <a16:creationId xmlns:a16="http://schemas.microsoft.com/office/drawing/2014/main" id="{28D2DD55-F5E8-1BE2-2B90-DEBD428D58B0}"/>
              </a:ext>
            </a:extLst>
          </p:cNvPr>
          <p:cNvSpPr txBox="1"/>
          <p:nvPr/>
        </p:nvSpPr>
        <p:spPr>
          <a:xfrm>
            <a:off x="3521988" y="6274198"/>
            <a:ext cx="2635934" cy="369332"/>
          </a:xfrm>
          <a:prstGeom prst="rect">
            <a:avLst/>
          </a:prstGeom>
          <a:solidFill>
            <a:schemeClr val="bg2"/>
          </a:solidFill>
        </p:spPr>
        <p:txBody>
          <a:bodyPr wrap="square" rtlCol="0">
            <a:spAutoFit/>
          </a:bodyPr>
          <a:lstStyle/>
          <a:p>
            <a:r>
              <a:rPr lang="en-CA" dirty="0"/>
              <a:t>Time since alpha event (s)</a:t>
            </a:r>
          </a:p>
        </p:txBody>
      </p:sp>
      <p:sp>
        <p:nvSpPr>
          <p:cNvPr id="12" name="TextBox 11">
            <a:extLst>
              <a:ext uri="{FF2B5EF4-FFF2-40B4-BE49-F238E27FC236}">
                <a16:creationId xmlns:a16="http://schemas.microsoft.com/office/drawing/2014/main" id="{08F25AA3-D5B2-7043-9856-F3A07DCE716B}"/>
              </a:ext>
            </a:extLst>
          </p:cNvPr>
          <p:cNvSpPr txBox="1"/>
          <p:nvPr/>
        </p:nvSpPr>
        <p:spPr>
          <a:xfrm>
            <a:off x="99634" y="2572456"/>
            <a:ext cx="461665" cy="1526077"/>
          </a:xfrm>
          <a:prstGeom prst="rect">
            <a:avLst/>
          </a:prstGeom>
          <a:solidFill>
            <a:schemeClr val="bg2"/>
          </a:solidFill>
        </p:spPr>
        <p:txBody>
          <a:bodyPr vert="vert270" wrap="square" rtlCol="0">
            <a:spAutoFit/>
          </a:bodyPr>
          <a:lstStyle/>
          <a:p>
            <a:r>
              <a:rPr lang="en-CA" dirty="0"/>
              <a:t>Event rate (Hz)</a:t>
            </a:r>
          </a:p>
        </p:txBody>
      </p:sp>
    </p:spTree>
    <p:extLst>
      <p:ext uri="{BB962C8B-B14F-4D97-AF65-F5344CB8AC3E}">
        <p14:creationId xmlns:p14="http://schemas.microsoft.com/office/powerpoint/2010/main" val="395105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8724-56B9-117C-EC4B-5AB664BB8B1A}"/>
              </a:ext>
            </a:extLst>
          </p:cNvPr>
          <p:cNvSpPr>
            <a:spLocks noGrp="1"/>
          </p:cNvSpPr>
          <p:nvPr>
            <p:ph type="title"/>
          </p:nvPr>
        </p:nvSpPr>
        <p:spPr/>
        <p:txBody>
          <a:bodyPr/>
          <a:lstStyle/>
          <a:p>
            <a:r>
              <a:rPr lang="en-CA" dirty="0"/>
              <a:t>What’s next?</a:t>
            </a:r>
          </a:p>
        </p:txBody>
      </p:sp>
      <p:sp>
        <p:nvSpPr>
          <p:cNvPr id="3" name="Content Placeholder 2">
            <a:extLst>
              <a:ext uri="{FF2B5EF4-FFF2-40B4-BE49-F238E27FC236}">
                <a16:creationId xmlns:a16="http://schemas.microsoft.com/office/drawing/2014/main" id="{F4320BE9-E0C6-F77E-5AE5-4511C63AA7FD}"/>
              </a:ext>
            </a:extLst>
          </p:cNvPr>
          <p:cNvSpPr>
            <a:spLocks noGrp="1"/>
          </p:cNvSpPr>
          <p:nvPr>
            <p:ph sz="half" idx="1"/>
          </p:nvPr>
        </p:nvSpPr>
        <p:spPr/>
        <p:txBody>
          <a:bodyPr/>
          <a:lstStyle/>
          <a:p>
            <a:r>
              <a:rPr lang="en-CA" sz="1800" dirty="0"/>
              <a:t>NEWS-G </a:t>
            </a:r>
          </a:p>
          <a:p>
            <a:pPr lvl="1"/>
            <a:r>
              <a:rPr lang="en-CA" sz="1800" dirty="0"/>
              <a:t>SNOLAB test data available (began July 2022) </a:t>
            </a:r>
          </a:p>
          <a:p>
            <a:pPr lvl="1"/>
            <a:r>
              <a:rPr lang="en-CA" sz="1800" dirty="0"/>
              <a:t>Other projects: G3 - study coherent elastic neutrino-nucleus scattering; </a:t>
            </a:r>
            <a:r>
              <a:rPr lang="en-CA" sz="1800" dirty="0" err="1"/>
              <a:t>ECuME</a:t>
            </a:r>
            <a:r>
              <a:rPr lang="en-CA" sz="1800" dirty="0"/>
              <a:t> - electroform a 1.4 m SPC underground, then </a:t>
            </a:r>
            <a:r>
              <a:rPr lang="en-CA" sz="1800" dirty="0" err="1"/>
              <a:t>DarkSPHERE</a:t>
            </a:r>
            <a:r>
              <a:rPr lang="en-CA" sz="1800" dirty="0"/>
              <a:t> – electroform 3 m SPC underground at </a:t>
            </a:r>
            <a:r>
              <a:rPr lang="en-CA" sz="1800" dirty="0" err="1"/>
              <a:t>Boulby</a:t>
            </a:r>
            <a:r>
              <a:rPr lang="en-CA" sz="1800" dirty="0"/>
              <a:t>, UK </a:t>
            </a:r>
          </a:p>
          <a:p>
            <a:r>
              <a:rPr lang="en-CA" sz="1800" dirty="0"/>
              <a:t>My work </a:t>
            </a:r>
          </a:p>
          <a:p>
            <a:pPr lvl="1"/>
            <a:r>
              <a:rPr lang="en-CA" sz="1800" dirty="0"/>
              <a:t>Shift consideration from this double-deconvolved data to our peak-finding data </a:t>
            </a:r>
          </a:p>
          <a:p>
            <a:pPr lvl="1"/>
            <a:r>
              <a:rPr lang="en-CA" sz="1800" dirty="0"/>
              <a:t>Directly study phenomenon with biggest impact on exclusion limit: single-electron background </a:t>
            </a:r>
          </a:p>
        </p:txBody>
      </p:sp>
    </p:spTree>
    <p:extLst>
      <p:ext uri="{BB962C8B-B14F-4D97-AF65-F5344CB8AC3E}">
        <p14:creationId xmlns:p14="http://schemas.microsoft.com/office/powerpoint/2010/main" val="3370364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EA4427-6F32-9F0D-5D75-5DFE79D96D0F}"/>
              </a:ext>
            </a:extLst>
          </p:cNvPr>
          <p:cNvSpPr>
            <a:spLocks noGrp="1"/>
          </p:cNvSpPr>
          <p:nvPr>
            <p:ph sz="half" idx="1"/>
          </p:nvPr>
        </p:nvSpPr>
        <p:spPr>
          <a:xfrm>
            <a:off x="3551923" y="4036175"/>
            <a:ext cx="5088151" cy="2489545"/>
          </a:xfrm>
        </p:spPr>
        <p:txBody>
          <a:bodyPr/>
          <a:lstStyle/>
          <a:p>
            <a:pPr marL="0" indent="0" algn="ctr">
              <a:buNone/>
            </a:pPr>
            <a:r>
              <a:rPr lang="en-CA" sz="4000" dirty="0"/>
              <a:t>Thank you </a:t>
            </a:r>
          </a:p>
          <a:p>
            <a:pPr marL="0" indent="0" algn="ctr">
              <a:buNone/>
            </a:pPr>
            <a:r>
              <a:rPr lang="en-CA" sz="4000" dirty="0"/>
              <a:t>Any questions? </a:t>
            </a:r>
          </a:p>
        </p:txBody>
      </p:sp>
      <p:pic>
        <p:nvPicPr>
          <p:cNvPr id="5" name="Picture 4" descr="A cartoon of a brown object with a black background&#10;&#10;Description automatically generated">
            <a:extLst>
              <a:ext uri="{FF2B5EF4-FFF2-40B4-BE49-F238E27FC236}">
                <a16:creationId xmlns:a16="http://schemas.microsoft.com/office/drawing/2014/main" id="{EC272010-42E7-2F1C-FEB6-BD848D508F6B}"/>
              </a:ext>
            </a:extLst>
          </p:cNvPr>
          <p:cNvPicPr>
            <a:picLocks noChangeAspect="1"/>
          </p:cNvPicPr>
          <p:nvPr/>
        </p:nvPicPr>
        <p:blipFill>
          <a:blip r:embed="rId2"/>
          <a:stretch>
            <a:fillRect/>
          </a:stretch>
        </p:blipFill>
        <p:spPr>
          <a:xfrm rot="20769441">
            <a:off x="7796655" y="3577704"/>
            <a:ext cx="1844118" cy="2042208"/>
          </a:xfrm>
          <a:prstGeom prst="rect">
            <a:avLst/>
          </a:prstGeom>
        </p:spPr>
      </p:pic>
      <p:pic>
        <p:nvPicPr>
          <p:cNvPr id="7" name="Picture 6" descr="A cartoon of a round object with a question mark&#10;&#10;Description automatically generated">
            <a:extLst>
              <a:ext uri="{FF2B5EF4-FFF2-40B4-BE49-F238E27FC236}">
                <a16:creationId xmlns:a16="http://schemas.microsoft.com/office/drawing/2014/main" id="{C675D6C9-C5BE-141E-4602-5C4170CD0E28}"/>
              </a:ext>
            </a:extLst>
          </p:cNvPr>
          <p:cNvPicPr>
            <a:picLocks noChangeAspect="1"/>
          </p:cNvPicPr>
          <p:nvPr/>
        </p:nvPicPr>
        <p:blipFill>
          <a:blip r:embed="rId3"/>
          <a:stretch>
            <a:fillRect/>
          </a:stretch>
        </p:blipFill>
        <p:spPr>
          <a:xfrm rot="331916">
            <a:off x="2451933" y="4679348"/>
            <a:ext cx="1775042" cy="2154405"/>
          </a:xfrm>
          <a:prstGeom prst="rect">
            <a:avLst/>
          </a:prstGeom>
        </p:spPr>
      </p:pic>
      <p:pic>
        <p:nvPicPr>
          <p:cNvPr id="2" name="Image 6" descr="Une image contenant herbe, ciel, personne, extérieur&#10;&#10;Description générée automatiquement">
            <a:extLst>
              <a:ext uri="{FF2B5EF4-FFF2-40B4-BE49-F238E27FC236}">
                <a16:creationId xmlns:a16="http://schemas.microsoft.com/office/drawing/2014/main" id="{BD23F7EB-D179-128D-BD57-6134D09C793A}"/>
              </a:ext>
            </a:extLst>
          </p:cNvPr>
          <p:cNvPicPr>
            <a:picLocks noChangeAspect="1"/>
          </p:cNvPicPr>
          <p:nvPr/>
        </p:nvPicPr>
        <p:blipFill rotWithShape="1">
          <a:blip r:embed="rId4">
            <a:extLst>
              <a:ext uri="{28A0092B-C50C-407E-A947-70E740481C1C}">
                <a14:useLocalDpi xmlns:a14="http://schemas.microsoft.com/office/drawing/2010/main" val="0"/>
              </a:ext>
            </a:extLst>
          </a:blip>
          <a:srcRect t="28909" b="11403"/>
          <a:stretch/>
        </p:blipFill>
        <p:spPr>
          <a:xfrm>
            <a:off x="2333699" y="247782"/>
            <a:ext cx="7524601" cy="3024605"/>
          </a:xfrm>
          <a:prstGeom prst="rect">
            <a:avLst/>
          </a:prstGeom>
        </p:spPr>
      </p:pic>
      <p:sp>
        <p:nvSpPr>
          <p:cNvPr id="6" name="TextBox 5">
            <a:extLst>
              <a:ext uri="{FF2B5EF4-FFF2-40B4-BE49-F238E27FC236}">
                <a16:creationId xmlns:a16="http://schemas.microsoft.com/office/drawing/2014/main" id="{20F6F78C-6639-DEAE-ABA3-394F5472CE77}"/>
              </a:ext>
            </a:extLst>
          </p:cNvPr>
          <p:cNvSpPr txBox="1"/>
          <p:nvPr/>
        </p:nvSpPr>
        <p:spPr>
          <a:xfrm>
            <a:off x="3048698" y="3202085"/>
            <a:ext cx="6094602" cy="369332"/>
          </a:xfrm>
          <a:prstGeom prst="rect">
            <a:avLst/>
          </a:prstGeom>
          <a:noFill/>
        </p:spPr>
        <p:txBody>
          <a:bodyPr wrap="square">
            <a:spAutoFit/>
          </a:bodyPr>
          <a:lstStyle/>
          <a:p>
            <a:r>
              <a:rPr lang="en-CA" dirty="0">
                <a:hlinkClick r:id="rId5"/>
              </a:rPr>
              <a:t>https://www.queensu.ca/physics/news-g/teams/collaboration</a:t>
            </a:r>
            <a:endParaRPr lang="en-CA" dirty="0"/>
          </a:p>
        </p:txBody>
      </p:sp>
    </p:spTree>
    <p:extLst>
      <p:ext uri="{BB962C8B-B14F-4D97-AF65-F5344CB8AC3E}">
        <p14:creationId xmlns:p14="http://schemas.microsoft.com/office/powerpoint/2010/main" val="1518149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2B101-6015-52A6-9BC8-ABE7B25714B3}"/>
              </a:ext>
            </a:extLst>
          </p:cNvPr>
          <p:cNvSpPr>
            <a:spLocks noGrp="1"/>
          </p:cNvSpPr>
          <p:nvPr>
            <p:ph type="title"/>
          </p:nvPr>
        </p:nvSpPr>
        <p:spPr/>
        <p:txBody>
          <a:bodyPr/>
          <a:lstStyle/>
          <a:p>
            <a:r>
              <a:rPr lang="en-CA" dirty="0"/>
              <a:t>Extra slides</a:t>
            </a:r>
          </a:p>
        </p:txBody>
      </p:sp>
      <p:sp>
        <p:nvSpPr>
          <p:cNvPr id="3" name="Content Placeholder 2">
            <a:extLst>
              <a:ext uri="{FF2B5EF4-FFF2-40B4-BE49-F238E27FC236}">
                <a16:creationId xmlns:a16="http://schemas.microsoft.com/office/drawing/2014/main" id="{E209E086-4536-3665-653D-56D1A4D92181}"/>
              </a:ext>
            </a:extLst>
          </p:cNvPr>
          <p:cNvSpPr>
            <a:spLocks noGrp="1"/>
          </p:cNvSpPr>
          <p:nvPr>
            <p:ph sz="half" idx="1"/>
          </p:nvPr>
        </p:nvSpPr>
        <p:spPr/>
        <p:txBody>
          <a:bodyPr/>
          <a:lstStyle/>
          <a:p>
            <a:endParaRPr lang="en-CA"/>
          </a:p>
        </p:txBody>
      </p:sp>
    </p:spTree>
    <p:extLst>
      <p:ext uri="{BB962C8B-B14F-4D97-AF65-F5344CB8AC3E}">
        <p14:creationId xmlns:p14="http://schemas.microsoft.com/office/powerpoint/2010/main" val="1115596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15F732-C649-D88C-985A-C0C4C0CA0B29}"/>
              </a:ext>
            </a:extLst>
          </p:cNvPr>
          <p:cNvPicPr>
            <a:picLocks noChangeAspect="1"/>
          </p:cNvPicPr>
          <p:nvPr/>
        </p:nvPicPr>
        <p:blipFill>
          <a:blip r:embed="rId2"/>
          <a:stretch>
            <a:fillRect/>
          </a:stretch>
        </p:blipFill>
        <p:spPr>
          <a:xfrm>
            <a:off x="165100" y="102413"/>
            <a:ext cx="11861800" cy="6653174"/>
          </a:xfrm>
          <a:prstGeom prst="rect">
            <a:avLst/>
          </a:prstGeom>
        </p:spPr>
      </p:pic>
      <p:sp>
        <p:nvSpPr>
          <p:cNvPr id="6" name="TextBox 5">
            <a:extLst>
              <a:ext uri="{FF2B5EF4-FFF2-40B4-BE49-F238E27FC236}">
                <a16:creationId xmlns:a16="http://schemas.microsoft.com/office/drawing/2014/main" id="{2EC0E23C-B109-48C0-8CB1-0C7D2EDA1C64}"/>
              </a:ext>
            </a:extLst>
          </p:cNvPr>
          <p:cNvSpPr txBox="1"/>
          <p:nvPr/>
        </p:nvSpPr>
        <p:spPr>
          <a:xfrm>
            <a:off x="9364133" y="6443133"/>
            <a:ext cx="2662768" cy="369332"/>
          </a:xfrm>
          <a:prstGeom prst="rect">
            <a:avLst/>
          </a:prstGeom>
          <a:noFill/>
        </p:spPr>
        <p:txBody>
          <a:bodyPr wrap="square" rtlCol="0">
            <a:spAutoFit/>
          </a:bodyPr>
          <a:lstStyle/>
          <a:p>
            <a:pPr algn="r"/>
            <a:r>
              <a:rPr lang="en-CA" dirty="0"/>
              <a:t>F Vazquez de Sola</a:t>
            </a:r>
          </a:p>
        </p:txBody>
      </p:sp>
    </p:spTree>
    <p:extLst>
      <p:ext uri="{BB962C8B-B14F-4D97-AF65-F5344CB8AC3E}">
        <p14:creationId xmlns:p14="http://schemas.microsoft.com/office/powerpoint/2010/main" val="1118567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5D0B-190B-6051-8422-22A4303D9668}"/>
              </a:ext>
            </a:extLst>
          </p:cNvPr>
          <p:cNvSpPr>
            <a:spLocks noGrp="1"/>
          </p:cNvSpPr>
          <p:nvPr>
            <p:ph type="title"/>
          </p:nvPr>
        </p:nvSpPr>
        <p:spPr/>
        <p:txBody>
          <a:bodyPr/>
          <a:lstStyle/>
          <a:p>
            <a:r>
              <a:rPr lang="en-CA" dirty="0"/>
              <a:t>Submitted abstract</a:t>
            </a:r>
          </a:p>
        </p:txBody>
      </p:sp>
      <p:sp>
        <p:nvSpPr>
          <p:cNvPr id="4" name="Content Placeholder 3">
            <a:extLst>
              <a:ext uri="{FF2B5EF4-FFF2-40B4-BE49-F238E27FC236}">
                <a16:creationId xmlns:a16="http://schemas.microsoft.com/office/drawing/2014/main" id="{3C7ABD57-D07F-9FD3-A1D6-1F3D16D5D511}"/>
              </a:ext>
            </a:extLst>
          </p:cNvPr>
          <p:cNvSpPr>
            <a:spLocks noGrp="1"/>
          </p:cNvSpPr>
          <p:nvPr>
            <p:ph sz="half" idx="1"/>
          </p:nvPr>
        </p:nvSpPr>
        <p:spPr>
          <a:xfrm>
            <a:off x="599585" y="1295076"/>
            <a:ext cx="10897090" cy="4308770"/>
          </a:xfrm>
        </p:spPr>
        <p:txBody>
          <a:bodyPr>
            <a:normAutofit/>
          </a:bodyPr>
          <a:lstStyle/>
          <a:p>
            <a:r>
              <a:rPr lang="en-US" sz="1400" dirty="0"/>
              <a:t>The NEWS-G experiment searches for low-mass dark matter candidates at SNOLAB in Sudbury, Ontario. This direct dark matter search is performed using a spherical proportional counter filled with low atomic mass gases, such as 98% neon + 2% methane. The detector consists of a grounded copper sphere with a high-voltage anode in the </a:t>
            </a:r>
            <a:r>
              <a:rPr lang="en-US" sz="1400" dirty="0" err="1"/>
              <a:t>centre</a:t>
            </a:r>
            <a:r>
              <a:rPr lang="en-US" sz="1400" dirty="0"/>
              <a:t>, which detects ionization within the gas. The inner surface of the sphere is contaminated with Pb-210, which decays to the alpha-emitter Po-210. After each background alpha decay, space charge effects cause the event rate in the detector to increase, creating an "alpha tail". One set of runs covered a period when the gas quality in the detector was worsening. Analysis of the event rate uncovered a relationship, with worsening gas quality increasing the alpha tail. I will describe the experiment, and present its existing results and current status, and my analysis of the alpha tails. Greater understanding of the alpha tails may elucidate the cause of the detector's most common background events, single-electron ones, suggesting a valuable focus for future work. </a:t>
            </a:r>
          </a:p>
          <a:p>
            <a:r>
              <a:rPr lang="en-US" sz="1400" dirty="0">
                <a:hlinkClick r:id="rId2"/>
              </a:rPr>
              <a:t>https://indico.triumf.ca/login/?next=/event/441/abstracts/1169/</a:t>
            </a:r>
            <a:r>
              <a:rPr lang="en-US" sz="1400" dirty="0"/>
              <a:t> </a:t>
            </a:r>
          </a:p>
          <a:p>
            <a:r>
              <a:rPr lang="en-US" sz="1400" dirty="0"/>
              <a:t>6 min - 6 slides on NEWS-G; 6 mins - 6 slides on my alpha-tails analysis; 3 min for questions </a:t>
            </a:r>
          </a:p>
        </p:txBody>
      </p:sp>
    </p:spTree>
    <p:extLst>
      <p:ext uri="{BB962C8B-B14F-4D97-AF65-F5344CB8AC3E}">
        <p14:creationId xmlns:p14="http://schemas.microsoft.com/office/powerpoint/2010/main" val="3443012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05F4DD-9178-5DDB-E07C-FBD47EE36899}"/>
              </a:ext>
            </a:extLst>
          </p:cNvPr>
          <p:cNvSpPr>
            <a:spLocks noGrp="1"/>
          </p:cNvSpPr>
          <p:nvPr>
            <p:ph type="title"/>
          </p:nvPr>
        </p:nvSpPr>
        <p:spPr/>
        <p:txBody>
          <a:bodyPr/>
          <a:lstStyle/>
          <a:p>
            <a:r>
              <a:rPr lang="en-CA" dirty="0"/>
              <a:t>Introduction</a:t>
            </a:r>
          </a:p>
        </p:txBody>
      </p:sp>
      <p:sp>
        <p:nvSpPr>
          <p:cNvPr id="4" name="Content Placeholder 3">
            <a:extLst>
              <a:ext uri="{FF2B5EF4-FFF2-40B4-BE49-F238E27FC236}">
                <a16:creationId xmlns:a16="http://schemas.microsoft.com/office/drawing/2014/main" id="{96DAB81F-D9D5-AC9E-7A96-3760BDB3C3A5}"/>
              </a:ext>
            </a:extLst>
          </p:cNvPr>
          <p:cNvSpPr>
            <a:spLocks noGrp="1"/>
          </p:cNvSpPr>
          <p:nvPr>
            <p:ph sz="half" idx="1"/>
          </p:nvPr>
        </p:nvSpPr>
        <p:spPr/>
        <p:txBody>
          <a:bodyPr/>
          <a:lstStyle/>
          <a:p>
            <a:r>
              <a:rPr lang="en-CA" sz="2000" dirty="0"/>
              <a:t>What is the NEWS-G experiment? </a:t>
            </a:r>
          </a:p>
          <a:p>
            <a:r>
              <a:rPr lang="en-CA" sz="2000" dirty="0"/>
              <a:t>What is its current status? </a:t>
            </a:r>
          </a:p>
          <a:p>
            <a:r>
              <a:rPr lang="en-CA" sz="2000" dirty="0"/>
              <a:t>How have I analyzed some of its data? </a:t>
            </a:r>
          </a:p>
          <a:p>
            <a:endParaRPr lang="en-CA" dirty="0"/>
          </a:p>
        </p:txBody>
      </p:sp>
    </p:spTree>
    <p:extLst>
      <p:ext uri="{BB962C8B-B14F-4D97-AF65-F5344CB8AC3E}">
        <p14:creationId xmlns:p14="http://schemas.microsoft.com/office/powerpoint/2010/main" val="1023157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76DAF4-BED5-343A-3F46-92111E571A1B}"/>
              </a:ext>
            </a:extLst>
          </p:cNvPr>
          <p:cNvPicPr>
            <a:picLocks noChangeAspect="1"/>
          </p:cNvPicPr>
          <p:nvPr/>
        </p:nvPicPr>
        <p:blipFill>
          <a:blip r:embed="rId2"/>
          <a:stretch>
            <a:fillRect/>
          </a:stretch>
        </p:blipFill>
        <p:spPr>
          <a:xfrm>
            <a:off x="5025006" y="1084027"/>
            <a:ext cx="6711192" cy="4423561"/>
          </a:xfrm>
          <a:prstGeom prst="rect">
            <a:avLst/>
          </a:prstGeom>
        </p:spPr>
      </p:pic>
      <p:sp>
        <p:nvSpPr>
          <p:cNvPr id="2" name="Titre 1">
            <a:extLst>
              <a:ext uri="{FF2B5EF4-FFF2-40B4-BE49-F238E27FC236}">
                <a16:creationId xmlns:a16="http://schemas.microsoft.com/office/drawing/2014/main" id="{705621DE-D69B-F4AD-61A5-65313DDDC561}"/>
              </a:ext>
            </a:extLst>
          </p:cNvPr>
          <p:cNvSpPr>
            <a:spLocks noGrp="1"/>
          </p:cNvSpPr>
          <p:nvPr>
            <p:ph type="title"/>
          </p:nvPr>
        </p:nvSpPr>
        <p:spPr/>
        <p:txBody>
          <a:bodyPr/>
          <a:lstStyle/>
          <a:p>
            <a:r>
              <a:rPr lang="en-CA" dirty="0"/>
              <a:t>Low-mass WIMP search motivation</a:t>
            </a:r>
            <a:endParaRPr lang="fr-CA" dirty="0"/>
          </a:p>
        </p:txBody>
      </p:sp>
      <p:sp>
        <p:nvSpPr>
          <p:cNvPr id="3" name="Espace réservé du contenu 2">
            <a:extLst>
              <a:ext uri="{FF2B5EF4-FFF2-40B4-BE49-F238E27FC236}">
                <a16:creationId xmlns:a16="http://schemas.microsoft.com/office/drawing/2014/main" id="{50730525-AC13-0A5E-AACB-7B5A2D1DDE86}"/>
              </a:ext>
            </a:extLst>
          </p:cNvPr>
          <p:cNvSpPr>
            <a:spLocks noGrp="1"/>
          </p:cNvSpPr>
          <p:nvPr>
            <p:ph sz="half" idx="1"/>
          </p:nvPr>
        </p:nvSpPr>
        <p:spPr>
          <a:xfrm>
            <a:off x="838899" y="1349405"/>
            <a:ext cx="3926048" cy="4423561"/>
          </a:xfrm>
        </p:spPr>
        <p:txBody>
          <a:bodyPr/>
          <a:lstStyle/>
          <a:p>
            <a:r>
              <a:rPr lang="en-CA" sz="2000" dirty="0"/>
              <a:t>Absence of canonical weakly interacting massive particles (WIMPs) </a:t>
            </a:r>
          </a:p>
          <a:p>
            <a:r>
              <a:rPr lang="en-CA" sz="2000" dirty="0"/>
              <a:t>Motivation to look at remaining parameter space at lower masses (~0.1−1 GeV) for WIMP-like dark matter candidates</a:t>
            </a:r>
            <a:endParaRPr lang="fr-CA" sz="2000" dirty="0"/>
          </a:p>
        </p:txBody>
      </p:sp>
      <p:sp>
        <p:nvSpPr>
          <p:cNvPr id="6" name="Ellipse 5">
            <a:extLst>
              <a:ext uri="{FF2B5EF4-FFF2-40B4-BE49-F238E27FC236}">
                <a16:creationId xmlns:a16="http://schemas.microsoft.com/office/drawing/2014/main" id="{D9A3D8E9-00DD-0BE9-593E-8FEF1F900D1E}"/>
              </a:ext>
            </a:extLst>
          </p:cNvPr>
          <p:cNvSpPr/>
          <p:nvPr/>
        </p:nvSpPr>
        <p:spPr>
          <a:xfrm>
            <a:off x="5457147" y="2163358"/>
            <a:ext cx="1866931" cy="1405465"/>
          </a:xfrm>
          <a:prstGeom prst="ellipse">
            <a:avLst/>
          </a:prstGeom>
          <a:solidFill>
            <a:srgbClr val="FF0000">
              <a:alpha val="10196"/>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ZoneTexte 10">
            <a:extLst>
              <a:ext uri="{FF2B5EF4-FFF2-40B4-BE49-F238E27FC236}">
                <a16:creationId xmlns:a16="http://schemas.microsoft.com/office/drawing/2014/main" id="{A7C5416A-4989-5876-F1F0-3DEBA4F10C7D}"/>
              </a:ext>
            </a:extLst>
          </p:cNvPr>
          <p:cNvSpPr txBox="1"/>
          <p:nvPr/>
        </p:nvSpPr>
        <p:spPr>
          <a:xfrm>
            <a:off x="8982783" y="714695"/>
            <a:ext cx="2885242" cy="369332"/>
          </a:xfrm>
          <a:prstGeom prst="rect">
            <a:avLst/>
          </a:prstGeom>
          <a:noFill/>
        </p:spPr>
        <p:txBody>
          <a:bodyPr wrap="square" rtlCol="0">
            <a:spAutoFit/>
          </a:bodyPr>
          <a:lstStyle/>
          <a:p>
            <a:r>
              <a:rPr lang="fr-CA" dirty="0">
                <a:hlinkClick r:id="rId3"/>
              </a:rPr>
              <a:t>arXiv:2104.07634</a:t>
            </a:r>
            <a:r>
              <a:rPr lang="fr-CA" dirty="0"/>
              <a:t> [hep-ex]</a:t>
            </a:r>
          </a:p>
        </p:txBody>
      </p:sp>
    </p:spTree>
    <p:extLst>
      <p:ext uri="{BB962C8B-B14F-4D97-AF65-F5344CB8AC3E}">
        <p14:creationId xmlns:p14="http://schemas.microsoft.com/office/powerpoint/2010/main" val="2885753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8">
            <a:extLst>
              <a:ext uri="{FF2B5EF4-FFF2-40B4-BE49-F238E27FC236}">
                <a16:creationId xmlns:a16="http://schemas.microsoft.com/office/drawing/2014/main" id="{11479400-7592-76D0-2996-3F1036A23812}"/>
              </a:ext>
            </a:extLst>
          </p:cNvPr>
          <p:cNvGrpSpPr/>
          <p:nvPr/>
        </p:nvGrpSpPr>
        <p:grpSpPr>
          <a:xfrm>
            <a:off x="6252596" y="-13092"/>
            <a:ext cx="5939404" cy="3897195"/>
            <a:chOff x="599585" y="2608510"/>
            <a:chExt cx="6171118" cy="3643493"/>
          </a:xfrm>
        </p:grpSpPr>
        <p:pic>
          <p:nvPicPr>
            <p:cNvPr id="8" name="Image 3">
              <a:extLst>
                <a:ext uri="{FF2B5EF4-FFF2-40B4-BE49-F238E27FC236}">
                  <a16:creationId xmlns:a16="http://schemas.microsoft.com/office/drawing/2014/main" id="{8EB241D5-37FF-AEBE-FC9F-1CC1F9B46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499" y="2743200"/>
              <a:ext cx="6040204" cy="3508803"/>
            </a:xfrm>
            <a:prstGeom prst="rect">
              <a:avLst/>
            </a:prstGeom>
          </p:spPr>
        </p:pic>
        <p:pic>
          <p:nvPicPr>
            <p:cNvPr id="9" name="Image 7">
              <a:extLst>
                <a:ext uri="{FF2B5EF4-FFF2-40B4-BE49-F238E27FC236}">
                  <a16:creationId xmlns:a16="http://schemas.microsoft.com/office/drawing/2014/main" id="{24D4EC60-A919-0351-EB04-A16681646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585" y="2608510"/>
              <a:ext cx="1390984" cy="925939"/>
            </a:xfrm>
            <a:prstGeom prst="rect">
              <a:avLst/>
            </a:prstGeom>
          </p:spPr>
        </p:pic>
      </p:grpSp>
      <p:sp>
        <p:nvSpPr>
          <p:cNvPr id="2" name="Titre 1">
            <a:extLst>
              <a:ext uri="{FF2B5EF4-FFF2-40B4-BE49-F238E27FC236}">
                <a16:creationId xmlns:a16="http://schemas.microsoft.com/office/drawing/2014/main" id="{7D731A2E-7D06-B70A-B784-6D8EAF947C53}"/>
              </a:ext>
            </a:extLst>
          </p:cNvPr>
          <p:cNvSpPr>
            <a:spLocks noGrp="1"/>
          </p:cNvSpPr>
          <p:nvPr>
            <p:ph type="title"/>
          </p:nvPr>
        </p:nvSpPr>
        <p:spPr>
          <a:xfrm>
            <a:off x="599585" y="350133"/>
            <a:ext cx="10897200" cy="627189"/>
          </a:xfrm>
        </p:spPr>
        <p:txBody>
          <a:bodyPr/>
          <a:lstStyle/>
          <a:p>
            <a:r>
              <a:rPr lang="en-CA" dirty="0"/>
              <a:t>NEWS-G and SPCs</a:t>
            </a:r>
            <a:endParaRPr lang="fr-CA" dirty="0"/>
          </a:p>
        </p:txBody>
      </p:sp>
      <p:sp>
        <p:nvSpPr>
          <p:cNvPr id="5" name="Espace réservé du contenu 4">
            <a:extLst>
              <a:ext uri="{FF2B5EF4-FFF2-40B4-BE49-F238E27FC236}">
                <a16:creationId xmlns:a16="http://schemas.microsoft.com/office/drawing/2014/main" id="{9A5698FA-920A-13B9-2022-BA7877C007FE}"/>
              </a:ext>
            </a:extLst>
          </p:cNvPr>
          <p:cNvSpPr>
            <a:spLocks noGrp="1"/>
          </p:cNvSpPr>
          <p:nvPr>
            <p:ph sz="half" idx="1"/>
          </p:nvPr>
        </p:nvSpPr>
        <p:spPr>
          <a:xfrm>
            <a:off x="293615" y="977323"/>
            <a:ext cx="6389372" cy="5624814"/>
          </a:xfrm>
        </p:spPr>
        <p:txBody>
          <a:bodyPr/>
          <a:lstStyle/>
          <a:p>
            <a:pPr>
              <a:lnSpc>
                <a:spcPct val="100000"/>
              </a:lnSpc>
            </a:pPr>
            <a:r>
              <a:rPr lang="en-CA" sz="2000" dirty="0"/>
              <a:t>Spherical proportional counters (SPCs) </a:t>
            </a:r>
          </a:p>
          <a:p>
            <a:pPr lvl="1">
              <a:lnSpc>
                <a:spcPct val="100000"/>
              </a:lnSpc>
            </a:pPr>
            <a:r>
              <a:rPr lang="en-CA" sz="2000" dirty="0"/>
              <a:t>Grounded metal spheres </a:t>
            </a:r>
          </a:p>
          <a:p>
            <a:pPr lvl="1">
              <a:lnSpc>
                <a:spcPct val="100000"/>
              </a:lnSpc>
            </a:pPr>
            <a:r>
              <a:rPr lang="en-CA" sz="2000" dirty="0"/>
              <a:t>Filled with gas, e.g., neon + 2% methane </a:t>
            </a:r>
          </a:p>
          <a:p>
            <a:pPr lvl="1">
              <a:lnSpc>
                <a:spcPct val="100000"/>
              </a:lnSpc>
            </a:pPr>
            <a:r>
              <a:rPr lang="en-CA" sz="2000" dirty="0"/>
              <a:t>Central anode - radial electric field </a:t>
            </a:r>
          </a:p>
          <a:p>
            <a:pPr>
              <a:lnSpc>
                <a:spcPct val="100000"/>
              </a:lnSpc>
            </a:pPr>
            <a:r>
              <a:rPr lang="en-CA" sz="2000" dirty="0"/>
              <a:t>New Experiments with Spheres–Gas (NEWS-G) experiment - copper SPCs to search for low-mass dark matter </a:t>
            </a:r>
          </a:p>
          <a:p>
            <a:pPr>
              <a:lnSpc>
                <a:spcPct val="100000"/>
              </a:lnSpc>
            </a:pPr>
            <a:r>
              <a:rPr lang="en-CA" sz="2000" dirty="0"/>
              <a:t>Previous dark matter limits </a:t>
            </a:r>
          </a:p>
          <a:p>
            <a:pPr lvl="1">
              <a:lnSpc>
                <a:spcPct val="100000"/>
              </a:lnSpc>
            </a:pPr>
            <a:r>
              <a:rPr lang="en-CA" sz="2000" dirty="0"/>
              <a:t>SEDINE detector (60 cm diameter) at </a:t>
            </a:r>
            <a:r>
              <a:rPr lang="en-CA" sz="2000" dirty="0" err="1"/>
              <a:t>Laboratoire</a:t>
            </a:r>
            <a:r>
              <a:rPr lang="en-CA" sz="2000" dirty="0"/>
              <a:t> Souterrain de Modane (LSM), France, in 2017 </a:t>
            </a:r>
          </a:p>
          <a:p>
            <a:pPr>
              <a:lnSpc>
                <a:spcPct val="100000"/>
              </a:lnSpc>
            </a:pPr>
            <a:r>
              <a:rPr lang="en-CA" sz="2000" dirty="0"/>
              <a:t>Latest detector </a:t>
            </a:r>
          </a:p>
          <a:p>
            <a:pPr lvl="1">
              <a:lnSpc>
                <a:spcPct val="100000"/>
              </a:lnSpc>
            </a:pPr>
            <a:r>
              <a:rPr lang="en-CA" sz="2000" dirty="0"/>
              <a:t>S140 (140 cm diameter) currently at SNOLAB, Sudbury, Canada, after short commissioning at LSM in 2019</a:t>
            </a:r>
          </a:p>
        </p:txBody>
      </p:sp>
      <p:sp>
        <p:nvSpPr>
          <p:cNvPr id="10" name="ZoneTexte 6">
            <a:extLst>
              <a:ext uri="{FF2B5EF4-FFF2-40B4-BE49-F238E27FC236}">
                <a16:creationId xmlns:a16="http://schemas.microsoft.com/office/drawing/2014/main" id="{48ADD736-0043-1CE7-7608-4EC3B6BD828E}"/>
              </a:ext>
            </a:extLst>
          </p:cNvPr>
          <p:cNvSpPr txBox="1"/>
          <p:nvPr/>
        </p:nvSpPr>
        <p:spPr>
          <a:xfrm>
            <a:off x="7378202" y="3893411"/>
            <a:ext cx="3814189" cy="584775"/>
          </a:xfrm>
          <a:prstGeom prst="rect">
            <a:avLst/>
          </a:prstGeom>
          <a:noFill/>
        </p:spPr>
        <p:txBody>
          <a:bodyPr wrap="square">
            <a:spAutoFit/>
          </a:bodyPr>
          <a:lstStyle/>
          <a:p>
            <a:r>
              <a:rPr lang="en-CA" sz="1600" dirty="0"/>
              <a:t>SNOLAB detector paper</a:t>
            </a:r>
            <a:br>
              <a:rPr lang="en-CA" sz="1600" dirty="0"/>
            </a:br>
            <a:r>
              <a:rPr lang="en-CA" sz="1600" dirty="0">
                <a:hlinkClick r:id="rId4"/>
              </a:rPr>
              <a:t>doi:10.1088/1748-0221/18/02/T02005</a:t>
            </a:r>
            <a:endParaRPr lang="en-CA" sz="1600" dirty="0"/>
          </a:p>
        </p:txBody>
      </p:sp>
    </p:spTree>
    <p:extLst>
      <p:ext uri="{BB962C8B-B14F-4D97-AF65-F5344CB8AC3E}">
        <p14:creationId xmlns:p14="http://schemas.microsoft.com/office/powerpoint/2010/main" val="3927051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n-CA" dirty="0"/>
              <a:t>Principle of operation</a:t>
            </a:r>
            <a:endParaRPr dirty="0"/>
          </a:p>
          <a:p>
            <a:endParaRPr dirty="0"/>
          </a:p>
        </p:txBody>
      </p:sp>
      <p:sp>
        <p:nvSpPr>
          <p:cNvPr id="97" name="Google Shape;97;p18"/>
          <p:cNvSpPr txBox="1">
            <a:spLocks noGrp="1"/>
          </p:cNvSpPr>
          <p:nvPr>
            <p:ph sz="half" idx="1"/>
          </p:nvPr>
        </p:nvSpPr>
        <p:spPr>
          <a:xfrm>
            <a:off x="599585" y="1295076"/>
            <a:ext cx="5597135" cy="5005426"/>
          </a:xfrm>
          <a:prstGeom prst="rect">
            <a:avLst/>
          </a:prstGeom>
        </p:spPr>
        <p:txBody>
          <a:bodyPr spcFirstLastPara="1" vert="horz" wrap="square" lIns="121900" tIns="121900" rIns="121900" bIns="121900" rtlCol="0" anchor="t" anchorCtr="0">
            <a:noAutofit/>
          </a:bodyPr>
          <a:lstStyle/>
          <a:p>
            <a:pPr marL="666746" indent="-514350">
              <a:lnSpc>
                <a:spcPct val="95000"/>
              </a:lnSpc>
              <a:spcBef>
                <a:spcPts val="300"/>
              </a:spcBef>
              <a:spcAft>
                <a:spcPts val="300"/>
              </a:spcAft>
              <a:buFont typeface="+mj-lt"/>
              <a:buAutoNum type="arabicPeriod"/>
            </a:pPr>
            <a:r>
              <a:rPr lang="en" sz="2000" dirty="0"/>
              <a:t>Gas molecules ionised by incoming particles</a:t>
            </a:r>
          </a:p>
          <a:p>
            <a:pPr marL="666746" indent="-514350">
              <a:lnSpc>
                <a:spcPct val="95000"/>
              </a:lnSpc>
              <a:spcBef>
                <a:spcPts val="300"/>
              </a:spcBef>
              <a:spcAft>
                <a:spcPts val="300"/>
              </a:spcAft>
              <a:buFont typeface="+mj-lt"/>
              <a:buAutoNum type="arabicPeriod"/>
            </a:pPr>
            <a:r>
              <a:rPr lang="en" sz="2000" dirty="0"/>
              <a:t>Freed primary electrons drift towards central anode</a:t>
            </a:r>
          </a:p>
          <a:p>
            <a:pPr marL="666746" indent="-514350">
              <a:lnSpc>
                <a:spcPct val="95000"/>
              </a:lnSpc>
              <a:spcBef>
                <a:spcPts val="300"/>
              </a:spcBef>
              <a:spcAft>
                <a:spcPts val="300"/>
              </a:spcAft>
              <a:buFont typeface="+mj-lt"/>
              <a:buAutoNum type="arabicPeriod"/>
            </a:pPr>
            <a:r>
              <a:rPr lang="en" sz="2000" dirty="0"/>
              <a:t>Townsend avalanche close to the anode </a:t>
            </a:r>
            <a:r>
              <a:rPr lang="en-CA" sz="2000" dirty="0"/>
              <a:t>produces secondary electron-ion pairs, amplifying </a:t>
            </a:r>
            <a:r>
              <a:rPr lang="en" sz="2000" dirty="0"/>
              <a:t>signal</a:t>
            </a:r>
          </a:p>
          <a:p>
            <a:pPr marL="666746" indent="-514350">
              <a:lnSpc>
                <a:spcPct val="95000"/>
              </a:lnSpc>
              <a:spcBef>
                <a:spcPts val="300"/>
              </a:spcBef>
              <a:spcAft>
                <a:spcPts val="300"/>
              </a:spcAft>
              <a:buFont typeface="+mj-lt"/>
              <a:buAutoNum type="arabicPeriod"/>
            </a:pPr>
            <a:r>
              <a:rPr lang="en" sz="2000" dirty="0"/>
              <a:t>Current induced in the anode by drifting secondary ions</a:t>
            </a:r>
          </a:p>
        </p:txBody>
      </p:sp>
      <p:pic>
        <p:nvPicPr>
          <p:cNvPr id="99" name="Google Shape;99;p18"/>
          <p:cNvPicPr preferRelativeResize="0">
            <a:picLocks noChangeAspect="1"/>
          </p:cNvPicPr>
          <p:nvPr/>
        </p:nvPicPr>
        <p:blipFill>
          <a:blip r:embed="rId3">
            <a:alphaModFix/>
          </a:blip>
          <a:stretch>
            <a:fillRect/>
          </a:stretch>
        </p:blipFill>
        <p:spPr>
          <a:xfrm>
            <a:off x="6048185" y="417998"/>
            <a:ext cx="5597135" cy="48924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CAA16-9A98-83F7-2DD5-585004ECA5F5}"/>
              </a:ext>
            </a:extLst>
          </p:cNvPr>
          <p:cNvSpPr>
            <a:spLocks noGrp="1"/>
          </p:cNvSpPr>
          <p:nvPr>
            <p:ph type="ctrTitle"/>
          </p:nvPr>
        </p:nvSpPr>
        <p:spPr/>
        <p:txBody>
          <a:bodyPr/>
          <a:lstStyle/>
          <a:p>
            <a:endParaRPr lang="en-CA">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CF7721-6CAA-5795-EBB7-BF641AC244BD}"/>
              </a:ext>
            </a:extLst>
          </p:cNvPr>
          <p:cNvSpPr>
            <a:spLocks noGrp="1"/>
          </p:cNvSpPr>
          <p:nvPr>
            <p:ph type="subTitle" idx="1"/>
          </p:nvPr>
        </p:nvSpPr>
        <p:spPr/>
        <p:txBody>
          <a:bodyPr/>
          <a:lstStyle/>
          <a:p>
            <a:endParaRPr lang="en-CA">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441248BF-5DD1-EA92-288D-383E3A6BD1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228600"/>
            <a:ext cx="11391900"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EAC3B1-B074-EF02-1BBF-BD79EE327AFC}"/>
              </a:ext>
            </a:extLst>
          </p:cNvPr>
          <p:cNvSpPr txBox="1"/>
          <p:nvPr/>
        </p:nvSpPr>
        <p:spPr>
          <a:xfrm>
            <a:off x="10981267" y="6488668"/>
            <a:ext cx="1210733" cy="369332"/>
          </a:xfrm>
          <a:prstGeom prst="rect">
            <a:avLst/>
          </a:prstGeom>
          <a:noFill/>
        </p:spPr>
        <p:txBody>
          <a:bodyPr wrap="square" rtlCol="0">
            <a:spAutoFit/>
          </a:bodyPr>
          <a:lstStyle/>
          <a:p>
            <a:pPr algn="r"/>
            <a:r>
              <a:rPr lang="en-CA" dirty="0">
                <a:cs typeface="Arial" panose="020B0604020202020204" pitchFamily="34" charset="0"/>
              </a:rPr>
              <a:t>P Gros</a:t>
            </a:r>
          </a:p>
        </p:txBody>
      </p:sp>
    </p:spTree>
    <p:extLst>
      <p:ext uri="{BB962C8B-B14F-4D97-AF65-F5344CB8AC3E}">
        <p14:creationId xmlns:p14="http://schemas.microsoft.com/office/powerpoint/2010/main" val="3650654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different colored lines&#10;&#10;Description automatically generated">
            <a:extLst>
              <a:ext uri="{FF2B5EF4-FFF2-40B4-BE49-F238E27FC236}">
                <a16:creationId xmlns:a16="http://schemas.microsoft.com/office/drawing/2014/main" id="{73D59252-7819-CF1A-CB8A-8D797E717372}"/>
              </a:ext>
            </a:extLst>
          </p:cNvPr>
          <p:cNvPicPr>
            <a:picLocks noChangeAspect="1"/>
          </p:cNvPicPr>
          <p:nvPr/>
        </p:nvPicPr>
        <p:blipFill>
          <a:blip r:embed="rId2"/>
          <a:stretch>
            <a:fillRect/>
          </a:stretch>
        </p:blipFill>
        <p:spPr>
          <a:xfrm>
            <a:off x="3940151" y="0"/>
            <a:ext cx="8251849" cy="5931017"/>
          </a:xfrm>
          <a:prstGeom prst="rect">
            <a:avLst/>
          </a:prstGeom>
        </p:spPr>
      </p:pic>
      <p:sp>
        <p:nvSpPr>
          <p:cNvPr id="2" name="Title 1">
            <a:extLst>
              <a:ext uri="{FF2B5EF4-FFF2-40B4-BE49-F238E27FC236}">
                <a16:creationId xmlns:a16="http://schemas.microsoft.com/office/drawing/2014/main" id="{F908032B-11C2-014E-3CB1-402F5F8E56D1}"/>
              </a:ext>
            </a:extLst>
          </p:cNvPr>
          <p:cNvSpPr>
            <a:spLocks noGrp="1"/>
          </p:cNvSpPr>
          <p:nvPr>
            <p:ph type="title"/>
          </p:nvPr>
        </p:nvSpPr>
        <p:spPr/>
        <p:txBody>
          <a:bodyPr/>
          <a:lstStyle/>
          <a:p>
            <a:r>
              <a:rPr lang="en-CA" dirty="0"/>
              <a:t>Current status</a:t>
            </a:r>
          </a:p>
        </p:txBody>
      </p:sp>
      <p:sp>
        <p:nvSpPr>
          <p:cNvPr id="3" name="Content Placeholder 2">
            <a:extLst>
              <a:ext uri="{FF2B5EF4-FFF2-40B4-BE49-F238E27FC236}">
                <a16:creationId xmlns:a16="http://schemas.microsoft.com/office/drawing/2014/main" id="{496CF784-7829-B1F9-87C5-67126991096F}"/>
              </a:ext>
            </a:extLst>
          </p:cNvPr>
          <p:cNvSpPr>
            <a:spLocks noGrp="1"/>
          </p:cNvSpPr>
          <p:nvPr>
            <p:ph sz="half" idx="1"/>
          </p:nvPr>
        </p:nvSpPr>
        <p:spPr>
          <a:xfrm>
            <a:off x="599585" y="1295076"/>
            <a:ext cx="3938859" cy="4560440"/>
          </a:xfrm>
        </p:spPr>
        <p:txBody>
          <a:bodyPr/>
          <a:lstStyle/>
          <a:p>
            <a:r>
              <a:rPr lang="en-CA" dirty="0"/>
              <a:t>Unblinded S140 LSM data last month, “watch this space” </a:t>
            </a:r>
          </a:p>
          <a:p>
            <a:r>
              <a:rPr lang="en-CA" dirty="0">
                <a:highlight>
                  <a:srgbClr val="00FF00"/>
                </a:highlight>
              </a:rPr>
              <a:t>In green </a:t>
            </a:r>
            <a:r>
              <a:rPr lang="en-CA" dirty="0"/>
              <a:t>are the limits predicted before unblinding </a:t>
            </a:r>
          </a:p>
          <a:p>
            <a:r>
              <a:rPr lang="en-US" dirty="0"/>
              <a:t>Strongest constraints for proton spin-dependent interaction at</a:t>
            </a:r>
            <a:br>
              <a:rPr lang="en-US" dirty="0"/>
            </a:br>
            <a:r>
              <a:rPr lang="en-US" dirty="0"/>
              <a:t>0.2-1.5 GeV </a:t>
            </a:r>
          </a:p>
          <a:p>
            <a:r>
              <a:rPr lang="en-CA" dirty="0"/>
              <a:t>Have also been gathering S140 data at SNOLAB since July 2022 </a:t>
            </a:r>
          </a:p>
        </p:txBody>
      </p:sp>
      <p:sp>
        <p:nvSpPr>
          <p:cNvPr id="6" name="ZoneTexte 7">
            <a:extLst>
              <a:ext uri="{FF2B5EF4-FFF2-40B4-BE49-F238E27FC236}">
                <a16:creationId xmlns:a16="http://schemas.microsoft.com/office/drawing/2014/main" id="{AE1EDDBC-9995-FE93-8D7F-8F485EB7DFB2}"/>
              </a:ext>
            </a:extLst>
          </p:cNvPr>
          <p:cNvSpPr txBox="1"/>
          <p:nvPr/>
        </p:nvSpPr>
        <p:spPr>
          <a:xfrm>
            <a:off x="5010539" y="5378258"/>
            <a:ext cx="6094520" cy="369332"/>
          </a:xfrm>
          <a:prstGeom prst="rect">
            <a:avLst/>
          </a:prstGeom>
          <a:noFill/>
        </p:spPr>
        <p:txBody>
          <a:bodyPr wrap="square">
            <a:spAutoFit/>
          </a:bodyPr>
          <a:lstStyle/>
          <a:p>
            <a:r>
              <a:rPr lang="fr-CA" dirty="0">
                <a:latin typeface="Open Sans" panose="020B0606030504020204" pitchFamily="34" charset="0"/>
                <a:ea typeface="Open Sans" panose="020B0606030504020204" pitchFamily="34" charset="0"/>
                <a:cs typeface="Open Sans" panose="020B0606030504020204" pitchFamily="34" charset="0"/>
                <a:hlinkClick r:id="rId3"/>
              </a:rPr>
              <a:t>scipost_202210_00005v1</a:t>
            </a:r>
            <a:endParaRPr lang="fr-CA"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3813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187FD0A-04B7-481B-AE02-6D7BC023B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7099" y="310791"/>
            <a:ext cx="4942333" cy="2468970"/>
          </a:xfrm>
          <a:prstGeom prst="rect">
            <a:avLst/>
          </a:prstGeom>
        </p:spPr>
      </p:pic>
      <p:sp>
        <p:nvSpPr>
          <p:cNvPr id="2" name="Titre 1">
            <a:extLst>
              <a:ext uri="{FF2B5EF4-FFF2-40B4-BE49-F238E27FC236}">
                <a16:creationId xmlns:a16="http://schemas.microsoft.com/office/drawing/2014/main" id="{3A3DF6D3-362B-4E7B-A9D2-DEBF5EA67037}"/>
              </a:ext>
            </a:extLst>
          </p:cNvPr>
          <p:cNvSpPr>
            <a:spLocks noGrp="1"/>
          </p:cNvSpPr>
          <p:nvPr>
            <p:ph type="title"/>
          </p:nvPr>
        </p:nvSpPr>
        <p:spPr>
          <a:xfrm>
            <a:off x="599585" y="289758"/>
            <a:ext cx="4473306" cy="456159"/>
          </a:xfrm>
        </p:spPr>
        <p:txBody>
          <a:bodyPr/>
          <a:lstStyle/>
          <a:p>
            <a:r>
              <a:rPr lang="en-CA" dirty="0"/>
              <a:t>Double deconvolution</a:t>
            </a:r>
            <a:endParaRPr lang="fr-CA" dirty="0"/>
          </a:p>
        </p:txBody>
      </p:sp>
      <p:pic>
        <p:nvPicPr>
          <p:cNvPr id="12" name="Image 11">
            <a:extLst>
              <a:ext uri="{FF2B5EF4-FFF2-40B4-BE49-F238E27FC236}">
                <a16:creationId xmlns:a16="http://schemas.microsoft.com/office/drawing/2014/main" id="{FDF9DCE8-DB8B-4F9F-8F60-4B883B564DA0}"/>
              </a:ext>
            </a:extLst>
          </p:cNvPr>
          <p:cNvPicPr>
            <a:picLocks noChangeAspect="1"/>
          </p:cNvPicPr>
          <p:nvPr/>
        </p:nvPicPr>
        <p:blipFill rotWithShape="1">
          <a:blip r:embed="rId3">
            <a:extLst>
              <a:ext uri="{28A0092B-C50C-407E-A947-70E740481C1C}">
                <a14:useLocalDpi xmlns:a14="http://schemas.microsoft.com/office/drawing/2010/main" val="0"/>
              </a:ext>
            </a:extLst>
          </a:blip>
          <a:srcRect t="999" b="1"/>
          <a:stretch/>
        </p:blipFill>
        <p:spPr>
          <a:xfrm>
            <a:off x="526362" y="929431"/>
            <a:ext cx="4941081" cy="2443682"/>
          </a:xfrm>
          <a:prstGeom prst="rect">
            <a:avLst/>
          </a:prstGeom>
        </p:spPr>
      </p:pic>
      <p:pic>
        <p:nvPicPr>
          <p:cNvPr id="14" name="Image 13">
            <a:extLst>
              <a:ext uri="{FF2B5EF4-FFF2-40B4-BE49-F238E27FC236}">
                <a16:creationId xmlns:a16="http://schemas.microsoft.com/office/drawing/2014/main" id="{2285E3FE-4C3F-4569-A16F-12BC5808D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066" y="3049673"/>
            <a:ext cx="5160683" cy="2468344"/>
          </a:xfrm>
          <a:prstGeom prst="rect">
            <a:avLst/>
          </a:prstGeom>
        </p:spPr>
      </p:pic>
      <p:grpSp>
        <p:nvGrpSpPr>
          <p:cNvPr id="18" name="Groupe 17">
            <a:extLst>
              <a:ext uri="{FF2B5EF4-FFF2-40B4-BE49-F238E27FC236}">
                <a16:creationId xmlns:a16="http://schemas.microsoft.com/office/drawing/2014/main" id="{CB40BBAA-E775-4F25-81A3-1E2C3FBB45C6}"/>
              </a:ext>
            </a:extLst>
          </p:cNvPr>
          <p:cNvGrpSpPr/>
          <p:nvPr/>
        </p:nvGrpSpPr>
        <p:grpSpPr>
          <a:xfrm>
            <a:off x="7119111" y="311969"/>
            <a:ext cx="4941080" cy="2479405"/>
            <a:chOff x="6490047" y="1629284"/>
            <a:chExt cx="4941080" cy="2479405"/>
          </a:xfrm>
        </p:grpSpPr>
        <p:pic>
          <p:nvPicPr>
            <p:cNvPr id="16" name="Image 15">
              <a:extLst>
                <a:ext uri="{FF2B5EF4-FFF2-40B4-BE49-F238E27FC236}">
                  <a16:creationId xmlns:a16="http://schemas.microsoft.com/office/drawing/2014/main" id="{9CDE908C-8A81-422F-ADD1-5DD1AB32E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047" y="1640345"/>
              <a:ext cx="4941080" cy="2468344"/>
            </a:xfrm>
            <a:prstGeom prst="rect">
              <a:avLst/>
            </a:prstGeom>
          </p:spPr>
        </p:pic>
        <p:pic>
          <p:nvPicPr>
            <p:cNvPr id="8" name="Image 7">
              <a:extLst>
                <a:ext uri="{FF2B5EF4-FFF2-40B4-BE49-F238E27FC236}">
                  <a16:creationId xmlns:a16="http://schemas.microsoft.com/office/drawing/2014/main" id="{22EEE684-8C09-4809-B5FF-4E8E0EF164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0047" y="1629284"/>
              <a:ext cx="4941080" cy="2468344"/>
            </a:xfrm>
            <a:prstGeom prst="rect">
              <a:avLst/>
            </a:prstGeom>
          </p:spPr>
        </p:pic>
      </p:grpSp>
      <p:grpSp>
        <p:nvGrpSpPr>
          <p:cNvPr id="15" name="Groupe 14">
            <a:extLst>
              <a:ext uri="{FF2B5EF4-FFF2-40B4-BE49-F238E27FC236}">
                <a16:creationId xmlns:a16="http://schemas.microsoft.com/office/drawing/2014/main" id="{19D6635E-817F-4D57-BE4C-271E456152D5}"/>
              </a:ext>
            </a:extLst>
          </p:cNvPr>
          <p:cNvGrpSpPr/>
          <p:nvPr/>
        </p:nvGrpSpPr>
        <p:grpSpPr>
          <a:xfrm rot="7842479">
            <a:off x="5443166" y="1248379"/>
            <a:ext cx="1698209" cy="1404057"/>
            <a:chOff x="9223788" y="4898880"/>
            <a:chExt cx="1257672" cy="1178064"/>
          </a:xfrm>
        </p:grpSpPr>
        <p:sp>
          <p:nvSpPr>
            <p:cNvPr id="17" name="Arc plein 16">
              <a:extLst>
                <a:ext uri="{FF2B5EF4-FFF2-40B4-BE49-F238E27FC236}">
                  <a16:creationId xmlns:a16="http://schemas.microsoft.com/office/drawing/2014/main" id="{2E269F8E-191C-47A0-870C-6E66974F67E4}"/>
                </a:ext>
              </a:extLst>
            </p:cNvPr>
            <p:cNvSpPr/>
            <p:nvPr/>
          </p:nvSpPr>
          <p:spPr>
            <a:xfrm rot="10800000">
              <a:off x="9298866" y="4898880"/>
              <a:ext cx="1182594" cy="1178064"/>
            </a:xfrm>
            <a:prstGeom prst="blockArc">
              <a:avLst>
                <a:gd name="adj1" fmla="val 16105481"/>
                <a:gd name="adj2" fmla="val 284421"/>
                <a:gd name="adj3" fmla="val 7356"/>
              </a:avLst>
            </a:prstGeom>
            <a:ln w="6350"/>
          </p:spPr>
          <p:style>
            <a:lnRef idx="3">
              <a:schemeClr val="lt1"/>
            </a:lnRef>
            <a:fillRef idx="1">
              <a:schemeClr val="accent1"/>
            </a:fillRef>
            <a:effectRef idx="1">
              <a:schemeClr val="accent1"/>
            </a:effectRef>
            <a:fontRef idx="minor">
              <a:schemeClr val="lt1"/>
            </a:fontRef>
          </p:style>
          <p:txBody>
            <a:bodyPr rtlCol="0" anchor="ctr"/>
            <a:lstStyle/>
            <a:p>
              <a:pPr algn="ctr"/>
              <a:endParaRPr lang="fr-CA">
                <a:solidFill>
                  <a:schemeClr val="tx1"/>
                </a:solidFill>
              </a:endParaRPr>
            </a:p>
          </p:txBody>
        </p:sp>
        <p:sp>
          <p:nvSpPr>
            <p:cNvPr id="19" name="Triangle isocèle 18">
              <a:extLst>
                <a:ext uri="{FF2B5EF4-FFF2-40B4-BE49-F238E27FC236}">
                  <a16:creationId xmlns:a16="http://schemas.microsoft.com/office/drawing/2014/main" id="{46519944-962E-491D-9C38-B3F9387CA101}"/>
                </a:ext>
              </a:extLst>
            </p:cNvPr>
            <p:cNvSpPr/>
            <p:nvPr/>
          </p:nvSpPr>
          <p:spPr>
            <a:xfrm rot="221928">
              <a:off x="9223788" y="5197629"/>
              <a:ext cx="254844" cy="252197"/>
            </a:xfrm>
            <a:prstGeom prst="triangle">
              <a:avLst/>
            </a:prstGeom>
            <a:ln w="6350"/>
          </p:spPr>
          <p:style>
            <a:lnRef idx="3">
              <a:schemeClr val="lt1"/>
            </a:lnRef>
            <a:fillRef idx="1">
              <a:schemeClr val="accent1"/>
            </a:fillRef>
            <a:effectRef idx="1">
              <a:schemeClr val="accent1"/>
            </a:effectRef>
            <a:fontRef idx="minor">
              <a:schemeClr val="lt1"/>
            </a:fontRef>
          </p:style>
          <p:txBody>
            <a:bodyPr rtlCol="0" anchor="ctr"/>
            <a:lstStyle/>
            <a:p>
              <a:pPr algn="ctr"/>
              <a:endParaRPr lang="fr-CA"/>
            </a:p>
          </p:txBody>
        </p:sp>
      </p:grpSp>
      <p:grpSp>
        <p:nvGrpSpPr>
          <p:cNvPr id="20" name="Groupe 19">
            <a:extLst>
              <a:ext uri="{FF2B5EF4-FFF2-40B4-BE49-F238E27FC236}">
                <a16:creationId xmlns:a16="http://schemas.microsoft.com/office/drawing/2014/main" id="{260D8A09-135B-424D-B8A3-A9B2A084BFED}"/>
              </a:ext>
            </a:extLst>
          </p:cNvPr>
          <p:cNvGrpSpPr/>
          <p:nvPr/>
        </p:nvGrpSpPr>
        <p:grpSpPr>
          <a:xfrm rot="8015014" flipH="1">
            <a:off x="6737116" y="2343777"/>
            <a:ext cx="1136320" cy="923053"/>
            <a:chOff x="9223788" y="4898880"/>
            <a:chExt cx="1257672" cy="1178064"/>
          </a:xfrm>
        </p:grpSpPr>
        <p:sp>
          <p:nvSpPr>
            <p:cNvPr id="21" name="Arc plein 20">
              <a:extLst>
                <a:ext uri="{FF2B5EF4-FFF2-40B4-BE49-F238E27FC236}">
                  <a16:creationId xmlns:a16="http://schemas.microsoft.com/office/drawing/2014/main" id="{CC066CC6-8C01-4374-B270-3B20911FCCB5}"/>
                </a:ext>
              </a:extLst>
            </p:cNvPr>
            <p:cNvSpPr/>
            <p:nvPr/>
          </p:nvSpPr>
          <p:spPr>
            <a:xfrm rot="10800000">
              <a:off x="9298866" y="4898880"/>
              <a:ext cx="1182594" cy="1178064"/>
            </a:xfrm>
            <a:prstGeom prst="blockArc">
              <a:avLst>
                <a:gd name="adj1" fmla="val 16105481"/>
                <a:gd name="adj2" fmla="val 284421"/>
                <a:gd name="adj3" fmla="val 7356"/>
              </a:avLst>
            </a:prstGeom>
            <a:ln w="6350"/>
          </p:spPr>
          <p:style>
            <a:lnRef idx="3">
              <a:schemeClr val="lt1"/>
            </a:lnRef>
            <a:fillRef idx="1">
              <a:schemeClr val="accent1"/>
            </a:fillRef>
            <a:effectRef idx="1">
              <a:schemeClr val="accent1"/>
            </a:effectRef>
            <a:fontRef idx="minor">
              <a:schemeClr val="lt1"/>
            </a:fontRef>
          </p:style>
          <p:txBody>
            <a:bodyPr rtlCol="0" anchor="ctr"/>
            <a:lstStyle/>
            <a:p>
              <a:pPr algn="ctr"/>
              <a:endParaRPr lang="fr-CA">
                <a:solidFill>
                  <a:schemeClr val="tx1"/>
                </a:solidFill>
              </a:endParaRPr>
            </a:p>
          </p:txBody>
        </p:sp>
        <p:sp>
          <p:nvSpPr>
            <p:cNvPr id="22" name="Triangle isocèle 21">
              <a:extLst>
                <a:ext uri="{FF2B5EF4-FFF2-40B4-BE49-F238E27FC236}">
                  <a16:creationId xmlns:a16="http://schemas.microsoft.com/office/drawing/2014/main" id="{845CDED2-C000-465B-8918-B37897B0A5D0}"/>
                </a:ext>
              </a:extLst>
            </p:cNvPr>
            <p:cNvSpPr/>
            <p:nvPr/>
          </p:nvSpPr>
          <p:spPr>
            <a:xfrm rot="221928">
              <a:off x="9223788" y="5197629"/>
              <a:ext cx="254844" cy="252197"/>
            </a:xfrm>
            <a:prstGeom prst="triangle">
              <a:avLst/>
            </a:prstGeom>
            <a:ln w="6350"/>
          </p:spPr>
          <p:style>
            <a:lnRef idx="3">
              <a:schemeClr val="lt1"/>
            </a:lnRef>
            <a:fillRef idx="1">
              <a:schemeClr val="accent1"/>
            </a:fillRef>
            <a:effectRef idx="1">
              <a:schemeClr val="accent1"/>
            </a:effectRef>
            <a:fontRef idx="minor">
              <a:schemeClr val="lt1"/>
            </a:fontRef>
          </p:style>
          <p:txBody>
            <a:bodyPr rtlCol="0" anchor="ctr"/>
            <a:lstStyle/>
            <a:p>
              <a:pPr algn="ctr"/>
              <a:endParaRPr lang="fr-CA"/>
            </a:p>
          </p:txBody>
        </p:sp>
      </p:grpSp>
      <p:sp>
        <p:nvSpPr>
          <p:cNvPr id="23" name="ZoneTexte 22">
            <a:extLst>
              <a:ext uri="{FF2B5EF4-FFF2-40B4-BE49-F238E27FC236}">
                <a16:creationId xmlns:a16="http://schemas.microsoft.com/office/drawing/2014/main" id="{652F4EF3-AB72-4C08-984F-6C717E065ED3}"/>
              </a:ext>
            </a:extLst>
          </p:cNvPr>
          <p:cNvSpPr txBox="1"/>
          <p:nvPr/>
        </p:nvSpPr>
        <p:spPr>
          <a:xfrm>
            <a:off x="5615191" y="2712278"/>
            <a:ext cx="1253690" cy="307777"/>
          </a:xfrm>
          <a:prstGeom prst="rect">
            <a:avLst/>
          </a:prstGeom>
          <a:noFill/>
        </p:spPr>
        <p:txBody>
          <a:bodyPr wrap="square" rtlCol="0">
            <a:spAutoFit/>
          </a:bodyPr>
          <a:lstStyle/>
          <a:p>
            <a:pPr algn="r"/>
            <a:r>
              <a:rPr lang="en-CA" sz="1400" dirty="0">
                <a:latin typeface="Open Sans" panose="020B0606030504020204" pitchFamily="34" charset="0"/>
                <a:ea typeface="Open Sans" panose="020B0606030504020204" pitchFamily="34" charset="0"/>
                <a:cs typeface="Open Sans" panose="020B0606030504020204" pitchFamily="34" charset="0"/>
              </a:rPr>
              <a:t>Integration</a:t>
            </a:r>
          </a:p>
        </p:txBody>
      </p:sp>
      <p:sp>
        <p:nvSpPr>
          <p:cNvPr id="24" name="ZoneTexte 23">
            <a:extLst>
              <a:ext uri="{FF2B5EF4-FFF2-40B4-BE49-F238E27FC236}">
                <a16:creationId xmlns:a16="http://schemas.microsoft.com/office/drawing/2014/main" id="{0F7881B1-45E4-4163-92DE-9DC016458FBF}"/>
              </a:ext>
            </a:extLst>
          </p:cNvPr>
          <p:cNvSpPr txBox="1"/>
          <p:nvPr/>
        </p:nvSpPr>
        <p:spPr>
          <a:xfrm>
            <a:off x="5637711" y="685866"/>
            <a:ext cx="1422146" cy="523220"/>
          </a:xfrm>
          <a:prstGeom prst="rect">
            <a:avLst/>
          </a:prstGeom>
          <a:noFill/>
        </p:spPr>
        <p:txBody>
          <a:bodyPr wrap="square" rtlCol="0">
            <a:spAutoFit/>
          </a:bodyPr>
          <a:lstStyle/>
          <a:p>
            <a:pPr algn="ctr"/>
            <a:r>
              <a:rPr lang="en-CA" sz="1400" dirty="0">
                <a:latin typeface="Open Sans" panose="020B0606030504020204" pitchFamily="34" charset="0"/>
                <a:ea typeface="Open Sans" panose="020B0606030504020204" pitchFamily="34" charset="0"/>
                <a:cs typeface="Open Sans" panose="020B0606030504020204" pitchFamily="34" charset="0"/>
              </a:rPr>
              <a:t>Double deconvolution</a:t>
            </a:r>
          </a:p>
        </p:txBody>
      </p:sp>
      <p:sp>
        <p:nvSpPr>
          <p:cNvPr id="4" name="ZoneTexte 3">
            <a:extLst>
              <a:ext uri="{FF2B5EF4-FFF2-40B4-BE49-F238E27FC236}">
                <a16:creationId xmlns:a16="http://schemas.microsoft.com/office/drawing/2014/main" id="{C6FC1BD0-851D-494E-8673-A52A432EF29B}"/>
              </a:ext>
            </a:extLst>
          </p:cNvPr>
          <p:cNvSpPr txBox="1"/>
          <p:nvPr/>
        </p:nvSpPr>
        <p:spPr>
          <a:xfrm>
            <a:off x="878889" y="3798541"/>
            <a:ext cx="4739098" cy="2308324"/>
          </a:xfrm>
          <a:prstGeom prst="rect">
            <a:avLst/>
          </a:prstGeom>
          <a:noFill/>
        </p:spPr>
        <p:txBody>
          <a:bodyPr wrap="square" rtlCol="0">
            <a:spAutoFit/>
          </a:bodyPr>
          <a:lstStyle/>
          <a:p>
            <a:pPr marL="285750" indent="-285750" algn="just">
              <a:buFont typeface="Arial" panose="020B0604020202020204" pitchFamily="34" charset="0"/>
              <a:buChar char="•"/>
            </a:pPr>
            <a:r>
              <a:rPr lang="en-CA" dirty="0">
                <a:latin typeface="Open Sans" panose="020B0606030504020204" pitchFamily="34" charset="0"/>
                <a:ea typeface="Open Sans" panose="020B0606030504020204" pitchFamily="34" charset="0"/>
                <a:cs typeface="Open Sans" panose="020B0606030504020204" pitchFamily="34" charset="0"/>
              </a:rPr>
              <a:t>Signal amplitude underestimated due to the exponential decay of the preamplifier</a:t>
            </a:r>
          </a:p>
          <a:p>
            <a:pPr marL="285750" indent="-285750" algn="just">
              <a:buFont typeface="Arial" panose="020B0604020202020204" pitchFamily="34" charset="0"/>
              <a:buChar char="•"/>
            </a:pPr>
            <a:endParaRPr lang="en-CA"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en-CA" dirty="0">
                <a:latin typeface="Open Sans" panose="020B0606030504020204" pitchFamily="34" charset="0"/>
                <a:ea typeface="Open Sans" panose="020B0606030504020204" pitchFamily="34" charset="0"/>
                <a:cs typeface="Open Sans" panose="020B0606030504020204" pitchFamily="34" charset="0"/>
              </a:rPr>
              <a:t>Full amplitude (energy) is retrieved by doing a double deconvolution of the raw signal, and then integrating the pulses</a:t>
            </a:r>
            <a:endParaRPr lang="fr-CA"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ZoneTexte 26">
            <a:extLst>
              <a:ext uri="{FF2B5EF4-FFF2-40B4-BE49-F238E27FC236}">
                <a16:creationId xmlns:a16="http://schemas.microsoft.com/office/drawing/2014/main" id="{79E715BA-ABA2-4DFF-51F0-769F63F4F9B3}"/>
              </a:ext>
            </a:extLst>
          </p:cNvPr>
          <p:cNvSpPr txBox="1"/>
          <p:nvPr/>
        </p:nvSpPr>
        <p:spPr>
          <a:xfrm>
            <a:off x="11807301" y="6439893"/>
            <a:ext cx="384699" cy="369332"/>
          </a:xfrm>
          <a:prstGeom prst="rect">
            <a:avLst/>
          </a:prstGeom>
          <a:noFill/>
        </p:spPr>
        <p:txBody>
          <a:bodyPr wrap="square" rtlCol="0">
            <a:spAutoFit/>
          </a:bodyPr>
          <a:lstStyle/>
          <a:p>
            <a:fld id="{08D91DD2-FD68-44FB-95BB-CEC956D36582}" type="slidenum">
              <a:rPr lang="fr-CA" smtClean="0">
                <a:solidFill>
                  <a:schemeClr val="tx2"/>
                </a:solidFill>
              </a:rPr>
              <a:t>8</a:t>
            </a:fld>
            <a:endParaRPr lang="fr-CA" dirty="0">
              <a:solidFill>
                <a:schemeClr val="tx2"/>
              </a:solidFill>
            </a:endParaRPr>
          </a:p>
        </p:txBody>
      </p:sp>
      <p:sp>
        <p:nvSpPr>
          <p:cNvPr id="3" name="TextBox 2">
            <a:extLst>
              <a:ext uri="{FF2B5EF4-FFF2-40B4-BE49-F238E27FC236}">
                <a16:creationId xmlns:a16="http://schemas.microsoft.com/office/drawing/2014/main" id="{724F0A76-BB76-68AD-76AB-942A1D833289}"/>
              </a:ext>
            </a:extLst>
          </p:cNvPr>
          <p:cNvSpPr txBox="1"/>
          <p:nvPr/>
        </p:nvSpPr>
        <p:spPr>
          <a:xfrm>
            <a:off x="232878" y="1165023"/>
            <a:ext cx="461665" cy="1679499"/>
          </a:xfrm>
          <a:prstGeom prst="rect">
            <a:avLst/>
          </a:prstGeom>
          <a:solidFill>
            <a:schemeClr val="bg2"/>
          </a:solidFill>
        </p:spPr>
        <p:txBody>
          <a:bodyPr vert="vert270" wrap="none" rtlCol="0">
            <a:spAutoFit/>
          </a:bodyPr>
          <a:lstStyle/>
          <a:p>
            <a:r>
              <a:rPr lang="en-CA" dirty="0">
                <a:latin typeface="Open Sans" panose="020B0606030504020204" pitchFamily="34" charset="0"/>
                <a:ea typeface="Open Sans" panose="020B0606030504020204" pitchFamily="34" charset="0"/>
                <a:cs typeface="Open Sans" panose="020B0606030504020204" pitchFamily="34" charset="0"/>
              </a:rPr>
              <a:t>Voltage (ADUs)</a:t>
            </a:r>
          </a:p>
        </p:txBody>
      </p:sp>
      <p:sp>
        <p:nvSpPr>
          <p:cNvPr id="6" name="TextBox 5">
            <a:extLst>
              <a:ext uri="{FF2B5EF4-FFF2-40B4-BE49-F238E27FC236}">
                <a16:creationId xmlns:a16="http://schemas.microsoft.com/office/drawing/2014/main" id="{144CC8E1-7663-2577-090D-D13BB47E1A5B}"/>
              </a:ext>
            </a:extLst>
          </p:cNvPr>
          <p:cNvSpPr txBox="1"/>
          <p:nvPr/>
        </p:nvSpPr>
        <p:spPr>
          <a:xfrm>
            <a:off x="2432088" y="3245695"/>
            <a:ext cx="1165704" cy="369332"/>
          </a:xfrm>
          <a:prstGeom prst="rect">
            <a:avLst/>
          </a:prstGeom>
          <a:solidFill>
            <a:schemeClr val="bg2"/>
          </a:solidFill>
        </p:spPr>
        <p:txBody>
          <a:bodyPr vert="horz" wrap="none" rtlCol="0">
            <a:spAutoFit/>
          </a:bodyPr>
          <a:lstStyle/>
          <a:p>
            <a:r>
              <a:rPr lang="en-CA" dirty="0">
                <a:latin typeface="Open Sans" panose="020B0606030504020204" pitchFamily="34" charset="0"/>
                <a:ea typeface="Open Sans" panose="020B0606030504020204" pitchFamily="34" charset="0"/>
                <a:cs typeface="Open Sans" panose="020B0606030504020204" pitchFamily="34" charset="0"/>
              </a:rPr>
              <a:t>Time (</a:t>
            </a:r>
            <a:r>
              <a:rPr lang="el-GR" dirty="0">
                <a:latin typeface="Open Sans" panose="020B0606030504020204" pitchFamily="34" charset="0"/>
                <a:ea typeface="Open Sans" panose="020B0606030504020204" pitchFamily="34" charset="0"/>
                <a:cs typeface="Open Sans" panose="020B0606030504020204" pitchFamily="34" charset="0"/>
              </a:rPr>
              <a:t>μ</a:t>
            </a:r>
            <a:r>
              <a:rPr lang="en-CA" dirty="0">
                <a:latin typeface="Open Sans" panose="020B0606030504020204" pitchFamily="34" charset="0"/>
                <a:ea typeface="Open Sans" panose="020B0606030504020204" pitchFamily="34" charset="0"/>
                <a:cs typeface="Open Sans" panose="020B0606030504020204" pitchFamily="34" charset="0"/>
              </a:rPr>
              <a:t>s)</a:t>
            </a:r>
          </a:p>
        </p:txBody>
      </p:sp>
    </p:spTree>
    <p:extLst>
      <p:ext uri="{BB962C8B-B14F-4D97-AF65-F5344CB8AC3E}">
        <p14:creationId xmlns:p14="http://schemas.microsoft.com/office/powerpoint/2010/main" val="58698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A1C6E-8E1A-88B7-6A58-1A9D59A2964C}"/>
              </a:ext>
            </a:extLst>
          </p:cNvPr>
          <p:cNvSpPr>
            <a:spLocks noGrp="1"/>
          </p:cNvSpPr>
          <p:nvPr>
            <p:ph type="title"/>
          </p:nvPr>
        </p:nvSpPr>
        <p:spPr>
          <a:xfrm>
            <a:off x="539620" y="545537"/>
            <a:ext cx="10515600" cy="777875"/>
          </a:xfrm>
        </p:spPr>
        <p:txBody>
          <a:bodyPr/>
          <a:lstStyle/>
          <a:p>
            <a:r>
              <a:rPr lang="en-CA" dirty="0"/>
              <a:t>Single-electron background</a:t>
            </a:r>
          </a:p>
        </p:txBody>
      </p:sp>
      <p:sp>
        <p:nvSpPr>
          <p:cNvPr id="3" name="Content Placeholder 2">
            <a:extLst>
              <a:ext uri="{FF2B5EF4-FFF2-40B4-BE49-F238E27FC236}">
                <a16:creationId xmlns:a16="http://schemas.microsoft.com/office/drawing/2014/main" id="{96A4CAF8-3800-2614-980D-2101FCC55B5E}"/>
              </a:ext>
            </a:extLst>
          </p:cNvPr>
          <p:cNvSpPr>
            <a:spLocks noGrp="1"/>
          </p:cNvSpPr>
          <p:nvPr>
            <p:ph idx="1"/>
          </p:nvPr>
        </p:nvSpPr>
        <p:spPr>
          <a:xfrm>
            <a:off x="7837971" y="1909233"/>
            <a:ext cx="4055533" cy="4147617"/>
          </a:xfrm>
        </p:spPr>
        <p:txBody>
          <a:bodyPr>
            <a:normAutofit/>
          </a:bodyPr>
          <a:lstStyle/>
          <a:p>
            <a:r>
              <a:rPr lang="en-CA" sz="1800" dirty="0"/>
              <a:t>Limiting factor for our WIMP exclusion limits </a:t>
            </a:r>
            <a:endParaRPr lang="en-US" sz="1800" dirty="0"/>
          </a:p>
          <a:p>
            <a:r>
              <a:rPr lang="en-US" sz="1800" dirty="0"/>
              <a:t>Mechanism of this background not known </a:t>
            </a:r>
          </a:p>
          <a:p>
            <a:pPr lvl="1"/>
            <a:r>
              <a:rPr lang="en-US" sz="1800" dirty="0"/>
              <a:t>Hypothesis: it is similar to that for “alpha tails”, but generated by lower-energy events</a:t>
            </a:r>
          </a:p>
          <a:p>
            <a:pPr lvl="1"/>
            <a:endParaRPr lang="en-US" dirty="0"/>
          </a:p>
        </p:txBody>
      </p:sp>
      <p:pic>
        <p:nvPicPr>
          <p:cNvPr id="5" name="Picture 4">
            <a:extLst>
              <a:ext uri="{FF2B5EF4-FFF2-40B4-BE49-F238E27FC236}">
                <a16:creationId xmlns:a16="http://schemas.microsoft.com/office/drawing/2014/main" id="{21DE1768-D29D-91D4-54BC-465891BB6D3A}"/>
              </a:ext>
            </a:extLst>
          </p:cNvPr>
          <p:cNvPicPr>
            <a:picLocks noChangeAspect="1"/>
          </p:cNvPicPr>
          <p:nvPr/>
        </p:nvPicPr>
        <p:blipFill>
          <a:blip r:embed="rId2"/>
          <a:stretch>
            <a:fillRect/>
          </a:stretch>
        </p:blipFill>
        <p:spPr>
          <a:xfrm>
            <a:off x="417029" y="1642924"/>
            <a:ext cx="7219904" cy="3572151"/>
          </a:xfrm>
          <a:prstGeom prst="rect">
            <a:avLst/>
          </a:prstGeom>
        </p:spPr>
      </p:pic>
      <p:sp>
        <p:nvSpPr>
          <p:cNvPr id="8" name="Content Placeholder 2">
            <a:extLst>
              <a:ext uri="{FF2B5EF4-FFF2-40B4-BE49-F238E27FC236}">
                <a16:creationId xmlns:a16="http://schemas.microsoft.com/office/drawing/2014/main" id="{6472EBB0-937B-D64C-7E35-7CA9A8FCFB19}"/>
              </a:ext>
            </a:extLst>
          </p:cNvPr>
          <p:cNvSpPr txBox="1">
            <a:spLocks/>
          </p:cNvSpPr>
          <p:nvPr/>
        </p:nvSpPr>
        <p:spPr>
          <a:xfrm>
            <a:off x="1376914" y="5404136"/>
            <a:ext cx="5300134" cy="6527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Typical double-deconvolved signal from a single primary electron</a:t>
            </a:r>
          </a:p>
        </p:txBody>
      </p:sp>
    </p:spTree>
    <p:extLst>
      <p:ext uri="{BB962C8B-B14F-4D97-AF65-F5344CB8AC3E}">
        <p14:creationId xmlns:p14="http://schemas.microsoft.com/office/powerpoint/2010/main" val="239466814"/>
      </p:ext>
    </p:extLst>
  </p:cSld>
  <p:clrMapOvr>
    <a:masterClrMapping/>
  </p:clrMapOvr>
</p:sld>
</file>

<file path=ppt/theme/theme1.xml><?xml version="1.0" encoding="utf-8"?>
<a:theme xmlns:a="http://schemas.openxmlformats.org/drawingml/2006/main" name="Queen's University Presentation">
  <a:themeElements>
    <a:clrScheme name="Custom 16">
      <a:dk1>
        <a:srgbClr val="000000"/>
      </a:dk1>
      <a:lt1>
        <a:srgbClr val="EBEBEC"/>
      </a:lt1>
      <a:dk2>
        <a:srgbClr val="B90D30"/>
      </a:dk2>
      <a:lt2>
        <a:srgbClr val="FFFFFF"/>
      </a:lt2>
      <a:accent1>
        <a:srgbClr val="002452"/>
      </a:accent1>
      <a:accent2>
        <a:srgbClr val="1A4771"/>
      </a:accent2>
      <a:accent3>
        <a:srgbClr val="4D7091"/>
      </a:accent3>
      <a:accent4>
        <a:srgbClr val="8099B1"/>
      </a:accent4>
      <a:accent5>
        <a:srgbClr val="B3C2D0"/>
      </a:accent5>
      <a:accent6>
        <a:srgbClr val="CCD6E0"/>
      </a:accent6>
      <a:hlink>
        <a:srgbClr val="335B81"/>
      </a:hlink>
      <a:folHlink>
        <a:srgbClr val="00245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e5da622-d03b-44d5-8258-2a090d027dba">
      <Terms xmlns="http://schemas.microsoft.com/office/infopath/2007/PartnerControls"/>
    </lcf76f155ced4ddcb4097134ff3c332f>
    <TaxCatchAll xmlns="2a008c20-89da-4e85-ad7f-29602c14038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15F7E0128C3A5429EC19392EC944ECD" ma:contentTypeVersion="14" ma:contentTypeDescription="Create a new document." ma:contentTypeScope="" ma:versionID="0b92440a9dc61e06f3a3a66067de5bc1">
  <xsd:schema xmlns:xsd="http://www.w3.org/2001/XMLSchema" xmlns:xs="http://www.w3.org/2001/XMLSchema" xmlns:p="http://schemas.microsoft.com/office/2006/metadata/properties" xmlns:ns2="5e5da622-d03b-44d5-8258-2a090d027dba" xmlns:ns3="2a008c20-89da-4e85-ad7f-29602c14038c" targetNamespace="http://schemas.microsoft.com/office/2006/metadata/properties" ma:root="true" ma:fieldsID="f5947cf2af9a4f73445bf381e9f62093" ns2:_="" ns3:_="">
    <xsd:import namespace="5e5da622-d03b-44d5-8258-2a090d027dba"/>
    <xsd:import namespace="2a008c20-89da-4e85-ad7f-29602c14038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da622-d03b-44d5-8258-2a090d027d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bd2e69d-a885-47d9-a849-8bc90acf94ca" ma:termSetId="09814cd3-568e-fe90-9814-8d621ff8fb84" ma:anchorId="fba54fb3-c3e1-fe81-a776-ca4b69148c4d" ma:open="true" ma:isKeyword="false">
      <xsd:complexType>
        <xsd:sequence>
          <xsd:element ref="pc:Terms" minOccurs="0" maxOccurs="1"/>
        </xsd:sequence>
      </xsd:complex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008c20-89da-4e85-ad7f-29602c14038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0486d584-1209-4e23-b6db-207f344022dc}" ma:internalName="TaxCatchAll" ma:showField="CatchAllData" ma:web="2a008c20-89da-4e85-ad7f-29602c1403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E81BC4-925A-4B49-A6EF-ADFCA9D5405D}">
  <ds:schemaRefs>
    <ds:schemaRef ds:uri="http://schemas.microsoft.com/sharepoint/v3/contenttype/forms"/>
  </ds:schemaRefs>
</ds:datastoreItem>
</file>

<file path=customXml/itemProps2.xml><?xml version="1.0" encoding="utf-8"?>
<ds:datastoreItem xmlns:ds="http://schemas.openxmlformats.org/officeDocument/2006/customXml" ds:itemID="{ACF2E5A3-F13C-4E95-B68F-B21C9B2B9569}">
  <ds:schemaRefs>
    <ds:schemaRef ds:uri="http://schemas.microsoft.com/office/2006/metadata/properties"/>
    <ds:schemaRef ds:uri="9bb0f450-2dcc-4079-a193-20cc67dc94b2"/>
    <ds:schemaRef ds:uri="http://purl.org/dc/dcmitype/"/>
    <ds:schemaRef ds:uri="http://schemas.microsoft.com/office/2006/documentManagement/types"/>
    <ds:schemaRef ds:uri="http://purl.org/dc/terms/"/>
    <ds:schemaRef ds:uri="http://schemas.openxmlformats.org/package/2006/metadata/core-properties"/>
    <ds:schemaRef ds:uri="http://purl.org/dc/elements/1.1/"/>
    <ds:schemaRef ds:uri="http://schemas.microsoft.com/office/infopath/2007/PartnerControls"/>
    <ds:schemaRef ds:uri="1e59d818-3dda-4b8d-a058-ca1daae95e60"/>
    <ds:schemaRef ds:uri="http://www.w3.org/XML/1998/namespace"/>
    <ds:schemaRef ds:uri="5e5da622-d03b-44d5-8258-2a090d027dba"/>
    <ds:schemaRef ds:uri="2a008c20-89da-4e85-ad7f-29602c14038c"/>
  </ds:schemaRefs>
</ds:datastoreItem>
</file>

<file path=customXml/itemProps3.xml><?xml version="1.0" encoding="utf-8"?>
<ds:datastoreItem xmlns:ds="http://schemas.openxmlformats.org/officeDocument/2006/customXml" ds:itemID="{A0B53411-E2AB-45D4-85E6-AEC4C585E2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5da622-d03b-44d5-8258-2a090d027dba"/>
    <ds:schemaRef ds:uri="2a008c20-89da-4e85-ad7f-29602c1403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8618</TotalTime>
  <Words>998</Words>
  <Application>Microsoft Office PowerPoint</Application>
  <PresentationFormat>Widescreen</PresentationFormat>
  <Paragraphs>93</Paragraphs>
  <Slides>17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Helvetica Neue Light</vt:lpstr>
      <vt:lpstr>Open Sans</vt:lpstr>
      <vt:lpstr>Open Sans Semibold</vt:lpstr>
      <vt:lpstr>System Font Regular</vt:lpstr>
      <vt:lpstr>Queen's University Presentation</vt:lpstr>
      <vt:lpstr>Data Analysis for the NEWS-G Dark Matter Experiment</vt:lpstr>
      <vt:lpstr>Introduction</vt:lpstr>
      <vt:lpstr>Low-mass WIMP search motivation</vt:lpstr>
      <vt:lpstr>NEWS-G and SPCs</vt:lpstr>
      <vt:lpstr>Principle of operation </vt:lpstr>
      <vt:lpstr>PowerPoint Presentation</vt:lpstr>
      <vt:lpstr>Current status</vt:lpstr>
      <vt:lpstr>Double deconvolution</vt:lpstr>
      <vt:lpstr>Single-electron background</vt:lpstr>
      <vt:lpstr>PowerPoint Presentation</vt:lpstr>
      <vt:lpstr>Alpha tails</vt:lpstr>
      <vt:lpstr>PowerPoint Presentation</vt:lpstr>
      <vt:lpstr>What’s next?</vt:lpstr>
      <vt:lpstr>PowerPoint Presentation</vt:lpstr>
      <vt:lpstr>Extra slides</vt:lpstr>
      <vt:lpstr>PowerPoint Presentation</vt:lpstr>
      <vt:lpstr>Submitted abstract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Kanisha Szekely</dc:creator>
  <cp:lastModifiedBy>Jon Clarke</cp:lastModifiedBy>
  <cp:revision>154</cp:revision>
  <dcterms:created xsi:type="dcterms:W3CDTF">2021-07-23T16:36:50Z</dcterms:created>
  <dcterms:modified xsi:type="dcterms:W3CDTF">2024-02-15T21:50:36Z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0x010100D15F7E0128C3A5429EC19392EC944ECD</vt:lpwstr>
  </property>
</Properties>
</file>