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modernComment_156_B79DE86F.xml" ContentType="application/vnd.ms-powerpoint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comments/modernComment_568_B7FC4F6.xml" ContentType="application/vnd.ms-powerpoint.comment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comments/modernComment_569_3F7775E3.xml" ContentType="application/vnd.ms-powerpoint.comment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9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0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1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2.xml" ContentType="application/vnd.openxmlformats-officedocument.presentationml.notesSlide+xml"/>
  <Override PartName="/ppt/tags/tag169.xml" ContentType="application/vnd.openxmlformats-officedocument.presentationml.tags+xml"/>
  <Override PartName="/ppt/notesSlides/notesSlide13.xml" ContentType="application/vnd.openxmlformats-officedocument.presentationml.notesSlide+xml"/>
  <Override PartName="/ppt/tags/tag170.xml" ContentType="application/vnd.openxmlformats-officedocument.presentationml.tags+xml"/>
  <Override PartName="/ppt/notesSlides/notesSlide14.xml" ContentType="application/vnd.openxmlformats-officedocument.presentationml.notesSlide+xml"/>
  <Override PartName="/ppt/comments/modernComment_542_D6417042.xml" ContentType="application/vnd.ms-powerpoint.comment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15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16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17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18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9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20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21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22.xml" ContentType="application/vnd.openxmlformats-officedocument.presentationml.notesSlide+xml"/>
  <Override PartName="/ppt/tags/tag232.xml" ContentType="application/vnd.openxmlformats-officedocument.presentationml.tags+xml"/>
  <Override PartName="/ppt/notesSlides/notesSlide23.xml" ContentType="application/vnd.openxmlformats-officedocument.presentationml.notesSlide+xml"/>
  <Override PartName="/ppt/comments/modernComment_117_2EF2F65D.xml" ContentType="application/vnd.ms-powerpoint.comment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24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5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26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27.xml" ContentType="application/vnd.openxmlformats-officedocument.presentationml.notesSlide+xml"/>
  <Override PartName="/ppt/tags/tag268.xml" ContentType="application/vnd.openxmlformats-officedocument.presentationml.tags+xml"/>
  <Override PartName="/ppt/notesSlides/notesSlide28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29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30.xml" ContentType="application/vnd.openxmlformats-officedocument.presentationml.notesSl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31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32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33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34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35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36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37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38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39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40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41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42.xml" ContentType="application/vnd.openxmlformats-officedocument.presentationml.notesSlide+xml"/>
  <Override PartName="/ppt/comments/modernComment_559_EB60A70B.xml" ContentType="application/vnd.ms-powerpoint.comments+xml"/>
  <Override PartName="/ppt/tags/tag355.xml" ContentType="application/vnd.openxmlformats-officedocument.presentationml.tags+xml"/>
  <Override PartName="/ppt/notesSlides/notesSlide43.xml" ContentType="application/vnd.openxmlformats-officedocument.presentationml.notesSlide+xml"/>
  <Override PartName="/ppt/comments/modernComment_55D_E59B34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1" r:id="rId4"/>
  </p:sldMasterIdLst>
  <p:notesMasterIdLst>
    <p:notesMasterId r:id="rId55"/>
  </p:notesMasterIdLst>
  <p:handoutMasterIdLst>
    <p:handoutMasterId r:id="rId56"/>
  </p:handoutMasterIdLst>
  <p:sldIdLst>
    <p:sldId id="342" r:id="rId5"/>
    <p:sldId id="1384" r:id="rId6"/>
    <p:sldId id="1385" r:id="rId7"/>
    <p:sldId id="1386" r:id="rId8"/>
    <p:sldId id="1387" r:id="rId9"/>
    <p:sldId id="1388" r:id="rId10"/>
    <p:sldId id="1379" r:id="rId11"/>
    <p:sldId id="1389" r:id="rId12"/>
    <p:sldId id="1390" r:id="rId13"/>
    <p:sldId id="1391" r:id="rId14"/>
    <p:sldId id="1392" r:id="rId15"/>
    <p:sldId id="1393" r:id="rId16"/>
    <p:sldId id="1340" r:id="rId17"/>
    <p:sldId id="1346" r:id="rId18"/>
    <p:sldId id="1394" r:id="rId19"/>
    <p:sldId id="1395" r:id="rId20"/>
    <p:sldId id="1396" r:id="rId21"/>
    <p:sldId id="1397" r:id="rId22"/>
    <p:sldId id="1398" r:id="rId23"/>
    <p:sldId id="1399" r:id="rId24"/>
    <p:sldId id="1400" r:id="rId25"/>
    <p:sldId id="1401" r:id="rId26"/>
    <p:sldId id="279" r:id="rId27"/>
    <p:sldId id="259" r:id="rId28"/>
    <p:sldId id="1402" r:id="rId29"/>
    <p:sldId id="1403" r:id="rId30"/>
    <p:sldId id="1404" r:id="rId31"/>
    <p:sldId id="1405" r:id="rId32"/>
    <p:sldId id="1375" r:id="rId33"/>
    <p:sldId id="1406" r:id="rId34"/>
    <p:sldId id="1407" r:id="rId35"/>
    <p:sldId id="1408" r:id="rId36"/>
    <p:sldId id="1409" r:id="rId37"/>
    <p:sldId id="1410" r:id="rId38"/>
    <p:sldId id="1411" r:id="rId39"/>
    <p:sldId id="1412" r:id="rId40"/>
    <p:sldId id="1413" r:id="rId41"/>
    <p:sldId id="1414" r:id="rId42"/>
    <p:sldId id="1415" r:id="rId43"/>
    <p:sldId id="1339" r:id="rId44"/>
    <p:sldId id="1418" r:id="rId45"/>
    <p:sldId id="261" r:id="rId46"/>
    <p:sldId id="1421" r:id="rId47"/>
    <p:sldId id="1225" r:id="rId48"/>
    <p:sldId id="263" r:id="rId49"/>
    <p:sldId id="274" r:id="rId50"/>
    <p:sldId id="275" r:id="rId51"/>
    <p:sldId id="1336" r:id="rId52"/>
    <p:sldId id="1369" r:id="rId53"/>
    <p:sldId id="1373" r:id="rId54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M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49D"/>
    <a:srgbClr val="FFFFFF"/>
    <a:srgbClr val="820000"/>
    <a:srgbClr val="FFD1D1"/>
    <a:srgbClr val="B4CF51"/>
    <a:srgbClr val="BEE395"/>
    <a:srgbClr val="979797"/>
    <a:srgbClr val="58AE02"/>
    <a:srgbClr val="F3B700"/>
    <a:srgbClr val="0AA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3FCCB-72CA-4718-A636-278462707CF4}" v="1" dt="2024-02-14T16:51:40.623"/>
    <p1510:client id="{F7339033-AFEC-4DAF-A760-63704F85309F}" v="537" dt="2024-02-14T16:44:16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4" autoAdjust="0"/>
    <p:restoredTop sz="91889" autoAdjust="0"/>
  </p:normalViewPr>
  <p:slideViewPr>
    <p:cSldViewPr snapToGrid="0">
      <p:cViewPr varScale="1">
        <p:scale>
          <a:sx n="100" d="100"/>
          <a:sy n="100" d="100"/>
        </p:scale>
        <p:origin x="132" y="1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modernComment_117_2EF2F6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BC86A2-4DD1-48F9-86B1-D7AF1B938B33}" authorId="{00000000-0000-0000-0000-000000000000}" status="resolved" created="2024-02-08T16:53:51.209">
    <pc:sldMkLst xmlns:pc="http://schemas.microsoft.com/office/powerpoint/2013/main/command">
      <pc:docMk/>
      <pc:sldMk cId="787674717" sldId="279"/>
    </pc:sldMkLst>
    <p188:txBody>
      <a:bodyPr/>
      <a:lstStyle/>
      <a:p>
        <a:r>
          <a:rPr lang="fr-CA"/>
          <a:t>Noisy/defective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</p188:cmLst>
</file>

<file path=ppt/comments/modernComment_156_B79DE8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CFE3D1-ABF3-4AE2-A9C4-E25AB85F3667}" authorId="{00000000-0000-0000-0000-000000000000}" status="resolved" created="2024-02-08T16:50:13.156">
    <pc:sldMkLst xmlns:pc="http://schemas.microsoft.com/office/powerpoint/2013/main/command">
      <pc:docMk/>
      <pc:sldMk cId="3080579183" sldId="342"/>
    </pc:sldMkLst>
    <p188:txBody>
      <a:bodyPr/>
      <a:lstStyle/>
      <a:p>
        <a:r>
          <a:rPr lang="fr-CA"/>
          <a:t>Mettre mon nom en premier
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4-02-09T19:24:19.931" authorId="{00000000-0000-0000-0000-000000000000}"/>
          </p223:rxn>
        </p223:reactions>
      </p:ext>
    </p188:extLst>
  </p188:cm>
</p188:cmLst>
</file>

<file path=ppt/comments/modernComment_542_D64170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314C32-83FE-45D0-A66E-8E710D3967F8}" authorId="{00000000-0000-0000-0000-000000000000}" status="resolved" created="2024-02-08T16:57:35.134">
    <pc:sldMkLst xmlns:pc="http://schemas.microsoft.com/office/powerpoint/2013/main/command">
      <pc:docMk/>
      <pc:sldMk cId="3594612802" sldId="1346"/>
    </pc:sldMkLst>
    <p188:txBody>
      <a:bodyPr/>
      <a:lstStyle/>
      <a:p>
        <a:r>
          <a:rPr lang="fr-CA"/>
          <a:t>Garder en bu
Mettre la même chose que la slide d'après avec les explications detector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</p188:cmLst>
</file>

<file path=ppt/comments/modernComment_559_EB60A7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6D3329-626A-4163-AE1F-9130B71F021A}" authorId="{00000000-0000-0000-0000-000000000000}" created="2024-02-08T16:55:30.389">
    <pc:sldMkLst xmlns:pc="http://schemas.microsoft.com/office/powerpoint/2013/main/command">
      <pc:docMk/>
      <pc:sldMk cId="3948979979" sldId="1369"/>
    </pc:sldMkLst>
    <p188:txBody>
      <a:bodyPr/>
      <a:lstStyle/>
      <a:p>
        <a:r>
          <a:rPr lang="fr-CA"/>
          <a:t>Pattern on wafer
Crop les unité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</p188:cmLst>
</file>

<file path=ppt/comments/modernComment_55D_E59B3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D83553-83DC-4064-ABAA-D6F613DB201E}" authorId="{00000000-0000-0000-0000-000000000000}" created="2024-02-08T16:49:45.915">
    <pc:sldMkLst xmlns:pc="http://schemas.microsoft.com/office/powerpoint/2013/main/command">
      <pc:docMk/>
      <pc:sldMk cId="240759627" sldId="1373"/>
    </pc:sldMkLst>
    <p188:txBody>
      <a:bodyPr/>
      <a:lstStyle/>
      <a:p>
        <a:r>
          <a:rPr lang="fr-CA"/>
          <a:t>Montré le système de station sous-pointes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  <p188:cm id="{DCC8459B-871B-4334-A68E-B544D297622E}" authorId="{00000000-0000-0000-0000-000000000000}" created="2024-02-08T16:50:35.131">
    <pc:sldMkLst xmlns:pc="http://schemas.microsoft.com/office/powerpoint/2013/main/command">
      <pc:docMk/>
      <pc:sldMk cId="240759627" sldId="1373"/>
    </pc:sldMkLst>
    <p188:txBody>
      <a:bodyPr/>
      <a:lstStyle/>
      <a:p>
        <a:r>
          <a:rPr lang="fr-CA"/>
          <a:t>Automated not automatic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</p188:cmLst>
</file>

<file path=ppt/comments/modernComment_568_B7FC4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847B15-3B02-452B-A08D-B19ADE756E76}" authorId="{00000000-0000-0000-0000-000000000000}" created="2024-02-08T16:47:29.2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25520827" sldId="1302"/>
      <ac:spMk id="8" creationId="{5D4D59E8-3DEC-D0FE-A964-E45073231F99}"/>
    </ac:deMkLst>
    <p188:txBody>
      <a:bodyPr/>
      <a:lstStyle/>
      <a:p>
        <a:r>
          <a:rPr lang="fr-CA"/>
          <a:t>Mettre les données de nexo seulement
</a:t>
        </a:r>
      </a:p>
    </p188:txBody>
    <p188:extLst>
      <p:ext xmlns:p="http://schemas.openxmlformats.org/presentationml/2006/main" uri="{5BB2D875-25FF-4072-B9AC-8F64D62656EB}">
        <p228:taskDetails xmlns="" xmlns:p228="http://schemas.microsoft.com/office/powerpoint/2022/08/main">
          <p228:history/>
        </p228:taskDetails>
      </p:ext>
    </p188:extLst>
  </p188:cm>
  <p188:cm id="{70CE1F5C-E5DA-4921-9E99-E1D4F5C8D1EB}" authorId="{00000000-0000-0000-0000-000000000000}" status="resolved" created="2024-02-08T16:48:37.772">
    <pc:sldMkLst xmlns:pc="http://schemas.microsoft.com/office/powerpoint/2013/main/command">
      <pc:docMk/>
      <pc:sldMk cId="625520827" sldId="1302"/>
    </pc:sldMkLst>
    <p188:txBody>
      <a:bodyPr/>
      <a:lstStyle/>
      <a:p>
        <a:r>
          <a:rPr lang="fr-CA"/>
          <a:t>Check the citation and ref</a:t>
        </a:r>
      </a:p>
    </p188:txBody>
    <p188:extLst>
      <p:ext xmlns:p="http://schemas.openxmlformats.org/presentationml/2006/main" uri="{5BB2D875-25FF-4072-B9AC-8F64D62656EB}">
        <p228:taskDetails xmlns="" xmlns:p228="http://schemas.microsoft.com/office/powerpoint/2022/08/main">
          <p228:history/>
        </p228:taskDetails>
      </p:ext>
    </p188:extLst>
  </p188:cm>
</p188:cmLst>
</file>

<file path=ppt/comments/modernComment_569_3F7775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847B15-3B02-452B-A08D-B19ADE756E76}" authorId="{00000000-0000-0000-0000-000000000000}" created="2024-02-08T16:47:29.2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25520827" sldId="1302"/>
      <ac:spMk id="8" creationId="{5D4D59E8-3DEC-D0FE-A964-E45073231F99}"/>
    </ac:deMkLst>
    <p188:txBody>
      <a:bodyPr/>
      <a:lstStyle/>
      <a:p>
        <a:r>
          <a:rPr lang="fr-CA"/>
          <a:t>Mettre les données de nexo seulement
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  <p188:cm id="{70CE1F5C-E5DA-4921-9E99-E1D4F5C8D1EB}" authorId="{00000000-0000-0000-0000-000000000000}" status="resolved" created="2024-02-08T16:48:37.772">
    <pc:sldMkLst xmlns:pc="http://schemas.microsoft.com/office/powerpoint/2013/main/command">
      <pc:docMk/>
      <pc:sldMk cId="625520827" sldId="1302"/>
    </pc:sldMkLst>
    <p188:txBody>
      <a:bodyPr/>
      <a:lstStyle/>
      <a:p>
        <a:r>
          <a:rPr lang="fr-CA"/>
          <a:t>Check the citation and ref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 xmlns="">
          <p228:history/>
        </p228:taskDetail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PN </a:t>
            </a:r>
            <a:r>
              <a:rPr lang="fr-CA" dirty="0" err="1"/>
              <a:t>junction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trenches</a:t>
            </a:r>
            <a:endParaRPr lang="fr-CA" dirty="0"/>
          </a:p>
          <a:p>
            <a:r>
              <a:rPr lang="fr-CA" dirty="0" err="1"/>
              <a:t>Schema</a:t>
            </a:r>
            <a:r>
              <a:rPr lang="fr-CA" dirty="0"/>
              <a:t>: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bias</a:t>
            </a:r>
            <a:r>
              <a:rPr lang="fr-CA" dirty="0"/>
              <a:t> the diode</a:t>
            </a:r>
          </a:p>
          <a:p>
            <a:r>
              <a:rPr lang="fr-CA" dirty="0"/>
              <a:t>CS: high </a:t>
            </a:r>
            <a:r>
              <a:rPr lang="fr-CA" dirty="0" err="1"/>
              <a:t>electric</a:t>
            </a:r>
            <a:r>
              <a:rPr lang="fr-CA" dirty="0"/>
              <a:t> </a:t>
            </a:r>
            <a:r>
              <a:rPr lang="fr-CA" dirty="0" err="1"/>
              <a:t>field</a:t>
            </a:r>
            <a:endParaRPr lang="fr-CA" dirty="0"/>
          </a:p>
          <a:p>
            <a:r>
              <a:rPr lang="fr-CA" dirty="0"/>
              <a:t>Photon hit -&gt; avalanche -&gt; high </a:t>
            </a:r>
            <a:r>
              <a:rPr lang="fr-CA" dirty="0" err="1"/>
              <a:t>current</a:t>
            </a:r>
            <a:endParaRPr lang="fr-CA" dirty="0"/>
          </a:p>
          <a:p>
            <a:r>
              <a:rPr lang="fr-CA" dirty="0"/>
              <a:t>To not </a:t>
            </a:r>
            <a:r>
              <a:rPr lang="fr-CA" dirty="0" err="1"/>
              <a:t>burn</a:t>
            </a:r>
            <a:r>
              <a:rPr lang="fr-CA" dirty="0"/>
              <a:t> the diode -&gt; </a:t>
            </a:r>
            <a:r>
              <a:rPr lang="fr-CA" dirty="0" err="1"/>
              <a:t>Quench</a:t>
            </a:r>
            <a:r>
              <a:rPr lang="fr-CA" dirty="0"/>
              <a:t> the circuit, put the voltage </a:t>
            </a:r>
            <a:r>
              <a:rPr lang="fr-CA" dirty="0" err="1"/>
              <a:t>under</a:t>
            </a:r>
            <a:r>
              <a:rPr lang="fr-CA" dirty="0"/>
              <a:t> breakdown voltage</a:t>
            </a:r>
          </a:p>
          <a:p>
            <a:r>
              <a:rPr lang="fr-CA" dirty="0"/>
              <a:t>Hold off to let the carriers finish the avalanche</a:t>
            </a:r>
          </a:p>
          <a:p>
            <a:r>
              <a:rPr lang="fr-CA" dirty="0"/>
              <a:t>Recharge the </a:t>
            </a:r>
            <a:r>
              <a:rPr lang="fr-CA" dirty="0" err="1"/>
              <a:t>spad</a:t>
            </a:r>
            <a:r>
              <a:rPr lang="fr-CA" dirty="0"/>
              <a:t> and </a:t>
            </a:r>
            <a:r>
              <a:rPr lang="fr-CA" dirty="0" err="1"/>
              <a:t>ready</a:t>
            </a:r>
            <a:r>
              <a:rPr lang="fr-CA" dirty="0"/>
              <a:t> to </a:t>
            </a:r>
            <a:r>
              <a:rPr lang="fr-CA" dirty="0" err="1"/>
              <a:t>detect</a:t>
            </a:r>
            <a:r>
              <a:rPr lang="fr-CA" dirty="0"/>
              <a:t> photon</a:t>
            </a:r>
          </a:p>
          <a:p>
            <a:r>
              <a:rPr lang="fr-CA" dirty="0"/>
              <a:t>All </a:t>
            </a:r>
            <a:r>
              <a:rPr lang="fr-CA" dirty="0" err="1"/>
              <a:t>this</a:t>
            </a:r>
            <a:r>
              <a:rPr lang="fr-CA" dirty="0"/>
              <a:t> process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the </a:t>
            </a:r>
            <a:r>
              <a:rPr lang="fr-CA" dirty="0" err="1"/>
              <a:t>response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6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PN </a:t>
            </a:r>
            <a:r>
              <a:rPr lang="fr-CA" dirty="0" err="1"/>
              <a:t>junction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trenches</a:t>
            </a:r>
            <a:endParaRPr lang="fr-CA" dirty="0"/>
          </a:p>
          <a:p>
            <a:r>
              <a:rPr lang="fr-CA" dirty="0" err="1"/>
              <a:t>Schema</a:t>
            </a:r>
            <a:r>
              <a:rPr lang="fr-CA" dirty="0"/>
              <a:t>: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bias</a:t>
            </a:r>
            <a:r>
              <a:rPr lang="fr-CA" dirty="0"/>
              <a:t> the diode</a:t>
            </a:r>
          </a:p>
          <a:p>
            <a:r>
              <a:rPr lang="fr-CA" dirty="0"/>
              <a:t>CS: high </a:t>
            </a:r>
            <a:r>
              <a:rPr lang="fr-CA" dirty="0" err="1"/>
              <a:t>electric</a:t>
            </a:r>
            <a:r>
              <a:rPr lang="fr-CA" dirty="0"/>
              <a:t> </a:t>
            </a:r>
            <a:r>
              <a:rPr lang="fr-CA" dirty="0" err="1"/>
              <a:t>field</a:t>
            </a:r>
            <a:endParaRPr lang="fr-CA" dirty="0"/>
          </a:p>
          <a:p>
            <a:r>
              <a:rPr lang="fr-CA" dirty="0"/>
              <a:t>Photon hit -&gt; avalanche -&gt; high </a:t>
            </a:r>
            <a:r>
              <a:rPr lang="fr-CA" dirty="0" err="1"/>
              <a:t>current</a:t>
            </a:r>
            <a:endParaRPr lang="fr-CA" dirty="0"/>
          </a:p>
          <a:p>
            <a:r>
              <a:rPr lang="fr-CA" dirty="0"/>
              <a:t>To not </a:t>
            </a:r>
            <a:r>
              <a:rPr lang="fr-CA" dirty="0" err="1"/>
              <a:t>burn</a:t>
            </a:r>
            <a:r>
              <a:rPr lang="fr-CA" dirty="0"/>
              <a:t> the diode -&gt; </a:t>
            </a:r>
            <a:r>
              <a:rPr lang="fr-CA" dirty="0" err="1"/>
              <a:t>Quench</a:t>
            </a:r>
            <a:r>
              <a:rPr lang="fr-CA" dirty="0"/>
              <a:t> the circuit, put the voltage </a:t>
            </a:r>
            <a:r>
              <a:rPr lang="fr-CA" dirty="0" err="1"/>
              <a:t>under</a:t>
            </a:r>
            <a:r>
              <a:rPr lang="fr-CA" dirty="0"/>
              <a:t> breakdown voltage</a:t>
            </a:r>
          </a:p>
          <a:p>
            <a:r>
              <a:rPr lang="fr-CA" dirty="0"/>
              <a:t>Hold off to let the carriers finish the avalanche</a:t>
            </a:r>
          </a:p>
          <a:p>
            <a:r>
              <a:rPr lang="fr-CA" dirty="0"/>
              <a:t>Recharge the </a:t>
            </a:r>
            <a:r>
              <a:rPr lang="fr-CA" dirty="0" err="1"/>
              <a:t>spad</a:t>
            </a:r>
            <a:r>
              <a:rPr lang="fr-CA" dirty="0"/>
              <a:t> and </a:t>
            </a:r>
            <a:r>
              <a:rPr lang="fr-CA" dirty="0" err="1"/>
              <a:t>ready</a:t>
            </a:r>
            <a:r>
              <a:rPr lang="fr-CA" dirty="0"/>
              <a:t> to </a:t>
            </a:r>
            <a:r>
              <a:rPr lang="fr-CA" dirty="0" err="1"/>
              <a:t>detect</a:t>
            </a:r>
            <a:r>
              <a:rPr lang="fr-CA" dirty="0"/>
              <a:t> photon</a:t>
            </a:r>
          </a:p>
          <a:p>
            <a:r>
              <a:rPr lang="fr-CA" dirty="0"/>
              <a:t>All </a:t>
            </a:r>
            <a:r>
              <a:rPr lang="fr-CA" dirty="0" err="1"/>
              <a:t>this</a:t>
            </a:r>
            <a:r>
              <a:rPr lang="fr-CA" dirty="0"/>
              <a:t> process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the </a:t>
            </a:r>
            <a:r>
              <a:rPr lang="fr-CA" dirty="0" err="1"/>
              <a:t>response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6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PN </a:t>
            </a:r>
            <a:r>
              <a:rPr lang="fr-CA" dirty="0" err="1"/>
              <a:t>junction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trenches</a:t>
            </a:r>
            <a:endParaRPr lang="fr-CA" dirty="0"/>
          </a:p>
          <a:p>
            <a:r>
              <a:rPr lang="fr-CA" dirty="0" err="1"/>
              <a:t>Schema</a:t>
            </a:r>
            <a:r>
              <a:rPr lang="fr-CA" dirty="0"/>
              <a:t>: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bias</a:t>
            </a:r>
            <a:r>
              <a:rPr lang="fr-CA" dirty="0"/>
              <a:t> the diode</a:t>
            </a:r>
          </a:p>
          <a:p>
            <a:r>
              <a:rPr lang="fr-CA" dirty="0"/>
              <a:t>CS: high </a:t>
            </a:r>
            <a:r>
              <a:rPr lang="fr-CA" dirty="0" err="1"/>
              <a:t>electric</a:t>
            </a:r>
            <a:r>
              <a:rPr lang="fr-CA" dirty="0"/>
              <a:t> </a:t>
            </a:r>
            <a:r>
              <a:rPr lang="fr-CA" dirty="0" err="1"/>
              <a:t>field</a:t>
            </a:r>
            <a:endParaRPr lang="fr-CA" dirty="0"/>
          </a:p>
          <a:p>
            <a:r>
              <a:rPr lang="fr-CA" dirty="0"/>
              <a:t>Photon hit -&gt; avalanche -&gt; high </a:t>
            </a:r>
            <a:r>
              <a:rPr lang="fr-CA" dirty="0" err="1"/>
              <a:t>current</a:t>
            </a:r>
            <a:endParaRPr lang="fr-CA" dirty="0"/>
          </a:p>
          <a:p>
            <a:r>
              <a:rPr lang="fr-CA" dirty="0"/>
              <a:t>To not </a:t>
            </a:r>
            <a:r>
              <a:rPr lang="fr-CA" dirty="0" err="1"/>
              <a:t>burn</a:t>
            </a:r>
            <a:r>
              <a:rPr lang="fr-CA" dirty="0"/>
              <a:t> the diode -&gt; </a:t>
            </a:r>
            <a:r>
              <a:rPr lang="fr-CA" dirty="0" err="1"/>
              <a:t>Quench</a:t>
            </a:r>
            <a:r>
              <a:rPr lang="fr-CA" dirty="0"/>
              <a:t> the circuit, put the voltage </a:t>
            </a:r>
            <a:r>
              <a:rPr lang="fr-CA" dirty="0" err="1"/>
              <a:t>under</a:t>
            </a:r>
            <a:r>
              <a:rPr lang="fr-CA" dirty="0"/>
              <a:t> breakdown voltage</a:t>
            </a:r>
          </a:p>
          <a:p>
            <a:r>
              <a:rPr lang="fr-CA" dirty="0"/>
              <a:t>Hold off to let the carriers finish the avalanche</a:t>
            </a:r>
          </a:p>
          <a:p>
            <a:r>
              <a:rPr lang="fr-CA" dirty="0"/>
              <a:t>Recharge the </a:t>
            </a:r>
            <a:r>
              <a:rPr lang="fr-CA" dirty="0" err="1"/>
              <a:t>spad</a:t>
            </a:r>
            <a:r>
              <a:rPr lang="fr-CA" dirty="0"/>
              <a:t> and </a:t>
            </a:r>
            <a:r>
              <a:rPr lang="fr-CA" dirty="0" err="1"/>
              <a:t>ready</a:t>
            </a:r>
            <a:r>
              <a:rPr lang="fr-CA" dirty="0"/>
              <a:t> to </a:t>
            </a:r>
            <a:r>
              <a:rPr lang="fr-CA" dirty="0" err="1"/>
              <a:t>detect</a:t>
            </a:r>
            <a:r>
              <a:rPr lang="fr-CA" dirty="0"/>
              <a:t> photon</a:t>
            </a:r>
          </a:p>
          <a:p>
            <a:r>
              <a:rPr lang="fr-CA" dirty="0"/>
              <a:t>All </a:t>
            </a:r>
            <a:r>
              <a:rPr lang="fr-CA" dirty="0" err="1"/>
              <a:t>this</a:t>
            </a:r>
            <a:r>
              <a:rPr lang="fr-CA" dirty="0"/>
              <a:t> process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the </a:t>
            </a:r>
            <a:r>
              <a:rPr lang="fr-CA" dirty="0" err="1"/>
              <a:t>response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6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Usually</a:t>
            </a:r>
            <a:r>
              <a:rPr lang="fr-CA" dirty="0"/>
              <a:t>, </a:t>
            </a:r>
            <a:r>
              <a:rPr lang="fr-CA" dirty="0" err="1"/>
              <a:t>we</a:t>
            </a:r>
            <a:r>
              <a:rPr lang="fr-CA" dirty="0"/>
              <a:t> use </a:t>
            </a:r>
            <a:r>
              <a:rPr lang="fr-CA" dirty="0" err="1"/>
              <a:t>SiPM</a:t>
            </a:r>
            <a:r>
              <a:rPr lang="fr-CA" dirty="0"/>
              <a:t> as detector</a:t>
            </a:r>
          </a:p>
          <a:p>
            <a:r>
              <a:rPr lang="fr-CA" dirty="0" err="1"/>
              <a:t>They</a:t>
            </a:r>
            <a:r>
              <a:rPr lang="fr-CA" dirty="0"/>
              <a:t> are </a:t>
            </a:r>
            <a:r>
              <a:rPr lang="fr-CA" dirty="0" err="1"/>
              <a:t>array</a:t>
            </a:r>
            <a:r>
              <a:rPr lang="fr-CA" dirty="0"/>
              <a:t> of </a:t>
            </a:r>
            <a:r>
              <a:rPr lang="fr-CA" dirty="0" err="1"/>
              <a:t>spad</a:t>
            </a:r>
            <a:r>
              <a:rPr lang="fr-CA" dirty="0"/>
              <a:t> in </a:t>
            </a:r>
            <a:r>
              <a:rPr lang="fr-CA" dirty="0" err="1"/>
              <a:t>parallel</a:t>
            </a:r>
            <a:endParaRPr lang="fr-CA" dirty="0"/>
          </a:p>
          <a:p>
            <a:r>
              <a:rPr lang="fr-CA" dirty="0"/>
              <a:t>Compare to </a:t>
            </a:r>
            <a:r>
              <a:rPr lang="fr-CA" dirty="0" err="1"/>
              <a:t>analog</a:t>
            </a:r>
            <a:r>
              <a:rPr lang="fr-CA" dirty="0"/>
              <a:t> system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stay</a:t>
            </a:r>
            <a:r>
              <a:rPr lang="fr-CA" dirty="0"/>
              <a:t> digital</a:t>
            </a:r>
          </a:p>
          <a:p>
            <a:r>
              <a:rPr lang="fr-CA"/>
              <a:t>Our </a:t>
            </a:r>
            <a:r>
              <a:rPr lang="fr-CA" dirty="0"/>
              <a:t>system use </a:t>
            </a:r>
            <a:r>
              <a:rPr lang="fr-CA" dirty="0" err="1"/>
              <a:t>quench</a:t>
            </a:r>
            <a:r>
              <a:rPr lang="fr-CA" dirty="0"/>
              <a:t> on </a:t>
            </a:r>
            <a:r>
              <a:rPr lang="fr-CA" dirty="0" err="1"/>
              <a:t>each</a:t>
            </a:r>
            <a:r>
              <a:rPr lang="fr-CA" dirty="0"/>
              <a:t> </a:t>
            </a:r>
            <a:r>
              <a:rPr lang="fr-CA" dirty="0" err="1"/>
              <a:t>individual</a:t>
            </a:r>
            <a:r>
              <a:rPr lang="fr-CA" dirty="0"/>
              <a:t> </a:t>
            </a:r>
            <a:r>
              <a:rPr lang="fr-CA" dirty="0" err="1"/>
              <a:t>spad</a:t>
            </a:r>
            <a:endParaRPr lang="fr-CA" dirty="0"/>
          </a:p>
          <a:p>
            <a:r>
              <a:rPr lang="fr-CA" dirty="0" err="1"/>
              <a:t>Since</a:t>
            </a:r>
            <a:r>
              <a:rPr lang="fr-CA" dirty="0"/>
              <a:t>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response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r>
              <a:rPr lang="fr-CA" dirty="0"/>
              <a:t>, </a:t>
            </a:r>
            <a:r>
              <a:rPr lang="fr-CA" dirty="0" err="1"/>
              <a:t>send</a:t>
            </a:r>
            <a:r>
              <a:rPr lang="fr-CA" dirty="0"/>
              <a:t> a </a:t>
            </a:r>
            <a:r>
              <a:rPr lang="fr-CA" dirty="0" err="1"/>
              <a:t>binary</a:t>
            </a:r>
            <a:r>
              <a:rPr lang="fr-CA" dirty="0"/>
              <a:t> value </a:t>
            </a:r>
            <a:r>
              <a:rPr lang="fr-CA" dirty="0" err="1"/>
              <a:t>directly</a:t>
            </a:r>
            <a:r>
              <a:rPr lang="fr-CA" dirty="0"/>
              <a:t> to the processor</a:t>
            </a:r>
          </a:p>
          <a:p>
            <a:r>
              <a:rPr lang="fr-CA" dirty="0"/>
              <a:t>EVERYTHING STAYS DIGITAL</a:t>
            </a:r>
          </a:p>
          <a:p>
            <a:r>
              <a:rPr lang="fr-CA" dirty="0"/>
              <a:t>Next -&gt; architecture of </a:t>
            </a:r>
            <a:r>
              <a:rPr lang="fr-CA" dirty="0" err="1"/>
              <a:t>our</a:t>
            </a:r>
            <a:r>
              <a:rPr lang="fr-CA" dirty="0"/>
              <a:t> system: the PDC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Architecture:</a:t>
            </a:r>
          </a:p>
          <a:p>
            <a:r>
              <a:rPr lang="fr-CA" dirty="0"/>
              <a:t>All </a:t>
            </a:r>
            <a:r>
              <a:rPr lang="fr-CA" dirty="0" err="1"/>
              <a:t>spads</a:t>
            </a:r>
            <a:r>
              <a:rPr lang="fr-CA" dirty="0"/>
              <a:t> have </a:t>
            </a:r>
            <a:r>
              <a:rPr lang="fr-CA" dirty="0" err="1"/>
              <a:t>their</a:t>
            </a:r>
            <a:r>
              <a:rPr lang="fr-CA" dirty="0"/>
              <a:t> </a:t>
            </a:r>
            <a:r>
              <a:rPr lang="fr-CA" dirty="0" err="1"/>
              <a:t>own</a:t>
            </a:r>
            <a:r>
              <a:rPr lang="fr-CA" dirty="0"/>
              <a:t> QC</a:t>
            </a:r>
          </a:p>
          <a:p>
            <a:r>
              <a:rPr lang="fr-CA" dirty="0"/>
              <a:t>If not </a:t>
            </a:r>
            <a:r>
              <a:rPr lang="fr-CA" dirty="0" err="1"/>
              <a:t>integrated</a:t>
            </a:r>
            <a:r>
              <a:rPr lang="fr-CA" dirty="0"/>
              <a:t> -&gt; 2D SPAD for </a:t>
            </a:r>
            <a:r>
              <a:rPr lang="fr-CA" dirty="0" err="1"/>
              <a:t>testing</a:t>
            </a:r>
            <a:r>
              <a:rPr lang="fr-CA" dirty="0"/>
              <a:t> </a:t>
            </a:r>
            <a:r>
              <a:rPr lang="fr-CA" dirty="0" err="1"/>
              <a:t>without</a:t>
            </a:r>
            <a:r>
              <a:rPr lang="fr-CA" dirty="0"/>
              <a:t> 3d </a:t>
            </a:r>
            <a:r>
              <a:rPr lang="fr-CA" dirty="0" err="1"/>
              <a:t>integration</a:t>
            </a:r>
            <a:endParaRPr lang="fr-CA" dirty="0"/>
          </a:p>
          <a:p>
            <a:r>
              <a:rPr lang="fr-CA" dirty="0"/>
              <a:t>Next -&gt; PDC output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2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4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4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4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4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2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311156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1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1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Describe</a:t>
            </a:r>
            <a:r>
              <a:rPr lang="fr-CA" dirty="0"/>
              <a:t> </a:t>
            </a:r>
            <a:r>
              <a:rPr lang="fr-CA" dirty="0" err="1"/>
              <a:t>each</a:t>
            </a:r>
            <a:r>
              <a:rPr lang="fr-CA" dirty="0"/>
              <a:t> output:</a:t>
            </a:r>
          </a:p>
          <a:p>
            <a:r>
              <a:rPr lang="fr-CA" dirty="0"/>
              <a:t>Flag: </a:t>
            </a:r>
            <a:r>
              <a:rPr lang="fr-CA" dirty="0" err="1"/>
              <a:t>Fastest</a:t>
            </a:r>
            <a:r>
              <a:rPr lang="fr-CA" dirty="0"/>
              <a:t> - if one or more trigger, the flag </a:t>
            </a:r>
            <a:r>
              <a:rPr lang="fr-CA" dirty="0" err="1"/>
              <a:t>is</a:t>
            </a:r>
            <a:r>
              <a:rPr lang="fr-CA" dirty="0"/>
              <a:t> sent</a:t>
            </a:r>
          </a:p>
          <a:p>
            <a:r>
              <a:rPr lang="fr-CA" dirty="0"/>
              <a:t>DS: Do a </a:t>
            </a:r>
            <a:r>
              <a:rPr lang="fr-CA" dirty="0" err="1"/>
              <a:t>sum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at a moment in time. Memory of 128 acquisitions</a:t>
            </a:r>
          </a:p>
          <a:p>
            <a:r>
              <a:rPr lang="fr-CA" dirty="0"/>
              <a:t>AM: Like </a:t>
            </a:r>
            <a:r>
              <a:rPr lang="fr-CA" dirty="0" err="1"/>
              <a:t>SiPM</a:t>
            </a:r>
            <a:r>
              <a:rPr lang="fr-CA" dirty="0"/>
              <a:t> -&gt; </a:t>
            </a:r>
            <a:r>
              <a:rPr lang="fr-CA" dirty="0" err="1"/>
              <a:t>Current</a:t>
            </a:r>
            <a:r>
              <a:rPr lang="fr-CA" dirty="0"/>
              <a:t> </a:t>
            </a:r>
            <a:r>
              <a:rPr lang="fr-CA" dirty="0" err="1"/>
              <a:t>proportionnal</a:t>
            </a:r>
            <a:r>
              <a:rPr lang="fr-CA" dirty="0"/>
              <a:t> to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triggered</a:t>
            </a:r>
            <a:r>
              <a:rPr lang="fr-CA" dirty="0"/>
              <a:t> (for test)</a:t>
            </a:r>
          </a:p>
          <a:p>
            <a:r>
              <a:rPr lang="fr-CA" dirty="0"/>
              <a:t>Controller: Start acquisition </a:t>
            </a:r>
            <a:r>
              <a:rPr lang="fr-CA" dirty="0" err="1"/>
              <a:t>based</a:t>
            </a:r>
            <a:r>
              <a:rPr lang="fr-CA" dirty="0"/>
              <a:t> on flag </a:t>
            </a:r>
            <a:r>
              <a:rPr lang="fr-CA" dirty="0" err="1"/>
              <a:t>received</a:t>
            </a:r>
            <a:endParaRPr lang="fr-CA" dirty="0"/>
          </a:p>
          <a:p>
            <a:r>
              <a:rPr lang="fr-CA" dirty="0"/>
              <a:t>TDC for timing </a:t>
            </a:r>
            <a:r>
              <a:rPr lang="fr-CA" dirty="0" err="1"/>
              <a:t>measurements</a:t>
            </a:r>
            <a:endParaRPr lang="fr-CA" dirty="0"/>
          </a:p>
          <a:p>
            <a:r>
              <a:rPr lang="fr-CA" dirty="0" err="1"/>
              <a:t>Receive</a:t>
            </a:r>
            <a:r>
              <a:rPr lang="fr-CA" dirty="0"/>
              <a:t> data + do post-</a:t>
            </a:r>
            <a:r>
              <a:rPr lang="fr-CA" dirty="0" err="1"/>
              <a:t>processing</a:t>
            </a:r>
            <a:endParaRPr lang="fr-CA" dirty="0"/>
          </a:p>
          <a:p>
            <a:r>
              <a:rPr lang="fr-CA" dirty="0"/>
              <a:t>Communication </a:t>
            </a:r>
            <a:r>
              <a:rPr lang="fr-CA" dirty="0" err="1"/>
              <a:t>with</a:t>
            </a:r>
            <a:r>
              <a:rPr lang="fr-CA" dirty="0"/>
              <a:t> computer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1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3 main sections</a:t>
            </a:r>
          </a:p>
          <a:p>
            <a:r>
              <a:rPr lang="fr-CA" dirty="0"/>
              <a:t>Compare to </a:t>
            </a:r>
            <a:r>
              <a:rPr lang="fr-CA" dirty="0" err="1"/>
              <a:t>SiPM</a:t>
            </a:r>
            <a:r>
              <a:rPr lang="fr-CA" dirty="0"/>
              <a:t>,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/>
              <a:t>can </a:t>
            </a:r>
            <a:r>
              <a:rPr lang="fr-CA" dirty="0" err="1"/>
              <a:t>disabled</a:t>
            </a:r>
            <a:r>
              <a:rPr lang="fr-CA" dirty="0"/>
              <a:t> </a:t>
            </a:r>
            <a:r>
              <a:rPr lang="fr-CA" dirty="0" err="1"/>
              <a:t>noisy</a:t>
            </a:r>
            <a:r>
              <a:rPr lang="fr-CA"/>
              <a:t> SPAD</a:t>
            </a:r>
            <a:endParaRPr lang="fr-CA" dirty="0"/>
          </a:p>
          <a:p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remove</a:t>
            </a:r>
            <a:r>
              <a:rPr lang="fr-CA" dirty="0"/>
              <a:t> « </a:t>
            </a:r>
            <a:r>
              <a:rPr lang="fr-CA" dirty="0" err="1"/>
              <a:t>screamers</a:t>
            </a:r>
            <a:r>
              <a:rPr lang="fr-CA" dirty="0"/>
              <a:t>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7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LED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emits</a:t>
            </a:r>
            <a:r>
              <a:rPr lang="fr-CA" dirty="0"/>
              <a:t> </a:t>
            </a:r>
            <a:r>
              <a:rPr lang="fr-CA" dirty="0" err="1"/>
              <a:t>small</a:t>
            </a:r>
            <a:r>
              <a:rPr lang="fr-CA" dirty="0"/>
              <a:t> </a:t>
            </a:r>
            <a:r>
              <a:rPr lang="fr-CA" dirty="0" err="1"/>
              <a:t>amount</a:t>
            </a:r>
            <a:r>
              <a:rPr lang="fr-CA" dirty="0"/>
              <a:t> of photons</a:t>
            </a:r>
          </a:p>
          <a:p>
            <a:r>
              <a:rPr lang="fr-CA" dirty="0"/>
              <a:t>AM: </a:t>
            </a:r>
            <a:r>
              <a:rPr lang="fr-CA" dirty="0" err="1"/>
              <a:t>similar</a:t>
            </a:r>
            <a:r>
              <a:rPr lang="fr-CA" dirty="0"/>
              <a:t> to </a:t>
            </a:r>
            <a:r>
              <a:rPr lang="fr-CA" dirty="0" err="1"/>
              <a:t>SiPM</a:t>
            </a:r>
            <a:endParaRPr lang="fr-CA" dirty="0"/>
          </a:p>
          <a:p>
            <a:r>
              <a:rPr lang="fr-CA" dirty="0"/>
              <a:t>DS: </a:t>
            </a:r>
            <a:r>
              <a:rPr lang="fr-CA" dirty="0" err="1"/>
              <a:t>adjust</a:t>
            </a:r>
            <a:r>
              <a:rPr lang="fr-CA" dirty="0"/>
              <a:t> bin </a:t>
            </a:r>
            <a:r>
              <a:rPr lang="fr-CA" dirty="0" err="1"/>
              <a:t>width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6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LED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emits</a:t>
            </a:r>
            <a:r>
              <a:rPr lang="fr-CA" dirty="0"/>
              <a:t> </a:t>
            </a:r>
            <a:r>
              <a:rPr lang="fr-CA" dirty="0" err="1"/>
              <a:t>small</a:t>
            </a:r>
            <a:r>
              <a:rPr lang="fr-CA" dirty="0"/>
              <a:t> </a:t>
            </a:r>
            <a:r>
              <a:rPr lang="fr-CA" dirty="0" err="1"/>
              <a:t>amount</a:t>
            </a:r>
            <a:r>
              <a:rPr lang="fr-CA" dirty="0"/>
              <a:t> of photons</a:t>
            </a:r>
          </a:p>
          <a:p>
            <a:r>
              <a:rPr lang="fr-CA" dirty="0"/>
              <a:t>AM: </a:t>
            </a:r>
            <a:r>
              <a:rPr lang="fr-CA" dirty="0" err="1"/>
              <a:t>similar</a:t>
            </a:r>
            <a:r>
              <a:rPr lang="fr-CA" dirty="0"/>
              <a:t> to </a:t>
            </a:r>
            <a:r>
              <a:rPr lang="fr-CA" dirty="0" err="1"/>
              <a:t>SiPM</a:t>
            </a:r>
            <a:endParaRPr lang="fr-CA" dirty="0"/>
          </a:p>
          <a:p>
            <a:r>
              <a:rPr lang="fr-CA" dirty="0"/>
              <a:t>DS: </a:t>
            </a:r>
            <a:r>
              <a:rPr lang="fr-CA" dirty="0" err="1"/>
              <a:t>adjust</a:t>
            </a:r>
            <a:r>
              <a:rPr lang="fr-CA" dirty="0"/>
              <a:t> bin </a:t>
            </a:r>
            <a:r>
              <a:rPr lang="fr-CA" dirty="0" err="1"/>
              <a:t>width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6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LED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emits</a:t>
            </a:r>
            <a:r>
              <a:rPr lang="fr-CA" dirty="0"/>
              <a:t> </a:t>
            </a:r>
            <a:r>
              <a:rPr lang="fr-CA" dirty="0" err="1"/>
              <a:t>small</a:t>
            </a:r>
            <a:r>
              <a:rPr lang="fr-CA" dirty="0"/>
              <a:t> </a:t>
            </a:r>
            <a:r>
              <a:rPr lang="fr-CA" dirty="0" err="1"/>
              <a:t>amount</a:t>
            </a:r>
            <a:r>
              <a:rPr lang="fr-CA" dirty="0"/>
              <a:t> of photons</a:t>
            </a:r>
          </a:p>
          <a:p>
            <a:r>
              <a:rPr lang="fr-CA" dirty="0"/>
              <a:t>AM: </a:t>
            </a:r>
            <a:r>
              <a:rPr lang="fr-CA" dirty="0" err="1"/>
              <a:t>similar</a:t>
            </a:r>
            <a:r>
              <a:rPr lang="fr-CA" dirty="0"/>
              <a:t> to </a:t>
            </a:r>
            <a:r>
              <a:rPr lang="fr-CA" dirty="0" err="1"/>
              <a:t>SiPM</a:t>
            </a:r>
            <a:endParaRPr lang="fr-CA" dirty="0"/>
          </a:p>
          <a:p>
            <a:r>
              <a:rPr lang="fr-CA" dirty="0"/>
              <a:t>DS: </a:t>
            </a:r>
            <a:r>
              <a:rPr lang="fr-CA" dirty="0" err="1"/>
              <a:t>adjust</a:t>
            </a:r>
            <a:r>
              <a:rPr lang="fr-CA" dirty="0"/>
              <a:t> bin </a:t>
            </a:r>
            <a:r>
              <a:rPr lang="fr-CA" dirty="0" err="1"/>
              <a:t>width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6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LED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emits</a:t>
            </a:r>
            <a:r>
              <a:rPr lang="fr-CA" dirty="0"/>
              <a:t> </a:t>
            </a:r>
            <a:r>
              <a:rPr lang="fr-CA" dirty="0" err="1"/>
              <a:t>small</a:t>
            </a:r>
            <a:r>
              <a:rPr lang="fr-CA" dirty="0"/>
              <a:t> </a:t>
            </a:r>
            <a:r>
              <a:rPr lang="fr-CA" dirty="0" err="1"/>
              <a:t>amount</a:t>
            </a:r>
            <a:r>
              <a:rPr lang="fr-CA" dirty="0"/>
              <a:t> of photons</a:t>
            </a:r>
          </a:p>
          <a:p>
            <a:r>
              <a:rPr lang="fr-CA" dirty="0"/>
              <a:t>AM: </a:t>
            </a:r>
            <a:r>
              <a:rPr lang="fr-CA" dirty="0" err="1"/>
              <a:t>similar</a:t>
            </a:r>
            <a:r>
              <a:rPr lang="fr-CA" dirty="0"/>
              <a:t> to </a:t>
            </a:r>
            <a:r>
              <a:rPr lang="fr-CA" dirty="0" err="1"/>
              <a:t>SiPM</a:t>
            </a:r>
            <a:endParaRPr lang="fr-CA" dirty="0"/>
          </a:p>
          <a:p>
            <a:r>
              <a:rPr lang="fr-CA" dirty="0"/>
              <a:t>DS: </a:t>
            </a:r>
            <a:r>
              <a:rPr lang="fr-CA" dirty="0" err="1"/>
              <a:t>adjust</a:t>
            </a:r>
            <a:r>
              <a:rPr lang="fr-CA" dirty="0"/>
              <a:t> bin </a:t>
            </a:r>
            <a:r>
              <a:rPr lang="fr-CA" dirty="0" err="1"/>
              <a:t>width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6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tx1"/>
                </a:solidFill>
                <a:latin typeface="+mj-lt"/>
              </a:rPr>
              <a:t>2X2 and 8X8 require a lot of work: PCB, dicing, </a:t>
            </a:r>
            <a:r>
              <a:rPr lang="en-CA" dirty="0" err="1">
                <a:solidFill>
                  <a:schemeClr val="tx1"/>
                </a:solidFill>
                <a:latin typeface="+mj-lt"/>
              </a:rPr>
              <a:t>wirebonding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, etc.</a:t>
            </a:r>
          </a:p>
          <a:p>
            <a:endParaRPr lang="en-CA" dirty="0">
              <a:solidFill>
                <a:schemeClr val="tx1"/>
              </a:solidFill>
              <a:latin typeface="+mj-lt"/>
            </a:endParaRPr>
          </a:p>
          <a:p>
            <a:r>
              <a:rPr lang="en-CA" dirty="0">
                <a:solidFill>
                  <a:schemeClr val="tx1"/>
                </a:solidFill>
                <a:latin typeface="+mj-lt"/>
              </a:rPr>
              <a:t>For </a:t>
            </a:r>
            <a:r>
              <a:rPr lang="en-CA">
                <a:solidFill>
                  <a:schemeClr val="tx1"/>
                </a:solidFill>
                <a:latin typeface="+mj-lt"/>
              </a:rPr>
              <a:t>3D 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integration wafer </a:t>
            </a:r>
            <a:r>
              <a:rPr lang="en-CA">
                <a:solidFill>
                  <a:schemeClr val="tx1"/>
                </a:solidFill>
                <a:latin typeface="+mj-lt"/>
              </a:rPr>
              <a:t>to wafer</a:t>
            </a:r>
          </a:p>
          <a:p>
            <a:r>
              <a:rPr lang="en-CA">
                <a:solidFill>
                  <a:schemeClr val="tx1"/>
                </a:solidFill>
                <a:latin typeface="+mj-lt"/>
              </a:rPr>
              <a:t>Wafer 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contain a lot of device</a:t>
            </a:r>
            <a:r>
              <a:rPr lang="en-CA">
                <a:solidFill>
                  <a:schemeClr val="tx1"/>
                </a:solidFill>
                <a:latin typeface="+mj-lt"/>
              </a:rPr>
              <a:t> (600 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device)</a:t>
            </a:r>
          </a:p>
          <a:p>
            <a:r>
              <a:rPr lang="en-CA">
                <a:solidFill>
                  <a:schemeClr val="tx1"/>
                </a:solidFill>
                <a:latin typeface="+mj-lt"/>
              </a:rPr>
              <a:t>So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 we need</a:t>
            </a:r>
            <a:r>
              <a:rPr lang="en-CA">
                <a:solidFill>
                  <a:schemeClr val="tx1"/>
                </a:solidFill>
                <a:latin typeface="+mj-lt"/>
              </a:rPr>
              <a:t> </a:t>
            </a:r>
            <a:r>
              <a:rPr lang="en-CA" dirty="0">
                <a:solidFill>
                  <a:schemeClr val="tx1"/>
                </a:solidFill>
                <a:latin typeface="+mj-lt"/>
              </a:rPr>
              <a:t>a </a:t>
            </a:r>
            <a:r>
              <a:rPr lang="en-CA">
                <a:solidFill>
                  <a:schemeClr val="tx1"/>
                </a:solidFill>
                <a:latin typeface="+mj-lt"/>
              </a:rPr>
              <a:t>testing platform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73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a probe station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3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3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311156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a probe station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34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Utilisez </a:t>
            </a:r>
            <a:r>
              <a:rPr lang="fr-CA"/>
              <a:t>les images 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3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Utilisez </a:t>
            </a:r>
            <a:r>
              <a:rPr lang="fr-CA"/>
              <a:t>les images 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3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Utilisez </a:t>
            </a:r>
            <a:r>
              <a:rPr lang="fr-CA"/>
              <a:t>les images 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3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1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1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1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1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1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3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Our solution</a:t>
            </a:r>
          </a:p>
          <a:p>
            <a:r>
              <a:rPr lang="fr-CA" dirty="0"/>
              <a:t>3D </a:t>
            </a:r>
            <a:r>
              <a:rPr lang="fr-CA" dirty="0" err="1"/>
              <a:t>integration</a:t>
            </a:r>
            <a:r>
              <a:rPr lang="fr-CA" dirty="0"/>
              <a:t> (detector top and </a:t>
            </a:r>
            <a:r>
              <a:rPr lang="fr-CA" dirty="0" err="1"/>
              <a:t>electronic</a:t>
            </a:r>
            <a:r>
              <a:rPr lang="fr-CA" dirty="0"/>
              <a:t> bot)</a:t>
            </a:r>
          </a:p>
          <a:p>
            <a:r>
              <a:rPr lang="fr-CA" dirty="0" err="1"/>
              <a:t>Maximize</a:t>
            </a:r>
            <a:r>
              <a:rPr lang="fr-CA" dirty="0"/>
              <a:t> </a:t>
            </a:r>
            <a:r>
              <a:rPr lang="fr-CA" dirty="0" err="1"/>
              <a:t>photosensitive</a:t>
            </a:r>
            <a:r>
              <a:rPr lang="fr-CA" dirty="0"/>
              <a:t> (</a:t>
            </a:r>
            <a:r>
              <a:rPr lang="fr-CA" dirty="0" err="1"/>
              <a:t>why</a:t>
            </a:r>
            <a:r>
              <a:rPr lang="fr-CA" dirty="0"/>
              <a:t>?)</a:t>
            </a:r>
          </a:p>
          <a:p>
            <a:r>
              <a:rPr lang="fr-CA" dirty="0" err="1"/>
              <a:t>Tile</a:t>
            </a:r>
            <a:r>
              <a:rPr lang="fr-CA" dirty="0"/>
              <a:t> </a:t>
            </a:r>
            <a:r>
              <a:rPr lang="fr-CA" dirty="0" err="1"/>
              <a:t>controller</a:t>
            </a:r>
            <a:r>
              <a:rPr lang="fr-CA" dirty="0"/>
              <a:t>: </a:t>
            </a:r>
            <a:r>
              <a:rPr lang="fr-CA" dirty="0" err="1"/>
              <a:t>interfacing</a:t>
            </a:r>
            <a:r>
              <a:rPr lang="fr-CA" dirty="0"/>
              <a:t> and communication </a:t>
            </a:r>
          </a:p>
          <a:p>
            <a:r>
              <a:rPr lang="fr-CA" dirty="0"/>
              <a:t>Transition: </a:t>
            </a:r>
            <a:r>
              <a:rPr lang="fr-CA" dirty="0" err="1"/>
              <a:t>Lets</a:t>
            </a:r>
            <a:r>
              <a:rPr lang="fr-CA" dirty="0"/>
              <a:t> talk about how the detector </a:t>
            </a:r>
            <a:r>
              <a:rPr lang="fr-CA" dirty="0" err="1"/>
              <a:t>work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73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Wafer to </a:t>
            </a:r>
            <a:r>
              <a:rPr lang="fr-CA" dirty="0" err="1"/>
              <a:t>be</a:t>
            </a:r>
            <a:r>
              <a:rPr lang="fr-CA" dirty="0"/>
              <a:t> use on </a:t>
            </a:r>
            <a:r>
              <a:rPr lang="fr-CA" dirty="0" err="1"/>
              <a:t>larger</a:t>
            </a:r>
            <a:r>
              <a:rPr lang="fr-CA" dirty="0"/>
              <a:t> panel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60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36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Utilisez </a:t>
            </a:r>
            <a:r>
              <a:rPr lang="fr-CA"/>
              <a:t>les images 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7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a probe station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8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Our solution</a:t>
            </a:r>
          </a:p>
          <a:p>
            <a:r>
              <a:rPr lang="fr-CA" dirty="0"/>
              <a:t>3D </a:t>
            </a:r>
            <a:r>
              <a:rPr lang="fr-CA" dirty="0" err="1"/>
              <a:t>integration</a:t>
            </a:r>
            <a:r>
              <a:rPr lang="fr-CA" dirty="0"/>
              <a:t> (detector top and </a:t>
            </a:r>
            <a:r>
              <a:rPr lang="fr-CA" dirty="0" err="1"/>
              <a:t>electronic</a:t>
            </a:r>
            <a:r>
              <a:rPr lang="fr-CA" dirty="0"/>
              <a:t> bot)</a:t>
            </a:r>
          </a:p>
          <a:p>
            <a:r>
              <a:rPr lang="fr-CA" dirty="0" err="1"/>
              <a:t>Maximize</a:t>
            </a:r>
            <a:r>
              <a:rPr lang="fr-CA" dirty="0"/>
              <a:t> </a:t>
            </a:r>
            <a:r>
              <a:rPr lang="fr-CA" dirty="0" err="1"/>
              <a:t>photosensitive</a:t>
            </a:r>
            <a:r>
              <a:rPr lang="fr-CA" dirty="0"/>
              <a:t> (</a:t>
            </a:r>
            <a:r>
              <a:rPr lang="fr-CA" dirty="0" err="1"/>
              <a:t>why</a:t>
            </a:r>
            <a:r>
              <a:rPr lang="fr-CA" dirty="0"/>
              <a:t>?)</a:t>
            </a:r>
          </a:p>
          <a:p>
            <a:r>
              <a:rPr lang="fr-CA" dirty="0" err="1"/>
              <a:t>Tile</a:t>
            </a:r>
            <a:r>
              <a:rPr lang="fr-CA" dirty="0"/>
              <a:t> </a:t>
            </a:r>
            <a:r>
              <a:rPr lang="fr-CA" dirty="0" err="1"/>
              <a:t>controller</a:t>
            </a:r>
            <a:r>
              <a:rPr lang="fr-CA" dirty="0"/>
              <a:t>: </a:t>
            </a:r>
            <a:r>
              <a:rPr lang="fr-CA" dirty="0" err="1"/>
              <a:t>interfacing</a:t>
            </a:r>
            <a:r>
              <a:rPr lang="fr-CA" dirty="0"/>
              <a:t> and communication </a:t>
            </a:r>
          </a:p>
          <a:p>
            <a:r>
              <a:rPr lang="fr-CA" dirty="0"/>
              <a:t>Transition: </a:t>
            </a:r>
            <a:r>
              <a:rPr lang="fr-CA" dirty="0" err="1"/>
              <a:t>Lets</a:t>
            </a:r>
            <a:r>
              <a:rPr lang="fr-CA" dirty="0"/>
              <a:t> talk about how the detector </a:t>
            </a:r>
            <a:r>
              <a:rPr lang="fr-CA" dirty="0" err="1"/>
              <a:t>work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Our solution</a:t>
            </a:r>
          </a:p>
          <a:p>
            <a:r>
              <a:rPr lang="fr-CA" dirty="0"/>
              <a:t>3D </a:t>
            </a:r>
            <a:r>
              <a:rPr lang="fr-CA" dirty="0" err="1"/>
              <a:t>integration</a:t>
            </a:r>
            <a:r>
              <a:rPr lang="fr-CA" dirty="0"/>
              <a:t> (detector top and </a:t>
            </a:r>
            <a:r>
              <a:rPr lang="fr-CA" dirty="0" err="1"/>
              <a:t>electronic</a:t>
            </a:r>
            <a:r>
              <a:rPr lang="fr-CA" dirty="0"/>
              <a:t> bot)</a:t>
            </a:r>
          </a:p>
          <a:p>
            <a:r>
              <a:rPr lang="fr-CA" dirty="0" err="1"/>
              <a:t>Maximize</a:t>
            </a:r>
            <a:r>
              <a:rPr lang="fr-CA" dirty="0"/>
              <a:t> </a:t>
            </a:r>
            <a:r>
              <a:rPr lang="fr-CA" dirty="0" err="1"/>
              <a:t>photosensitive</a:t>
            </a:r>
            <a:r>
              <a:rPr lang="fr-CA" dirty="0"/>
              <a:t> (</a:t>
            </a:r>
            <a:r>
              <a:rPr lang="fr-CA" dirty="0" err="1"/>
              <a:t>why</a:t>
            </a:r>
            <a:r>
              <a:rPr lang="fr-CA" dirty="0"/>
              <a:t>?)</a:t>
            </a:r>
          </a:p>
          <a:p>
            <a:r>
              <a:rPr lang="fr-CA" dirty="0" err="1"/>
              <a:t>Tile</a:t>
            </a:r>
            <a:r>
              <a:rPr lang="fr-CA" dirty="0"/>
              <a:t> </a:t>
            </a:r>
            <a:r>
              <a:rPr lang="fr-CA" dirty="0" err="1"/>
              <a:t>controller</a:t>
            </a:r>
            <a:r>
              <a:rPr lang="fr-CA" dirty="0"/>
              <a:t>: </a:t>
            </a:r>
            <a:r>
              <a:rPr lang="fr-CA" dirty="0" err="1"/>
              <a:t>interfacing</a:t>
            </a:r>
            <a:r>
              <a:rPr lang="fr-CA" dirty="0"/>
              <a:t> and communication </a:t>
            </a:r>
          </a:p>
          <a:p>
            <a:r>
              <a:rPr lang="fr-CA" dirty="0"/>
              <a:t>Transition: </a:t>
            </a:r>
            <a:r>
              <a:rPr lang="fr-CA" dirty="0" err="1"/>
              <a:t>Lets</a:t>
            </a:r>
            <a:r>
              <a:rPr lang="fr-CA" dirty="0"/>
              <a:t> talk about how the detector </a:t>
            </a:r>
            <a:r>
              <a:rPr lang="fr-CA" dirty="0" err="1"/>
              <a:t>work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7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Our solution</a:t>
            </a:r>
          </a:p>
          <a:p>
            <a:r>
              <a:rPr lang="fr-CA" dirty="0"/>
              <a:t>3D </a:t>
            </a:r>
            <a:r>
              <a:rPr lang="fr-CA" dirty="0" err="1"/>
              <a:t>integration</a:t>
            </a:r>
            <a:r>
              <a:rPr lang="fr-CA" dirty="0"/>
              <a:t> (detector top and </a:t>
            </a:r>
            <a:r>
              <a:rPr lang="fr-CA" dirty="0" err="1"/>
              <a:t>electronic</a:t>
            </a:r>
            <a:r>
              <a:rPr lang="fr-CA" dirty="0"/>
              <a:t> bot)</a:t>
            </a:r>
          </a:p>
          <a:p>
            <a:r>
              <a:rPr lang="fr-CA" dirty="0" err="1"/>
              <a:t>Maximize</a:t>
            </a:r>
            <a:r>
              <a:rPr lang="fr-CA" dirty="0"/>
              <a:t> </a:t>
            </a:r>
            <a:r>
              <a:rPr lang="fr-CA" dirty="0" err="1"/>
              <a:t>photosensitive</a:t>
            </a:r>
            <a:r>
              <a:rPr lang="fr-CA" dirty="0"/>
              <a:t> (</a:t>
            </a:r>
            <a:r>
              <a:rPr lang="fr-CA" dirty="0" err="1"/>
              <a:t>why</a:t>
            </a:r>
            <a:r>
              <a:rPr lang="fr-CA" dirty="0"/>
              <a:t>?)</a:t>
            </a:r>
          </a:p>
          <a:p>
            <a:r>
              <a:rPr lang="fr-CA" dirty="0" err="1"/>
              <a:t>Tile</a:t>
            </a:r>
            <a:r>
              <a:rPr lang="fr-CA" dirty="0"/>
              <a:t> </a:t>
            </a:r>
            <a:r>
              <a:rPr lang="fr-CA" dirty="0" err="1"/>
              <a:t>controller</a:t>
            </a:r>
            <a:r>
              <a:rPr lang="fr-CA" dirty="0"/>
              <a:t>: </a:t>
            </a:r>
            <a:r>
              <a:rPr lang="fr-CA" dirty="0" err="1"/>
              <a:t>interfacing</a:t>
            </a:r>
            <a:r>
              <a:rPr lang="fr-CA" dirty="0"/>
              <a:t> and communication </a:t>
            </a:r>
          </a:p>
          <a:p>
            <a:r>
              <a:rPr lang="fr-CA" dirty="0"/>
              <a:t>Transition: </a:t>
            </a:r>
            <a:r>
              <a:rPr lang="fr-CA" dirty="0" err="1"/>
              <a:t>Lets</a:t>
            </a:r>
            <a:r>
              <a:rPr lang="fr-CA" dirty="0"/>
              <a:t> talk about how the detector </a:t>
            </a:r>
            <a:r>
              <a:rPr lang="fr-CA" dirty="0" err="1"/>
              <a:t>work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6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PN </a:t>
            </a:r>
            <a:r>
              <a:rPr lang="fr-CA" dirty="0" err="1"/>
              <a:t>junction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trenches</a:t>
            </a:r>
            <a:endParaRPr lang="fr-CA" dirty="0"/>
          </a:p>
          <a:p>
            <a:r>
              <a:rPr lang="fr-CA" dirty="0" err="1"/>
              <a:t>Schema</a:t>
            </a:r>
            <a:r>
              <a:rPr lang="fr-CA" dirty="0"/>
              <a:t>: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bias</a:t>
            </a:r>
            <a:r>
              <a:rPr lang="fr-CA" dirty="0"/>
              <a:t> the diode</a:t>
            </a:r>
          </a:p>
          <a:p>
            <a:r>
              <a:rPr lang="fr-CA" dirty="0"/>
              <a:t>CS: high </a:t>
            </a:r>
            <a:r>
              <a:rPr lang="fr-CA" dirty="0" err="1"/>
              <a:t>electric</a:t>
            </a:r>
            <a:r>
              <a:rPr lang="fr-CA" dirty="0"/>
              <a:t> </a:t>
            </a:r>
            <a:r>
              <a:rPr lang="fr-CA" dirty="0" err="1"/>
              <a:t>field</a:t>
            </a:r>
            <a:endParaRPr lang="fr-CA" dirty="0"/>
          </a:p>
          <a:p>
            <a:r>
              <a:rPr lang="fr-CA" dirty="0"/>
              <a:t>Photon hit -&gt; avalanche -&gt; high </a:t>
            </a:r>
            <a:r>
              <a:rPr lang="fr-CA" dirty="0" err="1"/>
              <a:t>current</a:t>
            </a:r>
            <a:endParaRPr lang="fr-CA" dirty="0"/>
          </a:p>
          <a:p>
            <a:r>
              <a:rPr lang="fr-CA" dirty="0"/>
              <a:t>To not </a:t>
            </a:r>
            <a:r>
              <a:rPr lang="fr-CA" dirty="0" err="1"/>
              <a:t>burn</a:t>
            </a:r>
            <a:r>
              <a:rPr lang="fr-CA" dirty="0"/>
              <a:t> the diode -&gt; </a:t>
            </a:r>
            <a:r>
              <a:rPr lang="fr-CA" dirty="0" err="1"/>
              <a:t>Quench</a:t>
            </a:r>
            <a:r>
              <a:rPr lang="fr-CA" dirty="0"/>
              <a:t> the circuit, put the voltage </a:t>
            </a:r>
            <a:r>
              <a:rPr lang="fr-CA" dirty="0" err="1"/>
              <a:t>under</a:t>
            </a:r>
            <a:r>
              <a:rPr lang="fr-CA" dirty="0"/>
              <a:t> breakdown voltage</a:t>
            </a:r>
          </a:p>
          <a:p>
            <a:r>
              <a:rPr lang="fr-CA" dirty="0"/>
              <a:t>Hold off to let the carriers finish the avalanche</a:t>
            </a:r>
          </a:p>
          <a:p>
            <a:r>
              <a:rPr lang="fr-CA" dirty="0"/>
              <a:t>Recharge the </a:t>
            </a:r>
            <a:r>
              <a:rPr lang="fr-CA" dirty="0" err="1"/>
              <a:t>spad</a:t>
            </a:r>
            <a:r>
              <a:rPr lang="fr-CA" dirty="0"/>
              <a:t> and </a:t>
            </a:r>
            <a:r>
              <a:rPr lang="fr-CA" dirty="0" err="1"/>
              <a:t>ready</a:t>
            </a:r>
            <a:r>
              <a:rPr lang="fr-CA" dirty="0"/>
              <a:t> to </a:t>
            </a:r>
            <a:r>
              <a:rPr lang="fr-CA" dirty="0" err="1"/>
              <a:t>detect</a:t>
            </a:r>
            <a:r>
              <a:rPr lang="fr-CA" dirty="0"/>
              <a:t> photon</a:t>
            </a:r>
          </a:p>
          <a:p>
            <a:r>
              <a:rPr lang="fr-CA" dirty="0"/>
              <a:t>All </a:t>
            </a:r>
            <a:r>
              <a:rPr lang="fr-CA" dirty="0" err="1"/>
              <a:t>this</a:t>
            </a:r>
            <a:r>
              <a:rPr lang="fr-CA" dirty="0"/>
              <a:t> process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the </a:t>
            </a:r>
            <a:r>
              <a:rPr lang="fr-CA" dirty="0" err="1"/>
              <a:t>response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PN </a:t>
            </a:r>
            <a:r>
              <a:rPr lang="fr-CA" dirty="0" err="1"/>
              <a:t>junction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trenches</a:t>
            </a:r>
            <a:endParaRPr lang="fr-CA" dirty="0"/>
          </a:p>
          <a:p>
            <a:r>
              <a:rPr lang="fr-CA" dirty="0" err="1"/>
              <a:t>Schema</a:t>
            </a:r>
            <a:r>
              <a:rPr lang="fr-CA" dirty="0"/>
              <a:t>: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bias</a:t>
            </a:r>
            <a:r>
              <a:rPr lang="fr-CA" dirty="0"/>
              <a:t> the diode</a:t>
            </a:r>
          </a:p>
          <a:p>
            <a:r>
              <a:rPr lang="fr-CA" dirty="0"/>
              <a:t>CS: high </a:t>
            </a:r>
            <a:r>
              <a:rPr lang="fr-CA" dirty="0" err="1"/>
              <a:t>electric</a:t>
            </a:r>
            <a:r>
              <a:rPr lang="fr-CA" dirty="0"/>
              <a:t> </a:t>
            </a:r>
            <a:r>
              <a:rPr lang="fr-CA" dirty="0" err="1"/>
              <a:t>field</a:t>
            </a:r>
            <a:endParaRPr lang="fr-CA" dirty="0"/>
          </a:p>
          <a:p>
            <a:r>
              <a:rPr lang="fr-CA" dirty="0"/>
              <a:t>Photon hit -&gt; avalanche -&gt; high </a:t>
            </a:r>
            <a:r>
              <a:rPr lang="fr-CA" dirty="0" err="1"/>
              <a:t>current</a:t>
            </a:r>
            <a:endParaRPr lang="fr-CA" dirty="0"/>
          </a:p>
          <a:p>
            <a:r>
              <a:rPr lang="fr-CA" dirty="0"/>
              <a:t>To not </a:t>
            </a:r>
            <a:r>
              <a:rPr lang="fr-CA" dirty="0" err="1"/>
              <a:t>burn</a:t>
            </a:r>
            <a:r>
              <a:rPr lang="fr-CA" dirty="0"/>
              <a:t> the diode -&gt; </a:t>
            </a:r>
            <a:r>
              <a:rPr lang="fr-CA" dirty="0" err="1"/>
              <a:t>Quench</a:t>
            </a:r>
            <a:r>
              <a:rPr lang="fr-CA" dirty="0"/>
              <a:t> the circuit, put the voltage </a:t>
            </a:r>
            <a:r>
              <a:rPr lang="fr-CA" dirty="0" err="1"/>
              <a:t>under</a:t>
            </a:r>
            <a:r>
              <a:rPr lang="fr-CA" dirty="0"/>
              <a:t> breakdown voltage</a:t>
            </a:r>
          </a:p>
          <a:p>
            <a:r>
              <a:rPr lang="fr-CA" dirty="0"/>
              <a:t>Hold off to let the carriers finish the avalanche</a:t>
            </a:r>
          </a:p>
          <a:p>
            <a:r>
              <a:rPr lang="fr-CA" dirty="0"/>
              <a:t>Recharge the </a:t>
            </a:r>
            <a:r>
              <a:rPr lang="fr-CA" dirty="0" err="1"/>
              <a:t>spad</a:t>
            </a:r>
            <a:r>
              <a:rPr lang="fr-CA" dirty="0"/>
              <a:t> and </a:t>
            </a:r>
            <a:r>
              <a:rPr lang="fr-CA" dirty="0" err="1"/>
              <a:t>ready</a:t>
            </a:r>
            <a:r>
              <a:rPr lang="fr-CA" dirty="0"/>
              <a:t> to </a:t>
            </a:r>
            <a:r>
              <a:rPr lang="fr-CA" dirty="0" err="1"/>
              <a:t>detect</a:t>
            </a:r>
            <a:r>
              <a:rPr lang="fr-CA" dirty="0"/>
              <a:t> photon</a:t>
            </a:r>
          </a:p>
          <a:p>
            <a:r>
              <a:rPr lang="fr-CA" dirty="0"/>
              <a:t>All </a:t>
            </a:r>
            <a:r>
              <a:rPr lang="fr-CA" dirty="0" err="1"/>
              <a:t>this</a:t>
            </a:r>
            <a:r>
              <a:rPr lang="fr-CA" dirty="0"/>
              <a:t> process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the </a:t>
            </a:r>
            <a:r>
              <a:rPr lang="fr-CA" dirty="0" err="1"/>
              <a:t>response</a:t>
            </a:r>
            <a:r>
              <a:rPr lang="fr-CA" dirty="0"/>
              <a:t> of the </a:t>
            </a:r>
            <a:r>
              <a:rPr lang="fr-CA" dirty="0" err="1"/>
              <a:t>spad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binary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6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672064" y="1196752"/>
            <a:ext cx="5088565" cy="2520280"/>
          </a:xfrm>
        </p:spPr>
        <p:txBody>
          <a:bodyPr/>
          <a:lstStyle>
            <a:lvl1pPr algn="l">
              <a:defRPr sz="5333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6672625" y="4389107"/>
            <a:ext cx="5088004" cy="1344149"/>
          </a:xfrm>
        </p:spPr>
        <p:txBody>
          <a:bodyPr/>
          <a:lstStyle>
            <a:lvl1pPr marL="0" indent="0">
              <a:spcBef>
                <a:spcPts val="667"/>
              </a:spcBef>
              <a:buFontTx/>
              <a:buNone/>
              <a:defRPr sz="24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04784" indent="0">
              <a:buFontTx/>
              <a:buNone/>
              <a:defRPr>
                <a:solidFill>
                  <a:srgbClr val="FFFFFF"/>
                </a:solidFill>
              </a:defRPr>
            </a:lvl2pPr>
            <a:lvl3pPr marL="670950" indent="0">
              <a:buFontTx/>
              <a:buNone/>
              <a:defRPr>
                <a:solidFill>
                  <a:srgbClr val="FFFFFF"/>
                </a:solidFill>
              </a:defRPr>
            </a:lvl3pPr>
            <a:lvl4pPr marL="952452" indent="0">
              <a:buFontTx/>
              <a:buNone/>
              <a:defRPr>
                <a:solidFill>
                  <a:srgbClr val="FFFFFF"/>
                </a:solidFill>
              </a:defRPr>
            </a:lvl4pPr>
            <a:lvl5pPr marL="1257237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EECB73-2307-1D42-9A9F-74088CB831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24459" y="6210249"/>
            <a:ext cx="1760757" cy="404473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915EDBA8-7D88-044C-4623-3932AAEE5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3468" y="6211522"/>
            <a:ext cx="1675893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162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40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450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896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15680" y="740702"/>
            <a:ext cx="8544949" cy="2074269"/>
          </a:xfrm>
          <a:prstGeom prst="rect">
            <a:avLst/>
          </a:prstGeom>
        </p:spPr>
        <p:txBody>
          <a:bodyPr/>
          <a:lstStyle>
            <a:lvl1pPr algn="l">
              <a:defRPr sz="5333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3215225" y="3068638"/>
            <a:ext cx="8544983" cy="720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67"/>
              </a:spcBef>
              <a:buNone/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360" y="6021288"/>
            <a:ext cx="2304256" cy="57951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733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733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733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5C943-1CFD-6F73-23FB-39C8F25A66ED}"/>
              </a:ext>
            </a:extLst>
          </p:cNvPr>
          <p:cNvSpPr/>
          <p:nvPr userDrawn="1"/>
        </p:nvSpPr>
        <p:spPr bwMode="auto">
          <a:xfrm>
            <a:off x="2260600" y="5765800"/>
            <a:ext cx="1905000" cy="1092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Espace réservé du titre 18">
            <a:extLst>
              <a:ext uri="{FF2B5EF4-FFF2-40B4-BE49-F238E27FC236}">
                <a16:creationId xmlns:a16="http://schemas.microsoft.com/office/drawing/2014/main" id="{FBCCAC1A-BD4C-832E-8B9C-91B7AA11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3" y="-13053"/>
            <a:ext cx="11373243" cy="448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41357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15680" y="740702"/>
            <a:ext cx="8544949" cy="2074269"/>
          </a:xfrm>
          <a:prstGeom prst="rect">
            <a:avLst/>
          </a:prstGeom>
        </p:spPr>
        <p:txBody>
          <a:bodyPr/>
          <a:lstStyle>
            <a:lvl1pPr algn="l">
              <a:defRPr sz="5333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Modifier le style du titre</a:t>
            </a:r>
            <a:endParaRPr lang="fr-FR" noProof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3215225" y="3068638"/>
            <a:ext cx="8544983" cy="720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67"/>
              </a:spcBef>
              <a:buNone/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360" y="6021288"/>
            <a:ext cx="2304256" cy="57951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9E9D9-26CF-262A-E247-36A0DCECDB25}"/>
              </a:ext>
            </a:extLst>
          </p:cNvPr>
          <p:cNvSpPr/>
          <p:nvPr userDrawn="1"/>
        </p:nvSpPr>
        <p:spPr bwMode="auto">
          <a:xfrm>
            <a:off x="2260600" y="5765800"/>
            <a:ext cx="1905000" cy="1092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  <p:sp>
        <p:nvSpPr>
          <p:cNvPr id="10" name="Espace réservé de l’image 13">
            <a:extLst>
              <a:ext uri="{FF2B5EF4-FFF2-40B4-BE49-F238E27FC236}">
                <a16:creationId xmlns:a16="http://schemas.microsoft.com/office/drawing/2014/main" id="{9BA42078-9637-5940-AD93-D4F935A2E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2825751" cy="2074269"/>
          </a:xfrm>
          <a:prstGeom prst="rect">
            <a:avLst/>
          </a:prstGeo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41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E203EA67-8F46-B99C-5229-C9AB266F1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A"/>
              <a:t>Nicolas.Roy6@USherbrooke.ca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DB3FA8CE-EA87-7FB8-1A20-47CA79F64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945C-A8E3-471B-B5AE-38DF4AFA608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120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CAC0-01AA-78A0-1A97-E13BE8145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04" y="986836"/>
            <a:ext cx="11329259" cy="43149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52402-E202-FB00-EFFD-A8C5FDF1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Philippe.Arsenault2@USherbrooke.ca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5F6DB-544B-8665-B8E5-A712BCFA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D9565-B78A-4F60-8CA3-54A47A448C1D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Titre 15">
            <a:extLst>
              <a:ext uri="{FF2B5EF4-FFF2-40B4-BE49-F238E27FC236}">
                <a16:creationId xmlns:a16="http://schemas.microsoft.com/office/drawing/2014/main" id="{66EE697D-DE46-4BEE-9383-C4D5CF1F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2" y="-17404"/>
            <a:ext cx="10944787" cy="59815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01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805" y="4057"/>
            <a:ext cx="12188387" cy="68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7382" y="644691"/>
            <a:ext cx="7680852" cy="1944216"/>
          </a:xfrm>
        </p:spPr>
        <p:txBody>
          <a:bodyPr/>
          <a:lstStyle>
            <a:lvl1pPr algn="l">
              <a:defRPr sz="5333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528170" y="3429000"/>
            <a:ext cx="4895327" cy="2112235"/>
          </a:xfrm>
        </p:spPr>
        <p:txBody>
          <a:bodyPr/>
          <a:lstStyle>
            <a:lvl1pPr marL="0" indent="0">
              <a:spcBef>
                <a:spcPts val="667"/>
              </a:spcBef>
              <a:buNone/>
              <a:defRPr sz="24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3A9C0-62B2-0F4C-9A64-D5CC63983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24392" y="6165304"/>
            <a:ext cx="2074224" cy="476480"/>
          </a:xfrm>
          <a:prstGeom prst="rect">
            <a:avLst/>
          </a:prstGeom>
        </p:spPr>
      </p:pic>
      <p:pic>
        <p:nvPicPr>
          <p:cNvPr id="2" name="Image 5">
            <a:extLst>
              <a:ext uri="{FF2B5EF4-FFF2-40B4-BE49-F238E27FC236}">
                <a16:creationId xmlns:a16="http://schemas.microsoft.com/office/drawing/2014/main" id="{A985776E-ACA2-A1CF-B8AC-C702E6E6E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805" y="4057"/>
            <a:ext cx="12188387" cy="68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7768A8-4976-AE4A-D26C-2D46DC1DE8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135" y="6046617"/>
            <a:ext cx="2473081" cy="56810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C197AD9-DE2C-4B3C-AED5-F9731B55BB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512135" y="5243738"/>
            <a:ext cx="2473081" cy="5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5C298-0721-F847-BAFC-1EFC2F373F6D}"/>
              </a:ext>
            </a:extLst>
          </p:cNvPr>
          <p:cNvSpPr/>
          <p:nvPr/>
        </p:nvSpPr>
        <p:spPr bwMode="auto">
          <a:xfrm>
            <a:off x="10032437" y="6021288"/>
            <a:ext cx="2016224" cy="6720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" y="2888940"/>
            <a:ext cx="12191999" cy="1080120"/>
          </a:xfrm>
        </p:spPr>
        <p:txBody>
          <a:bodyPr anchor="ctr" anchorCtr="0"/>
          <a:lstStyle>
            <a:lvl1pPr algn="ctr">
              <a:defRPr sz="5333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2893087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76EE1B-6DCC-28FE-4339-AADF1AA6BC15}"/>
              </a:ext>
            </a:extLst>
          </p:cNvPr>
          <p:cNvSpPr/>
          <p:nvPr/>
        </p:nvSpPr>
        <p:spPr bwMode="auto">
          <a:xfrm>
            <a:off x="2529191" y="6108970"/>
            <a:ext cx="1848256" cy="74903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15680" y="740702"/>
            <a:ext cx="8544949" cy="2074269"/>
          </a:xfrm>
        </p:spPr>
        <p:txBody>
          <a:bodyPr/>
          <a:lstStyle>
            <a:lvl1pPr algn="l">
              <a:defRPr sz="5333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3215225" y="3068638"/>
            <a:ext cx="8544983" cy="720725"/>
          </a:xfrm>
        </p:spPr>
        <p:txBody>
          <a:bodyPr/>
          <a:lstStyle>
            <a:lvl1pPr marL="0" indent="0">
              <a:spcBef>
                <a:spcPts val="667"/>
              </a:spcBef>
              <a:buNone/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360" y="6021288"/>
            <a:ext cx="2304256" cy="57951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  <p:sp>
        <p:nvSpPr>
          <p:cNvPr id="10" name="Espace réservé de l’image 13">
            <a:extLst>
              <a:ext uri="{FF2B5EF4-FFF2-40B4-BE49-F238E27FC236}">
                <a16:creationId xmlns:a16="http://schemas.microsoft.com/office/drawing/2014/main" id="{9BA42078-9637-5940-AD93-D4F935A2E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2825751" cy="2074269"/>
          </a:xfrm>
          <a:noFill/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F38AA4-658D-6C48-822D-83E9A44CBAE1}"/>
              </a:ext>
            </a:extLst>
          </p:cNvPr>
          <p:cNvSpPr txBox="1"/>
          <p:nvPr/>
        </p:nvSpPr>
        <p:spPr>
          <a:xfrm>
            <a:off x="239349" y="6339063"/>
            <a:ext cx="2400267" cy="312843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733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2022 IEEE NSS MIC RTSD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3E462-5560-1DE5-4722-2D5A6F3A26AB}"/>
              </a:ext>
            </a:extLst>
          </p:cNvPr>
          <p:cNvSpPr/>
          <p:nvPr userDrawn="1"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D95880-24F0-C61F-EF60-1D784621E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5AAB6951-22EB-4161-A977-3414E6A70E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836713"/>
            <a:ext cx="11617289" cy="5144591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071835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4E14B9-DDDE-B890-5D02-B813EAFB7F12}"/>
              </a:ext>
            </a:extLst>
          </p:cNvPr>
          <p:cNvSpPr/>
          <p:nvPr/>
        </p:nvSpPr>
        <p:spPr bwMode="auto">
          <a:xfrm>
            <a:off x="2529191" y="6108970"/>
            <a:ext cx="1848256" cy="74903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15680" y="740702"/>
            <a:ext cx="8544949" cy="2074269"/>
          </a:xfrm>
          <a:prstGeom prst="rect">
            <a:avLst/>
          </a:prstGeom>
        </p:spPr>
        <p:txBody>
          <a:bodyPr/>
          <a:lstStyle>
            <a:lvl1pPr algn="l">
              <a:defRPr sz="5333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3215225" y="3068638"/>
            <a:ext cx="8544983" cy="720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67"/>
              </a:spcBef>
              <a:buNone/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360" y="6021288"/>
            <a:ext cx="2304256" cy="57951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830A2D-E263-FFAC-DB2B-543F40392C54}"/>
              </a:ext>
            </a:extLst>
          </p:cNvPr>
          <p:cNvSpPr/>
          <p:nvPr userDrawn="1"/>
        </p:nvSpPr>
        <p:spPr bwMode="auto">
          <a:xfrm>
            <a:off x="0" y="0"/>
            <a:ext cx="12192000" cy="8367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6E00D6-AFFD-F9FD-9C97-42ACC4CC3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82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174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143339" y="740702"/>
            <a:ext cx="11905323" cy="566462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18917008-27C6-C5D2-2C3C-A1BB9A60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05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335361" y="876698"/>
            <a:ext cx="11617289" cy="50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60096" y="190897"/>
            <a:ext cx="4896115" cy="3590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733" baseline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733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7562BE-E2F0-F749-B216-CBBC35892616}"/>
              </a:ext>
            </a:extLst>
          </p:cNvPr>
          <p:cNvSpPr txBox="1"/>
          <p:nvPr/>
        </p:nvSpPr>
        <p:spPr>
          <a:xfrm>
            <a:off x="6960096" y="190897"/>
            <a:ext cx="4896115" cy="3590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733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733" baseline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733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A06AE-901C-FF4C-83AF-128695F0499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43339" y="6210249"/>
            <a:ext cx="1760757" cy="4044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78AC47-50F7-FB49-B5A2-3EE46B51E6F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" y="1"/>
            <a:ext cx="12191985" cy="6032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6C1189-1A59-A349-8FCB-908BB977186C}"/>
              </a:ext>
            </a:extLst>
          </p:cNvPr>
          <p:cNvSpPr txBox="1"/>
          <p:nvPr/>
        </p:nvSpPr>
        <p:spPr>
          <a:xfrm>
            <a:off x="7824192" y="235838"/>
            <a:ext cx="4128459" cy="312843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r"/>
            <a:r>
              <a:rPr lang="fr-FR" sz="1733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WNPPC 2024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3339" y="41440"/>
            <a:ext cx="9296994" cy="57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D6A1D6DE-8C82-03C2-1DB8-D968D30D5D12}"/>
              </a:ext>
            </a:extLst>
          </p:cNvPr>
          <p:cNvSpPr>
            <a:spLocks noGrp="1"/>
          </p:cNvSpPr>
          <p:nvPr/>
        </p:nvSpPr>
        <p:spPr>
          <a:xfrm>
            <a:off x="4175787" y="6409435"/>
            <a:ext cx="3870027" cy="36618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fr-CA" sz="1067" dirty="0"/>
              <a:t>Olivier.Lepage@USherbrooke.ca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3D542779-CB8F-F8FD-635B-28BC38F7F579}"/>
              </a:ext>
            </a:extLst>
          </p:cNvPr>
          <p:cNvSpPr>
            <a:spLocks noGrp="1"/>
          </p:cNvSpPr>
          <p:nvPr/>
        </p:nvSpPr>
        <p:spPr>
          <a:xfrm>
            <a:off x="10992544" y="6309321"/>
            <a:ext cx="1001621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F4BA2FC6-0E10-4112-BBF7-28221A5DC3C6}" type="slidenum">
              <a:rPr lang="fr-CA" sz="1600" smtClean="0"/>
              <a:t>‹N°›</a:t>
            </a:fld>
            <a:endParaRPr lang="fr-CA" sz="160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9E9110B-D9E4-F7B1-AAB3-79A397F220B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57401" y="6211522"/>
            <a:ext cx="1675893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00" r:id="rId8"/>
    <p:sldLayoutId id="2147483701" r:id="rId9"/>
    <p:sldLayoutId id="2147483706" r:id="rId10"/>
    <p:sldLayoutId id="2147483708" r:id="rId11"/>
    <p:sldLayoutId id="2147483711" r:id="rId12"/>
    <p:sldLayoutId id="2147483686" r:id="rId13"/>
    <p:sldLayoutId id="2147483676" r:id="rId14"/>
    <p:sldLayoutId id="2147483690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33" b="1" cap="all">
          <a:solidFill>
            <a:srgbClr val="FFFFFF"/>
          </a:solidFill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5pPr>
      <a:lvl6pPr marL="609570" algn="ctr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6pPr>
      <a:lvl7pPr marL="1219139" algn="ctr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7pPr>
      <a:lvl8pPr marL="1828709" algn="ctr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8pPr>
      <a:lvl9pPr marL="2438278" algn="ctr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04784" indent="-304784" algn="l" rtl="0" eaLnBrk="1" fontAlgn="base" hangingPunct="1">
        <a:spcBef>
          <a:spcPts val="1333"/>
        </a:spcBef>
        <a:spcAft>
          <a:spcPct val="0"/>
        </a:spcAft>
        <a:buClrTx/>
        <a:buChar char="•"/>
        <a:defRPr sz="2667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68834" indent="-364050" algn="l" rtl="0" eaLnBrk="1" fontAlgn="base" hangingPunct="1">
        <a:spcBef>
          <a:spcPts val="533"/>
        </a:spcBef>
        <a:spcAft>
          <a:spcPct val="0"/>
        </a:spcAft>
        <a:buFont typeface="Lucida Grande" charset="0"/>
        <a:buChar char="-"/>
        <a:defRPr sz="2667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354" indent="-243405" algn="l" rtl="0" eaLnBrk="1" fontAlgn="base" hangingPunct="1">
        <a:spcBef>
          <a:spcPts val="533"/>
        </a:spcBef>
        <a:spcAft>
          <a:spcPct val="0"/>
        </a:spcAft>
        <a:buFont typeface="Wingdings" charset="2"/>
        <a:buChar char="§"/>
        <a:defRPr sz="2400">
          <a:solidFill>
            <a:schemeClr val="tx1"/>
          </a:solidFill>
          <a:latin typeface="Calibri" panose="020F0502020204030204" pitchFamily="34" charset="0"/>
          <a:ea typeface="ヒラギノ角ゴ Pro W3" charset="-128"/>
          <a:cs typeface="Calibri" panose="020F0502020204030204" pitchFamily="34" charset="0"/>
        </a:defRPr>
      </a:lvl3pPr>
      <a:lvl4pPr marL="1219139" indent="-266687" algn="l" rtl="0" eaLnBrk="1" fontAlgn="base" hangingPunct="1">
        <a:spcBef>
          <a:spcPts val="533"/>
        </a:spcBef>
        <a:spcAft>
          <a:spcPct val="0"/>
        </a:spcAft>
        <a:buSzPct val="65000"/>
        <a:buFont typeface="Wingdings" charset="2"/>
        <a:buChar char="v"/>
        <a:defRPr sz="2400">
          <a:solidFill>
            <a:schemeClr val="tx1"/>
          </a:solidFill>
          <a:latin typeface="Calibri" panose="020F0502020204030204" pitchFamily="34" charset="0"/>
          <a:ea typeface="ヒラギノ角ゴ Pro W3" charset="-128"/>
          <a:cs typeface="Calibri" panose="020F0502020204030204" pitchFamily="34" charset="0"/>
        </a:defRPr>
      </a:lvl4pPr>
      <a:lvl5pPr marL="1523923" indent="-266687" algn="l" rtl="0" eaLnBrk="1" fontAlgn="base" hangingPunct="1">
        <a:spcBef>
          <a:spcPts val="533"/>
        </a:spcBef>
        <a:spcAft>
          <a:spcPct val="0"/>
        </a:spcAft>
        <a:buChar char="»"/>
        <a:defRPr sz="2400">
          <a:solidFill>
            <a:schemeClr val="tx1"/>
          </a:solidFill>
          <a:latin typeface="Calibri" panose="020F0502020204030204" pitchFamily="34" charset="0"/>
          <a:ea typeface="ヒラギノ角ゴ Pro W3" charset="-128"/>
          <a:cs typeface="Calibri" panose="020F0502020204030204" pitchFamily="34" charset="0"/>
        </a:defRPr>
      </a:lvl5pPr>
      <a:lvl6pPr marL="3352632" indent="-304784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202" indent="-304784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771" indent="-304784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341" indent="-304784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microsoft.com/office/2018/10/relationships/comments" Target="../comments/modernComment_156_B79DE86F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26" Type="http://schemas.openxmlformats.org/officeDocument/2006/relationships/tags" Target="../tags/tag105.xml"/><Relationship Id="rId3" Type="http://schemas.openxmlformats.org/officeDocument/2006/relationships/tags" Target="../tags/tag82.xml"/><Relationship Id="rId21" Type="http://schemas.openxmlformats.org/officeDocument/2006/relationships/tags" Target="../tags/tag100.xml"/><Relationship Id="rId34" Type="http://schemas.openxmlformats.org/officeDocument/2006/relationships/image" Target="../media/image22.pn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5" Type="http://schemas.openxmlformats.org/officeDocument/2006/relationships/tags" Target="../tags/tag104.xml"/><Relationship Id="rId33" Type="http://schemas.openxmlformats.org/officeDocument/2006/relationships/image" Target="../media/image21.png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29" Type="http://schemas.openxmlformats.org/officeDocument/2006/relationships/notesSlide" Target="../notesSlides/notesSlide10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tags" Target="../tags/tag103.xml"/><Relationship Id="rId32" Type="http://schemas.openxmlformats.org/officeDocument/2006/relationships/image" Target="../media/image20.png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tags" Target="../tags/tag102.xml"/><Relationship Id="rId28" Type="http://schemas.openxmlformats.org/officeDocument/2006/relationships/slideLayout" Target="../slideLayouts/slideLayout6.xml"/><Relationship Id="rId36" Type="http://schemas.openxmlformats.org/officeDocument/2006/relationships/image" Target="../media/image19.png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31" Type="http://schemas.openxmlformats.org/officeDocument/2006/relationships/image" Target="../media/image18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tags" Target="../tags/tag101.xml"/><Relationship Id="rId27" Type="http://schemas.openxmlformats.org/officeDocument/2006/relationships/tags" Target="../tags/tag106.xml"/><Relationship Id="rId30" Type="http://schemas.openxmlformats.org/officeDocument/2006/relationships/image" Target="../media/image17.png"/><Relationship Id="rId35" Type="http://schemas.openxmlformats.org/officeDocument/2006/relationships/image" Target="../media/image23.png"/><Relationship Id="rId8" Type="http://schemas.openxmlformats.org/officeDocument/2006/relationships/tags" Target="../tags/tag8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image" Target="../media/image23.png"/><Relationship Id="rId21" Type="http://schemas.openxmlformats.org/officeDocument/2006/relationships/tags" Target="../tags/tag127.xml"/><Relationship Id="rId34" Type="http://schemas.openxmlformats.org/officeDocument/2006/relationships/image" Target="../media/image24.png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image" Target="../media/image17.png"/><Relationship Id="rId38" Type="http://schemas.openxmlformats.org/officeDocument/2006/relationships/image" Target="../media/image22.png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tags" Target="../tags/tag135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notesSlide" Target="../notesSlides/notesSlide11.xml"/><Relationship Id="rId37" Type="http://schemas.openxmlformats.org/officeDocument/2006/relationships/image" Target="../media/image21.png"/><Relationship Id="rId40" Type="http://schemas.openxmlformats.org/officeDocument/2006/relationships/image" Target="../media/image19.png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image" Target="../media/image20.png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slideLayout" Target="../slideLayouts/slideLayout6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35" Type="http://schemas.openxmlformats.org/officeDocument/2006/relationships/image" Target="../media/image18.png"/><Relationship Id="rId8" Type="http://schemas.openxmlformats.org/officeDocument/2006/relationships/tags" Target="../tags/tag114.xml"/><Relationship Id="rId3" Type="http://schemas.openxmlformats.org/officeDocument/2006/relationships/tags" Target="../tags/tag10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9" Type="http://schemas.openxmlformats.org/officeDocument/2006/relationships/image" Target="../media/image21.png"/><Relationship Id="rId21" Type="http://schemas.openxmlformats.org/officeDocument/2006/relationships/tags" Target="../tags/tag157.xml"/><Relationship Id="rId34" Type="http://schemas.openxmlformats.org/officeDocument/2006/relationships/notesSlide" Target="../notesSlides/notesSlide12.xml"/><Relationship Id="rId42" Type="http://schemas.openxmlformats.org/officeDocument/2006/relationships/image" Target="../media/image19.png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tags" Target="../tags/tag156.xml"/><Relationship Id="rId29" Type="http://schemas.openxmlformats.org/officeDocument/2006/relationships/tags" Target="../tags/tag165.xml"/><Relationship Id="rId41" Type="http://schemas.openxmlformats.org/officeDocument/2006/relationships/image" Target="../media/image23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37" Type="http://schemas.openxmlformats.org/officeDocument/2006/relationships/image" Target="../media/image18.png"/><Relationship Id="rId40" Type="http://schemas.openxmlformats.org/officeDocument/2006/relationships/image" Target="../media/image22.png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36" Type="http://schemas.openxmlformats.org/officeDocument/2006/relationships/image" Target="../media/image24.png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35" Type="http://schemas.openxmlformats.org/officeDocument/2006/relationships/image" Target="../media/image17.png"/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microsoft.com/office/2018/10/relationships/comments" Target="../comments/modernComment_542_D64170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28.sv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27.png"/><Relationship Id="rId5" Type="http://schemas.openxmlformats.org/officeDocument/2006/relationships/tags" Target="../tags/tag175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28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27.png"/><Relationship Id="rId5" Type="http://schemas.openxmlformats.org/officeDocument/2006/relationships/tags" Target="../tags/tag183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82.xml"/><Relationship Id="rId9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../media/image28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27.png"/><Relationship Id="rId5" Type="http://schemas.openxmlformats.org/officeDocument/2006/relationships/tags" Target="../tags/tag191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190.xml"/><Relationship Id="rId9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28.sv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27.png"/><Relationship Id="rId5" Type="http://schemas.openxmlformats.org/officeDocument/2006/relationships/tags" Target="../tags/tag199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98.xml"/><Relationship Id="rId9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image" Target="../media/image28.sv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27.png"/><Relationship Id="rId5" Type="http://schemas.openxmlformats.org/officeDocument/2006/relationships/tags" Target="../tags/tag207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microsoft.com/office/2018/10/relationships/comments" Target="../comments/modernComment_568_B7FC4F6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6" Type="http://schemas.openxmlformats.org/officeDocument/2006/relationships/image" Target="../media/image14.gi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6.xml"/><Relationship Id="rId15" Type="http://schemas.openxmlformats.org/officeDocument/2006/relationships/image" Target="../media/image13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28.sv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27.png"/><Relationship Id="rId5" Type="http://schemas.openxmlformats.org/officeDocument/2006/relationships/tags" Target="../tags/tag215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28.svg"/><Relationship Id="rId5" Type="http://schemas.openxmlformats.org/officeDocument/2006/relationships/tags" Target="../tags/tag223.xml"/><Relationship Id="rId10" Type="http://schemas.openxmlformats.org/officeDocument/2006/relationships/image" Target="../media/image27.png"/><Relationship Id="rId4" Type="http://schemas.openxmlformats.org/officeDocument/2006/relationships/tags" Target="../tags/tag222.xml"/><Relationship Id="rId9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10" Type="http://schemas.openxmlformats.org/officeDocument/2006/relationships/image" Target="../media/image28.svg"/><Relationship Id="rId4" Type="http://schemas.openxmlformats.org/officeDocument/2006/relationships/tags" Target="../tags/tag229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18/10/relationships/comments" Target="../comments/modernComment_117_2EF2F65D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image" Target="../media/image37.pn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image" Target="../media/image36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238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38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37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36.png"/><Relationship Id="rId5" Type="http://schemas.openxmlformats.org/officeDocument/2006/relationships/tags" Target="../tags/tag247.xml"/><Relationship Id="rId10" Type="http://schemas.openxmlformats.org/officeDocument/2006/relationships/notesSlide" Target="../notesSlides/notesSlide25.xml"/><Relationship Id="rId4" Type="http://schemas.openxmlformats.org/officeDocument/2006/relationships/tags" Target="../tags/tag246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25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39.png"/><Relationship Id="rId5" Type="http://schemas.openxmlformats.org/officeDocument/2006/relationships/tags" Target="../tags/tag255.xml"/><Relationship Id="rId10" Type="http://schemas.openxmlformats.org/officeDocument/2006/relationships/image" Target="../media/image38.png"/><Relationship Id="rId4" Type="http://schemas.openxmlformats.org/officeDocument/2006/relationships/tags" Target="../tags/tag254.xm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notesSlide" Target="../notesSlides/notesSlide27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258.xml"/><Relationship Id="rId16" Type="http://schemas.openxmlformats.org/officeDocument/2006/relationships/image" Target="../media/image39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image" Target="../media/image38.png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8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4.gif"/><Relationship Id="rId2" Type="http://schemas.openxmlformats.org/officeDocument/2006/relationships/tags" Target="../tags/tag13.xml"/><Relationship Id="rId16" Type="http://schemas.openxmlformats.org/officeDocument/2006/relationships/image" Target="../media/image13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12.pn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microsoft.com/office/2018/10/relationships/comments" Target="../comments/modernComment_569_3F7775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7" Type="http://schemas.openxmlformats.org/officeDocument/2006/relationships/image" Target="../media/image41.jpe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7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41.jpe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277.xml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85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29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microsoft.com/office/2007/relationships/hdphoto" Target="../media/hdphoto2.wdp"/><Relationship Id="rId5" Type="http://schemas.openxmlformats.org/officeDocument/2006/relationships/tags" Target="../tags/tag292.xml"/><Relationship Id="rId10" Type="http://schemas.openxmlformats.org/officeDocument/2006/relationships/image" Target="../media/image40.png"/><Relationship Id="rId4" Type="http://schemas.openxmlformats.org/officeDocument/2006/relationships/tags" Target="../tags/tag291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40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../media/image43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44.png"/><Relationship Id="rId5" Type="http://schemas.openxmlformats.org/officeDocument/2006/relationships/tags" Target="../tags/tag298.xml"/><Relationship Id="rId10" Type="http://schemas.openxmlformats.org/officeDocument/2006/relationships/notesSlide" Target="../notesSlides/notesSlide33.xml"/><Relationship Id="rId4" Type="http://schemas.openxmlformats.org/officeDocument/2006/relationships/tags" Target="../tags/tag297.xml"/><Relationship Id="rId9" Type="http://schemas.openxmlformats.org/officeDocument/2006/relationships/slideLayout" Target="../slideLayouts/slideLayout12.xml"/><Relationship Id="rId1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6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329.xml"/><Relationship Id="rId18" Type="http://schemas.openxmlformats.org/officeDocument/2006/relationships/tags" Target="../tags/tag334.xml"/><Relationship Id="rId26" Type="http://schemas.openxmlformats.org/officeDocument/2006/relationships/image" Target="../media/image48.jpeg"/><Relationship Id="rId3" Type="http://schemas.openxmlformats.org/officeDocument/2006/relationships/tags" Target="../tags/tag319.xml"/><Relationship Id="rId21" Type="http://schemas.openxmlformats.org/officeDocument/2006/relationships/slideLayout" Target="../slideLayouts/slideLayout6.xml"/><Relationship Id="rId34" Type="http://schemas.openxmlformats.org/officeDocument/2006/relationships/image" Target="../media/image56.jpeg"/><Relationship Id="rId7" Type="http://schemas.openxmlformats.org/officeDocument/2006/relationships/tags" Target="../tags/tag323.xml"/><Relationship Id="rId12" Type="http://schemas.openxmlformats.org/officeDocument/2006/relationships/tags" Target="../tags/tag328.xml"/><Relationship Id="rId17" Type="http://schemas.openxmlformats.org/officeDocument/2006/relationships/tags" Target="../tags/tag333.xml"/><Relationship Id="rId25" Type="http://schemas.openxmlformats.org/officeDocument/2006/relationships/image" Target="../media/image47.jpeg"/><Relationship Id="rId33" Type="http://schemas.openxmlformats.org/officeDocument/2006/relationships/image" Target="../media/image55.png"/><Relationship Id="rId2" Type="http://schemas.openxmlformats.org/officeDocument/2006/relationships/tags" Target="../tags/tag318.xml"/><Relationship Id="rId16" Type="http://schemas.openxmlformats.org/officeDocument/2006/relationships/tags" Target="../tags/tag332.xml"/><Relationship Id="rId20" Type="http://schemas.openxmlformats.org/officeDocument/2006/relationships/tags" Target="../tags/tag336.xml"/><Relationship Id="rId29" Type="http://schemas.openxmlformats.org/officeDocument/2006/relationships/image" Target="../media/image51.jpe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7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tags" Target="../tags/tag321.xml"/><Relationship Id="rId15" Type="http://schemas.openxmlformats.org/officeDocument/2006/relationships/tags" Target="../tags/tag331.xml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tags" Target="../tags/tag326.xml"/><Relationship Id="rId19" Type="http://schemas.openxmlformats.org/officeDocument/2006/relationships/tags" Target="../tags/tag335.xml"/><Relationship Id="rId31" Type="http://schemas.openxmlformats.org/officeDocument/2006/relationships/image" Target="../media/image53.png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tags" Target="../tags/tag330.xml"/><Relationship Id="rId22" Type="http://schemas.openxmlformats.org/officeDocument/2006/relationships/notesSlide" Target="../notesSlides/notesSlide39.xml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8" Type="http://schemas.openxmlformats.org/officeDocument/2006/relationships/tags" Target="../tags/tag3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7" Type="http://schemas.openxmlformats.org/officeDocument/2006/relationships/hyperlink" Target="https://doi.org/10.1109/TNS.2021.3136344" TargetMode="Externa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hyperlink" Target="https://arxiv.org/abs/1805.11142" TargetMode="Externa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image" Target="../media/image58.jpe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image" Target="../media/image44.png"/><Relationship Id="rId5" Type="http://schemas.openxmlformats.org/officeDocument/2006/relationships/tags" Target="../tags/tag345.xml"/><Relationship Id="rId10" Type="http://schemas.openxmlformats.org/officeDocument/2006/relationships/image" Target="../media/image57.jpeg"/><Relationship Id="rId4" Type="http://schemas.openxmlformats.org/officeDocument/2006/relationships/tags" Target="../tags/tag344.xml"/><Relationship Id="rId9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50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3.xml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4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microsoft.com/office/2018/10/relationships/comments" Target="../comments/modernComment_559_EB60A70B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28.xml"/><Relationship Id="rId7" Type="http://schemas.openxmlformats.org/officeDocument/2006/relationships/image" Target="../media/image15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5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microsoft.com/office/2018/10/relationships/comments" Target="../comments/modernComment_55D_E59B34B.xml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32.xml"/><Relationship Id="rId7" Type="http://schemas.openxmlformats.org/officeDocument/2006/relationships/image" Target="../media/image15.em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image" Target="../media/image19.png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image" Target="../media/image18.png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17.png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notesSlide" Target="../notesSlides/notesSlide8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58.xml"/><Relationship Id="rId21" Type="http://schemas.openxmlformats.org/officeDocument/2006/relationships/tags" Target="../tags/tag76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tags" Target="../tags/tag75.xml"/><Relationship Id="rId29" Type="http://schemas.openxmlformats.org/officeDocument/2006/relationships/image" Target="../media/image20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tags" Target="../tags/tag79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tags" Target="../tags/tag78.xml"/><Relationship Id="rId28" Type="http://schemas.openxmlformats.org/officeDocument/2006/relationships/image" Target="../media/image18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31" Type="http://schemas.openxmlformats.org/officeDocument/2006/relationships/image" Target="../media/image19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tags" Target="../tags/tag77.xml"/><Relationship Id="rId27" Type="http://schemas.openxmlformats.org/officeDocument/2006/relationships/image" Target="../media/image17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C1E52-2A6E-D123-8E76-65421A0C3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39" y="96253"/>
            <a:ext cx="9078882" cy="2664995"/>
          </a:xfrm>
        </p:spPr>
        <p:txBody>
          <a:bodyPr anchor="t">
            <a:noAutofit/>
          </a:bodyPr>
          <a:lstStyle/>
          <a:p>
            <a:r>
              <a:rPr lang="en-CA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#133</a:t>
            </a:r>
            <a:br>
              <a:rPr lang="en-CA" sz="4000" dirty="0"/>
            </a:br>
            <a:r>
              <a:rPr lang="en-US" sz="4000" dirty="0"/>
              <a:t>Photon-to-Digital Converter for Large Scale Noble Liquid Detectors and Neutron Imaging</a:t>
            </a:r>
            <a:endParaRPr lang="fr-CA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616FCF-93BF-D591-E6C5-712B977E5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338" y="2851886"/>
            <a:ext cx="8753011" cy="11231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CA" b="1" u="sng" dirty="0">
                <a:latin typeface="Arial Narrow"/>
              </a:rPr>
              <a:t>Olivier Lepage</a:t>
            </a:r>
            <a:r>
              <a:rPr lang="fr-CA" b="1" u="sng" baseline="30000" dirty="0">
                <a:latin typeface="Arial Narrow"/>
              </a:rPr>
              <a:t>1,2 </a:t>
            </a:r>
            <a:r>
              <a:rPr lang="fr-CA" dirty="0">
                <a:latin typeface="Arial Narrow"/>
              </a:rPr>
              <a:t>, Tommy Rossignol</a:t>
            </a:r>
            <a:r>
              <a:rPr lang="fr-CA" baseline="30000" dirty="0">
                <a:latin typeface="Arial Narrow"/>
              </a:rPr>
              <a:t>1,2</a:t>
            </a:r>
            <a:r>
              <a:rPr lang="fr-CA" dirty="0">
                <a:latin typeface="Arial Narrow"/>
              </a:rPr>
              <a:t>, Nicolas Roy</a:t>
            </a:r>
            <a:r>
              <a:rPr lang="fr-CA" baseline="30000" dirty="0">
                <a:latin typeface="Arial Narrow"/>
              </a:rPr>
              <a:t>1,2</a:t>
            </a:r>
            <a:r>
              <a:rPr lang="fr-CA" dirty="0">
                <a:latin typeface="Arial Narrow"/>
              </a:rPr>
              <a:t>, Frédéric Vachon</a:t>
            </a:r>
            <a:r>
              <a:rPr lang="fr-CA" baseline="30000" dirty="0">
                <a:latin typeface="Arial Narrow"/>
              </a:rPr>
              <a:t>1,2</a:t>
            </a:r>
            <a:r>
              <a:rPr lang="fr-CA" dirty="0">
                <a:latin typeface="Arial Narrow"/>
              </a:rPr>
              <a:t>, Keven Deslandes</a:t>
            </a:r>
            <a:r>
              <a:rPr lang="fr-CA" baseline="30000" dirty="0">
                <a:latin typeface="Arial Narrow"/>
              </a:rPr>
              <a:t>1,2</a:t>
            </a:r>
            <a:r>
              <a:rPr lang="en-CA" dirty="0">
                <a:latin typeface="Arial Narrow"/>
              </a:rPr>
              <a:t>, Arnaud Samson</a:t>
            </a:r>
            <a:r>
              <a:rPr lang="fr-CA" baseline="30000" dirty="0">
                <a:latin typeface="Arial Narrow"/>
              </a:rPr>
              <a:t>1,2</a:t>
            </a:r>
            <a:r>
              <a:rPr lang="fr-CA" dirty="0">
                <a:latin typeface="Arial Narrow"/>
              </a:rPr>
              <a:t>, Lorenzo Fabris</a:t>
            </a:r>
            <a:r>
              <a:rPr lang="fr-CA" baseline="30000" dirty="0">
                <a:latin typeface="Arial Narrow"/>
              </a:rPr>
              <a:t>3</a:t>
            </a:r>
            <a:r>
              <a:rPr lang="fr-CA" dirty="0">
                <a:latin typeface="Arial Narrow"/>
              </a:rPr>
              <a:t>, Jean</a:t>
            </a:r>
            <a:r>
              <a:rPr lang="en-CA" b="0" i="0" dirty="0">
                <a:effectLst/>
                <a:latin typeface="Arial Narrow" panose="020B0606020202030204" pitchFamily="34" charset="0"/>
              </a:rPr>
              <a:t>‑</a:t>
            </a:r>
            <a:r>
              <a:rPr lang="fr-CA" dirty="0">
                <a:latin typeface="Arial Narrow"/>
              </a:rPr>
              <a:t>François Pratte</a:t>
            </a:r>
            <a:r>
              <a:rPr lang="fr-CA" baseline="30000" dirty="0">
                <a:latin typeface="Arial Narrow"/>
              </a:rPr>
              <a:t>1,2</a:t>
            </a:r>
            <a:r>
              <a:rPr lang="fr-CA" dirty="0">
                <a:latin typeface="Arial Narrow"/>
              </a:rPr>
              <a:t> and Serge A. Charlebois</a:t>
            </a:r>
            <a:r>
              <a:rPr lang="fr-CA" baseline="30000" dirty="0">
                <a:latin typeface="Arial Narrow"/>
              </a:rPr>
              <a:t>1,2</a:t>
            </a:r>
            <a:endParaRPr lang="fr-FR" dirty="0"/>
          </a:p>
          <a:p>
            <a:endParaRPr lang="fr-CA" sz="1800" dirty="0"/>
          </a:p>
          <a:p>
            <a:endParaRPr lang="fr-CA" sz="1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2C8657-537A-DC13-6A7C-E2CC944C0B53}"/>
              </a:ext>
            </a:extLst>
          </p:cNvPr>
          <p:cNvSpPr txBox="1"/>
          <p:nvPr/>
        </p:nvSpPr>
        <p:spPr>
          <a:xfrm>
            <a:off x="143339" y="5031829"/>
            <a:ext cx="8256917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48" indent="-120648" defTabSz="1219170" eaLnBrk="1" hangingPunct="1">
              <a:spcBef>
                <a:spcPts val="0"/>
              </a:spcBef>
              <a:defRPr/>
            </a:pPr>
            <a:r>
              <a:rPr lang="en-CA" sz="1467" kern="0" baseline="30000" dirty="0">
                <a:solidFill>
                  <a:srgbClr val="FFFFFF"/>
                </a:solidFill>
                <a:latin typeface="Arial Narrow" charset="0"/>
              </a:rPr>
              <a:t>1</a:t>
            </a:r>
            <a:r>
              <a:rPr lang="en-CA" sz="1467" kern="0" dirty="0">
                <a:solidFill>
                  <a:srgbClr val="FFFFFF"/>
                </a:solidFill>
                <a:latin typeface="Arial Narrow" charset="0"/>
              </a:rPr>
              <a:t> Université de Sherbrooke, Department of Electrical and Computer Engineering, Sherbrooke, Québec, Canada</a:t>
            </a:r>
          </a:p>
          <a:p>
            <a:pPr marL="120648" indent="-120648" defTabSz="1219170" eaLnBrk="1" hangingPunct="1">
              <a:spcBef>
                <a:spcPts val="0"/>
              </a:spcBef>
              <a:defRPr/>
            </a:pPr>
            <a:r>
              <a:rPr lang="en-CA" sz="1467" kern="0" baseline="30000" dirty="0">
                <a:solidFill>
                  <a:srgbClr val="FFFFFF"/>
                </a:solidFill>
                <a:latin typeface="Arial Narrow" charset="0"/>
              </a:rPr>
              <a:t>2</a:t>
            </a:r>
            <a:r>
              <a:rPr lang="en-CA" sz="1467" kern="0" dirty="0">
                <a:solidFill>
                  <a:srgbClr val="FFFFFF"/>
                </a:solidFill>
                <a:latin typeface="Arial Narrow" charset="0"/>
              </a:rPr>
              <a:t> Interdisciplinary Institute for Technological Innovation, Sherbrooke, Québec, Canada</a:t>
            </a:r>
          </a:p>
          <a:p>
            <a:pPr marL="120648" indent="-120648" defTabSz="1219170" eaLnBrk="1" hangingPunct="1">
              <a:spcBef>
                <a:spcPts val="0"/>
              </a:spcBef>
              <a:defRPr/>
            </a:pPr>
            <a:r>
              <a:rPr lang="en-CA" sz="1467" kern="0" baseline="30000" dirty="0">
                <a:solidFill>
                  <a:srgbClr val="FFFFFF"/>
                </a:solidFill>
                <a:latin typeface="Arial Narrow" charset="0"/>
              </a:rPr>
              <a:t>3</a:t>
            </a:r>
            <a:r>
              <a:rPr lang="en-CA" sz="1467" kern="0" dirty="0">
                <a:solidFill>
                  <a:srgbClr val="FFFFFF"/>
                </a:solidFill>
                <a:latin typeface="Arial Narrow" charset="0"/>
              </a:rPr>
              <a:t> Oak Ridge National Laboratory, Oak Ridge, United States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9EA17F-5773-DE4C-3DA9-59CE3578379D}"/>
              </a:ext>
            </a:extLst>
          </p:cNvPr>
          <p:cNvGrpSpPr/>
          <p:nvPr/>
        </p:nvGrpSpPr>
        <p:grpSpPr>
          <a:xfrm>
            <a:off x="1" y="5998233"/>
            <a:ext cx="4413379" cy="671701"/>
            <a:chOff x="2490535" y="5966377"/>
            <a:chExt cx="3060755" cy="67170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BCF3266-77B6-E30A-8607-AF8E4418ABAD}"/>
                </a:ext>
              </a:extLst>
            </p:cNvPr>
            <p:cNvSpPr txBox="1"/>
            <p:nvPr/>
          </p:nvSpPr>
          <p:spPr>
            <a:xfrm>
              <a:off x="2490535" y="6330301"/>
              <a:ext cx="3060755" cy="307777"/>
            </a:xfrm>
            <a:prstGeom prst="rect">
              <a:avLst/>
            </a:prstGeom>
            <a:noFill/>
          </p:spPr>
          <p:txBody>
            <a:bodyPr wrap="square" lIns="0" tIns="45720" rIns="0" bIns="0" rtlCol="0" anchor="b" anchorCtr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CA" sz="1700" dirty="0">
                  <a:solidFill>
                    <a:srgbClr val="447C59"/>
                  </a:solidFill>
                  <a:latin typeface="Arial Narrow"/>
                </a:rPr>
                <a:t>61</a:t>
              </a:r>
              <a:r>
                <a:rPr lang="en-CA" sz="1700" baseline="30000" dirty="0">
                  <a:solidFill>
                    <a:srgbClr val="447C59"/>
                  </a:solidFill>
                  <a:latin typeface="Arial Narrow"/>
                </a:rPr>
                <a:t>st</a:t>
              </a:r>
              <a:r>
                <a:rPr lang="en-CA" sz="1700" dirty="0">
                  <a:solidFill>
                    <a:srgbClr val="447C59"/>
                  </a:solidFill>
                  <a:latin typeface="Arial Narrow"/>
                </a:rPr>
                <a:t> Winter Nuclear &amp; Particle Physics Conference</a:t>
              </a:r>
              <a:endParaRPr lang="fr-FR" sz="1700" dirty="0">
                <a:solidFill>
                  <a:srgbClr val="447C59"/>
                </a:solidFill>
                <a:latin typeface="Arial Narrow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BF941A-A152-F8F8-9BE7-F561F46577AB}"/>
                </a:ext>
              </a:extLst>
            </p:cNvPr>
            <p:cNvSpPr txBox="1"/>
            <p:nvPr/>
          </p:nvSpPr>
          <p:spPr>
            <a:xfrm>
              <a:off x="2490535" y="5966377"/>
              <a:ext cx="3060755" cy="312843"/>
            </a:xfrm>
            <a:prstGeom prst="rect">
              <a:avLst/>
            </a:prstGeom>
            <a:noFill/>
          </p:spPr>
          <p:txBody>
            <a:bodyPr wrap="square" lIns="0" tIns="45720" rIns="0" bIns="0" rtlCol="0" anchor="b" anchorCtr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700" dirty="0" err="1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February</a:t>
              </a:r>
              <a:r>
                <a:rPr lang="fr-FR" sz="1700" dirty="0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 15</a:t>
              </a:r>
              <a:r>
                <a:rPr lang="fr-FR" sz="1700" baseline="30000" dirty="0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th</a:t>
              </a:r>
              <a:r>
                <a:rPr lang="fr-FR" sz="1700" dirty="0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 to 18</a:t>
              </a:r>
              <a:r>
                <a:rPr lang="fr-FR" sz="1700" baseline="30000" dirty="0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th</a:t>
              </a:r>
              <a:r>
                <a:rPr lang="fr-FR" sz="1700" dirty="0">
                  <a:solidFill>
                    <a:srgbClr val="447C59"/>
                  </a:solidFill>
                  <a:latin typeface="Arial Narrow"/>
                  <a:ea typeface="Arial Narrow" charset="0"/>
                  <a:cs typeface="Arial Narrow" charset="0"/>
                </a:rPr>
                <a:t> 2024</a:t>
              </a:r>
              <a:endParaRPr lang="fr-FR" sz="1733" dirty="0">
                <a:solidFill>
                  <a:srgbClr val="447C59"/>
                </a:solidFill>
                <a:latin typeface="Arial Narrow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1028" name="Picture 4" descr="Winter Nuclear Particle Physics (WNPPC) 2018 (15-18 February 2018):  Optimization studies for the upgraded readout electronics of the ATLAS  liquid argon calorimeter (student talk) · (Indico)">
            <a:extLst>
              <a:ext uri="{FF2B5EF4-FFF2-40B4-BE49-F238E27FC236}">
                <a16:creationId xmlns:a16="http://schemas.microsoft.com/office/drawing/2014/main" id="{A85AFD3E-4C6D-3408-62ED-3B75475F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43" y="5998233"/>
            <a:ext cx="997196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791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16F0FB-D4AC-854F-0DDE-17B88E7807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avalanche diode (SPAD)</a:t>
            </a:r>
          </a:p>
        </p:txBody>
      </p:sp>
      <p:pic>
        <p:nvPicPr>
          <p:cNvPr id="2" name="Image 37" descr="I-V.png">
            <a:extLst>
              <a:ext uri="{FF2B5EF4-FFF2-40B4-BE49-F238E27FC236}">
                <a16:creationId xmlns:a16="http://schemas.microsoft.com/office/drawing/2014/main" id="{AD9AC990-6294-E1E4-2846-186566D241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224" y="1500717"/>
            <a:ext cx="3892304" cy="3547879"/>
          </a:xfrm>
          <a:prstGeom prst="rect">
            <a:avLst/>
          </a:prstGeom>
        </p:spPr>
      </p:pic>
      <p:pic>
        <p:nvPicPr>
          <p:cNvPr id="7" name="Image 5" descr="Circuit.png">
            <a:extLst>
              <a:ext uri="{FF2B5EF4-FFF2-40B4-BE49-F238E27FC236}">
                <a16:creationId xmlns:a16="http://schemas.microsoft.com/office/drawing/2014/main" id="{0283FAEB-B11C-4E22-9EFB-D2EB76F487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64" y="1309769"/>
            <a:ext cx="2401829" cy="4742698"/>
          </a:xfrm>
          <a:prstGeom prst="rect">
            <a:avLst/>
          </a:prstGeom>
          <a:noFill/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AF5522C5-2BF7-1279-CCA4-81E1D874CF7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85865" y="263134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1" name="Image 7" descr="SignalQC.png">
            <a:extLst>
              <a:ext uri="{FF2B5EF4-FFF2-40B4-BE49-F238E27FC236}">
                <a16:creationId xmlns:a16="http://schemas.microsoft.com/office/drawing/2014/main" id="{7CE62F9F-0F25-F0CA-58B5-0C4177183C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3211" y="5697343"/>
            <a:ext cx="252028" cy="463297"/>
          </a:xfrm>
          <a:prstGeom prst="rect">
            <a:avLst/>
          </a:prstGeom>
        </p:spPr>
      </p:pic>
      <p:sp>
        <p:nvSpPr>
          <p:cNvPr id="13" name="ZoneTexte 19">
            <a:extLst>
              <a:ext uri="{FF2B5EF4-FFF2-40B4-BE49-F238E27FC236}">
                <a16:creationId xmlns:a16="http://schemas.microsoft.com/office/drawing/2014/main" id="{91383E94-6834-FD02-BF7F-20C13A334F2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982656" y="30690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4" name="Image 38" descr="SignalSPAD.png">
            <a:extLst>
              <a:ext uri="{FF2B5EF4-FFF2-40B4-BE49-F238E27FC236}">
                <a16:creationId xmlns:a16="http://schemas.microsoft.com/office/drawing/2014/main" id="{90780D16-77D7-5D2E-16C2-A8FAE727A55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216" y="3105055"/>
            <a:ext cx="227475" cy="435865"/>
          </a:xfrm>
          <a:prstGeom prst="rect">
            <a:avLst/>
          </a:prstGeom>
        </p:spPr>
      </p:pic>
      <p:sp>
        <p:nvSpPr>
          <p:cNvPr id="24" name="ZoneTexte 22">
            <a:extLst>
              <a:ext uri="{FF2B5EF4-FFF2-40B4-BE49-F238E27FC236}">
                <a16:creationId xmlns:a16="http://schemas.microsoft.com/office/drawing/2014/main" id="{7ADB6FFE-FB22-AEA5-CC31-0653289F890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543868" y="26331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pic>
        <p:nvPicPr>
          <p:cNvPr id="25" name="Image 39" descr="SignalSPAD.png">
            <a:extLst>
              <a:ext uri="{FF2B5EF4-FFF2-40B4-BE49-F238E27FC236}">
                <a16:creationId xmlns:a16="http://schemas.microsoft.com/office/drawing/2014/main" id="{D7ADECC4-F4CB-EFC2-31C4-57FB9D1A82F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5239" y="3105055"/>
            <a:ext cx="504056" cy="435865"/>
          </a:xfrm>
          <a:prstGeom prst="rect">
            <a:avLst/>
          </a:prstGeom>
        </p:spPr>
      </p:pic>
      <p:pic>
        <p:nvPicPr>
          <p:cNvPr id="26" name="Image 41" descr="SignalQC.png">
            <a:extLst>
              <a:ext uri="{FF2B5EF4-FFF2-40B4-BE49-F238E27FC236}">
                <a16:creationId xmlns:a16="http://schemas.microsoft.com/office/drawing/2014/main" id="{9B54F6F1-EDDD-5D06-67D9-A79699A86DB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42"/>
          <a:stretch>
            <a:fillRect/>
          </a:stretch>
        </p:blipFill>
        <p:spPr>
          <a:xfrm>
            <a:off x="6337808" y="5697343"/>
            <a:ext cx="1188132" cy="463297"/>
          </a:xfrm>
          <a:prstGeom prst="rect">
            <a:avLst/>
          </a:prstGeom>
        </p:spPr>
      </p:pic>
      <p:sp>
        <p:nvSpPr>
          <p:cNvPr id="27" name="Ellipse 17">
            <a:extLst>
              <a:ext uri="{FF2B5EF4-FFF2-40B4-BE49-F238E27FC236}">
                <a16:creationId xmlns:a16="http://schemas.microsoft.com/office/drawing/2014/main" id="{0C34F69A-76AF-322D-B477-44F1A38614A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914428" y="250940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ZoneTexte 57">
            <a:extLst>
              <a:ext uri="{FF2B5EF4-FFF2-40B4-BE49-F238E27FC236}">
                <a16:creationId xmlns:a16="http://schemas.microsoft.com/office/drawing/2014/main" id="{FF4A482A-B168-0D03-820F-7411581B33F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943189" y="4175101"/>
            <a:ext cx="5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sp>
        <p:nvSpPr>
          <p:cNvPr id="29" name="ZoneTexte 58">
            <a:extLst>
              <a:ext uri="{FF2B5EF4-FFF2-40B4-BE49-F238E27FC236}">
                <a16:creationId xmlns:a16="http://schemas.microsoft.com/office/drawing/2014/main" id="{DFD94646-9DFE-ADE5-53D6-F081F855162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828261" y="18015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F2E6266-784D-98E4-1BDF-3109F2E9B8C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0800000">
            <a:off x="8079093" y="2708448"/>
            <a:ext cx="864096" cy="1584176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04499F0-7ACE-C4A8-43EB-21067721918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795621">
            <a:off x="8626250" y="2620833"/>
            <a:ext cx="864096" cy="1847075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AAD52E-B534-81C7-C69C-5E5DA573874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5904627">
            <a:off x="8577707" y="1830526"/>
            <a:ext cx="1348999" cy="1432670"/>
          </a:xfrm>
          <a:prstGeom prst="arc">
            <a:avLst>
              <a:gd name="adj1" fmla="val 17060250"/>
              <a:gd name="adj2" fmla="val 5174609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44944-CE12-9B81-31E5-35752F7AC7C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30634" y="1340281"/>
            <a:ext cx="4385332" cy="312720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11F159-784C-499E-0A28-E8E504162784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" y="640863"/>
            <a:ext cx="443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cross-section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F3469-1505-0E15-5E89-60B04F8BAA3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514408" y="640863"/>
            <a:ext cx="31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Schematic circuit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D28600-25EE-A2E1-1B0A-339E5FB9230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752554" y="640863"/>
            <a:ext cx="443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I-V curve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2508636-AE71-7B9A-AEB8-5638D6A519F8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7654410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C228BBF-B26A-9823-2813-AFD0634F7EA7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4514408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186807-420A-70A1-7EFE-490BD3A8F6A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396213" y="363787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Quench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89C38-CBC3-D65C-E9B7-F519D115953B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904631" y="22698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Hold-off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7E4AE-1C3A-67D4-DE69-DBAA19D7959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820158" y="15576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Recharge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2AB4A5-012C-7A32-7CD8-98F0C5AC3384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6153278" y="1259637"/>
            <a:ext cx="147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(20-60 V)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95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16F0FB-D4AC-854F-0DDE-17B88E7807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avalanche diode (SPAD)</a:t>
            </a:r>
          </a:p>
        </p:txBody>
      </p:sp>
      <p:pic>
        <p:nvPicPr>
          <p:cNvPr id="2" name="Image 37" descr="I-V.png">
            <a:extLst>
              <a:ext uri="{FF2B5EF4-FFF2-40B4-BE49-F238E27FC236}">
                <a16:creationId xmlns:a16="http://schemas.microsoft.com/office/drawing/2014/main" id="{AD9AC990-6294-E1E4-2846-186566D241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224" y="1500717"/>
            <a:ext cx="3892304" cy="3547879"/>
          </a:xfrm>
          <a:prstGeom prst="rect">
            <a:avLst/>
          </a:prstGeom>
        </p:spPr>
      </p:pic>
      <p:pic>
        <p:nvPicPr>
          <p:cNvPr id="6" name="Image 40" descr="SignalSPAD.png">
            <a:extLst>
              <a:ext uri="{FF2B5EF4-FFF2-40B4-BE49-F238E27FC236}">
                <a16:creationId xmlns:a16="http://schemas.microsoft.com/office/drawing/2014/main" id="{CE3782E8-3E89-DC62-BDBC-8D62133F43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845" y="3105055"/>
            <a:ext cx="587515" cy="435865"/>
          </a:xfrm>
          <a:prstGeom prst="rect">
            <a:avLst/>
          </a:prstGeom>
        </p:spPr>
      </p:pic>
      <p:pic>
        <p:nvPicPr>
          <p:cNvPr id="7" name="Image 5" descr="Circuit.png">
            <a:extLst>
              <a:ext uri="{FF2B5EF4-FFF2-40B4-BE49-F238E27FC236}">
                <a16:creationId xmlns:a16="http://schemas.microsoft.com/office/drawing/2014/main" id="{0283FAEB-B11C-4E22-9EFB-D2EB76F4871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64" y="1309769"/>
            <a:ext cx="2401829" cy="4742698"/>
          </a:xfrm>
          <a:prstGeom prst="rect">
            <a:avLst/>
          </a:prstGeom>
          <a:noFill/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AF5522C5-2BF7-1279-CCA4-81E1D874CF7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85865" y="263134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1" name="Image 7" descr="SignalQC.png">
            <a:extLst>
              <a:ext uri="{FF2B5EF4-FFF2-40B4-BE49-F238E27FC236}">
                <a16:creationId xmlns:a16="http://schemas.microsoft.com/office/drawing/2014/main" id="{7CE62F9F-0F25-F0CA-58B5-0C4177183C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3211" y="5697343"/>
            <a:ext cx="252028" cy="463297"/>
          </a:xfrm>
          <a:prstGeom prst="rect">
            <a:avLst/>
          </a:prstGeom>
        </p:spPr>
      </p:pic>
      <p:sp>
        <p:nvSpPr>
          <p:cNvPr id="12" name="ZoneTexte 28">
            <a:extLst>
              <a:ext uri="{FF2B5EF4-FFF2-40B4-BE49-F238E27FC236}">
                <a16:creationId xmlns:a16="http://schemas.microsoft.com/office/drawing/2014/main" id="{B6466EF0-1C74-BEDD-D8C6-0610BAC7831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036412" y="304108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13" name="ZoneTexte 19">
            <a:extLst>
              <a:ext uri="{FF2B5EF4-FFF2-40B4-BE49-F238E27FC236}">
                <a16:creationId xmlns:a16="http://schemas.microsoft.com/office/drawing/2014/main" id="{91383E94-6834-FD02-BF7F-20C13A334F2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982656" y="30690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4" name="Image 38" descr="SignalSPAD.png">
            <a:extLst>
              <a:ext uri="{FF2B5EF4-FFF2-40B4-BE49-F238E27FC236}">
                <a16:creationId xmlns:a16="http://schemas.microsoft.com/office/drawing/2014/main" id="{90780D16-77D7-5D2E-16C2-A8FAE727A55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216" y="3105055"/>
            <a:ext cx="227475" cy="435865"/>
          </a:xfrm>
          <a:prstGeom prst="rect">
            <a:avLst/>
          </a:prstGeom>
        </p:spPr>
      </p:pic>
      <p:sp>
        <p:nvSpPr>
          <p:cNvPr id="24" name="ZoneTexte 22">
            <a:extLst>
              <a:ext uri="{FF2B5EF4-FFF2-40B4-BE49-F238E27FC236}">
                <a16:creationId xmlns:a16="http://schemas.microsoft.com/office/drawing/2014/main" id="{7ADB6FFE-FB22-AEA5-CC31-0653289F890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543868" y="26331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pic>
        <p:nvPicPr>
          <p:cNvPr id="25" name="Image 39" descr="SignalSPAD.png">
            <a:extLst>
              <a:ext uri="{FF2B5EF4-FFF2-40B4-BE49-F238E27FC236}">
                <a16:creationId xmlns:a16="http://schemas.microsoft.com/office/drawing/2014/main" id="{D7ADECC4-F4CB-EFC2-31C4-57FB9D1A82F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5239" y="3105055"/>
            <a:ext cx="504056" cy="435865"/>
          </a:xfrm>
          <a:prstGeom prst="rect">
            <a:avLst/>
          </a:prstGeom>
        </p:spPr>
      </p:pic>
      <p:pic>
        <p:nvPicPr>
          <p:cNvPr id="26" name="Image 41" descr="SignalQC.png">
            <a:extLst>
              <a:ext uri="{FF2B5EF4-FFF2-40B4-BE49-F238E27FC236}">
                <a16:creationId xmlns:a16="http://schemas.microsoft.com/office/drawing/2014/main" id="{9B54F6F1-EDDD-5D06-67D9-A79699A86DB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42"/>
          <a:stretch>
            <a:fillRect/>
          </a:stretch>
        </p:blipFill>
        <p:spPr>
          <a:xfrm>
            <a:off x="6337808" y="5697343"/>
            <a:ext cx="1188132" cy="463297"/>
          </a:xfrm>
          <a:prstGeom prst="rect">
            <a:avLst/>
          </a:prstGeom>
        </p:spPr>
      </p:pic>
      <p:sp>
        <p:nvSpPr>
          <p:cNvPr id="27" name="Ellipse 17">
            <a:extLst>
              <a:ext uri="{FF2B5EF4-FFF2-40B4-BE49-F238E27FC236}">
                <a16:creationId xmlns:a16="http://schemas.microsoft.com/office/drawing/2014/main" id="{0C34F69A-76AF-322D-B477-44F1A38614A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403146" y="250940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ZoneTexte 57">
            <a:extLst>
              <a:ext uri="{FF2B5EF4-FFF2-40B4-BE49-F238E27FC236}">
                <a16:creationId xmlns:a16="http://schemas.microsoft.com/office/drawing/2014/main" id="{FF4A482A-B168-0D03-820F-7411581B33F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943189" y="4175101"/>
            <a:ext cx="5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sp>
        <p:nvSpPr>
          <p:cNvPr id="29" name="ZoneTexte 58">
            <a:extLst>
              <a:ext uri="{FF2B5EF4-FFF2-40B4-BE49-F238E27FC236}">
                <a16:creationId xmlns:a16="http://schemas.microsoft.com/office/drawing/2014/main" id="{DFD94646-9DFE-ADE5-53D6-F081F855162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828261" y="18015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F2E6266-784D-98E4-1BDF-3109F2E9B8C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0800000">
            <a:off x="8079093" y="2708448"/>
            <a:ext cx="864096" cy="1584176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04499F0-7ACE-C4A8-43EB-21067721918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795621">
            <a:off x="8626250" y="2620833"/>
            <a:ext cx="864096" cy="1847075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AAD52E-B534-81C7-C69C-5E5DA5738740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rot="15904627">
            <a:off x="8577707" y="1830526"/>
            <a:ext cx="1348999" cy="1432670"/>
          </a:xfrm>
          <a:prstGeom prst="arc">
            <a:avLst>
              <a:gd name="adj1" fmla="val 17060250"/>
              <a:gd name="adj2" fmla="val 5174609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44944-CE12-9B81-31E5-35752F7AC7CC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0634" y="1340281"/>
            <a:ext cx="4385332" cy="3127208"/>
          </a:xfrm>
          <a:prstGeom prst="rect">
            <a:avLst/>
          </a:prstGeom>
        </p:spPr>
      </p:pic>
      <p:pic>
        <p:nvPicPr>
          <p:cNvPr id="15" name="Image 39" descr="SignalSPAD.png">
            <a:extLst>
              <a:ext uri="{FF2B5EF4-FFF2-40B4-BE49-F238E27FC236}">
                <a16:creationId xmlns:a16="http://schemas.microsoft.com/office/drawing/2014/main" id="{BF984E7A-A906-8858-844C-0C9777293862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944" y="3101833"/>
            <a:ext cx="504056" cy="43586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11F159-784C-499E-0A28-E8E50416278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" y="640863"/>
            <a:ext cx="443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cross-section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F3469-1505-0E15-5E89-60B04F8BAA3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514408" y="640863"/>
            <a:ext cx="31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Schematic circuit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D28600-25EE-A2E1-1B0A-339E5FB9230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752554" y="640863"/>
            <a:ext cx="443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I-V curve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2508636-AE71-7B9A-AEB8-5638D6A519F8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7654410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C228BBF-B26A-9823-2813-AFD0634F7EA7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4514408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186807-420A-70A1-7EFE-490BD3A8F6A6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396213" y="363787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Quench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89C38-CBC3-D65C-E9B7-F519D115953B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904631" y="22698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Hold-off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7E4AE-1C3A-67D4-DE69-DBAA19D79599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820158" y="15576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Recharge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2AB4A5-012C-7A32-7CD8-98F0C5AC3384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6153278" y="1259637"/>
            <a:ext cx="147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(20-60 V)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994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16F0FB-D4AC-854F-0DDE-17B88E7807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avalanche diode (SPAD)</a:t>
            </a:r>
          </a:p>
        </p:txBody>
      </p:sp>
      <p:pic>
        <p:nvPicPr>
          <p:cNvPr id="2" name="Image 37" descr="I-V.png">
            <a:extLst>
              <a:ext uri="{FF2B5EF4-FFF2-40B4-BE49-F238E27FC236}">
                <a16:creationId xmlns:a16="http://schemas.microsoft.com/office/drawing/2014/main" id="{AD9AC990-6294-E1E4-2846-186566D241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224" y="1500717"/>
            <a:ext cx="3892304" cy="3547879"/>
          </a:xfrm>
          <a:prstGeom prst="rect">
            <a:avLst/>
          </a:prstGeom>
        </p:spPr>
      </p:pic>
      <p:pic>
        <p:nvPicPr>
          <p:cNvPr id="6" name="Image 40" descr="SignalSPAD.png">
            <a:extLst>
              <a:ext uri="{FF2B5EF4-FFF2-40B4-BE49-F238E27FC236}">
                <a16:creationId xmlns:a16="http://schemas.microsoft.com/office/drawing/2014/main" id="{CE3782E8-3E89-DC62-BDBC-8D62133F43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845" y="3105055"/>
            <a:ext cx="587515" cy="435865"/>
          </a:xfrm>
          <a:prstGeom prst="rect">
            <a:avLst/>
          </a:prstGeom>
        </p:spPr>
      </p:pic>
      <p:pic>
        <p:nvPicPr>
          <p:cNvPr id="7" name="Image 5" descr="Circuit.png">
            <a:extLst>
              <a:ext uri="{FF2B5EF4-FFF2-40B4-BE49-F238E27FC236}">
                <a16:creationId xmlns:a16="http://schemas.microsoft.com/office/drawing/2014/main" id="{0283FAEB-B11C-4E22-9EFB-D2EB76F4871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64" y="1309769"/>
            <a:ext cx="2401829" cy="4742698"/>
          </a:xfrm>
          <a:prstGeom prst="rect">
            <a:avLst/>
          </a:prstGeom>
          <a:noFill/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AF5522C5-2BF7-1279-CCA4-81E1D874CF7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85865" y="263134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1" name="Image 7" descr="SignalQC.png">
            <a:extLst>
              <a:ext uri="{FF2B5EF4-FFF2-40B4-BE49-F238E27FC236}">
                <a16:creationId xmlns:a16="http://schemas.microsoft.com/office/drawing/2014/main" id="{7CE62F9F-0F25-F0CA-58B5-0C4177183C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3211" y="5697343"/>
            <a:ext cx="252028" cy="463297"/>
          </a:xfrm>
          <a:prstGeom prst="rect">
            <a:avLst/>
          </a:prstGeom>
        </p:spPr>
      </p:pic>
      <p:sp>
        <p:nvSpPr>
          <p:cNvPr id="12" name="ZoneTexte 28">
            <a:extLst>
              <a:ext uri="{FF2B5EF4-FFF2-40B4-BE49-F238E27FC236}">
                <a16:creationId xmlns:a16="http://schemas.microsoft.com/office/drawing/2014/main" id="{B6466EF0-1C74-BEDD-D8C6-0610BAC7831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036412" y="304108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13" name="ZoneTexte 19">
            <a:extLst>
              <a:ext uri="{FF2B5EF4-FFF2-40B4-BE49-F238E27FC236}">
                <a16:creationId xmlns:a16="http://schemas.microsoft.com/office/drawing/2014/main" id="{91383E94-6834-FD02-BF7F-20C13A334F2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982656" y="30690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4" name="Image 38" descr="SignalSPAD.png">
            <a:extLst>
              <a:ext uri="{FF2B5EF4-FFF2-40B4-BE49-F238E27FC236}">
                <a16:creationId xmlns:a16="http://schemas.microsoft.com/office/drawing/2014/main" id="{90780D16-77D7-5D2E-16C2-A8FAE727A55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216" y="3105055"/>
            <a:ext cx="227475" cy="435865"/>
          </a:xfrm>
          <a:prstGeom prst="rect">
            <a:avLst/>
          </a:prstGeom>
        </p:spPr>
      </p:pic>
      <p:sp>
        <p:nvSpPr>
          <p:cNvPr id="24" name="ZoneTexte 22">
            <a:extLst>
              <a:ext uri="{FF2B5EF4-FFF2-40B4-BE49-F238E27FC236}">
                <a16:creationId xmlns:a16="http://schemas.microsoft.com/office/drawing/2014/main" id="{7ADB6FFE-FB22-AEA5-CC31-0653289F890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543868" y="26331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pic>
        <p:nvPicPr>
          <p:cNvPr id="25" name="Image 39" descr="SignalSPAD.png">
            <a:extLst>
              <a:ext uri="{FF2B5EF4-FFF2-40B4-BE49-F238E27FC236}">
                <a16:creationId xmlns:a16="http://schemas.microsoft.com/office/drawing/2014/main" id="{D7ADECC4-F4CB-EFC2-31C4-57FB9D1A82F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5239" y="3105055"/>
            <a:ext cx="504056" cy="435865"/>
          </a:xfrm>
          <a:prstGeom prst="rect">
            <a:avLst/>
          </a:prstGeom>
        </p:spPr>
      </p:pic>
      <p:pic>
        <p:nvPicPr>
          <p:cNvPr id="26" name="Image 41" descr="SignalQC.png">
            <a:extLst>
              <a:ext uri="{FF2B5EF4-FFF2-40B4-BE49-F238E27FC236}">
                <a16:creationId xmlns:a16="http://schemas.microsoft.com/office/drawing/2014/main" id="{9B54F6F1-EDDD-5D06-67D9-A79699A86DB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42"/>
          <a:stretch>
            <a:fillRect/>
          </a:stretch>
        </p:blipFill>
        <p:spPr>
          <a:xfrm>
            <a:off x="6337808" y="5697343"/>
            <a:ext cx="1188132" cy="463297"/>
          </a:xfrm>
          <a:prstGeom prst="rect">
            <a:avLst/>
          </a:prstGeom>
        </p:spPr>
      </p:pic>
      <p:sp>
        <p:nvSpPr>
          <p:cNvPr id="27" name="Ellipse 17">
            <a:extLst>
              <a:ext uri="{FF2B5EF4-FFF2-40B4-BE49-F238E27FC236}">
                <a16:creationId xmlns:a16="http://schemas.microsoft.com/office/drawing/2014/main" id="{0C34F69A-76AF-322D-B477-44F1A38614A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403146" y="250940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ZoneTexte 57">
            <a:extLst>
              <a:ext uri="{FF2B5EF4-FFF2-40B4-BE49-F238E27FC236}">
                <a16:creationId xmlns:a16="http://schemas.microsoft.com/office/drawing/2014/main" id="{FF4A482A-B168-0D03-820F-7411581B33F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943189" y="4175101"/>
            <a:ext cx="5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sp>
        <p:nvSpPr>
          <p:cNvPr id="29" name="ZoneTexte 58">
            <a:extLst>
              <a:ext uri="{FF2B5EF4-FFF2-40B4-BE49-F238E27FC236}">
                <a16:creationId xmlns:a16="http://schemas.microsoft.com/office/drawing/2014/main" id="{DFD94646-9DFE-ADE5-53D6-F081F855162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828261" y="18015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F2E6266-784D-98E4-1BDF-3109F2E9B8C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0800000">
            <a:off x="8079093" y="2708448"/>
            <a:ext cx="864096" cy="1584176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04499F0-7ACE-C4A8-43EB-21067721918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795621">
            <a:off x="8626250" y="2620833"/>
            <a:ext cx="864096" cy="1847075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AAD52E-B534-81C7-C69C-5E5DA5738740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rot="15904627">
            <a:off x="8577707" y="1830526"/>
            <a:ext cx="1348999" cy="1432670"/>
          </a:xfrm>
          <a:prstGeom prst="arc">
            <a:avLst>
              <a:gd name="adj1" fmla="val 17060250"/>
              <a:gd name="adj2" fmla="val 5174609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44944-CE12-9B81-31E5-35752F7AC7CC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30634" y="1340281"/>
            <a:ext cx="4385332" cy="3127208"/>
          </a:xfrm>
          <a:prstGeom prst="rect">
            <a:avLst/>
          </a:prstGeom>
        </p:spPr>
      </p:pic>
      <p:pic>
        <p:nvPicPr>
          <p:cNvPr id="15" name="Image 39" descr="SignalSPAD.png">
            <a:extLst>
              <a:ext uri="{FF2B5EF4-FFF2-40B4-BE49-F238E27FC236}">
                <a16:creationId xmlns:a16="http://schemas.microsoft.com/office/drawing/2014/main" id="{BF984E7A-A906-8858-844C-0C9777293862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944" y="3101833"/>
            <a:ext cx="504056" cy="43586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11F159-784C-499E-0A28-E8E50416278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" y="640863"/>
            <a:ext cx="443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cross-section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F3469-1505-0E15-5E89-60B04F8BAA3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514408" y="640863"/>
            <a:ext cx="31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Schematic circuit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D28600-25EE-A2E1-1B0A-339E5FB92306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752554" y="640863"/>
            <a:ext cx="443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I-V curve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2508636-AE71-7B9A-AEB8-5638D6A519F8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7654410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C228BBF-B26A-9823-2813-AFD0634F7EA7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4514408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186807-420A-70A1-7EFE-490BD3A8F6A6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396213" y="363787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Quench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89C38-CBC3-D65C-E9B7-F519D115953B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904631" y="22698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Hold-off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7E4AE-1C3A-67D4-DE69-DBAA19D79599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820158" y="15576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Recharge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375675E3-E3EE-E966-690E-F57738AE9C5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848905" y="5375658"/>
            <a:ext cx="40537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Arial Narrow"/>
              </a:rPr>
              <a:t>Response of the SPAD is binary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2AB4A5-012C-7A32-7CD8-98F0C5AC3384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153278" y="1259637"/>
            <a:ext cx="147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(20-60 V)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0D89313-D978-0108-13D3-C59F01962CA5}"/>
              </a:ext>
            </a:extLst>
          </p:cNvPr>
          <p:cNvCxnSpPr>
            <a:stCxn id="21" idx="1"/>
          </p:cNvCxnSpPr>
          <p:nvPr>
            <p:custDataLst>
              <p:tags r:id="rId32"/>
            </p:custDataLst>
          </p:nvPr>
        </p:nvCxnSpPr>
        <p:spPr bwMode="auto">
          <a:xfrm flipH="1">
            <a:off x="7162893" y="5588024"/>
            <a:ext cx="686012" cy="2123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39391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988F9-55A7-433E-9FFD-7EF3A582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Analog</a:t>
            </a:r>
            <a:r>
              <a:rPr lang="fr-CA" dirty="0"/>
              <a:t> </a:t>
            </a:r>
            <a:r>
              <a:rPr lang="fr-CA" dirty="0" err="1"/>
              <a:t>SiPM</a:t>
            </a:r>
            <a:r>
              <a:rPr lang="fr-CA" dirty="0"/>
              <a:t> VS Digital </a:t>
            </a:r>
            <a:r>
              <a:rPr lang="fr-CA" dirty="0" err="1"/>
              <a:t>SiPM</a:t>
            </a:r>
            <a:endParaRPr lang="en-CA" dirty="0"/>
          </a:p>
        </p:txBody>
      </p:sp>
      <p:grpSp>
        <p:nvGrpSpPr>
          <p:cNvPr id="89" name="Group 7">
            <a:extLst>
              <a:ext uri="{FF2B5EF4-FFF2-40B4-BE49-F238E27FC236}">
                <a16:creationId xmlns:a16="http://schemas.microsoft.com/office/drawing/2014/main" id="{DF5F0714-ACE0-62FC-8E25-EB92E251E61A}"/>
              </a:ext>
            </a:extLst>
          </p:cNvPr>
          <p:cNvGrpSpPr/>
          <p:nvPr/>
        </p:nvGrpSpPr>
        <p:grpSpPr>
          <a:xfrm>
            <a:off x="629921" y="1365048"/>
            <a:ext cx="6800592" cy="3606110"/>
            <a:chOff x="739880" y="1098817"/>
            <a:chExt cx="6800592" cy="3606110"/>
          </a:xfrm>
        </p:grpSpPr>
        <p:grpSp>
          <p:nvGrpSpPr>
            <p:cNvPr id="90" name="Group 8">
              <a:extLst>
                <a:ext uri="{FF2B5EF4-FFF2-40B4-BE49-F238E27FC236}">
                  <a16:creationId xmlns:a16="http://schemas.microsoft.com/office/drawing/2014/main" id="{F269C907-B359-AA74-A02A-F0F9089A6069}"/>
                </a:ext>
              </a:extLst>
            </p:cNvPr>
            <p:cNvGrpSpPr/>
            <p:nvPr/>
          </p:nvGrpSpPr>
          <p:grpSpPr>
            <a:xfrm>
              <a:off x="1498386" y="1329338"/>
              <a:ext cx="255494" cy="2220686"/>
              <a:chOff x="1098816" y="2366683"/>
              <a:chExt cx="255494" cy="2220686"/>
            </a:xfrm>
          </p:grpSpPr>
          <p:grpSp>
            <p:nvGrpSpPr>
              <p:cNvPr id="123" name="Group 41">
                <a:extLst>
                  <a:ext uri="{FF2B5EF4-FFF2-40B4-BE49-F238E27FC236}">
                    <a16:creationId xmlns:a16="http://schemas.microsoft.com/office/drawing/2014/main" id="{104BBC44-109C-894E-B8D4-08BC21D81983}"/>
                  </a:ext>
                </a:extLst>
              </p:cNvPr>
              <p:cNvGrpSpPr/>
              <p:nvPr/>
            </p:nvGrpSpPr>
            <p:grpSpPr>
              <a:xfrm>
                <a:off x="1098816" y="2877671"/>
                <a:ext cx="255494" cy="221876"/>
                <a:chOff x="1882588" y="3845859"/>
                <a:chExt cx="255494" cy="221876"/>
              </a:xfrm>
            </p:grpSpPr>
            <p:sp>
              <p:nvSpPr>
                <p:cNvPr id="128" name="Isosceles Triangle 46">
                  <a:extLst>
                    <a:ext uri="{FF2B5EF4-FFF2-40B4-BE49-F238E27FC236}">
                      <a16:creationId xmlns:a16="http://schemas.microsoft.com/office/drawing/2014/main" id="{C707C1B2-952C-9245-A756-C80A54C58C01}"/>
                    </a:ext>
                  </a:extLst>
                </p:cNvPr>
                <p:cNvSpPr/>
                <p:nvPr/>
              </p:nvSpPr>
              <p:spPr>
                <a:xfrm>
                  <a:off x="1882588" y="3845859"/>
                  <a:ext cx="255494" cy="221876"/>
                </a:xfrm>
                <a:prstGeom prst="triangle">
                  <a:avLst/>
                </a:prstGeom>
                <a:solidFill>
                  <a:sysClr val="window" lastClr="FFFFFF"/>
                </a:solidFill>
                <a:ln w="22225">
                  <a:solidFill>
                    <a:srgbClr val="2C2C2C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strike="noStrike" kern="0" cap="none" spc="0" normalizeH="0" baseline="0" noProof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Arial Narrow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Connector 47">
                  <a:extLst>
                    <a:ext uri="{FF2B5EF4-FFF2-40B4-BE49-F238E27FC236}">
                      <a16:creationId xmlns:a16="http://schemas.microsoft.com/office/drawing/2014/main" id="{014A9A19-CAC7-EB89-0F59-F922839432ED}"/>
                    </a:ext>
                  </a:extLst>
                </p:cNvPr>
                <p:cNvCxnSpPr/>
                <p:nvPr/>
              </p:nvCxnSpPr>
              <p:spPr>
                <a:xfrm>
                  <a:off x="1882588" y="3845859"/>
                  <a:ext cx="255494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2C2C2C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24" name="Straight Connector 42">
                <a:extLst>
                  <a:ext uri="{FF2B5EF4-FFF2-40B4-BE49-F238E27FC236}">
                    <a16:creationId xmlns:a16="http://schemas.microsoft.com/office/drawing/2014/main" id="{543B3C5D-DD41-A0FC-4ED8-13D041776419}"/>
                  </a:ext>
                </a:extLst>
              </p:cNvPr>
              <p:cNvCxnSpPr>
                <a:cxnSpLocks/>
                <a:stCxn id="128" idx="0"/>
              </p:cNvCxnSpPr>
              <p:nvPr/>
            </p:nvCxnSpPr>
            <p:spPr>
              <a:xfrm flipV="1">
                <a:off x="1226563" y="2366683"/>
                <a:ext cx="0" cy="510988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Straight Connector 43">
                <a:extLst>
                  <a:ext uri="{FF2B5EF4-FFF2-40B4-BE49-F238E27FC236}">
                    <a16:creationId xmlns:a16="http://schemas.microsoft.com/office/drawing/2014/main" id="{0138732A-0B21-B76D-9732-C31163C90233}"/>
                  </a:ext>
                </a:extLst>
              </p:cNvPr>
              <p:cNvCxnSpPr/>
              <p:nvPr/>
            </p:nvCxnSpPr>
            <p:spPr>
              <a:xfrm flipV="1">
                <a:off x="1226563" y="3099547"/>
                <a:ext cx="0" cy="510988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8816187-54E8-D49E-61D1-EAE7CD879054}"/>
                  </a:ext>
                </a:extLst>
              </p:cNvPr>
              <p:cNvSpPr/>
              <p:nvPr/>
            </p:nvSpPr>
            <p:spPr>
              <a:xfrm>
                <a:off x="1098816" y="3603813"/>
                <a:ext cx="255494" cy="583986"/>
              </a:xfrm>
              <a:prstGeom prst="rect">
                <a:avLst/>
              </a:prstGeom>
              <a:solidFill>
                <a:sysClr val="window" lastClr="FFFFFF"/>
              </a:solidFill>
              <a:ln w="22225">
                <a:solidFill>
                  <a:srgbClr val="2C2C2C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27" name="Straight Connector 45">
                <a:extLst>
                  <a:ext uri="{FF2B5EF4-FFF2-40B4-BE49-F238E27FC236}">
                    <a16:creationId xmlns:a16="http://schemas.microsoft.com/office/drawing/2014/main" id="{455871EA-AE09-F0A6-F0F1-0B38DC164C40}"/>
                  </a:ext>
                </a:extLst>
              </p:cNvPr>
              <p:cNvCxnSpPr>
                <a:cxnSpLocks/>
                <a:stCxn id="126" idx="2"/>
              </p:cNvCxnSpPr>
              <p:nvPr/>
            </p:nvCxnSpPr>
            <p:spPr>
              <a:xfrm>
                <a:off x="1226563" y="4187799"/>
                <a:ext cx="0" cy="399570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1" name="Group 9">
              <a:extLst>
                <a:ext uri="{FF2B5EF4-FFF2-40B4-BE49-F238E27FC236}">
                  <a16:creationId xmlns:a16="http://schemas.microsoft.com/office/drawing/2014/main" id="{3C57C0CB-B335-4DF4-A1C2-563D83BFAACF}"/>
                </a:ext>
              </a:extLst>
            </p:cNvPr>
            <p:cNvGrpSpPr/>
            <p:nvPr/>
          </p:nvGrpSpPr>
          <p:grpSpPr>
            <a:xfrm>
              <a:off x="2508374" y="1329338"/>
              <a:ext cx="255494" cy="2220686"/>
              <a:chOff x="1098816" y="2366683"/>
              <a:chExt cx="255494" cy="2220686"/>
            </a:xfrm>
          </p:grpSpPr>
          <p:grpSp>
            <p:nvGrpSpPr>
              <p:cNvPr id="116" name="Group 34">
                <a:extLst>
                  <a:ext uri="{FF2B5EF4-FFF2-40B4-BE49-F238E27FC236}">
                    <a16:creationId xmlns:a16="http://schemas.microsoft.com/office/drawing/2014/main" id="{32C3FE36-93F3-A34C-EFAC-08E5855A962F}"/>
                  </a:ext>
                </a:extLst>
              </p:cNvPr>
              <p:cNvGrpSpPr/>
              <p:nvPr/>
            </p:nvGrpSpPr>
            <p:grpSpPr>
              <a:xfrm>
                <a:off x="1098816" y="2877671"/>
                <a:ext cx="255494" cy="221876"/>
                <a:chOff x="1882588" y="3845859"/>
                <a:chExt cx="255494" cy="221876"/>
              </a:xfrm>
            </p:grpSpPr>
            <p:sp>
              <p:nvSpPr>
                <p:cNvPr id="121" name="Isosceles Triangle 39">
                  <a:extLst>
                    <a:ext uri="{FF2B5EF4-FFF2-40B4-BE49-F238E27FC236}">
                      <a16:creationId xmlns:a16="http://schemas.microsoft.com/office/drawing/2014/main" id="{FEA9FB27-61AB-68A5-D161-290C49A3499D}"/>
                    </a:ext>
                  </a:extLst>
                </p:cNvPr>
                <p:cNvSpPr/>
                <p:nvPr/>
              </p:nvSpPr>
              <p:spPr>
                <a:xfrm>
                  <a:off x="1882588" y="3845859"/>
                  <a:ext cx="255494" cy="221876"/>
                </a:xfrm>
                <a:prstGeom prst="triangle">
                  <a:avLst/>
                </a:prstGeom>
                <a:solidFill>
                  <a:sysClr val="window" lastClr="FFFFFF"/>
                </a:solidFill>
                <a:ln w="22225">
                  <a:solidFill>
                    <a:srgbClr val="2C2C2C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strike="noStrike" kern="0" cap="none" spc="0" normalizeH="0" baseline="0" noProof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Arial Narrow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2" name="Straight Connector 40">
                  <a:extLst>
                    <a:ext uri="{FF2B5EF4-FFF2-40B4-BE49-F238E27FC236}">
                      <a16:creationId xmlns:a16="http://schemas.microsoft.com/office/drawing/2014/main" id="{22591E1B-869D-64A6-9E2C-A5574B68078F}"/>
                    </a:ext>
                  </a:extLst>
                </p:cNvPr>
                <p:cNvCxnSpPr/>
                <p:nvPr/>
              </p:nvCxnSpPr>
              <p:spPr>
                <a:xfrm>
                  <a:off x="1882588" y="3845859"/>
                  <a:ext cx="255494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2C2C2C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17" name="Straight Connector 35">
                <a:extLst>
                  <a:ext uri="{FF2B5EF4-FFF2-40B4-BE49-F238E27FC236}">
                    <a16:creationId xmlns:a16="http://schemas.microsoft.com/office/drawing/2014/main" id="{41B7E61C-4567-2735-B6D6-92E746FB9B56}"/>
                  </a:ext>
                </a:extLst>
              </p:cNvPr>
              <p:cNvCxnSpPr>
                <a:cxnSpLocks/>
                <a:stCxn id="121" idx="0"/>
              </p:cNvCxnSpPr>
              <p:nvPr/>
            </p:nvCxnSpPr>
            <p:spPr>
              <a:xfrm flipV="1">
                <a:off x="1226563" y="2366683"/>
                <a:ext cx="0" cy="510988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Straight Connector 36">
                <a:extLst>
                  <a:ext uri="{FF2B5EF4-FFF2-40B4-BE49-F238E27FC236}">
                    <a16:creationId xmlns:a16="http://schemas.microsoft.com/office/drawing/2014/main" id="{785F74E5-84BB-FC50-F0BE-B29D6215147E}"/>
                  </a:ext>
                </a:extLst>
              </p:cNvPr>
              <p:cNvCxnSpPr/>
              <p:nvPr/>
            </p:nvCxnSpPr>
            <p:spPr>
              <a:xfrm flipV="1">
                <a:off x="1226563" y="3099547"/>
                <a:ext cx="0" cy="510988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16A64C4-950B-E40C-BAD8-7D5544B4EE29}"/>
                  </a:ext>
                </a:extLst>
              </p:cNvPr>
              <p:cNvSpPr/>
              <p:nvPr/>
            </p:nvSpPr>
            <p:spPr>
              <a:xfrm>
                <a:off x="1098816" y="3603813"/>
                <a:ext cx="255494" cy="583986"/>
              </a:xfrm>
              <a:prstGeom prst="rect">
                <a:avLst/>
              </a:prstGeom>
              <a:solidFill>
                <a:sysClr val="window" lastClr="FFFFFF"/>
              </a:solidFill>
              <a:ln w="22225">
                <a:solidFill>
                  <a:srgbClr val="2C2C2C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38">
                <a:extLst>
                  <a:ext uri="{FF2B5EF4-FFF2-40B4-BE49-F238E27FC236}">
                    <a16:creationId xmlns:a16="http://schemas.microsoft.com/office/drawing/2014/main" id="{9F57A097-08FA-FAE1-159E-4DAB0215895C}"/>
                  </a:ext>
                </a:extLst>
              </p:cNvPr>
              <p:cNvCxnSpPr>
                <a:cxnSpLocks/>
                <a:stCxn id="119" idx="2"/>
              </p:cNvCxnSpPr>
              <p:nvPr/>
            </p:nvCxnSpPr>
            <p:spPr>
              <a:xfrm>
                <a:off x="1226563" y="4187799"/>
                <a:ext cx="0" cy="399570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92" name="Straight Connector 10">
              <a:extLst>
                <a:ext uri="{FF2B5EF4-FFF2-40B4-BE49-F238E27FC236}">
                  <a16:creationId xmlns:a16="http://schemas.microsoft.com/office/drawing/2014/main" id="{A41E2419-FE4A-2C2B-C7BD-FA35C5E02024}"/>
                </a:ext>
              </a:extLst>
            </p:cNvPr>
            <p:cNvCxnSpPr/>
            <p:nvPr/>
          </p:nvCxnSpPr>
          <p:spPr>
            <a:xfrm>
              <a:off x="1881627" y="2858461"/>
              <a:ext cx="523014" cy="0"/>
            </a:xfrm>
            <a:prstGeom prst="line">
              <a:avLst/>
            </a:prstGeom>
            <a:noFill/>
            <a:ln w="28575" cap="flat" cmpd="sng" algn="ctr">
              <a:solidFill>
                <a:srgbClr val="2C2C2C"/>
              </a:solidFill>
              <a:prstDash val="sysDot"/>
              <a:miter lim="800000"/>
            </a:ln>
            <a:effectLst/>
          </p:spPr>
        </p:cxnSp>
        <p:cxnSp>
          <p:nvCxnSpPr>
            <p:cNvPr id="93" name="Straight Connector 11">
              <a:extLst>
                <a:ext uri="{FF2B5EF4-FFF2-40B4-BE49-F238E27FC236}">
                  <a16:creationId xmlns:a16="http://schemas.microsoft.com/office/drawing/2014/main" id="{31BAC062-41AF-A55D-BCEF-5005384BCA16}"/>
                </a:ext>
              </a:extLst>
            </p:cNvPr>
            <p:cNvCxnSpPr>
              <a:cxnSpLocks/>
            </p:cNvCxnSpPr>
            <p:nvPr/>
          </p:nvCxnSpPr>
          <p:spPr>
            <a:xfrm>
              <a:off x="1626133" y="1329338"/>
              <a:ext cx="1631898" cy="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94" name="Straight Connector 12">
              <a:extLst>
                <a:ext uri="{FF2B5EF4-FFF2-40B4-BE49-F238E27FC236}">
                  <a16:creationId xmlns:a16="http://schemas.microsoft.com/office/drawing/2014/main" id="{77E7034D-6F55-6860-690F-345639D403B6}"/>
                </a:ext>
              </a:extLst>
            </p:cNvPr>
            <p:cNvCxnSpPr>
              <a:cxnSpLocks/>
            </p:cNvCxnSpPr>
            <p:nvPr/>
          </p:nvCxnSpPr>
          <p:spPr>
            <a:xfrm>
              <a:off x="1638140" y="3550024"/>
              <a:ext cx="1696731" cy="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sp>
          <p:nvSpPr>
            <p:cNvPr id="95" name="Oval 13">
              <a:extLst>
                <a:ext uri="{FF2B5EF4-FFF2-40B4-BE49-F238E27FC236}">
                  <a16:creationId xmlns:a16="http://schemas.microsoft.com/office/drawing/2014/main" id="{3F8825BA-AFBE-9319-8606-F7A144031778}"/>
                </a:ext>
              </a:extLst>
            </p:cNvPr>
            <p:cNvSpPr/>
            <p:nvPr/>
          </p:nvSpPr>
          <p:spPr>
            <a:xfrm>
              <a:off x="2562777" y="3476681"/>
              <a:ext cx="146688" cy="146688"/>
            </a:xfrm>
            <a:prstGeom prst="ellipse">
              <a:avLst/>
            </a:prstGeom>
            <a:solidFill>
              <a:srgbClr val="2C2C2C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96" name="Oval 14">
              <a:extLst>
                <a:ext uri="{FF2B5EF4-FFF2-40B4-BE49-F238E27FC236}">
                  <a16:creationId xmlns:a16="http://schemas.microsoft.com/office/drawing/2014/main" id="{E9642FFE-4701-4D69-8AEB-E7760B2E186A}"/>
                </a:ext>
              </a:extLst>
            </p:cNvPr>
            <p:cNvSpPr/>
            <p:nvPr/>
          </p:nvSpPr>
          <p:spPr>
            <a:xfrm>
              <a:off x="2562777" y="1255993"/>
              <a:ext cx="146688" cy="146688"/>
            </a:xfrm>
            <a:prstGeom prst="ellipse">
              <a:avLst/>
            </a:prstGeom>
            <a:solidFill>
              <a:srgbClr val="2C2C2C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97" name="Oval 15">
              <a:extLst>
                <a:ext uri="{FF2B5EF4-FFF2-40B4-BE49-F238E27FC236}">
                  <a16:creationId xmlns:a16="http://schemas.microsoft.com/office/drawing/2014/main" id="{A0158575-5399-E83C-4916-2E9534CA5C24}"/>
                </a:ext>
              </a:extLst>
            </p:cNvPr>
            <p:cNvSpPr/>
            <p:nvPr/>
          </p:nvSpPr>
          <p:spPr>
            <a:xfrm>
              <a:off x="3267942" y="1255993"/>
              <a:ext cx="146688" cy="146688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98" name="TextBox 16">
              <a:extLst>
                <a:ext uri="{FF2B5EF4-FFF2-40B4-BE49-F238E27FC236}">
                  <a16:creationId xmlns:a16="http://schemas.microsoft.com/office/drawing/2014/main" id="{DB4E88EE-14FF-B657-E50C-066CFB24C68D}"/>
                </a:ext>
              </a:extLst>
            </p:cNvPr>
            <p:cNvSpPr txBox="1"/>
            <p:nvPr/>
          </p:nvSpPr>
          <p:spPr>
            <a:xfrm>
              <a:off x="3414630" y="1158521"/>
              <a:ext cx="44755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HV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EFD35CE-6EB7-65D5-CDBD-0A2A9A61C5BC}"/>
                </a:ext>
              </a:extLst>
            </p:cNvPr>
            <p:cNvSpPr/>
            <p:nvPr/>
          </p:nvSpPr>
          <p:spPr>
            <a:xfrm>
              <a:off x="3341286" y="3211926"/>
              <a:ext cx="1095438" cy="67619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Amplifier, Shaper,…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B1B0C24-5C72-A71E-BD9E-313130001A40}"/>
                </a:ext>
              </a:extLst>
            </p:cNvPr>
            <p:cNvSpPr/>
            <p:nvPr/>
          </p:nvSpPr>
          <p:spPr>
            <a:xfrm>
              <a:off x="4655407" y="3211925"/>
              <a:ext cx="1095438" cy="67619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ADC</a:t>
              </a:r>
              <a:endParaRPr kumimoji="0" lang="en-US" sz="14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101" name="Straight Connector 19">
              <a:extLst>
                <a:ext uri="{FF2B5EF4-FFF2-40B4-BE49-F238E27FC236}">
                  <a16:creationId xmlns:a16="http://schemas.microsoft.com/office/drawing/2014/main" id="{C78419CC-BDF5-2ADD-7687-841F3B5BE1F0}"/>
                </a:ext>
              </a:extLst>
            </p:cNvPr>
            <p:cNvCxnSpPr>
              <a:cxnSpLocks/>
              <a:stCxn id="99" idx="3"/>
              <a:endCxn id="100" idx="1"/>
            </p:cNvCxnSpPr>
            <p:nvPr/>
          </p:nvCxnSpPr>
          <p:spPr>
            <a:xfrm flipV="1">
              <a:off x="4436724" y="3550023"/>
              <a:ext cx="204433" cy="1"/>
            </a:xfrm>
            <a:prstGeom prst="line">
              <a:avLst/>
            </a:prstGeom>
            <a:noFill/>
            <a:ln w="2857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sp>
          <p:nvSpPr>
            <p:cNvPr id="102" name="TextBox 20">
              <a:extLst>
                <a:ext uri="{FF2B5EF4-FFF2-40B4-BE49-F238E27FC236}">
                  <a16:creationId xmlns:a16="http://schemas.microsoft.com/office/drawing/2014/main" id="{EBE76624-A0E4-E8FE-6EDF-C7AE9A0D8F03}"/>
                </a:ext>
              </a:extLst>
            </p:cNvPr>
            <p:cNvSpPr txBox="1"/>
            <p:nvPr/>
          </p:nvSpPr>
          <p:spPr>
            <a:xfrm>
              <a:off x="739880" y="4360224"/>
              <a:ext cx="238078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Analog current sum</a:t>
              </a:r>
            </a:p>
          </p:txBody>
        </p:sp>
        <p:cxnSp>
          <p:nvCxnSpPr>
            <p:cNvPr id="103" name="Straight Arrow Connector 21">
              <a:extLst>
                <a:ext uri="{FF2B5EF4-FFF2-40B4-BE49-F238E27FC236}">
                  <a16:creationId xmlns:a16="http://schemas.microsoft.com/office/drawing/2014/main" id="{1FBA9EF6-31CC-1A98-2C92-A5EF1417FCD0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1930270" y="3623366"/>
              <a:ext cx="578104" cy="73685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4" name="Straight Arrow Connector 22">
              <a:extLst>
                <a:ext uri="{FF2B5EF4-FFF2-40B4-BE49-F238E27FC236}">
                  <a16:creationId xmlns:a16="http://schemas.microsoft.com/office/drawing/2014/main" id="{94929F8A-719F-9941-2AE7-B461983B9711}"/>
                </a:ext>
              </a:extLst>
            </p:cNvPr>
            <p:cNvCxnSpPr/>
            <p:nvPr/>
          </p:nvCxnSpPr>
          <p:spPr>
            <a:xfrm>
              <a:off x="1753880" y="3476681"/>
              <a:ext cx="488613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5" name="Straight Arrow Connector 23">
              <a:extLst>
                <a:ext uri="{FF2B5EF4-FFF2-40B4-BE49-F238E27FC236}">
                  <a16:creationId xmlns:a16="http://schemas.microsoft.com/office/drawing/2014/main" id="{4A757235-7F7D-3C52-408A-14211920FCB0}"/>
                </a:ext>
              </a:extLst>
            </p:cNvPr>
            <p:cNvCxnSpPr/>
            <p:nvPr/>
          </p:nvCxnSpPr>
          <p:spPr>
            <a:xfrm>
              <a:off x="2835409" y="3234711"/>
              <a:ext cx="0" cy="24197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6" name="Straight Connector 24">
              <a:extLst>
                <a:ext uri="{FF2B5EF4-FFF2-40B4-BE49-F238E27FC236}">
                  <a16:creationId xmlns:a16="http://schemas.microsoft.com/office/drawing/2014/main" id="{DE92404D-3493-2654-48AC-5555F3D3FC6B}"/>
                </a:ext>
              </a:extLst>
            </p:cNvPr>
            <p:cNvCxnSpPr/>
            <p:nvPr/>
          </p:nvCxnSpPr>
          <p:spPr>
            <a:xfrm>
              <a:off x="3046720" y="3563890"/>
              <a:ext cx="0" cy="23286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07" name="Straight Connector 25">
              <a:extLst>
                <a:ext uri="{FF2B5EF4-FFF2-40B4-BE49-F238E27FC236}">
                  <a16:creationId xmlns:a16="http://schemas.microsoft.com/office/drawing/2014/main" id="{47ED3247-2886-704C-9C5E-CF6EDA0AD25D}"/>
                </a:ext>
              </a:extLst>
            </p:cNvPr>
            <p:cNvCxnSpPr>
              <a:cxnSpLocks/>
            </p:cNvCxnSpPr>
            <p:nvPr/>
          </p:nvCxnSpPr>
          <p:spPr>
            <a:xfrm>
              <a:off x="2835409" y="3789070"/>
              <a:ext cx="42262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08" name="Straight Connector 26">
              <a:extLst>
                <a:ext uri="{FF2B5EF4-FFF2-40B4-BE49-F238E27FC236}">
                  <a16:creationId xmlns:a16="http://schemas.microsoft.com/office/drawing/2014/main" id="{91E6F542-04D0-1DCA-54FB-6B89BC37F6CD}"/>
                </a:ext>
              </a:extLst>
            </p:cNvPr>
            <p:cNvCxnSpPr>
              <a:cxnSpLocks/>
            </p:cNvCxnSpPr>
            <p:nvPr/>
          </p:nvCxnSpPr>
          <p:spPr>
            <a:xfrm>
              <a:off x="2845320" y="3888109"/>
              <a:ext cx="42262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27">
              <a:extLst>
                <a:ext uri="{FF2B5EF4-FFF2-40B4-BE49-F238E27FC236}">
                  <a16:creationId xmlns:a16="http://schemas.microsoft.com/office/drawing/2014/main" id="{6C8AFDDB-A276-265B-31FA-58C03A37A743}"/>
                </a:ext>
              </a:extLst>
            </p:cNvPr>
            <p:cNvCxnSpPr/>
            <p:nvPr/>
          </p:nvCxnSpPr>
          <p:spPr>
            <a:xfrm>
              <a:off x="3056631" y="3888109"/>
              <a:ext cx="0" cy="23286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10" name="Oval 28">
              <a:extLst>
                <a:ext uri="{FF2B5EF4-FFF2-40B4-BE49-F238E27FC236}">
                  <a16:creationId xmlns:a16="http://schemas.microsoft.com/office/drawing/2014/main" id="{EB24E982-2933-749B-5230-B23D950BCA3F}"/>
                </a:ext>
              </a:extLst>
            </p:cNvPr>
            <p:cNvSpPr/>
            <p:nvPr/>
          </p:nvSpPr>
          <p:spPr>
            <a:xfrm>
              <a:off x="2973972" y="3476678"/>
              <a:ext cx="146688" cy="146688"/>
            </a:xfrm>
            <a:prstGeom prst="ellipse">
              <a:avLst/>
            </a:prstGeom>
            <a:solidFill>
              <a:srgbClr val="2C2C2C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11" name="TextBox 29">
              <a:extLst>
                <a:ext uri="{FF2B5EF4-FFF2-40B4-BE49-F238E27FC236}">
                  <a16:creationId xmlns:a16="http://schemas.microsoft.com/office/drawing/2014/main" id="{B67309A5-D100-27F1-62DA-D60568AA05C9}"/>
                </a:ext>
              </a:extLst>
            </p:cNvPr>
            <p:cNvSpPr txBox="1"/>
            <p:nvPr/>
          </p:nvSpPr>
          <p:spPr>
            <a:xfrm>
              <a:off x="3585067" y="4363295"/>
              <a:ext cx="342433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 dirty="0" err="1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SiPM</a:t>
              </a: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 capacitance </a:t>
              </a: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Book Antiqua" panose="02040602050305030304" pitchFamily="18" charset="0"/>
                </a:rPr>
                <a:t>→ </a:t>
              </a: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electronic noise</a:t>
              </a:r>
            </a:p>
          </p:txBody>
        </p:sp>
        <p:cxnSp>
          <p:nvCxnSpPr>
            <p:cNvPr id="112" name="Straight Arrow Connector 30">
              <a:extLst>
                <a:ext uri="{FF2B5EF4-FFF2-40B4-BE49-F238E27FC236}">
                  <a16:creationId xmlns:a16="http://schemas.microsoft.com/office/drawing/2014/main" id="{142428C4-4942-47FA-58F9-9F29AEC95949}"/>
                </a:ext>
              </a:extLst>
            </p:cNvPr>
            <p:cNvCxnSpPr>
              <a:cxnSpLocks/>
              <a:stCxn id="111" idx="1"/>
            </p:cNvCxnSpPr>
            <p:nvPr/>
          </p:nvCxnSpPr>
          <p:spPr>
            <a:xfrm flipH="1" flipV="1">
              <a:off x="3154150" y="4053282"/>
              <a:ext cx="430917" cy="48082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3" name="TextBox 31">
              <a:extLst>
                <a:ext uri="{FF2B5EF4-FFF2-40B4-BE49-F238E27FC236}">
                  <a16:creationId xmlns:a16="http://schemas.microsoft.com/office/drawing/2014/main" id="{7F7548EC-A2DC-CEFA-6CBE-418B2F40749A}"/>
                </a:ext>
              </a:extLst>
            </p:cNvPr>
            <p:cNvSpPr txBox="1"/>
            <p:nvPr/>
          </p:nvSpPr>
          <p:spPr>
            <a:xfrm>
              <a:off x="3486680" y="1840326"/>
              <a:ext cx="405379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0" cap="none" spc="0" normalizeH="0" baseline="0" noProof="0" dirty="0">
                  <a:ln>
                    <a:noFill/>
                  </a:ln>
                  <a:solidFill>
                    <a:srgbClr val="820000"/>
                  </a:solidFill>
                  <a:effectLst/>
                  <a:uLnTx/>
                  <a:uFillTx/>
                  <a:latin typeface="Arial Narrow"/>
                </a:rPr>
                <a:t>Response of the SPAD is binary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9E8E0F4-CE9F-A23C-818D-64FAC977A560}"/>
                </a:ext>
              </a:extLst>
            </p:cNvPr>
            <p:cNvSpPr/>
            <p:nvPr/>
          </p:nvSpPr>
          <p:spPr>
            <a:xfrm>
              <a:off x="1221761" y="1098817"/>
              <a:ext cx="2066267" cy="3090589"/>
            </a:xfrm>
            <a:prstGeom prst="rect">
              <a:avLst/>
            </a:prstGeom>
            <a:noFill/>
            <a:ln w="6350">
              <a:solidFill>
                <a:srgbClr val="00B050">
                  <a:lumMod val="50000"/>
                </a:srgbClr>
              </a:solidFill>
              <a:prstDash val="dash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130" name="Group 48">
            <a:extLst>
              <a:ext uri="{FF2B5EF4-FFF2-40B4-BE49-F238E27FC236}">
                <a16:creationId xmlns:a16="http://schemas.microsoft.com/office/drawing/2014/main" id="{3494E694-1C0E-0586-EE11-E80C82EB16D0}"/>
              </a:ext>
            </a:extLst>
          </p:cNvPr>
          <p:cNvGrpSpPr/>
          <p:nvPr/>
        </p:nvGrpSpPr>
        <p:grpSpPr>
          <a:xfrm>
            <a:off x="7753977" y="1541011"/>
            <a:ext cx="4100976" cy="2644909"/>
            <a:chOff x="7424815" y="1243200"/>
            <a:chExt cx="4100976" cy="2644909"/>
          </a:xfrm>
        </p:grpSpPr>
        <p:grpSp>
          <p:nvGrpSpPr>
            <p:cNvPr id="131" name="Group 49">
              <a:extLst>
                <a:ext uri="{FF2B5EF4-FFF2-40B4-BE49-F238E27FC236}">
                  <a16:creationId xmlns:a16="http://schemas.microsoft.com/office/drawing/2014/main" id="{2C5D4B98-8D8C-BDCA-4B4A-F252C6AC89FA}"/>
                </a:ext>
              </a:extLst>
            </p:cNvPr>
            <p:cNvGrpSpPr/>
            <p:nvPr/>
          </p:nvGrpSpPr>
          <p:grpSpPr>
            <a:xfrm>
              <a:off x="7811370" y="1913671"/>
              <a:ext cx="255494" cy="221876"/>
              <a:chOff x="1882588" y="3845859"/>
              <a:chExt cx="255494" cy="221876"/>
            </a:xfrm>
          </p:grpSpPr>
          <p:sp>
            <p:nvSpPr>
              <p:cNvPr id="164" name="Isosceles Triangle 82">
                <a:extLst>
                  <a:ext uri="{FF2B5EF4-FFF2-40B4-BE49-F238E27FC236}">
                    <a16:creationId xmlns:a16="http://schemas.microsoft.com/office/drawing/2014/main" id="{71B8B780-8CE3-33BE-A47F-F89FB03C2CB0}"/>
                  </a:ext>
                </a:extLst>
              </p:cNvPr>
              <p:cNvSpPr/>
              <p:nvPr/>
            </p:nvSpPr>
            <p:spPr>
              <a:xfrm>
                <a:off x="1882588" y="3845859"/>
                <a:ext cx="255494" cy="221876"/>
              </a:xfrm>
              <a:prstGeom prst="triangle">
                <a:avLst/>
              </a:prstGeom>
              <a:solidFill>
                <a:sysClr val="window" lastClr="FFFFFF"/>
              </a:solidFill>
              <a:ln w="22225">
                <a:solidFill>
                  <a:srgbClr val="2C2C2C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65" name="Straight Connector 83">
                <a:extLst>
                  <a:ext uri="{FF2B5EF4-FFF2-40B4-BE49-F238E27FC236}">
                    <a16:creationId xmlns:a16="http://schemas.microsoft.com/office/drawing/2014/main" id="{912A6FCD-6B6A-EDD8-3D7E-32807669542E}"/>
                  </a:ext>
                </a:extLst>
              </p:cNvPr>
              <p:cNvCxnSpPr/>
              <p:nvPr/>
            </p:nvCxnSpPr>
            <p:spPr>
              <a:xfrm>
                <a:off x="1882588" y="3845859"/>
                <a:ext cx="25549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2" name="Group 50">
              <a:extLst>
                <a:ext uri="{FF2B5EF4-FFF2-40B4-BE49-F238E27FC236}">
                  <a16:creationId xmlns:a16="http://schemas.microsoft.com/office/drawing/2014/main" id="{C5E57274-DF33-DB0B-96C3-4033446B2D2C}"/>
                </a:ext>
              </a:extLst>
            </p:cNvPr>
            <p:cNvGrpSpPr/>
            <p:nvPr/>
          </p:nvGrpSpPr>
          <p:grpSpPr>
            <a:xfrm>
              <a:off x="9091233" y="1913671"/>
              <a:ext cx="255494" cy="221876"/>
              <a:chOff x="2152463" y="3845859"/>
              <a:chExt cx="255494" cy="221876"/>
            </a:xfrm>
          </p:grpSpPr>
          <p:sp>
            <p:nvSpPr>
              <p:cNvPr id="162" name="Isosceles Triangle 80">
                <a:extLst>
                  <a:ext uri="{FF2B5EF4-FFF2-40B4-BE49-F238E27FC236}">
                    <a16:creationId xmlns:a16="http://schemas.microsoft.com/office/drawing/2014/main" id="{32E1D441-FEF2-0184-5D5D-B38EED675AE3}"/>
                  </a:ext>
                </a:extLst>
              </p:cNvPr>
              <p:cNvSpPr/>
              <p:nvPr/>
            </p:nvSpPr>
            <p:spPr>
              <a:xfrm>
                <a:off x="2152463" y="3845859"/>
                <a:ext cx="255494" cy="221876"/>
              </a:xfrm>
              <a:prstGeom prst="triangle">
                <a:avLst/>
              </a:prstGeom>
              <a:solidFill>
                <a:sysClr val="window" lastClr="FFFFFF"/>
              </a:solidFill>
              <a:ln w="22225">
                <a:solidFill>
                  <a:srgbClr val="2C2C2C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63" name="Straight Connector 81">
                <a:extLst>
                  <a:ext uri="{FF2B5EF4-FFF2-40B4-BE49-F238E27FC236}">
                    <a16:creationId xmlns:a16="http://schemas.microsoft.com/office/drawing/2014/main" id="{31973F8D-E6E3-1526-0966-C0E80009ABE0}"/>
                  </a:ext>
                </a:extLst>
              </p:cNvPr>
              <p:cNvCxnSpPr/>
              <p:nvPr/>
            </p:nvCxnSpPr>
            <p:spPr>
              <a:xfrm>
                <a:off x="2152463" y="3845859"/>
                <a:ext cx="255494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33" name="Straight Connector 51">
              <a:extLst>
                <a:ext uri="{FF2B5EF4-FFF2-40B4-BE49-F238E27FC236}">
                  <a16:creationId xmlns:a16="http://schemas.microsoft.com/office/drawing/2014/main" id="{43DABD7F-5753-F055-D9CA-EEE34F6E985E}"/>
                </a:ext>
              </a:extLst>
            </p:cNvPr>
            <p:cNvCxnSpPr>
              <a:cxnSpLocks/>
              <a:stCxn id="162" idx="0"/>
            </p:cNvCxnSpPr>
            <p:nvPr/>
          </p:nvCxnSpPr>
          <p:spPr>
            <a:xfrm flipV="1">
              <a:off x="9218980" y="1402683"/>
              <a:ext cx="0" cy="510988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134" name="Straight Connector 52">
              <a:extLst>
                <a:ext uri="{FF2B5EF4-FFF2-40B4-BE49-F238E27FC236}">
                  <a16:creationId xmlns:a16="http://schemas.microsoft.com/office/drawing/2014/main" id="{9342D2CF-8946-31AF-2042-A59F318CF73C}"/>
                </a:ext>
              </a:extLst>
            </p:cNvPr>
            <p:cNvCxnSpPr/>
            <p:nvPr/>
          </p:nvCxnSpPr>
          <p:spPr>
            <a:xfrm flipV="1">
              <a:off x="9218980" y="2135547"/>
              <a:ext cx="0" cy="510988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DCBBF4A-43C2-90FC-FD9B-690051150234}"/>
                </a:ext>
              </a:extLst>
            </p:cNvPr>
            <p:cNvSpPr/>
            <p:nvPr/>
          </p:nvSpPr>
          <p:spPr>
            <a:xfrm>
              <a:off x="8722784" y="2640279"/>
              <a:ext cx="1005840" cy="583986"/>
            </a:xfrm>
            <a:prstGeom prst="rect">
              <a:avLst/>
            </a:prstGeom>
            <a:solidFill>
              <a:sysClr val="window" lastClr="FFFFFF"/>
            </a:solidFill>
            <a:ln w="22225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Quench</a:t>
              </a:r>
              <a:endParaRPr kumimoji="0" lang="en-US" sz="11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136" name="Straight Connector 54">
              <a:extLst>
                <a:ext uri="{FF2B5EF4-FFF2-40B4-BE49-F238E27FC236}">
                  <a16:creationId xmlns:a16="http://schemas.microsoft.com/office/drawing/2014/main" id="{251025B5-CE68-2BAA-73D5-2E7B30BEB6B4}"/>
                </a:ext>
              </a:extLst>
            </p:cNvPr>
            <p:cNvCxnSpPr/>
            <p:nvPr/>
          </p:nvCxnSpPr>
          <p:spPr>
            <a:xfrm>
              <a:off x="8295567" y="2324768"/>
              <a:ext cx="523014" cy="0"/>
            </a:xfrm>
            <a:prstGeom prst="line">
              <a:avLst/>
            </a:prstGeom>
            <a:noFill/>
            <a:ln w="28575" cap="flat" cmpd="sng" algn="ctr">
              <a:solidFill>
                <a:srgbClr val="2C2C2C"/>
              </a:solidFill>
              <a:prstDash val="sysDot"/>
              <a:miter lim="800000"/>
            </a:ln>
            <a:effectLst/>
          </p:spPr>
        </p:cxnSp>
        <p:cxnSp>
          <p:nvCxnSpPr>
            <p:cNvPr id="137" name="Straight Connector 55">
              <a:extLst>
                <a:ext uri="{FF2B5EF4-FFF2-40B4-BE49-F238E27FC236}">
                  <a16:creationId xmlns:a16="http://schemas.microsoft.com/office/drawing/2014/main" id="{C40B552F-3B1D-0140-CD91-9E75A115B02A}"/>
                </a:ext>
              </a:extLst>
            </p:cNvPr>
            <p:cNvCxnSpPr>
              <a:cxnSpLocks/>
            </p:cNvCxnSpPr>
            <p:nvPr/>
          </p:nvCxnSpPr>
          <p:spPr>
            <a:xfrm>
              <a:off x="7939117" y="1402683"/>
              <a:ext cx="1631898" cy="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138" name="Straight Connector 56">
              <a:extLst>
                <a:ext uri="{FF2B5EF4-FFF2-40B4-BE49-F238E27FC236}">
                  <a16:creationId xmlns:a16="http://schemas.microsoft.com/office/drawing/2014/main" id="{FC3116C6-A1A4-299D-4A81-9FE7EFC31762}"/>
                </a:ext>
              </a:extLst>
            </p:cNvPr>
            <p:cNvCxnSpPr>
              <a:cxnSpLocks/>
            </p:cNvCxnSpPr>
            <p:nvPr/>
          </p:nvCxnSpPr>
          <p:spPr>
            <a:xfrm>
              <a:off x="7939116" y="3623369"/>
              <a:ext cx="2243297" cy="31351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sp>
          <p:nvSpPr>
            <p:cNvPr id="139" name="Oval 57">
              <a:extLst>
                <a:ext uri="{FF2B5EF4-FFF2-40B4-BE49-F238E27FC236}">
                  <a16:creationId xmlns:a16="http://schemas.microsoft.com/office/drawing/2014/main" id="{A4915230-B622-C663-C8BD-2479D4DFB86C}"/>
                </a:ext>
              </a:extLst>
            </p:cNvPr>
            <p:cNvSpPr/>
            <p:nvPr/>
          </p:nvSpPr>
          <p:spPr>
            <a:xfrm>
              <a:off x="9145636" y="1329338"/>
              <a:ext cx="146688" cy="146688"/>
            </a:xfrm>
            <a:prstGeom prst="ellipse">
              <a:avLst/>
            </a:prstGeom>
            <a:solidFill>
              <a:srgbClr val="2C2C2C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0" name="Oval 58">
              <a:extLst>
                <a:ext uri="{FF2B5EF4-FFF2-40B4-BE49-F238E27FC236}">
                  <a16:creationId xmlns:a16="http://schemas.microsoft.com/office/drawing/2014/main" id="{8529198D-7E6B-755E-043A-27221A08CFA7}"/>
                </a:ext>
              </a:extLst>
            </p:cNvPr>
            <p:cNvSpPr/>
            <p:nvPr/>
          </p:nvSpPr>
          <p:spPr>
            <a:xfrm>
              <a:off x="9580926" y="1329338"/>
              <a:ext cx="146688" cy="146688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0" cap="none" spc="0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656228C-69B0-E4AF-0AD2-F622037BF56E}"/>
                </a:ext>
              </a:extLst>
            </p:cNvPr>
            <p:cNvSpPr/>
            <p:nvPr/>
          </p:nvSpPr>
          <p:spPr>
            <a:xfrm>
              <a:off x="7424815" y="2650725"/>
              <a:ext cx="1005840" cy="583986"/>
            </a:xfrm>
            <a:prstGeom prst="rect">
              <a:avLst/>
            </a:prstGeom>
            <a:solidFill>
              <a:sysClr val="window" lastClr="FFFFFF"/>
            </a:solidFill>
            <a:ln w="22225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Quench</a:t>
              </a:r>
              <a:endParaRPr kumimoji="0" lang="en-US" sz="11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142" name="Straight Connector 60">
              <a:extLst>
                <a:ext uri="{FF2B5EF4-FFF2-40B4-BE49-F238E27FC236}">
                  <a16:creationId xmlns:a16="http://schemas.microsoft.com/office/drawing/2014/main" id="{5D746A7F-23A1-62B5-596B-F4BCA911B573}"/>
                </a:ext>
              </a:extLst>
            </p:cNvPr>
            <p:cNvCxnSpPr>
              <a:cxnSpLocks/>
            </p:cNvCxnSpPr>
            <p:nvPr/>
          </p:nvCxnSpPr>
          <p:spPr>
            <a:xfrm>
              <a:off x="9218979" y="3234712"/>
              <a:ext cx="0" cy="24197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143" name="Straight Connector 61">
              <a:extLst>
                <a:ext uri="{FF2B5EF4-FFF2-40B4-BE49-F238E27FC236}">
                  <a16:creationId xmlns:a16="http://schemas.microsoft.com/office/drawing/2014/main" id="{82F29638-7C84-994A-EE53-D4223C92E222}"/>
                </a:ext>
              </a:extLst>
            </p:cNvPr>
            <p:cNvCxnSpPr>
              <a:cxnSpLocks/>
            </p:cNvCxnSpPr>
            <p:nvPr/>
          </p:nvCxnSpPr>
          <p:spPr>
            <a:xfrm>
              <a:off x="9218979" y="3476681"/>
              <a:ext cx="1233309" cy="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02C413F-5A94-3A1E-973D-A93EBEC23833}"/>
                </a:ext>
              </a:extLst>
            </p:cNvPr>
            <p:cNvSpPr/>
            <p:nvPr/>
          </p:nvSpPr>
          <p:spPr>
            <a:xfrm>
              <a:off x="10182412" y="2573190"/>
              <a:ext cx="1343379" cy="1314919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2C2C2C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Digital Signal Processing</a:t>
              </a:r>
            </a:p>
          </p:txBody>
        </p:sp>
        <p:grpSp>
          <p:nvGrpSpPr>
            <p:cNvPr id="145" name="Group 63">
              <a:extLst>
                <a:ext uri="{FF2B5EF4-FFF2-40B4-BE49-F238E27FC236}">
                  <a16:creationId xmlns:a16="http://schemas.microsoft.com/office/drawing/2014/main" id="{24132B87-3537-2607-5876-79FCAF1F3ACD}"/>
                </a:ext>
              </a:extLst>
            </p:cNvPr>
            <p:cNvGrpSpPr/>
            <p:nvPr/>
          </p:nvGrpSpPr>
          <p:grpSpPr>
            <a:xfrm>
              <a:off x="9645711" y="3272708"/>
              <a:ext cx="409386" cy="130629"/>
              <a:chOff x="8235152" y="937452"/>
              <a:chExt cx="409386" cy="130629"/>
            </a:xfrm>
          </p:grpSpPr>
          <p:cxnSp>
            <p:nvCxnSpPr>
              <p:cNvPr id="157" name="Straight Connector 75">
                <a:extLst>
                  <a:ext uri="{FF2B5EF4-FFF2-40B4-BE49-F238E27FC236}">
                    <a16:creationId xmlns:a16="http://schemas.microsoft.com/office/drawing/2014/main" id="{43B70BA0-192B-C8D5-33A2-784139ADB1A9}"/>
                  </a:ext>
                </a:extLst>
              </p:cNvPr>
              <p:cNvCxnSpPr/>
              <p:nvPr/>
            </p:nvCxnSpPr>
            <p:spPr>
              <a:xfrm>
                <a:off x="8235152" y="1068081"/>
                <a:ext cx="1466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76">
                <a:extLst>
                  <a:ext uri="{FF2B5EF4-FFF2-40B4-BE49-F238E27FC236}">
                    <a16:creationId xmlns:a16="http://schemas.microsoft.com/office/drawing/2014/main" id="{EE5FC14C-52A5-B6C3-CB5F-1F13531A42CF}"/>
                  </a:ext>
                </a:extLst>
              </p:cNvPr>
              <p:cNvCxnSpPr/>
              <p:nvPr/>
            </p:nvCxnSpPr>
            <p:spPr>
              <a:xfrm flipV="1">
                <a:off x="8381840" y="937452"/>
                <a:ext cx="0" cy="130629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77">
                <a:extLst>
                  <a:ext uri="{FF2B5EF4-FFF2-40B4-BE49-F238E27FC236}">
                    <a16:creationId xmlns:a16="http://schemas.microsoft.com/office/drawing/2014/main" id="{51C1A365-110D-CE68-CBBA-C9C3D59EBAEC}"/>
                  </a:ext>
                </a:extLst>
              </p:cNvPr>
              <p:cNvCxnSpPr/>
              <p:nvPr/>
            </p:nvCxnSpPr>
            <p:spPr>
              <a:xfrm>
                <a:off x="8381840" y="937452"/>
                <a:ext cx="13206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0" name="Straight Connector 78">
                <a:extLst>
                  <a:ext uri="{FF2B5EF4-FFF2-40B4-BE49-F238E27FC236}">
                    <a16:creationId xmlns:a16="http://schemas.microsoft.com/office/drawing/2014/main" id="{5EF03E49-F002-2C03-BD9B-1229091E4246}"/>
                  </a:ext>
                </a:extLst>
              </p:cNvPr>
              <p:cNvCxnSpPr/>
              <p:nvPr/>
            </p:nvCxnSpPr>
            <p:spPr>
              <a:xfrm>
                <a:off x="8513909" y="937452"/>
                <a:ext cx="0" cy="130629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1" name="Straight Connector 79">
                <a:extLst>
                  <a:ext uri="{FF2B5EF4-FFF2-40B4-BE49-F238E27FC236}">
                    <a16:creationId xmlns:a16="http://schemas.microsoft.com/office/drawing/2014/main" id="{AA0973C6-E1F1-2BC8-E1CB-D9688F3E1ECB}"/>
                  </a:ext>
                </a:extLst>
              </p:cNvPr>
              <p:cNvCxnSpPr/>
              <p:nvPr/>
            </p:nvCxnSpPr>
            <p:spPr>
              <a:xfrm>
                <a:off x="8513909" y="1068081"/>
                <a:ext cx="13062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6" name="Group 64">
              <a:extLst>
                <a:ext uri="{FF2B5EF4-FFF2-40B4-BE49-F238E27FC236}">
                  <a16:creationId xmlns:a16="http://schemas.microsoft.com/office/drawing/2014/main" id="{DE87287F-4F1E-25B8-1848-739A6140655E}"/>
                </a:ext>
              </a:extLst>
            </p:cNvPr>
            <p:cNvGrpSpPr/>
            <p:nvPr/>
          </p:nvGrpSpPr>
          <p:grpSpPr>
            <a:xfrm>
              <a:off x="9654990" y="3717572"/>
              <a:ext cx="409386" cy="130629"/>
              <a:chOff x="8235152" y="937452"/>
              <a:chExt cx="409386" cy="130629"/>
            </a:xfrm>
          </p:grpSpPr>
          <p:cxnSp>
            <p:nvCxnSpPr>
              <p:cNvPr id="152" name="Straight Connector 70">
                <a:extLst>
                  <a:ext uri="{FF2B5EF4-FFF2-40B4-BE49-F238E27FC236}">
                    <a16:creationId xmlns:a16="http://schemas.microsoft.com/office/drawing/2014/main" id="{7A481E3D-4A1F-10DB-CE4C-BEAE6E3FEB44}"/>
                  </a:ext>
                </a:extLst>
              </p:cNvPr>
              <p:cNvCxnSpPr/>
              <p:nvPr/>
            </p:nvCxnSpPr>
            <p:spPr>
              <a:xfrm>
                <a:off x="8235152" y="1068081"/>
                <a:ext cx="1466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3" name="Straight Connector 71">
                <a:extLst>
                  <a:ext uri="{FF2B5EF4-FFF2-40B4-BE49-F238E27FC236}">
                    <a16:creationId xmlns:a16="http://schemas.microsoft.com/office/drawing/2014/main" id="{85E26B9B-7E03-DAA9-C356-019C8BC39D2A}"/>
                  </a:ext>
                </a:extLst>
              </p:cNvPr>
              <p:cNvCxnSpPr/>
              <p:nvPr/>
            </p:nvCxnSpPr>
            <p:spPr>
              <a:xfrm flipV="1">
                <a:off x="8381840" y="937452"/>
                <a:ext cx="0" cy="130629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Straight Connector 72">
                <a:extLst>
                  <a:ext uri="{FF2B5EF4-FFF2-40B4-BE49-F238E27FC236}">
                    <a16:creationId xmlns:a16="http://schemas.microsoft.com/office/drawing/2014/main" id="{4B403D95-0C88-163A-2B97-400B3B477A4A}"/>
                  </a:ext>
                </a:extLst>
              </p:cNvPr>
              <p:cNvCxnSpPr/>
              <p:nvPr/>
            </p:nvCxnSpPr>
            <p:spPr>
              <a:xfrm>
                <a:off x="8381840" y="937452"/>
                <a:ext cx="13206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Straight Connector 73">
                <a:extLst>
                  <a:ext uri="{FF2B5EF4-FFF2-40B4-BE49-F238E27FC236}">
                    <a16:creationId xmlns:a16="http://schemas.microsoft.com/office/drawing/2014/main" id="{2CBF1846-5948-90D2-FDAB-A72821F71842}"/>
                  </a:ext>
                </a:extLst>
              </p:cNvPr>
              <p:cNvCxnSpPr/>
              <p:nvPr/>
            </p:nvCxnSpPr>
            <p:spPr>
              <a:xfrm>
                <a:off x="8513909" y="937452"/>
                <a:ext cx="0" cy="130629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Straight Connector 74">
                <a:extLst>
                  <a:ext uri="{FF2B5EF4-FFF2-40B4-BE49-F238E27FC236}">
                    <a16:creationId xmlns:a16="http://schemas.microsoft.com/office/drawing/2014/main" id="{2F8EC005-B8B3-155E-E714-6F85423AD8F3}"/>
                  </a:ext>
                </a:extLst>
              </p:cNvPr>
              <p:cNvCxnSpPr/>
              <p:nvPr/>
            </p:nvCxnSpPr>
            <p:spPr>
              <a:xfrm>
                <a:off x="8513909" y="1068081"/>
                <a:ext cx="13062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2C2C2C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47" name="TextBox 65">
              <a:extLst>
                <a:ext uri="{FF2B5EF4-FFF2-40B4-BE49-F238E27FC236}">
                  <a16:creationId xmlns:a16="http://schemas.microsoft.com/office/drawing/2014/main" id="{6B1787CD-E2C5-E46E-11ED-8EC9DBF601FC}"/>
                </a:ext>
              </a:extLst>
            </p:cNvPr>
            <p:cNvSpPr txBox="1"/>
            <p:nvPr/>
          </p:nvSpPr>
          <p:spPr>
            <a:xfrm>
              <a:off x="9737525" y="1243200"/>
              <a:ext cx="44755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strike="noStrike" kern="0" cap="none" spc="0" normalizeH="0" baseline="0" noProof="0" dirty="0">
                  <a:ln>
                    <a:noFill/>
                  </a:ln>
                  <a:solidFill>
                    <a:srgbClr val="2C2C2C"/>
                  </a:solidFill>
                  <a:effectLst/>
                  <a:uLnTx/>
                  <a:uFillTx/>
                  <a:latin typeface="Arial Narrow"/>
                </a:rPr>
                <a:t>HV</a:t>
              </a:r>
            </a:p>
          </p:txBody>
        </p:sp>
        <p:cxnSp>
          <p:nvCxnSpPr>
            <p:cNvPr id="148" name="Straight Connector 66">
              <a:extLst>
                <a:ext uri="{FF2B5EF4-FFF2-40B4-BE49-F238E27FC236}">
                  <a16:creationId xmlns:a16="http://schemas.microsoft.com/office/drawing/2014/main" id="{16B385B7-E383-94F4-409B-9BC4940A5ACF}"/>
                </a:ext>
              </a:extLst>
            </p:cNvPr>
            <p:cNvCxnSpPr>
              <a:cxnSpLocks/>
              <a:stCxn id="164" idx="0"/>
            </p:cNvCxnSpPr>
            <p:nvPr/>
          </p:nvCxnSpPr>
          <p:spPr>
            <a:xfrm flipV="1">
              <a:off x="7939117" y="1402683"/>
              <a:ext cx="0" cy="510988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149" name="Straight Connector 67">
              <a:extLst>
                <a:ext uri="{FF2B5EF4-FFF2-40B4-BE49-F238E27FC236}">
                  <a16:creationId xmlns:a16="http://schemas.microsoft.com/office/drawing/2014/main" id="{7F7420B5-DFE0-AEE0-50F4-11FC89B3E7BD}"/>
                </a:ext>
              </a:extLst>
            </p:cNvPr>
            <p:cNvCxnSpPr/>
            <p:nvPr/>
          </p:nvCxnSpPr>
          <p:spPr>
            <a:xfrm flipV="1">
              <a:off x="7939117" y="2135547"/>
              <a:ext cx="0" cy="510988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  <p:cxnSp>
          <p:nvCxnSpPr>
            <p:cNvPr id="150" name="Straight Connector 68">
              <a:extLst>
                <a:ext uri="{FF2B5EF4-FFF2-40B4-BE49-F238E27FC236}">
                  <a16:creationId xmlns:a16="http://schemas.microsoft.com/office/drawing/2014/main" id="{447613A4-263D-3F28-7632-0840A89B876F}"/>
                </a:ext>
              </a:extLst>
            </p:cNvPr>
            <p:cNvCxnSpPr>
              <a:cxnSpLocks/>
            </p:cNvCxnSpPr>
            <p:nvPr/>
          </p:nvCxnSpPr>
          <p:spPr>
            <a:xfrm>
              <a:off x="7939117" y="3223799"/>
              <a:ext cx="0" cy="399570"/>
            </a:xfrm>
            <a:prstGeom prst="line">
              <a:avLst/>
            </a:prstGeom>
            <a:noFill/>
            <a:ln w="22225" cap="flat" cmpd="sng" algn="ctr">
              <a:solidFill>
                <a:srgbClr val="2C2C2C"/>
              </a:solidFill>
              <a:prstDash val="solid"/>
              <a:miter lim="800000"/>
            </a:ln>
            <a:effectLst/>
          </p:spPr>
        </p:cxnSp>
      </p:grpSp>
      <p:sp>
        <p:nvSpPr>
          <p:cNvPr id="166" name="TextBox 84">
            <a:extLst>
              <a:ext uri="{FF2B5EF4-FFF2-40B4-BE49-F238E27FC236}">
                <a16:creationId xmlns:a16="http://schemas.microsoft.com/office/drawing/2014/main" id="{C71D42A8-A1A2-E165-5BE2-F8566F5A58B1}"/>
              </a:ext>
            </a:extLst>
          </p:cNvPr>
          <p:cNvSpPr txBox="1"/>
          <p:nvPr/>
        </p:nvSpPr>
        <p:spPr>
          <a:xfrm>
            <a:off x="382972" y="5123354"/>
            <a:ext cx="36778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  <a:t>The amplifier transforms charge into voltage and then BACK to digital.</a:t>
            </a:r>
          </a:p>
        </p:txBody>
      </p:sp>
      <p:sp>
        <p:nvSpPr>
          <p:cNvPr id="167" name="TextBox 85">
            <a:extLst>
              <a:ext uri="{FF2B5EF4-FFF2-40B4-BE49-F238E27FC236}">
                <a16:creationId xmlns:a16="http://schemas.microsoft.com/office/drawing/2014/main" id="{A0CCD31E-4DD4-2E38-1DFA-E29ED2F60801}"/>
              </a:ext>
            </a:extLst>
          </p:cNvPr>
          <p:cNvSpPr txBox="1"/>
          <p:nvPr/>
        </p:nvSpPr>
        <p:spPr>
          <a:xfrm>
            <a:off x="7684512" y="5126525"/>
            <a:ext cx="427694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  <a:t>Individual SPAD readout, </a:t>
            </a:r>
            <a:b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  <a:t>no D/A+A/D conversion. </a:t>
            </a:r>
            <a:b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+mj-lt"/>
              </a:rPr>
              <a:t>Everything stays digital.</a:t>
            </a:r>
          </a:p>
        </p:txBody>
      </p:sp>
      <p:sp>
        <p:nvSpPr>
          <p:cNvPr id="168" name="TextBox 86">
            <a:extLst>
              <a:ext uri="{FF2B5EF4-FFF2-40B4-BE49-F238E27FC236}">
                <a16:creationId xmlns:a16="http://schemas.microsoft.com/office/drawing/2014/main" id="{1185FA3D-6CFE-837F-1F49-A0F8D488A49A}"/>
              </a:ext>
            </a:extLst>
          </p:cNvPr>
          <p:cNvSpPr txBox="1"/>
          <p:nvPr/>
        </p:nvSpPr>
        <p:spPr>
          <a:xfrm>
            <a:off x="1593349" y="1009040"/>
            <a:ext cx="134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C2C2C"/>
                </a:solidFill>
                <a:latin typeface="Arial Narrow"/>
              </a:rPr>
              <a:t>Analog </a:t>
            </a:r>
            <a:r>
              <a:rPr lang="en-US" sz="1800" b="1" dirty="0" err="1">
                <a:solidFill>
                  <a:srgbClr val="2C2C2C"/>
                </a:solidFill>
                <a:latin typeface="Arial Narrow"/>
              </a:rPr>
              <a:t>SiPM</a:t>
            </a:r>
            <a:endParaRPr lang="en-US" sz="1600" b="1" dirty="0">
              <a:solidFill>
                <a:srgbClr val="2C2C2C"/>
              </a:solidFill>
              <a:latin typeface="Arial Narrow"/>
            </a:endParaRPr>
          </a:p>
        </p:txBody>
      </p:sp>
      <p:sp>
        <p:nvSpPr>
          <p:cNvPr id="169" name="TextBox 87">
            <a:extLst>
              <a:ext uri="{FF2B5EF4-FFF2-40B4-BE49-F238E27FC236}">
                <a16:creationId xmlns:a16="http://schemas.microsoft.com/office/drawing/2014/main" id="{9BCB78A1-BA6E-CA74-4D22-AB8776EFF13D}"/>
              </a:ext>
            </a:extLst>
          </p:cNvPr>
          <p:cNvSpPr txBox="1"/>
          <p:nvPr/>
        </p:nvSpPr>
        <p:spPr>
          <a:xfrm>
            <a:off x="7684513" y="1071476"/>
            <a:ext cx="453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C2C2C"/>
                </a:solidFill>
                <a:latin typeface="Arial Narrow"/>
              </a:rPr>
              <a:t>Photon to Digital Converter (aka Digital </a:t>
            </a:r>
            <a:r>
              <a:rPr lang="en-US" sz="1800" b="1" dirty="0" err="1">
                <a:solidFill>
                  <a:srgbClr val="2C2C2C"/>
                </a:solidFill>
                <a:latin typeface="Arial Narrow"/>
              </a:rPr>
              <a:t>SiPM</a:t>
            </a:r>
            <a:r>
              <a:rPr lang="en-US" sz="1800" b="1" dirty="0">
                <a:solidFill>
                  <a:srgbClr val="2C2C2C"/>
                </a:solidFill>
                <a:latin typeface="Arial Narrow"/>
              </a:rPr>
              <a:t>) </a:t>
            </a:r>
            <a:endParaRPr lang="en-US" sz="1600" b="1" dirty="0">
              <a:solidFill>
                <a:srgbClr val="2C2C2C"/>
              </a:solidFill>
              <a:latin typeface="Arial Narrow"/>
            </a:endParaRPr>
          </a:p>
        </p:txBody>
      </p:sp>
      <p:sp>
        <p:nvSpPr>
          <p:cNvPr id="170" name="TextBox 88">
            <a:extLst>
              <a:ext uri="{FF2B5EF4-FFF2-40B4-BE49-F238E27FC236}">
                <a16:creationId xmlns:a16="http://schemas.microsoft.com/office/drawing/2014/main" id="{8948D991-7F98-F38A-52ED-3E9B832F962A}"/>
              </a:ext>
            </a:extLst>
          </p:cNvPr>
          <p:cNvSpPr txBox="1"/>
          <p:nvPr/>
        </p:nvSpPr>
        <p:spPr>
          <a:xfrm>
            <a:off x="1714826" y="2023916"/>
            <a:ext cx="725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C2C2C"/>
                </a:solidFill>
                <a:latin typeface="Arial Narrow"/>
              </a:rPr>
              <a:t>SPAD</a:t>
            </a:r>
          </a:p>
        </p:txBody>
      </p:sp>
      <p:sp>
        <p:nvSpPr>
          <p:cNvPr id="171" name="TextBox 89">
            <a:extLst>
              <a:ext uri="{FF2B5EF4-FFF2-40B4-BE49-F238E27FC236}">
                <a16:creationId xmlns:a16="http://schemas.microsoft.com/office/drawing/2014/main" id="{7A15A168-7C57-09C9-BF79-5F8340C52E88}"/>
              </a:ext>
            </a:extLst>
          </p:cNvPr>
          <p:cNvSpPr txBox="1"/>
          <p:nvPr/>
        </p:nvSpPr>
        <p:spPr>
          <a:xfrm>
            <a:off x="8447920" y="2185705"/>
            <a:ext cx="725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2C2C2C"/>
                </a:solidFill>
                <a:latin typeface="Arial Narrow"/>
              </a:rPr>
              <a:t>SPAD</a:t>
            </a:r>
          </a:p>
        </p:txBody>
      </p:sp>
      <p:sp>
        <p:nvSpPr>
          <p:cNvPr id="172" name="TextBox 91">
            <a:extLst>
              <a:ext uri="{FF2B5EF4-FFF2-40B4-BE49-F238E27FC236}">
                <a16:creationId xmlns:a16="http://schemas.microsoft.com/office/drawing/2014/main" id="{AB6C47CF-59C6-98F4-410F-E9FF783CDE0B}"/>
              </a:ext>
            </a:extLst>
          </p:cNvPr>
          <p:cNvSpPr txBox="1"/>
          <p:nvPr/>
        </p:nvSpPr>
        <p:spPr>
          <a:xfrm>
            <a:off x="844845" y="630607"/>
            <a:ext cx="321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2000" b="1" dirty="0" err="1">
                <a:solidFill>
                  <a:srgbClr val="2C2C2C"/>
                </a:solidFill>
                <a:latin typeface="Arial Narrow"/>
              </a:rPr>
              <a:t>SiPM</a:t>
            </a:r>
            <a:r>
              <a:rPr lang="fr-CA" sz="2000" b="1" dirty="0">
                <a:solidFill>
                  <a:srgbClr val="2C2C2C"/>
                </a:solidFill>
                <a:latin typeface="Arial Narrow"/>
              </a:rPr>
              <a:t> : Silicon Photo Multiplier</a:t>
            </a:r>
            <a:endParaRPr lang="en-CA" sz="2000" b="1" dirty="0">
              <a:solidFill>
                <a:srgbClr val="2C2C2C"/>
              </a:solidFill>
              <a:latin typeface="Arial Narrow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C57393F-8D3F-C903-32E3-85D4F0CF1F73}"/>
              </a:ext>
            </a:extLst>
          </p:cNvPr>
          <p:cNvSpPr/>
          <p:nvPr/>
        </p:nvSpPr>
        <p:spPr>
          <a:xfrm>
            <a:off x="7677339" y="1421870"/>
            <a:ext cx="4284115" cy="3138984"/>
          </a:xfrm>
          <a:prstGeom prst="rect">
            <a:avLst/>
          </a:prstGeom>
          <a:noFill/>
          <a:ln w="6350">
            <a:solidFill>
              <a:srgbClr val="00B050">
                <a:lumMod val="50000"/>
              </a:srgb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strike="noStrike" kern="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0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DC2F4D12-5866-3E7E-E581-89D5C3E7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Photon-to-Digital Converter: Architecture</a:t>
            </a:r>
            <a:endParaRPr lang="en-CA" dirty="0"/>
          </a:p>
        </p:txBody>
      </p:sp>
      <p:pic>
        <p:nvPicPr>
          <p:cNvPr id="7" name="Image 6" descr=" 7">
            <a:extLst>
              <a:ext uri="{FF2B5EF4-FFF2-40B4-BE49-F238E27FC236}">
                <a16:creationId xmlns:a16="http://schemas.microsoft.com/office/drawing/2014/main" id="{F283452E-0EA7-5353-4C3A-75CFB9EA7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52" y="770456"/>
            <a:ext cx="1708150" cy="1237790"/>
          </a:xfrm>
          <a:prstGeom prst="rect">
            <a:avLst/>
          </a:prstGeom>
        </p:spPr>
      </p:pic>
      <p:pic>
        <p:nvPicPr>
          <p:cNvPr id="9" name="Image 8" descr=" 9">
            <a:extLst>
              <a:ext uri="{FF2B5EF4-FFF2-40B4-BE49-F238E27FC236}">
                <a16:creationId xmlns:a16="http://schemas.microsoft.com/office/drawing/2014/main" id="{94D208B3-E06A-14EC-D02C-D1FD2FC97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419" y="897034"/>
            <a:ext cx="1803814" cy="792329"/>
          </a:xfrm>
          <a:prstGeom prst="rect">
            <a:avLst/>
          </a:prstGeom>
        </p:spPr>
      </p:pic>
      <p:pic>
        <p:nvPicPr>
          <p:cNvPr id="206" name="Graphique 205" descr=" 206">
            <a:extLst>
              <a:ext uri="{FF2B5EF4-FFF2-40B4-BE49-F238E27FC236}">
                <a16:creationId xmlns:a16="http://schemas.microsoft.com/office/drawing/2014/main" id="{96B6F15E-242C-A7FC-43E7-3EFD62921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618" y="2162809"/>
            <a:ext cx="10956763" cy="3887544"/>
          </a:xfrm>
          <a:prstGeom prst="rect">
            <a:avLst/>
          </a:prstGeom>
        </p:spPr>
      </p:pic>
      <p:sp>
        <p:nvSpPr>
          <p:cNvPr id="207" name="Arc 206" descr=" 207">
            <a:extLst>
              <a:ext uri="{FF2B5EF4-FFF2-40B4-BE49-F238E27FC236}">
                <a16:creationId xmlns:a16="http://schemas.microsoft.com/office/drawing/2014/main" id="{2A857B22-ADF7-8BCB-C985-487F43F02D70}"/>
              </a:ext>
            </a:extLst>
          </p:cNvPr>
          <p:cNvSpPr/>
          <p:nvPr/>
        </p:nvSpPr>
        <p:spPr bwMode="auto">
          <a:xfrm>
            <a:off x="2957062" y="1624404"/>
            <a:ext cx="2201508" cy="1575791"/>
          </a:xfrm>
          <a:prstGeom prst="arc">
            <a:avLst>
              <a:gd name="adj1" fmla="val 16200000"/>
              <a:gd name="adj2" fmla="val 20520416"/>
            </a:avLst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" name="Arc 207" descr=" 208">
            <a:extLst>
              <a:ext uri="{FF2B5EF4-FFF2-40B4-BE49-F238E27FC236}">
                <a16:creationId xmlns:a16="http://schemas.microsoft.com/office/drawing/2014/main" id="{4CB5A93A-ABE5-82F3-5213-81021D34C5F3}"/>
              </a:ext>
            </a:extLst>
          </p:cNvPr>
          <p:cNvSpPr/>
          <p:nvPr/>
        </p:nvSpPr>
        <p:spPr bwMode="auto">
          <a:xfrm rot="156126" flipH="1">
            <a:off x="1453381" y="970860"/>
            <a:ext cx="1503681" cy="2458140"/>
          </a:xfrm>
          <a:prstGeom prst="arc">
            <a:avLst>
              <a:gd name="adj1" fmla="val 16551445"/>
              <a:gd name="adj2" fmla="val 21371174"/>
            </a:avLst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0" name="Connecteur droit avec flèche 209" descr=" 210">
            <a:extLst>
              <a:ext uri="{FF2B5EF4-FFF2-40B4-BE49-F238E27FC236}">
                <a16:creationId xmlns:a16="http://schemas.microsoft.com/office/drawing/2014/main" id="{70E45648-75D1-AA4D-ED72-351BB0765F2A}"/>
              </a:ext>
            </a:extLst>
          </p:cNvPr>
          <p:cNvCxnSpPr>
            <a:stCxn id="9" idx="2"/>
          </p:cNvCxnSpPr>
          <p:nvPr/>
        </p:nvCxnSpPr>
        <p:spPr bwMode="auto">
          <a:xfrm>
            <a:off x="10580326" y="1689363"/>
            <a:ext cx="0" cy="47344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4" name="ZoneTexte 213" descr=" 214">
            <a:extLst>
              <a:ext uri="{FF2B5EF4-FFF2-40B4-BE49-F238E27FC236}">
                <a16:creationId xmlns:a16="http://schemas.microsoft.com/office/drawing/2014/main" id="{EF1A7AEA-D7E1-14EA-0530-13BA7C77127B}"/>
              </a:ext>
            </a:extLst>
          </p:cNvPr>
          <p:cNvSpPr txBox="1"/>
          <p:nvPr/>
        </p:nvSpPr>
        <p:spPr>
          <a:xfrm>
            <a:off x="5158570" y="6029716"/>
            <a:ext cx="295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Arial Narrow" panose="020B0606020202030204" pitchFamily="34" charset="0"/>
              </a:rPr>
              <a:t>×64 </a:t>
            </a:r>
            <a:r>
              <a:rPr lang="fr-CA" sz="1600" dirty="0" err="1">
                <a:latin typeface="Arial Narrow" panose="020B0606020202030204" pitchFamily="34" charset="0"/>
              </a:rPr>
              <a:t>PDCs</a:t>
            </a:r>
            <a:r>
              <a:rPr lang="fr-CA" sz="1600" dirty="0">
                <a:latin typeface="Arial Narrow" panose="020B0606020202030204" pitchFamily="34" charset="0"/>
              </a:rPr>
              <a:t>/Controller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6128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71185"/>
            <a:chOff x="4299853" y="612348"/>
            <a:chExt cx="8024226" cy="326874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6" y="3508631"/>
              <a:ext cx="2959133" cy="37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×64 PDCs/Controller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46170" cy="48628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200" b="1" dirty="0">
                <a:latin typeface="+mj-lt"/>
                <a:cs typeface="Calibri" panose="020F0502020204030204" pitchFamily="34" charset="0"/>
              </a:rPr>
              <a:t>3D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4096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3D pads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HV at the anode</a:t>
            </a:r>
          </a:p>
          <a:p>
            <a:endParaRPr lang="en-US" sz="2200" b="1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CMOS readout pads</a:t>
            </a:r>
            <a:endParaRPr kumimoji="0" lang="en-US" sz="22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  <a:alpha val="0"/>
                </a:schemeClr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711182" lvl="1" indent="-469888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3D pads (X 4096)</a:t>
            </a:r>
          </a:p>
          <a:p>
            <a:pPr marL="711182" lvl="1" indent="-469888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Individual quenching circuit for each SPAD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2D CMOS SPAD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64 SPAD on CMOS readout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Individually quenched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angle 3" descr=" 8">
            <a:extLst>
              <a:ext uri="{FF2B5EF4-FFF2-40B4-BE49-F238E27FC236}">
                <a16:creationId xmlns:a16="http://schemas.microsoft.com/office/drawing/2014/main" id="{9B87BA24-593A-1F81-6601-E5FA38854AA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706841" y="722478"/>
            <a:ext cx="1306684" cy="2706522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A2195-C168-1864-4C4C-0D1E5B0234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60183" y="4115882"/>
            <a:ext cx="62071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Quenching circuit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Read the SPAD from the cathode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Send the flag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Hold-off et recharge the SPAD</a:t>
            </a:r>
          </a:p>
          <a:p>
            <a:pPr marL="241294" lvl="1">
              <a:defRPr/>
            </a:pPr>
            <a:endParaRPr lang="en-US" sz="2200" dirty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70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71185"/>
            <a:chOff x="4299853" y="612348"/>
            <a:chExt cx="8024226" cy="326874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6" y="3508631"/>
              <a:ext cx="2959133" cy="37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×64 PDCs/Controller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46170" cy="48628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200" b="1" dirty="0">
                <a:latin typeface="+mj-lt"/>
                <a:cs typeface="Calibri" panose="020F0502020204030204" pitchFamily="34" charset="0"/>
              </a:rPr>
              <a:t>3D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4096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3D pads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HV at the anode</a:t>
            </a:r>
          </a:p>
          <a:p>
            <a:endParaRPr lang="en-US" sz="22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CMOS readout pads</a:t>
            </a:r>
            <a:endParaRPr kumimoji="0" lang="en-US" sz="22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3D pads (X 4096)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Individual quenching circuit for each SPAD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2D CMOS SPAD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64 SPAD on CMOS readout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Individually quenched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25E190A1-5785-32AD-C1AD-394E5711C2C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6110673" y="1183720"/>
            <a:ext cx="910309" cy="1010840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A2195-C168-1864-4C4C-0D1E5B0234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60183" y="4115882"/>
            <a:ext cx="62071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Quenching circuit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Read the SPAD from the cathode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Send the flag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Hold-off et recharge the SPAD</a:t>
            </a:r>
          </a:p>
          <a:p>
            <a:pPr marL="241294" lvl="1">
              <a:defRPr/>
            </a:pPr>
            <a:endParaRPr lang="en-US" sz="2200" dirty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19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71185"/>
            <a:chOff x="4299853" y="612348"/>
            <a:chExt cx="8024226" cy="326874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6" y="3508631"/>
              <a:ext cx="2959133" cy="37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×64 PDCs/Controller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46170" cy="48628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200" b="1" dirty="0">
                <a:latin typeface="+mj-lt"/>
                <a:cs typeface="Calibri" panose="020F0502020204030204" pitchFamily="34" charset="0"/>
              </a:rPr>
              <a:t>3D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4096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3D pads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HV at the anode</a:t>
            </a:r>
          </a:p>
          <a:p>
            <a:endParaRPr lang="en-US" sz="22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CMOS readout pads</a:t>
            </a:r>
            <a:endParaRPr kumimoji="0" lang="en-US" sz="22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3D pads (X 4096)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Individual quenching circuit for each SPAD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2D CMOS SPAD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64 SPAD on CMOS readout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Individually quenched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 descr=" 9">
            <a:extLst>
              <a:ext uri="{FF2B5EF4-FFF2-40B4-BE49-F238E27FC236}">
                <a16:creationId xmlns:a16="http://schemas.microsoft.com/office/drawing/2014/main" id="{F9FDA572-7519-F18A-6231-6EDD18F88A7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6110493" y="2286398"/>
            <a:ext cx="910490" cy="1021263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A2195-C168-1864-4C4C-0D1E5B0234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60183" y="4115882"/>
            <a:ext cx="62071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"/>
              <a:defRPr/>
            </a:pPr>
            <a:r>
              <a:rPr lang="en-US" sz="2200" b="1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Quenching circuit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Read the SPAD from the cathode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Send the flag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  <a:alpha val="0"/>
                  </a:schemeClr>
                </a:solidFill>
                <a:latin typeface="Arial" panose="020B0604020202020204" pitchFamily="34" charset="0"/>
              </a:rPr>
              <a:t>Hold-off et recharge the SPAD</a:t>
            </a:r>
          </a:p>
          <a:p>
            <a:pPr marL="241294" lvl="1">
              <a:defRPr/>
            </a:pPr>
            <a:endParaRPr lang="en-US" sz="2200" dirty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59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71185"/>
            <a:chOff x="4299853" y="612348"/>
            <a:chExt cx="8024226" cy="326874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6" y="3508631"/>
              <a:ext cx="2959133" cy="37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×64 PDCs/Controller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46170" cy="48628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200" b="1" dirty="0">
                <a:latin typeface="+mj-lt"/>
                <a:cs typeface="Calibri" panose="020F0502020204030204" pitchFamily="34" charset="0"/>
              </a:rPr>
              <a:t>3D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4096 SPAD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3D pads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HV at the anode</a:t>
            </a:r>
          </a:p>
          <a:p>
            <a:endParaRPr lang="en-US" sz="22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CMOS readout pads</a:t>
            </a:r>
            <a:endParaRPr kumimoji="0" lang="en-US" sz="22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3D pads (X 4096)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en-US" sz="22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Individual quenching circuit for each SPAD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2D CMOS SPAD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64 SPAD on CMOS readout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Individually quenched</a:t>
            </a:r>
          </a:p>
          <a:p>
            <a:pPr marL="241294" lvl="1"/>
            <a:endParaRPr lang="en-US" sz="2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4" descr=" 14">
            <a:extLst>
              <a:ext uri="{FF2B5EF4-FFF2-40B4-BE49-F238E27FC236}">
                <a16:creationId xmlns:a16="http://schemas.microsoft.com/office/drawing/2014/main" id="{6FDB36ED-0AD1-2FB4-CA0E-5AB19A023499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7117949" y="1159291"/>
            <a:ext cx="2467115" cy="2148369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A2195-C168-1864-4C4C-0D1E5B0234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60183" y="4115882"/>
            <a:ext cx="62071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Quenching circuit 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Read the SPAD from the cathode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Send the flag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Hold-off et recharge the SPAD</a:t>
            </a:r>
          </a:p>
          <a:p>
            <a:pPr marL="241294" lvl="1">
              <a:defRPr/>
            </a:pPr>
            <a:endParaRPr lang="en-US" sz="2200" dirty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942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40366"/>
            <a:chOff x="4299853" y="612348"/>
            <a:chExt cx="8024226" cy="323483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5" y="3508631"/>
              <a:ext cx="295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dirty="0">
                  <a:latin typeface="Arial Narrow" panose="020B0606020202030204" pitchFamily="34" charset="0"/>
                </a:rPr>
                <a:t>×64 </a:t>
              </a:r>
              <a:r>
                <a:rPr lang="fr-CA" sz="1600" dirty="0" err="1">
                  <a:latin typeface="Arial Narrow" panose="020B0606020202030204" pitchFamily="34" charset="0"/>
                </a:rPr>
                <a:t>PDCs</a:t>
              </a:r>
              <a:r>
                <a:rPr lang="fr-CA" sz="1600" dirty="0">
                  <a:latin typeface="Arial Narrow" panose="020B0606020202030204" pitchFamily="34" charset="0"/>
                </a:rPr>
                <a:t>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11540" cy="538609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CA" sz="1900" b="1" dirty="0">
                <a:latin typeface="+mj-lt"/>
                <a:cs typeface="Calibri" panose="020F0502020204030204" pitchFamily="34" charset="0"/>
              </a:rPr>
              <a:t>Flag output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Pulsed output  (adjustable from few ns to tens of ns).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From an OR-tree.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Timing jitter better than 100 </a:t>
            </a:r>
            <a:r>
              <a:rPr lang="en-CA" sz="1900" dirty="0" err="1">
                <a:latin typeface="+mj-lt"/>
                <a:cs typeface="Calibri" panose="020F0502020204030204" pitchFamily="34" charset="0"/>
              </a:rPr>
              <a:t>ps</a:t>
            </a:r>
            <a:r>
              <a:rPr lang="en-CA" sz="1900" dirty="0">
                <a:latin typeface="+mj-lt"/>
                <a:cs typeface="Calibri" panose="020F0502020204030204" pitchFamily="34" charset="0"/>
              </a:rPr>
              <a:t> RMS.</a:t>
            </a:r>
          </a:p>
          <a:p>
            <a:endParaRPr lang="fr-CA" sz="1900" b="1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kumimoji="0" lang="fr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</a:t>
            </a:r>
            <a:r>
              <a:rPr kumimoji="0" lang="fr-CA" sz="1900" b="1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Sum</a:t>
            </a:r>
            <a:endParaRPr kumimoji="0" lang="fr-CA" sz="19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  <a:alpha val="0"/>
                </a:schemeClr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711182" lvl="1" indent="-469888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count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triggered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SPADs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inside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a bin (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dynamic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range of 4096 photons).</a:t>
            </a:r>
          </a:p>
          <a:p>
            <a:pPr marL="711182" lvl="1" indent="-469888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Adjustable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bin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width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10 ns up to µs.</a:t>
            </a:r>
          </a:p>
          <a:p>
            <a:pPr marL="711182" lvl="1" indent="-469888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Internal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 FIFO of 128 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bins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.</a:t>
            </a:r>
          </a:p>
          <a:p>
            <a:pPr marL="241294" lvl="1"/>
            <a:endParaRPr lang="en-CA" sz="1900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Analog Monitor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en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Current proportional to triggered SPADs.</a:t>
            </a:r>
            <a:endParaRPr lang="en-CA" sz="1900" dirty="0">
              <a:solidFill>
                <a:schemeClr val="tx1">
                  <a:lumMod val="100000"/>
                  <a:alpha val="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ZoneTexte 26" descr=" 27">
            <a:extLst>
              <a:ext uri="{FF2B5EF4-FFF2-40B4-BE49-F238E27FC236}">
                <a16:creationId xmlns:a16="http://schemas.microsoft.com/office/drawing/2014/main" id="{8284B45C-D253-79BA-203A-DCB62938FD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03743" y="3811186"/>
            <a:ext cx="57276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00"/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Controller (1 for 64 PDCs)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Start PDC acquisition,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based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the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number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of flag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to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discriminate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dark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count.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Bank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TDCs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for timing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measurements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flags.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data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and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includes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post-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processing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Communicate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with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external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computer.</a:t>
            </a:r>
            <a:endParaRPr lang="fr-CA" sz="19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</p:txBody>
      </p:sp>
      <p:sp>
        <p:nvSpPr>
          <p:cNvPr id="4" name="Rectangle 3" descr=" 8">
            <a:extLst>
              <a:ext uri="{FF2B5EF4-FFF2-40B4-BE49-F238E27FC236}">
                <a16:creationId xmlns:a16="http://schemas.microsoft.com/office/drawing/2014/main" id="{9B87BA24-593A-1F81-6601-E5FA38854AAA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727100" y="1963151"/>
            <a:ext cx="910309" cy="677411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35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8B865DED-4FC2-590C-7715-057E7F3E78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54644" y="2301565"/>
            <a:ext cx="3874643" cy="31623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4D59E8-3DEC-D0FE-A964-E45073231F99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78722" y="633485"/>
            <a:ext cx="5472608" cy="5284529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CA" sz="2100" b="1" dirty="0">
                <a:latin typeface="Arial"/>
                <a:cs typeface="Arial"/>
              </a:rPr>
              <a:t>Large Scale Noble Liquid Experiments</a:t>
            </a:r>
          </a:p>
          <a:p>
            <a:pPr marL="304165" indent="-304165"/>
            <a:r>
              <a:rPr lang="en-CA" sz="2100" dirty="0" err="1">
                <a:latin typeface="Arial"/>
                <a:cs typeface="Arial"/>
              </a:rPr>
              <a:t>Neutrinoless</a:t>
            </a:r>
            <a:r>
              <a:rPr lang="en-CA" sz="2100" dirty="0">
                <a:latin typeface="Arial"/>
                <a:cs typeface="Arial"/>
              </a:rPr>
              <a:t> double beta decay and dark matter search</a:t>
            </a:r>
          </a:p>
          <a:p>
            <a:pPr marL="304165" indent="-304165"/>
            <a:r>
              <a:rPr lang="en-CA" sz="2100" dirty="0">
                <a:latin typeface="Arial"/>
                <a:cs typeface="Arial"/>
              </a:rPr>
              <a:t>4.6 m</a:t>
            </a:r>
            <a:r>
              <a:rPr lang="en-CA" sz="2100" baseline="30000" dirty="0">
                <a:latin typeface="Arial"/>
                <a:cs typeface="Arial"/>
              </a:rPr>
              <a:t>2 </a:t>
            </a:r>
            <a:r>
              <a:rPr lang="en-CA" sz="2100" dirty="0">
                <a:latin typeface="Arial"/>
                <a:cs typeface="Arial"/>
              </a:rPr>
              <a:t>of detectors </a:t>
            </a: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165" indent="-304165"/>
            <a:r>
              <a:rPr lang="en-CA" sz="2100" dirty="0">
                <a:latin typeface="Arial"/>
                <a:cs typeface="Arial"/>
              </a:rPr>
              <a:t>200 W max.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9ECC08-BB55-61E0-3B5E-FE76178E78F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958197" y="1236613"/>
            <a:ext cx="5707380" cy="493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E74DCFE-CF35-B55E-8C04-8D87297F4FF3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4592" y="-17404"/>
            <a:ext cx="10944787" cy="5981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 baseline="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3200" dirty="0"/>
              <a:t>Large Scale Noble Liquid Experiments and Neutron Imaging</a:t>
            </a:r>
            <a:endParaRPr lang="en-CA" sz="2933" kern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3109A3-6AD2-87BE-2B2A-7326199D25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978412" y="5239614"/>
            <a:ext cx="2716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[1] </a:t>
            </a:r>
            <a:r>
              <a:rPr lang="en-CA" sz="1200" dirty="0">
                <a:effectLst/>
              </a:rPr>
              <a:t>nEXO Collaboration </a:t>
            </a:r>
            <a:r>
              <a:rPr lang="en-CA" sz="1200" i="1" dirty="0">
                <a:effectLst/>
              </a:rPr>
              <a:t>et al, </a:t>
            </a:r>
            <a:r>
              <a:rPr lang="en-CA" sz="1200" dirty="0">
                <a:effectLst/>
              </a:rPr>
              <a:t>2018</a:t>
            </a:r>
            <a:endParaRPr lang="en-CA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1709B-38A2-BCF3-7DFE-394CCB45008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5980708" y="704186"/>
            <a:ext cx="5043238" cy="161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04784" indent="-304784" algn="l" rtl="0" eaLnBrk="1" fontAlgn="base" hangingPunct="1">
              <a:spcBef>
                <a:spcPts val="1333"/>
              </a:spcBef>
              <a:spcAft>
                <a:spcPct val="0"/>
              </a:spcAft>
              <a:buClrTx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68834" indent="-364050" algn="l" rtl="0" eaLnBrk="1" fontAlgn="base" hangingPunct="1">
              <a:spcBef>
                <a:spcPts val="533"/>
              </a:spcBef>
              <a:spcAft>
                <a:spcPct val="0"/>
              </a:spcAft>
              <a:buFont typeface="Lucida Grande" charset="0"/>
              <a:buChar char="-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354" indent="-243405" algn="l" rtl="0" eaLnBrk="1" fontAlgn="base" hangingPunct="1">
              <a:spcBef>
                <a:spcPts val="533"/>
              </a:spcBef>
              <a:spcAft>
                <a:spcPct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3pPr>
            <a:lvl4pPr marL="1219139" indent="-266687" algn="l" rtl="0" eaLnBrk="1" fontAlgn="base" hangingPunct="1">
              <a:spcBef>
                <a:spcPts val="533"/>
              </a:spcBef>
              <a:spcAft>
                <a:spcPct val="0"/>
              </a:spcAft>
              <a:buSzPct val="65000"/>
              <a:buFont typeface="Wingdings" charset="2"/>
              <a:buChar char="v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4pPr>
            <a:lvl5pPr marL="1523923" indent="-266687" algn="l" rtl="0" eaLnBrk="1" fontAlgn="base" hangingPunct="1">
              <a:spcBef>
                <a:spcPts val="533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5pPr>
            <a:lvl6pPr marL="335263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6pPr>
            <a:lvl7pPr marL="396220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7pPr>
            <a:lvl8pPr marL="457177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8pPr>
            <a:lvl9pPr marL="518134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CA" sz="2100" b="1" kern="0" dirty="0">
                <a:latin typeface="Arial"/>
                <a:cs typeface="Arial"/>
              </a:rPr>
              <a:t>Neutron imaging</a:t>
            </a:r>
          </a:p>
          <a:p>
            <a:pPr marL="304165" indent="-304165"/>
            <a:r>
              <a:rPr lang="en-CA" sz="2000" dirty="0">
                <a:latin typeface="+mj-lt"/>
                <a:cs typeface="Arial"/>
              </a:rPr>
              <a:t>Large pixelated sensitive area</a:t>
            </a:r>
          </a:p>
          <a:p>
            <a:pPr marL="304165" indent="-304165"/>
            <a:r>
              <a:rPr lang="en-CA" sz="2000" dirty="0">
                <a:latin typeface="Arial"/>
                <a:cs typeface="Arial"/>
              </a:rPr>
              <a:t>Portability (compact and low-power)</a:t>
            </a:r>
            <a:endParaRPr lang="en-CA" sz="18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7D86155-02D3-16A5-1FF1-87A89B8D459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121100" y="2304516"/>
            <a:ext cx="2702442" cy="2579082"/>
            <a:chOff x="8134350" y="2800350"/>
            <a:chExt cx="3209442" cy="32614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B91443-1CE7-E1BC-AA34-0D72953D7770}"/>
                </a:ext>
              </a:extLst>
            </p:cNvPr>
            <p:cNvSpPr/>
            <p:nvPr/>
          </p:nvSpPr>
          <p:spPr>
            <a:xfrm>
              <a:off x="8134350" y="2800350"/>
              <a:ext cx="3209442" cy="3261404"/>
            </a:xfrm>
            <a:prstGeom prst="rect">
              <a:avLst/>
            </a:prstGeom>
            <a:solidFill>
              <a:srgbClr val="36343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srgbClr val="2B2A28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2427D1B-A413-D335-82E8-E2CFB7C24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1205" y="2948947"/>
              <a:ext cx="2946400" cy="307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49754DF-9DAB-F86E-5ACA-06B0CFEEAA68}"/>
                </a:ext>
              </a:extLst>
            </p:cNvPr>
            <p:cNvSpPr txBox="1"/>
            <p:nvPr/>
          </p:nvSpPr>
          <p:spPr>
            <a:xfrm rot="20085716">
              <a:off x="8991178" y="5545294"/>
              <a:ext cx="1980467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30 cm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9AFBF93-8977-F87B-C31C-147438C2C2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8059" y="5257800"/>
              <a:ext cx="1661841" cy="73594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ED59081-522B-7A93-5A99-01595187449E}"/>
                </a:ext>
              </a:extLst>
            </p:cNvPr>
            <p:cNvSpPr txBox="1"/>
            <p:nvPr/>
          </p:nvSpPr>
          <p:spPr>
            <a:xfrm rot="16935426">
              <a:off x="10139956" y="4210224"/>
              <a:ext cx="1980467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30 cm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D1AF0151-6650-7CB1-3A6C-9F8205BDB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4200" y="3438525"/>
              <a:ext cx="466725" cy="169545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</p:grpSp>
      <p:pic>
        <p:nvPicPr>
          <p:cNvPr id="22" name="Espace réservé du contenu 5" descr="Une image contenant fenêtre, intérieur, métal, dégagé&#10;&#10;Description générée automatiquement">
            <a:extLst>
              <a:ext uri="{FF2B5EF4-FFF2-40B4-BE49-F238E27FC236}">
                <a16:creationId xmlns:a16="http://schemas.microsoft.com/office/drawing/2014/main" id="{6E5739E0-A6AB-5B87-BBAC-28BD664A40B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60"/>
          <a:stretch/>
        </p:blipFill>
        <p:spPr bwMode="auto">
          <a:xfrm>
            <a:off x="8974061" y="2303597"/>
            <a:ext cx="2588735" cy="257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FBEFD4A-8D35-D12B-5F77-30595FA0D8E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236335" y="4957135"/>
            <a:ext cx="534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1600" dirty="0">
                <a:solidFill>
                  <a:srgbClr val="2C2C2C"/>
                </a:solidFill>
                <a:effectLst/>
                <a:latin typeface="+mj-lt"/>
                <a:ea typeface="+mn-ea"/>
              </a:rPr>
              <a:t>O</a:t>
            </a:r>
            <a:r>
              <a:rPr lang="fr-CA" sz="1600" dirty="0">
                <a:solidFill>
                  <a:srgbClr val="2C2C2C"/>
                </a:solidFill>
                <a:latin typeface="+mj-lt"/>
                <a:ea typeface="+mn-ea"/>
              </a:rPr>
              <a:t>RNL </a:t>
            </a:r>
            <a:r>
              <a:rPr lang="en-CA" sz="1600" dirty="0">
                <a:solidFill>
                  <a:srgbClr val="2C2C2C"/>
                </a:solidFill>
                <a:latin typeface="+mj-lt"/>
                <a:ea typeface="+mn-ea"/>
              </a:rPr>
              <a:t>Portable Pixelated Fast-Neutron Imaging Panel </a:t>
            </a:r>
            <a:r>
              <a:rPr lang="en-CA" sz="1600" dirty="0">
                <a:effectLst/>
                <a:latin typeface="+mj-lt"/>
              </a:rPr>
              <a:t>[2]</a:t>
            </a:r>
            <a:endParaRPr lang="fr-CA" sz="1600" dirty="0">
              <a:solidFill>
                <a:srgbClr val="2C2C2C"/>
              </a:solidFill>
              <a:latin typeface="+mj-lt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228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1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40366"/>
            <a:chOff x="4299853" y="612348"/>
            <a:chExt cx="8024226" cy="323483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5" y="3508631"/>
              <a:ext cx="295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dirty="0">
                  <a:latin typeface="Arial Narrow" panose="020B0606020202030204" pitchFamily="34" charset="0"/>
                </a:rPr>
                <a:t>×64 </a:t>
              </a:r>
              <a:r>
                <a:rPr lang="fr-CA" sz="1600" dirty="0" err="1">
                  <a:latin typeface="Arial Narrow" panose="020B0606020202030204" pitchFamily="34" charset="0"/>
                </a:rPr>
                <a:t>PDCs</a:t>
              </a:r>
              <a:r>
                <a:rPr lang="fr-CA" sz="1600" dirty="0">
                  <a:latin typeface="Arial Narrow" panose="020B0606020202030204" pitchFamily="34" charset="0"/>
                </a:rPr>
                <a:t>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11540" cy="538609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CA" sz="1900" b="1" dirty="0">
                <a:latin typeface="+mj-lt"/>
                <a:cs typeface="Calibri" panose="020F0502020204030204" pitchFamily="34" charset="0"/>
              </a:rPr>
              <a:t>Flag output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Pulsed output  (adjustable from few ns to tens of ns).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From an OR-tree.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Timing jitter better than 100 </a:t>
            </a:r>
            <a:r>
              <a:rPr lang="en-CA" sz="1900" dirty="0" err="1">
                <a:latin typeface="+mj-lt"/>
                <a:cs typeface="Calibri" panose="020F0502020204030204" pitchFamily="34" charset="0"/>
              </a:rPr>
              <a:t>ps</a:t>
            </a:r>
            <a:r>
              <a:rPr lang="en-CA" sz="1900" dirty="0">
                <a:latin typeface="+mj-lt"/>
                <a:cs typeface="Calibri" panose="020F0502020204030204" pitchFamily="34" charset="0"/>
              </a:rPr>
              <a:t> RMS.</a:t>
            </a:r>
          </a:p>
          <a:p>
            <a:endParaRPr lang="fr-CA" sz="19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fr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</a:t>
            </a:r>
            <a:r>
              <a:rPr kumimoji="0" lang="fr-CA" sz="1900" b="1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Sum</a:t>
            </a:r>
            <a:endParaRPr kumimoji="0" lang="fr-CA" sz="19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count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triggered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SPADs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inside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a bin (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dynamic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range of 4096 photons).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Adjustable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bin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width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10 ns up to µs.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Internal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 FIFO of 128 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bins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.</a:t>
            </a:r>
          </a:p>
          <a:p>
            <a:pPr marL="241294" lvl="1"/>
            <a:endParaRPr lang="en-CA" sz="1900" dirty="0">
              <a:latin typeface="+mj-lt"/>
              <a:cs typeface="Calibri" panose="020F0502020204030204" pitchFamily="34" charset="0"/>
            </a:endParaRPr>
          </a:p>
          <a:p>
            <a:pPr>
              <a:buSzPts val="100"/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Analog Monitor</a:t>
            </a:r>
          </a:p>
          <a:p>
            <a:pPr marL="698483" lvl="1" indent="-457189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en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Current proportional to triggered SPADs.</a:t>
            </a:r>
            <a:endParaRPr lang="en-CA" sz="1900" dirty="0">
              <a:solidFill>
                <a:schemeClr val="tx1">
                  <a:lumMod val="100000"/>
                  <a:alpha val="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ZoneTexte 26" descr=" 27">
            <a:extLst>
              <a:ext uri="{FF2B5EF4-FFF2-40B4-BE49-F238E27FC236}">
                <a16:creationId xmlns:a16="http://schemas.microsoft.com/office/drawing/2014/main" id="{8284B45C-D253-79BA-203A-DCB62938FD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03743" y="3811186"/>
            <a:ext cx="57276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00"/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Controller (1 for 64 PDCs)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Start PDC acquisition,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based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the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number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of flag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to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discriminate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dark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count.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Bank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TDCs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for timing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measurements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flags.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data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and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includes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post-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processing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Communicate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with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external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computer.</a:t>
            </a:r>
            <a:endParaRPr lang="fr-CA" sz="19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 descr=" 5">
            <a:extLst>
              <a:ext uri="{FF2B5EF4-FFF2-40B4-BE49-F238E27FC236}">
                <a16:creationId xmlns:a16="http://schemas.microsoft.com/office/drawing/2014/main" id="{3B08ADD9-218C-8AF4-3A17-ABBD8C444CD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20066" y="2799033"/>
            <a:ext cx="1348914" cy="58297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 descr=" 10">
            <a:extLst>
              <a:ext uri="{FF2B5EF4-FFF2-40B4-BE49-F238E27FC236}">
                <a16:creationId xmlns:a16="http://schemas.microsoft.com/office/drawing/2014/main" id="{25E190A1-5785-32AD-C1AD-394E5711C2C6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9727100" y="1169670"/>
            <a:ext cx="910309" cy="652990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697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40366"/>
            <a:chOff x="4299853" y="612348"/>
            <a:chExt cx="8024226" cy="323483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5" y="3508631"/>
              <a:ext cx="295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dirty="0">
                  <a:latin typeface="Arial Narrow" panose="020B0606020202030204" pitchFamily="34" charset="0"/>
                </a:rPr>
                <a:t>×64 </a:t>
              </a:r>
              <a:r>
                <a:rPr lang="fr-CA" sz="1600" dirty="0" err="1">
                  <a:latin typeface="Arial Narrow" panose="020B0606020202030204" pitchFamily="34" charset="0"/>
                </a:rPr>
                <a:t>PDCs</a:t>
              </a:r>
              <a:r>
                <a:rPr lang="fr-CA" sz="1600" dirty="0">
                  <a:latin typeface="Arial Narrow" panose="020B0606020202030204" pitchFamily="34" charset="0"/>
                </a:rPr>
                <a:t>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11540" cy="567847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CA" sz="1900" b="1" dirty="0">
                <a:latin typeface="+mj-lt"/>
                <a:cs typeface="Calibri" panose="020F0502020204030204" pitchFamily="34" charset="0"/>
              </a:rPr>
              <a:t>Flag output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Pulsed output  (adjustable from few ns to tens of ns).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From an OR-tree.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Timing jitter better than 100 </a:t>
            </a:r>
            <a:r>
              <a:rPr lang="en-CA" sz="1900" dirty="0" err="1">
                <a:latin typeface="+mj-lt"/>
                <a:cs typeface="Calibri" panose="020F0502020204030204" pitchFamily="34" charset="0"/>
              </a:rPr>
              <a:t>ps</a:t>
            </a:r>
            <a:r>
              <a:rPr lang="en-CA" sz="1900" dirty="0">
                <a:latin typeface="+mj-lt"/>
                <a:cs typeface="Calibri" panose="020F0502020204030204" pitchFamily="34" charset="0"/>
              </a:rPr>
              <a:t> RMS.</a:t>
            </a:r>
          </a:p>
          <a:p>
            <a:endParaRPr lang="fr-CA" sz="19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fr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</a:t>
            </a:r>
            <a:r>
              <a:rPr kumimoji="0" lang="fr-CA" sz="1900" b="1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Sum</a:t>
            </a:r>
            <a:endParaRPr kumimoji="0" lang="fr-CA" sz="19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count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triggered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SPADs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inside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a bin (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dynamic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range of 4096 photons).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Adjustable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bin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width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10 ns up to µs.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Internal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 FIFO of 128 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bins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.</a:t>
            </a:r>
          </a:p>
          <a:p>
            <a:pPr marL="241294" lvl="1"/>
            <a:endParaRPr lang="en-CA" sz="19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Analog Monitor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kumimoji="0" lang="en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Current proportional to triggered SPADs.</a:t>
            </a:r>
            <a:endParaRPr lang="en-CA" sz="19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ZoneTexte 26" descr=" 27">
            <a:extLst>
              <a:ext uri="{FF2B5EF4-FFF2-40B4-BE49-F238E27FC236}">
                <a16:creationId xmlns:a16="http://schemas.microsoft.com/office/drawing/2014/main" id="{8284B45C-D253-79BA-203A-DCB62938FD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03743" y="3811186"/>
            <a:ext cx="57276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00"/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Controller (1 for 64 PDCs)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Start PDC acquisition,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based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the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number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of flag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to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discriminate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dark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count. 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Bank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TDCs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for timing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measurements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flags.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data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and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includes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post-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processing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.</a:t>
            </a:r>
          </a:p>
          <a:p>
            <a:pPr marL="715963" indent="-358775">
              <a:buSzPts val="100"/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Communicate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with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external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  <a:alpha val="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computer.</a:t>
            </a:r>
            <a:endParaRPr lang="fr-CA" sz="19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</p:txBody>
      </p:sp>
      <p:sp>
        <p:nvSpPr>
          <p:cNvPr id="8" name="Rectangle 7" descr=" 4">
            <a:extLst>
              <a:ext uri="{FF2B5EF4-FFF2-40B4-BE49-F238E27FC236}">
                <a16:creationId xmlns:a16="http://schemas.microsoft.com/office/drawing/2014/main" id="{5BB99959-C7E2-ED85-9315-921569160B7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27720" y="877610"/>
            <a:ext cx="1276388" cy="191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 descr=" 9">
            <a:extLst>
              <a:ext uri="{FF2B5EF4-FFF2-40B4-BE49-F238E27FC236}">
                <a16:creationId xmlns:a16="http://schemas.microsoft.com/office/drawing/2014/main" id="{F9FDA572-7519-F18A-6231-6EDD18F88A7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727100" y="2609747"/>
            <a:ext cx="910309" cy="721288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821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Photon-to-Digital Converter: Architecture</a:t>
            </a:r>
          </a:p>
        </p:txBody>
      </p:sp>
      <p:grpSp>
        <p:nvGrpSpPr>
          <p:cNvPr id="13" name="Groupe 12" descr=" 13">
            <a:extLst>
              <a:ext uri="{FF2B5EF4-FFF2-40B4-BE49-F238E27FC236}">
                <a16:creationId xmlns:a16="http://schemas.microsoft.com/office/drawing/2014/main" id="{CE65844A-96B5-CD97-1424-50DC15A6FB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54878" y="749373"/>
            <a:ext cx="7293780" cy="2940366"/>
            <a:chOff x="4299853" y="612348"/>
            <a:chExt cx="8024226" cy="323483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4F909DC-7C3E-CC29-550E-47F8B59E9E20}"/>
                </a:ext>
              </a:extLst>
            </p:cNvPr>
            <p:cNvSpPr txBox="1"/>
            <p:nvPr/>
          </p:nvSpPr>
          <p:spPr>
            <a:xfrm>
              <a:off x="7028275" y="3508631"/>
              <a:ext cx="295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dirty="0">
                  <a:latin typeface="Arial Narrow" panose="020B0606020202030204" pitchFamily="34" charset="0"/>
                </a:rPr>
                <a:t>×64 </a:t>
              </a:r>
              <a:r>
                <a:rPr lang="fr-CA" sz="1600" dirty="0" err="1">
                  <a:latin typeface="Arial Narrow" panose="020B0606020202030204" pitchFamily="34" charset="0"/>
                </a:rPr>
                <a:t>PDCs</a:t>
              </a:r>
              <a:r>
                <a:rPr lang="fr-CA" sz="1600" dirty="0">
                  <a:latin typeface="Arial Narrow" panose="020B0606020202030204" pitchFamily="34" charset="0"/>
                </a:rPr>
                <a:t>/Controller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57D2161-2509-1EC2-0F81-B7CAA63573AB}"/>
                </a:ext>
              </a:extLst>
            </p:cNvPr>
            <p:cNvGrpSpPr/>
            <p:nvPr/>
          </p:nvGrpSpPr>
          <p:grpSpPr>
            <a:xfrm>
              <a:off x="4299853" y="612348"/>
              <a:ext cx="8024226" cy="2899829"/>
              <a:chOff x="4109353" y="626447"/>
              <a:chExt cx="8024226" cy="2899829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33BA83CB-AC52-4BEE-AD46-D387548DD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r="16767"/>
              <a:stretch/>
            </p:blipFill>
            <p:spPr>
              <a:xfrm>
                <a:off x="4109353" y="626447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A972AFB0-55B6-85E2-E9E9-03D0F1494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r="16767"/>
              <a:stretch/>
            </p:blipFill>
            <p:spPr>
              <a:xfrm>
                <a:off x="4177933" y="682192"/>
                <a:ext cx="6471644" cy="2758751"/>
              </a:xfrm>
              <a:prstGeom prst="rect">
                <a:avLst/>
              </a:prstGeom>
            </p:spPr>
          </p:pic>
          <p:pic>
            <p:nvPicPr>
              <p:cNvPr id="2" name="Graphique 1">
                <a:extLst>
                  <a:ext uri="{FF2B5EF4-FFF2-40B4-BE49-F238E27FC236}">
                    <a16:creationId xmlns:a16="http://schemas.microsoft.com/office/drawing/2014/main" id="{D1452939-08CA-DF5A-A5DD-85A28D4C7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r="-1339"/>
              <a:stretch/>
            </p:blipFill>
            <p:spPr>
              <a:xfrm>
                <a:off x="4254132" y="767525"/>
                <a:ext cx="7879447" cy="2758751"/>
              </a:xfrm>
              <a:prstGeom prst="rect">
                <a:avLst/>
              </a:prstGeom>
            </p:spPr>
          </p:pic>
        </p:grpSp>
      </p:grpSp>
      <p:sp>
        <p:nvSpPr>
          <p:cNvPr id="16" name="TextBox 107" descr=" 16">
            <a:extLst>
              <a:ext uri="{FF2B5EF4-FFF2-40B4-BE49-F238E27FC236}">
                <a16:creationId xmlns:a16="http://schemas.microsoft.com/office/drawing/2014/main" id="{ADF3D18B-99A8-5911-063E-E631D8E92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8708" y="733228"/>
            <a:ext cx="4611540" cy="567847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CA" sz="1900" b="1" dirty="0">
                <a:latin typeface="+mj-lt"/>
                <a:cs typeface="Calibri" panose="020F0502020204030204" pitchFamily="34" charset="0"/>
              </a:rPr>
              <a:t>Flag output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Pulsed output  (adjustable from few ns to tens of ns).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From an OR-tree.</a:t>
            </a:r>
          </a:p>
          <a:p>
            <a:pPr marL="622284" lvl="1" indent="-380990">
              <a:buFont typeface="Wingdings" panose="05000000000000000000" pitchFamily="2" charset="2"/>
              <a:buChar char="§"/>
            </a:pPr>
            <a:r>
              <a:rPr lang="en-CA" sz="1900" dirty="0">
                <a:latin typeface="+mj-lt"/>
                <a:cs typeface="Calibri" panose="020F0502020204030204" pitchFamily="34" charset="0"/>
              </a:rPr>
              <a:t>Timing jitter better than 100 </a:t>
            </a:r>
            <a:r>
              <a:rPr lang="en-CA" sz="1900" dirty="0" err="1">
                <a:latin typeface="+mj-lt"/>
                <a:cs typeface="Calibri" panose="020F0502020204030204" pitchFamily="34" charset="0"/>
              </a:rPr>
              <a:t>ps</a:t>
            </a:r>
            <a:r>
              <a:rPr lang="en-CA" sz="1900" dirty="0">
                <a:latin typeface="+mj-lt"/>
                <a:cs typeface="Calibri" panose="020F0502020204030204" pitchFamily="34" charset="0"/>
              </a:rPr>
              <a:t> RMS.</a:t>
            </a:r>
          </a:p>
          <a:p>
            <a:endParaRPr lang="fr-CA" sz="1900" b="1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fr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</a:t>
            </a:r>
            <a:r>
              <a:rPr kumimoji="0" lang="fr-CA" sz="1900" b="1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Sum</a:t>
            </a:r>
            <a:endParaRPr kumimoji="0" lang="fr-CA" sz="1900" b="1" strike="noStrike" kern="1200" cap="none" spc="0" normalizeH="0" noProof="0" dirty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Digital count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triggered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SPADs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inside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a bin (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dynamic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range of 4096 photons).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Adjustable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bin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width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 10 ns up to µs.</a:t>
            </a:r>
          </a:p>
          <a:p>
            <a:pPr marL="711182" lvl="1" indent="-469888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Internal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 FIFO of 128 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bins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/>
              </a:rPr>
              <a:t>.</a:t>
            </a:r>
          </a:p>
          <a:p>
            <a:pPr marL="241294" lvl="1"/>
            <a:endParaRPr lang="en-CA" sz="19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Analog Monitor</a:t>
            </a:r>
          </a:p>
          <a:p>
            <a:pPr marL="698483" lvl="1" indent="-457189">
              <a:buFont typeface="Wingdings" panose="05000000000000000000" pitchFamily="2" charset="2"/>
              <a:buChar char="§"/>
              <a:defRPr/>
            </a:pPr>
            <a:r>
              <a:rPr kumimoji="0" lang="en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Current proportional to triggered SPADs.</a:t>
            </a:r>
            <a:endParaRPr lang="en-CA" sz="19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ZoneTexte 26" descr=" 27">
            <a:extLst>
              <a:ext uri="{FF2B5EF4-FFF2-40B4-BE49-F238E27FC236}">
                <a16:creationId xmlns:a16="http://schemas.microsoft.com/office/drawing/2014/main" id="{8284B45C-D253-79BA-203A-DCB62938FD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03743" y="3811186"/>
            <a:ext cx="572765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CA" sz="1900" b="1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Calibri" panose="020F0502020204030204" pitchFamily="34" charset="0"/>
              </a:rPr>
              <a:t>Controller (1 for 64 PDCs)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Start PDC acquisition,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based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the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number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of flag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received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to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discriminate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dark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count. 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Bank of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TDCs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for timing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measurements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on flags.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Receives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data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from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PDCs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and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includes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post-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processing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.</a:t>
            </a:r>
          </a:p>
          <a:p>
            <a:pPr marL="715963" indent="-358775">
              <a:buFont typeface="Wingdings" panose="05000000000000000000" pitchFamily="2" charset="2"/>
              <a:buChar char="§"/>
              <a:defRPr/>
            </a:pP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Communicate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with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an </a:t>
            </a:r>
            <a:r>
              <a:rPr kumimoji="0" lang="fr-CA" sz="1900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external</a:t>
            </a:r>
            <a:r>
              <a:rPr kumimoji="0" lang="fr-CA" sz="1900" strike="noStrike" kern="1200" cap="none" spc="0" normalizeH="0" noProof="0" dirty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</a:rPr>
              <a:t> computer.</a:t>
            </a:r>
            <a:endParaRPr lang="fr-CA" sz="1900" dirty="0">
              <a:latin typeface="+mj-lt"/>
            </a:endParaRPr>
          </a:p>
        </p:txBody>
      </p:sp>
      <p:sp>
        <p:nvSpPr>
          <p:cNvPr id="5" name="Rectangle 4" descr=" 14">
            <a:extLst>
              <a:ext uri="{FF2B5EF4-FFF2-40B4-BE49-F238E27FC236}">
                <a16:creationId xmlns:a16="http://schemas.microsoft.com/office/drawing/2014/main" id="{6FDB36ED-0AD1-2FB4-CA0E-5AB19A02349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06057" y="839510"/>
            <a:ext cx="1310751" cy="1918200"/>
          </a:xfrm>
          <a:prstGeom prst="rect">
            <a:avLst/>
          </a:prstGeom>
          <a:noFill/>
          <a:ln w="857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10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" y="41440"/>
            <a:ext cx="9296994" cy="574453"/>
          </a:xfrm>
        </p:spPr>
        <p:txBody>
          <a:bodyPr>
            <a:spAutoFit/>
          </a:bodyPr>
          <a:lstStyle/>
          <a:p>
            <a:r>
              <a:rPr lang="fr-FR" dirty="0" err="1"/>
              <a:t>Pdc</a:t>
            </a:r>
            <a:r>
              <a:rPr lang="fr-FR" dirty="0"/>
              <a:t>: </a:t>
            </a:r>
            <a:r>
              <a:rPr lang="fr-FR" dirty="0" err="1"/>
              <a:t>Fabricated</a:t>
            </a:r>
            <a:r>
              <a:rPr lang="fr-FR" dirty="0"/>
              <a:t> CMOS READOUT</a:t>
            </a:r>
            <a:endParaRPr lang="fr-CA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92F122C-74A6-818E-B850-7A24836F3DFD}"/>
              </a:ext>
            </a:extLst>
          </p:cNvPr>
          <p:cNvGrpSpPr/>
          <p:nvPr/>
        </p:nvGrpSpPr>
        <p:grpSpPr>
          <a:xfrm>
            <a:off x="38651" y="866574"/>
            <a:ext cx="4284826" cy="4607561"/>
            <a:chOff x="416706" y="999224"/>
            <a:chExt cx="3232523" cy="347599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9A84702-731D-B714-602B-5ED1C6A7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67879" y="1410690"/>
              <a:ext cx="2774827" cy="3048105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C51BCA3-320C-C26F-C2FA-18243E8F9A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177" y="1250452"/>
              <a:ext cx="280005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B7174E44-FEA6-E23C-60C0-C8CA2C130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40" y="1403639"/>
              <a:ext cx="0" cy="3071583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5A7C79F-E354-057E-0529-6AA340A573DE}"/>
                </a:ext>
              </a:extLst>
            </p:cNvPr>
            <p:cNvSpPr txBox="1"/>
            <p:nvPr/>
          </p:nvSpPr>
          <p:spPr>
            <a:xfrm>
              <a:off x="1179400" y="999224"/>
              <a:ext cx="2139605" cy="26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dirty="0">
                  <a:latin typeface="+mj-lt"/>
                </a:rPr>
                <a:t>5.3 mm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DF61CB5-B47E-0E8F-B9A6-A2D4A62B7212}"/>
                </a:ext>
              </a:extLst>
            </p:cNvPr>
            <p:cNvSpPr txBox="1"/>
            <p:nvPr/>
          </p:nvSpPr>
          <p:spPr>
            <a:xfrm rot="16200000">
              <a:off x="-536461" y="2734923"/>
              <a:ext cx="2194300" cy="287965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dirty="0">
                  <a:latin typeface="+mj-lt"/>
                  <a:cs typeface="Arial"/>
                </a:rPr>
                <a:t>5.85 mm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0AD76D-1E84-AE58-4596-91A205119308}"/>
                </a:ext>
              </a:extLst>
            </p:cNvPr>
            <p:cNvSpPr/>
            <p:nvPr/>
          </p:nvSpPr>
          <p:spPr>
            <a:xfrm>
              <a:off x="871111" y="1428709"/>
              <a:ext cx="2756184" cy="138972"/>
            </a:xfrm>
            <a:prstGeom prst="rect">
              <a:avLst/>
            </a:prstGeom>
            <a:noFill/>
            <a:ln w="57150">
              <a:solidFill>
                <a:srgbClr val="FF0000">
                  <a:alpha val="57000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C79E93-AAA0-7AAF-D08A-AD833A05BDA1}"/>
                </a:ext>
              </a:extLst>
            </p:cNvPr>
            <p:cNvSpPr/>
            <p:nvPr/>
          </p:nvSpPr>
          <p:spPr>
            <a:xfrm>
              <a:off x="871111" y="1569047"/>
              <a:ext cx="2756184" cy="2608367"/>
            </a:xfrm>
            <a:prstGeom prst="rect">
              <a:avLst/>
            </a:prstGeom>
            <a:noFill/>
            <a:ln w="57150">
              <a:solidFill>
                <a:srgbClr val="FF0000">
                  <a:alpha val="57000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6D599C-D140-3AF4-C457-96FE4BD12104}"/>
                </a:ext>
              </a:extLst>
            </p:cNvPr>
            <p:cNvSpPr/>
            <p:nvPr/>
          </p:nvSpPr>
          <p:spPr>
            <a:xfrm>
              <a:off x="871112" y="4188472"/>
              <a:ext cx="2756185" cy="286749"/>
            </a:xfrm>
            <a:prstGeom prst="rect">
              <a:avLst/>
            </a:prstGeom>
            <a:noFill/>
            <a:ln w="57150">
              <a:solidFill>
                <a:srgbClr val="FF0000">
                  <a:alpha val="57000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3D94AFE-DA8C-C15F-1BAB-50AB3C6405E5}"/>
              </a:ext>
            </a:extLst>
          </p:cNvPr>
          <p:cNvSpPr txBox="1"/>
          <p:nvPr/>
        </p:nvSpPr>
        <p:spPr>
          <a:xfrm>
            <a:off x="4690581" y="886472"/>
            <a:ext cx="320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64x 2D CMOS </a:t>
            </a:r>
            <a:r>
              <a:rPr lang="fr-CA" sz="2000" b="1" dirty="0" err="1">
                <a:latin typeface="+mj-lt"/>
              </a:rPr>
              <a:t>SPADs</a:t>
            </a:r>
            <a:endParaRPr lang="fr-CA" sz="2000" b="1" dirty="0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BF450A-4893-B3ED-331E-96AF0BB94E40}"/>
              </a:ext>
            </a:extLst>
          </p:cNvPr>
          <p:cNvSpPr txBox="1"/>
          <p:nvPr/>
        </p:nvSpPr>
        <p:spPr>
          <a:xfrm>
            <a:off x="4478642" y="2303402"/>
            <a:ext cx="367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64×64 </a:t>
            </a:r>
            <a:r>
              <a:rPr lang="fr-CA" sz="2000" b="1" dirty="0" err="1">
                <a:latin typeface="+mj-lt"/>
              </a:rPr>
              <a:t>quench</a:t>
            </a:r>
            <a:r>
              <a:rPr lang="fr-CA" sz="2000" b="1" dirty="0">
                <a:latin typeface="+mj-lt"/>
              </a:rPr>
              <a:t> circuits</a:t>
            </a:r>
            <a:br>
              <a:rPr lang="fr-CA" sz="2000" b="1" dirty="0">
                <a:latin typeface="+mj-lt"/>
              </a:rPr>
            </a:br>
            <a:r>
              <a:rPr lang="fr-CA" sz="2000" b="1" dirty="0">
                <a:latin typeface="+mj-lt"/>
              </a:rPr>
              <a:t> </a:t>
            </a:r>
            <a:r>
              <a:rPr lang="fr-CA" sz="2000" b="1" dirty="0" err="1">
                <a:latin typeface="+mj-lt"/>
              </a:rPr>
              <a:t>ready</a:t>
            </a:r>
            <a:r>
              <a:rPr lang="fr-CA" sz="2000" b="1" dirty="0">
                <a:latin typeface="+mj-lt"/>
              </a:rPr>
              <a:t> for 3D </a:t>
            </a:r>
            <a:r>
              <a:rPr lang="fr-CA" sz="2000" b="1" dirty="0" err="1">
                <a:latin typeface="+mj-lt"/>
              </a:rPr>
              <a:t>integration</a:t>
            </a:r>
            <a:endParaRPr lang="fr-CA" sz="2000" b="1" dirty="0"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C585C6-BC41-640A-2A83-EA97208F5D46}"/>
              </a:ext>
            </a:extLst>
          </p:cNvPr>
          <p:cNvSpPr txBox="1"/>
          <p:nvPr/>
        </p:nvSpPr>
        <p:spPr>
          <a:xfrm>
            <a:off x="4744638" y="4892472"/>
            <a:ext cx="310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IO pads ESD </a:t>
            </a:r>
            <a:r>
              <a:rPr lang="fr-CA" sz="2000" b="1" dirty="0" err="1">
                <a:latin typeface="+mj-lt"/>
              </a:rPr>
              <a:t>protected</a:t>
            </a:r>
            <a:endParaRPr lang="fr-CA" sz="2000" b="1" dirty="0">
              <a:latin typeface="+mj-lt"/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C28587C2-E99C-1A48-2582-A6588EF1E74F}"/>
              </a:ext>
            </a:extLst>
          </p:cNvPr>
          <p:cNvSpPr txBox="1">
            <a:spLocks/>
          </p:cNvSpPr>
          <p:nvPr/>
        </p:nvSpPr>
        <p:spPr>
          <a:xfrm>
            <a:off x="8066585" y="695213"/>
            <a:ext cx="4086764" cy="5745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CA" sz="2800" b="1" dirty="0">
                <a:solidFill>
                  <a:schemeClr val="tx1"/>
                </a:solidFill>
                <a:latin typeface="+mj-lt"/>
              </a:rPr>
              <a:t>Key Specifications</a:t>
            </a:r>
            <a:endParaRPr lang="en-CA" sz="2000" b="1" dirty="0">
              <a:solidFill>
                <a:schemeClr val="tx1"/>
              </a:solidFill>
              <a:latin typeface="+mj-lt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+mj-lt"/>
              </a:rPr>
              <a:t>TSMC 180 nm BCD CMOS process.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+mj-lt"/>
              </a:rPr>
              <a:t>78 µm SPAD-to-SPAD pitch for a 5X5 mm active area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+mj-lt"/>
              </a:rPr>
              <a:t>Every SPAD is controlled individually.</a:t>
            </a:r>
          </a:p>
          <a:p>
            <a:pPr marL="1049824" lvl="1" indent="-380990"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+mj-lt"/>
              </a:rPr>
              <a:t>Noisy/defective SPADs can be disabled.</a:t>
            </a:r>
          </a:p>
          <a:p>
            <a:pPr marL="501184" indent="-380990"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+mj-lt"/>
              </a:rPr>
              <a:t>Dynamic range of 0 to 4096 photons.</a:t>
            </a:r>
          </a:p>
          <a:p>
            <a:pPr marL="501184" indent="-380990">
              <a:buFont typeface="Wingdings" panose="05000000000000000000" pitchFamily="2" charset="2"/>
              <a:buChar char="§"/>
            </a:pP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1554751B-C835-CD9C-C4FC-70A68BC12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468" y="2939992"/>
            <a:ext cx="2597037" cy="1683200"/>
          </a:xfrm>
          <a:prstGeom prst="rect">
            <a:avLst/>
          </a:prstGeom>
        </p:spPr>
      </p:pic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8E8EA6-1CCE-5DF7-0A37-6182C71FFC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04860" y="275503"/>
            <a:ext cx="780254" cy="2689162"/>
          </a:xfrm>
          <a:prstGeom prst="rect">
            <a:avLst/>
          </a:prstGeom>
        </p:spPr>
      </p:pic>
      <p:pic>
        <p:nvPicPr>
          <p:cNvPr id="14" name="Picture 5" descr="Table&#10;&#10;Description automatically generated">
            <a:extLst>
              <a:ext uri="{FF2B5EF4-FFF2-40B4-BE49-F238E27FC236}">
                <a16:creationId xmlns:a16="http://schemas.microsoft.com/office/drawing/2014/main" id="{D786F11C-A46D-88DC-8690-EA5A9630D5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99785" y="5264431"/>
            <a:ext cx="3042882" cy="7806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7987613-7BB5-0E67-2409-DC9E1660DB1A}"/>
              </a:ext>
            </a:extLst>
          </p:cNvPr>
          <p:cNvCxnSpPr/>
          <p:nvPr/>
        </p:nvCxnSpPr>
        <p:spPr bwMode="auto">
          <a:xfrm flipV="1">
            <a:off x="4216941" y="1453873"/>
            <a:ext cx="574895" cy="5928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897A488-FD2C-F6B8-4D77-0B506E3764AA}"/>
              </a:ext>
            </a:extLst>
          </p:cNvPr>
          <p:cNvCxnSpPr/>
          <p:nvPr/>
        </p:nvCxnSpPr>
        <p:spPr bwMode="auto">
          <a:xfrm>
            <a:off x="4144845" y="3429000"/>
            <a:ext cx="63037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F421D1B-3BB4-7225-967C-4466AA7E304B}"/>
              </a:ext>
            </a:extLst>
          </p:cNvPr>
          <p:cNvCxnSpPr/>
          <p:nvPr/>
        </p:nvCxnSpPr>
        <p:spPr bwMode="auto">
          <a:xfrm>
            <a:off x="4074281" y="5301464"/>
            <a:ext cx="733463" cy="1362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8EA673B-534A-FA21-E948-3252C4D094EE}"/>
              </a:ext>
            </a:extLst>
          </p:cNvPr>
          <p:cNvSpPr txBox="1"/>
          <p:nvPr/>
        </p:nvSpPr>
        <p:spPr>
          <a:xfrm>
            <a:off x="871335" y="5544836"/>
            <a:ext cx="320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PDC CMOS READOUT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6747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Modèle réduit, jouet, Composant électronique, circuit&#10;&#10;Description générée automatiquement">
            <a:extLst>
              <a:ext uri="{FF2B5EF4-FFF2-40B4-BE49-F238E27FC236}">
                <a16:creationId xmlns:a16="http://schemas.microsoft.com/office/drawing/2014/main" id="{9FB3C63B-AD94-6183-A50D-7FA5A917D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6" y="913747"/>
            <a:ext cx="9364045" cy="526806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2×2 </a:t>
            </a:r>
            <a:r>
              <a:rPr lang="fr-CA" sz="3200" dirty="0" err="1"/>
              <a:t>Photodetection</a:t>
            </a:r>
            <a:r>
              <a:rPr lang="fr-CA" sz="3200" dirty="0"/>
              <a:t> Module</a:t>
            </a:r>
          </a:p>
        </p:txBody>
      </p:sp>
      <p:pic>
        <p:nvPicPr>
          <p:cNvPr id="27" name="Picture 3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0A72D2F-C739-9044-D9CD-E3D1CE1FF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0" b="93884" l="3450" r="93450">
                        <a14:foregroundMark x1="17500" y1="5933" x2="71950" y2="8196"/>
                        <a14:foregroundMark x1="71950" y1="8196" x2="82950" y2="7278"/>
                        <a14:foregroundMark x1="82950" y1="7278" x2="87500" y2="17003"/>
                        <a14:foregroundMark x1="87500" y1="17003" x2="91900" y2="81101"/>
                        <a14:foregroundMark x1="91900" y1="81101" x2="88400" y2="92661"/>
                        <a14:foregroundMark x1="88400" y1="92661" x2="14600" y2="90031"/>
                        <a14:foregroundMark x1="14600" y1="90031" x2="6950" y2="85749"/>
                        <a14:foregroundMark x1="6950" y1="85749" x2="18600" y2="8440"/>
                        <a14:foregroundMark x1="93450" y1="93884" x2="93300" y2="84465"/>
                        <a14:foregroundMark x1="3450" y1="92355" x2="3900" y2="8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1384">
            <a:off x="9155778" y="4127544"/>
            <a:ext cx="2341315" cy="1913293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82C941C6-E8B4-408C-6D22-AC393BC1CAF5}"/>
              </a:ext>
            </a:extLst>
          </p:cNvPr>
          <p:cNvGrpSpPr/>
          <p:nvPr/>
        </p:nvGrpSpPr>
        <p:grpSpPr>
          <a:xfrm>
            <a:off x="8933546" y="928426"/>
            <a:ext cx="2653713" cy="2593606"/>
            <a:chOff x="8490532" y="1117504"/>
            <a:chExt cx="2653713" cy="259360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4FD37FF-E07D-ECC0-09E8-ED48C5A0B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9489" y="1539127"/>
              <a:ext cx="2365727" cy="196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E890DC4-754B-AEE8-F5CB-6A68DC77B195}"/>
                </a:ext>
              </a:extLst>
            </p:cNvPr>
            <p:cNvSpPr/>
            <p:nvPr/>
          </p:nvSpPr>
          <p:spPr>
            <a:xfrm>
              <a:off x="9461849" y="2050965"/>
              <a:ext cx="762001" cy="619471"/>
            </a:xfrm>
            <a:custGeom>
              <a:avLst/>
              <a:gdLst>
                <a:gd name="connsiteX0" fmla="*/ 833438 w 1833563"/>
                <a:gd name="connsiteY0" fmla="*/ 1785938 h 1785938"/>
                <a:gd name="connsiteX1" fmla="*/ 0 w 1833563"/>
                <a:gd name="connsiteY1" fmla="*/ 828675 h 1785938"/>
                <a:gd name="connsiteX2" fmla="*/ 985838 w 1833563"/>
                <a:gd name="connsiteY2" fmla="*/ 0 h 1785938"/>
                <a:gd name="connsiteX3" fmla="*/ 1833563 w 1833563"/>
                <a:gd name="connsiteY3" fmla="*/ 900113 h 1785938"/>
                <a:gd name="connsiteX4" fmla="*/ 833438 w 1833563"/>
                <a:gd name="connsiteY4" fmla="*/ 1785938 h 1785938"/>
                <a:gd name="connsiteX0" fmla="*/ 1100138 w 2100263"/>
                <a:gd name="connsiteY0" fmla="*/ 1785938 h 1785938"/>
                <a:gd name="connsiteX1" fmla="*/ 0 w 2100263"/>
                <a:gd name="connsiteY1" fmla="*/ 357187 h 1785938"/>
                <a:gd name="connsiteX2" fmla="*/ 1252538 w 2100263"/>
                <a:gd name="connsiteY2" fmla="*/ 0 h 1785938"/>
                <a:gd name="connsiteX3" fmla="*/ 2100263 w 2100263"/>
                <a:gd name="connsiteY3" fmla="*/ 900113 h 1785938"/>
                <a:gd name="connsiteX4" fmla="*/ 1100138 w 2100263"/>
                <a:gd name="connsiteY4" fmla="*/ 1785938 h 1785938"/>
                <a:gd name="connsiteX0" fmla="*/ 1100138 w 2100263"/>
                <a:gd name="connsiteY0" fmla="*/ 1776413 h 1776413"/>
                <a:gd name="connsiteX1" fmla="*/ 0 w 2100263"/>
                <a:gd name="connsiteY1" fmla="*/ 347662 h 1776413"/>
                <a:gd name="connsiteX2" fmla="*/ 1047750 w 2100263"/>
                <a:gd name="connsiteY2" fmla="*/ 0 h 1776413"/>
                <a:gd name="connsiteX3" fmla="*/ 2100263 w 2100263"/>
                <a:gd name="connsiteY3" fmla="*/ 890588 h 1776413"/>
                <a:gd name="connsiteX4" fmla="*/ 1100138 w 2100263"/>
                <a:gd name="connsiteY4" fmla="*/ 1776413 h 1776413"/>
                <a:gd name="connsiteX0" fmla="*/ 1100138 w 1766888"/>
                <a:gd name="connsiteY0" fmla="*/ 1776413 h 1776413"/>
                <a:gd name="connsiteX1" fmla="*/ 0 w 1766888"/>
                <a:gd name="connsiteY1" fmla="*/ 347662 h 1776413"/>
                <a:gd name="connsiteX2" fmla="*/ 1047750 w 1766888"/>
                <a:gd name="connsiteY2" fmla="*/ 0 h 1776413"/>
                <a:gd name="connsiteX3" fmla="*/ 1766888 w 1766888"/>
                <a:gd name="connsiteY3" fmla="*/ 962026 h 1776413"/>
                <a:gd name="connsiteX4" fmla="*/ 1100138 w 1766888"/>
                <a:gd name="connsiteY4" fmla="*/ 1776413 h 1776413"/>
                <a:gd name="connsiteX0" fmla="*/ 738188 w 1766888"/>
                <a:gd name="connsiteY0" fmla="*/ 1309688 h 1309688"/>
                <a:gd name="connsiteX1" fmla="*/ 0 w 1766888"/>
                <a:gd name="connsiteY1" fmla="*/ 347662 h 1309688"/>
                <a:gd name="connsiteX2" fmla="*/ 1047750 w 1766888"/>
                <a:gd name="connsiteY2" fmla="*/ 0 h 1309688"/>
                <a:gd name="connsiteX3" fmla="*/ 1766888 w 1766888"/>
                <a:gd name="connsiteY3" fmla="*/ 962026 h 1309688"/>
                <a:gd name="connsiteX4" fmla="*/ 738188 w 1766888"/>
                <a:gd name="connsiteY4" fmla="*/ 1309688 h 1309688"/>
                <a:gd name="connsiteX0" fmla="*/ 442913 w 1766888"/>
                <a:gd name="connsiteY0" fmla="*/ 1428751 h 1428751"/>
                <a:gd name="connsiteX1" fmla="*/ 0 w 1766888"/>
                <a:gd name="connsiteY1" fmla="*/ 347662 h 1428751"/>
                <a:gd name="connsiteX2" fmla="*/ 1047750 w 1766888"/>
                <a:gd name="connsiteY2" fmla="*/ 0 h 1428751"/>
                <a:gd name="connsiteX3" fmla="*/ 1766888 w 1766888"/>
                <a:gd name="connsiteY3" fmla="*/ 962026 h 1428751"/>
                <a:gd name="connsiteX4" fmla="*/ 442913 w 1766888"/>
                <a:gd name="connsiteY4" fmla="*/ 1428751 h 1428751"/>
                <a:gd name="connsiteX0" fmla="*/ 661988 w 1985963"/>
                <a:gd name="connsiteY0" fmla="*/ 1428751 h 1428751"/>
                <a:gd name="connsiteX1" fmla="*/ 0 w 1985963"/>
                <a:gd name="connsiteY1" fmla="*/ 442912 h 1428751"/>
                <a:gd name="connsiteX2" fmla="*/ 1266825 w 1985963"/>
                <a:gd name="connsiteY2" fmla="*/ 0 h 1428751"/>
                <a:gd name="connsiteX3" fmla="*/ 1985963 w 1985963"/>
                <a:gd name="connsiteY3" fmla="*/ 962026 h 1428751"/>
                <a:gd name="connsiteX4" fmla="*/ 661988 w 1985963"/>
                <a:gd name="connsiteY4" fmla="*/ 1428751 h 1428751"/>
                <a:gd name="connsiteX0" fmla="*/ 723901 w 1985963"/>
                <a:gd name="connsiteY0" fmla="*/ 1395413 h 1395413"/>
                <a:gd name="connsiteX1" fmla="*/ 0 w 1985963"/>
                <a:gd name="connsiteY1" fmla="*/ 442912 h 1395413"/>
                <a:gd name="connsiteX2" fmla="*/ 1266825 w 1985963"/>
                <a:gd name="connsiteY2" fmla="*/ 0 h 1395413"/>
                <a:gd name="connsiteX3" fmla="*/ 1985963 w 1985963"/>
                <a:gd name="connsiteY3" fmla="*/ 962026 h 1395413"/>
                <a:gd name="connsiteX4" fmla="*/ 723901 w 1985963"/>
                <a:gd name="connsiteY4" fmla="*/ 1395413 h 1395413"/>
                <a:gd name="connsiteX0" fmla="*/ 681039 w 1943101"/>
                <a:gd name="connsiteY0" fmla="*/ 1395413 h 1395413"/>
                <a:gd name="connsiteX1" fmla="*/ 0 w 1943101"/>
                <a:gd name="connsiteY1" fmla="*/ 423862 h 1395413"/>
                <a:gd name="connsiteX2" fmla="*/ 1223963 w 1943101"/>
                <a:gd name="connsiteY2" fmla="*/ 0 h 1395413"/>
                <a:gd name="connsiteX3" fmla="*/ 1943101 w 1943101"/>
                <a:gd name="connsiteY3" fmla="*/ 962026 h 1395413"/>
                <a:gd name="connsiteX4" fmla="*/ 681039 w 1943101"/>
                <a:gd name="connsiteY4" fmla="*/ 1395413 h 1395413"/>
                <a:gd name="connsiteX0" fmla="*/ 690564 w 1952626"/>
                <a:gd name="connsiteY0" fmla="*/ 1395413 h 1395413"/>
                <a:gd name="connsiteX1" fmla="*/ 0 w 1952626"/>
                <a:gd name="connsiteY1" fmla="*/ 390524 h 1395413"/>
                <a:gd name="connsiteX2" fmla="*/ 1233488 w 1952626"/>
                <a:gd name="connsiteY2" fmla="*/ 0 h 1395413"/>
                <a:gd name="connsiteX3" fmla="*/ 1952626 w 1952626"/>
                <a:gd name="connsiteY3" fmla="*/ 962026 h 1395413"/>
                <a:gd name="connsiteX4" fmla="*/ 690564 w 1952626"/>
                <a:gd name="connsiteY4" fmla="*/ 1395413 h 1395413"/>
                <a:gd name="connsiteX0" fmla="*/ 673895 w 1952626"/>
                <a:gd name="connsiteY0" fmla="*/ 1381125 h 1381125"/>
                <a:gd name="connsiteX1" fmla="*/ 0 w 1952626"/>
                <a:gd name="connsiteY1" fmla="*/ 390524 h 1381125"/>
                <a:gd name="connsiteX2" fmla="*/ 1233488 w 1952626"/>
                <a:gd name="connsiteY2" fmla="*/ 0 h 1381125"/>
                <a:gd name="connsiteX3" fmla="*/ 1952626 w 1952626"/>
                <a:gd name="connsiteY3" fmla="*/ 962026 h 1381125"/>
                <a:gd name="connsiteX4" fmla="*/ 673895 w 1952626"/>
                <a:gd name="connsiteY4" fmla="*/ 1381125 h 1381125"/>
                <a:gd name="connsiteX0" fmla="*/ 719138 w 1952626"/>
                <a:gd name="connsiteY0" fmla="*/ 1366837 h 1366837"/>
                <a:gd name="connsiteX1" fmla="*/ 0 w 1952626"/>
                <a:gd name="connsiteY1" fmla="*/ 390524 h 1366837"/>
                <a:gd name="connsiteX2" fmla="*/ 1233488 w 1952626"/>
                <a:gd name="connsiteY2" fmla="*/ 0 h 1366837"/>
                <a:gd name="connsiteX3" fmla="*/ 1952626 w 1952626"/>
                <a:gd name="connsiteY3" fmla="*/ 962026 h 1366837"/>
                <a:gd name="connsiteX4" fmla="*/ 719138 w 1952626"/>
                <a:gd name="connsiteY4" fmla="*/ 1366837 h 1366837"/>
                <a:gd name="connsiteX0" fmla="*/ 719138 w 1233488"/>
                <a:gd name="connsiteY0" fmla="*/ 1366837 h 1366837"/>
                <a:gd name="connsiteX1" fmla="*/ 0 w 1233488"/>
                <a:gd name="connsiteY1" fmla="*/ 390524 h 1366837"/>
                <a:gd name="connsiteX2" fmla="*/ 1233488 w 1233488"/>
                <a:gd name="connsiteY2" fmla="*/ 0 h 1366837"/>
                <a:gd name="connsiteX3" fmla="*/ 1138239 w 1233488"/>
                <a:gd name="connsiteY3" fmla="*/ 1238251 h 1366837"/>
                <a:gd name="connsiteX4" fmla="*/ 719138 w 1233488"/>
                <a:gd name="connsiteY4" fmla="*/ 1366837 h 1366837"/>
                <a:gd name="connsiteX0" fmla="*/ 719138 w 1138239"/>
                <a:gd name="connsiteY0" fmla="*/ 1095374 h 1095374"/>
                <a:gd name="connsiteX1" fmla="*/ 0 w 1138239"/>
                <a:gd name="connsiteY1" fmla="*/ 119061 h 1095374"/>
                <a:gd name="connsiteX2" fmla="*/ 366713 w 1138239"/>
                <a:gd name="connsiteY2" fmla="*/ 0 h 1095374"/>
                <a:gd name="connsiteX3" fmla="*/ 1138239 w 1138239"/>
                <a:gd name="connsiteY3" fmla="*/ 966788 h 1095374"/>
                <a:gd name="connsiteX4" fmla="*/ 719138 w 1138239"/>
                <a:gd name="connsiteY4" fmla="*/ 1095374 h 1095374"/>
                <a:gd name="connsiteX0" fmla="*/ 716757 w 1135858"/>
                <a:gd name="connsiteY0" fmla="*/ 1095374 h 1095374"/>
                <a:gd name="connsiteX1" fmla="*/ 0 w 1135858"/>
                <a:gd name="connsiteY1" fmla="*/ 128586 h 1095374"/>
                <a:gd name="connsiteX2" fmla="*/ 364332 w 1135858"/>
                <a:gd name="connsiteY2" fmla="*/ 0 h 1095374"/>
                <a:gd name="connsiteX3" fmla="*/ 1135858 w 1135858"/>
                <a:gd name="connsiteY3" fmla="*/ 966788 h 1095374"/>
                <a:gd name="connsiteX4" fmla="*/ 716757 w 1135858"/>
                <a:gd name="connsiteY4" fmla="*/ 1095374 h 1095374"/>
                <a:gd name="connsiteX0" fmla="*/ 716757 w 1135858"/>
                <a:gd name="connsiteY0" fmla="*/ 1088230 h 1088230"/>
                <a:gd name="connsiteX1" fmla="*/ 0 w 1135858"/>
                <a:gd name="connsiteY1" fmla="*/ 121442 h 1088230"/>
                <a:gd name="connsiteX2" fmla="*/ 371476 w 1135858"/>
                <a:gd name="connsiteY2" fmla="*/ 0 h 1088230"/>
                <a:gd name="connsiteX3" fmla="*/ 1135858 w 1135858"/>
                <a:gd name="connsiteY3" fmla="*/ 959644 h 1088230"/>
                <a:gd name="connsiteX4" fmla="*/ 716757 w 1135858"/>
                <a:gd name="connsiteY4" fmla="*/ 1088230 h 1088230"/>
                <a:gd name="connsiteX0" fmla="*/ 716757 w 1135858"/>
                <a:gd name="connsiteY0" fmla="*/ 1088230 h 1088230"/>
                <a:gd name="connsiteX1" fmla="*/ 0 w 1135858"/>
                <a:gd name="connsiteY1" fmla="*/ 126204 h 1088230"/>
                <a:gd name="connsiteX2" fmla="*/ 371476 w 1135858"/>
                <a:gd name="connsiteY2" fmla="*/ 0 h 1088230"/>
                <a:gd name="connsiteX3" fmla="*/ 1135858 w 1135858"/>
                <a:gd name="connsiteY3" fmla="*/ 959644 h 1088230"/>
                <a:gd name="connsiteX4" fmla="*/ 716757 w 1135858"/>
                <a:gd name="connsiteY4" fmla="*/ 1088230 h 1088230"/>
                <a:gd name="connsiteX0" fmla="*/ 716757 w 1128714"/>
                <a:gd name="connsiteY0" fmla="*/ 1088230 h 1088230"/>
                <a:gd name="connsiteX1" fmla="*/ 0 w 1128714"/>
                <a:gd name="connsiteY1" fmla="*/ 126204 h 1088230"/>
                <a:gd name="connsiteX2" fmla="*/ 371476 w 1128714"/>
                <a:gd name="connsiteY2" fmla="*/ 0 h 1088230"/>
                <a:gd name="connsiteX3" fmla="*/ 1128714 w 1128714"/>
                <a:gd name="connsiteY3" fmla="*/ 950119 h 1088230"/>
                <a:gd name="connsiteX4" fmla="*/ 716757 w 1128714"/>
                <a:gd name="connsiteY4" fmla="*/ 1088230 h 1088230"/>
                <a:gd name="connsiteX0" fmla="*/ 78582 w 1128714"/>
                <a:gd name="connsiteY0" fmla="*/ 745330 h 950119"/>
                <a:gd name="connsiteX1" fmla="*/ 0 w 1128714"/>
                <a:gd name="connsiteY1" fmla="*/ 126204 h 950119"/>
                <a:gd name="connsiteX2" fmla="*/ 371476 w 1128714"/>
                <a:gd name="connsiteY2" fmla="*/ 0 h 950119"/>
                <a:gd name="connsiteX3" fmla="*/ 1128714 w 1128714"/>
                <a:gd name="connsiteY3" fmla="*/ 950119 h 950119"/>
                <a:gd name="connsiteX4" fmla="*/ 78582 w 1128714"/>
                <a:gd name="connsiteY4" fmla="*/ 745330 h 950119"/>
                <a:gd name="connsiteX0" fmla="*/ 78582 w 1128714"/>
                <a:gd name="connsiteY0" fmla="*/ 745330 h 950119"/>
                <a:gd name="connsiteX1" fmla="*/ 0 w 1128714"/>
                <a:gd name="connsiteY1" fmla="*/ 126204 h 950119"/>
                <a:gd name="connsiteX2" fmla="*/ 371476 w 1128714"/>
                <a:gd name="connsiteY2" fmla="*/ 0 h 950119"/>
                <a:gd name="connsiteX3" fmla="*/ 1128714 w 1128714"/>
                <a:gd name="connsiteY3" fmla="*/ 950119 h 950119"/>
                <a:gd name="connsiteX4" fmla="*/ 78582 w 1128714"/>
                <a:gd name="connsiteY4" fmla="*/ 745330 h 950119"/>
                <a:gd name="connsiteX0" fmla="*/ 78582 w 759620"/>
                <a:gd name="connsiteY0" fmla="*/ 745330 h 745330"/>
                <a:gd name="connsiteX1" fmla="*/ 0 w 759620"/>
                <a:gd name="connsiteY1" fmla="*/ 126204 h 745330"/>
                <a:gd name="connsiteX2" fmla="*/ 371476 w 759620"/>
                <a:gd name="connsiteY2" fmla="*/ 0 h 745330"/>
                <a:gd name="connsiteX3" fmla="*/ 759620 w 759620"/>
                <a:gd name="connsiteY3" fmla="*/ 676275 h 745330"/>
                <a:gd name="connsiteX4" fmla="*/ 78582 w 759620"/>
                <a:gd name="connsiteY4" fmla="*/ 745330 h 745330"/>
                <a:gd name="connsiteX0" fmla="*/ 78582 w 759620"/>
                <a:gd name="connsiteY0" fmla="*/ 669130 h 669130"/>
                <a:gd name="connsiteX1" fmla="*/ 0 w 759620"/>
                <a:gd name="connsiteY1" fmla="*/ 50004 h 669130"/>
                <a:gd name="connsiteX2" fmla="*/ 578645 w 759620"/>
                <a:gd name="connsiteY2" fmla="*/ 0 h 669130"/>
                <a:gd name="connsiteX3" fmla="*/ 759620 w 759620"/>
                <a:gd name="connsiteY3" fmla="*/ 600075 h 669130"/>
                <a:gd name="connsiteX4" fmla="*/ 78582 w 759620"/>
                <a:gd name="connsiteY4" fmla="*/ 669130 h 669130"/>
                <a:gd name="connsiteX0" fmla="*/ 88107 w 769145"/>
                <a:gd name="connsiteY0" fmla="*/ 669130 h 669130"/>
                <a:gd name="connsiteX1" fmla="*/ 0 w 769145"/>
                <a:gd name="connsiteY1" fmla="*/ 45242 h 669130"/>
                <a:gd name="connsiteX2" fmla="*/ 588170 w 769145"/>
                <a:gd name="connsiteY2" fmla="*/ 0 h 669130"/>
                <a:gd name="connsiteX3" fmla="*/ 769145 w 769145"/>
                <a:gd name="connsiteY3" fmla="*/ 600075 h 669130"/>
                <a:gd name="connsiteX4" fmla="*/ 88107 w 769145"/>
                <a:gd name="connsiteY4" fmla="*/ 669130 h 669130"/>
                <a:gd name="connsiteX0" fmla="*/ 100013 w 781051"/>
                <a:gd name="connsiteY0" fmla="*/ 669130 h 669130"/>
                <a:gd name="connsiteX1" fmla="*/ 0 w 781051"/>
                <a:gd name="connsiteY1" fmla="*/ 47624 h 669130"/>
                <a:gd name="connsiteX2" fmla="*/ 600076 w 781051"/>
                <a:gd name="connsiteY2" fmla="*/ 0 h 669130"/>
                <a:gd name="connsiteX3" fmla="*/ 781051 w 781051"/>
                <a:gd name="connsiteY3" fmla="*/ 600075 h 669130"/>
                <a:gd name="connsiteX4" fmla="*/ 100013 w 781051"/>
                <a:gd name="connsiteY4" fmla="*/ 669130 h 669130"/>
                <a:gd name="connsiteX0" fmla="*/ 100013 w 781051"/>
                <a:gd name="connsiteY0" fmla="*/ 669130 h 669130"/>
                <a:gd name="connsiteX1" fmla="*/ 0 w 781051"/>
                <a:gd name="connsiteY1" fmla="*/ 47624 h 669130"/>
                <a:gd name="connsiteX2" fmla="*/ 600076 w 781051"/>
                <a:gd name="connsiteY2" fmla="*/ 0 h 669130"/>
                <a:gd name="connsiteX3" fmla="*/ 781051 w 781051"/>
                <a:gd name="connsiteY3" fmla="*/ 600075 h 669130"/>
                <a:gd name="connsiteX4" fmla="*/ 100013 w 781051"/>
                <a:gd name="connsiteY4" fmla="*/ 669130 h 669130"/>
                <a:gd name="connsiteX0" fmla="*/ 107156 w 788194"/>
                <a:gd name="connsiteY0" fmla="*/ 669130 h 669130"/>
                <a:gd name="connsiteX1" fmla="*/ 0 w 788194"/>
                <a:gd name="connsiteY1" fmla="*/ 35718 h 669130"/>
                <a:gd name="connsiteX2" fmla="*/ 607219 w 788194"/>
                <a:gd name="connsiteY2" fmla="*/ 0 h 669130"/>
                <a:gd name="connsiteX3" fmla="*/ 788194 w 788194"/>
                <a:gd name="connsiteY3" fmla="*/ 600075 h 669130"/>
                <a:gd name="connsiteX4" fmla="*/ 107156 w 788194"/>
                <a:gd name="connsiteY4" fmla="*/ 669130 h 669130"/>
                <a:gd name="connsiteX0" fmla="*/ 140493 w 788194"/>
                <a:gd name="connsiteY0" fmla="*/ 654843 h 654843"/>
                <a:gd name="connsiteX1" fmla="*/ 0 w 788194"/>
                <a:gd name="connsiteY1" fmla="*/ 35718 h 654843"/>
                <a:gd name="connsiteX2" fmla="*/ 607219 w 788194"/>
                <a:gd name="connsiteY2" fmla="*/ 0 h 654843"/>
                <a:gd name="connsiteX3" fmla="*/ 788194 w 788194"/>
                <a:gd name="connsiteY3" fmla="*/ 600075 h 654843"/>
                <a:gd name="connsiteX4" fmla="*/ 140493 w 788194"/>
                <a:gd name="connsiteY4" fmla="*/ 654843 h 654843"/>
                <a:gd name="connsiteX0" fmla="*/ 140493 w 788194"/>
                <a:gd name="connsiteY0" fmla="*/ 661986 h 661986"/>
                <a:gd name="connsiteX1" fmla="*/ 0 w 788194"/>
                <a:gd name="connsiteY1" fmla="*/ 35718 h 661986"/>
                <a:gd name="connsiteX2" fmla="*/ 607219 w 788194"/>
                <a:gd name="connsiteY2" fmla="*/ 0 h 661986"/>
                <a:gd name="connsiteX3" fmla="*/ 788194 w 788194"/>
                <a:gd name="connsiteY3" fmla="*/ 600075 h 661986"/>
                <a:gd name="connsiteX4" fmla="*/ 140493 w 788194"/>
                <a:gd name="connsiteY4" fmla="*/ 661986 h 661986"/>
                <a:gd name="connsiteX0" fmla="*/ 140493 w 788194"/>
                <a:gd name="connsiteY0" fmla="*/ 661986 h 661986"/>
                <a:gd name="connsiteX1" fmla="*/ 0 w 788194"/>
                <a:gd name="connsiteY1" fmla="*/ 35718 h 661986"/>
                <a:gd name="connsiteX2" fmla="*/ 621506 w 788194"/>
                <a:gd name="connsiteY2" fmla="*/ 0 h 661986"/>
                <a:gd name="connsiteX3" fmla="*/ 788194 w 788194"/>
                <a:gd name="connsiteY3" fmla="*/ 600075 h 661986"/>
                <a:gd name="connsiteX4" fmla="*/ 140493 w 788194"/>
                <a:gd name="connsiteY4" fmla="*/ 661986 h 661986"/>
                <a:gd name="connsiteX0" fmla="*/ 140493 w 788194"/>
                <a:gd name="connsiteY0" fmla="*/ 661986 h 661986"/>
                <a:gd name="connsiteX1" fmla="*/ 0 w 788194"/>
                <a:gd name="connsiteY1" fmla="*/ 35718 h 661986"/>
                <a:gd name="connsiteX2" fmla="*/ 614362 w 788194"/>
                <a:gd name="connsiteY2" fmla="*/ 0 h 661986"/>
                <a:gd name="connsiteX3" fmla="*/ 788194 w 788194"/>
                <a:gd name="connsiteY3" fmla="*/ 600075 h 661986"/>
                <a:gd name="connsiteX4" fmla="*/ 140493 w 788194"/>
                <a:gd name="connsiteY4" fmla="*/ 661986 h 661986"/>
                <a:gd name="connsiteX0" fmla="*/ 140493 w 928687"/>
                <a:gd name="connsiteY0" fmla="*/ 681036 h 681036"/>
                <a:gd name="connsiteX1" fmla="*/ 0 w 928687"/>
                <a:gd name="connsiteY1" fmla="*/ 54768 h 681036"/>
                <a:gd name="connsiteX2" fmla="*/ 928687 w 928687"/>
                <a:gd name="connsiteY2" fmla="*/ 0 h 681036"/>
                <a:gd name="connsiteX3" fmla="*/ 788194 w 928687"/>
                <a:gd name="connsiteY3" fmla="*/ 619125 h 681036"/>
                <a:gd name="connsiteX4" fmla="*/ 140493 w 928687"/>
                <a:gd name="connsiteY4" fmla="*/ 681036 h 681036"/>
                <a:gd name="connsiteX0" fmla="*/ 140493 w 1219994"/>
                <a:gd name="connsiteY0" fmla="*/ 681036 h 917575"/>
                <a:gd name="connsiteX1" fmla="*/ 0 w 1219994"/>
                <a:gd name="connsiteY1" fmla="*/ 54768 h 917575"/>
                <a:gd name="connsiteX2" fmla="*/ 928687 w 1219994"/>
                <a:gd name="connsiteY2" fmla="*/ 0 h 917575"/>
                <a:gd name="connsiteX3" fmla="*/ 1219994 w 1219994"/>
                <a:gd name="connsiteY3" fmla="*/ 917575 h 917575"/>
                <a:gd name="connsiteX4" fmla="*/ 140493 w 1219994"/>
                <a:gd name="connsiteY4" fmla="*/ 681036 h 917575"/>
                <a:gd name="connsiteX0" fmla="*/ 200818 w 1219994"/>
                <a:gd name="connsiteY0" fmla="*/ 1036636 h 1036636"/>
                <a:gd name="connsiteX1" fmla="*/ 0 w 1219994"/>
                <a:gd name="connsiteY1" fmla="*/ 54768 h 1036636"/>
                <a:gd name="connsiteX2" fmla="*/ 928687 w 1219994"/>
                <a:gd name="connsiteY2" fmla="*/ 0 h 1036636"/>
                <a:gd name="connsiteX3" fmla="*/ 1219994 w 1219994"/>
                <a:gd name="connsiteY3" fmla="*/ 917575 h 1036636"/>
                <a:gd name="connsiteX4" fmla="*/ 200818 w 1219994"/>
                <a:gd name="connsiteY4" fmla="*/ 1036636 h 1036636"/>
                <a:gd name="connsiteX0" fmla="*/ 232568 w 1219994"/>
                <a:gd name="connsiteY0" fmla="*/ 1036636 h 1036636"/>
                <a:gd name="connsiteX1" fmla="*/ 0 w 1219994"/>
                <a:gd name="connsiteY1" fmla="*/ 54768 h 1036636"/>
                <a:gd name="connsiteX2" fmla="*/ 928687 w 1219994"/>
                <a:gd name="connsiteY2" fmla="*/ 0 h 1036636"/>
                <a:gd name="connsiteX3" fmla="*/ 1219994 w 1219994"/>
                <a:gd name="connsiteY3" fmla="*/ 917575 h 1036636"/>
                <a:gd name="connsiteX4" fmla="*/ 232568 w 1219994"/>
                <a:gd name="connsiteY4" fmla="*/ 1036636 h 1036636"/>
                <a:gd name="connsiteX0" fmla="*/ 232568 w 1219994"/>
                <a:gd name="connsiteY0" fmla="*/ 1036636 h 1036636"/>
                <a:gd name="connsiteX1" fmla="*/ 0 w 1219994"/>
                <a:gd name="connsiteY1" fmla="*/ 54768 h 1036636"/>
                <a:gd name="connsiteX2" fmla="*/ 928687 w 1219994"/>
                <a:gd name="connsiteY2" fmla="*/ 0 h 1036636"/>
                <a:gd name="connsiteX3" fmla="*/ 1219994 w 1219994"/>
                <a:gd name="connsiteY3" fmla="*/ 917575 h 1036636"/>
                <a:gd name="connsiteX4" fmla="*/ 232568 w 1219994"/>
                <a:gd name="connsiteY4" fmla="*/ 1036636 h 1036636"/>
                <a:gd name="connsiteX0" fmla="*/ 232568 w 1219994"/>
                <a:gd name="connsiteY0" fmla="*/ 1036636 h 1036636"/>
                <a:gd name="connsiteX1" fmla="*/ 0 w 1219994"/>
                <a:gd name="connsiteY1" fmla="*/ 54768 h 1036636"/>
                <a:gd name="connsiteX2" fmla="*/ 950912 w 1219994"/>
                <a:gd name="connsiteY2" fmla="*/ 0 h 1036636"/>
                <a:gd name="connsiteX3" fmla="*/ 1219994 w 1219994"/>
                <a:gd name="connsiteY3" fmla="*/ 917575 h 1036636"/>
                <a:gd name="connsiteX4" fmla="*/ 232568 w 1219994"/>
                <a:gd name="connsiteY4" fmla="*/ 1036636 h 1036636"/>
                <a:gd name="connsiteX0" fmla="*/ 232568 w 1219994"/>
                <a:gd name="connsiteY0" fmla="*/ 1036636 h 1036636"/>
                <a:gd name="connsiteX1" fmla="*/ 0 w 1219994"/>
                <a:gd name="connsiteY1" fmla="*/ 54768 h 1036636"/>
                <a:gd name="connsiteX2" fmla="*/ 950912 w 1219994"/>
                <a:gd name="connsiteY2" fmla="*/ 0 h 1036636"/>
                <a:gd name="connsiteX3" fmla="*/ 1219994 w 1219994"/>
                <a:gd name="connsiteY3" fmla="*/ 917575 h 1036636"/>
                <a:gd name="connsiteX4" fmla="*/ 232568 w 1219994"/>
                <a:gd name="connsiteY4" fmla="*/ 1036636 h 1036636"/>
                <a:gd name="connsiteX0" fmla="*/ 232568 w 1226344"/>
                <a:gd name="connsiteY0" fmla="*/ 1036636 h 1036636"/>
                <a:gd name="connsiteX1" fmla="*/ 0 w 1226344"/>
                <a:gd name="connsiteY1" fmla="*/ 54768 h 1036636"/>
                <a:gd name="connsiteX2" fmla="*/ 950912 w 1226344"/>
                <a:gd name="connsiteY2" fmla="*/ 0 h 1036636"/>
                <a:gd name="connsiteX3" fmla="*/ 1226344 w 1226344"/>
                <a:gd name="connsiteY3" fmla="*/ 917575 h 1036636"/>
                <a:gd name="connsiteX4" fmla="*/ 232568 w 1226344"/>
                <a:gd name="connsiteY4" fmla="*/ 1036636 h 1036636"/>
                <a:gd name="connsiteX0" fmla="*/ 232568 w 1229519"/>
                <a:gd name="connsiteY0" fmla="*/ 1036636 h 1036636"/>
                <a:gd name="connsiteX1" fmla="*/ 0 w 1229519"/>
                <a:gd name="connsiteY1" fmla="*/ 54768 h 1036636"/>
                <a:gd name="connsiteX2" fmla="*/ 950912 w 1229519"/>
                <a:gd name="connsiteY2" fmla="*/ 0 h 1036636"/>
                <a:gd name="connsiteX3" fmla="*/ 1229519 w 1229519"/>
                <a:gd name="connsiteY3" fmla="*/ 930275 h 1036636"/>
                <a:gd name="connsiteX4" fmla="*/ 232568 w 1229519"/>
                <a:gd name="connsiteY4" fmla="*/ 1036636 h 103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519" h="1036636">
                  <a:moveTo>
                    <a:pt x="232568" y="1036636"/>
                  </a:moveTo>
                  <a:lnTo>
                    <a:pt x="0" y="54768"/>
                  </a:lnTo>
                  <a:lnTo>
                    <a:pt x="950912" y="0"/>
                  </a:lnTo>
                  <a:lnTo>
                    <a:pt x="1229519" y="930275"/>
                  </a:lnTo>
                  <a:lnTo>
                    <a:pt x="232568" y="1036636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1800">
                <a:solidFill>
                  <a:schemeClr val="tx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1AB8A3B-2430-D1A2-BF72-24F5C602DAC4}"/>
                </a:ext>
              </a:extLst>
            </p:cNvPr>
            <p:cNvSpPr txBox="1"/>
            <p:nvPr/>
          </p:nvSpPr>
          <p:spPr>
            <a:xfrm>
              <a:off x="8490532" y="1117504"/>
              <a:ext cx="233147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00" dirty="0">
                  <a:latin typeface="Arial Narrow" panose="020B0606020202030204" pitchFamily="34" charset="0"/>
                </a:rPr>
                <a:t>2×2 </a:t>
              </a:r>
              <a:r>
                <a:rPr lang="fr-CA" sz="1800" dirty="0" err="1">
                  <a:latin typeface="Arial Narrow" panose="020B0606020202030204" pitchFamily="34" charset="0"/>
                </a:rPr>
                <a:t>PDCs</a:t>
              </a:r>
              <a:endParaRPr lang="fr-CA" sz="1800" dirty="0">
                <a:latin typeface="Arial Narrow" panose="020B0606020202030204" pitchFamily="34" charset="0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50CB8191-B987-1314-1CD5-6101A2582616}"/>
                </a:ext>
              </a:extLst>
            </p:cNvPr>
            <p:cNvCxnSpPr>
              <a:cxnSpLocks/>
            </p:cNvCxnSpPr>
            <p:nvPr/>
          </p:nvCxnSpPr>
          <p:spPr>
            <a:xfrm>
              <a:off x="9651962" y="1436292"/>
              <a:ext cx="68927" cy="62534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21C0F818-B627-1ED6-F29D-1C7565410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5689" y="3237568"/>
              <a:ext cx="1937740" cy="302305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9BCCA8E-CECC-F5A2-CA95-CBA2D8499AAA}"/>
                </a:ext>
              </a:extLst>
            </p:cNvPr>
            <p:cNvSpPr txBox="1"/>
            <p:nvPr/>
          </p:nvSpPr>
          <p:spPr>
            <a:xfrm rot="21103337">
              <a:off x="9131152" y="3369478"/>
              <a:ext cx="198046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00" dirty="0">
                  <a:latin typeface="Arial Narrow" panose="020B0606020202030204" pitchFamily="34" charset="0"/>
                </a:rPr>
                <a:t>50 mm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EF396F4-0E57-0238-667D-AA812AEED223}"/>
                </a:ext>
              </a:extLst>
            </p:cNvPr>
            <p:cNvCxnSpPr>
              <a:cxnSpLocks/>
            </p:cNvCxnSpPr>
            <p:nvPr/>
          </p:nvCxnSpPr>
          <p:spPr>
            <a:xfrm>
              <a:off x="10538426" y="1599691"/>
              <a:ext cx="567167" cy="1512092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96F7054-C3DD-28BF-5B38-2D908B291337}"/>
                </a:ext>
              </a:extLst>
            </p:cNvPr>
            <p:cNvSpPr txBox="1"/>
            <p:nvPr/>
          </p:nvSpPr>
          <p:spPr>
            <a:xfrm rot="4207716">
              <a:off x="10196671" y="2104226"/>
              <a:ext cx="155351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00" dirty="0">
                  <a:latin typeface="Arial Narrow" panose="020B0606020202030204" pitchFamily="34" charset="0"/>
                </a:rPr>
                <a:t>50 mm</a:t>
              </a: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1976AED9-334B-72D2-72A4-78C4237CF046}"/>
                </a:ext>
              </a:extLst>
            </p:cNvPr>
            <p:cNvSpPr txBox="1"/>
            <p:nvPr/>
          </p:nvSpPr>
          <p:spPr>
            <a:xfrm>
              <a:off x="10345284" y="1204252"/>
              <a:ext cx="51706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fr-CA" sz="1800" b="1" dirty="0">
                  <a:latin typeface="Arial Narrow" panose="020B0606020202030204" pitchFamily="34" charset="0"/>
                </a:rPr>
                <a:t>Top</a:t>
              </a:r>
              <a:endParaRPr lang="fr-FR" sz="18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6" name="TextBox 32">
            <a:extLst>
              <a:ext uri="{FF2B5EF4-FFF2-40B4-BE49-F238E27FC236}">
                <a16:creationId xmlns:a16="http://schemas.microsoft.com/office/drawing/2014/main" id="{BE0B3A26-5545-4F7A-A726-307788B72B33}"/>
              </a:ext>
            </a:extLst>
          </p:cNvPr>
          <p:cNvSpPr txBox="1"/>
          <p:nvPr/>
        </p:nvSpPr>
        <p:spPr>
          <a:xfrm>
            <a:off x="10908692" y="3935932"/>
            <a:ext cx="8451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1800" b="1" dirty="0">
                <a:latin typeface="Arial Narrow" panose="020B0606020202030204" pitchFamily="34" charset="0"/>
              </a:rPr>
              <a:t>Bottom</a:t>
            </a:r>
            <a:endParaRPr lang="fr-FR" sz="1800" b="1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362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DFECCF4-2206-9EC5-719F-7B67F4BD33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9493" y="1065391"/>
            <a:ext cx="6012000" cy="43748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071159-5711-B532-DCD9-764EB7D490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59493" y="1058255"/>
            <a:ext cx="6012000" cy="437489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43339" y="41440"/>
            <a:ext cx="9296994" cy="492443"/>
          </a:xfrm>
        </p:spPr>
        <p:txBody>
          <a:bodyPr>
            <a:spAutoFit/>
          </a:bodyPr>
          <a:lstStyle/>
          <a:p>
            <a:r>
              <a:rPr lang="fr-CA" sz="3200" dirty="0"/>
              <a:t>2×2 </a:t>
            </a:r>
            <a:r>
              <a:rPr lang="fr-CA" sz="3200" dirty="0" err="1"/>
              <a:t>Photodetection</a:t>
            </a:r>
            <a:r>
              <a:rPr lang="fr-CA" sz="3200" dirty="0"/>
              <a:t> Module </a:t>
            </a:r>
            <a:r>
              <a:rPr lang="fr-CA" sz="3200" dirty="0" err="1"/>
              <a:t>with</a:t>
            </a:r>
            <a:r>
              <a:rPr lang="fr-CA" sz="3200" dirty="0"/>
              <a:t> LED </a:t>
            </a:r>
            <a:r>
              <a:rPr lang="fr-CA" sz="3200" dirty="0" err="1"/>
              <a:t>Testing</a:t>
            </a:r>
            <a:endParaRPr lang="fr-CA" sz="32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ECEA261B-4A7A-1188-18C9-CDCD62B2ED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92901" y="954423"/>
            <a:ext cx="5499099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C000"/>
                </a:solidFill>
                <a:latin typeface="Arial Narrow" panose="020B0606020202030204" pitchFamily="34" charset="0"/>
              </a:rPr>
              <a:t>Current in the LED</a:t>
            </a:r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000" dirty="0">
                <a:latin typeface="Arial Narrow" panose="020B0606020202030204" pitchFamily="34" charset="0"/>
              </a:rPr>
              <a:t>to trigger the SPADs</a:t>
            </a: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Driven by a waveform generator</a:t>
            </a:r>
          </a:p>
          <a:p>
            <a:pPr>
              <a:buSzPts val="100"/>
            </a:pPr>
            <a:r>
              <a:rPr lang="en-CA" sz="2400" b="1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00CC00">
                    <a:alpha val="0"/>
                  </a:srgbClr>
                </a:solidFill>
                <a:latin typeface="Arial Narrow" panose="020B0606020202030204" pitchFamily="34" charset="0"/>
              </a:rPr>
              <a:t>Analog Monitor</a:t>
            </a:r>
            <a:endParaRPr lang="en-CA" sz="2400" dirty="0">
              <a:solidFill>
                <a:srgbClr val="00CC00">
                  <a:alpha val="0"/>
                </a:srgbClr>
              </a:solidFill>
              <a:latin typeface="Arial Narrow" panose="020B0606020202030204" pitchFamily="34" charset="0"/>
            </a:endParaRPr>
          </a:p>
          <a:p>
            <a:pPr marL="990575" lvl="1" indent="-380990">
              <a:spcAft>
                <a:spcPts val="800"/>
              </a:spcAft>
              <a:buSzPts val="100"/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Amplitude proportional to the number of SPADs triggered</a:t>
            </a:r>
          </a:p>
          <a:p>
            <a:pPr>
              <a:buSzPts val="100"/>
            </a:pPr>
            <a:r>
              <a:rPr lang="en-CA" sz="24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0084">
                    <a:alpha val="0"/>
                  </a:srgbClr>
                </a:solidFill>
                <a:latin typeface="Arial Narrow" panose="020B0606020202030204" pitchFamily="34" charset="0"/>
              </a:rPr>
              <a:t>Digital Sum Acquisition</a:t>
            </a:r>
            <a:endParaRPr lang="en-CA" sz="2400" dirty="0">
              <a:solidFill>
                <a:srgbClr val="FF0084">
                  <a:alpha val="0"/>
                </a:srgbClr>
              </a:solidFill>
              <a:latin typeface="Arial Narrow" panose="020B0606020202030204" pitchFamily="34" charset="0"/>
            </a:endParaRPr>
          </a:p>
          <a:p>
            <a:pPr marL="990575" lvl="1" indent="-380990">
              <a:buSzPts val="100"/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Based on a 100 MHz readout clock</a:t>
            </a:r>
          </a:p>
          <a:p>
            <a:pPr marL="990575" lvl="1" indent="-380990">
              <a:buSzPts val="100"/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Generated by the FPGA (Tile Controller)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FA8F820-1E4C-5FA8-AD9E-E26569127F0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932900" y="4534864"/>
            <a:ext cx="4894331" cy="1899487"/>
            <a:chOff x="369937" y="4601854"/>
            <a:chExt cx="4894331" cy="1899487"/>
          </a:xfrm>
        </p:grpSpPr>
        <p:pic>
          <p:nvPicPr>
            <p:cNvPr id="22" name="Image 21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14603F33-0233-2797-8447-9D4EAC71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45" y="4921528"/>
              <a:ext cx="2808745" cy="1579813"/>
            </a:xfrm>
            <a:prstGeom prst="rect">
              <a:avLst/>
            </a:prstGeom>
          </p:spPr>
        </p:pic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DD59387A-8687-DA54-92C4-95DA2A3C0FD7}"/>
                </a:ext>
              </a:extLst>
            </p:cNvPr>
            <p:cNvSpPr/>
            <p:nvPr/>
          </p:nvSpPr>
          <p:spPr>
            <a:xfrm rot="20543137">
              <a:off x="1921613" y="4943878"/>
              <a:ext cx="1863156" cy="844585"/>
            </a:xfrm>
            <a:custGeom>
              <a:avLst/>
              <a:gdLst>
                <a:gd name="connsiteX0" fmla="*/ 0 w 1182262"/>
                <a:gd name="connsiteY0" fmla="*/ 0 h 433555"/>
                <a:gd name="connsiteX1" fmla="*/ 1182262 w 1182262"/>
                <a:gd name="connsiteY1" fmla="*/ 0 h 433555"/>
                <a:gd name="connsiteX2" fmla="*/ 1182262 w 1182262"/>
                <a:gd name="connsiteY2" fmla="*/ 433555 h 433555"/>
                <a:gd name="connsiteX3" fmla="*/ 0 w 1182262"/>
                <a:gd name="connsiteY3" fmla="*/ 433555 h 433555"/>
                <a:gd name="connsiteX4" fmla="*/ 0 w 1182262"/>
                <a:gd name="connsiteY4" fmla="*/ 0 h 433555"/>
                <a:gd name="connsiteX0" fmla="*/ 0 w 1303078"/>
                <a:gd name="connsiteY0" fmla="*/ 0 h 455924"/>
                <a:gd name="connsiteX1" fmla="*/ 1182262 w 1303078"/>
                <a:gd name="connsiteY1" fmla="*/ 0 h 455924"/>
                <a:gd name="connsiteX2" fmla="*/ 1303078 w 1303078"/>
                <a:gd name="connsiteY2" fmla="*/ 455924 h 455924"/>
                <a:gd name="connsiteX3" fmla="*/ 0 w 1303078"/>
                <a:gd name="connsiteY3" fmla="*/ 433555 h 455924"/>
                <a:gd name="connsiteX4" fmla="*/ 0 w 1303078"/>
                <a:gd name="connsiteY4" fmla="*/ 0 h 455924"/>
                <a:gd name="connsiteX0" fmla="*/ 0 w 1374545"/>
                <a:gd name="connsiteY0" fmla="*/ 0 h 734449"/>
                <a:gd name="connsiteX1" fmla="*/ 1182262 w 1374545"/>
                <a:gd name="connsiteY1" fmla="*/ 0 h 734449"/>
                <a:gd name="connsiteX2" fmla="*/ 1374545 w 1374545"/>
                <a:gd name="connsiteY2" fmla="*/ 734449 h 734449"/>
                <a:gd name="connsiteX3" fmla="*/ 0 w 1374545"/>
                <a:gd name="connsiteY3" fmla="*/ 433555 h 734449"/>
                <a:gd name="connsiteX4" fmla="*/ 0 w 1374545"/>
                <a:gd name="connsiteY4" fmla="*/ 0 h 734449"/>
                <a:gd name="connsiteX0" fmla="*/ 0 w 1374545"/>
                <a:gd name="connsiteY0" fmla="*/ 0 h 767076"/>
                <a:gd name="connsiteX1" fmla="*/ 1182262 w 1374545"/>
                <a:gd name="connsiteY1" fmla="*/ 0 h 767076"/>
                <a:gd name="connsiteX2" fmla="*/ 1374545 w 1374545"/>
                <a:gd name="connsiteY2" fmla="*/ 734449 h 767076"/>
                <a:gd name="connsiteX3" fmla="*/ 269866 w 1374545"/>
                <a:gd name="connsiteY3" fmla="*/ 767076 h 767076"/>
                <a:gd name="connsiteX4" fmla="*/ 0 w 1374545"/>
                <a:gd name="connsiteY4" fmla="*/ 0 h 767076"/>
                <a:gd name="connsiteX0" fmla="*/ 0 w 1332584"/>
                <a:gd name="connsiteY0" fmla="*/ 69286 h 767076"/>
                <a:gd name="connsiteX1" fmla="*/ 1140301 w 1332584"/>
                <a:gd name="connsiteY1" fmla="*/ 0 h 767076"/>
                <a:gd name="connsiteX2" fmla="*/ 1332584 w 1332584"/>
                <a:gd name="connsiteY2" fmla="*/ 734449 h 767076"/>
                <a:gd name="connsiteX3" fmla="*/ 227905 w 1332584"/>
                <a:gd name="connsiteY3" fmla="*/ 767076 h 767076"/>
                <a:gd name="connsiteX4" fmla="*/ 0 w 1332584"/>
                <a:gd name="connsiteY4" fmla="*/ 69286 h 767076"/>
                <a:gd name="connsiteX0" fmla="*/ 0 w 1332584"/>
                <a:gd name="connsiteY0" fmla="*/ 0 h 697790"/>
                <a:gd name="connsiteX1" fmla="*/ 1153555 w 1332584"/>
                <a:gd name="connsiteY1" fmla="*/ 14871 h 697790"/>
                <a:gd name="connsiteX2" fmla="*/ 1332584 w 1332584"/>
                <a:gd name="connsiteY2" fmla="*/ 665163 h 697790"/>
                <a:gd name="connsiteX3" fmla="*/ 227905 w 1332584"/>
                <a:gd name="connsiteY3" fmla="*/ 697790 h 697790"/>
                <a:gd name="connsiteX4" fmla="*/ 0 w 1332584"/>
                <a:gd name="connsiteY4" fmla="*/ 0 h 697790"/>
                <a:gd name="connsiteX0" fmla="*/ 0 w 1332584"/>
                <a:gd name="connsiteY0" fmla="*/ 11528 h 709318"/>
                <a:gd name="connsiteX1" fmla="*/ 1145947 w 1332584"/>
                <a:gd name="connsiteY1" fmla="*/ 0 h 709318"/>
                <a:gd name="connsiteX2" fmla="*/ 1332584 w 1332584"/>
                <a:gd name="connsiteY2" fmla="*/ 676691 h 709318"/>
                <a:gd name="connsiteX3" fmla="*/ 227905 w 1332584"/>
                <a:gd name="connsiteY3" fmla="*/ 709318 h 709318"/>
                <a:gd name="connsiteX4" fmla="*/ 0 w 1332584"/>
                <a:gd name="connsiteY4" fmla="*/ 11528 h 709318"/>
                <a:gd name="connsiteX0" fmla="*/ 0 w 1332585"/>
                <a:gd name="connsiteY0" fmla="*/ 11528 h 709318"/>
                <a:gd name="connsiteX1" fmla="*/ 1145947 w 1332585"/>
                <a:gd name="connsiteY1" fmla="*/ 0 h 709318"/>
                <a:gd name="connsiteX2" fmla="*/ 1332585 w 1332585"/>
                <a:gd name="connsiteY2" fmla="*/ 676691 h 709318"/>
                <a:gd name="connsiteX3" fmla="*/ 227905 w 1332585"/>
                <a:gd name="connsiteY3" fmla="*/ 709318 h 709318"/>
                <a:gd name="connsiteX4" fmla="*/ 0 w 1332585"/>
                <a:gd name="connsiteY4" fmla="*/ 11528 h 709318"/>
                <a:gd name="connsiteX0" fmla="*/ 0 w 1346766"/>
                <a:gd name="connsiteY0" fmla="*/ 11528 h 709318"/>
                <a:gd name="connsiteX1" fmla="*/ 1145947 w 1346766"/>
                <a:gd name="connsiteY1" fmla="*/ 0 h 709318"/>
                <a:gd name="connsiteX2" fmla="*/ 1346766 w 1346766"/>
                <a:gd name="connsiteY2" fmla="*/ 657209 h 709318"/>
                <a:gd name="connsiteX3" fmla="*/ 227905 w 1346766"/>
                <a:gd name="connsiteY3" fmla="*/ 709318 h 709318"/>
                <a:gd name="connsiteX4" fmla="*/ 0 w 1346766"/>
                <a:gd name="connsiteY4" fmla="*/ 11528 h 709318"/>
                <a:gd name="connsiteX0" fmla="*/ 0 w 1346766"/>
                <a:gd name="connsiteY0" fmla="*/ 11528 h 689835"/>
                <a:gd name="connsiteX1" fmla="*/ 1145947 w 1346766"/>
                <a:gd name="connsiteY1" fmla="*/ 0 h 689835"/>
                <a:gd name="connsiteX2" fmla="*/ 1346766 w 1346766"/>
                <a:gd name="connsiteY2" fmla="*/ 657209 h 689835"/>
                <a:gd name="connsiteX3" fmla="*/ 242085 w 1346766"/>
                <a:gd name="connsiteY3" fmla="*/ 689835 h 689835"/>
                <a:gd name="connsiteX4" fmla="*/ 0 w 1346766"/>
                <a:gd name="connsiteY4" fmla="*/ 11528 h 689835"/>
                <a:gd name="connsiteX0" fmla="*/ 0 w 1346766"/>
                <a:gd name="connsiteY0" fmla="*/ 11528 h 674039"/>
                <a:gd name="connsiteX1" fmla="*/ 1145947 w 1346766"/>
                <a:gd name="connsiteY1" fmla="*/ 0 h 674039"/>
                <a:gd name="connsiteX2" fmla="*/ 1346766 w 1346766"/>
                <a:gd name="connsiteY2" fmla="*/ 657209 h 674039"/>
                <a:gd name="connsiteX3" fmla="*/ 167152 w 1346766"/>
                <a:gd name="connsiteY3" fmla="*/ 674039 h 674039"/>
                <a:gd name="connsiteX4" fmla="*/ 0 w 1346766"/>
                <a:gd name="connsiteY4" fmla="*/ 11528 h 674039"/>
                <a:gd name="connsiteX0" fmla="*/ 0 w 1897667"/>
                <a:gd name="connsiteY0" fmla="*/ 11528 h 842110"/>
                <a:gd name="connsiteX1" fmla="*/ 1145947 w 1897667"/>
                <a:gd name="connsiteY1" fmla="*/ 0 h 842110"/>
                <a:gd name="connsiteX2" fmla="*/ 1897667 w 1897667"/>
                <a:gd name="connsiteY2" fmla="*/ 842110 h 842110"/>
                <a:gd name="connsiteX3" fmla="*/ 167152 w 1897667"/>
                <a:gd name="connsiteY3" fmla="*/ 674039 h 842110"/>
                <a:gd name="connsiteX4" fmla="*/ 0 w 1897667"/>
                <a:gd name="connsiteY4" fmla="*/ 11528 h 842110"/>
                <a:gd name="connsiteX0" fmla="*/ 0 w 1897667"/>
                <a:gd name="connsiteY0" fmla="*/ 0 h 830582"/>
                <a:gd name="connsiteX1" fmla="*/ 1306319 w 1897667"/>
                <a:gd name="connsiteY1" fmla="*/ 459118 h 830582"/>
                <a:gd name="connsiteX2" fmla="*/ 1897667 w 1897667"/>
                <a:gd name="connsiteY2" fmla="*/ 830582 h 830582"/>
                <a:gd name="connsiteX3" fmla="*/ 167152 w 1897667"/>
                <a:gd name="connsiteY3" fmla="*/ 662511 h 830582"/>
                <a:gd name="connsiteX4" fmla="*/ 0 w 1897667"/>
                <a:gd name="connsiteY4" fmla="*/ 0 h 830582"/>
                <a:gd name="connsiteX0" fmla="*/ 0 w 1897667"/>
                <a:gd name="connsiteY0" fmla="*/ 0 h 930158"/>
                <a:gd name="connsiteX1" fmla="*/ 1306319 w 1897667"/>
                <a:gd name="connsiteY1" fmla="*/ 459118 h 930158"/>
                <a:gd name="connsiteX2" fmla="*/ 1897667 w 1897667"/>
                <a:gd name="connsiteY2" fmla="*/ 830582 h 930158"/>
                <a:gd name="connsiteX3" fmla="*/ 1671149 w 1897667"/>
                <a:gd name="connsiteY3" fmla="*/ 930158 h 930158"/>
                <a:gd name="connsiteX4" fmla="*/ 0 w 1897667"/>
                <a:gd name="connsiteY4" fmla="*/ 0 h 930158"/>
                <a:gd name="connsiteX0" fmla="*/ 0 w 844433"/>
                <a:gd name="connsiteY0" fmla="*/ 95135 h 471040"/>
                <a:gd name="connsiteX1" fmla="*/ 253085 w 844433"/>
                <a:gd name="connsiteY1" fmla="*/ 0 h 471040"/>
                <a:gd name="connsiteX2" fmla="*/ 844433 w 844433"/>
                <a:gd name="connsiteY2" fmla="*/ 371464 h 471040"/>
                <a:gd name="connsiteX3" fmla="*/ 617915 w 844433"/>
                <a:gd name="connsiteY3" fmla="*/ 471040 h 471040"/>
                <a:gd name="connsiteX4" fmla="*/ 0 w 844433"/>
                <a:gd name="connsiteY4" fmla="*/ 95135 h 471040"/>
                <a:gd name="connsiteX0" fmla="*/ 0 w 838237"/>
                <a:gd name="connsiteY0" fmla="*/ 95135 h 471040"/>
                <a:gd name="connsiteX1" fmla="*/ 253085 w 838237"/>
                <a:gd name="connsiteY1" fmla="*/ 0 h 471040"/>
                <a:gd name="connsiteX2" fmla="*/ 838237 w 838237"/>
                <a:gd name="connsiteY2" fmla="*/ 359503 h 471040"/>
                <a:gd name="connsiteX3" fmla="*/ 617915 w 838237"/>
                <a:gd name="connsiteY3" fmla="*/ 471040 h 471040"/>
                <a:gd name="connsiteX4" fmla="*/ 0 w 838237"/>
                <a:gd name="connsiteY4" fmla="*/ 95135 h 471040"/>
                <a:gd name="connsiteX0" fmla="*/ 0 w 838237"/>
                <a:gd name="connsiteY0" fmla="*/ 95135 h 418227"/>
                <a:gd name="connsiteX1" fmla="*/ 253085 w 838237"/>
                <a:gd name="connsiteY1" fmla="*/ 0 h 418227"/>
                <a:gd name="connsiteX2" fmla="*/ 838237 w 838237"/>
                <a:gd name="connsiteY2" fmla="*/ 359503 h 418227"/>
                <a:gd name="connsiteX3" fmla="*/ 624689 w 838237"/>
                <a:gd name="connsiteY3" fmla="*/ 418227 h 418227"/>
                <a:gd name="connsiteX4" fmla="*/ 0 w 838237"/>
                <a:gd name="connsiteY4" fmla="*/ 95135 h 418227"/>
                <a:gd name="connsiteX0" fmla="*/ 0 w 805454"/>
                <a:gd name="connsiteY0" fmla="*/ 70567 h 418227"/>
                <a:gd name="connsiteX1" fmla="*/ 220302 w 805454"/>
                <a:gd name="connsiteY1" fmla="*/ 0 h 418227"/>
                <a:gd name="connsiteX2" fmla="*/ 805454 w 805454"/>
                <a:gd name="connsiteY2" fmla="*/ 359503 h 418227"/>
                <a:gd name="connsiteX3" fmla="*/ 591906 w 805454"/>
                <a:gd name="connsiteY3" fmla="*/ 418227 h 418227"/>
                <a:gd name="connsiteX4" fmla="*/ 0 w 805454"/>
                <a:gd name="connsiteY4" fmla="*/ 70567 h 418227"/>
                <a:gd name="connsiteX0" fmla="*/ 0 w 1195000"/>
                <a:gd name="connsiteY0" fmla="*/ 70567 h 716304"/>
                <a:gd name="connsiteX1" fmla="*/ 220302 w 1195000"/>
                <a:gd name="connsiteY1" fmla="*/ 0 h 716304"/>
                <a:gd name="connsiteX2" fmla="*/ 805454 w 1195000"/>
                <a:gd name="connsiteY2" fmla="*/ 359503 h 716304"/>
                <a:gd name="connsiteX3" fmla="*/ 1195000 w 1195000"/>
                <a:gd name="connsiteY3" fmla="*/ 716304 h 716304"/>
                <a:gd name="connsiteX4" fmla="*/ 0 w 1195000"/>
                <a:gd name="connsiteY4" fmla="*/ 70567 h 716304"/>
                <a:gd name="connsiteX0" fmla="*/ 0 w 1855291"/>
                <a:gd name="connsiteY0" fmla="*/ 70567 h 716304"/>
                <a:gd name="connsiteX1" fmla="*/ 220302 w 1855291"/>
                <a:gd name="connsiteY1" fmla="*/ 0 h 716304"/>
                <a:gd name="connsiteX2" fmla="*/ 1855291 w 1855291"/>
                <a:gd name="connsiteY2" fmla="*/ 440864 h 716304"/>
                <a:gd name="connsiteX3" fmla="*/ 1195000 w 1855291"/>
                <a:gd name="connsiteY3" fmla="*/ 716304 h 716304"/>
                <a:gd name="connsiteX4" fmla="*/ 0 w 1855291"/>
                <a:gd name="connsiteY4" fmla="*/ 70567 h 716304"/>
                <a:gd name="connsiteX0" fmla="*/ 0 w 1855291"/>
                <a:gd name="connsiteY0" fmla="*/ 171301 h 817038"/>
                <a:gd name="connsiteX1" fmla="*/ 727130 w 1855291"/>
                <a:gd name="connsiteY1" fmla="*/ 0 h 817038"/>
                <a:gd name="connsiteX2" fmla="*/ 1855291 w 1855291"/>
                <a:gd name="connsiteY2" fmla="*/ 541598 h 817038"/>
                <a:gd name="connsiteX3" fmla="*/ 1195000 w 1855291"/>
                <a:gd name="connsiteY3" fmla="*/ 817038 h 817038"/>
                <a:gd name="connsiteX4" fmla="*/ 0 w 1855291"/>
                <a:gd name="connsiteY4" fmla="*/ 171301 h 817038"/>
                <a:gd name="connsiteX0" fmla="*/ 0 w 1822872"/>
                <a:gd name="connsiteY0" fmla="*/ 191284 h 817038"/>
                <a:gd name="connsiteX1" fmla="*/ 694711 w 1822872"/>
                <a:gd name="connsiteY1" fmla="*/ 0 h 817038"/>
                <a:gd name="connsiteX2" fmla="*/ 1822872 w 1822872"/>
                <a:gd name="connsiteY2" fmla="*/ 541598 h 817038"/>
                <a:gd name="connsiteX3" fmla="*/ 1162581 w 1822872"/>
                <a:gd name="connsiteY3" fmla="*/ 817038 h 817038"/>
                <a:gd name="connsiteX4" fmla="*/ 0 w 1822872"/>
                <a:gd name="connsiteY4" fmla="*/ 191284 h 817038"/>
                <a:gd name="connsiteX0" fmla="*/ 0 w 1852496"/>
                <a:gd name="connsiteY0" fmla="*/ 162498 h 817038"/>
                <a:gd name="connsiteX1" fmla="*/ 724335 w 1852496"/>
                <a:gd name="connsiteY1" fmla="*/ 0 h 817038"/>
                <a:gd name="connsiteX2" fmla="*/ 1852496 w 1852496"/>
                <a:gd name="connsiteY2" fmla="*/ 541598 h 817038"/>
                <a:gd name="connsiteX3" fmla="*/ 1192205 w 1852496"/>
                <a:gd name="connsiteY3" fmla="*/ 817038 h 817038"/>
                <a:gd name="connsiteX4" fmla="*/ 0 w 1852496"/>
                <a:gd name="connsiteY4" fmla="*/ 162498 h 817038"/>
                <a:gd name="connsiteX0" fmla="*/ 0 w 1852496"/>
                <a:gd name="connsiteY0" fmla="*/ 162498 h 808653"/>
                <a:gd name="connsiteX1" fmla="*/ 724335 w 1852496"/>
                <a:gd name="connsiteY1" fmla="*/ 0 h 808653"/>
                <a:gd name="connsiteX2" fmla="*/ 1852496 w 1852496"/>
                <a:gd name="connsiteY2" fmla="*/ 541598 h 808653"/>
                <a:gd name="connsiteX3" fmla="*/ 1165794 w 1852496"/>
                <a:gd name="connsiteY3" fmla="*/ 808653 h 808653"/>
                <a:gd name="connsiteX4" fmla="*/ 0 w 1852496"/>
                <a:gd name="connsiteY4" fmla="*/ 162498 h 808653"/>
                <a:gd name="connsiteX0" fmla="*/ 0 w 1832094"/>
                <a:gd name="connsiteY0" fmla="*/ 162498 h 808653"/>
                <a:gd name="connsiteX1" fmla="*/ 724335 w 1832094"/>
                <a:gd name="connsiteY1" fmla="*/ 0 h 808653"/>
                <a:gd name="connsiteX2" fmla="*/ 1832094 w 1832094"/>
                <a:gd name="connsiteY2" fmla="*/ 544812 h 808653"/>
                <a:gd name="connsiteX3" fmla="*/ 1165794 w 1832094"/>
                <a:gd name="connsiteY3" fmla="*/ 808653 h 808653"/>
                <a:gd name="connsiteX4" fmla="*/ 0 w 1832094"/>
                <a:gd name="connsiteY4" fmla="*/ 162498 h 808653"/>
                <a:gd name="connsiteX0" fmla="*/ 0 w 1832094"/>
                <a:gd name="connsiteY0" fmla="*/ 162031 h 808186"/>
                <a:gd name="connsiteX1" fmla="*/ 524319 w 1832094"/>
                <a:gd name="connsiteY1" fmla="*/ 0 h 808186"/>
                <a:gd name="connsiteX2" fmla="*/ 1832094 w 1832094"/>
                <a:gd name="connsiteY2" fmla="*/ 544345 h 808186"/>
                <a:gd name="connsiteX3" fmla="*/ 1165794 w 1832094"/>
                <a:gd name="connsiteY3" fmla="*/ 808186 h 808186"/>
                <a:gd name="connsiteX4" fmla="*/ 0 w 1832094"/>
                <a:gd name="connsiteY4" fmla="*/ 162031 h 808186"/>
                <a:gd name="connsiteX0" fmla="*/ 0 w 1390103"/>
                <a:gd name="connsiteY0" fmla="*/ 162031 h 808186"/>
                <a:gd name="connsiteX1" fmla="*/ 524319 w 1390103"/>
                <a:gd name="connsiteY1" fmla="*/ 0 h 808186"/>
                <a:gd name="connsiteX2" fmla="*/ 1390103 w 1390103"/>
                <a:gd name="connsiteY2" fmla="*/ 474252 h 808186"/>
                <a:gd name="connsiteX3" fmla="*/ 1165794 w 1390103"/>
                <a:gd name="connsiteY3" fmla="*/ 808186 h 808186"/>
                <a:gd name="connsiteX4" fmla="*/ 0 w 1390103"/>
                <a:gd name="connsiteY4" fmla="*/ 162031 h 808186"/>
                <a:gd name="connsiteX0" fmla="*/ 0 w 1390103"/>
                <a:gd name="connsiteY0" fmla="*/ 162031 h 679126"/>
                <a:gd name="connsiteX1" fmla="*/ 524319 w 1390103"/>
                <a:gd name="connsiteY1" fmla="*/ 0 h 679126"/>
                <a:gd name="connsiteX2" fmla="*/ 1390103 w 1390103"/>
                <a:gd name="connsiteY2" fmla="*/ 474252 h 679126"/>
                <a:gd name="connsiteX3" fmla="*/ 869982 w 1390103"/>
                <a:gd name="connsiteY3" fmla="*/ 679126 h 679126"/>
                <a:gd name="connsiteX4" fmla="*/ 0 w 1390103"/>
                <a:gd name="connsiteY4" fmla="*/ 162031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29886 h 649345"/>
                <a:gd name="connsiteX1" fmla="*/ 522359 w 1397367"/>
                <a:gd name="connsiteY1" fmla="*/ 0 h 649345"/>
                <a:gd name="connsiteX2" fmla="*/ 1397367 w 1397367"/>
                <a:gd name="connsiteY2" fmla="*/ 444471 h 649345"/>
                <a:gd name="connsiteX3" fmla="*/ 877246 w 1397367"/>
                <a:gd name="connsiteY3" fmla="*/ 649345 h 649345"/>
                <a:gd name="connsiteX4" fmla="*/ 0 w 1397367"/>
                <a:gd name="connsiteY4" fmla="*/ 129886 h 6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67" h="649345">
                  <a:moveTo>
                    <a:pt x="0" y="129886"/>
                  </a:moveTo>
                  <a:lnTo>
                    <a:pt x="522359" y="0"/>
                  </a:lnTo>
                  <a:lnTo>
                    <a:pt x="1397367" y="444471"/>
                  </a:lnTo>
                  <a:lnTo>
                    <a:pt x="877246" y="649345"/>
                  </a:lnTo>
                  <a:lnTo>
                    <a:pt x="0" y="129886"/>
                  </a:lnTo>
                  <a:close/>
                </a:path>
              </a:pathLst>
            </a:custGeom>
            <a:noFill/>
            <a:ln w="31750">
              <a:solidFill>
                <a:srgbClr val="FF0084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cxnSp>
          <p:nvCxnSpPr>
            <p:cNvPr id="25" name="Connecteur : en arc 24">
              <a:extLst>
                <a:ext uri="{FF2B5EF4-FFF2-40B4-BE49-F238E27FC236}">
                  <a16:creationId xmlns:a16="http://schemas.microsoft.com/office/drawing/2014/main" id="{81987171-1B03-9344-D5EC-6FB147DE6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83869" y="5577321"/>
              <a:ext cx="1105660" cy="373095"/>
            </a:xfrm>
            <a:prstGeom prst="curvedConnector3">
              <a:avLst>
                <a:gd name="adj1" fmla="val -23513"/>
              </a:avLst>
            </a:prstGeom>
            <a:ln w="4762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AA1D603-3FBD-98CC-3B75-A08B39A8CBDC}"/>
                </a:ext>
              </a:extLst>
            </p:cNvPr>
            <p:cNvSpPr txBox="1"/>
            <p:nvPr/>
          </p:nvSpPr>
          <p:spPr>
            <a:xfrm rot="399263">
              <a:off x="1598925" y="4601854"/>
              <a:ext cx="3223408" cy="15711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3786464"/>
                </a:avLst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b="1" dirty="0"/>
                <a:t>1010101010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4228357-A642-E998-E06A-609DB5EB6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9" t="-4795" r="-1"/>
            <a:stretch/>
          </p:blipFill>
          <p:spPr>
            <a:xfrm flipH="1">
              <a:off x="3843341" y="4919948"/>
              <a:ext cx="1420927" cy="1314745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372D3B3-46AA-BF2D-C28A-B80FA5F2C2B2}"/>
                </a:ext>
              </a:extLst>
            </p:cNvPr>
            <p:cNvCxnSpPr>
              <a:cxnSpLocks/>
            </p:cNvCxnSpPr>
            <p:nvPr/>
          </p:nvCxnSpPr>
          <p:spPr>
            <a:xfrm>
              <a:off x="369937" y="6336403"/>
              <a:ext cx="5625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0FC3C6C-98C4-CC48-5E96-81C7FD689284}"/>
                </a:ext>
              </a:extLst>
            </p:cNvPr>
            <p:cNvGrpSpPr/>
            <p:nvPr/>
          </p:nvGrpSpPr>
          <p:grpSpPr>
            <a:xfrm>
              <a:off x="408712" y="5628106"/>
              <a:ext cx="523753" cy="561623"/>
              <a:chOff x="7734300" y="5180652"/>
              <a:chExt cx="1023100" cy="1097072"/>
            </a:xfrm>
          </p:grpSpPr>
          <p:sp>
            <p:nvSpPr>
              <p:cNvPr id="8" name="Triangle isocèle 7">
                <a:extLst>
                  <a:ext uri="{FF2B5EF4-FFF2-40B4-BE49-F238E27FC236}">
                    <a16:creationId xmlns:a16="http://schemas.microsoft.com/office/drawing/2014/main" id="{FBFB7AFF-2428-36FF-B55D-002AA3D5289B}"/>
                  </a:ext>
                </a:extLst>
              </p:cNvPr>
              <p:cNvSpPr/>
              <p:nvPr/>
            </p:nvSpPr>
            <p:spPr>
              <a:xfrm rot="19755056">
                <a:off x="8058149" y="5842110"/>
                <a:ext cx="247650" cy="198322"/>
              </a:xfrm>
              <a:prstGeom prst="triangl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7A8A988-064C-6F4B-25F2-6B4B112BF584}"/>
                  </a:ext>
                </a:extLst>
              </p:cNvPr>
              <p:cNvCxnSpPr/>
              <p:nvPr/>
            </p:nvCxnSpPr>
            <p:spPr>
              <a:xfrm>
                <a:off x="8353425" y="5810250"/>
                <a:ext cx="0" cy="295275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F1B54EE-C468-735A-412B-E44AD14EA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4300" y="5968162"/>
                <a:ext cx="3944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C3DA8CC-8C0F-3BE0-CD0F-ED3D7AE28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53426" y="5962650"/>
                <a:ext cx="3619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7E542D3-B3F2-810C-91E0-01DCF2BE1B15}"/>
                  </a:ext>
                </a:extLst>
              </p:cNvPr>
              <p:cNvSpPr/>
              <p:nvPr/>
            </p:nvSpPr>
            <p:spPr>
              <a:xfrm>
                <a:off x="7900652" y="5658599"/>
                <a:ext cx="619125" cy="61912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13" name="Connecteur : en arc 12">
                <a:extLst>
                  <a:ext uri="{FF2B5EF4-FFF2-40B4-BE49-F238E27FC236}">
                    <a16:creationId xmlns:a16="http://schemas.microsoft.com/office/drawing/2014/main" id="{6EF33E59-C286-DCDE-30A1-A7F6EE83D7DF}"/>
                  </a:ext>
                </a:extLst>
              </p:cNvPr>
              <p:cNvCxnSpPr/>
              <p:nvPr/>
            </p:nvCxnSpPr>
            <p:spPr>
              <a:xfrm rot="5400000" flipH="1" flipV="1">
                <a:off x="8180991" y="520987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 : en arc 13">
                <a:extLst>
                  <a:ext uri="{FF2B5EF4-FFF2-40B4-BE49-F238E27FC236}">
                    <a16:creationId xmlns:a16="http://schemas.microsoft.com/office/drawing/2014/main" id="{632E04EE-4F96-747D-BEF0-FA9DFD8BEEFA}"/>
                  </a:ext>
                </a:extLst>
              </p:cNvPr>
              <p:cNvCxnSpPr/>
              <p:nvPr/>
            </p:nvCxnSpPr>
            <p:spPr>
              <a:xfrm rot="5400000" flipH="1" flipV="1">
                <a:off x="8403990" y="532091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F551CC8-E6FA-496A-752F-F93BBFCB82FA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2046" y="2370446"/>
            <a:ext cx="6368913" cy="1628980"/>
          </a:xfrm>
          <a:prstGeom prst="rect">
            <a:avLst/>
          </a:prstGeom>
          <a:solidFill>
            <a:srgbClr val="FFFFFF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28DFB6-04E2-AD22-3B3B-01DE44FACCC4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38569" y="848730"/>
            <a:ext cx="6332391" cy="1497883"/>
          </a:xfrm>
          <a:prstGeom prst="rect">
            <a:avLst/>
          </a:prstGeom>
          <a:solidFill>
            <a:srgbClr val="FFFFFF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569C9B-68F4-A083-23ED-963EAAD5C2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-729954" y="5484608"/>
            <a:ext cx="542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Using embedded CMOS test SPADs of the PDC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057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DFECCF4-2206-9EC5-719F-7B67F4BD33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9493" y="1065391"/>
            <a:ext cx="6012000" cy="43748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071159-5711-B532-DCD9-764EB7D490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9493" y="1058255"/>
            <a:ext cx="6012000" cy="437489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43339" y="41440"/>
            <a:ext cx="9296994" cy="492443"/>
          </a:xfrm>
        </p:spPr>
        <p:txBody>
          <a:bodyPr>
            <a:spAutoFit/>
          </a:bodyPr>
          <a:lstStyle/>
          <a:p>
            <a:r>
              <a:rPr lang="fr-CA" sz="3200" dirty="0"/>
              <a:t>2×2 </a:t>
            </a:r>
            <a:r>
              <a:rPr lang="fr-CA" sz="3200" dirty="0" err="1"/>
              <a:t>Photodetection</a:t>
            </a:r>
            <a:r>
              <a:rPr lang="fr-CA" sz="3200" dirty="0"/>
              <a:t> Module </a:t>
            </a:r>
            <a:r>
              <a:rPr lang="fr-CA" sz="3200" dirty="0" err="1"/>
              <a:t>with</a:t>
            </a:r>
            <a:r>
              <a:rPr lang="fr-CA" sz="3200" dirty="0"/>
              <a:t> LED </a:t>
            </a:r>
            <a:r>
              <a:rPr lang="fr-CA" sz="3200" dirty="0" err="1"/>
              <a:t>Testing</a:t>
            </a:r>
            <a:endParaRPr lang="fr-CA" sz="32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ECEA261B-4A7A-1188-18C9-CDCD62B2ED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92901" y="954423"/>
            <a:ext cx="5499099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C000"/>
                </a:solidFill>
                <a:latin typeface="Arial Narrow" panose="020B0606020202030204" pitchFamily="34" charset="0"/>
              </a:rPr>
              <a:t>Current in the LED</a:t>
            </a:r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000" dirty="0">
                <a:latin typeface="Arial Narrow" panose="020B0606020202030204" pitchFamily="34" charset="0"/>
              </a:rPr>
              <a:t>to trigger the SPADs</a:t>
            </a: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Driven by a waveform generator</a:t>
            </a:r>
          </a:p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00CC00"/>
                </a:solidFill>
                <a:latin typeface="Arial Narrow" panose="020B0606020202030204" pitchFamily="34" charset="0"/>
              </a:rPr>
              <a:t>Analog Monitor</a:t>
            </a:r>
            <a:endParaRPr lang="en-CA" sz="2400" dirty="0">
              <a:latin typeface="Arial Narrow" panose="020B0606020202030204" pitchFamily="34" charset="0"/>
            </a:endParaRP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Amplitude proportional to the number of SPADs triggered</a:t>
            </a:r>
          </a:p>
          <a:p>
            <a:pPr>
              <a:buSzPts val="100"/>
            </a:pPr>
            <a:r>
              <a:rPr lang="en-CA" sz="24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0084">
                    <a:alpha val="0"/>
                  </a:srgbClr>
                </a:solidFill>
                <a:latin typeface="Arial Narrow" panose="020B0606020202030204" pitchFamily="34" charset="0"/>
              </a:rPr>
              <a:t>Digital Sum Acquisition</a:t>
            </a:r>
            <a:endParaRPr lang="en-CA" sz="2400" dirty="0">
              <a:solidFill>
                <a:srgbClr val="FF0084">
                  <a:alpha val="0"/>
                </a:srgbClr>
              </a:solidFill>
              <a:latin typeface="Arial Narrow" panose="020B0606020202030204" pitchFamily="34" charset="0"/>
            </a:endParaRPr>
          </a:p>
          <a:p>
            <a:pPr marL="990575" lvl="1" indent="-380990">
              <a:buSzPts val="100"/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Based on a 100 MHz readout clock</a:t>
            </a:r>
          </a:p>
          <a:p>
            <a:pPr marL="990575" lvl="1" indent="-380990">
              <a:buSzPts val="100"/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tx1">
                    <a:alpha val="0"/>
                  </a:schemeClr>
                </a:solidFill>
                <a:latin typeface="Arial Narrow" panose="020B0606020202030204" pitchFamily="34" charset="0"/>
              </a:rPr>
              <a:t>Generated by the FPGA (Tile Controller)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FA8F820-1E4C-5FA8-AD9E-E26569127F0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932900" y="4534864"/>
            <a:ext cx="4894331" cy="1899487"/>
            <a:chOff x="369937" y="4601854"/>
            <a:chExt cx="4894331" cy="1899487"/>
          </a:xfrm>
        </p:grpSpPr>
        <p:pic>
          <p:nvPicPr>
            <p:cNvPr id="22" name="Image 21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14603F33-0233-2797-8447-9D4EAC71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45" y="4921528"/>
              <a:ext cx="2808745" cy="1579813"/>
            </a:xfrm>
            <a:prstGeom prst="rect">
              <a:avLst/>
            </a:prstGeom>
          </p:spPr>
        </p:pic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DD59387A-8687-DA54-92C4-95DA2A3C0FD7}"/>
                </a:ext>
              </a:extLst>
            </p:cNvPr>
            <p:cNvSpPr/>
            <p:nvPr/>
          </p:nvSpPr>
          <p:spPr>
            <a:xfrm rot="20543137">
              <a:off x="1921613" y="4943878"/>
              <a:ext cx="1863156" cy="844585"/>
            </a:xfrm>
            <a:custGeom>
              <a:avLst/>
              <a:gdLst>
                <a:gd name="connsiteX0" fmla="*/ 0 w 1182262"/>
                <a:gd name="connsiteY0" fmla="*/ 0 h 433555"/>
                <a:gd name="connsiteX1" fmla="*/ 1182262 w 1182262"/>
                <a:gd name="connsiteY1" fmla="*/ 0 h 433555"/>
                <a:gd name="connsiteX2" fmla="*/ 1182262 w 1182262"/>
                <a:gd name="connsiteY2" fmla="*/ 433555 h 433555"/>
                <a:gd name="connsiteX3" fmla="*/ 0 w 1182262"/>
                <a:gd name="connsiteY3" fmla="*/ 433555 h 433555"/>
                <a:gd name="connsiteX4" fmla="*/ 0 w 1182262"/>
                <a:gd name="connsiteY4" fmla="*/ 0 h 433555"/>
                <a:gd name="connsiteX0" fmla="*/ 0 w 1303078"/>
                <a:gd name="connsiteY0" fmla="*/ 0 h 455924"/>
                <a:gd name="connsiteX1" fmla="*/ 1182262 w 1303078"/>
                <a:gd name="connsiteY1" fmla="*/ 0 h 455924"/>
                <a:gd name="connsiteX2" fmla="*/ 1303078 w 1303078"/>
                <a:gd name="connsiteY2" fmla="*/ 455924 h 455924"/>
                <a:gd name="connsiteX3" fmla="*/ 0 w 1303078"/>
                <a:gd name="connsiteY3" fmla="*/ 433555 h 455924"/>
                <a:gd name="connsiteX4" fmla="*/ 0 w 1303078"/>
                <a:gd name="connsiteY4" fmla="*/ 0 h 455924"/>
                <a:gd name="connsiteX0" fmla="*/ 0 w 1374545"/>
                <a:gd name="connsiteY0" fmla="*/ 0 h 734449"/>
                <a:gd name="connsiteX1" fmla="*/ 1182262 w 1374545"/>
                <a:gd name="connsiteY1" fmla="*/ 0 h 734449"/>
                <a:gd name="connsiteX2" fmla="*/ 1374545 w 1374545"/>
                <a:gd name="connsiteY2" fmla="*/ 734449 h 734449"/>
                <a:gd name="connsiteX3" fmla="*/ 0 w 1374545"/>
                <a:gd name="connsiteY3" fmla="*/ 433555 h 734449"/>
                <a:gd name="connsiteX4" fmla="*/ 0 w 1374545"/>
                <a:gd name="connsiteY4" fmla="*/ 0 h 734449"/>
                <a:gd name="connsiteX0" fmla="*/ 0 w 1374545"/>
                <a:gd name="connsiteY0" fmla="*/ 0 h 767076"/>
                <a:gd name="connsiteX1" fmla="*/ 1182262 w 1374545"/>
                <a:gd name="connsiteY1" fmla="*/ 0 h 767076"/>
                <a:gd name="connsiteX2" fmla="*/ 1374545 w 1374545"/>
                <a:gd name="connsiteY2" fmla="*/ 734449 h 767076"/>
                <a:gd name="connsiteX3" fmla="*/ 269866 w 1374545"/>
                <a:gd name="connsiteY3" fmla="*/ 767076 h 767076"/>
                <a:gd name="connsiteX4" fmla="*/ 0 w 1374545"/>
                <a:gd name="connsiteY4" fmla="*/ 0 h 767076"/>
                <a:gd name="connsiteX0" fmla="*/ 0 w 1332584"/>
                <a:gd name="connsiteY0" fmla="*/ 69286 h 767076"/>
                <a:gd name="connsiteX1" fmla="*/ 1140301 w 1332584"/>
                <a:gd name="connsiteY1" fmla="*/ 0 h 767076"/>
                <a:gd name="connsiteX2" fmla="*/ 1332584 w 1332584"/>
                <a:gd name="connsiteY2" fmla="*/ 734449 h 767076"/>
                <a:gd name="connsiteX3" fmla="*/ 227905 w 1332584"/>
                <a:gd name="connsiteY3" fmla="*/ 767076 h 767076"/>
                <a:gd name="connsiteX4" fmla="*/ 0 w 1332584"/>
                <a:gd name="connsiteY4" fmla="*/ 69286 h 767076"/>
                <a:gd name="connsiteX0" fmla="*/ 0 w 1332584"/>
                <a:gd name="connsiteY0" fmla="*/ 0 h 697790"/>
                <a:gd name="connsiteX1" fmla="*/ 1153555 w 1332584"/>
                <a:gd name="connsiteY1" fmla="*/ 14871 h 697790"/>
                <a:gd name="connsiteX2" fmla="*/ 1332584 w 1332584"/>
                <a:gd name="connsiteY2" fmla="*/ 665163 h 697790"/>
                <a:gd name="connsiteX3" fmla="*/ 227905 w 1332584"/>
                <a:gd name="connsiteY3" fmla="*/ 697790 h 697790"/>
                <a:gd name="connsiteX4" fmla="*/ 0 w 1332584"/>
                <a:gd name="connsiteY4" fmla="*/ 0 h 697790"/>
                <a:gd name="connsiteX0" fmla="*/ 0 w 1332584"/>
                <a:gd name="connsiteY0" fmla="*/ 11528 h 709318"/>
                <a:gd name="connsiteX1" fmla="*/ 1145947 w 1332584"/>
                <a:gd name="connsiteY1" fmla="*/ 0 h 709318"/>
                <a:gd name="connsiteX2" fmla="*/ 1332584 w 1332584"/>
                <a:gd name="connsiteY2" fmla="*/ 676691 h 709318"/>
                <a:gd name="connsiteX3" fmla="*/ 227905 w 1332584"/>
                <a:gd name="connsiteY3" fmla="*/ 709318 h 709318"/>
                <a:gd name="connsiteX4" fmla="*/ 0 w 1332584"/>
                <a:gd name="connsiteY4" fmla="*/ 11528 h 709318"/>
                <a:gd name="connsiteX0" fmla="*/ 0 w 1332585"/>
                <a:gd name="connsiteY0" fmla="*/ 11528 h 709318"/>
                <a:gd name="connsiteX1" fmla="*/ 1145947 w 1332585"/>
                <a:gd name="connsiteY1" fmla="*/ 0 h 709318"/>
                <a:gd name="connsiteX2" fmla="*/ 1332585 w 1332585"/>
                <a:gd name="connsiteY2" fmla="*/ 676691 h 709318"/>
                <a:gd name="connsiteX3" fmla="*/ 227905 w 1332585"/>
                <a:gd name="connsiteY3" fmla="*/ 709318 h 709318"/>
                <a:gd name="connsiteX4" fmla="*/ 0 w 1332585"/>
                <a:gd name="connsiteY4" fmla="*/ 11528 h 709318"/>
                <a:gd name="connsiteX0" fmla="*/ 0 w 1346766"/>
                <a:gd name="connsiteY0" fmla="*/ 11528 h 709318"/>
                <a:gd name="connsiteX1" fmla="*/ 1145947 w 1346766"/>
                <a:gd name="connsiteY1" fmla="*/ 0 h 709318"/>
                <a:gd name="connsiteX2" fmla="*/ 1346766 w 1346766"/>
                <a:gd name="connsiteY2" fmla="*/ 657209 h 709318"/>
                <a:gd name="connsiteX3" fmla="*/ 227905 w 1346766"/>
                <a:gd name="connsiteY3" fmla="*/ 709318 h 709318"/>
                <a:gd name="connsiteX4" fmla="*/ 0 w 1346766"/>
                <a:gd name="connsiteY4" fmla="*/ 11528 h 709318"/>
                <a:gd name="connsiteX0" fmla="*/ 0 w 1346766"/>
                <a:gd name="connsiteY0" fmla="*/ 11528 h 689835"/>
                <a:gd name="connsiteX1" fmla="*/ 1145947 w 1346766"/>
                <a:gd name="connsiteY1" fmla="*/ 0 h 689835"/>
                <a:gd name="connsiteX2" fmla="*/ 1346766 w 1346766"/>
                <a:gd name="connsiteY2" fmla="*/ 657209 h 689835"/>
                <a:gd name="connsiteX3" fmla="*/ 242085 w 1346766"/>
                <a:gd name="connsiteY3" fmla="*/ 689835 h 689835"/>
                <a:gd name="connsiteX4" fmla="*/ 0 w 1346766"/>
                <a:gd name="connsiteY4" fmla="*/ 11528 h 689835"/>
                <a:gd name="connsiteX0" fmla="*/ 0 w 1346766"/>
                <a:gd name="connsiteY0" fmla="*/ 11528 h 674039"/>
                <a:gd name="connsiteX1" fmla="*/ 1145947 w 1346766"/>
                <a:gd name="connsiteY1" fmla="*/ 0 h 674039"/>
                <a:gd name="connsiteX2" fmla="*/ 1346766 w 1346766"/>
                <a:gd name="connsiteY2" fmla="*/ 657209 h 674039"/>
                <a:gd name="connsiteX3" fmla="*/ 167152 w 1346766"/>
                <a:gd name="connsiteY3" fmla="*/ 674039 h 674039"/>
                <a:gd name="connsiteX4" fmla="*/ 0 w 1346766"/>
                <a:gd name="connsiteY4" fmla="*/ 11528 h 674039"/>
                <a:gd name="connsiteX0" fmla="*/ 0 w 1897667"/>
                <a:gd name="connsiteY0" fmla="*/ 11528 h 842110"/>
                <a:gd name="connsiteX1" fmla="*/ 1145947 w 1897667"/>
                <a:gd name="connsiteY1" fmla="*/ 0 h 842110"/>
                <a:gd name="connsiteX2" fmla="*/ 1897667 w 1897667"/>
                <a:gd name="connsiteY2" fmla="*/ 842110 h 842110"/>
                <a:gd name="connsiteX3" fmla="*/ 167152 w 1897667"/>
                <a:gd name="connsiteY3" fmla="*/ 674039 h 842110"/>
                <a:gd name="connsiteX4" fmla="*/ 0 w 1897667"/>
                <a:gd name="connsiteY4" fmla="*/ 11528 h 842110"/>
                <a:gd name="connsiteX0" fmla="*/ 0 w 1897667"/>
                <a:gd name="connsiteY0" fmla="*/ 0 h 830582"/>
                <a:gd name="connsiteX1" fmla="*/ 1306319 w 1897667"/>
                <a:gd name="connsiteY1" fmla="*/ 459118 h 830582"/>
                <a:gd name="connsiteX2" fmla="*/ 1897667 w 1897667"/>
                <a:gd name="connsiteY2" fmla="*/ 830582 h 830582"/>
                <a:gd name="connsiteX3" fmla="*/ 167152 w 1897667"/>
                <a:gd name="connsiteY3" fmla="*/ 662511 h 830582"/>
                <a:gd name="connsiteX4" fmla="*/ 0 w 1897667"/>
                <a:gd name="connsiteY4" fmla="*/ 0 h 830582"/>
                <a:gd name="connsiteX0" fmla="*/ 0 w 1897667"/>
                <a:gd name="connsiteY0" fmla="*/ 0 h 930158"/>
                <a:gd name="connsiteX1" fmla="*/ 1306319 w 1897667"/>
                <a:gd name="connsiteY1" fmla="*/ 459118 h 930158"/>
                <a:gd name="connsiteX2" fmla="*/ 1897667 w 1897667"/>
                <a:gd name="connsiteY2" fmla="*/ 830582 h 930158"/>
                <a:gd name="connsiteX3" fmla="*/ 1671149 w 1897667"/>
                <a:gd name="connsiteY3" fmla="*/ 930158 h 930158"/>
                <a:gd name="connsiteX4" fmla="*/ 0 w 1897667"/>
                <a:gd name="connsiteY4" fmla="*/ 0 h 930158"/>
                <a:gd name="connsiteX0" fmla="*/ 0 w 844433"/>
                <a:gd name="connsiteY0" fmla="*/ 95135 h 471040"/>
                <a:gd name="connsiteX1" fmla="*/ 253085 w 844433"/>
                <a:gd name="connsiteY1" fmla="*/ 0 h 471040"/>
                <a:gd name="connsiteX2" fmla="*/ 844433 w 844433"/>
                <a:gd name="connsiteY2" fmla="*/ 371464 h 471040"/>
                <a:gd name="connsiteX3" fmla="*/ 617915 w 844433"/>
                <a:gd name="connsiteY3" fmla="*/ 471040 h 471040"/>
                <a:gd name="connsiteX4" fmla="*/ 0 w 844433"/>
                <a:gd name="connsiteY4" fmla="*/ 95135 h 471040"/>
                <a:gd name="connsiteX0" fmla="*/ 0 w 838237"/>
                <a:gd name="connsiteY0" fmla="*/ 95135 h 471040"/>
                <a:gd name="connsiteX1" fmla="*/ 253085 w 838237"/>
                <a:gd name="connsiteY1" fmla="*/ 0 h 471040"/>
                <a:gd name="connsiteX2" fmla="*/ 838237 w 838237"/>
                <a:gd name="connsiteY2" fmla="*/ 359503 h 471040"/>
                <a:gd name="connsiteX3" fmla="*/ 617915 w 838237"/>
                <a:gd name="connsiteY3" fmla="*/ 471040 h 471040"/>
                <a:gd name="connsiteX4" fmla="*/ 0 w 838237"/>
                <a:gd name="connsiteY4" fmla="*/ 95135 h 471040"/>
                <a:gd name="connsiteX0" fmla="*/ 0 w 838237"/>
                <a:gd name="connsiteY0" fmla="*/ 95135 h 418227"/>
                <a:gd name="connsiteX1" fmla="*/ 253085 w 838237"/>
                <a:gd name="connsiteY1" fmla="*/ 0 h 418227"/>
                <a:gd name="connsiteX2" fmla="*/ 838237 w 838237"/>
                <a:gd name="connsiteY2" fmla="*/ 359503 h 418227"/>
                <a:gd name="connsiteX3" fmla="*/ 624689 w 838237"/>
                <a:gd name="connsiteY3" fmla="*/ 418227 h 418227"/>
                <a:gd name="connsiteX4" fmla="*/ 0 w 838237"/>
                <a:gd name="connsiteY4" fmla="*/ 95135 h 418227"/>
                <a:gd name="connsiteX0" fmla="*/ 0 w 805454"/>
                <a:gd name="connsiteY0" fmla="*/ 70567 h 418227"/>
                <a:gd name="connsiteX1" fmla="*/ 220302 w 805454"/>
                <a:gd name="connsiteY1" fmla="*/ 0 h 418227"/>
                <a:gd name="connsiteX2" fmla="*/ 805454 w 805454"/>
                <a:gd name="connsiteY2" fmla="*/ 359503 h 418227"/>
                <a:gd name="connsiteX3" fmla="*/ 591906 w 805454"/>
                <a:gd name="connsiteY3" fmla="*/ 418227 h 418227"/>
                <a:gd name="connsiteX4" fmla="*/ 0 w 805454"/>
                <a:gd name="connsiteY4" fmla="*/ 70567 h 418227"/>
                <a:gd name="connsiteX0" fmla="*/ 0 w 1195000"/>
                <a:gd name="connsiteY0" fmla="*/ 70567 h 716304"/>
                <a:gd name="connsiteX1" fmla="*/ 220302 w 1195000"/>
                <a:gd name="connsiteY1" fmla="*/ 0 h 716304"/>
                <a:gd name="connsiteX2" fmla="*/ 805454 w 1195000"/>
                <a:gd name="connsiteY2" fmla="*/ 359503 h 716304"/>
                <a:gd name="connsiteX3" fmla="*/ 1195000 w 1195000"/>
                <a:gd name="connsiteY3" fmla="*/ 716304 h 716304"/>
                <a:gd name="connsiteX4" fmla="*/ 0 w 1195000"/>
                <a:gd name="connsiteY4" fmla="*/ 70567 h 716304"/>
                <a:gd name="connsiteX0" fmla="*/ 0 w 1855291"/>
                <a:gd name="connsiteY0" fmla="*/ 70567 h 716304"/>
                <a:gd name="connsiteX1" fmla="*/ 220302 w 1855291"/>
                <a:gd name="connsiteY1" fmla="*/ 0 h 716304"/>
                <a:gd name="connsiteX2" fmla="*/ 1855291 w 1855291"/>
                <a:gd name="connsiteY2" fmla="*/ 440864 h 716304"/>
                <a:gd name="connsiteX3" fmla="*/ 1195000 w 1855291"/>
                <a:gd name="connsiteY3" fmla="*/ 716304 h 716304"/>
                <a:gd name="connsiteX4" fmla="*/ 0 w 1855291"/>
                <a:gd name="connsiteY4" fmla="*/ 70567 h 716304"/>
                <a:gd name="connsiteX0" fmla="*/ 0 w 1855291"/>
                <a:gd name="connsiteY0" fmla="*/ 171301 h 817038"/>
                <a:gd name="connsiteX1" fmla="*/ 727130 w 1855291"/>
                <a:gd name="connsiteY1" fmla="*/ 0 h 817038"/>
                <a:gd name="connsiteX2" fmla="*/ 1855291 w 1855291"/>
                <a:gd name="connsiteY2" fmla="*/ 541598 h 817038"/>
                <a:gd name="connsiteX3" fmla="*/ 1195000 w 1855291"/>
                <a:gd name="connsiteY3" fmla="*/ 817038 h 817038"/>
                <a:gd name="connsiteX4" fmla="*/ 0 w 1855291"/>
                <a:gd name="connsiteY4" fmla="*/ 171301 h 817038"/>
                <a:gd name="connsiteX0" fmla="*/ 0 w 1822872"/>
                <a:gd name="connsiteY0" fmla="*/ 191284 h 817038"/>
                <a:gd name="connsiteX1" fmla="*/ 694711 w 1822872"/>
                <a:gd name="connsiteY1" fmla="*/ 0 h 817038"/>
                <a:gd name="connsiteX2" fmla="*/ 1822872 w 1822872"/>
                <a:gd name="connsiteY2" fmla="*/ 541598 h 817038"/>
                <a:gd name="connsiteX3" fmla="*/ 1162581 w 1822872"/>
                <a:gd name="connsiteY3" fmla="*/ 817038 h 817038"/>
                <a:gd name="connsiteX4" fmla="*/ 0 w 1822872"/>
                <a:gd name="connsiteY4" fmla="*/ 191284 h 817038"/>
                <a:gd name="connsiteX0" fmla="*/ 0 w 1852496"/>
                <a:gd name="connsiteY0" fmla="*/ 162498 h 817038"/>
                <a:gd name="connsiteX1" fmla="*/ 724335 w 1852496"/>
                <a:gd name="connsiteY1" fmla="*/ 0 h 817038"/>
                <a:gd name="connsiteX2" fmla="*/ 1852496 w 1852496"/>
                <a:gd name="connsiteY2" fmla="*/ 541598 h 817038"/>
                <a:gd name="connsiteX3" fmla="*/ 1192205 w 1852496"/>
                <a:gd name="connsiteY3" fmla="*/ 817038 h 817038"/>
                <a:gd name="connsiteX4" fmla="*/ 0 w 1852496"/>
                <a:gd name="connsiteY4" fmla="*/ 162498 h 817038"/>
                <a:gd name="connsiteX0" fmla="*/ 0 w 1852496"/>
                <a:gd name="connsiteY0" fmla="*/ 162498 h 808653"/>
                <a:gd name="connsiteX1" fmla="*/ 724335 w 1852496"/>
                <a:gd name="connsiteY1" fmla="*/ 0 h 808653"/>
                <a:gd name="connsiteX2" fmla="*/ 1852496 w 1852496"/>
                <a:gd name="connsiteY2" fmla="*/ 541598 h 808653"/>
                <a:gd name="connsiteX3" fmla="*/ 1165794 w 1852496"/>
                <a:gd name="connsiteY3" fmla="*/ 808653 h 808653"/>
                <a:gd name="connsiteX4" fmla="*/ 0 w 1852496"/>
                <a:gd name="connsiteY4" fmla="*/ 162498 h 808653"/>
                <a:gd name="connsiteX0" fmla="*/ 0 w 1832094"/>
                <a:gd name="connsiteY0" fmla="*/ 162498 h 808653"/>
                <a:gd name="connsiteX1" fmla="*/ 724335 w 1832094"/>
                <a:gd name="connsiteY1" fmla="*/ 0 h 808653"/>
                <a:gd name="connsiteX2" fmla="*/ 1832094 w 1832094"/>
                <a:gd name="connsiteY2" fmla="*/ 544812 h 808653"/>
                <a:gd name="connsiteX3" fmla="*/ 1165794 w 1832094"/>
                <a:gd name="connsiteY3" fmla="*/ 808653 h 808653"/>
                <a:gd name="connsiteX4" fmla="*/ 0 w 1832094"/>
                <a:gd name="connsiteY4" fmla="*/ 162498 h 808653"/>
                <a:gd name="connsiteX0" fmla="*/ 0 w 1832094"/>
                <a:gd name="connsiteY0" fmla="*/ 162031 h 808186"/>
                <a:gd name="connsiteX1" fmla="*/ 524319 w 1832094"/>
                <a:gd name="connsiteY1" fmla="*/ 0 h 808186"/>
                <a:gd name="connsiteX2" fmla="*/ 1832094 w 1832094"/>
                <a:gd name="connsiteY2" fmla="*/ 544345 h 808186"/>
                <a:gd name="connsiteX3" fmla="*/ 1165794 w 1832094"/>
                <a:gd name="connsiteY3" fmla="*/ 808186 h 808186"/>
                <a:gd name="connsiteX4" fmla="*/ 0 w 1832094"/>
                <a:gd name="connsiteY4" fmla="*/ 162031 h 808186"/>
                <a:gd name="connsiteX0" fmla="*/ 0 w 1390103"/>
                <a:gd name="connsiteY0" fmla="*/ 162031 h 808186"/>
                <a:gd name="connsiteX1" fmla="*/ 524319 w 1390103"/>
                <a:gd name="connsiteY1" fmla="*/ 0 h 808186"/>
                <a:gd name="connsiteX2" fmla="*/ 1390103 w 1390103"/>
                <a:gd name="connsiteY2" fmla="*/ 474252 h 808186"/>
                <a:gd name="connsiteX3" fmla="*/ 1165794 w 1390103"/>
                <a:gd name="connsiteY3" fmla="*/ 808186 h 808186"/>
                <a:gd name="connsiteX4" fmla="*/ 0 w 1390103"/>
                <a:gd name="connsiteY4" fmla="*/ 162031 h 808186"/>
                <a:gd name="connsiteX0" fmla="*/ 0 w 1390103"/>
                <a:gd name="connsiteY0" fmla="*/ 162031 h 679126"/>
                <a:gd name="connsiteX1" fmla="*/ 524319 w 1390103"/>
                <a:gd name="connsiteY1" fmla="*/ 0 h 679126"/>
                <a:gd name="connsiteX2" fmla="*/ 1390103 w 1390103"/>
                <a:gd name="connsiteY2" fmla="*/ 474252 h 679126"/>
                <a:gd name="connsiteX3" fmla="*/ 869982 w 1390103"/>
                <a:gd name="connsiteY3" fmla="*/ 679126 h 679126"/>
                <a:gd name="connsiteX4" fmla="*/ 0 w 1390103"/>
                <a:gd name="connsiteY4" fmla="*/ 162031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29886 h 649345"/>
                <a:gd name="connsiteX1" fmla="*/ 522359 w 1397367"/>
                <a:gd name="connsiteY1" fmla="*/ 0 h 649345"/>
                <a:gd name="connsiteX2" fmla="*/ 1397367 w 1397367"/>
                <a:gd name="connsiteY2" fmla="*/ 444471 h 649345"/>
                <a:gd name="connsiteX3" fmla="*/ 877246 w 1397367"/>
                <a:gd name="connsiteY3" fmla="*/ 649345 h 649345"/>
                <a:gd name="connsiteX4" fmla="*/ 0 w 1397367"/>
                <a:gd name="connsiteY4" fmla="*/ 129886 h 6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67" h="649345">
                  <a:moveTo>
                    <a:pt x="0" y="129886"/>
                  </a:moveTo>
                  <a:lnTo>
                    <a:pt x="522359" y="0"/>
                  </a:lnTo>
                  <a:lnTo>
                    <a:pt x="1397367" y="444471"/>
                  </a:lnTo>
                  <a:lnTo>
                    <a:pt x="877246" y="649345"/>
                  </a:lnTo>
                  <a:lnTo>
                    <a:pt x="0" y="129886"/>
                  </a:lnTo>
                  <a:close/>
                </a:path>
              </a:pathLst>
            </a:custGeom>
            <a:noFill/>
            <a:ln w="31750">
              <a:solidFill>
                <a:srgbClr val="FF0084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cxnSp>
          <p:nvCxnSpPr>
            <p:cNvPr id="25" name="Connecteur : en arc 24">
              <a:extLst>
                <a:ext uri="{FF2B5EF4-FFF2-40B4-BE49-F238E27FC236}">
                  <a16:creationId xmlns:a16="http://schemas.microsoft.com/office/drawing/2014/main" id="{81987171-1B03-9344-D5EC-6FB147DE6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83869" y="5577321"/>
              <a:ext cx="1105660" cy="373095"/>
            </a:xfrm>
            <a:prstGeom prst="curvedConnector3">
              <a:avLst>
                <a:gd name="adj1" fmla="val -23513"/>
              </a:avLst>
            </a:prstGeom>
            <a:ln w="4762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AA1D603-3FBD-98CC-3B75-A08B39A8CBDC}"/>
                </a:ext>
              </a:extLst>
            </p:cNvPr>
            <p:cNvSpPr txBox="1"/>
            <p:nvPr/>
          </p:nvSpPr>
          <p:spPr>
            <a:xfrm rot="399263">
              <a:off x="1598925" y="4601854"/>
              <a:ext cx="3223408" cy="15711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3786464"/>
                </a:avLst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b="1" dirty="0"/>
                <a:t>1010101010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4228357-A642-E998-E06A-609DB5EB6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9" t="-4795" r="-1"/>
            <a:stretch/>
          </p:blipFill>
          <p:spPr>
            <a:xfrm flipH="1">
              <a:off x="3843341" y="4919948"/>
              <a:ext cx="1420927" cy="1314745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372D3B3-46AA-BF2D-C28A-B80FA5F2C2B2}"/>
                </a:ext>
              </a:extLst>
            </p:cNvPr>
            <p:cNvCxnSpPr>
              <a:cxnSpLocks/>
            </p:cNvCxnSpPr>
            <p:nvPr/>
          </p:nvCxnSpPr>
          <p:spPr>
            <a:xfrm>
              <a:off x="369937" y="6336403"/>
              <a:ext cx="5625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0FC3C6C-98C4-CC48-5E96-81C7FD689284}"/>
                </a:ext>
              </a:extLst>
            </p:cNvPr>
            <p:cNvGrpSpPr/>
            <p:nvPr/>
          </p:nvGrpSpPr>
          <p:grpSpPr>
            <a:xfrm>
              <a:off x="408712" y="5628106"/>
              <a:ext cx="523753" cy="561623"/>
              <a:chOff x="7734300" y="5180652"/>
              <a:chExt cx="1023100" cy="1097072"/>
            </a:xfrm>
          </p:grpSpPr>
          <p:sp>
            <p:nvSpPr>
              <p:cNvPr id="8" name="Triangle isocèle 7">
                <a:extLst>
                  <a:ext uri="{FF2B5EF4-FFF2-40B4-BE49-F238E27FC236}">
                    <a16:creationId xmlns:a16="http://schemas.microsoft.com/office/drawing/2014/main" id="{FBFB7AFF-2428-36FF-B55D-002AA3D5289B}"/>
                  </a:ext>
                </a:extLst>
              </p:cNvPr>
              <p:cNvSpPr/>
              <p:nvPr/>
            </p:nvSpPr>
            <p:spPr>
              <a:xfrm rot="19755056">
                <a:off x="8058149" y="5842110"/>
                <a:ext cx="247650" cy="198322"/>
              </a:xfrm>
              <a:prstGeom prst="triangl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7A8A988-064C-6F4B-25F2-6B4B112BF584}"/>
                  </a:ext>
                </a:extLst>
              </p:cNvPr>
              <p:cNvCxnSpPr/>
              <p:nvPr/>
            </p:nvCxnSpPr>
            <p:spPr>
              <a:xfrm>
                <a:off x="8353425" y="5810250"/>
                <a:ext cx="0" cy="295275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F1B54EE-C468-735A-412B-E44AD14EA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4300" y="5968162"/>
                <a:ext cx="3944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C3DA8CC-8C0F-3BE0-CD0F-ED3D7AE28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53426" y="5962650"/>
                <a:ext cx="3619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7E542D3-B3F2-810C-91E0-01DCF2BE1B15}"/>
                  </a:ext>
                </a:extLst>
              </p:cNvPr>
              <p:cNvSpPr/>
              <p:nvPr/>
            </p:nvSpPr>
            <p:spPr>
              <a:xfrm>
                <a:off x="7900652" y="5658599"/>
                <a:ext cx="619125" cy="61912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13" name="Connecteur : en arc 12">
                <a:extLst>
                  <a:ext uri="{FF2B5EF4-FFF2-40B4-BE49-F238E27FC236}">
                    <a16:creationId xmlns:a16="http://schemas.microsoft.com/office/drawing/2014/main" id="{6EF33E59-C286-DCDE-30A1-A7F6EE83D7DF}"/>
                  </a:ext>
                </a:extLst>
              </p:cNvPr>
              <p:cNvCxnSpPr/>
              <p:nvPr/>
            </p:nvCxnSpPr>
            <p:spPr>
              <a:xfrm rot="5400000" flipH="1" flipV="1">
                <a:off x="8180991" y="520987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 : en arc 13">
                <a:extLst>
                  <a:ext uri="{FF2B5EF4-FFF2-40B4-BE49-F238E27FC236}">
                    <a16:creationId xmlns:a16="http://schemas.microsoft.com/office/drawing/2014/main" id="{632E04EE-4F96-747D-BEF0-FA9DFD8BEEFA}"/>
                  </a:ext>
                </a:extLst>
              </p:cNvPr>
              <p:cNvCxnSpPr/>
              <p:nvPr/>
            </p:nvCxnSpPr>
            <p:spPr>
              <a:xfrm rot="5400000" flipH="1" flipV="1">
                <a:off x="8403990" y="532091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628DFB6-04E2-AD22-3B3B-01DE44FACCC4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38569" y="848730"/>
            <a:ext cx="6332391" cy="1497883"/>
          </a:xfrm>
          <a:prstGeom prst="rect">
            <a:avLst/>
          </a:prstGeom>
          <a:solidFill>
            <a:srgbClr val="FFFFFF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569C9B-68F4-A083-23ED-963EAAD5C25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-729954" y="5484608"/>
            <a:ext cx="542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Using embedded CMOS test SPADs of the PDC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9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DFECCF4-2206-9EC5-719F-7B67F4BD33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9493" y="1065391"/>
            <a:ext cx="6012000" cy="437489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43339" y="41440"/>
            <a:ext cx="9296994" cy="492443"/>
          </a:xfrm>
        </p:spPr>
        <p:txBody>
          <a:bodyPr>
            <a:spAutoFit/>
          </a:bodyPr>
          <a:lstStyle/>
          <a:p>
            <a:r>
              <a:rPr lang="fr-CA" sz="3200" dirty="0"/>
              <a:t>2×2 </a:t>
            </a:r>
            <a:r>
              <a:rPr lang="fr-CA" sz="3200" dirty="0" err="1"/>
              <a:t>Photodetection</a:t>
            </a:r>
            <a:r>
              <a:rPr lang="fr-CA" sz="3200" dirty="0"/>
              <a:t> Module </a:t>
            </a:r>
            <a:r>
              <a:rPr lang="fr-CA" sz="3200" dirty="0" err="1"/>
              <a:t>with</a:t>
            </a:r>
            <a:r>
              <a:rPr lang="fr-CA" sz="3200" dirty="0"/>
              <a:t> LED </a:t>
            </a:r>
            <a:r>
              <a:rPr lang="fr-CA" sz="3200" dirty="0" err="1"/>
              <a:t>Testing</a:t>
            </a:r>
            <a:endParaRPr lang="fr-CA" sz="32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ECEA261B-4A7A-1188-18C9-CDCD62B2EDA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92901" y="954423"/>
            <a:ext cx="5499099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C000"/>
                </a:solidFill>
                <a:latin typeface="Arial Narrow" panose="020B0606020202030204" pitchFamily="34" charset="0"/>
              </a:rPr>
              <a:t>Current in the LED</a:t>
            </a:r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000" dirty="0">
                <a:latin typeface="Arial Narrow" panose="020B0606020202030204" pitchFamily="34" charset="0"/>
              </a:rPr>
              <a:t>to trigger the SPADs</a:t>
            </a: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Driven by a waveform generator</a:t>
            </a:r>
          </a:p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00CC00"/>
                </a:solidFill>
                <a:latin typeface="Arial Narrow" panose="020B0606020202030204" pitchFamily="34" charset="0"/>
              </a:rPr>
              <a:t>Analog Monitor</a:t>
            </a:r>
            <a:endParaRPr lang="en-CA" sz="2400" dirty="0">
              <a:latin typeface="Arial Narrow" panose="020B0606020202030204" pitchFamily="34" charset="0"/>
            </a:endParaRP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Amplitude proportional to the number of SPADs triggered</a:t>
            </a:r>
          </a:p>
          <a:p>
            <a:r>
              <a:rPr lang="en-CA" sz="2400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0084"/>
                </a:solidFill>
                <a:latin typeface="Arial Narrow" panose="020B0606020202030204" pitchFamily="34" charset="0"/>
              </a:rPr>
              <a:t>Digital Sum Acquisition</a:t>
            </a:r>
            <a:endParaRPr lang="en-CA" sz="2400" dirty="0">
              <a:latin typeface="Arial Narrow" panose="020B0606020202030204" pitchFamily="34" charset="0"/>
            </a:endParaRPr>
          </a:p>
          <a:p>
            <a:pPr marL="990575" lvl="1" indent="-380990"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Based on a 100 MHz readout clock</a:t>
            </a:r>
          </a:p>
          <a:p>
            <a:pPr marL="990575" lvl="1" indent="-380990"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Generated by the FPGA (Tile Controller)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FA8F820-1E4C-5FA8-AD9E-E26569127F0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932900" y="4534864"/>
            <a:ext cx="4894331" cy="1899487"/>
            <a:chOff x="369937" y="4601854"/>
            <a:chExt cx="4894331" cy="1899487"/>
          </a:xfrm>
        </p:grpSpPr>
        <p:pic>
          <p:nvPicPr>
            <p:cNvPr id="22" name="Image 21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14603F33-0233-2797-8447-9D4EAC71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45" y="4921528"/>
              <a:ext cx="2808745" cy="1579813"/>
            </a:xfrm>
            <a:prstGeom prst="rect">
              <a:avLst/>
            </a:prstGeom>
          </p:spPr>
        </p:pic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DD59387A-8687-DA54-92C4-95DA2A3C0FD7}"/>
                </a:ext>
              </a:extLst>
            </p:cNvPr>
            <p:cNvSpPr/>
            <p:nvPr/>
          </p:nvSpPr>
          <p:spPr>
            <a:xfrm rot="20543137">
              <a:off x="1921613" y="4943878"/>
              <a:ext cx="1863156" cy="844585"/>
            </a:xfrm>
            <a:custGeom>
              <a:avLst/>
              <a:gdLst>
                <a:gd name="connsiteX0" fmla="*/ 0 w 1182262"/>
                <a:gd name="connsiteY0" fmla="*/ 0 h 433555"/>
                <a:gd name="connsiteX1" fmla="*/ 1182262 w 1182262"/>
                <a:gd name="connsiteY1" fmla="*/ 0 h 433555"/>
                <a:gd name="connsiteX2" fmla="*/ 1182262 w 1182262"/>
                <a:gd name="connsiteY2" fmla="*/ 433555 h 433555"/>
                <a:gd name="connsiteX3" fmla="*/ 0 w 1182262"/>
                <a:gd name="connsiteY3" fmla="*/ 433555 h 433555"/>
                <a:gd name="connsiteX4" fmla="*/ 0 w 1182262"/>
                <a:gd name="connsiteY4" fmla="*/ 0 h 433555"/>
                <a:gd name="connsiteX0" fmla="*/ 0 w 1303078"/>
                <a:gd name="connsiteY0" fmla="*/ 0 h 455924"/>
                <a:gd name="connsiteX1" fmla="*/ 1182262 w 1303078"/>
                <a:gd name="connsiteY1" fmla="*/ 0 h 455924"/>
                <a:gd name="connsiteX2" fmla="*/ 1303078 w 1303078"/>
                <a:gd name="connsiteY2" fmla="*/ 455924 h 455924"/>
                <a:gd name="connsiteX3" fmla="*/ 0 w 1303078"/>
                <a:gd name="connsiteY3" fmla="*/ 433555 h 455924"/>
                <a:gd name="connsiteX4" fmla="*/ 0 w 1303078"/>
                <a:gd name="connsiteY4" fmla="*/ 0 h 455924"/>
                <a:gd name="connsiteX0" fmla="*/ 0 w 1374545"/>
                <a:gd name="connsiteY0" fmla="*/ 0 h 734449"/>
                <a:gd name="connsiteX1" fmla="*/ 1182262 w 1374545"/>
                <a:gd name="connsiteY1" fmla="*/ 0 h 734449"/>
                <a:gd name="connsiteX2" fmla="*/ 1374545 w 1374545"/>
                <a:gd name="connsiteY2" fmla="*/ 734449 h 734449"/>
                <a:gd name="connsiteX3" fmla="*/ 0 w 1374545"/>
                <a:gd name="connsiteY3" fmla="*/ 433555 h 734449"/>
                <a:gd name="connsiteX4" fmla="*/ 0 w 1374545"/>
                <a:gd name="connsiteY4" fmla="*/ 0 h 734449"/>
                <a:gd name="connsiteX0" fmla="*/ 0 w 1374545"/>
                <a:gd name="connsiteY0" fmla="*/ 0 h 767076"/>
                <a:gd name="connsiteX1" fmla="*/ 1182262 w 1374545"/>
                <a:gd name="connsiteY1" fmla="*/ 0 h 767076"/>
                <a:gd name="connsiteX2" fmla="*/ 1374545 w 1374545"/>
                <a:gd name="connsiteY2" fmla="*/ 734449 h 767076"/>
                <a:gd name="connsiteX3" fmla="*/ 269866 w 1374545"/>
                <a:gd name="connsiteY3" fmla="*/ 767076 h 767076"/>
                <a:gd name="connsiteX4" fmla="*/ 0 w 1374545"/>
                <a:gd name="connsiteY4" fmla="*/ 0 h 767076"/>
                <a:gd name="connsiteX0" fmla="*/ 0 w 1332584"/>
                <a:gd name="connsiteY0" fmla="*/ 69286 h 767076"/>
                <a:gd name="connsiteX1" fmla="*/ 1140301 w 1332584"/>
                <a:gd name="connsiteY1" fmla="*/ 0 h 767076"/>
                <a:gd name="connsiteX2" fmla="*/ 1332584 w 1332584"/>
                <a:gd name="connsiteY2" fmla="*/ 734449 h 767076"/>
                <a:gd name="connsiteX3" fmla="*/ 227905 w 1332584"/>
                <a:gd name="connsiteY3" fmla="*/ 767076 h 767076"/>
                <a:gd name="connsiteX4" fmla="*/ 0 w 1332584"/>
                <a:gd name="connsiteY4" fmla="*/ 69286 h 767076"/>
                <a:gd name="connsiteX0" fmla="*/ 0 w 1332584"/>
                <a:gd name="connsiteY0" fmla="*/ 0 h 697790"/>
                <a:gd name="connsiteX1" fmla="*/ 1153555 w 1332584"/>
                <a:gd name="connsiteY1" fmla="*/ 14871 h 697790"/>
                <a:gd name="connsiteX2" fmla="*/ 1332584 w 1332584"/>
                <a:gd name="connsiteY2" fmla="*/ 665163 h 697790"/>
                <a:gd name="connsiteX3" fmla="*/ 227905 w 1332584"/>
                <a:gd name="connsiteY3" fmla="*/ 697790 h 697790"/>
                <a:gd name="connsiteX4" fmla="*/ 0 w 1332584"/>
                <a:gd name="connsiteY4" fmla="*/ 0 h 697790"/>
                <a:gd name="connsiteX0" fmla="*/ 0 w 1332584"/>
                <a:gd name="connsiteY0" fmla="*/ 11528 h 709318"/>
                <a:gd name="connsiteX1" fmla="*/ 1145947 w 1332584"/>
                <a:gd name="connsiteY1" fmla="*/ 0 h 709318"/>
                <a:gd name="connsiteX2" fmla="*/ 1332584 w 1332584"/>
                <a:gd name="connsiteY2" fmla="*/ 676691 h 709318"/>
                <a:gd name="connsiteX3" fmla="*/ 227905 w 1332584"/>
                <a:gd name="connsiteY3" fmla="*/ 709318 h 709318"/>
                <a:gd name="connsiteX4" fmla="*/ 0 w 1332584"/>
                <a:gd name="connsiteY4" fmla="*/ 11528 h 709318"/>
                <a:gd name="connsiteX0" fmla="*/ 0 w 1332585"/>
                <a:gd name="connsiteY0" fmla="*/ 11528 h 709318"/>
                <a:gd name="connsiteX1" fmla="*/ 1145947 w 1332585"/>
                <a:gd name="connsiteY1" fmla="*/ 0 h 709318"/>
                <a:gd name="connsiteX2" fmla="*/ 1332585 w 1332585"/>
                <a:gd name="connsiteY2" fmla="*/ 676691 h 709318"/>
                <a:gd name="connsiteX3" fmla="*/ 227905 w 1332585"/>
                <a:gd name="connsiteY3" fmla="*/ 709318 h 709318"/>
                <a:gd name="connsiteX4" fmla="*/ 0 w 1332585"/>
                <a:gd name="connsiteY4" fmla="*/ 11528 h 709318"/>
                <a:gd name="connsiteX0" fmla="*/ 0 w 1346766"/>
                <a:gd name="connsiteY0" fmla="*/ 11528 h 709318"/>
                <a:gd name="connsiteX1" fmla="*/ 1145947 w 1346766"/>
                <a:gd name="connsiteY1" fmla="*/ 0 h 709318"/>
                <a:gd name="connsiteX2" fmla="*/ 1346766 w 1346766"/>
                <a:gd name="connsiteY2" fmla="*/ 657209 h 709318"/>
                <a:gd name="connsiteX3" fmla="*/ 227905 w 1346766"/>
                <a:gd name="connsiteY3" fmla="*/ 709318 h 709318"/>
                <a:gd name="connsiteX4" fmla="*/ 0 w 1346766"/>
                <a:gd name="connsiteY4" fmla="*/ 11528 h 709318"/>
                <a:gd name="connsiteX0" fmla="*/ 0 w 1346766"/>
                <a:gd name="connsiteY0" fmla="*/ 11528 h 689835"/>
                <a:gd name="connsiteX1" fmla="*/ 1145947 w 1346766"/>
                <a:gd name="connsiteY1" fmla="*/ 0 h 689835"/>
                <a:gd name="connsiteX2" fmla="*/ 1346766 w 1346766"/>
                <a:gd name="connsiteY2" fmla="*/ 657209 h 689835"/>
                <a:gd name="connsiteX3" fmla="*/ 242085 w 1346766"/>
                <a:gd name="connsiteY3" fmla="*/ 689835 h 689835"/>
                <a:gd name="connsiteX4" fmla="*/ 0 w 1346766"/>
                <a:gd name="connsiteY4" fmla="*/ 11528 h 689835"/>
                <a:gd name="connsiteX0" fmla="*/ 0 w 1346766"/>
                <a:gd name="connsiteY0" fmla="*/ 11528 h 674039"/>
                <a:gd name="connsiteX1" fmla="*/ 1145947 w 1346766"/>
                <a:gd name="connsiteY1" fmla="*/ 0 h 674039"/>
                <a:gd name="connsiteX2" fmla="*/ 1346766 w 1346766"/>
                <a:gd name="connsiteY2" fmla="*/ 657209 h 674039"/>
                <a:gd name="connsiteX3" fmla="*/ 167152 w 1346766"/>
                <a:gd name="connsiteY3" fmla="*/ 674039 h 674039"/>
                <a:gd name="connsiteX4" fmla="*/ 0 w 1346766"/>
                <a:gd name="connsiteY4" fmla="*/ 11528 h 674039"/>
                <a:gd name="connsiteX0" fmla="*/ 0 w 1897667"/>
                <a:gd name="connsiteY0" fmla="*/ 11528 h 842110"/>
                <a:gd name="connsiteX1" fmla="*/ 1145947 w 1897667"/>
                <a:gd name="connsiteY1" fmla="*/ 0 h 842110"/>
                <a:gd name="connsiteX2" fmla="*/ 1897667 w 1897667"/>
                <a:gd name="connsiteY2" fmla="*/ 842110 h 842110"/>
                <a:gd name="connsiteX3" fmla="*/ 167152 w 1897667"/>
                <a:gd name="connsiteY3" fmla="*/ 674039 h 842110"/>
                <a:gd name="connsiteX4" fmla="*/ 0 w 1897667"/>
                <a:gd name="connsiteY4" fmla="*/ 11528 h 842110"/>
                <a:gd name="connsiteX0" fmla="*/ 0 w 1897667"/>
                <a:gd name="connsiteY0" fmla="*/ 0 h 830582"/>
                <a:gd name="connsiteX1" fmla="*/ 1306319 w 1897667"/>
                <a:gd name="connsiteY1" fmla="*/ 459118 h 830582"/>
                <a:gd name="connsiteX2" fmla="*/ 1897667 w 1897667"/>
                <a:gd name="connsiteY2" fmla="*/ 830582 h 830582"/>
                <a:gd name="connsiteX3" fmla="*/ 167152 w 1897667"/>
                <a:gd name="connsiteY3" fmla="*/ 662511 h 830582"/>
                <a:gd name="connsiteX4" fmla="*/ 0 w 1897667"/>
                <a:gd name="connsiteY4" fmla="*/ 0 h 830582"/>
                <a:gd name="connsiteX0" fmla="*/ 0 w 1897667"/>
                <a:gd name="connsiteY0" fmla="*/ 0 h 930158"/>
                <a:gd name="connsiteX1" fmla="*/ 1306319 w 1897667"/>
                <a:gd name="connsiteY1" fmla="*/ 459118 h 930158"/>
                <a:gd name="connsiteX2" fmla="*/ 1897667 w 1897667"/>
                <a:gd name="connsiteY2" fmla="*/ 830582 h 930158"/>
                <a:gd name="connsiteX3" fmla="*/ 1671149 w 1897667"/>
                <a:gd name="connsiteY3" fmla="*/ 930158 h 930158"/>
                <a:gd name="connsiteX4" fmla="*/ 0 w 1897667"/>
                <a:gd name="connsiteY4" fmla="*/ 0 h 930158"/>
                <a:gd name="connsiteX0" fmla="*/ 0 w 844433"/>
                <a:gd name="connsiteY0" fmla="*/ 95135 h 471040"/>
                <a:gd name="connsiteX1" fmla="*/ 253085 w 844433"/>
                <a:gd name="connsiteY1" fmla="*/ 0 h 471040"/>
                <a:gd name="connsiteX2" fmla="*/ 844433 w 844433"/>
                <a:gd name="connsiteY2" fmla="*/ 371464 h 471040"/>
                <a:gd name="connsiteX3" fmla="*/ 617915 w 844433"/>
                <a:gd name="connsiteY3" fmla="*/ 471040 h 471040"/>
                <a:gd name="connsiteX4" fmla="*/ 0 w 844433"/>
                <a:gd name="connsiteY4" fmla="*/ 95135 h 471040"/>
                <a:gd name="connsiteX0" fmla="*/ 0 w 838237"/>
                <a:gd name="connsiteY0" fmla="*/ 95135 h 471040"/>
                <a:gd name="connsiteX1" fmla="*/ 253085 w 838237"/>
                <a:gd name="connsiteY1" fmla="*/ 0 h 471040"/>
                <a:gd name="connsiteX2" fmla="*/ 838237 w 838237"/>
                <a:gd name="connsiteY2" fmla="*/ 359503 h 471040"/>
                <a:gd name="connsiteX3" fmla="*/ 617915 w 838237"/>
                <a:gd name="connsiteY3" fmla="*/ 471040 h 471040"/>
                <a:gd name="connsiteX4" fmla="*/ 0 w 838237"/>
                <a:gd name="connsiteY4" fmla="*/ 95135 h 471040"/>
                <a:gd name="connsiteX0" fmla="*/ 0 w 838237"/>
                <a:gd name="connsiteY0" fmla="*/ 95135 h 418227"/>
                <a:gd name="connsiteX1" fmla="*/ 253085 w 838237"/>
                <a:gd name="connsiteY1" fmla="*/ 0 h 418227"/>
                <a:gd name="connsiteX2" fmla="*/ 838237 w 838237"/>
                <a:gd name="connsiteY2" fmla="*/ 359503 h 418227"/>
                <a:gd name="connsiteX3" fmla="*/ 624689 w 838237"/>
                <a:gd name="connsiteY3" fmla="*/ 418227 h 418227"/>
                <a:gd name="connsiteX4" fmla="*/ 0 w 838237"/>
                <a:gd name="connsiteY4" fmla="*/ 95135 h 418227"/>
                <a:gd name="connsiteX0" fmla="*/ 0 w 805454"/>
                <a:gd name="connsiteY0" fmla="*/ 70567 h 418227"/>
                <a:gd name="connsiteX1" fmla="*/ 220302 w 805454"/>
                <a:gd name="connsiteY1" fmla="*/ 0 h 418227"/>
                <a:gd name="connsiteX2" fmla="*/ 805454 w 805454"/>
                <a:gd name="connsiteY2" fmla="*/ 359503 h 418227"/>
                <a:gd name="connsiteX3" fmla="*/ 591906 w 805454"/>
                <a:gd name="connsiteY3" fmla="*/ 418227 h 418227"/>
                <a:gd name="connsiteX4" fmla="*/ 0 w 805454"/>
                <a:gd name="connsiteY4" fmla="*/ 70567 h 418227"/>
                <a:gd name="connsiteX0" fmla="*/ 0 w 1195000"/>
                <a:gd name="connsiteY0" fmla="*/ 70567 h 716304"/>
                <a:gd name="connsiteX1" fmla="*/ 220302 w 1195000"/>
                <a:gd name="connsiteY1" fmla="*/ 0 h 716304"/>
                <a:gd name="connsiteX2" fmla="*/ 805454 w 1195000"/>
                <a:gd name="connsiteY2" fmla="*/ 359503 h 716304"/>
                <a:gd name="connsiteX3" fmla="*/ 1195000 w 1195000"/>
                <a:gd name="connsiteY3" fmla="*/ 716304 h 716304"/>
                <a:gd name="connsiteX4" fmla="*/ 0 w 1195000"/>
                <a:gd name="connsiteY4" fmla="*/ 70567 h 716304"/>
                <a:gd name="connsiteX0" fmla="*/ 0 w 1855291"/>
                <a:gd name="connsiteY0" fmla="*/ 70567 h 716304"/>
                <a:gd name="connsiteX1" fmla="*/ 220302 w 1855291"/>
                <a:gd name="connsiteY1" fmla="*/ 0 h 716304"/>
                <a:gd name="connsiteX2" fmla="*/ 1855291 w 1855291"/>
                <a:gd name="connsiteY2" fmla="*/ 440864 h 716304"/>
                <a:gd name="connsiteX3" fmla="*/ 1195000 w 1855291"/>
                <a:gd name="connsiteY3" fmla="*/ 716304 h 716304"/>
                <a:gd name="connsiteX4" fmla="*/ 0 w 1855291"/>
                <a:gd name="connsiteY4" fmla="*/ 70567 h 716304"/>
                <a:gd name="connsiteX0" fmla="*/ 0 w 1855291"/>
                <a:gd name="connsiteY0" fmla="*/ 171301 h 817038"/>
                <a:gd name="connsiteX1" fmla="*/ 727130 w 1855291"/>
                <a:gd name="connsiteY1" fmla="*/ 0 h 817038"/>
                <a:gd name="connsiteX2" fmla="*/ 1855291 w 1855291"/>
                <a:gd name="connsiteY2" fmla="*/ 541598 h 817038"/>
                <a:gd name="connsiteX3" fmla="*/ 1195000 w 1855291"/>
                <a:gd name="connsiteY3" fmla="*/ 817038 h 817038"/>
                <a:gd name="connsiteX4" fmla="*/ 0 w 1855291"/>
                <a:gd name="connsiteY4" fmla="*/ 171301 h 817038"/>
                <a:gd name="connsiteX0" fmla="*/ 0 w 1822872"/>
                <a:gd name="connsiteY0" fmla="*/ 191284 h 817038"/>
                <a:gd name="connsiteX1" fmla="*/ 694711 w 1822872"/>
                <a:gd name="connsiteY1" fmla="*/ 0 h 817038"/>
                <a:gd name="connsiteX2" fmla="*/ 1822872 w 1822872"/>
                <a:gd name="connsiteY2" fmla="*/ 541598 h 817038"/>
                <a:gd name="connsiteX3" fmla="*/ 1162581 w 1822872"/>
                <a:gd name="connsiteY3" fmla="*/ 817038 h 817038"/>
                <a:gd name="connsiteX4" fmla="*/ 0 w 1822872"/>
                <a:gd name="connsiteY4" fmla="*/ 191284 h 817038"/>
                <a:gd name="connsiteX0" fmla="*/ 0 w 1852496"/>
                <a:gd name="connsiteY0" fmla="*/ 162498 h 817038"/>
                <a:gd name="connsiteX1" fmla="*/ 724335 w 1852496"/>
                <a:gd name="connsiteY1" fmla="*/ 0 h 817038"/>
                <a:gd name="connsiteX2" fmla="*/ 1852496 w 1852496"/>
                <a:gd name="connsiteY2" fmla="*/ 541598 h 817038"/>
                <a:gd name="connsiteX3" fmla="*/ 1192205 w 1852496"/>
                <a:gd name="connsiteY3" fmla="*/ 817038 h 817038"/>
                <a:gd name="connsiteX4" fmla="*/ 0 w 1852496"/>
                <a:gd name="connsiteY4" fmla="*/ 162498 h 817038"/>
                <a:gd name="connsiteX0" fmla="*/ 0 w 1852496"/>
                <a:gd name="connsiteY0" fmla="*/ 162498 h 808653"/>
                <a:gd name="connsiteX1" fmla="*/ 724335 w 1852496"/>
                <a:gd name="connsiteY1" fmla="*/ 0 h 808653"/>
                <a:gd name="connsiteX2" fmla="*/ 1852496 w 1852496"/>
                <a:gd name="connsiteY2" fmla="*/ 541598 h 808653"/>
                <a:gd name="connsiteX3" fmla="*/ 1165794 w 1852496"/>
                <a:gd name="connsiteY3" fmla="*/ 808653 h 808653"/>
                <a:gd name="connsiteX4" fmla="*/ 0 w 1852496"/>
                <a:gd name="connsiteY4" fmla="*/ 162498 h 808653"/>
                <a:gd name="connsiteX0" fmla="*/ 0 w 1832094"/>
                <a:gd name="connsiteY0" fmla="*/ 162498 h 808653"/>
                <a:gd name="connsiteX1" fmla="*/ 724335 w 1832094"/>
                <a:gd name="connsiteY1" fmla="*/ 0 h 808653"/>
                <a:gd name="connsiteX2" fmla="*/ 1832094 w 1832094"/>
                <a:gd name="connsiteY2" fmla="*/ 544812 h 808653"/>
                <a:gd name="connsiteX3" fmla="*/ 1165794 w 1832094"/>
                <a:gd name="connsiteY3" fmla="*/ 808653 h 808653"/>
                <a:gd name="connsiteX4" fmla="*/ 0 w 1832094"/>
                <a:gd name="connsiteY4" fmla="*/ 162498 h 808653"/>
                <a:gd name="connsiteX0" fmla="*/ 0 w 1832094"/>
                <a:gd name="connsiteY0" fmla="*/ 162031 h 808186"/>
                <a:gd name="connsiteX1" fmla="*/ 524319 w 1832094"/>
                <a:gd name="connsiteY1" fmla="*/ 0 h 808186"/>
                <a:gd name="connsiteX2" fmla="*/ 1832094 w 1832094"/>
                <a:gd name="connsiteY2" fmla="*/ 544345 h 808186"/>
                <a:gd name="connsiteX3" fmla="*/ 1165794 w 1832094"/>
                <a:gd name="connsiteY3" fmla="*/ 808186 h 808186"/>
                <a:gd name="connsiteX4" fmla="*/ 0 w 1832094"/>
                <a:gd name="connsiteY4" fmla="*/ 162031 h 808186"/>
                <a:gd name="connsiteX0" fmla="*/ 0 w 1390103"/>
                <a:gd name="connsiteY0" fmla="*/ 162031 h 808186"/>
                <a:gd name="connsiteX1" fmla="*/ 524319 w 1390103"/>
                <a:gd name="connsiteY1" fmla="*/ 0 h 808186"/>
                <a:gd name="connsiteX2" fmla="*/ 1390103 w 1390103"/>
                <a:gd name="connsiteY2" fmla="*/ 474252 h 808186"/>
                <a:gd name="connsiteX3" fmla="*/ 1165794 w 1390103"/>
                <a:gd name="connsiteY3" fmla="*/ 808186 h 808186"/>
                <a:gd name="connsiteX4" fmla="*/ 0 w 1390103"/>
                <a:gd name="connsiteY4" fmla="*/ 162031 h 808186"/>
                <a:gd name="connsiteX0" fmla="*/ 0 w 1390103"/>
                <a:gd name="connsiteY0" fmla="*/ 162031 h 679126"/>
                <a:gd name="connsiteX1" fmla="*/ 524319 w 1390103"/>
                <a:gd name="connsiteY1" fmla="*/ 0 h 679126"/>
                <a:gd name="connsiteX2" fmla="*/ 1390103 w 1390103"/>
                <a:gd name="connsiteY2" fmla="*/ 474252 h 679126"/>
                <a:gd name="connsiteX3" fmla="*/ 869982 w 1390103"/>
                <a:gd name="connsiteY3" fmla="*/ 679126 h 679126"/>
                <a:gd name="connsiteX4" fmla="*/ 0 w 1390103"/>
                <a:gd name="connsiteY4" fmla="*/ 162031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29886 h 649345"/>
                <a:gd name="connsiteX1" fmla="*/ 522359 w 1397367"/>
                <a:gd name="connsiteY1" fmla="*/ 0 h 649345"/>
                <a:gd name="connsiteX2" fmla="*/ 1397367 w 1397367"/>
                <a:gd name="connsiteY2" fmla="*/ 444471 h 649345"/>
                <a:gd name="connsiteX3" fmla="*/ 877246 w 1397367"/>
                <a:gd name="connsiteY3" fmla="*/ 649345 h 649345"/>
                <a:gd name="connsiteX4" fmla="*/ 0 w 1397367"/>
                <a:gd name="connsiteY4" fmla="*/ 129886 h 6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67" h="649345">
                  <a:moveTo>
                    <a:pt x="0" y="129886"/>
                  </a:moveTo>
                  <a:lnTo>
                    <a:pt x="522359" y="0"/>
                  </a:lnTo>
                  <a:lnTo>
                    <a:pt x="1397367" y="444471"/>
                  </a:lnTo>
                  <a:lnTo>
                    <a:pt x="877246" y="649345"/>
                  </a:lnTo>
                  <a:lnTo>
                    <a:pt x="0" y="129886"/>
                  </a:lnTo>
                  <a:close/>
                </a:path>
              </a:pathLst>
            </a:custGeom>
            <a:noFill/>
            <a:ln w="31750">
              <a:solidFill>
                <a:srgbClr val="FF0084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cxnSp>
          <p:nvCxnSpPr>
            <p:cNvPr id="25" name="Connecteur : en arc 24">
              <a:extLst>
                <a:ext uri="{FF2B5EF4-FFF2-40B4-BE49-F238E27FC236}">
                  <a16:creationId xmlns:a16="http://schemas.microsoft.com/office/drawing/2014/main" id="{81987171-1B03-9344-D5EC-6FB147DE6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83869" y="5577321"/>
              <a:ext cx="1105660" cy="373095"/>
            </a:xfrm>
            <a:prstGeom prst="curvedConnector3">
              <a:avLst>
                <a:gd name="adj1" fmla="val -23513"/>
              </a:avLst>
            </a:prstGeom>
            <a:ln w="4762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AA1D603-3FBD-98CC-3B75-A08B39A8CBDC}"/>
                </a:ext>
              </a:extLst>
            </p:cNvPr>
            <p:cNvSpPr txBox="1"/>
            <p:nvPr/>
          </p:nvSpPr>
          <p:spPr>
            <a:xfrm rot="399263">
              <a:off x="1598925" y="4601854"/>
              <a:ext cx="3223408" cy="15711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3786464"/>
                </a:avLst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b="1" dirty="0"/>
                <a:t>1010101010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4228357-A642-E998-E06A-609DB5EB6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9" t="-4795" r="-1"/>
            <a:stretch/>
          </p:blipFill>
          <p:spPr>
            <a:xfrm flipH="1">
              <a:off x="3843341" y="4919948"/>
              <a:ext cx="1420927" cy="1314745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372D3B3-46AA-BF2D-C28A-B80FA5F2C2B2}"/>
                </a:ext>
              </a:extLst>
            </p:cNvPr>
            <p:cNvCxnSpPr>
              <a:cxnSpLocks/>
            </p:cNvCxnSpPr>
            <p:nvPr/>
          </p:nvCxnSpPr>
          <p:spPr>
            <a:xfrm>
              <a:off x="369937" y="6336403"/>
              <a:ext cx="5625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0FC3C6C-98C4-CC48-5E96-81C7FD689284}"/>
                </a:ext>
              </a:extLst>
            </p:cNvPr>
            <p:cNvGrpSpPr/>
            <p:nvPr/>
          </p:nvGrpSpPr>
          <p:grpSpPr>
            <a:xfrm>
              <a:off x="408712" y="5628106"/>
              <a:ext cx="523753" cy="561623"/>
              <a:chOff x="7734300" y="5180652"/>
              <a:chExt cx="1023100" cy="1097072"/>
            </a:xfrm>
          </p:grpSpPr>
          <p:sp>
            <p:nvSpPr>
              <p:cNvPr id="8" name="Triangle isocèle 7">
                <a:extLst>
                  <a:ext uri="{FF2B5EF4-FFF2-40B4-BE49-F238E27FC236}">
                    <a16:creationId xmlns:a16="http://schemas.microsoft.com/office/drawing/2014/main" id="{FBFB7AFF-2428-36FF-B55D-002AA3D5289B}"/>
                  </a:ext>
                </a:extLst>
              </p:cNvPr>
              <p:cNvSpPr/>
              <p:nvPr/>
            </p:nvSpPr>
            <p:spPr>
              <a:xfrm rot="19755056">
                <a:off x="8058149" y="5842110"/>
                <a:ext cx="247650" cy="198322"/>
              </a:xfrm>
              <a:prstGeom prst="triangl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7A8A988-064C-6F4B-25F2-6B4B112BF584}"/>
                  </a:ext>
                </a:extLst>
              </p:cNvPr>
              <p:cNvCxnSpPr/>
              <p:nvPr/>
            </p:nvCxnSpPr>
            <p:spPr>
              <a:xfrm>
                <a:off x="8353425" y="5810250"/>
                <a:ext cx="0" cy="295275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F1B54EE-C468-735A-412B-E44AD14EA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4300" y="5968162"/>
                <a:ext cx="3944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C3DA8CC-8C0F-3BE0-CD0F-ED3D7AE28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53426" y="5962650"/>
                <a:ext cx="3619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7E542D3-B3F2-810C-91E0-01DCF2BE1B15}"/>
                  </a:ext>
                </a:extLst>
              </p:cNvPr>
              <p:cNvSpPr/>
              <p:nvPr/>
            </p:nvSpPr>
            <p:spPr>
              <a:xfrm>
                <a:off x="7900652" y="5658599"/>
                <a:ext cx="619125" cy="61912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13" name="Connecteur : en arc 12">
                <a:extLst>
                  <a:ext uri="{FF2B5EF4-FFF2-40B4-BE49-F238E27FC236}">
                    <a16:creationId xmlns:a16="http://schemas.microsoft.com/office/drawing/2014/main" id="{6EF33E59-C286-DCDE-30A1-A7F6EE83D7DF}"/>
                  </a:ext>
                </a:extLst>
              </p:cNvPr>
              <p:cNvCxnSpPr/>
              <p:nvPr/>
            </p:nvCxnSpPr>
            <p:spPr>
              <a:xfrm rot="5400000" flipH="1" flipV="1">
                <a:off x="8180991" y="520987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 : en arc 13">
                <a:extLst>
                  <a:ext uri="{FF2B5EF4-FFF2-40B4-BE49-F238E27FC236}">
                    <a16:creationId xmlns:a16="http://schemas.microsoft.com/office/drawing/2014/main" id="{632E04EE-4F96-747D-BEF0-FA9DFD8BEEFA}"/>
                  </a:ext>
                </a:extLst>
              </p:cNvPr>
              <p:cNvCxnSpPr/>
              <p:nvPr/>
            </p:nvCxnSpPr>
            <p:spPr>
              <a:xfrm rot="5400000" flipH="1" flipV="1">
                <a:off x="8403990" y="532091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1569C9B-68F4-A083-23ED-963EAAD5C2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729954" y="5484608"/>
            <a:ext cx="542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Using embedded CMOS test SPADs of the PDC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95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DFECCF4-2206-9EC5-719F-7B67F4BD33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59493" y="1065391"/>
            <a:ext cx="6012000" cy="437489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43339" y="41440"/>
            <a:ext cx="9296994" cy="492443"/>
          </a:xfrm>
        </p:spPr>
        <p:txBody>
          <a:bodyPr>
            <a:spAutoFit/>
          </a:bodyPr>
          <a:lstStyle/>
          <a:p>
            <a:r>
              <a:rPr lang="fr-CA" sz="3200" dirty="0"/>
              <a:t>2×2 </a:t>
            </a:r>
            <a:r>
              <a:rPr lang="fr-CA" sz="3200" dirty="0" err="1"/>
              <a:t>Photodetection</a:t>
            </a:r>
            <a:r>
              <a:rPr lang="fr-CA" sz="3200" dirty="0"/>
              <a:t> Module </a:t>
            </a:r>
            <a:r>
              <a:rPr lang="fr-CA" sz="3200" dirty="0" err="1"/>
              <a:t>with</a:t>
            </a:r>
            <a:r>
              <a:rPr lang="fr-CA" sz="3200" dirty="0"/>
              <a:t> LED </a:t>
            </a:r>
            <a:r>
              <a:rPr lang="fr-CA" sz="3200" dirty="0" err="1"/>
              <a:t>Testing</a:t>
            </a:r>
            <a:endParaRPr lang="fr-CA" sz="32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ECEA261B-4A7A-1188-18C9-CDCD62B2EDA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92901" y="954423"/>
            <a:ext cx="5499099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C000"/>
                </a:solidFill>
                <a:latin typeface="Arial Narrow" panose="020B0606020202030204" pitchFamily="34" charset="0"/>
              </a:rPr>
              <a:t>Current in the LED</a:t>
            </a:r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000" dirty="0">
                <a:latin typeface="Arial Narrow" panose="020B0606020202030204" pitchFamily="34" charset="0"/>
              </a:rPr>
              <a:t>to trigger the SPADs</a:t>
            </a: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Driven by a waveform generator</a:t>
            </a:r>
          </a:p>
          <a:p>
            <a:r>
              <a:rPr lang="en-CA" sz="2400" b="1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00CC00"/>
                </a:solidFill>
                <a:latin typeface="Arial Narrow" panose="020B0606020202030204" pitchFamily="34" charset="0"/>
              </a:rPr>
              <a:t>Analog Monitor</a:t>
            </a:r>
            <a:endParaRPr lang="en-CA" sz="2400" dirty="0">
              <a:latin typeface="Arial Narrow" panose="020B0606020202030204" pitchFamily="34" charset="0"/>
            </a:endParaRPr>
          </a:p>
          <a:p>
            <a:pPr marL="990575" lvl="1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Amplitude proportional to the number of SPADs triggered</a:t>
            </a:r>
          </a:p>
          <a:p>
            <a:r>
              <a:rPr lang="en-CA" sz="2400" dirty="0">
                <a:latin typeface="Arial Narrow" panose="020B0606020202030204" pitchFamily="34" charset="0"/>
              </a:rPr>
              <a:t> </a:t>
            </a:r>
            <a:r>
              <a:rPr lang="en-CA" sz="2400" b="1" u="sng" dirty="0">
                <a:solidFill>
                  <a:srgbClr val="FF0084"/>
                </a:solidFill>
                <a:latin typeface="Arial Narrow" panose="020B0606020202030204" pitchFamily="34" charset="0"/>
              </a:rPr>
              <a:t>Digital Sum Acquisition</a:t>
            </a:r>
            <a:endParaRPr lang="en-CA" sz="2400" dirty="0">
              <a:latin typeface="Arial Narrow" panose="020B0606020202030204" pitchFamily="34" charset="0"/>
            </a:endParaRPr>
          </a:p>
          <a:p>
            <a:pPr marL="990575" lvl="1" indent="-380990"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Based on a 100 MHz readout clock</a:t>
            </a:r>
          </a:p>
          <a:p>
            <a:pPr marL="990575" lvl="1" indent="-380990">
              <a:buFont typeface="Wingdings" panose="05000000000000000000" pitchFamily="2" charset="2"/>
              <a:buChar char="§"/>
            </a:pPr>
            <a:r>
              <a:rPr lang="en-CA" sz="2000" dirty="0">
                <a:latin typeface="Arial Narrow" panose="020B0606020202030204" pitchFamily="34" charset="0"/>
              </a:rPr>
              <a:t>Generated by the FPGA (Tile Controller)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FA8F820-1E4C-5FA8-AD9E-E26569127F0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932900" y="4534864"/>
            <a:ext cx="4894331" cy="1899487"/>
            <a:chOff x="369937" y="4601854"/>
            <a:chExt cx="4894331" cy="1899487"/>
          </a:xfrm>
        </p:grpSpPr>
        <p:pic>
          <p:nvPicPr>
            <p:cNvPr id="22" name="Image 21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14603F33-0233-2797-8447-9D4EAC71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45" y="4921528"/>
              <a:ext cx="2808745" cy="1579813"/>
            </a:xfrm>
            <a:prstGeom prst="rect">
              <a:avLst/>
            </a:prstGeom>
          </p:spPr>
        </p:pic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DD59387A-8687-DA54-92C4-95DA2A3C0FD7}"/>
                </a:ext>
              </a:extLst>
            </p:cNvPr>
            <p:cNvSpPr/>
            <p:nvPr/>
          </p:nvSpPr>
          <p:spPr>
            <a:xfrm rot="20543137">
              <a:off x="1921613" y="4943878"/>
              <a:ext cx="1863156" cy="844585"/>
            </a:xfrm>
            <a:custGeom>
              <a:avLst/>
              <a:gdLst>
                <a:gd name="connsiteX0" fmla="*/ 0 w 1182262"/>
                <a:gd name="connsiteY0" fmla="*/ 0 h 433555"/>
                <a:gd name="connsiteX1" fmla="*/ 1182262 w 1182262"/>
                <a:gd name="connsiteY1" fmla="*/ 0 h 433555"/>
                <a:gd name="connsiteX2" fmla="*/ 1182262 w 1182262"/>
                <a:gd name="connsiteY2" fmla="*/ 433555 h 433555"/>
                <a:gd name="connsiteX3" fmla="*/ 0 w 1182262"/>
                <a:gd name="connsiteY3" fmla="*/ 433555 h 433555"/>
                <a:gd name="connsiteX4" fmla="*/ 0 w 1182262"/>
                <a:gd name="connsiteY4" fmla="*/ 0 h 433555"/>
                <a:gd name="connsiteX0" fmla="*/ 0 w 1303078"/>
                <a:gd name="connsiteY0" fmla="*/ 0 h 455924"/>
                <a:gd name="connsiteX1" fmla="*/ 1182262 w 1303078"/>
                <a:gd name="connsiteY1" fmla="*/ 0 h 455924"/>
                <a:gd name="connsiteX2" fmla="*/ 1303078 w 1303078"/>
                <a:gd name="connsiteY2" fmla="*/ 455924 h 455924"/>
                <a:gd name="connsiteX3" fmla="*/ 0 w 1303078"/>
                <a:gd name="connsiteY3" fmla="*/ 433555 h 455924"/>
                <a:gd name="connsiteX4" fmla="*/ 0 w 1303078"/>
                <a:gd name="connsiteY4" fmla="*/ 0 h 455924"/>
                <a:gd name="connsiteX0" fmla="*/ 0 w 1374545"/>
                <a:gd name="connsiteY0" fmla="*/ 0 h 734449"/>
                <a:gd name="connsiteX1" fmla="*/ 1182262 w 1374545"/>
                <a:gd name="connsiteY1" fmla="*/ 0 h 734449"/>
                <a:gd name="connsiteX2" fmla="*/ 1374545 w 1374545"/>
                <a:gd name="connsiteY2" fmla="*/ 734449 h 734449"/>
                <a:gd name="connsiteX3" fmla="*/ 0 w 1374545"/>
                <a:gd name="connsiteY3" fmla="*/ 433555 h 734449"/>
                <a:gd name="connsiteX4" fmla="*/ 0 w 1374545"/>
                <a:gd name="connsiteY4" fmla="*/ 0 h 734449"/>
                <a:gd name="connsiteX0" fmla="*/ 0 w 1374545"/>
                <a:gd name="connsiteY0" fmla="*/ 0 h 767076"/>
                <a:gd name="connsiteX1" fmla="*/ 1182262 w 1374545"/>
                <a:gd name="connsiteY1" fmla="*/ 0 h 767076"/>
                <a:gd name="connsiteX2" fmla="*/ 1374545 w 1374545"/>
                <a:gd name="connsiteY2" fmla="*/ 734449 h 767076"/>
                <a:gd name="connsiteX3" fmla="*/ 269866 w 1374545"/>
                <a:gd name="connsiteY3" fmla="*/ 767076 h 767076"/>
                <a:gd name="connsiteX4" fmla="*/ 0 w 1374545"/>
                <a:gd name="connsiteY4" fmla="*/ 0 h 767076"/>
                <a:gd name="connsiteX0" fmla="*/ 0 w 1332584"/>
                <a:gd name="connsiteY0" fmla="*/ 69286 h 767076"/>
                <a:gd name="connsiteX1" fmla="*/ 1140301 w 1332584"/>
                <a:gd name="connsiteY1" fmla="*/ 0 h 767076"/>
                <a:gd name="connsiteX2" fmla="*/ 1332584 w 1332584"/>
                <a:gd name="connsiteY2" fmla="*/ 734449 h 767076"/>
                <a:gd name="connsiteX3" fmla="*/ 227905 w 1332584"/>
                <a:gd name="connsiteY3" fmla="*/ 767076 h 767076"/>
                <a:gd name="connsiteX4" fmla="*/ 0 w 1332584"/>
                <a:gd name="connsiteY4" fmla="*/ 69286 h 767076"/>
                <a:gd name="connsiteX0" fmla="*/ 0 w 1332584"/>
                <a:gd name="connsiteY0" fmla="*/ 0 h 697790"/>
                <a:gd name="connsiteX1" fmla="*/ 1153555 w 1332584"/>
                <a:gd name="connsiteY1" fmla="*/ 14871 h 697790"/>
                <a:gd name="connsiteX2" fmla="*/ 1332584 w 1332584"/>
                <a:gd name="connsiteY2" fmla="*/ 665163 h 697790"/>
                <a:gd name="connsiteX3" fmla="*/ 227905 w 1332584"/>
                <a:gd name="connsiteY3" fmla="*/ 697790 h 697790"/>
                <a:gd name="connsiteX4" fmla="*/ 0 w 1332584"/>
                <a:gd name="connsiteY4" fmla="*/ 0 h 697790"/>
                <a:gd name="connsiteX0" fmla="*/ 0 w 1332584"/>
                <a:gd name="connsiteY0" fmla="*/ 11528 h 709318"/>
                <a:gd name="connsiteX1" fmla="*/ 1145947 w 1332584"/>
                <a:gd name="connsiteY1" fmla="*/ 0 h 709318"/>
                <a:gd name="connsiteX2" fmla="*/ 1332584 w 1332584"/>
                <a:gd name="connsiteY2" fmla="*/ 676691 h 709318"/>
                <a:gd name="connsiteX3" fmla="*/ 227905 w 1332584"/>
                <a:gd name="connsiteY3" fmla="*/ 709318 h 709318"/>
                <a:gd name="connsiteX4" fmla="*/ 0 w 1332584"/>
                <a:gd name="connsiteY4" fmla="*/ 11528 h 709318"/>
                <a:gd name="connsiteX0" fmla="*/ 0 w 1332585"/>
                <a:gd name="connsiteY0" fmla="*/ 11528 h 709318"/>
                <a:gd name="connsiteX1" fmla="*/ 1145947 w 1332585"/>
                <a:gd name="connsiteY1" fmla="*/ 0 h 709318"/>
                <a:gd name="connsiteX2" fmla="*/ 1332585 w 1332585"/>
                <a:gd name="connsiteY2" fmla="*/ 676691 h 709318"/>
                <a:gd name="connsiteX3" fmla="*/ 227905 w 1332585"/>
                <a:gd name="connsiteY3" fmla="*/ 709318 h 709318"/>
                <a:gd name="connsiteX4" fmla="*/ 0 w 1332585"/>
                <a:gd name="connsiteY4" fmla="*/ 11528 h 709318"/>
                <a:gd name="connsiteX0" fmla="*/ 0 w 1346766"/>
                <a:gd name="connsiteY0" fmla="*/ 11528 h 709318"/>
                <a:gd name="connsiteX1" fmla="*/ 1145947 w 1346766"/>
                <a:gd name="connsiteY1" fmla="*/ 0 h 709318"/>
                <a:gd name="connsiteX2" fmla="*/ 1346766 w 1346766"/>
                <a:gd name="connsiteY2" fmla="*/ 657209 h 709318"/>
                <a:gd name="connsiteX3" fmla="*/ 227905 w 1346766"/>
                <a:gd name="connsiteY3" fmla="*/ 709318 h 709318"/>
                <a:gd name="connsiteX4" fmla="*/ 0 w 1346766"/>
                <a:gd name="connsiteY4" fmla="*/ 11528 h 709318"/>
                <a:gd name="connsiteX0" fmla="*/ 0 w 1346766"/>
                <a:gd name="connsiteY0" fmla="*/ 11528 h 689835"/>
                <a:gd name="connsiteX1" fmla="*/ 1145947 w 1346766"/>
                <a:gd name="connsiteY1" fmla="*/ 0 h 689835"/>
                <a:gd name="connsiteX2" fmla="*/ 1346766 w 1346766"/>
                <a:gd name="connsiteY2" fmla="*/ 657209 h 689835"/>
                <a:gd name="connsiteX3" fmla="*/ 242085 w 1346766"/>
                <a:gd name="connsiteY3" fmla="*/ 689835 h 689835"/>
                <a:gd name="connsiteX4" fmla="*/ 0 w 1346766"/>
                <a:gd name="connsiteY4" fmla="*/ 11528 h 689835"/>
                <a:gd name="connsiteX0" fmla="*/ 0 w 1346766"/>
                <a:gd name="connsiteY0" fmla="*/ 11528 h 674039"/>
                <a:gd name="connsiteX1" fmla="*/ 1145947 w 1346766"/>
                <a:gd name="connsiteY1" fmla="*/ 0 h 674039"/>
                <a:gd name="connsiteX2" fmla="*/ 1346766 w 1346766"/>
                <a:gd name="connsiteY2" fmla="*/ 657209 h 674039"/>
                <a:gd name="connsiteX3" fmla="*/ 167152 w 1346766"/>
                <a:gd name="connsiteY3" fmla="*/ 674039 h 674039"/>
                <a:gd name="connsiteX4" fmla="*/ 0 w 1346766"/>
                <a:gd name="connsiteY4" fmla="*/ 11528 h 674039"/>
                <a:gd name="connsiteX0" fmla="*/ 0 w 1897667"/>
                <a:gd name="connsiteY0" fmla="*/ 11528 h 842110"/>
                <a:gd name="connsiteX1" fmla="*/ 1145947 w 1897667"/>
                <a:gd name="connsiteY1" fmla="*/ 0 h 842110"/>
                <a:gd name="connsiteX2" fmla="*/ 1897667 w 1897667"/>
                <a:gd name="connsiteY2" fmla="*/ 842110 h 842110"/>
                <a:gd name="connsiteX3" fmla="*/ 167152 w 1897667"/>
                <a:gd name="connsiteY3" fmla="*/ 674039 h 842110"/>
                <a:gd name="connsiteX4" fmla="*/ 0 w 1897667"/>
                <a:gd name="connsiteY4" fmla="*/ 11528 h 842110"/>
                <a:gd name="connsiteX0" fmla="*/ 0 w 1897667"/>
                <a:gd name="connsiteY0" fmla="*/ 0 h 830582"/>
                <a:gd name="connsiteX1" fmla="*/ 1306319 w 1897667"/>
                <a:gd name="connsiteY1" fmla="*/ 459118 h 830582"/>
                <a:gd name="connsiteX2" fmla="*/ 1897667 w 1897667"/>
                <a:gd name="connsiteY2" fmla="*/ 830582 h 830582"/>
                <a:gd name="connsiteX3" fmla="*/ 167152 w 1897667"/>
                <a:gd name="connsiteY3" fmla="*/ 662511 h 830582"/>
                <a:gd name="connsiteX4" fmla="*/ 0 w 1897667"/>
                <a:gd name="connsiteY4" fmla="*/ 0 h 830582"/>
                <a:gd name="connsiteX0" fmla="*/ 0 w 1897667"/>
                <a:gd name="connsiteY0" fmla="*/ 0 h 930158"/>
                <a:gd name="connsiteX1" fmla="*/ 1306319 w 1897667"/>
                <a:gd name="connsiteY1" fmla="*/ 459118 h 930158"/>
                <a:gd name="connsiteX2" fmla="*/ 1897667 w 1897667"/>
                <a:gd name="connsiteY2" fmla="*/ 830582 h 930158"/>
                <a:gd name="connsiteX3" fmla="*/ 1671149 w 1897667"/>
                <a:gd name="connsiteY3" fmla="*/ 930158 h 930158"/>
                <a:gd name="connsiteX4" fmla="*/ 0 w 1897667"/>
                <a:gd name="connsiteY4" fmla="*/ 0 h 930158"/>
                <a:gd name="connsiteX0" fmla="*/ 0 w 844433"/>
                <a:gd name="connsiteY0" fmla="*/ 95135 h 471040"/>
                <a:gd name="connsiteX1" fmla="*/ 253085 w 844433"/>
                <a:gd name="connsiteY1" fmla="*/ 0 h 471040"/>
                <a:gd name="connsiteX2" fmla="*/ 844433 w 844433"/>
                <a:gd name="connsiteY2" fmla="*/ 371464 h 471040"/>
                <a:gd name="connsiteX3" fmla="*/ 617915 w 844433"/>
                <a:gd name="connsiteY3" fmla="*/ 471040 h 471040"/>
                <a:gd name="connsiteX4" fmla="*/ 0 w 844433"/>
                <a:gd name="connsiteY4" fmla="*/ 95135 h 471040"/>
                <a:gd name="connsiteX0" fmla="*/ 0 w 838237"/>
                <a:gd name="connsiteY0" fmla="*/ 95135 h 471040"/>
                <a:gd name="connsiteX1" fmla="*/ 253085 w 838237"/>
                <a:gd name="connsiteY1" fmla="*/ 0 h 471040"/>
                <a:gd name="connsiteX2" fmla="*/ 838237 w 838237"/>
                <a:gd name="connsiteY2" fmla="*/ 359503 h 471040"/>
                <a:gd name="connsiteX3" fmla="*/ 617915 w 838237"/>
                <a:gd name="connsiteY3" fmla="*/ 471040 h 471040"/>
                <a:gd name="connsiteX4" fmla="*/ 0 w 838237"/>
                <a:gd name="connsiteY4" fmla="*/ 95135 h 471040"/>
                <a:gd name="connsiteX0" fmla="*/ 0 w 838237"/>
                <a:gd name="connsiteY0" fmla="*/ 95135 h 418227"/>
                <a:gd name="connsiteX1" fmla="*/ 253085 w 838237"/>
                <a:gd name="connsiteY1" fmla="*/ 0 h 418227"/>
                <a:gd name="connsiteX2" fmla="*/ 838237 w 838237"/>
                <a:gd name="connsiteY2" fmla="*/ 359503 h 418227"/>
                <a:gd name="connsiteX3" fmla="*/ 624689 w 838237"/>
                <a:gd name="connsiteY3" fmla="*/ 418227 h 418227"/>
                <a:gd name="connsiteX4" fmla="*/ 0 w 838237"/>
                <a:gd name="connsiteY4" fmla="*/ 95135 h 418227"/>
                <a:gd name="connsiteX0" fmla="*/ 0 w 805454"/>
                <a:gd name="connsiteY0" fmla="*/ 70567 h 418227"/>
                <a:gd name="connsiteX1" fmla="*/ 220302 w 805454"/>
                <a:gd name="connsiteY1" fmla="*/ 0 h 418227"/>
                <a:gd name="connsiteX2" fmla="*/ 805454 w 805454"/>
                <a:gd name="connsiteY2" fmla="*/ 359503 h 418227"/>
                <a:gd name="connsiteX3" fmla="*/ 591906 w 805454"/>
                <a:gd name="connsiteY3" fmla="*/ 418227 h 418227"/>
                <a:gd name="connsiteX4" fmla="*/ 0 w 805454"/>
                <a:gd name="connsiteY4" fmla="*/ 70567 h 418227"/>
                <a:gd name="connsiteX0" fmla="*/ 0 w 1195000"/>
                <a:gd name="connsiteY0" fmla="*/ 70567 h 716304"/>
                <a:gd name="connsiteX1" fmla="*/ 220302 w 1195000"/>
                <a:gd name="connsiteY1" fmla="*/ 0 h 716304"/>
                <a:gd name="connsiteX2" fmla="*/ 805454 w 1195000"/>
                <a:gd name="connsiteY2" fmla="*/ 359503 h 716304"/>
                <a:gd name="connsiteX3" fmla="*/ 1195000 w 1195000"/>
                <a:gd name="connsiteY3" fmla="*/ 716304 h 716304"/>
                <a:gd name="connsiteX4" fmla="*/ 0 w 1195000"/>
                <a:gd name="connsiteY4" fmla="*/ 70567 h 716304"/>
                <a:gd name="connsiteX0" fmla="*/ 0 w 1855291"/>
                <a:gd name="connsiteY0" fmla="*/ 70567 h 716304"/>
                <a:gd name="connsiteX1" fmla="*/ 220302 w 1855291"/>
                <a:gd name="connsiteY1" fmla="*/ 0 h 716304"/>
                <a:gd name="connsiteX2" fmla="*/ 1855291 w 1855291"/>
                <a:gd name="connsiteY2" fmla="*/ 440864 h 716304"/>
                <a:gd name="connsiteX3" fmla="*/ 1195000 w 1855291"/>
                <a:gd name="connsiteY3" fmla="*/ 716304 h 716304"/>
                <a:gd name="connsiteX4" fmla="*/ 0 w 1855291"/>
                <a:gd name="connsiteY4" fmla="*/ 70567 h 716304"/>
                <a:gd name="connsiteX0" fmla="*/ 0 w 1855291"/>
                <a:gd name="connsiteY0" fmla="*/ 171301 h 817038"/>
                <a:gd name="connsiteX1" fmla="*/ 727130 w 1855291"/>
                <a:gd name="connsiteY1" fmla="*/ 0 h 817038"/>
                <a:gd name="connsiteX2" fmla="*/ 1855291 w 1855291"/>
                <a:gd name="connsiteY2" fmla="*/ 541598 h 817038"/>
                <a:gd name="connsiteX3" fmla="*/ 1195000 w 1855291"/>
                <a:gd name="connsiteY3" fmla="*/ 817038 h 817038"/>
                <a:gd name="connsiteX4" fmla="*/ 0 w 1855291"/>
                <a:gd name="connsiteY4" fmla="*/ 171301 h 817038"/>
                <a:gd name="connsiteX0" fmla="*/ 0 w 1822872"/>
                <a:gd name="connsiteY0" fmla="*/ 191284 h 817038"/>
                <a:gd name="connsiteX1" fmla="*/ 694711 w 1822872"/>
                <a:gd name="connsiteY1" fmla="*/ 0 h 817038"/>
                <a:gd name="connsiteX2" fmla="*/ 1822872 w 1822872"/>
                <a:gd name="connsiteY2" fmla="*/ 541598 h 817038"/>
                <a:gd name="connsiteX3" fmla="*/ 1162581 w 1822872"/>
                <a:gd name="connsiteY3" fmla="*/ 817038 h 817038"/>
                <a:gd name="connsiteX4" fmla="*/ 0 w 1822872"/>
                <a:gd name="connsiteY4" fmla="*/ 191284 h 817038"/>
                <a:gd name="connsiteX0" fmla="*/ 0 w 1852496"/>
                <a:gd name="connsiteY0" fmla="*/ 162498 h 817038"/>
                <a:gd name="connsiteX1" fmla="*/ 724335 w 1852496"/>
                <a:gd name="connsiteY1" fmla="*/ 0 h 817038"/>
                <a:gd name="connsiteX2" fmla="*/ 1852496 w 1852496"/>
                <a:gd name="connsiteY2" fmla="*/ 541598 h 817038"/>
                <a:gd name="connsiteX3" fmla="*/ 1192205 w 1852496"/>
                <a:gd name="connsiteY3" fmla="*/ 817038 h 817038"/>
                <a:gd name="connsiteX4" fmla="*/ 0 w 1852496"/>
                <a:gd name="connsiteY4" fmla="*/ 162498 h 817038"/>
                <a:gd name="connsiteX0" fmla="*/ 0 w 1852496"/>
                <a:gd name="connsiteY0" fmla="*/ 162498 h 808653"/>
                <a:gd name="connsiteX1" fmla="*/ 724335 w 1852496"/>
                <a:gd name="connsiteY1" fmla="*/ 0 h 808653"/>
                <a:gd name="connsiteX2" fmla="*/ 1852496 w 1852496"/>
                <a:gd name="connsiteY2" fmla="*/ 541598 h 808653"/>
                <a:gd name="connsiteX3" fmla="*/ 1165794 w 1852496"/>
                <a:gd name="connsiteY3" fmla="*/ 808653 h 808653"/>
                <a:gd name="connsiteX4" fmla="*/ 0 w 1852496"/>
                <a:gd name="connsiteY4" fmla="*/ 162498 h 808653"/>
                <a:gd name="connsiteX0" fmla="*/ 0 w 1832094"/>
                <a:gd name="connsiteY0" fmla="*/ 162498 h 808653"/>
                <a:gd name="connsiteX1" fmla="*/ 724335 w 1832094"/>
                <a:gd name="connsiteY1" fmla="*/ 0 h 808653"/>
                <a:gd name="connsiteX2" fmla="*/ 1832094 w 1832094"/>
                <a:gd name="connsiteY2" fmla="*/ 544812 h 808653"/>
                <a:gd name="connsiteX3" fmla="*/ 1165794 w 1832094"/>
                <a:gd name="connsiteY3" fmla="*/ 808653 h 808653"/>
                <a:gd name="connsiteX4" fmla="*/ 0 w 1832094"/>
                <a:gd name="connsiteY4" fmla="*/ 162498 h 808653"/>
                <a:gd name="connsiteX0" fmla="*/ 0 w 1832094"/>
                <a:gd name="connsiteY0" fmla="*/ 162031 h 808186"/>
                <a:gd name="connsiteX1" fmla="*/ 524319 w 1832094"/>
                <a:gd name="connsiteY1" fmla="*/ 0 h 808186"/>
                <a:gd name="connsiteX2" fmla="*/ 1832094 w 1832094"/>
                <a:gd name="connsiteY2" fmla="*/ 544345 h 808186"/>
                <a:gd name="connsiteX3" fmla="*/ 1165794 w 1832094"/>
                <a:gd name="connsiteY3" fmla="*/ 808186 h 808186"/>
                <a:gd name="connsiteX4" fmla="*/ 0 w 1832094"/>
                <a:gd name="connsiteY4" fmla="*/ 162031 h 808186"/>
                <a:gd name="connsiteX0" fmla="*/ 0 w 1390103"/>
                <a:gd name="connsiteY0" fmla="*/ 162031 h 808186"/>
                <a:gd name="connsiteX1" fmla="*/ 524319 w 1390103"/>
                <a:gd name="connsiteY1" fmla="*/ 0 h 808186"/>
                <a:gd name="connsiteX2" fmla="*/ 1390103 w 1390103"/>
                <a:gd name="connsiteY2" fmla="*/ 474252 h 808186"/>
                <a:gd name="connsiteX3" fmla="*/ 1165794 w 1390103"/>
                <a:gd name="connsiteY3" fmla="*/ 808186 h 808186"/>
                <a:gd name="connsiteX4" fmla="*/ 0 w 1390103"/>
                <a:gd name="connsiteY4" fmla="*/ 162031 h 808186"/>
                <a:gd name="connsiteX0" fmla="*/ 0 w 1390103"/>
                <a:gd name="connsiteY0" fmla="*/ 162031 h 679126"/>
                <a:gd name="connsiteX1" fmla="*/ 524319 w 1390103"/>
                <a:gd name="connsiteY1" fmla="*/ 0 h 679126"/>
                <a:gd name="connsiteX2" fmla="*/ 1390103 w 1390103"/>
                <a:gd name="connsiteY2" fmla="*/ 474252 h 679126"/>
                <a:gd name="connsiteX3" fmla="*/ 869982 w 1390103"/>
                <a:gd name="connsiteY3" fmla="*/ 679126 h 679126"/>
                <a:gd name="connsiteX4" fmla="*/ 0 w 1390103"/>
                <a:gd name="connsiteY4" fmla="*/ 162031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59667 h 679126"/>
                <a:gd name="connsiteX1" fmla="*/ 531583 w 1397367"/>
                <a:gd name="connsiteY1" fmla="*/ 0 h 679126"/>
                <a:gd name="connsiteX2" fmla="*/ 1397367 w 1397367"/>
                <a:gd name="connsiteY2" fmla="*/ 474252 h 679126"/>
                <a:gd name="connsiteX3" fmla="*/ 877246 w 1397367"/>
                <a:gd name="connsiteY3" fmla="*/ 679126 h 679126"/>
                <a:gd name="connsiteX4" fmla="*/ 0 w 1397367"/>
                <a:gd name="connsiteY4" fmla="*/ 159667 h 679126"/>
                <a:gd name="connsiteX0" fmla="*/ 0 w 1397367"/>
                <a:gd name="connsiteY0" fmla="*/ 129886 h 649345"/>
                <a:gd name="connsiteX1" fmla="*/ 522359 w 1397367"/>
                <a:gd name="connsiteY1" fmla="*/ 0 h 649345"/>
                <a:gd name="connsiteX2" fmla="*/ 1397367 w 1397367"/>
                <a:gd name="connsiteY2" fmla="*/ 444471 h 649345"/>
                <a:gd name="connsiteX3" fmla="*/ 877246 w 1397367"/>
                <a:gd name="connsiteY3" fmla="*/ 649345 h 649345"/>
                <a:gd name="connsiteX4" fmla="*/ 0 w 1397367"/>
                <a:gd name="connsiteY4" fmla="*/ 129886 h 6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67" h="649345">
                  <a:moveTo>
                    <a:pt x="0" y="129886"/>
                  </a:moveTo>
                  <a:lnTo>
                    <a:pt x="522359" y="0"/>
                  </a:lnTo>
                  <a:lnTo>
                    <a:pt x="1397367" y="444471"/>
                  </a:lnTo>
                  <a:lnTo>
                    <a:pt x="877246" y="649345"/>
                  </a:lnTo>
                  <a:lnTo>
                    <a:pt x="0" y="129886"/>
                  </a:lnTo>
                  <a:close/>
                </a:path>
              </a:pathLst>
            </a:custGeom>
            <a:noFill/>
            <a:ln w="31750">
              <a:solidFill>
                <a:srgbClr val="FF0084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fr-CA" sz="2400">
                <a:solidFill>
                  <a:schemeClr val="tx1"/>
                </a:solidFill>
              </a:endParaRPr>
            </a:p>
          </p:txBody>
        </p:sp>
        <p:cxnSp>
          <p:nvCxnSpPr>
            <p:cNvPr id="25" name="Connecteur : en arc 24">
              <a:extLst>
                <a:ext uri="{FF2B5EF4-FFF2-40B4-BE49-F238E27FC236}">
                  <a16:creationId xmlns:a16="http://schemas.microsoft.com/office/drawing/2014/main" id="{81987171-1B03-9344-D5EC-6FB147DE63E8}"/>
                </a:ext>
              </a:extLst>
            </p:cNvPr>
            <p:cNvCxnSpPr>
              <a:cxnSpLocks/>
            </p:cNvCxnSpPr>
            <p:nvPr/>
          </p:nvCxnSpPr>
          <p:spPr>
            <a:xfrm>
              <a:off x="2983869" y="5577321"/>
              <a:ext cx="1105660" cy="373095"/>
            </a:xfrm>
            <a:prstGeom prst="curvedConnector3">
              <a:avLst>
                <a:gd name="adj1" fmla="val -23513"/>
              </a:avLst>
            </a:prstGeom>
            <a:ln w="47625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AA1D603-3FBD-98CC-3B75-A08B39A8CBDC}"/>
                </a:ext>
              </a:extLst>
            </p:cNvPr>
            <p:cNvSpPr txBox="1"/>
            <p:nvPr/>
          </p:nvSpPr>
          <p:spPr>
            <a:xfrm rot="399263">
              <a:off x="1598925" y="4601854"/>
              <a:ext cx="3223408" cy="15711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3786464"/>
                </a:avLst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1867" b="1" dirty="0"/>
                <a:t>1010101010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4228357-A642-E998-E06A-609DB5EB6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9" t="-4795" r="-1"/>
            <a:stretch/>
          </p:blipFill>
          <p:spPr>
            <a:xfrm flipH="1">
              <a:off x="3843341" y="4919948"/>
              <a:ext cx="1420927" cy="1314745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372D3B3-46AA-BF2D-C28A-B80FA5F2C2B2}"/>
                </a:ext>
              </a:extLst>
            </p:cNvPr>
            <p:cNvCxnSpPr>
              <a:cxnSpLocks/>
            </p:cNvCxnSpPr>
            <p:nvPr/>
          </p:nvCxnSpPr>
          <p:spPr>
            <a:xfrm>
              <a:off x="369937" y="6336403"/>
              <a:ext cx="5625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0FC3C6C-98C4-CC48-5E96-81C7FD689284}"/>
                </a:ext>
              </a:extLst>
            </p:cNvPr>
            <p:cNvGrpSpPr/>
            <p:nvPr/>
          </p:nvGrpSpPr>
          <p:grpSpPr>
            <a:xfrm>
              <a:off x="408712" y="5628106"/>
              <a:ext cx="523753" cy="561623"/>
              <a:chOff x="7734300" y="5180652"/>
              <a:chExt cx="1023100" cy="1097072"/>
            </a:xfrm>
          </p:grpSpPr>
          <p:sp>
            <p:nvSpPr>
              <p:cNvPr id="8" name="Triangle isocèle 7">
                <a:extLst>
                  <a:ext uri="{FF2B5EF4-FFF2-40B4-BE49-F238E27FC236}">
                    <a16:creationId xmlns:a16="http://schemas.microsoft.com/office/drawing/2014/main" id="{FBFB7AFF-2428-36FF-B55D-002AA3D5289B}"/>
                  </a:ext>
                </a:extLst>
              </p:cNvPr>
              <p:cNvSpPr/>
              <p:nvPr/>
            </p:nvSpPr>
            <p:spPr>
              <a:xfrm rot="19755056">
                <a:off x="8058149" y="5842110"/>
                <a:ext cx="247650" cy="198322"/>
              </a:xfrm>
              <a:prstGeom prst="triangl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7A8A988-064C-6F4B-25F2-6B4B112BF584}"/>
                  </a:ext>
                </a:extLst>
              </p:cNvPr>
              <p:cNvCxnSpPr/>
              <p:nvPr/>
            </p:nvCxnSpPr>
            <p:spPr>
              <a:xfrm>
                <a:off x="8353425" y="5810250"/>
                <a:ext cx="0" cy="295275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F1B54EE-C468-735A-412B-E44AD14EA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4300" y="5968162"/>
                <a:ext cx="3944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C3DA8CC-8C0F-3BE0-CD0F-ED3D7AE28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53426" y="5962650"/>
                <a:ext cx="3619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7E542D3-B3F2-810C-91E0-01DCF2BE1B15}"/>
                  </a:ext>
                </a:extLst>
              </p:cNvPr>
              <p:cNvSpPr/>
              <p:nvPr/>
            </p:nvSpPr>
            <p:spPr>
              <a:xfrm>
                <a:off x="7900652" y="5658599"/>
                <a:ext cx="619125" cy="61912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fr-CA" sz="2400">
                  <a:solidFill>
                    <a:schemeClr val="tx1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13" name="Connecteur : en arc 12">
                <a:extLst>
                  <a:ext uri="{FF2B5EF4-FFF2-40B4-BE49-F238E27FC236}">
                    <a16:creationId xmlns:a16="http://schemas.microsoft.com/office/drawing/2014/main" id="{6EF33E59-C286-DCDE-30A1-A7F6EE83D7DF}"/>
                  </a:ext>
                </a:extLst>
              </p:cNvPr>
              <p:cNvCxnSpPr/>
              <p:nvPr/>
            </p:nvCxnSpPr>
            <p:spPr>
              <a:xfrm rot="5400000" flipH="1" flipV="1">
                <a:off x="8180991" y="520987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 : en arc 13">
                <a:extLst>
                  <a:ext uri="{FF2B5EF4-FFF2-40B4-BE49-F238E27FC236}">
                    <a16:creationId xmlns:a16="http://schemas.microsoft.com/office/drawing/2014/main" id="{632E04EE-4F96-747D-BEF0-FA9DFD8BEEFA}"/>
                  </a:ext>
                </a:extLst>
              </p:cNvPr>
              <p:cNvCxnSpPr/>
              <p:nvPr/>
            </p:nvCxnSpPr>
            <p:spPr>
              <a:xfrm rot="5400000" flipH="1" flipV="1">
                <a:off x="8403990" y="5320916"/>
                <a:ext cx="382633" cy="324186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1569C9B-68F4-A083-23ED-963EAAD5C2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729954" y="5484608"/>
            <a:ext cx="5429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Using embedded CMOS test SPADs of the PDC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31CF8E7-D151-2FA0-35F5-605551A16950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940854" y="1250635"/>
            <a:ext cx="0" cy="2885332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>
                <a:alpha val="3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B053171-A80C-AD20-9040-E1AF2BF19423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1020233" y="1250635"/>
            <a:ext cx="0" cy="2885332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>
                <a:alpha val="3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991A72-90C8-19C9-9FF3-8BF70CF0CF7D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2282825" y="1250635"/>
            <a:ext cx="0" cy="3080065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>
                <a:alpha val="3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114CBAF-7E54-C506-BCC5-D266EC660BA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H="1" flipV="1">
            <a:off x="964134" y="1412532"/>
            <a:ext cx="2074847" cy="25963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58D044-E953-AE8D-990F-7C289BAC0A0C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H="1" flipV="1">
            <a:off x="2282825" y="1874071"/>
            <a:ext cx="756156" cy="209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06094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Modèle réduit, jouet, Composant électronique, circuit&#10;&#10;Description générée automatiquement">
            <a:extLst>
              <a:ext uri="{FF2B5EF4-FFF2-40B4-BE49-F238E27FC236}">
                <a16:creationId xmlns:a16="http://schemas.microsoft.com/office/drawing/2014/main" id="{9FB3C63B-AD94-6183-A50D-7FA5A917D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45"/>
          <a:stretch/>
        </p:blipFill>
        <p:spPr>
          <a:xfrm>
            <a:off x="-121116" y="858417"/>
            <a:ext cx="6934979" cy="357202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Wafer run of the PDC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43C3E24-A00E-9F8C-E183-D64801F23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144" t="26349" r="28711" b="14545"/>
          <a:stretch/>
        </p:blipFill>
        <p:spPr>
          <a:xfrm>
            <a:off x="5733451" y="1022565"/>
            <a:ext cx="6458549" cy="4977018"/>
          </a:xfrm>
          <a:prstGeom prst="rect">
            <a:avLst/>
          </a:prstGeom>
        </p:spPr>
      </p:pic>
      <p:sp>
        <p:nvSpPr>
          <p:cNvPr id="4" name="Freeform: Shape 11">
            <a:extLst>
              <a:ext uri="{FF2B5EF4-FFF2-40B4-BE49-F238E27FC236}">
                <a16:creationId xmlns:a16="http://schemas.microsoft.com/office/drawing/2014/main" id="{4E07BB9F-8E19-B3CC-A163-CEFD077EBF51}"/>
              </a:ext>
            </a:extLst>
          </p:cNvPr>
          <p:cNvSpPr/>
          <p:nvPr/>
        </p:nvSpPr>
        <p:spPr>
          <a:xfrm>
            <a:off x="6260841" y="3810764"/>
            <a:ext cx="371734" cy="313561"/>
          </a:xfrm>
          <a:custGeom>
            <a:avLst/>
            <a:gdLst>
              <a:gd name="connsiteX0" fmla="*/ 4763 w 147638"/>
              <a:gd name="connsiteY0" fmla="*/ 4762 h 109537"/>
              <a:gd name="connsiteX1" fmla="*/ 147638 w 147638"/>
              <a:gd name="connsiteY1" fmla="*/ 0 h 109537"/>
              <a:gd name="connsiteX2" fmla="*/ 142875 w 147638"/>
              <a:gd name="connsiteY2" fmla="*/ 109537 h 109537"/>
              <a:gd name="connsiteX3" fmla="*/ 0 w 147638"/>
              <a:gd name="connsiteY3" fmla="*/ 109537 h 109537"/>
              <a:gd name="connsiteX4" fmla="*/ 4763 w 147638"/>
              <a:gd name="connsiteY4" fmla="*/ 4762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" h="109537">
                <a:moveTo>
                  <a:pt x="4763" y="4762"/>
                </a:moveTo>
                <a:lnTo>
                  <a:pt x="147638" y="0"/>
                </a:lnTo>
                <a:lnTo>
                  <a:pt x="142875" y="109537"/>
                </a:lnTo>
                <a:lnTo>
                  <a:pt x="0" y="109537"/>
                </a:lnTo>
                <a:lnTo>
                  <a:pt x="4763" y="4762"/>
                </a:lnTo>
                <a:close/>
              </a:path>
            </a:pathLst>
          </a:custGeom>
          <a:solidFill>
            <a:schemeClr val="bg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16">
            <a:extLst>
              <a:ext uri="{FF2B5EF4-FFF2-40B4-BE49-F238E27FC236}">
                <a16:creationId xmlns:a16="http://schemas.microsoft.com/office/drawing/2014/main" id="{3C451F22-8984-9CB4-72F7-EB96E4BD91AC}"/>
              </a:ext>
            </a:extLst>
          </p:cNvPr>
          <p:cNvCxnSpPr>
            <a:cxnSpLocks/>
          </p:cNvCxnSpPr>
          <p:nvPr/>
        </p:nvCxnSpPr>
        <p:spPr>
          <a:xfrm>
            <a:off x="2038350" y="3914775"/>
            <a:ext cx="4222491" cy="41275"/>
          </a:xfrm>
          <a:prstGeom prst="straightConnector1">
            <a:avLst/>
          </a:prstGeom>
          <a:ln w="7620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B6D5279-4DA2-43C6-BB1A-C3EF2299419A}"/>
              </a:ext>
            </a:extLst>
          </p:cNvPr>
          <p:cNvSpPr txBox="1"/>
          <p:nvPr/>
        </p:nvSpPr>
        <p:spPr>
          <a:xfrm>
            <a:off x="7358297" y="5999583"/>
            <a:ext cx="320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200 mm wafer of </a:t>
            </a:r>
            <a:r>
              <a:rPr lang="fr-CA" sz="2000" b="1" dirty="0" err="1">
                <a:latin typeface="+mj-lt"/>
              </a:rPr>
              <a:t>PDCs</a:t>
            </a:r>
            <a:endParaRPr lang="fr-CA" sz="2000" b="1" dirty="0">
              <a:latin typeface="+mj-lt"/>
            </a:endParaRPr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741156A7-2754-A13C-4F0D-17AE7B51829F}"/>
              </a:ext>
            </a:extLst>
          </p:cNvPr>
          <p:cNvSpPr/>
          <p:nvPr/>
        </p:nvSpPr>
        <p:spPr>
          <a:xfrm rot="761008">
            <a:off x="1496559" y="3809089"/>
            <a:ext cx="209695" cy="204965"/>
          </a:xfrm>
          <a:custGeom>
            <a:avLst/>
            <a:gdLst>
              <a:gd name="connsiteX0" fmla="*/ 4763 w 147638"/>
              <a:gd name="connsiteY0" fmla="*/ 4762 h 109537"/>
              <a:gd name="connsiteX1" fmla="*/ 147638 w 147638"/>
              <a:gd name="connsiteY1" fmla="*/ 0 h 109537"/>
              <a:gd name="connsiteX2" fmla="*/ 142875 w 147638"/>
              <a:gd name="connsiteY2" fmla="*/ 109537 h 109537"/>
              <a:gd name="connsiteX3" fmla="*/ 0 w 147638"/>
              <a:gd name="connsiteY3" fmla="*/ 109537 h 109537"/>
              <a:gd name="connsiteX4" fmla="*/ 4763 w 147638"/>
              <a:gd name="connsiteY4" fmla="*/ 4762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" h="109537">
                <a:moveTo>
                  <a:pt x="4763" y="4762"/>
                </a:moveTo>
                <a:lnTo>
                  <a:pt x="147638" y="0"/>
                </a:lnTo>
                <a:lnTo>
                  <a:pt x="142875" y="109537"/>
                </a:lnTo>
                <a:lnTo>
                  <a:pt x="0" y="109537"/>
                </a:lnTo>
                <a:lnTo>
                  <a:pt x="4763" y="4762"/>
                </a:lnTo>
                <a:close/>
              </a:path>
            </a:pathLst>
          </a:custGeom>
          <a:solidFill>
            <a:schemeClr val="bg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87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8B865DED-4FC2-590C-7715-057E7F3E78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54644" y="2301565"/>
            <a:ext cx="3874643" cy="31623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4D59E8-3DEC-D0FE-A964-E45073231F99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78722" y="633485"/>
            <a:ext cx="5472608" cy="5284529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CA" sz="2100" b="1" dirty="0">
                <a:latin typeface="Arial"/>
                <a:cs typeface="Arial"/>
              </a:rPr>
              <a:t>Large Scale Noble Liquid Experiments</a:t>
            </a:r>
          </a:p>
          <a:p>
            <a:pPr marL="304165" indent="-304165"/>
            <a:r>
              <a:rPr lang="en-CA" sz="2100" dirty="0" err="1">
                <a:latin typeface="Arial"/>
                <a:cs typeface="Arial"/>
              </a:rPr>
              <a:t>Neutrinoless</a:t>
            </a:r>
            <a:r>
              <a:rPr lang="en-CA" sz="2100" dirty="0">
                <a:latin typeface="Arial"/>
                <a:cs typeface="Arial"/>
              </a:rPr>
              <a:t> double beta decay and dark matter search</a:t>
            </a:r>
          </a:p>
          <a:p>
            <a:pPr marL="304165" indent="-304165"/>
            <a:r>
              <a:rPr lang="en-CA" sz="2100" dirty="0">
                <a:latin typeface="Arial"/>
                <a:cs typeface="Arial"/>
              </a:rPr>
              <a:t>4.6 m</a:t>
            </a:r>
            <a:r>
              <a:rPr lang="en-CA" sz="2100" baseline="30000" dirty="0">
                <a:latin typeface="Arial"/>
                <a:cs typeface="Arial"/>
              </a:rPr>
              <a:t>2 </a:t>
            </a:r>
            <a:r>
              <a:rPr lang="en-CA" sz="2100" dirty="0">
                <a:latin typeface="Arial"/>
                <a:cs typeface="Arial"/>
              </a:rPr>
              <a:t>of detectors </a:t>
            </a: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165" indent="-304165"/>
            <a:r>
              <a:rPr lang="en-CA" sz="2100" dirty="0">
                <a:latin typeface="Arial"/>
                <a:cs typeface="Arial"/>
              </a:rPr>
              <a:t>200 W max.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9ECC08-BB55-61E0-3B5E-FE76178E78F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958197" y="1236613"/>
            <a:ext cx="5707380" cy="493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E74DCFE-CF35-B55E-8C04-8D87297F4FF3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4592" y="-17404"/>
            <a:ext cx="10944787" cy="5981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 baseline="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CA" sz="3200" dirty="0"/>
              <a:t>Large Scale Noble Liquid Experiments and Neutron Imaging</a:t>
            </a:r>
            <a:endParaRPr lang="en-CA" sz="2933" kern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3109A3-6AD2-87BE-2B2A-7326199D25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978412" y="5239614"/>
            <a:ext cx="2716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[1] </a:t>
            </a:r>
            <a:r>
              <a:rPr lang="en-CA" sz="1200" dirty="0">
                <a:effectLst/>
              </a:rPr>
              <a:t>nEXO Collaboration </a:t>
            </a:r>
            <a:r>
              <a:rPr lang="en-CA" sz="1200" i="1" dirty="0">
                <a:effectLst/>
              </a:rPr>
              <a:t>et al, </a:t>
            </a:r>
            <a:r>
              <a:rPr lang="en-CA" sz="1200" dirty="0">
                <a:effectLst/>
              </a:rPr>
              <a:t>2018</a:t>
            </a:r>
            <a:endParaRPr lang="en-CA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1709B-38A2-BCF3-7DFE-394CCB45008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5980708" y="704186"/>
            <a:ext cx="5043238" cy="161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04784" indent="-304784" algn="l" rtl="0" eaLnBrk="1" fontAlgn="base" hangingPunct="1">
              <a:spcBef>
                <a:spcPts val="1333"/>
              </a:spcBef>
              <a:spcAft>
                <a:spcPct val="0"/>
              </a:spcAft>
              <a:buClrTx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68834" indent="-364050" algn="l" rtl="0" eaLnBrk="1" fontAlgn="base" hangingPunct="1">
              <a:spcBef>
                <a:spcPts val="533"/>
              </a:spcBef>
              <a:spcAft>
                <a:spcPct val="0"/>
              </a:spcAft>
              <a:buFont typeface="Lucida Grande" charset="0"/>
              <a:buChar char="-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354" indent="-243405" algn="l" rtl="0" eaLnBrk="1" fontAlgn="base" hangingPunct="1">
              <a:spcBef>
                <a:spcPts val="533"/>
              </a:spcBef>
              <a:spcAft>
                <a:spcPct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3pPr>
            <a:lvl4pPr marL="1219139" indent="-266687" algn="l" rtl="0" eaLnBrk="1" fontAlgn="base" hangingPunct="1">
              <a:spcBef>
                <a:spcPts val="533"/>
              </a:spcBef>
              <a:spcAft>
                <a:spcPct val="0"/>
              </a:spcAft>
              <a:buSzPct val="65000"/>
              <a:buFont typeface="Wingdings" charset="2"/>
              <a:buChar char="v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4pPr>
            <a:lvl5pPr marL="1523923" indent="-266687" algn="l" rtl="0" eaLnBrk="1" fontAlgn="base" hangingPunct="1">
              <a:spcBef>
                <a:spcPts val="533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defRPr>
            </a:lvl5pPr>
            <a:lvl6pPr marL="335263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6pPr>
            <a:lvl7pPr marL="396220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7pPr>
            <a:lvl8pPr marL="457177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8pPr>
            <a:lvl9pPr marL="518134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CA" sz="2100" b="1" kern="0" dirty="0">
                <a:latin typeface="Arial"/>
                <a:cs typeface="Arial"/>
              </a:rPr>
              <a:t>Neutron imaging</a:t>
            </a:r>
          </a:p>
          <a:p>
            <a:pPr marL="304165" indent="-304165"/>
            <a:r>
              <a:rPr lang="en-CA" sz="2000" dirty="0">
                <a:latin typeface="+mj-lt"/>
                <a:cs typeface="Arial"/>
              </a:rPr>
              <a:t>Large pixelated sensitive area</a:t>
            </a:r>
          </a:p>
          <a:p>
            <a:pPr marL="304165" indent="-304165"/>
            <a:r>
              <a:rPr lang="en-CA" sz="2000" dirty="0">
                <a:latin typeface="Arial"/>
                <a:cs typeface="Arial"/>
              </a:rPr>
              <a:t>Portability (compact and low-power)</a:t>
            </a:r>
            <a:endParaRPr lang="en-CA" sz="1800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34979B-3484-3E6A-AFE4-C815ADFE042E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759460" y="5516613"/>
            <a:ext cx="10953751" cy="6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04784" indent="-304784" algn="l" rtl="0" eaLnBrk="1" fontAlgn="base" hangingPunct="1">
              <a:spcBef>
                <a:spcPts val="1333"/>
              </a:spcBef>
              <a:spcAft>
                <a:spcPct val="0"/>
              </a:spcAft>
              <a:buClr>
                <a:srgbClr val="00B05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834" indent="-364050" algn="l" rtl="0" eaLnBrk="1" fontAlgn="base" hangingPunct="1">
              <a:spcBef>
                <a:spcPts val="533"/>
              </a:spcBef>
              <a:spcAft>
                <a:spcPct val="0"/>
              </a:spcAft>
              <a:buFont typeface="Lucida Grande" charset="0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354" indent="-243405" algn="l" rtl="0" eaLnBrk="1" fontAlgn="base" hangingPunct="1">
              <a:spcBef>
                <a:spcPts val="533"/>
              </a:spcBef>
              <a:spcAft>
                <a:spcPct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19139" indent="-266687" algn="l" rtl="0" eaLnBrk="1" fontAlgn="base" hangingPunct="1">
              <a:spcBef>
                <a:spcPts val="533"/>
              </a:spcBef>
              <a:spcAft>
                <a:spcPct val="0"/>
              </a:spcAft>
              <a:buSzPct val="65000"/>
              <a:buFont typeface="Wingdings" charset="2"/>
              <a:buChar char="v"/>
              <a:defRPr sz="1800">
                <a:solidFill>
                  <a:schemeClr val="tx1"/>
                </a:solidFill>
                <a:latin typeface="+mn-lt"/>
                <a:ea typeface="ヒラギノ角ゴ Pro W3" charset="-128"/>
              </a:defRPr>
            </a:lvl4pPr>
            <a:lvl5pPr marL="1523923" indent="-266687" algn="l" rtl="0" eaLnBrk="1" fontAlgn="base" hangingPunct="1">
              <a:spcBef>
                <a:spcPts val="533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ヒラギノ角ゴ Pro W3" charset="-128"/>
              </a:defRPr>
            </a:lvl5pPr>
            <a:lvl6pPr marL="335263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6pPr>
            <a:lvl7pPr marL="3962202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7pPr>
            <a:lvl8pPr marL="457177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8pPr>
            <a:lvl9pPr marL="5181341" indent="-3047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CA" sz="2133" b="1" dirty="0">
                <a:latin typeface="Arial" panose="020B0604020202020204" pitchFamily="34" charset="0"/>
                <a:cs typeface="Arial" panose="020B0604020202020204" pitchFamily="34" charset="0"/>
              </a:rPr>
              <a:t>Need : Large area, low-power and good timing precision photon counting system.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7D86155-02D3-16A5-1FF1-87A89B8D4590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121100" y="2304516"/>
            <a:ext cx="2702442" cy="2579082"/>
            <a:chOff x="8134350" y="2800350"/>
            <a:chExt cx="3209442" cy="32614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B91443-1CE7-E1BC-AA34-0D72953D7770}"/>
                </a:ext>
              </a:extLst>
            </p:cNvPr>
            <p:cNvSpPr/>
            <p:nvPr/>
          </p:nvSpPr>
          <p:spPr>
            <a:xfrm>
              <a:off x="8134350" y="2800350"/>
              <a:ext cx="3209442" cy="3261404"/>
            </a:xfrm>
            <a:prstGeom prst="rect">
              <a:avLst/>
            </a:prstGeom>
            <a:solidFill>
              <a:srgbClr val="36343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srgbClr val="2B2A28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52427D1B-A413-D335-82E8-E2CFB7C24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1205" y="2948947"/>
              <a:ext cx="2946400" cy="307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49754DF-9DAB-F86E-5ACA-06B0CFEEAA68}"/>
                </a:ext>
              </a:extLst>
            </p:cNvPr>
            <p:cNvSpPr txBox="1"/>
            <p:nvPr/>
          </p:nvSpPr>
          <p:spPr>
            <a:xfrm rot="20085716">
              <a:off x="8991178" y="5545294"/>
              <a:ext cx="1980467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30 cm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9AFBF93-8977-F87B-C31C-147438C2C2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8059" y="5257800"/>
              <a:ext cx="1661841" cy="73594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ED59081-522B-7A93-5A99-01595187449E}"/>
                </a:ext>
              </a:extLst>
            </p:cNvPr>
            <p:cNvSpPr txBox="1"/>
            <p:nvPr/>
          </p:nvSpPr>
          <p:spPr>
            <a:xfrm rot="16935426">
              <a:off x="10139956" y="4210224"/>
              <a:ext cx="1980467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30 cm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D1AF0151-6650-7CB1-3A6C-9F8205BDB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4200" y="3438525"/>
              <a:ext cx="466725" cy="169545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headEnd type="triangle" w="lg" len="lg"/>
              <a:tailEnd type="triangle" w="lg" len="lg"/>
            </a:ln>
            <a:effectLst/>
          </p:spPr>
        </p:cxnSp>
      </p:grpSp>
      <p:pic>
        <p:nvPicPr>
          <p:cNvPr id="22" name="Espace réservé du contenu 5" descr="Une image contenant fenêtre, intérieur, métal, dégagé&#10;&#10;Description générée automatiquement">
            <a:extLst>
              <a:ext uri="{FF2B5EF4-FFF2-40B4-BE49-F238E27FC236}">
                <a16:creationId xmlns:a16="http://schemas.microsoft.com/office/drawing/2014/main" id="{6E5739E0-A6AB-5B87-BBAC-28BD664A40B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60"/>
          <a:stretch/>
        </p:blipFill>
        <p:spPr bwMode="auto">
          <a:xfrm>
            <a:off x="8974061" y="2303597"/>
            <a:ext cx="2588735" cy="257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FBEFD4A-8D35-D12B-5F77-30595FA0D8E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236335" y="4957135"/>
            <a:ext cx="534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A" sz="1600" dirty="0">
                <a:solidFill>
                  <a:srgbClr val="2C2C2C"/>
                </a:solidFill>
                <a:effectLst/>
                <a:latin typeface="+mj-lt"/>
                <a:ea typeface="+mn-ea"/>
              </a:rPr>
              <a:t>O</a:t>
            </a:r>
            <a:r>
              <a:rPr lang="fr-CA" sz="1600" dirty="0">
                <a:solidFill>
                  <a:srgbClr val="2C2C2C"/>
                </a:solidFill>
                <a:latin typeface="+mj-lt"/>
                <a:ea typeface="+mn-ea"/>
              </a:rPr>
              <a:t>RNL </a:t>
            </a:r>
            <a:r>
              <a:rPr lang="en-CA" sz="1600" dirty="0">
                <a:solidFill>
                  <a:srgbClr val="2C2C2C"/>
                </a:solidFill>
                <a:latin typeface="+mj-lt"/>
                <a:ea typeface="+mn-ea"/>
              </a:rPr>
              <a:t>Portable Pixelated Fast-Neutron Imaging Panel </a:t>
            </a:r>
            <a:r>
              <a:rPr lang="en-CA" sz="1600" dirty="0">
                <a:effectLst/>
                <a:latin typeface="+mj-lt"/>
              </a:rPr>
              <a:t>[2]</a:t>
            </a:r>
            <a:endParaRPr lang="fr-CA" sz="1600" dirty="0">
              <a:solidFill>
                <a:srgbClr val="2C2C2C"/>
              </a:solidFill>
              <a:latin typeface="+mj-lt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7935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14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2F51BA-4578-196F-A586-16BC1D049D1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Test Bench for wafer-</a:t>
            </a:r>
            <a:r>
              <a:rPr lang="fr-CA" dirty="0" err="1"/>
              <a:t>level</a:t>
            </a:r>
            <a:r>
              <a:rPr lang="fr-CA" dirty="0"/>
              <a:t> </a:t>
            </a:r>
            <a:r>
              <a:rPr lang="fr-CA" dirty="0" err="1"/>
              <a:t>measurement</a:t>
            </a:r>
            <a:endParaRPr lang="fr-CA" dirty="0"/>
          </a:p>
        </p:txBody>
      </p:sp>
      <p:pic>
        <p:nvPicPr>
          <p:cNvPr id="8" name="Image 7" descr="Une image contenant machine, Appareils électroniques, motocyclette, intérieur&#10;&#10;Description générée automatiquement">
            <a:extLst>
              <a:ext uri="{FF2B5EF4-FFF2-40B4-BE49-F238E27FC236}">
                <a16:creationId xmlns:a16="http://schemas.microsoft.com/office/drawing/2014/main" id="{06352907-8DEC-7723-3D77-136D8AF2E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342302"/>
            <a:ext cx="5917184" cy="332841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3CF552F7-F615-1AB6-2F15-7E87E5DF37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9739" y="5738626"/>
            <a:ext cx="504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Probe station </a:t>
            </a:r>
            <a:r>
              <a:rPr lang="fr-CA" sz="2000" dirty="0" err="1"/>
              <a:t>with</a:t>
            </a:r>
            <a:r>
              <a:rPr lang="fr-CA" sz="2000" dirty="0"/>
              <a:t> probe </a:t>
            </a:r>
            <a:r>
              <a:rPr lang="fr-CA" sz="2000" dirty="0" err="1"/>
              <a:t>card</a:t>
            </a:r>
            <a:r>
              <a:rPr lang="fr-CA" sz="2000" dirty="0"/>
              <a:t> </a:t>
            </a:r>
            <a:r>
              <a:rPr lang="fr-CA" sz="2000" dirty="0" err="1"/>
              <a:t>attach</a:t>
            </a:r>
            <a:r>
              <a:rPr lang="fr-CA" sz="2000" dirty="0"/>
              <a:t> to </a:t>
            </a:r>
            <a:r>
              <a:rPr lang="fr-CA" sz="2000" dirty="0" err="1"/>
              <a:t>it</a:t>
            </a:r>
            <a:endParaRPr lang="fr-CA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1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2F51BA-4578-196F-A586-16BC1D049D1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Test Bench for wafer-</a:t>
            </a:r>
            <a:r>
              <a:rPr lang="fr-CA" dirty="0" err="1"/>
              <a:t>level</a:t>
            </a:r>
            <a:r>
              <a:rPr lang="fr-CA" dirty="0"/>
              <a:t> </a:t>
            </a:r>
            <a:r>
              <a:rPr lang="fr-CA" dirty="0" err="1"/>
              <a:t>measurement</a:t>
            </a:r>
            <a:endParaRPr lang="fr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DB7925-7638-CD1A-4843-FA383E28E29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4390" y="719264"/>
            <a:ext cx="4699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Dedicated probe card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Active probe card with FPGA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Passive probe card </a:t>
            </a:r>
          </a:p>
        </p:txBody>
      </p:sp>
      <p:pic>
        <p:nvPicPr>
          <p:cNvPr id="8" name="Image 7" descr="Une image contenant machine, Appareils électroniques, motocyclette, intérieur&#10;&#10;Description générée automatiquement">
            <a:extLst>
              <a:ext uri="{FF2B5EF4-FFF2-40B4-BE49-F238E27FC236}">
                <a16:creationId xmlns:a16="http://schemas.microsoft.com/office/drawing/2014/main" id="{06352907-8DEC-7723-3D77-136D8AF2ED3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342302"/>
            <a:ext cx="5917184" cy="33284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FF9C1D-9486-97E3-D7BA-7A9763F9A6E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918035" y="4329662"/>
            <a:ext cx="310896" cy="2468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0A5784C-56C8-A38D-100D-E6D6EDF5CCDC}"/>
              </a:ext>
            </a:extLst>
          </p:cNvPr>
          <p:cNvCxnSpPr>
            <a:stCxn id="18" idx="0"/>
          </p:cNvCxnSpPr>
          <p:nvPr>
            <p:custDataLst>
              <p:tags r:id="rId6"/>
            </p:custDataLst>
          </p:nvPr>
        </p:nvCxnSpPr>
        <p:spPr bwMode="auto">
          <a:xfrm flipV="1">
            <a:off x="3073483" y="1737360"/>
            <a:ext cx="3720465" cy="25923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6F09F57-6A90-DDA5-856D-5CC94A4E315D}"/>
              </a:ext>
            </a:extLst>
          </p:cNvPr>
          <p:cNvCxnSpPr>
            <a:stCxn id="18" idx="2"/>
          </p:cNvCxnSpPr>
          <p:nvPr>
            <p:custDataLst>
              <p:tags r:id="rId7"/>
            </p:custDataLst>
          </p:nvPr>
        </p:nvCxnSpPr>
        <p:spPr bwMode="auto">
          <a:xfrm>
            <a:off x="3073483" y="4576550"/>
            <a:ext cx="3720465" cy="72047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Image 16" descr="Une image contenant circuit, Composant électronique, Composant de circuit, Composant de circuit passif&#10;&#10;Description générée automatiquement">
            <a:extLst>
              <a:ext uri="{FF2B5EF4-FFF2-40B4-BE49-F238E27FC236}">
                <a16:creationId xmlns:a16="http://schemas.microsoft.com/office/drawing/2014/main" id="{83F0E0D7-DC5F-7324-2F4A-D48DB35322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r="30346" b="37758"/>
          <a:stretch/>
        </p:blipFill>
        <p:spPr>
          <a:xfrm>
            <a:off x="6717230" y="1668851"/>
            <a:ext cx="5121280" cy="367579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3CF552F7-F615-1AB6-2F15-7E87E5DF37E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49739" y="5738626"/>
            <a:ext cx="504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Probe station </a:t>
            </a:r>
            <a:r>
              <a:rPr lang="fr-CA" sz="2000" dirty="0" err="1"/>
              <a:t>with</a:t>
            </a:r>
            <a:r>
              <a:rPr lang="fr-CA" sz="2000" dirty="0"/>
              <a:t> probe </a:t>
            </a:r>
            <a:r>
              <a:rPr lang="fr-CA" sz="2000" dirty="0" err="1"/>
              <a:t>card</a:t>
            </a:r>
            <a:r>
              <a:rPr lang="fr-CA" sz="2000" dirty="0"/>
              <a:t> </a:t>
            </a:r>
            <a:r>
              <a:rPr lang="fr-CA" sz="2000" dirty="0" err="1"/>
              <a:t>attach</a:t>
            </a:r>
            <a:r>
              <a:rPr lang="fr-CA" sz="2000" dirty="0"/>
              <a:t> to </a:t>
            </a:r>
            <a:r>
              <a:rPr lang="fr-CA" sz="2000" dirty="0" err="1"/>
              <a:t>it</a:t>
            </a:r>
            <a:endParaRPr lang="fr-CA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D666951-A1F8-327E-6B96-019DBB04D05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916589" y="5344646"/>
            <a:ext cx="504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/>
              <a:t>Needles</a:t>
            </a:r>
            <a:r>
              <a:rPr lang="fr-CA" sz="2000" dirty="0"/>
              <a:t> of the probe </a:t>
            </a:r>
            <a:r>
              <a:rPr lang="fr-CA" sz="2000" dirty="0" err="1"/>
              <a:t>card</a:t>
            </a:r>
            <a:endParaRPr lang="fr-CA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23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65720-017B-82AB-DAEC-C3827B8B3E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Test Bench for wafer-level measurement</a:t>
            </a:r>
          </a:p>
        </p:txBody>
      </p:sp>
      <p:sp>
        <p:nvSpPr>
          <p:cNvPr id="34" name="TextBox 8" descr=" 2">
            <a:extLst>
              <a:ext uri="{FF2B5EF4-FFF2-40B4-BE49-F238E27FC236}">
                <a16:creationId xmlns:a16="http://schemas.microsoft.com/office/drawing/2014/main" id="{557E5564-5720-15C0-1064-8A060BFFA3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4920" y="1107502"/>
            <a:ext cx="651052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>
                <a:latin typeface="+mj-lt"/>
              </a:rPr>
              <a:t>Automated movement for wafer-level measurement (over 600 PDC)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C86040C-8159-A1D7-7B4D-A738980C0B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144" t="26349" r="28711" b="14545"/>
          <a:stretch/>
        </p:blipFill>
        <p:spPr>
          <a:xfrm>
            <a:off x="-93931" y="2407011"/>
            <a:ext cx="8316975" cy="3452408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3451FDEE-FD6B-EEFE-8D78-24403484DD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21495" y="5766669"/>
            <a:ext cx="527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Movement of the chuck in relation to the wafer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385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65720-017B-82AB-DAEC-C3827B8B3E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Test Bench for wafer-level measurement</a:t>
            </a:r>
          </a:p>
        </p:txBody>
      </p:sp>
      <p:sp>
        <p:nvSpPr>
          <p:cNvPr id="34" name="TextBox 8" descr=" 2">
            <a:extLst>
              <a:ext uri="{FF2B5EF4-FFF2-40B4-BE49-F238E27FC236}">
                <a16:creationId xmlns:a16="http://schemas.microsoft.com/office/drawing/2014/main" id="{557E5564-5720-15C0-1064-8A060BFFA3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4920" y="1107502"/>
            <a:ext cx="651052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>
                <a:latin typeface="+mj-lt"/>
              </a:rPr>
              <a:t>Automated movement for wafer-level measurement (over 600 PDC)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4DD49200-4272-D262-0C3E-DDEC4B8FF8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3944" r="1824" b="5920"/>
          <a:stretch/>
        </p:blipFill>
        <p:spPr>
          <a:xfrm>
            <a:off x="564016" y="2643319"/>
            <a:ext cx="6834697" cy="2749756"/>
          </a:xfrm>
          <a:prstGeom prst="ellipse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C86040C-8159-A1D7-7B4D-A738980C0B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144" t="26349" r="28711" b="14545"/>
          <a:stretch/>
        </p:blipFill>
        <p:spPr>
          <a:xfrm>
            <a:off x="-93931" y="2407011"/>
            <a:ext cx="8316975" cy="3452408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3451FDEE-FD6B-EEFE-8D78-24403484DD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21495" y="5766669"/>
            <a:ext cx="527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Movement of the chuck in relation to the wafer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659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65720-017B-82AB-DAEC-C3827B8B3E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Test Bench for wafer-level measurement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696B3F4-0217-43B9-27BC-B3D6256B402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992116" y="2207566"/>
            <a:ext cx="3881318" cy="4160120"/>
            <a:chOff x="8725186" y="3305475"/>
            <a:chExt cx="3176768" cy="3315829"/>
          </a:xfrm>
        </p:grpSpPr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E6AFAFE9-5BDA-DA62-92C1-D4E5EE0EA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26" t="11145" r="16300"/>
            <a:stretch/>
          </p:blipFill>
          <p:spPr>
            <a:xfrm>
              <a:off x="8725186" y="3305475"/>
              <a:ext cx="3176768" cy="3021676"/>
            </a:xfrm>
            <a:prstGeom prst="rect">
              <a:avLst/>
            </a:prstGeom>
          </p:spPr>
        </p:pic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95B62ED6-FCC5-E7A0-A92B-C43B185C1DB7}"/>
                </a:ext>
              </a:extLst>
            </p:cNvPr>
            <p:cNvSpPr txBox="1"/>
            <p:nvPr/>
          </p:nvSpPr>
          <p:spPr>
            <a:xfrm>
              <a:off x="9329765" y="6251972"/>
              <a:ext cx="2156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800" dirty="0"/>
                <a:t>Wafer topology</a:t>
              </a:r>
            </a:p>
          </p:txBody>
        </p:sp>
      </p:grpSp>
      <p:sp>
        <p:nvSpPr>
          <p:cNvPr id="34" name="TextBox 8" descr=" 2">
            <a:extLst>
              <a:ext uri="{FF2B5EF4-FFF2-40B4-BE49-F238E27FC236}">
                <a16:creationId xmlns:a16="http://schemas.microsoft.com/office/drawing/2014/main" id="{557E5564-5720-15C0-1064-8A060BFFA3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04920" y="1107502"/>
            <a:ext cx="651052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>
                <a:latin typeface="+mj-lt"/>
              </a:rPr>
              <a:t>Automated movement for wafer-level measurement (over 600 PDC)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4DD49200-4272-D262-0C3E-DDEC4B8FF8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/>
          <a:srcRect l="3944" r="1824" b="5920"/>
          <a:stretch/>
        </p:blipFill>
        <p:spPr>
          <a:xfrm>
            <a:off x="564016" y="2643319"/>
            <a:ext cx="6834697" cy="2749756"/>
          </a:xfrm>
          <a:prstGeom prst="ellipse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C86040C-8159-A1D7-7B4D-A738980C0BA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>
            <a:alphaModFix amt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144" t="26349" r="28711" b="14545"/>
          <a:stretch/>
        </p:blipFill>
        <p:spPr>
          <a:xfrm>
            <a:off x="-93931" y="2407011"/>
            <a:ext cx="8316975" cy="3452408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3451FDEE-FD6B-EEFE-8D78-24403484DD7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421495" y="5766669"/>
            <a:ext cx="527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Movement of the chuck in relation to the wafer</a:t>
            </a:r>
          </a:p>
        </p:txBody>
      </p:sp>
      <p:sp>
        <p:nvSpPr>
          <p:cNvPr id="37" name="TextBox 8" descr=" 2">
            <a:extLst>
              <a:ext uri="{FF2B5EF4-FFF2-40B4-BE49-F238E27FC236}">
                <a16:creationId xmlns:a16="http://schemas.microsoft.com/office/drawing/2014/main" id="{6D3505CD-74EE-0792-D210-987D5DB1BB0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12149" y="998581"/>
            <a:ext cx="487218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>
                <a:latin typeface="+mj-lt"/>
              </a:rPr>
              <a:t>Adjusting the height of contact according to wafer topology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79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Conclusion</a:t>
            </a:r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Photon-to-Digital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Converters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keep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information digital all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along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acquisition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chain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FPGA-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based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tile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controller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gives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a lot of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flexibility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to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implement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multiple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features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  <a:p>
            <a:pPr marL="617220" lvl="1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Flag-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based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acquisition,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dark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count mitigation, pulse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shape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discrimination, and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so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on.</a:t>
            </a: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en-CA" sz="2600" dirty="0">
                <a:solidFill>
                  <a:schemeClr val="tx1">
                    <a:lumMod val="100000"/>
                    <a:alpha val="0"/>
                  </a:schemeClr>
                </a:solidFill>
                <a:latin typeface="+mj-lt"/>
              </a:rPr>
              <a:t>Tile Controller ASIC in development to replace the FPGA boards.</a:t>
            </a:r>
            <a:endParaRPr lang="fr-FR" sz="26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Wafer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level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measurement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will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accelerate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testing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of multiple PDC for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larger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system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integration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3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Conclusion</a:t>
            </a:r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Photon-to-Digital </a:t>
            </a:r>
            <a:r>
              <a:rPr lang="fr-FR" sz="2600" dirty="0" err="1">
                <a:latin typeface="+mj-lt"/>
              </a:rPr>
              <a:t>Converters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keep</a:t>
            </a:r>
            <a:r>
              <a:rPr lang="fr-FR" sz="2600" dirty="0">
                <a:latin typeface="+mj-lt"/>
              </a:rPr>
              <a:t> the information digital all </a:t>
            </a:r>
            <a:r>
              <a:rPr lang="fr-FR" sz="2600" dirty="0" err="1">
                <a:latin typeface="+mj-lt"/>
              </a:rPr>
              <a:t>along</a:t>
            </a:r>
            <a:r>
              <a:rPr lang="fr-FR" sz="2600" dirty="0">
                <a:latin typeface="+mj-lt"/>
              </a:rPr>
              <a:t> the acquisition </a:t>
            </a:r>
            <a:r>
              <a:rPr lang="fr-FR" sz="2600" dirty="0" err="1">
                <a:latin typeface="+mj-lt"/>
              </a:rPr>
              <a:t>chain</a:t>
            </a:r>
            <a:r>
              <a:rPr lang="fr-FR" sz="2600" dirty="0">
                <a:latin typeface="+mj-lt"/>
              </a:rPr>
              <a:t>.</a:t>
            </a:r>
          </a:p>
          <a:p>
            <a:pPr marL="34290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FPGA-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based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tile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controller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gives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a lot of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flexibility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to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implement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multiple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features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  <a:p>
            <a:pPr marL="617220" lvl="1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Flag-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based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acquisition,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dark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count mitigation, pulse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shape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discrimination, and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so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on.</a:t>
            </a: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en-CA" sz="2600" dirty="0">
                <a:solidFill>
                  <a:schemeClr val="tx1">
                    <a:lumMod val="100000"/>
                    <a:alpha val="0"/>
                  </a:schemeClr>
                </a:solidFill>
                <a:latin typeface="+mj-lt"/>
              </a:rPr>
              <a:t>Tile Controller ASIC in development to replace the FPGA boards.</a:t>
            </a:r>
            <a:endParaRPr lang="fr-FR" sz="26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Wafer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level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measurement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will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accelerate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testing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of multiple PDC for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larger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system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integration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55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Conclusion</a:t>
            </a:r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Photon-to-Digital </a:t>
            </a:r>
            <a:r>
              <a:rPr lang="fr-FR" sz="2600" dirty="0" err="1">
                <a:latin typeface="+mj-lt"/>
              </a:rPr>
              <a:t>Converters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keep</a:t>
            </a:r>
            <a:r>
              <a:rPr lang="fr-FR" sz="2600" dirty="0">
                <a:latin typeface="+mj-lt"/>
              </a:rPr>
              <a:t> the information digital all </a:t>
            </a:r>
            <a:r>
              <a:rPr lang="fr-FR" sz="2600" dirty="0" err="1">
                <a:latin typeface="+mj-lt"/>
              </a:rPr>
              <a:t>along</a:t>
            </a:r>
            <a:r>
              <a:rPr lang="fr-FR" sz="2600" dirty="0">
                <a:latin typeface="+mj-lt"/>
              </a:rPr>
              <a:t> the acquisition </a:t>
            </a:r>
            <a:r>
              <a:rPr lang="fr-FR" sz="2600" dirty="0" err="1">
                <a:latin typeface="+mj-lt"/>
              </a:rPr>
              <a:t>chain</a:t>
            </a:r>
            <a:r>
              <a:rPr lang="fr-FR" sz="2600" dirty="0"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FPGA-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tile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controller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gives</a:t>
            </a:r>
            <a:r>
              <a:rPr lang="fr-FR" sz="2600" dirty="0">
                <a:latin typeface="+mj-lt"/>
              </a:rPr>
              <a:t> a lot of </a:t>
            </a:r>
            <a:r>
              <a:rPr lang="fr-FR" sz="2600" dirty="0" err="1">
                <a:latin typeface="+mj-lt"/>
              </a:rPr>
              <a:t>flexibility</a:t>
            </a:r>
            <a:r>
              <a:rPr lang="fr-FR" sz="2600" dirty="0">
                <a:latin typeface="+mj-lt"/>
              </a:rPr>
              <a:t> to </a:t>
            </a:r>
            <a:r>
              <a:rPr lang="fr-FR" sz="2600" dirty="0" err="1">
                <a:latin typeface="+mj-lt"/>
              </a:rPr>
              <a:t>implement</a:t>
            </a:r>
            <a:r>
              <a:rPr lang="fr-FR" sz="2600" dirty="0">
                <a:latin typeface="+mj-lt"/>
              </a:rPr>
              <a:t> multiple </a:t>
            </a:r>
            <a:r>
              <a:rPr lang="fr-FR" sz="2600" dirty="0" err="1">
                <a:latin typeface="+mj-lt"/>
              </a:rPr>
              <a:t>features</a:t>
            </a:r>
            <a:r>
              <a:rPr lang="fr-FR" sz="2600" dirty="0">
                <a:latin typeface="+mj-lt"/>
              </a:rPr>
              <a:t>.</a:t>
            </a:r>
          </a:p>
          <a:p>
            <a:pPr marL="617220" lvl="1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Flag-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acquisition, </a:t>
            </a:r>
            <a:r>
              <a:rPr lang="fr-FR" sz="2600" dirty="0" err="1">
                <a:latin typeface="+mj-lt"/>
              </a:rPr>
              <a:t>dark</a:t>
            </a:r>
            <a:r>
              <a:rPr lang="fr-FR" sz="2600" dirty="0">
                <a:latin typeface="+mj-lt"/>
              </a:rPr>
              <a:t> count mitigation, pulse </a:t>
            </a:r>
            <a:r>
              <a:rPr lang="fr-FR" sz="2600" dirty="0" err="1">
                <a:latin typeface="+mj-lt"/>
              </a:rPr>
              <a:t>shape</a:t>
            </a:r>
            <a:r>
              <a:rPr lang="fr-FR" sz="2600" dirty="0">
                <a:latin typeface="+mj-lt"/>
              </a:rPr>
              <a:t> discrimination, and </a:t>
            </a:r>
            <a:r>
              <a:rPr lang="fr-FR" sz="2600" dirty="0" err="1">
                <a:latin typeface="+mj-lt"/>
              </a:rPr>
              <a:t>so</a:t>
            </a:r>
            <a:r>
              <a:rPr lang="fr-FR" sz="2600" dirty="0">
                <a:latin typeface="+mj-lt"/>
              </a:rPr>
              <a:t> on.</a:t>
            </a: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en-CA" sz="2600" dirty="0">
                <a:solidFill>
                  <a:schemeClr val="tx1">
                    <a:lumMod val="100000"/>
                    <a:alpha val="0"/>
                  </a:schemeClr>
                </a:solidFill>
                <a:latin typeface="+mj-lt"/>
              </a:rPr>
              <a:t>Tile Controller ASIC in development to replace the FPGA boards.</a:t>
            </a:r>
            <a:endParaRPr lang="fr-FR" sz="2600" dirty="0">
              <a:solidFill>
                <a:schemeClr val="tx1">
                  <a:lumMod val="100000"/>
                  <a:alpha val="0"/>
                </a:schemeClr>
              </a:solidFill>
              <a:latin typeface="+mj-lt"/>
            </a:endParaRP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Wafer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level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measurement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will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accelerate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testing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of multiple PDC for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larger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system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integration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91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Conclusion</a:t>
            </a:r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Photon-to-Digital </a:t>
            </a:r>
            <a:r>
              <a:rPr lang="fr-FR" sz="2600" dirty="0" err="1">
                <a:latin typeface="+mj-lt"/>
              </a:rPr>
              <a:t>Converters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keep</a:t>
            </a:r>
            <a:r>
              <a:rPr lang="fr-FR" sz="2600" dirty="0">
                <a:latin typeface="+mj-lt"/>
              </a:rPr>
              <a:t> the information digital all </a:t>
            </a:r>
            <a:r>
              <a:rPr lang="fr-FR" sz="2600" dirty="0" err="1">
                <a:latin typeface="+mj-lt"/>
              </a:rPr>
              <a:t>along</a:t>
            </a:r>
            <a:r>
              <a:rPr lang="fr-FR" sz="2600" dirty="0">
                <a:latin typeface="+mj-lt"/>
              </a:rPr>
              <a:t> the acquisition </a:t>
            </a:r>
            <a:r>
              <a:rPr lang="fr-FR" sz="2600" dirty="0" err="1">
                <a:latin typeface="+mj-lt"/>
              </a:rPr>
              <a:t>chain</a:t>
            </a:r>
            <a:r>
              <a:rPr lang="fr-FR" sz="2600" dirty="0"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FPGA-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tile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controller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gives</a:t>
            </a:r>
            <a:r>
              <a:rPr lang="fr-FR" sz="2600" dirty="0">
                <a:latin typeface="+mj-lt"/>
              </a:rPr>
              <a:t> a lot of </a:t>
            </a:r>
            <a:r>
              <a:rPr lang="fr-FR" sz="2600" dirty="0" err="1">
                <a:latin typeface="+mj-lt"/>
              </a:rPr>
              <a:t>flexibility</a:t>
            </a:r>
            <a:r>
              <a:rPr lang="fr-FR" sz="2600" dirty="0">
                <a:latin typeface="+mj-lt"/>
              </a:rPr>
              <a:t> to </a:t>
            </a:r>
            <a:r>
              <a:rPr lang="fr-FR" sz="2600" dirty="0" err="1">
                <a:latin typeface="+mj-lt"/>
              </a:rPr>
              <a:t>implement</a:t>
            </a:r>
            <a:r>
              <a:rPr lang="fr-FR" sz="2600" dirty="0">
                <a:latin typeface="+mj-lt"/>
              </a:rPr>
              <a:t> multiple </a:t>
            </a:r>
            <a:r>
              <a:rPr lang="fr-FR" sz="2600" dirty="0" err="1">
                <a:latin typeface="+mj-lt"/>
              </a:rPr>
              <a:t>features</a:t>
            </a:r>
            <a:r>
              <a:rPr lang="fr-FR" sz="2600" dirty="0">
                <a:latin typeface="+mj-lt"/>
              </a:rPr>
              <a:t>.</a:t>
            </a:r>
          </a:p>
          <a:p>
            <a:pPr marL="617220" lvl="1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Flag-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acquisition, </a:t>
            </a:r>
            <a:r>
              <a:rPr lang="fr-FR" sz="2600" dirty="0" err="1">
                <a:latin typeface="+mj-lt"/>
              </a:rPr>
              <a:t>dark</a:t>
            </a:r>
            <a:r>
              <a:rPr lang="fr-FR" sz="2600" dirty="0">
                <a:latin typeface="+mj-lt"/>
              </a:rPr>
              <a:t> count mitigation, pulse </a:t>
            </a:r>
            <a:r>
              <a:rPr lang="fr-FR" sz="2600" dirty="0" err="1">
                <a:latin typeface="+mj-lt"/>
              </a:rPr>
              <a:t>shape</a:t>
            </a:r>
            <a:r>
              <a:rPr lang="fr-FR" sz="2600" dirty="0">
                <a:latin typeface="+mj-lt"/>
              </a:rPr>
              <a:t> discrimination, and </a:t>
            </a:r>
            <a:r>
              <a:rPr lang="fr-FR" sz="2600" dirty="0" err="1">
                <a:latin typeface="+mj-lt"/>
              </a:rPr>
              <a:t>so</a:t>
            </a:r>
            <a:r>
              <a:rPr lang="fr-FR" sz="2600" dirty="0">
                <a:latin typeface="+mj-lt"/>
              </a:rPr>
              <a:t> on.</a:t>
            </a:r>
          </a:p>
          <a:p>
            <a:pPr marL="253170" indent="-342900">
              <a:buFont typeface="Wingdings" panose="05000000000000000000" pitchFamily="2" charset="2"/>
              <a:buChar char="§"/>
            </a:pPr>
            <a:r>
              <a:rPr lang="en-CA" sz="26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Tile Controller ASIC in development to replace the FPGA boards.</a:t>
            </a:r>
            <a:endParaRPr lang="fr-FR" sz="2600" dirty="0">
              <a:latin typeface="+mj-lt"/>
            </a:endParaRPr>
          </a:p>
          <a:p>
            <a:pPr marL="253170" indent="-342900">
              <a:buSzPts val="100"/>
              <a:buFont typeface="Wingdings" panose="05000000000000000000" pitchFamily="2" charset="2"/>
              <a:buChar char="§"/>
            </a:pP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Wafer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level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measurement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will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accelerate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the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testing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of multiple PDC for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larger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 system </a:t>
            </a:r>
            <a:r>
              <a:rPr lang="fr-FR" sz="2600" dirty="0" err="1">
                <a:solidFill>
                  <a:schemeClr val="tx1">
                    <a:alpha val="0"/>
                  </a:schemeClr>
                </a:solidFill>
                <a:latin typeface="+mj-lt"/>
              </a:rPr>
              <a:t>integration</a:t>
            </a:r>
            <a:r>
              <a:rPr lang="fr-FR" sz="2600" dirty="0">
                <a:solidFill>
                  <a:schemeClr val="tx1">
                    <a:alpha val="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24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Conclusion</a:t>
            </a:r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Photon-to-Digital </a:t>
            </a:r>
            <a:r>
              <a:rPr lang="fr-FR" sz="2600" dirty="0" err="1">
                <a:latin typeface="+mj-lt"/>
              </a:rPr>
              <a:t>Converters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keep</a:t>
            </a:r>
            <a:r>
              <a:rPr lang="fr-FR" sz="2600" dirty="0">
                <a:latin typeface="+mj-lt"/>
              </a:rPr>
              <a:t> the information digital all </a:t>
            </a:r>
            <a:r>
              <a:rPr lang="fr-FR" sz="2600" dirty="0" err="1">
                <a:latin typeface="+mj-lt"/>
              </a:rPr>
              <a:t>along</a:t>
            </a:r>
            <a:r>
              <a:rPr lang="fr-FR" sz="2600" dirty="0">
                <a:latin typeface="+mj-lt"/>
              </a:rPr>
              <a:t> the acquisition </a:t>
            </a:r>
            <a:r>
              <a:rPr lang="fr-FR" sz="2600" dirty="0" err="1">
                <a:latin typeface="+mj-lt"/>
              </a:rPr>
              <a:t>chain</a:t>
            </a:r>
            <a:r>
              <a:rPr lang="fr-FR" sz="2600" dirty="0"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FPGA-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tile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controller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gives</a:t>
            </a:r>
            <a:r>
              <a:rPr lang="fr-FR" sz="2600" dirty="0">
                <a:latin typeface="+mj-lt"/>
              </a:rPr>
              <a:t> a lot of </a:t>
            </a:r>
            <a:r>
              <a:rPr lang="fr-FR" sz="2600" dirty="0" err="1">
                <a:latin typeface="+mj-lt"/>
              </a:rPr>
              <a:t>flexibility</a:t>
            </a:r>
            <a:r>
              <a:rPr lang="fr-FR" sz="2600" dirty="0">
                <a:latin typeface="+mj-lt"/>
              </a:rPr>
              <a:t> to </a:t>
            </a:r>
            <a:r>
              <a:rPr lang="fr-FR" sz="2600" dirty="0" err="1">
                <a:latin typeface="+mj-lt"/>
              </a:rPr>
              <a:t>implement</a:t>
            </a:r>
            <a:r>
              <a:rPr lang="fr-FR" sz="2600" dirty="0">
                <a:latin typeface="+mj-lt"/>
              </a:rPr>
              <a:t> multiple </a:t>
            </a:r>
            <a:r>
              <a:rPr lang="fr-FR" sz="2600" dirty="0" err="1">
                <a:latin typeface="+mj-lt"/>
              </a:rPr>
              <a:t>features</a:t>
            </a:r>
            <a:r>
              <a:rPr lang="fr-FR" sz="2600" dirty="0">
                <a:latin typeface="+mj-lt"/>
              </a:rPr>
              <a:t>.</a:t>
            </a:r>
          </a:p>
          <a:p>
            <a:pPr marL="617220" lvl="1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Flag-</a:t>
            </a:r>
            <a:r>
              <a:rPr lang="fr-FR" sz="2600" dirty="0" err="1">
                <a:latin typeface="+mj-lt"/>
              </a:rPr>
              <a:t>based</a:t>
            </a:r>
            <a:r>
              <a:rPr lang="fr-FR" sz="2600" dirty="0">
                <a:latin typeface="+mj-lt"/>
              </a:rPr>
              <a:t> acquisition, </a:t>
            </a:r>
            <a:r>
              <a:rPr lang="fr-FR" sz="2600" dirty="0" err="1">
                <a:latin typeface="+mj-lt"/>
              </a:rPr>
              <a:t>dark</a:t>
            </a:r>
            <a:r>
              <a:rPr lang="fr-FR" sz="2600" dirty="0">
                <a:latin typeface="+mj-lt"/>
              </a:rPr>
              <a:t> count mitigation, pulse </a:t>
            </a:r>
            <a:r>
              <a:rPr lang="fr-FR" sz="2600" dirty="0" err="1">
                <a:latin typeface="+mj-lt"/>
              </a:rPr>
              <a:t>shape</a:t>
            </a:r>
            <a:r>
              <a:rPr lang="fr-FR" sz="2600" dirty="0">
                <a:latin typeface="+mj-lt"/>
              </a:rPr>
              <a:t> discrimination, and </a:t>
            </a:r>
            <a:r>
              <a:rPr lang="fr-FR" sz="2600" dirty="0" err="1">
                <a:latin typeface="+mj-lt"/>
              </a:rPr>
              <a:t>so</a:t>
            </a:r>
            <a:r>
              <a:rPr lang="fr-FR" sz="2600" dirty="0">
                <a:latin typeface="+mj-lt"/>
              </a:rPr>
              <a:t> on.</a:t>
            </a:r>
          </a:p>
          <a:p>
            <a:pPr marL="253170" indent="-342900">
              <a:buFont typeface="Wingdings" panose="05000000000000000000" pitchFamily="2" charset="2"/>
              <a:buChar char="§"/>
            </a:pPr>
            <a:r>
              <a:rPr lang="en-CA" sz="2600" dirty="0">
                <a:solidFill>
                  <a:schemeClr val="tx1">
                    <a:lumMod val="100000"/>
                  </a:schemeClr>
                </a:solidFill>
                <a:latin typeface="+mj-lt"/>
              </a:rPr>
              <a:t>Tile Controller ASIC in development to replace the FPGA boards.</a:t>
            </a:r>
            <a:endParaRPr lang="fr-FR" sz="2600" dirty="0">
              <a:latin typeface="+mj-lt"/>
            </a:endParaRPr>
          </a:p>
          <a:p>
            <a:pPr marL="253170" indent="-342900">
              <a:buFont typeface="Wingdings" panose="05000000000000000000" pitchFamily="2" charset="2"/>
              <a:buChar char="§"/>
            </a:pPr>
            <a:r>
              <a:rPr lang="fr-FR" sz="2600" dirty="0">
                <a:latin typeface="+mj-lt"/>
              </a:rPr>
              <a:t>Wafer </a:t>
            </a:r>
            <a:r>
              <a:rPr lang="fr-FR" sz="2600" dirty="0" err="1">
                <a:latin typeface="+mj-lt"/>
              </a:rPr>
              <a:t>level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measurement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will</a:t>
            </a:r>
            <a:r>
              <a:rPr lang="fr-FR" sz="2600" dirty="0">
                <a:latin typeface="+mj-lt"/>
              </a:rPr>
              <a:t> </a:t>
            </a:r>
            <a:r>
              <a:rPr lang="fr-FR" sz="2600" dirty="0" err="1">
                <a:latin typeface="+mj-lt"/>
              </a:rPr>
              <a:t>accelerate</a:t>
            </a:r>
            <a:r>
              <a:rPr lang="fr-FR" sz="2600" dirty="0">
                <a:latin typeface="+mj-lt"/>
              </a:rPr>
              <a:t> the </a:t>
            </a:r>
            <a:r>
              <a:rPr lang="fr-FR" sz="2600" dirty="0" err="1">
                <a:latin typeface="+mj-lt"/>
              </a:rPr>
              <a:t>testing</a:t>
            </a:r>
            <a:r>
              <a:rPr lang="fr-FR" sz="2600" dirty="0">
                <a:latin typeface="+mj-lt"/>
              </a:rPr>
              <a:t> of multiple PDC for </a:t>
            </a:r>
            <a:r>
              <a:rPr lang="fr-FR" sz="2600" dirty="0" err="1">
                <a:latin typeface="+mj-lt"/>
              </a:rPr>
              <a:t>larger</a:t>
            </a:r>
            <a:r>
              <a:rPr lang="fr-FR" sz="2600" dirty="0">
                <a:latin typeface="+mj-lt"/>
              </a:rPr>
              <a:t> system </a:t>
            </a:r>
            <a:r>
              <a:rPr lang="fr-FR" sz="2600" dirty="0" err="1">
                <a:latin typeface="+mj-lt"/>
              </a:rPr>
              <a:t>integration</a:t>
            </a:r>
            <a:r>
              <a:rPr lang="fr-FR" sz="2600" dirty="0"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47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Digital Solution: 3DPDC + </a:t>
            </a:r>
            <a:r>
              <a:rPr lang="fr-FR" dirty="0" err="1"/>
              <a:t>Tile</a:t>
            </a:r>
            <a:r>
              <a:rPr lang="fr-FR" dirty="0"/>
              <a:t> </a:t>
            </a:r>
            <a:r>
              <a:rPr lang="fr-FR" dirty="0" err="1"/>
              <a:t>controller</a:t>
            </a:r>
            <a:endParaRPr lang="fr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FF0EA7-BED7-3821-564D-64FBB298B9F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43339" y="1058778"/>
            <a:ext cx="12006072" cy="4860885"/>
            <a:chOff x="143339" y="1058778"/>
            <a:chExt cx="12006072" cy="486088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D69A8E4-6DCF-6848-8FA0-718AFBA41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36" r="-43"/>
            <a:stretch/>
          </p:blipFill>
          <p:spPr>
            <a:xfrm>
              <a:off x="143339" y="1142759"/>
              <a:ext cx="12006072" cy="4776904"/>
            </a:xfrm>
            <a:prstGeom prst="rect">
              <a:avLst/>
            </a:prstGeom>
          </p:spPr>
        </p:pic>
        <p:pic>
          <p:nvPicPr>
            <p:cNvPr id="2" name="Image 20">
              <a:extLst>
                <a:ext uri="{FF2B5EF4-FFF2-40B4-BE49-F238E27FC236}">
                  <a16:creationId xmlns:a16="http://schemas.microsoft.com/office/drawing/2014/main" id="{3F2793DB-5BA4-6757-E2FC-868EAAB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318" t="859" r="39236" b="92791"/>
            <a:stretch/>
          </p:blipFill>
          <p:spPr>
            <a:xfrm>
              <a:off x="4678522" y="1058778"/>
              <a:ext cx="2935705" cy="3246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B10F66-22CF-B318-460F-478F20B94DC1}"/>
                </a:ext>
              </a:extLst>
            </p:cNvPr>
            <p:cNvSpPr/>
            <p:nvPr/>
          </p:nvSpPr>
          <p:spPr bwMode="auto">
            <a:xfrm>
              <a:off x="5605462" y="3314700"/>
              <a:ext cx="981075" cy="518486"/>
            </a:xfrm>
            <a:prstGeom prst="rect">
              <a:avLst/>
            </a:prstGeom>
            <a:solidFill>
              <a:srgbClr val="D0D49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PCB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6498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027EA35-9F26-4A51-A0D5-A3EB547D72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62" y="4482818"/>
            <a:ext cx="2078430" cy="698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CA" dirty="0"/>
              <a:t>A team’s work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1557401" y="774607"/>
            <a:ext cx="3073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u="sng" err="1"/>
              <a:t>Université</a:t>
            </a:r>
            <a:r>
              <a:rPr lang="en-CA" sz="2000" u="sng"/>
              <a:t> de Sherbrooke</a:t>
            </a:r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27073" y="1245689"/>
            <a:ext cx="6829503" cy="3403894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1600" b="1" u="sng" dirty="0"/>
              <a:t>Jean-François Pratte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b="1" u="sng" dirty="0"/>
              <a:t>Serge Charlebois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Artur Turala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Catherine Pepin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Frédéric Nolet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Frédéric Vachon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Gabriel Lessard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Guillaume Théberge-Dupuis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Jeanne Morehead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Jérémy Chenard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Jérôme Deshaies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Keven Deslandes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Nicolas Roy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Philippe Arsenault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Philippe Martel-Dion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Raffaele Aaron Giampaolo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Robin Scarpellini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Samuel Parent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Sean Prentice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Simon Carrier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Tommy Rossignol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Olivier Lepage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Yves-Alexandre Beebe</a:t>
            </a: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9121464" y="774607"/>
            <a:ext cx="1940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u="sng" dirty="0"/>
              <a:t>Teledyne </a:t>
            </a:r>
            <a:r>
              <a:rPr lang="en-CA" sz="2000" u="sng" dirty="0" err="1"/>
              <a:t>Dasla</a:t>
            </a:r>
            <a:endParaRPr lang="en-CA" sz="2000" u="sng" dirty="0"/>
          </a:p>
        </p:txBody>
      </p:sp>
      <p:pic>
        <p:nvPicPr>
          <p:cNvPr id="16" name="Image 1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22" y="5201323"/>
            <a:ext cx="1713214" cy="637728"/>
          </a:xfrm>
          <a:prstGeom prst="rect">
            <a:avLst/>
          </a:prstGeom>
        </p:spPr>
      </p:pic>
      <p:pic>
        <p:nvPicPr>
          <p:cNvPr id="17" name="Image 1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0" y="5078956"/>
            <a:ext cx="1403480" cy="898942"/>
          </a:xfrm>
          <a:prstGeom prst="rect">
            <a:avLst/>
          </a:prstGeom>
        </p:spPr>
      </p:pic>
      <p:pic>
        <p:nvPicPr>
          <p:cNvPr id="19" name="Image 14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316" y="6006601"/>
            <a:ext cx="1505011" cy="724886"/>
          </a:xfrm>
          <a:prstGeom prst="rect">
            <a:avLst/>
          </a:prstGeom>
        </p:spPr>
      </p:pic>
      <p:pic>
        <p:nvPicPr>
          <p:cNvPr id="20" name="Image 14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3" y="5155858"/>
            <a:ext cx="2213790" cy="75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3" y="5785118"/>
            <a:ext cx="2867938" cy="10206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34" y="6049307"/>
            <a:ext cx="2336840" cy="6105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4267F81-9625-4948-ADBF-C1C309ECBE2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586742" y="774607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u="sng" dirty="0"/>
              <a:t>ORNL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D1CFC66-D9FD-49F8-823C-2AA0C83FC80A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6586742" y="1213449"/>
            <a:ext cx="2184224" cy="838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Lorenzo Fabris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600" dirty="0"/>
              <a:t>Paul A. Hausladen</a:t>
            </a:r>
          </a:p>
        </p:txBody>
      </p:sp>
      <p:pic>
        <p:nvPicPr>
          <p:cNvPr id="34" name="Image 33" descr="Une image contenant objet, horloge, signe&#10;&#10;Description générée automatiquement">
            <a:extLst>
              <a:ext uri="{FF2B5EF4-FFF2-40B4-BE49-F238E27FC236}">
                <a16:creationId xmlns:a16="http://schemas.microsoft.com/office/drawing/2014/main" id="{F333622F-E734-4FF3-A6F4-4394F22829C5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837" y="4699185"/>
            <a:ext cx="1414905" cy="1350122"/>
          </a:xfrm>
          <a:prstGeom prst="rect">
            <a:avLst/>
          </a:prstGeom>
        </p:spPr>
      </p:pic>
      <p:pic>
        <p:nvPicPr>
          <p:cNvPr id="35" name="Picture 25">
            <a:extLst>
              <a:ext uri="{FF2B5EF4-FFF2-40B4-BE49-F238E27FC236}">
                <a16:creationId xmlns:a16="http://schemas.microsoft.com/office/drawing/2014/main" id="{0FB149CE-5556-4CD1-ABBC-98A18C5386F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34" y="5901853"/>
            <a:ext cx="2537377" cy="519954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467D245C-06D1-4E3D-9CBA-177C9116C18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741911" y="5208407"/>
            <a:ext cx="2012210" cy="487197"/>
          </a:xfrm>
          <a:prstGeom prst="rect">
            <a:avLst/>
          </a:prstGeom>
        </p:spPr>
      </p:pic>
      <p:pic>
        <p:nvPicPr>
          <p:cNvPr id="27" name="Picture 9" descr="image001">
            <a:extLst>
              <a:ext uri="{FF2B5EF4-FFF2-40B4-BE49-F238E27FC236}">
                <a16:creationId xmlns:a16="http://schemas.microsoft.com/office/drawing/2014/main" id="{238895E8-D33A-450F-91B2-ECC3ABF3B0A5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239" y="4412526"/>
            <a:ext cx="3242594" cy="63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74E008D7-A905-4BA1-9110-C03FA45A83AA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4" y="5074445"/>
            <a:ext cx="2330141" cy="8738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BABAB-DEC0-CA9C-71B9-EBA99AE33956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166466" y="1213449"/>
            <a:ext cx="2184224" cy="182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CA" sz="1600" dirty="0"/>
              <a:t>Samuel Parent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A" sz="1600" dirty="0"/>
              <a:t>Claude Jean (CEO)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A" sz="1600" dirty="0" err="1"/>
              <a:t>Stephane</a:t>
            </a:r>
            <a:r>
              <a:rPr lang="fr-CA" sz="1600" dirty="0"/>
              <a:t> Martel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A" sz="1600" dirty="0"/>
              <a:t>René Martel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A" sz="1600" dirty="0"/>
              <a:t>Robert Groulx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CA" sz="1600" dirty="0"/>
              <a:t>Maxime Côté</a:t>
            </a:r>
            <a:endParaRPr lang="en-CA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C1A9C9-1EBE-E947-141D-7CAAA9F295D7}"/>
              </a:ext>
            </a:extLst>
          </p:cNvPr>
          <p:cNvSpPr txBox="1"/>
          <p:nvPr/>
        </p:nvSpPr>
        <p:spPr>
          <a:xfrm>
            <a:off x="7019636" y="3097823"/>
            <a:ext cx="5032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material is based upon work supported by the U.S. Department of Energy, National Nuclear Security Administration, Defense Nuclear Non-Proliferation Research and Development Office, and by the U.S. Department of Energy, Office of Science, High Energy Physics, under contract number DE-AC05-00OR22725.</a:t>
            </a: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13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 descr=" 3">
            <a:extLst>
              <a:ext uri="{FF2B5EF4-FFF2-40B4-BE49-F238E27FC236}">
                <a16:creationId xmlns:a16="http://schemas.microsoft.com/office/drawing/2014/main" id="{4B651E53-4BFA-4EF7-E5E9-09348B9049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References</a:t>
            </a:r>
            <a:endParaRPr lang="fr-CA" dirty="0"/>
          </a:p>
        </p:txBody>
      </p:sp>
      <p:sp>
        <p:nvSpPr>
          <p:cNvPr id="2" name="Espace réservé du contenu 1" descr=" 2">
            <a:extLst>
              <a:ext uri="{FF2B5EF4-FFF2-40B4-BE49-F238E27FC236}">
                <a16:creationId xmlns:a16="http://schemas.microsoft.com/office/drawing/2014/main" id="{6DB23EAE-5444-3B44-434E-A1271A9BF5C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5361" y="615894"/>
            <a:ext cx="11617289" cy="5309386"/>
          </a:xfrm>
        </p:spPr>
        <p:txBody>
          <a:bodyPr vert="horz" lIns="91440" tIns="45720" rIns="91440" bIns="45720" numCol="1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/>
              <a:t>[1] nEXO Collaboration </a:t>
            </a:r>
            <a:r>
              <a:rPr lang="fr-CA" i="1" dirty="0"/>
              <a:t>et al</a:t>
            </a:r>
            <a:r>
              <a:rPr lang="fr-CA" dirty="0"/>
              <a:t>, “Nexo Pre-</a:t>
            </a:r>
            <a:r>
              <a:rPr lang="fr-CA" dirty="0" err="1"/>
              <a:t>Conceptual</a:t>
            </a:r>
            <a:r>
              <a:rPr lang="fr-CA" dirty="0"/>
              <a:t> Design Report,” </a:t>
            </a:r>
            <a:r>
              <a:rPr lang="fr-CA" i="1" dirty="0"/>
              <a:t>arXiv.org</a:t>
            </a:r>
            <a:r>
              <a:rPr lang="fr-CA" dirty="0"/>
              <a:t>, 13-Aug-2018. [Online]. </a:t>
            </a:r>
            <a:r>
              <a:rPr lang="fr-CA" dirty="0" err="1"/>
              <a:t>Available</a:t>
            </a:r>
            <a:r>
              <a:rPr lang="fr-CA" dirty="0"/>
              <a:t>: </a:t>
            </a:r>
            <a:r>
              <a:rPr lang="fr-CA" u="sng" dirty="0">
                <a:hlinkClick r:id="rId6"/>
              </a:rPr>
              <a:t>https://arxiv.org/abs/1805.11142</a:t>
            </a:r>
            <a:r>
              <a:rPr lang="fr-CA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[1] M. R. Heath </a:t>
            </a:r>
            <a:r>
              <a:rPr lang="en-CA" i="1" dirty="0"/>
              <a:t>et al.</a:t>
            </a:r>
            <a:r>
              <a:rPr lang="en-CA" dirty="0"/>
              <a:t>, “Development of a Portable Pixelated Fast-Neutron Imaging Panel”, DOI:</a:t>
            </a:r>
            <a:r>
              <a:rPr lang="en-CA" u="sng" dirty="0">
                <a:hlinkClick r:id="rId7"/>
              </a:rPr>
              <a:t>10.1109/TNS.2021.3136344</a:t>
            </a:r>
            <a:r>
              <a:rPr lang="en-CA" dirty="0"/>
              <a:t>.</a:t>
            </a:r>
            <a:endParaRPr lang="fr-CA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92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44915-3E31-0922-8802-48050DA7FC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BACKUP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8D97D8-BB29-AF0A-06A7-652C5B7ED1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3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65720-017B-82AB-DAEC-C3827B8B3E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Test Bench for wafer-</a:t>
            </a:r>
            <a:r>
              <a:rPr lang="fr-CA" dirty="0" err="1"/>
              <a:t>level</a:t>
            </a:r>
            <a:r>
              <a:rPr lang="fr-CA" dirty="0"/>
              <a:t> </a:t>
            </a:r>
            <a:r>
              <a:rPr lang="fr-CA" dirty="0" err="1"/>
              <a:t>measurement</a:t>
            </a:r>
            <a:endParaRPr lang="fr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5F35E1-4C6D-D16F-84A5-52E279B9AB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42838" y="3517728"/>
            <a:ext cx="242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dirty="0"/>
              <a:t>Probe station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ABD6C3A-33CD-D131-8A2E-6DC2761DC5F1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30351"/>
          <a:stretch/>
        </p:blipFill>
        <p:spPr bwMode="auto">
          <a:xfrm>
            <a:off x="5753100" y="771296"/>
            <a:ext cx="3402018" cy="27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8" descr=" 2">
            <a:extLst>
              <a:ext uri="{FF2B5EF4-FFF2-40B4-BE49-F238E27FC236}">
                <a16:creationId xmlns:a16="http://schemas.microsoft.com/office/drawing/2014/main" id="{5ABF9AE2-E950-6FFF-A109-595D4977BAB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4002" y="821073"/>
            <a:ext cx="53752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+mj-lt"/>
              </a:rPr>
              <a:t>Probe station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Fully automatic chuck enabling scripts for multiple measurement on a wafer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Program to adapt for the wafer topology</a:t>
            </a:r>
          </a:p>
          <a:p>
            <a:endParaRPr lang="en-CA" sz="2400" dirty="0">
              <a:latin typeface="+mj-lt"/>
            </a:endParaRPr>
          </a:p>
          <a:p>
            <a:r>
              <a:rPr lang="en-CA" sz="2800" b="1" dirty="0">
                <a:latin typeface="+mj-lt"/>
              </a:rPr>
              <a:t>Probe card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Can act as the interface between the PDC and the controller (FPGA)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+mj-lt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E6AFAFE9-5BDA-DA62-92C1-D4E5EE0EAE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/>
          <a:srcRect l="4826" t="11145" r="16300"/>
          <a:stretch/>
        </p:blipFill>
        <p:spPr>
          <a:xfrm>
            <a:off x="9345861" y="821073"/>
            <a:ext cx="2592138" cy="2465588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95B62ED6-FCC5-E7A0-A92B-C43B185C1DB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563620" y="3429000"/>
            <a:ext cx="215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Wafer topology</a:t>
            </a: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23F21D5F-E950-7FE2-FB7F-B5F6CE908A7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454109" y="3988399"/>
            <a:ext cx="3756689" cy="2556365"/>
            <a:chOff x="639509" y="3451519"/>
            <a:chExt cx="4870383" cy="3166358"/>
          </a:xfrm>
        </p:grpSpPr>
        <p:pic>
          <p:nvPicPr>
            <p:cNvPr id="27" name="Picture 8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27B1C8A8-B07C-39D8-221F-7BDC5CA3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09" y="3451519"/>
              <a:ext cx="4870383" cy="2739591"/>
            </a:xfrm>
            <a:prstGeom prst="rect">
              <a:avLst/>
            </a:prstGeom>
          </p:spPr>
        </p:pic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AEC4E97A-3D24-FF50-147D-BC06AE884D16}"/>
                </a:ext>
              </a:extLst>
            </p:cNvPr>
            <p:cNvSpPr txBox="1"/>
            <p:nvPr/>
          </p:nvSpPr>
          <p:spPr>
            <a:xfrm>
              <a:off x="1212906" y="6160416"/>
              <a:ext cx="3723587" cy="457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800" dirty="0"/>
                <a:t>Probe card on the station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4177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38BFE-82E5-6F72-EC20-8BF40190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Portable API-Based neutron Radiography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CFAB7A-3BDB-4C7E-30EE-C85AA2489AAC}"/>
              </a:ext>
            </a:extLst>
          </p:cNvPr>
          <p:cNvSpPr txBox="1"/>
          <p:nvPr/>
        </p:nvSpPr>
        <p:spPr>
          <a:xfrm>
            <a:off x="219941" y="874455"/>
            <a:ext cx="761836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PDC panel array of 42 modules of 8 x 8 PDC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400-500 nm peak pixelated plastic scintillators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11E+6 SPADs over 30 x 30 cm</a:t>
            </a:r>
            <a:r>
              <a:rPr lang="en-CA" sz="2400" baseline="30000" dirty="0"/>
              <a:t>2</a:t>
            </a:r>
            <a:endParaRPr lang="en-CA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40W PDC power consumption</a:t>
            </a:r>
          </a:p>
          <a:p>
            <a:pPr marL="952485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000" dirty="0"/>
              <a:t>10 ns binning for 3k events/s/PDC, </a:t>
            </a:r>
          </a:p>
          <a:p>
            <a:pPr marL="952485" lvl="1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000" dirty="0"/>
              <a:t>128 bins/event (1280 ns range/event)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Simulated timing distribution PDC of 25 </a:t>
            </a:r>
            <a:r>
              <a:rPr lang="en-CA" sz="2400" dirty="0" err="1"/>
              <a:t>ps</a:t>
            </a:r>
            <a:r>
              <a:rPr lang="en-CA" sz="2400" dirty="0"/>
              <a:t> RMS</a:t>
            </a:r>
          </a:p>
          <a:p>
            <a:pPr lvl="1">
              <a:spcAft>
                <a:spcPts val="1200"/>
              </a:spcAft>
            </a:pPr>
            <a:endParaRPr lang="en-CA" sz="2400" dirty="0"/>
          </a:p>
          <a:p>
            <a:pPr lvl="1">
              <a:spcAft>
                <a:spcPts val="1200"/>
              </a:spcAft>
            </a:pPr>
            <a:endParaRPr lang="en-CA" sz="2400" baseline="30000" dirty="0"/>
          </a:p>
          <a:p>
            <a:pPr lvl="1">
              <a:spcAft>
                <a:spcPts val="1200"/>
              </a:spcAft>
            </a:pPr>
            <a:endParaRPr lang="en-CA" sz="2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029F6BF-D246-4CFA-567F-7CB7DB81CC09}"/>
              </a:ext>
            </a:extLst>
          </p:cNvPr>
          <p:cNvGrpSpPr/>
          <p:nvPr/>
        </p:nvGrpSpPr>
        <p:grpSpPr>
          <a:xfrm rot="5400000">
            <a:off x="7751986" y="801781"/>
            <a:ext cx="4265736" cy="3893960"/>
            <a:chOff x="974674" y="1891303"/>
            <a:chExt cx="4911776" cy="448369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393BA33-4C87-D309-9AF8-93047C13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0175" y="1891303"/>
              <a:ext cx="4486275" cy="4058195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3823795C-70A2-1870-5C60-A19F07FE1590}"/>
                </a:ext>
              </a:extLst>
            </p:cNvPr>
            <p:cNvCxnSpPr>
              <a:cxnSpLocks/>
            </p:cNvCxnSpPr>
            <p:nvPr/>
          </p:nvCxnSpPr>
          <p:spPr>
            <a:xfrm>
              <a:off x="1505355" y="5949498"/>
              <a:ext cx="42315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D6A8922-3917-AE05-044A-DFA7A71E2763}"/>
                </a:ext>
              </a:extLst>
            </p:cNvPr>
            <p:cNvSpPr txBox="1"/>
            <p:nvPr/>
          </p:nvSpPr>
          <p:spPr>
            <a:xfrm rot="10800000">
              <a:off x="2770472" y="5949498"/>
              <a:ext cx="1745673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2400" dirty="0">
                  <a:latin typeface="Arial Narrow" panose="020B0606020202030204" pitchFamily="34" charset="0"/>
                </a:rPr>
                <a:t>~30 cm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C43EB1A-3B30-42D1-9F28-910832D6D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9845" y="1939943"/>
              <a:ext cx="0" cy="3889441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510AC52-EB33-4AB5-8FFD-D393B168E216}"/>
                </a:ext>
              </a:extLst>
            </p:cNvPr>
            <p:cNvSpPr txBox="1"/>
            <p:nvPr/>
          </p:nvSpPr>
          <p:spPr>
            <a:xfrm rot="16200000">
              <a:off x="314588" y="3682635"/>
              <a:ext cx="1745673" cy="4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CA" sz="2400" dirty="0">
                  <a:latin typeface="Arial Narrow" panose="020B0606020202030204" pitchFamily="34" charset="0"/>
                </a:rPr>
                <a:t>~30 cm</a:t>
              </a:r>
            </a:p>
          </p:txBody>
        </p:sp>
      </p:grpSp>
      <p:sp>
        <p:nvSpPr>
          <p:cNvPr id="12" name="TextBox 26">
            <a:extLst>
              <a:ext uri="{FF2B5EF4-FFF2-40B4-BE49-F238E27FC236}">
                <a16:creationId xmlns:a16="http://schemas.microsoft.com/office/drawing/2014/main" id="{444B50BA-8234-9FD0-55B6-664292498F1D}"/>
              </a:ext>
            </a:extLst>
          </p:cNvPr>
          <p:cNvSpPr txBox="1"/>
          <p:nvPr/>
        </p:nvSpPr>
        <p:spPr>
          <a:xfrm>
            <a:off x="9629727" y="6094713"/>
            <a:ext cx="122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000" b="1" dirty="0">
                <a:latin typeface="+mj-lt"/>
              </a:rPr>
              <a:t>Top </a:t>
            </a:r>
            <a:r>
              <a:rPr lang="fr-CA" sz="2000" b="1" dirty="0" err="1">
                <a:latin typeface="+mj-lt"/>
              </a:rPr>
              <a:t>side</a:t>
            </a:r>
            <a:endParaRPr lang="en-CA" sz="2000" b="1" dirty="0">
              <a:latin typeface="+mj-lt"/>
            </a:endParaRP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86ACE74A-AF1A-A416-940A-4DBFE92E5E0D}"/>
              </a:ext>
            </a:extLst>
          </p:cNvPr>
          <p:cNvSpPr txBox="1"/>
          <p:nvPr/>
        </p:nvSpPr>
        <p:spPr>
          <a:xfrm>
            <a:off x="6096000" y="6094713"/>
            <a:ext cx="231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+mj-lt"/>
              </a:rPr>
              <a:t>Bottom </a:t>
            </a:r>
            <a:r>
              <a:rPr lang="fr-CA" sz="2000" b="1" dirty="0" err="1">
                <a:latin typeface="+mj-lt"/>
              </a:rPr>
              <a:t>side</a:t>
            </a:r>
            <a:endParaRPr lang="en-CA" sz="2000" b="1" dirty="0">
              <a:latin typeface="+mj-l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0156394-A441-27DD-3457-68502443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062115"/>
            <a:ext cx="2455084" cy="1009451"/>
          </a:xfrm>
          <a:prstGeom prst="rect">
            <a:avLst/>
          </a:prstGeom>
        </p:spPr>
      </p:pic>
      <p:sp>
        <p:nvSpPr>
          <p:cNvPr id="25" name="Flèche : courbe vers le bas 24">
            <a:extLst>
              <a:ext uri="{FF2B5EF4-FFF2-40B4-BE49-F238E27FC236}">
                <a16:creationId xmlns:a16="http://schemas.microsoft.com/office/drawing/2014/main" id="{29BE8F72-BBBB-7FA9-74E9-7834B87CB365}"/>
              </a:ext>
            </a:extLst>
          </p:cNvPr>
          <p:cNvSpPr/>
          <p:nvPr/>
        </p:nvSpPr>
        <p:spPr>
          <a:xfrm rot="7288382" flipH="1">
            <a:off x="10793074" y="4763251"/>
            <a:ext cx="1542972" cy="732550"/>
          </a:xfrm>
          <a:prstGeom prst="curvedDownArrow">
            <a:avLst>
              <a:gd name="adj1" fmla="val 25000"/>
              <a:gd name="adj2" fmla="val 50000"/>
              <a:gd name="adj3" fmla="val 4460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13" name="Picture 26">
            <a:extLst>
              <a:ext uri="{FF2B5EF4-FFF2-40B4-BE49-F238E27FC236}">
                <a16:creationId xmlns:a16="http://schemas.microsoft.com/office/drawing/2014/main" id="{095CA2FF-552F-2F7E-5896-8696C98EA5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760" y="5170240"/>
            <a:ext cx="2678443" cy="803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04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Digital Solution: </a:t>
            </a:r>
            <a:r>
              <a:rPr lang="fr-CA" err="1"/>
              <a:t>Towards</a:t>
            </a:r>
            <a:r>
              <a:rPr lang="fr-CA"/>
              <a:t> a 3D </a:t>
            </a:r>
            <a:r>
              <a:rPr lang="fr-CA" err="1"/>
              <a:t>Integration</a:t>
            </a: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D7BA80-0AA6-782C-6ADB-0C175138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1CCC6"/>
              </a:clrFrom>
              <a:clrTo>
                <a:srgbClr val="D1CCC6">
                  <a:alpha val="0"/>
                </a:srgbClr>
              </a:clrTo>
            </a:clrChange>
          </a:blip>
          <a:srcRect l="17896" t="10600" r="14990" b="15159"/>
          <a:stretch/>
        </p:blipFill>
        <p:spPr>
          <a:xfrm>
            <a:off x="573725" y="2006246"/>
            <a:ext cx="2609463" cy="1623665"/>
          </a:xfrm>
          <a:prstGeom prst="ellipse">
            <a:avLst/>
          </a:prstGeom>
        </p:spPr>
      </p:pic>
      <p:pic>
        <p:nvPicPr>
          <p:cNvPr id="7" name="Image 6" descr="Une image contenant texte, enveloppe, carte de visite, stationnaire&#10;&#10;Description générée automatiquement">
            <a:extLst>
              <a:ext uri="{FF2B5EF4-FFF2-40B4-BE49-F238E27FC236}">
                <a16:creationId xmlns:a16="http://schemas.microsoft.com/office/drawing/2014/main" id="{E05C1AB5-D5DA-7E71-340F-F4B84E9A8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3C8F58"/>
              </a:clrFrom>
              <a:clrTo>
                <a:srgbClr val="3C8F58">
                  <a:alpha val="0"/>
                </a:srgbClr>
              </a:clrTo>
            </a:clrChange>
          </a:blip>
          <a:srcRect l="28501" t="35563" r="25737" b="26190"/>
          <a:stretch/>
        </p:blipFill>
        <p:spPr>
          <a:xfrm>
            <a:off x="1013649" y="3656024"/>
            <a:ext cx="2016224" cy="12961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CBAD4F-496E-6D74-D51B-129F634A3556}"/>
              </a:ext>
            </a:extLst>
          </p:cNvPr>
          <p:cNvSpPr txBox="1"/>
          <p:nvPr/>
        </p:nvSpPr>
        <p:spPr>
          <a:xfrm>
            <a:off x="641852" y="1210043"/>
            <a:ext cx="229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Arial Narrow" panose="020B0606020202030204" pitchFamily="34" charset="0"/>
              </a:rPr>
              <a:t>8 </a:t>
            </a:r>
            <a:r>
              <a:rPr lang="fr-CA" sz="2400" dirty="0" err="1">
                <a:latin typeface="Arial Narrow" panose="020B0606020202030204" pitchFamily="34" charset="0"/>
              </a:rPr>
              <a:t>inch</a:t>
            </a:r>
            <a:r>
              <a:rPr lang="fr-CA" sz="2400" dirty="0">
                <a:latin typeface="Arial Narrow" panose="020B0606020202030204" pitchFamily="34" charset="0"/>
              </a:rPr>
              <a:t> CMOS wafer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79AA533-D2BC-9543-FA16-C3437FF32AE9}"/>
              </a:ext>
            </a:extLst>
          </p:cNvPr>
          <p:cNvCxnSpPr/>
          <p:nvPr/>
        </p:nvCxnSpPr>
        <p:spPr bwMode="auto">
          <a:xfrm flipH="1" flipV="1">
            <a:off x="1345305" y="3203730"/>
            <a:ext cx="165100" cy="2571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B7384C6-A317-700D-0FDF-119702DD98AD}"/>
              </a:ext>
            </a:extLst>
          </p:cNvPr>
          <p:cNvCxnSpPr/>
          <p:nvPr/>
        </p:nvCxnSpPr>
        <p:spPr bwMode="auto">
          <a:xfrm flipH="1">
            <a:off x="1349797" y="3092605"/>
            <a:ext cx="274907" cy="114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4D54A4C-6F8A-6E46-5D7B-A3EE30AA245A}"/>
              </a:ext>
            </a:extLst>
          </p:cNvPr>
          <p:cNvCxnSpPr/>
          <p:nvPr/>
        </p:nvCxnSpPr>
        <p:spPr bwMode="auto">
          <a:xfrm flipH="1">
            <a:off x="1508381" y="3327553"/>
            <a:ext cx="294124" cy="12895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7BF7D92-AC02-268C-719B-EED051C7A325}"/>
              </a:ext>
            </a:extLst>
          </p:cNvPr>
          <p:cNvCxnSpPr/>
          <p:nvPr/>
        </p:nvCxnSpPr>
        <p:spPr bwMode="auto">
          <a:xfrm flipH="1" flipV="1">
            <a:off x="1614634" y="3092604"/>
            <a:ext cx="181521" cy="23494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C3610A4-F919-49DC-0D13-4D2CFB9A49BF}"/>
              </a:ext>
            </a:extLst>
          </p:cNvPr>
          <p:cNvCxnSpPr/>
          <p:nvPr/>
        </p:nvCxnSpPr>
        <p:spPr bwMode="auto">
          <a:xfrm flipH="1">
            <a:off x="1070138" y="3210079"/>
            <a:ext cx="275167" cy="8466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E85497E-9C07-72E6-AADB-E98C41FF6130}"/>
              </a:ext>
            </a:extLst>
          </p:cNvPr>
          <p:cNvCxnSpPr/>
          <p:nvPr/>
        </p:nvCxnSpPr>
        <p:spPr bwMode="auto">
          <a:xfrm>
            <a:off x="1789804" y="3320145"/>
            <a:ext cx="524933" cy="4402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31D1E2C-475A-A0F3-AE51-3337ED595531}"/>
              </a:ext>
            </a:extLst>
          </p:cNvPr>
          <p:cNvCxnSpPr/>
          <p:nvPr/>
        </p:nvCxnSpPr>
        <p:spPr bwMode="auto">
          <a:xfrm flipH="1">
            <a:off x="1567556" y="4429279"/>
            <a:ext cx="1416049" cy="4724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56B22A4-242E-BAE0-D5F6-988E73296A18}"/>
              </a:ext>
            </a:extLst>
          </p:cNvPr>
          <p:cNvCxnSpPr/>
          <p:nvPr/>
        </p:nvCxnSpPr>
        <p:spPr bwMode="auto">
          <a:xfrm flipH="1">
            <a:off x="1070398" y="3751945"/>
            <a:ext cx="1227407" cy="304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17D70AD-C942-D04A-3641-C535F8537A6A}"/>
              </a:ext>
            </a:extLst>
          </p:cNvPr>
          <p:cNvCxnSpPr/>
          <p:nvPr/>
        </p:nvCxnSpPr>
        <p:spPr bwMode="auto">
          <a:xfrm>
            <a:off x="2296126" y="3755233"/>
            <a:ext cx="704412" cy="6909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40BC919-75EA-C8FB-BD06-2572D5360CB6}"/>
              </a:ext>
            </a:extLst>
          </p:cNvPr>
          <p:cNvCxnSpPr/>
          <p:nvPr/>
        </p:nvCxnSpPr>
        <p:spPr bwMode="auto">
          <a:xfrm flipH="1" flipV="1">
            <a:off x="1065644" y="4046922"/>
            <a:ext cx="520960" cy="86495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BDF239AD-1460-F065-B7B1-DCDA7D6139DA}"/>
              </a:ext>
            </a:extLst>
          </p:cNvPr>
          <p:cNvSpPr txBox="1"/>
          <p:nvPr/>
        </p:nvSpPr>
        <p:spPr>
          <a:xfrm>
            <a:off x="612111" y="4980188"/>
            <a:ext cx="28803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 err="1">
                <a:latin typeface="Arial Narrow" panose="020B0606020202030204" pitchFamily="34" charset="0"/>
              </a:rPr>
              <a:t>Reticle</a:t>
            </a:r>
            <a:r>
              <a:rPr lang="fr-CA" sz="1867" dirty="0">
                <a:latin typeface="Arial Narrow" panose="020B0606020202030204" pitchFamily="34" charset="0"/>
              </a:rPr>
              <a:t> of 4×4 dies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C855FBC-D289-B40E-44E3-B5CFF8857E27}"/>
              </a:ext>
            </a:extLst>
          </p:cNvPr>
          <p:cNvCxnSpPr/>
          <p:nvPr/>
        </p:nvCxnSpPr>
        <p:spPr bwMode="auto">
          <a:xfrm flipV="1">
            <a:off x="2741842" y="4141835"/>
            <a:ext cx="361941" cy="2359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5900312-CA6F-58D6-3EDA-25DD4A4ED51B}"/>
              </a:ext>
            </a:extLst>
          </p:cNvPr>
          <p:cNvCxnSpPr/>
          <p:nvPr/>
        </p:nvCxnSpPr>
        <p:spPr bwMode="auto">
          <a:xfrm flipH="1">
            <a:off x="1207721" y="4731560"/>
            <a:ext cx="476380" cy="280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66F60B9-1B27-719D-263F-2F35F798CEEB}"/>
              </a:ext>
            </a:extLst>
          </p:cNvPr>
          <p:cNvSpPr txBox="1"/>
          <p:nvPr/>
        </p:nvSpPr>
        <p:spPr>
          <a:xfrm>
            <a:off x="2648331" y="3715444"/>
            <a:ext cx="224311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 err="1">
                <a:latin typeface="Arial Narrow" panose="020B0606020202030204" pitchFamily="34" charset="0"/>
              </a:rPr>
              <a:t>Alignment</a:t>
            </a:r>
            <a:r>
              <a:rPr lang="fr-CA" sz="1867" dirty="0">
                <a:latin typeface="Arial Narrow" panose="020B0606020202030204" pitchFamily="34" charset="0"/>
              </a:rPr>
              <a:t> die for 3D bonding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82C2D7E-2A10-6B95-4A96-19B718C95598}"/>
              </a:ext>
            </a:extLst>
          </p:cNvPr>
          <p:cNvSpPr txBox="1"/>
          <p:nvPr/>
        </p:nvSpPr>
        <p:spPr>
          <a:xfrm>
            <a:off x="-90333" y="4426114"/>
            <a:ext cx="151818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>
                <a:latin typeface="Arial Narrow" panose="020B0606020202030204" pitchFamily="34" charset="0"/>
              </a:rPr>
              <a:t>PDC CMOS </a:t>
            </a:r>
            <a:r>
              <a:rPr lang="fr-CA" sz="1867" dirty="0" err="1">
                <a:latin typeface="Arial Narrow" panose="020B0606020202030204" pitchFamily="34" charset="0"/>
              </a:rPr>
              <a:t>readout</a:t>
            </a:r>
            <a:endParaRPr lang="fr-CA" sz="1867" dirty="0">
              <a:latin typeface="Arial Narrow" panose="020B0606020202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ACEB60D-6892-AC27-17F6-89F3BA8E0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1CCC6"/>
              </a:clrFrom>
              <a:clrTo>
                <a:srgbClr val="D1CCC6">
                  <a:alpha val="0"/>
                </a:srgbClr>
              </a:clrTo>
            </a:clrChange>
            <a:alphaModFix/>
          </a:blip>
          <a:srcRect l="17896" t="10600" r="14990" b="15159"/>
          <a:stretch/>
        </p:blipFill>
        <p:spPr>
          <a:xfrm>
            <a:off x="4490517" y="2032360"/>
            <a:ext cx="2609463" cy="1623665"/>
          </a:xfrm>
          <a:prstGeom prst="ellipse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43D08FE-28DE-01B2-1848-8B2F231AE921}"/>
              </a:ext>
            </a:extLst>
          </p:cNvPr>
          <p:cNvSpPr txBox="1"/>
          <p:nvPr/>
        </p:nvSpPr>
        <p:spPr>
          <a:xfrm>
            <a:off x="4440318" y="1220755"/>
            <a:ext cx="260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Arial Narrow" panose="020B0606020202030204" pitchFamily="34" charset="0"/>
              </a:rPr>
              <a:t>8 </a:t>
            </a:r>
            <a:r>
              <a:rPr lang="fr-CA" sz="2400" dirty="0" err="1">
                <a:latin typeface="Arial Narrow" panose="020B0606020202030204" pitchFamily="34" charset="0"/>
              </a:rPr>
              <a:t>inch</a:t>
            </a:r>
            <a:r>
              <a:rPr lang="fr-CA" sz="2400" dirty="0">
                <a:latin typeface="Arial Narrow" panose="020B0606020202030204" pitchFamily="34" charset="0"/>
              </a:rPr>
              <a:t> to 6 </a:t>
            </a:r>
            <a:r>
              <a:rPr lang="fr-CA" sz="2400" dirty="0" err="1">
                <a:latin typeface="Arial Narrow" panose="020B0606020202030204" pitchFamily="34" charset="0"/>
              </a:rPr>
              <a:t>inch</a:t>
            </a:r>
            <a:r>
              <a:rPr lang="fr-CA" sz="2400" dirty="0">
                <a:latin typeface="Arial Narrow" panose="020B0606020202030204" pitchFamily="34" charset="0"/>
              </a:rPr>
              <a:t> </a:t>
            </a:r>
            <a:r>
              <a:rPr lang="fr-CA" sz="2400" dirty="0" err="1">
                <a:latin typeface="Arial Narrow" panose="020B0606020202030204" pitchFamily="34" charset="0"/>
              </a:rPr>
              <a:t>coring</a:t>
            </a:r>
            <a:r>
              <a:rPr lang="fr-CA" sz="2400" dirty="0">
                <a:latin typeface="Arial Narrow" panose="020B0606020202030204" pitchFamily="34" charset="0"/>
              </a:rPr>
              <a:t> down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879222D-F595-28EF-0FA2-0F69F63089C6}"/>
              </a:ext>
            </a:extLst>
          </p:cNvPr>
          <p:cNvSpPr/>
          <p:nvPr/>
        </p:nvSpPr>
        <p:spPr bwMode="auto">
          <a:xfrm rot="381746">
            <a:off x="4897001" y="2282603"/>
            <a:ext cx="1696096" cy="1058909"/>
          </a:xfrm>
          <a:prstGeom prst="ellipse">
            <a:avLst/>
          </a:prstGeom>
          <a:noFill/>
          <a:ln w="25400" cap="flat" cmpd="sng" algn="ctr">
            <a:solidFill>
              <a:srgbClr val="FF0000">
                <a:alpha val="42000"/>
              </a:srgb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7CE95C-5D98-0DA9-831A-E49EE99F1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5" t="23361" r="17847" b="33102"/>
          <a:stretch/>
        </p:blipFill>
        <p:spPr>
          <a:xfrm>
            <a:off x="8303039" y="3488419"/>
            <a:ext cx="2243111" cy="678592"/>
          </a:xfrm>
          <a:prstGeom prst="ellipse">
            <a:avLst/>
          </a:prstGeom>
        </p:spPr>
      </p:pic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A5341E-6D9D-C152-A74A-17F19F8AB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5" t="23361" r="17847" b="33102"/>
          <a:stretch/>
        </p:blipFill>
        <p:spPr>
          <a:xfrm>
            <a:off x="8288698" y="2270247"/>
            <a:ext cx="2243111" cy="678592"/>
          </a:xfrm>
          <a:prstGeom prst="ellipse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83A28EC-55AB-8D7D-B356-270732F61C23}"/>
              </a:ext>
            </a:extLst>
          </p:cNvPr>
          <p:cNvSpPr txBox="1"/>
          <p:nvPr/>
        </p:nvSpPr>
        <p:spPr>
          <a:xfrm>
            <a:off x="7664471" y="1220754"/>
            <a:ext cx="3743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Arial Narrow" panose="020B0606020202030204" pitchFamily="34" charset="0"/>
              </a:rPr>
              <a:t>3D Bonding @ </a:t>
            </a:r>
            <a:r>
              <a:rPr lang="fr-CA" sz="2400" dirty="0" err="1">
                <a:latin typeface="Arial Narrow" panose="020B0606020202030204" pitchFamily="34" charset="0"/>
              </a:rPr>
              <a:t>Teledyne</a:t>
            </a:r>
            <a:r>
              <a:rPr lang="fr-CA" sz="2400" dirty="0">
                <a:latin typeface="Arial Narrow" panose="020B0606020202030204" pitchFamily="34" charset="0"/>
              </a:rPr>
              <a:t> DALSA (TDSI)</a:t>
            </a:r>
          </a:p>
        </p:txBody>
      </p:sp>
      <p:sp>
        <p:nvSpPr>
          <p:cNvPr id="30" name="Flèche : double flèche verticale 29">
            <a:extLst>
              <a:ext uri="{FF2B5EF4-FFF2-40B4-BE49-F238E27FC236}">
                <a16:creationId xmlns:a16="http://schemas.microsoft.com/office/drawing/2014/main" id="{5B0E7FF3-D4AB-5150-87C8-EAECD15A2FE6}"/>
              </a:ext>
            </a:extLst>
          </p:cNvPr>
          <p:cNvSpPr/>
          <p:nvPr/>
        </p:nvSpPr>
        <p:spPr bwMode="auto">
          <a:xfrm>
            <a:off x="9275758" y="3002521"/>
            <a:ext cx="260241" cy="404043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4C9F161-1806-D0A1-B458-6D4177CEE851}"/>
              </a:ext>
            </a:extLst>
          </p:cNvPr>
          <p:cNvSpPr txBox="1"/>
          <p:nvPr/>
        </p:nvSpPr>
        <p:spPr>
          <a:xfrm>
            <a:off x="10585747" y="2262627"/>
            <a:ext cx="164355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>
                <a:latin typeface="Arial Narrow" panose="020B0606020202030204" pitchFamily="34" charset="0"/>
              </a:rPr>
              <a:t>6 </a:t>
            </a:r>
            <a:r>
              <a:rPr lang="fr-CA" sz="1867" dirty="0" err="1">
                <a:latin typeface="Arial Narrow" panose="020B0606020202030204" pitchFamily="34" charset="0"/>
              </a:rPr>
              <a:t>inch</a:t>
            </a:r>
            <a:r>
              <a:rPr lang="fr-CA" sz="1867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fr-CA" sz="1867" b="1" dirty="0">
                <a:latin typeface="Arial Narrow" panose="020B0606020202030204" pitchFamily="34" charset="0"/>
              </a:rPr>
              <a:t>SPAD wafer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99DFA4-E03C-CDA4-9F29-FC1416EC8B91}"/>
              </a:ext>
            </a:extLst>
          </p:cNvPr>
          <p:cNvSpPr txBox="1"/>
          <p:nvPr/>
        </p:nvSpPr>
        <p:spPr>
          <a:xfrm>
            <a:off x="10505772" y="3420105"/>
            <a:ext cx="16435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>
                <a:latin typeface="Arial Narrow" panose="020B0606020202030204" pitchFamily="34" charset="0"/>
              </a:rPr>
              <a:t>6 </a:t>
            </a:r>
            <a:r>
              <a:rPr lang="fr-CA" sz="1867" dirty="0" err="1">
                <a:latin typeface="Arial Narrow" panose="020B0606020202030204" pitchFamily="34" charset="0"/>
              </a:rPr>
              <a:t>inch</a:t>
            </a:r>
            <a:r>
              <a:rPr lang="fr-CA" sz="1867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fr-CA" sz="1867" b="1" dirty="0">
                <a:latin typeface="Arial Narrow" panose="020B0606020202030204" pitchFamily="34" charset="0"/>
              </a:rPr>
              <a:t>CMOS wafer</a:t>
            </a: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88E0CCB6-25CB-6580-9C69-7EDFBCAF11D0}"/>
              </a:ext>
            </a:extLst>
          </p:cNvPr>
          <p:cNvSpPr/>
          <p:nvPr/>
        </p:nvSpPr>
        <p:spPr bwMode="auto">
          <a:xfrm>
            <a:off x="3336368" y="2593100"/>
            <a:ext cx="863387" cy="6481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DDF88247-5EDB-33A1-C0DC-F4642D616D5F}"/>
              </a:ext>
            </a:extLst>
          </p:cNvPr>
          <p:cNvSpPr/>
          <p:nvPr/>
        </p:nvSpPr>
        <p:spPr bwMode="auto">
          <a:xfrm>
            <a:off x="7134997" y="2593101"/>
            <a:ext cx="863387" cy="6481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1A25520-4F90-DA95-D336-7D670C917798}"/>
              </a:ext>
            </a:extLst>
          </p:cNvPr>
          <p:cNvSpPr txBox="1"/>
          <p:nvPr/>
        </p:nvSpPr>
        <p:spPr>
          <a:xfrm>
            <a:off x="7867393" y="4731560"/>
            <a:ext cx="346015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>
                <a:latin typeface="Arial Narrow" panose="020B0606020202030204" pitchFamily="34" charset="0"/>
              </a:rPr>
              <a:t>*SPAD process &amp; 3D bonding process </a:t>
            </a:r>
            <a:r>
              <a:rPr lang="fr-CA" sz="1867" dirty="0" err="1">
                <a:latin typeface="Arial Narrow" panose="020B0606020202030204" pitchFamily="34" charset="0"/>
              </a:rPr>
              <a:t>completed</a:t>
            </a:r>
            <a:r>
              <a:rPr lang="fr-CA" sz="1867" dirty="0">
                <a:latin typeface="Arial Narrow" panose="020B0606020202030204" pitchFamily="34" charset="0"/>
              </a:rPr>
              <a:t> @ TDSI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E6BB966-B3BA-3358-ED2F-A8F644F491F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465196" y="3056386"/>
            <a:ext cx="573525" cy="573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688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BF4B1DC-70A8-8AC7-ABB6-2D9F1E1CA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732811" y="1415841"/>
            <a:ext cx="2331470" cy="23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DE48AC6-2DF5-AA9C-3652-D2F23064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8×8 </a:t>
            </a:r>
            <a:r>
              <a:rPr lang="fr-CA" dirty="0" err="1"/>
              <a:t>Photodetection</a:t>
            </a:r>
            <a:r>
              <a:rPr lang="fr-CA" dirty="0"/>
              <a:t> Module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60549CBD-F21E-AFD6-07E2-E8BD19990B2B}"/>
              </a:ext>
            </a:extLst>
          </p:cNvPr>
          <p:cNvSpPr txBox="1"/>
          <p:nvPr/>
        </p:nvSpPr>
        <p:spPr>
          <a:xfrm>
            <a:off x="8336284" y="6206598"/>
            <a:ext cx="3124524" cy="418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133" b="1" dirty="0">
                <a:latin typeface="Arial Narrow" panose="020B0606020202030204" pitchFamily="34" charset="0"/>
              </a:rPr>
              <a:t>8×8 PCB tile prototype</a:t>
            </a:r>
            <a:r>
              <a:rPr lang="en-US" sz="2133" dirty="0">
                <a:latin typeface="Arial Narrow" panose="020B0606020202030204" pitchFamily="34" charset="0"/>
              </a:rPr>
              <a:t>​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D777798-438B-CFAB-EAC0-7456060F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2882" y="4397304"/>
            <a:ext cx="2033661" cy="182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F424540-59FB-836C-929A-13217FF1C121}"/>
              </a:ext>
            </a:extLst>
          </p:cNvPr>
          <p:cNvSpPr txBox="1"/>
          <p:nvPr/>
        </p:nvSpPr>
        <p:spPr>
          <a:xfrm>
            <a:off x="7952860" y="925383"/>
            <a:ext cx="23314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8×8 </a:t>
            </a:r>
            <a:r>
              <a:rPr lang="fr-CA" sz="2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PDCs</a:t>
            </a:r>
            <a:endParaRPr lang="fr-CA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2BFCAA2-2292-9F55-6FA2-AC42649BCFA3}"/>
              </a:ext>
            </a:extLst>
          </p:cNvPr>
          <p:cNvCxnSpPr>
            <a:cxnSpLocks/>
          </p:cNvCxnSpPr>
          <p:nvPr/>
        </p:nvCxnSpPr>
        <p:spPr>
          <a:xfrm>
            <a:off x="9066928" y="1317730"/>
            <a:ext cx="171524" cy="33901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8A02C9F-D6A3-72FE-AAC2-9049A07CFBDF}"/>
              </a:ext>
            </a:extLst>
          </p:cNvPr>
          <p:cNvCxnSpPr>
            <a:cxnSpLocks/>
          </p:cNvCxnSpPr>
          <p:nvPr/>
        </p:nvCxnSpPr>
        <p:spPr>
          <a:xfrm>
            <a:off x="8732811" y="3397719"/>
            <a:ext cx="2080963" cy="49800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FB76CFE-D61D-FFED-6E9B-9CDC4B021808}"/>
              </a:ext>
            </a:extLst>
          </p:cNvPr>
          <p:cNvSpPr txBox="1"/>
          <p:nvPr/>
        </p:nvSpPr>
        <p:spPr>
          <a:xfrm rot="16200000">
            <a:off x="7476434" y="2236766"/>
            <a:ext cx="198046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400" dirty="0">
                <a:latin typeface="Arial Narrow" panose="020B0606020202030204" pitchFamily="34" charset="0"/>
              </a:rPr>
              <a:t>74 mm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3FE0CD9-289F-8CA1-0AC9-2F261FB65D7D}"/>
              </a:ext>
            </a:extLst>
          </p:cNvPr>
          <p:cNvCxnSpPr>
            <a:cxnSpLocks/>
          </p:cNvCxnSpPr>
          <p:nvPr/>
        </p:nvCxnSpPr>
        <p:spPr>
          <a:xfrm>
            <a:off x="8641427" y="1606996"/>
            <a:ext cx="0" cy="168504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CBE8BEC-3DA9-1BF4-AF94-C04BFAFD1F0E}"/>
              </a:ext>
            </a:extLst>
          </p:cNvPr>
          <p:cNvSpPr txBox="1"/>
          <p:nvPr/>
        </p:nvSpPr>
        <p:spPr>
          <a:xfrm rot="739464">
            <a:off x="8912215" y="3597292"/>
            <a:ext cx="1553515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400" dirty="0">
                <a:latin typeface="Arial Narrow" panose="020B0606020202030204" pitchFamily="34" charset="0"/>
              </a:rPr>
              <a:t>94 mm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2EA2C3D4-2E33-9E9F-D521-610BF991093C}"/>
              </a:ext>
            </a:extLst>
          </p:cNvPr>
          <p:cNvSpPr txBox="1"/>
          <p:nvPr/>
        </p:nvSpPr>
        <p:spPr>
          <a:xfrm>
            <a:off x="11232251" y="1407913"/>
            <a:ext cx="6278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2400" b="1" dirty="0">
                <a:latin typeface="Arial Narrow" panose="020B0606020202030204" pitchFamily="34" charset="0"/>
              </a:rPr>
              <a:t>Top</a:t>
            </a:r>
            <a:endParaRPr lang="fr-FR" sz="2400" b="1" dirty="0">
              <a:latin typeface="Arial Narrow" panose="020B0606020202030204" pitchFamily="34" charset="0"/>
            </a:endParaRP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2E003EB7-40C4-7DC7-6D86-AFB828F6371D}"/>
              </a:ext>
            </a:extLst>
          </p:cNvPr>
          <p:cNvSpPr txBox="1"/>
          <p:nvPr/>
        </p:nvSpPr>
        <p:spPr>
          <a:xfrm>
            <a:off x="11013024" y="4364327"/>
            <a:ext cx="106631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2400" b="1" dirty="0">
                <a:latin typeface="Arial Narrow" panose="020B0606020202030204" pitchFamily="34" charset="0"/>
              </a:rPr>
              <a:t>Bottom</a:t>
            </a:r>
            <a:endParaRPr lang="fr-FR" sz="2400" b="1" dirty="0">
              <a:latin typeface="Arial Narrow" panose="020B0606020202030204" pitchFamily="34" charset="0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4C467B75-7E50-B9E6-57BC-24A12C3A0AE7}"/>
              </a:ext>
            </a:extLst>
          </p:cNvPr>
          <p:cNvSpPr/>
          <p:nvPr/>
        </p:nvSpPr>
        <p:spPr>
          <a:xfrm>
            <a:off x="9118599" y="1609725"/>
            <a:ext cx="1216025" cy="1914525"/>
          </a:xfrm>
          <a:custGeom>
            <a:avLst/>
            <a:gdLst>
              <a:gd name="connsiteX0" fmla="*/ 0 w 1174750"/>
              <a:gd name="connsiteY0" fmla="*/ 1670050 h 1895475"/>
              <a:gd name="connsiteX1" fmla="*/ 44450 w 1174750"/>
              <a:gd name="connsiteY1" fmla="*/ 57150 h 1895475"/>
              <a:gd name="connsiteX2" fmla="*/ 1174750 w 1174750"/>
              <a:gd name="connsiteY2" fmla="*/ 0 h 1895475"/>
              <a:gd name="connsiteX3" fmla="*/ 1101725 w 1174750"/>
              <a:gd name="connsiteY3" fmla="*/ 1895475 h 1895475"/>
              <a:gd name="connsiteX4" fmla="*/ 0 w 1174750"/>
              <a:gd name="connsiteY4" fmla="*/ 1670050 h 1895475"/>
              <a:gd name="connsiteX0" fmla="*/ 0 w 1174750"/>
              <a:gd name="connsiteY0" fmla="*/ 1679575 h 1905000"/>
              <a:gd name="connsiteX1" fmla="*/ 44450 w 1174750"/>
              <a:gd name="connsiteY1" fmla="*/ 66675 h 1905000"/>
              <a:gd name="connsiteX2" fmla="*/ 1174750 w 1174750"/>
              <a:gd name="connsiteY2" fmla="*/ 0 h 1905000"/>
              <a:gd name="connsiteX3" fmla="*/ 1101725 w 1174750"/>
              <a:gd name="connsiteY3" fmla="*/ 1905000 h 1905000"/>
              <a:gd name="connsiteX4" fmla="*/ 0 w 1174750"/>
              <a:gd name="connsiteY4" fmla="*/ 1679575 h 1905000"/>
              <a:gd name="connsiteX0" fmla="*/ 0 w 1200150"/>
              <a:gd name="connsiteY0" fmla="*/ 1679575 h 1905000"/>
              <a:gd name="connsiteX1" fmla="*/ 44450 w 1200150"/>
              <a:gd name="connsiteY1" fmla="*/ 66675 h 1905000"/>
              <a:gd name="connsiteX2" fmla="*/ 1200150 w 1200150"/>
              <a:gd name="connsiteY2" fmla="*/ 0 h 1905000"/>
              <a:gd name="connsiteX3" fmla="*/ 1101725 w 1200150"/>
              <a:gd name="connsiteY3" fmla="*/ 1905000 h 1905000"/>
              <a:gd name="connsiteX4" fmla="*/ 0 w 1200150"/>
              <a:gd name="connsiteY4" fmla="*/ 1679575 h 1905000"/>
              <a:gd name="connsiteX0" fmla="*/ 0 w 1200150"/>
              <a:gd name="connsiteY0" fmla="*/ 1679575 h 1914525"/>
              <a:gd name="connsiteX1" fmla="*/ 44450 w 1200150"/>
              <a:gd name="connsiteY1" fmla="*/ 66675 h 1914525"/>
              <a:gd name="connsiteX2" fmla="*/ 1200150 w 1200150"/>
              <a:gd name="connsiteY2" fmla="*/ 0 h 1914525"/>
              <a:gd name="connsiteX3" fmla="*/ 1146175 w 1200150"/>
              <a:gd name="connsiteY3" fmla="*/ 1914525 h 1914525"/>
              <a:gd name="connsiteX4" fmla="*/ 0 w 1200150"/>
              <a:gd name="connsiteY4" fmla="*/ 1679575 h 1914525"/>
              <a:gd name="connsiteX0" fmla="*/ 0 w 1200150"/>
              <a:gd name="connsiteY0" fmla="*/ 1679575 h 1914525"/>
              <a:gd name="connsiteX1" fmla="*/ 19050 w 1200150"/>
              <a:gd name="connsiteY1" fmla="*/ 66675 h 1914525"/>
              <a:gd name="connsiteX2" fmla="*/ 1200150 w 1200150"/>
              <a:gd name="connsiteY2" fmla="*/ 0 h 1914525"/>
              <a:gd name="connsiteX3" fmla="*/ 1146175 w 1200150"/>
              <a:gd name="connsiteY3" fmla="*/ 1914525 h 1914525"/>
              <a:gd name="connsiteX4" fmla="*/ 0 w 1200150"/>
              <a:gd name="connsiteY4" fmla="*/ 1679575 h 1914525"/>
              <a:gd name="connsiteX0" fmla="*/ 0 w 1216025"/>
              <a:gd name="connsiteY0" fmla="*/ 1673225 h 1914525"/>
              <a:gd name="connsiteX1" fmla="*/ 34925 w 1216025"/>
              <a:gd name="connsiteY1" fmla="*/ 66675 h 1914525"/>
              <a:gd name="connsiteX2" fmla="*/ 1216025 w 1216025"/>
              <a:gd name="connsiteY2" fmla="*/ 0 h 1914525"/>
              <a:gd name="connsiteX3" fmla="*/ 1162050 w 1216025"/>
              <a:gd name="connsiteY3" fmla="*/ 1914525 h 1914525"/>
              <a:gd name="connsiteX4" fmla="*/ 0 w 1216025"/>
              <a:gd name="connsiteY4" fmla="*/ 16732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025" h="1914525">
                <a:moveTo>
                  <a:pt x="0" y="1673225"/>
                </a:moveTo>
                <a:lnTo>
                  <a:pt x="34925" y="66675"/>
                </a:lnTo>
                <a:lnTo>
                  <a:pt x="1216025" y="0"/>
                </a:lnTo>
                <a:lnTo>
                  <a:pt x="1162050" y="1914525"/>
                </a:lnTo>
                <a:lnTo>
                  <a:pt x="0" y="1673225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 descr="Une image contenant Ingénierie électronique, circuit, Appareils électroniques, Composant de circuit&#10;&#10;Description générée automatiquement">
            <a:extLst>
              <a:ext uri="{FF2B5EF4-FFF2-40B4-BE49-F238E27FC236}">
                <a16:creationId xmlns:a16="http://schemas.microsoft.com/office/drawing/2014/main" id="{2D4D4723-016D-1C69-1A77-2B34F5BF0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81" y="694372"/>
            <a:ext cx="7749986" cy="5659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8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623D0C0E-676E-81F3-A296-B0D1726A8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728" y="1741954"/>
            <a:ext cx="5113787" cy="362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C23C98D9-8646-E618-A018-7CEBDA6A0BC4}"/>
              </a:ext>
            </a:extLst>
          </p:cNvPr>
          <p:cNvSpPr/>
          <p:nvPr/>
        </p:nvSpPr>
        <p:spPr>
          <a:xfrm>
            <a:off x="456255" y="1856737"/>
            <a:ext cx="4631221" cy="1364974"/>
          </a:xfrm>
          <a:custGeom>
            <a:avLst/>
            <a:gdLst>
              <a:gd name="connsiteX0" fmla="*/ 288235 w 5536096"/>
              <a:gd name="connsiteY0" fmla="*/ 1669774 h 1669774"/>
              <a:gd name="connsiteX1" fmla="*/ 0 w 5536096"/>
              <a:gd name="connsiteY1" fmla="*/ 626166 h 1669774"/>
              <a:gd name="connsiteX2" fmla="*/ 4303643 w 5536096"/>
              <a:gd name="connsiteY2" fmla="*/ 0 h 1669774"/>
              <a:gd name="connsiteX3" fmla="*/ 5536096 w 5536096"/>
              <a:gd name="connsiteY3" fmla="*/ 685800 h 1669774"/>
              <a:gd name="connsiteX4" fmla="*/ 5088835 w 5536096"/>
              <a:gd name="connsiteY4" fmla="*/ 765314 h 1669774"/>
              <a:gd name="connsiteX5" fmla="*/ 4780722 w 5536096"/>
              <a:gd name="connsiteY5" fmla="*/ 526774 h 1669774"/>
              <a:gd name="connsiteX6" fmla="*/ 3379304 w 5536096"/>
              <a:gd name="connsiteY6" fmla="*/ 725557 h 1669774"/>
              <a:gd name="connsiteX7" fmla="*/ 3667539 w 5536096"/>
              <a:gd name="connsiteY7" fmla="*/ 1033670 h 1669774"/>
              <a:gd name="connsiteX8" fmla="*/ 2584174 w 5536096"/>
              <a:gd name="connsiteY8" fmla="*/ 1222514 h 1669774"/>
              <a:gd name="connsiteX9" fmla="*/ 2256183 w 5536096"/>
              <a:gd name="connsiteY9" fmla="*/ 954157 h 1669774"/>
              <a:gd name="connsiteX10" fmla="*/ 616226 w 5536096"/>
              <a:gd name="connsiteY10" fmla="*/ 1232453 h 1669774"/>
              <a:gd name="connsiteX11" fmla="*/ 785191 w 5536096"/>
              <a:gd name="connsiteY11" fmla="*/ 1610140 h 1669774"/>
              <a:gd name="connsiteX12" fmla="*/ 288235 w 5536096"/>
              <a:gd name="connsiteY12" fmla="*/ 1669774 h 1669774"/>
              <a:gd name="connsiteX0" fmla="*/ 288235 w 5536096"/>
              <a:gd name="connsiteY0" fmla="*/ 1669774 h 1669774"/>
              <a:gd name="connsiteX1" fmla="*/ 0 w 5536096"/>
              <a:gd name="connsiteY1" fmla="*/ 626166 h 1669774"/>
              <a:gd name="connsiteX2" fmla="*/ 4303643 w 5536096"/>
              <a:gd name="connsiteY2" fmla="*/ 0 h 1669774"/>
              <a:gd name="connsiteX3" fmla="*/ 5536096 w 5536096"/>
              <a:gd name="connsiteY3" fmla="*/ 685800 h 1669774"/>
              <a:gd name="connsiteX4" fmla="*/ 5088835 w 5536096"/>
              <a:gd name="connsiteY4" fmla="*/ 765314 h 1669774"/>
              <a:gd name="connsiteX5" fmla="*/ 4780722 w 5536096"/>
              <a:gd name="connsiteY5" fmla="*/ 526774 h 1669774"/>
              <a:gd name="connsiteX6" fmla="*/ 3379304 w 5536096"/>
              <a:gd name="connsiteY6" fmla="*/ 725557 h 1669774"/>
              <a:gd name="connsiteX7" fmla="*/ 3667539 w 5536096"/>
              <a:gd name="connsiteY7" fmla="*/ 1033670 h 1669774"/>
              <a:gd name="connsiteX8" fmla="*/ 2584174 w 5536096"/>
              <a:gd name="connsiteY8" fmla="*/ 1222514 h 1669774"/>
              <a:gd name="connsiteX9" fmla="*/ 2256183 w 5536096"/>
              <a:gd name="connsiteY9" fmla="*/ 954157 h 1669774"/>
              <a:gd name="connsiteX10" fmla="*/ 616226 w 5536096"/>
              <a:gd name="connsiteY10" fmla="*/ 1232453 h 1669774"/>
              <a:gd name="connsiteX11" fmla="*/ 747091 w 5536096"/>
              <a:gd name="connsiteY11" fmla="*/ 1579660 h 1669774"/>
              <a:gd name="connsiteX12" fmla="*/ 288235 w 5536096"/>
              <a:gd name="connsiteY12" fmla="*/ 1669774 h 1669774"/>
              <a:gd name="connsiteX0" fmla="*/ 288235 w 5536096"/>
              <a:gd name="connsiteY0" fmla="*/ 1669774 h 1669774"/>
              <a:gd name="connsiteX1" fmla="*/ 0 w 5536096"/>
              <a:gd name="connsiteY1" fmla="*/ 626166 h 1669774"/>
              <a:gd name="connsiteX2" fmla="*/ 4303643 w 5536096"/>
              <a:gd name="connsiteY2" fmla="*/ 0 h 1669774"/>
              <a:gd name="connsiteX3" fmla="*/ 5536096 w 5536096"/>
              <a:gd name="connsiteY3" fmla="*/ 685800 h 1669774"/>
              <a:gd name="connsiteX4" fmla="*/ 5088835 w 5536096"/>
              <a:gd name="connsiteY4" fmla="*/ 765314 h 1669774"/>
              <a:gd name="connsiteX5" fmla="*/ 4780722 w 5536096"/>
              <a:gd name="connsiteY5" fmla="*/ 526774 h 1669774"/>
              <a:gd name="connsiteX6" fmla="*/ 3379304 w 5536096"/>
              <a:gd name="connsiteY6" fmla="*/ 725557 h 1669774"/>
              <a:gd name="connsiteX7" fmla="*/ 3667539 w 5536096"/>
              <a:gd name="connsiteY7" fmla="*/ 1033670 h 1669774"/>
              <a:gd name="connsiteX8" fmla="*/ 2584174 w 5536096"/>
              <a:gd name="connsiteY8" fmla="*/ 1222514 h 1669774"/>
              <a:gd name="connsiteX9" fmla="*/ 2294283 w 5536096"/>
              <a:gd name="connsiteY9" fmla="*/ 938917 h 1669774"/>
              <a:gd name="connsiteX10" fmla="*/ 616226 w 5536096"/>
              <a:gd name="connsiteY10" fmla="*/ 1232453 h 1669774"/>
              <a:gd name="connsiteX11" fmla="*/ 747091 w 5536096"/>
              <a:gd name="connsiteY11" fmla="*/ 1579660 h 1669774"/>
              <a:gd name="connsiteX12" fmla="*/ 288235 w 5536096"/>
              <a:gd name="connsiteY12" fmla="*/ 1669774 h 1669774"/>
              <a:gd name="connsiteX0" fmla="*/ 288235 w 5536096"/>
              <a:gd name="connsiteY0" fmla="*/ 1669774 h 1669774"/>
              <a:gd name="connsiteX1" fmla="*/ 0 w 5536096"/>
              <a:gd name="connsiteY1" fmla="*/ 626166 h 1669774"/>
              <a:gd name="connsiteX2" fmla="*/ 4303643 w 5536096"/>
              <a:gd name="connsiteY2" fmla="*/ 0 h 1669774"/>
              <a:gd name="connsiteX3" fmla="*/ 5536096 w 5536096"/>
              <a:gd name="connsiteY3" fmla="*/ 685800 h 1669774"/>
              <a:gd name="connsiteX4" fmla="*/ 5088835 w 5536096"/>
              <a:gd name="connsiteY4" fmla="*/ 765314 h 1669774"/>
              <a:gd name="connsiteX5" fmla="*/ 4780722 w 5536096"/>
              <a:gd name="connsiteY5" fmla="*/ 526774 h 1669774"/>
              <a:gd name="connsiteX6" fmla="*/ 3379304 w 5536096"/>
              <a:gd name="connsiteY6" fmla="*/ 725557 h 1669774"/>
              <a:gd name="connsiteX7" fmla="*/ 3667539 w 5536096"/>
              <a:gd name="connsiteY7" fmla="*/ 1033670 h 1669774"/>
              <a:gd name="connsiteX8" fmla="*/ 2538454 w 5536096"/>
              <a:gd name="connsiteY8" fmla="*/ 1237754 h 1669774"/>
              <a:gd name="connsiteX9" fmla="*/ 2294283 w 5536096"/>
              <a:gd name="connsiteY9" fmla="*/ 938917 h 1669774"/>
              <a:gd name="connsiteX10" fmla="*/ 616226 w 5536096"/>
              <a:gd name="connsiteY10" fmla="*/ 1232453 h 1669774"/>
              <a:gd name="connsiteX11" fmla="*/ 747091 w 5536096"/>
              <a:gd name="connsiteY11" fmla="*/ 1579660 h 1669774"/>
              <a:gd name="connsiteX12" fmla="*/ 288235 w 5536096"/>
              <a:gd name="connsiteY12" fmla="*/ 1669774 h 1669774"/>
              <a:gd name="connsiteX0" fmla="*/ 288235 w 5536096"/>
              <a:gd name="connsiteY0" fmla="*/ 1669774 h 1669774"/>
              <a:gd name="connsiteX1" fmla="*/ 0 w 5536096"/>
              <a:gd name="connsiteY1" fmla="*/ 626166 h 1669774"/>
              <a:gd name="connsiteX2" fmla="*/ 4303643 w 5536096"/>
              <a:gd name="connsiteY2" fmla="*/ 0 h 1669774"/>
              <a:gd name="connsiteX3" fmla="*/ 5536096 w 5536096"/>
              <a:gd name="connsiteY3" fmla="*/ 685800 h 1669774"/>
              <a:gd name="connsiteX4" fmla="*/ 5088835 w 5536096"/>
              <a:gd name="connsiteY4" fmla="*/ 765314 h 1669774"/>
              <a:gd name="connsiteX5" fmla="*/ 4742622 w 5536096"/>
              <a:gd name="connsiteY5" fmla="*/ 526774 h 1669774"/>
              <a:gd name="connsiteX6" fmla="*/ 3379304 w 5536096"/>
              <a:gd name="connsiteY6" fmla="*/ 725557 h 1669774"/>
              <a:gd name="connsiteX7" fmla="*/ 3667539 w 5536096"/>
              <a:gd name="connsiteY7" fmla="*/ 1033670 h 1669774"/>
              <a:gd name="connsiteX8" fmla="*/ 2538454 w 5536096"/>
              <a:gd name="connsiteY8" fmla="*/ 1237754 h 1669774"/>
              <a:gd name="connsiteX9" fmla="*/ 2294283 w 5536096"/>
              <a:gd name="connsiteY9" fmla="*/ 938917 h 1669774"/>
              <a:gd name="connsiteX10" fmla="*/ 616226 w 5536096"/>
              <a:gd name="connsiteY10" fmla="*/ 1232453 h 1669774"/>
              <a:gd name="connsiteX11" fmla="*/ 747091 w 5536096"/>
              <a:gd name="connsiteY11" fmla="*/ 1579660 h 1669774"/>
              <a:gd name="connsiteX12" fmla="*/ 288235 w 5536096"/>
              <a:gd name="connsiteY12" fmla="*/ 1669774 h 16697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2294283 w 5536096"/>
              <a:gd name="connsiteY9" fmla="*/ 938917 h 1631674"/>
              <a:gd name="connsiteX10" fmla="*/ 616226 w 5536096"/>
              <a:gd name="connsiteY10" fmla="*/ 1232453 h 1631674"/>
              <a:gd name="connsiteX11" fmla="*/ 747091 w 5536096"/>
              <a:gd name="connsiteY11" fmla="*/ 157966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2294283 w 5536096"/>
              <a:gd name="connsiteY9" fmla="*/ 938917 h 1631674"/>
              <a:gd name="connsiteX10" fmla="*/ 616226 w 5536096"/>
              <a:gd name="connsiteY10" fmla="*/ 1232453 h 1631674"/>
              <a:gd name="connsiteX11" fmla="*/ 747091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2294283 w 5536096"/>
              <a:gd name="connsiteY9" fmla="*/ 938917 h 1631674"/>
              <a:gd name="connsiteX10" fmla="*/ 616226 w 5536096"/>
              <a:gd name="connsiteY10" fmla="*/ 1232453 h 1631674"/>
              <a:gd name="connsiteX11" fmla="*/ 689941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2294283 w 5536096"/>
              <a:gd name="connsiteY9" fmla="*/ 938917 h 1631674"/>
              <a:gd name="connsiteX10" fmla="*/ 597176 w 5536096"/>
              <a:gd name="connsiteY10" fmla="*/ 1280078 h 1631674"/>
              <a:gd name="connsiteX11" fmla="*/ 689941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2294283 w 5536096"/>
              <a:gd name="connsiteY9" fmla="*/ 938917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538454 w 5536096"/>
              <a:gd name="connsiteY8" fmla="*/ 1237754 h 1631674"/>
              <a:gd name="connsiteX9" fmla="*/ 1884708 w 5536096"/>
              <a:gd name="connsiteY9" fmla="*/ 1005592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166979 w 5536096"/>
              <a:gd name="connsiteY8" fmla="*/ 1275854 h 1631674"/>
              <a:gd name="connsiteX9" fmla="*/ 1884708 w 5536096"/>
              <a:gd name="connsiteY9" fmla="*/ 1005592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166979 w 5536096"/>
              <a:gd name="connsiteY8" fmla="*/ 1275854 h 1631674"/>
              <a:gd name="connsiteX9" fmla="*/ 1932333 w 5536096"/>
              <a:gd name="connsiteY9" fmla="*/ 996067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166979 w 5536096"/>
              <a:gd name="connsiteY8" fmla="*/ 1275854 h 1631674"/>
              <a:gd name="connsiteX9" fmla="*/ 1941858 w 5536096"/>
              <a:gd name="connsiteY9" fmla="*/ 1053217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59660 w 5536096"/>
              <a:gd name="connsiteY0" fmla="*/ 1631674 h 1631674"/>
              <a:gd name="connsiteX1" fmla="*/ 0 w 5536096"/>
              <a:gd name="connsiteY1" fmla="*/ 626166 h 1631674"/>
              <a:gd name="connsiteX2" fmla="*/ 4303643 w 5536096"/>
              <a:gd name="connsiteY2" fmla="*/ 0 h 1631674"/>
              <a:gd name="connsiteX3" fmla="*/ 5536096 w 5536096"/>
              <a:gd name="connsiteY3" fmla="*/ 685800 h 1631674"/>
              <a:gd name="connsiteX4" fmla="*/ 5088835 w 5536096"/>
              <a:gd name="connsiteY4" fmla="*/ 765314 h 1631674"/>
              <a:gd name="connsiteX5" fmla="*/ 4742622 w 5536096"/>
              <a:gd name="connsiteY5" fmla="*/ 526774 h 1631674"/>
              <a:gd name="connsiteX6" fmla="*/ 3379304 w 5536096"/>
              <a:gd name="connsiteY6" fmla="*/ 725557 h 1631674"/>
              <a:gd name="connsiteX7" fmla="*/ 3667539 w 5536096"/>
              <a:gd name="connsiteY7" fmla="*/ 1033670 h 1631674"/>
              <a:gd name="connsiteX8" fmla="*/ 2166979 w 5536096"/>
              <a:gd name="connsiteY8" fmla="*/ 1275854 h 1631674"/>
              <a:gd name="connsiteX9" fmla="*/ 1960908 w 5536096"/>
              <a:gd name="connsiteY9" fmla="*/ 1043692 h 1631674"/>
              <a:gd name="connsiteX10" fmla="*/ 597176 w 5536096"/>
              <a:gd name="connsiteY10" fmla="*/ 1280078 h 1631674"/>
              <a:gd name="connsiteX11" fmla="*/ 661366 w 5536096"/>
              <a:gd name="connsiteY11" fmla="*/ 1522510 h 1631674"/>
              <a:gd name="connsiteX12" fmla="*/ 259660 w 5536096"/>
              <a:gd name="connsiteY12" fmla="*/ 1631674 h 1631674"/>
              <a:gd name="connsiteX0" fmla="*/ 269185 w 5536096"/>
              <a:gd name="connsiteY0" fmla="*/ 1603099 h 1603099"/>
              <a:gd name="connsiteX1" fmla="*/ 0 w 5536096"/>
              <a:gd name="connsiteY1" fmla="*/ 626166 h 1603099"/>
              <a:gd name="connsiteX2" fmla="*/ 4303643 w 5536096"/>
              <a:gd name="connsiteY2" fmla="*/ 0 h 1603099"/>
              <a:gd name="connsiteX3" fmla="*/ 5536096 w 5536096"/>
              <a:gd name="connsiteY3" fmla="*/ 685800 h 1603099"/>
              <a:gd name="connsiteX4" fmla="*/ 5088835 w 5536096"/>
              <a:gd name="connsiteY4" fmla="*/ 765314 h 1603099"/>
              <a:gd name="connsiteX5" fmla="*/ 4742622 w 5536096"/>
              <a:gd name="connsiteY5" fmla="*/ 526774 h 1603099"/>
              <a:gd name="connsiteX6" fmla="*/ 3379304 w 5536096"/>
              <a:gd name="connsiteY6" fmla="*/ 725557 h 1603099"/>
              <a:gd name="connsiteX7" fmla="*/ 3667539 w 5536096"/>
              <a:gd name="connsiteY7" fmla="*/ 1033670 h 1603099"/>
              <a:gd name="connsiteX8" fmla="*/ 2166979 w 5536096"/>
              <a:gd name="connsiteY8" fmla="*/ 1275854 h 1603099"/>
              <a:gd name="connsiteX9" fmla="*/ 1960908 w 5536096"/>
              <a:gd name="connsiteY9" fmla="*/ 1043692 h 1603099"/>
              <a:gd name="connsiteX10" fmla="*/ 597176 w 5536096"/>
              <a:gd name="connsiteY10" fmla="*/ 1280078 h 1603099"/>
              <a:gd name="connsiteX11" fmla="*/ 661366 w 5536096"/>
              <a:gd name="connsiteY11" fmla="*/ 1522510 h 1603099"/>
              <a:gd name="connsiteX12" fmla="*/ 269185 w 5536096"/>
              <a:gd name="connsiteY12" fmla="*/ 1603099 h 1603099"/>
              <a:gd name="connsiteX0" fmla="*/ 269185 w 5536096"/>
              <a:gd name="connsiteY0" fmla="*/ 1603099 h 1603099"/>
              <a:gd name="connsiteX1" fmla="*/ 0 w 5536096"/>
              <a:gd name="connsiteY1" fmla="*/ 626166 h 1603099"/>
              <a:gd name="connsiteX2" fmla="*/ 4303643 w 5536096"/>
              <a:gd name="connsiteY2" fmla="*/ 0 h 1603099"/>
              <a:gd name="connsiteX3" fmla="*/ 5536096 w 5536096"/>
              <a:gd name="connsiteY3" fmla="*/ 685800 h 1603099"/>
              <a:gd name="connsiteX4" fmla="*/ 5088835 w 5536096"/>
              <a:gd name="connsiteY4" fmla="*/ 765314 h 1603099"/>
              <a:gd name="connsiteX5" fmla="*/ 4742622 w 5536096"/>
              <a:gd name="connsiteY5" fmla="*/ 526774 h 1603099"/>
              <a:gd name="connsiteX6" fmla="*/ 3379304 w 5536096"/>
              <a:gd name="connsiteY6" fmla="*/ 725557 h 1603099"/>
              <a:gd name="connsiteX7" fmla="*/ 3667539 w 5536096"/>
              <a:gd name="connsiteY7" fmla="*/ 1033670 h 1603099"/>
              <a:gd name="connsiteX8" fmla="*/ 2166979 w 5536096"/>
              <a:gd name="connsiteY8" fmla="*/ 1275854 h 1603099"/>
              <a:gd name="connsiteX9" fmla="*/ 1960908 w 5536096"/>
              <a:gd name="connsiteY9" fmla="*/ 1043692 h 1603099"/>
              <a:gd name="connsiteX10" fmla="*/ 597176 w 5536096"/>
              <a:gd name="connsiteY10" fmla="*/ 1280078 h 1603099"/>
              <a:gd name="connsiteX11" fmla="*/ 680416 w 5536096"/>
              <a:gd name="connsiteY11" fmla="*/ 1541560 h 1603099"/>
              <a:gd name="connsiteX12" fmla="*/ 269185 w 5536096"/>
              <a:gd name="connsiteY12" fmla="*/ 1603099 h 1603099"/>
              <a:gd name="connsiteX0" fmla="*/ 269185 w 5536096"/>
              <a:gd name="connsiteY0" fmla="*/ 1603099 h 1603099"/>
              <a:gd name="connsiteX1" fmla="*/ 0 w 5536096"/>
              <a:gd name="connsiteY1" fmla="*/ 759516 h 1603099"/>
              <a:gd name="connsiteX2" fmla="*/ 4303643 w 5536096"/>
              <a:gd name="connsiteY2" fmla="*/ 0 h 1603099"/>
              <a:gd name="connsiteX3" fmla="*/ 5536096 w 5536096"/>
              <a:gd name="connsiteY3" fmla="*/ 685800 h 1603099"/>
              <a:gd name="connsiteX4" fmla="*/ 5088835 w 5536096"/>
              <a:gd name="connsiteY4" fmla="*/ 765314 h 1603099"/>
              <a:gd name="connsiteX5" fmla="*/ 4742622 w 5536096"/>
              <a:gd name="connsiteY5" fmla="*/ 526774 h 1603099"/>
              <a:gd name="connsiteX6" fmla="*/ 3379304 w 5536096"/>
              <a:gd name="connsiteY6" fmla="*/ 725557 h 1603099"/>
              <a:gd name="connsiteX7" fmla="*/ 3667539 w 5536096"/>
              <a:gd name="connsiteY7" fmla="*/ 1033670 h 1603099"/>
              <a:gd name="connsiteX8" fmla="*/ 2166979 w 5536096"/>
              <a:gd name="connsiteY8" fmla="*/ 1275854 h 1603099"/>
              <a:gd name="connsiteX9" fmla="*/ 1960908 w 5536096"/>
              <a:gd name="connsiteY9" fmla="*/ 1043692 h 1603099"/>
              <a:gd name="connsiteX10" fmla="*/ 597176 w 5536096"/>
              <a:gd name="connsiteY10" fmla="*/ 1280078 h 1603099"/>
              <a:gd name="connsiteX11" fmla="*/ 680416 w 5536096"/>
              <a:gd name="connsiteY11" fmla="*/ 1541560 h 1603099"/>
              <a:gd name="connsiteX12" fmla="*/ 269185 w 5536096"/>
              <a:gd name="connsiteY12" fmla="*/ 1603099 h 1603099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4742622 w 5536096"/>
              <a:gd name="connsiteY5" fmla="*/ 288649 h 1364974"/>
              <a:gd name="connsiteX6" fmla="*/ 3379304 w 5536096"/>
              <a:gd name="connsiteY6" fmla="*/ 487432 h 1364974"/>
              <a:gd name="connsiteX7" fmla="*/ 3667539 w 5536096"/>
              <a:gd name="connsiteY7" fmla="*/ 795545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4028247 w 5536096"/>
              <a:gd name="connsiteY5" fmla="*/ 450574 h 1364974"/>
              <a:gd name="connsiteX6" fmla="*/ 3379304 w 5536096"/>
              <a:gd name="connsiteY6" fmla="*/ 487432 h 1364974"/>
              <a:gd name="connsiteX7" fmla="*/ 3667539 w 5536096"/>
              <a:gd name="connsiteY7" fmla="*/ 795545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4028247 w 5536096"/>
              <a:gd name="connsiteY5" fmla="*/ 450574 h 1364974"/>
              <a:gd name="connsiteX6" fmla="*/ 3379304 w 5536096"/>
              <a:gd name="connsiteY6" fmla="*/ 48743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4028247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5088835 w 5536096"/>
              <a:gd name="connsiteY4" fmla="*/ 5271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28873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28873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19348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19348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19348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19348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5536096"/>
              <a:gd name="connsiteY0" fmla="*/ 1364974 h 1364974"/>
              <a:gd name="connsiteX1" fmla="*/ 0 w 5536096"/>
              <a:gd name="connsiteY1" fmla="*/ 521391 h 1364974"/>
              <a:gd name="connsiteX2" fmla="*/ 3551168 w 5536096"/>
              <a:gd name="connsiteY2" fmla="*/ 0 h 1364974"/>
              <a:gd name="connsiteX3" fmla="*/ 5536096 w 5536096"/>
              <a:gd name="connsiteY3" fmla="*/ 447675 h 1364974"/>
              <a:gd name="connsiteX4" fmla="*/ 4193485 w 5536096"/>
              <a:gd name="connsiteY4" fmla="*/ 641489 h 1364974"/>
              <a:gd name="connsiteX5" fmla="*/ 3942522 w 5536096"/>
              <a:gd name="connsiteY5" fmla="*/ 450574 h 1364974"/>
              <a:gd name="connsiteX6" fmla="*/ 2884004 w 5536096"/>
              <a:gd name="connsiteY6" fmla="*/ 620782 h 1364974"/>
              <a:gd name="connsiteX7" fmla="*/ 3057939 w 5536096"/>
              <a:gd name="connsiteY7" fmla="*/ 862220 h 1364974"/>
              <a:gd name="connsiteX8" fmla="*/ 2166979 w 5536096"/>
              <a:gd name="connsiteY8" fmla="*/ 1037729 h 1364974"/>
              <a:gd name="connsiteX9" fmla="*/ 1960908 w 5536096"/>
              <a:gd name="connsiteY9" fmla="*/ 805567 h 1364974"/>
              <a:gd name="connsiteX10" fmla="*/ 597176 w 5536096"/>
              <a:gd name="connsiteY10" fmla="*/ 1041953 h 1364974"/>
              <a:gd name="connsiteX11" fmla="*/ 680416 w 5536096"/>
              <a:gd name="connsiteY11" fmla="*/ 1303435 h 1364974"/>
              <a:gd name="connsiteX12" fmla="*/ 269185 w 5536096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193485 w 4631221"/>
              <a:gd name="connsiteY4" fmla="*/ 641489 h 1364974"/>
              <a:gd name="connsiteX5" fmla="*/ 3942522 w 4631221"/>
              <a:gd name="connsiteY5" fmla="*/ 450574 h 1364974"/>
              <a:gd name="connsiteX6" fmla="*/ 2884004 w 4631221"/>
              <a:gd name="connsiteY6" fmla="*/ 62078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193485 w 4631221"/>
              <a:gd name="connsiteY4" fmla="*/ 641489 h 1364974"/>
              <a:gd name="connsiteX5" fmla="*/ 3942522 w 4631221"/>
              <a:gd name="connsiteY5" fmla="*/ 450574 h 1364974"/>
              <a:gd name="connsiteX6" fmla="*/ 2884004 w 4631221"/>
              <a:gd name="connsiteY6" fmla="*/ 62078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193485 w 4631221"/>
              <a:gd name="connsiteY4" fmla="*/ 641489 h 1364974"/>
              <a:gd name="connsiteX5" fmla="*/ 3942522 w 4631221"/>
              <a:gd name="connsiteY5" fmla="*/ 450574 h 1364974"/>
              <a:gd name="connsiteX6" fmla="*/ 2884004 w 4631221"/>
              <a:gd name="connsiteY6" fmla="*/ 62078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212535 w 4631221"/>
              <a:gd name="connsiteY4" fmla="*/ 641489 h 1364974"/>
              <a:gd name="connsiteX5" fmla="*/ 3942522 w 4631221"/>
              <a:gd name="connsiteY5" fmla="*/ 450574 h 1364974"/>
              <a:gd name="connsiteX6" fmla="*/ 2884004 w 4631221"/>
              <a:gd name="connsiteY6" fmla="*/ 62078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212535 w 4631221"/>
              <a:gd name="connsiteY4" fmla="*/ 641489 h 1364974"/>
              <a:gd name="connsiteX5" fmla="*/ 3942522 w 4631221"/>
              <a:gd name="connsiteY5" fmla="*/ 450574 h 1364974"/>
              <a:gd name="connsiteX6" fmla="*/ 2874479 w 4631221"/>
              <a:gd name="connsiteY6" fmla="*/ 62078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212535 w 4631221"/>
              <a:gd name="connsiteY4" fmla="*/ 641489 h 1364974"/>
              <a:gd name="connsiteX5" fmla="*/ 3942522 w 4631221"/>
              <a:gd name="connsiteY5" fmla="*/ 450574 h 1364974"/>
              <a:gd name="connsiteX6" fmla="*/ 2855429 w 4631221"/>
              <a:gd name="connsiteY6" fmla="*/ 63983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  <a:gd name="connsiteX0" fmla="*/ 269185 w 4631221"/>
              <a:gd name="connsiteY0" fmla="*/ 1364974 h 1364974"/>
              <a:gd name="connsiteX1" fmla="*/ 0 w 4631221"/>
              <a:gd name="connsiteY1" fmla="*/ 521391 h 1364974"/>
              <a:gd name="connsiteX2" fmla="*/ 3551168 w 4631221"/>
              <a:gd name="connsiteY2" fmla="*/ 0 h 1364974"/>
              <a:gd name="connsiteX3" fmla="*/ 4631221 w 4631221"/>
              <a:gd name="connsiteY3" fmla="*/ 581025 h 1364974"/>
              <a:gd name="connsiteX4" fmla="*/ 4212535 w 4631221"/>
              <a:gd name="connsiteY4" fmla="*/ 641489 h 1364974"/>
              <a:gd name="connsiteX5" fmla="*/ 3942522 w 4631221"/>
              <a:gd name="connsiteY5" fmla="*/ 450574 h 1364974"/>
              <a:gd name="connsiteX6" fmla="*/ 2855429 w 4631221"/>
              <a:gd name="connsiteY6" fmla="*/ 639832 h 1364974"/>
              <a:gd name="connsiteX7" fmla="*/ 3057939 w 4631221"/>
              <a:gd name="connsiteY7" fmla="*/ 862220 h 1364974"/>
              <a:gd name="connsiteX8" fmla="*/ 2166979 w 4631221"/>
              <a:gd name="connsiteY8" fmla="*/ 1037729 h 1364974"/>
              <a:gd name="connsiteX9" fmla="*/ 1960908 w 4631221"/>
              <a:gd name="connsiteY9" fmla="*/ 805567 h 1364974"/>
              <a:gd name="connsiteX10" fmla="*/ 597176 w 4631221"/>
              <a:gd name="connsiteY10" fmla="*/ 1041953 h 1364974"/>
              <a:gd name="connsiteX11" fmla="*/ 680416 w 4631221"/>
              <a:gd name="connsiteY11" fmla="*/ 1303435 h 1364974"/>
              <a:gd name="connsiteX12" fmla="*/ 269185 w 4631221"/>
              <a:gd name="connsiteY12" fmla="*/ 1364974 h 136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1221" h="1364974">
                <a:moveTo>
                  <a:pt x="269185" y="1364974"/>
                </a:moveTo>
                <a:lnTo>
                  <a:pt x="0" y="521391"/>
                </a:lnTo>
                <a:lnTo>
                  <a:pt x="3551168" y="0"/>
                </a:lnTo>
                <a:lnTo>
                  <a:pt x="4631221" y="581025"/>
                </a:lnTo>
                <a:lnTo>
                  <a:pt x="4212535" y="641489"/>
                </a:lnTo>
                <a:cubicBezTo>
                  <a:pt x="4001881" y="492126"/>
                  <a:pt x="4105551" y="561837"/>
                  <a:pt x="3942522" y="450574"/>
                </a:cubicBezTo>
                <a:lnTo>
                  <a:pt x="2855429" y="639832"/>
                </a:lnTo>
                <a:lnTo>
                  <a:pt x="3057939" y="862220"/>
                </a:lnTo>
                <a:lnTo>
                  <a:pt x="2166979" y="1037729"/>
                </a:lnTo>
                <a:lnTo>
                  <a:pt x="1960908" y="805567"/>
                </a:lnTo>
                <a:lnTo>
                  <a:pt x="597176" y="1041953"/>
                </a:lnTo>
                <a:lnTo>
                  <a:pt x="680416" y="1303435"/>
                </a:lnTo>
                <a:lnTo>
                  <a:pt x="269185" y="1364974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0B083B-9ACC-E885-7C3F-B965F997F4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0013" y="3425055"/>
            <a:ext cx="4818200" cy="198108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DE48AC6-2DF5-AA9C-3652-D2F23064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Next </a:t>
            </a:r>
            <a:r>
              <a:rPr lang="fr-CA" dirty="0" err="1"/>
              <a:t>Step</a:t>
            </a:r>
            <a:r>
              <a:rPr lang="fr-CA" dirty="0"/>
              <a:t>: FPGA </a:t>
            </a:r>
            <a:r>
              <a:rPr lang="fr-CA" dirty="0" err="1"/>
              <a:t>board</a:t>
            </a:r>
            <a:r>
              <a:rPr lang="fr-CA" dirty="0"/>
              <a:t> to a </a:t>
            </a:r>
            <a:r>
              <a:rPr lang="fr-CA" dirty="0" err="1"/>
              <a:t>Tile</a:t>
            </a:r>
            <a:r>
              <a:rPr lang="fr-CA" dirty="0"/>
              <a:t> </a:t>
            </a:r>
            <a:r>
              <a:rPr lang="fr-CA" dirty="0" err="1"/>
              <a:t>controller</a:t>
            </a:r>
            <a:endParaRPr lang="fr-CA" dirty="0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1E44A197-7466-47E4-A44B-614D89B4F995}"/>
              </a:ext>
            </a:extLst>
          </p:cNvPr>
          <p:cNvSpPr txBox="1"/>
          <p:nvPr/>
        </p:nvSpPr>
        <p:spPr>
          <a:xfrm>
            <a:off x="1245502" y="984051"/>
            <a:ext cx="358623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2400" b="1" dirty="0">
                <a:latin typeface="+mj-lt"/>
              </a:rPr>
              <a:t>FPGA-</a:t>
            </a:r>
            <a:r>
              <a:rPr lang="fr-CA" sz="2400" b="1" dirty="0" err="1">
                <a:latin typeface="+mj-lt"/>
              </a:rPr>
              <a:t>based</a:t>
            </a:r>
            <a:r>
              <a:rPr lang="fr-CA" sz="2400" b="1" dirty="0">
                <a:latin typeface="+mj-lt"/>
              </a:rPr>
              <a:t> Controller</a:t>
            </a:r>
            <a:endParaRPr lang="fr-FR" sz="2400" b="1" dirty="0">
              <a:latin typeface="+mj-lt"/>
            </a:endParaRPr>
          </a:p>
        </p:txBody>
      </p:sp>
      <p:cxnSp>
        <p:nvCxnSpPr>
          <p:cNvPr id="20" name="Straight Arrow Connector 6">
            <a:extLst>
              <a:ext uri="{FF2B5EF4-FFF2-40B4-BE49-F238E27FC236}">
                <a16:creationId xmlns:a16="http://schemas.microsoft.com/office/drawing/2014/main" id="{31BF19B3-A191-7424-7474-8129DDA5EE29}"/>
              </a:ext>
            </a:extLst>
          </p:cNvPr>
          <p:cNvCxnSpPr>
            <a:cxnSpLocks/>
          </p:cNvCxnSpPr>
          <p:nvPr/>
        </p:nvCxnSpPr>
        <p:spPr>
          <a:xfrm>
            <a:off x="7069853" y="5446105"/>
            <a:ext cx="4627109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8">
            <a:extLst>
              <a:ext uri="{FF2B5EF4-FFF2-40B4-BE49-F238E27FC236}">
                <a16:creationId xmlns:a16="http://schemas.microsoft.com/office/drawing/2014/main" id="{22088CCE-3EBF-25DE-F6D5-F31951419802}"/>
              </a:ext>
            </a:extLst>
          </p:cNvPr>
          <p:cNvCxnSpPr>
            <a:cxnSpLocks/>
          </p:cNvCxnSpPr>
          <p:nvPr/>
        </p:nvCxnSpPr>
        <p:spPr>
          <a:xfrm flipH="1" flipV="1">
            <a:off x="10786106" y="3741704"/>
            <a:ext cx="967234" cy="148619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4">
            <a:extLst>
              <a:ext uri="{FF2B5EF4-FFF2-40B4-BE49-F238E27FC236}">
                <a16:creationId xmlns:a16="http://schemas.microsoft.com/office/drawing/2014/main" id="{36646B4A-6B92-C59D-DEAD-11DD6804977C}"/>
              </a:ext>
            </a:extLst>
          </p:cNvPr>
          <p:cNvSpPr txBox="1"/>
          <p:nvPr/>
        </p:nvSpPr>
        <p:spPr>
          <a:xfrm rot="3377569">
            <a:off x="10759505" y="4086873"/>
            <a:ext cx="1277044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400" dirty="0">
                <a:latin typeface="Arial Narrow" panose="020B0606020202030204" pitchFamily="34" charset="0"/>
              </a:rPr>
              <a:t>45 mm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74139CEE-AF33-F2CE-4A64-A0E34048A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853" y="1716161"/>
            <a:ext cx="4531896" cy="1359792"/>
          </a:xfrm>
          <a:prstGeom prst="rect">
            <a:avLst/>
          </a:prstGeom>
        </p:spPr>
      </p:pic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F8555886-D14B-4459-1062-27B32E111481}"/>
              </a:ext>
            </a:extLst>
          </p:cNvPr>
          <p:cNvSpPr/>
          <p:nvPr/>
        </p:nvSpPr>
        <p:spPr>
          <a:xfrm>
            <a:off x="9136899" y="4140165"/>
            <a:ext cx="508755" cy="266411"/>
          </a:xfrm>
          <a:custGeom>
            <a:avLst/>
            <a:gdLst>
              <a:gd name="connsiteX0" fmla="*/ 0 w 493486"/>
              <a:gd name="connsiteY0" fmla="*/ 290285 h 290285"/>
              <a:gd name="connsiteX1" fmla="*/ 29029 w 493486"/>
              <a:gd name="connsiteY1" fmla="*/ 7257 h 290285"/>
              <a:gd name="connsiteX2" fmla="*/ 471714 w 493486"/>
              <a:gd name="connsiteY2" fmla="*/ 0 h 290285"/>
              <a:gd name="connsiteX3" fmla="*/ 493486 w 493486"/>
              <a:gd name="connsiteY3" fmla="*/ 275771 h 290285"/>
              <a:gd name="connsiteX4" fmla="*/ 0 w 493486"/>
              <a:gd name="connsiteY4" fmla="*/ 290285 h 290285"/>
              <a:gd name="connsiteX0" fmla="*/ 0 w 493486"/>
              <a:gd name="connsiteY0" fmla="*/ 306841 h 306841"/>
              <a:gd name="connsiteX1" fmla="*/ 7597 w 493486"/>
              <a:gd name="connsiteY1" fmla="*/ 0 h 306841"/>
              <a:gd name="connsiteX2" fmla="*/ 471714 w 493486"/>
              <a:gd name="connsiteY2" fmla="*/ 16556 h 306841"/>
              <a:gd name="connsiteX3" fmla="*/ 493486 w 493486"/>
              <a:gd name="connsiteY3" fmla="*/ 292327 h 306841"/>
              <a:gd name="connsiteX4" fmla="*/ 0 w 493486"/>
              <a:gd name="connsiteY4" fmla="*/ 306841 h 306841"/>
              <a:gd name="connsiteX0" fmla="*/ 0 w 493486"/>
              <a:gd name="connsiteY0" fmla="*/ 340291 h 340291"/>
              <a:gd name="connsiteX1" fmla="*/ 7597 w 493486"/>
              <a:gd name="connsiteY1" fmla="*/ 33450 h 340291"/>
              <a:gd name="connsiteX2" fmla="*/ 362177 w 493486"/>
              <a:gd name="connsiteY2" fmla="*/ 0 h 340291"/>
              <a:gd name="connsiteX3" fmla="*/ 493486 w 493486"/>
              <a:gd name="connsiteY3" fmla="*/ 325777 h 340291"/>
              <a:gd name="connsiteX4" fmla="*/ 0 w 493486"/>
              <a:gd name="connsiteY4" fmla="*/ 340291 h 340291"/>
              <a:gd name="connsiteX0" fmla="*/ 0 w 493486"/>
              <a:gd name="connsiteY0" fmla="*/ 306953 h 306953"/>
              <a:gd name="connsiteX1" fmla="*/ 7597 w 493486"/>
              <a:gd name="connsiteY1" fmla="*/ 112 h 306953"/>
              <a:gd name="connsiteX2" fmla="*/ 359796 w 493486"/>
              <a:gd name="connsiteY2" fmla="*/ 0 h 306953"/>
              <a:gd name="connsiteX3" fmla="*/ 493486 w 493486"/>
              <a:gd name="connsiteY3" fmla="*/ 292439 h 306953"/>
              <a:gd name="connsiteX4" fmla="*/ 0 w 493486"/>
              <a:gd name="connsiteY4" fmla="*/ 306953 h 306953"/>
              <a:gd name="connsiteX0" fmla="*/ 0 w 379186"/>
              <a:gd name="connsiteY0" fmla="*/ 306953 h 306953"/>
              <a:gd name="connsiteX1" fmla="*/ 7597 w 379186"/>
              <a:gd name="connsiteY1" fmla="*/ 112 h 306953"/>
              <a:gd name="connsiteX2" fmla="*/ 359796 w 379186"/>
              <a:gd name="connsiteY2" fmla="*/ 0 h 306953"/>
              <a:gd name="connsiteX3" fmla="*/ 379186 w 379186"/>
              <a:gd name="connsiteY3" fmla="*/ 228146 h 306953"/>
              <a:gd name="connsiteX4" fmla="*/ 0 w 379186"/>
              <a:gd name="connsiteY4" fmla="*/ 306953 h 306953"/>
              <a:gd name="connsiteX0" fmla="*/ 120991 w 371589"/>
              <a:gd name="connsiteY0" fmla="*/ 156934 h 228146"/>
              <a:gd name="connsiteX1" fmla="*/ 0 w 371589"/>
              <a:gd name="connsiteY1" fmla="*/ 112 h 228146"/>
              <a:gd name="connsiteX2" fmla="*/ 352199 w 371589"/>
              <a:gd name="connsiteY2" fmla="*/ 0 h 228146"/>
              <a:gd name="connsiteX3" fmla="*/ 371589 w 371589"/>
              <a:gd name="connsiteY3" fmla="*/ 228146 h 228146"/>
              <a:gd name="connsiteX4" fmla="*/ 120991 w 371589"/>
              <a:gd name="connsiteY4" fmla="*/ 156934 h 228146"/>
              <a:gd name="connsiteX0" fmla="*/ 0 w 391092"/>
              <a:gd name="connsiteY0" fmla="*/ 216466 h 228146"/>
              <a:gd name="connsiteX1" fmla="*/ 19503 w 391092"/>
              <a:gd name="connsiteY1" fmla="*/ 112 h 228146"/>
              <a:gd name="connsiteX2" fmla="*/ 371702 w 391092"/>
              <a:gd name="connsiteY2" fmla="*/ 0 h 228146"/>
              <a:gd name="connsiteX3" fmla="*/ 391092 w 391092"/>
              <a:gd name="connsiteY3" fmla="*/ 228146 h 228146"/>
              <a:gd name="connsiteX4" fmla="*/ 0 w 391092"/>
              <a:gd name="connsiteY4" fmla="*/ 216466 h 228146"/>
              <a:gd name="connsiteX0" fmla="*/ 0 w 388710"/>
              <a:gd name="connsiteY0" fmla="*/ 216466 h 223384"/>
              <a:gd name="connsiteX1" fmla="*/ 19503 w 388710"/>
              <a:gd name="connsiteY1" fmla="*/ 112 h 223384"/>
              <a:gd name="connsiteX2" fmla="*/ 371702 w 388710"/>
              <a:gd name="connsiteY2" fmla="*/ 0 h 223384"/>
              <a:gd name="connsiteX3" fmla="*/ 388710 w 388710"/>
              <a:gd name="connsiteY3" fmla="*/ 223384 h 223384"/>
              <a:gd name="connsiteX4" fmla="*/ 0 w 388710"/>
              <a:gd name="connsiteY4" fmla="*/ 216466 h 223384"/>
              <a:gd name="connsiteX0" fmla="*/ 0 w 388710"/>
              <a:gd name="connsiteY0" fmla="*/ 225991 h 225991"/>
              <a:gd name="connsiteX1" fmla="*/ 19503 w 388710"/>
              <a:gd name="connsiteY1" fmla="*/ 112 h 225991"/>
              <a:gd name="connsiteX2" fmla="*/ 371702 w 388710"/>
              <a:gd name="connsiteY2" fmla="*/ 0 h 225991"/>
              <a:gd name="connsiteX3" fmla="*/ 388710 w 388710"/>
              <a:gd name="connsiteY3" fmla="*/ 223384 h 225991"/>
              <a:gd name="connsiteX4" fmla="*/ 0 w 388710"/>
              <a:gd name="connsiteY4" fmla="*/ 225991 h 225991"/>
              <a:gd name="connsiteX0" fmla="*/ 0 w 388710"/>
              <a:gd name="connsiteY0" fmla="*/ 223610 h 223610"/>
              <a:gd name="connsiteX1" fmla="*/ 19503 w 388710"/>
              <a:gd name="connsiteY1" fmla="*/ 112 h 223610"/>
              <a:gd name="connsiteX2" fmla="*/ 371702 w 388710"/>
              <a:gd name="connsiteY2" fmla="*/ 0 h 223610"/>
              <a:gd name="connsiteX3" fmla="*/ 388710 w 388710"/>
              <a:gd name="connsiteY3" fmla="*/ 223384 h 223610"/>
              <a:gd name="connsiteX4" fmla="*/ 0 w 388710"/>
              <a:gd name="connsiteY4" fmla="*/ 223610 h 223610"/>
              <a:gd name="connsiteX0" fmla="*/ 0 w 388710"/>
              <a:gd name="connsiteY0" fmla="*/ 223610 h 228147"/>
              <a:gd name="connsiteX1" fmla="*/ 19503 w 388710"/>
              <a:gd name="connsiteY1" fmla="*/ 112 h 228147"/>
              <a:gd name="connsiteX2" fmla="*/ 371702 w 388710"/>
              <a:gd name="connsiteY2" fmla="*/ 0 h 228147"/>
              <a:gd name="connsiteX3" fmla="*/ 388710 w 388710"/>
              <a:gd name="connsiteY3" fmla="*/ 228147 h 228147"/>
              <a:gd name="connsiteX4" fmla="*/ 0 w 388710"/>
              <a:gd name="connsiteY4" fmla="*/ 223610 h 228147"/>
              <a:gd name="connsiteX0" fmla="*/ 0 w 388710"/>
              <a:gd name="connsiteY0" fmla="*/ 223610 h 228147"/>
              <a:gd name="connsiteX1" fmla="*/ 19503 w 388710"/>
              <a:gd name="connsiteY1" fmla="*/ 112 h 228147"/>
              <a:gd name="connsiteX2" fmla="*/ 371702 w 388710"/>
              <a:gd name="connsiteY2" fmla="*/ 0 h 228147"/>
              <a:gd name="connsiteX3" fmla="*/ 388710 w 388710"/>
              <a:gd name="connsiteY3" fmla="*/ 228147 h 228147"/>
              <a:gd name="connsiteX4" fmla="*/ 0 w 388710"/>
              <a:gd name="connsiteY4" fmla="*/ 223610 h 228147"/>
              <a:gd name="connsiteX0" fmla="*/ 0 w 388710"/>
              <a:gd name="connsiteY0" fmla="*/ 223610 h 228147"/>
              <a:gd name="connsiteX1" fmla="*/ 26647 w 388710"/>
              <a:gd name="connsiteY1" fmla="*/ 112 h 228147"/>
              <a:gd name="connsiteX2" fmla="*/ 371702 w 388710"/>
              <a:gd name="connsiteY2" fmla="*/ 0 h 228147"/>
              <a:gd name="connsiteX3" fmla="*/ 388710 w 388710"/>
              <a:gd name="connsiteY3" fmla="*/ 228147 h 228147"/>
              <a:gd name="connsiteX4" fmla="*/ 0 w 388710"/>
              <a:gd name="connsiteY4" fmla="*/ 223610 h 228147"/>
              <a:gd name="connsiteX0" fmla="*/ 0 w 388710"/>
              <a:gd name="connsiteY0" fmla="*/ 223610 h 228147"/>
              <a:gd name="connsiteX1" fmla="*/ 26647 w 388710"/>
              <a:gd name="connsiteY1" fmla="*/ 112 h 228147"/>
              <a:gd name="connsiteX2" fmla="*/ 371702 w 388710"/>
              <a:gd name="connsiteY2" fmla="*/ 0 h 228147"/>
              <a:gd name="connsiteX3" fmla="*/ 388710 w 388710"/>
              <a:gd name="connsiteY3" fmla="*/ 228147 h 228147"/>
              <a:gd name="connsiteX4" fmla="*/ 0 w 388710"/>
              <a:gd name="connsiteY4" fmla="*/ 223610 h 228147"/>
              <a:gd name="connsiteX0" fmla="*/ 0 w 388710"/>
              <a:gd name="connsiteY0" fmla="*/ 223610 h 228147"/>
              <a:gd name="connsiteX1" fmla="*/ 26647 w 388710"/>
              <a:gd name="connsiteY1" fmla="*/ 112 h 228147"/>
              <a:gd name="connsiteX2" fmla="*/ 371702 w 388710"/>
              <a:gd name="connsiteY2" fmla="*/ 0 h 228147"/>
              <a:gd name="connsiteX3" fmla="*/ 388710 w 388710"/>
              <a:gd name="connsiteY3" fmla="*/ 228147 h 228147"/>
              <a:gd name="connsiteX4" fmla="*/ 0 w 388710"/>
              <a:gd name="connsiteY4" fmla="*/ 223610 h 228147"/>
              <a:gd name="connsiteX0" fmla="*/ 0 w 381566"/>
              <a:gd name="connsiteY0" fmla="*/ 223610 h 228147"/>
              <a:gd name="connsiteX1" fmla="*/ 19503 w 381566"/>
              <a:gd name="connsiteY1" fmla="*/ 112 h 228147"/>
              <a:gd name="connsiteX2" fmla="*/ 364558 w 381566"/>
              <a:gd name="connsiteY2" fmla="*/ 0 h 228147"/>
              <a:gd name="connsiteX3" fmla="*/ 381566 w 381566"/>
              <a:gd name="connsiteY3" fmla="*/ 228147 h 228147"/>
              <a:gd name="connsiteX4" fmla="*/ 0 w 381566"/>
              <a:gd name="connsiteY4" fmla="*/ 223610 h 228147"/>
              <a:gd name="connsiteX0" fmla="*/ 0 w 381566"/>
              <a:gd name="connsiteY0" fmla="*/ 223610 h 228147"/>
              <a:gd name="connsiteX1" fmla="*/ 33790 w 381566"/>
              <a:gd name="connsiteY1" fmla="*/ 112 h 228147"/>
              <a:gd name="connsiteX2" fmla="*/ 364558 w 381566"/>
              <a:gd name="connsiteY2" fmla="*/ 0 h 228147"/>
              <a:gd name="connsiteX3" fmla="*/ 381566 w 381566"/>
              <a:gd name="connsiteY3" fmla="*/ 228147 h 228147"/>
              <a:gd name="connsiteX4" fmla="*/ 0 w 381566"/>
              <a:gd name="connsiteY4" fmla="*/ 223610 h 2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566" h="228147">
                <a:moveTo>
                  <a:pt x="0" y="223610"/>
                </a:moveTo>
                <a:lnTo>
                  <a:pt x="33790" y="112"/>
                </a:lnTo>
                <a:lnTo>
                  <a:pt x="364558" y="0"/>
                </a:lnTo>
                <a:lnTo>
                  <a:pt x="381566" y="228147"/>
                </a:lnTo>
                <a:lnTo>
                  <a:pt x="0" y="22361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243840" rIns="243840" bIns="2438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fr-CA" sz="240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492E7B7-E972-D221-14B1-0CF8004826DF}"/>
              </a:ext>
            </a:extLst>
          </p:cNvPr>
          <p:cNvCxnSpPr>
            <a:cxnSpLocks/>
            <a:stCxn id="37" idx="3"/>
            <a:endCxn id="27" idx="1"/>
          </p:cNvCxnSpPr>
          <p:nvPr/>
        </p:nvCxnSpPr>
        <p:spPr>
          <a:xfrm>
            <a:off x="5087476" y="2437762"/>
            <a:ext cx="4094476" cy="1702534"/>
          </a:xfrm>
          <a:prstGeom prst="straightConnector1">
            <a:avLst/>
          </a:prstGeom>
          <a:ln w="66675" cap="rnd">
            <a:solidFill>
              <a:srgbClr val="C0000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A55875C1-1FA9-3D97-CB3C-73CC18E105CC}"/>
              </a:ext>
            </a:extLst>
          </p:cNvPr>
          <p:cNvSpPr txBox="1"/>
          <p:nvPr/>
        </p:nvSpPr>
        <p:spPr>
          <a:xfrm>
            <a:off x="8795152" y="5358648"/>
            <a:ext cx="1316212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400" dirty="0">
                <a:latin typeface="Arial Narrow" panose="020B0606020202030204" pitchFamily="34" charset="0"/>
              </a:rPr>
              <a:t>57 mm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721EF339-2D68-A2EC-4F66-456219C38041}"/>
              </a:ext>
            </a:extLst>
          </p:cNvPr>
          <p:cNvSpPr txBox="1"/>
          <p:nvPr/>
        </p:nvSpPr>
        <p:spPr>
          <a:xfrm>
            <a:off x="7432548" y="984051"/>
            <a:ext cx="34676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fr-CA" sz="2400" b="1" dirty="0">
                <a:latin typeface="+mj-lt"/>
              </a:rPr>
              <a:t>ASIC-</a:t>
            </a:r>
            <a:r>
              <a:rPr lang="fr-CA" sz="2400" b="1" dirty="0" err="1">
                <a:latin typeface="+mj-lt"/>
              </a:rPr>
              <a:t>based</a:t>
            </a:r>
            <a:r>
              <a:rPr lang="fr-CA" sz="2400" b="1" dirty="0">
                <a:latin typeface="+mj-lt"/>
              </a:rPr>
              <a:t> Controller</a:t>
            </a:r>
            <a:endParaRPr lang="fr-FR" sz="2400" b="1" dirty="0">
              <a:latin typeface="+mj-lt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088CE83A-0845-6A15-0469-B65B645999CB}"/>
              </a:ext>
            </a:extLst>
          </p:cNvPr>
          <p:cNvSpPr txBox="1"/>
          <p:nvPr/>
        </p:nvSpPr>
        <p:spPr>
          <a:xfrm>
            <a:off x="8692221" y="2988038"/>
            <a:ext cx="122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000" b="1" dirty="0">
                <a:latin typeface="+mj-lt"/>
              </a:rPr>
              <a:t>Top </a:t>
            </a:r>
            <a:r>
              <a:rPr lang="fr-CA" sz="2000" b="1" dirty="0" err="1">
                <a:latin typeface="+mj-lt"/>
              </a:rPr>
              <a:t>side</a:t>
            </a:r>
            <a:endParaRPr lang="en-CA" sz="2000" b="1" dirty="0">
              <a:latin typeface="+mj-lt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9BA86BD0-AAA8-40C0-FD6A-B0C1518E88A8}"/>
              </a:ext>
            </a:extLst>
          </p:cNvPr>
          <p:cNvSpPr txBox="1"/>
          <p:nvPr/>
        </p:nvSpPr>
        <p:spPr>
          <a:xfrm>
            <a:off x="8231704" y="5845913"/>
            <a:ext cx="231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+mj-lt"/>
              </a:rPr>
              <a:t>Bottom </a:t>
            </a:r>
            <a:r>
              <a:rPr lang="fr-CA" sz="2000" b="1" dirty="0" err="1">
                <a:latin typeface="+mj-lt"/>
              </a:rPr>
              <a:t>side</a:t>
            </a:r>
            <a:endParaRPr lang="en-CA" sz="20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684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A2BB2-7FCF-26C2-ED03-6CF5A252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Toward 3d-PDC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CED967-046B-3DDF-B55E-C9FF14ACAC8C}"/>
              </a:ext>
            </a:extLst>
          </p:cNvPr>
          <p:cNvGrpSpPr/>
          <p:nvPr/>
        </p:nvGrpSpPr>
        <p:grpSpPr>
          <a:xfrm>
            <a:off x="6874933" y="3170399"/>
            <a:ext cx="4775853" cy="2971641"/>
            <a:chOff x="7052404" y="1668913"/>
            <a:chExt cx="4775853" cy="297164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5557847-2B7C-5B44-48AC-914EED6C5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1CCC6"/>
                </a:clrFrom>
                <a:clrTo>
                  <a:srgbClr val="D1CCC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52404" y="1668913"/>
              <a:ext cx="4775853" cy="2971641"/>
            </a:xfrm>
            <a:prstGeom prst="ellipse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4629870-56AC-24B4-ACB1-7C6A71F7EA7D}"/>
                </a:ext>
              </a:extLst>
            </p:cNvPr>
            <p:cNvSpPr/>
            <p:nvPr/>
          </p:nvSpPr>
          <p:spPr bwMode="auto">
            <a:xfrm rot="287910">
              <a:off x="7570025" y="1968508"/>
              <a:ext cx="3496935" cy="2372450"/>
            </a:xfrm>
            <a:prstGeom prst="ellipse">
              <a:avLst/>
            </a:prstGeom>
            <a:noFill/>
            <a:ln w="76200" cap="sq" cmpd="sng" algn="ctr">
              <a:solidFill>
                <a:srgbClr val="FF0000"/>
              </a:solidFill>
              <a:prstDash val="sysDash"/>
              <a:bevel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496935"/>
                        <a:gd name="connsiteY0" fmla="*/ 1186225 h 2372450"/>
                        <a:gd name="connsiteX1" fmla="*/ 1748468 w 3496935"/>
                        <a:gd name="connsiteY1" fmla="*/ 0 h 2372450"/>
                        <a:gd name="connsiteX2" fmla="*/ 3496936 w 3496935"/>
                        <a:gd name="connsiteY2" fmla="*/ 1186225 h 2372450"/>
                        <a:gd name="connsiteX3" fmla="*/ 1748468 w 3496935"/>
                        <a:gd name="connsiteY3" fmla="*/ 2372450 h 2372450"/>
                        <a:gd name="connsiteX4" fmla="*/ 0 w 3496935"/>
                        <a:gd name="connsiteY4" fmla="*/ 1186225 h 2372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6935" h="2372450" extrusionOk="0">
                          <a:moveTo>
                            <a:pt x="0" y="1186225"/>
                          </a:moveTo>
                          <a:cubicBezTo>
                            <a:pt x="-124337" y="454397"/>
                            <a:pt x="676012" y="40085"/>
                            <a:pt x="1748468" y="0"/>
                          </a:cubicBezTo>
                          <a:cubicBezTo>
                            <a:pt x="2800505" y="18186"/>
                            <a:pt x="3466985" y="532043"/>
                            <a:pt x="3496936" y="1186225"/>
                          </a:cubicBezTo>
                          <a:cubicBezTo>
                            <a:pt x="3402629" y="1933455"/>
                            <a:pt x="2692338" y="2492844"/>
                            <a:pt x="1748468" y="2372450"/>
                          </a:cubicBezTo>
                          <a:cubicBezTo>
                            <a:pt x="724540" y="2340566"/>
                            <a:pt x="43734" y="1862256"/>
                            <a:pt x="0" y="118622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cene3d>
              <a:camera prst="perspectiveRelaxedModerately" fov="2400000">
                <a:rot lat="19800000" lon="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D93BCC9-271F-95BA-A5C8-48E769EBED65}"/>
              </a:ext>
            </a:extLst>
          </p:cNvPr>
          <p:cNvSpPr txBox="1"/>
          <p:nvPr/>
        </p:nvSpPr>
        <p:spPr>
          <a:xfrm>
            <a:off x="6756400" y="688785"/>
            <a:ext cx="347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150 mm SPAD wafer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0BE6FA-0922-72A4-3BD6-9F169B9B6D76}"/>
              </a:ext>
            </a:extLst>
          </p:cNvPr>
          <p:cNvSpPr txBox="1"/>
          <p:nvPr/>
        </p:nvSpPr>
        <p:spPr>
          <a:xfrm>
            <a:off x="7495820" y="6219292"/>
            <a:ext cx="347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000" b="1" dirty="0">
                <a:latin typeface="+mj-lt"/>
              </a:rPr>
              <a:t>200 mm PDC wafer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B39B28E-BDB5-D7F4-DE77-2AAD0F5E12B4}"/>
              </a:ext>
            </a:extLst>
          </p:cNvPr>
          <p:cNvCxnSpPr/>
          <p:nvPr/>
        </p:nvCxnSpPr>
        <p:spPr bwMode="auto">
          <a:xfrm>
            <a:off x="6756400" y="2548467"/>
            <a:ext cx="663910" cy="2302934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976D8E4-AB49-038B-D45E-E953AD302DDD}"/>
              </a:ext>
            </a:extLst>
          </p:cNvPr>
          <p:cNvCxnSpPr/>
          <p:nvPr/>
        </p:nvCxnSpPr>
        <p:spPr bwMode="auto">
          <a:xfrm>
            <a:off x="10219266" y="2548467"/>
            <a:ext cx="663910" cy="2302934"/>
          </a:xfrm>
          <a:prstGeom prst="straightConnector1">
            <a:avLst/>
          </a:prstGeom>
          <a:solidFill>
            <a:schemeClr val="accent1"/>
          </a:solidFill>
          <a:ln w="11112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2" descr="Média">
            <a:extLst>
              <a:ext uri="{FF2B5EF4-FFF2-40B4-BE49-F238E27FC236}">
                <a16:creationId xmlns:a16="http://schemas.microsoft.com/office/drawing/2014/main" id="{019C5355-4A94-32A6-6992-0E5F02DA2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2" b="98592" l="2435" r="97295">
                        <a14:foregroundMark x1="78449" y1="86132" x2="45266" y2="85157"/>
                        <a14:foregroundMark x1="45266" y1="85157" x2="36790" y2="92741"/>
                        <a14:foregroundMark x1="36790" y1="92741" x2="29216" y2="91333"/>
                        <a14:foregroundMark x1="29216" y1="91333" x2="21280" y2="86566"/>
                        <a14:foregroundMark x1="21280" y1="86566" x2="12624" y2="74540"/>
                        <a14:foregroundMark x1="12624" y1="74540" x2="9017" y2="65114"/>
                        <a14:foregroundMark x1="9017" y1="65114" x2="7574" y2="48862"/>
                        <a14:foregroundMark x1="7574" y1="48862" x2="10821" y2="33586"/>
                        <a14:foregroundMark x1="10821" y1="33586" x2="16411" y2="21885"/>
                        <a14:foregroundMark x1="16411" y1="21885" x2="39495" y2="5417"/>
                        <a14:foregroundMark x1="39495" y1="5417" x2="54914" y2="5092"/>
                        <a14:foregroundMark x1="54914" y1="5092" x2="69342" y2="9534"/>
                        <a14:foregroundMark x1="69342" y1="9534" x2="93057" y2="45720"/>
                        <a14:foregroundMark x1="93057" y1="45720" x2="93778" y2="63597"/>
                        <a14:foregroundMark x1="93778" y1="63597" x2="91073" y2="75406"/>
                        <a14:foregroundMark x1="91073" y1="75406" x2="84491" y2="83640"/>
                        <a14:foregroundMark x1="84491" y1="83640" x2="77908" y2="85807"/>
                        <a14:foregroundMark x1="92967" y1="32286" x2="92967" y2="32286"/>
                        <a14:foregroundMark x1="97295" y1="44854" x2="97295" y2="44854"/>
                        <a14:foregroundMark x1="55906" y1="94150" x2="55906" y2="94150"/>
                        <a14:foregroundMark x1="44364" y1="98592" x2="44364" y2="98592"/>
                        <a14:foregroundMark x1="2435" y1="47237" x2="2435" y2="47237"/>
                        <a14:foregroundMark x1="41479" y1="3900" x2="41479" y2="3900"/>
                        <a14:backgroundMark x1="66997" y1="95775" x2="66997" y2="95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1257" y="676163"/>
            <a:ext cx="3968139" cy="3305106"/>
          </a:xfrm>
          <a:prstGeom prst="ellipse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4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65720-017B-82AB-DAEC-C3827B8B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Test Bench for wafer-level measurement</a:t>
            </a:r>
          </a:p>
        </p:txBody>
      </p:sp>
      <p:sp>
        <p:nvSpPr>
          <p:cNvPr id="22" name="TextBox 8" descr=" 2">
            <a:extLst>
              <a:ext uri="{FF2B5EF4-FFF2-40B4-BE49-F238E27FC236}">
                <a16:creationId xmlns:a16="http://schemas.microsoft.com/office/drawing/2014/main" id="{5ABF9AE2-E950-6FFF-A109-595D4977BAB5}"/>
              </a:ext>
            </a:extLst>
          </p:cNvPr>
          <p:cNvSpPr txBox="1"/>
          <p:nvPr/>
        </p:nvSpPr>
        <p:spPr>
          <a:xfrm>
            <a:off x="254002" y="821073"/>
            <a:ext cx="11766548" cy="206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800" b="1" dirty="0">
                <a:latin typeface="+mj-lt"/>
              </a:rPr>
              <a:t>Probe station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CA" sz="2000" dirty="0">
                <a:latin typeface="+mj-lt"/>
              </a:rPr>
              <a:t>Semi-automatic movement for wafer-level measurement (over 600 PDC)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CA" sz="2000" dirty="0">
                <a:latin typeface="+mj-lt"/>
              </a:rPr>
              <a:t>Wafer topology interpolation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CA" sz="2000" dirty="0">
              <a:latin typeface="+mj-l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696B3F4-0217-43B9-27BC-B3D6256B4021}"/>
              </a:ext>
            </a:extLst>
          </p:cNvPr>
          <p:cNvGrpSpPr/>
          <p:nvPr/>
        </p:nvGrpSpPr>
        <p:grpSpPr>
          <a:xfrm>
            <a:off x="7384210" y="2247359"/>
            <a:ext cx="3881318" cy="4252940"/>
            <a:chOff x="8725186" y="3305475"/>
            <a:chExt cx="3176768" cy="3389811"/>
          </a:xfrm>
        </p:grpSpPr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E6AFAFE9-5BDA-DA62-92C1-D4E5EE0EA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26" t="11145" r="16300"/>
            <a:stretch/>
          </p:blipFill>
          <p:spPr>
            <a:xfrm>
              <a:off x="8725186" y="3305475"/>
              <a:ext cx="3176768" cy="3021676"/>
            </a:xfrm>
            <a:prstGeom prst="rect">
              <a:avLst/>
            </a:prstGeom>
          </p:spPr>
        </p:pic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95B62ED6-FCC5-E7A0-A92B-C43B185C1DB7}"/>
                </a:ext>
              </a:extLst>
            </p:cNvPr>
            <p:cNvSpPr txBox="1"/>
            <p:nvPr/>
          </p:nvSpPr>
          <p:spPr>
            <a:xfrm>
              <a:off x="9329765" y="6325954"/>
              <a:ext cx="2156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800" dirty="0"/>
                <a:t>Wafer topology</a:t>
              </a:r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72B9BF2B-DE50-8E15-A2F3-20BB76A8E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08" y="3020108"/>
            <a:ext cx="6336461" cy="255344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247DA57-9181-061B-D667-757670A663F5}"/>
              </a:ext>
            </a:extLst>
          </p:cNvPr>
          <p:cNvSpPr txBox="1"/>
          <p:nvPr/>
        </p:nvSpPr>
        <p:spPr>
          <a:xfrm>
            <a:off x="1047750" y="5573554"/>
            <a:ext cx="527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Movement of the chuck in relation to the wafer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9799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Digital Solution: 3DPDC + </a:t>
            </a:r>
            <a:r>
              <a:rPr lang="fr-FR" dirty="0" err="1"/>
              <a:t>Tile</a:t>
            </a:r>
            <a:r>
              <a:rPr lang="fr-FR" dirty="0"/>
              <a:t> </a:t>
            </a:r>
            <a:r>
              <a:rPr lang="fr-FR" dirty="0" err="1"/>
              <a:t>controller</a:t>
            </a:r>
            <a:endParaRPr lang="fr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FF0EA7-BED7-3821-564D-64FBB298B9F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43339" y="1058778"/>
            <a:ext cx="12006072" cy="4860885"/>
            <a:chOff x="143339" y="1058778"/>
            <a:chExt cx="12006072" cy="486088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D69A8E4-6DCF-6848-8FA0-718AFBA41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236" r="-43"/>
            <a:stretch/>
          </p:blipFill>
          <p:spPr>
            <a:xfrm>
              <a:off x="143339" y="1142759"/>
              <a:ext cx="12006072" cy="4776904"/>
            </a:xfrm>
            <a:prstGeom prst="rect">
              <a:avLst/>
            </a:prstGeom>
          </p:spPr>
        </p:pic>
        <p:pic>
          <p:nvPicPr>
            <p:cNvPr id="2" name="Image 20">
              <a:extLst>
                <a:ext uri="{FF2B5EF4-FFF2-40B4-BE49-F238E27FC236}">
                  <a16:creationId xmlns:a16="http://schemas.microsoft.com/office/drawing/2014/main" id="{3F2793DB-5BA4-6757-E2FC-868EAAB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318" t="859" r="39236" b="92791"/>
            <a:stretch/>
          </p:blipFill>
          <p:spPr>
            <a:xfrm>
              <a:off x="4678522" y="1058778"/>
              <a:ext cx="2935705" cy="3246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B10F66-22CF-B318-460F-478F20B94DC1}"/>
                </a:ext>
              </a:extLst>
            </p:cNvPr>
            <p:cNvSpPr/>
            <p:nvPr/>
          </p:nvSpPr>
          <p:spPr bwMode="auto">
            <a:xfrm>
              <a:off x="5605462" y="3314700"/>
              <a:ext cx="981075" cy="518486"/>
            </a:xfrm>
            <a:prstGeom prst="rect">
              <a:avLst/>
            </a:prstGeom>
            <a:solidFill>
              <a:srgbClr val="D0D49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PCB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9B9E8DC-5BB5-7665-51D9-B17CA69FFFE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47649" y="1383389"/>
            <a:ext cx="11901761" cy="175033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597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2F51BA-4578-196F-A586-16BC1D04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Test Bench for wafer-</a:t>
            </a:r>
            <a:r>
              <a:rPr lang="fr-CA" dirty="0" err="1"/>
              <a:t>level</a:t>
            </a:r>
            <a:r>
              <a:rPr lang="fr-CA" dirty="0"/>
              <a:t> </a:t>
            </a:r>
            <a:r>
              <a:rPr lang="fr-CA" dirty="0" err="1"/>
              <a:t>measurement</a:t>
            </a:r>
            <a:endParaRPr lang="fr-CA" dirty="0"/>
          </a:p>
        </p:txBody>
      </p:sp>
      <p:pic>
        <p:nvPicPr>
          <p:cNvPr id="19" name="Graphique 18" descr="Ordinateur portable contour">
            <a:extLst>
              <a:ext uri="{FF2B5EF4-FFF2-40B4-BE49-F238E27FC236}">
                <a16:creationId xmlns:a16="http://schemas.microsoft.com/office/drawing/2014/main" id="{43CE980E-B292-FA79-A10D-47DBB4E16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339" y="253514"/>
            <a:ext cx="2175126" cy="21751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A045EA2-82DE-F7F5-B1D4-F73F37C9BCDC}"/>
              </a:ext>
            </a:extLst>
          </p:cNvPr>
          <p:cNvSpPr txBox="1"/>
          <p:nvPr/>
        </p:nvSpPr>
        <p:spPr>
          <a:xfrm>
            <a:off x="24202" y="2074697"/>
            <a:ext cx="2440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Laptop </a:t>
            </a:r>
            <a:r>
              <a:rPr lang="fr-CA" sz="2000" dirty="0" err="1"/>
              <a:t>with</a:t>
            </a:r>
            <a:r>
              <a:rPr lang="fr-CA" sz="2000" dirty="0"/>
              <a:t> Python scripts</a:t>
            </a:r>
          </a:p>
        </p:txBody>
      </p:sp>
      <p:pic>
        <p:nvPicPr>
          <p:cNvPr id="4107" name="Picture 6">
            <a:extLst>
              <a:ext uri="{FF2B5EF4-FFF2-40B4-BE49-F238E27FC236}">
                <a16:creationId xmlns:a16="http://schemas.microsoft.com/office/drawing/2014/main" id="{C1ED3723-2A0E-E2A7-B562-659570210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65" y="930783"/>
            <a:ext cx="1992821" cy="5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7">
            <a:extLst>
              <a:ext uri="{FF2B5EF4-FFF2-40B4-BE49-F238E27FC236}">
                <a16:creationId xmlns:a16="http://schemas.microsoft.com/office/drawing/2014/main" id="{AD89627E-BC97-B705-5EFA-B23CB344EAA0}"/>
              </a:ext>
            </a:extLst>
          </p:cNvPr>
          <p:cNvGrpSpPr/>
          <p:nvPr/>
        </p:nvGrpSpPr>
        <p:grpSpPr>
          <a:xfrm>
            <a:off x="2862962" y="3065140"/>
            <a:ext cx="4699325" cy="2940699"/>
            <a:chOff x="-264827" y="3153613"/>
            <a:chExt cx="4699559" cy="3059819"/>
          </a:xfrm>
        </p:grpSpPr>
        <p:pic>
          <p:nvPicPr>
            <p:cNvPr id="12" name="Picture 8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FF5F2A8E-9083-6986-90D6-A6F09D43E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4827" y="3153613"/>
              <a:ext cx="4699559" cy="2643502"/>
            </a:xfrm>
            <a:prstGeom prst="rect">
              <a:avLst/>
            </a:prstGeom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5B01D958-EFEC-CC68-0F88-715E8401C954}"/>
                </a:ext>
              </a:extLst>
            </p:cNvPr>
            <p:cNvSpPr txBox="1"/>
            <p:nvPr/>
          </p:nvSpPr>
          <p:spPr>
            <a:xfrm>
              <a:off x="100676" y="5797115"/>
              <a:ext cx="3968554" cy="41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/>
                <a:t>Probe card on a probe station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F7CADD-4C3A-C4CF-8B73-6102AEF59F4B}"/>
              </a:ext>
            </a:extLst>
          </p:cNvPr>
          <p:cNvGrpSpPr/>
          <p:nvPr/>
        </p:nvGrpSpPr>
        <p:grpSpPr>
          <a:xfrm>
            <a:off x="8015797" y="2877832"/>
            <a:ext cx="4032864" cy="3545053"/>
            <a:chOff x="5947720" y="1043542"/>
            <a:chExt cx="4277322" cy="3899206"/>
          </a:xfrm>
        </p:grpSpPr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6A8734D-C36D-EFD3-4BE5-1D5C1258A53B}"/>
                </a:ext>
              </a:extLst>
            </p:cNvPr>
            <p:cNvSpPr txBox="1"/>
            <p:nvPr/>
          </p:nvSpPr>
          <p:spPr>
            <a:xfrm>
              <a:off x="6077526" y="4234862"/>
              <a:ext cx="40137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/>
                <a:t>Needles of the probe card (Microscope view)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F2F7C40-B0F3-0708-F5BB-B7D1015D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720" y="1043542"/>
              <a:ext cx="4277322" cy="3191320"/>
            </a:xfrm>
            <a:prstGeom prst="rect">
              <a:avLst/>
            </a:prstGeom>
          </p:spPr>
        </p:pic>
      </p:grp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0B1FA7A7-AEE3-FC21-9D6B-A47642EA00C5}"/>
              </a:ext>
            </a:extLst>
          </p:cNvPr>
          <p:cNvCxnSpPr>
            <a:stCxn id="20" idx="2"/>
            <a:endCxn id="12" idx="1"/>
          </p:cNvCxnSpPr>
          <p:nvPr/>
        </p:nvCxnSpPr>
        <p:spPr bwMode="auto">
          <a:xfrm rot="16200000" flipH="1">
            <a:off x="1277193" y="2749666"/>
            <a:ext cx="1552852" cy="1618686"/>
          </a:xfrm>
          <a:prstGeom prst="bentConnector2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1D89B1FF-F0AB-C57B-8B5C-EEEBBEF61527}"/>
              </a:ext>
            </a:extLst>
          </p:cNvPr>
          <p:cNvCxnSpPr>
            <a:cxnSpLocks/>
            <a:stCxn id="12" idx="3"/>
            <a:endCxn id="16" idx="1"/>
          </p:cNvCxnSpPr>
          <p:nvPr/>
        </p:nvCxnSpPr>
        <p:spPr bwMode="auto">
          <a:xfrm flipV="1">
            <a:off x="7562287" y="4328563"/>
            <a:ext cx="453510" cy="6872"/>
          </a:xfrm>
          <a:prstGeom prst="bent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CDB7925-7638-CD1A-4843-FA383E28E299}"/>
              </a:ext>
            </a:extLst>
          </p:cNvPr>
          <p:cNvSpPr txBox="1"/>
          <p:nvPr/>
        </p:nvSpPr>
        <p:spPr>
          <a:xfrm>
            <a:off x="2862961" y="1828475"/>
            <a:ext cx="4699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latin typeface="+mj-lt"/>
              </a:rPr>
              <a:t>Dedicated probe card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Active probe card with FPGA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400" dirty="0">
                <a:latin typeface="+mj-lt"/>
              </a:rPr>
              <a:t>Passive probe card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5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Digital Solution: 3DPDC + </a:t>
            </a:r>
            <a:r>
              <a:rPr lang="fr-FR" dirty="0" err="1"/>
              <a:t>Tile</a:t>
            </a:r>
            <a:r>
              <a:rPr lang="fr-FR" dirty="0"/>
              <a:t> </a:t>
            </a:r>
            <a:r>
              <a:rPr lang="fr-FR" dirty="0" err="1"/>
              <a:t>controller</a:t>
            </a:r>
            <a:endParaRPr lang="fr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FF0EA7-BED7-3821-564D-64FBB298B9F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43339" y="1058778"/>
            <a:ext cx="12006072" cy="4860885"/>
            <a:chOff x="143339" y="1058778"/>
            <a:chExt cx="12006072" cy="486088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D69A8E4-6DCF-6848-8FA0-718AFBA41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236" r="-43"/>
            <a:stretch/>
          </p:blipFill>
          <p:spPr>
            <a:xfrm>
              <a:off x="143339" y="1142759"/>
              <a:ext cx="12006072" cy="4776904"/>
            </a:xfrm>
            <a:prstGeom prst="rect">
              <a:avLst/>
            </a:prstGeom>
          </p:spPr>
        </p:pic>
        <p:pic>
          <p:nvPicPr>
            <p:cNvPr id="2" name="Image 20">
              <a:extLst>
                <a:ext uri="{FF2B5EF4-FFF2-40B4-BE49-F238E27FC236}">
                  <a16:creationId xmlns:a16="http://schemas.microsoft.com/office/drawing/2014/main" id="{3F2793DB-5BA4-6757-E2FC-868EAAB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318" t="859" r="39236" b="92791"/>
            <a:stretch/>
          </p:blipFill>
          <p:spPr>
            <a:xfrm>
              <a:off x="4678522" y="1058778"/>
              <a:ext cx="2935705" cy="3246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B10F66-22CF-B318-460F-478F20B94DC1}"/>
                </a:ext>
              </a:extLst>
            </p:cNvPr>
            <p:cNvSpPr/>
            <p:nvPr/>
          </p:nvSpPr>
          <p:spPr bwMode="auto">
            <a:xfrm>
              <a:off x="5605462" y="3314700"/>
              <a:ext cx="981075" cy="518486"/>
            </a:xfrm>
            <a:prstGeom prst="rect">
              <a:avLst/>
            </a:prstGeom>
            <a:solidFill>
              <a:srgbClr val="D0D49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PCB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C067F35-C990-90A2-0310-211A573096F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003555" y="3917167"/>
            <a:ext cx="2610672" cy="125490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37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DCEFCB-C939-8FC8-6032-6512F363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Digital Solution: 3DPDC + </a:t>
            </a:r>
            <a:r>
              <a:rPr lang="fr-FR" dirty="0" err="1"/>
              <a:t>Tile</a:t>
            </a:r>
            <a:r>
              <a:rPr lang="fr-FR" dirty="0"/>
              <a:t> </a:t>
            </a:r>
            <a:r>
              <a:rPr lang="fr-FR" dirty="0" err="1"/>
              <a:t>controller</a:t>
            </a:r>
            <a:endParaRPr lang="fr-CA" dirty="0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DF94B257-3B34-7CD0-9E53-053FC9D6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9" y="774192"/>
            <a:ext cx="12009035" cy="5112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20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16F0FB-D4AC-854F-0DDE-17B88E7807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avalanche diode (SPAD)</a:t>
            </a:r>
          </a:p>
        </p:txBody>
      </p:sp>
      <p:pic>
        <p:nvPicPr>
          <p:cNvPr id="2" name="Image 37" descr="I-V.png">
            <a:extLst>
              <a:ext uri="{FF2B5EF4-FFF2-40B4-BE49-F238E27FC236}">
                <a16:creationId xmlns:a16="http://schemas.microsoft.com/office/drawing/2014/main" id="{AD9AC990-6294-E1E4-2846-186566D241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224" y="1500717"/>
            <a:ext cx="3892304" cy="3547879"/>
          </a:xfrm>
          <a:prstGeom prst="rect">
            <a:avLst/>
          </a:prstGeom>
        </p:spPr>
      </p:pic>
      <p:pic>
        <p:nvPicPr>
          <p:cNvPr id="7" name="Image 5" descr="Circuit.png">
            <a:extLst>
              <a:ext uri="{FF2B5EF4-FFF2-40B4-BE49-F238E27FC236}">
                <a16:creationId xmlns:a16="http://schemas.microsoft.com/office/drawing/2014/main" id="{0283FAEB-B11C-4E22-9EFB-D2EB76F487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64" y="1309769"/>
            <a:ext cx="2401829" cy="4742698"/>
          </a:xfrm>
          <a:prstGeom prst="rect">
            <a:avLst/>
          </a:prstGeom>
          <a:noFill/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AF5522C5-2BF7-1279-CCA4-81E1D874CF7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85865" y="263134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sp>
        <p:nvSpPr>
          <p:cNvPr id="27" name="Ellipse 17">
            <a:extLst>
              <a:ext uri="{FF2B5EF4-FFF2-40B4-BE49-F238E27FC236}">
                <a16:creationId xmlns:a16="http://schemas.microsoft.com/office/drawing/2014/main" id="{0C34F69A-76AF-322D-B477-44F1A38614A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403108" y="2501516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ZoneTexte 57">
            <a:extLst>
              <a:ext uri="{FF2B5EF4-FFF2-40B4-BE49-F238E27FC236}">
                <a16:creationId xmlns:a16="http://schemas.microsoft.com/office/drawing/2014/main" id="{FF4A482A-B168-0D03-820F-7411581B33F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943189" y="4175101"/>
            <a:ext cx="5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sp>
        <p:nvSpPr>
          <p:cNvPr id="29" name="ZoneTexte 58">
            <a:extLst>
              <a:ext uri="{FF2B5EF4-FFF2-40B4-BE49-F238E27FC236}">
                <a16:creationId xmlns:a16="http://schemas.microsoft.com/office/drawing/2014/main" id="{DFD94646-9DFE-ADE5-53D6-F081F855162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828261" y="18015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F2E6266-784D-98E4-1BDF-3109F2E9B8C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>
            <a:off x="8079093" y="2708448"/>
            <a:ext cx="864096" cy="1584176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04499F0-7ACE-C4A8-43EB-21067721918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795621">
            <a:off x="8626250" y="2620833"/>
            <a:ext cx="864096" cy="1847075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AAD52E-B534-81C7-C69C-5E5DA573874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5904627">
            <a:off x="8577707" y="1830526"/>
            <a:ext cx="1348999" cy="1432670"/>
          </a:xfrm>
          <a:prstGeom prst="arc">
            <a:avLst>
              <a:gd name="adj1" fmla="val 17060250"/>
              <a:gd name="adj2" fmla="val 5174609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44944-CE12-9B81-31E5-35752F7AC7C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0634" y="1340281"/>
            <a:ext cx="4385332" cy="312720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11F159-784C-499E-0A28-E8E50416278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" y="640863"/>
            <a:ext cx="443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cross-section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F3469-1505-0E15-5E89-60B04F8BAA3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514408" y="640863"/>
            <a:ext cx="31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Schematic circuit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D28600-25EE-A2E1-1B0A-339E5FB9230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752554" y="640863"/>
            <a:ext cx="443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I-V curve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2508636-AE71-7B9A-AEB8-5638D6A519F8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7654410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C228BBF-B26A-9823-2813-AFD0634F7EA7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4514408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186807-420A-70A1-7EFE-490BD3A8F6A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396213" y="363787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Quench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89C38-CBC3-D65C-E9B7-F519D115953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904631" y="22698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Hold-off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7E4AE-1C3A-67D4-DE69-DBAA19D7959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820158" y="15576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Recharge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2AB4A5-012C-7A32-7CD8-98F0C5AC3384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153278" y="1259637"/>
            <a:ext cx="147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(20-60 V)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00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16F0FB-D4AC-854F-0DDE-17B88E7807A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photon avalanche diode (SPAD)</a:t>
            </a:r>
          </a:p>
        </p:txBody>
      </p:sp>
      <p:pic>
        <p:nvPicPr>
          <p:cNvPr id="2" name="Image 37" descr="I-V.png">
            <a:extLst>
              <a:ext uri="{FF2B5EF4-FFF2-40B4-BE49-F238E27FC236}">
                <a16:creationId xmlns:a16="http://schemas.microsoft.com/office/drawing/2014/main" id="{AD9AC990-6294-E1E4-2846-186566D241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224" y="1500717"/>
            <a:ext cx="3892304" cy="3547879"/>
          </a:xfrm>
          <a:prstGeom prst="rect">
            <a:avLst/>
          </a:prstGeom>
        </p:spPr>
      </p:pic>
      <p:pic>
        <p:nvPicPr>
          <p:cNvPr id="7" name="Image 5" descr="Circuit.png">
            <a:extLst>
              <a:ext uri="{FF2B5EF4-FFF2-40B4-BE49-F238E27FC236}">
                <a16:creationId xmlns:a16="http://schemas.microsoft.com/office/drawing/2014/main" id="{0283FAEB-B11C-4E22-9EFB-D2EB76F487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64" y="1309769"/>
            <a:ext cx="2401829" cy="4742698"/>
          </a:xfrm>
          <a:prstGeom prst="rect">
            <a:avLst/>
          </a:prstGeom>
          <a:noFill/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AF5522C5-2BF7-1279-CCA4-81E1D874CF7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85865" y="2631343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1" name="Image 7" descr="SignalQC.png">
            <a:extLst>
              <a:ext uri="{FF2B5EF4-FFF2-40B4-BE49-F238E27FC236}">
                <a16:creationId xmlns:a16="http://schemas.microsoft.com/office/drawing/2014/main" id="{7CE62F9F-0F25-F0CA-58B5-0C4177183C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3211" y="5697343"/>
            <a:ext cx="252028" cy="463297"/>
          </a:xfrm>
          <a:prstGeom prst="rect">
            <a:avLst/>
          </a:prstGeom>
        </p:spPr>
      </p:pic>
      <p:sp>
        <p:nvSpPr>
          <p:cNvPr id="13" name="ZoneTexte 19">
            <a:extLst>
              <a:ext uri="{FF2B5EF4-FFF2-40B4-BE49-F238E27FC236}">
                <a16:creationId xmlns:a16="http://schemas.microsoft.com/office/drawing/2014/main" id="{91383E94-6834-FD02-BF7F-20C13A334F2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982656" y="30690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</a:p>
        </p:txBody>
      </p:sp>
      <p:pic>
        <p:nvPicPr>
          <p:cNvPr id="14" name="Image 38" descr="SignalSPAD.png">
            <a:extLst>
              <a:ext uri="{FF2B5EF4-FFF2-40B4-BE49-F238E27FC236}">
                <a16:creationId xmlns:a16="http://schemas.microsoft.com/office/drawing/2014/main" id="{90780D16-77D7-5D2E-16C2-A8FAE727A55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216" y="3105055"/>
            <a:ext cx="227475" cy="435865"/>
          </a:xfrm>
          <a:prstGeom prst="rect">
            <a:avLst/>
          </a:prstGeom>
        </p:spPr>
      </p:pic>
      <p:sp>
        <p:nvSpPr>
          <p:cNvPr id="27" name="Ellipse 17">
            <a:extLst>
              <a:ext uri="{FF2B5EF4-FFF2-40B4-BE49-F238E27FC236}">
                <a16:creationId xmlns:a16="http://schemas.microsoft.com/office/drawing/2014/main" id="{0C34F69A-76AF-322D-B477-44F1A38614A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403146" y="4365177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ZoneTexte 57">
            <a:extLst>
              <a:ext uri="{FF2B5EF4-FFF2-40B4-BE49-F238E27FC236}">
                <a16:creationId xmlns:a16="http://schemas.microsoft.com/office/drawing/2014/main" id="{FF4A482A-B168-0D03-820F-7411581B33F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943189" y="4175101"/>
            <a:ext cx="5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</a:p>
        </p:txBody>
      </p:sp>
      <p:sp>
        <p:nvSpPr>
          <p:cNvPr id="29" name="ZoneTexte 58">
            <a:extLst>
              <a:ext uri="{FF2B5EF4-FFF2-40B4-BE49-F238E27FC236}">
                <a16:creationId xmlns:a16="http://schemas.microsoft.com/office/drawing/2014/main" id="{DFD94646-9DFE-ADE5-53D6-F081F855162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828261" y="18015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F2E6266-784D-98E4-1BDF-3109F2E9B8C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0800000">
            <a:off x="8079093" y="2708448"/>
            <a:ext cx="864096" cy="1584176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04499F0-7ACE-C4A8-43EB-21067721918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795621">
            <a:off x="8626250" y="2620833"/>
            <a:ext cx="864096" cy="1847075"/>
          </a:xfrm>
          <a:prstGeom prst="arc">
            <a:avLst>
              <a:gd name="adj1" fmla="val 17060250"/>
              <a:gd name="adj2" fmla="val 4439855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AAD52E-B534-81C7-C69C-5E5DA57387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5904627">
            <a:off x="8577707" y="1830526"/>
            <a:ext cx="1348999" cy="1432670"/>
          </a:xfrm>
          <a:prstGeom prst="arc">
            <a:avLst>
              <a:gd name="adj1" fmla="val 17060250"/>
              <a:gd name="adj2" fmla="val 5174609"/>
            </a:avLst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44944-CE12-9B81-31E5-35752F7AC7C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0634" y="1340281"/>
            <a:ext cx="4385332" cy="312720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11F159-784C-499E-0A28-E8E50416278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" y="640863"/>
            <a:ext cx="443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cross-section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BF3469-1505-0E15-5E89-60B04F8BAA3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514408" y="640863"/>
            <a:ext cx="31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Schematic circuit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D28600-25EE-A2E1-1B0A-339E5FB9230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752554" y="640863"/>
            <a:ext cx="443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SPAD I-V curve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2508636-AE71-7B9A-AEB8-5638D6A519F8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7654410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C228BBF-B26A-9823-2813-AFD0634F7EA7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4514408" y="716280"/>
            <a:ext cx="0" cy="596900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accent5">
                <a:lumMod val="75000"/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186807-420A-70A1-7EFE-490BD3A8F6A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396213" y="363787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Quench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589C38-CBC3-D65C-E9B7-F519D115953B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904631" y="226986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Hold-off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B7E4AE-1C3A-67D4-DE69-DBAA19D79599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8820158" y="15576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Recharge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2AB4A5-012C-7A32-7CD8-98F0C5AC338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153278" y="1259637"/>
            <a:ext cx="147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(20-60 V)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36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  <p:tag name="PPSPLIT_DONE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PSPLIT_ID" val=" 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PPSPLIT_ID" val=" 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PSPLIT_ID" val=" 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PSPLIT_ID" val=" 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PSPLIT_ID" val=" 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PSPLIT_ID" val=" 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PSPLIT_ID" val=" 1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PSPLIT_ID" val=" 1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PSPLIT_ID" val=" 2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PSPLIT_ID" val=" 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PPSPLIT_ID" val=" 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PSPLIT_ID" val=" 2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PSPLIT_ID" val=" 2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PSPLIT_ID" val=" 2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PSPLIT_ID" val=" 3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PSPLIT_ID" val=" 3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PSPLIT_ID" val=" 3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PSPLIT_ID" val=" 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PSPLIT_ID" val=" 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PPSPLIT_ID" val=" 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PSPLIT_ID" val=" 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PSPLIT_ID" val=" 1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PSPLIT_ID" val=" 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PSPLIT_ID" val=" 1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PSPLIT_ID" val=" 1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PSPLIT_ID" val=" 1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PSPLIT_ID" val=" 2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PSPLIT_ID" val=" 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PPSPLIT_ID" val=" 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PSPLIT_ID" val=" 2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PSPLIT_ID" val=" 2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PSPLIT_ID" val=" 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PSPLIT_ID" val=" 3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PSPLIT_ID" val=" 3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PSPLIT_ID" val=" 3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PSPLIT_ID" val=" 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  <p:tag name="PPSPLIT_DON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  <p:tag name="PPSPLIT_DONE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  <p:tag name="PPSPLIT_DON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  <p:tag name="PPSPLIT_DONE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  <p:tag name="PPSPLIT_DONE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  <p:tag name="PPSPLIT_DON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  <p:tag name="PPSPLIT_DONE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  <p:tag name="PPSPLIT_DONE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  <p:tag name="PPSPLIT_DON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  <p:tag name="PPSPLIT_DONE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  <p:tag name="PPSPLIT_DON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  <p:tag name="PPSPLIT_DONE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  <p:tag name="PPSPLIT_DON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  <p:tag name="PPSPLIT_DONE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  <p:tag name="PPSPLIT_DONE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  <p:tag name="PPSPLIT_DONE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PSPLIT_ID" val=" 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PSPLIT_ID" val=" 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PSPLIT_ID" val=" 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PSPLIT_ID" val=" 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PSPLIT_ID" val=" 2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PSPLIT_ID" val=" 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PSPLIT_ID" val=" 3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PSPLIT_ID" val=" 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PSPLIT_ID" val=" 3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  <p:tag name="PPSPLIT_DON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PSPLIT_ID" val=" 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PSPLIT_ID" val=" 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PSPLIT_ID" val=" 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PSPLIT_ID" val=" 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PSPLIT_ID" val=" 1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PSPLIT_ID" val=" 1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PSPLIT_ID" val=" 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PSPLIT_ID" val=" 2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PSPLIT_ID" val=" 2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PSPLIT_ID" val=" 3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PSPLIT_ID" val=" 3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PSPLIT_ID" val=" 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  <p:tag name="PPSPLIT_DON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PSPLIT_ID" val=" 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PSPLIT_ID" val=" 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PSPLIT_ID" val=" 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PSPLIT_ID" val=" 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PSPLIT_ID" val=" 1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PSPLIT_ID" val=" 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PSPLIT_ID" val=" 2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PSPLIT_ID" val=" 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PPSPLIT_ID" val=" 2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PSPLIT_ID" val=" 2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PSPLIT_ID" val=" 2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PSPLIT_ID" val=" 2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PSPLIT_ID" val=" 3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PSPLIT_ID" val=" 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PSPLIT_ID" val=" 3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heme/theme1.xml><?xml version="1.0" encoding="utf-8"?>
<a:theme xmlns:a="http://schemas.openxmlformats.org/drawingml/2006/main" name="NSSMIC_KD">
  <a:themeElements>
    <a:clrScheme name="ThemeUdeS_2021">
      <a:dk1>
        <a:srgbClr val="000000"/>
      </a:dk1>
      <a:lt1>
        <a:srgbClr val="00A955"/>
      </a:lt1>
      <a:dk2>
        <a:srgbClr val="48695C"/>
      </a:dk2>
      <a:lt2>
        <a:srgbClr val="447C59"/>
      </a:lt2>
      <a:accent1>
        <a:srgbClr val="3C8F58"/>
      </a:accent1>
      <a:accent2>
        <a:srgbClr val="59AD55"/>
      </a:accent2>
      <a:accent3>
        <a:srgbClr val="79B551"/>
      </a:accent3>
      <a:accent4>
        <a:srgbClr val="95C14E"/>
      </a:accent4>
      <a:accent5>
        <a:srgbClr val="717868"/>
      </a:accent5>
      <a:accent6>
        <a:srgbClr val="E5A938"/>
      </a:accent6>
      <a:hlink>
        <a:srgbClr val="1D1D1D"/>
      </a:hlink>
      <a:folHlink>
        <a:srgbClr val="9DAF8A"/>
      </a:folHlink>
    </a:clrScheme>
    <a:fontScheme name="pal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SSMIC_KD" id="{DC862D0F-4860-4740-B73C-E5E106A4CC4D}" vid="{3DC2778A-E600-4849-8D1B-CECC33D5B05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5">
    <a:dk1>
      <a:srgbClr val="2C2C2C"/>
    </a:dk1>
    <a:lt1>
      <a:sysClr val="window" lastClr="FFFFFF"/>
    </a:lt1>
    <a:dk2>
      <a:srgbClr val="000000"/>
    </a:dk2>
    <a:lt2>
      <a:srgbClr val="F2F2F2"/>
    </a:lt2>
    <a:accent1>
      <a:srgbClr val="00B050"/>
    </a:accent1>
    <a:accent2>
      <a:srgbClr val="EFC119"/>
    </a:accent2>
    <a:accent3>
      <a:srgbClr val="EFC119"/>
    </a:accent3>
    <a:accent4>
      <a:srgbClr val="969890"/>
    </a:accent4>
    <a:accent5>
      <a:srgbClr val="50B4F2"/>
    </a:accent5>
    <a:accent6>
      <a:srgbClr val="C05A3A"/>
    </a:accent6>
    <a:hlink>
      <a:srgbClr val="EFC119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89F94DEA21AE449E49FB4779C1F9E4" ma:contentTypeVersion="23" ma:contentTypeDescription="Crée un document." ma:contentTypeScope="" ma:versionID="239b541dca4905a451e8955ceccd7cd2">
  <xsd:schema xmlns:xsd="http://www.w3.org/2001/XMLSchema" xmlns:xs="http://www.w3.org/2001/XMLSchema" xmlns:p="http://schemas.microsoft.com/office/2006/metadata/properties" xmlns:ns2="75cfb730-a094-4d5b-9149-d012a99633b1" xmlns:ns3="ccfccc33-df0b-46c6-b902-1d9b78a7fe41" targetNamespace="http://schemas.microsoft.com/office/2006/metadata/properties" ma:root="true" ma:fieldsID="e4c053fe1d17843f9be8f3b7e0dd336b" ns2:_="" ns3:_="">
    <xsd:import namespace="75cfb730-a094-4d5b-9149-d012a99633b1"/>
    <xsd:import namespace="ccfccc33-df0b-46c6-b902-1d9b78a7fe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fb730-a094-4d5b-9149-d012a99633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0db2b26-e0fa-4315-ad50-b325d67c734e}" ma:internalName="TaxCatchAll" ma:showField="CatchAllData" ma:web="75cfb730-a094-4d5b-9149-d012a99633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ccc33-df0b-46c6-b902-1d9b78a7f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ccc33-df0b-46c6-b902-1d9b78a7fe41">
      <Terms xmlns="http://schemas.microsoft.com/office/infopath/2007/PartnerControls"/>
    </lcf76f155ced4ddcb4097134ff3c332f>
    <TaxCatchAll xmlns="75cfb730-a094-4d5b-9149-d012a99633b1" xsi:nil="true"/>
  </documentManagement>
</p:properties>
</file>

<file path=customXml/itemProps1.xml><?xml version="1.0" encoding="utf-8"?>
<ds:datastoreItem xmlns:ds="http://schemas.openxmlformats.org/officeDocument/2006/customXml" ds:itemID="{BA331A53-56EB-4C3C-A8D7-5073CC1259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fb730-a094-4d5b-9149-d012a99633b1"/>
    <ds:schemaRef ds:uri="ccfccc33-df0b-46c6-b902-1d9b78a7fe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C06204-77A0-4FDF-B545-4938F9821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76ACE-4C4F-48C3-B813-834D49EF3362}">
  <ds:schemaRefs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ccfccc33-df0b-46c6-b902-1d9b78a7fe41"/>
    <ds:schemaRef ds:uri="75cfb730-a094-4d5b-9149-d012a99633b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NSSMIC_KD</Template>
  <TotalTime>0</TotalTime>
  <Words>3839</Words>
  <Application>Microsoft Office PowerPoint</Application>
  <PresentationFormat>Grand écran</PresentationFormat>
  <Paragraphs>699</Paragraphs>
  <Slides>50</Slides>
  <Notes>43</Notes>
  <HiddenSlides>2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Arial</vt:lpstr>
      <vt:lpstr>Arial Narrow</vt:lpstr>
      <vt:lpstr>Book Antiqua</vt:lpstr>
      <vt:lpstr>Calibri</vt:lpstr>
      <vt:lpstr>Lucida Grande</vt:lpstr>
      <vt:lpstr>Times New Roman</vt:lpstr>
      <vt:lpstr>Wingdings</vt:lpstr>
      <vt:lpstr>NSSMIC_KD</vt:lpstr>
      <vt:lpstr>#133 Photon-to-Digital Converter for Large Scale Noble Liquid Detectors and Neutron Imaging</vt:lpstr>
      <vt:lpstr>Présentation PowerPoint</vt:lpstr>
      <vt:lpstr>Présentation PowerPoint</vt:lpstr>
      <vt:lpstr>Digital Solution: 3DPDC + Tile controller</vt:lpstr>
      <vt:lpstr>Digital Solution: 3DPDC + Tile controller</vt:lpstr>
      <vt:lpstr>Digital Solution: 3DPDC + Tile controller</vt:lpstr>
      <vt:lpstr>Digital Solution: 3DPDC + Tile controller</vt:lpstr>
      <vt:lpstr>Single photon avalanche diode (SPAD)</vt:lpstr>
      <vt:lpstr>Single photon avalanche diode (SPAD)</vt:lpstr>
      <vt:lpstr>Single photon avalanche diode (SPAD)</vt:lpstr>
      <vt:lpstr>Single photon avalanche diode (SPAD)</vt:lpstr>
      <vt:lpstr>Single photon avalanche diode (SPAD)</vt:lpstr>
      <vt:lpstr>Analog SiPM VS Digital SiPM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Photon-to-Digital Converter: Architecture</vt:lpstr>
      <vt:lpstr>Pdc: Fabricated CMOS READOUT</vt:lpstr>
      <vt:lpstr>2×2 Photodetection Module</vt:lpstr>
      <vt:lpstr>2×2 Photodetection Module with LED Testing</vt:lpstr>
      <vt:lpstr>2×2 Photodetection Module with LED Testing</vt:lpstr>
      <vt:lpstr>2×2 Photodetection Module with LED Testing</vt:lpstr>
      <vt:lpstr>2×2 Photodetection Module with LED Testing</vt:lpstr>
      <vt:lpstr>Wafer run of the PDC</vt:lpstr>
      <vt:lpstr>Test Bench for wafer-level measurement</vt:lpstr>
      <vt:lpstr>Test Bench for wafer-level measurement</vt:lpstr>
      <vt:lpstr>Test Bench for wafer-level measurement</vt:lpstr>
      <vt:lpstr>Test Bench for wafer-level measurement</vt:lpstr>
      <vt:lpstr>Test Bench for wafer-level measurement</vt:lpstr>
      <vt:lpstr>Conclusion</vt:lpstr>
      <vt:lpstr>Conclusion</vt:lpstr>
      <vt:lpstr>Conclusion</vt:lpstr>
      <vt:lpstr>Conclusion</vt:lpstr>
      <vt:lpstr>Conclusion</vt:lpstr>
      <vt:lpstr>A team’s work</vt:lpstr>
      <vt:lpstr>References</vt:lpstr>
      <vt:lpstr>BACKUP</vt:lpstr>
      <vt:lpstr>Test Bench for wafer-level measurement</vt:lpstr>
      <vt:lpstr>Portable API-Based neutron Radiography</vt:lpstr>
      <vt:lpstr>Digital Solution: Towards a 3D Integration</vt:lpstr>
      <vt:lpstr>8×8 Photodetection Module</vt:lpstr>
      <vt:lpstr>Next Step: FPGA board to a Tile controller</vt:lpstr>
      <vt:lpstr>Toward 3d-PDC</vt:lpstr>
      <vt:lpstr>Test Bench for wafer-level measurement</vt:lpstr>
      <vt:lpstr>Test Bench for wafer-level measurement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2023-08-20T17:12:34Z</dcterms:created>
  <dcterms:modified xsi:type="dcterms:W3CDTF">2024-02-14T16:51:50Z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0x0101004089F94DEA21AE449E49FB4779C1F9E4</vt:lpwstr>
  </property>
  <property fmtid="{D5CDD505-2E9C-101B-9397-08002B2CF9AE}" pid="3" name="MediaServiceImageTags">
    <vt:lpwstr/>
  </property>
</Properties>
</file>