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42" r:id="rId2"/>
    <p:sldId id="360" r:id="rId3"/>
    <p:sldId id="361" r:id="rId4"/>
    <p:sldId id="362" r:id="rId5"/>
    <p:sldId id="366" r:id="rId6"/>
    <p:sldId id="367" r:id="rId7"/>
    <p:sldId id="368" r:id="rId8"/>
    <p:sldId id="363" r:id="rId9"/>
    <p:sldId id="364" r:id="rId10"/>
    <p:sldId id="353" r:id="rId11"/>
    <p:sldId id="354" r:id="rId12"/>
    <p:sldId id="355" r:id="rId13"/>
    <p:sldId id="356" r:id="rId14"/>
    <p:sldId id="357" r:id="rId15"/>
    <p:sldId id="358" r:id="rId16"/>
    <p:sldId id="359" r:id="rId17"/>
    <p:sldId id="369" r:id="rId18"/>
    <p:sldId id="370" r:id="rId19"/>
    <p:sldId id="350" r:id="rId20"/>
    <p:sldId id="371" r:id="rId21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82F35-10A7-D042-99F1-3C7B395CEDE2}" v="283" dt="2024-02-16T22:17:05.3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/>
    <p:restoredTop sz="95640"/>
  </p:normalViewPr>
  <p:slideViewPr>
    <p:cSldViewPr snapToGrid="0" snapToObjects="1" showGuides="1">
      <p:cViewPr varScale="1">
        <p:scale>
          <a:sx n="157" d="100"/>
          <a:sy n="157" d="100"/>
        </p:scale>
        <p:origin x="224" y="1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95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027147AF-F9A9-4D63-B19C-9085990CD5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CBD61C2-5F26-464A-B758-BBDE5675F14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54E031E3-DD17-4C95-A0E6-85D002532B69}" type="datetime1">
              <a:rPr lang="fr-FR" smtClean="0"/>
              <a:t>16/02/2024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557DEE5-DD29-4FD4-85BE-B7B87A25DF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371C804-CB60-49D5-B44A-80D733B5C7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E341B19B-2722-49DF-987B-0896100D0F3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7703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fr-FR" sz="1200"/>
            </a:lvl1pPr>
          </a:lstStyle>
          <a:p>
            <a:pPr rtl="0"/>
            <a:fld id="{CBCEB06C-F54A-4218-AE3A-43904F0A8A4F}" type="datetime1">
              <a:rPr lang="fr-FR" smtClean="0"/>
              <a:t>16/02/2024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fr-FR" sz="12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fr-FR" sz="1200"/>
            </a:lvl1pPr>
          </a:lstStyle>
          <a:p>
            <a:pPr rtl="0"/>
            <a:fld id="{DEF75CB5-5666-5049-9AE0-38EFD385C21E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fr-FR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294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8972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EF75CB5-5666-5049-9AE0-38EFD385C21E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525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endParaRPr lang="fr-FR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DEF75CB5-5666-5049-9AE0-38EFD385C21E}" type="slidenum">
              <a:rPr lang="fr-FR" smtClean="0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76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du contenu 14">
            <a:extLst>
              <a:ext uri="{FF2B5EF4-FFF2-40B4-BE49-F238E27FC236}">
                <a16:creationId xmlns:a16="http://schemas.microsoft.com/office/drawing/2014/main" id="{F6856948-14CB-159E-5A7C-80A011564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0" y="0"/>
            <a:ext cx="12192000" cy="6832599"/>
          </a:xfrm>
          <a:prstGeom prst="rect">
            <a:avLst/>
          </a:prstGeom>
        </p:spPr>
      </p:pic>
      <p:pic>
        <p:nvPicPr>
          <p:cNvPr id="9" name="Espace réservé du contenu 14">
            <a:extLst>
              <a:ext uri="{FF2B5EF4-FFF2-40B4-BE49-F238E27FC236}">
                <a16:creationId xmlns:a16="http://schemas.microsoft.com/office/drawing/2014/main" id="{7FFF1F47-49A0-3608-5C50-3C5741546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901" t="2692" r="9005" b="2173"/>
          <a:stretch/>
        </p:blipFill>
        <p:spPr>
          <a:xfrm>
            <a:off x="-3" y="37"/>
            <a:ext cx="12192000" cy="685386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27164"/>
            <a:ext cx="12191998" cy="1323440"/>
          </a:xfrm>
        </p:spPr>
        <p:txBody>
          <a:bodyPr rtlCol="0">
            <a:noAutofit/>
          </a:bodyPr>
          <a:lstStyle>
            <a:lvl1pPr algn="ctr">
              <a:defRPr lang="fr-FR" sz="6000" kern="1200" spc="2200" baseline="0">
                <a:solidFill>
                  <a:schemeClr val="accent5"/>
                </a:solidFill>
              </a:defRPr>
            </a:lvl1pPr>
          </a:lstStyle>
          <a:p>
            <a:pPr rtl="0"/>
            <a:r>
              <a:rPr lang="fr-FR"/>
              <a:t>Cliquez pour modifier le titre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558868"/>
            <a:ext cx="12191997" cy="781119"/>
          </a:xfrm>
        </p:spPr>
        <p:txBody>
          <a:bodyPr rtlCol="0">
            <a:noAutofit/>
          </a:bodyPr>
          <a:lstStyle>
            <a:lvl1pPr marL="0" indent="0" algn="ctr">
              <a:buNone/>
              <a:defRPr lang="fr-FR" sz="4000" b="0" i="0" spc="1800" baseline="0">
                <a:solidFill>
                  <a:schemeClr val="bg1"/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  <a:lvl2pPr marL="457200" indent="0" algn="ctr">
              <a:buNone/>
              <a:defRPr lang="fr-FR" sz="2000"/>
            </a:lvl2pPr>
            <a:lvl3pPr marL="914400" indent="0" algn="ctr">
              <a:buNone/>
              <a:defRPr lang="fr-FR" sz="1800"/>
            </a:lvl3pPr>
            <a:lvl4pPr marL="1371600" indent="0" algn="ctr">
              <a:buNone/>
              <a:defRPr lang="fr-FR" sz="1600"/>
            </a:lvl4pPr>
            <a:lvl5pPr marL="1828800" indent="0" algn="ctr">
              <a:buNone/>
              <a:defRPr lang="fr-FR" sz="1600"/>
            </a:lvl5pPr>
            <a:lvl6pPr marL="2286000" indent="0" algn="ctr">
              <a:buNone/>
              <a:defRPr lang="fr-FR" sz="1600"/>
            </a:lvl6pPr>
            <a:lvl7pPr marL="2743200" indent="0" algn="ctr">
              <a:buNone/>
              <a:defRPr lang="fr-FR" sz="1600"/>
            </a:lvl7pPr>
            <a:lvl8pPr marL="3200400" indent="0" algn="ctr">
              <a:buNone/>
              <a:defRPr lang="fr-FR" sz="1600"/>
            </a:lvl8pPr>
            <a:lvl9pPr marL="3657600" indent="0" algn="ctr">
              <a:buNone/>
              <a:defRPr lang="fr-FR" sz="1600"/>
            </a:lvl9pPr>
          </a:lstStyle>
          <a:p>
            <a:pPr rtl="0"/>
            <a:r>
              <a:rPr lang="fr-FR"/>
              <a:t>Cliquez pour modifier le sous-titre</a:t>
            </a:r>
          </a:p>
        </p:txBody>
      </p:sp>
      <p:sp>
        <p:nvSpPr>
          <p:cNvPr id="8" name="Espace réservé du texte 9">
            <a:extLst>
              <a:ext uri="{FF2B5EF4-FFF2-40B4-BE49-F238E27FC236}">
                <a16:creationId xmlns:a16="http://schemas.microsoft.com/office/drawing/2014/main" id="{07BA9FA4-8138-9E88-1DA3-FE01F56721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532550"/>
            <a:ext cx="12192000" cy="1323440"/>
          </a:xfrm>
          <a:solidFill>
            <a:schemeClr val="tx1">
              <a:alpha val="61961"/>
            </a:schemeClr>
          </a:solidFill>
        </p:spPr>
        <p:txBody>
          <a:bodyPr lIns="0" tIns="0" rIns="0" bIns="0" rtlCol="0" anchor="ctr" anchorCtr="0">
            <a:noAutofit/>
          </a:bodyPr>
          <a:lstStyle>
            <a:lvl1pPr marL="0" indent="0" algn="ctr">
              <a:lnSpc>
                <a:spcPct val="60000"/>
              </a:lnSpc>
              <a:buNone/>
              <a:defRPr lang="fr-FR" sz="2000" b="0" i="0" spc="3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/>
              <a:t>Cliquez pour modifier le style de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ce réservé du contenu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Espace réservé du contenu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5845" y="-6350"/>
            <a:ext cx="7732295" cy="68538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5F19E97-D266-0158-DB58-8B80C6AE8445}"/>
              </a:ext>
            </a:extLst>
          </p:cNvPr>
          <p:cNvSpPr/>
          <p:nvPr userDrawn="1"/>
        </p:nvSpPr>
        <p:spPr>
          <a:xfrm>
            <a:off x="-1" y="0"/>
            <a:ext cx="8784040" cy="685915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3661" y="1052108"/>
            <a:ext cx="6910627" cy="1164882"/>
          </a:xfrm>
        </p:spPr>
        <p:txBody>
          <a:bodyPr rtlCol="0" anchor="b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 noProof="0"/>
              <a:t>Cliquez pour modifier le style du titre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FAEE2076-2104-00E8-4FC5-D2D1939662A8}"/>
              </a:ext>
            </a:extLst>
          </p:cNvPr>
          <p:cNvSpPr/>
          <p:nvPr userDrawn="1"/>
        </p:nvSpPr>
        <p:spPr>
          <a:xfrm>
            <a:off x="1876516" y="842493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noProof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29EA78E-CF91-A313-1EA3-1B737189BE6A}"/>
              </a:ext>
            </a:extLst>
          </p:cNvPr>
          <p:cNvSpPr/>
          <p:nvPr userDrawn="1"/>
        </p:nvSpPr>
        <p:spPr>
          <a:xfrm>
            <a:off x="3272500" y="5713197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noProof="0"/>
          </a:p>
        </p:txBody>
      </p:sp>
      <p:sp>
        <p:nvSpPr>
          <p:cNvPr id="21" name="Espace réservé du texte 19">
            <a:extLst>
              <a:ext uri="{FF2B5EF4-FFF2-40B4-BE49-F238E27FC236}">
                <a16:creationId xmlns:a16="http://schemas.microsoft.com/office/drawing/2014/main" id="{BC4BAB7B-AB4F-FB57-387C-7A8618043E2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25623" y="2530837"/>
            <a:ext cx="6888665" cy="961087"/>
          </a:xfrm>
        </p:spPr>
        <p:txBody>
          <a:bodyPr rtlCol="0">
            <a:noAutofit/>
          </a:bodyPr>
          <a:lstStyle>
            <a:lvl1pPr>
              <a:lnSpc>
                <a:spcPct val="140000"/>
              </a:lnSpc>
              <a:defRPr lang="fr-FR" sz="20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7512376E-E81C-EEBC-A5F9-53785637088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25624" y="3617963"/>
            <a:ext cx="6888665" cy="2241805"/>
          </a:xfrm>
        </p:spPr>
        <p:txBody>
          <a:bodyPr rtlCol="0" anchor="t">
            <a:noAutofit/>
          </a:bodyPr>
          <a:lstStyle>
            <a:lvl1pPr marL="285750" marR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lang="fr-FR" sz="1600">
                <a:solidFill>
                  <a:schemeClr val="bg1"/>
                </a:solidFill>
                <a:latin typeface="+mn-lt"/>
                <a:cs typeface="Biome" panose="020B0503030204020804" pitchFamily="34" charset="0"/>
              </a:defRPr>
            </a:lvl1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fr-FR"/>
            </a:pPr>
            <a:r>
              <a:rPr lang="fr-FR" noProof="0">
                <a:solidFill>
                  <a:schemeClr val="bg1"/>
                </a:solidFill>
              </a:rPr>
              <a:t>Modifiez les styles du texte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fr-FR"/>
            </a:pPr>
            <a:r>
              <a:rPr lang="fr-FR" noProof="0">
                <a:solidFill>
                  <a:schemeClr val="bg1"/>
                </a:solidFill>
              </a:rPr>
              <a:t>Modifiez les styles du texte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 lang="fr-FR"/>
            </a:pPr>
            <a:r>
              <a:rPr lang="fr-FR" noProof="0">
                <a:solidFill>
                  <a:schemeClr val="bg1"/>
                </a:solidFill>
              </a:rPr>
              <a:t>Modifiez les styles du texte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Tx/>
              <a:tabLst/>
              <a:defRPr lang="fr-FR"/>
            </a:pPr>
            <a:endParaRPr lang="fr-FR" noProof="0">
              <a:solidFill>
                <a:schemeClr val="bg1"/>
              </a:solidFill>
            </a:endParaRPr>
          </a:p>
          <a:p>
            <a:pPr rtl="0"/>
            <a:endParaRPr lang="fr-FR" noProof="0">
              <a:solidFill>
                <a:schemeClr val="bg1"/>
              </a:solidFill>
            </a:endParaRPr>
          </a:p>
          <a:p>
            <a:pPr rtl="0"/>
            <a:endParaRPr lang="fr-FR" noProof="0">
              <a:solidFill>
                <a:schemeClr val="bg1"/>
              </a:solidFill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67E9B3C-3EC9-30D0-6EEC-FFD2F1067447}"/>
              </a:ext>
            </a:extLst>
          </p:cNvPr>
          <p:cNvCxnSpPr>
            <a:cxnSpLocks/>
          </p:cNvCxnSpPr>
          <p:nvPr userDrawn="1"/>
        </p:nvCxnSpPr>
        <p:spPr>
          <a:xfrm>
            <a:off x="-12590" y="2359726"/>
            <a:ext cx="532008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4">
            <a:extLst>
              <a:ext uri="{FF2B5EF4-FFF2-40B4-BE49-F238E27FC236}">
                <a16:creationId xmlns:a16="http://schemas.microsoft.com/office/drawing/2014/main" id="{CB971EAC-E57B-EF86-ED6F-AE35987CD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Résultats scientifiques</a:t>
            </a:r>
          </a:p>
        </p:txBody>
      </p:sp>
      <p:sp>
        <p:nvSpPr>
          <p:cNvPr id="19" name="Espace réservé du numéro de diapositive 5">
            <a:extLst>
              <a:ext uri="{FF2B5EF4-FFF2-40B4-BE49-F238E27FC236}">
                <a16:creationId xmlns:a16="http://schemas.microsoft.com/office/drawing/2014/main" id="{8A0ED8DF-4F9C-BDFE-68ED-49B03A544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16" name="Graphique 12">
            <a:extLst>
              <a:ext uri="{FF2B5EF4-FFF2-40B4-BE49-F238E27FC236}">
                <a16:creationId xmlns:a16="http://schemas.microsoft.com/office/drawing/2014/main" id="{44BC0460-E5E3-23E3-6335-36CF4BEB87F3}"/>
              </a:ext>
            </a:extLst>
          </p:cNvPr>
          <p:cNvSpPr/>
          <p:nvPr userDrawn="1"/>
        </p:nvSpPr>
        <p:spPr>
          <a:xfrm>
            <a:off x="2360199" y="596691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616662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34">
            <a:extLst>
              <a:ext uri="{FF2B5EF4-FFF2-40B4-BE49-F238E27FC236}">
                <a16:creationId xmlns:a16="http://schemas.microsoft.com/office/drawing/2014/main" id="{E699CB90-DCF5-D9AC-0A86-1E02CB3418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8000"/>
          </a:blip>
          <a:srcRect/>
          <a:stretch/>
        </p:blipFill>
        <p:spPr>
          <a:xfrm>
            <a:off x="0" y="11089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ADD8375-FF36-FC51-FBBD-A4EBCE6D932A}"/>
              </a:ext>
            </a:extLst>
          </p:cNvPr>
          <p:cNvSpPr/>
          <p:nvPr userDrawn="1"/>
        </p:nvSpPr>
        <p:spPr>
          <a:xfrm>
            <a:off x="322118" y="365124"/>
            <a:ext cx="11547765" cy="623728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lang="fr-FR" spc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70A684CF-D752-D358-B0D4-0DA2FFB2C78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09530" y="2220319"/>
            <a:ext cx="8845828" cy="929026"/>
          </a:xfrm>
        </p:spPr>
        <p:txBody>
          <a:bodyPr rtlCol="0" anchor="t">
            <a:noAutofit/>
          </a:bodyPr>
          <a:lstStyle>
            <a:lvl1pPr marL="0" indent="0" algn="ctr">
              <a:lnSpc>
                <a:spcPct val="140000"/>
              </a:lnSpc>
              <a:buFontTx/>
              <a:buNone/>
              <a:defRPr lang="fr-FR"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B9C04702-97CE-9583-8282-DF8500E5ABEF}"/>
              </a:ext>
            </a:extLst>
          </p:cNvPr>
          <p:cNvCxnSpPr>
            <a:cxnSpLocks/>
          </p:cNvCxnSpPr>
          <p:nvPr userDrawn="1"/>
        </p:nvCxnSpPr>
        <p:spPr>
          <a:xfrm>
            <a:off x="4451205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96439E47-02A2-4A4F-1E4A-5DF22C90533A}"/>
              </a:ext>
            </a:extLst>
          </p:cNvPr>
          <p:cNvCxnSpPr>
            <a:cxnSpLocks/>
          </p:cNvCxnSpPr>
          <p:nvPr userDrawn="1"/>
        </p:nvCxnSpPr>
        <p:spPr>
          <a:xfrm>
            <a:off x="7756108" y="3330985"/>
            <a:ext cx="0" cy="1774795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ce réservé du texte 3">
            <a:extLst>
              <a:ext uri="{FF2B5EF4-FFF2-40B4-BE49-F238E27FC236}">
                <a16:creationId xmlns:a16="http://schemas.microsoft.com/office/drawing/2014/main" id="{1ABCF599-DE3A-3924-1B55-8986557F7D6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557437" y="3360802"/>
            <a:ext cx="2522391" cy="1721355"/>
          </a:xfrm>
        </p:spPr>
        <p:txBody>
          <a:bodyPr rtlCol="0" anchor="ctr">
            <a:noAutofit/>
          </a:bodyPr>
          <a:lstStyle>
            <a:lvl1pPr algn="ctr">
              <a:defRPr lang="fr-FR" sz="20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19" name="Espace réservé du texte 3">
            <a:extLst>
              <a:ext uri="{FF2B5EF4-FFF2-40B4-BE49-F238E27FC236}">
                <a16:creationId xmlns:a16="http://schemas.microsoft.com/office/drawing/2014/main" id="{95711A8B-0B07-4705-5569-EA1C5E3964C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0601" y="335808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lang="fr-FR" sz="20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1" name="Espace réservé du texte 3">
            <a:extLst>
              <a:ext uri="{FF2B5EF4-FFF2-40B4-BE49-F238E27FC236}">
                <a16:creationId xmlns:a16="http://schemas.microsoft.com/office/drawing/2014/main" id="{18BA5EC5-6267-42DB-3068-781F4FBA335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125381" y="3360802"/>
            <a:ext cx="2587137" cy="1721355"/>
          </a:xfrm>
        </p:spPr>
        <p:txBody>
          <a:bodyPr rtlCol="0" anchor="ctr">
            <a:noAutofit/>
          </a:bodyPr>
          <a:lstStyle>
            <a:lvl1pPr algn="ctr">
              <a:defRPr lang="fr-FR" sz="20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22" name="Espace réservé du pied de page 4">
            <a:extLst>
              <a:ext uri="{FF2B5EF4-FFF2-40B4-BE49-F238E27FC236}">
                <a16:creationId xmlns:a16="http://schemas.microsoft.com/office/drawing/2014/main" id="{2E394DBB-1E16-C49F-3143-1C827302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Résultats scientifiques</a:t>
            </a:r>
          </a:p>
        </p:txBody>
      </p:sp>
      <p:sp>
        <p:nvSpPr>
          <p:cNvPr id="23" name="Espace réservé du numéro de diapositive 5">
            <a:extLst>
              <a:ext uri="{FF2B5EF4-FFF2-40B4-BE49-F238E27FC236}">
                <a16:creationId xmlns:a16="http://schemas.microsoft.com/office/drawing/2014/main" id="{CE982166-168E-4452-AD77-7BDE30E2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14" name="Graphique 12">
            <a:extLst>
              <a:ext uri="{FF2B5EF4-FFF2-40B4-BE49-F238E27FC236}">
                <a16:creationId xmlns:a16="http://schemas.microsoft.com/office/drawing/2014/main" id="{33860DCC-9F93-1344-72B0-356F9A045A3A}"/>
              </a:ext>
            </a:extLst>
          </p:cNvPr>
          <p:cNvSpPr/>
          <p:nvPr userDrawn="1"/>
        </p:nvSpPr>
        <p:spPr>
          <a:xfrm>
            <a:off x="873270" y="3931194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  <p:sp>
        <p:nvSpPr>
          <p:cNvPr id="15" name="Graphique 15">
            <a:extLst>
              <a:ext uri="{FF2B5EF4-FFF2-40B4-BE49-F238E27FC236}">
                <a16:creationId xmlns:a16="http://schemas.microsoft.com/office/drawing/2014/main" id="{1ABE433E-FA5E-3262-5CAB-46DED868AF63}"/>
              </a:ext>
            </a:extLst>
          </p:cNvPr>
          <p:cNvSpPr/>
          <p:nvPr userDrawn="1"/>
        </p:nvSpPr>
        <p:spPr>
          <a:xfrm>
            <a:off x="10658835" y="2022227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  <p:sp>
        <p:nvSpPr>
          <p:cNvPr id="16" name="Graphique 15">
            <a:extLst>
              <a:ext uri="{FF2B5EF4-FFF2-40B4-BE49-F238E27FC236}">
                <a16:creationId xmlns:a16="http://schemas.microsoft.com/office/drawing/2014/main" id="{67D7C421-15EE-D350-36FE-97825F63A2BA}"/>
              </a:ext>
            </a:extLst>
          </p:cNvPr>
          <p:cNvSpPr/>
          <p:nvPr userDrawn="1"/>
        </p:nvSpPr>
        <p:spPr>
          <a:xfrm>
            <a:off x="8496299" y="5218771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39030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1E869C67-E833-BD41-7743-D6450600B9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9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5F27405-A048-8186-4834-FCBC24391D91}"/>
              </a:ext>
            </a:extLst>
          </p:cNvPr>
          <p:cNvSpPr/>
          <p:nvPr userDrawn="1"/>
        </p:nvSpPr>
        <p:spPr>
          <a:xfrm>
            <a:off x="532" y="11284"/>
            <a:ext cx="12192000" cy="6845323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0" y="365125"/>
            <a:ext cx="10515601" cy="1325563"/>
          </a:xfrm>
        </p:spPr>
        <p:txBody>
          <a:bodyPr rtlCol="0">
            <a:noAutofit/>
          </a:bodyPr>
          <a:lstStyle>
            <a:lvl1pPr algn="ctr">
              <a:defRPr lang="fr-FR" spc="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8" name="Espace réservé du texte 19">
            <a:extLst>
              <a:ext uri="{FF2B5EF4-FFF2-40B4-BE49-F238E27FC236}">
                <a16:creationId xmlns:a16="http://schemas.microsoft.com/office/drawing/2014/main" id="{416EC7F6-3F25-98AA-EA20-A759C49841A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8739" y="2714455"/>
            <a:ext cx="3953594" cy="509671"/>
          </a:xfrm>
        </p:spPr>
        <p:txBody>
          <a:bodyPr rtlCol="0" anchor="ctr">
            <a:noAutofit/>
          </a:bodyPr>
          <a:lstStyle>
            <a:lvl1pPr>
              <a:defRPr lang="fr-FR" sz="2000" spc="300"/>
            </a:lvl1pPr>
          </a:lstStyle>
          <a:p>
            <a:pPr lvl="0" rtl="0"/>
            <a:r>
              <a:rPr lang="fr-FR"/>
              <a:t>Cliquez pour modifier le texte</a:t>
            </a:r>
          </a:p>
        </p:txBody>
      </p:sp>
      <p:sp>
        <p:nvSpPr>
          <p:cNvPr id="40" name="Espace réservé du texte 19">
            <a:extLst>
              <a:ext uri="{FF2B5EF4-FFF2-40B4-BE49-F238E27FC236}">
                <a16:creationId xmlns:a16="http://schemas.microsoft.com/office/drawing/2014/main" id="{59A4D373-2403-6A05-1927-144387611C2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66224" y="2700810"/>
            <a:ext cx="3911982" cy="523316"/>
          </a:xfrm>
        </p:spPr>
        <p:txBody>
          <a:bodyPr rtlCol="0" anchor="ctr">
            <a:noAutofit/>
          </a:bodyPr>
          <a:lstStyle>
            <a:lvl1pPr>
              <a:defRPr lang="fr-FR" sz="2000" spc="300"/>
            </a:lvl1pPr>
          </a:lstStyle>
          <a:p>
            <a:pPr lvl="0" rtl="0"/>
            <a:r>
              <a:rPr lang="fr-FR"/>
              <a:t>Cliquez pour modifier le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864931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lang="fr-FR"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lang="fr-FR" sz="1600"/>
            </a:lvl2pPr>
            <a:lvl3pPr marL="859536" indent="-283464">
              <a:defRPr lang="fr-FR" sz="1600"/>
            </a:lvl3pPr>
            <a:lvl4pPr marL="1152144">
              <a:defRPr lang="fr-FR" sz="1600"/>
            </a:lvl4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</p:txBody>
      </p:sp>
      <p:sp>
        <p:nvSpPr>
          <p:cNvPr id="19" name="Espace réservé du contenu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6966224" y="3448050"/>
            <a:ext cx="3911982" cy="2307568"/>
          </a:xfrm>
        </p:spPr>
        <p:txBody>
          <a:bodyPr rtlCol="0"/>
          <a:lstStyle>
            <a:lvl1pPr marL="283464" indent="-283464">
              <a:buClr>
                <a:schemeClr val="accent6"/>
              </a:buClr>
              <a:buFont typeface="Arial" panose="020B0604020202020204" pitchFamily="34" charset="0"/>
              <a:buChar char="•"/>
              <a:defRPr lang="fr-FR" sz="1600" spc="20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defRPr lang="fr-FR" sz="1600"/>
            </a:lvl2pPr>
            <a:lvl3pPr marL="859536" indent="-283464">
              <a:defRPr lang="fr-FR" sz="1600"/>
            </a:lvl3pPr>
            <a:lvl4pPr marL="1152144">
              <a:defRPr lang="fr-FR" sz="1600"/>
            </a:lvl4pPr>
          </a:lstStyle>
          <a:p>
            <a:pPr lvl="0" rtl="0"/>
            <a:r>
              <a:rPr lang="fr-FR"/>
              <a:t>Modifiez les styles du texte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</p:txBody>
      </p:sp>
      <p:sp>
        <p:nvSpPr>
          <p:cNvPr id="41" name="Graphique 15">
            <a:extLst>
              <a:ext uri="{FF2B5EF4-FFF2-40B4-BE49-F238E27FC236}">
                <a16:creationId xmlns:a16="http://schemas.microsoft.com/office/drawing/2014/main" id="{FFDFB3E1-7148-2A79-2224-9A66EE89CDB3}"/>
              </a:ext>
            </a:extLst>
          </p:cNvPr>
          <p:cNvSpPr/>
          <p:nvPr userDrawn="1"/>
        </p:nvSpPr>
        <p:spPr>
          <a:xfrm>
            <a:off x="10521648" y="5608449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2" name="Graphique 15">
            <a:extLst>
              <a:ext uri="{FF2B5EF4-FFF2-40B4-BE49-F238E27FC236}">
                <a16:creationId xmlns:a16="http://schemas.microsoft.com/office/drawing/2014/main" id="{4D2D79B7-4A68-FA5E-D644-77D4216A8149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44" name="Graphique 12">
            <a:extLst>
              <a:ext uri="{FF2B5EF4-FFF2-40B4-BE49-F238E27FC236}">
                <a16:creationId xmlns:a16="http://schemas.microsoft.com/office/drawing/2014/main" id="{09257FA7-91DE-7D44-90E4-63C9DFA962D4}"/>
              </a:ext>
            </a:extLst>
          </p:cNvPr>
          <p:cNvSpPr/>
          <p:nvPr userDrawn="1"/>
        </p:nvSpPr>
        <p:spPr>
          <a:xfrm>
            <a:off x="1306906" y="3837599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Résultats scientifiques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smtClean="0"/>
              <a:pPr rtl="0"/>
              <a:t>‹#›</a:t>
            </a:fld>
            <a:endParaRPr lang="fr-FR" dirty="0"/>
          </a:p>
        </p:txBody>
      </p:sp>
      <p:sp>
        <p:nvSpPr>
          <p:cNvPr id="18" name="Graphique 12">
            <a:extLst>
              <a:ext uri="{FF2B5EF4-FFF2-40B4-BE49-F238E27FC236}">
                <a16:creationId xmlns:a16="http://schemas.microsoft.com/office/drawing/2014/main" id="{4B7933AC-77F8-5A1E-9F12-CD7683B26868}"/>
              </a:ext>
            </a:extLst>
          </p:cNvPr>
          <p:cNvSpPr/>
          <p:nvPr userDrawn="1"/>
        </p:nvSpPr>
        <p:spPr>
          <a:xfrm>
            <a:off x="653351" y="4521502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71774B0-5C6F-338C-838B-03C1E04D0C9B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49351" y="1683189"/>
            <a:ext cx="10493300" cy="5174811"/>
          </a:xfrm>
          <a:solidFill>
            <a:schemeClr val="bg2"/>
          </a:solidFill>
        </p:spPr>
        <p:txBody>
          <a:bodyPr rtlCol="0">
            <a:no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fr-FR" spc="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11" name="Graphique 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949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3" name="Graphique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Résultats scientifiques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smtClean="0"/>
              <a:pPr rtl="0"/>
              <a:t>‹#›</a:t>
            </a:fld>
            <a:endParaRPr lang="fr-FR" dirty="0"/>
          </a:p>
        </p:txBody>
      </p:sp>
      <p:sp>
        <p:nvSpPr>
          <p:cNvPr id="17" name="Graphique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9" name="Graphique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0979909" y="1571885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419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gradFill flip="none" rotWithShape="1">
          <a:gsLst>
            <a:gs pos="0">
              <a:schemeClr val="accent4">
                <a:lumMod val="50000"/>
              </a:schemeClr>
            </a:gs>
            <a:gs pos="28000">
              <a:schemeClr val="tx1"/>
            </a:gs>
            <a:gs pos="80000">
              <a:schemeClr val="accent6">
                <a:lumMod val="50000"/>
              </a:schemeClr>
            </a:gs>
            <a:gs pos="99000">
              <a:schemeClr val="tx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 13">
            <a:extLst>
              <a:ext uri="{FF2B5EF4-FFF2-40B4-BE49-F238E27FC236}">
                <a16:creationId xmlns:a16="http://schemas.microsoft.com/office/drawing/2014/main" id="{1DE0BA61-3394-C68B-D34A-99473398C4D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8" name="Espace réservé du contenu 8">
            <a:extLst>
              <a:ext uri="{FF2B5EF4-FFF2-40B4-BE49-F238E27FC236}">
                <a16:creationId xmlns:a16="http://schemas.microsoft.com/office/drawing/2014/main" id="{EF5DF7BD-C87C-3543-83E0-896181958360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49349" y="1684777"/>
            <a:ext cx="10515601" cy="5171635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 rtl="0" fontAlgn="base">
              <a:defRPr lang="fr-FR" sz="1800" b="0" i="0" smtClean="0">
                <a:solidFill>
                  <a:schemeClr val="bg1"/>
                </a:solidFill>
                <a:effectLst/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pPr rtl="0" fontAlgn="base"/>
            <a:r>
              <a:rPr lang="fr-FR" b="0" i="0">
                <a:solidFill>
                  <a:srgbClr val="201F1E"/>
                </a:solidFill>
                <a:effectLst/>
                <a:latin typeface="Calibri" panose="020F0502020204030204" pitchFamily="34" charset="0"/>
              </a:rPr>
              <a:t>Cliquez ici pour insérer une image ou un graphique</a:t>
            </a:r>
            <a:endParaRPr lang="fr-FR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13A8728-F1AB-C74B-A3F2-19AC95C54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fr-FR" spc="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11" name="Graphique 15">
            <a:extLst>
              <a:ext uri="{FF2B5EF4-FFF2-40B4-BE49-F238E27FC236}">
                <a16:creationId xmlns:a16="http://schemas.microsoft.com/office/drawing/2014/main" id="{7FDD546F-3181-A2C4-3ECF-1E4540E1E8FD}"/>
              </a:ext>
            </a:extLst>
          </p:cNvPr>
          <p:cNvSpPr/>
          <p:nvPr userDrawn="1"/>
        </p:nvSpPr>
        <p:spPr>
          <a:xfrm>
            <a:off x="871787" y="6216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3" name="Graphique 12">
            <a:extLst>
              <a:ext uri="{FF2B5EF4-FFF2-40B4-BE49-F238E27FC236}">
                <a16:creationId xmlns:a16="http://schemas.microsoft.com/office/drawing/2014/main" id="{97F35EB9-5535-DCD3-2424-B71C26EAE49D}"/>
              </a:ext>
            </a:extLst>
          </p:cNvPr>
          <p:cNvSpPr/>
          <p:nvPr userDrawn="1"/>
        </p:nvSpPr>
        <p:spPr>
          <a:xfrm>
            <a:off x="351350" y="1540687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2588D46B-94A1-1F67-DBB5-DCEAA4A41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Résultats scientifiques</a:t>
            </a:r>
          </a:p>
        </p:txBody>
      </p:sp>
      <p:sp>
        <p:nvSpPr>
          <p:cNvPr id="16" name="Espace réservé du numéro de diapositive 5">
            <a:extLst>
              <a:ext uri="{FF2B5EF4-FFF2-40B4-BE49-F238E27FC236}">
                <a16:creationId xmlns:a16="http://schemas.microsoft.com/office/drawing/2014/main" id="{5B30F573-4108-8909-3C0A-D2447A109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smtClean="0"/>
              <a:pPr rtl="0"/>
              <a:t>‹#›</a:t>
            </a:fld>
            <a:endParaRPr lang="fr-FR" dirty="0"/>
          </a:p>
        </p:txBody>
      </p:sp>
      <p:sp>
        <p:nvSpPr>
          <p:cNvPr id="17" name="Graphique 12">
            <a:extLst>
              <a:ext uri="{FF2B5EF4-FFF2-40B4-BE49-F238E27FC236}">
                <a16:creationId xmlns:a16="http://schemas.microsoft.com/office/drawing/2014/main" id="{3EDBAD98-791B-7F40-4F48-85CFC9ECABBE}"/>
              </a:ext>
            </a:extLst>
          </p:cNvPr>
          <p:cNvSpPr/>
          <p:nvPr userDrawn="1"/>
        </p:nvSpPr>
        <p:spPr>
          <a:xfrm>
            <a:off x="607054" y="188247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9" name="Graphique 12">
            <a:extLst>
              <a:ext uri="{FF2B5EF4-FFF2-40B4-BE49-F238E27FC236}">
                <a16:creationId xmlns:a16="http://schemas.microsoft.com/office/drawing/2014/main" id="{E3D81F90-4EAE-8C26-A885-E7B59E49164A}"/>
              </a:ext>
            </a:extLst>
          </p:cNvPr>
          <p:cNvSpPr/>
          <p:nvPr userDrawn="1"/>
        </p:nvSpPr>
        <p:spPr>
          <a:xfrm>
            <a:off x="11685964" y="2868248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074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bg>
      <p:bgPr>
        <a:gradFill>
          <a:gsLst>
            <a:gs pos="79986">
              <a:schemeClr val="accent6">
                <a:lumMod val="50000"/>
              </a:schemeClr>
            </a:gs>
            <a:gs pos="39018">
              <a:srgbClr val="020C12"/>
            </a:gs>
            <a:gs pos="15000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7E44934-AEEA-561B-0ADE-A0E419F72E34}"/>
              </a:ext>
            </a:extLst>
          </p:cNvPr>
          <p:cNvSpPr/>
          <p:nvPr userDrawn="1"/>
        </p:nvSpPr>
        <p:spPr>
          <a:xfrm>
            <a:off x="0" y="4477"/>
            <a:ext cx="12192000" cy="685352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noProof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B87731F-00C5-9B08-2819-491BDD0E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>
            <a:lvl1pPr algn="ctr">
              <a:defRPr lang="fr-FR" spc="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6" name="Espace réservé du contenu 3">
            <a:extLst>
              <a:ext uri="{FF2B5EF4-FFF2-40B4-BE49-F238E27FC236}">
                <a16:creationId xmlns:a16="http://schemas.microsoft.com/office/drawing/2014/main" id="{8476BD1A-F3CD-7831-B675-4B30DB13BBB4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38200" y="2234612"/>
            <a:ext cx="2743200" cy="274320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fr-FR" sz="1800"/>
            </a:lvl1pPr>
            <a:lvl2pPr>
              <a:defRPr lang="fr-FR" sz="1600"/>
            </a:lvl2pPr>
            <a:lvl3pPr>
              <a:defRPr lang="fr-FR" sz="14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00056BB6-6681-5F18-0707-36FF788E8B7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649398" y="1743093"/>
            <a:ext cx="4848110" cy="3833614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fr-FR" sz="1800"/>
            </a:lvl1pPr>
            <a:lvl2pPr>
              <a:defRPr lang="fr-FR" sz="1600"/>
            </a:lvl2pPr>
            <a:lvl3pPr>
              <a:defRPr lang="fr-FR" sz="14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DA861960-A20F-381C-EC4B-C2A0F840B4C9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554054" y="2234612"/>
            <a:ext cx="2743200" cy="2735210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fr-FR" sz="1800"/>
            </a:lvl1pPr>
            <a:lvl2pPr>
              <a:defRPr lang="fr-FR" sz="1600"/>
            </a:lvl2pPr>
            <a:lvl3pPr>
              <a:defRPr lang="fr-FR" sz="14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584954C9-4281-0277-452A-6BD47D8FAF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8200" y="5576707"/>
            <a:ext cx="10515600" cy="613963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00000"/>
              </a:lnSpc>
              <a:buFontTx/>
              <a:buNone/>
              <a:defRPr lang="fr-FR"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24" name="Graphique 12">
            <a:extLst>
              <a:ext uri="{FF2B5EF4-FFF2-40B4-BE49-F238E27FC236}">
                <a16:creationId xmlns:a16="http://schemas.microsoft.com/office/drawing/2014/main" id="{19D5DAAF-67AD-0ADB-6FC2-7D9A92AE0BD0}"/>
              </a:ext>
            </a:extLst>
          </p:cNvPr>
          <p:cNvSpPr/>
          <p:nvPr userDrawn="1"/>
        </p:nvSpPr>
        <p:spPr>
          <a:xfrm>
            <a:off x="11170456" y="969148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858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138C17DA-981F-0BA8-3CD8-5ADAFFFB5412}"/>
              </a:ext>
            </a:extLst>
          </p:cNvPr>
          <p:cNvSpPr/>
          <p:nvPr userDrawn="1"/>
        </p:nvSpPr>
        <p:spPr>
          <a:xfrm>
            <a:off x="1876516" y="1290549"/>
            <a:ext cx="144379" cy="144379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noProof="0"/>
          </a:p>
        </p:txBody>
      </p: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4848A31F-7C70-BCA2-A2B0-D6C410082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 noProof="0"/>
              <a:t>Résultats scientifiques</a:t>
            </a:r>
          </a:p>
        </p:txBody>
      </p:sp>
      <p:sp>
        <p:nvSpPr>
          <p:cNvPr id="15" name="Espace réservé du numéro de diapositive 5">
            <a:extLst>
              <a:ext uri="{FF2B5EF4-FFF2-40B4-BE49-F238E27FC236}">
                <a16:creationId xmlns:a16="http://schemas.microsoft.com/office/drawing/2014/main" id="{A9FED265-6FB8-0B0E-967A-10AF6EF7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noProof="0" smtClean="0"/>
              <a:pPr rtl="0"/>
              <a:t>‹#›</a:t>
            </a:fld>
            <a:endParaRPr lang="fr-FR" noProof="0"/>
          </a:p>
        </p:txBody>
      </p:sp>
      <p:sp>
        <p:nvSpPr>
          <p:cNvPr id="16" name="Graphique 12">
            <a:extLst>
              <a:ext uri="{FF2B5EF4-FFF2-40B4-BE49-F238E27FC236}">
                <a16:creationId xmlns:a16="http://schemas.microsoft.com/office/drawing/2014/main" id="{B7E94463-D34E-7B78-40B0-21660AE939E4}"/>
              </a:ext>
            </a:extLst>
          </p:cNvPr>
          <p:cNvSpPr/>
          <p:nvPr userDrawn="1"/>
        </p:nvSpPr>
        <p:spPr>
          <a:xfrm>
            <a:off x="688076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22052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bg>
      <p:bgPr>
        <a:gradFill>
          <a:gsLst>
            <a:gs pos="82003">
              <a:schemeClr val="accent6"/>
            </a:gs>
            <a:gs pos="39982">
              <a:srgbClr val="020D13"/>
            </a:gs>
            <a:gs pos="14000">
              <a:schemeClr val="accent4">
                <a:lumMod val="50000"/>
              </a:schemeClr>
            </a:gs>
            <a:gs pos="0">
              <a:schemeClr val="accent4"/>
            </a:gs>
            <a:gs pos="98000">
              <a:schemeClr val="tx2"/>
            </a:gs>
          </a:gsLst>
          <a:lin ang="8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18">
            <a:extLst>
              <a:ext uri="{FF2B5EF4-FFF2-40B4-BE49-F238E27FC236}">
                <a16:creationId xmlns:a16="http://schemas.microsoft.com/office/drawing/2014/main" id="{C32CE5E0-A271-3F02-95B0-2A27489DE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4000"/>
          </a:blip>
          <a:srcRect l="30375" t="11383" b="18991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effectLst>
            <a:outerShdw blurRad="50800" dist="508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4AEACF2-BE4A-08C5-F323-8ED695B39E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CF52F7-0472-2EF4-1223-1785705A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351" y="365125"/>
            <a:ext cx="10515600" cy="1325563"/>
          </a:xfrm>
        </p:spPr>
        <p:txBody>
          <a:bodyPr rtlCol="0">
            <a:noAutofit/>
          </a:bodyPr>
          <a:lstStyle>
            <a:lvl1pPr algn="ctr">
              <a:defRPr lang="fr-FR" spc="0"/>
            </a:lvl1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21" name="Espace réservé du contenu 3">
            <a:extLst>
              <a:ext uri="{FF2B5EF4-FFF2-40B4-BE49-F238E27FC236}">
                <a16:creationId xmlns:a16="http://schemas.microsoft.com/office/drawing/2014/main" id="{2A5F4FEA-EFFD-2913-9734-00CA69A215E5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494453" y="2057399"/>
            <a:ext cx="6430348" cy="3352163"/>
          </a:xfrm>
          <a:solidFill>
            <a:schemeClr val="bg2"/>
          </a:solidFill>
        </p:spPr>
        <p:txBody>
          <a:bodyPr rtlCol="0">
            <a:noAutofit/>
          </a:bodyPr>
          <a:lstStyle>
            <a:lvl1pPr>
              <a:defRPr lang="fr-FR" sz="1800"/>
            </a:lvl1pPr>
            <a:lvl2pPr>
              <a:defRPr lang="fr-FR" sz="1600"/>
            </a:lvl2pPr>
            <a:lvl3pPr>
              <a:defRPr lang="fr-FR" sz="1400"/>
            </a:lvl3pPr>
            <a:lvl4pPr>
              <a:defRPr lang="fr-FR" sz="1200"/>
            </a:lvl4pPr>
            <a:lvl5pPr>
              <a:defRPr lang="fr-FR" sz="1200"/>
            </a:lvl5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’image 3">
            <a:extLst>
              <a:ext uri="{FF2B5EF4-FFF2-40B4-BE49-F238E27FC236}">
                <a16:creationId xmlns:a16="http://schemas.microsoft.com/office/drawing/2014/main" id="{EB9156B9-9B42-6D12-4F4C-6DA6A98B333D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8324850" y="2055812"/>
            <a:ext cx="2373313" cy="3353751"/>
          </a:xfrm>
          <a:solidFill>
            <a:schemeClr val="bg2"/>
          </a:solidFill>
        </p:spPr>
        <p:txBody>
          <a:bodyPr rtlCol="0" anchor="ctr">
            <a:noAutofit/>
          </a:bodyPr>
          <a:lstStyle>
            <a:lvl1pPr algn="ctr">
              <a:defRPr lang="fr-FR" sz="1800">
                <a:solidFill>
                  <a:schemeClr val="tx1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7" name="Graphique 15">
            <a:extLst>
              <a:ext uri="{FF2B5EF4-FFF2-40B4-BE49-F238E27FC236}">
                <a16:creationId xmlns:a16="http://schemas.microsoft.com/office/drawing/2014/main" id="{0F80B8C5-F10F-2547-E085-FA5D266DDF76}"/>
              </a:ext>
            </a:extLst>
          </p:cNvPr>
          <p:cNvSpPr/>
          <p:nvPr userDrawn="1"/>
        </p:nvSpPr>
        <p:spPr>
          <a:xfrm>
            <a:off x="1098137" y="2693558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9" name="Graphique 12">
            <a:extLst>
              <a:ext uri="{FF2B5EF4-FFF2-40B4-BE49-F238E27FC236}">
                <a16:creationId xmlns:a16="http://schemas.microsoft.com/office/drawing/2014/main" id="{38898B79-1550-A6AC-FE9B-CBDD2DDE9EB0}"/>
              </a:ext>
            </a:extLst>
          </p:cNvPr>
          <p:cNvSpPr/>
          <p:nvPr userDrawn="1"/>
        </p:nvSpPr>
        <p:spPr>
          <a:xfrm>
            <a:off x="1225881" y="4503806"/>
            <a:ext cx="100584" cy="100584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4" name="Espace réservé du pied de page 4">
            <a:extLst>
              <a:ext uri="{FF2B5EF4-FFF2-40B4-BE49-F238E27FC236}">
                <a16:creationId xmlns:a16="http://schemas.microsoft.com/office/drawing/2014/main" id="{C89F2857-55B5-64B7-59A5-3B565E8D1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Résultats scientifiques</a:t>
            </a:r>
          </a:p>
        </p:txBody>
      </p:sp>
      <p:sp>
        <p:nvSpPr>
          <p:cNvPr id="20" name="Espace réservé du numéro de diapositive 5">
            <a:extLst>
              <a:ext uri="{FF2B5EF4-FFF2-40B4-BE49-F238E27FC236}">
                <a16:creationId xmlns:a16="http://schemas.microsoft.com/office/drawing/2014/main" id="{B702CC53-A6C1-26BA-DC75-CF9EF670E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smtClean="0"/>
              <a:pPr rtl="0"/>
              <a:t>‹#›</a:t>
            </a:fld>
            <a:endParaRPr lang="fr-FR" dirty="0"/>
          </a:p>
        </p:txBody>
      </p:sp>
      <p:sp>
        <p:nvSpPr>
          <p:cNvPr id="16" name="Graphique 15">
            <a:extLst>
              <a:ext uri="{FF2B5EF4-FFF2-40B4-BE49-F238E27FC236}">
                <a16:creationId xmlns:a16="http://schemas.microsoft.com/office/drawing/2014/main" id="{55D287F0-FA0C-5618-47B9-31AC978549CC}"/>
              </a:ext>
            </a:extLst>
          </p:cNvPr>
          <p:cNvSpPr/>
          <p:nvPr userDrawn="1"/>
        </p:nvSpPr>
        <p:spPr>
          <a:xfrm>
            <a:off x="11404163" y="4375790"/>
            <a:ext cx="128016" cy="128016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610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  <p:sp>
        <p:nvSpPr>
          <p:cNvPr id="17" name="Graphique 12">
            <a:extLst>
              <a:ext uri="{FF2B5EF4-FFF2-40B4-BE49-F238E27FC236}">
                <a16:creationId xmlns:a16="http://schemas.microsoft.com/office/drawing/2014/main" id="{437FDA18-E199-E2F6-264B-D9B6E241E574}"/>
              </a:ext>
            </a:extLst>
          </p:cNvPr>
          <p:cNvSpPr/>
          <p:nvPr userDrawn="1"/>
        </p:nvSpPr>
        <p:spPr>
          <a:xfrm>
            <a:off x="653351" y="5192833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1222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Espace réservé du contenu 14">
            <a:extLst>
              <a:ext uri="{FF2B5EF4-FFF2-40B4-BE49-F238E27FC236}">
                <a16:creationId xmlns:a16="http://schemas.microsoft.com/office/drawing/2014/main" id="{BD0D7128-6130-EE47-90ED-D45A35B438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 t="185" b="185"/>
          <a:stretch/>
        </p:blipFill>
        <p:spPr>
          <a:xfrm>
            <a:off x="-6228" y="3074"/>
            <a:ext cx="12192000" cy="6854926"/>
          </a:xfrm>
          <a:prstGeom prst="rect">
            <a:avLst/>
          </a:prstGeom>
        </p:spPr>
      </p:pic>
      <p:pic>
        <p:nvPicPr>
          <p:cNvPr id="6" name="Espace réservé du contenu 14">
            <a:extLst>
              <a:ext uri="{FF2B5EF4-FFF2-40B4-BE49-F238E27FC236}">
                <a16:creationId xmlns:a16="http://schemas.microsoft.com/office/drawing/2014/main" id="{14AC0A97-7D79-3DBE-FB53-A9EBFD806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" t="2692" r="49052" b="2173"/>
          <a:stretch/>
        </p:blipFill>
        <p:spPr>
          <a:xfrm>
            <a:off x="4459945" y="-6350"/>
            <a:ext cx="7732295" cy="6853863"/>
          </a:xfrm>
          <a:prstGeom prst="rect">
            <a:avLst/>
          </a:prstGeom>
        </p:spPr>
      </p:pic>
      <p:sp>
        <p:nvSpPr>
          <p:cNvPr id="15" name="Rectangle 14">
            <a:extLst>
              <a:ext uri="{FF2B5EF4-FFF2-40B4-BE49-F238E27FC236}">
                <a16:creationId xmlns:a16="http://schemas.microsoft.com/office/drawing/2014/main" id="{694206CF-1482-CF6D-D783-1BB21E6F679A}"/>
              </a:ext>
            </a:extLst>
          </p:cNvPr>
          <p:cNvSpPr/>
          <p:nvPr userDrawn="1"/>
        </p:nvSpPr>
        <p:spPr>
          <a:xfrm>
            <a:off x="5698" y="0"/>
            <a:ext cx="6085171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2C79405F-38DE-C05D-5E87-4D38F54C79B4}"/>
              </a:ext>
            </a:extLst>
          </p:cNvPr>
          <p:cNvCxnSpPr>
            <a:cxnSpLocks/>
          </p:cNvCxnSpPr>
          <p:nvPr userDrawn="1"/>
        </p:nvCxnSpPr>
        <p:spPr>
          <a:xfrm>
            <a:off x="-12590" y="3125038"/>
            <a:ext cx="480404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>
            <a:extLst>
              <a:ext uri="{FF2B5EF4-FFF2-40B4-BE49-F238E27FC236}">
                <a16:creationId xmlns:a16="http://schemas.microsoft.com/office/drawing/2014/main" id="{7C904D88-E1BE-F1FA-D405-F55DA966DA84}"/>
              </a:ext>
            </a:extLst>
          </p:cNvPr>
          <p:cNvSpPr/>
          <p:nvPr userDrawn="1"/>
        </p:nvSpPr>
        <p:spPr>
          <a:xfrm>
            <a:off x="705405" y="1144246"/>
            <a:ext cx="126770" cy="126770"/>
          </a:xfrm>
          <a:prstGeom prst="ellipse">
            <a:avLst/>
          </a:prstGeom>
          <a:noFill/>
          <a:ln>
            <a:solidFill>
              <a:schemeClr val="accent4">
                <a:lumMod val="60000"/>
                <a:lumOff val="40000"/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algn="ctr" rtl="0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6371" y="1562944"/>
            <a:ext cx="3767257" cy="1358678"/>
          </a:xfrm>
        </p:spPr>
        <p:txBody>
          <a:bodyPr rtlCol="0" anchor="b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Cliquez pour modifier le titre</a:t>
            </a:r>
          </a:p>
        </p:txBody>
      </p:sp>
      <p:sp>
        <p:nvSpPr>
          <p:cNvPr id="28" name="Espace réservé du texte 3">
            <a:extLst>
              <a:ext uri="{FF2B5EF4-FFF2-40B4-BE49-F238E27FC236}">
                <a16:creationId xmlns:a16="http://schemas.microsoft.com/office/drawing/2014/main" id="{04BA031E-69C2-025F-5A62-37A61D3D51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6371" y="3426703"/>
            <a:ext cx="3767257" cy="2616883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 lang="fr-FR" sz="160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fr-FR"/>
              <a:t>Modifiez les styles du texte</a:t>
            </a:r>
          </a:p>
        </p:txBody>
      </p: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BA6CCC38-0DC7-93AB-5678-4FB88CE97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 rtlCol="0">
            <a:noAutofit/>
          </a:bodyPr>
          <a:lstStyle>
            <a:lvl1pPr algn="l">
              <a:defRPr lang="fr-FR" sz="1200" spc="0"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Résultats scientifiques</a:t>
            </a:r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615ED02F-D1E1-9C00-BD42-A95D595E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 rtlCol="0">
            <a:noAutofit/>
          </a:bodyPr>
          <a:lstStyle>
            <a:lvl1pPr>
              <a:defRPr lang="fr-FR" sz="1200">
                <a:solidFill>
                  <a:schemeClr val="bg1"/>
                </a:solidFill>
              </a:defRPr>
            </a:lvl1pPr>
          </a:lstStyle>
          <a:p>
            <a:pPr rtl="0"/>
            <a:fld id="{FE024F78-56A6-7740-B68D-8D4D026EDF3F}" type="slidenum">
              <a:rPr lang="fr-FR" smtClean="0"/>
              <a:pPr rtl="0"/>
              <a:t>‹#›</a:t>
            </a:fld>
            <a:endParaRPr lang="fr-FR" dirty="0"/>
          </a:p>
        </p:txBody>
      </p:sp>
      <p:sp>
        <p:nvSpPr>
          <p:cNvPr id="18" name="Graphique 12">
            <a:extLst>
              <a:ext uri="{FF2B5EF4-FFF2-40B4-BE49-F238E27FC236}">
                <a16:creationId xmlns:a16="http://schemas.microsoft.com/office/drawing/2014/main" id="{1D8F0816-C429-D32E-058B-33405874DFA7}"/>
              </a:ext>
            </a:extLst>
          </p:cNvPr>
          <p:cNvSpPr/>
          <p:nvPr userDrawn="1"/>
        </p:nvSpPr>
        <p:spPr>
          <a:xfrm>
            <a:off x="468157" y="1963496"/>
            <a:ext cx="45719" cy="37785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9071"/>
            </a:schemeClr>
          </a:solidFill>
          <a:ln w="422" cap="flat">
            <a:noFill/>
            <a:prstDash val="solid"/>
            <a:miter/>
          </a:ln>
        </p:spPr>
        <p:txBody>
          <a:bodyPr rtlCol="0" anchor="ctr">
            <a:noAutofit/>
          </a:bodyPr>
          <a:lstStyle>
            <a:defPPr>
              <a:defRPr lang="fr-FR"/>
            </a:defPPr>
          </a:lstStyle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au titre 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fr-FR"/>
            </a:defPPr>
          </a:lstStyle>
          <a:p>
            <a:pPr rt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</a:lstStyle>
          <a:p>
            <a:pPr lvl="0" rtl="0"/>
            <a:r>
              <a:rPr lang="fr-FR"/>
              <a:t>Modifiez les styles du texte du masque</a:t>
            </a:r>
          </a:p>
          <a:p>
            <a:pPr lvl="1" rtl="0"/>
            <a:r>
              <a:rPr lang="fr-FR"/>
              <a:t>Deuxième niveau</a:t>
            </a:r>
          </a:p>
          <a:p>
            <a:pPr lvl="2" rtl="0"/>
            <a:r>
              <a:rPr lang="fr-FR"/>
              <a:t>Troisième niveau</a:t>
            </a:r>
          </a:p>
          <a:p>
            <a:pPr lvl="3" rtl="0"/>
            <a:r>
              <a:rPr lang="fr-FR"/>
              <a:t>Quatrième niveau</a:t>
            </a:r>
          </a:p>
          <a:p>
            <a:pPr lvl="4" rtl="0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lang="fr-FR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fr-FR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r>
              <a:rPr lang="fr-FR"/>
              <a:t>Résultats scientifiques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lang="fr-FR"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pPr rtl="0"/>
            <a:fld id="{FE024F78-56A6-7740-B68D-8D4D026EDF3F}" type="slidenum">
              <a:rPr lang="fr-FR" smtClean="0"/>
              <a:pPr rtl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58" r:id="rId3"/>
    <p:sldLayoutId id="2147483664" r:id="rId4"/>
    <p:sldLayoutId id="2147483650" r:id="rId5"/>
    <p:sldLayoutId id="2147483666" r:id="rId6"/>
    <p:sldLayoutId id="2147483659" r:id="rId7"/>
    <p:sldLayoutId id="2147483660" r:id="rId8"/>
    <p:sldLayoutId id="2147483663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fr-FR" sz="4400" kern="120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fr-FR"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fr-FR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fr-FR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fr-FR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lang="fr-FR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fr-FR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4827"/>
            <a:ext cx="12191998" cy="3467138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sz="4000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Search</a:t>
            </a:r>
            <a:r>
              <a:rPr lang="fr-FR" sz="4000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for the X-17 </a:t>
            </a:r>
            <a:r>
              <a:rPr lang="fr-FR" sz="4000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Particle</a:t>
            </a:r>
            <a:r>
              <a:rPr lang="fr-FR" sz="4000" dirty="0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 in </a:t>
            </a:r>
            <a:r>
              <a:rPr lang="fr-FR" sz="4000" err="1">
                <a:solidFill>
                  <a:schemeClr val="bg1"/>
                </a:solidFill>
                <a:latin typeface="Times New Roman"/>
                <a:ea typeface="+mj-lt"/>
                <a:cs typeface="+mj-lt"/>
              </a:rPr>
              <a:t>Montreal</a:t>
            </a:r>
            <a:endParaRPr lang="fr-FR" sz="40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DDCA66-AFF2-6563-D886-02501959F7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>
            <a:defPPr>
              <a:defRPr lang="fr-FR"/>
            </a:defPPr>
          </a:lstStyle>
          <a:p>
            <a:r>
              <a:rPr lang="fr-FR" dirty="0" err="1">
                <a:cs typeface="Arial"/>
              </a:rPr>
              <a:t>Arvind</a:t>
            </a:r>
            <a:r>
              <a:rPr lang="fr-FR" dirty="0">
                <a:cs typeface="Arial"/>
              </a:rPr>
              <a:t> Gupta and The </a:t>
            </a:r>
            <a:r>
              <a:rPr lang="fr-FR" dirty="0" err="1">
                <a:cs typeface="Arial"/>
              </a:rPr>
              <a:t>Montreal</a:t>
            </a:r>
            <a:r>
              <a:rPr lang="fr-FR" dirty="0">
                <a:cs typeface="Arial"/>
              </a:rPr>
              <a:t> Tandem Accelerator </a:t>
            </a:r>
            <a:r>
              <a:rPr lang="fr-FR" dirty="0" err="1">
                <a:cs typeface="Arial"/>
              </a:rPr>
              <a:t>Lab</a:t>
            </a:r>
            <a:endParaRPr lang="fr-FR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58ABCF-B0F6-3B9E-078F-2A8A22C56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r>
              <a:rPr lang="en-CA" dirty="0">
                <a:latin typeface="Times New Roman"/>
                <a:cs typeface="Biome"/>
              </a:rPr>
              <a:t>Montreal</a:t>
            </a:r>
            <a:r>
              <a:rPr lang="fr-FR" dirty="0">
                <a:latin typeface="Times New Roman"/>
                <a:cs typeface="Biome"/>
              </a:rPr>
              <a:t> </a:t>
            </a:r>
            <a:r>
              <a:rPr lang="en-CA" dirty="0">
                <a:latin typeface="Times New Roman"/>
                <a:cs typeface="Biome"/>
              </a:rPr>
              <a:t>Experimental</a:t>
            </a:r>
            <a:r>
              <a:rPr lang="fr-FR" dirty="0">
                <a:latin typeface="Times New Roman"/>
                <a:cs typeface="Biome"/>
              </a:rPr>
              <a:t> Setup</a:t>
            </a:r>
            <a:endParaRPr lang="fr-FR" dirty="0">
              <a:latin typeface="Times New Roman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C76B71-3E57-E2F3-291A-39B418022AD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</a:lstStyle>
          <a:p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The </a:t>
            </a:r>
            <a:r>
              <a:rPr lang="fr-FR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experimental</a:t>
            </a:r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 setup at the Tandem Accelerator in the </a:t>
            </a:r>
            <a:r>
              <a:rPr lang="fr-FR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University</a:t>
            </a:r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 of </a:t>
            </a:r>
            <a:r>
              <a:rPr lang="fr-FR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Montreal</a:t>
            </a:r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 </a:t>
            </a:r>
            <a:r>
              <a:rPr lang="fr-FR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consists</a:t>
            </a:r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 of </a:t>
            </a:r>
            <a:r>
              <a:rPr lang="fr-FR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two</a:t>
            </a:r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 main </a:t>
            </a:r>
            <a:r>
              <a:rPr lang="fr-FR" sz="18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elements</a:t>
            </a:r>
            <a:r>
              <a:rPr lang="fr-FR" sz="18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/>
                <a:cs typeface="Biome"/>
              </a:rPr>
              <a:t>.</a:t>
            </a:r>
            <a:endParaRPr lang="fr-FR" sz="18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/>
            </a:endParaRPr>
          </a:p>
          <a:p>
            <a:pPr rtl="0"/>
            <a:endParaRPr lang="fr-FR" dirty="0"/>
          </a:p>
          <a:p>
            <a:pPr rtl="0"/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0F77A5-9A4F-1583-1DB9-95BA90866C2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25624" y="3617963"/>
            <a:ext cx="6888665" cy="2543940"/>
          </a:xfrm>
        </p:spPr>
        <p:txBody>
          <a:bodyPr rtlCol="0"/>
          <a:lstStyle>
            <a:defPPr>
              <a:defRPr lang="fr-FR"/>
            </a:defPPr>
          </a:lstStyle>
          <a:p>
            <a:r>
              <a:rPr lang="fr-FR" dirty="0" err="1">
                <a:latin typeface="Times New Roman"/>
                <a:ea typeface="+mn-lt"/>
                <a:cs typeface="+mn-lt"/>
              </a:rPr>
              <a:t>Cylindrical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multiwire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proportional</a:t>
            </a:r>
            <a:r>
              <a:rPr lang="fr-FR" dirty="0">
                <a:latin typeface="Times New Roman"/>
                <a:ea typeface="+mn-lt"/>
                <a:cs typeface="+mn-lt"/>
              </a:rPr>
              <a:t> </a:t>
            </a:r>
            <a:r>
              <a:rPr lang="fr-FR" dirty="0" err="1">
                <a:latin typeface="Times New Roman"/>
                <a:ea typeface="+mn-lt"/>
                <a:cs typeface="+mn-lt"/>
              </a:rPr>
              <a:t>chamber</a:t>
            </a:r>
            <a:r>
              <a:rPr lang="fr-FR" dirty="0">
                <a:latin typeface="Times New Roman"/>
                <a:ea typeface="+mn-lt"/>
                <a:cs typeface="+mn-lt"/>
              </a:rPr>
              <a:t> (MWPC): </a:t>
            </a:r>
            <a:r>
              <a:rPr lang="fr-FR" dirty="0" err="1">
                <a:latin typeface="Times New Roman"/>
                <a:ea typeface="+mn-lt"/>
                <a:cs typeface="+mn-lt"/>
              </a:rPr>
              <a:t>inner</a:t>
            </a:r>
            <a:r>
              <a:rPr lang="fr-FR" dirty="0">
                <a:latin typeface="Times New Roman"/>
                <a:ea typeface="+mn-lt"/>
                <a:cs typeface="+mn-lt"/>
              </a:rPr>
              <a:t> radius 6 cm and </a:t>
            </a:r>
            <a:r>
              <a:rPr lang="fr-FR" dirty="0" err="1">
                <a:latin typeface="Times New Roman"/>
                <a:ea typeface="+mn-lt"/>
                <a:cs typeface="+mn-lt"/>
              </a:rPr>
              <a:t>length</a:t>
            </a:r>
            <a:r>
              <a:rPr lang="fr-FR" dirty="0">
                <a:latin typeface="Times New Roman"/>
                <a:ea typeface="+mn-lt"/>
                <a:cs typeface="+mn-lt"/>
              </a:rPr>
              <a:t> 36 cm, </a:t>
            </a:r>
            <a:r>
              <a:rPr lang="fr-FR" dirty="0" err="1">
                <a:latin typeface="Times New Roman"/>
                <a:ea typeface="+mn-lt"/>
                <a:cs typeface="+mn-lt"/>
              </a:rPr>
              <a:t>filled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with</a:t>
            </a:r>
            <a:r>
              <a:rPr lang="fr-FR" dirty="0">
                <a:latin typeface="Times New Roman"/>
                <a:ea typeface="+mn-lt"/>
                <a:cs typeface="+mn-lt"/>
              </a:rPr>
              <a:t> 74% Ar and 26% CO2. </a:t>
            </a:r>
            <a:endParaRPr lang="fr-FR" dirty="0">
              <a:latin typeface="Times New Roman"/>
            </a:endParaRPr>
          </a:p>
          <a:p>
            <a:r>
              <a:rPr lang="fr-FR" dirty="0">
                <a:latin typeface="Times New Roman"/>
                <a:ea typeface="+mn-lt"/>
                <a:cs typeface="+mn-lt"/>
              </a:rPr>
              <a:t>16 </a:t>
            </a:r>
            <a:r>
              <a:rPr lang="fr-FR" dirty="0" err="1">
                <a:latin typeface="Times New Roman"/>
                <a:ea typeface="+mn-lt"/>
                <a:cs typeface="+mn-lt"/>
              </a:rPr>
              <a:t>scintillator</a:t>
            </a:r>
            <a:r>
              <a:rPr lang="fr-FR" dirty="0">
                <a:latin typeface="Times New Roman"/>
                <a:ea typeface="+mn-lt"/>
                <a:cs typeface="+mn-lt"/>
              </a:rPr>
              <a:t> bars 1.4 m in </a:t>
            </a:r>
            <a:r>
              <a:rPr lang="fr-FR" dirty="0" err="1">
                <a:latin typeface="Times New Roman"/>
                <a:ea typeface="+mn-lt"/>
                <a:cs typeface="+mn-lt"/>
              </a:rPr>
              <a:t>length</a:t>
            </a:r>
            <a:r>
              <a:rPr lang="fr-FR" dirty="0">
                <a:latin typeface="Times New Roman"/>
                <a:ea typeface="+mn-lt"/>
                <a:cs typeface="+mn-lt"/>
              </a:rPr>
              <a:t>, </a:t>
            </a:r>
            <a:r>
              <a:rPr lang="fr-FR" dirty="0" err="1">
                <a:latin typeface="Times New Roman"/>
                <a:ea typeface="+mn-lt"/>
                <a:cs typeface="+mn-lt"/>
              </a:rPr>
              <a:t>cylindrically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arranged</a:t>
            </a:r>
            <a:r>
              <a:rPr lang="fr-FR" dirty="0">
                <a:latin typeface="Times New Roman"/>
                <a:ea typeface="+mn-lt"/>
                <a:cs typeface="+mn-lt"/>
              </a:rPr>
              <a:t> at an </a:t>
            </a:r>
            <a:r>
              <a:rPr lang="fr-FR" dirty="0" err="1">
                <a:latin typeface="Times New Roman"/>
                <a:ea typeface="+mn-lt"/>
                <a:cs typeface="+mn-lt"/>
              </a:rPr>
              <a:t>inner</a:t>
            </a:r>
            <a:r>
              <a:rPr lang="fr-FR" dirty="0">
                <a:latin typeface="Times New Roman"/>
                <a:ea typeface="+mn-lt"/>
                <a:cs typeface="+mn-lt"/>
              </a:rPr>
              <a:t> radius of 16 cm.</a:t>
            </a:r>
          </a:p>
          <a:p>
            <a:r>
              <a:rPr lang="fr-FR" dirty="0">
                <a:latin typeface="Times New Roman"/>
                <a:ea typeface="+mn-lt"/>
                <a:cs typeface="+mn-lt"/>
              </a:rPr>
              <a:t>The MWPC and the </a:t>
            </a:r>
            <a:r>
              <a:rPr lang="fr-FR" dirty="0" err="1">
                <a:latin typeface="Times New Roman"/>
                <a:ea typeface="+mn-lt"/>
                <a:cs typeface="+mn-lt"/>
              </a:rPr>
              <a:t>scintillators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were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previously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used</a:t>
            </a:r>
            <a:r>
              <a:rPr lang="fr-FR" dirty="0">
                <a:latin typeface="Times New Roman"/>
                <a:ea typeface="+mn-lt"/>
                <a:cs typeface="+mn-lt"/>
              </a:rPr>
              <a:t> by the </a:t>
            </a:r>
            <a:r>
              <a:rPr lang="fr-FR" dirty="0" err="1">
                <a:latin typeface="Times New Roman"/>
                <a:ea typeface="+mn-lt"/>
                <a:cs typeface="+mn-lt"/>
              </a:rPr>
              <a:t>Daphne</a:t>
            </a:r>
            <a:r>
              <a:rPr lang="fr-FR" dirty="0">
                <a:latin typeface="Times New Roman"/>
                <a:ea typeface="+mn-lt"/>
                <a:cs typeface="+mn-lt"/>
              </a:rPr>
              <a:t> </a:t>
            </a:r>
            <a:r>
              <a:rPr lang="fr-FR" dirty="0" err="1">
                <a:latin typeface="Times New Roman"/>
                <a:ea typeface="+mn-lt"/>
                <a:cs typeface="+mn-lt"/>
              </a:rPr>
              <a:t>experiment</a:t>
            </a:r>
            <a:r>
              <a:rPr lang="fr-FR" dirty="0">
                <a:latin typeface="Times New Roman"/>
                <a:ea typeface="+mn-lt"/>
                <a:cs typeface="+mn-lt"/>
              </a:rPr>
              <a:t>. </a:t>
            </a:r>
            <a:endParaRPr lang="fr-FR" dirty="0">
              <a:latin typeface="Times New Roman"/>
              <a:cs typeface="Biome"/>
            </a:endParaRPr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D496E54F-9038-30CB-FB21-11F164E0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E024F78-56A6-7740-B68D-8D4D026EDF3F}" type="slidenum">
              <a:rPr lang="fr-FR" smtClean="0"/>
              <a:pPr rtl="0"/>
              <a:t>10</a:t>
            </a:fld>
            <a:endParaRPr lang="fr-FR" dirty="0"/>
          </a:p>
        </p:txBody>
      </p:sp>
      <p:pic>
        <p:nvPicPr>
          <p:cNvPr id="5" name="Image 5">
            <a:extLst>
              <a:ext uri="{FF2B5EF4-FFF2-40B4-BE49-F238E27FC236}">
                <a16:creationId xmlns:a16="http://schemas.microsoft.com/office/drawing/2014/main" id="{81EBEE0B-0EB5-6EBA-1D25-47D638868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544" y="5266369"/>
            <a:ext cx="4316627" cy="143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154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DF5FA96-17A4-FB72-9A88-B9828FCD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baseline="0" dirty="0">
                <a:solidFill>
                  <a:srgbClr val="FFFFFF"/>
                </a:solidFill>
                <a:latin typeface="Times New Roman"/>
              </a:rPr>
              <a:t>Montreal</a:t>
            </a:r>
            <a:r>
              <a:rPr lang="fr-FR" sz="4400" baseline="0" dirty="0">
                <a:solidFill>
                  <a:srgbClr val="FFFFFF"/>
                </a:solidFill>
                <a:latin typeface="Times New Roman"/>
              </a:rPr>
              <a:t> </a:t>
            </a:r>
            <a:r>
              <a:rPr lang="en-CA" sz="4400" baseline="0" dirty="0">
                <a:solidFill>
                  <a:srgbClr val="FFFFFF"/>
                </a:solidFill>
                <a:latin typeface="Times New Roman"/>
              </a:rPr>
              <a:t>Experimental</a:t>
            </a:r>
            <a:r>
              <a:rPr lang="fr-FR" sz="4400" baseline="0" dirty="0">
                <a:solidFill>
                  <a:srgbClr val="FFFFFF"/>
                </a:solidFill>
                <a:latin typeface="Times New Roman"/>
              </a:rPr>
              <a:t> Setup</a:t>
            </a:r>
            <a:endParaRPr lang="fr-CA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5F1B94-DE3B-E4FE-065D-59DBB6E1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dirty="0" smtClean="0"/>
              <a:pPr rtl="0"/>
              <a:t>11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EB5F376-DBF8-841F-6D67-A9473C6EC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0"/>
            <a:ext cx="121920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1222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2235E-F6CA-ED60-872C-8DC4B440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err="1">
                <a:latin typeface="Times New Roman"/>
                <a:cs typeface="Biome"/>
              </a:rPr>
              <a:t>Multiwire</a:t>
            </a:r>
            <a:r>
              <a:rPr lang="fr-CA" sz="2800" dirty="0">
                <a:latin typeface="Times New Roman"/>
                <a:cs typeface="Biome"/>
              </a:rPr>
              <a:t> </a:t>
            </a:r>
            <a:r>
              <a:rPr lang="fr-CA" sz="2800" err="1">
                <a:latin typeface="Times New Roman"/>
                <a:cs typeface="Biome"/>
              </a:rPr>
              <a:t>Proportional</a:t>
            </a:r>
            <a:r>
              <a:rPr lang="fr-CA" sz="2800" dirty="0">
                <a:latin typeface="Times New Roman"/>
                <a:cs typeface="Biome"/>
              </a:rPr>
              <a:t> </a:t>
            </a:r>
            <a:r>
              <a:rPr lang="fr-CA" sz="2800" err="1">
                <a:latin typeface="Times New Roman"/>
                <a:cs typeface="Biome"/>
              </a:rPr>
              <a:t>Chamber</a:t>
            </a:r>
            <a:endParaRPr lang="fr-CA" sz="2800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DCBD30-580E-6EAC-7024-C872560EB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285750" indent="-285750">
              <a:buChar char="•"/>
            </a:pPr>
            <a:r>
              <a:rPr lang="fr-CA" dirty="0" err="1">
                <a:latin typeface="Times New Roman"/>
                <a:cs typeface="Times New Roman"/>
              </a:rPr>
              <a:t>Cylindrical</a:t>
            </a:r>
            <a:r>
              <a:rPr lang="fr-CA" dirty="0">
                <a:latin typeface="Times New Roman"/>
                <a:cs typeface="Times New Roman"/>
              </a:rPr>
              <a:t> </a:t>
            </a:r>
            <a:r>
              <a:rPr lang="fr-CA" dirty="0" err="1">
                <a:latin typeface="Times New Roman"/>
                <a:cs typeface="Times New Roman"/>
              </a:rPr>
              <a:t>Chamber</a:t>
            </a:r>
            <a:r>
              <a:rPr lang="fr-CA" dirty="0">
                <a:latin typeface="Times New Roman"/>
                <a:cs typeface="Times New Roman"/>
              </a:rPr>
              <a:t> </a:t>
            </a:r>
            <a:r>
              <a:rPr lang="fr-CA" dirty="0">
                <a:latin typeface="Times New Roman"/>
                <a:ea typeface="+mn-lt"/>
                <a:cs typeface="Times New Roman"/>
              </a:rPr>
              <a:t>made up of light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material</a:t>
            </a:r>
            <a:r>
              <a:rPr lang="fr-CA" dirty="0">
                <a:latin typeface="Times New Roman"/>
                <a:ea typeface="+mn-lt"/>
                <a:cs typeface="Times New Roman"/>
              </a:rPr>
              <a:t> (1 mm of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Rohacell</a:t>
            </a:r>
            <a:r>
              <a:rPr lang="fr-CA" dirty="0">
                <a:latin typeface="Times New Roman"/>
                <a:ea typeface="+mn-lt"/>
                <a:cs typeface="Times New Roman"/>
              </a:rPr>
              <a:t>).</a:t>
            </a:r>
            <a:endParaRPr lang="fr-FR" dirty="0">
              <a:latin typeface="Times New Roman"/>
              <a:ea typeface="+mn-lt"/>
              <a:cs typeface="Times New Roman"/>
            </a:endParaRPr>
          </a:p>
          <a:p>
            <a:pPr marL="285750" indent="-285750">
              <a:buChar char="•"/>
            </a:pPr>
            <a:r>
              <a:rPr lang="fr-CA" dirty="0">
                <a:latin typeface="Times New Roman"/>
                <a:ea typeface="+mn-lt"/>
                <a:cs typeface="Times New Roman"/>
              </a:rPr>
              <a:t>192 anode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wires</a:t>
            </a:r>
            <a:r>
              <a:rPr lang="fr-CA" dirty="0">
                <a:latin typeface="Times New Roman"/>
                <a:ea typeface="+mn-lt"/>
                <a:cs typeface="Times New Roman"/>
              </a:rPr>
              <a:t> at 2 mm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spacing</a:t>
            </a:r>
            <a:r>
              <a:rPr lang="fr-CA" dirty="0">
                <a:latin typeface="Times New Roman"/>
                <a:ea typeface="+mn-lt"/>
                <a:cs typeface="Times New Roman"/>
              </a:rPr>
              <a:t> and 60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inner</a:t>
            </a:r>
            <a:r>
              <a:rPr lang="fr-CA" dirty="0">
                <a:latin typeface="Times New Roman"/>
                <a:ea typeface="+mn-lt"/>
                <a:cs typeface="Times New Roman"/>
              </a:rPr>
              <a:t> and 68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outer</a:t>
            </a:r>
            <a:r>
              <a:rPr lang="fr-CA" dirty="0">
                <a:latin typeface="Times New Roman"/>
                <a:ea typeface="+mn-lt"/>
                <a:cs typeface="Times New Roman"/>
              </a:rPr>
              <a:t> cathode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strips</a:t>
            </a:r>
            <a:r>
              <a:rPr lang="fr-CA" dirty="0">
                <a:latin typeface="Times New Roman"/>
                <a:ea typeface="+mn-lt"/>
                <a:cs typeface="Times New Roman"/>
              </a:rPr>
              <a:t> of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width</a:t>
            </a:r>
            <a:r>
              <a:rPr lang="fr-CA" dirty="0">
                <a:latin typeface="Times New Roman"/>
                <a:ea typeface="+mn-lt"/>
                <a:cs typeface="Times New Roman"/>
              </a:rPr>
              <a:t> 4 mm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arranged</a:t>
            </a:r>
            <a:r>
              <a:rPr lang="fr-CA" dirty="0">
                <a:latin typeface="Times New Roman"/>
                <a:ea typeface="+mn-lt"/>
                <a:cs typeface="Times New Roman"/>
              </a:rPr>
              <a:t> at 45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degrees</a:t>
            </a:r>
            <a:r>
              <a:rPr lang="fr-CA" dirty="0">
                <a:latin typeface="Times New Roman"/>
                <a:ea typeface="+mn-lt"/>
                <a:cs typeface="Times New Roman"/>
              </a:rPr>
              <a:t> to the anode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wires</a:t>
            </a:r>
            <a:r>
              <a:rPr lang="fr-CA" dirty="0">
                <a:latin typeface="Times New Roman"/>
                <a:ea typeface="+mn-lt"/>
                <a:cs typeface="Times New Roman"/>
              </a:rPr>
              <a:t>.</a:t>
            </a:r>
          </a:p>
          <a:p>
            <a:pPr marL="285750" indent="-285750">
              <a:buChar char="•"/>
            </a:pPr>
            <a:r>
              <a:rPr lang="fr-CA" dirty="0" err="1">
                <a:latin typeface="Times New Roman"/>
                <a:ea typeface="+mn-lt"/>
                <a:cs typeface="Times New Roman"/>
              </a:rPr>
              <a:t>Angular</a:t>
            </a:r>
            <a:r>
              <a:rPr lang="fr-CA" dirty="0">
                <a:latin typeface="Times New Roman"/>
                <a:ea typeface="+mn-lt"/>
                <a:cs typeface="Times New Roman"/>
              </a:rPr>
              <a:t>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resolution</a:t>
            </a:r>
            <a:r>
              <a:rPr lang="fr-CA" dirty="0">
                <a:latin typeface="Times New Roman"/>
                <a:ea typeface="+mn-lt"/>
                <a:cs typeface="Times New Roman"/>
              </a:rPr>
              <a:t> of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around</a:t>
            </a:r>
            <a:r>
              <a:rPr lang="fr-CA" dirty="0">
                <a:latin typeface="Times New Roman"/>
                <a:ea typeface="+mn-lt"/>
                <a:cs typeface="Times New Roman"/>
              </a:rPr>
              <a:t> 2 </a:t>
            </a:r>
            <a:r>
              <a:rPr lang="fr-CA" dirty="0" err="1">
                <a:latin typeface="Times New Roman"/>
                <a:ea typeface="+mn-lt"/>
                <a:cs typeface="Times New Roman"/>
              </a:rPr>
              <a:t>degrees</a:t>
            </a:r>
            <a:r>
              <a:rPr lang="fr-CA" dirty="0">
                <a:latin typeface="Times New Roman"/>
                <a:ea typeface="+mn-lt"/>
                <a:cs typeface="Times New Roman"/>
              </a:rPr>
              <a:t>. </a:t>
            </a:r>
            <a:endParaRPr lang="fr-CA" dirty="0">
              <a:latin typeface="Times New Roman"/>
              <a:cs typeface="Times New Roman"/>
            </a:endParaRPr>
          </a:p>
          <a:p>
            <a:pPr marL="285750" indent="-285750">
              <a:buChar char="•"/>
            </a:pPr>
            <a:endParaRPr lang="fr-CA" dirty="0">
              <a:ea typeface="+mn-lt"/>
              <a:cs typeface="Biome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808461-9B2A-7E8D-74E5-1D3E6F09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smtClean="0"/>
              <a:pPr rtl="0"/>
              <a:t>12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8FC0D88-5ED5-18D2-37FF-B5AFF9F65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38" y="1266940"/>
            <a:ext cx="6530709" cy="4778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1703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2235E-F6CA-ED60-872C-8DC4B440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 err="1">
                <a:latin typeface="Times New Roman"/>
                <a:cs typeface="Biome"/>
              </a:rPr>
              <a:t>Scintillators</a:t>
            </a:r>
            <a:r>
              <a:rPr lang="fr-CA" sz="2800" dirty="0">
                <a:latin typeface="Times New Roman"/>
                <a:cs typeface="Biome"/>
              </a:rPr>
              <a:t> and </a:t>
            </a:r>
            <a:r>
              <a:rPr lang="fr-CA" sz="2800" dirty="0" err="1">
                <a:latin typeface="Times New Roman"/>
                <a:cs typeface="Biome"/>
              </a:rPr>
              <a:t>PMT's</a:t>
            </a:r>
            <a:r>
              <a:rPr lang="fr-CA" sz="2800" dirty="0">
                <a:latin typeface="Times New Roman"/>
                <a:cs typeface="Biome"/>
              </a:rPr>
              <a:t> </a:t>
            </a:r>
            <a:endParaRPr lang="fr-CA" sz="2800" dirty="0">
              <a:latin typeface="Times New Roma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FDDCBD30-580E-6EAC-7024-C872560EB629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 vert="horz" lIns="91440" tIns="45720" rIns="91440" bIns="45720" rtlCol="0" anchor="t">
                <a:noAutofit/>
              </a:bodyPr>
              <a:lstStyle/>
              <a:p>
                <a:pPr marL="285750" indent="-285750">
                  <a:buChar char="•"/>
                </a:pPr>
                <a:r>
                  <a:rPr lang="fr-CA" dirty="0">
                    <a:latin typeface="Times New Roman"/>
                    <a:ea typeface="+mn-lt"/>
                    <a:cs typeface="Biome"/>
                  </a:rPr>
                  <a:t>16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scintillator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bars and 32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photomultiplier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tubes. </a:t>
                </a:r>
              </a:p>
              <a:p>
                <a:pPr marL="285750" indent="-285750">
                  <a:buChar char="•"/>
                </a:pP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Signals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from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 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both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ends of the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scintillator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bar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allow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a good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measurement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of the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energy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deposited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 by the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electrons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with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an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estimated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resolution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of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+mn-lt"/>
                      </a:rPr>
                      <m:t>7%/</m:t>
                    </m:r>
                    <m:rad>
                      <m:radPr>
                        <m:degHide m:val="on"/>
                        <m:ctrlP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radPr>
                      <m:deg/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𝐸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𝑀𝑒𝑉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)</m:t>
                        </m:r>
                      </m:e>
                    </m:rad>
                  </m:oMath>
                </a14:m>
                <a:r>
                  <a:rPr lang="fr-CA" dirty="0">
                    <a:latin typeface="Times New Roman"/>
                    <a:ea typeface="+mn-lt"/>
                    <a:cs typeface="+mn-lt"/>
                  </a:rPr>
                  <a:t>. </a:t>
                </a:r>
                <a:endParaRPr lang="fr-CA" dirty="0">
                  <a:latin typeface="Times New Roman"/>
                  <a:ea typeface="+mn-lt"/>
                  <a:cs typeface="Biome"/>
                </a:endParaRPr>
              </a:p>
              <a:p>
                <a:pPr marL="285750" indent="-285750">
                  <a:buChar char="•"/>
                </a:pPr>
                <a:endParaRPr lang="fr-CA" dirty="0">
                  <a:ea typeface="+mn-lt"/>
                  <a:cs typeface="Biome"/>
                </a:endParaRPr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FDDCBD30-580E-6EAC-7024-C872560EB6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673" t="-483" r="-2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808461-9B2A-7E8D-74E5-1D3E6F09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smtClean="0"/>
              <a:pPr rtl="0"/>
              <a:t>13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EEF7E64-D751-B98E-DEC0-E0E4D31E7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2698" y="1143666"/>
            <a:ext cx="6688000" cy="4901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9604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2235E-F6CA-ED60-872C-8DC4B4400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dirty="0">
                <a:latin typeface="Times New Roman"/>
                <a:cs typeface="Biome"/>
              </a:rPr>
              <a:t>Target</a:t>
            </a:r>
            <a:endParaRPr lang="fr-CA" sz="2800" dirty="0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DCBD30-580E-6EAC-7024-C872560EB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>
              <a:buChar char="•"/>
            </a:pPr>
            <a:r>
              <a:rPr lang="fr-CA" dirty="0">
                <a:ea typeface="+mn-lt"/>
                <a:cs typeface="Biome"/>
              </a:rPr>
              <a:t> </a:t>
            </a:r>
            <a:r>
              <a:rPr lang="fr-CA" dirty="0">
                <a:latin typeface="Times New Roman"/>
                <a:ea typeface="+mn-lt"/>
                <a:cs typeface="Biome"/>
              </a:rPr>
              <a:t>A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LiF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target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is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evaporated</a:t>
            </a:r>
            <a:r>
              <a:rPr lang="fr-CA" dirty="0">
                <a:latin typeface="Times New Roman"/>
                <a:ea typeface="+mn-lt"/>
                <a:cs typeface="+mn-lt"/>
              </a:rPr>
              <a:t> on a </a:t>
            </a:r>
            <a:r>
              <a:rPr lang="fr-CA" dirty="0" err="1">
                <a:latin typeface="Times New Roman"/>
                <a:ea typeface="+mn-lt"/>
                <a:cs typeface="+mn-lt"/>
              </a:rPr>
              <a:t>thin</a:t>
            </a:r>
            <a:r>
              <a:rPr lang="fr-CA" dirty="0">
                <a:latin typeface="Times New Roman"/>
                <a:ea typeface="+mn-lt"/>
                <a:cs typeface="+mn-lt"/>
              </a:rPr>
              <a:t> Al or Cu foil </a:t>
            </a:r>
            <a:r>
              <a:rPr lang="fr-CA" dirty="0" err="1">
                <a:latin typeface="Times New Roman"/>
                <a:ea typeface="+mn-lt"/>
                <a:cs typeface="+mn-lt"/>
              </a:rPr>
              <a:t>which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is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inclined</a:t>
            </a:r>
            <a:r>
              <a:rPr lang="fr-CA" dirty="0">
                <a:latin typeface="Times New Roman"/>
                <a:ea typeface="+mn-lt"/>
                <a:cs typeface="+mn-lt"/>
              </a:rPr>
              <a:t> at 45 </a:t>
            </a:r>
            <a:r>
              <a:rPr lang="fr-CA" dirty="0" err="1">
                <a:latin typeface="Times New Roman"/>
                <a:ea typeface="+mn-lt"/>
                <a:cs typeface="+mn-lt"/>
              </a:rPr>
              <a:t>degrees</a:t>
            </a:r>
            <a:r>
              <a:rPr lang="fr-CA" dirty="0">
                <a:latin typeface="Times New Roman"/>
                <a:ea typeface="+mn-lt"/>
                <a:cs typeface="+mn-lt"/>
              </a:rPr>
              <a:t> relative to the </a:t>
            </a:r>
            <a:r>
              <a:rPr lang="fr-CA" dirty="0" err="1">
                <a:latin typeface="Times New Roman"/>
                <a:ea typeface="+mn-lt"/>
                <a:cs typeface="+mn-lt"/>
              </a:rPr>
              <a:t>beam</a:t>
            </a:r>
            <a:r>
              <a:rPr lang="fr-CA" dirty="0">
                <a:latin typeface="Times New Roman"/>
                <a:ea typeface="+mn-lt"/>
                <a:cs typeface="+mn-lt"/>
              </a:rPr>
              <a:t> line and </a:t>
            </a:r>
            <a:r>
              <a:rPr lang="fr-CA" dirty="0" err="1">
                <a:latin typeface="Times New Roman"/>
                <a:ea typeface="+mn-lt"/>
                <a:cs typeface="+mn-lt"/>
              </a:rPr>
              <a:t>is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held</a:t>
            </a:r>
            <a:r>
              <a:rPr lang="fr-CA" dirty="0">
                <a:latin typeface="Times New Roman"/>
                <a:ea typeface="+mn-lt"/>
                <a:cs typeface="+mn-lt"/>
              </a:rPr>
              <a:t> by a </a:t>
            </a:r>
            <a:r>
              <a:rPr lang="fr-CA" dirty="0" err="1">
                <a:latin typeface="Times New Roman"/>
                <a:ea typeface="+mn-lt"/>
                <a:cs typeface="+mn-lt"/>
              </a:rPr>
              <a:t>cooling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rod</a:t>
            </a:r>
            <a:r>
              <a:rPr lang="fr-CA" dirty="0">
                <a:latin typeface="Times New Roman"/>
                <a:ea typeface="+mn-lt"/>
                <a:cs typeface="+mn-lt"/>
              </a:rPr>
              <a:t>.</a:t>
            </a:r>
            <a:endParaRPr lang="fr-CA" dirty="0">
              <a:latin typeface="Times New Roman"/>
              <a:ea typeface="+mn-lt"/>
            </a:endParaRPr>
          </a:p>
          <a:p>
            <a:pPr>
              <a:buChar char="•"/>
            </a:pPr>
            <a:r>
              <a:rPr lang="fr-CA" dirty="0">
                <a:latin typeface="Times New Roman"/>
                <a:ea typeface="+mn-lt"/>
                <a:cs typeface="+mn-lt"/>
              </a:rPr>
              <a:t> In the </a:t>
            </a:r>
            <a:r>
              <a:rPr lang="fr-CA" dirty="0" err="1">
                <a:latin typeface="Times New Roman"/>
                <a:ea typeface="+mn-lt"/>
                <a:cs typeface="+mn-lt"/>
              </a:rPr>
              <a:t>target</a:t>
            </a:r>
            <a:r>
              <a:rPr lang="fr-CA" dirty="0">
                <a:latin typeface="Times New Roman"/>
                <a:ea typeface="+mn-lt"/>
                <a:cs typeface="+mn-lt"/>
              </a:rPr>
              <a:t> </a:t>
            </a:r>
            <a:r>
              <a:rPr lang="fr-CA" dirty="0" err="1">
                <a:latin typeface="Times New Roman"/>
                <a:ea typeface="+mn-lt"/>
                <a:cs typeface="+mn-lt"/>
              </a:rPr>
              <a:t>region</a:t>
            </a:r>
            <a:r>
              <a:rPr lang="fr-CA" dirty="0">
                <a:latin typeface="Times New Roman"/>
                <a:ea typeface="+mn-lt"/>
                <a:cs typeface="+mn-lt"/>
              </a:rPr>
              <a:t>, the </a:t>
            </a:r>
            <a:r>
              <a:rPr lang="fr-CA" dirty="0" err="1">
                <a:latin typeface="Times New Roman"/>
                <a:ea typeface="+mn-lt"/>
                <a:cs typeface="+mn-lt"/>
              </a:rPr>
              <a:t>beamline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is</a:t>
            </a:r>
            <a:r>
              <a:rPr lang="fr-CA" dirty="0">
                <a:latin typeface="Times New Roman"/>
                <a:ea typeface="+mn-lt"/>
                <a:cs typeface="+mn-lt"/>
              </a:rPr>
              <a:t> </a:t>
            </a:r>
            <a:r>
              <a:rPr lang="fr-CA" dirty="0" err="1">
                <a:latin typeface="Times New Roman"/>
                <a:ea typeface="+mn-lt"/>
                <a:cs typeface="+mn-lt"/>
              </a:rPr>
              <a:t>composed</a:t>
            </a:r>
            <a:r>
              <a:rPr lang="fr-CA" dirty="0">
                <a:latin typeface="Times New Roman"/>
                <a:ea typeface="+mn-lt"/>
                <a:cs typeface="+mn-lt"/>
              </a:rPr>
              <a:t> of a </a:t>
            </a:r>
            <a:r>
              <a:rPr lang="fr-CA" dirty="0" err="1">
                <a:latin typeface="Times New Roman"/>
                <a:ea typeface="+mn-lt"/>
                <a:cs typeface="+mn-lt"/>
              </a:rPr>
              <a:t>low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density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carbon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fiber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material</a:t>
            </a:r>
            <a:r>
              <a:rPr lang="fr-CA" dirty="0">
                <a:latin typeface="Times New Roman"/>
                <a:ea typeface="+mn-lt"/>
                <a:cs typeface="+mn-lt"/>
              </a:rPr>
              <a:t> </a:t>
            </a:r>
            <a:r>
              <a:rPr lang="fr-CA" dirty="0" err="1">
                <a:latin typeface="Times New Roman"/>
                <a:ea typeface="+mn-lt"/>
                <a:cs typeface="+mn-lt"/>
              </a:rPr>
              <a:t>with</a:t>
            </a:r>
            <a:r>
              <a:rPr lang="fr-CA" dirty="0">
                <a:latin typeface="Times New Roman"/>
                <a:ea typeface="+mn-lt"/>
                <a:cs typeface="+mn-lt"/>
              </a:rPr>
              <a:t> a </a:t>
            </a:r>
            <a:r>
              <a:rPr lang="fr-CA" dirty="0" err="1">
                <a:latin typeface="Times New Roman"/>
                <a:ea typeface="+mn-lt"/>
                <a:cs typeface="+mn-lt"/>
              </a:rPr>
              <a:t>wall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thickness</a:t>
            </a:r>
            <a:r>
              <a:rPr lang="fr-CA" dirty="0">
                <a:latin typeface="Times New Roman"/>
                <a:ea typeface="+mn-lt"/>
                <a:cs typeface="+mn-lt"/>
              </a:rPr>
              <a:t> of 0.8 </a:t>
            </a:r>
            <a:r>
              <a:rPr lang="fr-CA" dirty="0" err="1">
                <a:latin typeface="Times New Roman"/>
                <a:ea typeface="+mn-lt"/>
                <a:cs typeface="+mn-lt"/>
              </a:rPr>
              <a:t>mm.</a:t>
            </a:r>
            <a:endParaRPr lang="fr-CA" dirty="0">
              <a:latin typeface="Times New Roman"/>
            </a:endParaRPr>
          </a:p>
          <a:p>
            <a:pPr marL="285750" indent="-285750">
              <a:buChar char="•"/>
            </a:pPr>
            <a:endParaRPr lang="fr-CA" dirty="0">
              <a:ea typeface="+mn-lt"/>
              <a:cs typeface="Biome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4808461-9B2A-7E8D-74E5-1D3E6F098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smtClean="0"/>
              <a:pPr rtl="0"/>
              <a:t>14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1EB0498-6F02-544F-89A6-1F21E9E71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31" y="1856999"/>
            <a:ext cx="5906193" cy="4323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97391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F8D0C-6576-C3B3-7F20-61627992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Times New Roman"/>
                <a:ea typeface="+mj-lt"/>
                <a:cs typeface="+mj-lt"/>
              </a:rPr>
              <a:t>GEANT4 Monte Carlo Simulation</a:t>
            </a:r>
            <a:endParaRPr lang="fr-FR" dirty="0">
              <a:latin typeface="Times New Roman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DBB85C-6FA3-0523-3FD9-CDCD4510DA5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1854" y="2484144"/>
            <a:ext cx="6902435" cy="3375624"/>
          </a:xfrm>
        </p:spPr>
        <p:txBody>
          <a:bodyPr/>
          <a:lstStyle/>
          <a:p>
            <a:r>
              <a:rPr lang="fr-CA" dirty="0">
                <a:latin typeface="Times New Roman"/>
                <a:ea typeface="+mn-lt"/>
                <a:cs typeface="Biome"/>
              </a:rPr>
              <a:t>A Monte Carlo simulation of the </a:t>
            </a:r>
            <a:r>
              <a:rPr lang="fr-CA" dirty="0" err="1">
                <a:latin typeface="Times New Roman"/>
                <a:ea typeface="+mn-lt"/>
                <a:cs typeface="Biome"/>
              </a:rPr>
              <a:t>experiment</a:t>
            </a:r>
            <a:r>
              <a:rPr lang="fr-CA" dirty="0">
                <a:latin typeface="Times New Roman"/>
                <a:ea typeface="+mn-lt"/>
                <a:cs typeface="Biome"/>
              </a:rPr>
              <a:t> </a:t>
            </a:r>
            <a:r>
              <a:rPr lang="fr-CA" dirty="0" err="1">
                <a:latin typeface="Times New Roman"/>
                <a:ea typeface="+mn-lt"/>
                <a:cs typeface="Biome"/>
              </a:rPr>
              <a:t>is</a:t>
            </a:r>
            <a:r>
              <a:rPr lang="fr-CA" dirty="0">
                <a:latin typeface="Times New Roman"/>
                <a:ea typeface="+mn-lt"/>
                <a:cs typeface="Biome"/>
              </a:rPr>
              <a:t> </a:t>
            </a:r>
            <a:r>
              <a:rPr lang="fr-CA" dirty="0" err="1">
                <a:latin typeface="Times New Roman"/>
                <a:ea typeface="+mn-lt"/>
                <a:cs typeface="Biome"/>
              </a:rPr>
              <a:t>also</a:t>
            </a:r>
            <a:r>
              <a:rPr lang="fr-CA" dirty="0">
                <a:latin typeface="Times New Roman"/>
                <a:ea typeface="+mn-lt"/>
                <a:cs typeface="Biome"/>
              </a:rPr>
              <a:t> setup </a:t>
            </a:r>
            <a:r>
              <a:rPr lang="fr-CA" dirty="0" err="1">
                <a:latin typeface="Times New Roman"/>
                <a:ea typeface="+mn-lt"/>
                <a:cs typeface="Biome"/>
              </a:rPr>
              <a:t>using</a:t>
            </a:r>
            <a:r>
              <a:rPr lang="fr-CA" dirty="0">
                <a:latin typeface="Times New Roman"/>
                <a:ea typeface="+mn-lt"/>
                <a:cs typeface="Biome"/>
              </a:rPr>
              <a:t> GEANT4.</a:t>
            </a:r>
            <a:endParaRPr lang="fr-FR" dirty="0">
              <a:latin typeface="Times New Roman"/>
            </a:endParaRPr>
          </a:p>
          <a:p>
            <a:r>
              <a:rPr lang="fr-CA" dirty="0">
                <a:latin typeface="Times New Roman"/>
                <a:cs typeface="Biome"/>
              </a:rPr>
              <a:t>The simulation </a:t>
            </a:r>
            <a:r>
              <a:rPr lang="fr-CA" dirty="0" err="1">
                <a:latin typeface="Times New Roman"/>
                <a:ea typeface="+mn-lt"/>
                <a:cs typeface="Biome"/>
              </a:rPr>
              <a:t>includes</a:t>
            </a:r>
            <a:r>
              <a:rPr lang="fr-CA" dirty="0">
                <a:latin typeface="Times New Roman"/>
                <a:ea typeface="+mn-lt"/>
                <a:cs typeface="Biome"/>
              </a:rPr>
              <a:t> all the basic </a:t>
            </a:r>
            <a:r>
              <a:rPr lang="fr-CA" dirty="0" err="1">
                <a:latin typeface="Times New Roman"/>
                <a:ea typeface="+mn-lt"/>
                <a:cs typeface="Biome"/>
              </a:rPr>
              <a:t>elements</a:t>
            </a:r>
            <a:r>
              <a:rPr lang="fr-CA" dirty="0">
                <a:latin typeface="Times New Roman"/>
                <a:ea typeface="+mn-lt"/>
                <a:cs typeface="Biome"/>
              </a:rPr>
              <a:t> of the detector</a:t>
            </a:r>
            <a:r>
              <a:rPr lang="fr-CA" dirty="0">
                <a:latin typeface="Times New Roman"/>
                <a:cs typeface="Biome"/>
              </a:rPr>
              <a:t> and </a:t>
            </a:r>
            <a:r>
              <a:rPr lang="fr-CA" dirty="0" err="1">
                <a:latin typeface="Times New Roman"/>
                <a:cs typeface="Biome"/>
              </a:rPr>
              <a:t>takes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into</a:t>
            </a:r>
            <a:r>
              <a:rPr lang="fr-CA" dirty="0">
                <a:latin typeface="Times New Roman"/>
                <a:cs typeface="Biome"/>
              </a:rPr>
              <a:t> </a:t>
            </a:r>
            <a:r>
              <a:rPr lang="fr-CA" dirty="0" err="1">
                <a:latin typeface="Times New Roman"/>
                <a:cs typeface="Biome"/>
              </a:rPr>
              <a:t>account</a:t>
            </a:r>
            <a:r>
              <a:rPr lang="fr-CA" dirty="0">
                <a:latin typeface="Times New Roman"/>
                <a:cs typeface="Biome"/>
              </a:rPr>
              <a:t> the </a:t>
            </a:r>
            <a:r>
              <a:rPr lang="fr-CA" dirty="0" err="1">
                <a:latin typeface="Times New Roman"/>
                <a:cs typeface="Biome"/>
              </a:rPr>
              <a:t>energy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resolution</a:t>
            </a:r>
            <a:r>
              <a:rPr lang="fr-CA" dirty="0">
                <a:latin typeface="Times New Roman"/>
                <a:cs typeface="Biome"/>
              </a:rPr>
              <a:t> </a:t>
            </a:r>
            <a:r>
              <a:rPr lang="fr-CA" dirty="0" err="1">
                <a:latin typeface="Times New Roman"/>
                <a:cs typeface="Biome"/>
              </a:rPr>
              <a:t>measurement</a:t>
            </a:r>
            <a:r>
              <a:rPr lang="fr-CA" dirty="0">
                <a:latin typeface="Times New Roman"/>
                <a:cs typeface="Biome"/>
              </a:rPr>
              <a:t> in the </a:t>
            </a:r>
            <a:r>
              <a:rPr lang="fr-CA" dirty="0" err="1">
                <a:latin typeface="Times New Roman"/>
                <a:cs typeface="Biome"/>
              </a:rPr>
              <a:t>scintillators</a:t>
            </a:r>
            <a:r>
              <a:rPr lang="fr-CA" dirty="0">
                <a:latin typeface="Times New Roman"/>
                <a:cs typeface="Biome"/>
              </a:rPr>
              <a:t> and the </a:t>
            </a:r>
            <a:r>
              <a:rPr lang="fr-CA" dirty="0" err="1">
                <a:latin typeface="Times New Roman"/>
                <a:cs typeface="Biome"/>
              </a:rPr>
              <a:t>electron</a:t>
            </a:r>
            <a:r>
              <a:rPr lang="fr-CA" dirty="0">
                <a:latin typeface="Times New Roman"/>
                <a:cs typeface="Biome"/>
              </a:rPr>
              <a:t>/positrons directions in the MWPC.  </a:t>
            </a:r>
          </a:p>
          <a:p>
            <a:endParaRPr lang="fr-CA" dirty="0">
              <a:latin typeface="Times New Roman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5147D1-8B10-9F7A-83D1-0983B296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81740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DF5FA96-17A4-FB72-9A88-B9828FCD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Times New Roman"/>
                <a:cs typeface="Times New Roman"/>
              </a:rPr>
              <a:t>GEANT4 Monte Carlo Simulation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5F1B94-DE3B-E4FE-065D-59DBB6E1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dirty="0" smtClean="0"/>
              <a:pPr rtl="0"/>
              <a:t>16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C65E8B-0F20-16B8-EAEB-4CB802664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4702"/>
            <a:ext cx="12192000" cy="423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91478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6DFFEB-2BE0-A090-7ED9-F6787BE50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>
                <a:latin typeface="Times New Roman"/>
                <a:cs typeface="Biome"/>
              </a:rPr>
              <a:t>Current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Status</a:t>
            </a:r>
            <a:endParaRPr lang="fr-CA" dirty="0">
              <a:latin typeface="Times New Roman"/>
            </a:endParaRP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E32689D-58C4-AAC7-843E-6BE432BD2E6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6217" y="2573741"/>
            <a:ext cx="5928280" cy="3286027"/>
          </a:xfrm>
        </p:spPr>
        <p:txBody>
          <a:bodyPr/>
          <a:lstStyle/>
          <a:p>
            <a:r>
              <a:rPr lang="fr-CA" dirty="0" err="1">
                <a:latin typeface="Times New Roman"/>
                <a:ea typeface="+mn-lt"/>
                <a:cs typeface="+mn-lt"/>
              </a:rPr>
              <a:t>Various</a:t>
            </a:r>
            <a:r>
              <a:rPr lang="fr-CA" dirty="0">
                <a:latin typeface="Times New Roman"/>
                <a:ea typeface="+mn-lt"/>
                <a:cs typeface="+mn-lt"/>
              </a:rPr>
              <a:t> </a:t>
            </a:r>
            <a:r>
              <a:rPr lang="fr-CA" dirty="0" err="1">
                <a:latin typeface="Times New Roman"/>
                <a:ea typeface="+mn-lt"/>
                <a:cs typeface="+mn-lt"/>
              </a:rPr>
              <a:t>elements</a:t>
            </a:r>
            <a:r>
              <a:rPr lang="fr-CA" dirty="0">
                <a:latin typeface="Times New Roman"/>
                <a:ea typeface="+mn-lt"/>
                <a:cs typeface="+mn-lt"/>
              </a:rPr>
              <a:t> (</a:t>
            </a:r>
            <a:r>
              <a:rPr lang="fr-CA" dirty="0" err="1">
                <a:latin typeface="Times New Roman"/>
                <a:ea typeface="+mn-lt"/>
                <a:cs typeface="+mn-lt"/>
              </a:rPr>
              <a:t>Scintillators</a:t>
            </a:r>
            <a:r>
              <a:rPr lang="fr-CA" dirty="0">
                <a:latin typeface="Times New Roman"/>
                <a:ea typeface="+mn-lt"/>
                <a:cs typeface="+mn-lt"/>
              </a:rPr>
              <a:t>, MWPC, Target) of the </a:t>
            </a:r>
            <a:r>
              <a:rPr lang="fr-CA" dirty="0" err="1">
                <a:latin typeface="Times New Roman"/>
                <a:ea typeface="+mn-lt"/>
                <a:cs typeface="+mn-lt"/>
              </a:rPr>
              <a:t>experiment</a:t>
            </a:r>
            <a:r>
              <a:rPr lang="fr-CA" dirty="0">
                <a:latin typeface="Times New Roman"/>
                <a:ea typeface="+mn-lt"/>
                <a:cs typeface="+mn-lt"/>
              </a:rPr>
              <a:t> are </a:t>
            </a:r>
            <a:r>
              <a:rPr lang="fr-CA" dirty="0" err="1">
                <a:latin typeface="Times New Roman"/>
                <a:ea typeface="+mn-lt"/>
                <a:cs typeface="+mn-lt"/>
              </a:rPr>
              <a:t>already</a:t>
            </a:r>
            <a:r>
              <a:rPr lang="fr-CA" dirty="0">
                <a:latin typeface="Times New Roman"/>
                <a:ea typeface="+mn-lt"/>
                <a:cs typeface="+mn-lt"/>
              </a:rPr>
              <a:t> in place.</a:t>
            </a:r>
          </a:p>
          <a:p>
            <a:r>
              <a:rPr lang="fr-CA" dirty="0">
                <a:latin typeface="Times New Roman"/>
                <a:ea typeface="+mn-lt"/>
                <a:cs typeface="+mn-lt"/>
              </a:rPr>
              <a:t>The </a:t>
            </a:r>
            <a:r>
              <a:rPr lang="fr-CA" dirty="0" err="1">
                <a:latin typeface="Times New Roman"/>
                <a:ea typeface="+mn-lt"/>
                <a:cs typeface="+mn-lt"/>
              </a:rPr>
              <a:t>electronic</a:t>
            </a:r>
            <a:r>
              <a:rPr lang="fr-CA" dirty="0">
                <a:latin typeface="Times New Roman"/>
                <a:ea typeface="+mn-lt"/>
                <a:cs typeface="+mn-lt"/>
              </a:rPr>
              <a:t> data acquisition (DAQ)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 hardware has been </a:t>
            </a:r>
            <a:r>
              <a:rPr lang="fr-CA" dirty="0" err="1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tested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 and </a:t>
            </a:r>
            <a:r>
              <a:rPr lang="fr-CA" dirty="0" err="1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is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being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 </a:t>
            </a:r>
            <a:r>
              <a:rPr lang="fr-CA" dirty="0" err="1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deployed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Times New Roman"/>
              </a:rPr>
              <a:t>.</a:t>
            </a:r>
            <a:endParaRPr lang="fr-CA" sz="1200" dirty="0">
              <a:solidFill>
                <a:srgbClr val="000000"/>
              </a:solidFill>
              <a:latin typeface="Times New Roman"/>
              <a:ea typeface="+mn-lt"/>
              <a:cs typeface="Times New Roman"/>
            </a:endParaRPr>
          </a:p>
          <a:p>
            <a:r>
              <a:rPr lang="en-CA" dirty="0">
                <a:latin typeface="Times New Roman"/>
                <a:ea typeface="+mn-lt"/>
                <a:cs typeface="Times New Roman"/>
              </a:rPr>
              <a:t>We aim to perform beam runs and data acquisition in early summer 2024 and expect results towards the end of summer 2024.</a:t>
            </a:r>
            <a:endParaRPr lang="en-CA" dirty="0">
              <a:latin typeface="Times New Roman"/>
              <a:cs typeface="Times New Roman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CECDD94-ADCF-3898-B627-B64B0B14C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17</a:t>
            </a:fld>
            <a:endParaRPr lang="fr-FR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F87910-EE11-5504-057F-92FD2F974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667" y="3678295"/>
            <a:ext cx="4940538" cy="29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F21DF-B4A7-AACB-B840-F58A631279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497" y="998232"/>
            <a:ext cx="44069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3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C09049-C16B-FC66-BFE7-7B3856C52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More Details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4F2107-2113-4654-EA4E-0EEDF29D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smtClean="0"/>
              <a:pPr rtl="0"/>
              <a:t>18</a:t>
            </a:fld>
            <a:endParaRPr lang="fr-F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1F392-5685-BD9A-383B-31838F680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651" y="1686972"/>
            <a:ext cx="6988046" cy="50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8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979E75-B9FE-CF36-3664-1AB293ED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defPPr>
              <a:defRPr lang="fr-FR"/>
            </a:defPPr>
          </a:lstStyle>
          <a:p>
            <a:r>
              <a:rPr lang="fr-FR" dirty="0" err="1">
                <a:cs typeface="Biome"/>
              </a:rPr>
              <a:t>Thank</a:t>
            </a:r>
            <a:r>
              <a:rPr lang="fr-FR" dirty="0">
                <a:cs typeface="Biome"/>
              </a:rPr>
              <a:t> </a:t>
            </a:r>
            <a:r>
              <a:rPr lang="fr-FR" dirty="0" err="1">
                <a:cs typeface="Biome"/>
              </a:rPr>
              <a:t>you</a:t>
            </a:r>
            <a:endParaRPr lang="fr-FR" dirty="0" err="1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6F47B4A-0538-FAD8-7A24-931BA48AE0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Autofit/>
          </a:bodyPr>
          <a:lstStyle>
            <a:defPPr>
              <a:defRPr lang="fr-FR"/>
            </a:defPPr>
          </a:lstStyle>
          <a:p>
            <a:r>
              <a:rPr lang="fr-FR" dirty="0">
                <a:cs typeface="Biome"/>
              </a:rPr>
              <a:t>Arvind Gupta​</a:t>
            </a:r>
          </a:p>
          <a:p>
            <a:pPr rtl="0"/>
            <a:r>
              <a:rPr lang="fr-FR" dirty="0">
                <a:cs typeface="Biome"/>
              </a:rPr>
              <a:t>arvind.gupta@umontreal.ca</a:t>
            </a:r>
            <a:endParaRPr lang="fr-FR" dirty="0"/>
          </a:p>
          <a:p>
            <a:pPr rt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E7D8D8-4772-1C08-69BB-F391F0D65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defPPr>
              <a:defRPr lang="fr-FR"/>
            </a:defPPr>
          </a:lstStyle>
          <a:p>
            <a:pPr rtl="0"/>
            <a:fld id="{FE024F78-56A6-7740-B68D-8D4D026EDF3F}" type="slidenum">
              <a:rPr lang="fr-FR" smtClean="0"/>
              <a:pPr rtl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0024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006B3-73F4-4266-5F75-C8B5B6BF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Times New Roman"/>
                <a:cs typeface="Biome"/>
              </a:rPr>
              <a:t>The </a:t>
            </a:r>
            <a:r>
              <a:rPr lang="fr-CA" dirty="0" err="1">
                <a:latin typeface="Times New Roman"/>
                <a:cs typeface="Biome"/>
              </a:rPr>
              <a:t>Atomki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Experiment</a:t>
            </a:r>
            <a:endParaRPr lang="fr-CA" dirty="0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F9A8A-94E9-7F87-0C88-AE049B4B52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11513" y="2450874"/>
            <a:ext cx="6907479" cy="6506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Original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experiment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by A.J.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Krasznahorkay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's team at the Institute for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Nuclear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Research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,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Hungarian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Academy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of Sciences (MTA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Atomki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).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1016218" y="3147592"/>
                <a:ext cx="6737409" cy="3202545"/>
              </a:xfrm>
            </p:spPr>
            <p:txBody>
              <a:bodyPr/>
              <a:lstStyle/>
              <a:p>
                <a:r>
                  <a:rPr lang="fr-CA" dirty="0">
                    <a:latin typeface="Times New Roman"/>
                    <a:cs typeface="Biome"/>
                  </a:rPr>
                  <a:t>Observed 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an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anomaly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in 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Internal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Pair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Creation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(IPC) signal of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excited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atoms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.  </a:t>
                </a:r>
                <a:endParaRPr lang="fr-CA" dirty="0">
                  <a:latin typeface="Times New Roman"/>
                  <a:ea typeface="+mn-lt"/>
                </a:endParaRPr>
              </a:p>
              <a:p>
                <a:r>
                  <a:rPr lang="fr-CA" dirty="0">
                    <a:latin typeface="Times New Roman"/>
                    <a:ea typeface="+mn-lt"/>
                    <a:cs typeface="Biome"/>
                  </a:rPr>
                  <a:t>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experiment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 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investigated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, anomalies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observed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in 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internal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pair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creation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of  17.6 MeV and 18.15 MeV M1 transitions in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.</a:t>
                </a:r>
              </a:p>
              <a:p>
                <a:r>
                  <a:rPr lang="fr-CA" dirty="0">
                    <a:latin typeface="Times New Roman"/>
                    <a:ea typeface="+mn-lt"/>
                    <a:cs typeface="+mn-lt"/>
                  </a:rPr>
                  <a:t>The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excited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states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were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produced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by a proton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beam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impinging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on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thin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7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</m:oMath>
                </a14:m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targets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.</a:t>
                </a:r>
                <a:endParaRPr lang="fr-CA" dirty="0">
                  <a:latin typeface="Times New Roman"/>
                </a:endParaRPr>
              </a:p>
              <a:p>
                <a:endParaRPr lang="fr-CA" sz="1800" dirty="0"/>
              </a:p>
              <a:p>
                <a:endParaRPr lang="fr-FR" dirty="0"/>
              </a:p>
              <a:p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1016218" y="3147592"/>
                <a:ext cx="6737409" cy="3202545"/>
              </a:xfrm>
              <a:blipFill>
                <a:blip r:embed="rId2"/>
                <a:stretch>
                  <a:fillRect l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1D094-F7E0-1899-3572-E56BDEE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6712" y="6328224"/>
            <a:ext cx="3477656" cy="378896"/>
          </a:xfrm>
        </p:spPr>
        <p:txBody>
          <a:bodyPr/>
          <a:lstStyle/>
          <a:p>
            <a:r>
              <a:rPr lang="fr-FR" dirty="0">
                <a:cs typeface="Biome"/>
              </a:rPr>
              <a:t>Images </a:t>
            </a:r>
            <a:r>
              <a:rPr lang="fr-FR" dirty="0" err="1">
                <a:cs typeface="Biome"/>
              </a:rPr>
              <a:t>from</a:t>
            </a:r>
            <a:r>
              <a:rPr lang="fr-FR" dirty="0">
                <a:cs typeface="Biome"/>
              </a:rPr>
              <a:t> particlebites.com</a:t>
            </a:r>
            <a:endParaRPr lang="fr-FR" noProof="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4AE55E-7342-4E07-87B2-C271CE053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8883" y="1035516"/>
            <a:ext cx="4402709" cy="283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6786AB-9959-FAA9-DF5F-2F1290062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4222" y="4035391"/>
            <a:ext cx="3481560" cy="224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587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71D9B-7BBC-A808-2E8C-62279A1B1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Appendix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B3B7B-75BD-AA13-2C81-CDA908B8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661" y="2618497"/>
            <a:ext cx="5092339" cy="7673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149B1-208B-C08D-692D-D494DAC3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20</a:t>
            </a:fld>
            <a:endParaRPr lang="fr-FR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C8D85F-B160-EE56-5830-47ED04F9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61" y="3472165"/>
            <a:ext cx="3428296" cy="19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40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006B3-73F4-4266-5F75-C8B5B6BF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Times New Roman"/>
                <a:cs typeface="Biome"/>
              </a:rPr>
              <a:t>The </a:t>
            </a:r>
            <a:r>
              <a:rPr lang="fr-CA" err="1">
                <a:latin typeface="Times New Roman"/>
                <a:cs typeface="Biome"/>
              </a:rPr>
              <a:t>Atomki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err="1">
                <a:latin typeface="Times New Roman"/>
                <a:cs typeface="Biome"/>
              </a:rPr>
              <a:t>Experiment</a:t>
            </a:r>
            <a:endParaRPr lang="fr-CA" err="1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F9A8A-94E9-7F87-0C88-AE049B4B52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11513" y="2450874"/>
            <a:ext cx="6907479" cy="6506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Original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experiment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by A.J.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Krasznahorkay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's team at the Institute for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Nuclear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Research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,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Hungarian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Academy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of Sciences (MTA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Atomki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).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1016218" y="3147593"/>
                <a:ext cx="6898071" cy="2712175"/>
              </a:xfrm>
            </p:spPr>
            <p:txBody>
              <a:bodyPr/>
              <a:lstStyle/>
              <a:p>
                <a:r>
                  <a:rPr lang="fr-CA" dirty="0">
                    <a:latin typeface="Times New Roman"/>
                    <a:cs typeface="Biome"/>
                  </a:rPr>
                  <a:t>Most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excited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states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decay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promptly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back to 𝑝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7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𝐿𝑖</m:t>
                        </m:r>
                      </m:e>
                    </m:sPre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but can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through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certain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electromagnetic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processes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rarely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decay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into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photons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with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branching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ratio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CA" b="0" i="0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B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(</m:t>
                    </m:r>
                    <m:sPre>
                      <m:sPrePr>
                        <m:ctrlP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𝐵𝑒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sPre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)</m:t>
                    </m:r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≈ 1.4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.</a:t>
                </a:r>
                <a:endParaRPr lang="fr-CA" dirty="0">
                  <a:latin typeface="Times New Roman"/>
                </a:endParaRPr>
              </a:p>
              <a:p>
                <a:r>
                  <a:rPr lang="fr-CA" dirty="0">
                    <a:latin typeface="Times New Roman"/>
                    <a:ea typeface="+mn-lt"/>
                    <a:cs typeface="Biome"/>
                  </a:rPr>
                  <a:t>Even more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rarely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they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can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decay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via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Internal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Pair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Creation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where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the photons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decays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into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electron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and positron pairs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with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branching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ratio: 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𝐵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(</m:t>
                    </m:r>
                    <m:sPre>
                      <m:sPrePr>
                        <m:ctrlP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𝐵𝑒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sPre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)</m:t>
                    </m:r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≈ 3.9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−3</m:t>
                        </m:r>
                      </m:sup>
                    </m:sSup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𝐵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(</m:t>
                    </m:r>
                    <m:sPre>
                      <m:sPrePr>
                        <m:ctrlP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𝐵𝑒</m:t>
                            </m:r>
                          </m:e>
                          <m:sup>
                            <m:r>
                              <a:rPr lang="en-CA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</m:sPre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𝐵𝑒</m:t>
                        </m:r>
                      </m:e>
                    </m:sPre>
                    <m:r>
                      <a:rPr lang="en-CA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CA" b="0" i="1" smtClean="0">
                        <a:latin typeface="Cambria Math" panose="02040503050406030204" pitchFamily="18" charset="0"/>
                        <a:ea typeface="+mn-lt"/>
                        <a:cs typeface="Biome"/>
                      </a:rPr>
                      <m:t>)</m:t>
                    </m:r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≈ 5.5 ×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−8</m:t>
                        </m:r>
                      </m:sup>
                    </m:sSup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.</a:t>
                </a:r>
                <a:endParaRPr lang="fr-CA" dirty="0">
                  <a:latin typeface="Times New Roman"/>
                </a:endParaRPr>
              </a:p>
              <a:p>
                <a:endParaRPr lang="fr-FR" dirty="0"/>
              </a:p>
              <a:p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1016218" y="3147593"/>
                <a:ext cx="6898071" cy="2712175"/>
              </a:xfrm>
              <a:blipFill>
                <a:blip r:embed="rId2"/>
                <a:stretch>
                  <a:fillRect l="-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1D094-F7E0-1899-3572-E56BDEE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3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A1ED62B-A76B-26EF-4039-2633272C7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437" y="1837606"/>
            <a:ext cx="3994750" cy="319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085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006B3-73F4-4266-5F75-C8B5B6BF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Times New Roman"/>
                <a:cs typeface="Biome"/>
              </a:rPr>
              <a:t>The </a:t>
            </a:r>
            <a:r>
              <a:rPr lang="fr-CA" err="1">
                <a:latin typeface="Times New Roman"/>
                <a:cs typeface="Biome"/>
              </a:rPr>
              <a:t>Atomki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err="1">
                <a:latin typeface="Times New Roman"/>
                <a:cs typeface="Biome"/>
              </a:rPr>
              <a:t>Experiment</a:t>
            </a:r>
            <a:endParaRPr lang="fr-CA" err="1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F9A8A-94E9-7F87-0C88-AE049B4B52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11513" y="2450874"/>
            <a:ext cx="6907479" cy="6506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Original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experiment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by A.J.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Krasznahorkay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's team at the Institute for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Nuclear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Research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,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Hungarian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Academy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of Sciences (MTA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Atomki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).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fr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1016218" y="3147593"/>
                <a:ext cx="6544614" cy="2712175"/>
              </a:xfrm>
            </p:spPr>
            <p:txBody>
              <a:bodyPr/>
              <a:lstStyle/>
              <a:p>
                <a:r>
                  <a:rPr lang="fr-CA" dirty="0">
                    <a:latin typeface="Times New Roman"/>
                    <a:cs typeface="Biome"/>
                  </a:rPr>
                  <a:t>For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IPC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decays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, 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angular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correlation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between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electron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-positron pairs can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measured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well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as the invariant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b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𝑚</m:t>
                        </m:r>
                      </m:e>
                      <m:sub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𝑒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+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𝑒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−</m:t>
                        </m:r>
                      </m:sub>
                    </m:sSub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.</a:t>
                </a:r>
                <a:endParaRPr lang="fr-CA" dirty="0">
                  <a:latin typeface="Times New Roman"/>
                </a:endParaRPr>
              </a:p>
              <a:p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We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expect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angular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correlation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distribution to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peak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at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low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values of  </a:t>
                </a:r>
                <a14:m>
                  <m:oMath xmlns:m="http://schemas.openxmlformats.org/officeDocument/2006/math">
                    <m:r>
                      <a:rPr lang="fr-CA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Biome"/>
                      </a:rPr>
                      <m:t>𝜃</m:t>
                    </m:r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and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fall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off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smoothly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for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increasing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angles as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predicted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by QED. </a:t>
                </a:r>
                <a:endParaRPr lang="fr-CA" dirty="0">
                  <a:latin typeface="Times New Roman"/>
                </a:endParaRPr>
              </a:p>
              <a:p>
                <a:endParaRPr lang="fr-CA" dirty="0">
                  <a:latin typeface="Times New Roman"/>
                </a:endParaRPr>
              </a:p>
              <a:p>
                <a:endParaRPr lang="fr-FR" dirty="0"/>
              </a:p>
              <a:p>
                <a:endParaRPr lang="fr-CA" dirty="0"/>
              </a:p>
              <a:p>
                <a:pPr marL="0" indent="0">
                  <a:buNone/>
                </a:pPr>
                <a:endParaRPr lang="fr-CA" dirty="0"/>
              </a:p>
            </p:txBody>
          </p:sp>
        </mc:Choice>
        <mc:Fallback xmlns="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1016218" y="3147593"/>
                <a:ext cx="6544614" cy="2712175"/>
              </a:xfrm>
              <a:blipFill>
                <a:blip r:embed="rId3"/>
                <a:stretch>
                  <a:fillRect l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1D094-F7E0-1899-3572-E56BDEE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4</a:t>
            </a:fld>
            <a:endParaRPr lang="fr-FR" noProof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FCB0277-9580-F6EF-DAEA-0A38CDE223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489" y="1184313"/>
            <a:ext cx="4533540" cy="467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9359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006B3-73F4-4266-5F75-C8B5B6BF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>
                <a:latin typeface="Times New Roman"/>
                <a:cs typeface="Biome"/>
              </a:rPr>
              <a:t>The </a:t>
            </a:r>
            <a:r>
              <a:rPr lang="fr-CA" err="1">
                <a:latin typeface="Times New Roman"/>
                <a:cs typeface="Biome"/>
              </a:rPr>
              <a:t>Atomki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err="1">
                <a:latin typeface="Times New Roman"/>
                <a:cs typeface="Biome"/>
              </a:rPr>
              <a:t>Experiment</a:t>
            </a:r>
            <a:endParaRPr lang="fr-CA" err="1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F9A8A-94E9-7F87-0C88-AE049B4B52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11513" y="2450874"/>
            <a:ext cx="6907479" cy="6506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Original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experiment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by A.J.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Krasznahorkay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 's team at the Institute for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Nuclear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Research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,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Hungarian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Academy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 of Sciences (MTA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Atomki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ea typeface="+mj-lt"/>
                <a:cs typeface="+mj-lt"/>
              </a:rPr>
              <a:t>).</a:t>
            </a:r>
            <a:endParaRPr lang="fr-FR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fr-C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8961FD-31E5-0696-3132-2A5686AAC31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1016218" y="3147593"/>
            <a:ext cx="6544614" cy="2712175"/>
          </a:xfrm>
        </p:spPr>
        <p:txBody>
          <a:bodyPr/>
          <a:lstStyle/>
          <a:p>
            <a:r>
              <a:rPr lang="fr-CA" dirty="0" err="1">
                <a:latin typeface="Times New Roman"/>
                <a:ea typeface="+mn-lt"/>
                <a:cs typeface="Biome"/>
              </a:rPr>
              <a:t>Instead</a:t>
            </a:r>
            <a:r>
              <a:rPr lang="fr-CA" dirty="0">
                <a:latin typeface="Times New Roman"/>
                <a:ea typeface="+mn-lt"/>
                <a:cs typeface="Biome"/>
              </a:rPr>
              <a:t> the </a:t>
            </a:r>
            <a:r>
              <a:rPr lang="fr-CA" dirty="0" err="1">
                <a:latin typeface="Times New Roman"/>
                <a:ea typeface="+mn-lt"/>
                <a:cs typeface="Biome"/>
              </a:rPr>
              <a:t>Atomki</a:t>
            </a:r>
            <a:r>
              <a:rPr lang="fr-CA" dirty="0">
                <a:latin typeface="Times New Roman"/>
                <a:ea typeface="+mn-lt"/>
                <a:cs typeface="Biome"/>
              </a:rPr>
              <a:t> team </a:t>
            </a:r>
            <a:r>
              <a:rPr lang="fr-CA" dirty="0" err="1">
                <a:latin typeface="Times New Roman"/>
                <a:ea typeface="+mn-lt"/>
                <a:cs typeface="Biome"/>
              </a:rPr>
              <a:t>observed</a:t>
            </a:r>
            <a:r>
              <a:rPr lang="fr-CA" dirty="0">
                <a:latin typeface="Times New Roman"/>
                <a:ea typeface="+mn-lt"/>
                <a:cs typeface="Biome"/>
              </a:rPr>
              <a:t> an </a:t>
            </a:r>
            <a:r>
              <a:rPr lang="fr-CA" dirty="0" err="1">
                <a:latin typeface="Times New Roman"/>
                <a:ea typeface="+mn-lt"/>
                <a:cs typeface="Biome"/>
              </a:rPr>
              <a:t>excess</a:t>
            </a:r>
            <a:r>
              <a:rPr lang="fr-CA" dirty="0">
                <a:latin typeface="Times New Roman"/>
                <a:ea typeface="+mn-lt"/>
                <a:cs typeface="Biome"/>
              </a:rPr>
              <a:t> of large IPC </a:t>
            </a:r>
            <a:r>
              <a:rPr lang="fr-CA" dirty="0" err="1">
                <a:latin typeface="Times New Roman"/>
                <a:ea typeface="+mn-lt"/>
                <a:cs typeface="Biome"/>
              </a:rPr>
              <a:t>opening</a:t>
            </a:r>
            <a:r>
              <a:rPr lang="fr-CA" dirty="0">
                <a:latin typeface="Times New Roman"/>
                <a:ea typeface="+mn-lt"/>
                <a:cs typeface="Biome"/>
              </a:rPr>
              <a:t> angles, </a:t>
            </a:r>
            <a:r>
              <a:rPr lang="fr-CA" dirty="0" err="1">
                <a:latin typeface="Times New Roman"/>
                <a:ea typeface="+mn-lt"/>
                <a:cs typeface="Biome"/>
              </a:rPr>
              <a:t>especially</a:t>
            </a:r>
            <a:r>
              <a:rPr lang="fr-CA" dirty="0">
                <a:latin typeface="Times New Roman"/>
                <a:ea typeface="+mn-lt"/>
                <a:cs typeface="Biome"/>
              </a:rPr>
              <a:t> </a:t>
            </a:r>
            <a:r>
              <a:rPr lang="fr-CA" dirty="0" err="1">
                <a:latin typeface="Times New Roman"/>
                <a:ea typeface="+mn-lt"/>
                <a:cs typeface="Biome"/>
              </a:rPr>
              <a:t>pronounced</a:t>
            </a:r>
            <a:r>
              <a:rPr lang="fr-CA" dirty="0">
                <a:latin typeface="Times New Roman"/>
                <a:ea typeface="+mn-lt"/>
                <a:cs typeface="Biome"/>
              </a:rPr>
              <a:t> for the 18.15 MeV M1 transition.</a:t>
            </a:r>
            <a:endParaRPr lang="fr-CA" dirty="0">
              <a:latin typeface="Times New Roman"/>
              <a:ea typeface="+mn-lt"/>
            </a:endParaRPr>
          </a:p>
          <a:p>
            <a:r>
              <a:rPr lang="fr-CA" dirty="0">
                <a:latin typeface="Times New Roman"/>
                <a:cs typeface="Biome"/>
              </a:rPr>
              <a:t>The </a:t>
            </a:r>
            <a:r>
              <a:rPr lang="fr-CA" dirty="0" err="1">
                <a:latin typeface="Times New Roman"/>
                <a:cs typeface="Biome"/>
              </a:rPr>
              <a:t>anomaly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is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especially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pronounced</a:t>
            </a:r>
            <a:r>
              <a:rPr lang="fr-CA" dirty="0">
                <a:latin typeface="Times New Roman"/>
                <a:cs typeface="Biome"/>
              </a:rPr>
              <a:t> </a:t>
            </a:r>
            <a:r>
              <a:rPr lang="fr-CA" dirty="0" err="1">
                <a:latin typeface="Times New Roman"/>
                <a:cs typeface="Biome"/>
              </a:rPr>
              <a:t>around</a:t>
            </a:r>
            <a:r>
              <a:rPr lang="fr-CA" dirty="0">
                <a:latin typeface="Times New Roman"/>
                <a:cs typeface="Biome"/>
              </a:rPr>
              <a:t> 140 </a:t>
            </a:r>
            <a:r>
              <a:rPr lang="fr-CA" dirty="0" err="1">
                <a:latin typeface="Times New Roman"/>
                <a:cs typeface="Biome"/>
              </a:rPr>
              <a:t>degrees</a:t>
            </a:r>
            <a:r>
              <a:rPr lang="fr-CA" dirty="0">
                <a:latin typeface="Times New Roman"/>
                <a:cs typeface="Biome"/>
              </a:rPr>
              <a:t> 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Biome"/>
              </a:rPr>
              <a:t>and has a </a:t>
            </a:r>
            <a:r>
              <a:rPr lang="fr-CA" dirty="0" err="1">
                <a:solidFill>
                  <a:srgbClr val="FFFFFF"/>
                </a:solidFill>
                <a:latin typeface="Times New Roman"/>
                <a:ea typeface="+mn-lt"/>
                <a:cs typeface="Biome"/>
              </a:rPr>
              <a:t>significance</a:t>
            </a:r>
            <a:r>
              <a:rPr lang="fr-CA" dirty="0">
                <a:solidFill>
                  <a:srgbClr val="FFFFFF"/>
                </a:solidFill>
                <a:latin typeface="Times New Roman"/>
                <a:ea typeface="+mn-lt"/>
                <a:cs typeface="Biome"/>
              </a:rPr>
              <a:t> of 6.8σ. </a:t>
            </a:r>
            <a:endParaRPr lang="fr-CA" dirty="0">
              <a:solidFill>
                <a:srgbClr val="FFFFFF"/>
              </a:solidFill>
              <a:latin typeface="Times New Roman"/>
            </a:endParaRPr>
          </a:p>
          <a:p>
            <a:r>
              <a:rPr lang="fr-CA" dirty="0" err="1">
                <a:latin typeface="Times New Roman"/>
                <a:ea typeface="+mn-lt"/>
                <a:cs typeface="Biome"/>
              </a:rPr>
              <a:t>Opening</a:t>
            </a:r>
            <a:r>
              <a:rPr lang="fr-CA" dirty="0">
                <a:latin typeface="Times New Roman"/>
                <a:ea typeface="+mn-lt"/>
                <a:cs typeface="Biome"/>
              </a:rPr>
              <a:t> angle, </a:t>
            </a:r>
            <a:r>
              <a:rPr lang="fr-CA" dirty="0" err="1">
                <a:latin typeface="Times New Roman"/>
                <a:ea typeface="+mn-lt"/>
                <a:cs typeface="Biome"/>
              </a:rPr>
              <a:t>asymmetry</a:t>
            </a:r>
            <a:r>
              <a:rPr lang="fr-CA" dirty="0">
                <a:latin typeface="Times New Roman"/>
                <a:ea typeface="+mn-lt"/>
                <a:cs typeface="Biome"/>
              </a:rPr>
              <a:t> and invariant mass </a:t>
            </a:r>
            <a:r>
              <a:rPr lang="fr-CA" dirty="0" err="1">
                <a:latin typeface="Times New Roman"/>
                <a:ea typeface="+mn-lt"/>
                <a:cs typeface="Biome"/>
              </a:rPr>
              <a:t>is</a:t>
            </a:r>
            <a:r>
              <a:rPr lang="fr-CA" dirty="0">
                <a:latin typeface="Times New Roman"/>
                <a:ea typeface="+mn-lt"/>
                <a:cs typeface="Biome"/>
              </a:rPr>
              <a:t> consistent </a:t>
            </a:r>
            <a:r>
              <a:rPr lang="fr-CA" dirty="0" err="1">
                <a:latin typeface="Times New Roman"/>
                <a:ea typeface="+mn-lt"/>
                <a:cs typeface="Biome"/>
              </a:rPr>
              <a:t>with</a:t>
            </a:r>
            <a:r>
              <a:rPr lang="fr-CA" dirty="0">
                <a:latin typeface="Times New Roman"/>
                <a:ea typeface="+mn-lt"/>
                <a:cs typeface="Biome"/>
              </a:rPr>
              <a:t> </a:t>
            </a:r>
            <a:r>
              <a:rPr lang="fr-CA" dirty="0" err="1">
                <a:latin typeface="Times New Roman"/>
                <a:ea typeface="+mn-lt"/>
                <a:cs typeface="Biome"/>
              </a:rPr>
              <a:t>decay</a:t>
            </a:r>
            <a:r>
              <a:rPr lang="fr-CA" dirty="0">
                <a:latin typeface="Times New Roman"/>
                <a:ea typeface="+mn-lt"/>
                <a:cs typeface="Biome"/>
              </a:rPr>
              <a:t> of a new </a:t>
            </a:r>
            <a:r>
              <a:rPr lang="fr-CA" dirty="0" err="1">
                <a:latin typeface="Times New Roman"/>
                <a:ea typeface="+mn-lt"/>
                <a:cs typeface="Biome"/>
              </a:rPr>
              <a:t>particle</a:t>
            </a:r>
            <a:r>
              <a:rPr lang="fr-CA" dirty="0">
                <a:latin typeface="Times New Roman"/>
                <a:ea typeface="+mn-lt"/>
                <a:cs typeface="Biome"/>
              </a:rPr>
              <a:t>, a boson </a:t>
            </a:r>
            <a:r>
              <a:rPr lang="fr-CA" dirty="0" err="1">
                <a:latin typeface="Times New Roman"/>
                <a:ea typeface="+mn-lt"/>
                <a:cs typeface="Biome"/>
              </a:rPr>
              <a:t>with</a:t>
            </a:r>
            <a:r>
              <a:rPr lang="fr-CA" dirty="0">
                <a:latin typeface="Times New Roman"/>
                <a:ea typeface="+mn-lt"/>
                <a:cs typeface="Biome"/>
              </a:rPr>
              <a:t> mass 17.6 MeV </a:t>
            </a:r>
            <a:r>
              <a:rPr lang="fr-CA" dirty="0" err="1">
                <a:latin typeface="Times New Roman"/>
                <a:ea typeface="+mn-lt"/>
                <a:cs typeface="Biome"/>
              </a:rPr>
              <a:t>was</a:t>
            </a:r>
            <a:r>
              <a:rPr lang="fr-CA" dirty="0">
                <a:latin typeface="Times New Roman"/>
                <a:ea typeface="+mn-lt"/>
                <a:cs typeface="Biome"/>
              </a:rPr>
              <a:t> </a:t>
            </a:r>
            <a:r>
              <a:rPr lang="fr-CA" dirty="0" err="1">
                <a:latin typeface="Times New Roman"/>
                <a:ea typeface="+mn-lt"/>
                <a:cs typeface="Biome"/>
              </a:rPr>
              <a:t>found</a:t>
            </a:r>
            <a:r>
              <a:rPr lang="fr-CA" dirty="0">
                <a:latin typeface="Times New Roman"/>
                <a:ea typeface="+mn-lt"/>
                <a:cs typeface="Biome"/>
              </a:rPr>
              <a:t> to </a:t>
            </a:r>
            <a:r>
              <a:rPr lang="fr-CA" dirty="0" err="1">
                <a:latin typeface="Times New Roman"/>
                <a:ea typeface="+mn-lt"/>
                <a:cs typeface="Biome"/>
              </a:rPr>
              <a:t>be</a:t>
            </a:r>
            <a:r>
              <a:rPr lang="fr-CA" dirty="0">
                <a:latin typeface="Times New Roman"/>
                <a:ea typeface="+mn-lt"/>
                <a:cs typeface="Biome"/>
              </a:rPr>
              <a:t> the best fit. </a:t>
            </a:r>
          </a:p>
          <a:p>
            <a:endParaRPr lang="fr-CA" dirty="0">
              <a:latin typeface="Times New Roman"/>
            </a:endParaRPr>
          </a:p>
          <a:p>
            <a:endParaRPr lang="fr-CA" dirty="0">
              <a:latin typeface="Times New Roman"/>
            </a:endParaRPr>
          </a:p>
          <a:p>
            <a:endParaRPr lang="fr-CA" dirty="0">
              <a:latin typeface="Times New Roman"/>
            </a:endParaRPr>
          </a:p>
          <a:p>
            <a:endParaRPr lang="fr-FR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1D094-F7E0-1899-3572-E56BDEE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5</a:t>
            </a:fld>
            <a:endParaRPr lang="fr-FR" noProof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F65EEBD-84D4-8D9C-6B71-F41AA7E62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002" y="1632183"/>
            <a:ext cx="4570998" cy="3635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092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DF5FA96-17A4-FB72-9A88-B9828FCDB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>
                <a:latin typeface="Times New Roman"/>
                <a:cs typeface="Biome"/>
              </a:rPr>
              <a:t>The </a:t>
            </a:r>
            <a:r>
              <a:rPr lang="en-CA" dirty="0" err="1">
                <a:latin typeface="Times New Roman"/>
                <a:cs typeface="Biome"/>
              </a:rPr>
              <a:t>Atomki</a:t>
            </a:r>
            <a:r>
              <a:rPr lang="en-CA" dirty="0">
                <a:latin typeface="Times New Roman"/>
                <a:cs typeface="Biome"/>
              </a:rPr>
              <a:t> Experiment</a:t>
            </a:r>
            <a:endParaRPr lang="en-CA" dirty="0">
              <a:latin typeface="Times New Roman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5F1B94-DE3B-E4FE-065D-59DBB6E17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dirty="0" smtClean="0"/>
              <a:pPr rtl="0"/>
              <a:t>6</a:t>
            </a:fld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AB6E18F-2308-27D8-DD07-FABA57E80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66" y="1523194"/>
            <a:ext cx="11021458" cy="4573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5956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B006B3-73F4-4266-5F75-C8B5B6BFE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err="1">
                <a:latin typeface="Times New Roman"/>
                <a:cs typeface="Biome"/>
              </a:rPr>
              <a:t>Some</a:t>
            </a:r>
            <a:r>
              <a:rPr lang="fr-CA" dirty="0">
                <a:latin typeface="Times New Roman"/>
                <a:cs typeface="Biome"/>
              </a:rPr>
              <a:t> Theory</a:t>
            </a:r>
            <a:endParaRPr lang="fr-CA" dirty="0">
              <a:latin typeface="Times New Roman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EF9A8A-94E9-7F87-0C88-AE049B4B52FD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11513" y="2450874"/>
            <a:ext cx="6907479" cy="65064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Theory Groups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from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 UC Irvine,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University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 of Kentucky, and UC Riverside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investigated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 the </a:t>
            </a:r>
            <a:r>
              <a:rPr lang="fr-CA" sz="140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anomaly</a:t>
            </a:r>
            <a:r>
              <a:rPr lang="fr-CA" sz="1400" dirty="0">
                <a:solidFill>
                  <a:schemeClr val="accent3">
                    <a:lumMod val="60000"/>
                    <a:lumOff val="40000"/>
                  </a:schemeClr>
                </a:solidFill>
                <a:latin typeface="Biome"/>
                <a:ea typeface="+mj-lt"/>
                <a:cs typeface="+mj-lt"/>
              </a:rPr>
              <a:t>. </a:t>
            </a:r>
            <a:endParaRPr lang="fr-FR" sz="1400" dirty="0">
              <a:solidFill>
                <a:schemeClr val="accent3">
                  <a:lumMod val="60000"/>
                  <a:lumOff val="40000"/>
                </a:schemeClr>
              </a:solidFill>
              <a:latin typeface="Biome"/>
            </a:endParaRPr>
          </a:p>
          <a:p>
            <a:endParaRPr lang="fr-CA" sz="1400" dirty="0">
              <a:latin typeface="Biome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/>
              </p:cNvSpPr>
              <p:nvPr>
                <p:ph type="body" sz="quarter" idx="28"/>
              </p:nvPr>
            </p:nvSpPr>
            <p:spPr>
              <a:xfrm>
                <a:off x="1016218" y="3147593"/>
                <a:ext cx="6544614" cy="3022619"/>
              </a:xfrm>
            </p:spPr>
            <p:txBody>
              <a:bodyPr/>
              <a:lstStyle/>
              <a:p>
                <a:r>
                  <a:rPr lang="fr-CA" dirty="0">
                    <a:latin typeface="Times New Roman"/>
                    <a:ea typeface="+mn-lt"/>
                    <a:cs typeface="Biome"/>
                  </a:rPr>
                  <a:t>Atomki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suggested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that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the new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particle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appears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to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dark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photon. </a:t>
                </a:r>
                <a:endParaRPr lang="fr-FR" dirty="0"/>
              </a:p>
              <a:p>
                <a:r>
                  <a:rPr lang="fr-CA" dirty="0" err="1">
                    <a:latin typeface="Times New Roman"/>
                    <a:cs typeface="Biome"/>
                  </a:rPr>
                  <a:t>However</a:t>
                </a:r>
                <a:r>
                  <a:rPr lang="fr-CA" dirty="0">
                    <a:latin typeface="Times New Roman"/>
                    <a:cs typeface="Biome"/>
                  </a:rPr>
                  <a:t> </a:t>
                </a:r>
                <a:r>
                  <a:rPr lang="fr-CA" dirty="0" err="1">
                    <a:latin typeface="Times New Roman"/>
                    <a:cs typeface="Biome"/>
                  </a:rPr>
                  <a:t>such</a:t>
                </a:r>
                <a:r>
                  <a:rPr lang="fr-CA" dirty="0">
                    <a:latin typeface="Times New Roman"/>
                    <a:cs typeface="Biome"/>
                  </a:rPr>
                  <a:t> a </a:t>
                </a:r>
                <a:r>
                  <a:rPr lang="fr-CA" dirty="0" err="1">
                    <a:latin typeface="Times New Roman"/>
                    <a:cs typeface="Biome"/>
                  </a:rPr>
                  <a:t>dark</a:t>
                </a:r>
                <a:r>
                  <a:rPr lang="fr-CA" dirty="0">
                    <a:latin typeface="Times New Roman"/>
                    <a:cs typeface="Biome"/>
                  </a:rPr>
                  <a:t> photon </a:t>
                </a:r>
                <a:r>
                  <a:rPr lang="fr-CA" dirty="0" err="1">
                    <a:latin typeface="Times New Roman"/>
                    <a:cs typeface="Biome"/>
                  </a:rPr>
                  <a:t>would</a:t>
                </a:r>
                <a:r>
                  <a:rPr lang="fr-CA" dirty="0">
                    <a:latin typeface="Times New Roman"/>
                    <a:cs typeface="Biome"/>
                  </a:rPr>
                  <a:t> have been </a:t>
                </a:r>
                <a:r>
                  <a:rPr lang="fr-CA" dirty="0" err="1">
                    <a:latin typeface="Times New Roman"/>
                    <a:cs typeface="Biome"/>
                  </a:rPr>
                  <a:t>observed</a:t>
                </a:r>
                <a:r>
                  <a:rPr lang="fr-CA" dirty="0">
                    <a:latin typeface="Times New Roman"/>
                    <a:cs typeface="Biome"/>
                  </a:rPr>
                  <a:t> by the 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NA48/2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experiment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which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looked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for 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dark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photons in the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decay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of neutral pions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pPr>
                      <m:e>
                        <m:r>
                          <a:rPr lang="fr-CA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Biome"/>
                          </a:rPr>
                          <m:t>𝜋</m:t>
                        </m:r>
                      </m:e>
                      <m:sup>
                        <m:r>
                          <a:rPr lang="en-CA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0</m:t>
                        </m:r>
                      </m:sup>
                    </m:sSup>
                  </m:oMath>
                </a14:m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).</a:t>
                </a:r>
              </a:p>
              <a:p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For the photon-like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particle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theory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to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work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, X-17 has to have a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vanishing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coupling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to protons (and neutrinos) relative to neutrons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i.e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it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is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protophobic</a:t>
                </a:r>
                <a:r>
                  <a:rPr lang="fr-CA" dirty="0">
                    <a:solidFill>
                      <a:srgbClr val="FFFFFF"/>
                    </a:solidFill>
                    <a:latin typeface="Times New Roman"/>
                    <a:ea typeface="+mn-lt"/>
                    <a:cs typeface="Biome"/>
                  </a:rPr>
                  <a:t>.</a:t>
                </a:r>
              </a:p>
              <a:p>
                <a:endParaRPr lang="fr-CA" dirty="0">
                  <a:latin typeface="Times New Roman"/>
                  <a:cs typeface="Biome"/>
                </a:endParaRPr>
              </a:p>
              <a:p>
                <a:endParaRPr lang="fr-CA" dirty="0">
                  <a:latin typeface="Times New Roman"/>
                </a:endParaRPr>
              </a:p>
              <a:p>
                <a:pPr marL="0" indent="0">
                  <a:buNone/>
                </a:pPr>
                <a:endParaRPr lang="fr-CA" dirty="0">
                  <a:latin typeface="Times New Roman"/>
                </a:endParaRPr>
              </a:p>
              <a:p>
                <a:endParaRPr lang="fr-CA" dirty="0">
                  <a:latin typeface="Times New Roman"/>
                </a:endParaRPr>
              </a:p>
              <a:p>
                <a:endParaRPr lang="fr-CA" dirty="0">
                  <a:latin typeface="Times New Roman"/>
                </a:endParaRPr>
              </a:p>
              <a:p>
                <a:endParaRPr lang="fr-CA" dirty="0">
                  <a:latin typeface="Times New Roman"/>
                </a:endParaRPr>
              </a:p>
              <a:p>
                <a:endParaRPr lang="fr-CA" dirty="0">
                  <a:latin typeface="Times New Roman"/>
                </a:endParaRPr>
              </a:p>
              <a:p>
                <a:endParaRPr lang="fr-CA" dirty="0">
                  <a:latin typeface="Times New Roman"/>
                </a:endParaRPr>
              </a:p>
              <a:p>
                <a:endParaRPr lang="fr-FR" dirty="0"/>
              </a:p>
              <a:p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4" name="Espace réservé du texte 3">
                <a:extLst>
                  <a:ext uri="{FF2B5EF4-FFF2-40B4-BE49-F238E27FC236}">
                    <a16:creationId xmlns:a16="http://schemas.microsoft.com/office/drawing/2014/main" id="{1B8961FD-31E5-0696-3132-2A5686AAC3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28"/>
              </p:nvPr>
            </p:nvSpPr>
            <p:spPr>
              <a:xfrm>
                <a:off x="1016218" y="3147593"/>
                <a:ext cx="6544614" cy="3022619"/>
              </a:xfrm>
              <a:blipFill>
                <a:blip r:embed="rId2"/>
                <a:stretch>
                  <a:fillRect l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11D094-F7E0-1899-3572-E56BDEE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noProof="0" smtClean="0"/>
              <a:pPr rtl="0"/>
              <a:t>7</a:t>
            </a:fld>
            <a:endParaRPr lang="fr-FR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7054A-2F97-BC6B-B1D7-C32B3948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660" y="1312398"/>
            <a:ext cx="3634911" cy="4233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D1FAFD-B906-D0EA-E0A1-6F6FD5AF53BE}"/>
              </a:ext>
            </a:extLst>
          </p:cNvPr>
          <p:cNvSpPr txBox="1"/>
          <p:nvPr/>
        </p:nvSpPr>
        <p:spPr>
          <a:xfrm>
            <a:off x="8169660" y="5701233"/>
            <a:ext cx="363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NA48/2 neutral pion decay</a:t>
            </a:r>
          </a:p>
        </p:txBody>
      </p:sp>
    </p:spTree>
    <p:extLst>
      <p:ext uri="{BB962C8B-B14F-4D97-AF65-F5344CB8AC3E}">
        <p14:creationId xmlns:p14="http://schemas.microsoft.com/office/powerpoint/2010/main" val="313985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29780-6309-F8A5-A329-E1B2C911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371" y="1562944"/>
            <a:ext cx="3771961" cy="1358678"/>
          </a:xfrm>
        </p:spPr>
        <p:txBody>
          <a:bodyPr/>
          <a:lstStyle/>
          <a:p>
            <a:r>
              <a:rPr lang="fr-CA" sz="3200" err="1">
                <a:latin typeface="Times New Roman"/>
                <a:cs typeface="Times New Roman"/>
              </a:rPr>
              <a:t>Atomki</a:t>
            </a:r>
            <a:r>
              <a:rPr lang="fr-CA" sz="3200" dirty="0">
                <a:latin typeface="Times New Roman"/>
                <a:cs typeface="Times New Roman"/>
              </a:rPr>
              <a:t> </a:t>
            </a:r>
            <a:r>
              <a:rPr lang="fr-CA" sz="3200" err="1">
                <a:latin typeface="Times New Roman"/>
                <a:cs typeface="Times New Roman"/>
              </a:rPr>
              <a:t>Experimental</a:t>
            </a:r>
            <a:r>
              <a:rPr lang="fr-CA" sz="3200" dirty="0">
                <a:latin typeface="Times New Roman"/>
                <a:cs typeface="Times New Roman"/>
              </a:rPr>
              <a:t> setup</a:t>
            </a:r>
            <a:endParaRPr lang="fr-F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913C42CF-7C1C-5DFF-5292-DDB255575AA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 vert="horz" lIns="91440" tIns="45720" rIns="91440" bIns="45720" rtlCol="0" anchor="t">
                <a:noAutofit/>
              </a:bodyPr>
              <a:lstStyle/>
              <a:p>
                <a:pPr marL="285750" indent="-285750">
                  <a:buChar char="•"/>
                </a:pPr>
                <a:r>
                  <a:rPr lang="fr-CA" dirty="0">
                    <a:latin typeface="Times New Roman"/>
                    <a:ea typeface="+mn-lt"/>
                    <a:cs typeface="+mn-lt"/>
                  </a:rPr>
                  <a:t>IPC pairs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were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detected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by five plastic ∆E–E detector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telescopes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 </a:t>
                </a:r>
                <a:endParaRPr lang="fr-CA" dirty="0">
                  <a:latin typeface="Times New Roman"/>
                </a:endParaRPr>
              </a:p>
              <a:p>
                <a:pPr marL="285750" indent="-285750">
                  <a:buChar char="•"/>
                </a:pPr>
                <a:r>
                  <a:rPr lang="fr-CA" dirty="0">
                    <a:latin typeface="Times New Roman"/>
                    <a:ea typeface="+mn-lt"/>
                    <a:cs typeface="Biome"/>
                  </a:rPr>
                  <a:t>∆E detectors of 38×45×1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𝑚𝑚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and E detectors of 78×60×70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𝑚𝑚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Biome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placed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perpendicularly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to the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beam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direction at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azimuthal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angles of 0◦, 60◦, 120◦, 180◦ and 270◦. </a:t>
                </a:r>
                <a:endParaRPr lang="fr-CA" dirty="0">
                  <a:latin typeface="Times New Roman"/>
                  <a:ea typeface="+mn-lt"/>
                </a:endParaRPr>
              </a:p>
              <a:p>
                <a:pPr marL="285750" indent="-285750">
                  <a:buChar char="•"/>
                </a:pPr>
                <a:endParaRPr lang="fr-CA" dirty="0"/>
              </a:p>
              <a:p>
                <a:pPr marL="285750" indent="-285750">
                  <a:buChar char="•"/>
                </a:pPr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913C42CF-7C1C-5DFF-5292-DDB255575A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673" t="-483" r="-1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41B94B-6CCA-FFE9-080F-1940F632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smtClean="0"/>
              <a:pPr rtl="0"/>
              <a:t>8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013770-BA34-6C87-1961-01E239EFD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400" y="1423514"/>
            <a:ext cx="6541200" cy="4346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02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329780-6309-F8A5-A329-E1B2C9114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371" y="1562944"/>
            <a:ext cx="3771961" cy="1358678"/>
          </a:xfrm>
        </p:spPr>
        <p:txBody>
          <a:bodyPr/>
          <a:lstStyle/>
          <a:p>
            <a:r>
              <a:rPr lang="fr-CA" sz="3200" err="1">
                <a:latin typeface="Times New Roman"/>
                <a:cs typeface="Times New Roman"/>
              </a:rPr>
              <a:t>Atomki</a:t>
            </a:r>
            <a:r>
              <a:rPr lang="fr-CA" sz="3200" dirty="0">
                <a:latin typeface="Times New Roman"/>
                <a:cs typeface="Times New Roman"/>
              </a:rPr>
              <a:t> </a:t>
            </a:r>
            <a:r>
              <a:rPr lang="fr-CA" sz="3200" err="1">
                <a:latin typeface="Times New Roman"/>
                <a:cs typeface="Times New Roman"/>
              </a:rPr>
              <a:t>Experimental</a:t>
            </a:r>
            <a:r>
              <a:rPr lang="fr-CA" sz="3200" dirty="0">
                <a:latin typeface="Times New Roman"/>
                <a:cs typeface="Times New Roman"/>
              </a:rPr>
              <a:t> setup</a:t>
            </a:r>
            <a:endParaRPr lang="fr-FR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913C42CF-7C1C-5DFF-5292-DDB255575AA1}"/>
                  </a:ext>
                </a:extLst>
              </p:cNvPr>
              <p:cNvSpPr>
                <a:spLocks noGrp="1"/>
              </p:cNvSpPr>
              <p:nvPr>
                <p:ph type="body" sz="quarter" idx="13"/>
              </p:nvPr>
            </p:nvSpPr>
            <p:spPr/>
            <p:txBody>
              <a:bodyPr vert="horz" lIns="91440" tIns="45720" rIns="91440" bIns="45720" rtlCol="0" anchor="t">
                <a:noAutofit/>
              </a:bodyPr>
              <a:lstStyle/>
              <a:p>
                <a:pPr marL="285750" indent="-285750">
                  <a:buChar char="•"/>
                </a:pPr>
                <a:r>
                  <a:rPr lang="fr-CA" dirty="0">
                    <a:latin typeface="Times New Roman"/>
                    <a:ea typeface="+mn-lt"/>
                    <a:cs typeface="+mn-lt"/>
                  </a:rPr>
                  <a:t>Angles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chosen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to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obtain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a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homogeneous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acceptance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𝑒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fr-CA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𝑒</m:t>
                        </m:r>
                      </m:e>
                      <m:sup>
                        <m:r>
                          <a:rPr lang="en-CA" b="0" i="1" smtClean="0">
                            <a:latin typeface="Cambria Math" panose="02040503050406030204" pitchFamily="18" charset="0"/>
                            <a:ea typeface="+mn-lt"/>
                            <a:cs typeface="+mn-lt"/>
                          </a:rPr>
                          <m:t>+</m:t>
                        </m:r>
                      </m:sup>
                    </m:sSup>
                  </m:oMath>
                </a14:m>
                <a:r>
                  <a:rPr lang="fr-CA" dirty="0">
                    <a:latin typeface="Times New Roman"/>
                    <a:ea typeface="+mn-lt"/>
                    <a:cs typeface="+mn-lt"/>
                  </a:rPr>
                  <a:t> pairs as a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function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of the </a:t>
                </a:r>
                <a:r>
                  <a:rPr lang="fr-CA" dirty="0" err="1">
                    <a:latin typeface="Times New Roman"/>
                    <a:ea typeface="+mn-lt"/>
                    <a:cs typeface="+mn-lt"/>
                  </a:rPr>
                  <a:t>correlation</a:t>
                </a:r>
                <a:r>
                  <a:rPr lang="fr-CA" dirty="0">
                    <a:latin typeface="Times New Roman"/>
                    <a:ea typeface="+mn-lt"/>
                    <a:cs typeface="+mn-lt"/>
                  </a:rPr>
                  <a:t> angle.</a:t>
                </a:r>
                <a:endParaRPr lang="fr-CA" dirty="0">
                  <a:latin typeface="Times New Roman"/>
                  <a:ea typeface="+mn-lt"/>
                </a:endParaRPr>
              </a:p>
              <a:p>
                <a:pPr marL="285750" indent="-285750">
                  <a:buChar char="•"/>
                </a:pPr>
                <a:r>
                  <a:rPr lang="fr-CA" dirty="0">
                    <a:latin typeface="Times New Roman"/>
                    <a:ea typeface="+mn-lt"/>
                    <a:cs typeface="Biome"/>
                  </a:rPr>
                  <a:t>The positions of the hits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were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registered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by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multiwire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proportional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counters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(MWPC) </a:t>
                </a:r>
                <a:r>
                  <a:rPr lang="fr-CA" dirty="0" err="1">
                    <a:latin typeface="Times New Roman"/>
                    <a:ea typeface="+mn-lt"/>
                    <a:cs typeface="Biome"/>
                  </a:rPr>
                  <a:t>placed</a:t>
                </a:r>
                <a:r>
                  <a:rPr lang="fr-CA" dirty="0">
                    <a:latin typeface="Times New Roman"/>
                    <a:ea typeface="+mn-lt"/>
                    <a:cs typeface="Biome"/>
                  </a:rPr>
                  <a:t> in front of the ∆E-E detectors. </a:t>
                </a:r>
                <a:endParaRPr lang="fr-CA" dirty="0">
                  <a:ea typeface="+mn-lt"/>
                </a:endParaRPr>
              </a:p>
              <a:p>
                <a:pPr marL="285750" indent="-285750">
                  <a:buChar char="•"/>
                </a:pPr>
                <a:endParaRPr lang="fr-CA" dirty="0">
                  <a:ea typeface="+mn-lt"/>
                </a:endParaRPr>
              </a:p>
              <a:p>
                <a:pPr marL="285750" indent="-285750">
                  <a:buChar char="•"/>
                </a:pPr>
                <a:endParaRPr lang="fr-CA" dirty="0"/>
              </a:p>
              <a:p>
                <a:pPr marL="285750" indent="-285750">
                  <a:buChar char="•"/>
                </a:pPr>
                <a:endParaRPr lang="fr-CA" dirty="0"/>
              </a:p>
              <a:p>
                <a:pPr marL="285750" indent="-285750">
                  <a:buChar char="•"/>
                </a:pPr>
                <a:endParaRPr lang="fr-CA" dirty="0"/>
              </a:p>
              <a:p>
                <a:endParaRPr lang="fr-CA" dirty="0"/>
              </a:p>
            </p:txBody>
          </p:sp>
        </mc:Choice>
        <mc:Fallback xmlns="">
          <p:sp>
            <p:nvSpPr>
              <p:cNvPr id="3" name="Espace réservé du texte 2">
                <a:extLst>
                  <a:ext uri="{FF2B5EF4-FFF2-40B4-BE49-F238E27FC236}">
                    <a16:creationId xmlns:a16="http://schemas.microsoft.com/office/drawing/2014/main" id="{913C42CF-7C1C-5DFF-5292-DDB255575AA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blipFill>
                <a:blip r:embed="rId2"/>
                <a:stretch>
                  <a:fillRect l="-673" t="-483" r="-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F41B94B-6CCA-FFE9-080F-1940F632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FE024F78-56A6-7740-B68D-8D4D026EDF3F}" type="slidenum">
              <a:rPr lang="fr-FR" smtClean="0"/>
              <a:pPr rtl="0"/>
              <a:t>9</a:t>
            </a:fld>
            <a:endParaRPr lang="fr-FR" dirty="0"/>
          </a:p>
        </p:txBody>
      </p:sp>
      <p:pic>
        <p:nvPicPr>
          <p:cNvPr id="1026" name="Picture 2" descr="The Atomki spectrometer layout">
            <a:extLst>
              <a:ext uri="{FF2B5EF4-FFF2-40B4-BE49-F238E27FC236}">
                <a16:creationId xmlns:a16="http://schemas.microsoft.com/office/drawing/2014/main" id="{200D2098-6472-1CC3-AAA2-09B3B2A3B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42" y="1116290"/>
            <a:ext cx="3767257" cy="4620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514621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4CA38BF-99E2-B241-97C9-3997D1C78A83}">
  <we:reference id="4b785c87-866c-4bad-85d8-5d1ae467ac9a" version="3.14.0.0" store="EXCatalog" storeType="EXCatalog"/>
  <we:alternateReferences>
    <we:reference id="WA104381909" version="3.14.0.0" store="fr-CA" storeType="OMEX"/>
  </we:alternateReferences>
  <we:properties>
    <we:property name="EQUATION_HISTORY" value="&quot;[{\&quot;mathml\&quot;:\&quot;&lt;math style=\\\&quot;font-family:stix;font-size:16px;\\\&quot; xmlns=\\\&quot;http://www.w3.org/1998/Math/MathML\\\&quot;&gt;&lt;semantics&gt;&lt;mstyle mathsize=\\\&quot;16px\\\&quot;&gt;&lt;mmultiscripts&gt;&lt;mrow&gt;&lt;mi&gt;B&lt;/mi&gt;&lt;mi&gt;e&lt;/mi&gt;&lt;/mrow&gt;&lt;mprescripts/&gt;&lt;none/&gt;&lt;mn&gt;8&lt;/mn&gt;&lt;/mmultiscripts&gt;&lt;/mstyle&gt;&lt;annotation encoding=\\\&quot;application/json\\\&quot;&gt;{\\\&quot;x\\\&quot;:[[186,185,185,184,183,182,181,181,180,180,184,193,204,214,222,228,231,232,233,230,225,217,209,201,196,192,189,188,188,190,193,197,200,203,204,205,205,205,205,204,202,200,199,198,198,197,196,195,193,191,190,189,189],[249,249,249,249,249,249,249,249,249,250,251,252,252,252,252,252,251,248,244,241,240,240,240,240,241,242,242,242,242,242,242,242,242,242,242,242,243,251,257,265,272,277,280,282,283,282,280,273,265,257,251,248,246,245,245,245,245,247,251,258,266,276,285,293,300,306,310,313,315,316,316,316,316,315,312,309,304,298,292,285,279,273,266,259,253,246,239,233,228,223,220,219,219,218,218,219,219,222],[319,319,320,320,322,326,330,335,339,342,343,345,345,345,345,345,345,345,344,343,341,338,336,334,331,329,327,325,323,321,320,319,318,318,318,318,318,319,320,321,322,324,325,327,329,331,333,335,337,341,345,350,355,360,364,366,368,368,369]],\\\&quot;y\\\&quot;:[[59,59,59,59,59,59,59,61,64,71,78,86,95,106,117,128,137,144,148,151,153,154,155,155,153,148,138,126,116,108,101,95,90,86,82,79,75,72,69,64,59,55,53,51,51,51,51,51,51,52,53,54,54],[124,124,126,133,147,168,196,226,251,269,283,291,294,295,296,295,289,276,257,235,213,193,177,163,153,147,142,140,137,134,132,129,127,125,124,122,121,120,119,120,123,127,133,138,144,149,156,162,168,172,175,176,176,176,176,176,176,176,176,176,176,176,177,179,183,188,192,197,203,208,214,218,222,225,228,232,238,243,249,255,259,262,265,267,268,269,269,269,269,268,268,267,267,267,267,266,266,266],[237,237,237,237,237,237,237,237,237,237,236,235,232,230,227,224,222,219,218,216,215,214,214,213,213,213,213,213,213,215,217,219,221,223,226,230,235,240,245,248,251,252,254,255,257,258,259,259,259,259,259,257,254,250,248,247,246,246,246]],\\\&quot;t\\\&quot;:[[0,83,98,115,132,148,165,182,199,215,232,249,265,282,299,315,333,349,366,383,399,416,432,449,465,482,498,515,532,549,565,582,599,616,633,649,665,683,699,715,732,749,765,782,799,816,832,849,866,882,899,916,983],[1599,1699,1716,1733,1749,1765,1782,1799,1815,1832,1849,1865,1882,1899,1915,1949,1966,1983,1999,2016,2032,2049,2068,2081,2098,2115,2132,2148,2165,2182,2198,2215,2232,2248,2265,2282,2310,2332,2348,2365,2381,2399,2415,2432,2448,2465,2482,2499,2515,2532,2549,2566,2582,2599,2615,2666,2682,2699,2716,2732,2749,2766,2783,2799,2816,2833,2849,2866,2882,2899,2915,2933,2949,2965,2983,2999,3016,3032,3050,3066,3083,3099,3116,3132,3149,3166,3182,3198,3215,3232,3248,3268,3282,3299,3316,3332,3349,3366],[4033,4034,4132,4149,4165,4182,4199,4215,4232,4248,4265,4282,4299,4316,4332,4349,4365,4383,4399,4416,4433,4449,4466,4482,4499,4515,4532,4549,4565,4582,4599,4615,4632,4649,4665,4683,4699,4715,4732,4749,4765,4782,4798,4815,4832,4849,4865,4882,4899,4915,4933,4949,4966,4983,4999,5016,5032,5049,5065]],\\\&quot;version\\\&quot;:\\\&quot;2.0.0\\\&quot;}&lt;/annotation&gt;&lt;/semantics&gt;&lt;/math&gt;\&quot;,\&quot;base64Image\&quot;:\&quot;iVBORw0KGgoAAAANSUhEUgAAAJwAAABUCAYAAAB3A16UAAAACXBIWXMAAA7EAAAOxAGVKw4bAAAABGJhU0UAAABTMkaS0AAACeZJREFUeNrtXQ9EnlsYfySZyZgkScYkycwlmbkmMUkmiWRmJmOSTK6YSWZmzJWZmZHJlWTMJFfmkkyuTMwkyYzMJJOYmSSfj9330fPp83be933Ov/dt1/Pj4drdzjnfOb/3nOc853eeA5AuLgQ2EtirwNYC2w0sF1g+sD36s+nA+gOrAoHAACcCGw5sI7CfGpYn8p2VLhRw0RnYVohIK0TAjsBqAisPrC6wrsCeBPY99Pf3A7stXSlIwliIONtEwCScCuwvxYz3XLpUEIUXCrKdsSQs2n3pWkEYgwqitBqWtaQo65J0saCAatp5FhNk0aK8JgXhVqSbBQU8UhBkwLLMdUWZv0tXCxBfFOTosCxTtYF4JF0tqAJ1PO2yZbl9ijJnpLsFHRGEa7Ms96qizDnpbkFXBOF6Lcu9JoQT6BBuwrLcIUWZr6S7BW0RhNsJrNSi3ClFmX9KdwvKIPogfsii3E8eNiKC/wlWIgiHB/K1BuU1K8r6It0sKGA0ZpZbhgOpkg7+VpRzXbpZUEAlHD3aKrZ5DdL1Kv79tHSxIIw7EC+sXCJixgGVwT8UO9MSi3b9TMFQNLpPH90OfWAvA3sKB/HE80IPP1hIGJgtIpUKrXBUhDnqoE3TtERvEDF+ZmS7RMJuyw9IUITToD50D9uDUKf/ESIDbhB8yZEaaff8OUPyfaWP6YRQxh41cFRerrJ1Wm6WQksTHtCfTKGdKHFf0yTK28BaKBRUDPx4ULGMx3yoC5xjzqabYH8EKKBQyBfNwcRlryHldvZrtO+T5oxURT4cp+wRoYw9qjVmkG+B9WTQxi4Nwg0a1nFZsRGKcjMEDny6fzUGdYqWurTQrdG2Got62pl19Apl7FFKuzOdpSutMMINZptcyNsnGPXs0EcqsAD6PS80/TmMaaVxsjDBbI8L0UAds657Qhlz1If8uHXNzYTv64Fvme1wJRp4zwyZCAz9o91QSKEcoi88R5mvi9AYysgx6t8Dd4Fa7kx/Ueijh/BhvuosFWNW28wBeOahjZeYdbu8R3GdWeeQUMjcL/oA0YHcCjg4K+UMQr/jdt7PoF7urnhSaMTDOJjp4a7R0pW0kXAZGF5mDn6twzq5cb9ZoVIyhi2XBgyFJB2JzTtq6ymNEA1kQDi5LJQAPBAPnx1uGTjbeDrxMWEwmhy0t5c58E8c99NVIZwbzCg67bFhWdUJM924g/ZOMge+3fNmKspeC6XiCaLqtCsWZV6AeE2dLb4yBj0H7nVr3A3SY6FVNPoiOs32TPRJzIDY5AH+DfjqFdfYYdbdJbTSW55yDsqthWhNmc1SN8wc9AHH/dTKrBd362VCq2ioblj9cFR21NFTt0WZC8yBb0ihn1Q2JpSKx5xHwj0AtzKeUuApcTcc99HvTLJh3LIyo3GsoV00Hjv+AwcaxX1arXDW3aTNzGCGbYwk3L7nMEKnYXncOJjL81v0ZT8x672W8thVkouxAvpqnsxUylFaNxd+SBRBTDNhPkvZaS+l2SItCRQXZym8FBYvLNJHXkF/D8fwJkQrlsezINwI+MkPFzXD2YQrODNNDuyS8BSAQsr5Y0a2Cgq55BUuREvMv7sd0/bULwE1gz8t211FuQuGZXEFkG8ctBsHj3MNEX2jGymNE94ZUalzXjNCWFUxvyGTFGornhxv1Y7SVAl8C/xLg/DYbVaD2Gk874TnxtNgL/uK+h0/siBcZ0Rj+iz9DNVdVtPldIZJhEbNchvI8X7PLH8hYflyCVRcfwQ3GsM4FyQTqL6ibTC/7aTa/ZoqYbnq3i1aXsJ2Dg5k5ldohh2jpegbk2RIxlFI98G6SzHt05U/1SS4BZkAFb2qK4GroH8UpRJH3rRoGzfK7yqxzTLNID1FO7400Q7R+sI10D92jFPXfMgyJldOvonqYggndlYBR+875C3JhniYIuGWKDhakdEYtMfM5vu0zOridczvfQrHAHfox6lmO/x/xU9YNlDcC2eEXcXX2OygPR8g/YQ1Ofp40kxfcRHildPDBmXWQPzpzLF5A62W2L9nMFirtKt0IQ+qYtb5igKdZeQeFD6GNvLdcFnBLE+T5Pjva/yeiRRmPHy1MU6NYnqZ+yn4vSDuHKVw+AjvLG0k9mjA0L7TMoSbjgEPMwJXZau7oy6hjQT3JGHbY5D0JCTncTFRSp9LmN0kybcC3DQTNpdleoCXsAbNxyvXSfd8TVLWltFKEzdrCxTghC5cXJZJ8p+K7ZbD39fD2DXXGZQ7mRDmkWSKCjRDuuoQ7kVnV872aUiWy780KPd+wsdZJdRSYwTSl3RzBZ6fwV5Rw0l4qOu7xYWQ1oRs8eAkq8k7Xh6aNWa5YYt6GiBZTPpOozzsgymIv5xdLpSK37lx1L2LHurmCho3LergnA1zA+ZNMbtcjI0OCp2Swc3j4SMf2z2NWa7FcHbjBJ6TZu4KClflY2a1M0IlHripsXxEyts1CGeiG3zOKHcq5t+jiGAsZlf9Do7RCcKvgg3gCSB9PNJRpkG4GYOyOeGXNsWOti/Br30jRDN3qLNOqZBjtkH3eIiTl3irqB/Q/5qPWTY3aJaVpdMCg8zB7vfYBu7JwzfNcjmKYtyMxKW2fU8kaxKquAH30nHDL0Y4rpA0LEnCnfgz2kidEnq4RSlzUDY9t4N7zKXTjhbgXabGexkYzK4HeUjOO7g7RJ9pTUs0ZiCdpDlDjPLGhQLp4jFzoH2++tKgQTgd4nOUL91CgXSxyhxony++9GoQTmfjspixXyoIoZo5yL4vfkxoEE7nmafvjPJKhQbpoQ+yT62A/hs38eBnzbI5snZBiuCqe9s9toEraTd5Yj0vhDs+KGHGvlwlq7H1IVGFoXuxRma4YwRu0r95j20Y0JjdTPKrcXw4XwJJ/Dg6hWaH4EqCfD0P2QhH79XGKWdNArJzGYVFGuEwG1SLUO0A3KeMOjztjjeBf5RVb1jPGPDuwLpEZ5Gr8lZ2wXrhEB/xt7PAywVX8Nts5D+cHCk56g8XeBgKJck5LGFYg3D1Duu9yvSrCjObi3dQOQ8cv7SsA9M7FCcmwo1QpdDscHe6oUG4uw7qxMdF3mjUuQLuUnUNgb9NCaI/9BEtC9nMZ7eCytfEj8P7AdeB/2x5QRp0D9wqNko0Qi+TGqGXVjia9AeFBXJTqwjdoK8PKxjmBME09Q0hQuB/440vzJvRS476gmY9+HdRf1br6XfXAT8ZIvqNeH/1Sog8ZUSyOwoC5+nPBUQI1OvPQPopuDgPiow6dNrjcEGDdDqGs9x5odlhHt3cMSJYjmY/XDazkGuf0QgHcfKr3BCaHWIuZTIVpxNbJ38Gd3+PaKltguOjpkWifDT8YGYp1ibKYIE2mmlJR3djE47m4Vul//eAfLrUgrj/AfQ/jPQGKpjPAAAAv3RFWHRNYXRoTUwAPG1hdGggeG1sbnM9Imh0dHA6Ly93d3cudzMub3JnLzE5OTgvTWF0aC9NYXRoTUwiPjxtc3R5bGUgbWF0aHNpemU9IjE2cHgiPjxtbXVsdGlzY3JpcHRzPjxtcm93PjxtaT5CPC9taT48bWk+ZTwvbWk+PC9tcm93PjxtcHJlc2NyaXB0cy8+PG5vbmUvPjxtbj44PC9tbj48L21tdWx0aXNjcmlwdHM+PC9tc3R5bGU+PC9tYXRoPvLg8IgAAAAASUVORK5CYII=\&quot;,\&quot;slideId\&quot;:360,\&quot;accessibleText\&quot;:\&quot;scriptbase B e end scriptbase presuperscript 8\&quot;,\&quot;imageHeight\&quot;:9.08108108108108},{\&quot;mathml\&quot;:\&quot;&lt;math style=\\\&quot;font-family:stix;font-size:16px;\\\&quot; xmlns=\\\&quot;http://www.w3.org/1998/Math/MathML\\\&quot;&gt;&lt;mstyle mathsize=\\\&quot;16px\\\&quot;&gt;&lt;mmultiscripts&gt;&lt;mi&gt;B&lt;/mi&gt;&lt;mprescripts/&gt;&lt;none/&gt;&lt;mn&gt;8&lt;/mn&gt;&lt;/mmultiscripts&gt;&lt;mi&gt;e&lt;/mi&gt;&lt;/mstyle&gt;&lt;/math&gt;\&quot;,\&quot;base64Image\&quot;:\&quot;iVBORw0KGgoAAAANSUhEUgAAAJwAAABUCAYAAAB3A16UAAAACXBIWXMAAA7EAAAOxAGVKw4bAAAABGJhU0UAAABTMkaS0AAACeZJREFUeNrtXQ9EnlsYfySZyZgkScYkycwlmbkmMUkmiWRmJmOSTK6YSWZmzJWZmZHJlWTMJFfmkkyuTMwkyYzMJJOYmSSfj9330fPp83be933Ov/dt1/Pj4drdzjnfOb/3nOc853eeA5AuLgQ2EtirwNYC2w0sF1g+sD36s+nA+gOrAoHAACcCGw5sI7CfGpYn8p2VLhRw0RnYVohIK0TAjsBqAisPrC6wrsCeBPY99Pf3A7stXSlIwliIONtEwCScCuwvxYz3XLpUEIUXCrKdsSQs2n3pWkEYgwqitBqWtaQo65J0saCAatp5FhNk0aK8JgXhVqSbBQU8UhBkwLLMdUWZv0tXCxBfFOTosCxTtYF4JF0tqAJ1PO2yZbl9ijJnpLsFHRGEa7Ms96qizDnpbkFXBOF6Lcu9JoQT6BBuwrLcIUWZr6S7BW0RhNsJrNSi3ClFmX9KdwvKIPogfsii3E8eNiKC/wlWIgiHB/K1BuU1K8r6It0sKGA0ZpZbhgOpkg7+VpRzXbpZUEAlHD3aKrZ5DdL1Kv79tHSxIIw7EC+sXCJixgGVwT8UO9MSi3b9TMFQNLpPH90OfWAvA3sKB/HE80IPP1hIGJgtIpUKrXBUhDnqoE3TtERvEDF+ZmS7RMJuyw9IUITToD50D9uDUKf/ESIDbhB8yZEaaff8OUPyfaWP6YRQxh41cFRerrJ1Wm6WQksTHtCfTKGdKHFf0yTK28BaKBRUDPx4ULGMx3yoC5xjzqabYH8EKKBQyBfNwcRlryHldvZrtO+T5oxURT4cp+wRoYw9qjVmkG+B9WTQxi4Nwg0a1nFZsRGKcjMEDny6fzUGdYqWurTQrdG2Got62pl19Apl7FFKuzOdpSutMMINZptcyNsnGPXs0EcqsAD6PS80/TmMaaVxsjDBbI8L0UAds657Qhlz1If8uHXNzYTv64Fvme1wJRp4zwyZCAz9o91QSKEcoi88R5mvi9AYysgx6t8Dd4Fa7kx/Ueijh/BhvuosFWNW28wBeOahjZeYdbu8R3GdWeeQUMjcL/oA0YHcCjg4K+UMQr/jdt7PoF7urnhSaMTDOJjp4a7R0pW0kXAZGF5mDn6twzq5cb9ZoVIyhi2XBgyFJB2JzTtq6ymNEA1kQDi5LJQAPBAPnx1uGTjbeDrxMWEwmhy0t5c58E8c99NVIZwbzCg67bFhWdUJM924g/ZOMge+3fNmKspeC6XiCaLqtCsWZV6AeE2dLb4yBj0H7nVr3A3SY6FVNPoiOs32TPRJzIDY5AH+DfjqFdfYYdbdJbTSW55yDsqthWhNmc1SN8wc9AHH/dTKrBd362VCq2ioblj9cFR21NFTt0WZC8yBb0ihn1Q2JpSKx5xHwj0AtzKeUuApcTcc99HvTLJh3LIyo3GsoV00Hjv+AwcaxX1arXDW3aTNzGCGbYwk3L7nMEKnYXncOJjL81v0ZT8x672W8thVkouxAvpqnsxUylFaNxd+SBRBTDNhPkvZaS+l2SItCRQXZym8FBYvLNJHXkF/D8fwJkQrlsezINwI+MkPFzXD2YQrODNNDuyS8BSAQsr5Y0a2Cgq55BUuREvMv7sd0/bULwE1gz8t211FuQuGZXEFkG8ctBsHj3MNEX2jGymNE94ZUalzXjNCWFUxvyGTFGornhxv1Y7SVAl8C/xLg/DYbVaD2Gk874TnxtNgL/uK+h0/siBcZ0Rj+iz9DNVdVtPldIZJhEbNchvI8X7PLH8hYflyCVRcfwQ3GsM4FyQTqL6ibTC/7aTa/ZoqYbnq3i1aXsJ2Dg5k5ldohh2jpegbk2RIxlFI98G6SzHt05U/1SS4BZkAFb2qK4GroH8UpRJH3rRoGzfK7yqxzTLNID1FO7400Q7R+sI10D92jFPXfMgyJldOvonqYggndlYBR+875C3JhniYIuGWKDhakdEYtMfM5vu0zOridczvfQrHAHfox6lmO/x/xU9YNlDcC2eEXcXX2OygPR8g/YQ1Ofp40kxfcRHildPDBmXWQPzpzLF5A62W2L9nMFirtKt0IQ+qYtb5igKdZeQeFD6GNvLdcFnBLE+T5Pjva/yeiRRmPHy1MU6NYnqZ+yn4vSDuHKVw+AjvLG0k9mjA0L7TMoSbjgEPMwJXZau7oy6hjQT3JGHbY5D0JCTncTFRSp9LmN0kybcC3DQTNpdleoCXsAbNxyvXSfd8TVLWltFKEzdrCxTghC5cXJZJ8p+K7ZbD39fD2DXXGZQ7mRDmkWSKCjRDuuoQ7kVnV872aUiWy780KPd+wsdZJdRSYwTSl3RzBZ6fwV5Rw0l4qOu7xYWQ1oRs8eAkq8k7Xh6aNWa5YYt6GiBZTPpOozzsgymIv5xdLpSK37lx1L2LHurmCho3LergnA1zA+ZNMbtcjI0OCp2Swc3j4SMf2z2NWa7FcHbjBJ6TZu4KClflY2a1M0IlHripsXxEyts1CGeiG3zOKHcq5t+jiGAsZlf9Do7RCcKvgg3gCSB9PNJRpkG4GYOyOeGXNsWOti/Br30jRDN3qLNOqZBjtkH3eIiTl3irqB/Q/5qPWTY3aJaVpdMCg8zB7vfYBu7JwzfNcjmKYtyMxKW2fU8kaxKquAH30nHDL0Y4rpA0LEnCnfgz2kidEnq4RSlzUDY9t4N7zKXTjhbgXabGexkYzK4HeUjOO7g7RJ9pTUs0ZiCdpDlDjPLGhQLp4jFzoH2++tKgQTgd4nOUL91CgXSxyhxony++9GoQTmfjspixXyoIoZo5yL4vfkxoEE7nmafvjPJKhQbpoQ+yT62A/hs38eBnzbI5snZBiuCqe9s9toEraTd5Yj0vhDs+KGHGvlwlq7H1IVGFoXuxRma4YwRu0r95j20Y0JjdTPKrcXw4XwJJ/Dg6hWaH4EqCfD0P2QhH79XGKWdNArJzGYVFGuEwG1SLUO0A3KeMOjztjjeBf5RVb1jPGPDuwLpEZ5Gr8lZ2wXrhEB/xt7PAywVX8Nts5D+cHCk56g8XeBgKJck5LGFYg3D1Duu9yvSrCjObi3dQOQ8cv7SsA9M7FCcmwo1QpdDscHe6oUG4uw7qxMdF3mjUuQLuUnUNgb9NCaI/9BEtC9nMZ7eCytfEj8P7AdeB/2x5QRp0D9wqNko0Qi+TGqGXVjia9AeFBXJTqwjdoK8PKxjmBME09Q0hQuB/440vzJvRS476gmY9+HdRf1br6XfXAT8ZIvqNeH/1Sog8ZUSyOwoC5+nPBUQI1OvPQPopuDgPiow6dNrjcEGDdDqGs9x5odlhHt3cMSJYjmY/XDazkGuf0QgHcfKr3BCaHWIuZTIVpxNbJ38Gd3+PaKltguOjpkWifDT8YGYp1ibKYIE2mmlJR3djE47m4Vul//eAfLrUgrj/AfQ/jPQGKpjPAAAAsnRFWHRNYXRoTUwAPG1hdGggeG1sbnM9Imh0dHA6Ly93d3cudzMub3JnLzE5OTgvTWF0aC9NYXRoTUwiPjxtc3R5bGUgbWF0aHNpemU9IjE2cHgiPjxtbXVsdGlzY3JpcHRzPjxtaT5CPC9taT48bXByZXNjcmlwdHMvPjxub25lLz48bW4+ODwvbW4+PC9tbXVsdGlzY3JpcHRzPjxtaT5lPC9taT48L21zdHlsZT48L21hdGg+uEl8fwAAAABJRU5ErkJggg==\&quot;,\&quot;slideId\&quot;:360,\&quot;accessibleText\&quot;:\&quot;B presuperscript 8 e\&quot;,\&quot;imageHeight\&quot;:9.08108108108108}]&quot;"/>
  </we:properties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TM11936837</Template>
  <TotalTime>2521</TotalTime>
  <Words>954</Words>
  <Application>Microsoft Macintosh PowerPoint</Application>
  <PresentationFormat>Widescreen</PresentationFormat>
  <Paragraphs>107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Arial Nova</vt:lpstr>
      <vt:lpstr>Biome</vt:lpstr>
      <vt:lpstr>Biome Light</vt:lpstr>
      <vt:lpstr>Calibri</vt:lpstr>
      <vt:lpstr>Cambria Math</vt:lpstr>
      <vt:lpstr>Segoe UI</vt:lpstr>
      <vt:lpstr>Times New Roman</vt:lpstr>
      <vt:lpstr>Thème Office</vt:lpstr>
      <vt:lpstr>Search for the X-17 Particle in Montreal</vt:lpstr>
      <vt:lpstr>The Atomki Experiment</vt:lpstr>
      <vt:lpstr>The Atomki Experiment</vt:lpstr>
      <vt:lpstr>The Atomki Experiment</vt:lpstr>
      <vt:lpstr>The Atomki Experiment</vt:lpstr>
      <vt:lpstr>The Atomki Experiment</vt:lpstr>
      <vt:lpstr>Some Theory</vt:lpstr>
      <vt:lpstr>Atomki Experimental setup</vt:lpstr>
      <vt:lpstr>Atomki Experimental setup</vt:lpstr>
      <vt:lpstr>Montreal Experimental Setup</vt:lpstr>
      <vt:lpstr>Montreal Experimental Setup</vt:lpstr>
      <vt:lpstr>Multiwire Proportional Chamber</vt:lpstr>
      <vt:lpstr>Scintillators and PMT's </vt:lpstr>
      <vt:lpstr>Target</vt:lpstr>
      <vt:lpstr>GEANT4 Monte Carlo Simulation</vt:lpstr>
      <vt:lpstr>GEANT4 Monte Carlo Simulation</vt:lpstr>
      <vt:lpstr>Current Status</vt:lpstr>
      <vt:lpstr>For More Details</vt:lpstr>
      <vt:lpstr>Thank you</vt:lpstr>
      <vt:lpstr>Appendix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RÉSULTATS</dc:title>
  <dc:creator/>
  <cp:lastModifiedBy>Arvind Gupta</cp:lastModifiedBy>
  <cp:revision>583</cp:revision>
  <dcterms:created xsi:type="dcterms:W3CDTF">2024-02-05T22:36:23Z</dcterms:created>
  <dcterms:modified xsi:type="dcterms:W3CDTF">2024-02-16T22:37:47Z</dcterms:modified>
</cp:coreProperties>
</file>