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64_20D53664.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A_C7D7FFE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2_2B1EBEA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6A_24388AF9.xml" ContentType="application/vnd.ms-powerpoint.comment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68_2DF56CE7.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5F_F0626B48.xml" ContentType="application/vnd.ms-powerpoint.comments+xml"/>
  <Override PartName="/ppt/notesSlides/notesSlide24.xml" ContentType="application/vnd.openxmlformats-officedocument.presentationml.notesSlide+xml"/>
  <Override PartName="/ppt/comments/modernComment_133_6F7658C0.xml" ContentType="application/vnd.ms-powerpoint.comments+xml"/>
  <Override PartName="/ppt/notesSlides/notesSlide25.xml" ContentType="application/vnd.openxmlformats-officedocument.presentationml.notesSlide+xml"/>
  <Override PartName="/ppt/comments/modernComment_160_AF62BE5D.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42"/>
  </p:notesMasterIdLst>
  <p:handoutMasterIdLst>
    <p:handoutMasterId r:id="rId43"/>
  </p:handoutMasterIdLst>
  <p:sldIdLst>
    <p:sldId id="277" r:id="rId2"/>
    <p:sldId id="380" r:id="rId3"/>
    <p:sldId id="382" r:id="rId4"/>
    <p:sldId id="379" r:id="rId5"/>
    <p:sldId id="377" r:id="rId6"/>
    <p:sldId id="356" r:id="rId7"/>
    <p:sldId id="349" r:id="rId8"/>
    <p:sldId id="346" r:id="rId9"/>
    <p:sldId id="359" r:id="rId10"/>
    <p:sldId id="384" r:id="rId11"/>
    <p:sldId id="404" r:id="rId12"/>
    <p:sldId id="403" r:id="rId13"/>
    <p:sldId id="386" r:id="rId14"/>
    <p:sldId id="306" r:id="rId15"/>
    <p:sldId id="389" r:id="rId16"/>
    <p:sldId id="362" r:id="rId17"/>
    <p:sldId id="364" r:id="rId18"/>
    <p:sldId id="376" r:id="rId19"/>
    <p:sldId id="385" r:id="rId20"/>
    <p:sldId id="383" r:id="rId21"/>
    <p:sldId id="375" r:id="rId22"/>
    <p:sldId id="374" r:id="rId23"/>
    <p:sldId id="381" r:id="rId24"/>
    <p:sldId id="360" r:id="rId25"/>
    <p:sldId id="365" r:id="rId26"/>
    <p:sldId id="351" r:id="rId27"/>
    <p:sldId id="307" r:id="rId28"/>
    <p:sldId id="352" r:id="rId29"/>
    <p:sldId id="276" r:id="rId30"/>
    <p:sldId id="391" r:id="rId31"/>
    <p:sldId id="393" r:id="rId32"/>
    <p:sldId id="394" r:id="rId33"/>
    <p:sldId id="395" r:id="rId34"/>
    <p:sldId id="396" r:id="rId35"/>
    <p:sldId id="397" r:id="rId36"/>
    <p:sldId id="398" r:id="rId37"/>
    <p:sldId id="399" r:id="rId38"/>
    <p:sldId id="400" r:id="rId39"/>
    <p:sldId id="401" r:id="rId40"/>
    <p:sldId id="40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CD9F-1914-ACEF-1EC9-E694F2BCA982}" name="Annabelle Czihaly" initials="AC" userId="S::aczihaly@triumf.ca::dbdcf950-fff0-47ec-a510-1695044d03b8" providerId="AD"/>
  <p188:author id="{061D5FCE-02AA-69BA-0AB4-987669A2E097}" name="Ania Kwiatkowski" initials="AK" userId="S::aniak@triumf.ca::46c91fcb-af8a-4e29-ba5c-bf7bfe20c5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9FF"/>
    <a:srgbClr val="FFFFFF"/>
    <a:srgbClr val="009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80F28-DEC3-2C10-2889-B99DADD44C23}" v="22" dt="2024-02-15T04:15:20.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32_2B1EBEA5.xml><?xml version="1.0" encoding="utf-8"?>
<p188:cmLst xmlns:a="http://schemas.openxmlformats.org/drawingml/2006/main" xmlns:r="http://schemas.openxmlformats.org/officeDocument/2006/relationships" xmlns:p188="http://schemas.microsoft.com/office/powerpoint/2018/8/main">
  <p188:cm id="{6C1B9210-20BA-4976-9D2F-EB71EE75A4D3}" authorId="{061D5FCE-02AA-69BA-0AB4-987669A2E097}" status="resolved" created="2024-02-01T20:36:59.155" complete="100000">
    <pc:sldMkLst xmlns:pc="http://schemas.microsoft.com/office/powerpoint/2013/main/command">
      <pc:docMk/>
      <pc:sldMk cId="723435173" sldId="306"/>
    </pc:sldMkLst>
    <p188:txBody>
      <a:bodyPr/>
      <a:lstStyle/>
      <a:p>
        <a:r>
          <a:rPr lang="en-US"/>
          <a:t>skip raw data</a:t>
        </a:r>
      </a:p>
    </p188:txBody>
  </p188:cm>
</p188:cmLst>
</file>

<file path=ppt/comments/modernComment_133_6F7658C0.xml><?xml version="1.0" encoding="utf-8"?>
<p188:cmLst xmlns:a="http://schemas.openxmlformats.org/drawingml/2006/main" xmlns:r="http://schemas.openxmlformats.org/officeDocument/2006/relationships" xmlns:p188="http://schemas.microsoft.com/office/powerpoint/2018/8/main">
  <p188:cm id="{83FDBD16-3313-4942-9B71-1D311C224C10}" authorId="{061D5FCE-02AA-69BA-0AB4-987669A2E097}" status="resolved" created="2024-02-01T20:47:48.651" complete="100000">
    <ac:deMkLst xmlns:ac="http://schemas.microsoft.com/office/drawing/2013/main/command">
      <pc:docMk xmlns:pc="http://schemas.microsoft.com/office/powerpoint/2013/main/command"/>
      <pc:sldMk xmlns:pc="http://schemas.microsoft.com/office/powerpoint/2013/main/command" cId="1870026944" sldId="307"/>
      <ac:spMk id="3" creationId="{00000000-0000-0000-0000-000000000000}"/>
    </ac:deMkLst>
    <p188:txBody>
      <a:bodyPr/>
      <a:lstStyle/>
      <a:p>
        <a:r>
          <a:rPr lang="en-US"/>
          <a:t>omit/back up</a:t>
        </a:r>
      </a:p>
    </p188:txBody>
  </p188:cm>
</p188:cmLst>
</file>

<file path=ppt/comments/modernComment_15A_C7D7FFEC.xml><?xml version="1.0" encoding="utf-8"?>
<p188:cmLst xmlns:a="http://schemas.openxmlformats.org/drawingml/2006/main" xmlns:r="http://schemas.openxmlformats.org/officeDocument/2006/relationships" xmlns:p188="http://schemas.microsoft.com/office/powerpoint/2018/8/main">
  <p188:cm id="{6A26B1C9-89CE-49B5-8B91-1B4379E1F04B}" authorId="{061D5FCE-02AA-69BA-0AB4-987669A2E097}" status="resolved" created="2024-02-01T20:51:26.780" complete="100000">
    <pc:sldMkLst xmlns:pc="http://schemas.microsoft.com/office/powerpoint/2013/main/command">
      <pc:docMk/>
      <pc:sldMk cId="3352821740" sldId="346"/>
    </pc:sldMkLst>
    <p188:txBody>
      <a:bodyPr/>
      <a:lstStyle/>
      <a:p>
        <a:r>
          <a:rPr lang="en-US"/>
          <a:t>y axis label = ME_X - ME_AME [keV]
legend should be that purple = TITAN and (your soon to be added) pink dots = AME</a:t>
        </a:r>
      </a:p>
    </p188:txBody>
  </p188:cm>
  <p188:cm id="{ED964048-07AD-4062-9B38-03BC612E8954}" authorId="{061D5FCE-02AA-69BA-0AB4-987669A2E097}" status="resolved" created="2024-02-01T21:01:35.994" complete="100000">
    <pc:sldMkLst xmlns:pc="http://schemas.microsoft.com/office/powerpoint/2013/main/command">
      <pc:docMk/>
      <pc:sldMk cId="3352821740" sldId="346"/>
    </pc:sldMkLst>
    <p188:txBody>
      <a:bodyPr/>
      <a:lstStyle/>
      <a:p>
        <a:r>
          <a:rPr lang="en-US"/>
          <a:t>add some bullets that to testify to the goodness of the data:
* (if you want) due to power failures, we could not continue the experiment past Sn-104 (toward Sn-100)
* Achieved precisions are good enough to make inferences about nuclear structure.
* in excellent agreement with previous PTMS data from SHIPTRAP and JYFLTRAP 
* (if you want) among our first data sets and very gratifying to see such precision and accuracy in a fraction of the PTMS experimental time, less than 24h worth of data and 1st MR-TOF. 
* (verbally if you want) a demonstration of the effectiveness/power of this technique to survey the proton dripline</a:t>
        </a:r>
      </a:p>
    </p188:txBody>
  </p188:cm>
</p188:cmLst>
</file>

<file path=ppt/comments/modernComment_15F_F0626B48.xml><?xml version="1.0" encoding="utf-8"?>
<p188:cmLst xmlns:a="http://schemas.openxmlformats.org/drawingml/2006/main" xmlns:r="http://schemas.openxmlformats.org/officeDocument/2006/relationships" xmlns:p188="http://schemas.microsoft.com/office/powerpoint/2018/8/main">
  <p188:cm id="{E8DB6E7A-3A41-49E6-A494-69DE7313CE13}" authorId="{061D5FCE-02AA-69BA-0AB4-987669A2E097}" status="resolved" created="2024-02-01T20:31:45.321" complete="100000">
    <pc:sldMkLst xmlns:pc="http://schemas.microsoft.com/office/powerpoint/2013/main/command">
      <pc:docMk/>
      <pc:sldMk cId="4032981832" sldId="351"/>
    </pc:sldMkLst>
    <p188:txBody>
      <a:bodyPr/>
      <a:lstStyle/>
      <a:p>
        <a:r>
          <a:rPr lang="en-US"/>
          <a:t>put in backup slides</a:t>
        </a:r>
      </a:p>
    </p188:txBody>
  </p188:cm>
</p188:cmLst>
</file>

<file path=ppt/comments/modernComment_160_AF62BE5D.xml><?xml version="1.0" encoding="utf-8"?>
<p188:cmLst xmlns:a="http://schemas.openxmlformats.org/drawingml/2006/main" xmlns:r="http://schemas.openxmlformats.org/officeDocument/2006/relationships" xmlns:p188="http://schemas.microsoft.com/office/powerpoint/2018/8/main">
  <p188:cm id="{59F75FC8-6CAD-4F17-9DD8-86875B2B7C54}" authorId="{061D5FCE-02AA-69BA-0AB4-987669A2E097}" status="resolved" created="2024-02-01T20:35:02.387" complete="100000">
    <pc:sldMkLst xmlns:pc="http://schemas.microsoft.com/office/powerpoint/2013/main/command">
      <pc:docMk/>
      <pc:sldMk cId="2942484061" sldId="352"/>
    </pc:sldMkLst>
    <p188:txBody>
      <a:bodyPr/>
      <a:lstStyle/>
      <a:p>
        <a:r>
          <a:rPr lang="en-US"/>
          <a:t>omit</a:t>
        </a:r>
      </a:p>
    </p188:txBody>
  </p188:cm>
</p188:cmLst>
</file>

<file path=ppt/comments/modernComment_164_20D53664.xml><?xml version="1.0" encoding="utf-8"?>
<p188:cmLst xmlns:a="http://schemas.openxmlformats.org/drawingml/2006/main" xmlns:r="http://schemas.openxmlformats.org/officeDocument/2006/relationships" xmlns:p188="http://schemas.microsoft.com/office/powerpoint/2018/8/main">
  <p188:cm id="{18177711-33B8-4C5A-AC40-37814E49FAC9}" authorId="{061D5FCE-02AA-69BA-0AB4-987669A2E097}" status="resolved" created="2024-02-01T19:57:00.050" complete="100000">
    <pc:sldMkLst xmlns:pc="http://schemas.microsoft.com/office/powerpoint/2013/main/command">
      <pc:docMk/>
      <pc:sldMk cId="550844004" sldId="356"/>
    </pc:sldMkLst>
    <p188:txBody>
      <a:bodyPr/>
      <a:lstStyle/>
      <a:p>
        <a:r>
          <a:rPr lang="en-US"/>
          <a:t>What do "magic" and "shell" mean? The particle and accelerator people may not know the nuclear shell model, so explain it to them and why we EXPECT 50 to be magic. What is "doubly magic"?
Furthermore, to support your forthcoming story, explain what other information do you need to explore the magicity of Sn-100: information on the surrounding nuclides. (Tie to the previous slide that its the mass surface / neighborhood that tells us if a nucleus is unusually stable.)</a:t>
        </a:r>
      </a:p>
    </p188:txBody>
  </p188:cm>
</p188:cmLst>
</file>

<file path=ppt/comments/modernComment_168_2DF56CE7.xml><?xml version="1.0" encoding="utf-8"?>
<p188:cmLst xmlns:a="http://schemas.openxmlformats.org/drawingml/2006/main" xmlns:r="http://schemas.openxmlformats.org/officeDocument/2006/relationships" xmlns:p188="http://schemas.microsoft.com/office/powerpoint/2018/8/main">
  <p188:cm id="{789E9070-6B1F-480B-B57F-53D9D69CC3EA}" authorId="{061D5FCE-02AA-69BA-0AB4-987669A2E097}" created="2024-02-01T20:45:51.586">
    <pc:sldMkLst xmlns:pc="http://schemas.microsoft.com/office/powerpoint/2013/main/command">
      <pc:docMk/>
      <pc:sldMk cId="771058919" sldId="360"/>
    </pc:sldMkLst>
    <p188:txBody>
      <a:bodyPr/>
      <a:lstStyle/>
      <a:p>
        <a:r>
          <a:rPr lang="en-US"/>
          <a:t>same slide as the eqn on slide 11, so that you can say ~"on the horizontal axis I have time which per this equation I have converted into mass."
Label the peaks either swapping numbers for labels (at the least all major peaks, your calibrants, and the Sn)  or crating a legend 0 = X , 1 = 2, ...
remove title of plot (emg22 MLE fit) for something more helpful, e.g. Fits were performed using Gaussians modified with exponential tails on both sides.</a:t>
        </a:r>
      </a:p>
    </p188:txBody>
  </p188:cm>
</p188:cmLst>
</file>

<file path=ppt/comments/modernComment_16A_24388AF9.xml><?xml version="1.0" encoding="utf-8"?>
<p188:cmLst xmlns:a="http://schemas.openxmlformats.org/drawingml/2006/main" xmlns:r="http://schemas.openxmlformats.org/officeDocument/2006/relationships" xmlns:p188="http://schemas.microsoft.com/office/powerpoint/2018/8/main">
  <p188:cm id="{BE616582-6FAD-4823-B11E-979DD3EF50DF}" authorId="{061D5FCE-02AA-69BA-0AB4-987669A2E097}" status="resolved" created="2024-02-01T21:14:56.180" complete="100000">
    <pc:sldMkLst xmlns:pc="http://schemas.microsoft.com/office/powerpoint/2013/main/command">
      <pc:docMk/>
      <pc:sldMk cId="607685369" sldId="362"/>
    </pc:sldMkLst>
    <p188:replyLst>
      <p188:reply id="{856C2DFC-1A02-4DC2-8E29-68825870065F}" authorId="{061D5FCE-02AA-69BA-0AB4-987669A2E097}" created="2024-02-01T21:16:43.635">
        <p188:txBody>
          <a:bodyPr/>
          <a:lstStyle/>
          <a:p>
            <a:r>
              <a:rPr lang="en-US"/>
              <a:t>add a few words on the science interpretation: the mass surface/S2n we measured is consistent with the expected nuclear shell model and supports the neutron shell closure at Sn-100</a:t>
            </a:r>
          </a:p>
        </p188:txBody>
      </p188:reply>
    </p188:replyLst>
    <p188:txBody>
      <a:bodyPr/>
      <a:lstStyle/>
      <a:p>
        <a:r>
          <a:rPr lang="en-US"/>
          <a:t>standard weighted average of PTMS + TITAN for the blue and label it as "TITAN + AME" vs. AME. 
consider putting inset (with a scale) where the legend is or in the lower left corner.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7FFC29-CB3A-4DA9-842B-1F2F15234C4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F1F531-E464-4FB3-9EF4-540D01D1B2E8}">
      <dgm:prSet/>
      <dgm:spPr/>
      <dgm:t>
        <a:bodyPr/>
        <a:lstStyle/>
        <a:p>
          <a:pPr>
            <a:lnSpc>
              <a:spcPct val="100000"/>
            </a:lnSpc>
          </a:pPr>
          <a:r>
            <a:rPr lang="en-US" b="0" dirty="0">
              <a:latin typeface="Arial"/>
              <a:cs typeface="Arial"/>
            </a:rPr>
            <a:t>Successfully measured </a:t>
          </a:r>
          <a:r>
            <a:rPr lang="en-US" b="0" baseline="30000" dirty="0">
              <a:latin typeface="Arial"/>
              <a:cs typeface="Arial"/>
            </a:rPr>
            <a:t>104-107</a:t>
          </a:r>
          <a:r>
            <a:rPr lang="en-US" b="0" dirty="0">
              <a:latin typeface="Arial"/>
              <a:cs typeface="Arial"/>
            </a:rPr>
            <a:t>Sn via MR-TOF technique with TITAN with error bars of 34-66 keV</a:t>
          </a:r>
        </a:p>
      </dgm:t>
    </dgm:pt>
    <dgm:pt modelId="{6D92AEB3-3651-4A77-A72C-2032F571D79C}" type="parTrans" cxnId="{FDDFDC3D-8F93-4308-ABF9-35DB12F19CE3}">
      <dgm:prSet/>
      <dgm:spPr/>
      <dgm:t>
        <a:bodyPr/>
        <a:lstStyle/>
        <a:p>
          <a:endParaRPr lang="en-US"/>
        </a:p>
      </dgm:t>
    </dgm:pt>
    <dgm:pt modelId="{CD950ECB-1DFB-4370-AC64-50007CE03588}" type="sibTrans" cxnId="{FDDFDC3D-8F93-4308-ABF9-35DB12F19CE3}">
      <dgm:prSet/>
      <dgm:spPr/>
      <dgm:t>
        <a:bodyPr/>
        <a:lstStyle/>
        <a:p>
          <a:endParaRPr lang="en-US"/>
        </a:p>
      </dgm:t>
    </dgm:pt>
    <dgm:pt modelId="{17A8EA6E-D72E-423F-8568-5E110DFC0B3A}">
      <dgm:prSet/>
      <dgm:spPr/>
      <dgm:t>
        <a:bodyPr/>
        <a:lstStyle/>
        <a:p>
          <a:pPr>
            <a:lnSpc>
              <a:spcPct val="100000"/>
            </a:lnSpc>
          </a:pPr>
          <a:r>
            <a:rPr lang="en-US" b="0" dirty="0">
              <a:latin typeface="Arial"/>
              <a:cs typeface="Arial"/>
            </a:rPr>
            <a:t>Preliminary results agree within 1 sigma to 2020 Atomic Mass Evaluation </a:t>
          </a:r>
        </a:p>
      </dgm:t>
    </dgm:pt>
    <dgm:pt modelId="{0732634C-5C20-41A9-957E-D58C4F5858F7}" type="parTrans" cxnId="{B7227B83-3CD7-4FC5-BB93-6155BCCC4EB4}">
      <dgm:prSet/>
      <dgm:spPr/>
      <dgm:t>
        <a:bodyPr/>
        <a:lstStyle/>
        <a:p>
          <a:endParaRPr lang="en-US"/>
        </a:p>
      </dgm:t>
    </dgm:pt>
    <dgm:pt modelId="{9C3143C7-0F30-4F78-BB0D-3C4F01AEF9EB}" type="sibTrans" cxnId="{B7227B83-3CD7-4FC5-BB93-6155BCCC4EB4}">
      <dgm:prSet/>
      <dgm:spPr/>
      <dgm:t>
        <a:bodyPr/>
        <a:lstStyle/>
        <a:p>
          <a:endParaRPr lang="en-US"/>
        </a:p>
      </dgm:t>
    </dgm:pt>
    <dgm:pt modelId="{13BE05B9-A41F-43EB-BC6F-EF347509913B}">
      <dgm:prSet/>
      <dgm:spPr/>
      <dgm:t>
        <a:bodyPr/>
        <a:lstStyle/>
        <a:p>
          <a:pPr>
            <a:lnSpc>
              <a:spcPct val="100000"/>
            </a:lnSpc>
          </a:pPr>
          <a:r>
            <a:rPr lang="en-US" b="0" dirty="0">
              <a:latin typeface="Arial"/>
              <a:cs typeface="Arial"/>
            </a:rPr>
            <a:t>Plot of the two-neutron separation energy supports</a:t>
          </a:r>
          <a:r>
            <a:rPr lang="en-US" b="0" i="0" dirty="0">
              <a:latin typeface="Arial"/>
              <a:cs typeface="Arial"/>
            </a:rPr>
            <a:t> the shell closure at N=50 in the Sn isotopes</a:t>
          </a:r>
        </a:p>
      </dgm:t>
    </dgm:pt>
    <dgm:pt modelId="{BD60D472-8F93-46C1-B160-464A40288848}" type="parTrans" cxnId="{1C87E0AF-4DA9-473F-A8A4-EB4AF7099C10}">
      <dgm:prSet/>
      <dgm:spPr/>
      <dgm:t>
        <a:bodyPr/>
        <a:lstStyle/>
        <a:p>
          <a:endParaRPr lang="en-US"/>
        </a:p>
      </dgm:t>
    </dgm:pt>
    <dgm:pt modelId="{B863F5DC-E3D0-46F9-B8BB-16C135E5FE65}" type="sibTrans" cxnId="{1C87E0AF-4DA9-473F-A8A4-EB4AF7099C10}">
      <dgm:prSet/>
      <dgm:spPr/>
      <dgm:t>
        <a:bodyPr/>
        <a:lstStyle/>
        <a:p>
          <a:endParaRPr lang="en-US"/>
        </a:p>
      </dgm:t>
    </dgm:pt>
    <dgm:pt modelId="{BAA8D2C6-C905-4F72-B8B6-ABEBAE8A7711}">
      <dgm:prSet phldr="0"/>
      <dgm:spPr/>
      <dgm:t>
        <a:bodyPr/>
        <a:lstStyle/>
        <a:p>
          <a:pPr rtl="0">
            <a:lnSpc>
              <a:spcPct val="100000"/>
            </a:lnSpc>
          </a:pPr>
          <a:r>
            <a:rPr lang="en-US" b="0" i="0" dirty="0">
              <a:latin typeface="Arial"/>
              <a:cs typeface="Arial"/>
            </a:rPr>
            <a:t>Accepted letter of intent to measure </a:t>
          </a:r>
          <a:r>
            <a:rPr lang="en-US" b="0" i="0" baseline="30000" dirty="0">
              <a:latin typeface="Arial"/>
              <a:cs typeface="Arial"/>
            </a:rPr>
            <a:t>100</a:t>
          </a:r>
          <a:r>
            <a:rPr lang="en-US" b="0" i="0" dirty="0">
              <a:latin typeface="Arial"/>
              <a:cs typeface="Arial"/>
            </a:rPr>
            <a:t>Sn with MR-TOF</a:t>
          </a:r>
        </a:p>
      </dgm:t>
    </dgm:pt>
    <dgm:pt modelId="{77DEF491-E8A6-4613-A44C-688BDAAD8E9D}" type="parTrans" cxnId="{F46651E3-B03B-4763-8392-93DFFEC02CD9}">
      <dgm:prSet/>
      <dgm:spPr/>
      <dgm:t>
        <a:bodyPr/>
        <a:lstStyle/>
        <a:p>
          <a:endParaRPr lang="en-US"/>
        </a:p>
      </dgm:t>
    </dgm:pt>
    <dgm:pt modelId="{D4A35D95-034A-45C4-BA48-BBCE942F929F}" type="sibTrans" cxnId="{F46651E3-B03B-4763-8392-93DFFEC02CD9}">
      <dgm:prSet/>
      <dgm:spPr/>
      <dgm:t>
        <a:bodyPr/>
        <a:lstStyle/>
        <a:p>
          <a:endParaRPr lang="en-US"/>
        </a:p>
      </dgm:t>
    </dgm:pt>
    <dgm:pt modelId="{F163D4F1-519C-434F-A8C7-B25AD137A4D4}" type="pres">
      <dgm:prSet presAssocID="{217FFC29-CB3A-4DA9-842B-1F2F15234C49}" presName="root" presStyleCnt="0">
        <dgm:presLayoutVars>
          <dgm:dir/>
          <dgm:resizeHandles val="exact"/>
        </dgm:presLayoutVars>
      </dgm:prSet>
      <dgm:spPr/>
    </dgm:pt>
    <dgm:pt modelId="{F6FADF68-A9B3-4558-AE62-095C70EAE5A2}" type="pres">
      <dgm:prSet presAssocID="{15F1F531-E464-4FB3-9EF4-540D01D1B2E8}" presName="compNode" presStyleCnt="0"/>
      <dgm:spPr/>
    </dgm:pt>
    <dgm:pt modelId="{586A8A8E-7DA2-473B-AF0A-DBF46A205391}" type="pres">
      <dgm:prSet presAssocID="{15F1F531-E464-4FB3-9EF4-540D01D1B2E8}" presName="bgRect" presStyleLbl="bgShp" presStyleIdx="0" presStyleCnt="4"/>
      <dgm:spPr/>
    </dgm:pt>
    <dgm:pt modelId="{1491F2F5-E004-402C-886B-25F53964AA63}" type="pres">
      <dgm:prSet presAssocID="{15F1F531-E464-4FB3-9EF4-540D01D1B2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541DA01-C338-4C9E-BDF3-E52834742739}" type="pres">
      <dgm:prSet presAssocID="{15F1F531-E464-4FB3-9EF4-540D01D1B2E8}" presName="spaceRect" presStyleCnt="0"/>
      <dgm:spPr/>
    </dgm:pt>
    <dgm:pt modelId="{6500849F-A7B3-4777-913D-D04D9C98F29E}" type="pres">
      <dgm:prSet presAssocID="{15F1F531-E464-4FB3-9EF4-540D01D1B2E8}" presName="parTx" presStyleLbl="revTx" presStyleIdx="0" presStyleCnt="4">
        <dgm:presLayoutVars>
          <dgm:chMax val="0"/>
          <dgm:chPref val="0"/>
        </dgm:presLayoutVars>
      </dgm:prSet>
      <dgm:spPr/>
    </dgm:pt>
    <dgm:pt modelId="{35E85FE2-6A01-4D8F-BEA1-86867065B8C0}" type="pres">
      <dgm:prSet presAssocID="{CD950ECB-1DFB-4370-AC64-50007CE03588}" presName="sibTrans" presStyleCnt="0"/>
      <dgm:spPr/>
    </dgm:pt>
    <dgm:pt modelId="{DC02E8C7-A3DC-48BE-A577-A3A8B8B19189}" type="pres">
      <dgm:prSet presAssocID="{17A8EA6E-D72E-423F-8568-5E110DFC0B3A}" presName="compNode" presStyleCnt="0"/>
      <dgm:spPr/>
    </dgm:pt>
    <dgm:pt modelId="{42B85089-0317-4AF3-A2DE-7BB00401D8A0}" type="pres">
      <dgm:prSet presAssocID="{17A8EA6E-D72E-423F-8568-5E110DFC0B3A}" presName="bgRect" presStyleLbl="bgShp" presStyleIdx="1" presStyleCnt="4"/>
      <dgm:spPr/>
    </dgm:pt>
    <dgm:pt modelId="{90838B80-C56A-4BBA-837E-6B49BBBEACF0}" type="pres">
      <dgm:prSet presAssocID="{17A8EA6E-D72E-423F-8568-5E110DFC0B3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A840F8D-3393-42AF-81C5-56ACC8E1F5E7}" type="pres">
      <dgm:prSet presAssocID="{17A8EA6E-D72E-423F-8568-5E110DFC0B3A}" presName="spaceRect" presStyleCnt="0"/>
      <dgm:spPr/>
    </dgm:pt>
    <dgm:pt modelId="{C133BEFF-6B2B-44BE-96AF-B0A9F432566E}" type="pres">
      <dgm:prSet presAssocID="{17A8EA6E-D72E-423F-8568-5E110DFC0B3A}" presName="parTx" presStyleLbl="revTx" presStyleIdx="1" presStyleCnt="4">
        <dgm:presLayoutVars>
          <dgm:chMax val="0"/>
          <dgm:chPref val="0"/>
        </dgm:presLayoutVars>
      </dgm:prSet>
      <dgm:spPr/>
    </dgm:pt>
    <dgm:pt modelId="{EFF26821-BB44-4614-B8C4-1003904311D9}" type="pres">
      <dgm:prSet presAssocID="{9C3143C7-0F30-4F78-BB0D-3C4F01AEF9EB}" presName="sibTrans" presStyleCnt="0"/>
      <dgm:spPr/>
    </dgm:pt>
    <dgm:pt modelId="{689F381A-DE9E-4C15-93D8-5FD1EF532FC2}" type="pres">
      <dgm:prSet presAssocID="{13BE05B9-A41F-43EB-BC6F-EF347509913B}" presName="compNode" presStyleCnt="0"/>
      <dgm:spPr/>
    </dgm:pt>
    <dgm:pt modelId="{244B58F1-3665-437B-BFB7-816CD55EAF26}" type="pres">
      <dgm:prSet presAssocID="{13BE05B9-A41F-43EB-BC6F-EF347509913B}" presName="bgRect" presStyleLbl="bgShp" presStyleIdx="2" presStyleCnt="4"/>
      <dgm:spPr/>
    </dgm:pt>
    <dgm:pt modelId="{45F4F353-FE42-42C3-9763-4C0C164212D2}" type="pres">
      <dgm:prSet presAssocID="{13BE05B9-A41F-43EB-BC6F-EF347509913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4365E7C8-F452-45E8-8D9E-020CDBD17B55}" type="pres">
      <dgm:prSet presAssocID="{13BE05B9-A41F-43EB-BC6F-EF347509913B}" presName="spaceRect" presStyleCnt="0"/>
      <dgm:spPr/>
    </dgm:pt>
    <dgm:pt modelId="{2699A309-8633-49F0-84DD-2B114B3048C8}" type="pres">
      <dgm:prSet presAssocID="{13BE05B9-A41F-43EB-BC6F-EF347509913B}" presName="parTx" presStyleLbl="revTx" presStyleIdx="2" presStyleCnt="4">
        <dgm:presLayoutVars>
          <dgm:chMax val="0"/>
          <dgm:chPref val="0"/>
        </dgm:presLayoutVars>
      </dgm:prSet>
      <dgm:spPr/>
    </dgm:pt>
    <dgm:pt modelId="{119D065F-7B1F-424A-915E-92843A71931A}" type="pres">
      <dgm:prSet presAssocID="{B863F5DC-E3D0-46F9-B8BB-16C135E5FE65}" presName="sibTrans" presStyleCnt="0"/>
      <dgm:spPr/>
    </dgm:pt>
    <dgm:pt modelId="{322AE357-CEFA-4450-B60E-4275CA2ABB00}" type="pres">
      <dgm:prSet presAssocID="{BAA8D2C6-C905-4F72-B8B6-ABEBAE8A7711}" presName="compNode" presStyleCnt="0"/>
      <dgm:spPr/>
    </dgm:pt>
    <dgm:pt modelId="{3F1A41C4-97BA-4AC7-AAF6-9A49FA1E68A1}" type="pres">
      <dgm:prSet presAssocID="{BAA8D2C6-C905-4F72-B8B6-ABEBAE8A7711}" presName="bgRect" presStyleLbl="bgShp" presStyleIdx="3" presStyleCnt="4"/>
      <dgm:spPr/>
    </dgm:pt>
    <dgm:pt modelId="{DE03FC5C-89CC-40FA-94BA-5118F1C835A9}" type="pres">
      <dgm:prSet presAssocID="{BAA8D2C6-C905-4F72-B8B6-ABEBAE8A7711}" presName="iconRect" presStyleLbl="node1" presStyleIdx="3" presStyleCnt="4"/>
      <dgm:spPr/>
    </dgm:pt>
    <dgm:pt modelId="{8B5F9A1C-C14A-4511-A87B-C47446D977DA}" type="pres">
      <dgm:prSet presAssocID="{BAA8D2C6-C905-4F72-B8B6-ABEBAE8A7711}" presName="spaceRect" presStyleCnt="0"/>
      <dgm:spPr/>
    </dgm:pt>
    <dgm:pt modelId="{F4C45824-88D4-41DD-B03F-8C4750779C1C}" type="pres">
      <dgm:prSet presAssocID="{BAA8D2C6-C905-4F72-B8B6-ABEBAE8A7711}" presName="parTx" presStyleLbl="revTx" presStyleIdx="3" presStyleCnt="4">
        <dgm:presLayoutVars>
          <dgm:chMax val="0"/>
          <dgm:chPref val="0"/>
        </dgm:presLayoutVars>
      </dgm:prSet>
      <dgm:spPr/>
    </dgm:pt>
  </dgm:ptLst>
  <dgm:cxnLst>
    <dgm:cxn modelId="{AE738D05-AB95-458B-A786-344E793BDC6E}" type="presOf" srcId="{17A8EA6E-D72E-423F-8568-5E110DFC0B3A}" destId="{C133BEFF-6B2B-44BE-96AF-B0A9F432566E}" srcOrd="0" destOrd="0" presId="urn:microsoft.com/office/officeart/2018/2/layout/IconVerticalSolidList"/>
    <dgm:cxn modelId="{FDDFDC3D-8F93-4308-ABF9-35DB12F19CE3}" srcId="{217FFC29-CB3A-4DA9-842B-1F2F15234C49}" destId="{15F1F531-E464-4FB3-9EF4-540D01D1B2E8}" srcOrd="0" destOrd="0" parTransId="{6D92AEB3-3651-4A77-A72C-2032F571D79C}" sibTransId="{CD950ECB-1DFB-4370-AC64-50007CE03588}"/>
    <dgm:cxn modelId="{18E6E85D-0ADB-4181-95AF-5FCBD93CA27F}" type="presOf" srcId="{BAA8D2C6-C905-4F72-B8B6-ABEBAE8A7711}" destId="{F4C45824-88D4-41DD-B03F-8C4750779C1C}" srcOrd="0" destOrd="0" presId="urn:microsoft.com/office/officeart/2018/2/layout/IconVerticalSolidList"/>
    <dgm:cxn modelId="{3DD42541-CB05-4A5D-9577-4D2B1020EA8C}" type="presOf" srcId="{15F1F531-E464-4FB3-9EF4-540D01D1B2E8}" destId="{6500849F-A7B3-4777-913D-D04D9C98F29E}" srcOrd="0" destOrd="0" presId="urn:microsoft.com/office/officeart/2018/2/layout/IconVerticalSolidList"/>
    <dgm:cxn modelId="{3A340955-E021-46FD-B19F-837DFAC1EDAA}" type="presOf" srcId="{13BE05B9-A41F-43EB-BC6F-EF347509913B}" destId="{2699A309-8633-49F0-84DD-2B114B3048C8}" srcOrd="0" destOrd="0" presId="urn:microsoft.com/office/officeart/2018/2/layout/IconVerticalSolidList"/>
    <dgm:cxn modelId="{B7227B83-3CD7-4FC5-BB93-6155BCCC4EB4}" srcId="{217FFC29-CB3A-4DA9-842B-1F2F15234C49}" destId="{17A8EA6E-D72E-423F-8568-5E110DFC0B3A}" srcOrd="1" destOrd="0" parTransId="{0732634C-5C20-41A9-957E-D58C4F5858F7}" sibTransId="{9C3143C7-0F30-4F78-BB0D-3C4F01AEF9EB}"/>
    <dgm:cxn modelId="{1C87E0AF-4DA9-473F-A8A4-EB4AF7099C10}" srcId="{217FFC29-CB3A-4DA9-842B-1F2F15234C49}" destId="{13BE05B9-A41F-43EB-BC6F-EF347509913B}" srcOrd="2" destOrd="0" parTransId="{BD60D472-8F93-46C1-B160-464A40288848}" sibTransId="{B863F5DC-E3D0-46F9-B8BB-16C135E5FE65}"/>
    <dgm:cxn modelId="{26C4D4BB-D5D9-44B9-8E51-C96BAA775F1B}" type="presOf" srcId="{217FFC29-CB3A-4DA9-842B-1F2F15234C49}" destId="{F163D4F1-519C-434F-A8C7-B25AD137A4D4}" srcOrd="0" destOrd="0" presId="urn:microsoft.com/office/officeart/2018/2/layout/IconVerticalSolidList"/>
    <dgm:cxn modelId="{F46651E3-B03B-4763-8392-93DFFEC02CD9}" srcId="{217FFC29-CB3A-4DA9-842B-1F2F15234C49}" destId="{BAA8D2C6-C905-4F72-B8B6-ABEBAE8A7711}" srcOrd="3" destOrd="0" parTransId="{77DEF491-E8A6-4613-A44C-688BDAAD8E9D}" sibTransId="{D4A35D95-034A-45C4-BA48-BBCE942F929F}"/>
    <dgm:cxn modelId="{C054A110-958C-4421-977E-20270958B7EC}" type="presParOf" srcId="{F163D4F1-519C-434F-A8C7-B25AD137A4D4}" destId="{F6FADF68-A9B3-4558-AE62-095C70EAE5A2}" srcOrd="0" destOrd="0" presId="urn:microsoft.com/office/officeart/2018/2/layout/IconVerticalSolidList"/>
    <dgm:cxn modelId="{346E7735-A388-462C-808D-4F46BC10ACD2}" type="presParOf" srcId="{F6FADF68-A9B3-4558-AE62-095C70EAE5A2}" destId="{586A8A8E-7DA2-473B-AF0A-DBF46A205391}" srcOrd="0" destOrd="0" presId="urn:microsoft.com/office/officeart/2018/2/layout/IconVerticalSolidList"/>
    <dgm:cxn modelId="{4610B23D-5704-47C5-8EFB-DD8C674023F7}" type="presParOf" srcId="{F6FADF68-A9B3-4558-AE62-095C70EAE5A2}" destId="{1491F2F5-E004-402C-886B-25F53964AA63}" srcOrd="1" destOrd="0" presId="urn:microsoft.com/office/officeart/2018/2/layout/IconVerticalSolidList"/>
    <dgm:cxn modelId="{D5F587B0-3DC0-41D3-BFB6-A8CDBBEE4901}" type="presParOf" srcId="{F6FADF68-A9B3-4558-AE62-095C70EAE5A2}" destId="{F541DA01-C338-4C9E-BDF3-E52834742739}" srcOrd="2" destOrd="0" presId="urn:microsoft.com/office/officeart/2018/2/layout/IconVerticalSolidList"/>
    <dgm:cxn modelId="{498494BE-8FA0-405D-A3A1-A9FBA99145BF}" type="presParOf" srcId="{F6FADF68-A9B3-4558-AE62-095C70EAE5A2}" destId="{6500849F-A7B3-4777-913D-D04D9C98F29E}" srcOrd="3" destOrd="0" presId="urn:microsoft.com/office/officeart/2018/2/layout/IconVerticalSolidList"/>
    <dgm:cxn modelId="{56AABE7D-04C1-41E6-836A-BBACD7E87CB6}" type="presParOf" srcId="{F163D4F1-519C-434F-A8C7-B25AD137A4D4}" destId="{35E85FE2-6A01-4D8F-BEA1-86867065B8C0}" srcOrd="1" destOrd="0" presId="urn:microsoft.com/office/officeart/2018/2/layout/IconVerticalSolidList"/>
    <dgm:cxn modelId="{616E1847-7A10-4A44-AF79-4D0D413CBDDD}" type="presParOf" srcId="{F163D4F1-519C-434F-A8C7-B25AD137A4D4}" destId="{DC02E8C7-A3DC-48BE-A577-A3A8B8B19189}" srcOrd="2" destOrd="0" presId="urn:microsoft.com/office/officeart/2018/2/layout/IconVerticalSolidList"/>
    <dgm:cxn modelId="{7AC3A233-9A95-4B30-974C-1BE802E10DDB}" type="presParOf" srcId="{DC02E8C7-A3DC-48BE-A577-A3A8B8B19189}" destId="{42B85089-0317-4AF3-A2DE-7BB00401D8A0}" srcOrd="0" destOrd="0" presId="urn:microsoft.com/office/officeart/2018/2/layout/IconVerticalSolidList"/>
    <dgm:cxn modelId="{5D830112-E9F8-4418-9DBF-E87D1670F35D}" type="presParOf" srcId="{DC02E8C7-A3DC-48BE-A577-A3A8B8B19189}" destId="{90838B80-C56A-4BBA-837E-6B49BBBEACF0}" srcOrd="1" destOrd="0" presId="urn:microsoft.com/office/officeart/2018/2/layout/IconVerticalSolidList"/>
    <dgm:cxn modelId="{5DDD0962-4640-4C5E-831B-BD2C92F71F44}" type="presParOf" srcId="{DC02E8C7-A3DC-48BE-A577-A3A8B8B19189}" destId="{6A840F8D-3393-42AF-81C5-56ACC8E1F5E7}" srcOrd="2" destOrd="0" presId="urn:microsoft.com/office/officeart/2018/2/layout/IconVerticalSolidList"/>
    <dgm:cxn modelId="{32F71193-8BF9-48A7-ADCD-50C6633150A7}" type="presParOf" srcId="{DC02E8C7-A3DC-48BE-A577-A3A8B8B19189}" destId="{C133BEFF-6B2B-44BE-96AF-B0A9F432566E}" srcOrd="3" destOrd="0" presId="urn:microsoft.com/office/officeart/2018/2/layout/IconVerticalSolidList"/>
    <dgm:cxn modelId="{69B612D1-DA76-425C-B64E-4195EF61F0FE}" type="presParOf" srcId="{F163D4F1-519C-434F-A8C7-B25AD137A4D4}" destId="{EFF26821-BB44-4614-B8C4-1003904311D9}" srcOrd="3" destOrd="0" presId="urn:microsoft.com/office/officeart/2018/2/layout/IconVerticalSolidList"/>
    <dgm:cxn modelId="{BB6A04EC-EED8-477D-80BD-18AD1CD01D43}" type="presParOf" srcId="{F163D4F1-519C-434F-A8C7-B25AD137A4D4}" destId="{689F381A-DE9E-4C15-93D8-5FD1EF532FC2}" srcOrd="4" destOrd="0" presId="urn:microsoft.com/office/officeart/2018/2/layout/IconVerticalSolidList"/>
    <dgm:cxn modelId="{7EE1534A-165D-45D8-9DF5-26F945E16498}" type="presParOf" srcId="{689F381A-DE9E-4C15-93D8-5FD1EF532FC2}" destId="{244B58F1-3665-437B-BFB7-816CD55EAF26}" srcOrd="0" destOrd="0" presId="urn:microsoft.com/office/officeart/2018/2/layout/IconVerticalSolidList"/>
    <dgm:cxn modelId="{BCEEB326-22F2-4674-B12D-0D5512AB0C0F}" type="presParOf" srcId="{689F381A-DE9E-4C15-93D8-5FD1EF532FC2}" destId="{45F4F353-FE42-42C3-9763-4C0C164212D2}" srcOrd="1" destOrd="0" presId="urn:microsoft.com/office/officeart/2018/2/layout/IconVerticalSolidList"/>
    <dgm:cxn modelId="{69C873E4-A32B-48BD-8C9D-C64995B4B318}" type="presParOf" srcId="{689F381A-DE9E-4C15-93D8-5FD1EF532FC2}" destId="{4365E7C8-F452-45E8-8D9E-020CDBD17B55}" srcOrd="2" destOrd="0" presId="urn:microsoft.com/office/officeart/2018/2/layout/IconVerticalSolidList"/>
    <dgm:cxn modelId="{170178D3-8E8C-4DE5-8178-634D4700B7BB}" type="presParOf" srcId="{689F381A-DE9E-4C15-93D8-5FD1EF532FC2}" destId="{2699A309-8633-49F0-84DD-2B114B3048C8}" srcOrd="3" destOrd="0" presId="urn:microsoft.com/office/officeart/2018/2/layout/IconVerticalSolidList"/>
    <dgm:cxn modelId="{3708AA61-EF60-4AEB-9FE0-9A666BC65D7D}" type="presParOf" srcId="{F163D4F1-519C-434F-A8C7-B25AD137A4D4}" destId="{119D065F-7B1F-424A-915E-92843A71931A}" srcOrd="5" destOrd="0" presId="urn:microsoft.com/office/officeart/2018/2/layout/IconVerticalSolidList"/>
    <dgm:cxn modelId="{118057D4-3552-49C8-B843-43F3ECFEAB18}" type="presParOf" srcId="{F163D4F1-519C-434F-A8C7-B25AD137A4D4}" destId="{322AE357-CEFA-4450-B60E-4275CA2ABB00}" srcOrd="6" destOrd="0" presId="urn:microsoft.com/office/officeart/2018/2/layout/IconVerticalSolidList"/>
    <dgm:cxn modelId="{81D83740-13A4-483D-BF8A-06C5585A44EE}" type="presParOf" srcId="{322AE357-CEFA-4450-B60E-4275CA2ABB00}" destId="{3F1A41C4-97BA-4AC7-AAF6-9A49FA1E68A1}" srcOrd="0" destOrd="0" presId="urn:microsoft.com/office/officeart/2018/2/layout/IconVerticalSolidList"/>
    <dgm:cxn modelId="{43A9EABF-288F-43D5-8115-703CDC2DFDE7}" type="presParOf" srcId="{322AE357-CEFA-4450-B60E-4275CA2ABB00}" destId="{DE03FC5C-89CC-40FA-94BA-5118F1C835A9}" srcOrd="1" destOrd="0" presId="urn:microsoft.com/office/officeart/2018/2/layout/IconVerticalSolidList"/>
    <dgm:cxn modelId="{39745DE3-F995-4DF5-8E19-0114A3896BB0}" type="presParOf" srcId="{322AE357-CEFA-4450-B60E-4275CA2ABB00}" destId="{8B5F9A1C-C14A-4511-A87B-C47446D977DA}" srcOrd="2" destOrd="0" presId="urn:microsoft.com/office/officeart/2018/2/layout/IconVerticalSolidList"/>
    <dgm:cxn modelId="{63556BB1-0017-4EC8-97E0-630E34D9DC97}" type="presParOf" srcId="{322AE357-CEFA-4450-B60E-4275CA2ABB00}" destId="{F4C45824-88D4-41DD-B03F-8C4750779C1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A8A8E-7DA2-473B-AF0A-DBF46A205391}">
      <dsp:nvSpPr>
        <dsp:cNvPr id="0" name=""/>
        <dsp:cNvSpPr/>
      </dsp:nvSpPr>
      <dsp:spPr>
        <a:xfrm>
          <a:off x="0" y="1635"/>
          <a:ext cx="8953827" cy="828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1F2F5-E004-402C-886B-25F53964AA63}">
      <dsp:nvSpPr>
        <dsp:cNvPr id="0" name=""/>
        <dsp:cNvSpPr/>
      </dsp:nvSpPr>
      <dsp:spPr>
        <a:xfrm>
          <a:off x="250669" y="188083"/>
          <a:ext cx="455762" cy="4557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00849F-A7B3-4777-913D-D04D9C98F29E}">
      <dsp:nvSpPr>
        <dsp:cNvPr id="0" name=""/>
        <dsp:cNvSpPr/>
      </dsp:nvSpPr>
      <dsp:spPr>
        <a:xfrm>
          <a:off x="957100" y="1635"/>
          <a:ext cx="7996726" cy="828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00" tIns="87700" rIns="87700" bIns="87700" numCol="1" spcCol="1270" anchor="ctr" anchorCtr="0">
          <a:noAutofit/>
        </a:bodyPr>
        <a:lstStyle/>
        <a:p>
          <a:pPr marL="0" lvl="0" indent="0" algn="l" defTabSz="977900">
            <a:lnSpc>
              <a:spcPct val="100000"/>
            </a:lnSpc>
            <a:spcBef>
              <a:spcPct val="0"/>
            </a:spcBef>
            <a:spcAft>
              <a:spcPct val="35000"/>
            </a:spcAft>
            <a:buNone/>
          </a:pPr>
          <a:r>
            <a:rPr lang="en-US" sz="2200" b="0" kern="1200" dirty="0">
              <a:latin typeface="Arial"/>
              <a:cs typeface="Arial"/>
            </a:rPr>
            <a:t>Successfully measured </a:t>
          </a:r>
          <a:r>
            <a:rPr lang="en-US" sz="2200" b="0" kern="1200" baseline="30000" dirty="0">
              <a:latin typeface="Arial"/>
              <a:cs typeface="Arial"/>
            </a:rPr>
            <a:t>104-107</a:t>
          </a:r>
          <a:r>
            <a:rPr lang="en-US" sz="2200" b="0" kern="1200" dirty="0">
              <a:latin typeface="Arial"/>
              <a:cs typeface="Arial"/>
            </a:rPr>
            <a:t>Sn via MR-TOF technique with TITAN with error bars of 34-66 keV</a:t>
          </a:r>
        </a:p>
      </dsp:txBody>
      <dsp:txXfrm>
        <a:off x="957100" y="1635"/>
        <a:ext cx="7996726" cy="828658"/>
      </dsp:txXfrm>
    </dsp:sp>
    <dsp:sp modelId="{42B85089-0317-4AF3-A2DE-7BB00401D8A0}">
      <dsp:nvSpPr>
        <dsp:cNvPr id="0" name=""/>
        <dsp:cNvSpPr/>
      </dsp:nvSpPr>
      <dsp:spPr>
        <a:xfrm>
          <a:off x="0" y="1037458"/>
          <a:ext cx="8953827" cy="828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838B80-C56A-4BBA-837E-6B49BBBEACF0}">
      <dsp:nvSpPr>
        <dsp:cNvPr id="0" name=""/>
        <dsp:cNvSpPr/>
      </dsp:nvSpPr>
      <dsp:spPr>
        <a:xfrm>
          <a:off x="250669" y="1223906"/>
          <a:ext cx="455762" cy="4557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33BEFF-6B2B-44BE-96AF-B0A9F432566E}">
      <dsp:nvSpPr>
        <dsp:cNvPr id="0" name=""/>
        <dsp:cNvSpPr/>
      </dsp:nvSpPr>
      <dsp:spPr>
        <a:xfrm>
          <a:off x="957100" y="1037458"/>
          <a:ext cx="7996726" cy="828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00" tIns="87700" rIns="87700" bIns="87700" numCol="1" spcCol="1270" anchor="ctr" anchorCtr="0">
          <a:noAutofit/>
        </a:bodyPr>
        <a:lstStyle/>
        <a:p>
          <a:pPr marL="0" lvl="0" indent="0" algn="l" defTabSz="977900">
            <a:lnSpc>
              <a:spcPct val="100000"/>
            </a:lnSpc>
            <a:spcBef>
              <a:spcPct val="0"/>
            </a:spcBef>
            <a:spcAft>
              <a:spcPct val="35000"/>
            </a:spcAft>
            <a:buNone/>
          </a:pPr>
          <a:r>
            <a:rPr lang="en-US" sz="2200" b="0" kern="1200" dirty="0">
              <a:latin typeface="Arial"/>
              <a:cs typeface="Arial"/>
            </a:rPr>
            <a:t>Preliminary results agree within 1 sigma to 2020 Atomic Mass Evaluation </a:t>
          </a:r>
        </a:p>
      </dsp:txBody>
      <dsp:txXfrm>
        <a:off x="957100" y="1037458"/>
        <a:ext cx="7996726" cy="828658"/>
      </dsp:txXfrm>
    </dsp:sp>
    <dsp:sp modelId="{244B58F1-3665-437B-BFB7-816CD55EAF26}">
      <dsp:nvSpPr>
        <dsp:cNvPr id="0" name=""/>
        <dsp:cNvSpPr/>
      </dsp:nvSpPr>
      <dsp:spPr>
        <a:xfrm>
          <a:off x="0" y="2073281"/>
          <a:ext cx="8953827" cy="828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F4F353-FE42-42C3-9763-4C0C164212D2}">
      <dsp:nvSpPr>
        <dsp:cNvPr id="0" name=""/>
        <dsp:cNvSpPr/>
      </dsp:nvSpPr>
      <dsp:spPr>
        <a:xfrm>
          <a:off x="250669" y="2259729"/>
          <a:ext cx="455762" cy="4557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99A309-8633-49F0-84DD-2B114B3048C8}">
      <dsp:nvSpPr>
        <dsp:cNvPr id="0" name=""/>
        <dsp:cNvSpPr/>
      </dsp:nvSpPr>
      <dsp:spPr>
        <a:xfrm>
          <a:off x="957100" y="2073281"/>
          <a:ext cx="7996726" cy="828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00" tIns="87700" rIns="87700" bIns="87700" numCol="1" spcCol="1270" anchor="ctr" anchorCtr="0">
          <a:noAutofit/>
        </a:bodyPr>
        <a:lstStyle/>
        <a:p>
          <a:pPr marL="0" lvl="0" indent="0" algn="l" defTabSz="977900">
            <a:lnSpc>
              <a:spcPct val="100000"/>
            </a:lnSpc>
            <a:spcBef>
              <a:spcPct val="0"/>
            </a:spcBef>
            <a:spcAft>
              <a:spcPct val="35000"/>
            </a:spcAft>
            <a:buNone/>
          </a:pPr>
          <a:r>
            <a:rPr lang="en-US" sz="2200" b="0" kern="1200" dirty="0">
              <a:latin typeface="Arial"/>
              <a:cs typeface="Arial"/>
            </a:rPr>
            <a:t>Plot of the two-neutron separation energy supports</a:t>
          </a:r>
          <a:r>
            <a:rPr lang="en-US" sz="2200" b="0" i="0" kern="1200" dirty="0">
              <a:latin typeface="Arial"/>
              <a:cs typeface="Arial"/>
            </a:rPr>
            <a:t> the shell closure at N=50 in the Sn isotopes</a:t>
          </a:r>
        </a:p>
      </dsp:txBody>
      <dsp:txXfrm>
        <a:off x="957100" y="2073281"/>
        <a:ext cx="7996726" cy="828658"/>
      </dsp:txXfrm>
    </dsp:sp>
    <dsp:sp modelId="{3F1A41C4-97BA-4AC7-AAF6-9A49FA1E68A1}">
      <dsp:nvSpPr>
        <dsp:cNvPr id="0" name=""/>
        <dsp:cNvSpPr/>
      </dsp:nvSpPr>
      <dsp:spPr>
        <a:xfrm>
          <a:off x="0" y="3109104"/>
          <a:ext cx="8953827" cy="8286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03FC5C-89CC-40FA-94BA-5118F1C835A9}">
      <dsp:nvSpPr>
        <dsp:cNvPr id="0" name=""/>
        <dsp:cNvSpPr/>
      </dsp:nvSpPr>
      <dsp:spPr>
        <a:xfrm>
          <a:off x="250669" y="3295552"/>
          <a:ext cx="455762" cy="4557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C45824-88D4-41DD-B03F-8C4750779C1C}">
      <dsp:nvSpPr>
        <dsp:cNvPr id="0" name=""/>
        <dsp:cNvSpPr/>
      </dsp:nvSpPr>
      <dsp:spPr>
        <a:xfrm>
          <a:off x="957100" y="3109104"/>
          <a:ext cx="7996726" cy="828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00" tIns="87700" rIns="87700" bIns="87700" numCol="1" spcCol="1270" anchor="ctr" anchorCtr="0">
          <a:noAutofit/>
        </a:bodyPr>
        <a:lstStyle/>
        <a:p>
          <a:pPr marL="0" lvl="0" indent="0" algn="l" defTabSz="977900" rtl="0">
            <a:lnSpc>
              <a:spcPct val="100000"/>
            </a:lnSpc>
            <a:spcBef>
              <a:spcPct val="0"/>
            </a:spcBef>
            <a:spcAft>
              <a:spcPct val="35000"/>
            </a:spcAft>
            <a:buNone/>
          </a:pPr>
          <a:r>
            <a:rPr lang="en-US" sz="2200" b="0" i="0" kern="1200" dirty="0">
              <a:latin typeface="Arial"/>
              <a:cs typeface="Arial"/>
            </a:rPr>
            <a:t>Accepted letter of intent to measure </a:t>
          </a:r>
          <a:r>
            <a:rPr lang="en-US" sz="2200" b="0" i="0" kern="1200" baseline="30000" dirty="0">
              <a:latin typeface="Arial"/>
              <a:cs typeface="Arial"/>
            </a:rPr>
            <a:t>100</a:t>
          </a:r>
          <a:r>
            <a:rPr lang="en-US" sz="2200" b="0" i="0" kern="1200" dirty="0">
              <a:latin typeface="Arial"/>
              <a:cs typeface="Arial"/>
            </a:rPr>
            <a:t>Sn with MR-TOF</a:t>
          </a:r>
        </a:p>
      </dsp:txBody>
      <dsp:txXfrm>
        <a:off x="957100" y="3109104"/>
        <a:ext cx="7996726" cy="8286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2/14/2024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AFA6A82-C43D-0E45-8BBC-3BA89641B414}" type="slidenum">
              <a:rPr lang="en-US" smtClean="0"/>
              <a:t>1</a:t>
            </a:fld>
            <a:endParaRPr lang="en-US"/>
          </a:p>
        </p:txBody>
      </p:sp>
    </p:spTree>
    <p:extLst>
      <p:ext uri="{BB962C8B-B14F-4D97-AF65-F5344CB8AC3E}">
        <p14:creationId xmlns:p14="http://schemas.microsoft.com/office/powerpoint/2010/main" val="158336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t>Now I will discuss the mirrors from the previous slide in more detail. The mirrors represent the multiple reflection time of flight mass spectrometer, </a:t>
            </a:r>
            <a:r>
              <a:rPr lang="en-US" dirty="0" err="1"/>
              <a:t>mrtof</a:t>
            </a:r>
            <a:r>
              <a:rPr lang="en-US" dirty="0"/>
              <a:t> for short. From energy conservation, we know that for monoenergetic ions, heavier ions will move slower than lighter ions. </a:t>
            </a:r>
            <a:r>
              <a:rPr lang="en-US" dirty="0">
                <a:cs typeface="Calibri"/>
              </a:rPr>
              <a:t>Thus, heavier ions will take more time to travel the same flight path and therefore reach the detector after the lighter counterparts which results in mass separation. Since UBC won't let us tear down the campus to create a long flight path, we fold over our flight track using a pair of electrostatic mirrors, </a:t>
            </a:r>
            <a:r>
              <a:rPr lang="en-US" dirty="0" err="1">
                <a:cs typeface="Calibri"/>
              </a:rPr>
              <a:t>coloured</a:t>
            </a:r>
            <a:r>
              <a:rPr lang="en-US" dirty="0">
                <a:cs typeface="Calibri"/>
              </a:rPr>
              <a:t> blue in this figure. The mirrors allow us to bounce the ions and reflect multiple times. For this experiment, ions completed over 400 laps before we ejected them to our detector. The detector measures the time of flight of the ions which we can use to determine their mass.  </a:t>
            </a:r>
          </a:p>
          <a:p>
            <a:endParaRPr lang="en-US" dirty="0">
              <a:cs typeface="Calibri"/>
            </a:endParaRPr>
          </a:p>
          <a:p>
            <a:r>
              <a:rPr lang="en-US" dirty="0">
                <a:cs typeface="Calibri"/>
              </a:rPr>
              <a:t>Mention equation, remove numbers from ions, mirrors &gt; electrostatic mirrors, make text bigger, show bouncing somehow, </a:t>
            </a:r>
          </a:p>
          <a:p>
            <a:endParaRPr lang="en-US" dirty="0">
              <a:cs typeface="Calibri"/>
            </a:endParaRPr>
          </a:p>
          <a:p>
            <a:r>
              <a:rPr lang="en-US" dirty="0">
                <a:cs typeface="Calibri"/>
              </a:rPr>
              <a:t>All of you have done 1/2 mv^2 so all of you know that if we're running the same distance, things that are heavy will move slower than things that are lighter. But our path length needs to be on the order of kilometers. So how do we accomplish this?</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10</a:t>
            </a:fld>
            <a:endParaRPr lang="en-US"/>
          </a:p>
        </p:txBody>
      </p:sp>
    </p:spTree>
    <p:extLst>
      <p:ext uri="{BB962C8B-B14F-4D97-AF65-F5344CB8AC3E}">
        <p14:creationId xmlns:p14="http://schemas.microsoft.com/office/powerpoint/2010/main" val="228236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1581747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203488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11</a:t>
            </a:fld>
            <a:endParaRPr lang="en-US"/>
          </a:p>
        </p:txBody>
      </p:sp>
    </p:spTree>
    <p:extLst>
      <p:ext uri="{BB962C8B-B14F-4D97-AF65-F5344CB8AC3E}">
        <p14:creationId xmlns:p14="http://schemas.microsoft.com/office/powerpoint/2010/main" val="127971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r>
              <a:rPr lang="en-US" dirty="0">
                <a:cs typeface="Calibri" panose="020F0502020204030204"/>
              </a:rPr>
              <a:t>the measured time of flight, we can determine mass. Here, c, t_0, and b are calibration parameters and N_IT is the number of turns the ions made in the </a:t>
            </a:r>
            <a:r>
              <a:rPr lang="en-US" dirty="0" err="1">
                <a:cs typeface="Calibri" panose="020F0502020204030204"/>
              </a:rPr>
              <a:t>mrtof</a:t>
            </a:r>
            <a:r>
              <a:rPr lang="en-US" dirty="0">
                <a:cs typeface="Calibri" panose="020F0502020204030204"/>
              </a:rPr>
              <a:t>. On the right we see an example of a spectrum. The x axis corresponds to mass which increases as we move along. What I want you to take away from this spectrum is that despite numerous peaks, we have fully resolved our isotope of interest, tin, from all background contamination. Additionally, we can identify all major </a:t>
            </a:r>
            <a:r>
              <a:rPr lang="en-US" dirty="0" err="1">
                <a:cs typeface="Calibri" panose="020F0502020204030204"/>
              </a:rPr>
              <a:t>contaminents</a:t>
            </a:r>
            <a:r>
              <a:rPr lang="en-US" dirty="0">
                <a:cs typeface="Calibri" panose="020F0502020204030204"/>
              </a:rPr>
              <a:t> and our knowledge of the system is so great that we can even identify a low-lying isomer, an </a:t>
            </a:r>
            <a:r>
              <a:rPr lang="en-US" dirty="0" err="1">
                <a:cs typeface="Calibri" panose="020F0502020204030204"/>
              </a:rPr>
              <a:t>exicted</a:t>
            </a:r>
            <a:r>
              <a:rPr lang="en-US" dirty="0">
                <a:cs typeface="Calibri" panose="020F0502020204030204"/>
              </a:rPr>
              <a:t> nuclear state, of indium. This spectrum is fitted using a modified gaussian function. </a:t>
            </a:r>
          </a:p>
          <a:p>
            <a:endParaRPr lang="en-US">
              <a:cs typeface="Calibri" panose="020F0502020204030204"/>
            </a:endParaRPr>
          </a:p>
          <a:p>
            <a:pPr marL="171450" indent="-171450">
              <a:buFont typeface="Arial"/>
              <a:buChar char="•"/>
            </a:pPr>
            <a:r>
              <a:rPr lang="en-US" dirty="0">
                <a:cs typeface="Calibri" panose="020F0502020204030204"/>
              </a:rPr>
              <a:t>Know what the parameters are!!</a:t>
            </a:r>
          </a:p>
          <a:p>
            <a:pPr marL="171450" indent="-171450">
              <a:buFont typeface="Arial"/>
              <a:buChar char="•"/>
            </a:pPr>
            <a:endParaRPr lang="en-US" dirty="0">
              <a:cs typeface="Calibri" panose="020F0502020204030204"/>
            </a:endParaRPr>
          </a:p>
          <a:p>
            <a:r>
              <a:rPr lang="en-US" dirty="0">
                <a:cs typeface="Calibri" panose="020F0502020204030204"/>
              </a:rPr>
              <a:t>In reality, our equation is a bit more complicated than the ½ mv^2 but as you can see, it is nothing more than a quadratic and some </a:t>
            </a:r>
            <a:r>
              <a:rPr lang="en-US" dirty="0" err="1">
                <a:cs typeface="Calibri" panose="020F0502020204030204"/>
              </a:rPr>
              <a:t>contstants</a:t>
            </a:r>
            <a:r>
              <a:rPr lang="en-US" dirty="0">
                <a:cs typeface="Calibri" panose="020F0502020204030204"/>
              </a:rPr>
              <a:t> plus the number of turns which I control. Here is a realistic spectrum with the horizontal axis being time which I have already converted to mass and on the y axis we have a logarithmic scale of counts. The most critical thing we were able to do was to resolve tin from contamination. We can see a lot of junk that we needed to separate from our tin, recall that this is a logarithmic scale so the contamination dwarfs the tin and we were still able to resolve our ion of interest. We know our system and line shapes so well that we can identify a slight asymmetry in our In peak and know that it is due to an isomer, an excited nuclear state. When we fit this with our exponentially modified </a:t>
            </a:r>
            <a:r>
              <a:rPr lang="en-US" dirty="0" err="1">
                <a:cs typeface="Calibri" panose="020F0502020204030204"/>
              </a:rPr>
              <a:t>guassian</a:t>
            </a:r>
            <a:r>
              <a:rPr lang="en-US" dirty="0">
                <a:cs typeface="Calibri" panose="020F0502020204030204"/>
              </a:rPr>
              <a:t>, we can very nicely flesh out that we actually have two species contributing to this peak here. </a:t>
            </a:r>
          </a:p>
        </p:txBody>
      </p:sp>
      <p:sp>
        <p:nvSpPr>
          <p:cNvPr id="4" name="Slide Number Placeholder 3"/>
          <p:cNvSpPr>
            <a:spLocks noGrp="1"/>
          </p:cNvSpPr>
          <p:nvPr>
            <p:ph type="sldNum" sz="quarter" idx="5"/>
          </p:nvPr>
        </p:nvSpPr>
        <p:spPr/>
        <p:txBody>
          <a:bodyPr/>
          <a:lstStyle/>
          <a:p>
            <a:fld id="{1AFA6A82-C43D-0E45-8BBC-3BA89641B414}" type="slidenum">
              <a:rPr lang="en-US" smtClean="0"/>
              <a:t>12</a:t>
            </a:fld>
            <a:endParaRPr lang="en-US"/>
          </a:p>
        </p:txBody>
      </p:sp>
    </p:spTree>
    <p:extLst>
      <p:ext uri="{BB962C8B-B14F-4D97-AF65-F5344CB8AC3E}">
        <p14:creationId xmlns:p14="http://schemas.microsoft.com/office/powerpoint/2010/main" val="37585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brings us to the preliminary results of my analysis. In this plot, the deviation of my analysis in pink with respect to the atomic mass evaluation in purple which is basically the bible of mass measurements. As we can see, our results are in excellent agreement with previous measurements done with penning trap mass spectrometry, the gold standard of mass measurements. Additionally, the achieved precisions are good enough to for us to make inferences about nuclear structure. This experiment was remarkable in more ways than one. As one of the first with TITAN's MR-TOF, it is gratifying to see such precision achieved in a fraction of the time compared to penning trap mass spectrometry, such as those performed with SHIPTRAP and JYFLTRAP. This demonstrates the power of TITAN's MR-TOF to further survey this region and push towards tin 100 which, due to a site-wide power failure, was not able to be reached in this 2018 experiment. </a:t>
            </a:r>
            <a:endParaRPr lang="en-US" dirty="0">
              <a:cs typeface="Calibri" panose="020F0502020204030204"/>
            </a:endParaRPr>
          </a:p>
          <a:p>
            <a:endParaRPr lang="en-US" dirty="0">
              <a:ea typeface="Calibri"/>
              <a:cs typeface="Calibri"/>
            </a:endParaRPr>
          </a:p>
          <a:p>
            <a:r>
              <a:rPr lang="en-US" dirty="0">
                <a:ea typeface="Calibri"/>
                <a:cs typeface="Calibri"/>
              </a:rPr>
              <a:t>What I want to impress upon you is that this data was taken in less than 1 day and with no effort, error bars that are meaningful for nuclear structure comparisons in less than 1 day compared to a typical penning trap experiment that lasts a few days. </a:t>
            </a:r>
          </a:p>
          <a:p>
            <a:endParaRPr lang="en-US" dirty="0">
              <a:ea typeface="Calibri"/>
              <a:cs typeface="Calibri"/>
            </a:endParaRPr>
          </a:p>
          <a:p>
            <a:r>
              <a:rPr lang="en-US" dirty="0">
                <a:ea typeface="Calibri"/>
                <a:cs typeface="Calibri"/>
              </a:rPr>
              <a:t>Pennings traps may be the gold standard but we're </a:t>
            </a:r>
            <a:r>
              <a:rPr lang="en-US" dirty="0" err="1">
                <a:ea typeface="Calibri"/>
                <a:cs typeface="Calibri"/>
              </a:rPr>
              <a:t>gonna</a:t>
            </a:r>
            <a:r>
              <a:rPr lang="en-US" dirty="0">
                <a:ea typeface="Calibri"/>
                <a:cs typeface="Calibri"/>
              </a:rPr>
              <a:t> win with the </a:t>
            </a:r>
            <a:r>
              <a:rPr lang="en-US" dirty="0" err="1">
                <a:ea typeface="Calibri"/>
                <a:cs typeface="Calibri"/>
              </a:rPr>
              <a:t>mrtof</a:t>
            </a:r>
            <a:r>
              <a:rPr lang="en-US" dirty="0">
                <a:ea typeface="Calibri"/>
                <a:cs typeface="Calibri"/>
              </a:rPr>
              <a:t> in terms of speed, efficiency, and still be able to achieve science results.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AFA6A82-C43D-0E45-8BBC-3BA89641B414}" type="slidenum">
              <a:rPr lang="en-US" smtClean="0"/>
              <a:t>13</a:t>
            </a:fld>
            <a:endParaRPr lang="en-US"/>
          </a:p>
        </p:txBody>
      </p:sp>
    </p:spTree>
    <p:extLst>
      <p:ext uri="{BB962C8B-B14F-4D97-AF65-F5344CB8AC3E}">
        <p14:creationId xmlns:p14="http://schemas.microsoft.com/office/powerpoint/2010/main" val="2482378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9D436-05BB-6ABD-F341-80310BBF1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A5877-0ECD-568B-EDBF-3209568C6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55D43-4044-C5DA-6D6D-985174573BF3}"/>
              </a:ext>
            </a:extLst>
          </p:cNvPr>
          <p:cNvSpPr>
            <a:spLocks noGrp="1"/>
          </p:cNvSpPr>
          <p:nvPr>
            <p:ph type="body" idx="1"/>
          </p:nvPr>
        </p:nvSpPr>
        <p:spPr/>
        <p:txBody>
          <a:bodyPr/>
          <a:lstStyle/>
          <a:p>
            <a:r>
              <a:rPr lang="en-US" dirty="0"/>
              <a:t>Earlier I showed you a heatmap of the two neutron separation. here is the same plot in 2d with titan results highlighted in blue. The x axis is increasing neutron number and the y axis is the two neutron separation energy in </a:t>
            </a:r>
            <a:r>
              <a:rPr lang="en-US" dirty="0" err="1"/>
              <a:t>mev</a:t>
            </a:r>
            <a:r>
              <a:rPr lang="en-US" dirty="0"/>
              <a:t>. We can see that two neutron separation number decreases as the number of neutrons increases. We see a universal feature at n=50 of a steep drop off indicating a neutron shell closure. We approach this jump with our dataset but we </a:t>
            </a:r>
            <a:r>
              <a:rPr lang="en-US" dirty="0" err="1"/>
              <a:t>unfortunatly</a:t>
            </a:r>
            <a:r>
              <a:rPr lang="en-US" dirty="0"/>
              <a:t> didn't make it all the way to tin 100 as we suffered from a campus wide power shutdown which took nearly a week to recover from. Let's zoom into this plot a bit...</a:t>
            </a:r>
          </a:p>
          <a:p>
            <a:endParaRPr lang="en-US" dirty="0">
              <a:cs typeface="Calibri"/>
            </a:endParaRPr>
          </a:p>
          <a:p>
            <a:r>
              <a:rPr lang="en-US" dirty="0">
                <a:cs typeface="Calibri"/>
              </a:rPr>
              <a:t>When we zoom into the TITAN results highlighted in this inset, we see </a:t>
            </a:r>
            <a:r>
              <a:rPr lang="en-US" dirty="0" err="1">
                <a:cs typeface="Calibri"/>
              </a:rPr>
              <a:t>behaviour</a:t>
            </a:r>
            <a:r>
              <a:rPr lang="en-US" dirty="0">
                <a:cs typeface="Calibri"/>
              </a:rPr>
              <a:t> that is consistent with the nuclear shell model, as the TITAN values hug the previous mass evaluation. in conclusion, our results are indicative of </a:t>
            </a:r>
            <a:r>
              <a:rPr lang="en-US" dirty="0" err="1">
                <a:cs typeface="Calibri"/>
              </a:rPr>
              <a:t>midshell</a:t>
            </a:r>
            <a:r>
              <a:rPr lang="en-US" dirty="0">
                <a:cs typeface="Calibri"/>
              </a:rPr>
              <a:t> </a:t>
            </a:r>
            <a:r>
              <a:rPr lang="en-US" dirty="0" err="1">
                <a:cs typeface="Calibri"/>
              </a:rPr>
              <a:t>behaviour</a:t>
            </a:r>
            <a:r>
              <a:rPr lang="en-US" dirty="0">
                <a:cs typeface="Calibri"/>
              </a:rPr>
              <a:t> and support the neutron-shell closure at tin 100. </a:t>
            </a:r>
            <a:endParaRPr lang="en-US" dirty="0"/>
          </a:p>
          <a:p>
            <a:endParaRPr lang="en-US" dirty="0">
              <a:cs typeface="Calibri"/>
            </a:endParaRPr>
          </a:p>
          <a:p>
            <a:r>
              <a:rPr lang="en-US" dirty="0">
                <a:ea typeface="Calibri" panose="020F0502020204030204"/>
                <a:cs typeface="Calibri"/>
              </a:rPr>
              <a:t>Previously we had to squint to see the magic numbers in the heat map but </a:t>
            </a:r>
          </a:p>
          <a:p>
            <a:r>
              <a:rPr lang="en-US" dirty="0">
                <a:ea typeface="Calibri" panose="020F0502020204030204"/>
                <a:cs typeface="Calibri"/>
              </a:rPr>
              <a:t>Universal, dramatic kink at N=50 which is indicative of a magic number here. All data is from the atomic mass evaluation of 2020 which is this fantastic evaluation where the authors survey all possibly mass measurements and do a weighted average of them and we get this evaluation we can see here. If we look at the inset, in dark blue we see our values weighted with the other measurements. We see a very small deviation which isn't really meaningful and what it tells us is that we have the same slope and we have no major deviations which would be indicative of deformation or unusual shell structure. We have this smooth slope that extends all the way until our next shell closure at N=82 which isn't shown here. So we have no reason to doubt our nuclear shell model and we do believe that tin 100 is consistent with a full shell closure at N=Z=50.</a:t>
            </a:r>
          </a:p>
          <a:p>
            <a:endParaRPr lang="en-US" dirty="0">
              <a:ea typeface="Calibri" panose="020F0502020204030204"/>
              <a:cs typeface="Calibri"/>
            </a:endParaRPr>
          </a:p>
          <a:p>
            <a:endParaRPr lang="en-US">
              <a:ea typeface="Calibri" panose="020F0502020204030204"/>
              <a:cs typeface="Calibri"/>
            </a:endParaRPr>
          </a:p>
          <a:p>
            <a:endParaRPr lang="en-US">
              <a:ea typeface="Calibri" panose="020F0502020204030204"/>
              <a:cs typeface="Calibri"/>
            </a:endParaRPr>
          </a:p>
        </p:txBody>
      </p:sp>
      <p:sp>
        <p:nvSpPr>
          <p:cNvPr id="4" name="Slide Number Placeholder 3">
            <a:extLst>
              <a:ext uri="{FF2B5EF4-FFF2-40B4-BE49-F238E27FC236}">
                <a16:creationId xmlns:a16="http://schemas.microsoft.com/office/drawing/2014/main" id="{999A44FB-1EA9-429A-87E9-7DDCD87C187C}"/>
              </a:ext>
            </a:extLst>
          </p:cNvPr>
          <p:cNvSpPr>
            <a:spLocks noGrp="1"/>
          </p:cNvSpPr>
          <p:nvPr>
            <p:ph type="sldNum" sz="quarter" idx="5"/>
          </p:nvPr>
        </p:nvSpPr>
        <p:spPr/>
        <p:txBody>
          <a:bodyPr/>
          <a:lstStyle/>
          <a:p>
            <a:fld id="{1AFA6A82-C43D-0E45-8BBC-3BA89641B414}" type="slidenum">
              <a:rPr lang="en-US" smtClean="0"/>
              <a:t>14</a:t>
            </a:fld>
            <a:endParaRPr lang="en-US"/>
          </a:p>
        </p:txBody>
      </p:sp>
    </p:spTree>
    <p:extLst>
      <p:ext uri="{BB962C8B-B14F-4D97-AF65-F5344CB8AC3E}">
        <p14:creationId xmlns:p14="http://schemas.microsoft.com/office/powerpoint/2010/main" val="64290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we successfully measured tin 104 to 107 via the MR-TOF technique in a fraction of the time compared to penning trap mass spectrometry. As I told you earlier, the challenge for penning traps is low production and high contamination which makes investigating tin more in the realm of the </a:t>
            </a:r>
            <a:r>
              <a:rPr lang="en-US" err="1"/>
              <a:t>mrtof</a:t>
            </a:r>
            <a:r>
              <a:rPr lang="en-US" dirty="0"/>
              <a:t>. Additionally, our preliminary results agree to the 2020 atomic mass evaluation within 1 sigma and we have demonstrated that we have every reason to believe the shell closure at n=50 continues to exist based on our s2n plot. </a:t>
            </a:r>
            <a:r>
              <a:rPr lang="en-US" dirty="0">
                <a:cs typeface="Calibri"/>
              </a:rPr>
              <a:t>Leaving you today with a hopeful outlook, </a:t>
            </a:r>
            <a:r>
              <a:rPr lang="en-US" dirty="0"/>
              <a:t>we have an accepted</a:t>
            </a:r>
            <a:r>
              <a:rPr lang="en-US" dirty="0">
                <a:ea typeface="Calibri" panose="020F0502020204030204"/>
                <a:cs typeface="Calibri" panose="020F0502020204030204"/>
              </a:rPr>
              <a:t> letter of intent to measure more tin and are awaiting beam scheduling with high hopes that we will execute the experiment this year. </a:t>
            </a:r>
          </a:p>
          <a:p>
            <a:endParaRPr lang="en-US" dirty="0">
              <a:cs typeface="Calibri"/>
            </a:endParaRPr>
          </a:p>
          <a:p>
            <a:r>
              <a:rPr lang="en-US" dirty="0">
                <a:cs typeface="Calibri"/>
              </a:rPr>
              <a:t>What we really need to do is get to tin 100. We have an accepted letter of intent and just need to be scheduled. If we're lucky, I will be ready to tell you all about tin 100 next year and if indeed there is a kink at N=50 that we can verify with a direct measurement with TITANs MRTOF. That would be really </a:t>
            </a:r>
            <a:r>
              <a:rPr lang="en-US" dirty="0" err="1">
                <a:cs typeface="Calibri"/>
              </a:rPr>
              <a:t>really</a:t>
            </a:r>
            <a:r>
              <a:rPr lang="en-US" dirty="0">
                <a:cs typeface="Calibri"/>
              </a:rPr>
              <a:t> exciting and the reason we are so good at dealing with lots of contamination and managing our limited beam time. </a:t>
            </a:r>
          </a:p>
          <a:p>
            <a:endParaRPr lang="en-US" dirty="0">
              <a:cs typeface="Calibri"/>
            </a:endParaRPr>
          </a:p>
          <a:p>
            <a:r>
              <a:rPr lang="en-US" dirty="0">
                <a:cs typeface="Calibri"/>
              </a:rPr>
              <a:t>What I did show you today is that we made it out to tin 104 with meaningful error bars in less than 24 hours. Our results are in agreement with the gold standard penning trap measurements to less than 1 sigma. Everything is lining up for that two neutron separation energy so now its just a matter of time before we can directly demonstrate that. </a:t>
            </a:r>
          </a:p>
        </p:txBody>
      </p:sp>
      <p:sp>
        <p:nvSpPr>
          <p:cNvPr id="4" name="Slide Number Placeholder 3"/>
          <p:cNvSpPr>
            <a:spLocks noGrp="1"/>
          </p:cNvSpPr>
          <p:nvPr>
            <p:ph type="sldNum" sz="quarter" idx="5"/>
          </p:nvPr>
        </p:nvSpPr>
        <p:spPr/>
        <p:txBody>
          <a:bodyPr/>
          <a:lstStyle/>
          <a:p>
            <a:fld id="{1AFA6A82-C43D-0E45-8BBC-3BA89641B414}" type="slidenum">
              <a:rPr lang="en-US" smtClean="0"/>
              <a:t>15</a:t>
            </a:fld>
            <a:endParaRPr lang="en-US"/>
          </a:p>
        </p:txBody>
      </p:sp>
    </p:spTree>
    <p:extLst>
      <p:ext uri="{BB962C8B-B14F-4D97-AF65-F5344CB8AC3E}">
        <p14:creationId xmlns:p14="http://schemas.microsoft.com/office/powerpoint/2010/main" val="4286905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379F4-CFB5-1C9E-737B-253D8AD05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6439D-E587-BFFC-7069-3CC85EE98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72B7B-5085-3BBE-1663-23D93EC277F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F3FB74F-0049-08D6-4FE1-213F9A6395BE}"/>
              </a:ext>
            </a:extLst>
          </p:cNvPr>
          <p:cNvSpPr>
            <a:spLocks noGrp="1"/>
          </p:cNvSpPr>
          <p:nvPr>
            <p:ph type="sldNum" sz="quarter" idx="5"/>
          </p:nvPr>
        </p:nvSpPr>
        <p:spPr/>
        <p:txBody>
          <a:bodyPr/>
          <a:lstStyle/>
          <a:p>
            <a:fld id="{1AFA6A82-C43D-0E45-8BBC-3BA89641B414}" type="slidenum">
              <a:rPr lang="en-US" smtClean="0"/>
              <a:t>19</a:t>
            </a:fld>
            <a:endParaRPr lang="en-US"/>
          </a:p>
        </p:txBody>
      </p:sp>
    </p:spTree>
    <p:extLst>
      <p:ext uri="{BB962C8B-B14F-4D97-AF65-F5344CB8AC3E}">
        <p14:creationId xmlns:p14="http://schemas.microsoft.com/office/powerpoint/2010/main" val="234045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6544-28EE-9AD5-3FCA-9DCC4A5EF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F6B7F-EBD6-6408-E63C-2CEC95521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8E8B3-4EA6-074F-4BD3-B4178942817F}"/>
              </a:ext>
            </a:extLst>
          </p:cNvPr>
          <p:cNvSpPr>
            <a:spLocks noGrp="1"/>
          </p:cNvSpPr>
          <p:nvPr>
            <p:ph type="body" idx="1"/>
          </p:nvPr>
        </p:nvSpPr>
        <p:spPr/>
        <p:txBody>
          <a:bodyPr/>
          <a:lstStyle/>
          <a:p>
            <a:r>
              <a:rPr lang="en-US" dirty="0">
                <a:ea typeface="Calibri"/>
                <a:cs typeface="Calibri"/>
              </a:rPr>
              <a:t>The nuclear shell model discovered in 1949 describes protons and neutrons as shells in a nucleus. It was </a:t>
            </a:r>
            <a:r>
              <a:rPr lang="en-US" dirty="0" err="1">
                <a:ea typeface="Calibri"/>
                <a:cs typeface="Calibri"/>
              </a:rPr>
              <a:t>independendlty</a:t>
            </a:r>
            <a:r>
              <a:rPr lang="en-US" dirty="0">
                <a:ea typeface="Calibri"/>
                <a:cs typeface="Calibri"/>
              </a:rPr>
              <a:t> developed in 1949 by Mayer and Jensen who shared the Nobel prize for its discovery in 1963. What we're looking at here on the left  are different energy levels. As we move towards the right, we add spin, angular momentum, and spin-orbit terms and due to hyperfine structure, we end up with this particular spacing where we can see different gaps between certain orbitals. Large energy gaps lead to something called shells and they occur at 2, 8, 20, 28, and 50 which we can see highlighted in red. We expect a closed shell to be an energetically </a:t>
            </a:r>
            <a:r>
              <a:rPr lang="en-US" dirty="0" err="1">
                <a:ea typeface="Calibri"/>
                <a:cs typeface="Calibri"/>
              </a:rPr>
              <a:t>favourable</a:t>
            </a:r>
            <a:r>
              <a:rPr lang="en-US" dirty="0">
                <a:ea typeface="Calibri"/>
                <a:cs typeface="Calibri"/>
              </a:rPr>
              <a:t> configuration and as a result, closed shells have high stability which can be observed in a number of different observables.</a:t>
            </a:r>
            <a:endParaRPr lang="en-US" dirty="0"/>
          </a:p>
          <a:p>
            <a:endParaRPr lang="en-US" dirty="0">
              <a:cs typeface="Calibri"/>
            </a:endParaRPr>
          </a:p>
          <a:p>
            <a:r>
              <a:rPr lang="en-US" dirty="0">
                <a:ea typeface="Calibri" panose="020F0502020204030204"/>
                <a:cs typeface="Calibri"/>
              </a:rPr>
              <a:t>Can have 2 protons or neutrons in the s shell, a total of 6 for the p_3/2 and p_½ and so on. You can see we have very large gaps positioned throughout our energy levels that are available to our nucleons. These large gaps effectively create layers or shells within our nucleus. These occur at closed shells for 2 nucleons, 8 nucleons, 20, 28, 50 and in neutrons, we have evidence they go up to 126 neutrons. </a:t>
            </a:r>
          </a:p>
          <a:p>
            <a:endParaRPr lang="en-US" dirty="0">
              <a:ea typeface="Calibri" panose="020F0502020204030204"/>
              <a:cs typeface="Calibri"/>
            </a:endParaRPr>
          </a:p>
          <a:p>
            <a:r>
              <a:rPr lang="en-US" dirty="0">
                <a:ea typeface="Calibri" panose="020F0502020204030204"/>
                <a:cs typeface="Calibri"/>
              </a:rPr>
              <a:t>First proposed in 1949 by maria </a:t>
            </a:r>
            <a:r>
              <a:rPr lang="en-US" dirty="0" err="1">
                <a:ea typeface="Calibri" panose="020F0502020204030204"/>
                <a:cs typeface="Calibri"/>
              </a:rPr>
              <a:t>goeppert</a:t>
            </a:r>
            <a:r>
              <a:rPr lang="en-US" dirty="0">
                <a:ea typeface="Calibri" panose="020F0502020204030204"/>
                <a:cs typeface="Calibri"/>
              </a:rPr>
              <a:t> </a:t>
            </a:r>
            <a:r>
              <a:rPr lang="en-US" dirty="0" err="1">
                <a:ea typeface="Calibri" panose="020F0502020204030204"/>
                <a:cs typeface="Calibri"/>
              </a:rPr>
              <a:t>mayer</a:t>
            </a:r>
            <a:r>
              <a:rPr lang="en-US" dirty="0">
                <a:ea typeface="Calibri" panose="020F0502020204030204"/>
                <a:cs typeface="Calibri"/>
              </a:rPr>
              <a:t> and </a:t>
            </a:r>
            <a:r>
              <a:rPr lang="en-US" dirty="0" err="1">
                <a:ea typeface="Calibri" panose="020F0502020204030204"/>
                <a:cs typeface="Calibri"/>
              </a:rPr>
              <a:t>hans</a:t>
            </a:r>
            <a:r>
              <a:rPr lang="en-US" dirty="0">
                <a:ea typeface="Calibri" panose="020F0502020204030204"/>
                <a:cs typeface="Calibri"/>
              </a:rPr>
              <a:t> </a:t>
            </a:r>
            <a:r>
              <a:rPr lang="en-US" dirty="0" err="1">
                <a:ea typeface="Calibri" panose="020F0502020204030204"/>
                <a:cs typeface="Calibri"/>
              </a:rPr>
              <a:t>jensen</a:t>
            </a:r>
            <a:r>
              <a:rPr lang="en-US" dirty="0">
                <a:ea typeface="Calibri" panose="020F0502020204030204"/>
                <a:cs typeface="Calibri"/>
              </a:rPr>
              <a:t> and is such a powerful idea that it won the </a:t>
            </a:r>
            <a:r>
              <a:rPr lang="en-US" dirty="0" err="1">
                <a:ea typeface="Calibri" panose="020F0502020204030204"/>
                <a:cs typeface="Calibri"/>
              </a:rPr>
              <a:t>nobel</a:t>
            </a:r>
            <a:r>
              <a:rPr lang="en-US" dirty="0">
                <a:ea typeface="Calibri" panose="020F0502020204030204"/>
                <a:cs typeface="Calibri"/>
              </a:rPr>
              <a:t> prize in 1963 and it’s a model that we use even today to understand nuclear structure. When we have this big energy gap, we see exceptionally stability. These nuclides tend to be spherical, have longer </a:t>
            </a:r>
            <a:r>
              <a:rPr lang="en-US" dirty="0" err="1">
                <a:ea typeface="Calibri" panose="020F0502020204030204"/>
                <a:cs typeface="Calibri"/>
              </a:rPr>
              <a:t>halflives</a:t>
            </a:r>
            <a:r>
              <a:rPr lang="en-US" dirty="0">
                <a:ea typeface="Calibri" panose="020F0502020204030204"/>
                <a:cs typeface="Calibri"/>
              </a:rPr>
              <a:t>, tend to have more binding energy because this is a more stable </a:t>
            </a:r>
            <a:r>
              <a:rPr lang="en-US" dirty="0" err="1">
                <a:ea typeface="Calibri" panose="020F0502020204030204"/>
                <a:cs typeface="Calibri"/>
              </a:rPr>
              <a:t>configuartion</a:t>
            </a:r>
            <a:r>
              <a:rPr lang="en-US" dirty="0">
                <a:ea typeface="Calibri" panose="020F0502020204030204"/>
                <a:cs typeface="Calibri"/>
              </a:rPr>
              <a:t>. </a:t>
            </a:r>
          </a:p>
          <a:p>
            <a:endParaRPr lang="en-US" dirty="0">
              <a:ea typeface="Calibri" panose="020F0502020204030204"/>
              <a:cs typeface="Calibri"/>
            </a:endParaRPr>
          </a:p>
          <a:p>
            <a:endParaRPr lang="en-US" dirty="0">
              <a:ea typeface="Calibri" panose="020F0502020204030204"/>
              <a:cs typeface="Calibri"/>
            </a:endParaRPr>
          </a:p>
          <a:p>
            <a:pPr marL="171450" indent="-171450">
              <a:buFont typeface="Arial"/>
              <a:buChar char="•"/>
            </a:pP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p:txBody>
      </p:sp>
      <p:sp>
        <p:nvSpPr>
          <p:cNvPr id="4" name="Slide Number Placeholder 3">
            <a:extLst>
              <a:ext uri="{FF2B5EF4-FFF2-40B4-BE49-F238E27FC236}">
                <a16:creationId xmlns:a16="http://schemas.microsoft.com/office/drawing/2014/main" id="{AA614507-4460-5657-938F-DCAC812AE59C}"/>
              </a:ext>
            </a:extLst>
          </p:cNvPr>
          <p:cNvSpPr>
            <a:spLocks noGrp="1"/>
          </p:cNvSpPr>
          <p:nvPr>
            <p:ph type="sldNum" sz="quarter" idx="5"/>
          </p:nvPr>
        </p:nvSpPr>
        <p:spPr/>
        <p:txBody>
          <a:bodyPr/>
          <a:lstStyle/>
          <a:p>
            <a:fld id="{1AFA6A82-C43D-0E45-8BBC-3BA89641B414}" type="slidenum">
              <a:rPr lang="en-US" smtClean="0"/>
              <a:t>20</a:t>
            </a:fld>
            <a:endParaRPr lang="en-US"/>
          </a:p>
        </p:txBody>
      </p:sp>
    </p:spTree>
    <p:extLst>
      <p:ext uri="{BB962C8B-B14F-4D97-AF65-F5344CB8AC3E}">
        <p14:creationId xmlns:p14="http://schemas.microsoft.com/office/powerpoint/2010/main" val="18850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1B12-4FDA-4FB4-5BE8-D38D463BF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073B3-E811-50F9-4AF6-3A67B1A41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B05BA-8E38-6BDE-1628-ADCE037655D3}"/>
              </a:ext>
            </a:extLst>
          </p:cNvPr>
          <p:cNvSpPr>
            <a:spLocks noGrp="1"/>
          </p:cNvSpPr>
          <p:nvPr>
            <p:ph type="body" idx="1"/>
          </p:nvPr>
        </p:nvSpPr>
        <p:spPr/>
        <p:txBody>
          <a:bodyPr/>
          <a:lstStyle/>
          <a:p>
            <a:r>
              <a:rPr lang="en-US">
                <a:ea typeface="Calibri"/>
                <a:cs typeface="Calibri"/>
              </a:rPr>
              <a:t>Ogres, onions, and nuclides have one thing in common: they all have layers!</a:t>
            </a:r>
            <a:endParaRPr lang="en-US">
              <a:cs typeface="Calibri"/>
            </a:endParaRPr>
          </a:p>
        </p:txBody>
      </p:sp>
      <p:sp>
        <p:nvSpPr>
          <p:cNvPr id="4" name="Slide Number Placeholder 3">
            <a:extLst>
              <a:ext uri="{FF2B5EF4-FFF2-40B4-BE49-F238E27FC236}">
                <a16:creationId xmlns:a16="http://schemas.microsoft.com/office/drawing/2014/main" id="{DFED465C-27F0-4152-4313-CE727E13A094}"/>
              </a:ext>
            </a:extLst>
          </p:cNvPr>
          <p:cNvSpPr>
            <a:spLocks noGrp="1"/>
          </p:cNvSpPr>
          <p:nvPr>
            <p:ph type="sldNum" sz="quarter" idx="5"/>
          </p:nvPr>
        </p:nvSpPr>
        <p:spPr/>
        <p:txBody>
          <a:bodyPr/>
          <a:lstStyle/>
          <a:p>
            <a:fld id="{1AFA6A82-C43D-0E45-8BBC-3BA89641B414}" type="slidenum">
              <a:rPr lang="en-US" smtClean="0"/>
              <a:t>2</a:t>
            </a:fld>
            <a:endParaRPr lang="en-US"/>
          </a:p>
        </p:txBody>
      </p:sp>
    </p:spTree>
    <p:extLst>
      <p:ext uri="{BB962C8B-B14F-4D97-AF65-F5344CB8AC3E}">
        <p14:creationId xmlns:p14="http://schemas.microsoft.com/office/powerpoint/2010/main" val="4006242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B2F1A-449B-20E1-67E7-57E100637C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0A63D-9DDD-669C-DC95-73B999C635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093C6-0FC5-3055-9A69-4F6E820B8954}"/>
              </a:ext>
            </a:extLst>
          </p:cNvPr>
          <p:cNvSpPr>
            <a:spLocks noGrp="1"/>
          </p:cNvSpPr>
          <p:nvPr>
            <p:ph type="body" idx="1"/>
          </p:nvPr>
        </p:nvSpPr>
        <p:spPr/>
        <p:txBody>
          <a:bodyPr/>
          <a:lstStyle/>
          <a:p>
            <a:r>
              <a:rPr lang="en-US" dirty="0"/>
              <a:t>Another way we can see the emergence of magic numbers is by looking at the two neutron separation energy plots like this one for different isotopes. There is a near-universal jump seen at N=50 indicating a closed shell.</a:t>
            </a:r>
            <a:endParaRPr lang="en-US" dirty="0" err="1">
              <a:ea typeface="Calibri" panose="020F0502020204030204"/>
              <a:cs typeface="Calibri"/>
            </a:endParaRPr>
          </a:p>
        </p:txBody>
      </p:sp>
      <p:sp>
        <p:nvSpPr>
          <p:cNvPr id="4" name="Slide Number Placeholder 3">
            <a:extLst>
              <a:ext uri="{FF2B5EF4-FFF2-40B4-BE49-F238E27FC236}">
                <a16:creationId xmlns:a16="http://schemas.microsoft.com/office/drawing/2014/main" id="{6FF0B106-625B-19AF-A0DB-9407633D9B9A}"/>
              </a:ext>
            </a:extLst>
          </p:cNvPr>
          <p:cNvSpPr>
            <a:spLocks noGrp="1"/>
          </p:cNvSpPr>
          <p:nvPr>
            <p:ph type="sldNum" sz="quarter" idx="5"/>
          </p:nvPr>
        </p:nvSpPr>
        <p:spPr/>
        <p:txBody>
          <a:bodyPr/>
          <a:lstStyle/>
          <a:p>
            <a:fld id="{1AFA6A82-C43D-0E45-8BBC-3BA89641B414}" type="slidenum">
              <a:rPr lang="en-US" smtClean="0"/>
              <a:t>21</a:t>
            </a:fld>
            <a:endParaRPr lang="en-US"/>
          </a:p>
        </p:txBody>
      </p:sp>
    </p:spTree>
    <p:extLst>
      <p:ext uri="{BB962C8B-B14F-4D97-AF65-F5344CB8AC3E}">
        <p14:creationId xmlns:p14="http://schemas.microsoft.com/office/powerpoint/2010/main" val="312221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B4C1-6419-D31C-46E9-8313CD3EA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F81B0-6082-460A-0F1F-6B8A25926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2FDB3-357D-0A26-61B6-CB69AB63FCB8}"/>
              </a:ext>
            </a:extLst>
          </p:cNvPr>
          <p:cNvSpPr>
            <a:spLocks noGrp="1"/>
          </p:cNvSpPr>
          <p:nvPr>
            <p:ph type="body" idx="1"/>
          </p:nvPr>
        </p:nvSpPr>
        <p:spPr/>
        <p:txBody>
          <a:bodyPr/>
          <a:lstStyle/>
          <a:p>
            <a:r>
              <a:rPr lang="en-US">
                <a:cs typeface="Calibri"/>
              </a:rPr>
              <a:t>Why EMG? Although the beam shape is expected to be Gaussian, the shape is tune dependent. We tune our peaks to be as symmetric as possible for the experimental conditions. We have experimentally shown that using EMGs improves the quality of fit and therefore the precision compared to a pure Gaussian. </a:t>
            </a:r>
            <a:endParaRPr lang="en-US"/>
          </a:p>
          <a:p>
            <a:endParaRPr lang="en-US">
              <a:cs typeface="Calibri"/>
            </a:endParaRPr>
          </a:p>
        </p:txBody>
      </p:sp>
      <p:sp>
        <p:nvSpPr>
          <p:cNvPr id="4" name="Slide Number Placeholder 3">
            <a:extLst>
              <a:ext uri="{FF2B5EF4-FFF2-40B4-BE49-F238E27FC236}">
                <a16:creationId xmlns:a16="http://schemas.microsoft.com/office/drawing/2014/main" id="{FBE0D4BC-4C99-FC8E-6335-28B8EF49DC56}"/>
              </a:ext>
            </a:extLst>
          </p:cNvPr>
          <p:cNvSpPr>
            <a:spLocks noGrp="1"/>
          </p:cNvSpPr>
          <p:nvPr>
            <p:ph type="sldNum" sz="quarter" idx="5"/>
          </p:nvPr>
        </p:nvSpPr>
        <p:spPr/>
        <p:txBody>
          <a:bodyPr/>
          <a:lstStyle/>
          <a:p>
            <a:fld id="{1AFA6A82-C43D-0E45-8BBC-3BA89641B414}" type="slidenum">
              <a:rPr lang="en-US" smtClean="0"/>
              <a:t>24</a:t>
            </a:fld>
            <a:endParaRPr lang="en-US"/>
          </a:p>
        </p:txBody>
      </p:sp>
    </p:spTree>
    <p:extLst>
      <p:ext uri="{BB962C8B-B14F-4D97-AF65-F5344CB8AC3E}">
        <p14:creationId xmlns:p14="http://schemas.microsoft.com/office/powerpoint/2010/main" val="3967211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9F63-60CC-172C-2737-3D398D5E7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8600D-D81E-FFC7-893B-3C9121A56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5EAB0-DAC9-2892-5BB5-6172384270AA}"/>
              </a:ext>
            </a:extLst>
          </p:cNvPr>
          <p:cNvSpPr>
            <a:spLocks noGrp="1"/>
          </p:cNvSpPr>
          <p:nvPr>
            <p:ph type="body" idx="1"/>
          </p:nvPr>
        </p:nvSpPr>
        <p:spPr/>
        <p:txBody>
          <a:bodyPr/>
          <a:lstStyle/>
          <a:p>
            <a:r>
              <a:rPr lang="en-US" dirty="0">
                <a:cs typeface="Calibri"/>
              </a:rPr>
              <a:t>Well...much like Frodo's journey to Mordor, the path ions take is not so simple. </a:t>
            </a:r>
          </a:p>
        </p:txBody>
      </p:sp>
      <p:sp>
        <p:nvSpPr>
          <p:cNvPr id="4" name="Slide Number Placeholder 3">
            <a:extLst>
              <a:ext uri="{FF2B5EF4-FFF2-40B4-BE49-F238E27FC236}">
                <a16:creationId xmlns:a16="http://schemas.microsoft.com/office/drawing/2014/main" id="{2D105F2E-80DD-D6F1-7C2B-1A76E8782CAF}"/>
              </a:ext>
            </a:extLst>
          </p:cNvPr>
          <p:cNvSpPr>
            <a:spLocks noGrp="1"/>
          </p:cNvSpPr>
          <p:nvPr>
            <p:ph type="sldNum" sz="quarter" idx="5"/>
          </p:nvPr>
        </p:nvSpPr>
        <p:spPr/>
        <p:txBody>
          <a:bodyPr/>
          <a:lstStyle/>
          <a:p>
            <a:fld id="{1AFA6A82-C43D-0E45-8BBC-3BA89641B414}" type="slidenum">
              <a:rPr lang="en-US" smtClean="0"/>
              <a:t>25</a:t>
            </a:fld>
            <a:endParaRPr lang="en-US"/>
          </a:p>
        </p:txBody>
      </p:sp>
    </p:spTree>
    <p:extLst>
      <p:ext uri="{BB962C8B-B14F-4D97-AF65-F5344CB8AC3E}">
        <p14:creationId xmlns:p14="http://schemas.microsoft.com/office/powerpoint/2010/main" val="2501215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F3B6-27AF-12B0-CA09-42C188513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E3E65-E0E3-CDCC-9E77-F68B1159C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119C8-8B76-AB7A-1FD3-9E938E91FDF7}"/>
              </a:ext>
            </a:extLst>
          </p:cNvPr>
          <p:cNvSpPr>
            <a:spLocks noGrp="1"/>
          </p:cNvSpPr>
          <p:nvPr>
            <p:ph type="body" idx="1"/>
          </p:nvPr>
        </p:nvSpPr>
        <p:spPr/>
        <p:txBody>
          <a:bodyPr/>
          <a:lstStyle/>
          <a:p>
            <a:r>
              <a:rPr lang="en-US">
                <a:cs typeface="Calibri"/>
              </a:rPr>
              <a:t>High resolving power: higher you go, better you can resolve one species from the next </a:t>
            </a:r>
            <a:endParaRPr lang="en-US"/>
          </a:p>
          <a:p>
            <a:r>
              <a:rPr lang="en-US">
                <a:cs typeface="Calibri"/>
              </a:rPr>
              <a:t>Penning traps are resonant. Scan through </a:t>
            </a:r>
            <a:r>
              <a:rPr lang="en-US" err="1">
                <a:cs typeface="Calibri"/>
              </a:rPr>
              <a:t>freqs</a:t>
            </a:r>
            <a:r>
              <a:rPr lang="en-US">
                <a:cs typeface="Calibri"/>
              </a:rPr>
              <a:t>, 41 steps, only 1 at cyclotron freq. 39 points are not helpful. </a:t>
            </a:r>
          </a:p>
        </p:txBody>
      </p:sp>
      <p:sp>
        <p:nvSpPr>
          <p:cNvPr id="4" name="Slide Number Placeholder 3">
            <a:extLst>
              <a:ext uri="{FF2B5EF4-FFF2-40B4-BE49-F238E27FC236}">
                <a16:creationId xmlns:a16="http://schemas.microsoft.com/office/drawing/2014/main" id="{0C85E706-886D-DDDA-EE6A-E531D1A34871}"/>
              </a:ext>
            </a:extLst>
          </p:cNvPr>
          <p:cNvSpPr>
            <a:spLocks noGrp="1"/>
          </p:cNvSpPr>
          <p:nvPr>
            <p:ph type="sldNum" sz="quarter" idx="5"/>
          </p:nvPr>
        </p:nvSpPr>
        <p:spPr/>
        <p:txBody>
          <a:bodyPr/>
          <a:lstStyle/>
          <a:p>
            <a:fld id="{1AFA6A82-C43D-0E45-8BBC-3BA89641B414}" type="slidenum">
              <a:rPr lang="en-US" smtClean="0"/>
              <a:t>26</a:t>
            </a:fld>
            <a:endParaRPr lang="en-US"/>
          </a:p>
        </p:txBody>
      </p:sp>
    </p:spTree>
    <p:extLst>
      <p:ext uri="{BB962C8B-B14F-4D97-AF65-F5344CB8AC3E}">
        <p14:creationId xmlns:p14="http://schemas.microsoft.com/office/powerpoint/2010/main" val="2645395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Speaking of errors, there are 2 sources of error: statistical errors which arise from the peak fitting procedure and systematic errors. The systematic error is dominated by the opening time of the second mirror. When ions are completing their last lap, the second mirror switches its potential from the trapping potential to ground. as this change isn't instant nor can the potential behave exactly as a step function, there is a sort of ringing in the second mirror. This ringing can effect the potential that the ions feel as they fly out and towards the detector, thus changing their energy and measured time of flight. This effect was investigated and results in a 13 keV shift. </a:t>
            </a:r>
          </a:p>
        </p:txBody>
      </p:sp>
      <p:sp>
        <p:nvSpPr>
          <p:cNvPr id="4" name="Slide Number Placeholder 3"/>
          <p:cNvSpPr>
            <a:spLocks noGrp="1"/>
          </p:cNvSpPr>
          <p:nvPr>
            <p:ph type="sldNum" sz="quarter" idx="5"/>
          </p:nvPr>
        </p:nvSpPr>
        <p:spPr/>
        <p:txBody>
          <a:bodyPr/>
          <a:lstStyle/>
          <a:p>
            <a:fld id="{1AFA6A82-C43D-0E45-8BBC-3BA89641B414}" type="slidenum">
              <a:rPr lang="en-US" smtClean="0"/>
              <a:t>27</a:t>
            </a:fld>
            <a:endParaRPr lang="en-US"/>
          </a:p>
        </p:txBody>
      </p:sp>
    </p:spTree>
    <p:extLst>
      <p:ext uri="{BB962C8B-B14F-4D97-AF65-F5344CB8AC3E}">
        <p14:creationId xmlns:p14="http://schemas.microsoft.com/office/powerpoint/2010/main" val="4267483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5856-7296-3CF8-4D7D-97E9635AA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0D0DA-F3A8-6FDF-33A2-CBA67D1B6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98FE3-D0B8-E218-A7A6-4D5BAF42B272}"/>
              </a:ext>
            </a:extLst>
          </p:cNvPr>
          <p:cNvSpPr>
            <a:spLocks noGrp="1"/>
          </p:cNvSpPr>
          <p:nvPr>
            <p:ph type="body" idx="1"/>
          </p:nvPr>
        </p:nvSpPr>
        <p:spPr/>
        <p:txBody>
          <a:bodyPr/>
          <a:lstStyle/>
          <a:p>
            <a:r>
              <a:rPr lang="en-US" dirty="0">
                <a:cs typeface="Calibri"/>
              </a:rPr>
              <a:t>This is a diagram that represents the journey of the ions, from injection to detection with the red and blue dots representing ions </a:t>
            </a:r>
            <a:r>
              <a:rPr lang="en-US" dirty="0"/>
              <a:t>of different masses. First, a beam of ions is sent to an injection trap which cools and prepares the ions for the analyzer. </a:t>
            </a:r>
            <a:endParaRPr lang="en-US" dirty="0">
              <a:cs typeface="Calibri"/>
            </a:endParaRPr>
          </a:p>
          <a:p>
            <a:r>
              <a:rPr lang="en-US" dirty="0"/>
              <a:t>Then ions are sent to the time of flight analyzer. Once in the analyzer, the ions reflect off multiple times off of electrostatic mirrors. The next stage is called re-trapping, when the ions are then sent back to the injection trap and contaminants are removed. The ions are then sent back into the analyzer, fly through, and reach a detector which measures the ions time of flight. </a:t>
            </a:r>
          </a:p>
          <a:p>
            <a:endParaRPr lang="en-US">
              <a:cs typeface="Calibri"/>
            </a:endParaRPr>
          </a:p>
          <a:p>
            <a:r>
              <a:rPr lang="en-US" dirty="0">
                <a:cs typeface="Calibri"/>
              </a:rPr>
              <a:t>Monoenergetic ions E = ½ mv^2</a:t>
            </a:r>
          </a:p>
        </p:txBody>
      </p:sp>
      <p:sp>
        <p:nvSpPr>
          <p:cNvPr id="4" name="Slide Number Placeholder 3">
            <a:extLst>
              <a:ext uri="{FF2B5EF4-FFF2-40B4-BE49-F238E27FC236}">
                <a16:creationId xmlns:a16="http://schemas.microsoft.com/office/drawing/2014/main" id="{247597FF-A767-9E52-2669-FBFC6DAF1D8F}"/>
              </a:ext>
            </a:extLst>
          </p:cNvPr>
          <p:cNvSpPr>
            <a:spLocks noGrp="1"/>
          </p:cNvSpPr>
          <p:nvPr>
            <p:ph type="sldNum" sz="quarter" idx="5"/>
          </p:nvPr>
        </p:nvSpPr>
        <p:spPr/>
        <p:txBody>
          <a:bodyPr/>
          <a:lstStyle/>
          <a:p>
            <a:fld id="{1AFA6A82-C43D-0E45-8BBC-3BA89641B414}" type="slidenum">
              <a:rPr lang="en-US" smtClean="0"/>
              <a:t>28</a:t>
            </a:fld>
            <a:endParaRPr lang="en-US"/>
          </a:p>
        </p:txBody>
      </p:sp>
    </p:spTree>
    <p:extLst>
      <p:ext uri="{BB962C8B-B14F-4D97-AF65-F5344CB8AC3E}">
        <p14:creationId xmlns:p14="http://schemas.microsoft.com/office/powerpoint/2010/main" val="1522336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30</a:t>
            </a:fld>
            <a:endParaRPr lang="en-US"/>
          </a:p>
        </p:txBody>
      </p:sp>
    </p:spTree>
    <p:extLst>
      <p:ext uri="{BB962C8B-B14F-4D97-AF65-F5344CB8AC3E}">
        <p14:creationId xmlns:p14="http://schemas.microsoft.com/office/powerpoint/2010/main" val="940652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31</a:t>
            </a:fld>
            <a:endParaRPr lang="en-US"/>
          </a:p>
        </p:txBody>
      </p:sp>
    </p:spTree>
    <p:extLst>
      <p:ext uri="{BB962C8B-B14F-4D97-AF65-F5344CB8AC3E}">
        <p14:creationId xmlns:p14="http://schemas.microsoft.com/office/powerpoint/2010/main" val="1545783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32</a:t>
            </a:fld>
            <a:endParaRPr lang="en-US"/>
          </a:p>
        </p:txBody>
      </p:sp>
    </p:spTree>
    <p:extLst>
      <p:ext uri="{BB962C8B-B14F-4D97-AF65-F5344CB8AC3E}">
        <p14:creationId xmlns:p14="http://schemas.microsoft.com/office/powerpoint/2010/main" val="1472703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33</a:t>
            </a:fld>
            <a:endParaRPr lang="en-US"/>
          </a:p>
        </p:txBody>
      </p:sp>
    </p:spTree>
    <p:extLst>
      <p:ext uri="{BB962C8B-B14F-4D97-AF65-F5344CB8AC3E}">
        <p14:creationId xmlns:p14="http://schemas.microsoft.com/office/powerpoint/2010/main" val="138391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6544-28EE-9AD5-3FCA-9DCC4A5EF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F6B7F-EBD6-6408-E63C-2CEC95521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8E8B3-4EA6-074F-4BD3-B4178942817F}"/>
              </a:ext>
            </a:extLst>
          </p:cNvPr>
          <p:cNvSpPr>
            <a:spLocks noGrp="1"/>
          </p:cNvSpPr>
          <p:nvPr>
            <p:ph type="body" idx="1"/>
          </p:nvPr>
        </p:nvSpPr>
        <p:spPr/>
        <p:txBody>
          <a:bodyPr/>
          <a:lstStyle/>
          <a:p>
            <a:r>
              <a:rPr lang="en-US" dirty="0">
                <a:ea typeface="Calibri"/>
                <a:cs typeface="Calibri"/>
              </a:rPr>
              <a:t>The nuclear shell model discovered in 1949 describes protons and neutrons as shells in a nucleus. It was </a:t>
            </a:r>
            <a:r>
              <a:rPr lang="en-US" dirty="0" err="1">
                <a:ea typeface="Calibri"/>
                <a:cs typeface="Calibri"/>
              </a:rPr>
              <a:t>independendlty</a:t>
            </a:r>
            <a:r>
              <a:rPr lang="en-US" dirty="0">
                <a:ea typeface="Calibri"/>
                <a:cs typeface="Calibri"/>
              </a:rPr>
              <a:t> developed in 1949 by Mayer and Jensen who shared the Nobel prize for its discovery in 1963. What we're looking at here on the left  are different energy levels. As we move towards the right, we add spin, angular momentum, and spin-orbit terms and due to hyperfine structure, we end up with this particular spacing where we can see different gaps between certain orbitals. Large energy gaps lead to something called shells and they occur at 2, 8, 20, 28, and 50 which we can see highlighted in red. We expect a closed shell to be an energetically </a:t>
            </a:r>
            <a:r>
              <a:rPr lang="en-US" dirty="0" err="1">
                <a:ea typeface="Calibri"/>
                <a:cs typeface="Calibri"/>
              </a:rPr>
              <a:t>favourable</a:t>
            </a:r>
            <a:r>
              <a:rPr lang="en-US" dirty="0">
                <a:ea typeface="Calibri"/>
                <a:cs typeface="Calibri"/>
              </a:rPr>
              <a:t> configuration and as a result, closed shells have high stability which can be observed in a number of different observables.</a:t>
            </a:r>
            <a:endParaRPr lang="en-US" dirty="0"/>
          </a:p>
          <a:p>
            <a:endParaRPr lang="en-US" dirty="0">
              <a:cs typeface="Calibri"/>
            </a:endParaRPr>
          </a:p>
          <a:p>
            <a:r>
              <a:rPr lang="en-US" dirty="0">
                <a:ea typeface="Calibri" panose="020F0502020204030204"/>
                <a:cs typeface="Calibri"/>
              </a:rPr>
              <a:t>Can have 2 protons or neutrons in the s shell, a total of 6 for the p_3/2 and p_½ and so on. You can see we have very large gaps positioned throughout our energy levels that are available to our nucleons. These large gaps effectively create layers or shells within our nucleus. These occur at closed shells for 2 nucleons, 8 nucleons, 20, 28, 50 and in neutrons, we have evidence they go up to 126 neutrons. </a:t>
            </a:r>
          </a:p>
          <a:p>
            <a:endParaRPr lang="en-US" dirty="0">
              <a:ea typeface="Calibri" panose="020F0502020204030204"/>
              <a:cs typeface="Calibri"/>
            </a:endParaRPr>
          </a:p>
          <a:p>
            <a:r>
              <a:rPr lang="en-US" dirty="0">
                <a:ea typeface="Calibri" panose="020F0502020204030204"/>
                <a:cs typeface="Calibri"/>
              </a:rPr>
              <a:t>First proposed in 1949 by maria </a:t>
            </a:r>
            <a:r>
              <a:rPr lang="en-US" dirty="0" err="1">
                <a:ea typeface="Calibri" panose="020F0502020204030204"/>
                <a:cs typeface="Calibri"/>
              </a:rPr>
              <a:t>goeppert</a:t>
            </a:r>
            <a:r>
              <a:rPr lang="en-US" dirty="0">
                <a:ea typeface="Calibri" panose="020F0502020204030204"/>
                <a:cs typeface="Calibri"/>
              </a:rPr>
              <a:t> </a:t>
            </a:r>
            <a:r>
              <a:rPr lang="en-US" dirty="0" err="1">
                <a:ea typeface="Calibri" panose="020F0502020204030204"/>
                <a:cs typeface="Calibri"/>
              </a:rPr>
              <a:t>mayer</a:t>
            </a:r>
            <a:r>
              <a:rPr lang="en-US" dirty="0">
                <a:ea typeface="Calibri" panose="020F0502020204030204"/>
                <a:cs typeface="Calibri"/>
              </a:rPr>
              <a:t> and </a:t>
            </a:r>
            <a:r>
              <a:rPr lang="en-US" dirty="0" err="1">
                <a:ea typeface="Calibri" panose="020F0502020204030204"/>
                <a:cs typeface="Calibri"/>
              </a:rPr>
              <a:t>hans</a:t>
            </a:r>
            <a:r>
              <a:rPr lang="en-US" dirty="0">
                <a:ea typeface="Calibri" panose="020F0502020204030204"/>
                <a:cs typeface="Calibri"/>
              </a:rPr>
              <a:t> </a:t>
            </a:r>
            <a:r>
              <a:rPr lang="en-US" dirty="0" err="1">
                <a:ea typeface="Calibri" panose="020F0502020204030204"/>
                <a:cs typeface="Calibri"/>
              </a:rPr>
              <a:t>jensen</a:t>
            </a:r>
            <a:r>
              <a:rPr lang="en-US" dirty="0">
                <a:ea typeface="Calibri" panose="020F0502020204030204"/>
                <a:cs typeface="Calibri"/>
              </a:rPr>
              <a:t> and is such a powerful idea that it won the </a:t>
            </a:r>
            <a:r>
              <a:rPr lang="en-US" dirty="0" err="1">
                <a:ea typeface="Calibri" panose="020F0502020204030204"/>
                <a:cs typeface="Calibri"/>
              </a:rPr>
              <a:t>nobel</a:t>
            </a:r>
            <a:r>
              <a:rPr lang="en-US" dirty="0">
                <a:ea typeface="Calibri" panose="020F0502020204030204"/>
                <a:cs typeface="Calibri"/>
              </a:rPr>
              <a:t> prize in 1963 and it’s a model that we use even today to understand nuclear structure. When we have this big energy gap, we see exceptionally stability. These nuclides tend to be spherical, have longer </a:t>
            </a:r>
            <a:r>
              <a:rPr lang="en-US" dirty="0" err="1">
                <a:ea typeface="Calibri" panose="020F0502020204030204"/>
                <a:cs typeface="Calibri"/>
              </a:rPr>
              <a:t>halflives</a:t>
            </a:r>
            <a:r>
              <a:rPr lang="en-US" dirty="0">
                <a:ea typeface="Calibri" panose="020F0502020204030204"/>
                <a:cs typeface="Calibri"/>
              </a:rPr>
              <a:t>, tend to have more binding energy because this is a more stable </a:t>
            </a:r>
            <a:r>
              <a:rPr lang="en-US" dirty="0" err="1">
                <a:ea typeface="Calibri" panose="020F0502020204030204"/>
                <a:cs typeface="Calibri"/>
              </a:rPr>
              <a:t>configuartion</a:t>
            </a:r>
            <a:r>
              <a:rPr lang="en-US" dirty="0">
                <a:ea typeface="Calibri" panose="020F0502020204030204"/>
                <a:cs typeface="Calibri"/>
              </a:rPr>
              <a:t>. </a:t>
            </a:r>
          </a:p>
          <a:p>
            <a:endParaRPr lang="en-US" dirty="0">
              <a:ea typeface="Calibri" panose="020F0502020204030204"/>
              <a:cs typeface="Calibri"/>
            </a:endParaRPr>
          </a:p>
          <a:p>
            <a:endParaRPr lang="en-US" dirty="0">
              <a:ea typeface="Calibri" panose="020F0502020204030204"/>
              <a:cs typeface="Calibri"/>
            </a:endParaRPr>
          </a:p>
          <a:p>
            <a:pPr marL="171450" indent="-171450">
              <a:buFont typeface="Arial"/>
              <a:buChar char="•"/>
            </a:pPr>
            <a:endParaRPr lang="en-US">
              <a:ea typeface="Calibri" panose="020F0502020204030204"/>
              <a:cs typeface="Calibri"/>
            </a:endParaRPr>
          </a:p>
          <a:p>
            <a:pPr marL="171450" indent="-171450">
              <a:buFont typeface="Arial"/>
              <a:buChar char="•"/>
            </a:pPr>
            <a:endParaRPr lang="en-US">
              <a:ea typeface="Calibri" panose="020F0502020204030204"/>
              <a:cs typeface="Calibri"/>
            </a:endParaRPr>
          </a:p>
        </p:txBody>
      </p:sp>
      <p:sp>
        <p:nvSpPr>
          <p:cNvPr id="4" name="Slide Number Placeholder 3">
            <a:extLst>
              <a:ext uri="{FF2B5EF4-FFF2-40B4-BE49-F238E27FC236}">
                <a16:creationId xmlns:a16="http://schemas.microsoft.com/office/drawing/2014/main" id="{AA614507-4460-5657-938F-DCAC812AE59C}"/>
              </a:ext>
            </a:extLst>
          </p:cNvPr>
          <p:cNvSpPr>
            <a:spLocks noGrp="1"/>
          </p:cNvSpPr>
          <p:nvPr>
            <p:ph type="sldNum" sz="quarter" idx="5"/>
          </p:nvPr>
        </p:nvSpPr>
        <p:spPr/>
        <p:txBody>
          <a:bodyPr/>
          <a:lstStyle/>
          <a:p>
            <a:fld id="{1AFA6A82-C43D-0E45-8BBC-3BA89641B414}" type="slidenum">
              <a:rPr lang="en-US" smtClean="0"/>
              <a:t>3</a:t>
            </a:fld>
            <a:endParaRPr lang="en-US"/>
          </a:p>
        </p:txBody>
      </p:sp>
    </p:spTree>
    <p:extLst>
      <p:ext uri="{BB962C8B-B14F-4D97-AF65-F5344CB8AC3E}">
        <p14:creationId xmlns:p14="http://schemas.microsoft.com/office/powerpoint/2010/main" val="77964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34</a:t>
            </a:fld>
            <a:endParaRPr lang="en-US"/>
          </a:p>
        </p:txBody>
      </p:sp>
    </p:spTree>
    <p:extLst>
      <p:ext uri="{BB962C8B-B14F-4D97-AF65-F5344CB8AC3E}">
        <p14:creationId xmlns:p14="http://schemas.microsoft.com/office/powerpoint/2010/main" val="1029368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35</a:t>
            </a:fld>
            <a:endParaRPr lang="en-US"/>
          </a:p>
        </p:txBody>
      </p:sp>
    </p:spTree>
    <p:extLst>
      <p:ext uri="{BB962C8B-B14F-4D97-AF65-F5344CB8AC3E}">
        <p14:creationId xmlns:p14="http://schemas.microsoft.com/office/powerpoint/2010/main" val="3742868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36</a:t>
            </a:fld>
            <a:endParaRPr lang="en-US"/>
          </a:p>
        </p:txBody>
      </p:sp>
    </p:spTree>
    <p:extLst>
      <p:ext uri="{BB962C8B-B14F-4D97-AF65-F5344CB8AC3E}">
        <p14:creationId xmlns:p14="http://schemas.microsoft.com/office/powerpoint/2010/main" val="217908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37</a:t>
            </a:fld>
            <a:endParaRPr lang="en-US"/>
          </a:p>
        </p:txBody>
      </p:sp>
    </p:spTree>
    <p:extLst>
      <p:ext uri="{BB962C8B-B14F-4D97-AF65-F5344CB8AC3E}">
        <p14:creationId xmlns:p14="http://schemas.microsoft.com/office/powerpoint/2010/main" val="1428374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38</a:t>
            </a:fld>
            <a:endParaRPr lang="en-US"/>
          </a:p>
        </p:txBody>
      </p:sp>
    </p:spTree>
    <p:extLst>
      <p:ext uri="{BB962C8B-B14F-4D97-AF65-F5344CB8AC3E}">
        <p14:creationId xmlns:p14="http://schemas.microsoft.com/office/powerpoint/2010/main" val="3596975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39</a:t>
            </a:fld>
            <a:endParaRPr lang="en-US"/>
          </a:p>
        </p:txBody>
      </p:sp>
    </p:spTree>
    <p:extLst>
      <p:ext uri="{BB962C8B-B14F-4D97-AF65-F5344CB8AC3E}">
        <p14:creationId xmlns:p14="http://schemas.microsoft.com/office/powerpoint/2010/main" val="2598094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7CDF-AB3B-F689-05E7-E3E50FF73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80063-89BC-7DD7-7D9D-FF9567AB7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C474-D86D-D739-6721-373BF4D4E483}"/>
              </a:ext>
            </a:extLst>
          </p:cNvPr>
          <p:cNvSpPr>
            <a:spLocks noGrp="1"/>
          </p:cNvSpPr>
          <p:nvPr>
            <p:ph type="body" idx="1"/>
          </p:nvPr>
        </p:nvSpPr>
        <p:spPr/>
        <p:txBody>
          <a:bodyPr/>
          <a:lstStyle/>
          <a:p>
            <a:r>
              <a:rPr lang="en-US" dirty="0">
                <a:cs typeface="Calibri"/>
              </a:rPr>
              <a:t>So we inject ions all with the same energy, bounce them back and fourth 350 times until we get to that longer path length, then we open up the second electrostatic mirror and let the ions impinge on the detector. </a:t>
            </a:r>
            <a:endParaRPr lang="en-US" dirty="0">
              <a:ea typeface="Calibri"/>
              <a:cs typeface="Calibri"/>
            </a:endParaRPr>
          </a:p>
        </p:txBody>
      </p:sp>
      <p:sp>
        <p:nvSpPr>
          <p:cNvPr id="4" name="Slide Number Placeholder 3">
            <a:extLst>
              <a:ext uri="{FF2B5EF4-FFF2-40B4-BE49-F238E27FC236}">
                <a16:creationId xmlns:a16="http://schemas.microsoft.com/office/drawing/2014/main" id="{14821A56-BFDA-6439-BFC9-FBC7A75C7A0C}"/>
              </a:ext>
            </a:extLst>
          </p:cNvPr>
          <p:cNvSpPr>
            <a:spLocks noGrp="1"/>
          </p:cNvSpPr>
          <p:nvPr>
            <p:ph type="sldNum" sz="quarter" idx="5"/>
          </p:nvPr>
        </p:nvSpPr>
        <p:spPr/>
        <p:txBody>
          <a:bodyPr/>
          <a:lstStyle/>
          <a:p>
            <a:fld id="{1AFA6A82-C43D-0E45-8BBC-3BA89641B414}" type="slidenum">
              <a:rPr lang="en-US" smtClean="0"/>
              <a:t>40</a:t>
            </a:fld>
            <a:endParaRPr lang="en-US"/>
          </a:p>
        </p:txBody>
      </p:sp>
    </p:spTree>
    <p:extLst>
      <p:ext uri="{BB962C8B-B14F-4D97-AF65-F5344CB8AC3E}">
        <p14:creationId xmlns:p14="http://schemas.microsoft.com/office/powerpoint/2010/main" val="256759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BA3EB-B612-9443-52E0-8FBADB28E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A5867-AC67-1F51-A104-512B820861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01499-072F-D243-9CB8-A968E2039D46}"/>
              </a:ext>
            </a:extLst>
          </p:cNvPr>
          <p:cNvSpPr>
            <a:spLocks noGrp="1"/>
          </p:cNvSpPr>
          <p:nvPr>
            <p:ph type="body" idx="1"/>
          </p:nvPr>
        </p:nvSpPr>
        <p:spPr/>
        <p:txBody>
          <a:bodyPr/>
          <a:lstStyle/>
          <a:p>
            <a:r>
              <a:rPr lang="en-US" dirty="0">
                <a:cs typeface="Calibri"/>
              </a:rPr>
              <a:t>The nuclear shell model is analogous</a:t>
            </a:r>
            <a:r>
              <a:rPr lang="en-US" dirty="0"/>
              <a:t> to the atomic shell model you learned about in high school with different forces at play . A closed shell is a ground state configuration because it is energetically </a:t>
            </a:r>
            <a:r>
              <a:rPr lang="en-US" dirty="0" err="1"/>
              <a:t>favourable</a:t>
            </a:r>
            <a:r>
              <a:rPr lang="en-US" dirty="0"/>
              <a:t>. Shell closures occur at special numbers, called magic numbers, and nuclei with a magic number of nucleons are unusually stable.</a:t>
            </a:r>
            <a:endParaRPr lang="en-US" dirty="0">
              <a:ea typeface="Calibri" panose="020F0502020204030204"/>
              <a:cs typeface="Calibri"/>
            </a:endParaRPr>
          </a:p>
          <a:p>
            <a:pPr marL="171450" indent="-171450">
              <a:buFont typeface="Arial"/>
              <a:buChar char="•"/>
            </a:pPr>
            <a:endParaRPr lang="en-US">
              <a:ea typeface="Calibri" panose="020F0502020204030204"/>
              <a:cs typeface="Calibri"/>
            </a:endParaRPr>
          </a:p>
        </p:txBody>
      </p:sp>
      <p:sp>
        <p:nvSpPr>
          <p:cNvPr id="4" name="Slide Number Placeholder 3">
            <a:extLst>
              <a:ext uri="{FF2B5EF4-FFF2-40B4-BE49-F238E27FC236}">
                <a16:creationId xmlns:a16="http://schemas.microsoft.com/office/drawing/2014/main" id="{0ACF974E-8A52-E860-8679-8DA950AEEE72}"/>
              </a:ext>
            </a:extLst>
          </p:cNvPr>
          <p:cNvSpPr>
            <a:spLocks noGrp="1"/>
          </p:cNvSpPr>
          <p:nvPr>
            <p:ph type="sldNum" sz="quarter" idx="5"/>
          </p:nvPr>
        </p:nvSpPr>
        <p:spPr/>
        <p:txBody>
          <a:bodyPr/>
          <a:lstStyle/>
          <a:p>
            <a:fld id="{1AFA6A82-C43D-0E45-8BBC-3BA89641B414}" type="slidenum">
              <a:rPr lang="en-US" smtClean="0"/>
              <a:t>4</a:t>
            </a:fld>
            <a:endParaRPr lang="en-US"/>
          </a:p>
        </p:txBody>
      </p:sp>
    </p:spTree>
    <p:extLst>
      <p:ext uri="{BB962C8B-B14F-4D97-AF65-F5344CB8AC3E}">
        <p14:creationId xmlns:p14="http://schemas.microsoft.com/office/powerpoint/2010/main" val="46024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69EA7-AA18-67D2-0020-65B1F3A67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2B70F-A089-CF54-016A-4AE5542EE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71030-76EB-C8AE-7B4A-3C4F2C209C6F}"/>
              </a:ext>
            </a:extLst>
          </p:cNvPr>
          <p:cNvSpPr>
            <a:spLocks noGrp="1"/>
          </p:cNvSpPr>
          <p:nvPr>
            <p:ph type="body" idx="1"/>
          </p:nvPr>
        </p:nvSpPr>
        <p:spPr/>
        <p:txBody>
          <a:bodyPr/>
          <a:lstStyle/>
          <a:p>
            <a:r>
              <a:rPr lang="en-US" dirty="0">
                <a:ea typeface="Calibri"/>
                <a:cs typeface="Calibri"/>
              </a:rPr>
              <a:t>Taking a mass difference, or two in the case of this plot, </a:t>
            </a:r>
            <a:r>
              <a:rPr lang="en-US" dirty="0" err="1">
                <a:ea typeface="Calibri"/>
                <a:cs typeface="Calibri"/>
              </a:rPr>
              <a:t>illistrates</a:t>
            </a:r>
            <a:r>
              <a:rPr lang="en-US" dirty="0">
                <a:ea typeface="Calibri"/>
                <a:cs typeface="Calibri"/>
              </a:rPr>
              <a:t> features in the evolution of nuclear structure. In this heatmap, the x axis corresponds to increasing neutron numbers and the y axis corresponds to increasing proton numbers and each tiny box represents a unique nuclide. What I want you to notice are regions with similar </a:t>
            </a:r>
            <a:r>
              <a:rPr lang="en-US" dirty="0" err="1">
                <a:ea typeface="Calibri"/>
                <a:cs typeface="Calibri"/>
              </a:rPr>
              <a:t>behaviour</a:t>
            </a:r>
            <a:r>
              <a:rPr lang="en-US" dirty="0">
                <a:ea typeface="Calibri"/>
                <a:cs typeface="Calibri"/>
              </a:rPr>
              <a:t>. What I see, and I hope you see, is that </a:t>
            </a:r>
            <a:r>
              <a:rPr lang="en-US" dirty="0" err="1">
                <a:ea typeface="Calibri"/>
                <a:cs typeface="Calibri"/>
              </a:rPr>
              <a:t>behaviour</a:t>
            </a:r>
            <a:r>
              <a:rPr lang="en-US" dirty="0">
                <a:ea typeface="Calibri"/>
                <a:cs typeface="Calibri"/>
              </a:rPr>
              <a:t> repeats itself at magic numbers of neutrons. In these regions, we have closed shells with unusual stability. I've now told you about nuclides with exceptional stability when the neutron number is magic however, the same shells exist for magic proton numbers, too. We can then have nuclides that are so-called doubly magic, like tin 100, with a magic number of both protons and neutrons.</a:t>
            </a:r>
          </a:p>
          <a:p>
            <a:endParaRPr lang="en-US" dirty="0">
              <a:ea typeface="Calibri"/>
              <a:cs typeface="Calibri"/>
            </a:endParaRPr>
          </a:p>
          <a:p>
            <a:r>
              <a:rPr lang="en-US" dirty="0">
                <a:ea typeface="Calibri"/>
                <a:cs typeface="Calibri"/>
              </a:rPr>
              <a:t>We have our neutron number coming along the horizontal axis and our proton number on the vertical axis which means that every square is a particular nuclide with distinct nuclear </a:t>
            </a:r>
            <a:r>
              <a:rPr lang="en-US" dirty="0" err="1">
                <a:ea typeface="Calibri"/>
                <a:cs typeface="Calibri"/>
              </a:rPr>
              <a:t>behaviour</a:t>
            </a:r>
            <a:r>
              <a:rPr lang="en-US" dirty="0">
                <a:ea typeface="Calibri"/>
                <a:cs typeface="Calibri"/>
              </a:rPr>
              <a:t>. </a:t>
            </a:r>
          </a:p>
          <a:p>
            <a:r>
              <a:rPr lang="en-US" dirty="0">
                <a:ea typeface="Calibri"/>
                <a:cs typeface="Calibri"/>
              </a:rPr>
              <a:t>What we see is the two neutron separation energy. The equation is here where we can see that we're taking a mass difference between 2 neighboring nuclides and 2 neutrons which tells me that cost of taking off two valence neutrons. What we can see on the western shore is that it is very costly to remove two neutrons whereas on the eastern shore, it is very cheap as these nuclides are neutron rich. The next trend I want to point your eyes to is a little hard to see but if you follow this light blue </a:t>
            </a:r>
            <a:r>
              <a:rPr lang="en-US" dirty="0" err="1">
                <a:ea typeface="Calibri"/>
                <a:cs typeface="Calibri"/>
              </a:rPr>
              <a:t>colour</a:t>
            </a:r>
            <a:r>
              <a:rPr lang="en-US" dirty="0">
                <a:ea typeface="Calibri"/>
                <a:cs typeface="Calibri"/>
              </a:rPr>
              <a:t>, we see it grows and then sharply decreases, grows back, and sharply decreases. We see these regions coming out and they line up perfectly with magic numbers for closed shells that I mentioned previously. </a:t>
            </a:r>
          </a:p>
          <a:p>
            <a:endParaRPr lang="en-US" dirty="0">
              <a:ea typeface="Calibri"/>
              <a:cs typeface="Calibri"/>
            </a:endParaRPr>
          </a:p>
          <a:p>
            <a:endParaRPr lang="en-US" dirty="0">
              <a:ea typeface="Calibri"/>
              <a:cs typeface="Calibri"/>
            </a:endParaRP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p:txBody>
      </p:sp>
      <p:sp>
        <p:nvSpPr>
          <p:cNvPr id="4" name="Slide Number Placeholder 3">
            <a:extLst>
              <a:ext uri="{FF2B5EF4-FFF2-40B4-BE49-F238E27FC236}">
                <a16:creationId xmlns:a16="http://schemas.microsoft.com/office/drawing/2014/main" id="{A21BCB5B-0F4A-D5A6-1B0B-9BBC58F31ABB}"/>
              </a:ext>
            </a:extLst>
          </p:cNvPr>
          <p:cNvSpPr>
            <a:spLocks noGrp="1"/>
          </p:cNvSpPr>
          <p:nvPr>
            <p:ph type="sldNum" sz="quarter" idx="5"/>
          </p:nvPr>
        </p:nvSpPr>
        <p:spPr/>
        <p:txBody>
          <a:bodyPr/>
          <a:lstStyle/>
          <a:p>
            <a:fld id="{1AFA6A82-C43D-0E45-8BBC-3BA89641B414}" type="slidenum">
              <a:rPr lang="en-US" smtClean="0"/>
              <a:t>5</a:t>
            </a:fld>
            <a:endParaRPr lang="en-US"/>
          </a:p>
        </p:txBody>
      </p:sp>
    </p:spTree>
    <p:extLst>
      <p:ext uri="{BB962C8B-B14F-4D97-AF65-F5344CB8AC3E}">
        <p14:creationId xmlns:p14="http://schemas.microsoft.com/office/powerpoint/2010/main" val="2960779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told you about nuclei with exceptional stability and doubly magic nuclei which have a magic number of both protons and neutrons. This brings me to my isotope of interest, tin 100. Tin 100 is particular </a:t>
            </a:r>
            <a:r>
              <a:rPr lang="en-US" dirty="0" err="1">
                <a:ea typeface="Calibri"/>
                <a:cs typeface="Calibri"/>
              </a:rPr>
              <a:t>intersting</a:t>
            </a:r>
            <a:r>
              <a:rPr lang="en-US" dirty="0">
                <a:ea typeface="Calibri"/>
                <a:cs typeface="Calibri"/>
              </a:rPr>
              <a:t> because it sits on the edge of the proton dripline, is the heaviest N=Z nuclide, and theory had yet to catch up to it. Furthermore, its mass has never been directly measured due to its low production cross section and high level of contamination. So how can we tackle the challenge of understanding the structure of tin 100 and its </a:t>
            </a:r>
            <a:r>
              <a:rPr lang="en-US" dirty="0" err="1">
                <a:ea typeface="Calibri"/>
                <a:cs typeface="Calibri"/>
              </a:rPr>
              <a:t>neighbourhood</a:t>
            </a:r>
            <a:r>
              <a:rPr lang="en-US" dirty="0">
                <a:ea typeface="Calibri"/>
                <a:cs typeface="Calibri"/>
              </a:rPr>
              <a:t>?</a:t>
            </a:r>
          </a:p>
        </p:txBody>
      </p:sp>
      <p:sp>
        <p:nvSpPr>
          <p:cNvPr id="4" name="Slide Number Placeholder 3"/>
          <p:cNvSpPr>
            <a:spLocks noGrp="1"/>
          </p:cNvSpPr>
          <p:nvPr>
            <p:ph type="sldNum" sz="quarter" idx="5"/>
          </p:nvPr>
        </p:nvSpPr>
        <p:spPr/>
        <p:txBody>
          <a:bodyPr/>
          <a:lstStyle/>
          <a:p>
            <a:fld id="{1AFA6A82-C43D-0E45-8BBC-3BA89641B414}" type="slidenum">
              <a:rPr lang="en-US" smtClean="0"/>
              <a:t>6</a:t>
            </a:fld>
            <a:endParaRPr lang="en-US"/>
          </a:p>
        </p:txBody>
      </p:sp>
    </p:spTree>
    <p:extLst>
      <p:ext uri="{BB962C8B-B14F-4D97-AF65-F5344CB8AC3E}">
        <p14:creationId xmlns:p14="http://schemas.microsoft.com/office/powerpoint/2010/main" val="30051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21646-E0B4-A21C-988E-945A66CD8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105E0-EEF9-D7A9-3D29-DB28CFBBE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ECF27-2941-A3C8-668F-B2F6D72EBEE3}"/>
              </a:ext>
            </a:extLst>
          </p:cNvPr>
          <p:cNvSpPr>
            <a:spLocks noGrp="1"/>
          </p:cNvSpPr>
          <p:nvPr>
            <p:ph type="body" idx="1"/>
          </p:nvPr>
        </p:nvSpPr>
        <p:spPr/>
        <p:txBody>
          <a:bodyPr/>
          <a:lstStyle/>
          <a:p>
            <a:r>
              <a:rPr lang="en-US">
                <a:cs typeface="Calibri"/>
              </a:rPr>
              <a:t>so how do we actually go about measuring the mass of an ion?</a:t>
            </a:r>
          </a:p>
        </p:txBody>
      </p:sp>
      <p:sp>
        <p:nvSpPr>
          <p:cNvPr id="4" name="Slide Number Placeholder 3">
            <a:extLst>
              <a:ext uri="{FF2B5EF4-FFF2-40B4-BE49-F238E27FC236}">
                <a16:creationId xmlns:a16="http://schemas.microsoft.com/office/drawing/2014/main" id="{5B8E426E-B25D-3381-B83E-381B44500129}"/>
              </a:ext>
            </a:extLst>
          </p:cNvPr>
          <p:cNvSpPr>
            <a:spLocks noGrp="1"/>
          </p:cNvSpPr>
          <p:nvPr>
            <p:ph type="sldNum" sz="quarter" idx="5"/>
          </p:nvPr>
        </p:nvSpPr>
        <p:spPr/>
        <p:txBody>
          <a:bodyPr/>
          <a:lstStyle/>
          <a:p>
            <a:fld id="{1AFA6A82-C43D-0E45-8BBC-3BA89641B414}" type="slidenum">
              <a:rPr lang="en-US" smtClean="0"/>
              <a:t>7</a:t>
            </a:fld>
            <a:endParaRPr lang="en-US"/>
          </a:p>
        </p:txBody>
      </p:sp>
    </p:spTree>
    <p:extLst>
      <p:ext uri="{BB962C8B-B14F-4D97-AF65-F5344CB8AC3E}">
        <p14:creationId xmlns:p14="http://schemas.microsoft.com/office/powerpoint/2010/main" val="331261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brings us to the preliminary results of my analysis. In this plot, the deviation of my analysis in pink with respect to the atomic mass evaluation in purple which is basically the bible of mass measurements. As we can see, our results are in excellent agreement with previous measurements done with penning trap mass spectrometry, the gold standard of mass measurements. Additionally, the achieved precisions are good enough to for us to make inferences about nuclear structure. This experiment was remarkable in more ways than one. As one of the first with TITAN's MR-TOF, it is gratifying to see such precision achieved in a fraction of the time compared to penning trap mass spectrometry, such as those performed with SHIPTRAP and JYFLTRAP. This demonstrates the power of TITAN's MR-TOF to further survey this region and push towards tin 100 which, due to a site-wide power failure, was not able to be reached in this 2018 experiment. </a:t>
            </a:r>
            <a:endParaRPr lang="en-US" dirty="0">
              <a:cs typeface="Calibri" panose="020F0502020204030204"/>
            </a:endParaRPr>
          </a:p>
          <a:p>
            <a:endParaRPr lang="en-US" dirty="0">
              <a:ea typeface="Calibri"/>
              <a:cs typeface="Calibri"/>
            </a:endParaRPr>
          </a:p>
          <a:p>
            <a:r>
              <a:rPr lang="en-US" dirty="0">
                <a:ea typeface="Calibri"/>
                <a:cs typeface="Calibri"/>
              </a:rPr>
              <a:t>What I want to impress upon you is that this data was taken in less than 1 day and with no effort, error bars that are meaningful for nuclear structure comparisons in less than 1 day compared to a typical penning trap experiment that lasts a few days. </a:t>
            </a:r>
          </a:p>
          <a:p>
            <a:endParaRPr lang="en-US" dirty="0">
              <a:ea typeface="Calibri"/>
              <a:cs typeface="Calibri"/>
            </a:endParaRPr>
          </a:p>
          <a:p>
            <a:r>
              <a:rPr lang="en-US" dirty="0">
                <a:ea typeface="Calibri"/>
                <a:cs typeface="Calibri"/>
              </a:rPr>
              <a:t>Pennings traps may be the gold standard but we're </a:t>
            </a:r>
            <a:r>
              <a:rPr lang="en-US" dirty="0" err="1">
                <a:ea typeface="Calibri"/>
                <a:cs typeface="Calibri"/>
              </a:rPr>
              <a:t>gonna</a:t>
            </a:r>
            <a:r>
              <a:rPr lang="en-US" dirty="0">
                <a:ea typeface="Calibri"/>
                <a:cs typeface="Calibri"/>
              </a:rPr>
              <a:t> win with the </a:t>
            </a:r>
            <a:r>
              <a:rPr lang="en-US" dirty="0" err="1">
                <a:ea typeface="Calibri"/>
                <a:cs typeface="Calibri"/>
              </a:rPr>
              <a:t>mrtof</a:t>
            </a:r>
            <a:r>
              <a:rPr lang="en-US" dirty="0">
                <a:ea typeface="Calibri"/>
                <a:cs typeface="Calibri"/>
              </a:rPr>
              <a:t> in terms of speed, efficiency, and still be able to achieve science results. </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AFA6A82-C43D-0E45-8BBC-3BA89641B414}" type="slidenum">
              <a:rPr lang="en-US" smtClean="0"/>
              <a:t>8</a:t>
            </a:fld>
            <a:endParaRPr lang="en-US"/>
          </a:p>
        </p:txBody>
      </p:sp>
    </p:spTree>
    <p:extLst>
      <p:ext uri="{BB962C8B-B14F-4D97-AF65-F5344CB8AC3E}">
        <p14:creationId xmlns:p14="http://schemas.microsoft.com/office/powerpoint/2010/main" val="2030477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8F412-C0AB-D4A6-09C9-5E7D6DA79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FA48B-7B42-0840-9422-3FA39EB8B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E31DA-C648-1502-722F-58F5EA23F44C}"/>
              </a:ext>
            </a:extLst>
          </p:cNvPr>
          <p:cNvSpPr>
            <a:spLocks noGrp="1"/>
          </p:cNvSpPr>
          <p:nvPr>
            <p:ph type="body" idx="1"/>
          </p:nvPr>
        </p:nvSpPr>
        <p:spPr/>
        <p:txBody>
          <a:bodyPr/>
          <a:lstStyle/>
          <a:p>
            <a:r>
              <a:rPr lang="en-US" dirty="0">
                <a:ea typeface="Calibri"/>
                <a:cs typeface="Calibri"/>
              </a:rPr>
              <a:t>At TRIUMF, our cyclotron creates a high-energy 480 MeV beam of protons. This proton beam is then impinged on a thick tantalum target. From the subsequent nuclear reactions in the target, a hot radioactive beam containing tin is sent through a cooler buncher. The beam interacts with helium buffer gas which cools it and due to the potential of the electrodes, guides the cooled beam and accumulates it prior to ejection. The now cooled and bunched beam is sent through two electrostatic mirrors and detected. You'll notice that the detector is a stopwatch as it measures the flight time of the ions, from injection into the mirrors to extraction.</a:t>
            </a:r>
          </a:p>
          <a:p>
            <a:endParaRPr lang="en-US" dirty="0">
              <a:cs typeface="Calibri"/>
            </a:endParaRPr>
          </a:p>
          <a:p>
            <a:r>
              <a:rPr lang="en-US" dirty="0">
                <a:cs typeface="Calibri"/>
              </a:rPr>
              <a:t>Make arrows bigger</a:t>
            </a:r>
          </a:p>
        </p:txBody>
      </p:sp>
      <p:sp>
        <p:nvSpPr>
          <p:cNvPr id="4" name="Slide Number Placeholder 3">
            <a:extLst>
              <a:ext uri="{FF2B5EF4-FFF2-40B4-BE49-F238E27FC236}">
                <a16:creationId xmlns:a16="http://schemas.microsoft.com/office/drawing/2014/main" id="{170E8FE4-6240-87EA-8F61-08C4B8B24836}"/>
              </a:ext>
            </a:extLst>
          </p:cNvPr>
          <p:cNvSpPr>
            <a:spLocks noGrp="1"/>
          </p:cNvSpPr>
          <p:nvPr>
            <p:ph type="sldNum" sz="quarter" idx="5"/>
          </p:nvPr>
        </p:nvSpPr>
        <p:spPr/>
        <p:txBody>
          <a:bodyPr/>
          <a:lstStyle/>
          <a:p>
            <a:fld id="{1AFA6A82-C43D-0E45-8BBC-3BA89641B414}" type="slidenum">
              <a:rPr lang="en-US" smtClean="0"/>
              <a:t>9</a:t>
            </a:fld>
            <a:endParaRPr lang="en-US"/>
          </a:p>
        </p:txBody>
      </p:sp>
    </p:spTree>
    <p:extLst>
      <p:ext uri="{BB962C8B-B14F-4D97-AF65-F5344CB8AC3E}">
        <p14:creationId xmlns:p14="http://schemas.microsoft.com/office/powerpoint/2010/main" val="1474735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2.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2" Type="http://schemas.openxmlformats.org/officeDocument/2006/relationships/image" Target="../media/image36.jpe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jpeg"/><Relationship Id="rId5" Type="http://schemas.openxmlformats.org/officeDocument/2006/relationships/image" Target="../media/image38.png"/><Relationship Id="rId15" Type="http://schemas.openxmlformats.org/officeDocument/2006/relationships/image" Target="../media/image48.jpeg"/><Relationship Id="rId23" Type="http://schemas.openxmlformats.org/officeDocument/2006/relationships/image" Target="../media/image56.jpeg"/><Relationship Id="rId10" Type="http://schemas.openxmlformats.org/officeDocument/2006/relationships/image" Target="../media/image43.emf"/><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2024-02-14</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2024-02-14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2024-02-14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2024-02-14</a:t>
            </a:fld>
            <a:endParaRPr lang="en-US">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2024-02-14</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57CD7137-D28E-5A9C-BEDC-58244CCEEDC9}"/>
              </a:ext>
            </a:extLst>
          </p:cNvPr>
          <p:cNvSpPr/>
          <p:nvPr userDrawn="1"/>
        </p:nvSpPr>
        <p:spPr>
          <a:xfrm>
            <a:off x="11734800" y="1515717"/>
            <a:ext cx="457200" cy="3513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88952" cy="155448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3048" y="5023501"/>
            <a:ext cx="12188952" cy="1828800"/>
          </a:xfrm>
          <a:prstGeom prst="rect">
            <a:avLst/>
          </a:prstGeom>
          <a:solidFill>
            <a:schemeClr val="bg1"/>
          </a:solidFill>
          <a:ln w="15875" cap="flat" cmpd="sng" algn="ctr">
            <a:noFill/>
            <a:prstDash val="solid"/>
          </a:ln>
          <a:effectLst/>
        </p:spPr>
        <p:txBody>
          <a:bodyPr/>
          <a:lstStyle/>
          <a:p>
            <a:pPr lvl="0"/>
            <a:endParaRPr lang="en-US"/>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357" y="119298"/>
            <a:ext cx="2103120" cy="37835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80520" y="3090024"/>
            <a:ext cx="365760" cy="365760"/>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80520" y="3591440"/>
            <a:ext cx="365760" cy="365760"/>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80520" y="4092856"/>
            <a:ext cx="365760" cy="365760"/>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780520" y="4594272"/>
            <a:ext cx="365760" cy="365760"/>
          </a:xfrm>
          <a:prstGeom prst="rect">
            <a:avLst/>
          </a:prstGeom>
        </p:spPr>
      </p:pic>
      <p:grpSp>
        <p:nvGrpSpPr>
          <p:cNvPr id="37" name="Group 36"/>
          <p:cNvGrpSpPr>
            <a:grpSpLocks noChangeAspect="1"/>
          </p:cNvGrpSpPr>
          <p:nvPr userDrawn="1"/>
        </p:nvGrpSpPr>
        <p:grpSpPr>
          <a:xfrm>
            <a:off x="4815854" y="6080721"/>
            <a:ext cx="2468854" cy="640079"/>
            <a:chOff x="512942" y="4217383"/>
            <a:chExt cx="1748563" cy="453338"/>
          </a:xfrm>
        </p:grpSpPr>
        <p:sp>
          <p:nvSpPr>
            <p:cNvPr id="38" name="Rectangle 37"/>
            <p:cNvSpPr/>
            <p:nvPr userDrawn="1"/>
          </p:nvSpPr>
          <p:spPr>
            <a:xfrm>
              <a:off x="512942" y="4217383"/>
              <a:ext cx="1748563" cy="453338"/>
            </a:xfrm>
            <a:prstGeom prst="rect">
              <a:avLst/>
            </a:prstGeom>
            <a:solidFill>
              <a:schemeClr val="bg1"/>
            </a:solidFill>
            <a:ln w="381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userDrawn="1"/>
          </p:nvGrpSpPr>
          <p:grpSpPr>
            <a:xfrm>
              <a:off x="569758" y="4269829"/>
              <a:ext cx="1602672" cy="348447"/>
              <a:chOff x="-740522" y="3441410"/>
              <a:chExt cx="1602672" cy="348447"/>
            </a:xfrm>
          </p:grpSpPr>
          <p:pic>
            <p:nvPicPr>
              <p:cNvPr id="40" name="Picture 3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3959" y="3441410"/>
                <a:ext cx="786565" cy="348447"/>
              </a:xfrm>
              <a:prstGeom prst="rect">
                <a:avLst/>
              </a:prstGeom>
              <a:ln w="38100">
                <a:noFill/>
              </a:ln>
            </p:spPr>
          </p:pic>
          <p:pic>
            <p:nvPicPr>
              <p:cNvPr id="41" name="Picture 40"/>
              <p:cNvPicPr>
                <a:picLocks noChangeAspect="1"/>
              </p:cNvPicPr>
              <p:nvPr userDrawn="1"/>
            </p:nvPicPr>
            <p:blipFill rotWithShape="1">
              <a:blip r:embed="rId9">
                <a:extLst>
                  <a:ext uri="{28A0092B-C50C-407E-A947-70E740481C1C}">
                    <a14:useLocalDpi xmlns:a14="http://schemas.microsoft.com/office/drawing/2010/main" val="0"/>
                  </a:ext>
                </a:extLst>
              </a:blip>
              <a:srcRect t="-1" r="45863" b="6669"/>
              <a:stretch/>
            </p:blipFill>
            <p:spPr>
              <a:xfrm>
                <a:off x="-740522" y="3486108"/>
                <a:ext cx="396515" cy="259051"/>
              </a:xfrm>
              <a:prstGeom prst="rect">
                <a:avLst/>
              </a:prstGeom>
              <a:ln w="38100">
                <a:noFill/>
              </a:ln>
            </p:spPr>
          </p:pic>
          <p:pic>
            <p:nvPicPr>
              <p:cNvPr id="42" name="Picture 41"/>
              <p:cNvPicPr>
                <a:picLocks noChangeAspect="1"/>
              </p:cNvPicPr>
              <p:nvPr userDrawn="1"/>
            </p:nvPicPr>
            <p:blipFill rotWithShape="1">
              <a:blip r:embed="rId10"/>
              <a:srcRect r="65218" b="-6774"/>
              <a:stretch/>
            </p:blipFill>
            <p:spPr>
              <a:xfrm>
                <a:off x="562656" y="3550870"/>
                <a:ext cx="299494" cy="129525"/>
              </a:xfrm>
              <a:prstGeom prst="rect">
                <a:avLst/>
              </a:prstGeom>
              <a:ln w="38100">
                <a:noFill/>
              </a:ln>
            </p:spPr>
          </p:pic>
        </p:grpSp>
      </p:grpSp>
      <p:sp>
        <p:nvSpPr>
          <p:cNvPr id="5" name="Rectangle 4"/>
          <p:cNvSpPr/>
          <p:nvPr userDrawn="1"/>
        </p:nvSpPr>
        <p:spPr>
          <a:xfrm>
            <a:off x="153357" y="530154"/>
            <a:ext cx="1462132" cy="338554"/>
          </a:xfrm>
          <a:prstGeom prst="rect">
            <a:avLst/>
          </a:prstGeom>
        </p:spPr>
        <p:txBody>
          <a:bodyPr wrap="none">
            <a:spAutoFit/>
          </a:bodyPr>
          <a:lstStyle/>
          <a:p>
            <a:pPr lvl="0"/>
            <a:r>
              <a:rPr lang="en-US" sz="1600" b="0">
                <a:solidFill>
                  <a:srgbClr val="00B0F0"/>
                </a:solidFill>
              </a:rPr>
              <a:t>www.triumf.ca</a:t>
            </a:r>
          </a:p>
        </p:txBody>
      </p:sp>
      <p:sp>
        <p:nvSpPr>
          <p:cNvPr id="44" name="Rectangle 43"/>
          <p:cNvSpPr/>
          <p:nvPr userDrawn="1"/>
        </p:nvSpPr>
        <p:spPr>
          <a:xfrm rot="-5400000">
            <a:off x="11201813" y="2170238"/>
            <a:ext cx="1523174" cy="338554"/>
          </a:xfrm>
          <a:prstGeom prst="rect">
            <a:avLst/>
          </a:prstGeom>
        </p:spPr>
        <p:txBody>
          <a:bodyPr wrap="none">
            <a:spAutoFit/>
          </a:bodyPr>
          <a:lstStyle/>
          <a:p>
            <a:pPr lvl="0"/>
            <a:r>
              <a:rPr lang="en-US" sz="1600" b="1"/>
              <a:t>@</a:t>
            </a:r>
            <a:r>
              <a:rPr lang="en-US" sz="1600" b="1" err="1"/>
              <a:t>TRIUMFLab</a:t>
            </a:r>
            <a:endParaRPr lang="en-US" sz="1600" b="1"/>
          </a:p>
        </p:txBody>
      </p:sp>
      <p:sp>
        <p:nvSpPr>
          <p:cNvPr id="45" name="Title 1"/>
          <p:cNvSpPr txBox="1">
            <a:spLocks/>
          </p:cNvSpPr>
          <p:nvPr userDrawn="1"/>
        </p:nvSpPr>
        <p:spPr>
          <a:xfrm>
            <a:off x="4811763" y="636474"/>
            <a:ext cx="2568473" cy="929730"/>
          </a:xfrm>
          <a:prstGeom prst="rect">
            <a:avLst/>
          </a:prstGeom>
          <a:noFill/>
        </p:spPr>
        <p:txBody>
          <a:bodyPr anchor="t">
            <a:normAutofit lnSpcReduction="10000"/>
          </a:bodyPr>
          <a:lstStyle>
            <a:lvl1pPr algn="ctr" defTabSz="914400" rtl="0" eaLnBrk="1" latinLnBrk="0" hangingPunct="1">
              <a:lnSpc>
                <a:spcPct val="90000"/>
              </a:lnSpc>
              <a:spcBef>
                <a:spcPct val="0"/>
              </a:spcBef>
              <a:buNone/>
              <a:defRPr sz="3200" b="0" i="0" kern="120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grpSp>
        <p:nvGrpSpPr>
          <p:cNvPr id="57" name="Group 56">
            <a:extLst>
              <a:ext uri="{FF2B5EF4-FFF2-40B4-BE49-F238E27FC236}">
                <a16:creationId xmlns:a16="http://schemas.microsoft.com/office/drawing/2014/main" id="{D0EBA91A-7995-B264-3731-070D46FDFEA0}"/>
              </a:ext>
            </a:extLst>
          </p:cNvPr>
          <p:cNvGrpSpPr/>
          <p:nvPr userDrawn="1"/>
        </p:nvGrpSpPr>
        <p:grpSpPr>
          <a:xfrm>
            <a:off x="1635277" y="5074902"/>
            <a:ext cx="8921446" cy="833042"/>
            <a:chOff x="1828453" y="5257775"/>
            <a:chExt cx="8921446" cy="833042"/>
          </a:xfrm>
        </p:grpSpPr>
        <p:pic>
          <p:nvPicPr>
            <p:cNvPr id="2" name="Picture 1">
              <a:extLst>
                <a:ext uri="{FF2B5EF4-FFF2-40B4-BE49-F238E27FC236}">
                  <a16:creationId xmlns:a16="http://schemas.microsoft.com/office/drawing/2014/main" id="{4A47B2BB-4D3A-66C9-6B75-16552825A123}"/>
                </a:ext>
              </a:extLst>
            </p:cNvPr>
            <p:cNvPicPr preferRelativeResize="0">
              <a:picLocks noChangeAspect="1"/>
            </p:cNvPicPr>
            <p:nvPr userDrawn="1"/>
          </p:nvPicPr>
          <p:blipFill rotWithShape="1">
            <a:blip r:embed="rId11">
              <a:extLst>
                <a:ext uri="{28A0092B-C50C-407E-A947-70E740481C1C}">
                  <a14:useLocalDpi xmlns:a14="http://schemas.microsoft.com/office/drawing/2010/main" val="0"/>
                </a:ext>
              </a:extLst>
            </a:blip>
            <a:srcRect t="26727" b="26728"/>
            <a:stretch/>
          </p:blipFill>
          <p:spPr>
            <a:xfrm>
              <a:off x="6889996" y="5722653"/>
              <a:ext cx="1476389" cy="365760"/>
            </a:xfrm>
            <a:prstGeom prst="rect">
              <a:avLst/>
            </a:prstGeom>
          </p:spPr>
        </p:pic>
        <p:pic>
          <p:nvPicPr>
            <p:cNvPr id="8" name="Picture 8" descr="university-of-toronto-logo-organization-brand-font-5b596762398357.5008110815325858262356  - Department of Philosophy - University of Toronto">
              <a:extLst>
                <a:ext uri="{FF2B5EF4-FFF2-40B4-BE49-F238E27FC236}">
                  <a16:creationId xmlns:a16="http://schemas.microsoft.com/office/drawing/2014/main" id="{B93FCACB-DD36-F0B2-16F3-F271E8F00071}"/>
                </a:ext>
              </a:extLst>
            </p:cNvPr>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l="-82" t="9638" r="82" b="48595"/>
            <a:stretch/>
          </p:blipFill>
          <p:spPr bwMode="auto">
            <a:xfrm>
              <a:off x="3977313" y="5303495"/>
              <a:ext cx="1167631" cy="365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7C6A602-749A-9695-BCAF-64480C9AB9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78043" y="5303495"/>
              <a:ext cx="371856" cy="365760"/>
            </a:xfrm>
            <a:prstGeom prst="rect">
              <a:avLst/>
            </a:prstGeom>
          </p:spPr>
        </p:pic>
        <p:pic>
          <p:nvPicPr>
            <p:cNvPr id="12" name="Picture 11">
              <a:extLst>
                <a:ext uri="{FF2B5EF4-FFF2-40B4-BE49-F238E27FC236}">
                  <a16:creationId xmlns:a16="http://schemas.microsoft.com/office/drawing/2014/main" id="{5D057DFF-81EE-5CF8-3AE7-36CC01B8380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536212" y="5303495"/>
              <a:ext cx="714517" cy="365760"/>
            </a:xfrm>
            <a:prstGeom prst="rect">
              <a:avLst/>
            </a:prstGeom>
          </p:spPr>
        </p:pic>
        <p:pic>
          <p:nvPicPr>
            <p:cNvPr id="13" name="Picture 12" descr="http://umanitoba.ca/admin/media/UM_l_clr_horz.jpg">
              <a:extLst>
                <a:ext uri="{FF2B5EF4-FFF2-40B4-BE49-F238E27FC236}">
                  <a16:creationId xmlns:a16="http://schemas.microsoft.com/office/drawing/2014/main" id="{3B0B3745-A01D-3FCD-B63B-6D1718AE19D6}"/>
                </a:ext>
              </a:extLst>
            </p:cNvPr>
            <p:cNvPicPr preferRelativeResize="0">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016378" y="5303495"/>
              <a:ext cx="1223625" cy="365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encrypted-tbn2.gstatic.com/images?q=tbn:ANd9GcTQ58FZCiCAYXLHOIophZH1GR3w92q-rHjcfGdoEAuozkom8x9BWg">
              <a:extLst>
                <a:ext uri="{FF2B5EF4-FFF2-40B4-BE49-F238E27FC236}">
                  <a16:creationId xmlns:a16="http://schemas.microsoft.com/office/drawing/2014/main" id="{B1F7AEB4-6266-5F88-D11F-93D0FF335510}"/>
                </a:ext>
              </a:extLst>
            </p:cNvPr>
            <p:cNvPicPr preferRelativeResize="0">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377814" y="5722653"/>
              <a:ext cx="102870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6F3747E5-D1D6-5827-E51B-85A89E5ED297}"/>
                </a:ext>
              </a:extLst>
            </p:cNvPr>
            <p:cNvPicPr preferRelativeResize="0">
              <a:picLocks noChangeAspect="1"/>
            </p:cNvPicPr>
            <p:nvPr userDrawn="1"/>
          </p:nvPicPr>
          <p:blipFill>
            <a:blip r:embed="rId17"/>
            <a:stretch>
              <a:fillRect/>
            </a:stretch>
          </p:blipFill>
          <p:spPr>
            <a:xfrm>
              <a:off x="4048764" y="5722653"/>
              <a:ext cx="1024729" cy="365760"/>
            </a:xfrm>
            <a:prstGeom prst="rect">
              <a:avLst/>
            </a:prstGeom>
          </p:spPr>
        </p:pic>
        <p:pic>
          <p:nvPicPr>
            <p:cNvPr id="47" name="Picture 46">
              <a:extLst>
                <a:ext uri="{FF2B5EF4-FFF2-40B4-BE49-F238E27FC236}">
                  <a16:creationId xmlns:a16="http://schemas.microsoft.com/office/drawing/2014/main" id="{62A47291-3645-5FF2-9705-027ADEB31AC0}"/>
                </a:ext>
              </a:extLst>
            </p:cNvPr>
            <p:cNvPicPr preferRelativeResize="0">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261683" y="5303495"/>
              <a:ext cx="1550239" cy="365760"/>
            </a:xfrm>
            <a:prstGeom prst="rect">
              <a:avLst/>
            </a:prstGeom>
          </p:spPr>
        </p:pic>
        <p:pic>
          <p:nvPicPr>
            <p:cNvPr id="48" name="Picture 47">
              <a:extLst>
                <a:ext uri="{FF2B5EF4-FFF2-40B4-BE49-F238E27FC236}">
                  <a16:creationId xmlns:a16="http://schemas.microsoft.com/office/drawing/2014/main" id="{64685979-0537-ACBE-DF2D-15CEA014ECBD}"/>
                </a:ext>
              </a:extLst>
            </p:cNvPr>
            <p:cNvPicPr preferRelativeResize="0">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463653" y="5722653"/>
              <a:ext cx="903991" cy="365760"/>
            </a:xfrm>
            <a:prstGeom prst="rect">
              <a:avLst/>
            </a:prstGeom>
          </p:spPr>
        </p:pic>
        <p:pic>
          <p:nvPicPr>
            <p:cNvPr id="49" name="Picture 48">
              <a:extLst>
                <a:ext uri="{FF2B5EF4-FFF2-40B4-BE49-F238E27FC236}">
                  <a16:creationId xmlns:a16="http://schemas.microsoft.com/office/drawing/2014/main" id="{6BF38B18-2CB6-D9D8-F5F6-CE09B8DA1374}"/>
                </a:ext>
              </a:extLst>
            </p:cNvPr>
            <p:cNvPicPr preferRelativeResize="0">
              <a:picLocks noChangeAspect="1"/>
            </p:cNvPicPr>
            <p:nvPr userDrawn="1"/>
          </p:nvPicPr>
          <p:blipFill rotWithShape="1">
            <a:blip r:embed="rId20">
              <a:extLst>
                <a:ext uri="{28A0092B-C50C-407E-A947-70E740481C1C}">
                  <a14:useLocalDpi xmlns:a14="http://schemas.microsoft.com/office/drawing/2010/main" val="0"/>
                </a:ext>
              </a:extLst>
            </a:blip>
            <a:srcRect l="15000" t="25232" r="13334" b="33511"/>
            <a:stretch/>
          </p:blipFill>
          <p:spPr>
            <a:xfrm>
              <a:off x="2440898" y="5303495"/>
              <a:ext cx="1209823" cy="365760"/>
            </a:xfrm>
            <a:prstGeom prst="rect">
              <a:avLst/>
            </a:prstGeom>
          </p:spPr>
        </p:pic>
        <p:pic>
          <p:nvPicPr>
            <p:cNvPr id="50" name="Picture 2" descr="University of Edinburgh - Wikipedia">
              <a:extLst>
                <a:ext uri="{FF2B5EF4-FFF2-40B4-BE49-F238E27FC236}">
                  <a16:creationId xmlns:a16="http://schemas.microsoft.com/office/drawing/2014/main" id="{BF481A9E-9716-D7FB-6C86-22C867C11D19}"/>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828453" y="5257775"/>
              <a:ext cx="454171" cy="4572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University of Victoria Dataverse">
              <a:extLst>
                <a:ext uri="{FF2B5EF4-FFF2-40B4-BE49-F238E27FC236}">
                  <a16:creationId xmlns:a16="http://schemas.microsoft.com/office/drawing/2014/main" id="{A72C9233-9BF0-11FF-80E5-C0E698C85F29}"/>
                </a:ext>
              </a:extLst>
            </p:cNvPr>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l="1806" t="5244" r="2335" b="8463"/>
            <a:stretch/>
          </p:blipFill>
          <p:spPr bwMode="auto">
            <a:xfrm>
              <a:off x="8366385" y="5303495"/>
              <a:ext cx="1051559" cy="3657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Templates &amp;amp; Downloads | Central Michigan University">
              <a:extLst>
                <a:ext uri="{FF2B5EF4-FFF2-40B4-BE49-F238E27FC236}">
                  <a16:creationId xmlns:a16="http://schemas.microsoft.com/office/drawing/2014/main" id="{4778F121-CF7D-7C48-7C83-D87F2A659E09}"/>
                </a:ext>
              </a:extLst>
            </p:cNvPr>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19740" t="33660" r="20260" b="39807"/>
            <a:stretch/>
          </p:blipFill>
          <p:spPr bwMode="auto">
            <a:xfrm>
              <a:off x="2328349" y="5722653"/>
              <a:ext cx="14349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Oak Ridge National Laboratory Logo - Tickle College of Engineering">
              <a:extLst>
                <a:ext uri="{FF2B5EF4-FFF2-40B4-BE49-F238E27FC236}">
                  <a16:creationId xmlns:a16="http://schemas.microsoft.com/office/drawing/2014/main" id="{D6E9E08D-2097-99A0-D64C-E8EAD6AA61AD}"/>
                </a:ext>
              </a:extLst>
            </p:cNvPr>
            <p:cNvPicPr>
              <a:picLocks noChangeAspect="1" noChangeArrowheads="1"/>
            </p:cNvPicPr>
            <p:nvPr userDrawn="1"/>
          </p:nvPicPr>
          <p:blipFill rotWithShape="1">
            <a:blip r:embed="rId24">
              <a:extLst>
                <a:ext uri="{28A0092B-C50C-407E-A947-70E740481C1C}">
                  <a14:useLocalDpi xmlns:a14="http://schemas.microsoft.com/office/drawing/2010/main" val="0"/>
                </a:ext>
              </a:extLst>
            </a:blip>
            <a:srcRect l="6151" t="18576" r="5050" b="23825"/>
            <a:stretch/>
          </p:blipFill>
          <p:spPr bwMode="auto">
            <a:xfrm>
              <a:off x="5284962" y="5722653"/>
              <a:ext cx="150368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Logos - Web Central">
              <a:extLst>
                <a:ext uri="{FF2B5EF4-FFF2-40B4-BE49-F238E27FC236}">
                  <a16:creationId xmlns:a16="http://schemas.microsoft.com/office/drawing/2014/main" id="{D1634F9B-2C22-B389-E0FA-8002F04E785C}"/>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10418958" y="5725057"/>
              <a:ext cx="290026" cy="36576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AF587F81-4A76-8B0E-7336-2825276A6707}"/>
              </a:ext>
            </a:extLst>
          </p:cNvPr>
          <p:cNvSpPr/>
          <p:nvPr userDrawn="1"/>
        </p:nvSpPr>
        <p:spPr>
          <a:xfrm>
            <a:off x="0" y="1515717"/>
            <a:ext cx="457200" cy="35134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306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 id="2147483825"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32_2B1EBEA5.xm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6A_24388AF9.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68_2DF56CE7.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F_F0626B48.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3_6F7658C0.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60_AF62BE5D.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64_20D53664.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5A_C7D7FFEC.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of a university of victoria&#10;&#10;Description automatically generated">
            <a:extLst>
              <a:ext uri="{FF2B5EF4-FFF2-40B4-BE49-F238E27FC236}">
                <a16:creationId xmlns:a16="http://schemas.microsoft.com/office/drawing/2014/main" id="{14FECFB6-1B53-E995-3E07-3B7795EF3F8E}"/>
              </a:ext>
            </a:extLst>
          </p:cNvPr>
          <p:cNvPicPr>
            <a:picLocks noChangeAspect="1"/>
          </p:cNvPicPr>
          <p:nvPr/>
        </p:nvPicPr>
        <p:blipFill>
          <a:blip r:embed="rId3"/>
          <a:stretch>
            <a:fillRect/>
          </a:stretch>
        </p:blipFill>
        <p:spPr>
          <a:xfrm>
            <a:off x="1678142" y="5470988"/>
            <a:ext cx="1538537" cy="1519727"/>
          </a:xfrm>
          <a:prstGeom prst="rect">
            <a:avLst/>
          </a:prstGeom>
        </p:spPr>
      </p:pic>
      <p:sp>
        <p:nvSpPr>
          <p:cNvPr id="2" name="Title 1"/>
          <p:cNvSpPr>
            <a:spLocks noGrp="1"/>
          </p:cNvSpPr>
          <p:nvPr>
            <p:ph type="ctrTitle"/>
          </p:nvPr>
        </p:nvSpPr>
        <p:spPr>
          <a:xfrm>
            <a:off x="662725" y="1213627"/>
            <a:ext cx="4094805" cy="2986898"/>
          </a:xfrm>
        </p:spPr>
        <p:txBody>
          <a:bodyPr lIns="91440" tIns="45720" rIns="91440" bIns="45720" anchor="t">
            <a:normAutofit fontScale="90000"/>
          </a:bodyPr>
          <a:lstStyle/>
          <a:p>
            <a:r>
              <a:rPr lang="en-US">
                <a:latin typeface="Arial"/>
                <a:cs typeface="Arial"/>
              </a:rPr>
              <a:t>Through Thick and Tin: Investigating Tin Isotopes Approaching </a:t>
            </a:r>
            <a:r>
              <a:rPr lang="en-US" i="1">
                <a:latin typeface="Arial"/>
                <a:cs typeface="Arial"/>
              </a:rPr>
              <a:t>N=Z</a:t>
            </a:r>
            <a:r>
              <a:rPr lang="en-US">
                <a:latin typeface="Arial"/>
                <a:cs typeface="Arial"/>
              </a:rPr>
              <a:t> Nuclei </a:t>
            </a:r>
            <a:endParaRPr lang="en-US" sz="1100" b="0">
              <a:solidFill>
                <a:srgbClr val="242424"/>
              </a:solidFill>
              <a:latin typeface="Segoe UI"/>
              <a:cs typeface="Segoe UI"/>
            </a:endParaRPr>
          </a:p>
        </p:txBody>
      </p:sp>
      <p:sp>
        <p:nvSpPr>
          <p:cNvPr id="3" name="Subtitle 2"/>
          <p:cNvSpPr>
            <a:spLocks noGrp="1"/>
          </p:cNvSpPr>
          <p:nvPr>
            <p:ph type="subTitle" idx="1"/>
          </p:nvPr>
        </p:nvSpPr>
        <p:spPr>
          <a:xfrm>
            <a:off x="714751" y="4114800"/>
            <a:ext cx="4095787" cy="900340"/>
          </a:xfrm>
        </p:spPr>
        <p:txBody>
          <a:bodyPr lIns="91440" tIns="0" rIns="91440" bIns="45720" anchor="b">
            <a:normAutofit/>
          </a:bodyPr>
          <a:lstStyle/>
          <a:p>
            <a:r>
              <a:rPr lang="en-US"/>
              <a:t>Annabelle </a:t>
            </a:r>
            <a:r>
              <a:rPr lang="en-US" err="1"/>
              <a:t>Czihaly</a:t>
            </a:r>
          </a:p>
          <a:p>
            <a:r>
              <a:rPr lang="en-US" sz="1400">
                <a:cs typeface="Arial"/>
              </a:rPr>
              <a:t>MSc Student, University of Victoria</a:t>
            </a:r>
            <a:endParaRPr lang="en-US" sz="1400"/>
          </a:p>
        </p:txBody>
      </p:sp>
      <p:pic>
        <p:nvPicPr>
          <p:cNvPr id="5" name="Picture 4" descr="A close-up of a sign&#10;&#10;Description automatically generated">
            <a:extLst>
              <a:ext uri="{FF2B5EF4-FFF2-40B4-BE49-F238E27FC236}">
                <a16:creationId xmlns:a16="http://schemas.microsoft.com/office/drawing/2014/main" id="{2EB2E263-9515-60EE-FBF8-BA0DA24FABFE}"/>
              </a:ext>
            </a:extLst>
          </p:cNvPr>
          <p:cNvPicPr>
            <a:picLocks noChangeAspect="1"/>
          </p:cNvPicPr>
          <p:nvPr/>
        </p:nvPicPr>
        <p:blipFill>
          <a:blip r:embed="rId4"/>
          <a:stretch>
            <a:fillRect/>
          </a:stretch>
        </p:blipFill>
        <p:spPr>
          <a:xfrm>
            <a:off x="2954749" y="5620037"/>
            <a:ext cx="2758832" cy="1235368"/>
          </a:xfrm>
          <a:prstGeom prst="rect">
            <a:avLst/>
          </a:prstGeom>
        </p:spPr>
      </p:pic>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28DDE5-5804-E2B4-0F5E-BFBB89A73C96}"/>
              </a:ext>
            </a:extLst>
          </p:cNvPr>
          <p:cNvSpPr>
            <a:spLocks noGrp="1"/>
          </p:cNvSpPr>
          <p:nvPr>
            <p:ph type="title"/>
          </p:nvPr>
        </p:nvSpPr>
        <p:spPr>
          <a:xfrm>
            <a:off x="556553" y="405064"/>
            <a:ext cx="8953827" cy="650329"/>
          </a:xfrm>
        </p:spPr>
        <p:txBody>
          <a:bodyPr lIns="91440" tIns="45720" rIns="91440" bIns="45720" anchor="t">
            <a:noAutofit/>
          </a:bodyPr>
          <a:lstStyle/>
          <a:p>
            <a:r>
              <a:rPr lang="en-US" sz="3000">
                <a:latin typeface="Arial"/>
                <a:cs typeface="Arial"/>
              </a:rPr>
              <a:t>Principle of the Multiple-Reflection Time-of-Flight Mass Spectrometer (MR-TOF)</a:t>
            </a:r>
            <a:endParaRPr lang="en-US" sz="3000"/>
          </a:p>
        </p:txBody>
      </p:sp>
      <p:pic>
        <p:nvPicPr>
          <p:cNvPr id="21" name="Content Placeholder 7" descr="A diagram of a football game&#10;&#10;Description automatically generated">
            <a:extLst>
              <a:ext uri="{FF2B5EF4-FFF2-40B4-BE49-F238E27FC236}">
                <a16:creationId xmlns:a16="http://schemas.microsoft.com/office/drawing/2014/main" id="{DEF61601-BBAE-74BA-3A59-9F01DC6CC1D9}"/>
              </a:ext>
            </a:extLst>
          </p:cNvPr>
          <p:cNvPicPr>
            <a:picLocks noGrp="1" noChangeAspect="1"/>
          </p:cNvPicPr>
          <p:nvPr>
            <p:ph idx="1"/>
          </p:nvPr>
        </p:nvPicPr>
        <p:blipFill>
          <a:blip r:embed="rId3"/>
          <a:stretch>
            <a:fillRect/>
          </a:stretch>
        </p:blipFill>
        <p:spPr>
          <a:xfrm>
            <a:off x="258671" y="2770517"/>
            <a:ext cx="11668484" cy="4016673"/>
          </a:xfrm>
        </p:spPr>
      </p:pic>
      <p:pic>
        <p:nvPicPr>
          <p:cNvPr id="19" name="Picture 18" descr="A math equation with numbers and symbols&#10;&#10;Description automatically generated">
            <a:extLst>
              <a:ext uri="{FF2B5EF4-FFF2-40B4-BE49-F238E27FC236}">
                <a16:creationId xmlns:a16="http://schemas.microsoft.com/office/drawing/2014/main" id="{F7298E80-C7F8-150F-E2F4-0F96CDE07C9E}"/>
              </a:ext>
            </a:extLst>
          </p:cNvPr>
          <p:cNvPicPr>
            <a:picLocks noChangeAspect="1"/>
          </p:cNvPicPr>
          <p:nvPr/>
        </p:nvPicPr>
        <p:blipFill>
          <a:blip r:embed="rId4"/>
          <a:stretch>
            <a:fillRect/>
          </a:stretch>
        </p:blipFill>
        <p:spPr>
          <a:xfrm>
            <a:off x="2319069" y="1452203"/>
            <a:ext cx="1961071" cy="1106877"/>
          </a:xfrm>
          <a:prstGeom prst="rect">
            <a:avLst/>
          </a:prstGeom>
          <a:ln>
            <a:solidFill>
              <a:srgbClr val="00A9FF"/>
            </a:solidFill>
          </a:ln>
        </p:spPr>
      </p:pic>
    </p:spTree>
    <p:extLst>
      <p:ext uri="{BB962C8B-B14F-4D97-AF65-F5344CB8AC3E}">
        <p14:creationId xmlns:p14="http://schemas.microsoft.com/office/powerpoint/2010/main" val="3465364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28DDE5-5804-E2B4-0F5E-BFBB89A73C96}"/>
              </a:ext>
            </a:extLst>
          </p:cNvPr>
          <p:cNvSpPr>
            <a:spLocks noGrp="1"/>
          </p:cNvSpPr>
          <p:nvPr>
            <p:ph type="title"/>
          </p:nvPr>
        </p:nvSpPr>
        <p:spPr>
          <a:xfrm>
            <a:off x="681471" y="979687"/>
            <a:ext cx="8953827" cy="650329"/>
          </a:xfrm>
        </p:spPr>
        <p:txBody>
          <a:bodyPr lIns="91440" tIns="45720" rIns="91440" bIns="45720" anchor="t">
            <a:noAutofit/>
          </a:bodyPr>
          <a:lstStyle/>
          <a:p>
            <a:r>
              <a:rPr lang="en-US" sz="3000">
                <a:latin typeface="Arial"/>
                <a:cs typeface="Arial"/>
              </a:rPr>
              <a:t>Principle of the Multiple-Reflection Time-of-Flight Mass Spectrometer (MR-TOF)</a:t>
            </a:r>
            <a:endParaRPr lang="en-US" sz="3000"/>
          </a:p>
        </p:txBody>
      </p:sp>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1821361" y="2335453"/>
            <a:ext cx="8021398" cy="1518971"/>
          </a:xfrm>
          <a:noFill/>
        </p:spPr>
      </p:pic>
      <p:cxnSp>
        <p:nvCxnSpPr>
          <p:cNvPr id="12" name="Connector: Curved 11">
            <a:extLst>
              <a:ext uri="{FF2B5EF4-FFF2-40B4-BE49-F238E27FC236}">
                <a16:creationId xmlns:a16="http://schemas.microsoft.com/office/drawing/2014/main" id="{B434E984-3051-0E12-8CA4-1796C086BC5E}"/>
              </a:ext>
            </a:extLst>
          </p:cNvPr>
          <p:cNvCxnSpPr/>
          <p:nvPr/>
        </p:nvCxnSpPr>
        <p:spPr>
          <a:xfrm>
            <a:off x="9250501" y="5590647"/>
            <a:ext cx="184682" cy="781533"/>
          </a:xfrm>
          <a:prstGeom prst="curvedConnector3">
            <a:avLst/>
          </a:prstGeom>
          <a:ln>
            <a:solidFill>
              <a:srgbClr val="00A9FF"/>
            </a:solidFill>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21307B5B-4613-8E83-EEC3-F12D9098B493}"/>
              </a:ext>
            </a:extLst>
          </p:cNvPr>
          <p:cNvSpPr txBox="1"/>
          <p:nvPr/>
        </p:nvSpPr>
        <p:spPr>
          <a:xfrm>
            <a:off x="9072455" y="6328638"/>
            <a:ext cx="415352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A9FF"/>
                </a:solidFill>
                <a:latin typeface="Arial"/>
                <a:cs typeface="Arial"/>
              </a:rPr>
              <a:t>Electrostatic mirror</a:t>
            </a:r>
          </a:p>
        </p:txBody>
      </p:sp>
      <p:sp>
        <p:nvSpPr>
          <p:cNvPr id="3" name="Rectangle 2">
            <a:extLst>
              <a:ext uri="{FF2B5EF4-FFF2-40B4-BE49-F238E27FC236}">
                <a16:creationId xmlns:a16="http://schemas.microsoft.com/office/drawing/2014/main" id="{C9DB58E3-6E9F-001F-F49C-3F5B57AE911E}"/>
              </a:ext>
            </a:extLst>
          </p:cNvPr>
          <p:cNvSpPr/>
          <p:nvPr/>
        </p:nvSpPr>
        <p:spPr>
          <a:xfrm rot="5400000">
            <a:off x="8529642" y="298960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067777" y="2530432"/>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Oval 19">
            <a:extLst>
              <a:ext uri="{FF2B5EF4-FFF2-40B4-BE49-F238E27FC236}">
                <a16:creationId xmlns:a16="http://schemas.microsoft.com/office/drawing/2014/main" id="{13CFB869-5ED8-B850-A73D-0B038EBA64DF}"/>
              </a:ext>
            </a:extLst>
          </p:cNvPr>
          <p:cNvSpPr/>
          <p:nvPr/>
        </p:nvSpPr>
        <p:spPr>
          <a:xfrm>
            <a:off x="2018805" y="2790700"/>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568700-ECAA-209F-89B8-3F9AF689FAB1}"/>
              </a:ext>
            </a:extLst>
          </p:cNvPr>
          <p:cNvSpPr/>
          <p:nvPr/>
        </p:nvSpPr>
        <p:spPr>
          <a:xfrm>
            <a:off x="2107868" y="3176647"/>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2749CB-6FD0-2C09-1793-D7F4A4EF0E48}"/>
              </a:ext>
            </a:extLst>
          </p:cNvPr>
          <p:cNvSpPr/>
          <p:nvPr/>
        </p:nvSpPr>
        <p:spPr>
          <a:xfrm>
            <a:off x="2206830" y="3057895"/>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3" descr="A black and white rectangle with a black border&#10;&#10;Description automatically generated">
            <a:extLst>
              <a:ext uri="{FF2B5EF4-FFF2-40B4-BE49-F238E27FC236}">
                <a16:creationId xmlns:a16="http://schemas.microsoft.com/office/drawing/2014/main" id="{00D2F126-7B4E-2F3C-4DC5-DEFD03FEEAE4}"/>
              </a:ext>
            </a:extLst>
          </p:cNvPr>
          <p:cNvPicPr>
            <a:picLocks noChangeAspect="1"/>
          </p:cNvPicPr>
          <p:nvPr/>
        </p:nvPicPr>
        <p:blipFill rotWithShape="1">
          <a:blip r:embed="rId3"/>
          <a:srcRect t="93" r="-124" b="68050"/>
          <a:stretch/>
        </p:blipFill>
        <p:spPr>
          <a:xfrm>
            <a:off x="1855008" y="4031645"/>
            <a:ext cx="8021398" cy="1518971"/>
          </a:xfrm>
          <a:prstGeom prst="rect">
            <a:avLst/>
          </a:prstGeom>
          <a:noFill/>
        </p:spPr>
      </p:pic>
      <p:sp>
        <p:nvSpPr>
          <p:cNvPr id="25" name="Rectangle 24">
            <a:extLst>
              <a:ext uri="{FF2B5EF4-FFF2-40B4-BE49-F238E27FC236}">
                <a16:creationId xmlns:a16="http://schemas.microsoft.com/office/drawing/2014/main" id="{02C1F99F-4620-B2E9-005E-F8DE3548325E}"/>
              </a:ext>
            </a:extLst>
          </p:cNvPr>
          <p:cNvSpPr/>
          <p:nvPr/>
        </p:nvSpPr>
        <p:spPr>
          <a:xfrm rot="5400000">
            <a:off x="8549434" y="4671946"/>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1B9793F-2AB9-B8F5-C8D6-1FC0FA0D8BF8}"/>
              </a:ext>
            </a:extLst>
          </p:cNvPr>
          <p:cNvSpPr txBox="1"/>
          <p:nvPr/>
        </p:nvSpPr>
        <p:spPr>
          <a:xfrm>
            <a:off x="2087569" y="4212769"/>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7" name="Oval 26">
            <a:extLst>
              <a:ext uri="{FF2B5EF4-FFF2-40B4-BE49-F238E27FC236}">
                <a16:creationId xmlns:a16="http://schemas.microsoft.com/office/drawing/2014/main" id="{647FCBF8-5A3A-F0CB-0F9D-FDEF6BE074B7}"/>
              </a:ext>
            </a:extLst>
          </p:cNvPr>
          <p:cNvSpPr/>
          <p:nvPr/>
        </p:nvSpPr>
        <p:spPr>
          <a:xfrm>
            <a:off x="2721428" y="4571998"/>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4CCCCD5-B98C-B876-3B9B-BFBAB96D89DC}"/>
              </a:ext>
            </a:extLst>
          </p:cNvPr>
          <p:cNvSpPr/>
          <p:nvPr/>
        </p:nvSpPr>
        <p:spPr>
          <a:xfrm>
            <a:off x="3809998" y="4383971"/>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BAE6DBE-EB72-2EE9-2118-05E96F14E1A5}"/>
              </a:ext>
            </a:extLst>
          </p:cNvPr>
          <p:cNvSpPr/>
          <p:nvPr/>
        </p:nvSpPr>
        <p:spPr>
          <a:xfrm>
            <a:off x="4740232" y="4868881"/>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DEA3877-70C2-DA40-31A1-B87870346DCB}"/>
              </a:ext>
            </a:extLst>
          </p:cNvPr>
          <p:cNvSpPr/>
          <p:nvPr/>
        </p:nvSpPr>
        <p:spPr>
          <a:xfrm rot="5400000">
            <a:off x="1434135" y="4681842"/>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DDAA4837-2627-22E4-D6EE-96DC1D995C24}"/>
              </a:ext>
            </a:extLst>
          </p:cNvPr>
          <p:cNvCxnSpPr/>
          <p:nvPr/>
        </p:nvCxnSpPr>
        <p:spPr>
          <a:xfrm flipV="1">
            <a:off x="4973256" y="4976147"/>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63228E8F-87C9-7F99-852F-A4DF2FBF85C1}"/>
              </a:ext>
            </a:extLst>
          </p:cNvPr>
          <p:cNvCxnSpPr>
            <a:cxnSpLocks/>
          </p:cNvCxnSpPr>
          <p:nvPr/>
        </p:nvCxnSpPr>
        <p:spPr>
          <a:xfrm flipV="1">
            <a:off x="4230547" y="4590324"/>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B4EA2A5C-2E19-65E0-EC20-8B02014E07E2}"/>
              </a:ext>
            </a:extLst>
          </p:cNvPr>
          <p:cNvCxnSpPr>
            <a:cxnSpLocks/>
          </p:cNvCxnSpPr>
          <p:nvPr/>
        </p:nvCxnSpPr>
        <p:spPr>
          <a:xfrm flipV="1">
            <a:off x="3323863" y="4870046"/>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68226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C28DDE5-5804-E2B4-0F5E-BFBB89A73C96}"/>
              </a:ext>
            </a:extLst>
          </p:cNvPr>
          <p:cNvSpPr>
            <a:spLocks noGrp="1"/>
          </p:cNvSpPr>
          <p:nvPr>
            <p:ph type="title"/>
          </p:nvPr>
        </p:nvSpPr>
        <p:spPr>
          <a:xfrm>
            <a:off x="681471" y="979687"/>
            <a:ext cx="8953827" cy="650329"/>
          </a:xfrm>
        </p:spPr>
        <p:txBody>
          <a:bodyPr lIns="91440" tIns="45720" rIns="91440" bIns="45720" anchor="t">
            <a:noAutofit/>
          </a:bodyPr>
          <a:lstStyle/>
          <a:p>
            <a:r>
              <a:rPr lang="en-US" sz="3000">
                <a:latin typeface="Arial"/>
                <a:cs typeface="Arial"/>
              </a:rPr>
              <a:t>Principle of the Multiple-Reflection Time-of-Flight Mass Spectrometer (MR-TOF)</a:t>
            </a:r>
            <a:endParaRPr lang="en-US" sz="3000"/>
          </a:p>
        </p:txBody>
      </p:sp>
      <p:pic>
        <p:nvPicPr>
          <p:cNvPr id="24" name="Content Placeholder 3" descr="A black and white rectangle with a black border&#10;&#10;Description automatically generated">
            <a:extLst>
              <a:ext uri="{FF2B5EF4-FFF2-40B4-BE49-F238E27FC236}">
                <a16:creationId xmlns:a16="http://schemas.microsoft.com/office/drawing/2014/main" id="{00D2F126-7B4E-2F3C-4DC5-DEFD03FEEAE4}"/>
              </a:ext>
            </a:extLst>
          </p:cNvPr>
          <p:cNvPicPr>
            <a:picLocks noChangeAspect="1"/>
          </p:cNvPicPr>
          <p:nvPr/>
        </p:nvPicPr>
        <p:blipFill rotWithShape="1">
          <a:blip r:embed="rId3"/>
          <a:srcRect t="93" r="-124" b="68050"/>
          <a:stretch/>
        </p:blipFill>
        <p:spPr>
          <a:xfrm>
            <a:off x="1828577" y="2393402"/>
            <a:ext cx="8021398" cy="1518971"/>
          </a:xfrm>
          <a:prstGeom prst="rect">
            <a:avLst/>
          </a:prstGeom>
          <a:noFill/>
        </p:spPr>
      </p:pic>
      <p:sp>
        <p:nvSpPr>
          <p:cNvPr id="25" name="Rectangle 24">
            <a:extLst>
              <a:ext uri="{FF2B5EF4-FFF2-40B4-BE49-F238E27FC236}">
                <a16:creationId xmlns:a16="http://schemas.microsoft.com/office/drawing/2014/main" id="{02C1F99F-4620-B2E9-005E-F8DE3548325E}"/>
              </a:ext>
            </a:extLst>
          </p:cNvPr>
          <p:cNvSpPr/>
          <p:nvPr/>
        </p:nvSpPr>
        <p:spPr>
          <a:xfrm rot="5400000">
            <a:off x="8523003" y="3033703"/>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1B9793F-2AB9-B8F5-C8D6-1FC0FA0D8BF8}"/>
              </a:ext>
            </a:extLst>
          </p:cNvPr>
          <p:cNvSpPr txBox="1"/>
          <p:nvPr/>
        </p:nvSpPr>
        <p:spPr>
          <a:xfrm>
            <a:off x="2061138" y="2574526"/>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0" name="Rectangle 29">
            <a:extLst>
              <a:ext uri="{FF2B5EF4-FFF2-40B4-BE49-F238E27FC236}">
                <a16:creationId xmlns:a16="http://schemas.microsoft.com/office/drawing/2014/main" id="{6DEA3877-70C2-DA40-31A1-B87870346DCB}"/>
              </a:ext>
            </a:extLst>
          </p:cNvPr>
          <p:cNvSpPr/>
          <p:nvPr/>
        </p:nvSpPr>
        <p:spPr>
          <a:xfrm rot="5400000">
            <a:off x="1407704" y="304359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6B3142F-8743-72BA-79B6-49B113047164}"/>
              </a:ext>
            </a:extLst>
          </p:cNvPr>
          <p:cNvCxnSpPr/>
          <p:nvPr/>
        </p:nvCxnSpPr>
        <p:spPr>
          <a:xfrm flipV="1">
            <a:off x="6313990" y="3394274"/>
            <a:ext cx="598796" cy="19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9" name="Oval 28">
            <a:extLst>
              <a:ext uri="{FF2B5EF4-FFF2-40B4-BE49-F238E27FC236}">
                <a16:creationId xmlns:a16="http://schemas.microsoft.com/office/drawing/2014/main" id="{EBAE6DBE-EB72-2EE9-2118-05E96F14E1A5}"/>
              </a:ext>
            </a:extLst>
          </p:cNvPr>
          <p:cNvSpPr/>
          <p:nvPr/>
        </p:nvSpPr>
        <p:spPr>
          <a:xfrm>
            <a:off x="6498231" y="3278866"/>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529257C-26E7-51D4-5FC5-C1DFBAE7E8CC}"/>
              </a:ext>
            </a:extLst>
          </p:cNvPr>
          <p:cNvCxnSpPr>
            <a:cxnSpLocks/>
          </p:cNvCxnSpPr>
          <p:nvPr/>
        </p:nvCxnSpPr>
        <p:spPr>
          <a:xfrm flipV="1">
            <a:off x="4404167" y="2940931"/>
            <a:ext cx="916134" cy="19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8" name="Oval 27">
            <a:extLst>
              <a:ext uri="{FF2B5EF4-FFF2-40B4-BE49-F238E27FC236}">
                <a16:creationId xmlns:a16="http://schemas.microsoft.com/office/drawing/2014/main" id="{44CCCCD5-B98C-B876-3B9B-BFBAB96D89DC}"/>
              </a:ext>
            </a:extLst>
          </p:cNvPr>
          <p:cNvSpPr/>
          <p:nvPr/>
        </p:nvSpPr>
        <p:spPr>
          <a:xfrm>
            <a:off x="4651668" y="2736082"/>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CDB8A5D-CCA8-D009-D130-9ACE1DA7538B}"/>
              </a:ext>
            </a:extLst>
          </p:cNvPr>
          <p:cNvCxnSpPr>
            <a:cxnSpLocks/>
          </p:cNvCxnSpPr>
          <p:nvPr/>
        </p:nvCxnSpPr>
        <p:spPr>
          <a:xfrm flipV="1">
            <a:off x="2928396" y="3288172"/>
            <a:ext cx="1143770" cy="193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7" name="Oval 26">
            <a:extLst>
              <a:ext uri="{FF2B5EF4-FFF2-40B4-BE49-F238E27FC236}">
                <a16:creationId xmlns:a16="http://schemas.microsoft.com/office/drawing/2014/main" id="{647FCBF8-5A3A-F0CB-0F9D-FDEF6BE074B7}"/>
              </a:ext>
            </a:extLst>
          </p:cNvPr>
          <p:cNvSpPr/>
          <p:nvPr/>
        </p:nvSpPr>
        <p:spPr>
          <a:xfrm>
            <a:off x="3196567" y="2972337"/>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3" descr="A black and white rectangle with a black border&#10;&#10;Description automatically generated">
            <a:extLst>
              <a:ext uri="{FF2B5EF4-FFF2-40B4-BE49-F238E27FC236}">
                <a16:creationId xmlns:a16="http://schemas.microsoft.com/office/drawing/2014/main" id="{6E440971-8244-87D9-F227-2E36432726DA}"/>
              </a:ext>
            </a:extLst>
          </p:cNvPr>
          <p:cNvPicPr>
            <a:picLocks noChangeAspect="1"/>
          </p:cNvPicPr>
          <p:nvPr/>
        </p:nvPicPr>
        <p:blipFill rotWithShape="1">
          <a:blip r:embed="rId3"/>
          <a:srcRect t="93" r="-124" b="68050"/>
          <a:stretch/>
        </p:blipFill>
        <p:spPr>
          <a:xfrm>
            <a:off x="1835717" y="4079873"/>
            <a:ext cx="8021398" cy="1518971"/>
          </a:xfrm>
          <a:prstGeom prst="rect">
            <a:avLst/>
          </a:prstGeom>
          <a:noFill/>
        </p:spPr>
      </p:pic>
      <p:sp>
        <p:nvSpPr>
          <p:cNvPr id="23" name="TextBox 22">
            <a:extLst>
              <a:ext uri="{FF2B5EF4-FFF2-40B4-BE49-F238E27FC236}">
                <a16:creationId xmlns:a16="http://schemas.microsoft.com/office/drawing/2014/main" id="{0F2D170D-E8E0-B648-1A30-BEF074EE8E4C}"/>
              </a:ext>
            </a:extLst>
          </p:cNvPr>
          <p:cNvSpPr txBox="1"/>
          <p:nvPr/>
        </p:nvSpPr>
        <p:spPr>
          <a:xfrm>
            <a:off x="2068278" y="426099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9" name="Oval 38">
            <a:extLst>
              <a:ext uri="{FF2B5EF4-FFF2-40B4-BE49-F238E27FC236}">
                <a16:creationId xmlns:a16="http://schemas.microsoft.com/office/drawing/2014/main" id="{B0E444EC-5106-F598-F22C-CFF25C2BCC8C}"/>
              </a:ext>
            </a:extLst>
          </p:cNvPr>
          <p:cNvSpPr/>
          <p:nvPr/>
        </p:nvSpPr>
        <p:spPr>
          <a:xfrm>
            <a:off x="6299934" y="4610580"/>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791FF26-5C64-02CA-55DE-5D302853B32C}"/>
              </a:ext>
            </a:extLst>
          </p:cNvPr>
          <p:cNvSpPr/>
          <p:nvPr/>
        </p:nvSpPr>
        <p:spPr>
          <a:xfrm>
            <a:off x="7388505" y="4422553"/>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63AFE64-48F4-03FC-35D3-88C823CBA81D}"/>
              </a:ext>
            </a:extLst>
          </p:cNvPr>
          <p:cNvSpPr/>
          <p:nvPr/>
        </p:nvSpPr>
        <p:spPr>
          <a:xfrm>
            <a:off x="8318738" y="490746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8418D73-BC8C-6586-2D5B-62F42FC2D7AA}"/>
              </a:ext>
            </a:extLst>
          </p:cNvPr>
          <p:cNvSpPr/>
          <p:nvPr/>
        </p:nvSpPr>
        <p:spPr>
          <a:xfrm rot="5400000">
            <a:off x="1414844" y="4730070"/>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F5674793-29F8-A4F3-18B0-F071FC47A17C}"/>
              </a:ext>
            </a:extLst>
          </p:cNvPr>
          <p:cNvCxnSpPr/>
          <p:nvPr/>
        </p:nvCxnSpPr>
        <p:spPr>
          <a:xfrm flipV="1">
            <a:off x="8551762" y="5014729"/>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3147298A-F385-7118-7E09-B5678CD5EF9C}"/>
              </a:ext>
            </a:extLst>
          </p:cNvPr>
          <p:cNvCxnSpPr>
            <a:cxnSpLocks/>
          </p:cNvCxnSpPr>
          <p:nvPr/>
        </p:nvCxnSpPr>
        <p:spPr>
          <a:xfrm flipV="1">
            <a:off x="7809053" y="4628906"/>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012FFE2A-C5F6-8D89-DA12-E33D29EBB8C9}"/>
              </a:ext>
            </a:extLst>
          </p:cNvPr>
          <p:cNvCxnSpPr>
            <a:cxnSpLocks/>
          </p:cNvCxnSpPr>
          <p:nvPr/>
        </p:nvCxnSpPr>
        <p:spPr>
          <a:xfrm flipV="1">
            <a:off x="6902369" y="4908628"/>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2831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13" name="Picture 12" descr="A white rectangular object with blue and green objects on it&#10;&#10;Description automatically generated">
            <a:extLst>
              <a:ext uri="{FF2B5EF4-FFF2-40B4-BE49-F238E27FC236}">
                <a16:creationId xmlns:a16="http://schemas.microsoft.com/office/drawing/2014/main" id="{CC45C192-0DE5-885C-E23C-4339385A2983}"/>
              </a:ext>
            </a:extLst>
          </p:cNvPr>
          <p:cNvPicPr>
            <a:picLocks noChangeAspect="1"/>
          </p:cNvPicPr>
          <p:nvPr/>
        </p:nvPicPr>
        <p:blipFill>
          <a:blip r:embed="rId3"/>
          <a:stretch>
            <a:fillRect/>
          </a:stretch>
        </p:blipFill>
        <p:spPr>
          <a:xfrm>
            <a:off x="-2168859" y="-684987"/>
            <a:ext cx="16807131" cy="9467490"/>
          </a:xfrm>
          <a:prstGeom prst="rect">
            <a:avLst/>
          </a:prstGeom>
        </p:spPr>
      </p:pic>
      <p:sp>
        <p:nvSpPr>
          <p:cNvPr id="5" name="Title 4">
            <a:extLst>
              <a:ext uri="{FF2B5EF4-FFF2-40B4-BE49-F238E27FC236}">
                <a16:creationId xmlns:a16="http://schemas.microsoft.com/office/drawing/2014/main" id="{AC28DDE5-5804-E2B4-0F5E-BFBB89A73C96}"/>
              </a:ext>
            </a:extLst>
          </p:cNvPr>
          <p:cNvSpPr>
            <a:spLocks noGrp="1"/>
          </p:cNvSpPr>
          <p:nvPr>
            <p:ph type="title"/>
          </p:nvPr>
        </p:nvSpPr>
        <p:spPr>
          <a:xfrm>
            <a:off x="681471" y="979687"/>
            <a:ext cx="8953827" cy="650329"/>
          </a:xfrm>
        </p:spPr>
        <p:txBody>
          <a:bodyPr lIns="91440" tIns="45720" rIns="91440" bIns="45720" anchor="t">
            <a:noAutofit/>
          </a:bodyPr>
          <a:lstStyle/>
          <a:p>
            <a:r>
              <a:rPr lang="en-US" sz="3000">
                <a:latin typeface="Arial"/>
                <a:cs typeface="Arial"/>
              </a:rPr>
              <a:t>Principle of the Multiple-Reflection Time-of-Flight Mass Spectrometer (MR-TOF)</a:t>
            </a:r>
            <a:endParaRPr lang="en-US" sz="3000"/>
          </a:p>
        </p:txBody>
      </p:sp>
      <p:cxnSp>
        <p:nvCxnSpPr>
          <p:cNvPr id="12" name="Connector: Curved 11">
            <a:extLst>
              <a:ext uri="{FF2B5EF4-FFF2-40B4-BE49-F238E27FC236}">
                <a16:creationId xmlns:a16="http://schemas.microsoft.com/office/drawing/2014/main" id="{B434E984-3051-0E12-8CA4-1796C086BC5E}"/>
              </a:ext>
            </a:extLst>
          </p:cNvPr>
          <p:cNvCxnSpPr/>
          <p:nvPr/>
        </p:nvCxnSpPr>
        <p:spPr>
          <a:xfrm>
            <a:off x="897256" y="4828646"/>
            <a:ext cx="184682" cy="781533"/>
          </a:xfrm>
          <a:prstGeom prst="curvedConnector3">
            <a:avLst/>
          </a:prstGeom>
          <a:ln>
            <a:solidFill>
              <a:srgbClr val="00A9FF"/>
            </a:solidFill>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21307B5B-4613-8E83-EEC3-F12D9098B493}"/>
              </a:ext>
            </a:extLst>
          </p:cNvPr>
          <p:cNvSpPr txBox="1"/>
          <p:nvPr/>
        </p:nvSpPr>
        <p:spPr>
          <a:xfrm>
            <a:off x="747964" y="5710412"/>
            <a:ext cx="415352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A9FF"/>
                </a:solidFill>
                <a:latin typeface="Arial"/>
                <a:cs typeface="Arial"/>
              </a:rPr>
              <a:t>Electrostatic mirror</a:t>
            </a:r>
          </a:p>
        </p:txBody>
      </p:sp>
    </p:spTree>
    <p:extLst>
      <p:ext uri="{BB962C8B-B14F-4D97-AF65-F5344CB8AC3E}">
        <p14:creationId xmlns:p14="http://schemas.microsoft.com/office/powerpoint/2010/main" val="101618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1B7D269-5F0D-235E-07FD-DE0DEE317CBA}"/>
              </a:ext>
            </a:extLst>
          </p:cNvPr>
          <p:cNvPicPr>
            <a:picLocks noChangeAspect="1"/>
          </p:cNvPicPr>
          <p:nvPr/>
        </p:nvPicPr>
        <p:blipFill rotWithShape="1">
          <a:blip r:embed="rId4"/>
          <a:srcRect l="4963" t="11548" r="8561" b="262"/>
          <a:stretch/>
        </p:blipFill>
        <p:spPr>
          <a:xfrm>
            <a:off x="3483274" y="2437235"/>
            <a:ext cx="8705984" cy="4191084"/>
          </a:xfrm>
          <a:prstGeom prst="rect">
            <a:avLst/>
          </a:prstGeom>
        </p:spPr>
      </p:pic>
      <p:sp>
        <p:nvSpPr>
          <p:cNvPr id="11" name="Title 5">
            <a:extLst>
              <a:ext uri="{FF2B5EF4-FFF2-40B4-BE49-F238E27FC236}">
                <a16:creationId xmlns:a16="http://schemas.microsoft.com/office/drawing/2014/main" id="{09B4A7C2-E38B-E34C-C7EE-5C4AB9D49001}"/>
              </a:ext>
            </a:extLst>
          </p:cNvPr>
          <p:cNvSpPr>
            <a:spLocks noGrp="1"/>
          </p:cNvSpPr>
          <p:nvPr>
            <p:ph type="title"/>
          </p:nvPr>
        </p:nvSpPr>
        <p:spPr>
          <a:xfrm>
            <a:off x="773410" y="979687"/>
            <a:ext cx="10064407" cy="637077"/>
          </a:xfrm>
        </p:spPr>
        <p:txBody>
          <a:bodyPr lIns="91440" tIns="45720" rIns="91440" bIns="45720" anchor="t">
            <a:noAutofit/>
          </a:bodyPr>
          <a:lstStyle/>
          <a:p>
            <a:r>
              <a:rPr lang="en-US" sz="3000" dirty="0">
                <a:latin typeface="Arial"/>
                <a:cs typeface="Arial"/>
              </a:rPr>
              <a:t>Spectrum shows high resolving power allowing fully-resolved tin peaks</a:t>
            </a:r>
            <a:endParaRPr lang="en-US" sz="3000" dirty="0"/>
          </a:p>
        </p:txBody>
      </p:sp>
      <p:pic>
        <p:nvPicPr>
          <p:cNvPr id="6" name="Picture 5">
            <a:extLst>
              <a:ext uri="{FF2B5EF4-FFF2-40B4-BE49-F238E27FC236}">
                <a16:creationId xmlns:a16="http://schemas.microsoft.com/office/drawing/2014/main" id="{7B284164-0E7C-7F3D-D632-956CE36D54B2}"/>
              </a:ext>
            </a:extLst>
          </p:cNvPr>
          <p:cNvPicPr>
            <a:picLocks noChangeAspect="1"/>
          </p:cNvPicPr>
          <p:nvPr/>
        </p:nvPicPr>
        <p:blipFill>
          <a:blip r:embed="rId5"/>
          <a:stretch>
            <a:fillRect/>
          </a:stretch>
        </p:blipFill>
        <p:spPr>
          <a:xfrm>
            <a:off x="382434" y="3421626"/>
            <a:ext cx="2415268" cy="877660"/>
          </a:xfrm>
          <a:prstGeom prst="rect">
            <a:avLst/>
          </a:prstGeom>
        </p:spPr>
      </p:pic>
      <p:sp>
        <p:nvSpPr>
          <p:cNvPr id="8" name="TextBox 7">
            <a:extLst>
              <a:ext uri="{FF2B5EF4-FFF2-40B4-BE49-F238E27FC236}">
                <a16:creationId xmlns:a16="http://schemas.microsoft.com/office/drawing/2014/main" id="{01E87C0F-A418-F008-C749-964A278852B5}"/>
              </a:ext>
            </a:extLst>
          </p:cNvPr>
          <p:cNvSpPr txBox="1"/>
          <p:nvPr/>
        </p:nvSpPr>
        <p:spPr>
          <a:xfrm>
            <a:off x="1243032" y="219983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A9FF"/>
                </a:solidFill>
                <a:cs typeface="Arial"/>
              </a:rPr>
              <a:t>c, t</a:t>
            </a:r>
            <a:r>
              <a:rPr lang="en-US" baseline="-25000">
                <a:solidFill>
                  <a:srgbClr val="00A9FF"/>
                </a:solidFill>
                <a:cs typeface="Arial"/>
              </a:rPr>
              <a:t>0</a:t>
            </a:r>
            <a:r>
              <a:rPr lang="en-US">
                <a:solidFill>
                  <a:srgbClr val="00A9FF"/>
                </a:solidFill>
                <a:cs typeface="Arial"/>
              </a:rPr>
              <a:t>, b: calibration parameters</a:t>
            </a:r>
            <a:endParaRPr lang="en-US">
              <a:solidFill>
                <a:srgbClr val="00A9FF"/>
              </a:solidFill>
            </a:endParaRPr>
          </a:p>
        </p:txBody>
      </p:sp>
      <p:cxnSp>
        <p:nvCxnSpPr>
          <p:cNvPr id="13" name="Straight Arrow Connector 12">
            <a:extLst>
              <a:ext uri="{FF2B5EF4-FFF2-40B4-BE49-F238E27FC236}">
                <a16:creationId xmlns:a16="http://schemas.microsoft.com/office/drawing/2014/main" id="{1FFCBFDA-701F-B85A-FAB0-238268DC597A}"/>
              </a:ext>
            </a:extLst>
          </p:cNvPr>
          <p:cNvCxnSpPr>
            <a:cxnSpLocks/>
          </p:cNvCxnSpPr>
          <p:nvPr/>
        </p:nvCxnSpPr>
        <p:spPr>
          <a:xfrm flipH="1">
            <a:off x="1345949" y="2941104"/>
            <a:ext cx="500741" cy="566057"/>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A2E18F2E-24F7-EB55-2F5B-734A31ABEC0A}"/>
              </a:ext>
            </a:extLst>
          </p:cNvPr>
          <p:cNvCxnSpPr>
            <a:cxnSpLocks/>
          </p:cNvCxnSpPr>
          <p:nvPr/>
        </p:nvCxnSpPr>
        <p:spPr>
          <a:xfrm flipH="1">
            <a:off x="2218385" y="2941104"/>
            <a:ext cx="500741" cy="566057"/>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0C6D345B-36C6-EB68-5D1B-5F4B701C28D7}"/>
              </a:ext>
            </a:extLst>
          </p:cNvPr>
          <p:cNvCxnSpPr>
            <a:cxnSpLocks/>
          </p:cNvCxnSpPr>
          <p:nvPr/>
        </p:nvCxnSpPr>
        <p:spPr>
          <a:xfrm flipH="1">
            <a:off x="2428209" y="3098429"/>
            <a:ext cx="688118" cy="828384"/>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8F905D1-375D-D8B9-E991-6AFEBD07B339}"/>
              </a:ext>
            </a:extLst>
          </p:cNvPr>
          <p:cNvCxnSpPr>
            <a:cxnSpLocks/>
          </p:cNvCxnSpPr>
          <p:nvPr/>
        </p:nvCxnSpPr>
        <p:spPr>
          <a:xfrm flipV="1">
            <a:off x="1790849" y="4291247"/>
            <a:ext cx="187914" cy="410352"/>
          </a:xfrm>
          <a:prstGeom prst="straightConnector1">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43207EB-BC52-4948-9D89-F9BEB672ED7C}"/>
              </a:ext>
            </a:extLst>
          </p:cNvPr>
          <p:cNvSpPr txBox="1"/>
          <p:nvPr/>
        </p:nvSpPr>
        <p:spPr>
          <a:xfrm>
            <a:off x="306213" y="4896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A9FF"/>
                </a:solidFill>
                <a:cs typeface="Arial"/>
              </a:rPr>
              <a:t>N</a:t>
            </a:r>
            <a:r>
              <a:rPr lang="en-US" baseline="-25000">
                <a:solidFill>
                  <a:srgbClr val="00A9FF"/>
                </a:solidFill>
                <a:cs typeface="Arial"/>
              </a:rPr>
              <a:t>IT</a:t>
            </a:r>
            <a:r>
              <a:rPr lang="en-US">
                <a:solidFill>
                  <a:srgbClr val="00A9FF"/>
                </a:solidFill>
                <a:cs typeface="Arial"/>
              </a:rPr>
              <a:t>: number of turns</a:t>
            </a:r>
          </a:p>
        </p:txBody>
      </p:sp>
      <p:sp>
        <p:nvSpPr>
          <p:cNvPr id="5" name="TextBox 4">
            <a:extLst>
              <a:ext uri="{FF2B5EF4-FFF2-40B4-BE49-F238E27FC236}">
                <a16:creationId xmlns:a16="http://schemas.microsoft.com/office/drawing/2014/main" id="{1BBF69CF-7773-611A-CCA6-FCBBD973BAF0}"/>
              </a:ext>
            </a:extLst>
          </p:cNvPr>
          <p:cNvSpPr txBox="1"/>
          <p:nvPr/>
        </p:nvSpPr>
        <p:spPr>
          <a:xfrm>
            <a:off x="10923943" y="400548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00A9FF"/>
                </a:solidFill>
                <a:cs typeface="Arial"/>
              </a:rPr>
              <a:t>107</a:t>
            </a:r>
            <a:r>
              <a:rPr lang="en-US">
                <a:solidFill>
                  <a:srgbClr val="00A9FF"/>
                </a:solidFill>
                <a:cs typeface="Arial"/>
              </a:rPr>
              <a:t>Sn</a:t>
            </a:r>
          </a:p>
        </p:txBody>
      </p:sp>
      <p:sp>
        <p:nvSpPr>
          <p:cNvPr id="9" name="TextBox 8">
            <a:extLst>
              <a:ext uri="{FF2B5EF4-FFF2-40B4-BE49-F238E27FC236}">
                <a16:creationId xmlns:a16="http://schemas.microsoft.com/office/drawing/2014/main" id="{FEA8C523-92C7-466C-A146-98EDAE8910B9}"/>
              </a:ext>
            </a:extLst>
          </p:cNvPr>
          <p:cNvSpPr txBox="1"/>
          <p:nvPr/>
        </p:nvSpPr>
        <p:spPr>
          <a:xfrm>
            <a:off x="9637286" y="278129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000000"/>
                </a:solidFill>
                <a:cs typeface="Arial"/>
              </a:rPr>
              <a:t>107g</a:t>
            </a:r>
            <a:r>
              <a:rPr lang="en-US">
                <a:solidFill>
                  <a:srgbClr val="000000"/>
                </a:solidFill>
                <a:cs typeface="Arial"/>
              </a:rPr>
              <a:t>In</a:t>
            </a:r>
            <a:endParaRPr lang="en-US" sz="1200" baseline="30000">
              <a:solidFill>
                <a:srgbClr val="000000"/>
              </a:solidFill>
              <a:cs typeface="Arial"/>
            </a:endParaRPr>
          </a:p>
          <a:p>
            <a:r>
              <a:rPr lang="en-US" baseline="30000">
                <a:solidFill>
                  <a:srgbClr val="000000"/>
                </a:solidFill>
                <a:cs typeface="Arial"/>
              </a:rPr>
              <a:t>107m</a:t>
            </a:r>
            <a:r>
              <a:rPr lang="en-US">
                <a:solidFill>
                  <a:srgbClr val="000000"/>
                </a:solidFill>
                <a:cs typeface="Arial"/>
              </a:rPr>
              <a:t>In</a:t>
            </a:r>
            <a:endParaRPr lang="en-US" sz="1200" baseline="30000">
              <a:solidFill>
                <a:srgbClr val="000000"/>
              </a:solidFill>
              <a:cs typeface="Arial"/>
            </a:endParaRPr>
          </a:p>
        </p:txBody>
      </p:sp>
      <p:sp>
        <p:nvSpPr>
          <p:cNvPr id="10" name="TextBox 9">
            <a:extLst>
              <a:ext uri="{FF2B5EF4-FFF2-40B4-BE49-F238E27FC236}">
                <a16:creationId xmlns:a16="http://schemas.microsoft.com/office/drawing/2014/main" id="{E05DDDBF-B16D-0111-15C7-22E943AB3F0B}"/>
              </a:ext>
            </a:extLst>
          </p:cNvPr>
          <p:cNvSpPr txBox="1"/>
          <p:nvPr/>
        </p:nvSpPr>
        <p:spPr>
          <a:xfrm>
            <a:off x="5802303" y="32309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000000"/>
                </a:solidFill>
                <a:cs typeface="Arial"/>
              </a:rPr>
              <a:t>91</a:t>
            </a:r>
            <a:r>
              <a:rPr lang="en-US">
                <a:solidFill>
                  <a:srgbClr val="000000"/>
                </a:solidFill>
                <a:cs typeface="Arial"/>
              </a:rPr>
              <a:t>Zr</a:t>
            </a:r>
            <a:r>
              <a:rPr lang="en-US" baseline="30000">
                <a:solidFill>
                  <a:srgbClr val="000000"/>
                </a:solidFill>
                <a:cs typeface="Arial"/>
              </a:rPr>
              <a:t>16</a:t>
            </a:r>
            <a:r>
              <a:rPr lang="en-US">
                <a:solidFill>
                  <a:srgbClr val="000000"/>
                </a:solidFill>
                <a:cs typeface="Arial"/>
              </a:rPr>
              <a:t>O</a:t>
            </a:r>
            <a:r>
              <a:rPr lang="en-US" baseline="30000">
                <a:solidFill>
                  <a:srgbClr val="000000"/>
                </a:solidFill>
                <a:cs typeface="Arial"/>
              </a:rPr>
              <a:t>+</a:t>
            </a:r>
          </a:p>
        </p:txBody>
      </p:sp>
      <p:sp>
        <p:nvSpPr>
          <p:cNvPr id="12" name="TextBox 11">
            <a:extLst>
              <a:ext uri="{FF2B5EF4-FFF2-40B4-BE49-F238E27FC236}">
                <a16:creationId xmlns:a16="http://schemas.microsoft.com/office/drawing/2014/main" id="{A2DAA43A-0F71-6F6B-C547-3077C483CC5E}"/>
              </a:ext>
            </a:extLst>
          </p:cNvPr>
          <p:cNvSpPr txBox="1"/>
          <p:nvPr/>
        </p:nvSpPr>
        <p:spPr>
          <a:xfrm>
            <a:off x="6202040" y="2593913"/>
            <a:ext cx="96936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000000"/>
                </a:solidFill>
                <a:cs typeface="Arial"/>
              </a:rPr>
              <a:t>91</a:t>
            </a:r>
            <a:r>
              <a:rPr lang="en-US">
                <a:solidFill>
                  <a:srgbClr val="000000"/>
                </a:solidFill>
                <a:cs typeface="Arial"/>
              </a:rPr>
              <a:t>Y</a:t>
            </a:r>
            <a:r>
              <a:rPr lang="en-US" baseline="30000">
                <a:solidFill>
                  <a:srgbClr val="000000"/>
                </a:solidFill>
                <a:cs typeface="Arial"/>
              </a:rPr>
              <a:t>16</a:t>
            </a:r>
            <a:r>
              <a:rPr lang="en-US">
                <a:solidFill>
                  <a:srgbClr val="000000"/>
                </a:solidFill>
                <a:cs typeface="Arial"/>
              </a:rPr>
              <a:t>O</a:t>
            </a:r>
            <a:r>
              <a:rPr lang="en-US" baseline="30000">
                <a:solidFill>
                  <a:srgbClr val="000000"/>
                </a:solidFill>
                <a:cs typeface="Arial"/>
              </a:rPr>
              <a:t>+</a:t>
            </a:r>
          </a:p>
        </p:txBody>
      </p:sp>
    </p:spTree>
    <p:extLst>
      <p:ext uri="{BB962C8B-B14F-4D97-AF65-F5344CB8AC3E}">
        <p14:creationId xmlns:p14="http://schemas.microsoft.com/office/powerpoint/2010/main" val="72343517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9808F-ECF3-9802-187F-CF4F2316670F}"/>
            </a:ext>
          </a:extLst>
        </p:cNvPr>
        <p:cNvGrpSpPr/>
        <p:nvPr/>
      </p:nvGrpSpPr>
      <p:grpSpPr>
        <a:xfrm>
          <a:off x="0" y="0"/>
          <a:ext cx="0" cy="0"/>
          <a:chOff x="0" y="0"/>
          <a:chExt cx="0" cy="0"/>
        </a:xfrm>
      </p:grpSpPr>
      <p:sp>
        <p:nvSpPr>
          <p:cNvPr id="25" name="Content Placeholder 4">
            <a:extLst>
              <a:ext uri="{FF2B5EF4-FFF2-40B4-BE49-F238E27FC236}">
                <a16:creationId xmlns:a16="http://schemas.microsoft.com/office/drawing/2014/main" id="{E2E223E9-3A26-657F-B088-69A47CDF2342}"/>
              </a:ext>
            </a:extLst>
          </p:cNvPr>
          <p:cNvSpPr>
            <a:spLocks noGrp="1"/>
          </p:cNvSpPr>
          <p:nvPr>
            <p:ph sz="half" idx="13"/>
          </p:nvPr>
        </p:nvSpPr>
        <p:spPr>
          <a:xfrm>
            <a:off x="7175771" y="1957628"/>
            <a:ext cx="4869744" cy="4190439"/>
          </a:xfrm>
        </p:spPr>
        <p:txBody>
          <a:bodyPr lIns="91440" tIns="45720" rIns="91440" bIns="45720" anchor="t">
            <a:noAutofit/>
          </a:bodyPr>
          <a:lstStyle/>
          <a:p>
            <a:r>
              <a:rPr lang="en-US" sz="2600" dirty="0">
                <a:cs typeface="Arial"/>
              </a:rPr>
              <a:t>In excellent agreement with previous Penning trap measurements (gold standard for mass spectrometry) in fraction of the time</a:t>
            </a:r>
          </a:p>
          <a:p>
            <a:r>
              <a:rPr lang="en-US" sz="2600" dirty="0">
                <a:cs typeface="Arial"/>
              </a:rPr>
              <a:t>Achieved precisions are acceptable to make inferences about nuclear structure </a:t>
            </a:r>
          </a:p>
        </p:txBody>
      </p:sp>
      <p:sp>
        <p:nvSpPr>
          <p:cNvPr id="16" name="Title 5">
            <a:extLst>
              <a:ext uri="{FF2B5EF4-FFF2-40B4-BE49-F238E27FC236}">
                <a16:creationId xmlns:a16="http://schemas.microsoft.com/office/drawing/2014/main" id="{C9BA13CF-CDEC-C0C4-F33C-F1A99B80B1F5}"/>
              </a:ext>
            </a:extLst>
          </p:cNvPr>
          <p:cNvSpPr>
            <a:spLocks noGrp="1"/>
          </p:cNvSpPr>
          <p:nvPr>
            <p:ph type="title"/>
          </p:nvPr>
        </p:nvSpPr>
        <p:spPr>
          <a:xfrm>
            <a:off x="798394" y="529982"/>
            <a:ext cx="10064407" cy="637077"/>
          </a:xfrm>
        </p:spPr>
        <p:txBody>
          <a:bodyPr lIns="91440" tIns="45720" rIns="91440" bIns="45720" anchor="t">
            <a:noAutofit/>
          </a:bodyPr>
          <a:lstStyle/>
          <a:p>
            <a:r>
              <a:rPr lang="en-US" sz="3000">
                <a:latin typeface="Arial"/>
                <a:cs typeface="Arial"/>
              </a:rPr>
              <a:t>Preliminary results agree with gold standard of mass spectrometry </a:t>
            </a:r>
          </a:p>
        </p:txBody>
      </p:sp>
      <p:pic>
        <p:nvPicPr>
          <p:cNvPr id="4" name="Picture 3" descr="A graph with lines and dots&#10;&#10;Description automatically generated">
            <a:extLst>
              <a:ext uri="{FF2B5EF4-FFF2-40B4-BE49-F238E27FC236}">
                <a16:creationId xmlns:a16="http://schemas.microsoft.com/office/drawing/2014/main" id="{76573442-DC59-571D-FDA9-51009B4349FA}"/>
              </a:ext>
            </a:extLst>
          </p:cNvPr>
          <p:cNvPicPr>
            <a:picLocks noChangeAspect="1"/>
          </p:cNvPicPr>
          <p:nvPr/>
        </p:nvPicPr>
        <p:blipFill>
          <a:blip r:embed="rId3"/>
          <a:stretch>
            <a:fillRect/>
          </a:stretch>
        </p:blipFill>
        <p:spPr>
          <a:xfrm>
            <a:off x="234" y="1608943"/>
            <a:ext cx="7032417" cy="5251554"/>
          </a:xfrm>
          <a:prstGeom prst="rect">
            <a:avLst/>
          </a:prstGeom>
        </p:spPr>
      </p:pic>
    </p:spTree>
    <p:extLst>
      <p:ext uri="{BB962C8B-B14F-4D97-AF65-F5344CB8AC3E}">
        <p14:creationId xmlns:p14="http://schemas.microsoft.com/office/powerpoint/2010/main" val="1523220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E3AFD-4635-7D40-BDD4-F1985D0EC6E6}"/>
            </a:ext>
          </a:extLst>
        </p:cNvPr>
        <p:cNvGrpSpPr/>
        <p:nvPr/>
      </p:nvGrpSpPr>
      <p:grpSpPr>
        <a:xfrm>
          <a:off x="0" y="0"/>
          <a:ext cx="0" cy="0"/>
          <a:chOff x="0" y="0"/>
          <a:chExt cx="0" cy="0"/>
        </a:xfrm>
      </p:grpSpPr>
      <p:pic>
        <p:nvPicPr>
          <p:cNvPr id="4" name="Picture 3" descr="A graph of a number of electrons&#10;&#10;Description automatically generated">
            <a:extLst>
              <a:ext uri="{FF2B5EF4-FFF2-40B4-BE49-F238E27FC236}">
                <a16:creationId xmlns:a16="http://schemas.microsoft.com/office/drawing/2014/main" id="{AB286E18-3FE5-E601-B763-E96A112F968D}"/>
              </a:ext>
            </a:extLst>
          </p:cNvPr>
          <p:cNvPicPr>
            <a:picLocks noChangeAspect="1"/>
          </p:cNvPicPr>
          <p:nvPr/>
        </p:nvPicPr>
        <p:blipFill>
          <a:blip r:embed="rId4"/>
          <a:stretch>
            <a:fillRect/>
          </a:stretch>
        </p:blipFill>
        <p:spPr>
          <a:xfrm>
            <a:off x="5030" y="1572236"/>
            <a:ext cx="6714184" cy="5291354"/>
          </a:xfrm>
          <a:prstGeom prst="rect">
            <a:avLst/>
          </a:prstGeom>
        </p:spPr>
      </p:pic>
      <p:sp>
        <p:nvSpPr>
          <p:cNvPr id="5" name="Oval 4">
            <a:extLst>
              <a:ext uri="{FF2B5EF4-FFF2-40B4-BE49-F238E27FC236}">
                <a16:creationId xmlns:a16="http://schemas.microsoft.com/office/drawing/2014/main" id="{110BD64B-F429-3560-00C1-6C9B56BFCCCD}"/>
              </a:ext>
            </a:extLst>
          </p:cNvPr>
          <p:cNvSpPr/>
          <p:nvPr/>
        </p:nvSpPr>
        <p:spPr>
          <a:xfrm>
            <a:off x="2429654" y="3647608"/>
            <a:ext cx="1249180" cy="131163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F7F4DF0-346A-4FB5-FB5C-3253FA1E5A18}"/>
              </a:ext>
            </a:extLst>
          </p:cNvPr>
          <p:cNvSpPr>
            <a:spLocks noGrp="1"/>
          </p:cNvSpPr>
          <p:nvPr>
            <p:ph idx="1"/>
          </p:nvPr>
        </p:nvSpPr>
        <p:spPr>
          <a:xfrm>
            <a:off x="7085854" y="4758111"/>
            <a:ext cx="6028292" cy="1940946"/>
          </a:xfrm>
        </p:spPr>
        <p:txBody>
          <a:bodyPr lIns="91440" tIns="45720" rIns="91440" bIns="45720" anchor="ctr">
            <a:normAutofit lnSpcReduction="10000"/>
          </a:bodyPr>
          <a:lstStyle/>
          <a:p>
            <a:pPr marL="0" indent="0">
              <a:buNone/>
            </a:pPr>
            <a:endParaRPr lang="en-US">
              <a:cs typeface="Arial"/>
            </a:endParaRPr>
          </a:p>
          <a:p>
            <a:pPr>
              <a:buFont typeface="Wingdings"/>
              <a:buChar char="§"/>
            </a:pPr>
            <a:r>
              <a:rPr lang="en-US">
                <a:latin typeface="Arial"/>
                <a:cs typeface="Arial"/>
              </a:rPr>
              <a:t>Mass surface measured is consistent with expected nuclear shell model </a:t>
            </a:r>
          </a:p>
          <a:p>
            <a:pPr>
              <a:buFont typeface="Wingdings"/>
            </a:pPr>
            <a:endParaRPr lang="en-US" dirty="0"/>
          </a:p>
          <a:p>
            <a:endParaRPr lang="en-US"/>
          </a:p>
        </p:txBody>
      </p:sp>
      <p:pic>
        <p:nvPicPr>
          <p:cNvPr id="7" name="Picture 6" descr="A graph of a number of numbers&#10;&#10;Description automatically generated">
            <a:extLst>
              <a:ext uri="{FF2B5EF4-FFF2-40B4-BE49-F238E27FC236}">
                <a16:creationId xmlns:a16="http://schemas.microsoft.com/office/drawing/2014/main" id="{4544B038-A268-D5DE-9AA0-B43618DCB8A4}"/>
              </a:ext>
            </a:extLst>
          </p:cNvPr>
          <p:cNvPicPr>
            <a:picLocks noChangeAspect="1"/>
          </p:cNvPicPr>
          <p:nvPr/>
        </p:nvPicPr>
        <p:blipFill>
          <a:blip r:embed="rId5"/>
          <a:stretch>
            <a:fillRect/>
          </a:stretch>
        </p:blipFill>
        <p:spPr>
          <a:xfrm>
            <a:off x="6529507" y="290793"/>
            <a:ext cx="5304176" cy="4005028"/>
          </a:xfrm>
          <a:prstGeom prst="rect">
            <a:avLst/>
          </a:prstGeom>
        </p:spPr>
      </p:pic>
      <p:cxnSp>
        <p:nvCxnSpPr>
          <p:cNvPr id="6" name="Straight Arrow Connector 5">
            <a:extLst>
              <a:ext uri="{FF2B5EF4-FFF2-40B4-BE49-F238E27FC236}">
                <a16:creationId xmlns:a16="http://schemas.microsoft.com/office/drawing/2014/main" id="{2608C830-E6F8-784E-6610-A1222F3CA9FC}"/>
              </a:ext>
            </a:extLst>
          </p:cNvPr>
          <p:cNvCxnSpPr/>
          <p:nvPr/>
        </p:nvCxnSpPr>
        <p:spPr>
          <a:xfrm flipV="1">
            <a:off x="4049513" y="2299743"/>
            <a:ext cx="4337153" cy="14965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768536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C5A6-96ED-2016-E116-343F1A75D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5CD0A-F58C-660D-13F8-47AC60B089B7}"/>
              </a:ext>
            </a:extLst>
          </p:cNvPr>
          <p:cNvSpPr>
            <a:spLocks noGrp="1"/>
          </p:cNvSpPr>
          <p:nvPr>
            <p:ph type="title"/>
          </p:nvPr>
        </p:nvSpPr>
        <p:spPr>
          <a:xfrm>
            <a:off x="681471" y="979687"/>
            <a:ext cx="8953827" cy="650329"/>
          </a:xfrm>
        </p:spPr>
        <p:txBody>
          <a:bodyPr lIns="91440" tIns="45720" rIns="91440" bIns="45720">
            <a:normAutofit/>
          </a:bodyPr>
          <a:lstStyle/>
          <a:p>
            <a:r>
              <a:rPr lang="en-US" sz="3000"/>
              <a:t>Summary</a:t>
            </a:r>
          </a:p>
        </p:txBody>
      </p:sp>
      <p:graphicFrame>
        <p:nvGraphicFramePr>
          <p:cNvPr id="12" name="Content Placeholder 3">
            <a:extLst>
              <a:ext uri="{FF2B5EF4-FFF2-40B4-BE49-F238E27FC236}">
                <a16:creationId xmlns:a16="http://schemas.microsoft.com/office/drawing/2014/main" id="{BB8D20E5-C232-4017-FE3C-0537C4D996ED}"/>
              </a:ext>
            </a:extLst>
          </p:cNvPr>
          <p:cNvGraphicFramePr>
            <a:graphicFrameLocks noGrp="1"/>
          </p:cNvGraphicFramePr>
          <p:nvPr>
            <p:ph idx="1"/>
            <p:extLst>
              <p:ext uri="{D42A27DB-BD31-4B8C-83A1-F6EECF244321}">
                <p14:modId xmlns:p14="http://schemas.microsoft.com/office/powerpoint/2010/main" val="2135428717"/>
              </p:ext>
            </p:extLst>
          </p:nvPr>
        </p:nvGraphicFramePr>
        <p:xfrm>
          <a:off x="681471" y="2032777"/>
          <a:ext cx="8953827" cy="3939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473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4D8494-7655-973A-6917-629D6BD7E41D}"/>
              </a:ext>
            </a:extLst>
          </p:cNvPr>
          <p:cNvPicPr>
            <a:picLocks noChangeAspect="1"/>
          </p:cNvPicPr>
          <p:nvPr/>
        </p:nvPicPr>
        <p:blipFill>
          <a:blip r:embed="rId2"/>
          <a:stretch>
            <a:fillRect/>
          </a:stretch>
        </p:blipFill>
        <p:spPr>
          <a:xfrm>
            <a:off x="2802771" y="5993646"/>
            <a:ext cx="1914525" cy="866775"/>
          </a:xfrm>
          <a:prstGeom prst="rect">
            <a:avLst/>
          </a:prstGeom>
        </p:spPr>
      </p:pic>
    </p:spTree>
    <p:extLst>
      <p:ext uri="{BB962C8B-B14F-4D97-AF65-F5344CB8AC3E}">
        <p14:creationId xmlns:p14="http://schemas.microsoft.com/office/powerpoint/2010/main" val="148928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B09C-87DE-1698-653E-A20ABBDF47AE}"/>
            </a:ext>
          </a:extLst>
        </p:cNvPr>
        <p:cNvGrpSpPr/>
        <p:nvPr/>
      </p:nvGrpSpPr>
      <p:grpSpPr>
        <a:xfrm>
          <a:off x="0" y="0"/>
          <a:ext cx="0" cy="0"/>
          <a:chOff x="0" y="0"/>
          <a:chExt cx="0" cy="0"/>
        </a:xfrm>
      </p:grpSpPr>
      <p:pic>
        <p:nvPicPr>
          <p:cNvPr id="8" name="Content Placeholder 7" descr="A diagram of a football game&#10;&#10;Description automatically generated">
            <a:extLst>
              <a:ext uri="{FF2B5EF4-FFF2-40B4-BE49-F238E27FC236}">
                <a16:creationId xmlns:a16="http://schemas.microsoft.com/office/drawing/2014/main" id="{C1117C9F-5F13-01B3-6F2B-AE91FD25C106}"/>
              </a:ext>
            </a:extLst>
          </p:cNvPr>
          <p:cNvPicPr>
            <a:picLocks noGrp="1" noChangeAspect="1"/>
          </p:cNvPicPr>
          <p:nvPr>
            <p:ph idx="1"/>
          </p:nvPr>
        </p:nvPicPr>
        <p:blipFill>
          <a:blip r:embed="rId3"/>
          <a:stretch>
            <a:fillRect/>
          </a:stretch>
        </p:blipFill>
        <p:spPr>
          <a:xfrm>
            <a:off x="1811425" y="1951007"/>
            <a:ext cx="8562975" cy="2952750"/>
          </a:xfrm>
        </p:spPr>
      </p:pic>
      <p:sp>
        <p:nvSpPr>
          <p:cNvPr id="3" name="Title 1">
            <a:extLst>
              <a:ext uri="{FF2B5EF4-FFF2-40B4-BE49-F238E27FC236}">
                <a16:creationId xmlns:a16="http://schemas.microsoft.com/office/drawing/2014/main" id="{9DC7ACC8-2548-E3FA-AB8B-231E6457A7EB}"/>
              </a:ext>
            </a:extLst>
          </p:cNvPr>
          <p:cNvSpPr>
            <a:spLocks noGrp="1"/>
          </p:cNvSpPr>
          <p:nvPr>
            <p:ph type="title"/>
          </p:nvPr>
        </p:nvSpPr>
        <p:spPr>
          <a:xfrm>
            <a:off x="681471" y="979687"/>
            <a:ext cx="8953827" cy="650329"/>
          </a:xfrm>
        </p:spPr>
        <p:txBody>
          <a:bodyPr lIns="91440" tIns="45720" rIns="91440" bIns="45720" anchor="t">
            <a:normAutofit/>
          </a:bodyPr>
          <a:lstStyle/>
          <a:p>
            <a:r>
              <a:rPr lang="en-US">
                <a:latin typeface="Arial"/>
                <a:cs typeface="Arial"/>
              </a:rPr>
              <a:t>Ions in MR-TOF</a:t>
            </a:r>
            <a:endParaRPr lang="en-US"/>
          </a:p>
        </p:txBody>
      </p:sp>
    </p:spTree>
    <p:extLst>
      <p:ext uri="{BB962C8B-B14F-4D97-AF65-F5344CB8AC3E}">
        <p14:creationId xmlns:p14="http://schemas.microsoft.com/office/powerpoint/2010/main" val="3777298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E29E7-611A-A1D6-5D1A-69BCB883D79B}"/>
            </a:ext>
          </a:extLst>
        </p:cNvPr>
        <p:cNvGrpSpPr/>
        <p:nvPr/>
      </p:nvGrpSpPr>
      <p:grpSpPr>
        <a:xfrm>
          <a:off x="0" y="0"/>
          <a:ext cx="0" cy="0"/>
          <a:chOff x="0" y="0"/>
          <a:chExt cx="0" cy="0"/>
        </a:xfrm>
      </p:grpSpPr>
      <p:pic>
        <p:nvPicPr>
          <p:cNvPr id="3" name="Picture 2" descr="A donkey and a green creature&#10;&#10;Description automatically generated">
            <a:extLst>
              <a:ext uri="{FF2B5EF4-FFF2-40B4-BE49-F238E27FC236}">
                <a16:creationId xmlns:a16="http://schemas.microsoft.com/office/drawing/2014/main" id="{5624AB13-669B-0C8A-C70A-385260D98A80}"/>
              </a:ext>
            </a:extLst>
          </p:cNvPr>
          <p:cNvPicPr>
            <a:picLocks noChangeAspect="1"/>
          </p:cNvPicPr>
          <p:nvPr/>
        </p:nvPicPr>
        <p:blipFill>
          <a:blip r:embed="rId3"/>
          <a:stretch>
            <a:fillRect/>
          </a:stretch>
        </p:blipFill>
        <p:spPr>
          <a:xfrm>
            <a:off x="1888762" y="-2571"/>
            <a:ext cx="8414476" cy="6863142"/>
          </a:xfrm>
          <a:prstGeom prst="rect">
            <a:avLst/>
          </a:prstGeom>
        </p:spPr>
      </p:pic>
    </p:spTree>
    <p:extLst>
      <p:ext uri="{BB962C8B-B14F-4D97-AF65-F5344CB8AC3E}">
        <p14:creationId xmlns:p14="http://schemas.microsoft.com/office/powerpoint/2010/main" val="207015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0235-3FC6-1379-15DA-15F9DFCE9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F68300-B4CC-1564-042C-0EB6A2DB115E}"/>
              </a:ext>
            </a:extLst>
          </p:cNvPr>
          <p:cNvSpPr>
            <a:spLocks noGrp="1"/>
          </p:cNvSpPr>
          <p:nvPr>
            <p:ph type="title"/>
          </p:nvPr>
        </p:nvSpPr>
        <p:spPr>
          <a:xfrm>
            <a:off x="681471" y="979687"/>
            <a:ext cx="11033144" cy="650329"/>
          </a:xfrm>
        </p:spPr>
        <p:txBody>
          <a:bodyPr lIns="91440" tIns="45720" rIns="91440" bIns="45720" anchor="t">
            <a:noAutofit/>
          </a:bodyPr>
          <a:lstStyle/>
          <a:p>
            <a:r>
              <a:rPr lang="en-US" sz="2800">
                <a:latin typeface="Arial"/>
                <a:cs typeface="Arial"/>
              </a:rPr>
              <a:t>What do ogres, onions, and nuclides have in common? Layers!</a:t>
            </a:r>
            <a:endParaRPr lang="en-US" sz="2800"/>
          </a:p>
        </p:txBody>
      </p:sp>
      <p:pic>
        <p:nvPicPr>
          <p:cNvPr id="6" name="Picture 5" descr="Shrek (character) by DarkMoonAnimation on DeviantArt">
            <a:extLst>
              <a:ext uri="{FF2B5EF4-FFF2-40B4-BE49-F238E27FC236}">
                <a16:creationId xmlns:a16="http://schemas.microsoft.com/office/drawing/2014/main" id="{78A3C2A0-F61A-90A2-4CBA-00CE3A2850CA}"/>
              </a:ext>
            </a:extLst>
          </p:cNvPr>
          <p:cNvPicPr>
            <a:picLocks noChangeAspect="1"/>
          </p:cNvPicPr>
          <p:nvPr/>
        </p:nvPicPr>
        <p:blipFill>
          <a:blip r:embed="rId3"/>
          <a:stretch>
            <a:fillRect/>
          </a:stretch>
        </p:blipFill>
        <p:spPr>
          <a:xfrm>
            <a:off x="142420" y="4535660"/>
            <a:ext cx="1424949" cy="2518573"/>
          </a:xfrm>
          <a:prstGeom prst="rect">
            <a:avLst/>
          </a:prstGeom>
        </p:spPr>
      </p:pic>
      <p:pic>
        <p:nvPicPr>
          <p:cNvPr id="7" name="Picture 6" descr="Onion Layers Images – Browse 12,966 Stock Photos, Vectors, and Video |  Adobe Stock">
            <a:extLst>
              <a:ext uri="{FF2B5EF4-FFF2-40B4-BE49-F238E27FC236}">
                <a16:creationId xmlns:a16="http://schemas.microsoft.com/office/drawing/2014/main" id="{EDC46728-5440-F604-791D-802B67537B48}"/>
              </a:ext>
            </a:extLst>
          </p:cNvPr>
          <p:cNvPicPr>
            <a:picLocks noChangeAspect="1"/>
          </p:cNvPicPr>
          <p:nvPr/>
        </p:nvPicPr>
        <p:blipFill>
          <a:blip r:embed="rId4"/>
          <a:stretch>
            <a:fillRect/>
          </a:stretch>
        </p:blipFill>
        <p:spPr>
          <a:xfrm>
            <a:off x="1693557" y="4670550"/>
            <a:ext cx="2376131" cy="2112069"/>
          </a:xfrm>
          <a:prstGeom prst="rect">
            <a:avLst/>
          </a:prstGeom>
        </p:spPr>
      </p:pic>
      <p:sp>
        <p:nvSpPr>
          <p:cNvPr id="5" name="Content Placeholder 12">
            <a:extLst>
              <a:ext uri="{FF2B5EF4-FFF2-40B4-BE49-F238E27FC236}">
                <a16:creationId xmlns:a16="http://schemas.microsoft.com/office/drawing/2014/main" id="{FA995338-623E-B2EE-F11A-1FDCC024975C}"/>
              </a:ext>
            </a:extLst>
          </p:cNvPr>
          <p:cNvSpPr>
            <a:spLocks noGrp="1"/>
          </p:cNvSpPr>
          <p:nvPr>
            <p:ph idx="1"/>
          </p:nvPr>
        </p:nvSpPr>
        <p:spPr>
          <a:xfrm>
            <a:off x="506585" y="1633039"/>
            <a:ext cx="6830222" cy="2802644"/>
          </a:xfrm>
        </p:spPr>
        <p:txBody>
          <a:bodyPr lIns="91440" tIns="45720" rIns="91440" bIns="45720" anchor="ctr">
            <a:normAutofit lnSpcReduction="10000"/>
          </a:bodyPr>
          <a:lstStyle/>
          <a:p>
            <a:r>
              <a:rPr lang="en-US" sz="2400">
                <a:latin typeface="Arial"/>
                <a:cs typeface="Arial"/>
              </a:rPr>
              <a:t>Developed in 1949 independently by Mayer and Jensen</a:t>
            </a:r>
            <a:endParaRPr lang="en-US" sz="2400">
              <a:solidFill>
                <a:srgbClr val="3366CC"/>
              </a:solidFill>
              <a:latin typeface="Arial"/>
              <a:cs typeface="Arial"/>
            </a:endParaRPr>
          </a:p>
          <a:p>
            <a:r>
              <a:rPr lang="en-US" sz="2400">
                <a:latin typeface="Arial"/>
                <a:cs typeface="Arial"/>
              </a:rPr>
              <a:t>Describes protons and neutrons as shells </a:t>
            </a:r>
          </a:p>
          <a:p>
            <a:r>
              <a:rPr lang="en-US" sz="2400">
                <a:latin typeface="Arial"/>
                <a:cs typeface="Arial"/>
              </a:rPr>
              <a:t>Large energy gaps lead to closed shells</a:t>
            </a:r>
          </a:p>
          <a:p>
            <a:pPr lvl="1">
              <a:buFont typeface="Courier New" pitchFamily="2" charset="2"/>
              <a:buChar char="o"/>
            </a:pPr>
            <a:r>
              <a:rPr lang="en-US" sz="2400">
                <a:latin typeface="Arial"/>
                <a:cs typeface="Arial"/>
              </a:rPr>
              <a:t>High stability that can be observed</a:t>
            </a:r>
            <a:endParaRPr lang="en-US" sz="2400"/>
          </a:p>
          <a:p>
            <a:r>
              <a:rPr lang="en-US" sz="2400">
                <a:latin typeface="Arial"/>
                <a:cs typeface="Arial"/>
              </a:rPr>
              <a:t>Large energy gaps lead to closed shells and magic numbers</a:t>
            </a:r>
            <a:endParaRPr lang="en-US" sz="2400"/>
          </a:p>
        </p:txBody>
      </p:sp>
      <p:pic>
        <p:nvPicPr>
          <p:cNvPr id="4" name="Picture 3" descr="Nuclear Shell Model - Shell Model of Nucleus | Definition &amp; Facts | nuclear -power.com">
            <a:extLst>
              <a:ext uri="{FF2B5EF4-FFF2-40B4-BE49-F238E27FC236}">
                <a16:creationId xmlns:a16="http://schemas.microsoft.com/office/drawing/2014/main" id="{7A35828E-8EB2-FA74-B1AF-D31E759164DC}"/>
              </a:ext>
            </a:extLst>
          </p:cNvPr>
          <p:cNvPicPr>
            <a:picLocks noChangeAspect="1"/>
          </p:cNvPicPr>
          <p:nvPr/>
        </p:nvPicPr>
        <p:blipFill rotWithShape="1">
          <a:blip r:embed="rId5"/>
          <a:srcRect l="84" t="7171" r="8501" b="598"/>
          <a:stretch/>
        </p:blipFill>
        <p:spPr>
          <a:xfrm>
            <a:off x="5851261" y="-1775"/>
            <a:ext cx="6029946" cy="6865588"/>
          </a:xfrm>
          <a:prstGeom prst="rect">
            <a:avLst/>
          </a:prstGeom>
        </p:spPr>
      </p:pic>
    </p:spTree>
    <p:extLst>
      <p:ext uri="{BB962C8B-B14F-4D97-AF65-F5344CB8AC3E}">
        <p14:creationId xmlns:p14="http://schemas.microsoft.com/office/powerpoint/2010/main" val="2953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880F6-E636-EA82-082C-26355C746B8A}"/>
            </a:ext>
          </a:extLst>
        </p:cNvPr>
        <p:cNvGrpSpPr/>
        <p:nvPr/>
      </p:nvGrpSpPr>
      <p:grpSpPr>
        <a:xfrm>
          <a:off x="0" y="0"/>
          <a:ext cx="0" cy="0"/>
          <a:chOff x="0" y="0"/>
          <a:chExt cx="0" cy="0"/>
        </a:xfrm>
      </p:grpSpPr>
      <p:pic>
        <p:nvPicPr>
          <p:cNvPr id="4" name="Picture 3" descr="A graph of a number of electrons&#10;&#10;Description automatically generated">
            <a:extLst>
              <a:ext uri="{FF2B5EF4-FFF2-40B4-BE49-F238E27FC236}">
                <a16:creationId xmlns:a16="http://schemas.microsoft.com/office/drawing/2014/main" id="{30EE9FF0-CA67-2C64-7016-5F198E13D8CA}"/>
              </a:ext>
            </a:extLst>
          </p:cNvPr>
          <p:cNvPicPr>
            <a:picLocks noChangeAspect="1"/>
          </p:cNvPicPr>
          <p:nvPr/>
        </p:nvPicPr>
        <p:blipFill>
          <a:blip r:embed="rId3"/>
          <a:stretch>
            <a:fillRect/>
          </a:stretch>
        </p:blipFill>
        <p:spPr>
          <a:xfrm>
            <a:off x="1824038" y="314325"/>
            <a:ext cx="8543925" cy="6229350"/>
          </a:xfrm>
          <a:prstGeom prst="rect">
            <a:avLst/>
          </a:prstGeom>
        </p:spPr>
      </p:pic>
    </p:spTree>
    <p:extLst>
      <p:ext uri="{BB962C8B-B14F-4D97-AF65-F5344CB8AC3E}">
        <p14:creationId xmlns:p14="http://schemas.microsoft.com/office/powerpoint/2010/main" val="2467506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CC53-9E57-9172-DED0-6987FAA49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4D40C-5047-3392-F7AD-56F5864E8304}"/>
              </a:ext>
            </a:extLst>
          </p:cNvPr>
          <p:cNvSpPr>
            <a:spLocks noGrp="1"/>
          </p:cNvSpPr>
          <p:nvPr>
            <p:ph type="title"/>
          </p:nvPr>
        </p:nvSpPr>
        <p:spPr/>
        <p:txBody>
          <a:bodyPr lIns="91440" tIns="45720" rIns="91440" bIns="45720" anchor="t">
            <a:normAutofit/>
          </a:bodyPr>
          <a:lstStyle/>
          <a:p>
            <a:r>
              <a:rPr lang="en-US">
                <a:latin typeface="Arial"/>
                <a:cs typeface="Arial"/>
              </a:rPr>
              <a:t>Binding energy</a:t>
            </a:r>
            <a:endParaRPr lang="en-US"/>
          </a:p>
        </p:txBody>
      </p:sp>
      <p:sp>
        <p:nvSpPr>
          <p:cNvPr id="3" name="Content Placeholder 2">
            <a:extLst>
              <a:ext uri="{FF2B5EF4-FFF2-40B4-BE49-F238E27FC236}">
                <a16:creationId xmlns:a16="http://schemas.microsoft.com/office/drawing/2014/main" id="{A974C179-575A-4A3B-48B2-6D0B2DD39FEC}"/>
              </a:ext>
            </a:extLst>
          </p:cNvPr>
          <p:cNvSpPr>
            <a:spLocks noGrp="1"/>
          </p:cNvSpPr>
          <p:nvPr>
            <p:ph idx="1"/>
          </p:nvPr>
        </p:nvSpPr>
        <p:spPr/>
        <p:txBody>
          <a:bodyPr lIns="91440" tIns="45720" rIns="91440" bIns="45720" anchor="ctr">
            <a:normAutofit/>
          </a:bodyPr>
          <a:lstStyle/>
          <a:p>
            <a:r>
              <a:rPr lang="en-US">
                <a:latin typeface="Arial"/>
                <a:cs typeface="Arial"/>
              </a:rPr>
              <a:t>Mass excess Δ(N, Z)=M(N, Z) - Au</a:t>
            </a:r>
          </a:p>
          <a:p>
            <a:pPr lvl="1">
              <a:buFont typeface="Courier New" pitchFamily="2" charset="2"/>
              <a:buChar char="o"/>
            </a:pPr>
            <a:r>
              <a:rPr lang="en-US">
                <a:latin typeface="Arial"/>
                <a:cs typeface="Arial"/>
              </a:rPr>
              <a:t>Difference between mass and mass number </a:t>
            </a:r>
            <a:endParaRPr lang="en-US"/>
          </a:p>
          <a:p>
            <a:endParaRPr lang="en-US"/>
          </a:p>
          <a:p>
            <a:endParaRPr lang="en-US"/>
          </a:p>
        </p:txBody>
      </p:sp>
    </p:spTree>
    <p:extLst>
      <p:ext uri="{BB962C8B-B14F-4D97-AF65-F5344CB8AC3E}">
        <p14:creationId xmlns:p14="http://schemas.microsoft.com/office/powerpoint/2010/main" val="42068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CC53-9E57-9172-DED0-6987FAA49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4D40C-5047-3392-F7AD-56F5864E8304}"/>
              </a:ext>
            </a:extLst>
          </p:cNvPr>
          <p:cNvSpPr>
            <a:spLocks noGrp="1"/>
          </p:cNvSpPr>
          <p:nvPr>
            <p:ph type="title"/>
          </p:nvPr>
        </p:nvSpPr>
        <p:spPr/>
        <p:txBody>
          <a:bodyPr lIns="91440" tIns="45720" rIns="91440" bIns="45720" anchor="t">
            <a:normAutofit/>
          </a:bodyPr>
          <a:lstStyle/>
          <a:p>
            <a:r>
              <a:rPr lang="en-US">
                <a:latin typeface="Arial"/>
                <a:cs typeface="Arial"/>
              </a:rPr>
              <a:t>Why EMG?</a:t>
            </a:r>
            <a:endParaRPr lang="en-US"/>
          </a:p>
        </p:txBody>
      </p:sp>
      <p:sp>
        <p:nvSpPr>
          <p:cNvPr id="3" name="Content Placeholder 2">
            <a:extLst>
              <a:ext uri="{FF2B5EF4-FFF2-40B4-BE49-F238E27FC236}">
                <a16:creationId xmlns:a16="http://schemas.microsoft.com/office/drawing/2014/main" id="{A974C179-575A-4A3B-48B2-6D0B2DD39FEC}"/>
              </a:ext>
            </a:extLst>
          </p:cNvPr>
          <p:cNvSpPr>
            <a:spLocks noGrp="1"/>
          </p:cNvSpPr>
          <p:nvPr>
            <p:ph idx="1"/>
          </p:nvPr>
        </p:nvSpPr>
        <p:spPr/>
        <p:txBody>
          <a:bodyPr lIns="91440" tIns="45720" rIns="91440" bIns="45720" anchor="ctr">
            <a:normAutofit/>
          </a:bodyPr>
          <a:lstStyle/>
          <a:p>
            <a:r>
              <a:rPr lang="en-US" sz="1800">
                <a:latin typeface="Arial"/>
                <a:cs typeface="Calibri"/>
              </a:rPr>
              <a:t>Fits were performed using Gaussians modified with exponential tails on both sides. Although we expect the beam to take on a gaussian form, the shape is highly tune dependent . We have experimentally shown that using exponentially modified gaussians improves the quality of fit and therefore the precision compared to a pure Gaussian. </a:t>
            </a:r>
            <a:endParaRPr lang="en-US" sz="1800">
              <a:latin typeface="Arial"/>
            </a:endParaRPr>
          </a:p>
          <a:p>
            <a:endParaRPr lang="en-US"/>
          </a:p>
          <a:p>
            <a:endParaRPr lang="en-US"/>
          </a:p>
        </p:txBody>
      </p:sp>
    </p:spTree>
    <p:extLst>
      <p:ext uri="{BB962C8B-B14F-4D97-AF65-F5344CB8AC3E}">
        <p14:creationId xmlns:p14="http://schemas.microsoft.com/office/powerpoint/2010/main" val="3190402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1D5B-0D36-9309-EE52-08CEF14AC874}"/>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A7C632D-B12C-5319-F84A-FF390737DA05}"/>
              </a:ext>
            </a:extLst>
          </p:cNvPr>
          <p:cNvSpPr>
            <a:spLocks noGrp="1"/>
          </p:cNvSpPr>
          <p:nvPr>
            <p:ph sz="half" idx="13"/>
          </p:nvPr>
        </p:nvSpPr>
        <p:spPr>
          <a:xfrm>
            <a:off x="8934429" y="3079318"/>
            <a:ext cx="3182459" cy="2101358"/>
          </a:xfrm>
        </p:spPr>
        <p:txBody>
          <a:bodyPr lIns="91440" tIns="45720" rIns="91440" bIns="45720" anchor="t">
            <a:normAutofit fontScale="92500" lnSpcReduction="10000"/>
          </a:bodyPr>
          <a:lstStyle/>
          <a:p>
            <a:pPr>
              <a:lnSpc>
                <a:spcPct val="90000"/>
              </a:lnSpc>
            </a:pPr>
            <a:r>
              <a:rPr lang="en-US" sz="2200"/>
              <a:t>Mass 107</a:t>
            </a:r>
          </a:p>
          <a:p>
            <a:pPr>
              <a:lnSpc>
                <a:spcPct val="90000"/>
              </a:lnSpc>
            </a:pPr>
            <a:r>
              <a:rPr lang="en-US" sz="2200"/>
              <a:t>Mass excess: -78506.941</a:t>
            </a:r>
            <a:r>
              <a:rPr lang="en-US" sz="2200">
                <a:ea typeface="+mn-lt"/>
                <a:cs typeface="+mn-lt"/>
              </a:rPr>
              <a:t> </a:t>
            </a:r>
            <a:r>
              <a:rPr lang="en-US" sz="2200"/>
              <a:t>keV </a:t>
            </a:r>
            <a:endParaRPr lang="en-US" sz="2200">
              <a:cs typeface="Arial"/>
            </a:endParaRPr>
          </a:p>
          <a:p>
            <a:pPr lvl="1">
              <a:lnSpc>
                <a:spcPct val="90000"/>
              </a:lnSpc>
              <a:buFont typeface="Courier New" charset="2"/>
              <a:buChar char="o"/>
            </a:pPr>
            <a:r>
              <a:rPr lang="en-US" sz="2200">
                <a:ea typeface="+mn-lt"/>
                <a:cs typeface="+mn-lt"/>
              </a:rPr>
              <a:t>5.298 </a:t>
            </a:r>
            <a:r>
              <a:rPr lang="en-US" sz="2200"/>
              <a:t> keV above 2020 Atomic Mas Evaluation (AME2020)</a:t>
            </a:r>
            <a:endParaRPr lang="en-US" sz="2200">
              <a:cs typeface="Arial"/>
            </a:endParaRPr>
          </a:p>
        </p:txBody>
      </p:sp>
      <p:sp>
        <p:nvSpPr>
          <p:cNvPr id="11" name="Title 5">
            <a:extLst>
              <a:ext uri="{FF2B5EF4-FFF2-40B4-BE49-F238E27FC236}">
                <a16:creationId xmlns:a16="http://schemas.microsoft.com/office/drawing/2014/main" id="{DF55C256-1881-A437-0DC3-E261DDED010B}"/>
              </a:ext>
            </a:extLst>
          </p:cNvPr>
          <p:cNvSpPr>
            <a:spLocks noGrp="1"/>
          </p:cNvSpPr>
          <p:nvPr>
            <p:ph type="title"/>
          </p:nvPr>
        </p:nvSpPr>
        <p:spPr>
          <a:xfrm>
            <a:off x="773410" y="979687"/>
            <a:ext cx="10064407" cy="637077"/>
          </a:xfrm>
        </p:spPr>
        <p:txBody>
          <a:bodyPr lIns="91440" tIns="45720" rIns="91440" bIns="45720" anchor="t">
            <a:normAutofit/>
          </a:bodyPr>
          <a:lstStyle/>
          <a:p>
            <a:r>
              <a:rPr lang="en-US">
                <a:latin typeface="Arial"/>
                <a:cs typeface="Arial"/>
              </a:rPr>
              <a:t>Fit example</a:t>
            </a:r>
            <a:endParaRPr lang="en-US"/>
          </a:p>
        </p:txBody>
      </p:sp>
      <p:pic>
        <p:nvPicPr>
          <p:cNvPr id="2" name="Picture 1">
            <a:extLst>
              <a:ext uri="{FF2B5EF4-FFF2-40B4-BE49-F238E27FC236}">
                <a16:creationId xmlns:a16="http://schemas.microsoft.com/office/drawing/2014/main" id="{C257821F-66EE-585F-7F66-C6932BCA82BB}"/>
              </a:ext>
            </a:extLst>
          </p:cNvPr>
          <p:cNvPicPr>
            <a:picLocks noChangeAspect="1"/>
          </p:cNvPicPr>
          <p:nvPr/>
        </p:nvPicPr>
        <p:blipFill rotWithShape="1">
          <a:blip r:embed="rId4"/>
          <a:srcRect l="5159" t="4860" r="8466" b="279"/>
          <a:stretch/>
        </p:blipFill>
        <p:spPr>
          <a:xfrm>
            <a:off x="133350" y="2024062"/>
            <a:ext cx="8882303" cy="4631055"/>
          </a:xfrm>
          <a:prstGeom prst="rect">
            <a:avLst/>
          </a:prstGeom>
        </p:spPr>
      </p:pic>
    </p:spTree>
    <p:extLst>
      <p:ext uri="{BB962C8B-B14F-4D97-AF65-F5344CB8AC3E}">
        <p14:creationId xmlns:p14="http://schemas.microsoft.com/office/powerpoint/2010/main" val="77105891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81C1E-7B2D-449D-A2A9-18F78A60A2C2}"/>
            </a:ext>
          </a:extLst>
        </p:cNvPr>
        <p:cNvGrpSpPr/>
        <p:nvPr/>
      </p:nvGrpSpPr>
      <p:grpSpPr>
        <a:xfrm>
          <a:off x="0" y="0"/>
          <a:ext cx="0" cy="0"/>
          <a:chOff x="0" y="0"/>
          <a:chExt cx="0" cy="0"/>
        </a:xfrm>
      </p:grpSpPr>
      <p:pic>
        <p:nvPicPr>
          <p:cNvPr id="7" name="Content Placeholder 6" descr="A map of a route&#10;&#10;Description automatically generated">
            <a:extLst>
              <a:ext uri="{FF2B5EF4-FFF2-40B4-BE49-F238E27FC236}">
                <a16:creationId xmlns:a16="http://schemas.microsoft.com/office/drawing/2014/main" id="{D5855006-2E7B-F42E-594B-D7CF421180B3}"/>
              </a:ext>
            </a:extLst>
          </p:cNvPr>
          <p:cNvPicPr>
            <a:picLocks noGrp="1" noChangeAspect="1"/>
          </p:cNvPicPr>
          <p:nvPr>
            <p:ph idx="1"/>
          </p:nvPr>
        </p:nvPicPr>
        <p:blipFill rotWithShape="1">
          <a:blip r:embed="rId3"/>
          <a:srcRect/>
          <a:stretch/>
        </p:blipFill>
        <p:spPr>
          <a:xfrm>
            <a:off x="20" y="10"/>
            <a:ext cx="12191980" cy="6857990"/>
          </a:xfrm>
          <a:noFill/>
        </p:spPr>
      </p:pic>
    </p:spTree>
    <p:extLst>
      <p:ext uri="{BB962C8B-B14F-4D97-AF65-F5344CB8AC3E}">
        <p14:creationId xmlns:p14="http://schemas.microsoft.com/office/powerpoint/2010/main" val="279968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9F8FB-DB4E-7AC7-16C0-5975DB0076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22121-49C7-E362-CC59-3053B863E808}"/>
              </a:ext>
            </a:extLst>
          </p:cNvPr>
          <p:cNvSpPr>
            <a:spLocks noGrp="1"/>
          </p:cNvSpPr>
          <p:nvPr>
            <p:ph type="title"/>
          </p:nvPr>
        </p:nvSpPr>
        <p:spPr>
          <a:xfrm>
            <a:off x="681471" y="979687"/>
            <a:ext cx="8953827" cy="650329"/>
          </a:xfrm>
        </p:spPr>
        <p:txBody>
          <a:bodyPr lIns="91440" tIns="45720" rIns="91440" bIns="45720" anchor="t">
            <a:normAutofit/>
          </a:bodyPr>
          <a:lstStyle/>
          <a:p>
            <a:r>
              <a:rPr lang="en-US">
                <a:latin typeface="Arial"/>
                <a:cs typeface="Arial"/>
              </a:rPr>
              <a:t>TRIUMF's Multiple-Reflection Time-of-Flight (MR-TOF) mass spectrometer</a:t>
            </a:r>
          </a:p>
        </p:txBody>
      </p:sp>
      <p:sp>
        <p:nvSpPr>
          <p:cNvPr id="4" name="Content Placeholder 3">
            <a:extLst>
              <a:ext uri="{FF2B5EF4-FFF2-40B4-BE49-F238E27FC236}">
                <a16:creationId xmlns:a16="http://schemas.microsoft.com/office/drawing/2014/main" id="{96734EA1-34B4-4C9E-9EC6-85A439730592}"/>
              </a:ext>
            </a:extLst>
          </p:cNvPr>
          <p:cNvSpPr>
            <a:spLocks noGrp="1"/>
          </p:cNvSpPr>
          <p:nvPr>
            <p:ph idx="1"/>
          </p:nvPr>
        </p:nvSpPr>
        <p:spPr>
          <a:xfrm>
            <a:off x="681471" y="2032777"/>
            <a:ext cx="5916713" cy="3939398"/>
          </a:xfrm>
        </p:spPr>
        <p:txBody>
          <a:bodyPr lIns="91440" tIns="45720" rIns="91440" bIns="45720" anchor="ctr">
            <a:normAutofit/>
          </a:bodyPr>
          <a:lstStyle/>
          <a:p>
            <a:r>
              <a:rPr lang="en-US">
                <a:latin typeface="Arial"/>
                <a:cs typeface="Arial"/>
              </a:rPr>
              <a:t>High resolving power</a:t>
            </a:r>
            <a:endParaRPr lang="en-US"/>
          </a:p>
          <a:p>
            <a:r>
              <a:rPr lang="en-US">
                <a:latin typeface="Arial"/>
                <a:cs typeface="Arial"/>
              </a:rPr>
              <a:t>Non-scanning </a:t>
            </a:r>
            <a:endParaRPr lang="en-US"/>
          </a:p>
          <a:p>
            <a:r>
              <a:rPr lang="en-US">
                <a:latin typeface="Arial"/>
                <a:cs typeface="Arial"/>
              </a:rPr>
              <a:t>Fast measurement cycles </a:t>
            </a:r>
            <a:endParaRPr lang="en-US"/>
          </a:p>
          <a:p>
            <a:endParaRPr lang="en-US"/>
          </a:p>
        </p:txBody>
      </p:sp>
      <p:pic>
        <p:nvPicPr>
          <p:cNvPr id="3" name="Picture 2" descr="A diagram of a machine&#10;&#10;Description automatically generated">
            <a:extLst>
              <a:ext uri="{FF2B5EF4-FFF2-40B4-BE49-F238E27FC236}">
                <a16:creationId xmlns:a16="http://schemas.microsoft.com/office/drawing/2014/main" id="{8D3E62D6-40FD-EB20-C4D7-2A82E6EBC6C4}"/>
              </a:ext>
            </a:extLst>
          </p:cNvPr>
          <p:cNvPicPr>
            <a:picLocks noChangeAspect="1"/>
          </p:cNvPicPr>
          <p:nvPr/>
        </p:nvPicPr>
        <p:blipFill>
          <a:blip r:embed="rId4"/>
          <a:stretch>
            <a:fillRect/>
          </a:stretch>
        </p:blipFill>
        <p:spPr>
          <a:xfrm>
            <a:off x="6731454" y="1455947"/>
            <a:ext cx="4259036" cy="5094515"/>
          </a:xfrm>
          <a:prstGeom prst="rect">
            <a:avLst/>
          </a:prstGeom>
        </p:spPr>
      </p:pic>
      <p:sp>
        <p:nvSpPr>
          <p:cNvPr id="5" name="TextBox 4">
            <a:extLst>
              <a:ext uri="{FF2B5EF4-FFF2-40B4-BE49-F238E27FC236}">
                <a16:creationId xmlns:a16="http://schemas.microsoft.com/office/drawing/2014/main" id="{54791EDB-9737-F6C7-6EFF-DC53E60DA7CF}"/>
              </a:ext>
            </a:extLst>
          </p:cNvPr>
          <p:cNvSpPr txBox="1"/>
          <p:nvPr/>
        </p:nvSpPr>
        <p:spPr>
          <a:xfrm rot="-2040000">
            <a:off x="6368429" y="2147239"/>
            <a:ext cx="1752600" cy="71845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95AACB82-87AF-9426-87C6-D4B2A8D79BA1}"/>
              </a:ext>
            </a:extLst>
          </p:cNvPr>
          <p:cNvSpPr txBox="1"/>
          <p:nvPr/>
        </p:nvSpPr>
        <p:spPr>
          <a:xfrm rot="1260000">
            <a:off x="6528601" y="5575330"/>
            <a:ext cx="1219200" cy="43542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80F56567-D10B-5EC2-7880-8AACCED191D3}"/>
              </a:ext>
            </a:extLst>
          </p:cNvPr>
          <p:cNvSpPr txBox="1"/>
          <p:nvPr/>
        </p:nvSpPr>
        <p:spPr>
          <a:xfrm>
            <a:off x="6030972" y="5695981"/>
            <a:ext cx="1752600" cy="71845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032981832"/>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t">
            <a:normAutofit/>
          </a:bodyPr>
          <a:lstStyle/>
          <a:p>
            <a:r>
              <a:rPr lang="en-US">
                <a:latin typeface="Arial"/>
                <a:cs typeface="Arial"/>
              </a:rPr>
              <a:t>Sources of error</a:t>
            </a:r>
            <a:endParaRPr lang="en-US"/>
          </a:p>
        </p:txBody>
      </p:sp>
      <p:sp>
        <p:nvSpPr>
          <p:cNvPr id="3" name="Subtitle 2"/>
          <p:cNvSpPr>
            <a:spLocks noGrp="1"/>
          </p:cNvSpPr>
          <p:nvPr>
            <p:ph type="subTitle" idx="1"/>
          </p:nvPr>
        </p:nvSpPr>
        <p:spPr>
          <a:xfrm>
            <a:off x="743386" y="2834820"/>
            <a:ext cx="5812941" cy="2362556"/>
          </a:xfrm>
        </p:spPr>
        <p:txBody>
          <a:bodyPr lIns="91440" tIns="0" rIns="91440" bIns="45720" anchor="b">
            <a:normAutofit lnSpcReduction="10000"/>
          </a:bodyPr>
          <a:lstStyle/>
          <a:p>
            <a:pPr marL="342900" indent="-342900">
              <a:buAutoNum type="arabicPeriod"/>
            </a:pPr>
            <a:r>
              <a:rPr lang="en-US">
                <a:cs typeface="Arial" panose="020B0604020202020204"/>
              </a:rPr>
              <a:t>Statistical error</a:t>
            </a:r>
          </a:p>
          <a:p>
            <a:pPr marL="800100" lvl="1" indent="-342900" algn="l">
              <a:buFont typeface="Courier New"/>
              <a:buChar char="o"/>
            </a:pPr>
            <a:r>
              <a:rPr lang="en-US">
                <a:cs typeface="Arial" panose="020B0604020202020204"/>
              </a:rPr>
              <a:t>From peak fitting</a:t>
            </a:r>
          </a:p>
          <a:p>
            <a:pPr marL="800100" lvl="1" indent="-342900" algn="l">
              <a:buFont typeface="Courier New"/>
              <a:buChar char="o"/>
            </a:pPr>
            <a:r>
              <a:rPr lang="en-US">
                <a:cs typeface="Arial" panose="020B0604020202020204"/>
              </a:rPr>
              <a:t>Error of calibrant masses</a:t>
            </a:r>
          </a:p>
          <a:p>
            <a:pPr marL="342900" indent="-342900">
              <a:buAutoNum type="arabicPeriod"/>
            </a:pPr>
            <a:r>
              <a:rPr lang="en-US">
                <a:cs typeface="Arial" panose="020B0604020202020204"/>
              </a:rPr>
              <a:t>Systematic error</a:t>
            </a:r>
          </a:p>
          <a:p>
            <a:pPr marL="800100" lvl="1" indent="-342900" algn="l">
              <a:buFont typeface="Courier New"/>
              <a:buChar char="o"/>
            </a:pPr>
            <a:r>
              <a:rPr lang="en-US">
                <a:cs typeface="Arial" panose="020B0604020202020204"/>
              </a:rPr>
              <a:t>Dominated by opening time of 2nd mirror</a:t>
            </a:r>
          </a:p>
          <a:p>
            <a:pPr marL="1257300" lvl="2" indent="-342900" algn="l">
              <a:buFont typeface="Wingdings"/>
              <a:buChar char="§"/>
            </a:pPr>
            <a:r>
              <a:rPr lang="en-US">
                <a:cs typeface="Arial" panose="020B0604020202020204"/>
              </a:rPr>
              <a:t> Switching from trap potential to ejection potential is not perfect</a:t>
            </a:r>
          </a:p>
          <a:p>
            <a:pPr marL="1257300" lvl="2" indent="-342900" algn="l">
              <a:buFont typeface="Wingdings"/>
              <a:buChar char="§"/>
            </a:pPr>
            <a:r>
              <a:rPr lang="en-US">
                <a:cs typeface="Arial" panose="020B0604020202020204"/>
              </a:rPr>
              <a:t>Determined to be a 12.79 keV shift</a:t>
            </a:r>
          </a:p>
        </p:txBody>
      </p:sp>
    </p:spTree>
    <p:extLst>
      <p:ext uri="{BB962C8B-B14F-4D97-AF65-F5344CB8AC3E}">
        <p14:creationId xmlns:p14="http://schemas.microsoft.com/office/powerpoint/2010/main" val="187002694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936F-6F36-7363-5CFC-CD56826327BF}"/>
            </a:ext>
          </a:extLst>
        </p:cNvPr>
        <p:cNvGrpSpPr/>
        <p:nvPr/>
      </p:nvGrpSpPr>
      <p:grpSpPr>
        <a:xfrm>
          <a:off x="0" y="0"/>
          <a:ext cx="0" cy="0"/>
          <a:chOff x="0" y="0"/>
          <a:chExt cx="0" cy="0"/>
        </a:xfrm>
      </p:grpSpPr>
      <p:pic>
        <p:nvPicPr>
          <p:cNvPr id="3" name="Picture 2" descr="A diagram of a flowchart&#10;&#10;Description automatically generated">
            <a:extLst>
              <a:ext uri="{FF2B5EF4-FFF2-40B4-BE49-F238E27FC236}">
                <a16:creationId xmlns:a16="http://schemas.microsoft.com/office/drawing/2014/main" id="{B8FC7006-FD71-80A1-5DD8-5DC5096C7BC7}"/>
              </a:ext>
            </a:extLst>
          </p:cNvPr>
          <p:cNvPicPr>
            <a:picLocks noChangeAspect="1"/>
          </p:cNvPicPr>
          <p:nvPr/>
        </p:nvPicPr>
        <p:blipFill>
          <a:blip r:embed="rId4"/>
          <a:stretch>
            <a:fillRect/>
          </a:stretch>
        </p:blipFill>
        <p:spPr>
          <a:xfrm>
            <a:off x="1414727" y="0"/>
            <a:ext cx="9493174" cy="6858000"/>
          </a:xfrm>
          <a:prstGeom prst="rect">
            <a:avLst/>
          </a:prstGeom>
        </p:spPr>
      </p:pic>
    </p:spTree>
    <p:extLst>
      <p:ext uri="{BB962C8B-B14F-4D97-AF65-F5344CB8AC3E}">
        <p14:creationId xmlns:p14="http://schemas.microsoft.com/office/powerpoint/2010/main" val="294248406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661743" y="615143"/>
            <a:ext cx="5672796" cy="48478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a:solidFill>
                  <a:srgbClr val="00B0F0"/>
                </a:solidFill>
              </a:rPr>
              <a:t>Instructions—Please read</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084" y="1650393"/>
            <a:ext cx="2355095" cy="3699164"/>
          </a:xfrm>
          <a:prstGeom prst="rect">
            <a:avLst/>
          </a:prstGeom>
        </p:spPr>
      </p:pic>
      <p:sp>
        <p:nvSpPr>
          <p:cNvPr id="4" name="TextBox 3"/>
          <p:cNvSpPr txBox="1"/>
          <p:nvPr/>
        </p:nvSpPr>
        <p:spPr>
          <a:xfrm>
            <a:off x="362484" y="1534018"/>
            <a:ext cx="7767363" cy="4293483"/>
          </a:xfrm>
          <a:prstGeom prst="rect">
            <a:avLst/>
          </a:prstGeom>
          <a:noFill/>
        </p:spPr>
        <p:txBody>
          <a:bodyPr wrap="square" rtlCol="0">
            <a:spAutoFit/>
          </a:bodyPr>
          <a:lstStyle/>
          <a:p>
            <a:pPr marL="285750" indent="-285750">
              <a:buClr>
                <a:srgbClr val="00B0F0"/>
              </a:buClr>
              <a:buFont typeface="Wingdings" charset="2"/>
              <a:buChar char="§"/>
            </a:pPr>
            <a:r>
              <a:rPr lang="en-US" sz="1300" b="1">
                <a:solidFill>
                  <a:schemeClr val="bg2">
                    <a:lumMod val="50000"/>
                  </a:schemeClr>
                </a:solidFill>
              </a:rPr>
              <a:t>The arrangement in this Instructions slide is not part of the style template and should be not replicated.</a:t>
            </a:r>
          </a:p>
          <a:p>
            <a:pPr marL="285750" indent="-285750">
              <a:buClr>
                <a:srgbClr val="00B0F0"/>
              </a:buClr>
              <a:buFont typeface="Wingdings" charset="2"/>
              <a:buChar char="§"/>
            </a:pPr>
            <a:endParaRPr lang="en-US" sz="1300">
              <a:solidFill>
                <a:schemeClr val="bg2">
                  <a:lumMod val="50000"/>
                </a:schemeClr>
              </a:solidFill>
            </a:endParaRPr>
          </a:p>
          <a:p>
            <a:pPr marL="285750" indent="-285750">
              <a:buClr>
                <a:srgbClr val="00B0F0"/>
              </a:buClr>
              <a:buFont typeface="Wingdings" charset="2"/>
              <a:buChar char="§"/>
            </a:pPr>
            <a:r>
              <a:rPr lang="en-US" sz="1300">
                <a:solidFill>
                  <a:schemeClr val="bg2">
                    <a:lumMod val="50000"/>
                  </a:schemeClr>
                </a:solidFill>
              </a:rPr>
              <a:t>The typeface used in the template is </a:t>
            </a:r>
            <a:r>
              <a:rPr lang="en-US" sz="1300" b="1">
                <a:solidFill>
                  <a:schemeClr val="bg2">
                    <a:lumMod val="50000"/>
                  </a:schemeClr>
                </a:solidFill>
              </a:rPr>
              <a:t>Arial</a:t>
            </a:r>
            <a:r>
              <a:rPr lang="en-US" sz="1300">
                <a:solidFill>
                  <a:schemeClr val="bg2">
                    <a:lumMod val="50000"/>
                  </a:schemeClr>
                </a:solidFill>
              </a:rPr>
              <a:t>. </a:t>
            </a:r>
            <a:r>
              <a:rPr lang="en-US" sz="1300" b="1" u="sng">
                <a:solidFill>
                  <a:schemeClr val="bg2">
                    <a:lumMod val="50000"/>
                  </a:schemeClr>
                </a:solidFill>
              </a:rPr>
              <a:t>Do not use any other font</a:t>
            </a:r>
            <a:r>
              <a:rPr lang="en-US" sz="1300">
                <a:solidFill>
                  <a:schemeClr val="bg2">
                    <a:lumMod val="50000"/>
                  </a:schemeClr>
                </a:solidFill>
              </a:rPr>
              <a:t>. The minimum type size for content is </a:t>
            </a:r>
            <a:r>
              <a:rPr lang="en-US" sz="1300" b="1">
                <a:solidFill>
                  <a:schemeClr val="bg2">
                    <a:lumMod val="50000"/>
                  </a:schemeClr>
                </a:solidFill>
              </a:rPr>
              <a:t>Arial Bold 20. </a:t>
            </a:r>
            <a:endParaRPr lang="en-US" sz="1300" b="1" i="1">
              <a:solidFill>
                <a:schemeClr val="bg2">
                  <a:lumMod val="50000"/>
                </a:schemeClr>
              </a:solidFill>
            </a:endParaRPr>
          </a:p>
          <a:p>
            <a:pPr marL="285750" indent="-285750">
              <a:buClr>
                <a:srgbClr val="00B0F0"/>
              </a:buClr>
              <a:buFont typeface="Wingdings" charset="2"/>
              <a:buChar char="§"/>
            </a:pPr>
            <a:endParaRPr lang="en-US" sz="1300" i="1">
              <a:solidFill>
                <a:schemeClr val="bg2">
                  <a:lumMod val="50000"/>
                </a:schemeClr>
              </a:solidFill>
            </a:endParaRPr>
          </a:p>
          <a:p>
            <a:pPr marL="285750" indent="-285750">
              <a:buClr>
                <a:srgbClr val="00B0F0"/>
              </a:buClr>
              <a:buFont typeface="Wingdings" charset="2"/>
              <a:buChar char="§"/>
            </a:pPr>
            <a:r>
              <a:rPr lang="en-US" sz="1300">
                <a:solidFill>
                  <a:schemeClr val="bg2">
                    <a:lumMod val="50000"/>
                  </a:schemeClr>
                </a:solidFill>
              </a:rPr>
              <a:t>TRIUMF’s Theme </a:t>
            </a:r>
            <a:r>
              <a:rPr lang="en-US" sz="1300" err="1">
                <a:solidFill>
                  <a:schemeClr val="bg2">
                    <a:lumMod val="50000"/>
                  </a:schemeClr>
                </a:solidFill>
              </a:rPr>
              <a:t>colours</a:t>
            </a:r>
            <a:r>
              <a:rPr lang="en-US" sz="1300">
                <a:solidFill>
                  <a:schemeClr val="bg2">
                    <a:lumMod val="50000"/>
                  </a:schemeClr>
                </a:solidFill>
              </a:rPr>
              <a:t> for presentations are provided by default </a:t>
            </a:r>
            <a:r>
              <a:rPr lang="en-US" sz="1300" i="1">
                <a:solidFill>
                  <a:schemeClr val="bg2">
                    <a:lumMod val="50000"/>
                  </a:schemeClr>
                </a:solidFill>
              </a:rPr>
              <a:t>(top row of the image on the right). </a:t>
            </a:r>
            <a:r>
              <a:rPr lang="en-US" sz="1300" b="1">
                <a:solidFill>
                  <a:schemeClr val="bg2">
                    <a:lumMod val="50000"/>
                  </a:schemeClr>
                </a:solidFill>
              </a:rPr>
              <a:t>Do not change them</a:t>
            </a:r>
            <a:r>
              <a:rPr lang="en-US" sz="1300">
                <a:solidFill>
                  <a:schemeClr val="bg2">
                    <a:lumMod val="50000"/>
                  </a:schemeClr>
                </a:solidFill>
              </a:rPr>
              <a:t>. The highlighted blue in the image is </a:t>
            </a:r>
            <a:r>
              <a:rPr lang="en-US" sz="1300" b="1">
                <a:solidFill>
                  <a:schemeClr val="bg2">
                    <a:lumMod val="50000"/>
                  </a:schemeClr>
                </a:solidFill>
              </a:rPr>
              <a:t>TRIUMF’s Cyan Blue </a:t>
            </a:r>
            <a:r>
              <a:rPr lang="en-US" sz="1300">
                <a:solidFill>
                  <a:schemeClr val="bg2">
                    <a:lumMod val="50000"/>
                  </a:schemeClr>
                </a:solidFill>
              </a:rPr>
              <a:t>(</a:t>
            </a:r>
            <a:r>
              <a:rPr lang="en-US" sz="1300" i="1">
                <a:solidFill>
                  <a:schemeClr val="bg2">
                    <a:lumMod val="50000"/>
                  </a:schemeClr>
                </a:solidFill>
              </a:rPr>
              <a:t>the brand blue), </a:t>
            </a:r>
            <a:r>
              <a:rPr lang="en-US" sz="1300">
                <a:solidFill>
                  <a:schemeClr val="bg2">
                    <a:lumMod val="50000"/>
                  </a:schemeClr>
                </a:solidFill>
              </a:rPr>
              <a:t>used in this template for titles and highlights. All text in slides should be black or in one of the two highlighted grays. </a:t>
            </a:r>
            <a:r>
              <a:rPr lang="en-US" sz="1300" b="1">
                <a:solidFill>
                  <a:schemeClr val="bg2">
                    <a:lumMod val="50000"/>
                  </a:schemeClr>
                </a:solidFill>
              </a:rPr>
              <a:t>Do not use reds or purple.</a:t>
            </a:r>
          </a:p>
          <a:p>
            <a:pPr marL="285750" indent="-285750">
              <a:buClr>
                <a:srgbClr val="00B0F0"/>
              </a:buClr>
              <a:buFont typeface="Wingdings" charset="2"/>
              <a:buChar char="§"/>
            </a:pPr>
            <a:endParaRPr lang="en-US" sz="1300">
              <a:solidFill>
                <a:schemeClr val="bg2">
                  <a:lumMod val="50000"/>
                </a:schemeClr>
              </a:solidFill>
            </a:endParaRPr>
          </a:p>
          <a:p>
            <a:pPr marL="285750" indent="-285750">
              <a:buClr>
                <a:srgbClr val="00B0F0"/>
              </a:buClr>
              <a:buFont typeface="Wingdings" charset="2"/>
              <a:buChar char="§"/>
            </a:pPr>
            <a:r>
              <a:rPr lang="en-US" sz="1300">
                <a:solidFill>
                  <a:schemeClr val="bg2">
                    <a:lumMod val="50000"/>
                  </a:schemeClr>
                </a:solidFill>
              </a:rPr>
              <a:t>Use one of the 5 provided options for cover/back-cover. Do not use these cover/back-cover formats anywhere else in your deck.  </a:t>
            </a:r>
          </a:p>
          <a:p>
            <a:pPr marL="285750" indent="-285750">
              <a:buClr>
                <a:srgbClr val="00B0F0"/>
              </a:buClr>
              <a:buFont typeface="Wingdings" charset="2"/>
              <a:buChar char="§"/>
            </a:pPr>
            <a:endParaRPr lang="en-US" sz="1300">
              <a:solidFill>
                <a:schemeClr val="bg2">
                  <a:lumMod val="50000"/>
                </a:schemeClr>
              </a:solidFill>
            </a:endParaRPr>
          </a:p>
          <a:p>
            <a:pPr marL="285750" indent="-285750">
              <a:buClr>
                <a:srgbClr val="00B0F0"/>
              </a:buClr>
              <a:buFont typeface="Wingdings" charset="2"/>
              <a:buChar char="§"/>
            </a:pPr>
            <a:r>
              <a:rPr lang="en-US" sz="1300">
                <a:solidFill>
                  <a:schemeClr val="bg2">
                    <a:lumMod val="50000"/>
                  </a:schemeClr>
                </a:solidFill>
              </a:rPr>
              <a:t>The images on the cover/back-cover formats are included in the collection of 30 TRIUMF stock images provided at the end. Feel free to use them or discard them at discretion.</a:t>
            </a:r>
          </a:p>
          <a:p>
            <a:pPr marL="285750" indent="-285750">
              <a:buClr>
                <a:srgbClr val="00B0F0"/>
              </a:buClr>
              <a:buFont typeface="Wingdings" charset="2"/>
              <a:buChar char="§"/>
            </a:pPr>
            <a:endParaRPr lang="en-US" sz="1300">
              <a:solidFill>
                <a:schemeClr val="bg2">
                  <a:lumMod val="50000"/>
                </a:schemeClr>
              </a:solidFill>
            </a:endParaRPr>
          </a:p>
          <a:p>
            <a:pPr marL="285750" indent="-285750">
              <a:buClr>
                <a:srgbClr val="00B0F0"/>
              </a:buClr>
              <a:buFont typeface="Wingdings" charset="2"/>
              <a:buChar char="§"/>
            </a:pPr>
            <a:r>
              <a:rPr lang="en-US" sz="1300">
                <a:solidFill>
                  <a:schemeClr val="bg2">
                    <a:lumMod val="50000"/>
                  </a:schemeClr>
                </a:solidFill>
              </a:rPr>
              <a:t>Discard any unused slides. Those would make your presentation unnecessarily heavier.</a:t>
            </a:r>
          </a:p>
          <a:p>
            <a:pPr marL="285750" indent="-285750">
              <a:buClr>
                <a:srgbClr val="00B0F0"/>
              </a:buClr>
              <a:buFont typeface="Wingdings" charset="2"/>
              <a:buChar char="§"/>
            </a:pPr>
            <a:endParaRPr lang="en-US" sz="1300">
              <a:solidFill>
                <a:schemeClr val="bg2">
                  <a:lumMod val="50000"/>
                </a:schemeClr>
              </a:solidFill>
            </a:endParaRPr>
          </a:p>
          <a:p>
            <a:pPr marL="285750" indent="-285750">
              <a:buClr>
                <a:srgbClr val="00B0F0"/>
              </a:buClr>
              <a:buFont typeface="Wingdings" charset="2"/>
              <a:buChar char="§"/>
            </a:pPr>
            <a:r>
              <a:rPr lang="en-US" sz="1300" i="1">
                <a:solidFill>
                  <a:schemeClr val="bg2">
                    <a:lumMod val="50000"/>
                  </a:schemeClr>
                </a:solidFill>
              </a:rPr>
              <a:t>Questions, comments and suggestions are welcome by TRIUMF’s Graphic Designer at diana@triumf.ca</a:t>
            </a:r>
          </a:p>
        </p:txBody>
      </p:sp>
    </p:spTree>
    <p:extLst>
      <p:ext uri="{BB962C8B-B14F-4D97-AF65-F5344CB8AC3E}">
        <p14:creationId xmlns:p14="http://schemas.microsoft.com/office/powerpoint/2010/main" val="124580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0235-3FC6-1379-15DA-15F9DFCE9855}"/>
            </a:ext>
          </a:extLst>
        </p:cNvPr>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FA995338-623E-B2EE-F11A-1FDCC024975C}"/>
              </a:ext>
            </a:extLst>
          </p:cNvPr>
          <p:cNvSpPr>
            <a:spLocks noGrp="1"/>
          </p:cNvSpPr>
          <p:nvPr>
            <p:ph idx="1"/>
          </p:nvPr>
        </p:nvSpPr>
        <p:spPr>
          <a:xfrm>
            <a:off x="6274636" y="2385394"/>
            <a:ext cx="5585944" cy="2802644"/>
          </a:xfrm>
        </p:spPr>
        <p:txBody>
          <a:bodyPr lIns="91440" tIns="45720" rIns="91440" bIns="45720" anchor="ctr">
            <a:noAutofit/>
          </a:bodyPr>
          <a:lstStyle/>
          <a:p>
            <a:r>
              <a:rPr lang="en-US" sz="2400" dirty="0">
                <a:latin typeface="Arial"/>
                <a:cs typeface="Arial"/>
              </a:rPr>
              <a:t>Describes protons and neutrons as shells </a:t>
            </a:r>
            <a:endParaRPr lang="en-US" sz="2400"/>
          </a:p>
          <a:p>
            <a:r>
              <a:rPr lang="en-US" sz="2400" dirty="0">
                <a:latin typeface="Arial"/>
                <a:cs typeface="Arial"/>
              </a:rPr>
              <a:t>Large energy gaps lead to closed shells</a:t>
            </a:r>
          </a:p>
          <a:p>
            <a:pPr lvl="1">
              <a:buFont typeface="Courier New" pitchFamily="2" charset="2"/>
              <a:buChar char="o"/>
            </a:pPr>
            <a:r>
              <a:rPr lang="en-US" sz="2400" dirty="0">
                <a:latin typeface="Arial"/>
                <a:cs typeface="Arial"/>
              </a:rPr>
              <a:t>High stability that can be observed</a:t>
            </a:r>
            <a:endParaRPr lang="en-US" sz="2400"/>
          </a:p>
          <a:p>
            <a:pPr lvl="2"/>
            <a:r>
              <a:rPr lang="en-US" sz="2400" dirty="0">
                <a:latin typeface="Arial"/>
                <a:cs typeface="Arial"/>
              </a:rPr>
              <a:t>More spherical</a:t>
            </a:r>
            <a:endParaRPr lang="en-US" sz="2400" dirty="0">
              <a:cs typeface="Arial"/>
            </a:endParaRPr>
          </a:p>
          <a:p>
            <a:pPr lvl="2"/>
            <a:r>
              <a:rPr lang="en-US" sz="2400" dirty="0">
                <a:latin typeface="Arial"/>
                <a:cs typeface="Arial"/>
              </a:rPr>
              <a:t>Longer half-lives</a:t>
            </a:r>
            <a:endParaRPr lang="en-US" sz="2400">
              <a:cs typeface="Arial"/>
            </a:endParaRPr>
          </a:p>
          <a:p>
            <a:pPr lvl="2"/>
            <a:r>
              <a:rPr lang="en-US" sz="2400" dirty="0">
                <a:latin typeface="Arial"/>
                <a:cs typeface="Arial"/>
              </a:rPr>
              <a:t>More binding energy</a:t>
            </a:r>
            <a:endParaRPr lang="en-US" sz="2400" dirty="0"/>
          </a:p>
        </p:txBody>
      </p:sp>
      <p:pic>
        <p:nvPicPr>
          <p:cNvPr id="4" name="Picture 3" descr="Nuclear Shell Model - Shell Model of Nucleus | Definition &amp; Facts | nuclear -power.com">
            <a:extLst>
              <a:ext uri="{FF2B5EF4-FFF2-40B4-BE49-F238E27FC236}">
                <a16:creationId xmlns:a16="http://schemas.microsoft.com/office/drawing/2014/main" id="{7A35828E-8EB2-FA74-B1AF-D31E759164DC}"/>
              </a:ext>
            </a:extLst>
          </p:cNvPr>
          <p:cNvPicPr>
            <a:picLocks noChangeAspect="1"/>
          </p:cNvPicPr>
          <p:nvPr/>
        </p:nvPicPr>
        <p:blipFill rotWithShape="1">
          <a:blip r:embed="rId3"/>
          <a:srcRect l="84" t="7171" r="8501" b="598"/>
          <a:stretch/>
        </p:blipFill>
        <p:spPr>
          <a:xfrm>
            <a:off x="787337" y="-69294"/>
            <a:ext cx="5248656" cy="5997488"/>
          </a:xfrm>
          <a:prstGeom prst="rect">
            <a:avLst/>
          </a:prstGeom>
        </p:spPr>
      </p:pic>
      <p:sp>
        <p:nvSpPr>
          <p:cNvPr id="2" name="Title 1">
            <a:extLst>
              <a:ext uri="{FF2B5EF4-FFF2-40B4-BE49-F238E27FC236}">
                <a16:creationId xmlns:a16="http://schemas.microsoft.com/office/drawing/2014/main" id="{99F68300-B4CC-1564-042C-0EB6A2DB115E}"/>
              </a:ext>
            </a:extLst>
          </p:cNvPr>
          <p:cNvSpPr>
            <a:spLocks noGrp="1"/>
          </p:cNvSpPr>
          <p:nvPr>
            <p:ph type="title"/>
          </p:nvPr>
        </p:nvSpPr>
        <p:spPr>
          <a:xfrm>
            <a:off x="5108787" y="217687"/>
            <a:ext cx="6962714" cy="650329"/>
          </a:xfrm>
        </p:spPr>
        <p:txBody>
          <a:bodyPr lIns="91440" tIns="45720" rIns="91440" bIns="45720" anchor="t">
            <a:noAutofit/>
          </a:bodyPr>
          <a:lstStyle/>
          <a:p>
            <a:r>
              <a:rPr lang="en-US" sz="3000" dirty="0">
                <a:latin typeface="Arial"/>
                <a:cs typeface="Arial"/>
              </a:rPr>
              <a:t>Nuclear shell model describes the configuration of protons and neutrons in a nucleus </a:t>
            </a:r>
            <a:endParaRPr lang="en-US" sz="3000" dirty="0"/>
          </a:p>
        </p:txBody>
      </p:sp>
      <p:sp>
        <p:nvSpPr>
          <p:cNvPr id="10" name="TextBox 9">
            <a:extLst>
              <a:ext uri="{FF2B5EF4-FFF2-40B4-BE49-F238E27FC236}">
                <a16:creationId xmlns:a16="http://schemas.microsoft.com/office/drawing/2014/main" id="{B71AFD46-BB8F-A9D9-9C19-DA31993E01D0}"/>
              </a:ext>
            </a:extLst>
          </p:cNvPr>
          <p:cNvSpPr txBox="1"/>
          <p:nvPr/>
        </p:nvSpPr>
        <p:spPr>
          <a:xfrm>
            <a:off x="160178" y="6369710"/>
            <a:ext cx="41535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A9FF"/>
                </a:solidFill>
                <a:latin typeface="Arial"/>
                <a:cs typeface="Arial"/>
              </a:rPr>
              <a:t>Energy levels</a:t>
            </a:r>
          </a:p>
        </p:txBody>
      </p:sp>
      <p:sp>
        <p:nvSpPr>
          <p:cNvPr id="13" name="TextBox 12">
            <a:extLst>
              <a:ext uri="{FF2B5EF4-FFF2-40B4-BE49-F238E27FC236}">
                <a16:creationId xmlns:a16="http://schemas.microsoft.com/office/drawing/2014/main" id="{5D12BC65-DA6E-5EBE-1364-7FA75724F47C}"/>
              </a:ext>
            </a:extLst>
          </p:cNvPr>
          <p:cNvSpPr txBox="1"/>
          <p:nvPr/>
        </p:nvSpPr>
        <p:spPr>
          <a:xfrm>
            <a:off x="3034557" y="6485457"/>
            <a:ext cx="41535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A9FF"/>
                </a:solidFill>
                <a:latin typeface="Arial"/>
                <a:cs typeface="Arial"/>
              </a:rPr>
              <a:t>Splitting from adding spin-orbit terms</a:t>
            </a:r>
          </a:p>
        </p:txBody>
      </p:sp>
      <p:cxnSp>
        <p:nvCxnSpPr>
          <p:cNvPr id="15" name="Connector: Curved 14">
            <a:extLst>
              <a:ext uri="{FF2B5EF4-FFF2-40B4-BE49-F238E27FC236}">
                <a16:creationId xmlns:a16="http://schemas.microsoft.com/office/drawing/2014/main" id="{247C5D2D-0630-787D-D626-FE752E9E12BC}"/>
              </a:ext>
            </a:extLst>
          </p:cNvPr>
          <p:cNvCxnSpPr/>
          <p:nvPr/>
        </p:nvCxnSpPr>
        <p:spPr>
          <a:xfrm flipV="1">
            <a:off x="420545" y="5062959"/>
            <a:ext cx="277794" cy="1236561"/>
          </a:xfrm>
          <a:prstGeom prst="curvedConnector3">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5D1668C2-C851-5039-EA45-43AF53546753}"/>
              </a:ext>
            </a:extLst>
          </p:cNvPr>
          <p:cNvCxnSpPr>
            <a:cxnSpLocks/>
          </p:cNvCxnSpPr>
          <p:nvPr/>
        </p:nvCxnSpPr>
        <p:spPr>
          <a:xfrm flipV="1">
            <a:off x="2947684" y="5988934"/>
            <a:ext cx="36655" cy="706054"/>
          </a:xfrm>
          <a:prstGeom prst="curvedConnector3">
            <a:avLst/>
          </a:prstGeom>
          <a:ln>
            <a:solidFill>
              <a:srgbClr val="00A9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5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0" name="Oval 19">
            <a:extLst>
              <a:ext uri="{FF2B5EF4-FFF2-40B4-BE49-F238E27FC236}">
                <a16:creationId xmlns:a16="http://schemas.microsoft.com/office/drawing/2014/main" id="{13CFB869-5ED8-B850-A73D-0B038EBA64DF}"/>
              </a:ext>
            </a:extLst>
          </p:cNvPr>
          <p:cNvSpPr/>
          <p:nvPr/>
        </p:nvSpPr>
        <p:spPr>
          <a:xfrm>
            <a:off x="2206182" y="2940602"/>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D568700-ECAA-209F-89B8-3F9AF689FAB1}"/>
              </a:ext>
            </a:extLst>
          </p:cNvPr>
          <p:cNvSpPr/>
          <p:nvPr/>
        </p:nvSpPr>
        <p:spPr>
          <a:xfrm>
            <a:off x="2295245" y="332654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2749CB-6FD0-2C09-1793-D7F4A4EF0E48}"/>
              </a:ext>
            </a:extLst>
          </p:cNvPr>
          <p:cNvSpPr/>
          <p:nvPr/>
        </p:nvSpPr>
        <p:spPr>
          <a:xfrm>
            <a:off x="2394207" y="3207797"/>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428207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2896313" y="3060490"/>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3272850" y="2834988"/>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3578494" y="3344881"/>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66B7FA32-A8F9-01AD-7432-D94695FBE002}"/>
              </a:ext>
            </a:extLst>
          </p:cNvPr>
          <p:cNvCxnSpPr/>
          <p:nvPr/>
        </p:nvCxnSpPr>
        <p:spPr>
          <a:xfrm flipV="1">
            <a:off x="3824010" y="3452147"/>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3693399" y="3041341"/>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3498748" y="3358538"/>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928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4166313" y="3032268"/>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5389517" y="293846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6908716" y="3391918"/>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66B7FA32-A8F9-01AD-7432-D94695FBE002}"/>
              </a:ext>
            </a:extLst>
          </p:cNvPr>
          <p:cNvCxnSpPr/>
          <p:nvPr/>
        </p:nvCxnSpPr>
        <p:spPr>
          <a:xfrm flipV="1">
            <a:off x="7154232" y="3499184"/>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5810066" y="3144822"/>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4768748" y="3330316"/>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829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6085424" y="2919379"/>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8202332" y="2882025"/>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8047012" y="341073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8622881" y="3088378"/>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6687859" y="3217427"/>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563D2DD-6BC6-91E1-D77D-B8650BF290E1}"/>
              </a:ext>
            </a:extLst>
          </p:cNvPr>
          <p:cNvCxnSpPr/>
          <p:nvPr/>
        </p:nvCxnSpPr>
        <p:spPr>
          <a:xfrm flipH="1">
            <a:off x="7499297" y="3529335"/>
            <a:ext cx="548639" cy="48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698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8487661" y="2880633"/>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6484603" y="2882025"/>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3939961" y="341073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H="1" flipV="1">
            <a:off x="5878874" y="3088378"/>
            <a:ext cx="600075"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H="1">
            <a:off x="7947579" y="3206442"/>
            <a:ext cx="535500" cy="10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563D2DD-6BC6-91E1-D77D-B8650BF290E1}"/>
              </a:ext>
            </a:extLst>
          </p:cNvPr>
          <p:cNvCxnSpPr/>
          <p:nvPr/>
        </p:nvCxnSpPr>
        <p:spPr>
          <a:xfrm flipH="1">
            <a:off x="3392246" y="3529335"/>
            <a:ext cx="548639" cy="48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1608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3" name="Rectangle 2">
            <a:extLst>
              <a:ext uri="{FF2B5EF4-FFF2-40B4-BE49-F238E27FC236}">
                <a16:creationId xmlns:a16="http://schemas.microsoft.com/office/drawing/2014/main" id="{C9DB58E3-6E9F-001F-F49C-3F5B57AE911E}"/>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4895375" y="2916919"/>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3197117" y="2831225"/>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5567442" y="3431698"/>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H="1">
            <a:off x="2780073" y="3039508"/>
            <a:ext cx="411390" cy="53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H="1">
            <a:off x="4355293" y="3242728"/>
            <a:ext cx="535500" cy="109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7563D2DD-6BC6-91E1-D77D-B8650BF290E1}"/>
              </a:ext>
            </a:extLst>
          </p:cNvPr>
          <p:cNvCxnSpPr/>
          <p:nvPr/>
        </p:nvCxnSpPr>
        <p:spPr>
          <a:xfrm flipV="1">
            <a:off x="5794833" y="3543191"/>
            <a:ext cx="335841" cy="20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67459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2504427" y="3075811"/>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5389517" y="293846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8077116" y="34282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66B7FA32-A8F9-01AD-7432-D94695FBE002}"/>
              </a:ext>
            </a:extLst>
          </p:cNvPr>
          <p:cNvCxnSpPr/>
          <p:nvPr/>
        </p:nvCxnSpPr>
        <p:spPr>
          <a:xfrm flipV="1">
            <a:off x="8322632" y="3535469"/>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5810066" y="3144822"/>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3106862" y="3373859"/>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BB9E24-7704-F651-1966-6FFC4BB5FB59}"/>
              </a:ext>
            </a:extLst>
          </p:cNvPr>
          <p:cNvSpPr/>
          <p:nvPr/>
        </p:nvSpPr>
        <p:spPr>
          <a:xfrm rot="5400000">
            <a:off x="8717019" y="3139511"/>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495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2504427" y="3075811"/>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5389517" y="293846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8360145" y="3413689"/>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Arrow Connector 16">
            <a:extLst>
              <a:ext uri="{FF2B5EF4-FFF2-40B4-BE49-F238E27FC236}">
                <a16:creationId xmlns:a16="http://schemas.microsoft.com/office/drawing/2014/main" id="{66B7FA32-A8F9-01AD-7432-D94695FBE002}"/>
              </a:ext>
            </a:extLst>
          </p:cNvPr>
          <p:cNvCxnSpPr/>
          <p:nvPr/>
        </p:nvCxnSpPr>
        <p:spPr>
          <a:xfrm flipV="1">
            <a:off x="8605661" y="3520955"/>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5810066" y="3144822"/>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3106862" y="3373859"/>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152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3832484" y="3075811"/>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7327174" y="2865898"/>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9448716" y="34282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9" name="Straight Arrow Connector 18">
            <a:extLst>
              <a:ext uri="{FF2B5EF4-FFF2-40B4-BE49-F238E27FC236}">
                <a16:creationId xmlns:a16="http://schemas.microsoft.com/office/drawing/2014/main" id="{ACB49A97-4B93-9948-F2B2-41109CDD3787}"/>
              </a:ext>
            </a:extLst>
          </p:cNvPr>
          <p:cNvCxnSpPr>
            <a:cxnSpLocks/>
          </p:cNvCxnSpPr>
          <p:nvPr/>
        </p:nvCxnSpPr>
        <p:spPr>
          <a:xfrm flipV="1">
            <a:off x="7747723" y="3072251"/>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4434919" y="3373859"/>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67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6198313" y="3097582"/>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9359174" y="283686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9448716" y="34282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24" name="Straight Arrow Connector 23">
            <a:extLst>
              <a:ext uri="{FF2B5EF4-FFF2-40B4-BE49-F238E27FC236}">
                <a16:creationId xmlns:a16="http://schemas.microsoft.com/office/drawing/2014/main" id="{C232ACE4-0C90-78EE-4507-3904C082EFD0}"/>
              </a:ext>
            </a:extLst>
          </p:cNvPr>
          <p:cNvCxnSpPr>
            <a:cxnSpLocks/>
          </p:cNvCxnSpPr>
          <p:nvPr/>
        </p:nvCxnSpPr>
        <p:spPr>
          <a:xfrm flipV="1">
            <a:off x="6800748" y="3395630"/>
            <a:ext cx="510636" cy="19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14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125E2-F2BE-0D9E-A61D-065F4C533B9C}"/>
            </a:ext>
          </a:extLst>
        </p:cNvPr>
        <p:cNvGrpSpPr/>
        <p:nvPr/>
      </p:nvGrpSpPr>
      <p:grpSpPr>
        <a:xfrm>
          <a:off x="0" y="0"/>
          <a:ext cx="0" cy="0"/>
          <a:chOff x="0" y="0"/>
          <a:chExt cx="0" cy="0"/>
        </a:xfrm>
      </p:grpSpPr>
      <p:pic>
        <p:nvPicPr>
          <p:cNvPr id="3" name="Picture 2" descr="Onion Layers Images – Browse 12,966 Stock Photos, Vectors, and Video |  Adobe Stock">
            <a:extLst>
              <a:ext uri="{FF2B5EF4-FFF2-40B4-BE49-F238E27FC236}">
                <a16:creationId xmlns:a16="http://schemas.microsoft.com/office/drawing/2014/main" id="{41E77B61-EF61-24FB-E96B-9D40D8952D7D}"/>
              </a:ext>
            </a:extLst>
          </p:cNvPr>
          <p:cNvPicPr>
            <a:picLocks noChangeAspect="1"/>
          </p:cNvPicPr>
          <p:nvPr/>
        </p:nvPicPr>
        <p:blipFill>
          <a:blip r:embed="rId3"/>
          <a:stretch>
            <a:fillRect/>
          </a:stretch>
        </p:blipFill>
        <p:spPr>
          <a:xfrm>
            <a:off x="7098964" y="4019706"/>
            <a:ext cx="5984112" cy="4051710"/>
          </a:xfrm>
          <a:prstGeom prst="rect">
            <a:avLst/>
          </a:prstGeom>
        </p:spPr>
      </p:pic>
      <p:sp>
        <p:nvSpPr>
          <p:cNvPr id="2" name="Title 1">
            <a:extLst>
              <a:ext uri="{FF2B5EF4-FFF2-40B4-BE49-F238E27FC236}">
                <a16:creationId xmlns:a16="http://schemas.microsoft.com/office/drawing/2014/main" id="{0C3B971B-4045-4299-A199-979F5E269454}"/>
              </a:ext>
            </a:extLst>
          </p:cNvPr>
          <p:cNvSpPr>
            <a:spLocks noGrp="1"/>
          </p:cNvSpPr>
          <p:nvPr>
            <p:ph type="title"/>
          </p:nvPr>
        </p:nvSpPr>
        <p:spPr>
          <a:xfrm>
            <a:off x="681471" y="979687"/>
            <a:ext cx="10779751" cy="535311"/>
          </a:xfrm>
        </p:spPr>
        <p:txBody>
          <a:bodyPr lIns="91440" tIns="45720" rIns="91440" bIns="45720" anchor="t">
            <a:noAutofit/>
          </a:bodyPr>
          <a:lstStyle/>
          <a:p>
            <a:r>
              <a:rPr lang="en-US" sz="3000" dirty="0">
                <a:latin typeface="Arial"/>
                <a:cs typeface="Arial"/>
              </a:rPr>
              <a:t>Nuclear shell model describes the configuration of protons and neutrons in a nucleus </a:t>
            </a:r>
            <a:endParaRPr lang="en-US" sz="3000" dirty="0"/>
          </a:p>
        </p:txBody>
      </p:sp>
      <p:sp>
        <p:nvSpPr>
          <p:cNvPr id="13" name="Content Placeholder 12">
            <a:extLst>
              <a:ext uri="{FF2B5EF4-FFF2-40B4-BE49-F238E27FC236}">
                <a16:creationId xmlns:a16="http://schemas.microsoft.com/office/drawing/2014/main" id="{D03D448A-D043-F48F-844E-AF80755B6759}"/>
              </a:ext>
            </a:extLst>
          </p:cNvPr>
          <p:cNvSpPr>
            <a:spLocks noGrp="1"/>
          </p:cNvSpPr>
          <p:nvPr>
            <p:ph idx="1"/>
          </p:nvPr>
        </p:nvSpPr>
        <p:spPr>
          <a:xfrm>
            <a:off x="681471" y="2421908"/>
            <a:ext cx="8953827" cy="3939398"/>
          </a:xfrm>
        </p:spPr>
        <p:txBody>
          <a:bodyPr lIns="91440" tIns="45720" rIns="91440" bIns="45720" anchor="ctr">
            <a:normAutofit lnSpcReduction="10000"/>
          </a:bodyPr>
          <a:lstStyle/>
          <a:p>
            <a:r>
              <a:rPr lang="en-US" dirty="0">
                <a:latin typeface="Arial"/>
                <a:cs typeface="Arial"/>
              </a:rPr>
              <a:t>Developed in 1949 by Maria Goeppert Mayer and Hans Jensen</a:t>
            </a:r>
            <a:endParaRPr lang="en-US" dirty="0"/>
          </a:p>
          <a:p>
            <a:pPr lvl="1">
              <a:buFont typeface="Courier New" pitchFamily="2" charset="2"/>
              <a:buChar char="o"/>
            </a:pPr>
            <a:r>
              <a:rPr lang="en-US" dirty="0">
                <a:latin typeface="Arial"/>
                <a:cs typeface="Arial"/>
              </a:rPr>
              <a:t>Nobel prize in 1963</a:t>
            </a:r>
            <a:endParaRPr lang="en-US" dirty="0"/>
          </a:p>
          <a:p>
            <a:r>
              <a:rPr lang="en-US" dirty="0">
                <a:latin typeface="Arial"/>
                <a:cs typeface="Arial"/>
              </a:rPr>
              <a:t>Nuclear shell model is analogous to atomic shell model</a:t>
            </a:r>
            <a:endParaRPr lang="en-US" dirty="0"/>
          </a:p>
          <a:p>
            <a:r>
              <a:rPr lang="en-US" dirty="0">
                <a:latin typeface="Arial"/>
                <a:cs typeface="Arial"/>
              </a:rPr>
              <a:t>Full shell = magic number of protons or neutrons</a:t>
            </a:r>
          </a:p>
          <a:p>
            <a:pPr lvl="1">
              <a:buFont typeface="Courier New" pitchFamily="2" charset="2"/>
              <a:buChar char="o"/>
            </a:pPr>
            <a:r>
              <a:rPr lang="en-US" dirty="0">
                <a:latin typeface="Arial"/>
                <a:cs typeface="Arial"/>
              </a:rPr>
              <a:t>Found at N, Z = 2, 8, 20, 28, 50 </a:t>
            </a:r>
            <a:endParaRPr lang="en-US" dirty="0">
              <a:cs typeface="Arial"/>
            </a:endParaRPr>
          </a:p>
        </p:txBody>
      </p:sp>
    </p:spTree>
    <p:extLst>
      <p:ext uri="{BB962C8B-B14F-4D97-AF65-F5344CB8AC3E}">
        <p14:creationId xmlns:p14="http://schemas.microsoft.com/office/powerpoint/2010/main" val="2201041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FD4BE-E2BC-8805-0081-CC3C19ED1C6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F7C43-5D05-22FC-7354-42A60458F294}"/>
              </a:ext>
            </a:extLst>
          </p:cNvPr>
          <p:cNvPicPr>
            <a:picLocks noGrp="1" noChangeAspect="1"/>
          </p:cNvPicPr>
          <p:nvPr>
            <p:ph idx="1"/>
          </p:nvPr>
        </p:nvPicPr>
        <p:blipFill rotWithShape="1">
          <a:blip r:embed="rId3"/>
          <a:srcRect t="93" r="-124" b="68050"/>
          <a:stretch/>
        </p:blipFill>
        <p:spPr>
          <a:xfrm>
            <a:off x="2008738" y="2485355"/>
            <a:ext cx="8021398" cy="1518971"/>
          </a:xfrm>
          <a:noFill/>
        </p:spPr>
      </p:pic>
      <p:sp>
        <p:nvSpPr>
          <p:cNvPr id="6" name="TextBox 5">
            <a:extLst>
              <a:ext uri="{FF2B5EF4-FFF2-40B4-BE49-F238E27FC236}">
                <a16:creationId xmlns:a16="http://schemas.microsoft.com/office/drawing/2014/main" id="{0D5D99DF-92BE-6819-7008-668042477C03}"/>
              </a:ext>
            </a:extLst>
          </p:cNvPr>
          <p:cNvSpPr txBox="1"/>
          <p:nvPr/>
        </p:nvSpPr>
        <p:spPr>
          <a:xfrm>
            <a:off x="2255154" y="2680334"/>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2FA2D90F-D7DB-5C12-8AA3-C61ADF9903A4}"/>
              </a:ext>
            </a:extLst>
          </p:cNvPr>
          <p:cNvSpPr txBox="1"/>
          <p:nvPr/>
        </p:nvSpPr>
        <p:spPr>
          <a:xfrm>
            <a:off x="9075678" y="631677"/>
            <a:ext cx="3103860" cy="114759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0" name="Oval 9">
            <a:extLst>
              <a:ext uri="{FF2B5EF4-FFF2-40B4-BE49-F238E27FC236}">
                <a16:creationId xmlns:a16="http://schemas.microsoft.com/office/drawing/2014/main" id="{C1BBFFBF-4B53-E838-E233-051E06531C1C}"/>
              </a:ext>
            </a:extLst>
          </p:cNvPr>
          <p:cNvSpPr/>
          <p:nvPr/>
        </p:nvSpPr>
        <p:spPr>
          <a:xfrm>
            <a:off x="9268084" y="3046782"/>
            <a:ext cx="594359" cy="59435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2746F727-B9D5-B9B6-F72E-497CCFF09E7B}"/>
              </a:ext>
            </a:extLst>
          </p:cNvPr>
          <p:cNvSpPr/>
          <p:nvPr/>
        </p:nvSpPr>
        <p:spPr>
          <a:xfrm>
            <a:off x="9359174" y="2836869"/>
            <a:ext cx="411480" cy="411480"/>
          </a:xfrm>
          <a:prstGeom prst="ellipse">
            <a:avLst/>
          </a:prstGeom>
          <a:solidFill>
            <a:srgbClr val="0070C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F5941D43-ABB7-933F-892A-90EE77226152}"/>
              </a:ext>
            </a:extLst>
          </p:cNvPr>
          <p:cNvSpPr/>
          <p:nvPr/>
        </p:nvSpPr>
        <p:spPr>
          <a:xfrm>
            <a:off x="9448716" y="3428203"/>
            <a:ext cx="228600" cy="228600"/>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3490ECBB-FE6D-07DF-A460-D3CF6F546022}"/>
              </a:ext>
            </a:extLst>
          </p:cNvPr>
          <p:cNvSpPr/>
          <p:nvPr/>
        </p:nvSpPr>
        <p:spPr>
          <a:xfrm rot="5400000">
            <a:off x="1590245" y="3157739"/>
            <a:ext cx="1324026" cy="228811"/>
          </a:xfrm>
          <a:prstGeom prst="rect">
            <a:avLst/>
          </a:prstGeom>
          <a:solidFill>
            <a:srgbClr val="00A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598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733E-988A-568B-EBDC-D8E2246B89CB}"/>
            </a:ext>
          </a:extLst>
        </p:cNvPr>
        <p:cNvGrpSpPr/>
        <p:nvPr/>
      </p:nvGrpSpPr>
      <p:grpSpPr>
        <a:xfrm>
          <a:off x="0" y="0"/>
          <a:ext cx="0" cy="0"/>
          <a:chOff x="0" y="0"/>
          <a:chExt cx="0" cy="0"/>
        </a:xfrm>
      </p:grpSpPr>
      <p:pic>
        <p:nvPicPr>
          <p:cNvPr id="8" name="Picture 7" descr="A rainbow colored line&#10;&#10;Description automatically generated">
            <a:extLst>
              <a:ext uri="{FF2B5EF4-FFF2-40B4-BE49-F238E27FC236}">
                <a16:creationId xmlns:a16="http://schemas.microsoft.com/office/drawing/2014/main" id="{516308A2-3C2C-F977-72C7-D0CCE7EEFE3E}"/>
              </a:ext>
            </a:extLst>
          </p:cNvPr>
          <p:cNvPicPr>
            <a:picLocks noChangeAspect="1"/>
          </p:cNvPicPr>
          <p:nvPr/>
        </p:nvPicPr>
        <p:blipFill rotWithShape="1">
          <a:blip r:embed="rId3"/>
          <a:srcRect t="-3987" r="-112" b="-1153"/>
          <a:stretch/>
        </p:blipFill>
        <p:spPr>
          <a:xfrm>
            <a:off x="1505282" y="-649119"/>
            <a:ext cx="10187948" cy="7481104"/>
          </a:xfrm>
          <a:prstGeom prst="rect">
            <a:avLst/>
          </a:prstGeom>
          <a:noFill/>
        </p:spPr>
      </p:pic>
      <p:cxnSp>
        <p:nvCxnSpPr>
          <p:cNvPr id="9" name="Straight Arrow Connector 8">
            <a:extLst>
              <a:ext uri="{FF2B5EF4-FFF2-40B4-BE49-F238E27FC236}">
                <a16:creationId xmlns:a16="http://schemas.microsoft.com/office/drawing/2014/main" id="{397A03C8-8253-C1C8-433C-56EF831BB1D5}"/>
              </a:ext>
            </a:extLst>
          </p:cNvPr>
          <p:cNvCxnSpPr/>
          <p:nvPr/>
        </p:nvCxnSpPr>
        <p:spPr>
          <a:xfrm>
            <a:off x="3683832" y="6511665"/>
            <a:ext cx="2076137" cy="2500"/>
          </a:xfrm>
          <a:prstGeom prst="straightConnector1">
            <a:avLst/>
          </a:prstGeom>
          <a:ln>
            <a:solidFill>
              <a:srgbClr val="00A9FF"/>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DDB7CC5B-D0AA-158F-5554-2C0E32184314}"/>
              </a:ext>
            </a:extLst>
          </p:cNvPr>
          <p:cNvCxnSpPr>
            <a:cxnSpLocks/>
          </p:cNvCxnSpPr>
          <p:nvPr/>
        </p:nvCxnSpPr>
        <p:spPr>
          <a:xfrm flipV="1">
            <a:off x="1372848" y="4128232"/>
            <a:ext cx="2498" cy="1971203"/>
          </a:xfrm>
          <a:prstGeom prst="straightConnector1">
            <a:avLst/>
          </a:prstGeom>
          <a:ln>
            <a:solidFill>
              <a:srgbClr val="00A9FF"/>
            </a:solidFill>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5E94D50A-7F54-7CCB-87D0-86BF2D5F62F9}"/>
              </a:ext>
            </a:extLst>
          </p:cNvPr>
          <p:cNvSpPr txBox="1"/>
          <p:nvPr/>
        </p:nvSpPr>
        <p:spPr>
          <a:xfrm>
            <a:off x="5939852" y="6325536"/>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A9FF"/>
                </a:solidFill>
                <a:cs typeface="Arial"/>
              </a:rPr>
              <a:t>Neutrons (N)</a:t>
            </a:r>
            <a:endParaRPr lang="en-US" dirty="0">
              <a:solidFill>
                <a:srgbClr val="00A9FF"/>
              </a:solidFill>
            </a:endParaRPr>
          </a:p>
        </p:txBody>
      </p:sp>
      <p:sp>
        <p:nvSpPr>
          <p:cNvPr id="12" name="TextBox 11">
            <a:extLst>
              <a:ext uri="{FF2B5EF4-FFF2-40B4-BE49-F238E27FC236}">
                <a16:creationId xmlns:a16="http://schemas.microsoft.com/office/drawing/2014/main" id="{307199DD-FFD5-0C3A-B581-3D0CEE41435A}"/>
              </a:ext>
            </a:extLst>
          </p:cNvPr>
          <p:cNvSpPr txBox="1"/>
          <p:nvPr/>
        </p:nvSpPr>
        <p:spPr>
          <a:xfrm>
            <a:off x="630835" y="367727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A9FF"/>
                </a:solidFill>
                <a:cs typeface="Arial"/>
              </a:rPr>
              <a:t>Protons (Z)</a:t>
            </a:r>
            <a:endParaRPr lang="en-US" dirty="0">
              <a:solidFill>
                <a:srgbClr val="00A9FF"/>
              </a:solidFill>
            </a:endParaRPr>
          </a:p>
        </p:txBody>
      </p:sp>
      <p:sp>
        <p:nvSpPr>
          <p:cNvPr id="13" name="Oval 12">
            <a:extLst>
              <a:ext uri="{FF2B5EF4-FFF2-40B4-BE49-F238E27FC236}">
                <a16:creationId xmlns:a16="http://schemas.microsoft.com/office/drawing/2014/main" id="{B4E8651D-7804-193F-6851-A5BEC84DF6A3}"/>
              </a:ext>
            </a:extLst>
          </p:cNvPr>
          <p:cNvSpPr/>
          <p:nvPr/>
        </p:nvSpPr>
        <p:spPr>
          <a:xfrm>
            <a:off x="5802442" y="1815995"/>
            <a:ext cx="874426" cy="2760689"/>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9FF"/>
              </a:solidFill>
              <a:cs typeface="Arial"/>
            </a:endParaRPr>
          </a:p>
        </p:txBody>
      </p:sp>
      <p:sp>
        <p:nvSpPr>
          <p:cNvPr id="14" name="Oval 13">
            <a:extLst>
              <a:ext uri="{FF2B5EF4-FFF2-40B4-BE49-F238E27FC236}">
                <a16:creationId xmlns:a16="http://schemas.microsoft.com/office/drawing/2014/main" id="{D0A6BAB5-6E86-AD97-35DF-9B902D646045}"/>
              </a:ext>
            </a:extLst>
          </p:cNvPr>
          <p:cNvSpPr/>
          <p:nvPr/>
        </p:nvSpPr>
        <p:spPr>
          <a:xfrm>
            <a:off x="8400926" y="1105286"/>
            <a:ext cx="689699" cy="1665008"/>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00A9FF"/>
              </a:solidFill>
              <a:cs typeface="Arial"/>
            </a:endParaRPr>
          </a:p>
        </p:txBody>
      </p:sp>
      <p:sp>
        <p:nvSpPr>
          <p:cNvPr id="15" name="Oval 14">
            <a:extLst>
              <a:ext uri="{FF2B5EF4-FFF2-40B4-BE49-F238E27FC236}">
                <a16:creationId xmlns:a16="http://schemas.microsoft.com/office/drawing/2014/main" id="{63C761DE-C8F2-750C-F424-5BF367C5101D}"/>
              </a:ext>
            </a:extLst>
          </p:cNvPr>
          <p:cNvSpPr/>
          <p:nvPr/>
        </p:nvSpPr>
        <p:spPr>
          <a:xfrm>
            <a:off x="3991129" y="3402452"/>
            <a:ext cx="874426" cy="2173575"/>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E619ED4-F286-C9A0-19E0-656A12ECE5BA}"/>
              </a:ext>
            </a:extLst>
          </p:cNvPr>
          <p:cNvSpPr/>
          <p:nvPr/>
        </p:nvSpPr>
        <p:spPr>
          <a:xfrm>
            <a:off x="2954306" y="4389303"/>
            <a:ext cx="424722" cy="1861281"/>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3F91692-03A6-4547-A3D2-4AF505C776A2}"/>
              </a:ext>
            </a:extLst>
          </p:cNvPr>
          <p:cNvSpPr txBox="1"/>
          <p:nvPr/>
        </p:nvSpPr>
        <p:spPr>
          <a:xfrm>
            <a:off x="8250835" y="290278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A9FF"/>
                </a:solidFill>
                <a:cs typeface="Arial"/>
              </a:rPr>
              <a:t>N = 126</a:t>
            </a:r>
          </a:p>
        </p:txBody>
      </p:sp>
      <p:sp>
        <p:nvSpPr>
          <p:cNvPr id="18" name="Oval 17">
            <a:extLst>
              <a:ext uri="{FF2B5EF4-FFF2-40B4-BE49-F238E27FC236}">
                <a16:creationId xmlns:a16="http://schemas.microsoft.com/office/drawing/2014/main" id="{2069A392-1ABA-5EED-E239-3687E0A78799}"/>
              </a:ext>
            </a:extLst>
          </p:cNvPr>
          <p:cNvSpPr/>
          <p:nvPr/>
        </p:nvSpPr>
        <p:spPr>
          <a:xfrm>
            <a:off x="1817330" y="5891219"/>
            <a:ext cx="311404" cy="746387"/>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DFCB6DC-3CAC-9226-587C-AD29467697C1}"/>
              </a:ext>
            </a:extLst>
          </p:cNvPr>
          <p:cNvSpPr/>
          <p:nvPr/>
        </p:nvSpPr>
        <p:spPr>
          <a:xfrm>
            <a:off x="2516871" y="4879383"/>
            <a:ext cx="386355" cy="1383468"/>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282FFC8-EDE7-745C-6464-3D1448AF4F21}"/>
              </a:ext>
            </a:extLst>
          </p:cNvPr>
          <p:cNvSpPr/>
          <p:nvPr/>
        </p:nvSpPr>
        <p:spPr>
          <a:xfrm>
            <a:off x="1617460" y="6240988"/>
            <a:ext cx="198978" cy="521536"/>
          </a:xfrm>
          <a:prstGeom prst="ellipse">
            <a:avLst/>
          </a:prstGeom>
          <a:noFill/>
          <a:ln>
            <a:solidFill>
              <a:srgbClr val="00A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9E2D85-1C3C-7770-6B0D-E2C6E74A6A62}"/>
              </a:ext>
            </a:extLst>
          </p:cNvPr>
          <p:cNvSpPr txBox="1"/>
          <p:nvPr/>
        </p:nvSpPr>
        <p:spPr>
          <a:xfrm>
            <a:off x="5864900" y="457668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A9FF"/>
                </a:solidFill>
                <a:cs typeface="Arial"/>
              </a:rPr>
              <a:t>N = 82</a:t>
            </a:r>
          </a:p>
        </p:txBody>
      </p:sp>
      <p:sp>
        <p:nvSpPr>
          <p:cNvPr id="4" name="TextBox 3">
            <a:extLst>
              <a:ext uri="{FF2B5EF4-FFF2-40B4-BE49-F238E27FC236}">
                <a16:creationId xmlns:a16="http://schemas.microsoft.com/office/drawing/2014/main" id="{BF753B2A-3DCD-CDEC-98B5-67320928F5A3}"/>
              </a:ext>
            </a:extLst>
          </p:cNvPr>
          <p:cNvSpPr txBox="1"/>
          <p:nvPr/>
        </p:nvSpPr>
        <p:spPr>
          <a:xfrm>
            <a:off x="4103556" y="57259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A9FF"/>
                </a:solidFill>
                <a:cs typeface="Arial"/>
              </a:rPr>
              <a:t>N = 50</a:t>
            </a:r>
          </a:p>
        </p:txBody>
      </p:sp>
      <p:sp>
        <p:nvSpPr>
          <p:cNvPr id="5" name="Content Placeholder 2">
            <a:extLst>
              <a:ext uri="{FF2B5EF4-FFF2-40B4-BE49-F238E27FC236}">
                <a16:creationId xmlns:a16="http://schemas.microsoft.com/office/drawing/2014/main" id="{99D357A4-5E0D-1184-6D8E-E6B8B6DB2904}"/>
              </a:ext>
            </a:extLst>
          </p:cNvPr>
          <p:cNvSpPr>
            <a:spLocks noGrp="1"/>
          </p:cNvSpPr>
          <p:nvPr/>
        </p:nvSpPr>
        <p:spPr>
          <a:xfrm>
            <a:off x="274593" y="1231582"/>
            <a:ext cx="4013118" cy="3939398"/>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a:cs typeface="Arial"/>
            </a:endParaRPr>
          </a:p>
          <a:p>
            <a:pPr>
              <a:buFont typeface="Wingdings"/>
              <a:buChar char="§"/>
            </a:pPr>
            <a:r>
              <a:rPr lang="en-US" sz="1800">
                <a:latin typeface="Arial"/>
                <a:cs typeface="Arial"/>
              </a:rPr>
              <a:t>S</a:t>
            </a:r>
            <a:r>
              <a:rPr lang="en-US" sz="1800" baseline="-25000">
                <a:latin typeface="Arial"/>
                <a:cs typeface="Arial"/>
              </a:rPr>
              <a:t>2N</a:t>
            </a:r>
            <a:r>
              <a:rPr lang="en-US" sz="1800">
                <a:latin typeface="Arial"/>
                <a:cs typeface="Arial"/>
              </a:rPr>
              <a:t>= M(N-2, Z) - M(N, Z) + 2M</a:t>
            </a:r>
            <a:r>
              <a:rPr lang="en-US" sz="1800" baseline="-25000">
                <a:latin typeface="Arial"/>
                <a:cs typeface="Arial"/>
              </a:rPr>
              <a:t>N</a:t>
            </a:r>
            <a:endParaRPr lang="en-US" sz="1800">
              <a:cs typeface="Arial"/>
            </a:endParaRPr>
          </a:p>
          <a:p>
            <a:pPr>
              <a:buFont typeface="Wingdings"/>
              <a:buChar char="§"/>
            </a:pPr>
            <a:r>
              <a:rPr lang="en-US" sz="1800">
                <a:latin typeface="Arial"/>
                <a:cs typeface="Arial"/>
              </a:rPr>
              <a:t>Energy required to remove 2 neutrons from a nucleus</a:t>
            </a:r>
            <a:endParaRPr lang="en-US" sz="1800">
              <a:cs typeface="Arial"/>
            </a:endParaRPr>
          </a:p>
          <a:p>
            <a:pPr>
              <a:buFont typeface="Wingdings"/>
              <a:buChar char="§"/>
            </a:pPr>
            <a:endParaRPr lang="en-US" sz="2100" baseline="-25000">
              <a:latin typeface="Arial"/>
              <a:cs typeface="Arial"/>
            </a:endParaRPr>
          </a:p>
          <a:p>
            <a:endParaRPr lang="en-US"/>
          </a:p>
        </p:txBody>
      </p:sp>
      <p:sp>
        <p:nvSpPr>
          <p:cNvPr id="7" name="Title 1">
            <a:extLst>
              <a:ext uri="{FF2B5EF4-FFF2-40B4-BE49-F238E27FC236}">
                <a16:creationId xmlns:a16="http://schemas.microsoft.com/office/drawing/2014/main" id="{BDC0DAAA-F178-9FBD-530D-22B427BFFD50}"/>
              </a:ext>
            </a:extLst>
          </p:cNvPr>
          <p:cNvSpPr>
            <a:spLocks noGrp="1"/>
          </p:cNvSpPr>
          <p:nvPr>
            <p:ph type="title"/>
          </p:nvPr>
        </p:nvSpPr>
        <p:spPr>
          <a:xfrm>
            <a:off x="394159" y="330113"/>
            <a:ext cx="8953827" cy="650329"/>
          </a:xfrm>
        </p:spPr>
        <p:txBody>
          <a:bodyPr lIns="91440" tIns="45720" rIns="91440" bIns="45720" anchor="t">
            <a:noAutofit/>
          </a:bodyPr>
          <a:lstStyle/>
          <a:p>
            <a:r>
              <a:rPr lang="en-US" sz="3000">
                <a:latin typeface="Arial"/>
                <a:cs typeface="Arial"/>
              </a:rPr>
              <a:t>Evolution of nuclear structure manifests in mass differences</a:t>
            </a:r>
            <a:endParaRPr lang="en-US" sz="3000">
              <a:latin typeface="Arial"/>
            </a:endParaRPr>
          </a:p>
        </p:txBody>
      </p:sp>
      <p:pic>
        <p:nvPicPr>
          <p:cNvPr id="6" name="Picture 5" descr="A close-up of a number&#10;&#10;Description automatically generated">
            <a:extLst>
              <a:ext uri="{FF2B5EF4-FFF2-40B4-BE49-F238E27FC236}">
                <a16:creationId xmlns:a16="http://schemas.microsoft.com/office/drawing/2014/main" id="{B38A6799-CAB6-DD61-97EA-89FFE5EC2F3F}"/>
              </a:ext>
            </a:extLst>
          </p:cNvPr>
          <p:cNvPicPr>
            <a:picLocks noChangeAspect="1"/>
          </p:cNvPicPr>
          <p:nvPr/>
        </p:nvPicPr>
        <p:blipFill>
          <a:blip r:embed="rId4"/>
          <a:stretch>
            <a:fillRect/>
          </a:stretch>
        </p:blipFill>
        <p:spPr>
          <a:xfrm>
            <a:off x="426804" y="1514387"/>
            <a:ext cx="3514725" cy="704850"/>
          </a:xfrm>
          <a:prstGeom prst="rect">
            <a:avLst/>
          </a:prstGeom>
        </p:spPr>
      </p:pic>
      <p:sp>
        <p:nvSpPr>
          <p:cNvPr id="20" name="Content Placeholder 2">
            <a:extLst>
              <a:ext uri="{FF2B5EF4-FFF2-40B4-BE49-F238E27FC236}">
                <a16:creationId xmlns:a16="http://schemas.microsoft.com/office/drawing/2014/main" id="{908879A9-F9FD-1EC2-7360-0A69D824E961}"/>
              </a:ext>
            </a:extLst>
          </p:cNvPr>
          <p:cNvSpPr>
            <a:spLocks noGrp="1"/>
          </p:cNvSpPr>
          <p:nvPr/>
        </p:nvSpPr>
        <p:spPr>
          <a:xfrm>
            <a:off x="7527200" y="4334010"/>
            <a:ext cx="4448546" cy="3517577"/>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1800">
              <a:latin typeface="Arial"/>
              <a:cs typeface="Arial"/>
            </a:endParaRPr>
          </a:p>
          <a:p>
            <a:pPr>
              <a:buFont typeface="Wingdings"/>
              <a:buChar char="§"/>
            </a:pPr>
            <a:r>
              <a:rPr lang="en-US" sz="2400">
                <a:latin typeface="Arial"/>
                <a:cs typeface="Arial"/>
              </a:rPr>
              <a:t>Similar behaviour at magic number of neutrons </a:t>
            </a:r>
            <a:endParaRPr lang="en-US" sz="2400"/>
          </a:p>
          <a:p>
            <a:pPr lvl="1">
              <a:buFont typeface="Courier New"/>
              <a:buChar char="o"/>
            </a:pPr>
            <a:r>
              <a:rPr lang="en-US" sz="2400">
                <a:latin typeface="Arial"/>
                <a:cs typeface="Arial"/>
              </a:rPr>
              <a:t>Same is true with two-proton separation energy plot</a:t>
            </a:r>
            <a:endParaRPr lang="en-US" sz="2400">
              <a:cs typeface="Arial"/>
            </a:endParaRPr>
          </a:p>
          <a:p>
            <a:pPr>
              <a:buFont typeface="Wingdings"/>
              <a:buChar char="§"/>
            </a:pPr>
            <a:r>
              <a:rPr lang="en-US" sz="2400">
                <a:latin typeface="Arial"/>
                <a:cs typeface="Arial"/>
              </a:rPr>
              <a:t>Doubly magic: magic number of protons </a:t>
            </a:r>
            <a:r>
              <a:rPr lang="en-US" sz="2400">
                <a:solidFill>
                  <a:srgbClr val="00A9FF"/>
                </a:solidFill>
                <a:latin typeface="Arial"/>
                <a:cs typeface="Arial"/>
              </a:rPr>
              <a:t>and</a:t>
            </a:r>
            <a:r>
              <a:rPr lang="en-US" sz="2400">
                <a:latin typeface="Arial"/>
                <a:cs typeface="Arial"/>
              </a:rPr>
              <a:t> neutrons </a:t>
            </a:r>
          </a:p>
          <a:p>
            <a:pPr>
              <a:buFont typeface="Wingdings"/>
              <a:buChar char="§"/>
            </a:pPr>
            <a:endParaRPr lang="en-US" sz="1800">
              <a:latin typeface="Arial"/>
              <a:cs typeface="Arial"/>
            </a:endParaRPr>
          </a:p>
          <a:p>
            <a:pPr lvl="1">
              <a:buFont typeface="Courier New"/>
              <a:buChar char="o"/>
            </a:pPr>
            <a:endParaRPr lang="en-US" sz="1800">
              <a:latin typeface="Arial"/>
              <a:cs typeface="Arial"/>
            </a:endParaRPr>
          </a:p>
          <a:p>
            <a:pPr lvl="1">
              <a:buFont typeface="Courier New"/>
              <a:buChar char="o"/>
            </a:pPr>
            <a:endParaRPr lang="en-US" sz="1800">
              <a:latin typeface="Arial"/>
              <a:cs typeface="Arial"/>
            </a:endParaRPr>
          </a:p>
          <a:p>
            <a:pPr>
              <a:buFont typeface="Wingdings"/>
            </a:pPr>
            <a:endParaRPr lang="en-US" sz="2100" baseline="-25000"/>
          </a:p>
          <a:p>
            <a:endParaRPr lang="en-US"/>
          </a:p>
        </p:txBody>
      </p:sp>
    </p:spTree>
    <p:extLst>
      <p:ext uri="{BB962C8B-B14F-4D97-AF65-F5344CB8AC3E}">
        <p14:creationId xmlns:p14="http://schemas.microsoft.com/office/powerpoint/2010/main" val="3494721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BAF17-EC3A-6A8C-C4D8-FFABB647D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1EE1D-9487-ECCE-E59C-661A1009345C}"/>
              </a:ext>
            </a:extLst>
          </p:cNvPr>
          <p:cNvSpPr>
            <a:spLocks noGrp="1"/>
          </p:cNvSpPr>
          <p:nvPr>
            <p:ph type="title"/>
          </p:nvPr>
        </p:nvSpPr>
        <p:spPr>
          <a:xfrm>
            <a:off x="681471" y="704867"/>
            <a:ext cx="8953827" cy="650329"/>
          </a:xfrm>
        </p:spPr>
        <p:txBody>
          <a:bodyPr lIns="91440" tIns="45720" rIns="91440" bIns="45720" anchor="t">
            <a:noAutofit/>
          </a:bodyPr>
          <a:lstStyle/>
          <a:p>
            <a:r>
              <a:rPr lang="en-US" sz="3000">
                <a:latin typeface="Arial"/>
                <a:cs typeface="Arial"/>
              </a:rPr>
              <a:t>Extraordinary isotope, exceedingly difficult to measure: </a:t>
            </a:r>
            <a:r>
              <a:rPr lang="en-US" sz="3000" baseline="30000">
                <a:latin typeface="Arial"/>
                <a:cs typeface="Arial"/>
              </a:rPr>
              <a:t>100</a:t>
            </a:r>
            <a:r>
              <a:rPr lang="en-US" sz="3000">
                <a:latin typeface="Arial"/>
                <a:cs typeface="Arial"/>
              </a:rPr>
              <a:t>Sn</a:t>
            </a:r>
            <a:endParaRPr lang="en-US" sz="3000">
              <a:latin typeface="Arial"/>
            </a:endParaRPr>
          </a:p>
        </p:txBody>
      </p:sp>
      <p:sp>
        <p:nvSpPr>
          <p:cNvPr id="3" name="Content Placeholder 2">
            <a:extLst>
              <a:ext uri="{FF2B5EF4-FFF2-40B4-BE49-F238E27FC236}">
                <a16:creationId xmlns:a16="http://schemas.microsoft.com/office/drawing/2014/main" id="{0CFAB78C-1217-D74D-3B21-25526AEF9C47}"/>
              </a:ext>
            </a:extLst>
          </p:cNvPr>
          <p:cNvSpPr>
            <a:spLocks noGrp="1"/>
          </p:cNvSpPr>
          <p:nvPr>
            <p:ph idx="1"/>
          </p:nvPr>
        </p:nvSpPr>
        <p:spPr>
          <a:xfrm>
            <a:off x="681471" y="1865126"/>
            <a:ext cx="5356188" cy="5046454"/>
          </a:xfrm>
        </p:spPr>
        <p:txBody>
          <a:bodyPr lIns="91440" tIns="45720" rIns="91440" bIns="45720" anchor="ctr">
            <a:normAutofit/>
          </a:bodyPr>
          <a:lstStyle/>
          <a:p>
            <a:pPr marL="0" indent="0">
              <a:buNone/>
            </a:pPr>
            <a:r>
              <a:rPr lang="en-US" dirty="0">
                <a:cs typeface="Arial"/>
              </a:rPr>
              <a:t>Motivation</a:t>
            </a:r>
          </a:p>
          <a:p>
            <a:r>
              <a:rPr lang="en-US" dirty="0">
                <a:latin typeface="Arial"/>
                <a:cs typeface="Arial"/>
              </a:rPr>
              <a:t>Doubly magic</a:t>
            </a:r>
            <a:endParaRPr lang="en-US" dirty="0">
              <a:cs typeface="Arial"/>
            </a:endParaRPr>
          </a:p>
          <a:p>
            <a:r>
              <a:rPr lang="en-US" dirty="0">
                <a:latin typeface="Arial"/>
                <a:cs typeface="Arial"/>
              </a:rPr>
              <a:t>High binding energy</a:t>
            </a:r>
          </a:p>
          <a:p>
            <a:r>
              <a:rPr lang="en-US" dirty="0">
                <a:latin typeface="Arial"/>
                <a:cs typeface="Arial"/>
              </a:rPr>
              <a:t>Heaviest </a:t>
            </a:r>
            <a:r>
              <a:rPr lang="en-US" i="1" dirty="0">
                <a:latin typeface="Arial"/>
                <a:cs typeface="Arial"/>
              </a:rPr>
              <a:t>N=Z</a:t>
            </a:r>
            <a:r>
              <a:rPr lang="en-US" dirty="0">
                <a:latin typeface="Arial"/>
                <a:cs typeface="Arial"/>
              </a:rPr>
              <a:t> nuclide</a:t>
            </a:r>
          </a:p>
          <a:p>
            <a:r>
              <a:rPr lang="en-US" dirty="0">
                <a:latin typeface="Arial"/>
                <a:cs typeface="Arial"/>
              </a:rPr>
              <a:t>Mass has never been </a:t>
            </a:r>
            <a:r>
              <a:rPr lang="en-US" dirty="0">
                <a:solidFill>
                  <a:srgbClr val="00A9FF"/>
                </a:solidFill>
                <a:latin typeface="Arial"/>
                <a:cs typeface="Arial"/>
              </a:rPr>
              <a:t>directly</a:t>
            </a:r>
            <a:r>
              <a:rPr lang="en-US" dirty="0">
                <a:latin typeface="Arial"/>
                <a:cs typeface="Arial"/>
              </a:rPr>
              <a:t> measured </a:t>
            </a:r>
          </a:p>
          <a:p>
            <a:pPr lvl="1">
              <a:buFont typeface="Courier New" pitchFamily="2" charset="2"/>
              <a:buChar char="o"/>
            </a:pPr>
            <a:endParaRPr lang="en-US"/>
          </a:p>
          <a:p>
            <a:pPr lvl="1">
              <a:buFont typeface="Courier New" pitchFamily="2" charset="2"/>
              <a:buChar char="o"/>
            </a:pPr>
            <a:endParaRPr lang="en-US" i="1"/>
          </a:p>
          <a:p>
            <a:endParaRPr lang="en-US"/>
          </a:p>
        </p:txBody>
      </p:sp>
      <p:sp>
        <p:nvSpPr>
          <p:cNvPr id="6" name="Content Placeholder 2">
            <a:extLst>
              <a:ext uri="{FF2B5EF4-FFF2-40B4-BE49-F238E27FC236}">
                <a16:creationId xmlns:a16="http://schemas.microsoft.com/office/drawing/2014/main" id="{16EA29AA-8B78-C9A1-BA2D-5A32A7BB161F}"/>
              </a:ext>
            </a:extLst>
          </p:cNvPr>
          <p:cNvSpPr txBox="1">
            <a:spLocks/>
          </p:cNvSpPr>
          <p:nvPr/>
        </p:nvSpPr>
        <p:spPr>
          <a:xfrm>
            <a:off x="6026218" y="1624859"/>
            <a:ext cx="5356188" cy="5046454"/>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Arial"/>
                <a:cs typeface="Arial"/>
              </a:rPr>
              <a:t>Challenges</a:t>
            </a:r>
            <a:endParaRPr lang="en-US" dirty="0">
              <a:cs typeface="Arial"/>
            </a:endParaRPr>
          </a:p>
          <a:p>
            <a:r>
              <a:rPr lang="en-US" dirty="0">
                <a:latin typeface="Arial"/>
                <a:cs typeface="Arial"/>
              </a:rPr>
              <a:t>Low production cross section</a:t>
            </a:r>
            <a:endParaRPr lang="en-US" dirty="0"/>
          </a:p>
          <a:p>
            <a:r>
              <a:rPr lang="en-US" dirty="0">
                <a:latin typeface="Arial"/>
                <a:cs typeface="Arial"/>
              </a:rPr>
              <a:t>Beam containing tin is heavily contaminated </a:t>
            </a:r>
            <a:endParaRPr lang="en-US" dirty="0"/>
          </a:p>
          <a:p>
            <a:pPr lvl="1">
              <a:buFont typeface="Courier New" pitchFamily="2" charset="2"/>
              <a:buChar char="o"/>
            </a:pPr>
            <a:endParaRPr lang="en-US"/>
          </a:p>
          <a:p>
            <a:pPr lvl="1">
              <a:buFont typeface="Courier New" pitchFamily="2" charset="2"/>
              <a:buChar char="o"/>
            </a:pPr>
            <a:endParaRPr lang="en-US" i="1"/>
          </a:p>
          <a:p>
            <a:endParaRPr lang="en-US"/>
          </a:p>
        </p:txBody>
      </p:sp>
      <p:sp>
        <p:nvSpPr>
          <p:cNvPr id="5" name="Title 1">
            <a:extLst>
              <a:ext uri="{FF2B5EF4-FFF2-40B4-BE49-F238E27FC236}">
                <a16:creationId xmlns:a16="http://schemas.microsoft.com/office/drawing/2014/main" id="{EB6D7FB5-5201-A388-52E6-DF97DD3F4595}"/>
              </a:ext>
            </a:extLst>
          </p:cNvPr>
          <p:cNvSpPr txBox="1">
            <a:spLocks/>
          </p:cNvSpPr>
          <p:nvPr/>
        </p:nvSpPr>
        <p:spPr>
          <a:xfrm>
            <a:off x="6211003" y="6351068"/>
            <a:ext cx="8953827" cy="6503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1800" b="1" i="0" kern="1200">
                <a:solidFill>
                  <a:srgbClr val="00B0F0"/>
                </a:solidFill>
                <a:latin typeface="Arial" charset="0"/>
                <a:ea typeface="Arial" charset="0"/>
                <a:cs typeface="Arial" charset="0"/>
              </a:defRPr>
            </a:lvl1pPr>
          </a:lstStyle>
          <a:p>
            <a:r>
              <a:rPr lang="en-US" dirty="0">
                <a:latin typeface="Arial"/>
                <a:cs typeface="Arial"/>
              </a:rPr>
              <a:t>How can we tackle the challenge to measure </a:t>
            </a:r>
            <a:r>
              <a:rPr lang="en-US" baseline="30000" dirty="0">
                <a:latin typeface="Arial"/>
                <a:cs typeface="Arial"/>
              </a:rPr>
              <a:t>100</a:t>
            </a:r>
            <a:r>
              <a:rPr lang="en-US" dirty="0">
                <a:latin typeface="Arial"/>
                <a:cs typeface="Arial"/>
              </a:rPr>
              <a:t>Sn?</a:t>
            </a:r>
            <a:endParaRPr lang="en-US" dirty="0">
              <a:latin typeface="Arial"/>
            </a:endParaRPr>
          </a:p>
        </p:txBody>
      </p:sp>
    </p:spTree>
    <p:extLst>
      <p:ext uri="{BB962C8B-B14F-4D97-AF65-F5344CB8AC3E}">
        <p14:creationId xmlns:p14="http://schemas.microsoft.com/office/powerpoint/2010/main" val="55084400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BCE7-D850-AE09-D46C-9A5EFC7208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30948A9-E244-A3E4-3871-36D3DBB99CF6}"/>
              </a:ext>
            </a:extLst>
          </p:cNvPr>
          <p:cNvSpPr>
            <a:spLocks noGrp="1"/>
          </p:cNvSpPr>
          <p:nvPr>
            <p:ph type="title"/>
          </p:nvPr>
        </p:nvSpPr>
        <p:spPr/>
        <p:txBody>
          <a:bodyPr lIns="91440" tIns="45720" rIns="91440" bIns="45720" anchor="t">
            <a:normAutofit/>
          </a:bodyPr>
          <a:lstStyle/>
          <a:p>
            <a:r>
              <a:rPr lang="en-US" sz="3000" b="1" dirty="0">
                <a:cs typeface="Arial"/>
              </a:rPr>
              <a:t>How do we measure the mass of an ion?</a:t>
            </a:r>
            <a:endParaRPr lang="en-US" sz="3000" b="1" dirty="0"/>
          </a:p>
        </p:txBody>
      </p:sp>
      <p:pic>
        <p:nvPicPr>
          <p:cNvPr id="2" name="Picture 1" descr="Fisher Science Education™ Compact Scale | Fisher Scientific">
            <a:extLst>
              <a:ext uri="{FF2B5EF4-FFF2-40B4-BE49-F238E27FC236}">
                <a16:creationId xmlns:a16="http://schemas.microsoft.com/office/drawing/2014/main" id="{B5CF40DD-F734-6E66-62F6-EF8D214EF10E}"/>
              </a:ext>
            </a:extLst>
          </p:cNvPr>
          <p:cNvPicPr>
            <a:picLocks noChangeAspect="1"/>
          </p:cNvPicPr>
          <p:nvPr/>
        </p:nvPicPr>
        <p:blipFill>
          <a:blip r:embed="rId3"/>
          <a:stretch>
            <a:fillRect/>
          </a:stretch>
        </p:blipFill>
        <p:spPr>
          <a:xfrm>
            <a:off x="4779688" y="1251292"/>
            <a:ext cx="6617509" cy="5467186"/>
          </a:xfrm>
          <a:prstGeom prst="rect">
            <a:avLst/>
          </a:prstGeom>
        </p:spPr>
      </p:pic>
      <p:pic>
        <p:nvPicPr>
          <p:cNvPr id="3" name="Picture 2" descr="Atomic nucleus - Wikipedia">
            <a:extLst>
              <a:ext uri="{FF2B5EF4-FFF2-40B4-BE49-F238E27FC236}">
                <a16:creationId xmlns:a16="http://schemas.microsoft.com/office/drawing/2014/main" id="{D0133775-B164-70EA-B55E-41095689774C}"/>
              </a:ext>
            </a:extLst>
          </p:cNvPr>
          <p:cNvPicPr>
            <a:picLocks noChangeAspect="1"/>
          </p:cNvPicPr>
          <p:nvPr/>
        </p:nvPicPr>
        <p:blipFill>
          <a:blip r:embed="rId4"/>
          <a:stretch>
            <a:fillRect/>
          </a:stretch>
        </p:blipFill>
        <p:spPr>
          <a:xfrm>
            <a:off x="6323351" y="870678"/>
            <a:ext cx="2568315" cy="2568315"/>
          </a:xfrm>
          <a:prstGeom prst="rect">
            <a:avLst/>
          </a:prstGeom>
        </p:spPr>
      </p:pic>
      <p:sp>
        <p:nvSpPr>
          <p:cNvPr id="6" name="Title 4">
            <a:extLst>
              <a:ext uri="{FF2B5EF4-FFF2-40B4-BE49-F238E27FC236}">
                <a16:creationId xmlns:a16="http://schemas.microsoft.com/office/drawing/2014/main" id="{C91F2EF5-D30C-4301-3C0A-05A66D47BA08}"/>
              </a:ext>
            </a:extLst>
          </p:cNvPr>
          <p:cNvSpPr txBox="1">
            <a:spLocks/>
          </p:cNvSpPr>
          <p:nvPr/>
        </p:nvSpPr>
        <p:spPr>
          <a:xfrm>
            <a:off x="6198110" y="5870258"/>
            <a:ext cx="3938833" cy="158196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200" b="0" kern="1200">
                <a:solidFill>
                  <a:srgbClr val="00B0F0"/>
                </a:solidFill>
                <a:latin typeface="+mn-lt"/>
                <a:ea typeface="+mj-ea"/>
                <a:cs typeface="+mj-cs"/>
              </a:defRPr>
            </a:lvl1pPr>
          </a:lstStyle>
          <a:p>
            <a:r>
              <a:rPr lang="en-US" sz="2600">
                <a:solidFill>
                  <a:schemeClr val="tx1"/>
                </a:solidFill>
                <a:cs typeface="Arial"/>
              </a:rPr>
              <a:t>*image is not to scale...pun intended</a:t>
            </a:r>
          </a:p>
        </p:txBody>
      </p:sp>
    </p:spTree>
    <p:extLst>
      <p:ext uri="{BB962C8B-B14F-4D97-AF65-F5344CB8AC3E}">
        <p14:creationId xmlns:p14="http://schemas.microsoft.com/office/powerpoint/2010/main" val="384171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9808F-ECF3-9802-187F-CF4F2316670F}"/>
            </a:ext>
          </a:extLst>
        </p:cNvPr>
        <p:cNvGrpSpPr/>
        <p:nvPr/>
      </p:nvGrpSpPr>
      <p:grpSpPr>
        <a:xfrm>
          <a:off x="0" y="0"/>
          <a:ext cx="0" cy="0"/>
          <a:chOff x="0" y="0"/>
          <a:chExt cx="0" cy="0"/>
        </a:xfrm>
      </p:grpSpPr>
      <p:sp>
        <p:nvSpPr>
          <p:cNvPr id="25" name="Content Placeholder 4">
            <a:extLst>
              <a:ext uri="{FF2B5EF4-FFF2-40B4-BE49-F238E27FC236}">
                <a16:creationId xmlns:a16="http://schemas.microsoft.com/office/drawing/2014/main" id="{E2E223E9-3A26-657F-B088-69A47CDF2342}"/>
              </a:ext>
            </a:extLst>
          </p:cNvPr>
          <p:cNvSpPr>
            <a:spLocks noGrp="1"/>
          </p:cNvSpPr>
          <p:nvPr>
            <p:ph sz="half" idx="13"/>
          </p:nvPr>
        </p:nvSpPr>
        <p:spPr>
          <a:xfrm>
            <a:off x="505148" y="2357366"/>
            <a:ext cx="4869744" cy="4190439"/>
          </a:xfrm>
        </p:spPr>
        <p:txBody>
          <a:bodyPr lIns="91440" tIns="45720" rIns="91440" bIns="45720" anchor="t">
            <a:noAutofit/>
          </a:bodyPr>
          <a:lstStyle/>
          <a:p>
            <a:r>
              <a:rPr lang="en-US" sz="2600" dirty="0">
                <a:cs typeface="Arial"/>
              </a:rPr>
              <a:t>TITAN facility measures masses to high precision</a:t>
            </a:r>
            <a:endParaRPr lang="en-US" dirty="0">
              <a:cs typeface="Arial"/>
            </a:endParaRPr>
          </a:p>
          <a:p>
            <a:pPr lvl="1">
              <a:buFont typeface="Courier New" charset="2"/>
              <a:buChar char="o"/>
            </a:pPr>
            <a:r>
              <a:rPr lang="en-US" sz="2600" dirty="0">
                <a:cs typeface="Arial"/>
              </a:rPr>
              <a:t>For studies of nuclear structure, nuclear astrophysics, and fundamental symmetries</a:t>
            </a:r>
            <a:endParaRPr lang="en-US">
              <a:cs typeface="Arial"/>
            </a:endParaRPr>
          </a:p>
        </p:txBody>
      </p:sp>
      <p:sp>
        <p:nvSpPr>
          <p:cNvPr id="16" name="Title 5">
            <a:extLst>
              <a:ext uri="{FF2B5EF4-FFF2-40B4-BE49-F238E27FC236}">
                <a16:creationId xmlns:a16="http://schemas.microsoft.com/office/drawing/2014/main" id="{C9BA13CF-CDEC-C0C4-F33C-F1A99B80B1F5}"/>
              </a:ext>
            </a:extLst>
          </p:cNvPr>
          <p:cNvSpPr>
            <a:spLocks noGrp="1"/>
          </p:cNvSpPr>
          <p:nvPr>
            <p:ph type="title"/>
          </p:nvPr>
        </p:nvSpPr>
        <p:spPr>
          <a:xfrm>
            <a:off x="798394" y="529982"/>
            <a:ext cx="11038767" cy="637077"/>
          </a:xfrm>
        </p:spPr>
        <p:txBody>
          <a:bodyPr lIns="91440" tIns="45720" rIns="91440" bIns="45720" anchor="t">
            <a:noAutofit/>
          </a:bodyPr>
          <a:lstStyle/>
          <a:p>
            <a:r>
              <a:rPr lang="en-US" sz="3000" dirty="0">
                <a:latin typeface="Arial"/>
                <a:cs typeface="Arial"/>
              </a:rPr>
              <a:t>TRIUMF's Ion Trap for Atomic and Nuclear science (TITAN)</a:t>
            </a:r>
            <a:endParaRPr lang="en-US" dirty="0"/>
          </a:p>
        </p:txBody>
      </p:sp>
      <p:pic>
        <p:nvPicPr>
          <p:cNvPr id="6" name="Picture 5" descr="A diagram of a machine&#10;&#10;Description automatically generated">
            <a:extLst>
              <a:ext uri="{FF2B5EF4-FFF2-40B4-BE49-F238E27FC236}">
                <a16:creationId xmlns:a16="http://schemas.microsoft.com/office/drawing/2014/main" id="{170D6292-7494-81EE-8CCA-E62C0A41BACC}"/>
              </a:ext>
            </a:extLst>
          </p:cNvPr>
          <p:cNvPicPr>
            <a:picLocks noChangeAspect="1"/>
          </p:cNvPicPr>
          <p:nvPr/>
        </p:nvPicPr>
        <p:blipFill>
          <a:blip r:embed="rId4"/>
          <a:stretch>
            <a:fillRect/>
          </a:stretch>
        </p:blipFill>
        <p:spPr>
          <a:xfrm>
            <a:off x="6044789" y="1220810"/>
            <a:ext cx="4557740" cy="5555376"/>
          </a:xfrm>
          <a:prstGeom prst="rect">
            <a:avLst/>
          </a:prstGeom>
          <a:noFill/>
        </p:spPr>
      </p:pic>
    </p:spTree>
    <p:extLst>
      <p:ext uri="{BB962C8B-B14F-4D97-AF65-F5344CB8AC3E}">
        <p14:creationId xmlns:p14="http://schemas.microsoft.com/office/powerpoint/2010/main" val="33528217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DC58C-D903-B970-20A6-41936D34F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214D9-FD47-CE95-2EEE-6F7F770CA96D}"/>
              </a:ext>
            </a:extLst>
          </p:cNvPr>
          <p:cNvSpPr>
            <a:spLocks noGrp="1"/>
          </p:cNvSpPr>
          <p:nvPr>
            <p:ph type="title"/>
          </p:nvPr>
        </p:nvSpPr>
        <p:spPr>
          <a:xfrm>
            <a:off x="681471" y="979687"/>
            <a:ext cx="8953827" cy="650329"/>
          </a:xfrm>
        </p:spPr>
        <p:txBody>
          <a:bodyPr lIns="91440" tIns="45720" rIns="91440" bIns="45720" anchor="t">
            <a:normAutofit/>
          </a:bodyPr>
          <a:lstStyle/>
          <a:p>
            <a:r>
              <a:rPr lang="en-US" sz="3000">
                <a:latin typeface="Arial"/>
                <a:cs typeface="Arial"/>
              </a:rPr>
              <a:t>Journey of the ions</a:t>
            </a:r>
          </a:p>
        </p:txBody>
      </p:sp>
      <p:sp>
        <p:nvSpPr>
          <p:cNvPr id="4" name="Content Placeholder 3">
            <a:extLst>
              <a:ext uri="{FF2B5EF4-FFF2-40B4-BE49-F238E27FC236}">
                <a16:creationId xmlns:a16="http://schemas.microsoft.com/office/drawing/2014/main" id="{0F62F29A-AA37-559E-7189-A78A5E300F0F}"/>
              </a:ext>
            </a:extLst>
          </p:cNvPr>
          <p:cNvSpPr>
            <a:spLocks noGrp="1"/>
          </p:cNvSpPr>
          <p:nvPr>
            <p:ph idx="1"/>
          </p:nvPr>
        </p:nvSpPr>
        <p:spPr>
          <a:xfrm>
            <a:off x="456619" y="2387188"/>
            <a:ext cx="5916713" cy="3939398"/>
          </a:xfrm>
        </p:spPr>
        <p:txBody>
          <a:bodyPr lIns="91440" tIns="45720" rIns="91440" bIns="45720" anchor="ctr">
            <a:normAutofit/>
          </a:bodyPr>
          <a:lstStyle/>
          <a:p>
            <a:endParaRPr lang="en-US" sz="2600">
              <a:solidFill>
                <a:srgbClr val="00A9FF"/>
              </a:solidFill>
            </a:endParaRPr>
          </a:p>
          <a:p>
            <a:endParaRPr lang="en-US">
              <a:solidFill>
                <a:srgbClr val="00A9FF"/>
              </a:solidFill>
            </a:endParaRPr>
          </a:p>
          <a:p>
            <a:endParaRPr lang="en-US">
              <a:solidFill>
                <a:srgbClr val="00A9FF"/>
              </a:solidFill>
            </a:endParaRPr>
          </a:p>
        </p:txBody>
      </p:sp>
      <p:pic>
        <p:nvPicPr>
          <p:cNvPr id="5" name="Picture 4" descr="Logo - Download | TRIUMF : Canada's particle accelerator centre">
            <a:extLst>
              <a:ext uri="{FF2B5EF4-FFF2-40B4-BE49-F238E27FC236}">
                <a16:creationId xmlns:a16="http://schemas.microsoft.com/office/drawing/2014/main" id="{69500E05-3212-8194-C3F8-F9D454C76392}"/>
              </a:ext>
            </a:extLst>
          </p:cNvPr>
          <p:cNvPicPr>
            <a:picLocks noChangeAspect="1"/>
          </p:cNvPicPr>
          <p:nvPr/>
        </p:nvPicPr>
        <p:blipFill>
          <a:blip r:embed="rId3"/>
          <a:stretch>
            <a:fillRect/>
          </a:stretch>
        </p:blipFill>
        <p:spPr>
          <a:xfrm>
            <a:off x="102433" y="3074495"/>
            <a:ext cx="2106116" cy="2083106"/>
          </a:xfrm>
          <a:prstGeom prst="rect">
            <a:avLst/>
          </a:prstGeom>
        </p:spPr>
      </p:pic>
      <p:sp>
        <p:nvSpPr>
          <p:cNvPr id="6" name="Minus Sign 5">
            <a:extLst>
              <a:ext uri="{FF2B5EF4-FFF2-40B4-BE49-F238E27FC236}">
                <a16:creationId xmlns:a16="http://schemas.microsoft.com/office/drawing/2014/main" id="{EAAB44A0-7897-40CE-2DAF-77E55F4890FA}"/>
              </a:ext>
            </a:extLst>
          </p:cNvPr>
          <p:cNvSpPr/>
          <p:nvPr/>
        </p:nvSpPr>
        <p:spPr>
          <a:xfrm rot="5400000">
            <a:off x="2385933" y="3909934"/>
            <a:ext cx="2036164" cy="474689"/>
          </a:xfrm>
          <a:prstGeom prst="mathMin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Equals 9">
            <a:extLst>
              <a:ext uri="{FF2B5EF4-FFF2-40B4-BE49-F238E27FC236}">
                <a16:creationId xmlns:a16="http://schemas.microsoft.com/office/drawing/2014/main" id="{13B0C6BB-039F-4A09-02B0-5429DC3E5AE7}"/>
              </a:ext>
            </a:extLst>
          </p:cNvPr>
          <p:cNvSpPr/>
          <p:nvPr/>
        </p:nvSpPr>
        <p:spPr>
          <a:xfrm>
            <a:off x="4428462" y="3422754"/>
            <a:ext cx="2923081" cy="1399081"/>
          </a:xfrm>
          <a:prstGeom prst="mathEqual">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2" name="Minus Sign 11">
            <a:extLst>
              <a:ext uri="{FF2B5EF4-FFF2-40B4-BE49-F238E27FC236}">
                <a16:creationId xmlns:a16="http://schemas.microsoft.com/office/drawing/2014/main" id="{60D4F5B5-D876-F5FD-5A99-6FA2D570292E}"/>
              </a:ext>
            </a:extLst>
          </p:cNvPr>
          <p:cNvSpPr/>
          <p:nvPr/>
        </p:nvSpPr>
        <p:spPr>
          <a:xfrm rot="5400000">
            <a:off x="7832358" y="3060491"/>
            <a:ext cx="1136754" cy="999344"/>
          </a:xfrm>
          <a:prstGeom prst="mathMin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Minus Sign 13">
            <a:extLst>
              <a:ext uri="{FF2B5EF4-FFF2-40B4-BE49-F238E27FC236}">
                <a16:creationId xmlns:a16="http://schemas.microsoft.com/office/drawing/2014/main" id="{AC2B7FD6-D67B-3F7F-2A26-1649BD21F0C1}"/>
              </a:ext>
            </a:extLst>
          </p:cNvPr>
          <p:cNvSpPr/>
          <p:nvPr/>
        </p:nvSpPr>
        <p:spPr>
          <a:xfrm rot="5400000">
            <a:off x="7832357" y="4209736"/>
            <a:ext cx="1136754" cy="999344"/>
          </a:xfrm>
          <a:prstGeom prst="mathMin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19DD315D-5557-BFF2-2235-0DF0563F9E47}"/>
              </a:ext>
            </a:extLst>
          </p:cNvPr>
          <p:cNvSpPr/>
          <p:nvPr/>
        </p:nvSpPr>
        <p:spPr>
          <a:xfrm rot="5400000">
            <a:off x="8834294" y="3060489"/>
            <a:ext cx="1136754" cy="999344"/>
          </a:xfrm>
          <a:prstGeom prst="mathMin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Minus Sign 15">
            <a:extLst>
              <a:ext uri="{FF2B5EF4-FFF2-40B4-BE49-F238E27FC236}">
                <a16:creationId xmlns:a16="http://schemas.microsoft.com/office/drawing/2014/main" id="{FFBD3986-5EFC-1B59-AD45-C8F6288FF146}"/>
              </a:ext>
            </a:extLst>
          </p:cNvPr>
          <p:cNvSpPr/>
          <p:nvPr/>
        </p:nvSpPr>
        <p:spPr>
          <a:xfrm rot="5400000">
            <a:off x="8834293" y="4222227"/>
            <a:ext cx="1136754" cy="999344"/>
          </a:xfrm>
          <a:prstGeom prst="mathMin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A08167-E1D7-2303-E201-32D448119397}"/>
              </a:ext>
            </a:extLst>
          </p:cNvPr>
          <p:cNvSpPr txBox="1"/>
          <p:nvPr/>
        </p:nvSpPr>
        <p:spPr>
          <a:xfrm>
            <a:off x="2598294" y="2410917"/>
            <a:ext cx="33540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A9FF"/>
                </a:solidFill>
                <a:latin typeface="Arial"/>
                <a:cs typeface="Arial"/>
              </a:rPr>
              <a:t>Ta target</a:t>
            </a:r>
          </a:p>
        </p:txBody>
      </p:sp>
      <p:sp>
        <p:nvSpPr>
          <p:cNvPr id="24" name="TextBox 23">
            <a:extLst>
              <a:ext uri="{FF2B5EF4-FFF2-40B4-BE49-F238E27FC236}">
                <a16:creationId xmlns:a16="http://schemas.microsoft.com/office/drawing/2014/main" id="{0912525E-0610-2F90-9D19-EC913B260BF3}"/>
              </a:ext>
            </a:extLst>
          </p:cNvPr>
          <p:cNvSpPr txBox="1"/>
          <p:nvPr/>
        </p:nvSpPr>
        <p:spPr>
          <a:xfrm>
            <a:off x="4372129" y="2410916"/>
            <a:ext cx="33540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A9FF"/>
                </a:solidFill>
                <a:latin typeface="Arial"/>
                <a:cs typeface="Arial"/>
              </a:rPr>
              <a:t>Cooler &amp; Buncher</a:t>
            </a:r>
          </a:p>
        </p:txBody>
      </p:sp>
      <p:sp>
        <p:nvSpPr>
          <p:cNvPr id="25" name="TextBox 24">
            <a:extLst>
              <a:ext uri="{FF2B5EF4-FFF2-40B4-BE49-F238E27FC236}">
                <a16:creationId xmlns:a16="http://schemas.microsoft.com/office/drawing/2014/main" id="{B8F97C98-7707-C88B-9221-EA89C2689D73}"/>
              </a:ext>
            </a:extLst>
          </p:cNvPr>
          <p:cNvSpPr txBox="1"/>
          <p:nvPr/>
        </p:nvSpPr>
        <p:spPr>
          <a:xfrm>
            <a:off x="7230631" y="2741595"/>
            <a:ext cx="33540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A9FF"/>
                </a:solidFill>
                <a:latin typeface="Arial"/>
                <a:cs typeface="Arial"/>
              </a:rPr>
              <a:t>Electrostatic Mirrors</a:t>
            </a:r>
          </a:p>
        </p:txBody>
      </p:sp>
      <p:sp>
        <p:nvSpPr>
          <p:cNvPr id="26" name="TextBox 25">
            <a:extLst>
              <a:ext uri="{FF2B5EF4-FFF2-40B4-BE49-F238E27FC236}">
                <a16:creationId xmlns:a16="http://schemas.microsoft.com/office/drawing/2014/main" id="{00812905-795E-505C-2274-03BAFDEF84E1}"/>
              </a:ext>
            </a:extLst>
          </p:cNvPr>
          <p:cNvSpPr txBox="1"/>
          <p:nvPr/>
        </p:nvSpPr>
        <p:spPr>
          <a:xfrm>
            <a:off x="10385401" y="2410917"/>
            <a:ext cx="33540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A9FF"/>
                </a:solidFill>
                <a:latin typeface="Arial"/>
                <a:cs typeface="Arial"/>
              </a:rPr>
              <a:t>Detector</a:t>
            </a:r>
          </a:p>
        </p:txBody>
      </p:sp>
      <p:sp>
        <p:nvSpPr>
          <p:cNvPr id="27" name="TextBox 26">
            <a:extLst>
              <a:ext uri="{FF2B5EF4-FFF2-40B4-BE49-F238E27FC236}">
                <a16:creationId xmlns:a16="http://schemas.microsoft.com/office/drawing/2014/main" id="{E92BCC21-2313-5A4F-4D8F-DB7273045304}"/>
              </a:ext>
            </a:extLst>
          </p:cNvPr>
          <p:cNvSpPr txBox="1"/>
          <p:nvPr/>
        </p:nvSpPr>
        <p:spPr>
          <a:xfrm>
            <a:off x="2455934" y="4322869"/>
            <a:ext cx="3354049"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00A9FF"/>
                </a:solidFill>
                <a:latin typeface="Arial"/>
                <a:cs typeface="Arial"/>
              </a:rPr>
              <a:t>P</a:t>
            </a:r>
          </a:p>
        </p:txBody>
      </p:sp>
      <p:sp>
        <p:nvSpPr>
          <p:cNvPr id="28" name="TextBox 27">
            <a:extLst>
              <a:ext uri="{FF2B5EF4-FFF2-40B4-BE49-F238E27FC236}">
                <a16:creationId xmlns:a16="http://schemas.microsoft.com/office/drawing/2014/main" id="{EF57144E-050E-5490-CD09-BBA4808DFFDB}"/>
              </a:ext>
            </a:extLst>
          </p:cNvPr>
          <p:cNvSpPr txBox="1"/>
          <p:nvPr/>
        </p:nvSpPr>
        <p:spPr>
          <a:xfrm>
            <a:off x="3285343" y="5646293"/>
            <a:ext cx="415352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A9FF"/>
                </a:solidFill>
                <a:latin typeface="Arial"/>
                <a:cs typeface="Arial"/>
              </a:rPr>
              <a:t>Radioactive beam containing tin</a:t>
            </a:r>
          </a:p>
        </p:txBody>
      </p:sp>
      <p:cxnSp>
        <p:nvCxnSpPr>
          <p:cNvPr id="31" name="Connector: Curved 30">
            <a:extLst>
              <a:ext uri="{FF2B5EF4-FFF2-40B4-BE49-F238E27FC236}">
                <a16:creationId xmlns:a16="http://schemas.microsoft.com/office/drawing/2014/main" id="{0B0C3435-161D-DF7D-EA33-5E25BF2F4F39}"/>
              </a:ext>
            </a:extLst>
          </p:cNvPr>
          <p:cNvCxnSpPr/>
          <p:nvPr/>
        </p:nvCxnSpPr>
        <p:spPr>
          <a:xfrm flipH="1">
            <a:off x="3945991" y="4351365"/>
            <a:ext cx="109929" cy="1164235"/>
          </a:xfrm>
          <a:prstGeom prst="curvedConnector3">
            <a:avLst/>
          </a:prstGeom>
          <a:ln>
            <a:solidFill>
              <a:srgbClr val="00A9FF"/>
            </a:solidFill>
          </a:ln>
        </p:spPr>
        <p:style>
          <a:lnRef idx="3">
            <a:schemeClr val="dk1"/>
          </a:lnRef>
          <a:fillRef idx="0">
            <a:schemeClr val="dk1"/>
          </a:fillRef>
          <a:effectRef idx="2">
            <a:schemeClr val="dk1"/>
          </a:effectRef>
          <a:fontRef idx="minor">
            <a:schemeClr val="tx1"/>
          </a:fontRef>
        </p:style>
      </p:cxnSp>
      <p:pic>
        <p:nvPicPr>
          <p:cNvPr id="32" name="Picture 31" descr="Stopwatch graphic icon design template Royalty Free Vector">
            <a:extLst>
              <a:ext uri="{FF2B5EF4-FFF2-40B4-BE49-F238E27FC236}">
                <a16:creationId xmlns:a16="http://schemas.microsoft.com/office/drawing/2014/main" id="{36AEF73E-A43F-A0E4-1137-D79C81D114F7}"/>
              </a:ext>
            </a:extLst>
          </p:cNvPr>
          <p:cNvPicPr>
            <a:picLocks noChangeAspect="1"/>
          </p:cNvPicPr>
          <p:nvPr/>
        </p:nvPicPr>
        <p:blipFill rotWithShape="1">
          <a:blip r:embed="rId4"/>
          <a:srcRect l="23250" t="17647" r="24062" b="23416"/>
          <a:stretch/>
        </p:blipFill>
        <p:spPr>
          <a:xfrm>
            <a:off x="10391361" y="3223723"/>
            <a:ext cx="1495288" cy="1833552"/>
          </a:xfrm>
          <a:prstGeom prst="rect">
            <a:avLst/>
          </a:prstGeom>
        </p:spPr>
      </p:pic>
      <p:sp>
        <p:nvSpPr>
          <p:cNvPr id="8" name="Arrow: Right 7">
            <a:extLst>
              <a:ext uri="{FF2B5EF4-FFF2-40B4-BE49-F238E27FC236}">
                <a16:creationId xmlns:a16="http://schemas.microsoft.com/office/drawing/2014/main" id="{A3C33F4E-C280-7848-2789-AD515595E5EE}"/>
              </a:ext>
            </a:extLst>
          </p:cNvPr>
          <p:cNvSpPr/>
          <p:nvPr/>
        </p:nvSpPr>
        <p:spPr>
          <a:xfrm>
            <a:off x="7090911" y="3926744"/>
            <a:ext cx="502920" cy="40256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C838982-4CDE-4EDF-FA3B-19A1E39F3B96}"/>
              </a:ext>
            </a:extLst>
          </p:cNvPr>
          <p:cNvSpPr/>
          <p:nvPr/>
        </p:nvSpPr>
        <p:spPr>
          <a:xfrm>
            <a:off x="7723515" y="3941121"/>
            <a:ext cx="502920" cy="40256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E3BE587F-C712-2BA7-6447-9C4373C65480}"/>
              </a:ext>
            </a:extLst>
          </p:cNvPr>
          <p:cNvSpPr/>
          <p:nvPr/>
        </p:nvSpPr>
        <p:spPr>
          <a:xfrm>
            <a:off x="8538425" y="3927608"/>
            <a:ext cx="718581" cy="402336"/>
          </a:xfrm>
          <a:prstGeom prst="lef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12973BB-0789-517D-AA73-F331939E0688}"/>
              </a:ext>
            </a:extLst>
          </p:cNvPr>
          <p:cNvSpPr/>
          <p:nvPr/>
        </p:nvSpPr>
        <p:spPr>
          <a:xfrm>
            <a:off x="9793854" y="3926744"/>
            <a:ext cx="502920" cy="40256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B8F12A29-4730-AB64-DE81-C35B948D5E92}"/>
              </a:ext>
            </a:extLst>
          </p:cNvPr>
          <p:cNvSpPr/>
          <p:nvPr/>
        </p:nvSpPr>
        <p:spPr>
          <a:xfrm>
            <a:off x="2274495" y="3926744"/>
            <a:ext cx="1006127" cy="40233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398DA32B-180B-0241-C356-56EDF7F3FD1B}"/>
              </a:ext>
            </a:extLst>
          </p:cNvPr>
          <p:cNvSpPr/>
          <p:nvPr/>
        </p:nvSpPr>
        <p:spPr>
          <a:xfrm>
            <a:off x="3640343" y="3926743"/>
            <a:ext cx="1006127" cy="402336"/>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A596A3-7FA8-C716-F606-CEEE1F6B0F8C}"/>
              </a:ext>
            </a:extLst>
          </p:cNvPr>
          <p:cNvSpPr txBox="1"/>
          <p:nvPr/>
        </p:nvSpPr>
        <p:spPr>
          <a:xfrm>
            <a:off x="326953" y="2377718"/>
            <a:ext cx="1842965"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dirty="0">
                <a:solidFill>
                  <a:srgbClr val="00A9FF"/>
                </a:solidFill>
                <a:latin typeface="Arial"/>
                <a:cs typeface="Arial"/>
              </a:rPr>
              <a:t>Cyclotron</a:t>
            </a:r>
          </a:p>
        </p:txBody>
      </p:sp>
    </p:spTree>
    <p:extLst>
      <p:ext uri="{BB962C8B-B14F-4D97-AF65-F5344CB8AC3E}">
        <p14:creationId xmlns:p14="http://schemas.microsoft.com/office/powerpoint/2010/main" val="4281403624"/>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Application>Microsoft Office PowerPoint</Application>
  <PresentationFormat>Widescreen</PresentationFormat>
  <Slides>40</Slides>
  <Notes>36</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Custom Design</vt:lpstr>
      <vt:lpstr>Through Thick and Tin: Investigating Tin Isotopes Approaching N=Z Nuclei </vt:lpstr>
      <vt:lpstr>PowerPoint Presentation</vt:lpstr>
      <vt:lpstr>Nuclear shell model describes the configuration of protons and neutrons in a nucleus </vt:lpstr>
      <vt:lpstr>Nuclear shell model describes the configuration of protons and neutrons in a nucleus </vt:lpstr>
      <vt:lpstr>Evolution of nuclear structure manifests in mass differences</vt:lpstr>
      <vt:lpstr>Extraordinary isotope, exceedingly difficult to measure: 100Sn</vt:lpstr>
      <vt:lpstr>How do we measure the mass of an ion?</vt:lpstr>
      <vt:lpstr>TRIUMF's Ion Trap for Atomic and Nuclear science (TITAN)</vt:lpstr>
      <vt:lpstr>Journey of the ions</vt:lpstr>
      <vt:lpstr>Principle of the Multiple-Reflection Time-of-Flight Mass Spectrometer (MR-TOF)</vt:lpstr>
      <vt:lpstr>Principle of the Multiple-Reflection Time-of-Flight Mass Spectrometer (MR-TOF)</vt:lpstr>
      <vt:lpstr>Principle of the Multiple-Reflection Time-of-Flight Mass Spectrometer (MR-TOF)</vt:lpstr>
      <vt:lpstr>Principle of the Multiple-Reflection Time-of-Flight Mass Spectrometer (MR-TOF)</vt:lpstr>
      <vt:lpstr>Spectrum shows high resolving power allowing fully-resolved tin peaks</vt:lpstr>
      <vt:lpstr>Preliminary results agree with gold standard of mass spectrometry </vt:lpstr>
      <vt:lpstr>PowerPoint Presentation</vt:lpstr>
      <vt:lpstr>Summary</vt:lpstr>
      <vt:lpstr>PowerPoint Presentation</vt:lpstr>
      <vt:lpstr>Ions in MR-TOF</vt:lpstr>
      <vt:lpstr>What do ogres, onions, and nuclides have in common? Layers!</vt:lpstr>
      <vt:lpstr>PowerPoint Presentation</vt:lpstr>
      <vt:lpstr>Binding energy</vt:lpstr>
      <vt:lpstr>Why EMG?</vt:lpstr>
      <vt:lpstr>Fit example</vt:lpstr>
      <vt:lpstr>PowerPoint Presentation</vt:lpstr>
      <vt:lpstr>TRIUMF's Multiple-Reflection Time-of-Flight (MR-TOF) mass spectrometer</vt:lpstr>
      <vt:lpstr>Sources of error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Castaneda</dc:creator>
  <cp:revision>826</cp:revision>
  <dcterms:created xsi:type="dcterms:W3CDTF">2019-03-27T18:02:40Z</dcterms:created>
  <dcterms:modified xsi:type="dcterms:W3CDTF">2024-02-15T04:15:59Z</dcterms:modified>
</cp:coreProperties>
</file>