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1" r:id="rId5"/>
  </p:sldMasterIdLst>
  <p:notesMasterIdLst>
    <p:notesMasterId r:id="rId34"/>
  </p:notesMasterIdLst>
  <p:sldIdLst>
    <p:sldId id="662" r:id="rId6"/>
    <p:sldId id="1516" r:id="rId7"/>
    <p:sldId id="2089" r:id="rId8"/>
    <p:sldId id="2077" r:id="rId9"/>
    <p:sldId id="2075" r:id="rId10"/>
    <p:sldId id="2076" r:id="rId11"/>
    <p:sldId id="2093" r:id="rId12"/>
    <p:sldId id="2084" r:id="rId13"/>
    <p:sldId id="2094" r:id="rId14"/>
    <p:sldId id="2096" r:id="rId15"/>
    <p:sldId id="2087" r:id="rId16"/>
    <p:sldId id="2097" r:id="rId17"/>
    <p:sldId id="2098" r:id="rId18"/>
    <p:sldId id="2099" r:id="rId19"/>
    <p:sldId id="2095" r:id="rId20"/>
    <p:sldId id="2088" r:id="rId21"/>
    <p:sldId id="274" r:id="rId22"/>
    <p:sldId id="1544" r:id="rId23"/>
    <p:sldId id="1504" r:id="rId24"/>
    <p:sldId id="2101" r:id="rId25"/>
    <p:sldId id="2085" r:id="rId26"/>
    <p:sldId id="2100" r:id="rId27"/>
    <p:sldId id="2102" r:id="rId28"/>
    <p:sldId id="2086" r:id="rId29"/>
    <p:sldId id="302" r:id="rId30"/>
    <p:sldId id="2103" r:id="rId31"/>
    <p:sldId id="2072" r:id="rId32"/>
    <p:sldId id="209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CCC25AB-6914-C385-AAFC-EF4D64EC6B93}" name="Beatrice Franke" initials="BF" userId="S::bfranke@triumf.ca::018d7d91-3a7e-43e2-a24e-6af50ecc895b" providerId="AD"/>
  <p188:author id="{17B96ED3-34CF-15DD-7550-01AE0E8396EF}" name="Oliver Stelzer-Chilton" initials="OSC" userId="S::stelzer-chilton@triumf.ca::adbf8634-2c78-491d-8849-b2d96119b6b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5B1F1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/>
    <p:restoredTop sz="94819"/>
  </p:normalViewPr>
  <p:slideViewPr>
    <p:cSldViewPr snapToGrid="0" snapToObjects="1">
      <p:cViewPr varScale="1">
        <p:scale>
          <a:sx n="104" d="100"/>
          <a:sy n="104" d="100"/>
        </p:scale>
        <p:origin x="2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8/10/relationships/authors" Target="author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04E74-000E-EE47-AE4A-0AEE87E67431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3CF5E-B851-0A40-B147-2A94E94FC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78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30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40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7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82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26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12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16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62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20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E3210-20EC-F24E-9683-99436A0FB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72E1A-5AC8-DB49-9CF5-317BA48609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23DB3-D48C-CA40-BB06-9A34C40E1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D4F74-92FB-7B47-AB9B-2402ACA0D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7C8DE-136B-264A-BFD1-4B4C3D80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4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63275-8EED-F74F-9591-620A8EDB5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E77F45-0BD2-9147-9203-A54F11429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995CB-BB57-AD46-A56C-1CE8C3CF2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85B0D-6D2C-4E46-9A20-85849629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2A690-2178-D845-B175-1FF74B1C6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9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8FB74D-5416-9544-B0F7-C77525F840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B241A1-15FC-0949-B9A9-F6D82538F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C98A2-634E-234F-8801-258C64C8B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7447E-2489-DF46-8245-C5E62407F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FED96-0404-B344-870B-C76DD35A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35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601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2023-11-24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1943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9350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6841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2023-11-24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93338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2023-11-24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37044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2023-11-24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62532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483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11262-C525-9F44-9DAB-B55D8D2C8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3B7BF-7AC6-1540-95FA-08BC0714E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28F0C-51BE-0745-9948-89A907381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1DA34-738F-BF45-B243-623E999F7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4B553-1789-6C45-B201-5E5FE6FE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46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3689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46598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44902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22935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3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3136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3487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27887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172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9917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322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246F5-BAFE-4848-8CA4-4CA8F56A8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BEA1C-E6C1-6742-BFD1-ABF0B11EE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56C3D-8AE9-FA40-A38F-5E48F3FFC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A4FA7-8FB0-7E43-9E41-01F7F7EF9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3B25A-5ED4-D44E-9096-E219BD5CE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13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918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4972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8034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67267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967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73160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7592126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840768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93744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47429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78DC-46C0-834B-A6EB-594D77742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9D703-51D7-3F46-9B4B-20CB6D16D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EAA2D9-E06A-3142-929B-FE8CB59FC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0DB70-19F4-FE47-ABA6-6F1F68A0E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15372-C264-3846-81AD-B5629A5C5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83DFA-6C5F-2F4A-B954-7A21BA230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868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477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921388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55950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751231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90919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63578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0797162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298508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481581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805681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60F85-0C2F-CE49-9F8A-9E21B3DD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EE599-984D-E247-BBEF-DCA561895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CED082-E9D8-5444-8CF3-396C27D2C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275317-B077-E549-9309-FE2DF5EB17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22F5F3-0A74-0B4A-8373-F65BC3295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279320-A2CB-5942-A50A-A442F3F7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BC9324-99AB-4D4A-B09B-C7DA1B25E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BFBA53-CDB9-1044-9106-8AF0D78D2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7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035885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70305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516313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379454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691236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007135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229527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055335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000731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46683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0AADE-A67C-DF41-BF42-80F95B595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0F781C-DACC-D04A-A8D6-8BD2D471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269459-B71D-C24D-8999-9FFD7F83A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47B7DF-597B-DC44-859F-BA279CF8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93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901933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504983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448774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588919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082842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3677-4C9B-4970-A539-889BA99E5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606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668" y="1"/>
            <a:ext cx="8157136" cy="62653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558521"/>
            <a:ext cx="5384800" cy="33940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58521"/>
            <a:ext cx="5384800" cy="33940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0367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1313-7917-41C0-88BE-CC11AC729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77E10F-CB24-40EB-8F3C-F1A18FE016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F923B-D830-4618-A1D0-9D6DE836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1ACB5-F598-4191-80CF-E8A9B98F0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C8D780-B3A0-4885-918A-3AF6DEC7C3D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8504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9A5DD8-9271-3143-8323-4EBFD8E89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B6E1C5-BC85-4241-B86A-E8F9A0E2C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546DB-155A-3445-82E9-41814BA0D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0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954BE-114C-E142-B053-623474E25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F4BB9-173B-E940-85EA-9C1E207D7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BC1BB-D590-D54E-9597-32EF12968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5FCA37-4539-C649-99B0-7E4C3745F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856C3-528D-084A-9E7C-FF7B9EA00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69C26B-4EBA-4249-B29A-3F0067779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5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620AD-211D-CA4B-83E1-AEF5E116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9310-1E88-E646-BDA1-CAEBCCFED3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EA2C9E-EDEC-BA49-8751-C0ADE1C5B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9BA6C7-8399-8D4A-9E22-F5134E70D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759F5-9797-F144-94E1-B79FF15AF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D291E1-B3D7-3A4F-9C98-02C1DE6CE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58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4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3" Type="http://schemas.openxmlformats.org/officeDocument/2006/relationships/slideLayout" Target="../slideLayouts/slideLayout67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52" Type="http://schemas.openxmlformats.org/officeDocument/2006/relationships/slideLayout" Target="../slideLayouts/slideLayout66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8" Type="http://schemas.openxmlformats.org/officeDocument/2006/relationships/slideLayout" Target="../slideLayouts/slideLayout22.xml"/><Relationship Id="rId51" Type="http://schemas.openxmlformats.org/officeDocument/2006/relationships/slideLayout" Target="../slideLayouts/slideLayout65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55.xml"/><Relationship Id="rId54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FDFB37-AD8F-8243-ABE9-852A74481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391CF-1280-CE49-8D27-6B5EEBBAC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5C038-23EE-F045-A396-D96B214F9D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9AA7-CD0D-3B41-900C-EB1DD60A6E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7EC45-35EC-6845-B9C1-3F66F31A3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2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15" r:id="rId13"/>
    <p:sldLayoutId id="2147483716" r:id="rId1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10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1" r:id="rId50"/>
    <p:sldLayoutId id="2147483712" r:id="rId51"/>
    <p:sldLayoutId id="2147483713" r:id="rId52"/>
    <p:sldLayoutId id="2147483714" r:id="rId5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www.triumf.ca/sites/default/files/TRIUMF-Request%20for%20Support-ForWeb.pdf" TargetMode="Externa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triumf.ca/current-events/triumf%E2%80%99s-five-year-request-for-support-2025-2030-realizing-canada%E2%80%99s-full-potentia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nrc.canada.ca/sites/default/files/2023-09/triumf24-evaluation-report-e-final.pdf" TargetMode="Externa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1D4CEE-0566-FC47-8203-28EFE1E4859D}"/>
              </a:ext>
            </a:extLst>
          </p:cNvPr>
          <p:cNvSpPr/>
          <p:nvPr/>
        </p:nvSpPr>
        <p:spPr>
          <a:xfrm>
            <a:off x="5840669" y="0"/>
            <a:ext cx="55870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A69A6A-C069-48AF-A644-E5DAB8E8B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2761" y="4459383"/>
            <a:ext cx="7882759" cy="2082023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latin typeface="Arial"/>
                <a:cs typeface="Arial"/>
              </a:rPr>
              <a:t>Particle Physics</a:t>
            </a:r>
            <a:endParaRPr lang="en-CA" sz="3000" dirty="0">
              <a:latin typeface="Arial"/>
              <a:cs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85E869-0FCA-4DF7-AF07-8E8D3F09F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3460" y="5500394"/>
            <a:ext cx="9134418" cy="87212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Oliver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Stelzer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-Chilton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ACOT Meeting, November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056093-CE77-604D-9E77-E0D60507E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25" y="940706"/>
            <a:ext cx="10773367" cy="32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91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4D6542-5C22-4AF5-BEC9-F100E8DAE5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DA769A-C362-CDA2-8D4B-6C33DC71E375}"/>
              </a:ext>
            </a:extLst>
          </p:cNvPr>
          <p:cNvSpPr txBox="1"/>
          <p:nvPr/>
        </p:nvSpPr>
        <p:spPr>
          <a:xfrm>
            <a:off x="4558352" y="3973139"/>
            <a:ext cx="6455391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R&amp;D focus for</a:t>
            </a:r>
            <a:r>
              <a:rPr lang="en-CA" sz="2000" dirty="0">
                <a:effectLst/>
              </a:rPr>
              <a:t> state-of-the-art detectors that leads to new capabilities and spin-offs 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</a:rPr>
              <a:t>The first TPC in an experiment (TRIUMF E104)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The first </a:t>
            </a:r>
            <a:r>
              <a:rPr lang="en-CA" sz="2000" dirty="0" err="1"/>
              <a:t>SiPM</a:t>
            </a:r>
            <a:r>
              <a:rPr lang="en-CA" sz="2000" dirty="0"/>
              <a:t> in an experiment (T2K FGD)</a:t>
            </a:r>
            <a:endParaRPr lang="en-CA" sz="2000" dirty="0">
              <a:effectLst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</a:rPr>
              <a:t>Facilitate detector development used and available across the laboratory and Canada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Provide key expertise not available through e.g. CFI hires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  <a:latin typeface="Calibri" panose="020F0502020204030204" pitchFamily="34" charset="0"/>
              </a:rPr>
              <a:t>Sustainability Spin-Offs - air and water quality monitoring 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effectLst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effectLst/>
            </a:endParaRP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endParaRPr lang="en-CA" sz="2000" b="0" i="0" u="none" strike="noStrike" dirty="0">
              <a:solidFill>
                <a:srgbClr val="0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18D225D-983A-6A5A-18B0-50F5D827633E}"/>
              </a:ext>
            </a:extLst>
          </p:cNvPr>
          <p:cNvSpPr txBox="1">
            <a:spLocks/>
          </p:cNvSpPr>
          <p:nvPr/>
        </p:nvSpPr>
        <p:spPr>
          <a:xfrm>
            <a:off x="532591" y="5040662"/>
            <a:ext cx="3467909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Detector Center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27897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500929" y="1861531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The Road Ahead</a:t>
            </a:r>
          </a:p>
          <a:p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687744" y="1641400"/>
            <a:ext cx="1105778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  <a:p>
            <a:endParaRPr lang="en-CA" sz="2000" dirty="0">
              <a:solidFill>
                <a:srgbClr val="00A8FF"/>
              </a:solidFill>
              <a:latin typeface="Wingdings" pitchFamily="2" charset="2"/>
            </a:endParaRPr>
          </a:p>
          <a:p>
            <a:pPr lvl="1"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9CEA51-8499-A56A-DAA8-58A745494969}"/>
              </a:ext>
            </a:extLst>
          </p:cNvPr>
          <p:cNvSpPr/>
          <p:nvPr/>
        </p:nvSpPr>
        <p:spPr>
          <a:xfrm>
            <a:off x="4900613" y="1800225"/>
            <a:ext cx="3486150" cy="46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A2E560-B291-CAED-5A72-7F42E9211D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2772" y="2262900"/>
            <a:ext cx="1827437" cy="19309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14755A-5F37-7FFD-2D44-0130DA2A49C7}"/>
              </a:ext>
            </a:extLst>
          </p:cNvPr>
          <p:cNvSpPr txBox="1"/>
          <p:nvPr/>
        </p:nvSpPr>
        <p:spPr>
          <a:xfrm>
            <a:off x="687744" y="2531118"/>
            <a:ext cx="8655762" cy="44781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3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Times New Roman" panose="02020603050405020304" pitchFamily="18" charset="0"/>
              </a:rPr>
              <a:t>Leverage on existing infrastructure</a:t>
            </a:r>
            <a:r>
              <a:rPr lang="en-US" sz="2000" dirty="0">
                <a:ea typeface="+mn-lt"/>
                <a:cs typeface="+mn-lt"/>
              </a:rPr>
              <a:t> ATLAS ITK, </a:t>
            </a:r>
            <a:r>
              <a:rPr lang="en-US" sz="2000" dirty="0" err="1">
                <a:ea typeface="+mn-lt"/>
                <a:cs typeface="+mn-lt"/>
              </a:rPr>
              <a:t>nEXO</a:t>
            </a:r>
            <a:endParaRPr lang="en-CA" sz="2000" dirty="0"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3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ea typeface="+mn-lt"/>
                <a:cs typeface="+mn-lt"/>
              </a:rPr>
              <a:t>Radiation hard silicon detectors for future colliders (CMOS, LGAD)</a:t>
            </a:r>
          </a:p>
          <a:p>
            <a:pPr marL="742950" lvl="1" indent="-285750">
              <a:spcBef>
                <a:spcPts val="3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ea typeface="+mn-lt"/>
                <a:cs typeface="+mn-lt"/>
              </a:rPr>
              <a:t>Collaboration with ECFA Detector Development Roadmap DRD2, DRD3</a:t>
            </a:r>
          </a:p>
          <a:p>
            <a:pPr marL="742950" lvl="1" indent="-285750">
              <a:spcBef>
                <a:spcPts val="3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Times New Roman" panose="02020603050405020304" pitchFamily="18" charset="0"/>
              </a:rPr>
              <a:t>Digital Single Photon detection (</a:t>
            </a:r>
            <a:r>
              <a:rPr lang="en-CA" sz="2000" dirty="0" err="1">
                <a:cs typeface="Times New Roman" panose="02020603050405020304" pitchFamily="18" charset="0"/>
              </a:rPr>
              <a:t>SiPM</a:t>
            </a:r>
            <a:r>
              <a:rPr lang="en-CA" sz="2000" dirty="0">
                <a:cs typeface="Times New Roman" panose="02020603050405020304" pitchFamily="18" charset="0"/>
              </a:rPr>
              <a:t>) </a:t>
            </a:r>
          </a:p>
          <a:p>
            <a:pPr marL="285750" indent="-285750">
              <a:spcBef>
                <a:spcPts val="3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  <a:latin typeface="Calibri" panose="020F0502020204030204" pitchFamily="34" charset="0"/>
              </a:rPr>
              <a:t>TRIUMF has an excellent track record on graduate student training and has a first class undergraduate &amp; coop program </a:t>
            </a:r>
            <a:endParaRPr lang="en-CA" sz="2000" dirty="0">
              <a:latin typeface="Lucida Grande" panose="020B0600040502020204" pitchFamily="34" charset="0"/>
            </a:endParaRPr>
          </a:p>
          <a:p>
            <a:pPr marL="285750" indent="-285750">
              <a:spcBef>
                <a:spcPts val="3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  <a:latin typeface="Calibri" panose="020F0502020204030204" pitchFamily="34" charset="0"/>
              </a:rPr>
              <a:t>Building on GRIDS, opportunity for a CREATE program </a:t>
            </a:r>
            <a:endParaRPr lang="en-CA" sz="2000" dirty="0">
              <a:latin typeface="Lucida Grande" panose="020B0600040502020204" pitchFamily="34" charset="0"/>
            </a:endParaRPr>
          </a:p>
          <a:p>
            <a:pPr marL="742950" lvl="1" indent="-285750">
              <a:spcBef>
                <a:spcPts val="3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  <a:latin typeface="Calibri" panose="020F0502020204030204" pitchFamily="34" charset="0"/>
              </a:rPr>
              <a:t>On-the-job training in top research environment </a:t>
            </a:r>
            <a:endParaRPr lang="en-CA" sz="2000" dirty="0">
              <a:latin typeface="Lucida Grande" panose="020B0600040502020204" pitchFamily="34" charset="0"/>
            </a:endParaRPr>
          </a:p>
          <a:p>
            <a:pPr marL="742950" lvl="1" indent="-285750">
              <a:spcBef>
                <a:spcPts val="3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  <a:latin typeface="Calibri" panose="020F0502020204030204" pitchFamily="34" charset="0"/>
              </a:rPr>
              <a:t>Work integrated learning, in collaboration with e.g. BCIT </a:t>
            </a:r>
            <a:endParaRPr lang="en-CA" sz="2000" dirty="0">
              <a:cs typeface="Times New Roman" panose="02020603050405020304" pitchFamily="18" charset="0"/>
            </a:endParaRPr>
          </a:p>
          <a:p>
            <a:pPr marL="285750" indent="-285750">
              <a:spcBef>
                <a:spcPts val="3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Times New Roman" panose="02020603050405020304" pitchFamily="18" charset="0"/>
              </a:rPr>
              <a:t>Other technologies being looked at</a:t>
            </a:r>
          </a:p>
          <a:p>
            <a:pPr marL="742950" lvl="1" indent="-285750">
              <a:spcBef>
                <a:spcPts val="3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Times New Roman" panose="02020603050405020304" pitchFamily="18" charset="0"/>
              </a:rPr>
              <a:t>Liquid noble detectors</a:t>
            </a:r>
          </a:p>
          <a:p>
            <a:pPr marL="742950" lvl="1" indent="-285750">
              <a:spcBef>
                <a:spcPts val="3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Times New Roman" panose="02020603050405020304" pitchFamily="18" charset="0"/>
              </a:rPr>
              <a:t>Optical fibres for dosimetry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8ABEC-9A5F-2DE5-8A04-DD9FCABE2A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919" y="197571"/>
            <a:ext cx="9493290" cy="1523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BDA774-980F-C4A3-18A6-648DFD5F79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653" y="4708479"/>
            <a:ext cx="4816347" cy="208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62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BDA769A-C362-CDA2-8D4B-6C33DC71E375}"/>
              </a:ext>
            </a:extLst>
          </p:cNvPr>
          <p:cNvSpPr txBox="1"/>
          <p:nvPr/>
        </p:nvSpPr>
        <p:spPr>
          <a:xfrm>
            <a:off x="4000500" y="3932454"/>
            <a:ext cx="7587050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</a:rPr>
              <a:t>Enhance the leading edge in TRIUMF’s existing experimental programs which employs quantum techniques (spin polarized beams </a:t>
            </a:r>
            <a:r>
              <a:rPr lang="el-GR" sz="2000" dirty="0">
                <a:effectLst/>
              </a:rPr>
              <a:t>μ</a:t>
            </a:r>
            <a:r>
              <a:rPr lang="en-CA" sz="2000" dirty="0">
                <a:effectLst/>
              </a:rPr>
              <a:t>SR and </a:t>
            </a:r>
            <a:r>
              <a:rPr lang="el-GR" sz="2000" dirty="0">
                <a:effectLst/>
              </a:rPr>
              <a:t>β</a:t>
            </a:r>
            <a:r>
              <a:rPr lang="en-CA" sz="2000" dirty="0">
                <a:effectLst/>
              </a:rPr>
              <a:t>NMR, TUCAN, ALPHA, Francium trapping, RILIS, </a:t>
            </a:r>
            <a:r>
              <a:rPr lang="en-CA" sz="2000" dirty="0" err="1">
                <a:effectLst/>
              </a:rPr>
              <a:t>etc</a:t>
            </a:r>
            <a:r>
              <a:rPr lang="en-CA" sz="2000" dirty="0">
                <a:effectLst/>
              </a:rPr>
              <a:t>)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</a:rPr>
              <a:t>Connect Canadian researchers in novel use of quantum experiments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</a:rPr>
              <a:t>Establish &amp; support new flagship experiments at TRIUMF 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 err="1">
                <a:effectLst/>
              </a:rPr>
              <a:t>RadMol</a:t>
            </a:r>
            <a:r>
              <a:rPr lang="en-CA" sz="2000" dirty="0">
                <a:effectLst/>
              </a:rPr>
              <a:t>, HAICU, </a:t>
            </a:r>
            <a:r>
              <a:rPr lang="en-CA" sz="2000" dirty="0" err="1">
                <a:effectLst/>
              </a:rPr>
              <a:t>etc</a:t>
            </a:r>
            <a:endParaRPr lang="en-CA" sz="2000" dirty="0">
              <a:effectLst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</a:rPr>
              <a:t>Characterization laboratory to enable material characterization for green technologies (batteries and hydrogen storage devices)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effectLst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effectLst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effectLst/>
            </a:endParaRP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endParaRPr lang="en-CA" sz="2000" b="0" i="0" u="none" strike="noStrike" dirty="0">
              <a:solidFill>
                <a:srgbClr val="0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18D225D-983A-6A5A-18B0-50F5D827633E}"/>
              </a:ext>
            </a:extLst>
          </p:cNvPr>
          <p:cNvSpPr txBox="1">
            <a:spLocks/>
          </p:cNvSpPr>
          <p:nvPr/>
        </p:nvSpPr>
        <p:spPr>
          <a:xfrm>
            <a:off x="532591" y="5040662"/>
            <a:ext cx="3467909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Quantum Center</a:t>
            </a:r>
          </a:p>
          <a:p>
            <a:endParaRPr lang="en-US" sz="3000" dirty="0"/>
          </a:p>
        </p:txBody>
      </p:sp>
      <p:pic>
        <p:nvPicPr>
          <p:cNvPr id="6145" name="Picture 1" descr="page6image2005427984">
            <a:extLst>
              <a:ext uri="{FF2B5EF4-FFF2-40B4-BE49-F238E27FC236}">
                <a16:creationId xmlns:a16="http://schemas.microsoft.com/office/drawing/2014/main" id="{622F6149-EF3C-2BBA-29BE-9E0C63EFB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000" cy="411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156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Quantum Center</a:t>
            </a:r>
          </a:p>
          <a:p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687744" y="1641400"/>
            <a:ext cx="1105778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  <a:p>
            <a:endParaRPr lang="en-CA" sz="2000" dirty="0">
              <a:solidFill>
                <a:srgbClr val="00A8FF"/>
              </a:solidFill>
              <a:latin typeface="Wingdings" pitchFamily="2" charset="2"/>
            </a:endParaRPr>
          </a:p>
          <a:p>
            <a:pPr lvl="1"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9CEA51-8499-A56A-DAA8-58A745494969}"/>
              </a:ext>
            </a:extLst>
          </p:cNvPr>
          <p:cNvSpPr/>
          <p:nvPr/>
        </p:nvSpPr>
        <p:spPr>
          <a:xfrm>
            <a:off x="4900613" y="1800225"/>
            <a:ext cx="3486150" cy="46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14755A-5F37-7FFD-2D44-0130DA2A49C7}"/>
              </a:ext>
            </a:extLst>
          </p:cNvPr>
          <p:cNvSpPr txBox="1"/>
          <p:nvPr/>
        </p:nvSpPr>
        <p:spPr>
          <a:xfrm>
            <a:off x="603421" y="1553878"/>
            <a:ext cx="6245800" cy="58631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E</a:t>
            </a:r>
            <a:r>
              <a:rPr lang="en-CA" sz="2000" dirty="0">
                <a:effectLst/>
              </a:rPr>
              <a:t>xisting quantum experiments spans across the laboratory divisions and departments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T</a:t>
            </a:r>
            <a:r>
              <a:rPr lang="en-CA" sz="2000" dirty="0">
                <a:effectLst/>
              </a:rPr>
              <a:t>hey very often require common technical support &amp; infrastructure 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C</a:t>
            </a:r>
            <a:r>
              <a:rPr lang="en-CA" sz="2000" dirty="0">
                <a:effectLst/>
              </a:rPr>
              <a:t>ryogenics handling and design, laser metrology, coating expertise, magnet design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</a:rPr>
              <a:t>Pool the resources and sustain the expertise in the long term and allow better cross-fertilization across departments and divisions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</a:rPr>
              <a:t>Provides a structure that allows R&amp;D stage critical to the development of new ideas prior to funding requests 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</a:rPr>
              <a:t>Act as a wedge for longer-term growth in quantum technologies – in alignment with 20 Year Vision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First step, LT appointed Ian McKenzie as PSD representative to organize workshop in January</a:t>
            </a:r>
            <a:endParaRPr lang="en-CA" sz="2000" dirty="0">
              <a:effectLst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cs typeface="Times New Roman" panose="02020603050405020304" pitchFamily="18" charset="0"/>
            </a:endParaRPr>
          </a:p>
        </p:txBody>
      </p:sp>
      <p:pic>
        <p:nvPicPr>
          <p:cNvPr id="9217" name="Picture 1" descr="page11image1006947184">
            <a:extLst>
              <a:ext uri="{FF2B5EF4-FFF2-40B4-BE49-F238E27FC236}">
                <a16:creationId xmlns:a16="http://schemas.microsoft.com/office/drawing/2014/main" id="{1BE899E1-1E49-8004-AE4C-271FBB803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0851" y="731750"/>
            <a:ext cx="4533405" cy="586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180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BDA769A-C362-CDA2-8D4B-6C33DC71E375}"/>
              </a:ext>
            </a:extLst>
          </p:cNvPr>
          <p:cNvSpPr txBox="1"/>
          <p:nvPr/>
        </p:nvSpPr>
        <p:spPr>
          <a:xfrm>
            <a:off x="5172076" y="4019876"/>
            <a:ext cx="5514975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ym typeface="Wingdings" panose="05000000000000000000" pitchFamily="2" charset="2"/>
              </a:rPr>
              <a:t>Collaboration across departments and divisions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ym typeface="Wingdings" panose="05000000000000000000" pitchFamily="2" charset="2"/>
              </a:rPr>
              <a:t>Enhance Research Output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Drives collaboration national and international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Helmholtz, </a:t>
            </a:r>
            <a:r>
              <a:rPr lang="en-CA" sz="2000" dirty="0" err="1"/>
              <a:t>WatChMal</a:t>
            </a:r>
            <a:r>
              <a:rPr lang="en-CA" sz="2000" dirty="0"/>
              <a:t> Collaboration</a:t>
            </a:r>
            <a:endParaRPr lang="en-CA" sz="2000" dirty="0">
              <a:sym typeface="Wingdings" panose="05000000000000000000" pitchFamily="2" charset="2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ym typeface="Wingdings" panose="05000000000000000000" pitchFamily="2" charset="2"/>
              </a:rPr>
              <a:t>Maintain and expand expertise in Quantum Computing and Quantum-assisted AI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ym typeface="Wingdings" panose="05000000000000000000" pitchFamily="2" charset="2"/>
              </a:rPr>
              <a:t>Infrastructure support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18D225D-983A-6A5A-18B0-50F5D827633E}"/>
              </a:ext>
            </a:extLst>
          </p:cNvPr>
          <p:cNvSpPr txBox="1">
            <a:spLocks/>
          </p:cNvSpPr>
          <p:nvPr/>
        </p:nvSpPr>
        <p:spPr>
          <a:xfrm>
            <a:off x="877329" y="4952978"/>
            <a:ext cx="3910177" cy="10524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AI Center</a:t>
            </a:r>
          </a:p>
          <a:p>
            <a:endParaRPr lang="en-US" sz="3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09E8360-D3E4-FC1C-CB33-BF5CBE61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381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12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The Road Ahead</a:t>
            </a:r>
          </a:p>
          <a:p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687744" y="1641400"/>
            <a:ext cx="1105778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  <a:p>
            <a:endParaRPr lang="en-CA" sz="2000" dirty="0">
              <a:solidFill>
                <a:srgbClr val="00A8FF"/>
              </a:solidFill>
              <a:latin typeface="Wingdings" pitchFamily="2" charset="2"/>
            </a:endParaRPr>
          </a:p>
          <a:p>
            <a:pPr lvl="1"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9CEA51-8499-A56A-DAA8-58A745494969}"/>
              </a:ext>
            </a:extLst>
          </p:cNvPr>
          <p:cNvSpPr/>
          <p:nvPr/>
        </p:nvSpPr>
        <p:spPr>
          <a:xfrm>
            <a:off x="4900613" y="1800225"/>
            <a:ext cx="3486150" cy="46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14755A-5F37-7FFD-2D44-0130DA2A49C7}"/>
              </a:ext>
            </a:extLst>
          </p:cNvPr>
          <p:cNvSpPr txBox="1"/>
          <p:nvPr/>
        </p:nvSpPr>
        <p:spPr>
          <a:xfrm>
            <a:off x="687744" y="1641400"/>
            <a:ext cx="6713181" cy="57092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Machine Learning engagement fairly recent since 2018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Part of the current TRIUMF strategic plan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Particle physics applications </a:t>
            </a: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Science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Bleeding edge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Quantum Assisted ML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Trigger on FPGA</a:t>
            </a:r>
            <a:endParaRPr lang="en-C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Accelerator: AI-based beam tuning </a:t>
            </a: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better operations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No active projects in: Nuclear physics, Molecular and Material and Life Sciences - Manpower limited!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ym typeface="Wingdings" panose="05000000000000000000" pitchFamily="2" charset="2"/>
              </a:rPr>
              <a:t>Vehicle for taking advantage of National Quantum Strategy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ym typeface="Wingdings" panose="05000000000000000000" pitchFamily="2" charset="2"/>
              </a:rPr>
              <a:t>Research (Alliance Quantum / International / Consortia)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ym typeface="Wingdings" panose="05000000000000000000" pitchFamily="2" charset="2"/>
              </a:rPr>
              <a:t>Talent (CREATE / MITACS)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ym typeface="Wingdings" panose="05000000000000000000" pitchFamily="2" charset="2"/>
              </a:rPr>
              <a:t>Commercialization Pillar (incl NRC AQC)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7F4220-A10C-3122-5781-AB6744C7DE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507" y="1800225"/>
            <a:ext cx="4098569" cy="26394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1223FA-6A86-0766-FA6C-F4674BE4B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276" y="4609297"/>
            <a:ext cx="2217032" cy="15835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C7A147-DD10-FC9F-4BC7-8C6274828D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7811" y="6078129"/>
            <a:ext cx="2493962" cy="77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37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TRIUMF Five-Year Plan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687743" y="1641400"/>
            <a:ext cx="6146181" cy="93256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effectLst/>
              </a:rPr>
              <a:t>Key Themes of the Proposal ($450M)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CA" sz="1000" b="1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</a:rPr>
              <a:t>Completion and operation of major platforms to deliver new science 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</a:rPr>
              <a:t>Complete ARIEL and IAMI, initial operation phases 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</a:rPr>
              <a:t>Talent attraction and retention 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</a:rPr>
              <a:t>Aligning compensation to market requirements, attracting international experts 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</a:rPr>
              <a:t>Regulatory compliance and operational excellence 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</a:rPr>
              <a:t>New requirements being placed on TRIUMF (CNSC, EGBC, NRC, …) 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</a:rPr>
              <a:t>Deferred maintenance 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</a:rPr>
              <a:t>Major components (electrical substation, BL1A, …) 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</a:rPr>
              <a:t>Scientific programme alignment to 20-year Vision 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D</a:t>
            </a:r>
            <a:r>
              <a:rPr lang="en-CA" sz="2000" dirty="0">
                <a:effectLst/>
              </a:rPr>
              <a:t>evelopment of research centres for new initial thrusts in the vision 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0388D9D6-F56E-E63E-DDB7-E55B93268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803" y="917016"/>
            <a:ext cx="4445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08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69AB2-2689-6FFE-90DE-045DE4E3F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455" y="342058"/>
            <a:ext cx="10515600" cy="1325563"/>
          </a:xfrm>
        </p:spPr>
        <p:txBody>
          <a:bodyPr>
            <a:normAutofit/>
          </a:bodyPr>
          <a:lstStyle/>
          <a:p>
            <a:r>
              <a:rPr lang="en-CA" sz="3000" b="1" dirty="0">
                <a:solidFill>
                  <a:srgbClr val="00B0F0"/>
                </a:solidFill>
                <a:latin typeface="Arial"/>
                <a:cs typeface="Arial"/>
              </a:rPr>
              <a:t>Lobby Day “TRIUMF on the Hill”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3C0DBA-2AEA-60D9-C3CB-D8E65D9B0074}"/>
              </a:ext>
            </a:extLst>
          </p:cNvPr>
          <p:cNvSpPr txBox="1"/>
          <p:nvPr/>
        </p:nvSpPr>
        <p:spPr>
          <a:xfrm>
            <a:off x="738455" y="1574703"/>
            <a:ext cx="6826127" cy="193899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October 23 &amp; 24 in Ottawa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17 stakeholder (MPs, Senators, staffers) meetings held with various teams, including PSD members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Positive reception in all meetings 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Built momentum for the </a:t>
            </a:r>
            <a:r>
              <a:rPr lang="en-US" sz="2000" dirty="0"/>
              <a:t>Five-Year Request for Support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Print copy was released in Ottawa, </a:t>
            </a:r>
            <a:r>
              <a:rPr lang="en-US" sz="2000" dirty="0">
                <a:hlinkClick r:id="rId2"/>
              </a:rPr>
              <a:t>online release</a:t>
            </a:r>
            <a:r>
              <a:rPr lang="en-US" sz="2000" dirty="0"/>
              <a:t> public</a:t>
            </a: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37B3F02C-138E-2613-046F-370034B72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6" t="3724"/>
          <a:stretch/>
        </p:blipFill>
        <p:spPr bwMode="auto">
          <a:xfrm rot="5400000">
            <a:off x="6474815" y="3923584"/>
            <a:ext cx="3105806" cy="232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D4B9F2-0758-9D40-F193-09FAE0EF5959}"/>
              </a:ext>
            </a:extLst>
          </p:cNvPr>
          <p:cNvSpPr txBox="1"/>
          <p:nvPr/>
        </p:nvSpPr>
        <p:spPr>
          <a:xfrm>
            <a:off x="738455" y="3653620"/>
            <a:ext cx="7289264" cy="286232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Reception reached over 100 individuals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VR headsets with CERN and TRIUMF tours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Tablets with AR, Discover our lab, Interactive PIF/NIF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Hands-on demos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000" dirty="0">
                <a:cs typeface="Arial"/>
              </a:rPr>
              <a:t>Detectors: </a:t>
            </a:r>
            <a:r>
              <a:rPr lang="en-CA" sz="2000" dirty="0" err="1">
                <a:cs typeface="Arial"/>
              </a:rPr>
              <a:t>SiPM</a:t>
            </a:r>
            <a:r>
              <a:rPr lang="en-CA" sz="2000" dirty="0">
                <a:cs typeface="Arial"/>
              </a:rPr>
              <a:t>, PMTs, </a:t>
            </a:r>
            <a:r>
              <a:rPr lang="en-CA" sz="2000" dirty="0" err="1">
                <a:cs typeface="Arial"/>
              </a:rPr>
              <a:t>BeEST</a:t>
            </a:r>
            <a:r>
              <a:rPr lang="en-CA" sz="2000" dirty="0">
                <a:cs typeface="Arial"/>
              </a:rPr>
              <a:t> &amp; ATLAS ITK petal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000" dirty="0">
                <a:cs typeface="Arial"/>
              </a:rPr>
              <a:t> MVM ventilator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000" dirty="0">
                <a:cs typeface="Arial"/>
              </a:rPr>
              <a:t> Target assembly for production of medical isotopes</a:t>
            </a:r>
            <a:endParaRPr lang="en-US" sz="2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Arial"/>
              </a:rPr>
              <a:t>TV with short TRIUMF movies &amp; testimonials</a:t>
            </a:r>
          </a:p>
        </p:txBody>
      </p:sp>
      <p:pic>
        <p:nvPicPr>
          <p:cNvPr id="6" name="Picture 5" descr="A tablet with a picture of planets and stars on it&#10;&#10;Description automatically generated">
            <a:extLst>
              <a:ext uri="{FF2B5EF4-FFF2-40B4-BE49-F238E27FC236}">
                <a16:creationId xmlns:a16="http://schemas.microsoft.com/office/drawing/2014/main" id="{C070804F-E842-4A3E-1D07-891BA58E01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81" r="11248" b="16203"/>
          <a:stretch/>
        </p:blipFill>
        <p:spPr>
          <a:xfrm>
            <a:off x="9307285" y="5263514"/>
            <a:ext cx="2688245" cy="1381790"/>
          </a:xfrm>
          <a:prstGeom prst="rect">
            <a:avLst/>
          </a:prstGeom>
        </p:spPr>
      </p:pic>
      <p:pic>
        <p:nvPicPr>
          <p:cNvPr id="9" name="Picture 8" descr="A person wearing virtual reality goggles&#10;&#10;Description automatically generated">
            <a:extLst>
              <a:ext uri="{FF2B5EF4-FFF2-40B4-BE49-F238E27FC236}">
                <a16:creationId xmlns:a16="http://schemas.microsoft.com/office/drawing/2014/main" id="{7B44DBFC-8830-5433-1FD9-F74C0C147E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48" t="14007" b="9708"/>
          <a:stretch/>
        </p:blipFill>
        <p:spPr>
          <a:xfrm>
            <a:off x="9307285" y="3547118"/>
            <a:ext cx="2688245" cy="1545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764C5E-75CE-E4F5-F0BA-3771E34D743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389" y="710318"/>
            <a:ext cx="4560826" cy="270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15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0E3D5B0-6587-B04F-8C24-2665DE65EC8E}"/>
              </a:ext>
            </a:extLst>
          </p:cNvPr>
          <p:cNvSpPr txBox="1"/>
          <p:nvPr/>
        </p:nvSpPr>
        <p:spPr>
          <a:xfrm>
            <a:off x="812481" y="4395787"/>
            <a:ext cx="5283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endParaRPr lang="en-US" sz="2200"/>
          </a:p>
          <a:p>
            <a:pPr marL="342900" indent="-342900">
              <a:buFont typeface="Wingdings" pitchFamily="2" charset="2"/>
              <a:buChar char="§"/>
            </a:pPr>
            <a:endParaRPr lang="en-US" sz="2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F4400F-6852-784F-80D4-C53123FA58F2}"/>
              </a:ext>
            </a:extLst>
          </p:cNvPr>
          <p:cNvSpPr txBox="1"/>
          <p:nvPr/>
        </p:nvSpPr>
        <p:spPr>
          <a:xfrm>
            <a:off x="738455" y="1574703"/>
            <a:ext cx="10715090" cy="532453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2000" dirty="0"/>
              <a:t>In collaboration with the university PI’s and often TRIUMF co-PI’s</a:t>
            </a:r>
          </a:p>
          <a:p>
            <a:endParaRPr lang="en-US" sz="2000" dirty="0"/>
          </a:p>
          <a:p>
            <a:r>
              <a:rPr lang="en-US" sz="2000" dirty="0"/>
              <a:t>Successful in IF 2022/23: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Hyper-K $6.4M (add total)</a:t>
            </a:r>
            <a:endParaRPr lang="en-US" sz="2000" dirty="0">
              <a:cs typeface="Calibri"/>
            </a:endParaRP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200 </a:t>
            </a:r>
            <a:r>
              <a:rPr lang="en-CA" sz="2000" b="0" i="0" u="none" strike="noStrike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mPMTs</a:t>
            </a:r>
            <a:r>
              <a:rPr lang="en-CA" sz="20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en-CA" sz="2000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photogrammetry calibration and</a:t>
            </a:r>
            <a:r>
              <a:rPr lang="en-CA" sz="2000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</a:p>
          <a:p>
            <a:pPr lvl="1">
              <a:buClr>
                <a:srgbClr val="00B0F0"/>
              </a:buClr>
            </a:pPr>
            <a:r>
              <a:rPr lang="en-CA" sz="2000" dirty="0">
                <a:solidFill>
                  <a:srgbClr val="000000"/>
                </a:solidFill>
                <a:latin typeface="Calibri"/>
                <a:cs typeface="Calibri"/>
              </a:rPr>
              <a:t>     </a:t>
            </a:r>
            <a:r>
              <a:rPr lang="en-CA" sz="2000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water quality monitoring equipment</a:t>
            </a:r>
            <a:endParaRPr lang="en-US" sz="2000" dirty="0">
              <a:latin typeface="Calibri"/>
              <a:cs typeface="Calibri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P-One $5.9M (total project $14.8M)</a:t>
            </a:r>
            <a:endParaRPr lang="en-US" sz="2000" dirty="0">
              <a:cs typeface="Calibri"/>
            </a:endParaRP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Six instrumented mooring lines for neutrino telescope at Ocean Network Canada (OCN)</a:t>
            </a:r>
            <a:endParaRPr lang="en-US" sz="2000" dirty="0">
              <a:cs typeface="Calibri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 err="1"/>
              <a:t>nEXO</a:t>
            </a:r>
            <a:r>
              <a:rPr lang="en-US" sz="2000" dirty="0"/>
              <a:t> $12M</a:t>
            </a:r>
            <a:endParaRPr lang="en-US" sz="2000" dirty="0">
              <a:cs typeface="Calibri"/>
            </a:endParaRP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Liquid Xenon detectors (TRIUMF part </a:t>
            </a:r>
            <a:r>
              <a:rPr lang="en-US" sz="2000" dirty="0" err="1"/>
              <a:t>SiPM</a:t>
            </a:r>
            <a:r>
              <a:rPr lang="en-US" sz="2000" dirty="0"/>
              <a:t> characterization)</a:t>
            </a:r>
          </a:p>
          <a:p>
            <a:endParaRPr lang="en-US" sz="2000" dirty="0"/>
          </a:p>
          <a:p>
            <a:r>
              <a:rPr lang="en-US" sz="2000" dirty="0"/>
              <a:t>Preliminary Planning for IF 2025 (EOI ~December)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ATLAS-Tier-1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cs typeface="Calibri"/>
              </a:rPr>
              <a:t>Integrated  Detector Development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cs typeface="Calibri"/>
              </a:rPr>
              <a:t>PIONEER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cs typeface="Calibri"/>
              </a:rPr>
              <a:t>TUCAN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 err="1">
                <a:cs typeface="Calibri"/>
              </a:rPr>
              <a:t>nEXO</a:t>
            </a:r>
            <a:r>
              <a:rPr lang="en-US" sz="2000" dirty="0">
                <a:cs typeface="Calibri"/>
              </a:rPr>
              <a:t> / </a:t>
            </a:r>
            <a:r>
              <a:rPr lang="en-US" sz="2000" dirty="0" err="1">
                <a:cs typeface="Calibri"/>
              </a:rPr>
              <a:t>DarkSide</a:t>
            </a:r>
            <a:endParaRPr lang="en-US" sz="2000" dirty="0"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4398F3-83E3-C040-9BA2-FADED4B259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281" y="841605"/>
            <a:ext cx="10541042" cy="936395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sz="3300" dirty="0"/>
              <a:t>CFI Proposals</a:t>
            </a:r>
            <a:br>
              <a:rPr lang="en-US" sz="3000" dirty="0"/>
            </a:br>
            <a:endParaRPr lang="en-US" sz="1600" b="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FB0F0C-B25D-667F-7F30-267A9B0EC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915" y="2290269"/>
            <a:ext cx="4142408" cy="103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51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/>
              <a:t>Connecting to the Community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FAABFE-4C0B-7049-A69D-3F33B1FC407A}"/>
              </a:ext>
            </a:extLst>
          </p:cNvPr>
          <p:cNvSpPr/>
          <p:nvPr/>
        </p:nvSpPr>
        <p:spPr>
          <a:xfrm>
            <a:off x="566342" y="861736"/>
            <a:ext cx="3408579" cy="2713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85750">
              <a:spcBef>
                <a:spcPts val="1000"/>
              </a:spcBef>
              <a:buClr>
                <a:srgbClr val="00B0F0"/>
              </a:buClr>
              <a:buFont typeface="Wingdings" charset="2"/>
              <a:buChar char="§"/>
            </a:pPr>
            <a:endParaRPr lang="en-US" sz="200" dirty="0">
              <a:ea typeface="+mn-lt"/>
              <a:cs typeface="+mn-lt"/>
            </a:endParaRPr>
          </a:p>
          <a:p>
            <a:pPr marL="252000" indent="-285750">
              <a:buClr>
                <a:srgbClr val="00B0F0"/>
              </a:buClr>
              <a:buFont typeface="Wingdings" charset="2"/>
              <a:buChar char="§"/>
            </a:pPr>
            <a:endParaRPr lang="en-US" sz="2000" dirty="0">
              <a:ea typeface="+mn-lt"/>
              <a:cs typeface="+mn-lt"/>
            </a:endParaRPr>
          </a:p>
          <a:p>
            <a:pPr marL="252000" indent="-285750">
              <a:buClr>
                <a:srgbClr val="00B0F0"/>
              </a:buClr>
              <a:buFont typeface="Wingdings" charset="2"/>
              <a:buChar char="§"/>
            </a:pPr>
            <a:endParaRPr lang="en-US" sz="2000" dirty="0">
              <a:ea typeface="+mn-lt"/>
              <a:cs typeface="+mn-lt"/>
            </a:endParaRPr>
          </a:p>
          <a:p>
            <a:pPr marL="25200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ea typeface="+mn-lt"/>
                <a:cs typeface="+mn-lt"/>
              </a:rPr>
              <a:t>Summer Schools</a:t>
            </a:r>
          </a:p>
          <a:p>
            <a:pPr marL="709200" lvl="2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ea typeface="+mn-lt"/>
                <a:cs typeface="+mn-lt"/>
              </a:rPr>
              <a:t>TRISEP (with Perimeter Institute and SNOLAB)</a:t>
            </a:r>
          </a:p>
          <a:p>
            <a:pPr marL="709200" lvl="2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ea typeface="+mn-lt"/>
                <a:cs typeface="+mn-lt"/>
              </a:rPr>
              <a:t>GRIDS (together with MacDonald Institute)</a:t>
            </a:r>
          </a:p>
          <a:p>
            <a:pPr>
              <a:spcBef>
                <a:spcPts val="1000"/>
              </a:spcBef>
              <a:buClr>
                <a:srgbClr val="00B0F0"/>
              </a:buClr>
            </a:pPr>
            <a:endParaRPr lang="en-US" sz="2000" dirty="0"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E075F4-5998-9C48-AB4A-89F62ED2F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5" y="4416772"/>
            <a:ext cx="7232919" cy="2318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8F04B4-EADE-167F-D0B9-6FB238583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584" y="207840"/>
            <a:ext cx="4203700" cy="652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3F89C2-F1DD-312D-923F-0BA621B8E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474" y="1605354"/>
            <a:ext cx="2241676" cy="1584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737030-0954-5948-1AB4-00C9C4AA53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08" y="3129918"/>
            <a:ext cx="3809513" cy="1188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E90E2C-4DD7-FD3F-77C6-38A2992E19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9333"/>
          <a:stretch/>
        </p:blipFill>
        <p:spPr>
          <a:xfrm>
            <a:off x="2889285" y="3166511"/>
            <a:ext cx="4319245" cy="61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87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2F6BE7C-0220-F442-A8D8-B82AFF3BEC60}"/>
              </a:ext>
            </a:extLst>
          </p:cNvPr>
          <p:cNvSpPr/>
          <p:nvPr/>
        </p:nvSpPr>
        <p:spPr>
          <a:xfrm>
            <a:off x="756092" y="1984333"/>
            <a:ext cx="6986619" cy="41670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09708" y="1070365"/>
            <a:ext cx="10194291" cy="688338"/>
          </a:xfrm>
        </p:spPr>
        <p:txBody>
          <a:bodyPr>
            <a:normAutofit/>
          </a:bodyPr>
          <a:lstStyle/>
          <a:p>
            <a:r>
              <a:rPr lang="en-US" sz="3000"/>
              <a:t>Particle Physics Department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058D5D-A13E-C046-9CE6-CF9DA5CDF0FE}"/>
              </a:ext>
            </a:extLst>
          </p:cNvPr>
          <p:cNvSpPr/>
          <p:nvPr/>
        </p:nvSpPr>
        <p:spPr>
          <a:xfrm>
            <a:off x="886724" y="1921460"/>
            <a:ext cx="576214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/>
              <a:t>	</a:t>
            </a:r>
          </a:p>
          <a:p>
            <a:r>
              <a:rPr lang="en-CA" sz="1400" b="1" dirty="0">
                <a:cs typeface="Arial" panose="020B0604020202020204" pitchFamily="34" charset="0"/>
              </a:rPr>
              <a:t>Particle Physics – O. </a:t>
            </a:r>
            <a:r>
              <a:rPr lang="en-CA" sz="1400" b="1" dirty="0" err="1">
                <a:cs typeface="Arial" panose="020B0604020202020204" pitchFamily="34" charset="0"/>
              </a:rPr>
              <a:t>Stelzer</a:t>
            </a:r>
            <a:r>
              <a:rPr lang="en-CA" sz="1400" b="1" dirty="0">
                <a:cs typeface="Arial" panose="020B0604020202020204" pitchFamily="34" charset="0"/>
              </a:rPr>
              <a:t>-Chilton</a:t>
            </a:r>
            <a:r>
              <a:rPr lang="en-CA" sz="1400" dirty="0">
                <a:cs typeface="Arial" panose="020B0604020202020204" pitchFamily="34" charset="0"/>
              </a:rPr>
              <a:t>	</a:t>
            </a:r>
            <a:r>
              <a:rPr lang="en-CA" sz="1400" b="1" dirty="0">
                <a:cs typeface="Arial" panose="020B0604020202020204" pitchFamily="34" charset="0"/>
              </a:rPr>
              <a:t>		</a:t>
            </a:r>
          </a:p>
          <a:p>
            <a:r>
              <a:rPr lang="en-CA" sz="1400" b="1" dirty="0">
                <a:cs typeface="Arial" panose="020B0604020202020204" pitchFamily="34" charset="0"/>
              </a:rPr>
              <a:t>Deputy – M. Hartz</a:t>
            </a:r>
          </a:p>
          <a:p>
            <a:r>
              <a:rPr lang="en-CA" sz="1400" dirty="0">
                <a:cs typeface="Arial" panose="020B0604020202020204" pitchFamily="34" charset="0"/>
              </a:rPr>
              <a:t>	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I. Trigger 	 	            M.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Vetterli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(SFU) 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O.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Stelzer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-Chilton 	             D. Gingrich (UofA) 	 	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M.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Swiatlowski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	             P. Savard (UofT)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B.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Stelzer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(SFU)	            G.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Azuelos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UdeM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, emeritus) 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	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A.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Konaka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	 	            D.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Karlen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(UVic) 	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M. Hartz (with IPMU)                  X. Li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W. Rau (with MI).  	           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</a:rPr>
              <a:t>J-M.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</a:rPr>
              <a:t>Poutissou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</a:rPr>
              <a:t> (emeritus)</a:t>
            </a:r>
            <a:endParaRPr lang="en-CA" sz="140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K. Clark (with Queens, MI)         T. Brunner (McGill) 	                            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S. Yen (emeritus)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	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M. Fujiwara 		            A. Capra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R. Picker 		            D. Gill (emeritus) 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C.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Malbrunot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	            R. Helmer (emeritus)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A. Olin (emeritus) 	            T.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Numao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(emeritus)             </a:t>
            </a:r>
            <a:r>
              <a:rPr lang="en-CA" sz="1400" dirty="0">
                <a:solidFill>
                  <a:schemeClr val="tx2"/>
                </a:solidFill>
                <a:cs typeface="Arial" panose="020B0604020202020204" pitchFamily="34" charset="0"/>
              </a:rPr>
              <a:t>	               </a:t>
            </a:r>
            <a:r>
              <a:rPr lang="en-CA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CA" sz="120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endParaRPr lang="en-CA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E7AB9-1292-4C79-B622-995D196C11E5}"/>
              </a:ext>
            </a:extLst>
          </p:cNvPr>
          <p:cNvSpPr/>
          <p:nvPr/>
        </p:nvSpPr>
        <p:spPr>
          <a:xfrm>
            <a:off x="5522025" y="2520275"/>
            <a:ext cx="2018806" cy="3108543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hape 131">
            <a:extLst>
              <a:ext uri="{FF2B5EF4-FFF2-40B4-BE49-F238E27FC236}">
                <a16:creationId xmlns:a16="http://schemas.microsoft.com/office/drawing/2014/main" id="{64806A2D-D894-48B6-A823-046C20490D77}"/>
              </a:ext>
            </a:extLst>
          </p:cNvPr>
          <p:cNvSpPr/>
          <p:nvPr/>
        </p:nvSpPr>
        <p:spPr>
          <a:xfrm>
            <a:off x="5608935" y="2538914"/>
            <a:ext cx="3760696" cy="3108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>
              <a:defRPr sz="1200" b="1"/>
            </a:pPr>
            <a:r>
              <a:rPr sz="1400" dirty="0"/>
              <a:t>Affiliated Scientists</a:t>
            </a:r>
          </a:p>
          <a:p>
            <a:pPr>
              <a:defRPr sz="1200"/>
            </a:pPr>
            <a:r>
              <a:rPr sz="1400" dirty="0"/>
              <a:t> 	</a:t>
            </a:r>
          </a:p>
          <a:p>
            <a:pPr>
              <a:defRPr sz="1200"/>
            </a:pPr>
            <a:r>
              <a:rPr lang="en-CA" sz="1400" dirty="0"/>
              <a:t>S. Bhadra (</a:t>
            </a:r>
            <a:r>
              <a:rPr lang="en-CA" sz="1400" dirty="0" err="1"/>
              <a:t>YorkU</a:t>
            </a:r>
            <a:r>
              <a:rPr lang="en-CA" sz="1400" dirty="0"/>
              <a:t>)   </a:t>
            </a:r>
            <a:r>
              <a:rPr lang="en-CA" sz="1400" dirty="0">
                <a:cs typeface="Calibri"/>
              </a:rPr>
              <a:t>   </a:t>
            </a:r>
          </a:p>
          <a:p>
            <a:pPr>
              <a:defRPr sz="1200"/>
            </a:pPr>
            <a:r>
              <a:rPr lang="en-CA" sz="1400" dirty="0">
                <a:cs typeface="Calibri"/>
              </a:rPr>
              <a:t>D. Bryman (UBC)</a:t>
            </a:r>
          </a:p>
          <a:p>
            <a:pPr>
              <a:defRPr sz="1200"/>
            </a:pPr>
            <a:r>
              <a:rPr lang="en-CA" sz="1400" dirty="0"/>
              <a:t>M. </a:t>
            </a:r>
            <a:r>
              <a:rPr lang="en-CA" sz="1400" dirty="0" err="1"/>
              <a:t>Hasinoff</a:t>
            </a:r>
            <a:r>
              <a:rPr lang="en-CA" sz="1400" dirty="0"/>
              <a:t> (UBC)</a:t>
            </a:r>
          </a:p>
          <a:p>
            <a:pPr>
              <a:defRPr sz="1200"/>
            </a:pPr>
            <a:r>
              <a:rPr lang="en-CA" sz="1400" dirty="0"/>
              <a:t>R. McPherson (UVic)</a:t>
            </a:r>
          </a:p>
          <a:p>
            <a:pPr>
              <a:defRPr sz="1200"/>
            </a:pPr>
            <a:r>
              <a:rPr lang="en-CA" sz="1400" dirty="0"/>
              <a:t>S. </a:t>
            </a:r>
            <a:r>
              <a:rPr lang="en-CA" sz="1400" dirty="0" err="1"/>
              <a:t>Oser</a:t>
            </a:r>
            <a:r>
              <a:rPr lang="en-CA" sz="1400" dirty="0"/>
              <a:t> (UBC)	</a:t>
            </a:r>
          </a:p>
          <a:p>
            <a:pPr>
              <a:defRPr sz="1200"/>
            </a:pPr>
            <a:r>
              <a:rPr lang="en-CA" sz="1400" dirty="0"/>
              <a:t>T. </a:t>
            </a:r>
            <a:r>
              <a:rPr lang="en-CA" sz="1400" dirty="0" err="1"/>
              <a:t>Momose</a:t>
            </a:r>
            <a:r>
              <a:rPr lang="en-CA" sz="1400" dirty="0"/>
              <a:t> (UBC)</a:t>
            </a:r>
          </a:p>
          <a:p>
            <a:pPr>
              <a:defRPr sz="1200"/>
            </a:pPr>
            <a:r>
              <a:rPr lang="en-CA" sz="1400" dirty="0"/>
              <a:t>W. Van </a:t>
            </a:r>
            <a:r>
              <a:rPr lang="en-CA" sz="1400" dirty="0" err="1"/>
              <a:t>Oers</a:t>
            </a:r>
            <a:r>
              <a:rPr lang="en-CA" sz="1400" dirty="0"/>
              <a:t> (Manitoba)</a:t>
            </a:r>
          </a:p>
          <a:p>
            <a:pPr>
              <a:defRPr sz="1200"/>
            </a:pPr>
            <a:r>
              <a:rPr lang="en-CA" sz="1400" dirty="0"/>
              <a:t>R. Thompson (Calgary)		</a:t>
            </a:r>
          </a:p>
          <a:p>
            <a:pPr>
              <a:defRPr sz="1200"/>
            </a:pPr>
            <a:r>
              <a:rPr lang="en-CA" sz="1400" dirty="0"/>
              <a:t>B. Pointon (BCIT)</a:t>
            </a:r>
          </a:p>
          <a:p>
            <a:pPr>
              <a:defRPr sz="1200"/>
            </a:pPr>
            <a:r>
              <a:rPr lang="en-CA" sz="1400" dirty="0"/>
              <a:t>M. </a:t>
            </a:r>
            <a:r>
              <a:rPr lang="en-CA" sz="1400" dirty="0" err="1"/>
              <a:t>Danninger</a:t>
            </a:r>
            <a:r>
              <a:rPr lang="en-CA" sz="1400" dirty="0"/>
              <a:t> (SFU)</a:t>
            </a:r>
          </a:p>
          <a:p>
            <a:pPr>
              <a:defRPr sz="1200"/>
            </a:pPr>
            <a:r>
              <a:rPr lang="en-CA" sz="1400" dirty="0"/>
              <a:t>P. De </a:t>
            </a:r>
            <a:r>
              <a:rPr lang="en-CA" sz="1400" dirty="0" err="1"/>
              <a:t>Perio</a:t>
            </a:r>
            <a:r>
              <a:rPr lang="en-CA" sz="1400" dirty="0"/>
              <a:t> (IPMU/Tokyo)</a:t>
            </a:r>
          </a:p>
          <a:p>
            <a:pPr>
              <a:defRPr sz="1200"/>
            </a:pPr>
            <a:r>
              <a:rPr lang="en-CA" sz="1400" dirty="0"/>
              <a:t>A. </a:t>
            </a:r>
            <a:r>
              <a:rPr lang="en-CA" sz="1400" dirty="0" err="1"/>
              <a:t>Khramov</a:t>
            </a:r>
            <a:r>
              <a:rPr lang="en-CA" sz="1400" dirty="0"/>
              <a:t> (BCIT) </a:t>
            </a:r>
            <a:r>
              <a:rPr lang="en-CA" sz="1200" dirty="0"/>
              <a:t>	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DA1D3-B047-4D45-819B-0175F389FCBD}"/>
              </a:ext>
            </a:extLst>
          </p:cNvPr>
          <p:cNvSpPr/>
          <p:nvPr/>
        </p:nvSpPr>
        <p:spPr>
          <a:xfrm>
            <a:off x="7051053" y="2259053"/>
            <a:ext cx="5235950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Monthly meetings inclusive to </a:t>
            </a: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Particle Physics, </a:t>
            </a: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Theory, </a:t>
            </a: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Science Technology </a:t>
            </a:r>
            <a:endParaRPr lang="en-US" sz="2000" i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and Scientific Computing </a:t>
            </a: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department members</a:t>
            </a:r>
          </a:p>
          <a:p>
            <a:pPr algn="ctr"/>
            <a:endParaRPr lang="en-US" sz="2000" i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Dark Matter Forum Meetings</a:t>
            </a: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Science and Technology Seminars</a:t>
            </a: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Quantum Forum Seminars</a:t>
            </a:r>
          </a:p>
        </p:txBody>
      </p:sp>
    </p:spTree>
    <p:extLst>
      <p:ext uri="{BB962C8B-B14F-4D97-AF65-F5344CB8AC3E}">
        <p14:creationId xmlns:p14="http://schemas.microsoft.com/office/powerpoint/2010/main" val="1740165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/>
              <a:t>Connecting to the Community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FAABFE-4C0B-7049-A69D-3F33B1FC407A}"/>
              </a:ext>
            </a:extLst>
          </p:cNvPr>
          <p:cNvSpPr/>
          <p:nvPr/>
        </p:nvSpPr>
        <p:spPr>
          <a:xfrm>
            <a:off x="421984" y="917016"/>
            <a:ext cx="721646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85750">
              <a:spcBef>
                <a:spcPts val="1000"/>
              </a:spcBef>
              <a:buClr>
                <a:srgbClr val="00B0F0"/>
              </a:buClr>
              <a:buFont typeface="Wingdings" charset="2"/>
              <a:buChar char="§"/>
            </a:pPr>
            <a:endParaRPr lang="en-US" sz="200" dirty="0">
              <a:ea typeface="+mn-lt"/>
              <a:cs typeface="+mn-lt"/>
            </a:endParaRPr>
          </a:p>
          <a:p>
            <a:pPr marL="252000" indent="-285750">
              <a:buClr>
                <a:srgbClr val="00B0F0"/>
              </a:buClr>
              <a:buFont typeface="Wingdings" charset="2"/>
              <a:buChar char="§"/>
            </a:pPr>
            <a:endParaRPr lang="en-US" sz="2000" dirty="0">
              <a:ea typeface="+mn-lt"/>
              <a:cs typeface="+mn-lt"/>
            </a:endParaRPr>
          </a:p>
          <a:p>
            <a:pPr marL="252000" indent="-285750">
              <a:buClr>
                <a:srgbClr val="00B0F0"/>
              </a:buClr>
              <a:buFont typeface="Wingdings" charset="2"/>
              <a:buChar char="§"/>
            </a:pPr>
            <a:endParaRPr lang="en-US" sz="2000" dirty="0">
              <a:ea typeface="+mn-lt"/>
              <a:cs typeface="+mn-lt"/>
            </a:endParaRPr>
          </a:p>
          <a:p>
            <a:pPr marL="25200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International Year of Basic Sciences for Sustainable Development</a:t>
            </a:r>
          </a:p>
          <a:p>
            <a:pPr marL="70920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Co-organized a 24h webinar in conjunction with world environment day, TRIUMF focus on Americas</a:t>
            </a:r>
          </a:p>
          <a:p>
            <a:pPr marL="70920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Hosted vice-chair Dr. </a:t>
            </a:r>
            <a:r>
              <a:rPr lang="en-US" sz="20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Prajval</a:t>
            </a:r>
            <a:r>
              <a:rPr lang="en-US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Shastri with several events at TRIUMF and a panel discussion downtown Vancouver</a:t>
            </a:r>
          </a:p>
          <a:p>
            <a:pPr marL="709200" lvl="1" indent="-285750">
              <a:buClr>
                <a:srgbClr val="00B0F0"/>
              </a:buClr>
              <a:buFont typeface="Wingdings" charset="2"/>
              <a:buChar char="§"/>
            </a:pPr>
            <a:endParaRPr lang="en-US" sz="20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buClr>
                <a:srgbClr val="00B0F0"/>
              </a:buClr>
            </a:pPr>
            <a:endParaRPr lang="en-US" sz="20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423450" lvl="1">
              <a:buClr>
                <a:srgbClr val="00B0F0"/>
              </a:buClr>
            </a:pPr>
            <a:endParaRPr lang="en-US" sz="20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90E2C-4DD7-FD3F-77C6-38A2992E1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333"/>
          <a:stretch/>
        </p:blipFill>
        <p:spPr>
          <a:xfrm>
            <a:off x="5475344" y="5869638"/>
            <a:ext cx="6140959" cy="867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60911F-1C25-5994-75BA-CB45CD010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660" y="3337672"/>
            <a:ext cx="3120880" cy="1560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923159-76AF-8CA9-3215-EA7258726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29" y="3339744"/>
            <a:ext cx="2889242" cy="1627841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5CF5667-A0FE-AFD1-4104-282935D2A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0666" y="2294492"/>
            <a:ext cx="4627491" cy="30226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BC1560-A933-9A31-790D-63F19DB47D31}"/>
              </a:ext>
            </a:extLst>
          </p:cNvPr>
          <p:cNvSpPr txBox="1"/>
          <p:nvPr/>
        </p:nvSpPr>
        <p:spPr>
          <a:xfrm>
            <a:off x="5752312" y="2843820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FB438-AB4A-855C-C3A5-F3ECBF3C30A8}"/>
              </a:ext>
            </a:extLst>
          </p:cNvPr>
          <p:cNvSpPr/>
          <p:nvPr/>
        </p:nvSpPr>
        <p:spPr>
          <a:xfrm>
            <a:off x="7698259" y="900601"/>
            <a:ext cx="4627491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85750">
              <a:spcBef>
                <a:spcPts val="1000"/>
              </a:spcBef>
              <a:buClr>
                <a:srgbClr val="00B0F0"/>
              </a:buClr>
              <a:buFont typeface="Wingdings" charset="2"/>
              <a:buChar char="§"/>
            </a:pPr>
            <a:endParaRPr lang="en-US" sz="200" dirty="0">
              <a:ea typeface="+mn-lt"/>
              <a:cs typeface="+mn-lt"/>
            </a:endParaRPr>
          </a:p>
          <a:p>
            <a:pPr marL="252000" indent="-285750">
              <a:buClr>
                <a:srgbClr val="00B0F0"/>
              </a:buClr>
              <a:buFont typeface="Wingdings" charset="2"/>
              <a:buChar char="§"/>
            </a:pPr>
            <a:endParaRPr lang="en-US" sz="2000" dirty="0">
              <a:ea typeface="+mn-lt"/>
              <a:cs typeface="+mn-lt"/>
            </a:endParaRPr>
          </a:p>
          <a:p>
            <a:pPr marL="252000" indent="-285750">
              <a:buClr>
                <a:srgbClr val="00B0F0"/>
              </a:buClr>
              <a:buFont typeface="Wingdings" charset="2"/>
              <a:buChar char="§"/>
            </a:pPr>
            <a:endParaRPr lang="en-US" sz="2000" dirty="0">
              <a:ea typeface="+mn-lt"/>
              <a:cs typeface="+mn-lt"/>
            </a:endParaRPr>
          </a:p>
          <a:p>
            <a:pPr marL="25200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cs typeface="Arial"/>
              </a:rPr>
              <a:t>First PIONEER collaboration meeting </a:t>
            </a:r>
          </a:p>
          <a:p>
            <a:pPr marL="25200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cs typeface="Arial"/>
              </a:rPr>
              <a:t>CENPA October 2023</a:t>
            </a:r>
            <a:endParaRPr lang="en-US" sz="2000" dirty="0"/>
          </a:p>
          <a:p>
            <a:pPr marL="252000" indent="-285750">
              <a:buClr>
                <a:srgbClr val="00B0F0"/>
              </a:buClr>
              <a:buFont typeface="Wingdings" charset="2"/>
              <a:buChar char="§"/>
            </a:pPr>
            <a:endParaRPr lang="en-US" sz="20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423450" lvl="1">
              <a:buClr>
                <a:srgbClr val="00B0F0"/>
              </a:buClr>
            </a:pPr>
            <a:endParaRPr lang="en-US" sz="20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61F3F7-3F7A-E018-83F0-A66DF38EF2AB}"/>
              </a:ext>
            </a:extLst>
          </p:cNvPr>
          <p:cNvSpPr/>
          <p:nvPr/>
        </p:nvSpPr>
        <p:spPr>
          <a:xfrm>
            <a:off x="267393" y="4431635"/>
            <a:ext cx="752565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85750">
              <a:spcBef>
                <a:spcPts val="1000"/>
              </a:spcBef>
              <a:buClr>
                <a:srgbClr val="00B0F0"/>
              </a:buClr>
              <a:buFont typeface="Wingdings" charset="2"/>
              <a:buChar char="§"/>
            </a:pPr>
            <a:endParaRPr lang="en-US" sz="200" dirty="0">
              <a:ea typeface="+mn-lt"/>
              <a:cs typeface="+mn-lt"/>
            </a:endParaRPr>
          </a:p>
          <a:p>
            <a:pPr marL="252000" indent="-285750">
              <a:buClr>
                <a:srgbClr val="00B0F0"/>
              </a:buClr>
              <a:buFont typeface="Wingdings" charset="2"/>
              <a:buChar char="§"/>
            </a:pPr>
            <a:endParaRPr lang="en-US" sz="2000" dirty="0">
              <a:ea typeface="+mn-lt"/>
              <a:cs typeface="+mn-lt"/>
            </a:endParaRPr>
          </a:p>
          <a:p>
            <a:pPr marL="252000" indent="-285750">
              <a:buClr>
                <a:srgbClr val="00B0F0"/>
              </a:buClr>
              <a:buFont typeface="Wingdings" charset="2"/>
              <a:buChar char="§"/>
            </a:pPr>
            <a:endParaRPr lang="en-US" sz="2000" dirty="0">
              <a:ea typeface="+mn-lt"/>
              <a:cs typeface="+mn-lt"/>
            </a:endParaRPr>
          </a:p>
          <a:p>
            <a:pPr marL="25200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Closing ceremony at CERN December 15</a:t>
            </a:r>
            <a:r>
              <a:rPr lang="en-US" sz="2000" baseline="30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th</a:t>
            </a:r>
            <a:r>
              <a:rPr lang="en-US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endParaRPr lang="en-CA" sz="20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200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International Decade of Sciences for Sustainable Development</a:t>
            </a:r>
          </a:p>
          <a:p>
            <a:pPr>
              <a:buClr>
                <a:srgbClr val="00B0F0"/>
              </a:buClr>
            </a:pPr>
            <a:r>
              <a:rPr lang="en-CA" sz="20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2024–2033 has been proclaimed by the United Nations General  </a:t>
            </a:r>
          </a:p>
          <a:p>
            <a:pPr>
              <a:buClr>
                <a:srgbClr val="00B0F0"/>
              </a:buClr>
            </a:pPr>
            <a:r>
              <a:rPr lang="en-CA" sz="20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Assembly on August 25</a:t>
            </a:r>
            <a:r>
              <a:rPr lang="en-CA" sz="2000" b="0" i="0" u="none" strike="noStrike" baseline="3000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23450" lvl="1">
              <a:buClr>
                <a:srgbClr val="00B0F0"/>
              </a:buClr>
            </a:pPr>
            <a:endParaRPr lang="en-US" sz="20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519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/>
              <a:t>Connecting to the Community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101069-9A16-26DA-D63E-AB8057710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63" y="1779645"/>
            <a:ext cx="6108701" cy="457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8F2BC1-7758-3936-E5C1-3714DBD0F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559" y="1693156"/>
            <a:ext cx="5303323" cy="24031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043549-066A-82D3-7554-CC89C23CF318}"/>
              </a:ext>
            </a:extLst>
          </p:cNvPr>
          <p:cNvSpPr/>
          <p:nvPr/>
        </p:nvSpPr>
        <p:spPr>
          <a:xfrm>
            <a:off x="6694995" y="5940984"/>
            <a:ext cx="5850440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F0"/>
              </a:buClr>
            </a:pPr>
            <a:endParaRPr lang="en-US" sz="2000" dirty="0">
              <a:ea typeface="+mn-lt"/>
              <a:cs typeface="+mn-lt"/>
            </a:endParaRPr>
          </a:p>
          <a:p>
            <a:pPr marL="25200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a typeface="DengXian" panose="02010600030101010101" pitchFamily="2" charset="-122"/>
                <a:cs typeface="Arial" panose="020B0604020202020204" pitchFamily="34" charset="0"/>
              </a:rPr>
              <a:t>New record 280 participants</a:t>
            </a:r>
            <a:endParaRPr lang="en-US" sz="2000" dirty="0">
              <a:ea typeface="+mn-lt"/>
              <a:cs typeface="+mn-lt"/>
            </a:endParaRPr>
          </a:p>
          <a:p>
            <a:pPr>
              <a:spcBef>
                <a:spcPts val="1000"/>
              </a:spcBef>
              <a:buClr>
                <a:srgbClr val="00B0F0"/>
              </a:buClr>
            </a:pPr>
            <a:endParaRPr lang="en-US" sz="2000" dirty="0">
              <a:cs typeface="Arial"/>
            </a:endParaRPr>
          </a:p>
        </p:txBody>
      </p:sp>
      <p:pic>
        <p:nvPicPr>
          <p:cNvPr id="2049" name="Picture 1" descr="page14image1386450496">
            <a:extLst>
              <a:ext uri="{FF2B5EF4-FFF2-40B4-BE49-F238E27FC236}">
                <a16:creationId xmlns:a16="http://schemas.microsoft.com/office/drawing/2014/main" id="{4F34623F-3301-3000-AF99-04FEA61DC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222" y="1700948"/>
            <a:ext cx="2367222" cy="355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ge17image1033066368">
            <a:extLst>
              <a:ext uri="{FF2B5EF4-FFF2-40B4-BE49-F238E27FC236}">
                <a16:creationId xmlns:a16="http://schemas.microsoft.com/office/drawing/2014/main" id="{79F7E2A5-1B91-12B3-9A04-283780B5B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559" y="4046986"/>
            <a:ext cx="3102663" cy="210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B40B70-27F4-AF6E-F635-E311B3CBD0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59" t="7501" r="5020" b="13885"/>
          <a:stretch/>
        </p:blipFill>
        <p:spPr>
          <a:xfrm>
            <a:off x="6736559" y="718029"/>
            <a:ext cx="5477688" cy="97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7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/>
              <a:t>Connecting to the Community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0197DF-A988-4667-EB06-12907CDC4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528" y="4469619"/>
            <a:ext cx="4453523" cy="2216886"/>
          </a:xfrm>
          <a:prstGeom prst="rect">
            <a:avLst/>
          </a:prstGeom>
        </p:spPr>
      </p:pic>
      <p:pic>
        <p:nvPicPr>
          <p:cNvPr id="3" name="Picture 2" descr="A group of people in a lecture hall&#10;&#10;Description automatically generated with medium confidence">
            <a:extLst>
              <a:ext uri="{FF2B5EF4-FFF2-40B4-BE49-F238E27FC236}">
                <a16:creationId xmlns:a16="http://schemas.microsoft.com/office/drawing/2014/main" id="{97D427F8-99F8-DC12-8930-89261BC953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37" b="16159"/>
          <a:stretch/>
        </p:blipFill>
        <p:spPr>
          <a:xfrm>
            <a:off x="6914527" y="2105659"/>
            <a:ext cx="4453523" cy="2154531"/>
          </a:xfrm>
          <a:prstGeom prst="rect">
            <a:avLst/>
          </a:prstGeom>
        </p:spPr>
      </p:pic>
      <p:pic>
        <p:nvPicPr>
          <p:cNvPr id="1025" name="Picture 1" descr="page4image2170605072">
            <a:extLst>
              <a:ext uri="{FF2B5EF4-FFF2-40B4-BE49-F238E27FC236}">
                <a16:creationId xmlns:a16="http://schemas.microsoft.com/office/drawing/2014/main" id="{68BDE672-7EF1-1B5C-2031-F489DC6A6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401" y="403825"/>
            <a:ext cx="2783136" cy="149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4image2170605376">
            <a:extLst>
              <a:ext uri="{FF2B5EF4-FFF2-40B4-BE49-F238E27FC236}">
                <a16:creationId xmlns:a16="http://schemas.microsoft.com/office/drawing/2014/main" id="{B18F42C5-EE8C-9011-23E1-ED91B1609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4" b="19572"/>
          <a:stretch/>
        </p:blipFill>
        <p:spPr bwMode="auto">
          <a:xfrm>
            <a:off x="132927" y="4880293"/>
            <a:ext cx="6600847" cy="180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4543C6-F76F-C5D4-293D-86C00E30C804}"/>
              </a:ext>
            </a:extLst>
          </p:cNvPr>
          <p:cNvSpPr/>
          <p:nvPr/>
        </p:nvSpPr>
        <p:spPr>
          <a:xfrm>
            <a:off x="481791" y="1546627"/>
            <a:ext cx="5850440" cy="3944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F0"/>
              </a:buClr>
            </a:pPr>
            <a:endParaRPr lang="en-US" sz="2000" dirty="0">
              <a:ea typeface="+mn-lt"/>
              <a:cs typeface="+mn-lt"/>
            </a:endParaRPr>
          </a:p>
          <a:p>
            <a:pPr marL="25200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a typeface="DengXian" panose="02010600030101010101" pitchFamily="2" charset="-122"/>
                <a:cs typeface="Arial" panose="020B0604020202020204" pitchFamily="34" charset="0"/>
              </a:rPr>
              <a:t>ATLAS Week in Vancouver ~350 participants</a:t>
            </a:r>
          </a:p>
          <a:p>
            <a:pPr marL="25200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a typeface="DengXian" panose="02010600030101010101" pitchFamily="2" charset="-122"/>
                <a:cs typeface="Arial" panose="020B0604020202020204" pitchFamily="34" charset="0"/>
              </a:rPr>
              <a:t>Well received!</a:t>
            </a:r>
          </a:p>
          <a:p>
            <a:pPr marL="25200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a typeface="DengXian" panose="02010600030101010101" pitchFamily="2" charset="-122"/>
                <a:cs typeface="Arial" panose="020B0604020202020204" pitchFamily="34" charset="0"/>
              </a:rPr>
              <a:t>Tours of TRIUMF</a:t>
            </a:r>
          </a:p>
          <a:p>
            <a:pPr marL="252000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25200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a typeface="DengXian" panose="02010600030101010101" pitchFamily="2" charset="-122"/>
                <a:cs typeface="Arial" panose="020B0604020202020204" pitchFamily="34" charset="0"/>
              </a:rPr>
              <a:t>Universal Science Outreach event on Tuesday </a:t>
            </a:r>
          </a:p>
          <a:p>
            <a:pPr marL="70920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0F1419"/>
                </a:solidFill>
                <a:cs typeface="Arial" panose="020B0604020202020204" pitchFamily="34" charset="0"/>
              </a:rPr>
              <a:t>A</a:t>
            </a:r>
            <a:r>
              <a:rPr lang="en-CA" sz="2000" b="0" i="0" u="none" strike="noStrike" dirty="0">
                <a:solidFill>
                  <a:srgbClr val="0F1419"/>
                </a:solidFill>
                <a:effectLst/>
                <a:cs typeface="Arial" panose="020B0604020202020204" pitchFamily="34" charset="0"/>
              </a:rPr>
              <a:t>n ATLAS week special event with robotics</a:t>
            </a:r>
          </a:p>
          <a:p>
            <a:pPr marL="423450" lvl="1">
              <a:buClr>
                <a:srgbClr val="00B0F0"/>
              </a:buClr>
            </a:pPr>
            <a:r>
              <a:rPr lang="en-CA" sz="2000" dirty="0">
                <a:solidFill>
                  <a:srgbClr val="0F1419"/>
                </a:solidFill>
                <a:cs typeface="Arial" panose="020B0604020202020204" pitchFamily="34" charset="0"/>
              </a:rPr>
              <a:t>    </a:t>
            </a:r>
            <a:r>
              <a:rPr lang="en-CA" sz="2000" b="0" i="0" u="none" strike="noStrike" dirty="0">
                <a:solidFill>
                  <a:srgbClr val="0F1419"/>
                </a:solidFill>
                <a:effectLst/>
                <a:cs typeface="Arial" panose="020B0604020202020204" pitchFamily="34" charset="0"/>
              </a:rPr>
              <a:t>demos, virtual &amp; augmented realities, exhibits</a:t>
            </a:r>
            <a:r>
              <a:rPr lang="en-CA" sz="1800" b="0" i="0" u="none" strike="noStrike" dirty="0">
                <a:solidFill>
                  <a:srgbClr val="0F14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CA" sz="1800" dirty="0">
                <a:solidFill>
                  <a:srgbClr val="0F14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1800" b="0" i="0" u="none" strike="noStrike" dirty="0">
                <a:solidFill>
                  <a:srgbClr val="0F14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talks and more!</a:t>
            </a:r>
            <a:r>
              <a:rPr lang="en-CA" sz="2000" dirty="0"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70920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0F1419"/>
                </a:solidFill>
                <a:cs typeface="Arial" panose="020B0604020202020204" pitchFamily="34" charset="0"/>
              </a:rPr>
              <a:t>Good collaboration with Comms office</a:t>
            </a:r>
            <a:endParaRPr lang="en-CA" sz="2000" b="0" i="0" u="none" strike="noStrike" dirty="0">
              <a:solidFill>
                <a:srgbClr val="0F1419"/>
              </a:solidFill>
              <a:effectLst/>
              <a:cs typeface="Arial" panose="020B0604020202020204" pitchFamily="34" charset="0"/>
            </a:endParaRPr>
          </a:p>
          <a:p>
            <a:pPr marL="709200" lvl="2" indent="-285750">
              <a:buClr>
                <a:srgbClr val="00B0F0"/>
              </a:buClr>
              <a:buFont typeface="Wingdings" charset="2"/>
              <a:buChar char="§"/>
            </a:pPr>
            <a:endParaRPr lang="en-US" sz="2000" dirty="0">
              <a:ea typeface="+mn-lt"/>
              <a:cs typeface="+mn-lt"/>
            </a:endParaRPr>
          </a:p>
          <a:p>
            <a:pPr>
              <a:spcBef>
                <a:spcPts val="1000"/>
              </a:spcBef>
              <a:buClr>
                <a:srgbClr val="00B0F0"/>
              </a:buClr>
            </a:pPr>
            <a:endParaRPr lang="en-US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9495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Beatrice Franke Departure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687744" y="1641400"/>
            <a:ext cx="11057788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Big loss to the laboratory 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Organized a farewell party between Particle Physics and Science &amp; Technology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Replacement hire for UCN prepared and posted – with deadline of January 31</a:t>
            </a:r>
            <a:r>
              <a:rPr lang="en-US" sz="2000" b="0" i="0" u="none" strike="noStrike" baseline="3000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CF2A8E6-BDA3-BA9B-9C93-99358E7BF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92" y="2922093"/>
            <a:ext cx="5158154" cy="38686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4BCAD3-1D00-BAD9-D6AA-D21C87CB3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56" y="2922093"/>
            <a:ext cx="5308989" cy="375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03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3921" y="933990"/>
            <a:ext cx="10621926" cy="688338"/>
          </a:xfrm>
        </p:spPr>
        <p:txBody>
          <a:bodyPr>
            <a:normAutofit/>
          </a:bodyPr>
          <a:lstStyle/>
          <a:p>
            <a:r>
              <a:rPr lang="en-US" sz="3000"/>
              <a:t>Summary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540628-7644-044D-AB59-D7D5203714A4}"/>
              </a:ext>
            </a:extLst>
          </p:cNvPr>
          <p:cNvSpPr/>
          <p:nvPr/>
        </p:nvSpPr>
        <p:spPr>
          <a:xfrm>
            <a:off x="896153" y="1348800"/>
            <a:ext cx="10756080" cy="504753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n-CA" altLang="en-US" sz="2000" b="1" dirty="0"/>
          </a:p>
          <a:p>
            <a:pPr>
              <a:buClr>
                <a:srgbClr val="00A9FF"/>
              </a:buClr>
            </a:pPr>
            <a:endParaRPr lang="en-US" sz="1000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Excellent track record on designing, enabling and extracting science from Particle Physics experiments (see Research Highlights)</a:t>
            </a:r>
            <a:endParaRPr lang="en-US" sz="2000" dirty="0">
              <a:cs typeface="Calibri"/>
            </a:endParaRPr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endParaRPr lang="en-US" sz="1000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Particle Physics together with Science and Technology and Scientific Computing were fully engaged in shaping the present and future of TRIUMF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Departmental / Divisional planning for next 5-year plan with guidance from the 20-year vision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New research centers are in the 5-year plan together with expected science achievements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>
                <a:ea typeface="+mn-lt"/>
                <a:cs typeface="+mn-lt"/>
              </a:rPr>
              <a:t>Collaboration with ECFA Detector Development </a:t>
            </a:r>
            <a:r>
              <a:rPr lang="en-US" sz="2000">
                <a:ea typeface="+mn-lt"/>
                <a:cs typeface="+mn-lt"/>
              </a:rPr>
              <a:t>Roadmap DRD</a:t>
            </a:r>
            <a:r>
              <a:rPr lang="en-US" sz="2000"/>
              <a:t> </a:t>
            </a:r>
            <a:endParaRPr lang="en-US" sz="2000" dirty="0"/>
          </a:p>
          <a:p>
            <a:pPr>
              <a:buClr>
                <a:srgbClr val="00A9FF"/>
              </a:buClr>
            </a:pPr>
            <a:endParaRPr lang="en-US" sz="1000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Ongoing concern about space, including facilitating new research space</a:t>
            </a:r>
          </a:p>
          <a:p>
            <a:pPr>
              <a:buClr>
                <a:srgbClr val="00A9FF"/>
              </a:buClr>
            </a:pPr>
            <a:endParaRPr lang="en-US" sz="2000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BAE hire for ALPHA completed</a:t>
            </a:r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Replacement hire for UCN ad posted - Application deadline January 31</a:t>
            </a:r>
            <a:r>
              <a:rPr lang="en-US" sz="2000" baseline="30000" dirty="0"/>
              <a:t>st</a:t>
            </a:r>
            <a:r>
              <a:rPr lang="en-US" sz="2000" dirty="0"/>
              <a:t> </a:t>
            </a:r>
          </a:p>
          <a:p>
            <a:pPr>
              <a:buClr>
                <a:srgbClr val="00A9FF"/>
              </a:buClr>
            </a:pPr>
            <a:endParaRPr lang="en-US" sz="1000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Preparing CFI requests for 2025 competition</a:t>
            </a:r>
          </a:p>
          <a:p>
            <a:pPr>
              <a:buClr>
                <a:srgbClr val="00A9FF"/>
              </a:buClr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21155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1988" y="4493174"/>
            <a:ext cx="3938587" cy="304113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Follow us </a:t>
            </a:r>
            <a:r>
              <a:rPr lang="en-US" b="1"/>
              <a:t>@TRIUMFLab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</p:spPr>
        <p:txBody>
          <a:bodyPr/>
          <a:lstStyle/>
          <a:p>
            <a:r>
              <a:rPr lang="en-US"/>
              <a:t>www.triumf.ca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96" y="4932943"/>
            <a:ext cx="411480" cy="411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549" y="4935991"/>
            <a:ext cx="408432" cy="408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354" y="4932943"/>
            <a:ext cx="411480" cy="411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159" y="4932943"/>
            <a:ext cx="411480" cy="4114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</p:spPr>
        <p:txBody>
          <a:bodyPr/>
          <a:lstStyle/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81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3921" y="933990"/>
            <a:ext cx="10621926" cy="688338"/>
          </a:xfrm>
        </p:spPr>
        <p:txBody>
          <a:bodyPr>
            <a:normAutofit/>
          </a:bodyPr>
          <a:lstStyle/>
          <a:p>
            <a:r>
              <a:rPr lang="en-US" sz="3000"/>
              <a:t>Summary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540628-7644-044D-AB59-D7D5203714A4}"/>
              </a:ext>
            </a:extLst>
          </p:cNvPr>
          <p:cNvSpPr/>
          <p:nvPr/>
        </p:nvSpPr>
        <p:spPr>
          <a:xfrm>
            <a:off x="896153" y="1348800"/>
            <a:ext cx="10756080" cy="61247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n-CA" altLang="en-US" sz="2000" b="1" dirty="0"/>
          </a:p>
          <a:p>
            <a:pPr>
              <a:buClr>
                <a:srgbClr val="00A9FF"/>
              </a:buClr>
            </a:pPr>
            <a:endParaRPr lang="en-US" sz="1000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Particle Physics addresses many of the most compelling questions 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Embedded in international collaborations 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Growing onsite effort with new opportunities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endParaRPr lang="en-US" sz="1000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Excellent track record on designing, enabling and extracting science from Particle Physics 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Need state of the art detector, computing and new facilities to enable breakthrough science 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Strengthen detector development capabilities</a:t>
            </a:r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endParaRPr lang="en-US" sz="1000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rgbClr val="35B1F1"/>
                </a:solidFill>
              </a:rPr>
              <a:t>Expect many exciting results from Particle Physics by 2030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rgbClr val="35B1F1"/>
                </a:solidFill>
              </a:rPr>
              <a:t>ATLAS: Higgs boson potential, sensitivity to many new particles, precision measurements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rgbClr val="35B1F1"/>
                </a:solidFill>
              </a:rPr>
              <a:t>Hyper-K: Probing CP violation in neutrino sector 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rgbClr val="35B1F1"/>
                </a:solidFill>
              </a:rPr>
              <a:t>UCN: World leading neutron EDM and neutron lifetime measurement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rgbClr val="35B1F1"/>
                </a:solidFill>
              </a:rPr>
              <a:t>ALPHA: Precision anti-matter spectroscopy and effect of gravity on anti-matter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b="1" dirty="0" err="1">
                <a:solidFill>
                  <a:srgbClr val="35B1F1"/>
                </a:solidFill>
              </a:rPr>
              <a:t>SuperCDMS</a:t>
            </a:r>
            <a:r>
              <a:rPr lang="en-US" sz="2000" b="1" dirty="0">
                <a:solidFill>
                  <a:srgbClr val="35B1F1"/>
                </a:solidFill>
              </a:rPr>
              <a:t> &amp; </a:t>
            </a:r>
            <a:r>
              <a:rPr lang="en-US" sz="2000" b="1" dirty="0" err="1">
                <a:solidFill>
                  <a:srgbClr val="35B1F1"/>
                </a:solidFill>
              </a:rPr>
              <a:t>DarkSide</a:t>
            </a:r>
            <a:r>
              <a:rPr lang="en-US" sz="2000" b="1" dirty="0">
                <a:solidFill>
                  <a:srgbClr val="35B1F1"/>
                </a:solidFill>
              </a:rPr>
              <a:t> 20k: Most sensitive Dark Matter results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b="1" dirty="0" err="1">
                <a:solidFill>
                  <a:srgbClr val="35B1F1"/>
                </a:solidFill>
              </a:rPr>
              <a:t>DarkLight</a:t>
            </a:r>
            <a:r>
              <a:rPr lang="en-US" sz="2000" b="1" dirty="0">
                <a:solidFill>
                  <a:srgbClr val="35B1F1"/>
                </a:solidFill>
              </a:rPr>
              <a:t>: Sensitivity to find X17 related boson 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rgbClr val="35B1F1"/>
                </a:solidFill>
              </a:rPr>
              <a:t>PIONEER: </a:t>
            </a:r>
            <a:r>
              <a:rPr lang="en-CA" sz="2000" b="1" dirty="0">
                <a:solidFill>
                  <a:srgbClr val="35B1F1"/>
                </a:solidFill>
              </a:rPr>
              <a:t>W</a:t>
            </a:r>
            <a:r>
              <a:rPr lang="en-CA" sz="2000" b="1" dirty="0">
                <a:solidFill>
                  <a:srgbClr val="35B1F1"/>
                </a:solidFill>
                <a:effectLst/>
              </a:rPr>
              <a:t>orlds most precise e-µ universality test</a:t>
            </a:r>
            <a:endParaRPr lang="en-CA" sz="2000" b="1" dirty="0">
              <a:solidFill>
                <a:srgbClr val="35B1F1"/>
              </a:solidFill>
            </a:endParaRP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endParaRPr lang="en-US" sz="2000" dirty="0"/>
          </a:p>
          <a:p>
            <a:pPr>
              <a:buClr>
                <a:srgbClr val="00A9FF"/>
              </a:buClr>
            </a:pPr>
            <a:endParaRPr lang="en-US" sz="1000" dirty="0"/>
          </a:p>
          <a:p>
            <a:pPr>
              <a:buClr>
                <a:srgbClr val="00A9FF"/>
              </a:buClr>
            </a:pPr>
            <a:endParaRPr lang="en-US" sz="1000" dirty="0"/>
          </a:p>
          <a:p>
            <a:pPr>
              <a:buClr>
                <a:srgbClr val="00A9FF"/>
              </a:buClr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68496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/>
              <a:t>From PSD retreat: Hiring Priorities in Particle Physics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83402C-C905-0340-9C7C-1AD1EF068377}"/>
              </a:ext>
            </a:extLst>
          </p:cNvPr>
          <p:cNvSpPr txBox="1"/>
          <p:nvPr/>
        </p:nvSpPr>
        <p:spPr>
          <a:xfrm>
            <a:off x="714108" y="1497924"/>
            <a:ext cx="10308725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a typeface="Cambria" panose="02040503050406030204" pitchFamily="18" charset="0"/>
                <a:cs typeface="Times New Roman" panose="02020603050405020304" pitchFamily="18" charset="0"/>
              </a:rPr>
              <a:t>Baseline highest priority for 2025-2030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TUCAN (1+) 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Hyper-K (succession)</a:t>
            </a:r>
            <a:endParaRPr lang="en-CA" sz="20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a typeface="Cambria" panose="02040503050406030204" pitchFamily="18" charset="0"/>
                <a:cs typeface="Times New Roman" panose="02020603050405020304" pitchFamily="18" charset="0"/>
              </a:rPr>
              <a:t>Strengthening Science &amp; Technology capabilities (2+ A&amp;P)</a:t>
            </a:r>
          </a:p>
          <a:p>
            <a:pPr lvl="1">
              <a:spcBef>
                <a:spcPts val="600"/>
              </a:spcBef>
              <a:buClr>
                <a:srgbClr val="00B0F0"/>
              </a:buClr>
            </a:pPr>
            <a:endParaRPr lang="en-CA" sz="2000" dirty="0"/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Growth area (depending on funding and green light for the projects - not ranked) </a:t>
            </a:r>
          </a:p>
          <a:p>
            <a:pPr marL="1200150" lvl="2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Astro-particle / </a:t>
            </a:r>
            <a:r>
              <a:rPr lang="en-CA" sz="2000" dirty="0" err="1"/>
              <a:t>nEXO</a:t>
            </a:r>
            <a:r>
              <a:rPr lang="en-CA" sz="2000" dirty="0"/>
              <a:t> / DarkSide-20k </a:t>
            </a:r>
            <a:r>
              <a:rPr lang="en-CA" sz="2000" i="1" dirty="0"/>
              <a:t>(SNOLAB connection)</a:t>
            </a:r>
          </a:p>
          <a:p>
            <a:pPr marL="1200150" lvl="2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PIONEER </a:t>
            </a:r>
            <a:r>
              <a:rPr lang="en-CA" sz="2000" i="1" dirty="0"/>
              <a:t>(secure critical mass)</a:t>
            </a:r>
          </a:p>
          <a:p>
            <a:pPr marL="1200150" lvl="2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P-One </a:t>
            </a:r>
            <a:r>
              <a:rPr lang="en-CA" sz="2000" i="1" dirty="0"/>
              <a:t>(potentially big local experiment) </a:t>
            </a:r>
          </a:p>
          <a:p>
            <a:pPr marL="1200150" lvl="2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Future Collider </a:t>
            </a:r>
            <a:r>
              <a:rPr lang="en-CA" sz="2000" i="1" dirty="0"/>
              <a:t>(joint-position with university)</a:t>
            </a:r>
          </a:p>
          <a:p>
            <a:pPr marL="1200150" lvl="2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UCN </a:t>
            </a:r>
            <a:r>
              <a:rPr lang="en-CA" sz="2000" i="1" dirty="0"/>
              <a:t>(joint-position with university)</a:t>
            </a:r>
          </a:p>
          <a:p>
            <a:pPr marL="1200150" lvl="2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Quantum/Precision </a:t>
            </a:r>
            <a:r>
              <a:rPr lang="en-CA" sz="2000" i="1" dirty="0"/>
              <a:t>(joint-position with university)</a:t>
            </a:r>
            <a:endParaRPr lang="en-CA" sz="2000" dirty="0"/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New hires (P&amp;S scientist + technical expertise for newly proposed centers)</a:t>
            </a:r>
          </a:p>
          <a:p>
            <a:pPr marL="1200150" lvl="2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FBE13E-D122-A53D-C3F8-7CB83D2A9940}"/>
              </a:ext>
            </a:extLst>
          </p:cNvPr>
          <p:cNvCxnSpPr>
            <a:cxnSpLocks/>
          </p:cNvCxnSpPr>
          <p:nvPr/>
        </p:nvCxnSpPr>
        <p:spPr>
          <a:xfrm>
            <a:off x="1150571" y="2638697"/>
            <a:ext cx="8777200" cy="0"/>
          </a:xfrm>
          <a:prstGeom prst="line">
            <a:avLst/>
          </a:prstGeom>
          <a:ln w="317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84B54D-0F2B-E8B5-DB57-AC06ADD20CC9}"/>
              </a:ext>
            </a:extLst>
          </p:cNvPr>
          <p:cNvCxnSpPr>
            <a:cxnSpLocks/>
          </p:cNvCxnSpPr>
          <p:nvPr/>
        </p:nvCxnSpPr>
        <p:spPr>
          <a:xfrm>
            <a:off x="1150571" y="3102319"/>
            <a:ext cx="9378092" cy="0"/>
          </a:xfrm>
          <a:prstGeom prst="line">
            <a:avLst/>
          </a:prstGeom>
          <a:ln w="317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F8E7F0-3E63-6EED-904A-F4B6C51396A4}"/>
              </a:ext>
            </a:extLst>
          </p:cNvPr>
          <p:cNvCxnSpPr>
            <a:cxnSpLocks/>
          </p:cNvCxnSpPr>
          <p:nvPr/>
        </p:nvCxnSpPr>
        <p:spPr>
          <a:xfrm>
            <a:off x="1150571" y="6574972"/>
            <a:ext cx="10044298" cy="0"/>
          </a:xfrm>
          <a:prstGeom prst="line">
            <a:avLst/>
          </a:prstGeom>
          <a:ln w="317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own Arrow 11">
            <a:extLst>
              <a:ext uri="{FF2B5EF4-FFF2-40B4-BE49-F238E27FC236}">
                <a16:creationId xmlns:a16="http://schemas.microsoft.com/office/drawing/2014/main" id="{6292A63B-52DF-072D-174C-469D5E3A3F56}"/>
              </a:ext>
            </a:extLst>
          </p:cNvPr>
          <p:cNvSpPr/>
          <p:nvPr/>
        </p:nvSpPr>
        <p:spPr>
          <a:xfrm>
            <a:off x="8920065" y="1923535"/>
            <a:ext cx="317241" cy="623285"/>
          </a:xfrm>
          <a:prstGeom prst="downArrow">
            <a:avLst/>
          </a:prstGeom>
          <a:ln>
            <a:solidFill>
              <a:srgbClr val="05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FB02A756-1048-816C-F2F6-C32191F54D5A}"/>
              </a:ext>
            </a:extLst>
          </p:cNvPr>
          <p:cNvSpPr/>
          <p:nvPr/>
        </p:nvSpPr>
        <p:spPr>
          <a:xfrm>
            <a:off x="10142829" y="2399573"/>
            <a:ext cx="317241" cy="623285"/>
          </a:xfrm>
          <a:prstGeom prst="downArrow">
            <a:avLst/>
          </a:prstGeom>
          <a:ln>
            <a:solidFill>
              <a:srgbClr val="05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80F514A9-C77A-0857-4D39-EE6AAE90042F}"/>
              </a:ext>
            </a:extLst>
          </p:cNvPr>
          <p:cNvSpPr/>
          <p:nvPr/>
        </p:nvSpPr>
        <p:spPr>
          <a:xfrm>
            <a:off x="10705592" y="5852506"/>
            <a:ext cx="317241" cy="623285"/>
          </a:xfrm>
          <a:prstGeom prst="downArrow">
            <a:avLst/>
          </a:prstGeom>
          <a:ln>
            <a:solidFill>
              <a:srgbClr val="05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CA9277-F056-CA9B-0831-25A9804A09A6}"/>
              </a:ext>
            </a:extLst>
          </p:cNvPr>
          <p:cNvSpPr/>
          <p:nvPr/>
        </p:nvSpPr>
        <p:spPr>
          <a:xfrm>
            <a:off x="9237306" y="2174134"/>
            <a:ext cx="863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ea typeface="Cambria" panose="02040503050406030204" pitchFamily="18" charset="0"/>
                <a:cs typeface="Times New Roman" panose="02020603050405020304" pitchFamily="18" charset="0"/>
              </a:rPr>
              <a:t>flat-flat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2E40A6-230A-5519-1FC1-C99AD93C5E87}"/>
              </a:ext>
            </a:extLst>
          </p:cNvPr>
          <p:cNvSpPr/>
          <p:nvPr/>
        </p:nvSpPr>
        <p:spPr>
          <a:xfrm>
            <a:off x="10501830" y="2624234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ea typeface="Cambria" panose="02040503050406030204" pitchFamily="18" charset="0"/>
                <a:cs typeface="Times New Roman" panose="02020603050405020304" pitchFamily="18" charset="0"/>
              </a:rPr>
              <a:t>+10%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CF3BA3-A683-BF9F-5163-0C1ED2E3F8BA}"/>
              </a:ext>
            </a:extLst>
          </p:cNvPr>
          <p:cNvSpPr/>
          <p:nvPr/>
        </p:nvSpPr>
        <p:spPr>
          <a:xfrm>
            <a:off x="9713173" y="6010244"/>
            <a:ext cx="950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ea typeface="Cambria" panose="02040503050406030204" pitchFamily="18" charset="0"/>
                <a:cs typeface="Times New Roman" panose="02020603050405020304" pitchFamily="18" charset="0"/>
              </a:rPr>
              <a:t>Blue 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207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Next CFI competition</a:t>
            </a:r>
            <a:endParaRPr lang="en-US" sz="3000" dirty="0"/>
          </a:p>
        </p:txBody>
      </p:sp>
      <p:pic>
        <p:nvPicPr>
          <p:cNvPr id="3" name="Picture 2" descr="A white and blue document with black text&#10;&#10;Description automatically generated">
            <a:extLst>
              <a:ext uri="{FF2B5EF4-FFF2-40B4-BE49-F238E27FC236}">
                <a16:creationId xmlns:a16="http://schemas.microsoft.com/office/drawing/2014/main" id="{69DA1798-A2D9-6C8F-0289-B21EA0691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68"/>
          <a:stretch/>
        </p:blipFill>
        <p:spPr>
          <a:xfrm>
            <a:off x="481791" y="1465869"/>
            <a:ext cx="10592179" cy="514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23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2F6BE7C-0220-F442-A8D8-B82AFF3BEC60}"/>
              </a:ext>
            </a:extLst>
          </p:cNvPr>
          <p:cNvSpPr/>
          <p:nvPr/>
        </p:nvSpPr>
        <p:spPr>
          <a:xfrm>
            <a:off x="756092" y="1984333"/>
            <a:ext cx="6986619" cy="41670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09708" y="1070365"/>
            <a:ext cx="10194291" cy="688338"/>
          </a:xfrm>
        </p:spPr>
        <p:txBody>
          <a:bodyPr>
            <a:normAutofit/>
          </a:bodyPr>
          <a:lstStyle/>
          <a:p>
            <a:r>
              <a:rPr lang="en-US" sz="3000"/>
              <a:t>Particle Physics Department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058D5D-A13E-C046-9CE6-CF9DA5CDF0FE}"/>
              </a:ext>
            </a:extLst>
          </p:cNvPr>
          <p:cNvSpPr/>
          <p:nvPr/>
        </p:nvSpPr>
        <p:spPr>
          <a:xfrm>
            <a:off x="886724" y="1921460"/>
            <a:ext cx="576214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/>
              <a:t>	</a:t>
            </a:r>
          </a:p>
          <a:p>
            <a:r>
              <a:rPr lang="en-CA" sz="1400" b="1" dirty="0">
                <a:cs typeface="Arial" panose="020B0604020202020204" pitchFamily="34" charset="0"/>
              </a:rPr>
              <a:t>Particle Physics – O. </a:t>
            </a:r>
            <a:r>
              <a:rPr lang="en-CA" sz="1400" b="1" dirty="0" err="1">
                <a:cs typeface="Arial" panose="020B0604020202020204" pitchFamily="34" charset="0"/>
              </a:rPr>
              <a:t>Stelzer</a:t>
            </a:r>
            <a:r>
              <a:rPr lang="en-CA" sz="1400" b="1" dirty="0">
                <a:cs typeface="Arial" panose="020B0604020202020204" pitchFamily="34" charset="0"/>
              </a:rPr>
              <a:t>-Chilton</a:t>
            </a:r>
            <a:r>
              <a:rPr lang="en-CA" sz="1400" dirty="0">
                <a:cs typeface="Arial" panose="020B0604020202020204" pitchFamily="34" charset="0"/>
              </a:rPr>
              <a:t>	</a:t>
            </a:r>
            <a:r>
              <a:rPr lang="en-CA" sz="1400" b="1" dirty="0">
                <a:cs typeface="Arial" panose="020B0604020202020204" pitchFamily="34" charset="0"/>
              </a:rPr>
              <a:t>		</a:t>
            </a:r>
          </a:p>
          <a:p>
            <a:r>
              <a:rPr lang="en-CA" sz="1400" b="1" dirty="0">
                <a:cs typeface="Arial" panose="020B0604020202020204" pitchFamily="34" charset="0"/>
              </a:rPr>
              <a:t>Deputy – M. Hartz</a:t>
            </a:r>
          </a:p>
          <a:p>
            <a:r>
              <a:rPr lang="en-CA" sz="1400" dirty="0">
                <a:cs typeface="Arial" panose="020B0604020202020204" pitchFamily="34" charset="0"/>
              </a:rPr>
              <a:t>	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I. Trigger 	 	            M.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Vetterli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(SFU) 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O.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Stelzer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-Chilton 	             D. Gingrich (UofA) 	 	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M.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Swiatlowski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	             P. Savard (UofT)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B.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Stelzer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(SFU)	            G.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Azuelos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UdeM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, emeritus) 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	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A.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Konaka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	 	            D.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Karlen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(UVic) 	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M. Hartz (with IPMU)                  X. Li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W. Rau (with MI).  	           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</a:rPr>
              <a:t>J-M.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</a:rPr>
              <a:t>Poutissou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</a:rPr>
              <a:t> (emeritus)</a:t>
            </a:r>
            <a:endParaRPr lang="en-CA" sz="140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K. Clark (with Queens, MI)         T. Brunner (McGill) 	                            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S. Yen (emeritus)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	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M. Fujiwara 		            A. Capra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R. Picker 		            D. Gill (emeritus) 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C.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Malbrunot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	            R. Helmer (emeritus)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A. Olin (emeritus) 	            T.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Numao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(emeritus)             </a:t>
            </a:r>
            <a:r>
              <a:rPr lang="en-CA" sz="1400" dirty="0">
                <a:solidFill>
                  <a:schemeClr val="tx2"/>
                </a:solidFill>
                <a:cs typeface="Arial" panose="020B0604020202020204" pitchFamily="34" charset="0"/>
              </a:rPr>
              <a:t>	               </a:t>
            </a:r>
            <a:r>
              <a:rPr lang="en-CA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CA" sz="120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endParaRPr lang="en-CA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E7AB9-1292-4C79-B622-995D196C11E5}"/>
              </a:ext>
            </a:extLst>
          </p:cNvPr>
          <p:cNvSpPr/>
          <p:nvPr/>
        </p:nvSpPr>
        <p:spPr>
          <a:xfrm>
            <a:off x="5522025" y="2520275"/>
            <a:ext cx="2018806" cy="3108543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hape 131">
            <a:extLst>
              <a:ext uri="{FF2B5EF4-FFF2-40B4-BE49-F238E27FC236}">
                <a16:creationId xmlns:a16="http://schemas.microsoft.com/office/drawing/2014/main" id="{64806A2D-D894-48B6-A823-046C20490D77}"/>
              </a:ext>
            </a:extLst>
          </p:cNvPr>
          <p:cNvSpPr/>
          <p:nvPr/>
        </p:nvSpPr>
        <p:spPr>
          <a:xfrm>
            <a:off x="5608935" y="2538914"/>
            <a:ext cx="3760696" cy="3108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>
              <a:defRPr sz="1200" b="1"/>
            </a:pPr>
            <a:r>
              <a:rPr sz="1400" dirty="0"/>
              <a:t>Affiliated Scientists</a:t>
            </a:r>
          </a:p>
          <a:p>
            <a:pPr>
              <a:defRPr sz="1200"/>
            </a:pPr>
            <a:r>
              <a:rPr sz="1400" dirty="0"/>
              <a:t> 	</a:t>
            </a:r>
          </a:p>
          <a:p>
            <a:pPr>
              <a:defRPr sz="1200"/>
            </a:pPr>
            <a:r>
              <a:rPr lang="en-CA" sz="1400" dirty="0"/>
              <a:t>S. Bhadra (</a:t>
            </a:r>
            <a:r>
              <a:rPr lang="en-CA" sz="1400" dirty="0" err="1"/>
              <a:t>YorkU</a:t>
            </a:r>
            <a:r>
              <a:rPr lang="en-CA" sz="1400" dirty="0"/>
              <a:t>)   </a:t>
            </a:r>
            <a:r>
              <a:rPr lang="en-CA" sz="1400" dirty="0">
                <a:cs typeface="Calibri"/>
              </a:rPr>
              <a:t>   </a:t>
            </a:r>
          </a:p>
          <a:p>
            <a:pPr>
              <a:defRPr sz="1200"/>
            </a:pPr>
            <a:r>
              <a:rPr lang="en-CA" sz="1400" dirty="0">
                <a:cs typeface="Calibri"/>
              </a:rPr>
              <a:t>D. Bryman (UBC)</a:t>
            </a:r>
          </a:p>
          <a:p>
            <a:pPr>
              <a:defRPr sz="1200"/>
            </a:pPr>
            <a:r>
              <a:rPr lang="en-CA" sz="1400" dirty="0"/>
              <a:t>M. </a:t>
            </a:r>
            <a:r>
              <a:rPr lang="en-CA" sz="1400" dirty="0" err="1"/>
              <a:t>Hasinoff</a:t>
            </a:r>
            <a:r>
              <a:rPr lang="en-CA" sz="1400" dirty="0"/>
              <a:t> (UBC)</a:t>
            </a:r>
          </a:p>
          <a:p>
            <a:pPr>
              <a:defRPr sz="1200"/>
            </a:pPr>
            <a:r>
              <a:rPr lang="en-CA" sz="1400" dirty="0"/>
              <a:t>R. McPherson (UVic)</a:t>
            </a:r>
          </a:p>
          <a:p>
            <a:pPr>
              <a:defRPr sz="1200"/>
            </a:pPr>
            <a:r>
              <a:rPr lang="en-CA" sz="1400" dirty="0"/>
              <a:t>S. </a:t>
            </a:r>
            <a:r>
              <a:rPr lang="en-CA" sz="1400" dirty="0" err="1"/>
              <a:t>Oser</a:t>
            </a:r>
            <a:r>
              <a:rPr lang="en-CA" sz="1400" dirty="0"/>
              <a:t> (UBC)	</a:t>
            </a:r>
          </a:p>
          <a:p>
            <a:pPr>
              <a:defRPr sz="1200"/>
            </a:pPr>
            <a:r>
              <a:rPr lang="en-CA" sz="1400" dirty="0"/>
              <a:t>T. </a:t>
            </a:r>
            <a:r>
              <a:rPr lang="en-CA" sz="1400" dirty="0" err="1"/>
              <a:t>Momose</a:t>
            </a:r>
            <a:r>
              <a:rPr lang="en-CA" sz="1400" dirty="0"/>
              <a:t> (UBC)</a:t>
            </a:r>
          </a:p>
          <a:p>
            <a:pPr>
              <a:defRPr sz="1200"/>
            </a:pPr>
            <a:r>
              <a:rPr lang="en-CA" sz="1400" dirty="0"/>
              <a:t>W. Van </a:t>
            </a:r>
            <a:r>
              <a:rPr lang="en-CA" sz="1400" dirty="0" err="1"/>
              <a:t>Oers</a:t>
            </a:r>
            <a:r>
              <a:rPr lang="en-CA" sz="1400" dirty="0"/>
              <a:t> (Manitoba)</a:t>
            </a:r>
          </a:p>
          <a:p>
            <a:pPr>
              <a:defRPr sz="1200"/>
            </a:pPr>
            <a:r>
              <a:rPr lang="en-CA" sz="1400" dirty="0"/>
              <a:t>R. Thompson (Calgary)		</a:t>
            </a:r>
          </a:p>
          <a:p>
            <a:pPr>
              <a:defRPr sz="1200"/>
            </a:pPr>
            <a:r>
              <a:rPr lang="en-CA" sz="1400" dirty="0"/>
              <a:t>B. Pointon (BCIT)</a:t>
            </a:r>
          </a:p>
          <a:p>
            <a:pPr>
              <a:defRPr sz="1200"/>
            </a:pPr>
            <a:r>
              <a:rPr lang="en-CA" sz="1400" dirty="0"/>
              <a:t>M. </a:t>
            </a:r>
            <a:r>
              <a:rPr lang="en-CA" sz="1400" dirty="0" err="1"/>
              <a:t>Danninger</a:t>
            </a:r>
            <a:r>
              <a:rPr lang="en-CA" sz="1400" dirty="0"/>
              <a:t> (SFU)</a:t>
            </a:r>
          </a:p>
          <a:p>
            <a:pPr>
              <a:defRPr sz="1200"/>
            </a:pPr>
            <a:r>
              <a:rPr lang="en-CA" sz="1400" dirty="0"/>
              <a:t>P. De </a:t>
            </a:r>
            <a:r>
              <a:rPr lang="en-CA" sz="1400" dirty="0" err="1"/>
              <a:t>Perio</a:t>
            </a:r>
            <a:r>
              <a:rPr lang="en-CA" sz="1400" dirty="0"/>
              <a:t> (IPMU/Tokyo)</a:t>
            </a:r>
          </a:p>
          <a:p>
            <a:pPr>
              <a:defRPr sz="1200"/>
            </a:pPr>
            <a:r>
              <a:rPr lang="en-CA" sz="1400" dirty="0"/>
              <a:t>A. </a:t>
            </a:r>
            <a:r>
              <a:rPr lang="en-CA" sz="1400" dirty="0" err="1"/>
              <a:t>Khramov</a:t>
            </a:r>
            <a:r>
              <a:rPr lang="en-CA" sz="1400" dirty="0"/>
              <a:t> (BCIT) </a:t>
            </a:r>
            <a:r>
              <a:rPr lang="en-CA" sz="1200" dirty="0"/>
              <a:t>	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DA1D3-B047-4D45-819B-0175F389FCBD}"/>
              </a:ext>
            </a:extLst>
          </p:cNvPr>
          <p:cNvSpPr/>
          <p:nvPr/>
        </p:nvSpPr>
        <p:spPr>
          <a:xfrm>
            <a:off x="7051053" y="2259053"/>
            <a:ext cx="5235950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Monthly meetings inclusive to </a:t>
            </a: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Particle Physics, </a:t>
            </a: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Theory, </a:t>
            </a: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Science Technology </a:t>
            </a:r>
            <a:endParaRPr lang="en-US" sz="2000" i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and Scientific Computing </a:t>
            </a: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department members</a:t>
            </a:r>
          </a:p>
          <a:p>
            <a:pPr algn="ctr"/>
            <a:endParaRPr lang="en-US" sz="2000" i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Dark Matter Forum Meetings</a:t>
            </a: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Science and Technology Seminars</a:t>
            </a: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Quantum Forum Seminars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D1DB6B-F1F5-8504-0DAF-AD73E66AE791}"/>
              </a:ext>
            </a:extLst>
          </p:cNvPr>
          <p:cNvSpPr/>
          <p:nvPr/>
        </p:nvSpPr>
        <p:spPr>
          <a:xfrm>
            <a:off x="3244667" y="5114441"/>
            <a:ext cx="737348" cy="268217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31F821-C420-6811-956C-B81D944DEAD3}"/>
              </a:ext>
            </a:extLst>
          </p:cNvPr>
          <p:cNvSpPr/>
          <p:nvPr/>
        </p:nvSpPr>
        <p:spPr>
          <a:xfrm>
            <a:off x="5551449" y="5382658"/>
            <a:ext cx="1515102" cy="267940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00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>
                <a:latin typeface="Arial"/>
                <a:cs typeface="Arial"/>
              </a:rPr>
              <a:t>Particle Physics Personnel news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596900" y="1801517"/>
            <a:ext cx="7245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GB" sz="2000" spc="-1" dirty="0">
                <a:latin typeface="Calibri" panose="020F0502020204030204" pitchFamily="34" charset="0"/>
                <a:cs typeface="Calibri" panose="020F0502020204030204" pitchFamily="34" charset="0"/>
              </a:rPr>
              <a:t>New BAE </a:t>
            </a:r>
            <a:r>
              <a:rPr lang="en-GB" sz="2000" b="1" spc="-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Andrea Capra </a:t>
            </a:r>
            <a:r>
              <a:rPr lang="en-GB" sz="2000" spc="-1" dirty="0">
                <a:latin typeface="Calibri" panose="020F0502020204030204" pitchFamily="34" charset="0"/>
                <a:cs typeface="Calibri" panose="020F0502020204030204" pitchFamily="34" charset="0"/>
              </a:rPr>
              <a:t>started in September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Postdoc at TRIUMF working on ALPHA(-g) and Darkside-20k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PhD from York University in 2016 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endParaRPr lang="en-GB" sz="2000" spc="-1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F9A9C1-D6A5-0543-A6F7-6E218FD24038}"/>
              </a:ext>
            </a:extLst>
          </p:cNvPr>
          <p:cNvSpPr txBox="1">
            <a:spLocks/>
          </p:cNvSpPr>
          <p:nvPr/>
        </p:nvSpPr>
        <p:spPr>
          <a:xfrm>
            <a:off x="481791" y="3780536"/>
            <a:ext cx="5286703" cy="25533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GB" sz="1800" b="1" spc="-1">
              <a:solidFill>
                <a:srgbClr val="00B0F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0698F3-3E9D-B44F-AC1B-98A8DBC1E8DA}"/>
              </a:ext>
            </a:extLst>
          </p:cNvPr>
          <p:cNvSpPr txBox="1"/>
          <p:nvPr/>
        </p:nvSpPr>
        <p:spPr>
          <a:xfrm>
            <a:off x="694723" y="3208006"/>
            <a:ext cx="49701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effectLst/>
              </a:rPr>
              <a:t>New Affiliate Scientist </a:t>
            </a:r>
            <a:r>
              <a:rPr lang="en-GB" sz="2000" b="1" spc="-1" dirty="0">
                <a:solidFill>
                  <a:srgbClr val="00B0F0"/>
                </a:solidFill>
              </a:rPr>
              <a:t>Alex </a:t>
            </a:r>
            <a:r>
              <a:rPr lang="en-GB" sz="2000" b="1" spc="-1" dirty="0" err="1">
                <a:solidFill>
                  <a:srgbClr val="00B0F0"/>
                </a:solidFill>
              </a:rPr>
              <a:t>Khramov</a:t>
            </a:r>
            <a:endParaRPr lang="en-GB" sz="2000" spc="-1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a typeface="Cambria" panose="02040503050406030204" pitchFamily="18" charset="0"/>
                <a:cs typeface="Times New Roman" panose="02020603050405020304" pitchFamily="18" charset="0"/>
              </a:rPr>
              <a:t>Assistant Professor at BCIT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GB" sz="2000" spc="-1" dirty="0"/>
              <a:t>Former ALPHA collaborator at CERN and Laser specialist </a:t>
            </a:r>
            <a:endParaRPr lang="en-CA" sz="20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GB" sz="2000" spc="-1" dirty="0"/>
              <a:t>Strengthening AMO efforts</a:t>
            </a:r>
            <a:endParaRPr lang="en-GB" sz="2000" b="1" spc="-1" dirty="0">
              <a:solidFill>
                <a:srgbClr val="35B1F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DE5C6B-DD9D-FF16-C8AD-CD0C42FF5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312" y="3077464"/>
            <a:ext cx="1892300" cy="1892300"/>
          </a:xfrm>
          <a:prstGeom prst="rect">
            <a:avLst/>
          </a:prstGeom>
        </p:spPr>
      </p:pic>
      <p:pic>
        <p:nvPicPr>
          <p:cNvPr id="6" name="Picture 5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3EB8908D-8C4E-6E05-BDAF-494C9D8A6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704" y="1430558"/>
            <a:ext cx="2065355" cy="2065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8CE1C2-30A0-05DF-047A-28A0EEE834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53"/>
          <a:stretch/>
        </p:blipFill>
        <p:spPr>
          <a:xfrm>
            <a:off x="8590792" y="4480620"/>
            <a:ext cx="1799177" cy="22705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4EF178-7A89-9C74-220E-F4AB02108A6B}"/>
              </a:ext>
            </a:extLst>
          </p:cNvPr>
          <p:cNvSpPr txBox="1"/>
          <p:nvPr/>
        </p:nvSpPr>
        <p:spPr>
          <a:xfrm>
            <a:off x="798312" y="5179283"/>
            <a:ext cx="6196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effectLst/>
              </a:rPr>
              <a:t>New “P&amp;S” Scientist </a:t>
            </a:r>
            <a:r>
              <a:rPr lang="en-GB" sz="2000" b="1" spc="-1" dirty="0" err="1">
                <a:solidFill>
                  <a:srgbClr val="00B0F0"/>
                </a:solidFill>
              </a:rPr>
              <a:t>Chukman</a:t>
            </a:r>
            <a:r>
              <a:rPr lang="en-GB" sz="2000" b="1" spc="-1" dirty="0">
                <a:solidFill>
                  <a:srgbClr val="00B0F0"/>
                </a:solidFill>
              </a:rPr>
              <a:t> So</a:t>
            </a:r>
            <a:endParaRPr lang="en-GB" sz="2000" spc="-1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a typeface="Cambria" panose="02040503050406030204" pitchFamily="18" charset="0"/>
                <a:cs typeface="Times New Roman" panose="02020603050405020304" pitchFamily="18" charset="0"/>
              </a:rPr>
              <a:t>Expert on magnet design and simulation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GB" sz="2000" spc="-1" dirty="0"/>
              <a:t>Currently with the ALPHA project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GB" sz="2000" spc="-1" dirty="0"/>
              <a:t>Future in Science &amp; Technology</a:t>
            </a:r>
          </a:p>
        </p:txBody>
      </p:sp>
    </p:spTree>
    <p:extLst>
      <p:ext uri="{BB962C8B-B14F-4D97-AF65-F5344CB8AC3E}">
        <p14:creationId xmlns:p14="http://schemas.microsoft.com/office/powerpoint/2010/main" val="1829845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0E3D5B0-6587-B04F-8C24-2665DE65EC8E}"/>
              </a:ext>
            </a:extLst>
          </p:cNvPr>
          <p:cNvSpPr txBox="1"/>
          <p:nvPr/>
        </p:nvSpPr>
        <p:spPr>
          <a:xfrm>
            <a:off x="812481" y="4395787"/>
            <a:ext cx="5283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endParaRPr lang="en-US" sz="2200"/>
          </a:p>
          <a:p>
            <a:pPr marL="342900" indent="-342900">
              <a:buFont typeface="Wingdings" pitchFamily="2" charset="2"/>
              <a:buChar char="§"/>
            </a:pPr>
            <a:endParaRPr lang="en-US" sz="2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F4400F-6852-784F-80D4-C53123FA58F2}"/>
              </a:ext>
            </a:extLst>
          </p:cNvPr>
          <p:cNvSpPr txBox="1"/>
          <p:nvPr/>
        </p:nvSpPr>
        <p:spPr>
          <a:xfrm>
            <a:off x="738455" y="1574703"/>
            <a:ext cx="10715090" cy="517064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2000" dirty="0"/>
              <a:t>The departments of </a:t>
            </a:r>
            <a:r>
              <a:rPr lang="en-US" sz="2000" b="1" dirty="0"/>
              <a:t>Particle Physics</a:t>
            </a:r>
            <a:r>
              <a:rPr lang="en-US" sz="2000" dirty="0"/>
              <a:t>, </a:t>
            </a:r>
            <a:r>
              <a:rPr lang="en-US" sz="2000" b="1" dirty="0"/>
              <a:t>Science &amp; Technology</a:t>
            </a:r>
            <a:r>
              <a:rPr lang="en-US" sz="2000" dirty="0"/>
              <a:t> 		                                                         and </a:t>
            </a:r>
            <a:r>
              <a:rPr lang="en-US" sz="2000" b="1" dirty="0"/>
              <a:t>Scientific Computing </a:t>
            </a:r>
            <a:r>
              <a:rPr lang="en-US" sz="2000" dirty="0"/>
              <a:t>address the areas:</a:t>
            </a:r>
          </a:p>
          <a:p>
            <a:endParaRPr lang="en-US" sz="1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High Energy Frontier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Neutrinos and Dark Matter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Precision Tests of Fundamental Interactions</a:t>
            </a:r>
          </a:p>
          <a:p>
            <a:pPr>
              <a:buClr>
                <a:srgbClr val="00B0F0"/>
              </a:buClr>
            </a:pPr>
            <a:endParaRPr lang="en-US" sz="2000" dirty="0">
              <a:cs typeface="Arial"/>
            </a:endParaRPr>
          </a:p>
          <a:p>
            <a:pPr>
              <a:buClr>
                <a:srgbClr val="00B0F0"/>
              </a:buClr>
            </a:pPr>
            <a:r>
              <a:rPr lang="en-US" sz="2000" b="1" dirty="0">
                <a:cs typeface="Arial"/>
              </a:rPr>
              <a:t>Lead in Scientific Discovery </a:t>
            </a:r>
            <a:r>
              <a:rPr lang="en-US" sz="2000" dirty="0">
                <a:cs typeface="Arial"/>
              </a:rPr>
              <a:t>through </a:t>
            </a:r>
            <a:r>
              <a:rPr lang="en-US" sz="2000" b="1" dirty="0">
                <a:cs typeface="Arial"/>
              </a:rPr>
              <a:t>focus projects </a:t>
            </a:r>
            <a:endParaRPr lang="en-US" sz="2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cs typeface="Arial"/>
              </a:rPr>
              <a:t>Projects where we are involved in all areas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cs typeface="Arial"/>
              </a:rPr>
              <a:t>detector design/construction, operations, data analysis</a:t>
            </a:r>
            <a:endParaRPr lang="en-US" sz="2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Ensure critical mass is established, maintain leadership in all areas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Current experiments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ATLAS, T2K/Hyper-K, ALPHA, TUCAN, </a:t>
            </a:r>
            <a:r>
              <a:rPr lang="en-US" sz="2000" dirty="0" err="1"/>
              <a:t>SuperCDMS</a:t>
            </a:r>
            <a:endParaRPr lang="en-US" sz="2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New experiments expected to reach that point in the future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 err="1"/>
              <a:t>DarkLight</a:t>
            </a:r>
            <a:r>
              <a:rPr lang="en-US" sz="2000" dirty="0"/>
              <a:t>, </a:t>
            </a:r>
            <a:r>
              <a:rPr lang="en-US" sz="2000" dirty="0" err="1"/>
              <a:t>nEXO</a:t>
            </a:r>
            <a:endParaRPr lang="en-US" sz="2000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HAICU (experimental space identified)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PIONEER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4398F3-83E3-C040-9BA2-FADED4B259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281" y="841605"/>
            <a:ext cx="10541042" cy="936395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en-US" sz="3300"/>
              <a:t>Particle Physics within the Physical Sciences Division</a:t>
            </a:r>
            <a:br>
              <a:rPr lang="en-US" sz="3300"/>
            </a:br>
            <a:br>
              <a:rPr lang="en-US" sz="3000"/>
            </a:br>
            <a:endParaRPr lang="en-US" sz="1600" b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5F8172-90B2-FF48-A47F-A42E8616D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292" y="3610122"/>
            <a:ext cx="3135227" cy="31352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F581F6-1460-4642-9268-A462F7C47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531" y="1716176"/>
            <a:ext cx="3030748" cy="175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25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38ED2C-EAA4-5541-8CA8-B075E5C773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8278" y="4084222"/>
            <a:ext cx="4604000" cy="24005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E3D5B0-6587-B04F-8C24-2665DE65EC8E}"/>
              </a:ext>
            </a:extLst>
          </p:cNvPr>
          <p:cNvSpPr txBox="1"/>
          <p:nvPr/>
        </p:nvSpPr>
        <p:spPr>
          <a:xfrm>
            <a:off x="812481" y="4395787"/>
            <a:ext cx="5283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endParaRPr lang="en-US" sz="2200"/>
          </a:p>
          <a:p>
            <a:pPr marL="342900" indent="-342900">
              <a:buFont typeface="Wingdings" pitchFamily="2" charset="2"/>
              <a:buChar char="§"/>
            </a:pPr>
            <a:endParaRPr lang="en-US" sz="2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F4400F-6852-784F-80D4-C53123FA58F2}"/>
              </a:ext>
            </a:extLst>
          </p:cNvPr>
          <p:cNvSpPr txBox="1"/>
          <p:nvPr/>
        </p:nvSpPr>
        <p:spPr>
          <a:xfrm>
            <a:off x="609722" y="855171"/>
            <a:ext cx="11014634" cy="609397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endParaRPr lang="en-US" sz="2000" dirty="0">
              <a:cs typeface="Arial"/>
            </a:endParaRPr>
          </a:p>
          <a:p>
            <a:pPr>
              <a:buClr>
                <a:srgbClr val="00B0F0"/>
              </a:buClr>
            </a:pPr>
            <a:r>
              <a:rPr lang="en-US" sz="2000" b="1" dirty="0">
                <a:cs typeface="Arial"/>
              </a:rPr>
              <a:t>Enable Particle Physics in Canada and Abroad</a:t>
            </a:r>
            <a:endParaRPr lang="en-US" sz="2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TRIUMF is part of a </a:t>
            </a:r>
            <a:r>
              <a:rPr lang="en-US" sz="2000" b="1" dirty="0"/>
              <a:t>network of laboratories and partner institutions</a:t>
            </a:r>
            <a:endParaRPr lang="en-US" sz="2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Leverage TRIUMF key expertise in accelerator, computing, detector and DAQ technologies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Unique expertise in e.g. cryomodules, </a:t>
            </a:r>
            <a:r>
              <a:rPr lang="en-US" sz="2000" dirty="0" err="1"/>
              <a:t>SiPM</a:t>
            </a:r>
            <a:r>
              <a:rPr lang="en-US" sz="2000" dirty="0"/>
              <a:t>, TPC, gaseous detectors, DAQ, </a:t>
            </a:r>
            <a:r>
              <a:rPr lang="en-US" sz="2000" dirty="0" err="1"/>
              <a:t>etc</a:t>
            </a:r>
            <a:r>
              <a:rPr lang="en-US" sz="2000" dirty="0"/>
              <a:t>…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Support for Accelerator and Engineering, Science Technology and Computing are crucial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New group PHORWARD: Technology focus on single photon detector and noble liquids applied to physics on weak decay (PIONEER and </a:t>
            </a:r>
            <a:r>
              <a:rPr lang="en-US" sz="2000" dirty="0" err="1"/>
              <a:t>nEXO</a:t>
            </a:r>
            <a:r>
              <a:rPr lang="en-US" sz="2000" dirty="0"/>
              <a:t>) and dark matter (DEAP, </a:t>
            </a:r>
            <a:r>
              <a:rPr lang="en-US" sz="2000" dirty="0" err="1"/>
              <a:t>DarkSide</a:t>
            </a:r>
            <a:r>
              <a:rPr lang="en-US" sz="2000" dirty="0"/>
              <a:t>, and ARGO)</a:t>
            </a:r>
          </a:p>
          <a:p>
            <a:pPr>
              <a:buClr>
                <a:srgbClr val="00B0F0"/>
              </a:buClr>
            </a:pPr>
            <a:endParaRPr lang="en-US" sz="1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US" sz="1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SNOLAB: detector, facility and DAQ systems through Science and Technology involvement</a:t>
            </a:r>
          </a:p>
          <a:p>
            <a:pPr>
              <a:buClr>
                <a:srgbClr val="00B0F0"/>
              </a:buClr>
            </a:pPr>
            <a:r>
              <a:rPr lang="en-US" sz="2000" dirty="0"/>
              <a:t>       -&gt; </a:t>
            </a:r>
            <a:r>
              <a:rPr lang="en-US" sz="2000" dirty="0" err="1"/>
              <a:t>SuperCDMS</a:t>
            </a:r>
            <a:r>
              <a:rPr lang="en-US" sz="2000" dirty="0"/>
              <a:t>, </a:t>
            </a:r>
            <a:r>
              <a:rPr lang="en-US" sz="2000" dirty="0" err="1"/>
              <a:t>nEXO</a:t>
            </a:r>
            <a:r>
              <a:rPr lang="en-US" sz="2000" dirty="0"/>
              <a:t>, ARGO, DEAP, SNO+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CERN: In kind contributions to LHC and HL-LHC,                                                                                           share in detector upgrades -&gt; ATLAS, ALPHA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KEK/J-PARC: beam monitoring accelerator contributions</a:t>
            </a:r>
          </a:p>
          <a:p>
            <a:pPr>
              <a:buClr>
                <a:srgbClr val="00B0F0"/>
              </a:buClr>
            </a:pPr>
            <a:r>
              <a:rPr lang="en-US" sz="2000" dirty="0"/>
              <a:t>     share in detector upgrades -&gt; T2K/Hyper-K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Gran </a:t>
            </a:r>
            <a:r>
              <a:rPr lang="en-US" sz="2000" dirty="0" err="1"/>
              <a:t>Sasso</a:t>
            </a:r>
            <a:r>
              <a:rPr lang="en-US" sz="2000" dirty="0"/>
              <a:t>: DAQ systems -&gt; </a:t>
            </a:r>
            <a:r>
              <a:rPr lang="en-US" sz="2000" dirty="0" err="1"/>
              <a:t>DarkSide</a:t>
            </a:r>
            <a:endParaRPr lang="en-US" sz="2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PSI: PIONEER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Future involvement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Ocean Networks Canada: -&gt; P-One</a:t>
            </a:r>
          </a:p>
          <a:p>
            <a:pPr>
              <a:buClr>
                <a:srgbClr val="00B0F0"/>
              </a:buClr>
            </a:pPr>
            <a:endParaRPr lang="en-CA" sz="1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D435F7E-22CC-2C4C-97CB-EE8B7FC53F3F}"/>
              </a:ext>
            </a:extLst>
          </p:cNvPr>
          <p:cNvSpPr/>
          <p:nvPr/>
        </p:nvSpPr>
        <p:spPr>
          <a:xfrm>
            <a:off x="7589370" y="4887567"/>
            <a:ext cx="97536" cy="1152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4493B5-67FF-634E-9959-120118D8C7DC}"/>
              </a:ext>
            </a:extLst>
          </p:cNvPr>
          <p:cNvSpPr/>
          <p:nvPr/>
        </p:nvSpPr>
        <p:spPr>
          <a:xfrm>
            <a:off x="8119722" y="4905284"/>
            <a:ext cx="103632" cy="1219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673CC4-94CA-7442-9DA8-30EE3F06B3BC}"/>
              </a:ext>
            </a:extLst>
          </p:cNvPr>
          <p:cNvSpPr/>
          <p:nvPr/>
        </p:nvSpPr>
        <p:spPr>
          <a:xfrm>
            <a:off x="9223098" y="4911380"/>
            <a:ext cx="103632" cy="1219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C8CCBC-A8B3-1C4C-862A-69B6AE84851C}"/>
              </a:ext>
            </a:extLst>
          </p:cNvPr>
          <p:cNvSpPr/>
          <p:nvPr/>
        </p:nvSpPr>
        <p:spPr>
          <a:xfrm>
            <a:off x="10814154" y="5063780"/>
            <a:ext cx="103632" cy="1219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CBE7219-667E-334F-B256-558B554A74AE}"/>
              </a:ext>
            </a:extLst>
          </p:cNvPr>
          <p:cNvSpPr/>
          <p:nvPr/>
        </p:nvSpPr>
        <p:spPr>
          <a:xfrm>
            <a:off x="9247482" y="5008916"/>
            <a:ext cx="103632" cy="1219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2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Peer Review Cttee</a:t>
            </a:r>
            <a:endParaRPr lang="en-US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959647-939D-253E-F4C0-5518D7EB4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354" y="180714"/>
            <a:ext cx="6198010" cy="3163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061C45-66C7-AB56-6B55-9CF5860E9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698" y="3513911"/>
            <a:ext cx="6347666" cy="29392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93BF2-8CCF-82F9-B7D1-0A2A3CE14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91" y="2485145"/>
            <a:ext cx="4627484" cy="3801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36CB54-1D2D-512B-4CEA-0EBEC79CF4BC}"/>
              </a:ext>
            </a:extLst>
          </p:cNvPr>
          <p:cNvSpPr txBox="1"/>
          <p:nvPr/>
        </p:nvSpPr>
        <p:spPr>
          <a:xfrm>
            <a:off x="631988" y="1605354"/>
            <a:ext cx="5568090" cy="46320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Excellent evaluation!</a:t>
            </a:r>
            <a:endParaRPr lang="en-CA" sz="2000" dirty="0"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Report public</a:t>
            </a:r>
            <a:endParaRPr lang="en-C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920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36F03E-EE3C-E32D-4BC3-A807A02B4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50"/>
          <a:stretch/>
        </p:blipFill>
        <p:spPr>
          <a:xfrm>
            <a:off x="338295" y="1091140"/>
            <a:ext cx="10828034" cy="543215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Five-Year Plan: PSD Planning</a:t>
            </a:r>
          </a:p>
          <a:p>
            <a:endParaRPr lang="en-US" sz="3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AF8916-A58B-DBB2-4579-EE3A6DDCDA27}"/>
              </a:ext>
            </a:extLst>
          </p:cNvPr>
          <p:cNvSpPr txBox="1"/>
          <p:nvPr/>
        </p:nvSpPr>
        <p:spPr>
          <a:xfrm>
            <a:off x="1025671" y="6150114"/>
            <a:ext cx="61005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effectLst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</a:rPr>
              <a:t>IPP AGM at CAP Congress, June 22</a:t>
            </a:r>
            <a:r>
              <a:rPr lang="en-CA" sz="2000" baseline="30000" dirty="0">
                <a:effectLst/>
              </a:rPr>
              <a:t>nd</a:t>
            </a:r>
            <a:r>
              <a:rPr lang="en-CA" sz="2000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806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2A1703-16E8-4E3F-FE03-CEDFD6B48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745"/>
            <a:ext cx="11566566" cy="648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77A3CE-F1FC-7A92-1C88-83783A22D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3495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81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9D25517C076A40B5E5F5F5C278F8E9" ma:contentTypeVersion="11" ma:contentTypeDescription="Create a new document." ma:contentTypeScope="" ma:versionID="3b89fd041769c281277e22d35177e8cd">
  <xsd:schema xmlns:xsd="http://www.w3.org/2001/XMLSchema" xmlns:xs="http://www.w3.org/2001/XMLSchema" xmlns:p="http://schemas.microsoft.com/office/2006/metadata/properties" xmlns:ns2="816ce94c-b33b-49c9-9925-ac1f620a856c" xmlns:ns3="2ece6f30-4b9b-4a5e-8509-000b01fbf727" targetNamespace="http://schemas.microsoft.com/office/2006/metadata/properties" ma:root="true" ma:fieldsID="6c5065b24b4f7d93a3f1a6963972879d" ns2:_="" ns3:_="">
    <xsd:import namespace="816ce94c-b33b-49c9-9925-ac1f620a856c"/>
    <xsd:import namespace="2ece6f30-4b9b-4a5e-8509-000b01fbf72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6ce94c-b33b-49c9-9925-ac1f620a856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ce6f30-4b9b-4a5e-8509-000b01fbf7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16ce94c-b33b-49c9-9925-ac1f620a856c">
      <UserInfo>
        <DisplayName>Nigel Hessey</DisplayName>
        <AccountId>19</AccountId>
        <AccountType/>
      </UserInfo>
      <UserInfo>
        <DisplayName>Oliver Stelzer-Chilton</DisplayName>
        <AccountId>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26A30BC-38FB-4EA1-AB27-0752855EF0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C7EC00-AFFD-4D0F-B806-FE45E0F35D18}">
  <ds:schemaRefs>
    <ds:schemaRef ds:uri="2ece6f30-4b9b-4a5e-8509-000b01fbf727"/>
    <ds:schemaRef ds:uri="816ce94c-b33b-49c9-9925-ac1f620a856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9C98A8F-138F-4418-8789-C8DAAD0A4ED1}">
  <ds:schemaRefs>
    <ds:schemaRef ds:uri="816ce94c-b33b-49c9-9925-ac1f620a856c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2ece6f30-4b9b-4a5e-8509-000b01fbf727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15498</TotalTime>
  <Words>2322</Words>
  <Application>Microsoft Macintosh PowerPoint</Application>
  <PresentationFormat>Widescreen</PresentationFormat>
  <Paragraphs>384</Paragraphs>
  <Slides>28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-webkit-standard</vt:lpstr>
      <vt:lpstr>Arial</vt:lpstr>
      <vt:lpstr>Arial Black</vt:lpstr>
      <vt:lpstr>Calibri</vt:lpstr>
      <vt:lpstr>Calibri Light</vt:lpstr>
      <vt:lpstr>Lucida Grande</vt:lpstr>
      <vt:lpstr>Myriad Pro SemiExt</vt:lpstr>
      <vt:lpstr>Wingdings</vt:lpstr>
      <vt:lpstr>Office Theme</vt:lpstr>
      <vt:lpstr>Custom Design</vt:lpstr>
      <vt:lpstr>Particle Physics</vt:lpstr>
      <vt:lpstr>Particle Physics Department</vt:lpstr>
      <vt:lpstr>Particle Physics Department</vt:lpstr>
      <vt:lpstr>PowerPoint Presentation</vt:lpstr>
      <vt:lpstr>Particle Physics within the Physical Sciences Division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Lobby Day “TRIUMF on the Hill”</vt:lpstr>
      <vt:lpstr>CFI Proposals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Thank you Merci</vt:lpstr>
      <vt:lpstr>Summary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Makoto Fujiwara</dc:creator>
  <cp:lastModifiedBy>Oliver Stelzer-Chilton</cp:lastModifiedBy>
  <cp:revision>229</cp:revision>
  <cp:lastPrinted>2022-04-11T02:53:19Z</cp:lastPrinted>
  <dcterms:created xsi:type="dcterms:W3CDTF">2018-03-19T21:44:26Z</dcterms:created>
  <dcterms:modified xsi:type="dcterms:W3CDTF">2023-11-24T21:04:21Z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0x010100E29D25517C076A40B5E5F5F5C278F8E9</vt:lpwstr>
  </property>
</Properties>
</file>