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1" r:id="rId3"/>
    <p:sldId id="257" r:id="rId4"/>
    <p:sldId id="262" r:id="rId5"/>
    <p:sldId id="258" r:id="rId6"/>
    <p:sldId id="263" r:id="rId7"/>
    <p:sldId id="259" r:id="rId8"/>
    <p:sldId id="264" r:id="rId9"/>
    <p:sldId id="260" r:id="rId10"/>
    <p:sldId id="265" r:id="rId11"/>
    <p:sldId id="268" r:id="rId12"/>
    <p:sldId id="266" r:id="rId13"/>
    <p:sldId id="269" r:id="rId14"/>
    <p:sldId id="267" r:id="rId15"/>
  </p:sldIdLst>
  <p:sldSz cx="12192000" cy="6858000"/>
  <p:notesSz cx="6858000" cy="9144000"/>
  <p:defaultTextStyle>
    <a:defPPr>
      <a:defRPr lang="en-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81"/>
  </p:normalViewPr>
  <p:slideViewPr>
    <p:cSldViewPr snapToGrid="0">
      <p:cViewPr varScale="1">
        <p:scale>
          <a:sx n="107" d="100"/>
          <a:sy n="107" d="100"/>
        </p:scale>
        <p:origin x="73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FF26E-601B-355C-E938-054ED6C8DE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E"/>
          </a:p>
        </p:txBody>
      </p:sp>
      <p:sp>
        <p:nvSpPr>
          <p:cNvPr id="3" name="Subtitle 2">
            <a:extLst>
              <a:ext uri="{FF2B5EF4-FFF2-40B4-BE49-F238E27FC236}">
                <a16:creationId xmlns:a16="http://schemas.microsoft.com/office/drawing/2014/main" id="{87EFCA09-F433-CB22-1151-5C96360A52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E"/>
          </a:p>
        </p:txBody>
      </p:sp>
      <p:sp>
        <p:nvSpPr>
          <p:cNvPr id="4" name="Date Placeholder 3">
            <a:extLst>
              <a:ext uri="{FF2B5EF4-FFF2-40B4-BE49-F238E27FC236}">
                <a16:creationId xmlns:a16="http://schemas.microsoft.com/office/drawing/2014/main" id="{0749B982-A54E-CCC2-A408-83B9661BC0AC}"/>
              </a:ext>
            </a:extLst>
          </p:cNvPr>
          <p:cNvSpPr>
            <a:spLocks noGrp="1"/>
          </p:cNvSpPr>
          <p:nvPr>
            <p:ph type="dt" sz="half" idx="10"/>
          </p:nvPr>
        </p:nvSpPr>
        <p:spPr/>
        <p:txBody>
          <a:bodyPr/>
          <a:lstStyle/>
          <a:p>
            <a:fld id="{F9F95482-C89B-A04D-A388-136400063F82}" type="datetimeFigureOut">
              <a:rPr lang="en-PE" smtClean="0"/>
              <a:t>1/12/23</a:t>
            </a:fld>
            <a:endParaRPr lang="en-PE"/>
          </a:p>
        </p:txBody>
      </p:sp>
      <p:sp>
        <p:nvSpPr>
          <p:cNvPr id="5" name="Footer Placeholder 4">
            <a:extLst>
              <a:ext uri="{FF2B5EF4-FFF2-40B4-BE49-F238E27FC236}">
                <a16:creationId xmlns:a16="http://schemas.microsoft.com/office/drawing/2014/main" id="{6BF9A208-D63E-CD6B-5D3D-8C9D111A31FA}"/>
              </a:ext>
            </a:extLst>
          </p:cNvPr>
          <p:cNvSpPr>
            <a:spLocks noGrp="1"/>
          </p:cNvSpPr>
          <p:nvPr>
            <p:ph type="ftr" sz="quarter" idx="11"/>
          </p:nvPr>
        </p:nvSpPr>
        <p:spPr/>
        <p:txBody>
          <a:bodyPr/>
          <a:lstStyle/>
          <a:p>
            <a:endParaRPr lang="en-PE"/>
          </a:p>
        </p:txBody>
      </p:sp>
      <p:sp>
        <p:nvSpPr>
          <p:cNvPr id="6" name="Slide Number Placeholder 5">
            <a:extLst>
              <a:ext uri="{FF2B5EF4-FFF2-40B4-BE49-F238E27FC236}">
                <a16:creationId xmlns:a16="http://schemas.microsoft.com/office/drawing/2014/main" id="{A69DFA6E-44AA-3A47-B438-023782830721}"/>
              </a:ext>
            </a:extLst>
          </p:cNvPr>
          <p:cNvSpPr>
            <a:spLocks noGrp="1"/>
          </p:cNvSpPr>
          <p:nvPr>
            <p:ph type="sldNum" sz="quarter" idx="12"/>
          </p:nvPr>
        </p:nvSpPr>
        <p:spPr/>
        <p:txBody>
          <a:bodyPr/>
          <a:lstStyle/>
          <a:p>
            <a:fld id="{EC51F341-9153-E747-BF97-ACFB749E7C17}" type="slidenum">
              <a:rPr lang="en-PE" smtClean="0"/>
              <a:t>‹#›</a:t>
            </a:fld>
            <a:endParaRPr lang="en-PE"/>
          </a:p>
        </p:txBody>
      </p:sp>
    </p:spTree>
    <p:extLst>
      <p:ext uri="{BB962C8B-B14F-4D97-AF65-F5344CB8AC3E}">
        <p14:creationId xmlns:p14="http://schemas.microsoft.com/office/powerpoint/2010/main" val="3691903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EA741-41B8-F751-457E-EC5A929D8ADC}"/>
              </a:ext>
            </a:extLst>
          </p:cNvPr>
          <p:cNvSpPr>
            <a:spLocks noGrp="1"/>
          </p:cNvSpPr>
          <p:nvPr>
            <p:ph type="title"/>
          </p:nvPr>
        </p:nvSpPr>
        <p:spPr/>
        <p:txBody>
          <a:bodyPr/>
          <a:lstStyle/>
          <a:p>
            <a:r>
              <a:rPr lang="en-US"/>
              <a:t>Click to edit Master title style</a:t>
            </a:r>
            <a:endParaRPr lang="en-PE"/>
          </a:p>
        </p:txBody>
      </p:sp>
      <p:sp>
        <p:nvSpPr>
          <p:cNvPr id="3" name="Vertical Text Placeholder 2">
            <a:extLst>
              <a:ext uri="{FF2B5EF4-FFF2-40B4-BE49-F238E27FC236}">
                <a16:creationId xmlns:a16="http://schemas.microsoft.com/office/drawing/2014/main" id="{E26E13B7-A053-B58F-557F-2145EC308A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E"/>
          </a:p>
        </p:txBody>
      </p:sp>
      <p:sp>
        <p:nvSpPr>
          <p:cNvPr id="4" name="Date Placeholder 3">
            <a:extLst>
              <a:ext uri="{FF2B5EF4-FFF2-40B4-BE49-F238E27FC236}">
                <a16:creationId xmlns:a16="http://schemas.microsoft.com/office/drawing/2014/main" id="{536B9980-6796-6F78-9542-94BF8CEDA120}"/>
              </a:ext>
            </a:extLst>
          </p:cNvPr>
          <p:cNvSpPr>
            <a:spLocks noGrp="1"/>
          </p:cNvSpPr>
          <p:nvPr>
            <p:ph type="dt" sz="half" idx="10"/>
          </p:nvPr>
        </p:nvSpPr>
        <p:spPr/>
        <p:txBody>
          <a:bodyPr/>
          <a:lstStyle/>
          <a:p>
            <a:fld id="{F9F95482-C89B-A04D-A388-136400063F82}" type="datetimeFigureOut">
              <a:rPr lang="en-PE" smtClean="0"/>
              <a:t>1/12/23</a:t>
            </a:fld>
            <a:endParaRPr lang="en-PE"/>
          </a:p>
        </p:txBody>
      </p:sp>
      <p:sp>
        <p:nvSpPr>
          <p:cNvPr id="5" name="Footer Placeholder 4">
            <a:extLst>
              <a:ext uri="{FF2B5EF4-FFF2-40B4-BE49-F238E27FC236}">
                <a16:creationId xmlns:a16="http://schemas.microsoft.com/office/drawing/2014/main" id="{A9A89E52-82ED-521C-C0B3-8FD206868B1C}"/>
              </a:ext>
            </a:extLst>
          </p:cNvPr>
          <p:cNvSpPr>
            <a:spLocks noGrp="1"/>
          </p:cNvSpPr>
          <p:nvPr>
            <p:ph type="ftr" sz="quarter" idx="11"/>
          </p:nvPr>
        </p:nvSpPr>
        <p:spPr/>
        <p:txBody>
          <a:bodyPr/>
          <a:lstStyle/>
          <a:p>
            <a:endParaRPr lang="en-PE"/>
          </a:p>
        </p:txBody>
      </p:sp>
      <p:sp>
        <p:nvSpPr>
          <p:cNvPr id="6" name="Slide Number Placeholder 5">
            <a:extLst>
              <a:ext uri="{FF2B5EF4-FFF2-40B4-BE49-F238E27FC236}">
                <a16:creationId xmlns:a16="http://schemas.microsoft.com/office/drawing/2014/main" id="{FD37691E-0757-ADD4-D28C-03E4796665A4}"/>
              </a:ext>
            </a:extLst>
          </p:cNvPr>
          <p:cNvSpPr>
            <a:spLocks noGrp="1"/>
          </p:cNvSpPr>
          <p:nvPr>
            <p:ph type="sldNum" sz="quarter" idx="12"/>
          </p:nvPr>
        </p:nvSpPr>
        <p:spPr/>
        <p:txBody>
          <a:bodyPr/>
          <a:lstStyle/>
          <a:p>
            <a:fld id="{EC51F341-9153-E747-BF97-ACFB749E7C17}" type="slidenum">
              <a:rPr lang="en-PE" smtClean="0"/>
              <a:t>‹#›</a:t>
            </a:fld>
            <a:endParaRPr lang="en-PE"/>
          </a:p>
        </p:txBody>
      </p:sp>
    </p:spTree>
    <p:extLst>
      <p:ext uri="{BB962C8B-B14F-4D97-AF65-F5344CB8AC3E}">
        <p14:creationId xmlns:p14="http://schemas.microsoft.com/office/powerpoint/2010/main" val="800753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2CF9AB-263A-5642-B461-BBD6FA7354D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PE"/>
          </a:p>
        </p:txBody>
      </p:sp>
      <p:sp>
        <p:nvSpPr>
          <p:cNvPr id="3" name="Vertical Text Placeholder 2">
            <a:extLst>
              <a:ext uri="{FF2B5EF4-FFF2-40B4-BE49-F238E27FC236}">
                <a16:creationId xmlns:a16="http://schemas.microsoft.com/office/drawing/2014/main" id="{36AB5BBC-D2BB-9D18-8BA4-FCFC6BF1E1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E"/>
          </a:p>
        </p:txBody>
      </p:sp>
      <p:sp>
        <p:nvSpPr>
          <p:cNvPr id="4" name="Date Placeholder 3">
            <a:extLst>
              <a:ext uri="{FF2B5EF4-FFF2-40B4-BE49-F238E27FC236}">
                <a16:creationId xmlns:a16="http://schemas.microsoft.com/office/drawing/2014/main" id="{3E218756-307C-07B6-52AE-D6F3AB833959}"/>
              </a:ext>
            </a:extLst>
          </p:cNvPr>
          <p:cNvSpPr>
            <a:spLocks noGrp="1"/>
          </p:cNvSpPr>
          <p:nvPr>
            <p:ph type="dt" sz="half" idx="10"/>
          </p:nvPr>
        </p:nvSpPr>
        <p:spPr/>
        <p:txBody>
          <a:bodyPr/>
          <a:lstStyle/>
          <a:p>
            <a:fld id="{F9F95482-C89B-A04D-A388-136400063F82}" type="datetimeFigureOut">
              <a:rPr lang="en-PE" smtClean="0"/>
              <a:t>1/12/23</a:t>
            </a:fld>
            <a:endParaRPr lang="en-PE"/>
          </a:p>
        </p:txBody>
      </p:sp>
      <p:sp>
        <p:nvSpPr>
          <p:cNvPr id="5" name="Footer Placeholder 4">
            <a:extLst>
              <a:ext uri="{FF2B5EF4-FFF2-40B4-BE49-F238E27FC236}">
                <a16:creationId xmlns:a16="http://schemas.microsoft.com/office/drawing/2014/main" id="{508E4E46-2819-B399-2840-FAA498BCB64A}"/>
              </a:ext>
            </a:extLst>
          </p:cNvPr>
          <p:cNvSpPr>
            <a:spLocks noGrp="1"/>
          </p:cNvSpPr>
          <p:nvPr>
            <p:ph type="ftr" sz="quarter" idx="11"/>
          </p:nvPr>
        </p:nvSpPr>
        <p:spPr/>
        <p:txBody>
          <a:bodyPr/>
          <a:lstStyle/>
          <a:p>
            <a:endParaRPr lang="en-PE"/>
          </a:p>
        </p:txBody>
      </p:sp>
      <p:sp>
        <p:nvSpPr>
          <p:cNvPr id="6" name="Slide Number Placeholder 5">
            <a:extLst>
              <a:ext uri="{FF2B5EF4-FFF2-40B4-BE49-F238E27FC236}">
                <a16:creationId xmlns:a16="http://schemas.microsoft.com/office/drawing/2014/main" id="{7FA3FE9A-0A43-F57D-721E-B19BA31F3AA6}"/>
              </a:ext>
            </a:extLst>
          </p:cNvPr>
          <p:cNvSpPr>
            <a:spLocks noGrp="1"/>
          </p:cNvSpPr>
          <p:nvPr>
            <p:ph type="sldNum" sz="quarter" idx="12"/>
          </p:nvPr>
        </p:nvSpPr>
        <p:spPr/>
        <p:txBody>
          <a:bodyPr/>
          <a:lstStyle/>
          <a:p>
            <a:fld id="{EC51F341-9153-E747-BF97-ACFB749E7C17}" type="slidenum">
              <a:rPr lang="en-PE" smtClean="0"/>
              <a:t>‹#›</a:t>
            </a:fld>
            <a:endParaRPr lang="en-PE"/>
          </a:p>
        </p:txBody>
      </p:sp>
    </p:spTree>
    <p:extLst>
      <p:ext uri="{BB962C8B-B14F-4D97-AF65-F5344CB8AC3E}">
        <p14:creationId xmlns:p14="http://schemas.microsoft.com/office/powerpoint/2010/main" val="540098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616A7-FD7A-9896-F986-62F4C37847B8}"/>
              </a:ext>
            </a:extLst>
          </p:cNvPr>
          <p:cNvSpPr>
            <a:spLocks noGrp="1"/>
          </p:cNvSpPr>
          <p:nvPr>
            <p:ph type="title"/>
          </p:nvPr>
        </p:nvSpPr>
        <p:spPr/>
        <p:txBody>
          <a:bodyPr/>
          <a:lstStyle/>
          <a:p>
            <a:r>
              <a:rPr lang="en-US"/>
              <a:t>Click to edit Master title style</a:t>
            </a:r>
            <a:endParaRPr lang="en-PE"/>
          </a:p>
        </p:txBody>
      </p:sp>
      <p:sp>
        <p:nvSpPr>
          <p:cNvPr id="3" name="Content Placeholder 2">
            <a:extLst>
              <a:ext uri="{FF2B5EF4-FFF2-40B4-BE49-F238E27FC236}">
                <a16:creationId xmlns:a16="http://schemas.microsoft.com/office/drawing/2014/main" id="{38A8ED37-8449-5E22-F0DB-1927E50A88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E"/>
          </a:p>
        </p:txBody>
      </p:sp>
      <p:sp>
        <p:nvSpPr>
          <p:cNvPr id="4" name="Date Placeholder 3">
            <a:extLst>
              <a:ext uri="{FF2B5EF4-FFF2-40B4-BE49-F238E27FC236}">
                <a16:creationId xmlns:a16="http://schemas.microsoft.com/office/drawing/2014/main" id="{9A8EE917-96A0-AF45-1D36-599F3E3817B6}"/>
              </a:ext>
            </a:extLst>
          </p:cNvPr>
          <p:cNvSpPr>
            <a:spLocks noGrp="1"/>
          </p:cNvSpPr>
          <p:nvPr>
            <p:ph type="dt" sz="half" idx="10"/>
          </p:nvPr>
        </p:nvSpPr>
        <p:spPr/>
        <p:txBody>
          <a:bodyPr/>
          <a:lstStyle/>
          <a:p>
            <a:fld id="{F9F95482-C89B-A04D-A388-136400063F82}" type="datetimeFigureOut">
              <a:rPr lang="en-PE" smtClean="0"/>
              <a:t>1/12/23</a:t>
            </a:fld>
            <a:endParaRPr lang="en-PE"/>
          </a:p>
        </p:txBody>
      </p:sp>
      <p:sp>
        <p:nvSpPr>
          <p:cNvPr id="5" name="Footer Placeholder 4">
            <a:extLst>
              <a:ext uri="{FF2B5EF4-FFF2-40B4-BE49-F238E27FC236}">
                <a16:creationId xmlns:a16="http://schemas.microsoft.com/office/drawing/2014/main" id="{5CC118A0-A2EE-5747-1952-5750EFD4F9CF}"/>
              </a:ext>
            </a:extLst>
          </p:cNvPr>
          <p:cNvSpPr>
            <a:spLocks noGrp="1"/>
          </p:cNvSpPr>
          <p:nvPr>
            <p:ph type="ftr" sz="quarter" idx="11"/>
          </p:nvPr>
        </p:nvSpPr>
        <p:spPr/>
        <p:txBody>
          <a:bodyPr/>
          <a:lstStyle/>
          <a:p>
            <a:endParaRPr lang="en-PE"/>
          </a:p>
        </p:txBody>
      </p:sp>
      <p:sp>
        <p:nvSpPr>
          <p:cNvPr id="6" name="Slide Number Placeholder 5">
            <a:extLst>
              <a:ext uri="{FF2B5EF4-FFF2-40B4-BE49-F238E27FC236}">
                <a16:creationId xmlns:a16="http://schemas.microsoft.com/office/drawing/2014/main" id="{27C84327-DAF0-964D-7F76-D52B4FC4F4FB}"/>
              </a:ext>
            </a:extLst>
          </p:cNvPr>
          <p:cNvSpPr>
            <a:spLocks noGrp="1"/>
          </p:cNvSpPr>
          <p:nvPr>
            <p:ph type="sldNum" sz="quarter" idx="12"/>
          </p:nvPr>
        </p:nvSpPr>
        <p:spPr/>
        <p:txBody>
          <a:bodyPr/>
          <a:lstStyle/>
          <a:p>
            <a:fld id="{EC51F341-9153-E747-BF97-ACFB749E7C17}" type="slidenum">
              <a:rPr lang="en-PE" smtClean="0"/>
              <a:t>‹#›</a:t>
            </a:fld>
            <a:endParaRPr lang="en-PE"/>
          </a:p>
        </p:txBody>
      </p:sp>
    </p:spTree>
    <p:extLst>
      <p:ext uri="{BB962C8B-B14F-4D97-AF65-F5344CB8AC3E}">
        <p14:creationId xmlns:p14="http://schemas.microsoft.com/office/powerpoint/2010/main" val="3073233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6373D-268C-EF9D-FFB3-1A08CD2730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E"/>
          </a:p>
        </p:txBody>
      </p:sp>
      <p:sp>
        <p:nvSpPr>
          <p:cNvPr id="3" name="Text Placeholder 2">
            <a:extLst>
              <a:ext uri="{FF2B5EF4-FFF2-40B4-BE49-F238E27FC236}">
                <a16:creationId xmlns:a16="http://schemas.microsoft.com/office/drawing/2014/main" id="{9835D48E-A350-2877-6D2A-FA1E6FCD3A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F6DC15-DED9-BB1B-1617-BDBA09D7EB69}"/>
              </a:ext>
            </a:extLst>
          </p:cNvPr>
          <p:cNvSpPr>
            <a:spLocks noGrp="1"/>
          </p:cNvSpPr>
          <p:nvPr>
            <p:ph type="dt" sz="half" idx="10"/>
          </p:nvPr>
        </p:nvSpPr>
        <p:spPr/>
        <p:txBody>
          <a:bodyPr/>
          <a:lstStyle/>
          <a:p>
            <a:fld id="{F9F95482-C89B-A04D-A388-136400063F82}" type="datetimeFigureOut">
              <a:rPr lang="en-PE" smtClean="0"/>
              <a:t>1/12/23</a:t>
            </a:fld>
            <a:endParaRPr lang="en-PE"/>
          </a:p>
        </p:txBody>
      </p:sp>
      <p:sp>
        <p:nvSpPr>
          <p:cNvPr id="5" name="Footer Placeholder 4">
            <a:extLst>
              <a:ext uri="{FF2B5EF4-FFF2-40B4-BE49-F238E27FC236}">
                <a16:creationId xmlns:a16="http://schemas.microsoft.com/office/drawing/2014/main" id="{D62D1C84-C142-5FD0-A28F-4794B0FE5897}"/>
              </a:ext>
            </a:extLst>
          </p:cNvPr>
          <p:cNvSpPr>
            <a:spLocks noGrp="1"/>
          </p:cNvSpPr>
          <p:nvPr>
            <p:ph type="ftr" sz="quarter" idx="11"/>
          </p:nvPr>
        </p:nvSpPr>
        <p:spPr/>
        <p:txBody>
          <a:bodyPr/>
          <a:lstStyle/>
          <a:p>
            <a:endParaRPr lang="en-PE"/>
          </a:p>
        </p:txBody>
      </p:sp>
      <p:sp>
        <p:nvSpPr>
          <p:cNvPr id="6" name="Slide Number Placeholder 5">
            <a:extLst>
              <a:ext uri="{FF2B5EF4-FFF2-40B4-BE49-F238E27FC236}">
                <a16:creationId xmlns:a16="http://schemas.microsoft.com/office/drawing/2014/main" id="{7D1DDF50-6DED-0993-C5A0-28AE5A8A7374}"/>
              </a:ext>
            </a:extLst>
          </p:cNvPr>
          <p:cNvSpPr>
            <a:spLocks noGrp="1"/>
          </p:cNvSpPr>
          <p:nvPr>
            <p:ph type="sldNum" sz="quarter" idx="12"/>
          </p:nvPr>
        </p:nvSpPr>
        <p:spPr/>
        <p:txBody>
          <a:bodyPr/>
          <a:lstStyle/>
          <a:p>
            <a:fld id="{EC51F341-9153-E747-BF97-ACFB749E7C17}" type="slidenum">
              <a:rPr lang="en-PE" smtClean="0"/>
              <a:t>‹#›</a:t>
            </a:fld>
            <a:endParaRPr lang="en-PE"/>
          </a:p>
        </p:txBody>
      </p:sp>
    </p:spTree>
    <p:extLst>
      <p:ext uri="{BB962C8B-B14F-4D97-AF65-F5344CB8AC3E}">
        <p14:creationId xmlns:p14="http://schemas.microsoft.com/office/powerpoint/2010/main" val="2600515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4B246-9D1A-98A8-7B68-647D33905A78}"/>
              </a:ext>
            </a:extLst>
          </p:cNvPr>
          <p:cNvSpPr>
            <a:spLocks noGrp="1"/>
          </p:cNvSpPr>
          <p:nvPr>
            <p:ph type="title"/>
          </p:nvPr>
        </p:nvSpPr>
        <p:spPr/>
        <p:txBody>
          <a:bodyPr/>
          <a:lstStyle/>
          <a:p>
            <a:r>
              <a:rPr lang="en-US"/>
              <a:t>Click to edit Master title style</a:t>
            </a:r>
            <a:endParaRPr lang="en-PE"/>
          </a:p>
        </p:txBody>
      </p:sp>
      <p:sp>
        <p:nvSpPr>
          <p:cNvPr id="3" name="Content Placeholder 2">
            <a:extLst>
              <a:ext uri="{FF2B5EF4-FFF2-40B4-BE49-F238E27FC236}">
                <a16:creationId xmlns:a16="http://schemas.microsoft.com/office/drawing/2014/main" id="{931922BF-A78A-2A56-441E-AD9F95C3F9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E"/>
          </a:p>
        </p:txBody>
      </p:sp>
      <p:sp>
        <p:nvSpPr>
          <p:cNvPr id="4" name="Content Placeholder 3">
            <a:extLst>
              <a:ext uri="{FF2B5EF4-FFF2-40B4-BE49-F238E27FC236}">
                <a16:creationId xmlns:a16="http://schemas.microsoft.com/office/drawing/2014/main" id="{EE8CABD3-32F4-6798-9E57-1B59AF2DB3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E"/>
          </a:p>
        </p:txBody>
      </p:sp>
      <p:sp>
        <p:nvSpPr>
          <p:cNvPr id="5" name="Date Placeholder 4">
            <a:extLst>
              <a:ext uri="{FF2B5EF4-FFF2-40B4-BE49-F238E27FC236}">
                <a16:creationId xmlns:a16="http://schemas.microsoft.com/office/drawing/2014/main" id="{DE067656-6CDB-807C-9CB5-489FAA5B6FA6}"/>
              </a:ext>
            </a:extLst>
          </p:cNvPr>
          <p:cNvSpPr>
            <a:spLocks noGrp="1"/>
          </p:cNvSpPr>
          <p:nvPr>
            <p:ph type="dt" sz="half" idx="10"/>
          </p:nvPr>
        </p:nvSpPr>
        <p:spPr/>
        <p:txBody>
          <a:bodyPr/>
          <a:lstStyle/>
          <a:p>
            <a:fld id="{F9F95482-C89B-A04D-A388-136400063F82}" type="datetimeFigureOut">
              <a:rPr lang="en-PE" smtClean="0"/>
              <a:t>1/12/23</a:t>
            </a:fld>
            <a:endParaRPr lang="en-PE"/>
          </a:p>
        </p:txBody>
      </p:sp>
      <p:sp>
        <p:nvSpPr>
          <p:cNvPr id="6" name="Footer Placeholder 5">
            <a:extLst>
              <a:ext uri="{FF2B5EF4-FFF2-40B4-BE49-F238E27FC236}">
                <a16:creationId xmlns:a16="http://schemas.microsoft.com/office/drawing/2014/main" id="{851BF3D8-6221-E3FF-DC68-3C0136986827}"/>
              </a:ext>
            </a:extLst>
          </p:cNvPr>
          <p:cNvSpPr>
            <a:spLocks noGrp="1"/>
          </p:cNvSpPr>
          <p:nvPr>
            <p:ph type="ftr" sz="quarter" idx="11"/>
          </p:nvPr>
        </p:nvSpPr>
        <p:spPr/>
        <p:txBody>
          <a:bodyPr/>
          <a:lstStyle/>
          <a:p>
            <a:endParaRPr lang="en-PE"/>
          </a:p>
        </p:txBody>
      </p:sp>
      <p:sp>
        <p:nvSpPr>
          <p:cNvPr id="7" name="Slide Number Placeholder 6">
            <a:extLst>
              <a:ext uri="{FF2B5EF4-FFF2-40B4-BE49-F238E27FC236}">
                <a16:creationId xmlns:a16="http://schemas.microsoft.com/office/drawing/2014/main" id="{D9253773-F2C1-D16F-9240-BC8823694C9A}"/>
              </a:ext>
            </a:extLst>
          </p:cNvPr>
          <p:cNvSpPr>
            <a:spLocks noGrp="1"/>
          </p:cNvSpPr>
          <p:nvPr>
            <p:ph type="sldNum" sz="quarter" idx="12"/>
          </p:nvPr>
        </p:nvSpPr>
        <p:spPr/>
        <p:txBody>
          <a:bodyPr/>
          <a:lstStyle/>
          <a:p>
            <a:fld id="{EC51F341-9153-E747-BF97-ACFB749E7C17}" type="slidenum">
              <a:rPr lang="en-PE" smtClean="0"/>
              <a:t>‹#›</a:t>
            </a:fld>
            <a:endParaRPr lang="en-PE"/>
          </a:p>
        </p:txBody>
      </p:sp>
    </p:spTree>
    <p:extLst>
      <p:ext uri="{BB962C8B-B14F-4D97-AF65-F5344CB8AC3E}">
        <p14:creationId xmlns:p14="http://schemas.microsoft.com/office/powerpoint/2010/main" val="1244100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40F6C-8D5C-54EF-338B-5028D30EBB31}"/>
              </a:ext>
            </a:extLst>
          </p:cNvPr>
          <p:cNvSpPr>
            <a:spLocks noGrp="1"/>
          </p:cNvSpPr>
          <p:nvPr>
            <p:ph type="title"/>
          </p:nvPr>
        </p:nvSpPr>
        <p:spPr>
          <a:xfrm>
            <a:off x="839788" y="365125"/>
            <a:ext cx="10515600" cy="1325563"/>
          </a:xfrm>
        </p:spPr>
        <p:txBody>
          <a:bodyPr/>
          <a:lstStyle/>
          <a:p>
            <a:r>
              <a:rPr lang="en-US"/>
              <a:t>Click to edit Master title style</a:t>
            </a:r>
            <a:endParaRPr lang="en-PE"/>
          </a:p>
        </p:txBody>
      </p:sp>
      <p:sp>
        <p:nvSpPr>
          <p:cNvPr id="3" name="Text Placeholder 2">
            <a:extLst>
              <a:ext uri="{FF2B5EF4-FFF2-40B4-BE49-F238E27FC236}">
                <a16:creationId xmlns:a16="http://schemas.microsoft.com/office/drawing/2014/main" id="{3EF73518-CC2F-786A-FAFB-066E491710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85D2E9-3548-FBB0-FADA-4F5DCDF415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E"/>
          </a:p>
        </p:txBody>
      </p:sp>
      <p:sp>
        <p:nvSpPr>
          <p:cNvPr id="5" name="Text Placeholder 4">
            <a:extLst>
              <a:ext uri="{FF2B5EF4-FFF2-40B4-BE49-F238E27FC236}">
                <a16:creationId xmlns:a16="http://schemas.microsoft.com/office/drawing/2014/main" id="{BEF110CF-F157-6F1E-D796-12299120B0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C631D5-E0C7-E428-578E-8DBB91B7A8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E"/>
          </a:p>
        </p:txBody>
      </p:sp>
      <p:sp>
        <p:nvSpPr>
          <p:cNvPr id="7" name="Date Placeholder 6">
            <a:extLst>
              <a:ext uri="{FF2B5EF4-FFF2-40B4-BE49-F238E27FC236}">
                <a16:creationId xmlns:a16="http://schemas.microsoft.com/office/drawing/2014/main" id="{0612CD2C-7C79-BD1A-E64A-770729AB1010}"/>
              </a:ext>
            </a:extLst>
          </p:cNvPr>
          <p:cNvSpPr>
            <a:spLocks noGrp="1"/>
          </p:cNvSpPr>
          <p:nvPr>
            <p:ph type="dt" sz="half" idx="10"/>
          </p:nvPr>
        </p:nvSpPr>
        <p:spPr/>
        <p:txBody>
          <a:bodyPr/>
          <a:lstStyle/>
          <a:p>
            <a:fld id="{F9F95482-C89B-A04D-A388-136400063F82}" type="datetimeFigureOut">
              <a:rPr lang="en-PE" smtClean="0"/>
              <a:t>1/12/23</a:t>
            </a:fld>
            <a:endParaRPr lang="en-PE"/>
          </a:p>
        </p:txBody>
      </p:sp>
      <p:sp>
        <p:nvSpPr>
          <p:cNvPr id="8" name="Footer Placeholder 7">
            <a:extLst>
              <a:ext uri="{FF2B5EF4-FFF2-40B4-BE49-F238E27FC236}">
                <a16:creationId xmlns:a16="http://schemas.microsoft.com/office/drawing/2014/main" id="{FECF9596-FB37-138B-EA0A-DA9BD600AB2C}"/>
              </a:ext>
            </a:extLst>
          </p:cNvPr>
          <p:cNvSpPr>
            <a:spLocks noGrp="1"/>
          </p:cNvSpPr>
          <p:nvPr>
            <p:ph type="ftr" sz="quarter" idx="11"/>
          </p:nvPr>
        </p:nvSpPr>
        <p:spPr/>
        <p:txBody>
          <a:bodyPr/>
          <a:lstStyle/>
          <a:p>
            <a:endParaRPr lang="en-PE"/>
          </a:p>
        </p:txBody>
      </p:sp>
      <p:sp>
        <p:nvSpPr>
          <p:cNvPr id="9" name="Slide Number Placeholder 8">
            <a:extLst>
              <a:ext uri="{FF2B5EF4-FFF2-40B4-BE49-F238E27FC236}">
                <a16:creationId xmlns:a16="http://schemas.microsoft.com/office/drawing/2014/main" id="{0E4D5A81-2FAE-FEBE-943C-3BE0A1A48938}"/>
              </a:ext>
            </a:extLst>
          </p:cNvPr>
          <p:cNvSpPr>
            <a:spLocks noGrp="1"/>
          </p:cNvSpPr>
          <p:nvPr>
            <p:ph type="sldNum" sz="quarter" idx="12"/>
          </p:nvPr>
        </p:nvSpPr>
        <p:spPr/>
        <p:txBody>
          <a:bodyPr/>
          <a:lstStyle/>
          <a:p>
            <a:fld id="{EC51F341-9153-E747-BF97-ACFB749E7C17}" type="slidenum">
              <a:rPr lang="en-PE" smtClean="0"/>
              <a:t>‹#›</a:t>
            </a:fld>
            <a:endParaRPr lang="en-PE"/>
          </a:p>
        </p:txBody>
      </p:sp>
    </p:spTree>
    <p:extLst>
      <p:ext uri="{BB962C8B-B14F-4D97-AF65-F5344CB8AC3E}">
        <p14:creationId xmlns:p14="http://schemas.microsoft.com/office/powerpoint/2010/main" val="2132145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F6E3D-27CE-24B8-6FA3-D5414398F048}"/>
              </a:ext>
            </a:extLst>
          </p:cNvPr>
          <p:cNvSpPr>
            <a:spLocks noGrp="1"/>
          </p:cNvSpPr>
          <p:nvPr>
            <p:ph type="title"/>
          </p:nvPr>
        </p:nvSpPr>
        <p:spPr/>
        <p:txBody>
          <a:bodyPr/>
          <a:lstStyle/>
          <a:p>
            <a:r>
              <a:rPr lang="en-US"/>
              <a:t>Click to edit Master title style</a:t>
            </a:r>
            <a:endParaRPr lang="en-PE"/>
          </a:p>
        </p:txBody>
      </p:sp>
      <p:sp>
        <p:nvSpPr>
          <p:cNvPr id="3" name="Date Placeholder 2">
            <a:extLst>
              <a:ext uri="{FF2B5EF4-FFF2-40B4-BE49-F238E27FC236}">
                <a16:creationId xmlns:a16="http://schemas.microsoft.com/office/drawing/2014/main" id="{31E2700B-1DDD-9B31-8D98-674173048B8F}"/>
              </a:ext>
            </a:extLst>
          </p:cNvPr>
          <p:cNvSpPr>
            <a:spLocks noGrp="1"/>
          </p:cNvSpPr>
          <p:nvPr>
            <p:ph type="dt" sz="half" idx="10"/>
          </p:nvPr>
        </p:nvSpPr>
        <p:spPr/>
        <p:txBody>
          <a:bodyPr/>
          <a:lstStyle/>
          <a:p>
            <a:fld id="{F9F95482-C89B-A04D-A388-136400063F82}" type="datetimeFigureOut">
              <a:rPr lang="en-PE" smtClean="0"/>
              <a:t>1/12/23</a:t>
            </a:fld>
            <a:endParaRPr lang="en-PE"/>
          </a:p>
        </p:txBody>
      </p:sp>
      <p:sp>
        <p:nvSpPr>
          <p:cNvPr id="4" name="Footer Placeholder 3">
            <a:extLst>
              <a:ext uri="{FF2B5EF4-FFF2-40B4-BE49-F238E27FC236}">
                <a16:creationId xmlns:a16="http://schemas.microsoft.com/office/drawing/2014/main" id="{572337C9-AFF3-F52C-AFCD-13FBE747AD76}"/>
              </a:ext>
            </a:extLst>
          </p:cNvPr>
          <p:cNvSpPr>
            <a:spLocks noGrp="1"/>
          </p:cNvSpPr>
          <p:nvPr>
            <p:ph type="ftr" sz="quarter" idx="11"/>
          </p:nvPr>
        </p:nvSpPr>
        <p:spPr/>
        <p:txBody>
          <a:bodyPr/>
          <a:lstStyle/>
          <a:p>
            <a:endParaRPr lang="en-PE"/>
          </a:p>
        </p:txBody>
      </p:sp>
      <p:sp>
        <p:nvSpPr>
          <p:cNvPr id="5" name="Slide Number Placeholder 4">
            <a:extLst>
              <a:ext uri="{FF2B5EF4-FFF2-40B4-BE49-F238E27FC236}">
                <a16:creationId xmlns:a16="http://schemas.microsoft.com/office/drawing/2014/main" id="{B54B58E3-E675-9E4B-BB0D-71BA886A5650}"/>
              </a:ext>
            </a:extLst>
          </p:cNvPr>
          <p:cNvSpPr>
            <a:spLocks noGrp="1"/>
          </p:cNvSpPr>
          <p:nvPr>
            <p:ph type="sldNum" sz="quarter" idx="12"/>
          </p:nvPr>
        </p:nvSpPr>
        <p:spPr/>
        <p:txBody>
          <a:bodyPr/>
          <a:lstStyle/>
          <a:p>
            <a:fld id="{EC51F341-9153-E747-BF97-ACFB749E7C17}" type="slidenum">
              <a:rPr lang="en-PE" smtClean="0"/>
              <a:t>‹#›</a:t>
            </a:fld>
            <a:endParaRPr lang="en-PE"/>
          </a:p>
        </p:txBody>
      </p:sp>
    </p:spTree>
    <p:extLst>
      <p:ext uri="{BB962C8B-B14F-4D97-AF65-F5344CB8AC3E}">
        <p14:creationId xmlns:p14="http://schemas.microsoft.com/office/powerpoint/2010/main" val="2672839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CB119E-462A-02E5-CF5A-DA1726D7ABC5}"/>
              </a:ext>
            </a:extLst>
          </p:cNvPr>
          <p:cNvSpPr>
            <a:spLocks noGrp="1"/>
          </p:cNvSpPr>
          <p:nvPr>
            <p:ph type="dt" sz="half" idx="10"/>
          </p:nvPr>
        </p:nvSpPr>
        <p:spPr/>
        <p:txBody>
          <a:bodyPr/>
          <a:lstStyle/>
          <a:p>
            <a:fld id="{F9F95482-C89B-A04D-A388-136400063F82}" type="datetimeFigureOut">
              <a:rPr lang="en-PE" smtClean="0"/>
              <a:t>1/12/23</a:t>
            </a:fld>
            <a:endParaRPr lang="en-PE"/>
          </a:p>
        </p:txBody>
      </p:sp>
      <p:sp>
        <p:nvSpPr>
          <p:cNvPr id="3" name="Footer Placeholder 2">
            <a:extLst>
              <a:ext uri="{FF2B5EF4-FFF2-40B4-BE49-F238E27FC236}">
                <a16:creationId xmlns:a16="http://schemas.microsoft.com/office/drawing/2014/main" id="{E27E38A6-D9B4-E41D-23D9-48EFF8DFA4F6}"/>
              </a:ext>
            </a:extLst>
          </p:cNvPr>
          <p:cNvSpPr>
            <a:spLocks noGrp="1"/>
          </p:cNvSpPr>
          <p:nvPr>
            <p:ph type="ftr" sz="quarter" idx="11"/>
          </p:nvPr>
        </p:nvSpPr>
        <p:spPr/>
        <p:txBody>
          <a:bodyPr/>
          <a:lstStyle/>
          <a:p>
            <a:endParaRPr lang="en-PE"/>
          </a:p>
        </p:txBody>
      </p:sp>
      <p:sp>
        <p:nvSpPr>
          <p:cNvPr id="4" name="Slide Number Placeholder 3">
            <a:extLst>
              <a:ext uri="{FF2B5EF4-FFF2-40B4-BE49-F238E27FC236}">
                <a16:creationId xmlns:a16="http://schemas.microsoft.com/office/drawing/2014/main" id="{973306A6-16F5-B30D-C644-436369BE1DB2}"/>
              </a:ext>
            </a:extLst>
          </p:cNvPr>
          <p:cNvSpPr>
            <a:spLocks noGrp="1"/>
          </p:cNvSpPr>
          <p:nvPr>
            <p:ph type="sldNum" sz="quarter" idx="12"/>
          </p:nvPr>
        </p:nvSpPr>
        <p:spPr/>
        <p:txBody>
          <a:bodyPr/>
          <a:lstStyle/>
          <a:p>
            <a:fld id="{EC51F341-9153-E747-BF97-ACFB749E7C17}" type="slidenum">
              <a:rPr lang="en-PE" smtClean="0"/>
              <a:t>‹#›</a:t>
            </a:fld>
            <a:endParaRPr lang="en-PE"/>
          </a:p>
        </p:txBody>
      </p:sp>
    </p:spTree>
    <p:extLst>
      <p:ext uri="{BB962C8B-B14F-4D97-AF65-F5344CB8AC3E}">
        <p14:creationId xmlns:p14="http://schemas.microsoft.com/office/powerpoint/2010/main" val="4158203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F25BE-F115-3133-E65A-547B9E2A36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E"/>
          </a:p>
        </p:txBody>
      </p:sp>
      <p:sp>
        <p:nvSpPr>
          <p:cNvPr id="3" name="Content Placeholder 2">
            <a:extLst>
              <a:ext uri="{FF2B5EF4-FFF2-40B4-BE49-F238E27FC236}">
                <a16:creationId xmlns:a16="http://schemas.microsoft.com/office/drawing/2014/main" id="{FDBC7C31-AE41-A265-6AB9-8D2AC0D568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E"/>
          </a:p>
        </p:txBody>
      </p:sp>
      <p:sp>
        <p:nvSpPr>
          <p:cNvPr id="4" name="Text Placeholder 3">
            <a:extLst>
              <a:ext uri="{FF2B5EF4-FFF2-40B4-BE49-F238E27FC236}">
                <a16:creationId xmlns:a16="http://schemas.microsoft.com/office/drawing/2014/main" id="{0CCABFF7-3E50-44F4-34BD-63F1EC470F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BA23E6-3667-233B-78AA-E2BB76901B84}"/>
              </a:ext>
            </a:extLst>
          </p:cNvPr>
          <p:cNvSpPr>
            <a:spLocks noGrp="1"/>
          </p:cNvSpPr>
          <p:nvPr>
            <p:ph type="dt" sz="half" idx="10"/>
          </p:nvPr>
        </p:nvSpPr>
        <p:spPr/>
        <p:txBody>
          <a:bodyPr/>
          <a:lstStyle/>
          <a:p>
            <a:fld id="{F9F95482-C89B-A04D-A388-136400063F82}" type="datetimeFigureOut">
              <a:rPr lang="en-PE" smtClean="0"/>
              <a:t>1/12/23</a:t>
            </a:fld>
            <a:endParaRPr lang="en-PE"/>
          </a:p>
        </p:txBody>
      </p:sp>
      <p:sp>
        <p:nvSpPr>
          <p:cNvPr id="6" name="Footer Placeholder 5">
            <a:extLst>
              <a:ext uri="{FF2B5EF4-FFF2-40B4-BE49-F238E27FC236}">
                <a16:creationId xmlns:a16="http://schemas.microsoft.com/office/drawing/2014/main" id="{BF07671C-E538-9FB2-0E1C-D97C8881BD49}"/>
              </a:ext>
            </a:extLst>
          </p:cNvPr>
          <p:cNvSpPr>
            <a:spLocks noGrp="1"/>
          </p:cNvSpPr>
          <p:nvPr>
            <p:ph type="ftr" sz="quarter" idx="11"/>
          </p:nvPr>
        </p:nvSpPr>
        <p:spPr/>
        <p:txBody>
          <a:bodyPr/>
          <a:lstStyle/>
          <a:p>
            <a:endParaRPr lang="en-PE"/>
          </a:p>
        </p:txBody>
      </p:sp>
      <p:sp>
        <p:nvSpPr>
          <p:cNvPr id="7" name="Slide Number Placeholder 6">
            <a:extLst>
              <a:ext uri="{FF2B5EF4-FFF2-40B4-BE49-F238E27FC236}">
                <a16:creationId xmlns:a16="http://schemas.microsoft.com/office/drawing/2014/main" id="{4A3E3184-9D8F-0525-1156-DFA72FB61DC5}"/>
              </a:ext>
            </a:extLst>
          </p:cNvPr>
          <p:cNvSpPr>
            <a:spLocks noGrp="1"/>
          </p:cNvSpPr>
          <p:nvPr>
            <p:ph type="sldNum" sz="quarter" idx="12"/>
          </p:nvPr>
        </p:nvSpPr>
        <p:spPr/>
        <p:txBody>
          <a:bodyPr/>
          <a:lstStyle/>
          <a:p>
            <a:fld id="{EC51F341-9153-E747-BF97-ACFB749E7C17}" type="slidenum">
              <a:rPr lang="en-PE" smtClean="0"/>
              <a:t>‹#›</a:t>
            </a:fld>
            <a:endParaRPr lang="en-PE"/>
          </a:p>
        </p:txBody>
      </p:sp>
    </p:spTree>
    <p:extLst>
      <p:ext uri="{BB962C8B-B14F-4D97-AF65-F5344CB8AC3E}">
        <p14:creationId xmlns:p14="http://schemas.microsoft.com/office/powerpoint/2010/main" val="4111482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18343-B861-862E-6844-F4B0E6B5D8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E"/>
          </a:p>
        </p:txBody>
      </p:sp>
      <p:sp>
        <p:nvSpPr>
          <p:cNvPr id="3" name="Picture Placeholder 2">
            <a:extLst>
              <a:ext uri="{FF2B5EF4-FFF2-40B4-BE49-F238E27FC236}">
                <a16:creationId xmlns:a16="http://schemas.microsoft.com/office/drawing/2014/main" id="{FDD32018-294C-B56B-D46C-BFA502150A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E"/>
          </a:p>
        </p:txBody>
      </p:sp>
      <p:sp>
        <p:nvSpPr>
          <p:cNvPr id="4" name="Text Placeholder 3">
            <a:extLst>
              <a:ext uri="{FF2B5EF4-FFF2-40B4-BE49-F238E27FC236}">
                <a16:creationId xmlns:a16="http://schemas.microsoft.com/office/drawing/2014/main" id="{397EEF6D-4B1F-4638-C78E-E12CC5FCD6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3BFFF1-4B29-5298-D0D0-658E5028310D}"/>
              </a:ext>
            </a:extLst>
          </p:cNvPr>
          <p:cNvSpPr>
            <a:spLocks noGrp="1"/>
          </p:cNvSpPr>
          <p:nvPr>
            <p:ph type="dt" sz="half" idx="10"/>
          </p:nvPr>
        </p:nvSpPr>
        <p:spPr/>
        <p:txBody>
          <a:bodyPr/>
          <a:lstStyle/>
          <a:p>
            <a:fld id="{F9F95482-C89B-A04D-A388-136400063F82}" type="datetimeFigureOut">
              <a:rPr lang="en-PE" smtClean="0"/>
              <a:t>1/12/23</a:t>
            </a:fld>
            <a:endParaRPr lang="en-PE"/>
          </a:p>
        </p:txBody>
      </p:sp>
      <p:sp>
        <p:nvSpPr>
          <p:cNvPr id="6" name="Footer Placeholder 5">
            <a:extLst>
              <a:ext uri="{FF2B5EF4-FFF2-40B4-BE49-F238E27FC236}">
                <a16:creationId xmlns:a16="http://schemas.microsoft.com/office/drawing/2014/main" id="{5DCA9379-8CE6-2BD0-43BE-87B987C88693}"/>
              </a:ext>
            </a:extLst>
          </p:cNvPr>
          <p:cNvSpPr>
            <a:spLocks noGrp="1"/>
          </p:cNvSpPr>
          <p:nvPr>
            <p:ph type="ftr" sz="quarter" idx="11"/>
          </p:nvPr>
        </p:nvSpPr>
        <p:spPr/>
        <p:txBody>
          <a:bodyPr/>
          <a:lstStyle/>
          <a:p>
            <a:endParaRPr lang="en-PE"/>
          </a:p>
        </p:txBody>
      </p:sp>
      <p:sp>
        <p:nvSpPr>
          <p:cNvPr id="7" name="Slide Number Placeholder 6">
            <a:extLst>
              <a:ext uri="{FF2B5EF4-FFF2-40B4-BE49-F238E27FC236}">
                <a16:creationId xmlns:a16="http://schemas.microsoft.com/office/drawing/2014/main" id="{CBBC4EEE-B6B2-0ADB-297B-8B2AE4A443B3}"/>
              </a:ext>
            </a:extLst>
          </p:cNvPr>
          <p:cNvSpPr>
            <a:spLocks noGrp="1"/>
          </p:cNvSpPr>
          <p:nvPr>
            <p:ph type="sldNum" sz="quarter" idx="12"/>
          </p:nvPr>
        </p:nvSpPr>
        <p:spPr/>
        <p:txBody>
          <a:bodyPr/>
          <a:lstStyle/>
          <a:p>
            <a:fld id="{EC51F341-9153-E747-BF97-ACFB749E7C17}" type="slidenum">
              <a:rPr lang="en-PE" smtClean="0"/>
              <a:t>‹#›</a:t>
            </a:fld>
            <a:endParaRPr lang="en-PE"/>
          </a:p>
        </p:txBody>
      </p:sp>
    </p:spTree>
    <p:extLst>
      <p:ext uri="{BB962C8B-B14F-4D97-AF65-F5344CB8AC3E}">
        <p14:creationId xmlns:p14="http://schemas.microsoft.com/office/powerpoint/2010/main" val="1878429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18D8B5-83BE-F67C-7516-111B5338FC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E"/>
          </a:p>
        </p:txBody>
      </p:sp>
      <p:sp>
        <p:nvSpPr>
          <p:cNvPr id="3" name="Text Placeholder 2">
            <a:extLst>
              <a:ext uri="{FF2B5EF4-FFF2-40B4-BE49-F238E27FC236}">
                <a16:creationId xmlns:a16="http://schemas.microsoft.com/office/drawing/2014/main" id="{4D1B31F7-CD32-D491-7A01-3E5F310443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E"/>
          </a:p>
        </p:txBody>
      </p:sp>
      <p:sp>
        <p:nvSpPr>
          <p:cNvPr id="4" name="Date Placeholder 3">
            <a:extLst>
              <a:ext uri="{FF2B5EF4-FFF2-40B4-BE49-F238E27FC236}">
                <a16:creationId xmlns:a16="http://schemas.microsoft.com/office/drawing/2014/main" id="{453A9FF3-FD31-EFFC-89A4-D651CBA9FB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F95482-C89B-A04D-A388-136400063F82}" type="datetimeFigureOut">
              <a:rPr lang="en-PE" smtClean="0"/>
              <a:t>1/12/23</a:t>
            </a:fld>
            <a:endParaRPr lang="en-PE"/>
          </a:p>
        </p:txBody>
      </p:sp>
      <p:sp>
        <p:nvSpPr>
          <p:cNvPr id="5" name="Footer Placeholder 4">
            <a:extLst>
              <a:ext uri="{FF2B5EF4-FFF2-40B4-BE49-F238E27FC236}">
                <a16:creationId xmlns:a16="http://schemas.microsoft.com/office/drawing/2014/main" id="{EFBAD7A8-759F-23C6-CAEA-C12C682463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E"/>
          </a:p>
        </p:txBody>
      </p:sp>
      <p:sp>
        <p:nvSpPr>
          <p:cNvPr id="6" name="Slide Number Placeholder 5">
            <a:extLst>
              <a:ext uri="{FF2B5EF4-FFF2-40B4-BE49-F238E27FC236}">
                <a16:creationId xmlns:a16="http://schemas.microsoft.com/office/drawing/2014/main" id="{00F13C38-7696-BD55-AD35-0B2837225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51F341-9153-E747-BF97-ACFB749E7C17}" type="slidenum">
              <a:rPr lang="en-PE" smtClean="0"/>
              <a:t>‹#›</a:t>
            </a:fld>
            <a:endParaRPr lang="en-PE"/>
          </a:p>
        </p:txBody>
      </p:sp>
    </p:spTree>
    <p:extLst>
      <p:ext uri="{BB962C8B-B14F-4D97-AF65-F5344CB8AC3E}">
        <p14:creationId xmlns:p14="http://schemas.microsoft.com/office/powerpoint/2010/main" val="38357355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diagram&#10;&#10;Description automatically generated">
            <a:extLst>
              <a:ext uri="{FF2B5EF4-FFF2-40B4-BE49-F238E27FC236}">
                <a16:creationId xmlns:a16="http://schemas.microsoft.com/office/drawing/2014/main" id="{2270E26E-8E86-05A4-799A-C91E5CE448AA}"/>
              </a:ext>
            </a:extLst>
          </p:cNvPr>
          <p:cNvPicPr>
            <a:picLocks noChangeAspect="1"/>
          </p:cNvPicPr>
          <p:nvPr/>
        </p:nvPicPr>
        <p:blipFill>
          <a:blip r:embed="rId2"/>
          <a:stretch>
            <a:fillRect/>
          </a:stretch>
        </p:blipFill>
        <p:spPr>
          <a:xfrm>
            <a:off x="1378630" y="2594610"/>
            <a:ext cx="9434739" cy="3401002"/>
          </a:xfrm>
          <a:prstGeom prst="rect">
            <a:avLst/>
          </a:prstGeom>
        </p:spPr>
      </p:pic>
      <p:sp>
        <p:nvSpPr>
          <p:cNvPr id="6" name="Down Arrow 5">
            <a:extLst>
              <a:ext uri="{FF2B5EF4-FFF2-40B4-BE49-F238E27FC236}">
                <a16:creationId xmlns:a16="http://schemas.microsoft.com/office/drawing/2014/main" id="{D4FD66F3-60DD-422B-E7CC-FF238607987F}"/>
              </a:ext>
            </a:extLst>
          </p:cNvPr>
          <p:cNvSpPr/>
          <p:nvPr/>
        </p:nvSpPr>
        <p:spPr>
          <a:xfrm>
            <a:off x="2806262" y="2448911"/>
            <a:ext cx="315311" cy="704193"/>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PE"/>
          </a:p>
        </p:txBody>
      </p:sp>
      <p:sp>
        <p:nvSpPr>
          <p:cNvPr id="7" name="Down Arrow 6">
            <a:extLst>
              <a:ext uri="{FF2B5EF4-FFF2-40B4-BE49-F238E27FC236}">
                <a16:creationId xmlns:a16="http://schemas.microsoft.com/office/drawing/2014/main" id="{584EDD18-EDE2-C76A-4C8F-B39188843633}"/>
              </a:ext>
            </a:extLst>
          </p:cNvPr>
          <p:cNvSpPr/>
          <p:nvPr/>
        </p:nvSpPr>
        <p:spPr>
          <a:xfrm>
            <a:off x="4587765" y="3358056"/>
            <a:ext cx="315311" cy="704193"/>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PE"/>
          </a:p>
        </p:txBody>
      </p:sp>
      <p:sp>
        <p:nvSpPr>
          <p:cNvPr id="8" name="Down Arrow 7">
            <a:extLst>
              <a:ext uri="{FF2B5EF4-FFF2-40B4-BE49-F238E27FC236}">
                <a16:creationId xmlns:a16="http://schemas.microsoft.com/office/drawing/2014/main" id="{58A44ED0-0A2E-53AB-B45D-29A09D492236}"/>
              </a:ext>
            </a:extLst>
          </p:cNvPr>
          <p:cNvSpPr/>
          <p:nvPr/>
        </p:nvSpPr>
        <p:spPr>
          <a:xfrm>
            <a:off x="7700567" y="3116318"/>
            <a:ext cx="315311" cy="704193"/>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PE"/>
          </a:p>
        </p:txBody>
      </p:sp>
      <p:sp>
        <p:nvSpPr>
          <p:cNvPr id="9" name="TextBox 8">
            <a:extLst>
              <a:ext uri="{FF2B5EF4-FFF2-40B4-BE49-F238E27FC236}">
                <a16:creationId xmlns:a16="http://schemas.microsoft.com/office/drawing/2014/main" id="{6E6AAD97-A1FD-273F-C0BA-F1701F81E885}"/>
              </a:ext>
            </a:extLst>
          </p:cNvPr>
          <p:cNvSpPr txBox="1"/>
          <p:nvPr/>
        </p:nvSpPr>
        <p:spPr>
          <a:xfrm>
            <a:off x="2617075" y="2128150"/>
            <a:ext cx="693683" cy="369332"/>
          </a:xfrm>
          <a:prstGeom prst="rect">
            <a:avLst/>
          </a:prstGeom>
          <a:noFill/>
        </p:spPr>
        <p:txBody>
          <a:bodyPr wrap="square" rtlCol="0">
            <a:spAutoFit/>
          </a:bodyPr>
          <a:lstStyle/>
          <a:p>
            <a:r>
              <a:rPr lang="en-PE" dirty="0"/>
              <a:t>CNN</a:t>
            </a:r>
          </a:p>
        </p:txBody>
      </p:sp>
      <p:sp>
        <p:nvSpPr>
          <p:cNvPr id="10" name="TextBox 9">
            <a:extLst>
              <a:ext uri="{FF2B5EF4-FFF2-40B4-BE49-F238E27FC236}">
                <a16:creationId xmlns:a16="http://schemas.microsoft.com/office/drawing/2014/main" id="{21CD3ED2-A260-6760-DBD9-1C0F0D819365}"/>
              </a:ext>
            </a:extLst>
          </p:cNvPr>
          <p:cNvSpPr txBox="1"/>
          <p:nvPr/>
        </p:nvSpPr>
        <p:spPr>
          <a:xfrm>
            <a:off x="4398578" y="2988724"/>
            <a:ext cx="693683" cy="369332"/>
          </a:xfrm>
          <a:prstGeom prst="rect">
            <a:avLst/>
          </a:prstGeom>
          <a:noFill/>
        </p:spPr>
        <p:txBody>
          <a:bodyPr wrap="square" rtlCol="0">
            <a:spAutoFit/>
          </a:bodyPr>
          <a:lstStyle/>
          <a:p>
            <a:r>
              <a:rPr lang="en-PE" dirty="0"/>
              <a:t>CNN</a:t>
            </a:r>
          </a:p>
        </p:txBody>
      </p:sp>
      <p:sp>
        <p:nvSpPr>
          <p:cNvPr id="11" name="TextBox 10">
            <a:extLst>
              <a:ext uri="{FF2B5EF4-FFF2-40B4-BE49-F238E27FC236}">
                <a16:creationId xmlns:a16="http://schemas.microsoft.com/office/drawing/2014/main" id="{4C6096F4-B94D-BD64-BEC8-5F90EE4E1006}"/>
              </a:ext>
            </a:extLst>
          </p:cNvPr>
          <p:cNvSpPr txBox="1"/>
          <p:nvPr/>
        </p:nvSpPr>
        <p:spPr>
          <a:xfrm>
            <a:off x="7511380" y="2783772"/>
            <a:ext cx="693683" cy="369332"/>
          </a:xfrm>
          <a:prstGeom prst="rect">
            <a:avLst/>
          </a:prstGeom>
          <a:noFill/>
        </p:spPr>
        <p:txBody>
          <a:bodyPr wrap="square" rtlCol="0">
            <a:spAutoFit/>
          </a:bodyPr>
          <a:lstStyle/>
          <a:p>
            <a:r>
              <a:rPr lang="en-PE" dirty="0"/>
              <a:t>CNN</a:t>
            </a:r>
          </a:p>
        </p:txBody>
      </p:sp>
      <p:sp>
        <p:nvSpPr>
          <p:cNvPr id="12" name="Down Arrow 11">
            <a:extLst>
              <a:ext uri="{FF2B5EF4-FFF2-40B4-BE49-F238E27FC236}">
                <a16:creationId xmlns:a16="http://schemas.microsoft.com/office/drawing/2014/main" id="{B990C435-D15F-FA9F-9355-CA735CD44D8B}"/>
              </a:ext>
            </a:extLst>
          </p:cNvPr>
          <p:cNvSpPr/>
          <p:nvPr/>
        </p:nvSpPr>
        <p:spPr>
          <a:xfrm rot="10800000">
            <a:off x="6238759" y="3710152"/>
            <a:ext cx="315311" cy="704193"/>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PE"/>
          </a:p>
        </p:txBody>
      </p:sp>
      <p:sp>
        <p:nvSpPr>
          <p:cNvPr id="13" name="TextBox 12">
            <a:extLst>
              <a:ext uri="{FF2B5EF4-FFF2-40B4-BE49-F238E27FC236}">
                <a16:creationId xmlns:a16="http://schemas.microsoft.com/office/drawing/2014/main" id="{CFCF95A6-DBF9-6FAB-058E-66B92DB93495}"/>
              </a:ext>
            </a:extLst>
          </p:cNvPr>
          <p:cNvSpPr txBox="1"/>
          <p:nvPr/>
        </p:nvSpPr>
        <p:spPr>
          <a:xfrm>
            <a:off x="5897172" y="4414345"/>
            <a:ext cx="998484" cy="369332"/>
          </a:xfrm>
          <a:prstGeom prst="rect">
            <a:avLst/>
          </a:prstGeom>
          <a:noFill/>
        </p:spPr>
        <p:txBody>
          <a:bodyPr wrap="square" rtlCol="0">
            <a:spAutoFit/>
          </a:bodyPr>
          <a:lstStyle/>
          <a:p>
            <a:r>
              <a:rPr lang="en-PE" dirty="0"/>
              <a:t>Chimera</a:t>
            </a:r>
          </a:p>
        </p:txBody>
      </p:sp>
      <p:sp>
        <p:nvSpPr>
          <p:cNvPr id="14" name="TextBox 13">
            <a:extLst>
              <a:ext uri="{FF2B5EF4-FFF2-40B4-BE49-F238E27FC236}">
                <a16:creationId xmlns:a16="http://schemas.microsoft.com/office/drawing/2014/main" id="{321EA07B-6BFC-62C9-3FD0-13EDFEF49AFE}"/>
              </a:ext>
            </a:extLst>
          </p:cNvPr>
          <p:cNvSpPr txBox="1"/>
          <p:nvPr/>
        </p:nvSpPr>
        <p:spPr>
          <a:xfrm>
            <a:off x="1354839" y="731549"/>
            <a:ext cx="9084666" cy="369332"/>
          </a:xfrm>
          <a:prstGeom prst="rect">
            <a:avLst/>
          </a:prstGeom>
          <a:noFill/>
        </p:spPr>
        <p:txBody>
          <a:bodyPr wrap="none" rtlCol="0">
            <a:spAutoFit/>
          </a:bodyPr>
          <a:lstStyle/>
          <a:p>
            <a:r>
              <a:rPr lang="en-PE" dirty="0"/>
              <a:t>Model #1 – Energy-Conditioned Hierarchical CNN Encoder &amp; Energy-Conditioned CNN Decoder </a:t>
            </a:r>
          </a:p>
        </p:txBody>
      </p:sp>
    </p:spTree>
    <p:extLst>
      <p:ext uri="{BB962C8B-B14F-4D97-AF65-F5344CB8AC3E}">
        <p14:creationId xmlns:p14="http://schemas.microsoft.com/office/powerpoint/2010/main" val="3273705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energy per event&#10;&#10;Description automatically generated">
            <a:extLst>
              <a:ext uri="{FF2B5EF4-FFF2-40B4-BE49-F238E27FC236}">
                <a16:creationId xmlns:a16="http://schemas.microsoft.com/office/drawing/2014/main" id="{6D639944-46AE-AA3B-6DDF-8C02C91EF896}"/>
              </a:ext>
            </a:extLst>
          </p:cNvPr>
          <p:cNvPicPr>
            <a:picLocks noChangeAspect="1"/>
          </p:cNvPicPr>
          <p:nvPr/>
        </p:nvPicPr>
        <p:blipFill>
          <a:blip r:embed="rId2"/>
          <a:stretch>
            <a:fillRect/>
          </a:stretch>
        </p:blipFill>
        <p:spPr>
          <a:xfrm>
            <a:off x="0" y="13837"/>
            <a:ext cx="3985274" cy="3023653"/>
          </a:xfrm>
          <a:prstGeom prst="rect">
            <a:avLst/>
          </a:prstGeom>
        </p:spPr>
      </p:pic>
      <p:pic>
        <p:nvPicPr>
          <p:cNvPr id="5" name="Picture 4" descr="A graph of different layers&#10;&#10;Description automatically generated with medium confidence">
            <a:extLst>
              <a:ext uri="{FF2B5EF4-FFF2-40B4-BE49-F238E27FC236}">
                <a16:creationId xmlns:a16="http://schemas.microsoft.com/office/drawing/2014/main" id="{81EFBD46-7B59-724E-2093-5766417ECCDA}"/>
              </a:ext>
            </a:extLst>
          </p:cNvPr>
          <p:cNvPicPr>
            <a:picLocks noChangeAspect="1"/>
          </p:cNvPicPr>
          <p:nvPr/>
        </p:nvPicPr>
        <p:blipFill>
          <a:blip r:embed="rId3"/>
          <a:stretch>
            <a:fillRect/>
          </a:stretch>
        </p:blipFill>
        <p:spPr>
          <a:xfrm>
            <a:off x="235680" y="3046071"/>
            <a:ext cx="3715406" cy="3715406"/>
          </a:xfrm>
          <a:prstGeom prst="rect">
            <a:avLst/>
          </a:prstGeom>
        </p:spPr>
      </p:pic>
      <p:pic>
        <p:nvPicPr>
          <p:cNvPr id="7" name="Picture 6" descr="A graph of a number of samples&#10;&#10;Description automatically generated">
            <a:extLst>
              <a:ext uri="{FF2B5EF4-FFF2-40B4-BE49-F238E27FC236}">
                <a16:creationId xmlns:a16="http://schemas.microsoft.com/office/drawing/2014/main" id="{3BB1E355-BEB1-C262-9985-76EDBD5286ED}"/>
              </a:ext>
            </a:extLst>
          </p:cNvPr>
          <p:cNvPicPr>
            <a:picLocks noChangeAspect="1"/>
          </p:cNvPicPr>
          <p:nvPr/>
        </p:nvPicPr>
        <p:blipFill>
          <a:blip r:embed="rId4"/>
          <a:stretch>
            <a:fillRect/>
          </a:stretch>
        </p:blipFill>
        <p:spPr>
          <a:xfrm>
            <a:off x="8571781" y="2223835"/>
            <a:ext cx="3384539" cy="2410329"/>
          </a:xfrm>
          <a:prstGeom prst="rect">
            <a:avLst/>
          </a:prstGeom>
        </p:spPr>
      </p:pic>
      <p:pic>
        <p:nvPicPr>
          <p:cNvPr id="9" name="Picture 8" descr="A graph with different colored lines&#10;&#10;Description automatically generated">
            <a:extLst>
              <a:ext uri="{FF2B5EF4-FFF2-40B4-BE49-F238E27FC236}">
                <a16:creationId xmlns:a16="http://schemas.microsoft.com/office/drawing/2014/main" id="{B40DDCF1-EC58-6E25-AD0C-4A63FA98B7E1}"/>
              </a:ext>
            </a:extLst>
          </p:cNvPr>
          <p:cNvPicPr>
            <a:picLocks noChangeAspect="1"/>
          </p:cNvPicPr>
          <p:nvPr/>
        </p:nvPicPr>
        <p:blipFill>
          <a:blip r:embed="rId5"/>
          <a:stretch>
            <a:fillRect/>
          </a:stretch>
        </p:blipFill>
        <p:spPr>
          <a:xfrm>
            <a:off x="3836276" y="96523"/>
            <a:ext cx="3783724" cy="2869084"/>
          </a:xfrm>
          <a:prstGeom prst="rect">
            <a:avLst/>
          </a:prstGeom>
        </p:spPr>
      </p:pic>
      <p:pic>
        <p:nvPicPr>
          <p:cNvPr id="11" name="Picture 10" descr="A graph of different layers&#10;&#10;Description automatically generated with medium confidence">
            <a:extLst>
              <a:ext uri="{FF2B5EF4-FFF2-40B4-BE49-F238E27FC236}">
                <a16:creationId xmlns:a16="http://schemas.microsoft.com/office/drawing/2014/main" id="{A6EDEADD-42FF-2FE3-72F2-856043810EBC}"/>
              </a:ext>
            </a:extLst>
          </p:cNvPr>
          <p:cNvPicPr>
            <a:picLocks noChangeAspect="1"/>
          </p:cNvPicPr>
          <p:nvPr/>
        </p:nvPicPr>
        <p:blipFill>
          <a:blip r:embed="rId6"/>
          <a:stretch>
            <a:fillRect/>
          </a:stretch>
        </p:blipFill>
        <p:spPr>
          <a:xfrm>
            <a:off x="4115966" y="3037490"/>
            <a:ext cx="3591088" cy="3547241"/>
          </a:xfrm>
          <a:prstGeom prst="rect">
            <a:avLst/>
          </a:prstGeom>
        </p:spPr>
      </p:pic>
      <p:sp>
        <p:nvSpPr>
          <p:cNvPr id="2" name="TextBox 1">
            <a:extLst>
              <a:ext uri="{FF2B5EF4-FFF2-40B4-BE49-F238E27FC236}">
                <a16:creationId xmlns:a16="http://schemas.microsoft.com/office/drawing/2014/main" id="{E48F1687-DBB4-49D1-5F55-5CDF75649CEA}"/>
              </a:ext>
            </a:extLst>
          </p:cNvPr>
          <p:cNvSpPr txBox="1"/>
          <p:nvPr/>
        </p:nvSpPr>
        <p:spPr>
          <a:xfrm>
            <a:off x="9939647" y="4592665"/>
            <a:ext cx="1073499" cy="307777"/>
          </a:xfrm>
          <a:prstGeom prst="rect">
            <a:avLst/>
          </a:prstGeom>
          <a:noFill/>
        </p:spPr>
        <p:txBody>
          <a:bodyPr wrap="none" rtlCol="0">
            <a:spAutoFit/>
          </a:bodyPr>
          <a:lstStyle/>
          <a:p>
            <a:r>
              <a:rPr lang="en-PE" sz="1400" dirty="0"/>
              <a:t>RBM Energy</a:t>
            </a:r>
          </a:p>
        </p:txBody>
      </p:sp>
      <p:sp>
        <p:nvSpPr>
          <p:cNvPr id="4" name="TextBox 3">
            <a:extLst>
              <a:ext uri="{FF2B5EF4-FFF2-40B4-BE49-F238E27FC236}">
                <a16:creationId xmlns:a16="http://schemas.microsoft.com/office/drawing/2014/main" id="{9A9AE990-ED44-D2A0-49E1-9F7D134953BA}"/>
              </a:ext>
            </a:extLst>
          </p:cNvPr>
          <p:cNvSpPr txBox="1"/>
          <p:nvPr/>
        </p:nvSpPr>
        <p:spPr>
          <a:xfrm rot="16200000">
            <a:off x="8042111" y="3285181"/>
            <a:ext cx="946926" cy="307777"/>
          </a:xfrm>
          <a:prstGeom prst="rect">
            <a:avLst/>
          </a:prstGeom>
          <a:noFill/>
        </p:spPr>
        <p:txBody>
          <a:bodyPr wrap="none" rtlCol="0">
            <a:spAutoFit/>
          </a:bodyPr>
          <a:lstStyle/>
          <a:p>
            <a:r>
              <a:rPr lang="en-PE" sz="1400" dirty="0"/>
              <a:t>Frequency</a:t>
            </a:r>
          </a:p>
        </p:txBody>
      </p:sp>
    </p:spTree>
    <p:extLst>
      <p:ext uri="{BB962C8B-B14F-4D97-AF65-F5344CB8AC3E}">
        <p14:creationId xmlns:p14="http://schemas.microsoft.com/office/powerpoint/2010/main" val="3773194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diagram&#10;&#10;Description automatically generated">
            <a:extLst>
              <a:ext uri="{FF2B5EF4-FFF2-40B4-BE49-F238E27FC236}">
                <a16:creationId xmlns:a16="http://schemas.microsoft.com/office/drawing/2014/main" id="{2270E26E-8E86-05A4-799A-C91E5CE448AA}"/>
              </a:ext>
            </a:extLst>
          </p:cNvPr>
          <p:cNvPicPr>
            <a:picLocks noChangeAspect="1"/>
          </p:cNvPicPr>
          <p:nvPr/>
        </p:nvPicPr>
        <p:blipFill>
          <a:blip r:embed="rId2"/>
          <a:stretch>
            <a:fillRect/>
          </a:stretch>
        </p:blipFill>
        <p:spPr>
          <a:xfrm>
            <a:off x="1378630" y="2594610"/>
            <a:ext cx="9434739" cy="3401002"/>
          </a:xfrm>
          <a:prstGeom prst="rect">
            <a:avLst/>
          </a:prstGeom>
        </p:spPr>
      </p:pic>
      <p:sp>
        <p:nvSpPr>
          <p:cNvPr id="6" name="Down Arrow 5">
            <a:extLst>
              <a:ext uri="{FF2B5EF4-FFF2-40B4-BE49-F238E27FC236}">
                <a16:creationId xmlns:a16="http://schemas.microsoft.com/office/drawing/2014/main" id="{D4FD66F3-60DD-422B-E7CC-FF238607987F}"/>
              </a:ext>
            </a:extLst>
          </p:cNvPr>
          <p:cNvSpPr/>
          <p:nvPr/>
        </p:nvSpPr>
        <p:spPr>
          <a:xfrm>
            <a:off x="2806262" y="2448911"/>
            <a:ext cx="315311" cy="704193"/>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PE"/>
          </a:p>
        </p:txBody>
      </p:sp>
      <p:sp>
        <p:nvSpPr>
          <p:cNvPr id="7" name="Down Arrow 6">
            <a:extLst>
              <a:ext uri="{FF2B5EF4-FFF2-40B4-BE49-F238E27FC236}">
                <a16:creationId xmlns:a16="http://schemas.microsoft.com/office/drawing/2014/main" id="{584EDD18-EDE2-C76A-4C8F-B39188843633}"/>
              </a:ext>
            </a:extLst>
          </p:cNvPr>
          <p:cNvSpPr/>
          <p:nvPr/>
        </p:nvSpPr>
        <p:spPr>
          <a:xfrm>
            <a:off x="4587765" y="3358056"/>
            <a:ext cx="315311" cy="704193"/>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PE"/>
          </a:p>
        </p:txBody>
      </p:sp>
      <p:sp>
        <p:nvSpPr>
          <p:cNvPr id="8" name="Down Arrow 7">
            <a:extLst>
              <a:ext uri="{FF2B5EF4-FFF2-40B4-BE49-F238E27FC236}">
                <a16:creationId xmlns:a16="http://schemas.microsoft.com/office/drawing/2014/main" id="{58A44ED0-0A2E-53AB-B45D-29A09D492236}"/>
              </a:ext>
            </a:extLst>
          </p:cNvPr>
          <p:cNvSpPr/>
          <p:nvPr/>
        </p:nvSpPr>
        <p:spPr>
          <a:xfrm>
            <a:off x="7700567" y="3116318"/>
            <a:ext cx="315311" cy="704193"/>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PE"/>
          </a:p>
        </p:txBody>
      </p:sp>
      <p:sp>
        <p:nvSpPr>
          <p:cNvPr id="9" name="TextBox 8">
            <a:extLst>
              <a:ext uri="{FF2B5EF4-FFF2-40B4-BE49-F238E27FC236}">
                <a16:creationId xmlns:a16="http://schemas.microsoft.com/office/drawing/2014/main" id="{6E6AAD97-A1FD-273F-C0BA-F1701F81E885}"/>
              </a:ext>
            </a:extLst>
          </p:cNvPr>
          <p:cNvSpPr txBox="1"/>
          <p:nvPr/>
        </p:nvSpPr>
        <p:spPr>
          <a:xfrm>
            <a:off x="2371857" y="2058754"/>
            <a:ext cx="1781503" cy="369332"/>
          </a:xfrm>
          <a:prstGeom prst="rect">
            <a:avLst/>
          </a:prstGeom>
          <a:noFill/>
        </p:spPr>
        <p:txBody>
          <a:bodyPr wrap="square" rtlCol="0">
            <a:spAutoFit/>
          </a:bodyPr>
          <a:lstStyle/>
          <a:p>
            <a:r>
              <a:rPr lang="en-PE" dirty="0"/>
              <a:t>CNN + PReLU</a:t>
            </a:r>
          </a:p>
        </p:txBody>
      </p:sp>
      <p:sp>
        <p:nvSpPr>
          <p:cNvPr id="11" name="TextBox 10">
            <a:extLst>
              <a:ext uri="{FF2B5EF4-FFF2-40B4-BE49-F238E27FC236}">
                <a16:creationId xmlns:a16="http://schemas.microsoft.com/office/drawing/2014/main" id="{4C6096F4-B94D-BD64-BEC8-5F90EE4E1006}"/>
              </a:ext>
            </a:extLst>
          </p:cNvPr>
          <p:cNvSpPr txBox="1"/>
          <p:nvPr/>
        </p:nvSpPr>
        <p:spPr>
          <a:xfrm>
            <a:off x="7511380" y="2783772"/>
            <a:ext cx="693683" cy="369332"/>
          </a:xfrm>
          <a:prstGeom prst="rect">
            <a:avLst/>
          </a:prstGeom>
          <a:noFill/>
        </p:spPr>
        <p:txBody>
          <a:bodyPr wrap="square" rtlCol="0">
            <a:spAutoFit/>
          </a:bodyPr>
          <a:lstStyle/>
          <a:p>
            <a:r>
              <a:rPr lang="en-PE" dirty="0"/>
              <a:t>FCN</a:t>
            </a:r>
          </a:p>
        </p:txBody>
      </p:sp>
      <p:sp>
        <p:nvSpPr>
          <p:cNvPr id="12" name="Down Arrow 11">
            <a:extLst>
              <a:ext uri="{FF2B5EF4-FFF2-40B4-BE49-F238E27FC236}">
                <a16:creationId xmlns:a16="http://schemas.microsoft.com/office/drawing/2014/main" id="{B990C435-D15F-FA9F-9355-CA735CD44D8B}"/>
              </a:ext>
            </a:extLst>
          </p:cNvPr>
          <p:cNvSpPr/>
          <p:nvPr/>
        </p:nvSpPr>
        <p:spPr>
          <a:xfrm rot="10800000">
            <a:off x="6238759" y="3710152"/>
            <a:ext cx="315311" cy="704193"/>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PE"/>
          </a:p>
        </p:txBody>
      </p:sp>
      <p:sp>
        <p:nvSpPr>
          <p:cNvPr id="13" name="TextBox 12">
            <a:extLst>
              <a:ext uri="{FF2B5EF4-FFF2-40B4-BE49-F238E27FC236}">
                <a16:creationId xmlns:a16="http://schemas.microsoft.com/office/drawing/2014/main" id="{CFCF95A6-DBF9-6FAB-058E-66B92DB93495}"/>
              </a:ext>
            </a:extLst>
          </p:cNvPr>
          <p:cNvSpPr txBox="1"/>
          <p:nvPr/>
        </p:nvSpPr>
        <p:spPr>
          <a:xfrm>
            <a:off x="5581860" y="4362663"/>
            <a:ext cx="2118707" cy="369332"/>
          </a:xfrm>
          <a:prstGeom prst="rect">
            <a:avLst/>
          </a:prstGeom>
          <a:noFill/>
        </p:spPr>
        <p:txBody>
          <a:bodyPr wrap="square" rtlCol="0">
            <a:spAutoFit/>
          </a:bodyPr>
          <a:lstStyle/>
          <a:p>
            <a:r>
              <a:rPr lang="en-PE" dirty="0"/>
              <a:t>Sparse Chimera</a:t>
            </a:r>
          </a:p>
        </p:txBody>
      </p:sp>
      <p:sp>
        <p:nvSpPr>
          <p:cNvPr id="14" name="TextBox 13">
            <a:extLst>
              <a:ext uri="{FF2B5EF4-FFF2-40B4-BE49-F238E27FC236}">
                <a16:creationId xmlns:a16="http://schemas.microsoft.com/office/drawing/2014/main" id="{321EA07B-6BFC-62C9-3FD0-13EDFEF49AFE}"/>
              </a:ext>
            </a:extLst>
          </p:cNvPr>
          <p:cNvSpPr txBox="1"/>
          <p:nvPr/>
        </p:nvSpPr>
        <p:spPr>
          <a:xfrm>
            <a:off x="1206095" y="732776"/>
            <a:ext cx="9894568" cy="646331"/>
          </a:xfrm>
          <a:prstGeom prst="rect">
            <a:avLst/>
          </a:prstGeom>
          <a:noFill/>
        </p:spPr>
        <p:txBody>
          <a:bodyPr wrap="none" rtlCol="0">
            <a:spAutoFit/>
          </a:bodyPr>
          <a:lstStyle/>
          <a:p>
            <a:r>
              <a:rPr lang="en-PE" dirty="0"/>
              <a:t>Model #6 – Unconditioned Hierarchical CNN Encoder w/ PReLU Act. Fn. &amp; Unconditioned CNN Decoder </a:t>
            </a:r>
          </a:p>
          <a:p>
            <a:r>
              <a:rPr lang="en-PE" dirty="0"/>
              <a:t>                  + D</a:t>
            </a:r>
            <a:r>
              <a:rPr lang="en-US" dirty="0"/>
              <a:t>w</a:t>
            </a:r>
            <a:r>
              <a:rPr lang="en-PE" dirty="0"/>
              <a:t>ave-sparse RBM</a:t>
            </a:r>
          </a:p>
        </p:txBody>
      </p:sp>
      <p:sp>
        <p:nvSpPr>
          <p:cNvPr id="2" name="Multiply 1">
            <a:extLst>
              <a:ext uri="{FF2B5EF4-FFF2-40B4-BE49-F238E27FC236}">
                <a16:creationId xmlns:a16="http://schemas.microsoft.com/office/drawing/2014/main" id="{C2F40723-7D06-1737-6464-4A580AF0DB89}"/>
              </a:ext>
            </a:extLst>
          </p:cNvPr>
          <p:cNvSpPr/>
          <p:nvPr/>
        </p:nvSpPr>
        <p:spPr>
          <a:xfrm>
            <a:off x="1220974" y="6201103"/>
            <a:ext cx="315311" cy="31531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E"/>
          </a:p>
        </p:txBody>
      </p:sp>
      <p:sp>
        <p:nvSpPr>
          <p:cNvPr id="3" name="TextBox 2">
            <a:extLst>
              <a:ext uri="{FF2B5EF4-FFF2-40B4-BE49-F238E27FC236}">
                <a16:creationId xmlns:a16="http://schemas.microsoft.com/office/drawing/2014/main" id="{D02712E1-D196-873D-6A8F-18DFCCF7F19C}"/>
              </a:ext>
            </a:extLst>
          </p:cNvPr>
          <p:cNvSpPr txBox="1"/>
          <p:nvPr/>
        </p:nvSpPr>
        <p:spPr>
          <a:xfrm>
            <a:off x="1536285" y="6180473"/>
            <a:ext cx="3926482" cy="369332"/>
          </a:xfrm>
          <a:prstGeom prst="rect">
            <a:avLst/>
          </a:prstGeom>
          <a:noFill/>
        </p:spPr>
        <p:txBody>
          <a:bodyPr wrap="square" rtlCol="0">
            <a:spAutoFit/>
          </a:bodyPr>
          <a:lstStyle/>
          <a:p>
            <a:r>
              <a:rPr lang="en-PE" dirty="0"/>
              <a:t>Connection removed from model</a:t>
            </a:r>
          </a:p>
        </p:txBody>
      </p:sp>
      <p:sp>
        <p:nvSpPr>
          <p:cNvPr id="4" name="Multiply 3">
            <a:extLst>
              <a:ext uri="{FF2B5EF4-FFF2-40B4-BE49-F238E27FC236}">
                <a16:creationId xmlns:a16="http://schemas.microsoft.com/office/drawing/2014/main" id="{C3C7D5F9-C7A9-10EF-1A28-3B0ABAC83676}"/>
              </a:ext>
            </a:extLst>
          </p:cNvPr>
          <p:cNvSpPr/>
          <p:nvPr/>
        </p:nvSpPr>
        <p:spPr>
          <a:xfrm>
            <a:off x="2056546" y="4305621"/>
            <a:ext cx="315311" cy="31531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E"/>
          </a:p>
        </p:txBody>
      </p:sp>
      <p:sp>
        <p:nvSpPr>
          <p:cNvPr id="15" name="Multiply 14">
            <a:extLst>
              <a:ext uri="{FF2B5EF4-FFF2-40B4-BE49-F238E27FC236}">
                <a16:creationId xmlns:a16="http://schemas.microsoft.com/office/drawing/2014/main" id="{D2E81C69-D754-BD1F-F40A-940E395658E1}"/>
              </a:ext>
            </a:extLst>
          </p:cNvPr>
          <p:cNvSpPr/>
          <p:nvPr/>
        </p:nvSpPr>
        <p:spPr>
          <a:xfrm>
            <a:off x="2976201" y="5060731"/>
            <a:ext cx="315311" cy="31531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E"/>
          </a:p>
        </p:txBody>
      </p:sp>
      <p:sp>
        <p:nvSpPr>
          <p:cNvPr id="16" name="Multiply 15">
            <a:extLst>
              <a:ext uri="{FF2B5EF4-FFF2-40B4-BE49-F238E27FC236}">
                <a16:creationId xmlns:a16="http://schemas.microsoft.com/office/drawing/2014/main" id="{513A053C-8760-9834-89C8-88B88DF9BFA0}"/>
              </a:ext>
            </a:extLst>
          </p:cNvPr>
          <p:cNvSpPr/>
          <p:nvPr/>
        </p:nvSpPr>
        <p:spPr>
          <a:xfrm>
            <a:off x="4398578" y="5566488"/>
            <a:ext cx="315311" cy="31531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E"/>
          </a:p>
        </p:txBody>
      </p:sp>
      <p:sp>
        <p:nvSpPr>
          <p:cNvPr id="17" name="TextBox 16">
            <a:extLst>
              <a:ext uri="{FF2B5EF4-FFF2-40B4-BE49-F238E27FC236}">
                <a16:creationId xmlns:a16="http://schemas.microsoft.com/office/drawing/2014/main" id="{B9E4A241-999C-C168-BC41-020174FF276C}"/>
              </a:ext>
            </a:extLst>
          </p:cNvPr>
          <p:cNvSpPr txBox="1"/>
          <p:nvPr/>
        </p:nvSpPr>
        <p:spPr>
          <a:xfrm>
            <a:off x="4153360" y="2995539"/>
            <a:ext cx="1781503" cy="369332"/>
          </a:xfrm>
          <a:prstGeom prst="rect">
            <a:avLst/>
          </a:prstGeom>
          <a:noFill/>
        </p:spPr>
        <p:txBody>
          <a:bodyPr wrap="square" rtlCol="0">
            <a:spAutoFit/>
          </a:bodyPr>
          <a:lstStyle/>
          <a:p>
            <a:r>
              <a:rPr lang="en-PE" dirty="0"/>
              <a:t>CNN + PReLU</a:t>
            </a:r>
          </a:p>
        </p:txBody>
      </p:sp>
    </p:spTree>
    <p:extLst>
      <p:ext uri="{BB962C8B-B14F-4D97-AF65-F5344CB8AC3E}">
        <p14:creationId xmlns:p14="http://schemas.microsoft.com/office/powerpoint/2010/main" val="3379780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energy per event&#10;&#10;Description automatically generated">
            <a:extLst>
              <a:ext uri="{FF2B5EF4-FFF2-40B4-BE49-F238E27FC236}">
                <a16:creationId xmlns:a16="http://schemas.microsoft.com/office/drawing/2014/main" id="{B1E169BD-093E-1AFE-9D5D-E22824BB9F99}"/>
              </a:ext>
            </a:extLst>
          </p:cNvPr>
          <p:cNvPicPr>
            <a:picLocks noChangeAspect="1"/>
          </p:cNvPicPr>
          <p:nvPr/>
        </p:nvPicPr>
        <p:blipFill>
          <a:blip r:embed="rId2"/>
          <a:stretch>
            <a:fillRect/>
          </a:stretch>
        </p:blipFill>
        <p:spPr>
          <a:xfrm>
            <a:off x="109764" y="119929"/>
            <a:ext cx="3803284" cy="2794721"/>
          </a:xfrm>
          <a:prstGeom prst="rect">
            <a:avLst/>
          </a:prstGeom>
        </p:spPr>
      </p:pic>
      <p:pic>
        <p:nvPicPr>
          <p:cNvPr id="7" name="Picture 6" descr="A graph of different layers&#10;&#10;Description automatically generated">
            <a:extLst>
              <a:ext uri="{FF2B5EF4-FFF2-40B4-BE49-F238E27FC236}">
                <a16:creationId xmlns:a16="http://schemas.microsoft.com/office/drawing/2014/main" id="{30CEE7D2-6EAA-A7EB-1AC2-06976B54423A}"/>
              </a:ext>
            </a:extLst>
          </p:cNvPr>
          <p:cNvPicPr>
            <a:picLocks noChangeAspect="1"/>
          </p:cNvPicPr>
          <p:nvPr/>
        </p:nvPicPr>
        <p:blipFill>
          <a:blip r:embed="rId3"/>
          <a:stretch>
            <a:fillRect/>
          </a:stretch>
        </p:blipFill>
        <p:spPr>
          <a:xfrm>
            <a:off x="258190" y="2914650"/>
            <a:ext cx="3825363" cy="3714750"/>
          </a:xfrm>
          <a:prstGeom prst="rect">
            <a:avLst/>
          </a:prstGeom>
        </p:spPr>
      </p:pic>
      <p:pic>
        <p:nvPicPr>
          <p:cNvPr id="9" name="Picture 8" descr="A graph with different colored lines&#10;&#10;Description automatically generated">
            <a:extLst>
              <a:ext uri="{FF2B5EF4-FFF2-40B4-BE49-F238E27FC236}">
                <a16:creationId xmlns:a16="http://schemas.microsoft.com/office/drawing/2014/main" id="{6349B60C-BF98-359B-AB74-167E369D9A2A}"/>
              </a:ext>
            </a:extLst>
          </p:cNvPr>
          <p:cNvPicPr>
            <a:picLocks noChangeAspect="1"/>
          </p:cNvPicPr>
          <p:nvPr/>
        </p:nvPicPr>
        <p:blipFill>
          <a:blip r:embed="rId4"/>
          <a:stretch>
            <a:fillRect/>
          </a:stretch>
        </p:blipFill>
        <p:spPr>
          <a:xfrm>
            <a:off x="4194357" y="220982"/>
            <a:ext cx="3803285" cy="2796533"/>
          </a:xfrm>
          <a:prstGeom prst="rect">
            <a:avLst/>
          </a:prstGeom>
        </p:spPr>
      </p:pic>
      <p:pic>
        <p:nvPicPr>
          <p:cNvPr id="11" name="Picture 10" descr="A graph of a layer of data&#10;&#10;Description automatically generated with medium confidence">
            <a:extLst>
              <a:ext uri="{FF2B5EF4-FFF2-40B4-BE49-F238E27FC236}">
                <a16:creationId xmlns:a16="http://schemas.microsoft.com/office/drawing/2014/main" id="{7C85AFB1-BC47-B404-6C85-3B74C7AA98D3}"/>
              </a:ext>
            </a:extLst>
          </p:cNvPr>
          <p:cNvPicPr>
            <a:picLocks noChangeAspect="1"/>
          </p:cNvPicPr>
          <p:nvPr/>
        </p:nvPicPr>
        <p:blipFill>
          <a:blip r:embed="rId5"/>
          <a:stretch>
            <a:fillRect/>
          </a:stretch>
        </p:blipFill>
        <p:spPr>
          <a:xfrm>
            <a:off x="4551977" y="3200400"/>
            <a:ext cx="3556472" cy="3429000"/>
          </a:xfrm>
          <a:prstGeom prst="rect">
            <a:avLst/>
          </a:prstGeom>
        </p:spPr>
      </p:pic>
      <p:pic>
        <p:nvPicPr>
          <p:cNvPr id="13" name="Picture 12" descr="A graph of a number of samples&#10;&#10;Description automatically generated">
            <a:extLst>
              <a:ext uri="{FF2B5EF4-FFF2-40B4-BE49-F238E27FC236}">
                <a16:creationId xmlns:a16="http://schemas.microsoft.com/office/drawing/2014/main" id="{768E996B-04A8-CC89-4461-82F8C13312C4}"/>
              </a:ext>
            </a:extLst>
          </p:cNvPr>
          <p:cNvPicPr>
            <a:picLocks noChangeAspect="1"/>
          </p:cNvPicPr>
          <p:nvPr/>
        </p:nvPicPr>
        <p:blipFill>
          <a:blip r:embed="rId6"/>
          <a:stretch>
            <a:fillRect/>
          </a:stretch>
        </p:blipFill>
        <p:spPr>
          <a:xfrm>
            <a:off x="8207585" y="1802133"/>
            <a:ext cx="3838968" cy="2796533"/>
          </a:xfrm>
          <a:prstGeom prst="rect">
            <a:avLst/>
          </a:prstGeom>
        </p:spPr>
      </p:pic>
    </p:spTree>
    <p:extLst>
      <p:ext uri="{BB962C8B-B14F-4D97-AF65-F5344CB8AC3E}">
        <p14:creationId xmlns:p14="http://schemas.microsoft.com/office/powerpoint/2010/main" val="3527004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diagram&#10;&#10;Description automatically generated">
            <a:extLst>
              <a:ext uri="{FF2B5EF4-FFF2-40B4-BE49-F238E27FC236}">
                <a16:creationId xmlns:a16="http://schemas.microsoft.com/office/drawing/2014/main" id="{2270E26E-8E86-05A4-799A-C91E5CE448AA}"/>
              </a:ext>
            </a:extLst>
          </p:cNvPr>
          <p:cNvPicPr>
            <a:picLocks noChangeAspect="1"/>
          </p:cNvPicPr>
          <p:nvPr/>
        </p:nvPicPr>
        <p:blipFill>
          <a:blip r:embed="rId2"/>
          <a:stretch>
            <a:fillRect/>
          </a:stretch>
        </p:blipFill>
        <p:spPr>
          <a:xfrm>
            <a:off x="1378630" y="2594610"/>
            <a:ext cx="9434739" cy="3401002"/>
          </a:xfrm>
          <a:prstGeom prst="rect">
            <a:avLst/>
          </a:prstGeom>
        </p:spPr>
      </p:pic>
      <p:sp>
        <p:nvSpPr>
          <p:cNvPr id="6" name="Down Arrow 5">
            <a:extLst>
              <a:ext uri="{FF2B5EF4-FFF2-40B4-BE49-F238E27FC236}">
                <a16:creationId xmlns:a16="http://schemas.microsoft.com/office/drawing/2014/main" id="{D4FD66F3-60DD-422B-E7CC-FF238607987F}"/>
              </a:ext>
            </a:extLst>
          </p:cNvPr>
          <p:cNvSpPr/>
          <p:nvPr/>
        </p:nvSpPr>
        <p:spPr>
          <a:xfrm>
            <a:off x="2806262" y="2448911"/>
            <a:ext cx="315311" cy="704193"/>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PE"/>
          </a:p>
        </p:txBody>
      </p:sp>
      <p:sp>
        <p:nvSpPr>
          <p:cNvPr id="7" name="Down Arrow 6">
            <a:extLst>
              <a:ext uri="{FF2B5EF4-FFF2-40B4-BE49-F238E27FC236}">
                <a16:creationId xmlns:a16="http://schemas.microsoft.com/office/drawing/2014/main" id="{584EDD18-EDE2-C76A-4C8F-B39188843633}"/>
              </a:ext>
            </a:extLst>
          </p:cNvPr>
          <p:cNvSpPr/>
          <p:nvPr/>
        </p:nvSpPr>
        <p:spPr>
          <a:xfrm>
            <a:off x="4587765" y="3358056"/>
            <a:ext cx="315311" cy="704193"/>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PE"/>
          </a:p>
        </p:txBody>
      </p:sp>
      <p:sp>
        <p:nvSpPr>
          <p:cNvPr id="8" name="Down Arrow 7">
            <a:extLst>
              <a:ext uri="{FF2B5EF4-FFF2-40B4-BE49-F238E27FC236}">
                <a16:creationId xmlns:a16="http://schemas.microsoft.com/office/drawing/2014/main" id="{58A44ED0-0A2E-53AB-B45D-29A09D492236}"/>
              </a:ext>
            </a:extLst>
          </p:cNvPr>
          <p:cNvSpPr/>
          <p:nvPr/>
        </p:nvSpPr>
        <p:spPr>
          <a:xfrm>
            <a:off x="7700567" y="3116318"/>
            <a:ext cx="315311" cy="704193"/>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PE"/>
          </a:p>
        </p:txBody>
      </p:sp>
      <p:sp>
        <p:nvSpPr>
          <p:cNvPr id="9" name="TextBox 8">
            <a:extLst>
              <a:ext uri="{FF2B5EF4-FFF2-40B4-BE49-F238E27FC236}">
                <a16:creationId xmlns:a16="http://schemas.microsoft.com/office/drawing/2014/main" id="{6E6AAD97-A1FD-273F-C0BA-F1701F81E885}"/>
              </a:ext>
            </a:extLst>
          </p:cNvPr>
          <p:cNvSpPr txBox="1"/>
          <p:nvPr/>
        </p:nvSpPr>
        <p:spPr>
          <a:xfrm>
            <a:off x="2371857" y="2058754"/>
            <a:ext cx="1781503" cy="369332"/>
          </a:xfrm>
          <a:prstGeom prst="rect">
            <a:avLst/>
          </a:prstGeom>
          <a:noFill/>
        </p:spPr>
        <p:txBody>
          <a:bodyPr wrap="square" rtlCol="0">
            <a:spAutoFit/>
          </a:bodyPr>
          <a:lstStyle/>
          <a:p>
            <a:r>
              <a:rPr lang="en-PE" dirty="0"/>
              <a:t>CNN + PReLU</a:t>
            </a:r>
          </a:p>
        </p:txBody>
      </p:sp>
      <p:sp>
        <p:nvSpPr>
          <p:cNvPr id="11" name="TextBox 10">
            <a:extLst>
              <a:ext uri="{FF2B5EF4-FFF2-40B4-BE49-F238E27FC236}">
                <a16:creationId xmlns:a16="http://schemas.microsoft.com/office/drawing/2014/main" id="{4C6096F4-B94D-BD64-BEC8-5F90EE4E1006}"/>
              </a:ext>
            </a:extLst>
          </p:cNvPr>
          <p:cNvSpPr txBox="1"/>
          <p:nvPr/>
        </p:nvSpPr>
        <p:spPr>
          <a:xfrm>
            <a:off x="7511380" y="2783772"/>
            <a:ext cx="693683" cy="369332"/>
          </a:xfrm>
          <a:prstGeom prst="rect">
            <a:avLst/>
          </a:prstGeom>
          <a:noFill/>
        </p:spPr>
        <p:txBody>
          <a:bodyPr wrap="square" rtlCol="0">
            <a:spAutoFit/>
          </a:bodyPr>
          <a:lstStyle/>
          <a:p>
            <a:r>
              <a:rPr lang="en-PE" dirty="0"/>
              <a:t>FCN</a:t>
            </a:r>
          </a:p>
        </p:txBody>
      </p:sp>
      <p:sp>
        <p:nvSpPr>
          <p:cNvPr id="12" name="Down Arrow 11">
            <a:extLst>
              <a:ext uri="{FF2B5EF4-FFF2-40B4-BE49-F238E27FC236}">
                <a16:creationId xmlns:a16="http://schemas.microsoft.com/office/drawing/2014/main" id="{B990C435-D15F-FA9F-9355-CA735CD44D8B}"/>
              </a:ext>
            </a:extLst>
          </p:cNvPr>
          <p:cNvSpPr/>
          <p:nvPr/>
        </p:nvSpPr>
        <p:spPr>
          <a:xfrm rot="10800000">
            <a:off x="6238759" y="3710152"/>
            <a:ext cx="315311" cy="704193"/>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PE"/>
          </a:p>
        </p:txBody>
      </p:sp>
      <p:sp>
        <p:nvSpPr>
          <p:cNvPr id="13" name="TextBox 12">
            <a:extLst>
              <a:ext uri="{FF2B5EF4-FFF2-40B4-BE49-F238E27FC236}">
                <a16:creationId xmlns:a16="http://schemas.microsoft.com/office/drawing/2014/main" id="{CFCF95A6-DBF9-6FAB-058E-66B92DB93495}"/>
              </a:ext>
            </a:extLst>
          </p:cNvPr>
          <p:cNvSpPr txBox="1"/>
          <p:nvPr/>
        </p:nvSpPr>
        <p:spPr>
          <a:xfrm>
            <a:off x="5581860" y="4362663"/>
            <a:ext cx="2118707" cy="369332"/>
          </a:xfrm>
          <a:prstGeom prst="rect">
            <a:avLst/>
          </a:prstGeom>
          <a:noFill/>
        </p:spPr>
        <p:txBody>
          <a:bodyPr wrap="square" rtlCol="0">
            <a:spAutoFit/>
          </a:bodyPr>
          <a:lstStyle/>
          <a:p>
            <a:r>
              <a:rPr lang="en-PE" dirty="0"/>
              <a:t>Dense Chimera</a:t>
            </a:r>
          </a:p>
        </p:txBody>
      </p:sp>
      <p:sp>
        <p:nvSpPr>
          <p:cNvPr id="14" name="TextBox 13">
            <a:extLst>
              <a:ext uri="{FF2B5EF4-FFF2-40B4-BE49-F238E27FC236}">
                <a16:creationId xmlns:a16="http://schemas.microsoft.com/office/drawing/2014/main" id="{321EA07B-6BFC-62C9-3FD0-13EDFEF49AFE}"/>
              </a:ext>
            </a:extLst>
          </p:cNvPr>
          <p:cNvSpPr txBox="1"/>
          <p:nvPr/>
        </p:nvSpPr>
        <p:spPr>
          <a:xfrm>
            <a:off x="1206095" y="732776"/>
            <a:ext cx="9894568" cy="646331"/>
          </a:xfrm>
          <a:prstGeom prst="rect">
            <a:avLst/>
          </a:prstGeom>
          <a:noFill/>
        </p:spPr>
        <p:txBody>
          <a:bodyPr wrap="none" rtlCol="0">
            <a:spAutoFit/>
          </a:bodyPr>
          <a:lstStyle/>
          <a:p>
            <a:r>
              <a:rPr lang="en-PE" dirty="0"/>
              <a:t>Model #7 – Unconditioned Hierarchical CNN Encoder w/ PReLU Act. Fn. &amp; Unconditioned CNN Decoder </a:t>
            </a:r>
          </a:p>
          <a:p>
            <a:r>
              <a:rPr lang="en-PE" dirty="0"/>
              <a:t>                  + </a:t>
            </a:r>
            <a:r>
              <a:rPr lang="en-US" dirty="0"/>
              <a:t>Fully Dense </a:t>
            </a:r>
            <a:r>
              <a:rPr lang="en-PE" dirty="0"/>
              <a:t>RBM</a:t>
            </a:r>
          </a:p>
        </p:txBody>
      </p:sp>
      <p:sp>
        <p:nvSpPr>
          <p:cNvPr id="2" name="Multiply 1">
            <a:extLst>
              <a:ext uri="{FF2B5EF4-FFF2-40B4-BE49-F238E27FC236}">
                <a16:creationId xmlns:a16="http://schemas.microsoft.com/office/drawing/2014/main" id="{C2F40723-7D06-1737-6464-4A580AF0DB89}"/>
              </a:ext>
            </a:extLst>
          </p:cNvPr>
          <p:cNvSpPr/>
          <p:nvPr/>
        </p:nvSpPr>
        <p:spPr>
          <a:xfrm>
            <a:off x="1220974" y="6201103"/>
            <a:ext cx="315311" cy="31531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E"/>
          </a:p>
        </p:txBody>
      </p:sp>
      <p:sp>
        <p:nvSpPr>
          <p:cNvPr id="3" name="TextBox 2">
            <a:extLst>
              <a:ext uri="{FF2B5EF4-FFF2-40B4-BE49-F238E27FC236}">
                <a16:creationId xmlns:a16="http://schemas.microsoft.com/office/drawing/2014/main" id="{D02712E1-D196-873D-6A8F-18DFCCF7F19C}"/>
              </a:ext>
            </a:extLst>
          </p:cNvPr>
          <p:cNvSpPr txBox="1"/>
          <p:nvPr/>
        </p:nvSpPr>
        <p:spPr>
          <a:xfrm>
            <a:off x="1536285" y="6180473"/>
            <a:ext cx="3926482" cy="369332"/>
          </a:xfrm>
          <a:prstGeom prst="rect">
            <a:avLst/>
          </a:prstGeom>
          <a:noFill/>
        </p:spPr>
        <p:txBody>
          <a:bodyPr wrap="square" rtlCol="0">
            <a:spAutoFit/>
          </a:bodyPr>
          <a:lstStyle/>
          <a:p>
            <a:r>
              <a:rPr lang="en-PE" dirty="0"/>
              <a:t>Connection removed from model</a:t>
            </a:r>
          </a:p>
        </p:txBody>
      </p:sp>
      <p:sp>
        <p:nvSpPr>
          <p:cNvPr id="4" name="Multiply 3">
            <a:extLst>
              <a:ext uri="{FF2B5EF4-FFF2-40B4-BE49-F238E27FC236}">
                <a16:creationId xmlns:a16="http://schemas.microsoft.com/office/drawing/2014/main" id="{C3C7D5F9-C7A9-10EF-1A28-3B0ABAC83676}"/>
              </a:ext>
            </a:extLst>
          </p:cNvPr>
          <p:cNvSpPr/>
          <p:nvPr/>
        </p:nvSpPr>
        <p:spPr>
          <a:xfrm>
            <a:off x="2056546" y="4305621"/>
            <a:ext cx="315311" cy="31531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E"/>
          </a:p>
        </p:txBody>
      </p:sp>
      <p:sp>
        <p:nvSpPr>
          <p:cNvPr id="15" name="Multiply 14">
            <a:extLst>
              <a:ext uri="{FF2B5EF4-FFF2-40B4-BE49-F238E27FC236}">
                <a16:creationId xmlns:a16="http://schemas.microsoft.com/office/drawing/2014/main" id="{D2E81C69-D754-BD1F-F40A-940E395658E1}"/>
              </a:ext>
            </a:extLst>
          </p:cNvPr>
          <p:cNvSpPr/>
          <p:nvPr/>
        </p:nvSpPr>
        <p:spPr>
          <a:xfrm>
            <a:off x="2976201" y="5060731"/>
            <a:ext cx="315311" cy="31531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E"/>
          </a:p>
        </p:txBody>
      </p:sp>
      <p:sp>
        <p:nvSpPr>
          <p:cNvPr id="16" name="Multiply 15">
            <a:extLst>
              <a:ext uri="{FF2B5EF4-FFF2-40B4-BE49-F238E27FC236}">
                <a16:creationId xmlns:a16="http://schemas.microsoft.com/office/drawing/2014/main" id="{513A053C-8760-9834-89C8-88B88DF9BFA0}"/>
              </a:ext>
            </a:extLst>
          </p:cNvPr>
          <p:cNvSpPr/>
          <p:nvPr/>
        </p:nvSpPr>
        <p:spPr>
          <a:xfrm>
            <a:off x="4398578" y="5566488"/>
            <a:ext cx="315311" cy="31531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E"/>
          </a:p>
        </p:txBody>
      </p:sp>
      <p:sp>
        <p:nvSpPr>
          <p:cNvPr id="17" name="TextBox 16">
            <a:extLst>
              <a:ext uri="{FF2B5EF4-FFF2-40B4-BE49-F238E27FC236}">
                <a16:creationId xmlns:a16="http://schemas.microsoft.com/office/drawing/2014/main" id="{B9E4A241-999C-C168-BC41-020174FF276C}"/>
              </a:ext>
            </a:extLst>
          </p:cNvPr>
          <p:cNvSpPr txBox="1"/>
          <p:nvPr/>
        </p:nvSpPr>
        <p:spPr>
          <a:xfrm>
            <a:off x="4153360" y="2995539"/>
            <a:ext cx="1781503" cy="369332"/>
          </a:xfrm>
          <a:prstGeom prst="rect">
            <a:avLst/>
          </a:prstGeom>
          <a:noFill/>
        </p:spPr>
        <p:txBody>
          <a:bodyPr wrap="square" rtlCol="0">
            <a:spAutoFit/>
          </a:bodyPr>
          <a:lstStyle/>
          <a:p>
            <a:r>
              <a:rPr lang="en-PE" dirty="0"/>
              <a:t>CNN + PReLU</a:t>
            </a:r>
          </a:p>
        </p:txBody>
      </p:sp>
    </p:spTree>
    <p:extLst>
      <p:ext uri="{BB962C8B-B14F-4D97-AF65-F5344CB8AC3E}">
        <p14:creationId xmlns:p14="http://schemas.microsoft.com/office/powerpoint/2010/main" val="1808927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energy per event&#10;&#10;Description automatically generated">
            <a:extLst>
              <a:ext uri="{FF2B5EF4-FFF2-40B4-BE49-F238E27FC236}">
                <a16:creationId xmlns:a16="http://schemas.microsoft.com/office/drawing/2014/main" id="{C9F8F83D-30E7-4741-C4C4-7014BD1FC9A8}"/>
              </a:ext>
            </a:extLst>
          </p:cNvPr>
          <p:cNvPicPr>
            <a:picLocks noChangeAspect="1"/>
          </p:cNvPicPr>
          <p:nvPr/>
        </p:nvPicPr>
        <p:blipFill>
          <a:blip r:embed="rId2"/>
          <a:stretch>
            <a:fillRect/>
          </a:stretch>
        </p:blipFill>
        <p:spPr>
          <a:xfrm>
            <a:off x="0" y="225630"/>
            <a:ext cx="3548756" cy="2755075"/>
          </a:xfrm>
          <a:prstGeom prst="rect">
            <a:avLst/>
          </a:prstGeom>
        </p:spPr>
      </p:pic>
      <p:pic>
        <p:nvPicPr>
          <p:cNvPr id="7" name="Picture 6" descr="A graph of a diagram&#10;&#10;Description automatically generated with medium confidence">
            <a:extLst>
              <a:ext uri="{FF2B5EF4-FFF2-40B4-BE49-F238E27FC236}">
                <a16:creationId xmlns:a16="http://schemas.microsoft.com/office/drawing/2014/main" id="{F054C8E8-1514-79A2-5991-CC8614562CF3}"/>
              </a:ext>
            </a:extLst>
          </p:cNvPr>
          <p:cNvPicPr>
            <a:picLocks noChangeAspect="1"/>
          </p:cNvPicPr>
          <p:nvPr/>
        </p:nvPicPr>
        <p:blipFill>
          <a:blip r:embed="rId3"/>
          <a:stretch>
            <a:fillRect/>
          </a:stretch>
        </p:blipFill>
        <p:spPr>
          <a:xfrm>
            <a:off x="104682" y="2980705"/>
            <a:ext cx="3559176" cy="3532909"/>
          </a:xfrm>
          <a:prstGeom prst="rect">
            <a:avLst/>
          </a:prstGeom>
        </p:spPr>
      </p:pic>
      <p:pic>
        <p:nvPicPr>
          <p:cNvPr id="9" name="Picture 8" descr="A graph with different colored lines&#10;&#10;Description automatically generated">
            <a:extLst>
              <a:ext uri="{FF2B5EF4-FFF2-40B4-BE49-F238E27FC236}">
                <a16:creationId xmlns:a16="http://schemas.microsoft.com/office/drawing/2014/main" id="{6499B224-A370-C35E-D77D-8A456B3BDACB}"/>
              </a:ext>
            </a:extLst>
          </p:cNvPr>
          <p:cNvPicPr>
            <a:picLocks noChangeAspect="1"/>
          </p:cNvPicPr>
          <p:nvPr/>
        </p:nvPicPr>
        <p:blipFill>
          <a:blip r:embed="rId4"/>
          <a:stretch>
            <a:fillRect/>
          </a:stretch>
        </p:blipFill>
        <p:spPr>
          <a:xfrm>
            <a:off x="3663858" y="225630"/>
            <a:ext cx="3594369" cy="2755075"/>
          </a:xfrm>
          <a:prstGeom prst="rect">
            <a:avLst/>
          </a:prstGeom>
        </p:spPr>
      </p:pic>
      <p:pic>
        <p:nvPicPr>
          <p:cNvPr id="11" name="Picture 10" descr="A graph of layers&#10;&#10;Description automatically generated with medium confidence">
            <a:extLst>
              <a:ext uri="{FF2B5EF4-FFF2-40B4-BE49-F238E27FC236}">
                <a16:creationId xmlns:a16="http://schemas.microsoft.com/office/drawing/2014/main" id="{B80EF2CB-39A7-339D-44CF-9F439875DA3C}"/>
              </a:ext>
            </a:extLst>
          </p:cNvPr>
          <p:cNvPicPr>
            <a:picLocks noChangeAspect="1"/>
          </p:cNvPicPr>
          <p:nvPr/>
        </p:nvPicPr>
        <p:blipFill>
          <a:blip r:embed="rId5"/>
          <a:stretch>
            <a:fillRect/>
          </a:stretch>
        </p:blipFill>
        <p:spPr>
          <a:xfrm>
            <a:off x="3812979" y="2980705"/>
            <a:ext cx="3637847" cy="3532909"/>
          </a:xfrm>
          <a:prstGeom prst="rect">
            <a:avLst/>
          </a:prstGeom>
        </p:spPr>
      </p:pic>
      <p:pic>
        <p:nvPicPr>
          <p:cNvPr id="13" name="Picture 12" descr="A graph of a number of samples&#10;&#10;Description automatically generated with medium confidence">
            <a:extLst>
              <a:ext uri="{FF2B5EF4-FFF2-40B4-BE49-F238E27FC236}">
                <a16:creationId xmlns:a16="http://schemas.microsoft.com/office/drawing/2014/main" id="{767CC387-DD6A-E42A-1800-894FD30D440B}"/>
              </a:ext>
            </a:extLst>
          </p:cNvPr>
          <p:cNvPicPr>
            <a:picLocks noChangeAspect="1"/>
          </p:cNvPicPr>
          <p:nvPr/>
        </p:nvPicPr>
        <p:blipFill>
          <a:blip r:embed="rId6"/>
          <a:stretch>
            <a:fillRect/>
          </a:stretch>
        </p:blipFill>
        <p:spPr>
          <a:xfrm>
            <a:off x="7521776" y="1828306"/>
            <a:ext cx="4565542" cy="3218707"/>
          </a:xfrm>
          <a:prstGeom prst="rect">
            <a:avLst/>
          </a:prstGeom>
        </p:spPr>
      </p:pic>
    </p:spTree>
    <p:extLst>
      <p:ext uri="{BB962C8B-B14F-4D97-AF65-F5344CB8AC3E}">
        <p14:creationId xmlns:p14="http://schemas.microsoft.com/office/powerpoint/2010/main" val="3582426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energy per event&#10;&#10;Description automatically generated">
            <a:extLst>
              <a:ext uri="{FF2B5EF4-FFF2-40B4-BE49-F238E27FC236}">
                <a16:creationId xmlns:a16="http://schemas.microsoft.com/office/drawing/2014/main" id="{81744B54-32A7-35F3-E5DE-EBE81208EFF9}"/>
              </a:ext>
            </a:extLst>
          </p:cNvPr>
          <p:cNvPicPr>
            <a:picLocks noChangeAspect="1"/>
          </p:cNvPicPr>
          <p:nvPr/>
        </p:nvPicPr>
        <p:blipFill>
          <a:blip r:embed="rId2"/>
          <a:stretch>
            <a:fillRect/>
          </a:stretch>
        </p:blipFill>
        <p:spPr>
          <a:xfrm>
            <a:off x="171949" y="150641"/>
            <a:ext cx="3762691" cy="2814981"/>
          </a:xfrm>
          <a:prstGeom prst="rect">
            <a:avLst/>
          </a:prstGeom>
        </p:spPr>
      </p:pic>
      <p:pic>
        <p:nvPicPr>
          <p:cNvPr id="7" name="Picture 6" descr="A graph of different layers&#10;&#10;Description automatically generated">
            <a:extLst>
              <a:ext uri="{FF2B5EF4-FFF2-40B4-BE49-F238E27FC236}">
                <a16:creationId xmlns:a16="http://schemas.microsoft.com/office/drawing/2014/main" id="{A128DFEE-0761-061D-43E9-6B37D2A055B2}"/>
              </a:ext>
            </a:extLst>
          </p:cNvPr>
          <p:cNvPicPr>
            <a:picLocks noChangeAspect="1"/>
          </p:cNvPicPr>
          <p:nvPr/>
        </p:nvPicPr>
        <p:blipFill>
          <a:blip r:embed="rId3"/>
          <a:stretch>
            <a:fillRect/>
          </a:stretch>
        </p:blipFill>
        <p:spPr>
          <a:xfrm>
            <a:off x="355810" y="3105065"/>
            <a:ext cx="3578830" cy="3521675"/>
          </a:xfrm>
          <a:prstGeom prst="rect">
            <a:avLst/>
          </a:prstGeom>
        </p:spPr>
      </p:pic>
      <p:pic>
        <p:nvPicPr>
          <p:cNvPr id="9" name="Picture 8" descr="A graph of a normal distribution&#10;&#10;Description automatically generated with medium confidence">
            <a:extLst>
              <a:ext uri="{FF2B5EF4-FFF2-40B4-BE49-F238E27FC236}">
                <a16:creationId xmlns:a16="http://schemas.microsoft.com/office/drawing/2014/main" id="{6F941956-2ACE-0EDE-99FD-B4845B25C610}"/>
              </a:ext>
            </a:extLst>
          </p:cNvPr>
          <p:cNvPicPr>
            <a:picLocks noChangeAspect="1"/>
          </p:cNvPicPr>
          <p:nvPr/>
        </p:nvPicPr>
        <p:blipFill>
          <a:blip r:embed="rId4"/>
          <a:stretch>
            <a:fillRect/>
          </a:stretch>
        </p:blipFill>
        <p:spPr>
          <a:xfrm>
            <a:off x="8239959" y="1953577"/>
            <a:ext cx="3776565" cy="2771433"/>
          </a:xfrm>
          <a:prstGeom prst="rect">
            <a:avLst/>
          </a:prstGeom>
        </p:spPr>
      </p:pic>
      <p:pic>
        <p:nvPicPr>
          <p:cNvPr id="11" name="Picture 10" descr="A graph with numbers and symbols&#10;&#10;Description automatically generated">
            <a:extLst>
              <a:ext uri="{FF2B5EF4-FFF2-40B4-BE49-F238E27FC236}">
                <a16:creationId xmlns:a16="http://schemas.microsoft.com/office/drawing/2014/main" id="{33558D20-E05B-7FF5-F403-96218321BA6D}"/>
              </a:ext>
            </a:extLst>
          </p:cNvPr>
          <p:cNvPicPr>
            <a:picLocks noChangeAspect="1"/>
          </p:cNvPicPr>
          <p:nvPr/>
        </p:nvPicPr>
        <p:blipFill>
          <a:blip r:embed="rId5"/>
          <a:stretch>
            <a:fillRect/>
          </a:stretch>
        </p:blipFill>
        <p:spPr>
          <a:xfrm>
            <a:off x="3934640" y="150641"/>
            <a:ext cx="4023111" cy="2949637"/>
          </a:xfrm>
          <a:prstGeom prst="rect">
            <a:avLst/>
          </a:prstGeom>
        </p:spPr>
      </p:pic>
      <p:pic>
        <p:nvPicPr>
          <p:cNvPr id="13" name="Picture 12" descr="A graph of a graph&#10;&#10;Description automatically generated with medium confidence">
            <a:extLst>
              <a:ext uri="{FF2B5EF4-FFF2-40B4-BE49-F238E27FC236}">
                <a16:creationId xmlns:a16="http://schemas.microsoft.com/office/drawing/2014/main" id="{24B2DBFC-ED36-B015-F84E-CB890304D022}"/>
              </a:ext>
            </a:extLst>
          </p:cNvPr>
          <p:cNvPicPr>
            <a:picLocks noChangeAspect="1"/>
          </p:cNvPicPr>
          <p:nvPr/>
        </p:nvPicPr>
        <p:blipFill>
          <a:blip r:embed="rId6"/>
          <a:stretch>
            <a:fillRect/>
          </a:stretch>
        </p:blipFill>
        <p:spPr>
          <a:xfrm>
            <a:off x="4324277" y="3105065"/>
            <a:ext cx="3526045" cy="3521675"/>
          </a:xfrm>
          <a:prstGeom prst="rect">
            <a:avLst/>
          </a:prstGeom>
        </p:spPr>
      </p:pic>
      <p:sp>
        <p:nvSpPr>
          <p:cNvPr id="2" name="TextBox 1">
            <a:extLst>
              <a:ext uri="{FF2B5EF4-FFF2-40B4-BE49-F238E27FC236}">
                <a16:creationId xmlns:a16="http://schemas.microsoft.com/office/drawing/2014/main" id="{0100ACE3-7F99-A401-0EF2-5FD3A6A65924}"/>
              </a:ext>
            </a:extLst>
          </p:cNvPr>
          <p:cNvSpPr txBox="1"/>
          <p:nvPr/>
        </p:nvSpPr>
        <p:spPr>
          <a:xfrm>
            <a:off x="9797143" y="4676527"/>
            <a:ext cx="1073499" cy="307777"/>
          </a:xfrm>
          <a:prstGeom prst="rect">
            <a:avLst/>
          </a:prstGeom>
          <a:noFill/>
        </p:spPr>
        <p:txBody>
          <a:bodyPr wrap="none" rtlCol="0">
            <a:spAutoFit/>
          </a:bodyPr>
          <a:lstStyle/>
          <a:p>
            <a:r>
              <a:rPr lang="en-PE" sz="1400" dirty="0"/>
              <a:t>RBM Energy</a:t>
            </a:r>
          </a:p>
        </p:txBody>
      </p:sp>
      <p:sp>
        <p:nvSpPr>
          <p:cNvPr id="3" name="TextBox 2">
            <a:extLst>
              <a:ext uri="{FF2B5EF4-FFF2-40B4-BE49-F238E27FC236}">
                <a16:creationId xmlns:a16="http://schemas.microsoft.com/office/drawing/2014/main" id="{4F90C163-2D9F-191F-1BD5-8104A8D66228}"/>
              </a:ext>
            </a:extLst>
          </p:cNvPr>
          <p:cNvSpPr txBox="1"/>
          <p:nvPr/>
        </p:nvSpPr>
        <p:spPr>
          <a:xfrm rot="16200000">
            <a:off x="7612608" y="3275111"/>
            <a:ext cx="946926" cy="307777"/>
          </a:xfrm>
          <a:prstGeom prst="rect">
            <a:avLst/>
          </a:prstGeom>
          <a:noFill/>
        </p:spPr>
        <p:txBody>
          <a:bodyPr wrap="none" rtlCol="0">
            <a:spAutoFit/>
          </a:bodyPr>
          <a:lstStyle/>
          <a:p>
            <a:r>
              <a:rPr lang="en-PE" sz="1400" dirty="0"/>
              <a:t>Frequency</a:t>
            </a:r>
          </a:p>
        </p:txBody>
      </p:sp>
      <p:sp>
        <p:nvSpPr>
          <p:cNvPr id="4" name="TextBox 3">
            <a:extLst>
              <a:ext uri="{FF2B5EF4-FFF2-40B4-BE49-F238E27FC236}">
                <a16:creationId xmlns:a16="http://schemas.microsoft.com/office/drawing/2014/main" id="{83B0140A-CF5E-572E-799E-AC30A94CBB19}"/>
              </a:ext>
            </a:extLst>
          </p:cNvPr>
          <p:cNvSpPr txBox="1"/>
          <p:nvPr/>
        </p:nvSpPr>
        <p:spPr>
          <a:xfrm>
            <a:off x="8662559" y="473580"/>
            <a:ext cx="3353965" cy="1384995"/>
          </a:xfrm>
          <a:prstGeom prst="rect">
            <a:avLst/>
          </a:prstGeom>
          <a:noFill/>
        </p:spPr>
        <p:txBody>
          <a:bodyPr wrap="square" rtlCol="0">
            <a:spAutoFit/>
          </a:bodyPr>
          <a:lstStyle/>
          <a:p>
            <a:r>
              <a:rPr lang="en-PE" sz="1200" dirty="0"/>
              <a:t>Note: </a:t>
            </a:r>
            <a:r>
              <a:rPr lang="en-US" sz="1200" b="0" i="0" dirty="0">
                <a:effectLst/>
                <a:latin typeface="Slack-Lato"/>
              </a:rPr>
              <a:t>Orange histogram corresponds to RBM energy evaluated over encoded data samples from approx. posterior. Blue histogram corresponds to RBM energy evaluated over samples generated via Gibbs sampling in latent space. We expect overlap between the two histograms for well-trained models</a:t>
            </a:r>
            <a:endParaRPr lang="en-PE" sz="1200" dirty="0"/>
          </a:p>
        </p:txBody>
      </p:sp>
    </p:spTree>
    <p:extLst>
      <p:ext uri="{BB962C8B-B14F-4D97-AF65-F5344CB8AC3E}">
        <p14:creationId xmlns:p14="http://schemas.microsoft.com/office/powerpoint/2010/main" val="2724466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diagram&#10;&#10;Description automatically generated">
            <a:extLst>
              <a:ext uri="{FF2B5EF4-FFF2-40B4-BE49-F238E27FC236}">
                <a16:creationId xmlns:a16="http://schemas.microsoft.com/office/drawing/2014/main" id="{2270E26E-8E86-05A4-799A-C91E5CE448AA}"/>
              </a:ext>
            </a:extLst>
          </p:cNvPr>
          <p:cNvPicPr>
            <a:picLocks noChangeAspect="1"/>
          </p:cNvPicPr>
          <p:nvPr/>
        </p:nvPicPr>
        <p:blipFill>
          <a:blip r:embed="rId2"/>
          <a:stretch>
            <a:fillRect/>
          </a:stretch>
        </p:blipFill>
        <p:spPr>
          <a:xfrm>
            <a:off x="1378630" y="2594610"/>
            <a:ext cx="9434739" cy="3401002"/>
          </a:xfrm>
          <a:prstGeom prst="rect">
            <a:avLst/>
          </a:prstGeom>
        </p:spPr>
      </p:pic>
      <p:sp>
        <p:nvSpPr>
          <p:cNvPr id="6" name="Down Arrow 5">
            <a:extLst>
              <a:ext uri="{FF2B5EF4-FFF2-40B4-BE49-F238E27FC236}">
                <a16:creationId xmlns:a16="http://schemas.microsoft.com/office/drawing/2014/main" id="{D4FD66F3-60DD-422B-E7CC-FF238607987F}"/>
              </a:ext>
            </a:extLst>
          </p:cNvPr>
          <p:cNvSpPr/>
          <p:nvPr/>
        </p:nvSpPr>
        <p:spPr>
          <a:xfrm>
            <a:off x="2806262" y="2448911"/>
            <a:ext cx="315311" cy="704193"/>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PE"/>
          </a:p>
        </p:txBody>
      </p:sp>
      <p:sp>
        <p:nvSpPr>
          <p:cNvPr id="7" name="Down Arrow 6">
            <a:extLst>
              <a:ext uri="{FF2B5EF4-FFF2-40B4-BE49-F238E27FC236}">
                <a16:creationId xmlns:a16="http://schemas.microsoft.com/office/drawing/2014/main" id="{584EDD18-EDE2-C76A-4C8F-B39188843633}"/>
              </a:ext>
            </a:extLst>
          </p:cNvPr>
          <p:cNvSpPr/>
          <p:nvPr/>
        </p:nvSpPr>
        <p:spPr>
          <a:xfrm>
            <a:off x="4587765" y="3358056"/>
            <a:ext cx="315311" cy="704193"/>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PE"/>
          </a:p>
        </p:txBody>
      </p:sp>
      <p:sp>
        <p:nvSpPr>
          <p:cNvPr id="8" name="Down Arrow 7">
            <a:extLst>
              <a:ext uri="{FF2B5EF4-FFF2-40B4-BE49-F238E27FC236}">
                <a16:creationId xmlns:a16="http://schemas.microsoft.com/office/drawing/2014/main" id="{58A44ED0-0A2E-53AB-B45D-29A09D492236}"/>
              </a:ext>
            </a:extLst>
          </p:cNvPr>
          <p:cNvSpPr/>
          <p:nvPr/>
        </p:nvSpPr>
        <p:spPr>
          <a:xfrm>
            <a:off x="7700567" y="3116318"/>
            <a:ext cx="315311" cy="704193"/>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PE"/>
          </a:p>
        </p:txBody>
      </p:sp>
      <p:sp>
        <p:nvSpPr>
          <p:cNvPr id="9" name="TextBox 8">
            <a:extLst>
              <a:ext uri="{FF2B5EF4-FFF2-40B4-BE49-F238E27FC236}">
                <a16:creationId xmlns:a16="http://schemas.microsoft.com/office/drawing/2014/main" id="{6E6AAD97-A1FD-273F-C0BA-F1701F81E885}"/>
              </a:ext>
            </a:extLst>
          </p:cNvPr>
          <p:cNvSpPr txBox="1"/>
          <p:nvPr/>
        </p:nvSpPr>
        <p:spPr>
          <a:xfrm>
            <a:off x="2617075" y="2128150"/>
            <a:ext cx="693683" cy="369332"/>
          </a:xfrm>
          <a:prstGeom prst="rect">
            <a:avLst/>
          </a:prstGeom>
          <a:noFill/>
        </p:spPr>
        <p:txBody>
          <a:bodyPr wrap="square" rtlCol="0">
            <a:spAutoFit/>
          </a:bodyPr>
          <a:lstStyle/>
          <a:p>
            <a:r>
              <a:rPr lang="en-PE" dirty="0"/>
              <a:t>CNN</a:t>
            </a:r>
          </a:p>
        </p:txBody>
      </p:sp>
      <p:sp>
        <p:nvSpPr>
          <p:cNvPr id="10" name="TextBox 9">
            <a:extLst>
              <a:ext uri="{FF2B5EF4-FFF2-40B4-BE49-F238E27FC236}">
                <a16:creationId xmlns:a16="http://schemas.microsoft.com/office/drawing/2014/main" id="{21CD3ED2-A260-6760-DBD9-1C0F0D819365}"/>
              </a:ext>
            </a:extLst>
          </p:cNvPr>
          <p:cNvSpPr txBox="1"/>
          <p:nvPr/>
        </p:nvSpPr>
        <p:spPr>
          <a:xfrm>
            <a:off x="4398578" y="2988724"/>
            <a:ext cx="693683" cy="369332"/>
          </a:xfrm>
          <a:prstGeom prst="rect">
            <a:avLst/>
          </a:prstGeom>
          <a:noFill/>
        </p:spPr>
        <p:txBody>
          <a:bodyPr wrap="square" rtlCol="0">
            <a:spAutoFit/>
          </a:bodyPr>
          <a:lstStyle/>
          <a:p>
            <a:r>
              <a:rPr lang="en-PE" dirty="0"/>
              <a:t>CNN</a:t>
            </a:r>
          </a:p>
        </p:txBody>
      </p:sp>
      <p:sp>
        <p:nvSpPr>
          <p:cNvPr id="11" name="TextBox 10">
            <a:extLst>
              <a:ext uri="{FF2B5EF4-FFF2-40B4-BE49-F238E27FC236}">
                <a16:creationId xmlns:a16="http://schemas.microsoft.com/office/drawing/2014/main" id="{4C6096F4-B94D-BD64-BEC8-5F90EE4E1006}"/>
              </a:ext>
            </a:extLst>
          </p:cNvPr>
          <p:cNvSpPr txBox="1"/>
          <p:nvPr/>
        </p:nvSpPr>
        <p:spPr>
          <a:xfrm>
            <a:off x="7511380" y="2783772"/>
            <a:ext cx="693683" cy="369332"/>
          </a:xfrm>
          <a:prstGeom prst="rect">
            <a:avLst/>
          </a:prstGeom>
          <a:noFill/>
        </p:spPr>
        <p:txBody>
          <a:bodyPr wrap="square" rtlCol="0">
            <a:spAutoFit/>
          </a:bodyPr>
          <a:lstStyle/>
          <a:p>
            <a:r>
              <a:rPr lang="en-PE" dirty="0"/>
              <a:t>CNN</a:t>
            </a:r>
          </a:p>
        </p:txBody>
      </p:sp>
      <p:sp>
        <p:nvSpPr>
          <p:cNvPr id="12" name="Down Arrow 11">
            <a:extLst>
              <a:ext uri="{FF2B5EF4-FFF2-40B4-BE49-F238E27FC236}">
                <a16:creationId xmlns:a16="http://schemas.microsoft.com/office/drawing/2014/main" id="{B990C435-D15F-FA9F-9355-CA735CD44D8B}"/>
              </a:ext>
            </a:extLst>
          </p:cNvPr>
          <p:cNvSpPr/>
          <p:nvPr/>
        </p:nvSpPr>
        <p:spPr>
          <a:xfrm rot="10800000">
            <a:off x="6238759" y="3710152"/>
            <a:ext cx="315311" cy="704193"/>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PE"/>
          </a:p>
        </p:txBody>
      </p:sp>
      <p:sp>
        <p:nvSpPr>
          <p:cNvPr id="13" name="TextBox 12">
            <a:extLst>
              <a:ext uri="{FF2B5EF4-FFF2-40B4-BE49-F238E27FC236}">
                <a16:creationId xmlns:a16="http://schemas.microsoft.com/office/drawing/2014/main" id="{CFCF95A6-DBF9-6FAB-058E-66B92DB93495}"/>
              </a:ext>
            </a:extLst>
          </p:cNvPr>
          <p:cNvSpPr txBox="1"/>
          <p:nvPr/>
        </p:nvSpPr>
        <p:spPr>
          <a:xfrm>
            <a:off x="5897172" y="4414345"/>
            <a:ext cx="998484" cy="369332"/>
          </a:xfrm>
          <a:prstGeom prst="rect">
            <a:avLst/>
          </a:prstGeom>
          <a:noFill/>
        </p:spPr>
        <p:txBody>
          <a:bodyPr wrap="square" rtlCol="0">
            <a:spAutoFit/>
          </a:bodyPr>
          <a:lstStyle/>
          <a:p>
            <a:r>
              <a:rPr lang="en-PE" dirty="0"/>
              <a:t>Chimera</a:t>
            </a:r>
          </a:p>
        </p:txBody>
      </p:sp>
      <p:sp>
        <p:nvSpPr>
          <p:cNvPr id="14" name="TextBox 13">
            <a:extLst>
              <a:ext uri="{FF2B5EF4-FFF2-40B4-BE49-F238E27FC236}">
                <a16:creationId xmlns:a16="http://schemas.microsoft.com/office/drawing/2014/main" id="{321EA07B-6BFC-62C9-3FD0-13EDFEF49AFE}"/>
              </a:ext>
            </a:extLst>
          </p:cNvPr>
          <p:cNvSpPr txBox="1"/>
          <p:nvPr/>
        </p:nvSpPr>
        <p:spPr>
          <a:xfrm>
            <a:off x="1745138" y="731549"/>
            <a:ext cx="8181920" cy="369332"/>
          </a:xfrm>
          <a:prstGeom prst="rect">
            <a:avLst/>
          </a:prstGeom>
          <a:noFill/>
        </p:spPr>
        <p:txBody>
          <a:bodyPr wrap="none" rtlCol="0">
            <a:spAutoFit/>
          </a:bodyPr>
          <a:lstStyle/>
          <a:p>
            <a:r>
              <a:rPr lang="en-PE" dirty="0"/>
              <a:t>Model #2 – Unconditioned Hierarchical CNN Encoder &amp; Unconditioned CNN Decoder </a:t>
            </a:r>
          </a:p>
        </p:txBody>
      </p:sp>
      <p:sp>
        <p:nvSpPr>
          <p:cNvPr id="2" name="Multiply 1">
            <a:extLst>
              <a:ext uri="{FF2B5EF4-FFF2-40B4-BE49-F238E27FC236}">
                <a16:creationId xmlns:a16="http://schemas.microsoft.com/office/drawing/2014/main" id="{C2F40723-7D06-1737-6464-4A580AF0DB89}"/>
              </a:ext>
            </a:extLst>
          </p:cNvPr>
          <p:cNvSpPr/>
          <p:nvPr/>
        </p:nvSpPr>
        <p:spPr>
          <a:xfrm>
            <a:off x="1220974" y="6201103"/>
            <a:ext cx="315311" cy="31531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E"/>
          </a:p>
        </p:txBody>
      </p:sp>
      <p:sp>
        <p:nvSpPr>
          <p:cNvPr id="3" name="TextBox 2">
            <a:extLst>
              <a:ext uri="{FF2B5EF4-FFF2-40B4-BE49-F238E27FC236}">
                <a16:creationId xmlns:a16="http://schemas.microsoft.com/office/drawing/2014/main" id="{D02712E1-D196-873D-6A8F-18DFCCF7F19C}"/>
              </a:ext>
            </a:extLst>
          </p:cNvPr>
          <p:cNvSpPr txBox="1"/>
          <p:nvPr/>
        </p:nvSpPr>
        <p:spPr>
          <a:xfrm>
            <a:off x="1536285" y="6180473"/>
            <a:ext cx="3926482" cy="369332"/>
          </a:xfrm>
          <a:prstGeom prst="rect">
            <a:avLst/>
          </a:prstGeom>
          <a:noFill/>
        </p:spPr>
        <p:txBody>
          <a:bodyPr wrap="square" rtlCol="0">
            <a:spAutoFit/>
          </a:bodyPr>
          <a:lstStyle/>
          <a:p>
            <a:r>
              <a:rPr lang="en-PE" dirty="0"/>
              <a:t>Connection removed from model</a:t>
            </a:r>
          </a:p>
        </p:txBody>
      </p:sp>
      <p:sp>
        <p:nvSpPr>
          <p:cNvPr id="4" name="Multiply 3">
            <a:extLst>
              <a:ext uri="{FF2B5EF4-FFF2-40B4-BE49-F238E27FC236}">
                <a16:creationId xmlns:a16="http://schemas.microsoft.com/office/drawing/2014/main" id="{C3C7D5F9-C7A9-10EF-1A28-3B0ABAC83676}"/>
              </a:ext>
            </a:extLst>
          </p:cNvPr>
          <p:cNvSpPr/>
          <p:nvPr/>
        </p:nvSpPr>
        <p:spPr>
          <a:xfrm>
            <a:off x="2056546" y="4305621"/>
            <a:ext cx="315311" cy="31531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E"/>
          </a:p>
        </p:txBody>
      </p:sp>
      <p:sp>
        <p:nvSpPr>
          <p:cNvPr id="15" name="Multiply 14">
            <a:extLst>
              <a:ext uri="{FF2B5EF4-FFF2-40B4-BE49-F238E27FC236}">
                <a16:creationId xmlns:a16="http://schemas.microsoft.com/office/drawing/2014/main" id="{D2E81C69-D754-BD1F-F40A-940E395658E1}"/>
              </a:ext>
            </a:extLst>
          </p:cNvPr>
          <p:cNvSpPr/>
          <p:nvPr/>
        </p:nvSpPr>
        <p:spPr>
          <a:xfrm>
            <a:off x="2976201" y="5060731"/>
            <a:ext cx="315311" cy="31531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E"/>
          </a:p>
        </p:txBody>
      </p:sp>
      <p:sp>
        <p:nvSpPr>
          <p:cNvPr id="16" name="Multiply 15">
            <a:extLst>
              <a:ext uri="{FF2B5EF4-FFF2-40B4-BE49-F238E27FC236}">
                <a16:creationId xmlns:a16="http://schemas.microsoft.com/office/drawing/2014/main" id="{513A053C-8760-9834-89C8-88B88DF9BFA0}"/>
              </a:ext>
            </a:extLst>
          </p:cNvPr>
          <p:cNvSpPr/>
          <p:nvPr/>
        </p:nvSpPr>
        <p:spPr>
          <a:xfrm>
            <a:off x="4398578" y="5566488"/>
            <a:ext cx="315311" cy="31531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E"/>
          </a:p>
        </p:txBody>
      </p:sp>
    </p:spTree>
    <p:extLst>
      <p:ext uri="{BB962C8B-B14F-4D97-AF65-F5344CB8AC3E}">
        <p14:creationId xmlns:p14="http://schemas.microsoft.com/office/powerpoint/2010/main" val="800515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energy per event&#10;&#10;Description automatically generated">
            <a:extLst>
              <a:ext uri="{FF2B5EF4-FFF2-40B4-BE49-F238E27FC236}">
                <a16:creationId xmlns:a16="http://schemas.microsoft.com/office/drawing/2014/main" id="{28D30ABC-ACC1-EE47-C37D-A70B4C253655}"/>
              </a:ext>
            </a:extLst>
          </p:cNvPr>
          <p:cNvPicPr>
            <a:picLocks noChangeAspect="1"/>
          </p:cNvPicPr>
          <p:nvPr/>
        </p:nvPicPr>
        <p:blipFill>
          <a:blip r:embed="rId2"/>
          <a:stretch>
            <a:fillRect/>
          </a:stretch>
        </p:blipFill>
        <p:spPr>
          <a:xfrm>
            <a:off x="-1" y="197817"/>
            <a:ext cx="3616033" cy="2818652"/>
          </a:xfrm>
          <a:prstGeom prst="rect">
            <a:avLst/>
          </a:prstGeom>
        </p:spPr>
      </p:pic>
      <p:pic>
        <p:nvPicPr>
          <p:cNvPr id="5" name="Picture 4" descr="A graph of different layers&#10;&#10;Description automatically generated">
            <a:extLst>
              <a:ext uri="{FF2B5EF4-FFF2-40B4-BE49-F238E27FC236}">
                <a16:creationId xmlns:a16="http://schemas.microsoft.com/office/drawing/2014/main" id="{23AC8B44-D0C5-56DE-E724-C66B2D22D175}"/>
              </a:ext>
            </a:extLst>
          </p:cNvPr>
          <p:cNvPicPr>
            <a:picLocks noChangeAspect="1"/>
          </p:cNvPicPr>
          <p:nvPr/>
        </p:nvPicPr>
        <p:blipFill>
          <a:blip r:embed="rId3"/>
          <a:stretch>
            <a:fillRect/>
          </a:stretch>
        </p:blipFill>
        <p:spPr>
          <a:xfrm>
            <a:off x="234545" y="3112466"/>
            <a:ext cx="3364461" cy="3364461"/>
          </a:xfrm>
          <a:prstGeom prst="rect">
            <a:avLst/>
          </a:prstGeom>
        </p:spPr>
      </p:pic>
      <p:pic>
        <p:nvPicPr>
          <p:cNvPr id="7" name="Picture 6" descr="A graph of a number of samples&#10;&#10;Description automatically generated with medium confidence">
            <a:extLst>
              <a:ext uri="{FF2B5EF4-FFF2-40B4-BE49-F238E27FC236}">
                <a16:creationId xmlns:a16="http://schemas.microsoft.com/office/drawing/2014/main" id="{F0566D63-252A-67F2-1F47-B0ECDD62B879}"/>
              </a:ext>
            </a:extLst>
          </p:cNvPr>
          <p:cNvPicPr>
            <a:picLocks noChangeAspect="1"/>
          </p:cNvPicPr>
          <p:nvPr/>
        </p:nvPicPr>
        <p:blipFill>
          <a:blip r:embed="rId4"/>
          <a:stretch>
            <a:fillRect/>
          </a:stretch>
        </p:blipFill>
        <p:spPr>
          <a:xfrm>
            <a:off x="7741335" y="1970562"/>
            <a:ext cx="4039601" cy="2914649"/>
          </a:xfrm>
          <a:prstGeom prst="rect">
            <a:avLst/>
          </a:prstGeom>
        </p:spPr>
      </p:pic>
      <p:pic>
        <p:nvPicPr>
          <p:cNvPr id="9" name="Picture 8" descr="A graph with different colored lines&#10;&#10;Description automatically generated">
            <a:extLst>
              <a:ext uri="{FF2B5EF4-FFF2-40B4-BE49-F238E27FC236}">
                <a16:creationId xmlns:a16="http://schemas.microsoft.com/office/drawing/2014/main" id="{5F411835-6D05-CE01-73DA-1B6C65680E8B}"/>
              </a:ext>
            </a:extLst>
          </p:cNvPr>
          <p:cNvPicPr>
            <a:picLocks noChangeAspect="1"/>
          </p:cNvPicPr>
          <p:nvPr/>
        </p:nvPicPr>
        <p:blipFill>
          <a:blip r:embed="rId5"/>
          <a:stretch>
            <a:fillRect/>
          </a:stretch>
        </p:blipFill>
        <p:spPr>
          <a:xfrm>
            <a:off x="3599007" y="197817"/>
            <a:ext cx="3828484" cy="2914650"/>
          </a:xfrm>
          <a:prstGeom prst="rect">
            <a:avLst/>
          </a:prstGeom>
        </p:spPr>
      </p:pic>
      <p:pic>
        <p:nvPicPr>
          <p:cNvPr id="11" name="Picture 10" descr="A graph of a graph&#10;&#10;Description automatically generated with medium confidence">
            <a:extLst>
              <a:ext uri="{FF2B5EF4-FFF2-40B4-BE49-F238E27FC236}">
                <a16:creationId xmlns:a16="http://schemas.microsoft.com/office/drawing/2014/main" id="{3F8E1971-8278-20E0-BA28-44E4AB7683B7}"/>
              </a:ext>
            </a:extLst>
          </p:cNvPr>
          <p:cNvPicPr>
            <a:picLocks noChangeAspect="1"/>
          </p:cNvPicPr>
          <p:nvPr/>
        </p:nvPicPr>
        <p:blipFill>
          <a:blip r:embed="rId6"/>
          <a:stretch>
            <a:fillRect/>
          </a:stretch>
        </p:blipFill>
        <p:spPr>
          <a:xfrm>
            <a:off x="3912851" y="3194173"/>
            <a:ext cx="3569215" cy="3466010"/>
          </a:xfrm>
          <a:prstGeom prst="rect">
            <a:avLst/>
          </a:prstGeom>
        </p:spPr>
      </p:pic>
      <p:sp>
        <p:nvSpPr>
          <p:cNvPr id="2" name="TextBox 1">
            <a:extLst>
              <a:ext uri="{FF2B5EF4-FFF2-40B4-BE49-F238E27FC236}">
                <a16:creationId xmlns:a16="http://schemas.microsoft.com/office/drawing/2014/main" id="{C33E3191-86CD-AD80-83A1-2EE15AC0D7CF}"/>
              </a:ext>
            </a:extLst>
          </p:cNvPr>
          <p:cNvSpPr txBox="1"/>
          <p:nvPr/>
        </p:nvSpPr>
        <p:spPr>
          <a:xfrm>
            <a:off x="9430153" y="4731322"/>
            <a:ext cx="1073499" cy="307777"/>
          </a:xfrm>
          <a:prstGeom prst="rect">
            <a:avLst/>
          </a:prstGeom>
          <a:noFill/>
        </p:spPr>
        <p:txBody>
          <a:bodyPr wrap="none" rtlCol="0">
            <a:spAutoFit/>
          </a:bodyPr>
          <a:lstStyle/>
          <a:p>
            <a:r>
              <a:rPr lang="en-PE" sz="1400" dirty="0"/>
              <a:t>RBM Energy</a:t>
            </a:r>
          </a:p>
        </p:txBody>
      </p:sp>
      <p:sp>
        <p:nvSpPr>
          <p:cNvPr id="4" name="TextBox 3">
            <a:extLst>
              <a:ext uri="{FF2B5EF4-FFF2-40B4-BE49-F238E27FC236}">
                <a16:creationId xmlns:a16="http://schemas.microsoft.com/office/drawing/2014/main" id="{FEAB1BED-80D6-B9F2-B176-E4E78701808E}"/>
              </a:ext>
            </a:extLst>
          </p:cNvPr>
          <p:cNvSpPr txBox="1"/>
          <p:nvPr/>
        </p:nvSpPr>
        <p:spPr>
          <a:xfrm rot="16200000">
            <a:off x="7162491" y="3257724"/>
            <a:ext cx="946926" cy="307777"/>
          </a:xfrm>
          <a:prstGeom prst="rect">
            <a:avLst/>
          </a:prstGeom>
          <a:noFill/>
        </p:spPr>
        <p:txBody>
          <a:bodyPr wrap="none" rtlCol="0">
            <a:spAutoFit/>
          </a:bodyPr>
          <a:lstStyle/>
          <a:p>
            <a:r>
              <a:rPr lang="en-PE" sz="1400" dirty="0"/>
              <a:t>Frequency</a:t>
            </a:r>
          </a:p>
        </p:txBody>
      </p:sp>
    </p:spTree>
    <p:extLst>
      <p:ext uri="{BB962C8B-B14F-4D97-AF65-F5344CB8AC3E}">
        <p14:creationId xmlns:p14="http://schemas.microsoft.com/office/powerpoint/2010/main" val="755216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diagram&#10;&#10;Description automatically generated">
            <a:extLst>
              <a:ext uri="{FF2B5EF4-FFF2-40B4-BE49-F238E27FC236}">
                <a16:creationId xmlns:a16="http://schemas.microsoft.com/office/drawing/2014/main" id="{2270E26E-8E86-05A4-799A-C91E5CE448AA}"/>
              </a:ext>
            </a:extLst>
          </p:cNvPr>
          <p:cNvPicPr>
            <a:picLocks noChangeAspect="1"/>
          </p:cNvPicPr>
          <p:nvPr/>
        </p:nvPicPr>
        <p:blipFill>
          <a:blip r:embed="rId2"/>
          <a:stretch>
            <a:fillRect/>
          </a:stretch>
        </p:blipFill>
        <p:spPr>
          <a:xfrm>
            <a:off x="1378630" y="2594610"/>
            <a:ext cx="9434739" cy="3401002"/>
          </a:xfrm>
          <a:prstGeom prst="rect">
            <a:avLst/>
          </a:prstGeom>
        </p:spPr>
      </p:pic>
      <p:sp>
        <p:nvSpPr>
          <p:cNvPr id="6" name="Down Arrow 5">
            <a:extLst>
              <a:ext uri="{FF2B5EF4-FFF2-40B4-BE49-F238E27FC236}">
                <a16:creationId xmlns:a16="http://schemas.microsoft.com/office/drawing/2014/main" id="{D4FD66F3-60DD-422B-E7CC-FF238607987F}"/>
              </a:ext>
            </a:extLst>
          </p:cNvPr>
          <p:cNvSpPr/>
          <p:nvPr/>
        </p:nvSpPr>
        <p:spPr>
          <a:xfrm>
            <a:off x="2806262" y="2448911"/>
            <a:ext cx="315311" cy="704193"/>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PE"/>
          </a:p>
        </p:txBody>
      </p:sp>
      <p:sp>
        <p:nvSpPr>
          <p:cNvPr id="7" name="Down Arrow 6">
            <a:extLst>
              <a:ext uri="{FF2B5EF4-FFF2-40B4-BE49-F238E27FC236}">
                <a16:creationId xmlns:a16="http://schemas.microsoft.com/office/drawing/2014/main" id="{584EDD18-EDE2-C76A-4C8F-B39188843633}"/>
              </a:ext>
            </a:extLst>
          </p:cNvPr>
          <p:cNvSpPr/>
          <p:nvPr/>
        </p:nvSpPr>
        <p:spPr>
          <a:xfrm>
            <a:off x="4587765" y="3358056"/>
            <a:ext cx="315311" cy="704193"/>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PE"/>
          </a:p>
        </p:txBody>
      </p:sp>
      <p:sp>
        <p:nvSpPr>
          <p:cNvPr id="8" name="Down Arrow 7">
            <a:extLst>
              <a:ext uri="{FF2B5EF4-FFF2-40B4-BE49-F238E27FC236}">
                <a16:creationId xmlns:a16="http://schemas.microsoft.com/office/drawing/2014/main" id="{58A44ED0-0A2E-53AB-B45D-29A09D492236}"/>
              </a:ext>
            </a:extLst>
          </p:cNvPr>
          <p:cNvSpPr/>
          <p:nvPr/>
        </p:nvSpPr>
        <p:spPr>
          <a:xfrm>
            <a:off x="7700567" y="3116318"/>
            <a:ext cx="315311" cy="704193"/>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PE"/>
          </a:p>
        </p:txBody>
      </p:sp>
      <p:sp>
        <p:nvSpPr>
          <p:cNvPr id="9" name="TextBox 8">
            <a:extLst>
              <a:ext uri="{FF2B5EF4-FFF2-40B4-BE49-F238E27FC236}">
                <a16:creationId xmlns:a16="http://schemas.microsoft.com/office/drawing/2014/main" id="{6E6AAD97-A1FD-273F-C0BA-F1701F81E885}"/>
              </a:ext>
            </a:extLst>
          </p:cNvPr>
          <p:cNvSpPr txBox="1"/>
          <p:nvPr/>
        </p:nvSpPr>
        <p:spPr>
          <a:xfrm>
            <a:off x="2617075" y="2128150"/>
            <a:ext cx="693683" cy="369332"/>
          </a:xfrm>
          <a:prstGeom prst="rect">
            <a:avLst/>
          </a:prstGeom>
          <a:noFill/>
        </p:spPr>
        <p:txBody>
          <a:bodyPr wrap="square" rtlCol="0">
            <a:spAutoFit/>
          </a:bodyPr>
          <a:lstStyle/>
          <a:p>
            <a:r>
              <a:rPr lang="en-PE" dirty="0"/>
              <a:t>CNN</a:t>
            </a:r>
          </a:p>
        </p:txBody>
      </p:sp>
      <p:sp>
        <p:nvSpPr>
          <p:cNvPr id="10" name="TextBox 9">
            <a:extLst>
              <a:ext uri="{FF2B5EF4-FFF2-40B4-BE49-F238E27FC236}">
                <a16:creationId xmlns:a16="http://schemas.microsoft.com/office/drawing/2014/main" id="{21CD3ED2-A260-6760-DBD9-1C0F0D819365}"/>
              </a:ext>
            </a:extLst>
          </p:cNvPr>
          <p:cNvSpPr txBox="1"/>
          <p:nvPr/>
        </p:nvSpPr>
        <p:spPr>
          <a:xfrm>
            <a:off x="4398578" y="2988724"/>
            <a:ext cx="693683" cy="369332"/>
          </a:xfrm>
          <a:prstGeom prst="rect">
            <a:avLst/>
          </a:prstGeom>
          <a:noFill/>
        </p:spPr>
        <p:txBody>
          <a:bodyPr wrap="square" rtlCol="0">
            <a:spAutoFit/>
          </a:bodyPr>
          <a:lstStyle/>
          <a:p>
            <a:r>
              <a:rPr lang="en-PE" dirty="0"/>
              <a:t>CNN</a:t>
            </a:r>
          </a:p>
        </p:txBody>
      </p:sp>
      <p:sp>
        <p:nvSpPr>
          <p:cNvPr id="11" name="TextBox 10">
            <a:extLst>
              <a:ext uri="{FF2B5EF4-FFF2-40B4-BE49-F238E27FC236}">
                <a16:creationId xmlns:a16="http://schemas.microsoft.com/office/drawing/2014/main" id="{4C6096F4-B94D-BD64-BEC8-5F90EE4E1006}"/>
              </a:ext>
            </a:extLst>
          </p:cNvPr>
          <p:cNvSpPr txBox="1"/>
          <p:nvPr/>
        </p:nvSpPr>
        <p:spPr>
          <a:xfrm>
            <a:off x="7511380" y="2783772"/>
            <a:ext cx="693683" cy="369332"/>
          </a:xfrm>
          <a:prstGeom prst="rect">
            <a:avLst/>
          </a:prstGeom>
          <a:noFill/>
        </p:spPr>
        <p:txBody>
          <a:bodyPr wrap="square" rtlCol="0">
            <a:spAutoFit/>
          </a:bodyPr>
          <a:lstStyle/>
          <a:p>
            <a:r>
              <a:rPr lang="en-PE" dirty="0"/>
              <a:t>CNN</a:t>
            </a:r>
          </a:p>
        </p:txBody>
      </p:sp>
      <p:sp>
        <p:nvSpPr>
          <p:cNvPr id="12" name="Down Arrow 11">
            <a:extLst>
              <a:ext uri="{FF2B5EF4-FFF2-40B4-BE49-F238E27FC236}">
                <a16:creationId xmlns:a16="http://schemas.microsoft.com/office/drawing/2014/main" id="{B990C435-D15F-FA9F-9355-CA735CD44D8B}"/>
              </a:ext>
            </a:extLst>
          </p:cNvPr>
          <p:cNvSpPr/>
          <p:nvPr/>
        </p:nvSpPr>
        <p:spPr>
          <a:xfrm rot="10800000">
            <a:off x="6238759" y="3710152"/>
            <a:ext cx="315311" cy="704193"/>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PE"/>
          </a:p>
        </p:txBody>
      </p:sp>
      <p:sp>
        <p:nvSpPr>
          <p:cNvPr id="13" name="TextBox 12">
            <a:extLst>
              <a:ext uri="{FF2B5EF4-FFF2-40B4-BE49-F238E27FC236}">
                <a16:creationId xmlns:a16="http://schemas.microsoft.com/office/drawing/2014/main" id="{CFCF95A6-DBF9-6FAB-058E-66B92DB93495}"/>
              </a:ext>
            </a:extLst>
          </p:cNvPr>
          <p:cNvSpPr txBox="1"/>
          <p:nvPr/>
        </p:nvSpPr>
        <p:spPr>
          <a:xfrm>
            <a:off x="5897172" y="4414345"/>
            <a:ext cx="998484" cy="369332"/>
          </a:xfrm>
          <a:prstGeom prst="rect">
            <a:avLst/>
          </a:prstGeom>
          <a:noFill/>
        </p:spPr>
        <p:txBody>
          <a:bodyPr wrap="square" rtlCol="0">
            <a:spAutoFit/>
          </a:bodyPr>
          <a:lstStyle/>
          <a:p>
            <a:r>
              <a:rPr lang="en-PE" dirty="0"/>
              <a:t>Chimera</a:t>
            </a:r>
          </a:p>
        </p:txBody>
      </p:sp>
      <p:sp>
        <p:nvSpPr>
          <p:cNvPr id="14" name="TextBox 13">
            <a:extLst>
              <a:ext uri="{FF2B5EF4-FFF2-40B4-BE49-F238E27FC236}">
                <a16:creationId xmlns:a16="http://schemas.microsoft.com/office/drawing/2014/main" id="{321EA07B-6BFC-62C9-3FD0-13EDFEF49AFE}"/>
              </a:ext>
            </a:extLst>
          </p:cNvPr>
          <p:cNvSpPr txBox="1"/>
          <p:nvPr/>
        </p:nvSpPr>
        <p:spPr>
          <a:xfrm>
            <a:off x="1745138" y="731549"/>
            <a:ext cx="8617744" cy="369332"/>
          </a:xfrm>
          <a:prstGeom prst="rect">
            <a:avLst/>
          </a:prstGeom>
          <a:noFill/>
        </p:spPr>
        <p:txBody>
          <a:bodyPr wrap="none" rtlCol="0">
            <a:spAutoFit/>
          </a:bodyPr>
          <a:lstStyle/>
          <a:p>
            <a:r>
              <a:rPr lang="en-PE" dirty="0"/>
              <a:t>Model #3 – Energy-conditioned Hierarchical CNN Encoder &amp; Unconditioned CNN Decoder </a:t>
            </a:r>
          </a:p>
        </p:txBody>
      </p:sp>
      <p:sp>
        <p:nvSpPr>
          <p:cNvPr id="2" name="Multiply 1">
            <a:extLst>
              <a:ext uri="{FF2B5EF4-FFF2-40B4-BE49-F238E27FC236}">
                <a16:creationId xmlns:a16="http://schemas.microsoft.com/office/drawing/2014/main" id="{C2F40723-7D06-1737-6464-4A580AF0DB89}"/>
              </a:ext>
            </a:extLst>
          </p:cNvPr>
          <p:cNvSpPr/>
          <p:nvPr/>
        </p:nvSpPr>
        <p:spPr>
          <a:xfrm>
            <a:off x="1220974" y="6201103"/>
            <a:ext cx="315311" cy="31531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E"/>
          </a:p>
        </p:txBody>
      </p:sp>
      <p:sp>
        <p:nvSpPr>
          <p:cNvPr id="3" name="TextBox 2">
            <a:extLst>
              <a:ext uri="{FF2B5EF4-FFF2-40B4-BE49-F238E27FC236}">
                <a16:creationId xmlns:a16="http://schemas.microsoft.com/office/drawing/2014/main" id="{D02712E1-D196-873D-6A8F-18DFCCF7F19C}"/>
              </a:ext>
            </a:extLst>
          </p:cNvPr>
          <p:cNvSpPr txBox="1"/>
          <p:nvPr/>
        </p:nvSpPr>
        <p:spPr>
          <a:xfrm>
            <a:off x="1536285" y="6180473"/>
            <a:ext cx="3926482" cy="369332"/>
          </a:xfrm>
          <a:prstGeom prst="rect">
            <a:avLst/>
          </a:prstGeom>
          <a:noFill/>
        </p:spPr>
        <p:txBody>
          <a:bodyPr wrap="square" rtlCol="0">
            <a:spAutoFit/>
          </a:bodyPr>
          <a:lstStyle/>
          <a:p>
            <a:r>
              <a:rPr lang="en-PE" dirty="0"/>
              <a:t>Connection removed from model</a:t>
            </a:r>
          </a:p>
        </p:txBody>
      </p:sp>
      <p:sp>
        <p:nvSpPr>
          <p:cNvPr id="16" name="Multiply 15">
            <a:extLst>
              <a:ext uri="{FF2B5EF4-FFF2-40B4-BE49-F238E27FC236}">
                <a16:creationId xmlns:a16="http://schemas.microsoft.com/office/drawing/2014/main" id="{513A053C-8760-9834-89C8-88B88DF9BFA0}"/>
              </a:ext>
            </a:extLst>
          </p:cNvPr>
          <p:cNvSpPr/>
          <p:nvPr/>
        </p:nvSpPr>
        <p:spPr>
          <a:xfrm>
            <a:off x="4398578" y="5566488"/>
            <a:ext cx="315311" cy="31531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E"/>
          </a:p>
        </p:txBody>
      </p:sp>
    </p:spTree>
    <p:extLst>
      <p:ext uri="{BB962C8B-B14F-4D97-AF65-F5344CB8AC3E}">
        <p14:creationId xmlns:p14="http://schemas.microsoft.com/office/powerpoint/2010/main" val="4224930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energy and event&#10;&#10;Description automatically generated">
            <a:extLst>
              <a:ext uri="{FF2B5EF4-FFF2-40B4-BE49-F238E27FC236}">
                <a16:creationId xmlns:a16="http://schemas.microsoft.com/office/drawing/2014/main" id="{32BA119E-941D-D26C-F347-D2147F0A2868}"/>
              </a:ext>
            </a:extLst>
          </p:cNvPr>
          <p:cNvPicPr>
            <a:picLocks noChangeAspect="1"/>
          </p:cNvPicPr>
          <p:nvPr/>
        </p:nvPicPr>
        <p:blipFill>
          <a:blip r:embed="rId2"/>
          <a:stretch>
            <a:fillRect/>
          </a:stretch>
        </p:blipFill>
        <p:spPr>
          <a:xfrm>
            <a:off x="0" y="54944"/>
            <a:ext cx="3914592" cy="2982546"/>
          </a:xfrm>
          <a:prstGeom prst="rect">
            <a:avLst/>
          </a:prstGeom>
        </p:spPr>
      </p:pic>
      <p:pic>
        <p:nvPicPr>
          <p:cNvPr id="5" name="Picture 4" descr="A graph of different layers&#10;&#10;Description automatically generated">
            <a:extLst>
              <a:ext uri="{FF2B5EF4-FFF2-40B4-BE49-F238E27FC236}">
                <a16:creationId xmlns:a16="http://schemas.microsoft.com/office/drawing/2014/main" id="{454E4B32-C1E4-445D-3461-CD2774050E95}"/>
              </a:ext>
            </a:extLst>
          </p:cNvPr>
          <p:cNvPicPr>
            <a:picLocks noChangeAspect="1"/>
          </p:cNvPicPr>
          <p:nvPr/>
        </p:nvPicPr>
        <p:blipFill>
          <a:blip r:embed="rId3"/>
          <a:stretch>
            <a:fillRect/>
          </a:stretch>
        </p:blipFill>
        <p:spPr>
          <a:xfrm>
            <a:off x="185902" y="3142171"/>
            <a:ext cx="3545271" cy="3545271"/>
          </a:xfrm>
          <a:prstGeom prst="rect">
            <a:avLst/>
          </a:prstGeom>
        </p:spPr>
      </p:pic>
      <p:pic>
        <p:nvPicPr>
          <p:cNvPr id="7" name="Picture 6" descr="A graph of a number of samples&#10;&#10;Description automatically generated with medium confidence">
            <a:extLst>
              <a:ext uri="{FF2B5EF4-FFF2-40B4-BE49-F238E27FC236}">
                <a16:creationId xmlns:a16="http://schemas.microsoft.com/office/drawing/2014/main" id="{57DE307A-BF73-7A7C-B389-C8EF87C3A6BD}"/>
              </a:ext>
            </a:extLst>
          </p:cNvPr>
          <p:cNvPicPr>
            <a:picLocks noChangeAspect="1"/>
          </p:cNvPicPr>
          <p:nvPr/>
        </p:nvPicPr>
        <p:blipFill>
          <a:blip r:embed="rId4"/>
          <a:stretch>
            <a:fillRect/>
          </a:stretch>
        </p:blipFill>
        <p:spPr>
          <a:xfrm>
            <a:off x="8048392" y="1856774"/>
            <a:ext cx="4143608" cy="2982546"/>
          </a:xfrm>
          <a:prstGeom prst="rect">
            <a:avLst/>
          </a:prstGeom>
        </p:spPr>
      </p:pic>
      <p:pic>
        <p:nvPicPr>
          <p:cNvPr id="9" name="Picture 8" descr="A graph with different colored lines&#10;&#10;Description automatically generated">
            <a:extLst>
              <a:ext uri="{FF2B5EF4-FFF2-40B4-BE49-F238E27FC236}">
                <a16:creationId xmlns:a16="http://schemas.microsoft.com/office/drawing/2014/main" id="{FA1C899D-0E4B-E2CB-49F1-B2D939371AD7}"/>
              </a:ext>
            </a:extLst>
          </p:cNvPr>
          <p:cNvPicPr>
            <a:picLocks noChangeAspect="1"/>
          </p:cNvPicPr>
          <p:nvPr/>
        </p:nvPicPr>
        <p:blipFill>
          <a:blip r:embed="rId5"/>
          <a:stretch>
            <a:fillRect/>
          </a:stretch>
        </p:blipFill>
        <p:spPr>
          <a:xfrm>
            <a:off x="3731173" y="170558"/>
            <a:ext cx="3860424" cy="2866932"/>
          </a:xfrm>
          <a:prstGeom prst="rect">
            <a:avLst/>
          </a:prstGeom>
        </p:spPr>
      </p:pic>
      <p:pic>
        <p:nvPicPr>
          <p:cNvPr id="11" name="Picture 10" descr="A graph of a graph&#10;&#10;Description automatically generated with medium confidence">
            <a:extLst>
              <a:ext uri="{FF2B5EF4-FFF2-40B4-BE49-F238E27FC236}">
                <a16:creationId xmlns:a16="http://schemas.microsoft.com/office/drawing/2014/main" id="{A4CFFC8C-F120-9B50-59E9-E2093CCCDF18}"/>
              </a:ext>
            </a:extLst>
          </p:cNvPr>
          <p:cNvPicPr>
            <a:picLocks noChangeAspect="1"/>
          </p:cNvPicPr>
          <p:nvPr/>
        </p:nvPicPr>
        <p:blipFill>
          <a:blip r:embed="rId6"/>
          <a:stretch>
            <a:fillRect/>
          </a:stretch>
        </p:blipFill>
        <p:spPr>
          <a:xfrm>
            <a:off x="3994096" y="3142171"/>
            <a:ext cx="3580416" cy="3545271"/>
          </a:xfrm>
          <a:prstGeom prst="rect">
            <a:avLst/>
          </a:prstGeom>
        </p:spPr>
      </p:pic>
      <p:sp>
        <p:nvSpPr>
          <p:cNvPr id="2" name="TextBox 1">
            <a:extLst>
              <a:ext uri="{FF2B5EF4-FFF2-40B4-BE49-F238E27FC236}">
                <a16:creationId xmlns:a16="http://schemas.microsoft.com/office/drawing/2014/main" id="{01B2B7FE-2F94-E568-E385-B469A4B16C96}"/>
              </a:ext>
            </a:extLst>
          </p:cNvPr>
          <p:cNvSpPr txBox="1"/>
          <p:nvPr/>
        </p:nvSpPr>
        <p:spPr>
          <a:xfrm>
            <a:off x="9797143" y="4676527"/>
            <a:ext cx="1073499" cy="307777"/>
          </a:xfrm>
          <a:prstGeom prst="rect">
            <a:avLst/>
          </a:prstGeom>
          <a:noFill/>
        </p:spPr>
        <p:txBody>
          <a:bodyPr wrap="none" rtlCol="0">
            <a:spAutoFit/>
          </a:bodyPr>
          <a:lstStyle/>
          <a:p>
            <a:r>
              <a:rPr lang="en-PE" sz="1400" dirty="0"/>
              <a:t>RBM Energy</a:t>
            </a:r>
          </a:p>
        </p:txBody>
      </p:sp>
      <p:sp>
        <p:nvSpPr>
          <p:cNvPr id="4" name="TextBox 3">
            <a:extLst>
              <a:ext uri="{FF2B5EF4-FFF2-40B4-BE49-F238E27FC236}">
                <a16:creationId xmlns:a16="http://schemas.microsoft.com/office/drawing/2014/main" id="{B60FC459-2079-5E2C-E3D6-3E21A22131F7}"/>
              </a:ext>
            </a:extLst>
          </p:cNvPr>
          <p:cNvSpPr txBox="1"/>
          <p:nvPr/>
        </p:nvSpPr>
        <p:spPr>
          <a:xfrm rot="16200000">
            <a:off x="7612608" y="3275111"/>
            <a:ext cx="946926" cy="307777"/>
          </a:xfrm>
          <a:prstGeom prst="rect">
            <a:avLst/>
          </a:prstGeom>
          <a:noFill/>
        </p:spPr>
        <p:txBody>
          <a:bodyPr wrap="none" rtlCol="0">
            <a:spAutoFit/>
          </a:bodyPr>
          <a:lstStyle/>
          <a:p>
            <a:r>
              <a:rPr lang="en-PE" sz="1400" dirty="0"/>
              <a:t>Frequency</a:t>
            </a:r>
          </a:p>
        </p:txBody>
      </p:sp>
    </p:spTree>
    <p:extLst>
      <p:ext uri="{BB962C8B-B14F-4D97-AF65-F5344CB8AC3E}">
        <p14:creationId xmlns:p14="http://schemas.microsoft.com/office/powerpoint/2010/main" val="993305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diagram&#10;&#10;Description automatically generated">
            <a:extLst>
              <a:ext uri="{FF2B5EF4-FFF2-40B4-BE49-F238E27FC236}">
                <a16:creationId xmlns:a16="http://schemas.microsoft.com/office/drawing/2014/main" id="{2270E26E-8E86-05A4-799A-C91E5CE448AA}"/>
              </a:ext>
            </a:extLst>
          </p:cNvPr>
          <p:cNvPicPr>
            <a:picLocks noChangeAspect="1"/>
          </p:cNvPicPr>
          <p:nvPr/>
        </p:nvPicPr>
        <p:blipFill>
          <a:blip r:embed="rId2"/>
          <a:stretch>
            <a:fillRect/>
          </a:stretch>
        </p:blipFill>
        <p:spPr>
          <a:xfrm>
            <a:off x="1378630" y="2594610"/>
            <a:ext cx="9434739" cy="3401002"/>
          </a:xfrm>
          <a:prstGeom prst="rect">
            <a:avLst/>
          </a:prstGeom>
        </p:spPr>
      </p:pic>
      <p:sp>
        <p:nvSpPr>
          <p:cNvPr id="6" name="Down Arrow 5">
            <a:extLst>
              <a:ext uri="{FF2B5EF4-FFF2-40B4-BE49-F238E27FC236}">
                <a16:creationId xmlns:a16="http://schemas.microsoft.com/office/drawing/2014/main" id="{D4FD66F3-60DD-422B-E7CC-FF238607987F}"/>
              </a:ext>
            </a:extLst>
          </p:cNvPr>
          <p:cNvSpPr/>
          <p:nvPr/>
        </p:nvSpPr>
        <p:spPr>
          <a:xfrm>
            <a:off x="2806262" y="2448911"/>
            <a:ext cx="315311" cy="704193"/>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PE"/>
          </a:p>
        </p:txBody>
      </p:sp>
      <p:sp>
        <p:nvSpPr>
          <p:cNvPr id="7" name="Down Arrow 6">
            <a:extLst>
              <a:ext uri="{FF2B5EF4-FFF2-40B4-BE49-F238E27FC236}">
                <a16:creationId xmlns:a16="http://schemas.microsoft.com/office/drawing/2014/main" id="{584EDD18-EDE2-C76A-4C8F-B39188843633}"/>
              </a:ext>
            </a:extLst>
          </p:cNvPr>
          <p:cNvSpPr/>
          <p:nvPr/>
        </p:nvSpPr>
        <p:spPr>
          <a:xfrm>
            <a:off x="4587765" y="3358056"/>
            <a:ext cx="315311" cy="704193"/>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PE"/>
          </a:p>
        </p:txBody>
      </p:sp>
      <p:sp>
        <p:nvSpPr>
          <p:cNvPr id="8" name="Down Arrow 7">
            <a:extLst>
              <a:ext uri="{FF2B5EF4-FFF2-40B4-BE49-F238E27FC236}">
                <a16:creationId xmlns:a16="http://schemas.microsoft.com/office/drawing/2014/main" id="{58A44ED0-0A2E-53AB-B45D-29A09D492236}"/>
              </a:ext>
            </a:extLst>
          </p:cNvPr>
          <p:cNvSpPr/>
          <p:nvPr/>
        </p:nvSpPr>
        <p:spPr>
          <a:xfrm>
            <a:off x="7700567" y="3116318"/>
            <a:ext cx="315311" cy="704193"/>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PE"/>
          </a:p>
        </p:txBody>
      </p:sp>
      <p:sp>
        <p:nvSpPr>
          <p:cNvPr id="9" name="TextBox 8">
            <a:extLst>
              <a:ext uri="{FF2B5EF4-FFF2-40B4-BE49-F238E27FC236}">
                <a16:creationId xmlns:a16="http://schemas.microsoft.com/office/drawing/2014/main" id="{6E6AAD97-A1FD-273F-C0BA-F1701F81E885}"/>
              </a:ext>
            </a:extLst>
          </p:cNvPr>
          <p:cNvSpPr txBox="1"/>
          <p:nvPr/>
        </p:nvSpPr>
        <p:spPr>
          <a:xfrm>
            <a:off x="2617075" y="2128150"/>
            <a:ext cx="693683" cy="369332"/>
          </a:xfrm>
          <a:prstGeom prst="rect">
            <a:avLst/>
          </a:prstGeom>
          <a:noFill/>
        </p:spPr>
        <p:txBody>
          <a:bodyPr wrap="square" rtlCol="0">
            <a:spAutoFit/>
          </a:bodyPr>
          <a:lstStyle/>
          <a:p>
            <a:r>
              <a:rPr lang="en-PE" dirty="0"/>
              <a:t>FCN</a:t>
            </a:r>
          </a:p>
        </p:txBody>
      </p:sp>
      <p:sp>
        <p:nvSpPr>
          <p:cNvPr id="10" name="TextBox 9">
            <a:extLst>
              <a:ext uri="{FF2B5EF4-FFF2-40B4-BE49-F238E27FC236}">
                <a16:creationId xmlns:a16="http://schemas.microsoft.com/office/drawing/2014/main" id="{21CD3ED2-A260-6760-DBD9-1C0F0D819365}"/>
              </a:ext>
            </a:extLst>
          </p:cNvPr>
          <p:cNvSpPr txBox="1"/>
          <p:nvPr/>
        </p:nvSpPr>
        <p:spPr>
          <a:xfrm>
            <a:off x="4398578" y="2988724"/>
            <a:ext cx="693683" cy="369332"/>
          </a:xfrm>
          <a:prstGeom prst="rect">
            <a:avLst/>
          </a:prstGeom>
          <a:noFill/>
        </p:spPr>
        <p:txBody>
          <a:bodyPr wrap="square" rtlCol="0">
            <a:spAutoFit/>
          </a:bodyPr>
          <a:lstStyle/>
          <a:p>
            <a:r>
              <a:rPr lang="en-PE" dirty="0"/>
              <a:t>FCN</a:t>
            </a:r>
          </a:p>
        </p:txBody>
      </p:sp>
      <p:sp>
        <p:nvSpPr>
          <p:cNvPr id="11" name="TextBox 10">
            <a:extLst>
              <a:ext uri="{FF2B5EF4-FFF2-40B4-BE49-F238E27FC236}">
                <a16:creationId xmlns:a16="http://schemas.microsoft.com/office/drawing/2014/main" id="{4C6096F4-B94D-BD64-BEC8-5F90EE4E1006}"/>
              </a:ext>
            </a:extLst>
          </p:cNvPr>
          <p:cNvSpPr txBox="1"/>
          <p:nvPr/>
        </p:nvSpPr>
        <p:spPr>
          <a:xfrm>
            <a:off x="7511380" y="2783772"/>
            <a:ext cx="693683" cy="369332"/>
          </a:xfrm>
          <a:prstGeom prst="rect">
            <a:avLst/>
          </a:prstGeom>
          <a:noFill/>
        </p:spPr>
        <p:txBody>
          <a:bodyPr wrap="square" rtlCol="0">
            <a:spAutoFit/>
          </a:bodyPr>
          <a:lstStyle/>
          <a:p>
            <a:r>
              <a:rPr lang="en-PE" dirty="0"/>
              <a:t>FCN</a:t>
            </a:r>
          </a:p>
        </p:txBody>
      </p:sp>
      <p:sp>
        <p:nvSpPr>
          <p:cNvPr id="12" name="Down Arrow 11">
            <a:extLst>
              <a:ext uri="{FF2B5EF4-FFF2-40B4-BE49-F238E27FC236}">
                <a16:creationId xmlns:a16="http://schemas.microsoft.com/office/drawing/2014/main" id="{B990C435-D15F-FA9F-9355-CA735CD44D8B}"/>
              </a:ext>
            </a:extLst>
          </p:cNvPr>
          <p:cNvSpPr/>
          <p:nvPr/>
        </p:nvSpPr>
        <p:spPr>
          <a:xfrm rot="10800000">
            <a:off x="6238759" y="3710152"/>
            <a:ext cx="315311" cy="704193"/>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PE"/>
          </a:p>
        </p:txBody>
      </p:sp>
      <p:sp>
        <p:nvSpPr>
          <p:cNvPr id="13" name="TextBox 12">
            <a:extLst>
              <a:ext uri="{FF2B5EF4-FFF2-40B4-BE49-F238E27FC236}">
                <a16:creationId xmlns:a16="http://schemas.microsoft.com/office/drawing/2014/main" id="{CFCF95A6-DBF9-6FAB-058E-66B92DB93495}"/>
              </a:ext>
            </a:extLst>
          </p:cNvPr>
          <p:cNvSpPr txBox="1"/>
          <p:nvPr/>
        </p:nvSpPr>
        <p:spPr>
          <a:xfrm>
            <a:off x="5897172" y="4414345"/>
            <a:ext cx="998484" cy="369332"/>
          </a:xfrm>
          <a:prstGeom prst="rect">
            <a:avLst/>
          </a:prstGeom>
          <a:noFill/>
        </p:spPr>
        <p:txBody>
          <a:bodyPr wrap="square" rtlCol="0">
            <a:spAutoFit/>
          </a:bodyPr>
          <a:lstStyle/>
          <a:p>
            <a:r>
              <a:rPr lang="en-PE" dirty="0"/>
              <a:t>Chimera</a:t>
            </a:r>
          </a:p>
        </p:txBody>
      </p:sp>
      <p:sp>
        <p:nvSpPr>
          <p:cNvPr id="14" name="TextBox 13">
            <a:extLst>
              <a:ext uri="{FF2B5EF4-FFF2-40B4-BE49-F238E27FC236}">
                <a16:creationId xmlns:a16="http://schemas.microsoft.com/office/drawing/2014/main" id="{321EA07B-6BFC-62C9-3FD0-13EDFEF49AFE}"/>
              </a:ext>
            </a:extLst>
          </p:cNvPr>
          <p:cNvSpPr txBox="1"/>
          <p:nvPr/>
        </p:nvSpPr>
        <p:spPr>
          <a:xfrm>
            <a:off x="1745138" y="731549"/>
            <a:ext cx="9060686" cy="369332"/>
          </a:xfrm>
          <a:prstGeom prst="rect">
            <a:avLst/>
          </a:prstGeom>
          <a:noFill/>
        </p:spPr>
        <p:txBody>
          <a:bodyPr wrap="none" rtlCol="0">
            <a:spAutoFit/>
          </a:bodyPr>
          <a:lstStyle/>
          <a:p>
            <a:r>
              <a:rPr lang="en-PE" dirty="0"/>
              <a:t>Model #4 – Energy-conditioned Hierarchical FCN Encoder &amp; Energy-conditioned FCN Decoder </a:t>
            </a:r>
          </a:p>
        </p:txBody>
      </p:sp>
    </p:spTree>
    <p:extLst>
      <p:ext uri="{BB962C8B-B14F-4D97-AF65-F5344CB8AC3E}">
        <p14:creationId xmlns:p14="http://schemas.microsoft.com/office/powerpoint/2010/main" val="1945382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energy per event&#10;&#10;Description automatically generated">
            <a:extLst>
              <a:ext uri="{FF2B5EF4-FFF2-40B4-BE49-F238E27FC236}">
                <a16:creationId xmlns:a16="http://schemas.microsoft.com/office/drawing/2014/main" id="{5FA4CFD7-76FE-B27A-E038-EABA00FCBB79}"/>
              </a:ext>
            </a:extLst>
          </p:cNvPr>
          <p:cNvPicPr>
            <a:picLocks noChangeAspect="1"/>
          </p:cNvPicPr>
          <p:nvPr/>
        </p:nvPicPr>
        <p:blipFill>
          <a:blip r:embed="rId2"/>
          <a:stretch>
            <a:fillRect/>
          </a:stretch>
        </p:blipFill>
        <p:spPr>
          <a:xfrm>
            <a:off x="0" y="207174"/>
            <a:ext cx="3874868" cy="2915838"/>
          </a:xfrm>
          <a:prstGeom prst="rect">
            <a:avLst/>
          </a:prstGeom>
        </p:spPr>
      </p:pic>
      <p:pic>
        <p:nvPicPr>
          <p:cNvPr id="5" name="Picture 4" descr="A graph of a diagram&#10;&#10;Description automatically generated with medium confidence">
            <a:extLst>
              <a:ext uri="{FF2B5EF4-FFF2-40B4-BE49-F238E27FC236}">
                <a16:creationId xmlns:a16="http://schemas.microsoft.com/office/drawing/2014/main" id="{E35BE9AD-2483-1E54-3211-361269148E29}"/>
              </a:ext>
            </a:extLst>
          </p:cNvPr>
          <p:cNvPicPr>
            <a:picLocks noChangeAspect="1"/>
          </p:cNvPicPr>
          <p:nvPr/>
        </p:nvPicPr>
        <p:blipFill>
          <a:blip r:embed="rId3"/>
          <a:stretch>
            <a:fillRect/>
          </a:stretch>
        </p:blipFill>
        <p:spPr>
          <a:xfrm>
            <a:off x="182169" y="3221169"/>
            <a:ext cx="3578318" cy="3636831"/>
          </a:xfrm>
          <a:prstGeom prst="rect">
            <a:avLst/>
          </a:prstGeom>
        </p:spPr>
      </p:pic>
      <p:pic>
        <p:nvPicPr>
          <p:cNvPr id="7" name="Picture 6" descr="A graph of a tower&#10;&#10;Description automatically generated">
            <a:extLst>
              <a:ext uri="{FF2B5EF4-FFF2-40B4-BE49-F238E27FC236}">
                <a16:creationId xmlns:a16="http://schemas.microsoft.com/office/drawing/2014/main" id="{A9999BA7-5252-0820-783C-E7DAB6A81143}"/>
              </a:ext>
            </a:extLst>
          </p:cNvPr>
          <p:cNvPicPr>
            <a:picLocks noChangeAspect="1"/>
          </p:cNvPicPr>
          <p:nvPr/>
        </p:nvPicPr>
        <p:blipFill>
          <a:blip r:embed="rId4"/>
          <a:stretch>
            <a:fillRect/>
          </a:stretch>
        </p:blipFill>
        <p:spPr>
          <a:xfrm>
            <a:off x="8315664" y="2091527"/>
            <a:ext cx="3694167" cy="2585000"/>
          </a:xfrm>
          <a:prstGeom prst="rect">
            <a:avLst/>
          </a:prstGeom>
        </p:spPr>
      </p:pic>
      <p:pic>
        <p:nvPicPr>
          <p:cNvPr id="9" name="Picture 8" descr="A graph with colored lines&#10;&#10;Description automatically generated">
            <a:extLst>
              <a:ext uri="{FF2B5EF4-FFF2-40B4-BE49-F238E27FC236}">
                <a16:creationId xmlns:a16="http://schemas.microsoft.com/office/drawing/2014/main" id="{CAD6FD85-DA09-0400-7301-99070E50979A}"/>
              </a:ext>
            </a:extLst>
          </p:cNvPr>
          <p:cNvPicPr>
            <a:picLocks noChangeAspect="1"/>
          </p:cNvPicPr>
          <p:nvPr/>
        </p:nvPicPr>
        <p:blipFill>
          <a:blip r:embed="rId5"/>
          <a:stretch>
            <a:fillRect/>
          </a:stretch>
        </p:blipFill>
        <p:spPr>
          <a:xfrm>
            <a:off x="3760487" y="158095"/>
            <a:ext cx="4135993" cy="3013995"/>
          </a:xfrm>
          <a:prstGeom prst="rect">
            <a:avLst/>
          </a:prstGeom>
        </p:spPr>
      </p:pic>
      <p:pic>
        <p:nvPicPr>
          <p:cNvPr id="11" name="Picture 10" descr="A graph of layers of data&#10;&#10;Description automatically generated with medium confidence">
            <a:extLst>
              <a:ext uri="{FF2B5EF4-FFF2-40B4-BE49-F238E27FC236}">
                <a16:creationId xmlns:a16="http://schemas.microsoft.com/office/drawing/2014/main" id="{4B532F4E-AD58-2087-7066-49E3BEDBE8E7}"/>
              </a:ext>
            </a:extLst>
          </p:cNvPr>
          <p:cNvPicPr>
            <a:picLocks noChangeAspect="1"/>
          </p:cNvPicPr>
          <p:nvPr/>
        </p:nvPicPr>
        <p:blipFill>
          <a:blip r:embed="rId6"/>
          <a:stretch>
            <a:fillRect/>
          </a:stretch>
        </p:blipFill>
        <p:spPr>
          <a:xfrm>
            <a:off x="4096515" y="3111048"/>
            <a:ext cx="3578318" cy="3565130"/>
          </a:xfrm>
          <a:prstGeom prst="rect">
            <a:avLst/>
          </a:prstGeom>
        </p:spPr>
      </p:pic>
      <p:sp>
        <p:nvSpPr>
          <p:cNvPr id="2" name="TextBox 1">
            <a:extLst>
              <a:ext uri="{FF2B5EF4-FFF2-40B4-BE49-F238E27FC236}">
                <a16:creationId xmlns:a16="http://schemas.microsoft.com/office/drawing/2014/main" id="{27B38B01-087F-5D48-12AD-DC319C49596F}"/>
              </a:ext>
            </a:extLst>
          </p:cNvPr>
          <p:cNvSpPr txBox="1"/>
          <p:nvPr/>
        </p:nvSpPr>
        <p:spPr>
          <a:xfrm>
            <a:off x="9797143" y="4676527"/>
            <a:ext cx="1073499" cy="307777"/>
          </a:xfrm>
          <a:prstGeom prst="rect">
            <a:avLst/>
          </a:prstGeom>
          <a:noFill/>
        </p:spPr>
        <p:txBody>
          <a:bodyPr wrap="none" rtlCol="0">
            <a:spAutoFit/>
          </a:bodyPr>
          <a:lstStyle/>
          <a:p>
            <a:r>
              <a:rPr lang="en-PE" sz="1400" dirty="0"/>
              <a:t>RBM Energy</a:t>
            </a:r>
          </a:p>
        </p:txBody>
      </p:sp>
      <p:sp>
        <p:nvSpPr>
          <p:cNvPr id="4" name="TextBox 3">
            <a:extLst>
              <a:ext uri="{FF2B5EF4-FFF2-40B4-BE49-F238E27FC236}">
                <a16:creationId xmlns:a16="http://schemas.microsoft.com/office/drawing/2014/main" id="{3DA09CF0-5324-A5CD-C863-375EBC4652B6}"/>
              </a:ext>
            </a:extLst>
          </p:cNvPr>
          <p:cNvSpPr txBox="1"/>
          <p:nvPr/>
        </p:nvSpPr>
        <p:spPr>
          <a:xfrm rot="16200000">
            <a:off x="7688313" y="3275111"/>
            <a:ext cx="946926" cy="307777"/>
          </a:xfrm>
          <a:prstGeom prst="rect">
            <a:avLst/>
          </a:prstGeom>
          <a:noFill/>
        </p:spPr>
        <p:txBody>
          <a:bodyPr wrap="none" rtlCol="0">
            <a:spAutoFit/>
          </a:bodyPr>
          <a:lstStyle/>
          <a:p>
            <a:r>
              <a:rPr lang="en-PE" sz="1400" dirty="0"/>
              <a:t>Frequency</a:t>
            </a:r>
          </a:p>
        </p:txBody>
      </p:sp>
    </p:spTree>
    <p:extLst>
      <p:ext uri="{BB962C8B-B14F-4D97-AF65-F5344CB8AC3E}">
        <p14:creationId xmlns:p14="http://schemas.microsoft.com/office/powerpoint/2010/main" val="3699454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diagram&#10;&#10;Description automatically generated">
            <a:extLst>
              <a:ext uri="{FF2B5EF4-FFF2-40B4-BE49-F238E27FC236}">
                <a16:creationId xmlns:a16="http://schemas.microsoft.com/office/drawing/2014/main" id="{2270E26E-8E86-05A4-799A-C91E5CE448AA}"/>
              </a:ext>
            </a:extLst>
          </p:cNvPr>
          <p:cNvPicPr>
            <a:picLocks noChangeAspect="1"/>
          </p:cNvPicPr>
          <p:nvPr/>
        </p:nvPicPr>
        <p:blipFill>
          <a:blip r:embed="rId2"/>
          <a:stretch>
            <a:fillRect/>
          </a:stretch>
        </p:blipFill>
        <p:spPr>
          <a:xfrm>
            <a:off x="1378630" y="2594610"/>
            <a:ext cx="9434739" cy="3401002"/>
          </a:xfrm>
          <a:prstGeom prst="rect">
            <a:avLst/>
          </a:prstGeom>
        </p:spPr>
      </p:pic>
      <p:sp>
        <p:nvSpPr>
          <p:cNvPr id="6" name="Down Arrow 5">
            <a:extLst>
              <a:ext uri="{FF2B5EF4-FFF2-40B4-BE49-F238E27FC236}">
                <a16:creationId xmlns:a16="http://schemas.microsoft.com/office/drawing/2014/main" id="{D4FD66F3-60DD-422B-E7CC-FF238607987F}"/>
              </a:ext>
            </a:extLst>
          </p:cNvPr>
          <p:cNvSpPr/>
          <p:nvPr/>
        </p:nvSpPr>
        <p:spPr>
          <a:xfrm>
            <a:off x="2806262" y="2448911"/>
            <a:ext cx="315311" cy="704193"/>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PE"/>
          </a:p>
        </p:txBody>
      </p:sp>
      <p:sp>
        <p:nvSpPr>
          <p:cNvPr id="7" name="Down Arrow 6">
            <a:extLst>
              <a:ext uri="{FF2B5EF4-FFF2-40B4-BE49-F238E27FC236}">
                <a16:creationId xmlns:a16="http://schemas.microsoft.com/office/drawing/2014/main" id="{584EDD18-EDE2-C76A-4C8F-B39188843633}"/>
              </a:ext>
            </a:extLst>
          </p:cNvPr>
          <p:cNvSpPr/>
          <p:nvPr/>
        </p:nvSpPr>
        <p:spPr>
          <a:xfrm>
            <a:off x="4587765" y="3358056"/>
            <a:ext cx="315311" cy="704193"/>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PE"/>
          </a:p>
        </p:txBody>
      </p:sp>
      <p:sp>
        <p:nvSpPr>
          <p:cNvPr id="8" name="Down Arrow 7">
            <a:extLst>
              <a:ext uri="{FF2B5EF4-FFF2-40B4-BE49-F238E27FC236}">
                <a16:creationId xmlns:a16="http://schemas.microsoft.com/office/drawing/2014/main" id="{58A44ED0-0A2E-53AB-B45D-29A09D492236}"/>
              </a:ext>
            </a:extLst>
          </p:cNvPr>
          <p:cNvSpPr/>
          <p:nvPr/>
        </p:nvSpPr>
        <p:spPr>
          <a:xfrm>
            <a:off x="7700567" y="3116318"/>
            <a:ext cx="315311" cy="704193"/>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PE"/>
          </a:p>
        </p:txBody>
      </p:sp>
      <p:sp>
        <p:nvSpPr>
          <p:cNvPr id="9" name="TextBox 8">
            <a:extLst>
              <a:ext uri="{FF2B5EF4-FFF2-40B4-BE49-F238E27FC236}">
                <a16:creationId xmlns:a16="http://schemas.microsoft.com/office/drawing/2014/main" id="{6E6AAD97-A1FD-273F-C0BA-F1701F81E885}"/>
              </a:ext>
            </a:extLst>
          </p:cNvPr>
          <p:cNvSpPr txBox="1"/>
          <p:nvPr/>
        </p:nvSpPr>
        <p:spPr>
          <a:xfrm>
            <a:off x="2617075" y="2128150"/>
            <a:ext cx="693683" cy="369332"/>
          </a:xfrm>
          <a:prstGeom prst="rect">
            <a:avLst/>
          </a:prstGeom>
          <a:noFill/>
        </p:spPr>
        <p:txBody>
          <a:bodyPr wrap="square" rtlCol="0">
            <a:spAutoFit/>
          </a:bodyPr>
          <a:lstStyle/>
          <a:p>
            <a:r>
              <a:rPr lang="en-PE" dirty="0"/>
              <a:t>FCN</a:t>
            </a:r>
          </a:p>
        </p:txBody>
      </p:sp>
      <p:sp>
        <p:nvSpPr>
          <p:cNvPr id="10" name="TextBox 9">
            <a:extLst>
              <a:ext uri="{FF2B5EF4-FFF2-40B4-BE49-F238E27FC236}">
                <a16:creationId xmlns:a16="http://schemas.microsoft.com/office/drawing/2014/main" id="{21CD3ED2-A260-6760-DBD9-1C0F0D819365}"/>
              </a:ext>
            </a:extLst>
          </p:cNvPr>
          <p:cNvSpPr txBox="1"/>
          <p:nvPr/>
        </p:nvSpPr>
        <p:spPr>
          <a:xfrm>
            <a:off x="4398578" y="2988724"/>
            <a:ext cx="693683" cy="369332"/>
          </a:xfrm>
          <a:prstGeom prst="rect">
            <a:avLst/>
          </a:prstGeom>
          <a:noFill/>
        </p:spPr>
        <p:txBody>
          <a:bodyPr wrap="square" rtlCol="0">
            <a:spAutoFit/>
          </a:bodyPr>
          <a:lstStyle/>
          <a:p>
            <a:r>
              <a:rPr lang="en-PE" dirty="0"/>
              <a:t>FCN</a:t>
            </a:r>
          </a:p>
        </p:txBody>
      </p:sp>
      <p:sp>
        <p:nvSpPr>
          <p:cNvPr id="11" name="TextBox 10">
            <a:extLst>
              <a:ext uri="{FF2B5EF4-FFF2-40B4-BE49-F238E27FC236}">
                <a16:creationId xmlns:a16="http://schemas.microsoft.com/office/drawing/2014/main" id="{4C6096F4-B94D-BD64-BEC8-5F90EE4E1006}"/>
              </a:ext>
            </a:extLst>
          </p:cNvPr>
          <p:cNvSpPr txBox="1"/>
          <p:nvPr/>
        </p:nvSpPr>
        <p:spPr>
          <a:xfrm>
            <a:off x="7511380" y="2783772"/>
            <a:ext cx="693683" cy="369332"/>
          </a:xfrm>
          <a:prstGeom prst="rect">
            <a:avLst/>
          </a:prstGeom>
          <a:noFill/>
        </p:spPr>
        <p:txBody>
          <a:bodyPr wrap="square" rtlCol="0">
            <a:spAutoFit/>
          </a:bodyPr>
          <a:lstStyle/>
          <a:p>
            <a:r>
              <a:rPr lang="en-PE" dirty="0"/>
              <a:t>FCN</a:t>
            </a:r>
          </a:p>
        </p:txBody>
      </p:sp>
      <p:sp>
        <p:nvSpPr>
          <p:cNvPr id="12" name="Down Arrow 11">
            <a:extLst>
              <a:ext uri="{FF2B5EF4-FFF2-40B4-BE49-F238E27FC236}">
                <a16:creationId xmlns:a16="http://schemas.microsoft.com/office/drawing/2014/main" id="{B990C435-D15F-FA9F-9355-CA735CD44D8B}"/>
              </a:ext>
            </a:extLst>
          </p:cNvPr>
          <p:cNvSpPr/>
          <p:nvPr/>
        </p:nvSpPr>
        <p:spPr>
          <a:xfrm rot="10800000">
            <a:off x="6238759" y="3710152"/>
            <a:ext cx="315311" cy="704193"/>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PE"/>
          </a:p>
        </p:txBody>
      </p:sp>
      <p:sp>
        <p:nvSpPr>
          <p:cNvPr id="13" name="TextBox 12">
            <a:extLst>
              <a:ext uri="{FF2B5EF4-FFF2-40B4-BE49-F238E27FC236}">
                <a16:creationId xmlns:a16="http://schemas.microsoft.com/office/drawing/2014/main" id="{CFCF95A6-DBF9-6FAB-058E-66B92DB93495}"/>
              </a:ext>
            </a:extLst>
          </p:cNvPr>
          <p:cNvSpPr txBox="1"/>
          <p:nvPr/>
        </p:nvSpPr>
        <p:spPr>
          <a:xfrm>
            <a:off x="5897172" y="4414345"/>
            <a:ext cx="998484" cy="369332"/>
          </a:xfrm>
          <a:prstGeom prst="rect">
            <a:avLst/>
          </a:prstGeom>
          <a:noFill/>
        </p:spPr>
        <p:txBody>
          <a:bodyPr wrap="square" rtlCol="0">
            <a:spAutoFit/>
          </a:bodyPr>
          <a:lstStyle/>
          <a:p>
            <a:r>
              <a:rPr lang="en-PE" dirty="0"/>
              <a:t>Chimera</a:t>
            </a:r>
          </a:p>
        </p:txBody>
      </p:sp>
      <p:sp>
        <p:nvSpPr>
          <p:cNvPr id="14" name="TextBox 13">
            <a:extLst>
              <a:ext uri="{FF2B5EF4-FFF2-40B4-BE49-F238E27FC236}">
                <a16:creationId xmlns:a16="http://schemas.microsoft.com/office/drawing/2014/main" id="{321EA07B-6BFC-62C9-3FD0-13EDFEF49AFE}"/>
              </a:ext>
            </a:extLst>
          </p:cNvPr>
          <p:cNvSpPr txBox="1"/>
          <p:nvPr/>
        </p:nvSpPr>
        <p:spPr>
          <a:xfrm>
            <a:off x="1745138" y="731549"/>
            <a:ext cx="8181920" cy="369332"/>
          </a:xfrm>
          <a:prstGeom prst="rect">
            <a:avLst/>
          </a:prstGeom>
          <a:noFill/>
        </p:spPr>
        <p:txBody>
          <a:bodyPr wrap="none" rtlCol="0">
            <a:spAutoFit/>
          </a:bodyPr>
          <a:lstStyle/>
          <a:p>
            <a:r>
              <a:rPr lang="en-PE" dirty="0"/>
              <a:t>Model #5 – Unconditioned Hierarchical FCN Encoder &amp; Unconditioned FCN Decoder </a:t>
            </a:r>
          </a:p>
        </p:txBody>
      </p:sp>
      <p:sp>
        <p:nvSpPr>
          <p:cNvPr id="2" name="Multiply 1">
            <a:extLst>
              <a:ext uri="{FF2B5EF4-FFF2-40B4-BE49-F238E27FC236}">
                <a16:creationId xmlns:a16="http://schemas.microsoft.com/office/drawing/2014/main" id="{C2F40723-7D06-1737-6464-4A580AF0DB89}"/>
              </a:ext>
            </a:extLst>
          </p:cNvPr>
          <p:cNvSpPr/>
          <p:nvPr/>
        </p:nvSpPr>
        <p:spPr>
          <a:xfrm>
            <a:off x="1220974" y="6201103"/>
            <a:ext cx="315311" cy="31531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E"/>
          </a:p>
        </p:txBody>
      </p:sp>
      <p:sp>
        <p:nvSpPr>
          <p:cNvPr id="3" name="TextBox 2">
            <a:extLst>
              <a:ext uri="{FF2B5EF4-FFF2-40B4-BE49-F238E27FC236}">
                <a16:creationId xmlns:a16="http://schemas.microsoft.com/office/drawing/2014/main" id="{D02712E1-D196-873D-6A8F-18DFCCF7F19C}"/>
              </a:ext>
            </a:extLst>
          </p:cNvPr>
          <p:cNvSpPr txBox="1"/>
          <p:nvPr/>
        </p:nvSpPr>
        <p:spPr>
          <a:xfrm>
            <a:off x="1536285" y="6180473"/>
            <a:ext cx="3926482" cy="369332"/>
          </a:xfrm>
          <a:prstGeom prst="rect">
            <a:avLst/>
          </a:prstGeom>
          <a:noFill/>
        </p:spPr>
        <p:txBody>
          <a:bodyPr wrap="square" rtlCol="0">
            <a:spAutoFit/>
          </a:bodyPr>
          <a:lstStyle/>
          <a:p>
            <a:r>
              <a:rPr lang="en-PE" dirty="0"/>
              <a:t>Connection removed from model</a:t>
            </a:r>
          </a:p>
        </p:txBody>
      </p:sp>
      <p:sp>
        <p:nvSpPr>
          <p:cNvPr id="4" name="Multiply 3">
            <a:extLst>
              <a:ext uri="{FF2B5EF4-FFF2-40B4-BE49-F238E27FC236}">
                <a16:creationId xmlns:a16="http://schemas.microsoft.com/office/drawing/2014/main" id="{C3C7D5F9-C7A9-10EF-1A28-3B0ABAC83676}"/>
              </a:ext>
            </a:extLst>
          </p:cNvPr>
          <p:cNvSpPr/>
          <p:nvPr/>
        </p:nvSpPr>
        <p:spPr>
          <a:xfrm>
            <a:off x="2056546" y="4305621"/>
            <a:ext cx="315311" cy="31531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E"/>
          </a:p>
        </p:txBody>
      </p:sp>
      <p:sp>
        <p:nvSpPr>
          <p:cNvPr id="15" name="Multiply 14">
            <a:extLst>
              <a:ext uri="{FF2B5EF4-FFF2-40B4-BE49-F238E27FC236}">
                <a16:creationId xmlns:a16="http://schemas.microsoft.com/office/drawing/2014/main" id="{D2E81C69-D754-BD1F-F40A-940E395658E1}"/>
              </a:ext>
            </a:extLst>
          </p:cNvPr>
          <p:cNvSpPr/>
          <p:nvPr/>
        </p:nvSpPr>
        <p:spPr>
          <a:xfrm>
            <a:off x="2976201" y="5060731"/>
            <a:ext cx="315311" cy="31531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E"/>
          </a:p>
        </p:txBody>
      </p:sp>
      <p:sp>
        <p:nvSpPr>
          <p:cNvPr id="16" name="Multiply 15">
            <a:extLst>
              <a:ext uri="{FF2B5EF4-FFF2-40B4-BE49-F238E27FC236}">
                <a16:creationId xmlns:a16="http://schemas.microsoft.com/office/drawing/2014/main" id="{513A053C-8760-9834-89C8-88B88DF9BFA0}"/>
              </a:ext>
            </a:extLst>
          </p:cNvPr>
          <p:cNvSpPr/>
          <p:nvPr/>
        </p:nvSpPr>
        <p:spPr>
          <a:xfrm>
            <a:off x="4398578" y="5566488"/>
            <a:ext cx="315311" cy="31531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E"/>
          </a:p>
        </p:txBody>
      </p:sp>
    </p:spTree>
    <p:extLst>
      <p:ext uri="{BB962C8B-B14F-4D97-AF65-F5344CB8AC3E}">
        <p14:creationId xmlns:p14="http://schemas.microsoft.com/office/powerpoint/2010/main" val="13813321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227</Words>
  <Application>Microsoft Macintosh PowerPoint</Application>
  <PresentationFormat>Widescreen</PresentationFormat>
  <Paragraphs>53</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Slack-Lato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sebastian.gonzalez@students.markham.edu.pe</dc:creator>
  <cp:lastModifiedBy>sebastian.gonzalez@students.markham.edu.pe</cp:lastModifiedBy>
  <cp:revision>3</cp:revision>
  <dcterms:created xsi:type="dcterms:W3CDTF">2023-11-16T20:43:00Z</dcterms:created>
  <dcterms:modified xsi:type="dcterms:W3CDTF">2023-12-01T18:47:42Z</dcterms:modified>
</cp:coreProperties>
</file>