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19"/>
  </p:notesMasterIdLst>
  <p:handoutMasterIdLst>
    <p:handoutMasterId r:id="rId20"/>
  </p:handoutMasterIdLst>
  <p:sldIdLst>
    <p:sldId id="664" r:id="rId2"/>
    <p:sldId id="2085" r:id="rId3"/>
    <p:sldId id="2091" r:id="rId4"/>
    <p:sldId id="2092" r:id="rId5"/>
    <p:sldId id="2094" r:id="rId6"/>
    <p:sldId id="2101" r:id="rId7"/>
    <p:sldId id="265" r:id="rId8"/>
    <p:sldId id="258" r:id="rId9"/>
    <p:sldId id="257" r:id="rId10"/>
    <p:sldId id="266" r:id="rId11"/>
    <p:sldId id="259" r:id="rId12"/>
    <p:sldId id="261" r:id="rId13"/>
    <p:sldId id="262" r:id="rId14"/>
    <p:sldId id="260" r:id="rId15"/>
    <p:sldId id="2081" r:id="rId16"/>
    <p:sldId id="1511" r:id="rId17"/>
    <p:sldId id="200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FF"/>
    <a:srgbClr val="767171"/>
    <a:srgbClr val="FFFFFF"/>
    <a:srgbClr val="00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92"/>
  </p:normalViewPr>
  <p:slideViewPr>
    <p:cSldViewPr snapToGrid="0" snapToObjects="1">
      <p:cViewPr varScale="1">
        <p:scale>
          <a:sx n="114" d="100"/>
          <a:sy n="114" d="100"/>
        </p:scale>
        <p:origin x="51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1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FA6A82-C43D-0E45-8BBC-3BA89641B4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05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2023-12-14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2023-12-14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2023-12-14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2023-12-14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https://cds.cern.ch/record/2870116" TargetMode="External"/><Relationship Id="rId7" Type="http://schemas.openxmlformats.org/officeDocument/2006/relationships/hyperlink" Target="https://cds.cern.ch/record/2870112" TargetMode="External"/><Relationship Id="rId2" Type="http://schemas.openxmlformats.org/officeDocument/2006/relationships/hyperlink" Target="https://arxiv.org/abs/2304.01678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tlas.cern/Updates/Briefing/Dark-Jets" TargetMode="External"/><Relationship Id="rId5" Type="http://schemas.openxmlformats.org/officeDocument/2006/relationships/hyperlink" Target="https://arxiv.org/abs/2311.03944" TargetMode="External"/><Relationship Id="rId4" Type="http://schemas.openxmlformats.org/officeDocument/2006/relationships/hyperlink" Target="https://arxiv.org/abs/2311.1595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usparticlephysics.org/2023-p5-report/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85037" y="1168020"/>
            <a:ext cx="10621926" cy="688338"/>
          </a:xfrm>
        </p:spPr>
        <p:txBody>
          <a:bodyPr>
            <a:normAutofit/>
          </a:bodyPr>
          <a:lstStyle/>
          <a:p>
            <a:r>
              <a:rPr lang="en-US" sz="3200" dirty="0"/>
              <a:t>Particle Physics Faculty Meeting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3E9DF6-0197-454E-9EB8-796E0050B9AE}"/>
              </a:ext>
            </a:extLst>
          </p:cNvPr>
          <p:cNvSpPr/>
          <p:nvPr/>
        </p:nvSpPr>
        <p:spPr>
          <a:xfrm>
            <a:off x="1417280" y="1856358"/>
            <a:ext cx="1094374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sz="2400" dirty="0"/>
              <a:t>Agenda</a:t>
            </a:r>
            <a:endParaRPr lang="en-CA" sz="2000" dirty="0"/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News/Update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Committee Roundtable</a:t>
            </a:r>
          </a:p>
          <a:p>
            <a:pPr lvl="2">
              <a:buClr>
                <a:srgbClr val="00B0F0"/>
              </a:buClr>
            </a:pP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815220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0B5E-13E5-8416-3C78-E2AEF98B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800">
                <a:latin typeface="Arial"/>
                <a:cs typeface="Arial"/>
              </a:rPr>
              <a:t>ATLAS Update (2)</a:t>
            </a:r>
            <a:endParaRPr lang="en-US" sz="280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44A3C2-2A89-DDE1-7CBD-B4002A8CE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45" y="887043"/>
            <a:ext cx="9506101" cy="4622164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CA" sz="1400">
                <a:latin typeface="Arial"/>
                <a:cs typeface="Arial"/>
              </a:rPr>
              <a:t>Talks and conferences</a:t>
            </a:r>
            <a:endParaRPr lang="en-US" sz="1400">
              <a:latin typeface="Arial"/>
              <a:cs typeface="Arial"/>
            </a:endParaRPr>
          </a:p>
          <a:p>
            <a:pPr lvl="1"/>
            <a:r>
              <a:rPr lang="en-CA" sz="1400">
                <a:latin typeface="Arial"/>
                <a:cs typeface="Arial"/>
              </a:rPr>
              <a:t>Marco Valente: ATLAS &amp; CMS Di-Higgs searches, status and prospects at Higgs2023 in November in Beijing</a:t>
            </a:r>
            <a:endParaRPr lang="en-US" sz="1400">
              <a:cs typeface="Arial"/>
            </a:endParaRPr>
          </a:p>
          <a:p>
            <a:pPr lvl="1"/>
            <a:r>
              <a:rPr lang="en-CA" sz="1400">
                <a:latin typeface="Arial"/>
                <a:cs typeface="Arial"/>
              </a:rPr>
              <a:t>Max Swiatlowski: invited experimental summary talk at BOOST 2023 at LBNL in August</a:t>
            </a:r>
            <a:endParaRPr lang="en-US" sz="1400">
              <a:cs typeface="Arial"/>
            </a:endParaRPr>
          </a:p>
          <a:p>
            <a:pPr lvl="1"/>
            <a:r>
              <a:rPr lang="en-CA" sz="1400">
                <a:latin typeface="Arial"/>
                <a:cs typeface="Arial"/>
              </a:rPr>
              <a:t>Evan Carlson: ATLAS &amp; CMS searches for long-lived and exotic particles at Rencontres du Vietnam in August</a:t>
            </a:r>
            <a:endParaRPr lang="en-US" sz="1400">
              <a:cs typeface="Arial"/>
            </a:endParaRPr>
          </a:p>
          <a:p>
            <a:pPr lvl="1"/>
            <a:r>
              <a:rPr lang="en-CA" sz="1400">
                <a:latin typeface="Arial"/>
                <a:cs typeface="Arial"/>
              </a:rPr>
              <a:t>Max: TRIUMF Colloquium October 5, “The LHC’s Next Frontier: Searching for Pairs of Higgs Bosons to Understand the Standard Model and Beyond” </a:t>
            </a:r>
            <a:endParaRPr lang="en-US" sz="1400">
              <a:cs typeface="Arial"/>
            </a:endParaRPr>
          </a:p>
          <a:p>
            <a:pPr lvl="1"/>
            <a:r>
              <a:rPr lang="en-CA" sz="1400">
                <a:latin typeface="Arial"/>
                <a:cs typeface="Arial"/>
              </a:rPr>
              <a:t>Oliver Stelzer-Chilton: ATLAS Searches for New Phenomena at WIN2023 in July in China</a:t>
            </a:r>
            <a:endParaRPr lang="en-US" sz="1400">
              <a:cs typeface="Arial"/>
            </a:endParaRPr>
          </a:p>
          <a:p>
            <a:pPr lvl="1"/>
            <a:r>
              <a:rPr lang="en-CA" sz="1400">
                <a:latin typeface="Arial"/>
                <a:cs typeface="Arial"/>
              </a:rPr>
              <a:t>Dilia Portillo, Russell, and Max participated in ATLAS Hadronic Calibration Workshop in Valencia in September</a:t>
            </a:r>
            <a:endParaRPr lang="en-US" sz="1400">
              <a:cs typeface="Arial"/>
            </a:endParaRPr>
          </a:p>
          <a:p>
            <a:pPr lvl="1"/>
            <a:r>
              <a:rPr lang="en-CA" sz="1400">
                <a:latin typeface="Arial"/>
                <a:cs typeface="Arial"/>
              </a:rPr>
              <a:t>Estel Perez: ATLAS New Small Wheel performance studies at TIPP 2023 in Cape Town in September</a:t>
            </a:r>
            <a:endParaRPr lang="en-US" sz="1400">
              <a:cs typeface="Arial"/>
            </a:endParaRPr>
          </a:p>
          <a:p>
            <a:pPr lvl="1"/>
            <a:r>
              <a:rPr lang="en-CA" sz="1400">
                <a:latin typeface="Arial"/>
                <a:cs typeface="Arial"/>
              </a:rPr>
              <a:t>Luise Poley: Curing early breakdown in silicon strip sensors with radiation, at Hiroshima conference in Vancouver, this week</a:t>
            </a:r>
            <a:endParaRPr lang="en-US" sz="1400">
              <a:cs typeface="Arial"/>
            </a:endParaRPr>
          </a:p>
          <a:p>
            <a:r>
              <a:rPr lang="en-CA" sz="1400">
                <a:latin typeface="Arial"/>
                <a:cs typeface="Arial"/>
              </a:rPr>
              <a:t>Publications since July with major contributions from group members:</a:t>
            </a:r>
            <a:endParaRPr lang="en-US" sz="1400">
              <a:latin typeface="Arial"/>
              <a:cs typeface="Arial"/>
            </a:endParaRPr>
          </a:p>
          <a:p>
            <a:pPr lvl="1"/>
            <a:r>
              <a:rPr lang="en-CA" sz="1400">
                <a:latin typeface="Arial"/>
                <a:cs typeface="Arial"/>
              </a:rPr>
              <a:t>Search for top-</a:t>
            </a:r>
            <a:r>
              <a:rPr lang="en-CA" sz="1400" err="1">
                <a:latin typeface="Arial"/>
                <a:cs typeface="Arial"/>
              </a:rPr>
              <a:t>philic</a:t>
            </a:r>
            <a:r>
              <a:rPr lang="en-CA" sz="1400">
                <a:latin typeface="Arial"/>
                <a:cs typeface="Arial"/>
              </a:rPr>
              <a:t> heavy resonances in pp collisions at √s =13 </a:t>
            </a:r>
            <a:r>
              <a:rPr lang="en-CA" sz="1400" err="1">
                <a:latin typeface="Arial"/>
                <a:cs typeface="Arial"/>
              </a:rPr>
              <a:t>TeV</a:t>
            </a:r>
            <a:r>
              <a:rPr lang="en-CA" sz="1400">
                <a:latin typeface="Arial"/>
                <a:cs typeface="Arial"/>
              </a:rPr>
              <a:t> with the ATLAS detector (Kate) - accepted EPJC Dec 3. </a:t>
            </a:r>
            <a:r>
              <a:rPr lang="en-CA" sz="1400">
                <a:latin typeface="Arial"/>
                <a:cs typeface="Arial"/>
                <a:hlinkClick r:id="rId2"/>
              </a:rPr>
              <a:t>arXiv:2304.01678</a:t>
            </a:r>
            <a:endParaRPr lang="en-US" sz="1400">
              <a:cs typeface="Arial"/>
            </a:endParaRPr>
          </a:p>
          <a:p>
            <a:r>
              <a:rPr lang="en-CA" sz="1400">
                <a:latin typeface="Arial"/>
                <a:cs typeface="Arial"/>
              </a:rPr>
              <a:t>Public results and publications submitted to journals since July:</a:t>
            </a:r>
            <a:endParaRPr lang="en-US" sz="1400">
              <a:cs typeface="Arial"/>
            </a:endParaRPr>
          </a:p>
          <a:p>
            <a:pPr lvl="1"/>
            <a:r>
              <a:rPr lang="en-CA" sz="1400">
                <a:latin typeface="Arial"/>
                <a:cs typeface="Arial"/>
              </a:rPr>
              <a:t>Electroweak SUSY multi-b (HH-&gt;4b + Missing Energy) </a:t>
            </a:r>
            <a:r>
              <a:rPr lang="en-CA" sz="1400">
                <a:latin typeface="Arial"/>
                <a:cs typeface="Arial"/>
                <a:hlinkClick r:id="rId3"/>
              </a:rPr>
              <a:t>ATLAS-CONF-2023-048</a:t>
            </a:r>
            <a:r>
              <a:rPr lang="en-CA" sz="1400">
                <a:latin typeface="Arial"/>
                <a:cs typeface="Arial"/>
              </a:rPr>
              <a:t> (Max &amp; Marco)</a:t>
            </a:r>
            <a:endParaRPr lang="en-US" sz="1400">
              <a:cs typeface="Arial"/>
            </a:endParaRPr>
          </a:p>
          <a:p>
            <a:pPr lvl="1"/>
            <a:r>
              <a:rPr lang="en-CA" sz="1400">
                <a:latin typeface="Arial"/>
                <a:cs typeface="Arial"/>
                <a:hlinkClick r:id="rId4"/>
              </a:rPr>
              <a:t>HH resonant combination</a:t>
            </a:r>
            <a:r>
              <a:rPr lang="en-CA" sz="1400">
                <a:latin typeface="Arial"/>
                <a:cs typeface="Arial"/>
              </a:rPr>
              <a:t>  submitted to PRL  (Max &amp; Marco)</a:t>
            </a:r>
            <a:endParaRPr lang="en-US" sz="1400">
              <a:cs typeface="Arial"/>
            </a:endParaRPr>
          </a:p>
          <a:p>
            <a:pPr lvl="1"/>
            <a:r>
              <a:rPr lang="en-CA" sz="1400">
                <a:latin typeface="Arial"/>
                <a:cs typeface="Arial"/>
                <a:hlinkClick r:id="rId5"/>
              </a:rPr>
              <a:t>Search for Dark Jets</a:t>
            </a:r>
            <a:r>
              <a:rPr lang="en-CA" sz="1400">
                <a:latin typeface="Arial"/>
                <a:cs typeface="Arial"/>
              </a:rPr>
              <a:t> </a:t>
            </a:r>
            <a:r>
              <a:rPr lang="en-CA" sz="1400">
                <a:latin typeface="Arial"/>
                <a:cs typeface="Arial"/>
                <a:hlinkClick r:id="rId6"/>
              </a:rPr>
              <a:t>public briefing</a:t>
            </a:r>
            <a:r>
              <a:rPr lang="en-CA" sz="1400">
                <a:latin typeface="Arial"/>
                <a:cs typeface="Arial"/>
              </a:rPr>
              <a:t>, submitted to JHEP  (Dilia)</a:t>
            </a:r>
            <a:endParaRPr lang="en-US" sz="1400">
              <a:cs typeface="Arial"/>
            </a:endParaRPr>
          </a:p>
          <a:p>
            <a:pPr lvl="1"/>
            <a:r>
              <a:rPr lang="en-CA" sz="1400">
                <a:latin typeface="Arial"/>
                <a:cs typeface="Arial"/>
              </a:rPr>
              <a:t>Search for massive, long-lived charged particles with large specific ionisation and low-β </a:t>
            </a:r>
            <a:r>
              <a:rPr lang="en-CA" sz="1400">
                <a:latin typeface="Arial"/>
                <a:cs typeface="Arial"/>
                <a:hlinkClick r:id="rId7"/>
              </a:rPr>
              <a:t>ATLAS-CONF-2023-044</a:t>
            </a:r>
            <a:r>
              <a:rPr lang="en-CA" sz="1400">
                <a:latin typeface="Arial"/>
                <a:cs typeface="Arial"/>
              </a:rPr>
              <a:t>   (Kate)</a:t>
            </a:r>
            <a:endParaRPr lang="en-US" sz="1400">
              <a:cs typeface="Arial"/>
            </a:endParaRPr>
          </a:p>
          <a:p>
            <a:r>
              <a:rPr lang="en-CA" sz="1400">
                <a:latin typeface="Arial"/>
                <a:cs typeface="Arial"/>
              </a:rPr>
              <a:t>In total ATLAS has submitted 106 papers for publication since the start of 2023 (5 on Run 3 data)</a:t>
            </a:r>
            <a:endParaRPr lang="en-CA" sz="1400"/>
          </a:p>
          <a:p>
            <a:pPr lvl="1"/>
            <a:endParaRPr lang="en-US" sz="1400"/>
          </a:p>
        </p:txBody>
      </p:sp>
      <p:pic>
        <p:nvPicPr>
          <p:cNvPr id="4" name="Picture 3" descr="Hiroshima conference on sensors at Wosk Centre">
            <a:extLst>
              <a:ext uri="{FF2B5EF4-FFF2-40B4-BE49-F238E27FC236}">
                <a16:creationId xmlns:a16="http://schemas.microsoft.com/office/drawing/2014/main" id="{99DE09ED-35A3-32BB-9886-9E0F53820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0638" y="1310148"/>
            <a:ext cx="2413820" cy="181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71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0B5E-13E5-8416-3C78-E2AEF98B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800">
                <a:latin typeface="Arial"/>
                <a:cs typeface="Arial"/>
              </a:rPr>
              <a:t>UCN/TUCAN Update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44A3C2-2A89-DDE1-7CBD-B4002A8CE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86" y="1941239"/>
            <a:ext cx="11563677" cy="4760937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r>
              <a:rPr lang="en-US" sz="2400">
                <a:latin typeface="Arial"/>
                <a:cs typeface="Arial"/>
              </a:rPr>
              <a:t>We just completed our next major milestone before the liquefier is shipped for repair: cooling the UCN source He cryostat down to </a:t>
            </a:r>
            <a:r>
              <a:rPr lang="en-US" sz="2400" b="1">
                <a:latin typeface="Arial"/>
                <a:cs typeface="Arial"/>
              </a:rPr>
              <a:t>superfluid temperatures using the large sub-atmospheric pumps</a:t>
            </a:r>
            <a:r>
              <a:rPr lang="en-US" sz="2400">
                <a:latin typeface="Arial"/>
                <a:cs typeface="Arial"/>
              </a:rPr>
              <a:t> (Phase 2B cooldown)</a:t>
            </a:r>
            <a:endParaRPr lang="en-US" sz="2400"/>
          </a:p>
          <a:p>
            <a:pPr lvl="1"/>
            <a:r>
              <a:rPr lang="en-US" sz="2400">
                <a:latin typeface="Arial"/>
                <a:cs typeface="Arial"/>
              </a:rPr>
              <a:t>A lot of installations, cabling and controls work was completed beforehand.</a:t>
            </a:r>
          </a:p>
          <a:p>
            <a:pPr lvl="1"/>
            <a:r>
              <a:rPr lang="en-US" sz="2400">
                <a:latin typeface="Arial"/>
                <a:cs typeface="Arial"/>
              </a:rPr>
              <a:t>Using helium-4 in both, the helium-3 and helium-4 system, </a:t>
            </a:r>
            <a:r>
              <a:rPr lang="en-US" sz="2400" b="1">
                <a:latin typeface="Arial"/>
                <a:cs typeface="Arial"/>
              </a:rPr>
              <a:t>we reached 1.1 K</a:t>
            </a:r>
            <a:r>
              <a:rPr lang="en-US" sz="2400">
                <a:latin typeface="Arial"/>
                <a:cs typeface="Arial"/>
              </a:rPr>
              <a:t> as expected</a:t>
            </a:r>
            <a:endParaRPr lang="en-US" sz="2400"/>
          </a:p>
          <a:p>
            <a:pPr lvl="1"/>
            <a:r>
              <a:rPr lang="en-US" sz="2400">
                <a:latin typeface="Arial"/>
                <a:cs typeface="Arial"/>
              </a:rPr>
              <a:t>All </a:t>
            </a:r>
            <a:r>
              <a:rPr lang="en-US" sz="2400" b="1">
                <a:latin typeface="Arial"/>
                <a:cs typeface="Arial"/>
              </a:rPr>
              <a:t>hardware performed well</a:t>
            </a:r>
            <a:r>
              <a:rPr lang="en-US" sz="2400">
                <a:latin typeface="Arial"/>
                <a:cs typeface="Arial"/>
              </a:rPr>
              <a:t>: pumps, sensors, valves, heaters, slow control and the cryostat</a:t>
            </a:r>
          </a:p>
          <a:p>
            <a:pPr lvl="1"/>
            <a:r>
              <a:rPr lang="en-US" sz="2400" b="1">
                <a:latin typeface="Arial"/>
                <a:cs typeface="Arial"/>
              </a:rPr>
              <a:t>No clogging</a:t>
            </a:r>
            <a:r>
              <a:rPr lang="en-US" sz="2400">
                <a:latin typeface="Arial"/>
                <a:cs typeface="Arial"/>
              </a:rPr>
              <a:t> in the needle valves.</a:t>
            </a:r>
            <a:endParaRPr lang="en-US" sz="2400">
              <a:cs typeface="Arial"/>
            </a:endParaRPr>
          </a:p>
          <a:p>
            <a:pPr lvl="1"/>
            <a:r>
              <a:rPr lang="en-US" sz="2400">
                <a:latin typeface="Arial"/>
                <a:cs typeface="Arial"/>
              </a:rPr>
              <a:t>Cooldown to 1.1 K took &lt; 48 h.</a:t>
            </a:r>
            <a:endParaRPr lang="en-US" sz="2400">
              <a:cs typeface="Arial"/>
            </a:endParaRPr>
          </a:p>
          <a:p>
            <a:pPr lvl="1"/>
            <a:r>
              <a:rPr lang="en-US" sz="2400">
                <a:latin typeface="Arial"/>
                <a:cs typeface="Arial"/>
              </a:rPr>
              <a:t>Performed </a:t>
            </a:r>
            <a:r>
              <a:rPr lang="en-US" sz="2400" b="1">
                <a:latin typeface="Arial"/>
                <a:cs typeface="Arial"/>
              </a:rPr>
              <a:t>helium boiling curve measurement </a:t>
            </a:r>
            <a:r>
              <a:rPr lang="en-US" sz="2400">
                <a:latin typeface="Arial"/>
                <a:cs typeface="Arial"/>
              </a:rPr>
              <a:t>with short, UCN friendly, heat exchanger.</a:t>
            </a:r>
            <a:endParaRPr lang="en-US" sz="2400">
              <a:cs typeface="Arial"/>
            </a:endParaRPr>
          </a:p>
          <a:p>
            <a:r>
              <a:rPr lang="en-US" sz="2400" b="1">
                <a:latin typeface="Arial"/>
                <a:cs typeface="Arial"/>
              </a:rPr>
              <a:t>Kudos to the UCN group</a:t>
            </a:r>
            <a:r>
              <a:rPr lang="en-US" sz="2400">
                <a:latin typeface="Arial"/>
                <a:cs typeface="Arial"/>
              </a:rPr>
              <a:t>, especially our post-docs and students, who worked very hard to make this happen! Big thanks also to beamlines, controls and </a:t>
            </a:r>
            <a:r>
              <a:rPr lang="en-US" sz="2400" err="1">
                <a:latin typeface="Arial"/>
                <a:cs typeface="Arial"/>
              </a:rPr>
              <a:t>cryo</a:t>
            </a:r>
            <a:r>
              <a:rPr lang="en-US" sz="2400">
                <a:latin typeface="Arial"/>
                <a:cs typeface="Arial"/>
              </a:rPr>
              <a:t> group.</a:t>
            </a:r>
            <a:endParaRPr lang="en-US" sz="2400">
              <a:cs typeface="Arial"/>
            </a:endParaRPr>
          </a:p>
          <a:p>
            <a:r>
              <a:rPr lang="en-US" sz="2400">
                <a:latin typeface="Arial"/>
                <a:cs typeface="Arial"/>
              </a:rPr>
              <a:t>In other news: </a:t>
            </a:r>
            <a:r>
              <a:rPr lang="en-US" sz="2400" b="1">
                <a:latin typeface="Arial"/>
                <a:cs typeface="Arial"/>
              </a:rPr>
              <a:t>tail section manufacture is progressing well</a:t>
            </a:r>
            <a:r>
              <a:rPr lang="en-US" sz="2400">
                <a:latin typeface="Arial"/>
                <a:cs typeface="Arial"/>
              </a:rPr>
              <a:t>, wall 2/6 has been completed in the machine shop and is leak tight!</a:t>
            </a:r>
            <a:endParaRPr lang="en-US" sz="2400">
              <a:cs typeface="Arial"/>
            </a:endParaRPr>
          </a:p>
          <a:p>
            <a:pPr lvl="1"/>
            <a:endParaRPr lang="en-US" sz="2400">
              <a:cs typeface="Arial"/>
            </a:endParaRPr>
          </a:p>
          <a:p>
            <a:pPr lvl="1"/>
            <a:endParaRPr lang="en-US" sz="2400">
              <a:cs typeface="Arial"/>
            </a:endParaRPr>
          </a:p>
          <a:p>
            <a:pPr lvl="1"/>
            <a:endParaRPr lang="en-US" sz="2600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65601-A6B9-296D-35B3-1E76E0A2B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0" y="57801"/>
            <a:ext cx="3346450" cy="1687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B903EB-606C-C732-4A0A-5B977AF33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850" y="58251"/>
            <a:ext cx="3149600" cy="1692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3A762E-7DC0-8FD8-EE14-C0898268CFAE}"/>
              </a:ext>
            </a:extLst>
          </p:cNvPr>
          <p:cNvSpPr txBox="1"/>
          <p:nvPr/>
        </p:nvSpPr>
        <p:spPr>
          <a:xfrm>
            <a:off x="5113481" y="-19923"/>
            <a:ext cx="50736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Pumps and large pumping ducts to cryostat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664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0B5E-13E5-8416-3C78-E2AEF98B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800">
                <a:latin typeface="Arial"/>
                <a:cs typeface="Arial"/>
              </a:rPr>
              <a:t>T2K/Hyper-K Update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44A3C2-2A89-DDE1-7CBD-B4002A8CE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70" y="1250566"/>
            <a:ext cx="6962455" cy="532321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400">
                <a:latin typeface="Arial"/>
                <a:cs typeface="Arial"/>
              </a:rPr>
              <a:t>T2K beam has resumed from Nov. 24</a:t>
            </a:r>
            <a:endParaRPr lang="en-US" sz="2400"/>
          </a:p>
          <a:p>
            <a:r>
              <a:rPr lang="en-US" sz="2400">
                <a:latin typeface="Arial"/>
                <a:cs typeface="Arial"/>
              </a:rPr>
              <a:t>New record beam power of 610 kW achieved</a:t>
            </a:r>
          </a:p>
          <a:p>
            <a:r>
              <a:rPr lang="en-US" sz="2400">
                <a:latin typeface="Arial"/>
                <a:cs typeface="Arial"/>
              </a:rPr>
              <a:t>F. Cormier (TRIUMF postdoc) and J. Zhang (UBC grad. student) traveled to J-PARC for beam start and to make new OTR monitor measurements (upper right)</a:t>
            </a:r>
            <a:endParaRPr lang="en-US" sz="2400">
              <a:cs typeface="Arial"/>
            </a:endParaRPr>
          </a:p>
          <a:p>
            <a:r>
              <a:rPr lang="en-US" sz="2400">
                <a:latin typeface="Arial"/>
                <a:cs typeface="Arial"/>
              </a:rPr>
              <a:t>First multi-PMT for WCTE pilot production completed (lower right)</a:t>
            </a:r>
          </a:p>
          <a:p>
            <a:r>
              <a:rPr lang="en-US" sz="2400">
                <a:latin typeface="Arial"/>
                <a:cs typeface="Arial"/>
              </a:rPr>
              <a:t>Super-K facing challenge of magnetic field compensation coil failures</a:t>
            </a:r>
          </a:p>
          <a:p>
            <a:pPr lvl="1"/>
            <a:r>
              <a:rPr lang="en-US" sz="2400">
                <a:latin typeface="Arial"/>
                <a:cs typeface="Arial"/>
              </a:rPr>
              <a:t>Measurement of 20-inch PMT magnetic field dependence withTRIUMF PTF becomes critical</a:t>
            </a:r>
            <a:endParaRPr lang="en-US" sz="2400">
              <a:cs typeface="Arial"/>
            </a:endParaRPr>
          </a:p>
        </p:txBody>
      </p:sp>
      <p:pic>
        <p:nvPicPr>
          <p:cNvPr id="3" name="Picture 2" descr="A graph of a graph&#10;&#10;Description automatically generated">
            <a:extLst>
              <a:ext uri="{FF2B5EF4-FFF2-40B4-BE49-F238E27FC236}">
                <a16:creationId xmlns:a16="http://schemas.microsoft.com/office/drawing/2014/main" id="{B77331FF-B8A3-2991-3E0A-A9021E5D2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730" y="721995"/>
            <a:ext cx="3739506" cy="26489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304ED3-3809-F58D-F96A-E2DB28161D31}"/>
              </a:ext>
            </a:extLst>
          </p:cNvPr>
          <p:cNvSpPr txBox="1"/>
          <p:nvPr/>
        </p:nvSpPr>
        <p:spPr>
          <a:xfrm>
            <a:off x="7288161" y="73742"/>
            <a:ext cx="47686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T2K beam structure with OTR background light measurement apparatus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 descr="A group of people standing in front of a machine&#10;&#10;Description automatically generated">
            <a:extLst>
              <a:ext uri="{FF2B5EF4-FFF2-40B4-BE49-F238E27FC236}">
                <a16:creationId xmlns:a16="http://schemas.microsoft.com/office/drawing/2014/main" id="{F8EB2FC1-6C59-988A-6B1E-25A43D7D5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355" y="3436373"/>
            <a:ext cx="2428839" cy="30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39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0B5E-13E5-8416-3C78-E2AEF98B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800" err="1">
                <a:latin typeface="Arial"/>
                <a:cs typeface="Arial"/>
              </a:rPr>
              <a:t>DarkLight</a:t>
            </a:r>
            <a:r>
              <a:rPr lang="en-US" sz="2800">
                <a:latin typeface="Arial"/>
                <a:cs typeface="Arial"/>
              </a:rPr>
              <a:t> Update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44A3C2-2A89-DDE1-7CBD-B4002A8CE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46" y="936152"/>
            <a:ext cx="7522938" cy="5283857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1700">
                <a:latin typeface="Arial"/>
                <a:cs typeface="Arial"/>
              </a:rPr>
              <a:t>Development with GEM tracking detectors at TRIUMF ongoing (Laura). Now working on readout and triggering. </a:t>
            </a:r>
            <a:endParaRPr lang="en-US" sz="1700"/>
          </a:p>
          <a:p>
            <a:r>
              <a:rPr lang="en-US" sz="1700">
                <a:latin typeface="Arial"/>
                <a:cs typeface="Arial"/>
              </a:rPr>
              <a:t>Trigger detector construction almost done (Mike + SciTech)</a:t>
            </a:r>
            <a:endParaRPr lang="en-US" sz="1700"/>
          </a:p>
          <a:p>
            <a:pPr lvl="1"/>
            <a:r>
              <a:rPr lang="en-US" sz="1700">
                <a:latin typeface="Arial"/>
                <a:cs typeface="Arial"/>
              </a:rPr>
              <a:t>18 scintillators and 216 light guides finished polishing, gluing, and wrapping – thanks to Clayton and our co-op Ben</a:t>
            </a:r>
            <a:endParaRPr lang="en-US" sz="1700"/>
          </a:p>
          <a:p>
            <a:pPr lvl="1"/>
            <a:r>
              <a:rPr lang="en-US" sz="1700">
                <a:latin typeface="Arial"/>
                <a:cs typeface="Arial"/>
              </a:rPr>
              <a:t>New readout boards tested, expect full shipment mid-December</a:t>
            </a:r>
            <a:endParaRPr lang="en-US" sz="1700"/>
          </a:p>
          <a:p>
            <a:r>
              <a:rPr lang="en-US" sz="1700">
                <a:latin typeface="Arial"/>
                <a:cs typeface="Arial"/>
              </a:rPr>
              <a:t>Grateful to Philip Lu for prompt completion of collimator design!</a:t>
            </a:r>
          </a:p>
          <a:p>
            <a:r>
              <a:rPr lang="en-US" sz="1700">
                <a:latin typeface="Arial"/>
                <a:cs typeface="Arial"/>
              </a:rPr>
              <a:t>Collaboration meeting held at MIT in November. Accelerator and collaboration agree to aim at June installation date</a:t>
            </a:r>
            <a:endParaRPr lang="en-US" sz="1700">
              <a:cs typeface="Arial"/>
            </a:endParaRPr>
          </a:p>
          <a:p>
            <a:r>
              <a:rPr lang="en-US" sz="1700">
                <a:latin typeface="Arial"/>
                <a:cs typeface="Arial"/>
              </a:rPr>
              <a:t>Personnel updates:</a:t>
            </a:r>
            <a:endParaRPr lang="en-US" sz="1700"/>
          </a:p>
          <a:p>
            <a:pPr lvl="1"/>
            <a:r>
              <a:rPr lang="en-US" sz="1700">
                <a:latin typeface="Arial"/>
                <a:cs typeface="Arial"/>
              </a:rPr>
              <a:t>UBC/TRIUMF MSc student Gabby Gelinas received IAEA Marie </a:t>
            </a:r>
            <a:r>
              <a:rPr lang="en-US" sz="1700" err="1">
                <a:latin typeface="Arial"/>
                <a:cs typeface="Arial"/>
              </a:rPr>
              <a:t>Skłodowska</a:t>
            </a:r>
            <a:r>
              <a:rPr lang="en-US" sz="1700">
                <a:latin typeface="Arial"/>
                <a:cs typeface="Arial"/>
              </a:rPr>
              <a:t>-Curie Fellowship (20000 euros + tuition)</a:t>
            </a:r>
          </a:p>
          <a:p>
            <a:pPr lvl="1"/>
            <a:r>
              <a:rPr lang="en-US" sz="1700">
                <a:latin typeface="Arial"/>
                <a:cs typeface="Arial"/>
              </a:rPr>
              <a:t>TRIUMF postdoc Laura Miller is now simulation coordinator</a:t>
            </a:r>
            <a:endParaRPr lang="en-US" sz="1700">
              <a:cs typeface="Arial"/>
            </a:endParaRPr>
          </a:p>
          <a:p>
            <a:pPr lvl="1"/>
            <a:r>
              <a:rPr lang="en-US" sz="1700">
                <a:latin typeface="Arial"/>
                <a:cs typeface="Arial"/>
              </a:rPr>
              <a:t>Kate elected co-spokesperson of </a:t>
            </a:r>
            <a:r>
              <a:rPr lang="en-US" sz="1700" err="1">
                <a:latin typeface="Arial"/>
                <a:cs typeface="Arial"/>
              </a:rPr>
              <a:t>DarkLight</a:t>
            </a:r>
            <a:r>
              <a:rPr lang="en-US" sz="1700">
                <a:latin typeface="Arial"/>
                <a:cs typeface="Arial"/>
              </a:rPr>
              <a:t>, along with Jan Bernauer (Stony Brook University) </a:t>
            </a:r>
            <a:endParaRPr lang="en-US" sz="1700">
              <a:cs typeface="Arial"/>
            </a:endParaRPr>
          </a:p>
          <a:p>
            <a:r>
              <a:rPr lang="en-US" sz="1700">
                <a:latin typeface="Arial"/>
                <a:cs typeface="Arial"/>
              </a:rPr>
              <a:t>Recent presentations: Kate gave invited plenary talk at IEEE NSS conference in Vancouver highlighting </a:t>
            </a:r>
            <a:r>
              <a:rPr lang="en-US" sz="1700" err="1">
                <a:latin typeface="Arial"/>
                <a:cs typeface="Arial"/>
              </a:rPr>
              <a:t>DarkLight</a:t>
            </a:r>
            <a:r>
              <a:rPr lang="en-US" sz="1700">
                <a:latin typeface="Arial"/>
                <a:cs typeface="Arial"/>
              </a:rPr>
              <a:t> and TRIUMF; gave </a:t>
            </a:r>
            <a:r>
              <a:rPr lang="en-US" sz="1700" err="1">
                <a:latin typeface="Arial"/>
                <a:cs typeface="Arial"/>
              </a:rPr>
              <a:t>DarkLight</a:t>
            </a:r>
            <a:r>
              <a:rPr lang="en-US" sz="1700">
                <a:latin typeface="Arial"/>
                <a:cs typeface="Arial"/>
              </a:rPr>
              <a:t> overview at APS/JPS DNP workshop. Laura will give </a:t>
            </a:r>
            <a:r>
              <a:rPr lang="en-US" sz="1700" err="1">
                <a:latin typeface="Arial"/>
                <a:cs typeface="Arial"/>
              </a:rPr>
              <a:t>DarkLight</a:t>
            </a:r>
            <a:r>
              <a:rPr lang="en-US" sz="1700">
                <a:latin typeface="Arial"/>
                <a:cs typeface="Arial"/>
              </a:rPr>
              <a:t> talk at Lake Louise Winter Institute.</a:t>
            </a:r>
            <a:endParaRPr lang="en-US" sz="1700">
              <a:cs typeface="Arial"/>
            </a:endParaRPr>
          </a:p>
        </p:txBody>
      </p:sp>
      <p:pic>
        <p:nvPicPr>
          <p:cNvPr id="3" name="Picture 2" descr="Two men in lab coats&#10;&#10;Description automatically generated">
            <a:extLst>
              <a:ext uri="{FF2B5EF4-FFF2-40B4-BE49-F238E27FC236}">
                <a16:creationId xmlns:a16="http://schemas.microsoft.com/office/drawing/2014/main" id="{99857401-10F4-D571-2108-E11F366DA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291" y="3022599"/>
            <a:ext cx="4427929" cy="3423056"/>
          </a:xfrm>
          <a:prstGeom prst="rect">
            <a:avLst/>
          </a:prstGeom>
        </p:spPr>
      </p:pic>
      <p:pic>
        <p:nvPicPr>
          <p:cNvPr id="4" name="Picture 3" descr="A drawing of a machine&#10;&#10;Description automatically generated">
            <a:extLst>
              <a:ext uri="{FF2B5EF4-FFF2-40B4-BE49-F238E27FC236}">
                <a16:creationId xmlns:a16="http://schemas.microsoft.com/office/drawing/2014/main" id="{61F95EDB-769F-9E64-4530-F83C95775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286" y="339"/>
            <a:ext cx="3964022" cy="2841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8BCBFA-7C34-48A4-DF0F-5C14E7F38B27}"/>
              </a:ext>
            </a:extLst>
          </p:cNvPr>
          <p:cNvSpPr txBox="1"/>
          <p:nvPr/>
        </p:nvSpPr>
        <p:spPr>
          <a:xfrm>
            <a:off x="7792936" y="6447277"/>
            <a:ext cx="4202347" cy="369332"/>
          </a:xfrm>
          <a:prstGeom prst="rect">
            <a:avLst/>
          </a:prstGeom>
          <a:solidFill>
            <a:srgbClr val="FFFFFF">
              <a:alpha val="72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Clayton and Ben in the scintillator shop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1D3B2-11C3-8EFE-8146-0097AD7A213E}"/>
              </a:ext>
            </a:extLst>
          </p:cNvPr>
          <p:cNvSpPr txBox="1"/>
          <p:nvPr/>
        </p:nvSpPr>
        <p:spPr>
          <a:xfrm>
            <a:off x="9349361" y="273455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Collimator design (P. Lu)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275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0B5E-13E5-8416-3C78-E2AEF98B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800" err="1">
                <a:latin typeface="Arial"/>
                <a:cs typeface="Arial"/>
              </a:rPr>
              <a:t>SuperCDMS</a:t>
            </a:r>
            <a:r>
              <a:rPr lang="en-US" sz="2800">
                <a:latin typeface="Arial"/>
                <a:cs typeface="Arial"/>
              </a:rPr>
              <a:t> Update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3088F4-A9E1-848F-0E79-824337C5D030}"/>
              </a:ext>
            </a:extLst>
          </p:cNvPr>
          <p:cNvSpPr txBox="1"/>
          <p:nvPr/>
        </p:nvSpPr>
        <p:spPr>
          <a:xfrm>
            <a:off x="7082215" y="5362569"/>
            <a:ext cx="45661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Different pulse shapes/amplitudes in each channel allow for position reconstruction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A74C7A-EB1D-37C7-19CD-5D1EA5E9B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077" y="884152"/>
            <a:ext cx="5624332" cy="447810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9C6459-63D7-A607-C087-8A698CAFE3DD}"/>
              </a:ext>
            </a:extLst>
          </p:cNvPr>
          <p:cNvSpPr txBox="1">
            <a:spLocks/>
          </p:cNvSpPr>
          <p:nvPr/>
        </p:nvSpPr>
        <p:spPr>
          <a:xfrm>
            <a:off x="681769" y="1166042"/>
            <a:ext cx="8953827" cy="540717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Main focus in the past weeks on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Detector Tower testing in CUTE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Sensor performance tests complete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HV and noise performance test ongoing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Calibration effort started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Ge: neutron activation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cs typeface="Arial"/>
                <a:sym typeface="Symbol"/>
              </a:rPr>
              <a:t>® 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71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Ge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EC decay: 10.3 keV, 1.3 keV, 160 eV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Si: high stat. gamma calibration to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explore low-energy features in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Compton spectrum (100 eV to 1.8 keV)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Improving event reconstruction (energy,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position) and analysis tools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159A66-1ECF-D62E-78AA-AF61EECA7F77}"/>
              </a:ext>
            </a:extLst>
          </p:cNvPr>
          <p:cNvSpPr txBox="1"/>
          <p:nvPr/>
        </p:nvSpPr>
        <p:spPr>
          <a:xfrm>
            <a:off x="6717222" y="739341"/>
            <a:ext cx="47454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Examples of 1.3 keV events in Ge detector</a:t>
            </a:r>
          </a:p>
        </p:txBody>
      </p:sp>
    </p:spTree>
    <p:extLst>
      <p:ext uri="{BB962C8B-B14F-4D97-AF65-F5344CB8AC3E}">
        <p14:creationId xmlns:p14="http://schemas.microsoft.com/office/powerpoint/2010/main" val="1398863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AOB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121838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85037" y="1168020"/>
            <a:ext cx="10621926" cy="688338"/>
          </a:xfrm>
        </p:spPr>
        <p:txBody>
          <a:bodyPr>
            <a:normAutofit/>
          </a:bodyPr>
          <a:lstStyle/>
          <a:p>
            <a:r>
              <a:rPr lang="en-US" sz="3200" dirty="0"/>
              <a:t>Committee Updates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AA9893-04F1-4A45-A255-8ACD5D549302}"/>
              </a:ext>
            </a:extLst>
          </p:cNvPr>
          <p:cNvSpPr/>
          <p:nvPr/>
        </p:nvSpPr>
        <p:spPr>
          <a:xfrm>
            <a:off x="539418" y="1856358"/>
            <a:ext cx="111131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IPP Council / CAP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Science Council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Space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Seminar/Colloquia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SciTech seminars/Quantum Forum/Dark Matter Forum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Mixer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Science Week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Safety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Academic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Summer schools 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Health &amp; Wellness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Diversity committee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IYBSSD</a:t>
            </a:r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164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85037" y="1168020"/>
            <a:ext cx="10621926" cy="688338"/>
          </a:xfrm>
        </p:spPr>
        <p:txBody>
          <a:bodyPr>
            <a:normAutofit/>
          </a:bodyPr>
          <a:lstStyle/>
          <a:p>
            <a:r>
              <a:rPr lang="en-US" sz="3200" dirty="0"/>
              <a:t>Next Meeting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AA9893-04F1-4A45-A255-8ACD5D549302}"/>
              </a:ext>
            </a:extLst>
          </p:cNvPr>
          <p:cNvSpPr/>
          <p:nvPr/>
        </p:nvSpPr>
        <p:spPr>
          <a:xfrm>
            <a:off x="539418" y="1856358"/>
            <a:ext cx="11113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dirty="0"/>
              <a:t>Jan 11</a:t>
            </a:r>
            <a:r>
              <a:rPr lang="en-CA" baseline="30000" dirty="0"/>
              <a:t>th</a:t>
            </a:r>
            <a:r>
              <a:rPr lang="en-CA" dirty="0"/>
              <a:t> </a:t>
            </a:r>
          </a:p>
          <a:p>
            <a:pPr lvl="1">
              <a:buClr>
                <a:srgbClr val="00B0F0"/>
              </a:buClr>
            </a:pPr>
            <a:endParaRPr lang="en-CA" dirty="0"/>
          </a:p>
          <a:p>
            <a:pPr lvl="1">
              <a:buClr>
                <a:srgbClr val="00B0F0"/>
              </a:buClr>
            </a:pPr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DA6D0B-93EE-CD29-4F6C-2EA2AEDD6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76"/>
          <a:stretch/>
        </p:blipFill>
        <p:spPr>
          <a:xfrm>
            <a:off x="1787670" y="2217597"/>
            <a:ext cx="7820563" cy="347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52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162B6D-C944-32BE-1EA2-1F66A0186C7B}"/>
              </a:ext>
            </a:extLst>
          </p:cNvPr>
          <p:cNvSpPr txBox="1"/>
          <p:nvPr/>
        </p:nvSpPr>
        <p:spPr>
          <a:xfrm>
            <a:off x="2077179" y="2505152"/>
            <a:ext cx="8037643" cy="188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940" i="1">
                <a:solidFill>
                  <a:srgbClr val="45454A"/>
                </a:solidFill>
                <a:latin typeface="Helvetica Neue"/>
              </a:rPr>
              <a:t>TRIUMF is located on the </a:t>
            </a:r>
            <a:r>
              <a:rPr lang="en-US" sz="1940" i="1">
                <a:solidFill>
                  <a:srgbClr val="00B0F0"/>
                </a:solidFill>
                <a:latin typeface="Helvetica Neue"/>
              </a:rPr>
              <a:t>traditional, ancestral, and unceded territory of </a:t>
            </a:r>
            <a:r>
              <a:rPr lang="en-US" sz="1940" i="1" err="1">
                <a:solidFill>
                  <a:srgbClr val="00B0F0"/>
                </a:solidFill>
                <a:latin typeface="Helvetica Neue"/>
              </a:rPr>
              <a:t>thexʷməθkʷəy̓əm</a:t>
            </a:r>
            <a:r>
              <a:rPr lang="en-US" sz="1940" i="1">
                <a:solidFill>
                  <a:srgbClr val="00B0F0"/>
                </a:solidFill>
                <a:latin typeface="Helvetica Neue"/>
              </a:rPr>
              <a:t> (Musqueam) people</a:t>
            </a:r>
            <a:r>
              <a:rPr lang="en-US" sz="1940" i="1">
                <a:solidFill>
                  <a:srgbClr val="45454A"/>
                </a:solidFill>
                <a:latin typeface="Helvetica Neue"/>
              </a:rPr>
              <a:t>, who for millennia have passed on their culture, history, and traditions from one generation to the next on this site.</a:t>
            </a:r>
          </a:p>
          <a:p>
            <a:pPr algn="l" fontAlgn="base"/>
            <a:br>
              <a:rPr lang="en-US" sz="1940" i="1">
                <a:solidFill>
                  <a:srgbClr val="45454A"/>
                </a:solidFill>
                <a:latin typeface="Helvetica Neue"/>
              </a:rPr>
            </a:br>
            <a:r>
              <a:rPr lang="en-US" sz="1940" i="1">
                <a:solidFill>
                  <a:srgbClr val="45454A"/>
                </a:solidFill>
                <a:latin typeface="Helvetica Neue"/>
              </a:rPr>
              <a:t>TRIUMF’s home has always been </a:t>
            </a:r>
            <a:r>
              <a:rPr lang="en-US" sz="1940" i="1">
                <a:solidFill>
                  <a:srgbClr val="00B0F0"/>
                </a:solidFill>
                <a:latin typeface="Helvetica Neue"/>
              </a:rPr>
              <a:t>a seat of learning.</a:t>
            </a:r>
          </a:p>
        </p:txBody>
      </p:sp>
    </p:spTree>
    <p:extLst>
      <p:ext uri="{BB962C8B-B14F-4D97-AF65-F5344CB8AC3E}">
        <p14:creationId xmlns:p14="http://schemas.microsoft.com/office/powerpoint/2010/main" val="143228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ACOT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52421" y="1367080"/>
            <a:ext cx="11057788" cy="57554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Particle Physics / Science &amp; Technology / Scientific Computing parallel session</a:t>
            </a:r>
            <a:endParaRPr lang="en-CA" sz="20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Nov 27</a:t>
            </a:r>
            <a:r>
              <a:rPr lang="en-CA" sz="2000" b="0" i="0" u="none" strike="noStrike" baseline="3000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th</a:t>
            </a: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 from 8am-10am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Plenary and talk by director on Wednesday Dec 6</a:t>
            </a:r>
            <a:r>
              <a:rPr lang="en-CA" sz="2000" kern="1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Checked with Young-Kee on agenda (will be her last ACOT)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1) high level achievements since the last meeting, </a:t>
            </a:r>
            <a:r>
              <a:rPr lang="en-CA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2) 5-year plan, 3) challenges and concerns </a:t>
            </a: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Proposed agenda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 highlights – 45min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Updates / 5-year plan / SciTech 3.0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 with students and postdocs – 30min at th</a:t>
            </a: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end</a:t>
            </a:r>
            <a:endParaRPr lang="en-CA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Generally good feedback – Request to see plan for restructured SciTech Department at </a:t>
            </a:r>
            <a:r>
              <a:rPr lang="en-CA" sz="2000">
                <a:latin typeface="Calibri" panose="020F0502020204030204" pitchFamily="34" charset="0"/>
                <a:cs typeface="Calibri" panose="020F0502020204030204" pitchFamily="34" charset="0"/>
              </a:rPr>
              <a:t>next ACOT</a:t>
            </a:r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en-US" sz="20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379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ue document with black text&#10;&#10;Description automatically generated">
            <a:extLst>
              <a:ext uri="{FF2B5EF4-FFF2-40B4-BE49-F238E27FC236}">
                <a16:creationId xmlns:a16="http://schemas.microsoft.com/office/drawing/2014/main" id="{69DA1798-A2D9-6C8F-0289-B21EA0691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67" y="654289"/>
            <a:ext cx="9557065" cy="53116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21DF4B-710B-1454-A638-B201C1F22EF2}"/>
              </a:ext>
            </a:extLst>
          </p:cNvPr>
          <p:cNvSpPr txBox="1"/>
          <p:nvPr/>
        </p:nvSpPr>
        <p:spPr>
          <a:xfrm>
            <a:off x="1446870" y="5042118"/>
            <a:ext cx="61052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Preliminary Planning for IF 2025 (EOI ~December)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1600" dirty="0"/>
              <a:t>ATLAS-Tier-1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1600" dirty="0">
                <a:cs typeface="Calibri"/>
              </a:rPr>
              <a:t>Integrated Silicon Detector Development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1600" dirty="0">
                <a:cs typeface="Calibri"/>
              </a:rPr>
              <a:t>PIONEER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1600" dirty="0">
                <a:cs typeface="Calibri"/>
              </a:rPr>
              <a:t>TUCAN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1600" dirty="0" err="1">
                <a:cs typeface="Calibri"/>
              </a:rPr>
              <a:t>RadMol</a:t>
            </a:r>
            <a:endParaRPr lang="en-US" sz="1600" dirty="0">
              <a:cs typeface="Calibri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1600" dirty="0" err="1">
                <a:cs typeface="Calibri"/>
              </a:rPr>
              <a:t>nEXO</a:t>
            </a:r>
            <a:r>
              <a:rPr lang="en-US" sz="1600" dirty="0">
                <a:cs typeface="Calibri"/>
              </a:rPr>
              <a:t> / </a:t>
            </a:r>
            <a:r>
              <a:rPr lang="en-US" sz="1600" dirty="0" err="1">
                <a:cs typeface="Calibri"/>
              </a:rPr>
              <a:t>DarkSide</a:t>
            </a:r>
            <a:r>
              <a:rPr lang="en-US" sz="1600" dirty="0">
                <a:cs typeface="Calibri"/>
              </a:rPr>
              <a:t>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33823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Various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52421" y="1105068"/>
            <a:ext cx="11057788" cy="48628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UCN position posted, deadline January 31</a:t>
            </a:r>
            <a:r>
              <a:rPr lang="en-CA" sz="2000" kern="1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CA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Search committee being formed</a:t>
            </a:r>
          </a:p>
          <a:p>
            <a:pPr lvl="1">
              <a:spcBef>
                <a:spcPts val="600"/>
              </a:spcBef>
              <a:buClr>
                <a:srgbClr val="00B0F0"/>
              </a:buClr>
            </a:pPr>
            <a:endParaRPr lang="en-CA" sz="1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Feedback on last Town-Hall?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1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Budget request submitted</a:t>
            </a: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~1K for Quantum and Detector seminars was added to Particle Physics budget PRG_2358</a:t>
            </a:r>
            <a:endParaRPr lang="en-CA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600"/>
              </a:spcBef>
              <a:buClr>
                <a:srgbClr val="00B0F0"/>
              </a:buClr>
            </a:pPr>
            <a:endParaRPr lang="en-CA" sz="1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hybrid town hall meeting hosted jointly by DPF and Fermilab to discuss the </a:t>
            </a: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P5 report</a:t>
            </a: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was held on Dec. 11, 2023 from 1-6 </a:t>
            </a:r>
            <a:r>
              <a:rPr lang="en-CA" sz="20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Xiaoyue</a:t>
            </a: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organized a “watch party”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en-US" sz="20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E525ED-5D18-3CCB-F834-7E64A2ABE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147" y="4841320"/>
            <a:ext cx="3646448" cy="182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9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00417-CCC4-99B0-D3B6-D32383B7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567970"/>
            <a:ext cx="8953827" cy="650329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>
                <a:ea typeface="+mj-ea"/>
                <a:sym typeface="Arial"/>
              </a:rPr>
              <a:t>Physical Sciences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FD65A-CBD0-D698-4E72-F25134EC4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876861"/>
            <a:ext cx="11386481" cy="5780623"/>
          </a:xfrm>
        </p:spPr>
        <p:txBody>
          <a:bodyPr lIns="91440" tIns="45720" rIns="91440" bIns="45720" anchor="ctr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CA" sz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CA" sz="1600">
                <a:solidFill>
                  <a:srgbClr val="212121"/>
                </a:solidFill>
                <a:latin typeface="Arial"/>
                <a:cs typeface="Arial"/>
              </a:rPr>
              <a:t>ACOT parallel sessions – Particle-SciTech-SciComp; Nuclear; CMMS – overall positive outcome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§"/>
            </a:pPr>
            <a:r>
              <a:rPr lang="en-CA" sz="1600">
                <a:solidFill>
                  <a:srgbClr val="212121"/>
                </a:solidFill>
                <a:latin typeface="Arial"/>
                <a:cs typeface="Arial"/>
              </a:rPr>
              <a:t>Nuclear Physics – discussions of the PEng support for PSD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§"/>
            </a:pPr>
            <a:r>
              <a:rPr lang="en-CA" sz="1600">
                <a:solidFill>
                  <a:srgbClr val="212121"/>
                </a:solidFill>
                <a:latin typeface="Arial"/>
                <a:cs typeface="Arial"/>
              </a:rPr>
              <a:t>Theory this morning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CA" sz="1600">
                <a:solidFill>
                  <a:srgbClr val="212121"/>
                </a:solidFill>
                <a:latin typeface="Arial"/>
                <a:cs typeface="Arial"/>
              </a:rPr>
              <a:t>Board of Governors approved promotions of four PSD scientists: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§"/>
            </a:pPr>
            <a:r>
              <a:rPr lang="en-CA" sz="1600">
                <a:solidFill>
                  <a:srgbClr val="212121"/>
                </a:solidFill>
                <a:latin typeface="Arial"/>
                <a:cs typeface="Arial"/>
              </a:rPr>
              <a:t>David Morrissey – level C, Stephan Malbrunot – level B, Chloe Malbrunot – level B, Max Swiatlowski – level B </a:t>
            </a:r>
            <a:endParaRPr lang="en-CA" sz="160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CA" sz="1600">
                <a:solidFill>
                  <a:srgbClr val="212121"/>
                </a:solidFill>
                <a:latin typeface="Arial"/>
                <a:cs typeface="Arial"/>
              </a:rPr>
              <a:t>TRIUMF Internal Process and Timelines for Application of Canada Foundation for Innovation - Innovation Fund (IF) 2025 – announced in November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§"/>
            </a:pPr>
            <a:r>
              <a:rPr lang="en-CA" sz="1600">
                <a:solidFill>
                  <a:srgbClr val="212121"/>
                </a:solidFill>
                <a:latin typeface="Arial"/>
                <a:ea typeface="+mn-ea"/>
                <a:cs typeface="Arial"/>
              </a:rPr>
              <a:t>Expression of Interest submission deadline Dec 1</a:t>
            </a:r>
            <a:r>
              <a:rPr lang="en-CA" sz="1600" baseline="30000">
                <a:solidFill>
                  <a:srgbClr val="212121"/>
                </a:solidFill>
                <a:latin typeface="Arial"/>
                <a:ea typeface="+mn-ea"/>
                <a:cs typeface="Arial"/>
              </a:rPr>
              <a:t>st</a:t>
            </a:r>
            <a:r>
              <a:rPr lang="en-CA" sz="1600">
                <a:solidFill>
                  <a:srgbClr val="212121"/>
                </a:solidFill>
                <a:latin typeface="Arial"/>
                <a:ea typeface="+mn-ea"/>
                <a:cs typeface="Arial"/>
              </a:rPr>
              <a:t> – aligned with member universities deadlines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§"/>
            </a:pPr>
            <a:r>
              <a:rPr lang="en-CA" sz="1600">
                <a:solidFill>
                  <a:srgbClr val="212121"/>
                </a:solidFill>
                <a:latin typeface="Arial"/>
                <a:ea typeface="+mn-ea"/>
                <a:cs typeface="Arial"/>
              </a:rPr>
              <a:t>Five EOIs received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CA" sz="1600">
                <a:solidFill>
                  <a:srgbClr val="212121"/>
                </a:solidFill>
                <a:latin typeface="Arial"/>
                <a:ea typeface="+mn-ea"/>
                <a:cs typeface="Arial"/>
              </a:rPr>
              <a:t>Carl Svensson appointed in a joint TRIUMF - U Guelph position starting in January 2024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§"/>
            </a:pPr>
            <a:r>
              <a:rPr lang="en-CA" sz="1600">
                <a:solidFill>
                  <a:srgbClr val="212121"/>
                </a:solidFill>
                <a:latin typeface="Arial"/>
                <a:ea typeface="+mn-ea"/>
                <a:cs typeface="Arial"/>
              </a:rPr>
              <a:t>This is the third joint appointment with U Guelph. The position has been vacant for couple of years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CA" sz="1600">
                <a:solidFill>
                  <a:srgbClr val="212121"/>
                </a:solidFill>
                <a:latin typeface="Arial"/>
                <a:ea typeface="+mn-ea"/>
                <a:cs typeface="Arial"/>
              </a:rPr>
              <a:t>PSD admin assistant Allayne McGowan is leaving TRIUMF for an executive admin assistant in another company starting in January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§"/>
            </a:pPr>
            <a:r>
              <a:rPr lang="en-CA" sz="1600">
                <a:solidFill>
                  <a:srgbClr val="212121"/>
                </a:solidFill>
                <a:latin typeface="Arial"/>
                <a:ea typeface="+mn-ea"/>
                <a:cs typeface="Arial"/>
              </a:rPr>
              <a:t>Thank you, Allayne, for all the hard work supporting PSD!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CA" sz="16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CA" sz="1600">
                <a:latin typeface="Arial"/>
                <a:ea typeface="+mn-ea"/>
                <a:cs typeface="Arial"/>
              </a:rPr>
              <a:t>Updates from the Science Technology dept</a:t>
            </a:r>
          </a:p>
        </p:txBody>
      </p:sp>
    </p:spTree>
    <p:extLst>
      <p:ext uri="{BB962C8B-B14F-4D97-AF65-F5344CB8AC3E}">
        <p14:creationId xmlns:p14="http://schemas.microsoft.com/office/powerpoint/2010/main" val="2655355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258CA-5089-1FAD-AE48-AB26AD8C4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084" y="2608940"/>
            <a:ext cx="4958130" cy="3939398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US" sz="2400">
                <a:latin typeface="Arial"/>
                <a:cs typeface="Arial"/>
              </a:rPr>
              <a:t>ALPHA-g result just chosen as one of 2023 Top 10 Breakthroughs by Physics World Magazine</a:t>
            </a:r>
          </a:p>
          <a:p>
            <a:r>
              <a:rPr lang="en-US" sz="2400">
                <a:latin typeface="Arial"/>
                <a:cs typeface="Arial"/>
              </a:rPr>
              <a:t>This follows a 2021Top 10 Breakthrough on ALPHA's antihydrogen laser cooling</a:t>
            </a:r>
            <a:endParaRPr lang="en-US" sz="2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D36C2B-F237-12F0-3F6F-941E5A3BA727}"/>
              </a:ext>
            </a:extLst>
          </p:cNvPr>
          <p:cNvSpPr txBox="1">
            <a:spLocks/>
          </p:cNvSpPr>
          <p:nvPr/>
        </p:nvSpPr>
        <p:spPr>
          <a:xfrm>
            <a:off x="649572" y="2024640"/>
            <a:ext cx="8953827" cy="65032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</a:rPr>
              <a:t>ALPHA — Breaking News!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9" name="Picture 8" descr="A large cylindrical object on a table&#10;&#10;Description automatically generated">
            <a:extLst>
              <a:ext uri="{FF2B5EF4-FFF2-40B4-BE49-F238E27FC236}">
                <a16:creationId xmlns:a16="http://schemas.microsoft.com/office/drawing/2014/main" id="{E4077EAD-BEB1-5292-E260-A0AFB4C7C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793" y="1583293"/>
            <a:ext cx="5752779" cy="4548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red circle with white text&#10;&#10;Description automatically generated">
            <a:extLst>
              <a:ext uri="{FF2B5EF4-FFF2-40B4-BE49-F238E27FC236}">
                <a16:creationId xmlns:a16="http://schemas.microsoft.com/office/drawing/2014/main" id="{8E049D59-6DE1-16CA-098F-9B44EE539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3486" y="68498"/>
            <a:ext cx="2545430" cy="2540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F88574-D2C0-9375-E90F-C1FAEE3DF089}"/>
              </a:ext>
            </a:extLst>
          </p:cNvPr>
          <p:cNvSpPr txBox="1"/>
          <p:nvPr/>
        </p:nvSpPr>
        <p:spPr>
          <a:xfrm>
            <a:off x="6235603" y="6386839"/>
            <a:ext cx="55701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TRIUMF-built ALPHA-g Barrel Scintillator detector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E0D2A-B860-A48D-67E0-1D44B58D4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73" y="355930"/>
            <a:ext cx="8953827" cy="650329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>
                <a:ea typeface="+mj-ea"/>
                <a:sym typeface="Arial"/>
              </a:rPr>
              <a:t>Physical Sciences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E0518B-D41C-D643-E32E-258867DAD396}"/>
              </a:ext>
            </a:extLst>
          </p:cNvPr>
          <p:cNvSpPr txBox="1">
            <a:spLocks/>
          </p:cNvSpPr>
          <p:nvPr/>
        </p:nvSpPr>
        <p:spPr>
          <a:xfrm>
            <a:off x="649573" y="935665"/>
            <a:ext cx="11386481" cy="5990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CA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Updates from the Particle Physics dept</a:t>
            </a:r>
          </a:p>
        </p:txBody>
      </p:sp>
    </p:spTree>
    <p:extLst>
      <p:ext uri="{BB962C8B-B14F-4D97-AF65-F5344CB8AC3E}">
        <p14:creationId xmlns:p14="http://schemas.microsoft.com/office/powerpoint/2010/main" val="2145708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0B5E-13E5-8416-3C78-E2AEF98B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800">
                <a:latin typeface="Arial"/>
                <a:cs typeface="Arial"/>
              </a:rPr>
              <a:t>ALPHA Update</a:t>
            </a:r>
            <a:endParaRPr lang="en-US" sz="280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44A3C2-2A89-DDE1-7CBD-B4002A8CE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146" y="1174366"/>
            <a:ext cx="8711267" cy="5021287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>
                <a:latin typeface="Arial"/>
                <a:cs typeface="Arial"/>
              </a:rPr>
              <a:t>ALPHA is getting much international attention</a:t>
            </a:r>
            <a:endParaRPr lang="en-US" sz="2400">
              <a:cs typeface="Arial"/>
            </a:endParaRPr>
          </a:p>
          <a:p>
            <a:r>
              <a:rPr lang="en-US" sz="2400">
                <a:latin typeface="Arial"/>
                <a:cs typeface="Arial"/>
              </a:rPr>
              <a:t>Some recent talks by ALPHA-TRIUMF members</a:t>
            </a:r>
            <a:endParaRPr lang="en-US"/>
          </a:p>
          <a:p>
            <a:pPr lvl="1"/>
            <a:r>
              <a:rPr lang="en-US" sz="2400">
                <a:latin typeface="Arial"/>
                <a:cs typeface="Arial"/>
              </a:rPr>
              <a:t>TRIUMF Colloquium on ALPHA-g result, </a:t>
            </a:r>
            <a:r>
              <a:rPr lang="en-US" sz="2400" i="1">
                <a:latin typeface="Arial"/>
                <a:cs typeface="Arial"/>
              </a:rPr>
              <a:t>Nov 2</a:t>
            </a:r>
            <a:endParaRPr lang="en-US" sz="2400" i="1">
              <a:cs typeface="Arial"/>
            </a:endParaRPr>
          </a:p>
          <a:p>
            <a:pPr lvl="1"/>
            <a:r>
              <a:rPr lang="en-US" sz="2400">
                <a:latin typeface="Arial"/>
                <a:cs typeface="Arial"/>
              </a:rPr>
              <a:t>Plenary talk on "Quantum Sensors" at ICFA Seminar "Future Prospectives in High Energy Physics" DESY, Germany, </a:t>
            </a:r>
            <a:r>
              <a:rPr lang="en-US" sz="2400" i="1">
                <a:latin typeface="Arial"/>
                <a:cs typeface="Arial"/>
              </a:rPr>
              <a:t>Nov 28</a:t>
            </a:r>
            <a:endParaRPr lang="en-US" sz="2400" i="1"/>
          </a:p>
          <a:p>
            <a:pPr lvl="1"/>
            <a:r>
              <a:rPr lang="en-US" sz="2400">
                <a:latin typeface="Arial"/>
                <a:cs typeface="Arial"/>
              </a:rPr>
              <a:t>APS-JPS joint meeting in Hawaii "ALPHA&amp;HAICU", </a:t>
            </a:r>
            <a:r>
              <a:rPr lang="en-US" sz="2400" i="1">
                <a:latin typeface="Arial"/>
                <a:cs typeface="Arial"/>
              </a:rPr>
              <a:t>Nov 29</a:t>
            </a:r>
          </a:p>
          <a:p>
            <a:r>
              <a:rPr lang="en-US" sz="2400">
                <a:latin typeface="Arial"/>
                <a:cs typeface="Arial"/>
              </a:rPr>
              <a:t>Scheduled invited talks </a:t>
            </a:r>
            <a:endParaRPr lang="en-US" sz="2400">
              <a:cs typeface="Arial"/>
            </a:endParaRPr>
          </a:p>
          <a:p>
            <a:pPr lvl="1"/>
            <a:r>
              <a:rPr lang="en-US" sz="2400">
                <a:latin typeface="Arial"/>
                <a:cs typeface="Arial"/>
              </a:rPr>
              <a:t>Plenary talk at Quantum Symposium 2023, Japan, </a:t>
            </a:r>
            <a:r>
              <a:rPr lang="en-US" sz="2400" i="1">
                <a:latin typeface="Arial"/>
                <a:cs typeface="Arial"/>
              </a:rPr>
              <a:t>Dec 13</a:t>
            </a:r>
            <a:endParaRPr lang="en-US" sz="2400" i="1">
              <a:cs typeface="Arial"/>
            </a:endParaRPr>
          </a:p>
          <a:p>
            <a:pPr lvl="1"/>
            <a:r>
              <a:rPr lang="en-US" sz="2400">
                <a:latin typeface="Arial"/>
                <a:cs typeface="Arial"/>
              </a:rPr>
              <a:t> National Metrology Institute of Japan, </a:t>
            </a:r>
            <a:r>
              <a:rPr lang="en-US" sz="2400" i="1">
                <a:latin typeface="Arial"/>
                <a:cs typeface="Arial"/>
              </a:rPr>
              <a:t>Dec 14</a:t>
            </a:r>
            <a:endParaRPr lang="en-US" sz="2400" i="1">
              <a:cs typeface="Arial"/>
            </a:endParaRPr>
          </a:p>
          <a:p>
            <a:pPr lvl="1"/>
            <a:r>
              <a:rPr lang="en-US" sz="2400">
                <a:latin typeface="Arial"/>
                <a:cs typeface="Arial"/>
              </a:rPr>
              <a:t>KEK IPNS Seminar, Japan, </a:t>
            </a:r>
            <a:r>
              <a:rPr lang="en-US" sz="2400" i="1">
                <a:latin typeface="Arial"/>
                <a:cs typeface="Arial"/>
              </a:rPr>
              <a:t>Dec 18</a:t>
            </a:r>
            <a:endParaRPr lang="en-US" sz="2400" i="1">
              <a:cs typeface="Arial"/>
            </a:endParaRPr>
          </a:p>
          <a:p>
            <a:pPr lvl="1"/>
            <a:r>
              <a:rPr lang="en-US" sz="2400">
                <a:latin typeface="Arial"/>
                <a:cs typeface="Arial"/>
              </a:rPr>
              <a:t>J-PARC Seminar, Japan, </a:t>
            </a:r>
            <a:r>
              <a:rPr lang="en-US" sz="2400" i="1">
                <a:latin typeface="Arial"/>
                <a:cs typeface="Arial"/>
              </a:rPr>
              <a:t>March 22</a:t>
            </a:r>
            <a:r>
              <a:rPr lang="en-US" sz="2400">
                <a:latin typeface="Arial"/>
                <a:cs typeface="Arial"/>
              </a:rPr>
              <a:t>, 2024</a:t>
            </a:r>
            <a:endParaRPr lang="en-US" sz="2400">
              <a:cs typeface="Arial"/>
            </a:endParaRPr>
          </a:p>
          <a:p>
            <a:pPr lvl="1"/>
            <a:r>
              <a:rPr lang="en-US" sz="2400">
                <a:latin typeface="Arial"/>
                <a:cs typeface="Arial"/>
              </a:rPr>
              <a:t>Other invitations include: Oxford Univ, King's College London</a:t>
            </a:r>
            <a:endParaRPr lang="en-US" sz="2400">
              <a:cs typeface="Arial"/>
            </a:endParaRPr>
          </a:p>
          <a:p>
            <a:pPr lvl="1"/>
            <a:endParaRPr lang="en-US" sz="2400">
              <a:cs typeface="Arial"/>
            </a:endParaRPr>
          </a:p>
          <a:p>
            <a:r>
              <a:rPr lang="en-US" sz="2400">
                <a:latin typeface="Arial"/>
                <a:cs typeface="Arial"/>
              </a:rPr>
              <a:t>Newly hired BAE needs a lab space; continued progress on renovation of the Old Compressor Building space is urgent</a:t>
            </a:r>
            <a:endParaRPr lang="en-US" sz="2400">
              <a:cs typeface="Arial"/>
            </a:endParaRPr>
          </a:p>
          <a:p>
            <a:pPr lvl="1"/>
            <a:endParaRPr lang="en-US" sz="260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16B85D-4F0E-69F6-F4C9-B6F943A72D1A}"/>
              </a:ext>
            </a:extLst>
          </p:cNvPr>
          <p:cNvSpPr txBox="1"/>
          <p:nvPr/>
        </p:nvSpPr>
        <p:spPr>
          <a:xfrm>
            <a:off x="9169400" y="5067300"/>
            <a:ext cx="29845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Advertising TRIUMF FYP at ICFA meeting, DESY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A person walking in front of a large projector screen&#10;&#10;Description automatically generated">
            <a:extLst>
              <a:ext uri="{FF2B5EF4-FFF2-40B4-BE49-F238E27FC236}">
                <a16:creationId xmlns:a16="http://schemas.microsoft.com/office/drawing/2014/main" id="{8E75AE45-2BEF-CA51-F6E5-C8B78F021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1409700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4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0B5E-13E5-8416-3C78-E2AEF98B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>
            <a:normAutofit/>
          </a:bodyPr>
          <a:lstStyle/>
          <a:p>
            <a:r>
              <a:rPr lang="en-US" sz="2800"/>
              <a:t>ATLAS Update</a:t>
            </a:r>
          </a:p>
        </p:txBody>
      </p:sp>
      <p:pic>
        <p:nvPicPr>
          <p:cNvPr id="3" name="Picture 2" descr="Leesa and Stergios changing L1DDCs in the rim crates.">
            <a:extLst>
              <a:ext uri="{FF2B5EF4-FFF2-40B4-BE49-F238E27FC236}">
                <a16:creationId xmlns:a16="http://schemas.microsoft.com/office/drawing/2014/main" id="{96F12CB5-E467-9F24-FEE3-1F66287FB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248" y="1268215"/>
            <a:ext cx="2459294" cy="32790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8182F5-0438-08E7-2DD9-307C7C6DE576}"/>
              </a:ext>
            </a:extLst>
          </p:cNvPr>
          <p:cNvSpPr txBox="1"/>
          <p:nvPr/>
        </p:nvSpPr>
        <p:spPr>
          <a:xfrm>
            <a:off x="390175" y="807615"/>
            <a:ext cx="9181226" cy="59683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Personnel changes and movements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Kate </a:t>
            </a:r>
            <a:r>
              <a:rPr kumimoji="0" lang="en-CA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Pachal</a:t>
            </a: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 rejoined ATLAS group in September, in particular to reinforce </a:t>
            </a:r>
            <a:r>
              <a:rPr kumimoji="0" lang="en-CA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ITk</a:t>
            </a: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 local effort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Matt Basso (post-doc) convener of HWW since October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Geetika Jain (post-doc) left in October 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Grad students Callum and Leesa both moved to CERN for a year in September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Co-op Jessica Bohm finished machine-learning project on particle flow implementation; continuing work as Senior Thesis at Waterloo 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Co-op Joshua Lerner finished machine-learning project for ATLAS trigger, gave final talk in ATLAS trigger meeting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ITk</a:t>
            </a: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 Co-op student Richard Salami finished project on modules, gave a talk about it at  </a:t>
            </a:r>
            <a:r>
              <a:rPr kumimoji="0" lang="en-CA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ITk</a:t>
            </a: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 Week at CERN (Lightning talks)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LAr</a:t>
            </a: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 Co-op student Denaisha Kraft made ASICs measurements with HEC preamplifiers and cables over Summer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new co-op student Marko Jovanovic (SFU) for January – May 2024,  with Max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Recent roles and appointments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Max appointed lead of “Advanced and Global Particle Flow Taskforce”, aiming to deploy machine-learning reconstruction techniques developed by TRIUMF and collaborators in core ATLAS software for HL-LHC upgrade 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ITk</a:t>
            </a: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: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Second PPB petal in Vancouver completed (third in the whole project) and being tested; modules for third PPB petal being assembled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More than 50% of end-cap sensor production tested 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ITk</a:t>
            </a: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 module Production Readiness Review (part 2: module-loading and end-cap modules) in November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1200150" marR="0" lvl="2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Organised by Luise Poley;  7/20 talks given by Vancouver </a:t>
            </a:r>
            <a:r>
              <a:rPr kumimoji="0" lang="en-CA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ITk</a:t>
            </a: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 team, results presented largely based on Vancouver work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ITk</a:t>
            </a: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 team have been very busy with the Hiroshima conference this week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LAr</a:t>
            </a: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Calorimeter Phase II: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Preproduction ASICs packaging in JCET delayed to mid Sept, shipped to TRIUMF Nov. 4.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Boards for QC tests produced and tested. Test setup complete 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QC tests started. Preliminary yield 84% (75% was expected)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NSW </a:t>
            </a:r>
            <a:r>
              <a:rPr kumimoji="0" lang="en-CA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sTGCs</a:t>
            </a: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: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sTGC</a:t>
            </a: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 pad trigger operating since July in the ATLAS endcap muon trigger sector logic, giving the needed ~6-8 kHz rate reduction to keep running under continuous high pileup conditions 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Currently profiting from winter shutdown to replace versatile link optical receivers on Level 1 data-driver cards (Stergios, Leesa)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561B6-4365-0307-3CEF-83B4004AA97B}"/>
              </a:ext>
            </a:extLst>
          </p:cNvPr>
          <p:cNvSpPr txBox="1"/>
          <p:nvPr/>
        </p:nvSpPr>
        <p:spPr>
          <a:xfrm>
            <a:off x="9636512" y="4804317"/>
            <a:ext cx="24365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sTGC work in the ATLAS cavern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60855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59479</TotalTime>
  <Words>1858</Words>
  <Application>Microsoft Macintosh PowerPoint</Application>
  <PresentationFormat>Widescreen</PresentationFormat>
  <Paragraphs>184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Arial,Sans-Serif</vt:lpstr>
      <vt:lpstr>Calibri</vt:lpstr>
      <vt:lpstr>Helvetica Neue</vt:lpstr>
      <vt:lpstr>Symbol</vt:lpstr>
      <vt:lpstr>Wingdings</vt:lpstr>
      <vt:lpstr>Custom Design</vt:lpstr>
      <vt:lpstr>Particle Physics Faculty Meeting</vt:lpstr>
      <vt:lpstr>PowerPoint Presentation</vt:lpstr>
      <vt:lpstr>PowerPoint Presentation</vt:lpstr>
      <vt:lpstr>PowerPoint Presentation</vt:lpstr>
      <vt:lpstr>PowerPoint Presentation</vt:lpstr>
      <vt:lpstr>Physical Sciences</vt:lpstr>
      <vt:lpstr>Physical Sciences</vt:lpstr>
      <vt:lpstr>ALPHA Update</vt:lpstr>
      <vt:lpstr>ATLAS Update</vt:lpstr>
      <vt:lpstr>ATLAS Update (2)</vt:lpstr>
      <vt:lpstr>UCN/TUCAN Update</vt:lpstr>
      <vt:lpstr>T2K/Hyper-K Update</vt:lpstr>
      <vt:lpstr>DarkLight Update</vt:lpstr>
      <vt:lpstr>SuperCDMS Update</vt:lpstr>
      <vt:lpstr>PowerPoint Presentation</vt:lpstr>
      <vt:lpstr>Committee Updates</vt:lpstr>
      <vt:lpstr>Next Meeting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Oliver Stelzer-Chilton</dc:creator>
  <cp:lastModifiedBy>Oliver Stelzer-Chilton</cp:lastModifiedBy>
  <cp:revision>2013</cp:revision>
  <cp:lastPrinted>2023-11-09T20:18:51Z</cp:lastPrinted>
  <dcterms:created xsi:type="dcterms:W3CDTF">2018-01-29T04:01:54Z</dcterms:created>
  <dcterms:modified xsi:type="dcterms:W3CDTF">2023-12-14T10:57:42Z</dcterms:modified>
</cp:coreProperties>
</file>