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8" r:id="rId4"/>
    <p:sldId id="265" r:id="rId5"/>
    <p:sldId id="264" r:id="rId6"/>
    <p:sldId id="266" r:id="rId7"/>
    <p:sldId id="267" r:id="rId8"/>
    <p:sldId id="269" r:id="rId9"/>
    <p:sldId id="268" r:id="rId10"/>
    <p:sldId id="261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0669-50D3-4595-8635-260203DBEED1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32D8-32C8-463D-A59C-78ABFEC5A1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673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A4F8-91B9-979A-C0F4-D3025FD60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DB2C8-99FC-2DD3-73E9-E9533CC44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48882-0CC2-628E-D3A5-0963CE56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40-A4A5-41CB-BC00-2BC4228859B3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DB500-5C23-7FFF-1BA1-8FF6E8E1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DA428-9BE2-FF3B-75C0-4A5F7EC0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FD3-4E32-4E86-A280-775AB75B2E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06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6BC1-874E-31F8-1443-BA82D6DB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26B4D-AA39-2906-9812-125CB6179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B4AD8-1383-15E0-8144-B34BBBC4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40-A4A5-41CB-BC00-2BC4228859B3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11470-37C5-F63E-D4D7-180DBF86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DB965-14C1-E456-3D56-BF626B9E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FD3-4E32-4E86-A280-775AB75B2E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70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00B75-D0BE-278C-BA0E-7AFA76042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ED8AB-CB51-332C-0A60-363E781CA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6D771-3FCF-FB8C-B7B4-5991A0B9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40-A4A5-41CB-BC00-2BC4228859B3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CAA2B-0A26-6733-B3E6-2712D824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767E3-398F-A6F2-0953-56AC8B80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FD3-4E32-4E86-A280-775AB75B2E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91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body" idx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1800" b="1"/>
            </a:lvl1pPr>
            <a:lvl2pPr marL="4572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1800" b="1"/>
            </a:lvl2pPr>
            <a:lvl3pPr marL="6858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1800" b="1"/>
            </a:lvl3pPr>
            <a:lvl4pPr marL="9144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1800" b="1"/>
            </a:lvl4pPr>
            <a:lvl5pPr marL="1143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1800" b="1"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body" idx="2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1pPr>
            <a:lvl2pPr marL="457200" lvl="1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2pPr>
            <a:lvl3pPr marL="685800" lvl="2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3pPr>
            <a:lvl4pPr marL="914400" lvl="3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4pPr>
            <a:lvl5pPr marL="1143000" lvl="4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2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889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1pPr>
            <a:lvl2pPr marL="4572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2pPr>
            <a:lvl3pPr marL="6858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3pPr>
            <a:lvl4pPr marL="9144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4pPr>
            <a:lvl5pPr marL="1143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2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1pPr>
            <a:lvl2pPr marL="457200" lvl="1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2pPr>
            <a:lvl3pPr marL="685800" lvl="2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3pPr>
            <a:lvl4pPr marL="914400" lvl="3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4pPr>
            <a:lvl5pPr marL="1143000" lvl="4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2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18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>
            <a:spLocks noGrp="1"/>
          </p:cNvSpPr>
          <p:nvPr>
            <p:ph type="pic" idx="2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1800" b="1"/>
            </a:lvl1pPr>
            <a:lvl2pPr marL="4572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1800" b="1"/>
            </a:lvl2pPr>
            <a:lvl3pPr marL="6858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1800" b="1"/>
            </a:lvl3pPr>
            <a:lvl4pPr marL="9144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1800" b="1"/>
            </a:lvl4pPr>
            <a:lvl5pPr marL="1143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1800" b="1"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3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1pPr>
            <a:lvl2pPr marL="457200" lvl="1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2pPr>
            <a:lvl3pPr marL="685800" lvl="2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3pPr>
            <a:lvl4pPr marL="914400" lvl="3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4pPr>
            <a:lvl5pPr marL="1143000" lvl="4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8780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>
            <a:spLocks noGrp="1"/>
          </p:cNvSpPr>
          <p:nvPr>
            <p:ph type="pic" idx="2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body" idx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1pPr>
            <a:lvl2pPr marL="457200" lvl="1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2pPr>
            <a:lvl3pPr marL="685800" lvl="2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3pPr>
            <a:lvl4pPr marL="914400" lvl="3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4pPr>
            <a:lvl5pPr marL="1143000" lvl="4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sldNum" idx="12"/>
          </p:nvPr>
        </p:nvSpPr>
        <p:spPr>
          <a:xfrm>
            <a:off x="6000750" y="6211826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44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1pPr>
            <a:lvl2pPr marL="457200" lvl="1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2pPr>
            <a:lvl3pPr marL="685800" lvl="2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3pPr>
            <a:lvl4pPr marL="914400" lvl="3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4pPr>
            <a:lvl5pPr marL="1143000" lvl="4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4521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1pPr>
            <a:lvl2pPr marL="4572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2pPr>
            <a:lvl3pPr marL="6858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3pPr>
            <a:lvl4pPr marL="9144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4pPr>
            <a:lvl5pPr marL="1143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2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1pPr>
            <a:lvl2pPr marL="457200" lvl="1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2pPr>
            <a:lvl3pPr marL="685800" lvl="2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3pPr>
            <a:lvl4pPr marL="914400" lvl="3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4pPr>
            <a:lvl5pPr marL="1143000" lvl="4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>
            <a:spLocks noGrp="1"/>
          </p:cNvSpPr>
          <p:nvPr>
            <p:ph type="pic" idx="3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5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906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5800" b="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6000750" y="6211826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576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1pPr>
            <a:lvl2pPr marL="4572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2pPr>
            <a:lvl3pPr marL="6858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3pPr>
            <a:lvl4pPr marL="9144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4pPr>
            <a:lvl5pPr marL="1143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2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0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B7B4-F87C-2047-1806-2012B291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07D5-3C27-F032-A1D6-8CA2BD35C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6B54F-2104-CA04-CDE8-A04E647D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40-A4A5-41CB-BC00-2BC4228859B3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53569-713D-5D0B-25AB-9BA7818B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59D66-57B8-DB0A-46F9-53E34E7B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FD3-4E32-4E86-A280-775AB75B2E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617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1pPr>
            <a:lvl2pPr marL="4572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2pPr>
            <a:lvl3pPr marL="6858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3pPr>
            <a:lvl4pPr marL="9144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4pPr>
            <a:lvl5pPr marL="1143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2750" b="1"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2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1pPr>
            <a:lvl2pPr marL="457200" lvl="1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2pPr>
            <a:lvl3pPr marL="685800" lvl="2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3pPr>
            <a:lvl4pPr marL="914400" lvl="3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4pPr>
            <a:lvl5pPr marL="1143000" lvl="4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2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744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228600" lvl="0" indent="-1143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5800"/>
            </a:lvl1pPr>
            <a:lvl2pPr marL="457200" lvl="1" indent="-1143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5800"/>
            </a:lvl2pPr>
            <a:lvl3pPr marL="685800" lvl="2" indent="-1143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5800"/>
            </a:lvl3pPr>
            <a:lvl4pPr marL="914400" lvl="3" indent="-1143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5800"/>
            </a:lvl4pPr>
            <a:lvl5pPr marL="1143000" lvl="4" indent="-1143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5800"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2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87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228600" lvl="0" indent="-1143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12500" b="1"/>
            </a:lvl1pPr>
            <a:lvl2pPr marL="457200" lvl="1" indent="-1143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12500" b="1"/>
            </a:lvl2pPr>
            <a:lvl3pPr marL="685800" lvl="2" indent="-1143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12500" b="1"/>
            </a:lvl3pPr>
            <a:lvl4pPr marL="914400" lvl="3" indent="-1143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12500" b="1"/>
            </a:lvl4pPr>
            <a:lvl5pPr marL="1143000" lvl="4" indent="-1143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12500" b="1"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2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228600" lvl="0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1pPr>
            <a:lvl2pPr marL="457200" lvl="1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2pPr>
            <a:lvl3pPr marL="685800" lvl="2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3pPr>
            <a:lvl4pPr marL="914400" lvl="3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4pPr>
            <a:lvl5pPr marL="1143000" lvl="4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2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77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body" idx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1800" b="1"/>
            </a:lvl1pPr>
            <a:lvl2pPr marL="4572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1800" b="1"/>
            </a:lvl2pPr>
            <a:lvl3pPr marL="6858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1800" b="1"/>
            </a:lvl3pPr>
            <a:lvl4pPr marL="9144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1800" b="1"/>
            </a:lvl4pPr>
            <a:lvl5pPr marL="1143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1800" b="1"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2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1pPr>
            <a:lvl2pPr marL="457200" lvl="1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2pPr>
            <a:lvl3pPr marL="685800" lvl="2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3pPr>
            <a:lvl4pPr marL="914400" lvl="3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4pPr>
            <a:lvl5pPr marL="1143000" lvl="4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5pPr>
            <a:lvl6pPr marL="1371600" lvl="5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6pPr>
            <a:lvl7pPr marL="1600200" lvl="6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7pPr>
            <a:lvl8pPr marL="1828800" lvl="7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8pPr>
            <a:lvl9pPr marL="2057400" lvl="8" indent="-2667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2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7461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8"/>
          <p:cNvSpPr>
            <a:spLocks noGrp="1"/>
          </p:cNvSpPr>
          <p:nvPr>
            <p:ph type="pic" idx="3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8"/>
          <p:cNvSpPr>
            <a:spLocks noGrp="1"/>
          </p:cNvSpPr>
          <p:nvPr>
            <p:ph type="pic" idx="4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8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2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52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9"/>
          <p:cNvSpPr>
            <a:spLocks noGrp="1"/>
          </p:cNvSpPr>
          <p:nvPr>
            <p:ph type="pic" idx="2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9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2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591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2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06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A987-ADD2-C6FB-57C8-80908EDD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954B7-6AEC-E5BB-BB9C-1CE14FBE3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B867D-A228-A544-D8C0-4DF24989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40-A4A5-41CB-BC00-2BC4228859B3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BBD5F-3BFE-B3C3-AFDB-01FEEC38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AF1F3-711D-9B65-EABA-48025D11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FD3-4E32-4E86-A280-775AB75B2E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22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E4DD-91B5-FE5F-1CCB-6636092D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965F-7831-25D3-984B-F843FADC0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04F04-E0B0-E873-A15C-7DDFBCA5A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B902-E75B-BB4B-6FBD-0E764B76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40-A4A5-41CB-BC00-2BC4228859B3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6A897-F154-CAD8-56EF-46735637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73474-C3F9-3C81-2873-498469D1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FD3-4E32-4E86-A280-775AB75B2E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73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DDD3-E73A-A2D4-2E79-1B3B63B8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324F0-41C1-C425-2DC6-A18687AE8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F8CAC-2919-CA3E-D093-88A785A49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AEF7E-F926-CE29-A0DB-5A6D11C17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BEBA4-086C-258E-DCA3-AFF06D5E6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374CF6-B0CD-F0F1-3126-CAA9DEAE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40-A4A5-41CB-BC00-2BC4228859B3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D4AF2-E411-2660-E539-F76E9CC0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2D375-F4D2-46D7-438F-0210FF07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FD3-4E32-4E86-A280-775AB75B2E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27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450F-B6B4-494D-0DC4-A9889158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94FF1-3B28-4AF4-9978-F472468E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40-A4A5-41CB-BC00-2BC4228859B3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3CC41-4FE6-464C-E06A-2D917CBA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C2EF7-D881-0630-3C5B-BA76DB58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FD3-4E32-4E86-A280-775AB75B2E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495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0C1B9-DB57-E2EF-5A96-01D54F7E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40-A4A5-41CB-BC00-2BC4228859B3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821FB-D72D-881E-8CB1-BF02BBDA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D90F5-3DD5-B24B-7531-DEC4E651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FD3-4E32-4E86-A280-775AB75B2E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5CD5-21B7-2983-0676-143BA62A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6CAA-DAB6-E6C9-63D2-CE1C9DC12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A47F9-B79E-CB82-944C-C080297E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E52D4-C63B-3070-A88C-95D8E5C2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40-A4A5-41CB-BC00-2BC4228859B3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681D6-5E2D-1C3B-DE0F-AF2E4014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7CC2B-94C4-2FF3-4F17-D06BB72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FD3-4E32-4E86-A280-775AB75B2E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209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8F58-4313-6E83-6E47-5152D046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F17E0-C1DD-5E4B-833E-F05D1F762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4242C-84FC-5952-ACE3-58C049C11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ACCF4-D60E-794D-3F57-CA02BDD8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40-A4A5-41CB-BC00-2BC4228859B3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3E26A-AA38-A6F6-1CF3-6440980C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9BAB0-201C-B0DB-2524-345A14B7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FD3-4E32-4E86-A280-775AB75B2E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3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536F2-2CD5-0F15-4A37-BE22B9D7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AE332-E525-54C0-6084-794883B0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D2A55-B4AC-7980-2BDA-2A4DCE719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1E40-A4A5-41CB-BC00-2BC4228859B3}" type="datetimeFigureOut">
              <a:rPr lang="en-CA" smtClean="0"/>
              <a:t>2023-12-22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61928-D74C-56DD-67ED-FAEFE8A41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B5202-4809-3269-5FC6-2EDE0E6E5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DCFD3-4E32-4E86-A280-775AB75B2E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58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84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082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9C28-9D5A-3E29-7D4A-18D3C3348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Hydrogen source for HAICU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3691F-D50C-EA3B-53D1-443C80BBE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Reza, Qianqian, Taka</a:t>
            </a:r>
          </a:p>
          <a:p>
            <a:r>
              <a:rPr lang="en-US" dirty="0"/>
              <a:t>HAICU presentation </a:t>
            </a:r>
          </a:p>
          <a:p>
            <a:r>
              <a:rPr lang="en-US" dirty="0"/>
              <a:t>December 2023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668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AD08F-54BB-89AD-4B44-10E8BF1B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Appendix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99696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"/>
          <p:cNvSpPr/>
          <p:nvPr/>
        </p:nvSpPr>
        <p:spPr>
          <a:xfrm>
            <a:off x="10542985" y="3251755"/>
            <a:ext cx="977031" cy="1217074"/>
          </a:xfrm>
          <a:prstGeom prst="rect">
            <a:avLst/>
          </a:prstGeom>
          <a:solidFill>
            <a:srgbClr val="D5D5D5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11646219" y="3340092"/>
            <a:ext cx="296469" cy="999089"/>
          </a:xfrm>
          <a:custGeom>
            <a:avLst/>
            <a:gdLst/>
            <a:ahLst/>
            <a:cxnLst/>
            <a:rect l="l" t="t" r="r" b="b"/>
            <a:pathLst>
              <a:path w="16200" h="21600" extrusionOk="0">
                <a:moveTo>
                  <a:pt x="74" y="21600"/>
                </a:moveTo>
                <a:cubicBezTo>
                  <a:pt x="21600" y="14059"/>
                  <a:pt x="21575" y="6859"/>
                  <a:pt x="0" y="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" name="Google Shape;307;p3"/>
          <p:cNvGrpSpPr/>
          <p:nvPr/>
        </p:nvGrpSpPr>
        <p:grpSpPr>
          <a:xfrm>
            <a:off x="11522588" y="3660385"/>
            <a:ext cx="635002" cy="349042"/>
            <a:chOff x="-1" y="-1"/>
            <a:chExt cx="1270003" cy="698083"/>
          </a:xfrm>
        </p:grpSpPr>
        <p:sp>
          <p:nvSpPr>
            <p:cNvPr id="308" name="Google Shape;308;p3"/>
            <p:cNvSpPr/>
            <p:nvPr/>
          </p:nvSpPr>
          <p:spPr>
            <a:xfrm>
              <a:off x="-1" y="-1"/>
              <a:ext cx="1270003" cy="6980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 txBox="1"/>
            <p:nvPr/>
          </p:nvSpPr>
          <p:spPr>
            <a:xfrm>
              <a:off x="-1" y="20745"/>
              <a:ext cx="1270003" cy="656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1800"/>
              </a:pPr>
              <a:r>
                <a:rPr lang="en-CA" sz="9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Frequency</a:t>
              </a:r>
              <a:br>
                <a:rPr lang="en-CA" sz="9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CA" sz="9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doubling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3"/>
          <p:cNvSpPr/>
          <p:nvPr/>
        </p:nvSpPr>
        <p:spPr>
          <a:xfrm>
            <a:off x="1988608" y="1644167"/>
            <a:ext cx="7295301" cy="2509600"/>
          </a:xfrm>
          <a:prstGeom prst="rect">
            <a:avLst/>
          </a:prstGeom>
          <a:solidFill>
            <a:srgbClr val="EBEBEB">
              <a:alpha val="49019"/>
            </a:srgbClr>
          </a:solidFill>
          <a:ln w="25400" cap="flat" cmpd="sng">
            <a:solidFill>
              <a:srgbClr val="000000">
                <a:alpha val="49019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p3"/>
          <p:cNvCxnSpPr/>
          <p:nvPr/>
        </p:nvCxnSpPr>
        <p:spPr>
          <a:xfrm rot="10800000" flipH="1">
            <a:off x="4708540" y="2645444"/>
            <a:ext cx="1" cy="375544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2" name="Google Shape;312;p3"/>
          <p:cNvCxnSpPr/>
          <p:nvPr/>
        </p:nvCxnSpPr>
        <p:spPr>
          <a:xfrm rot="10800000" flipH="1">
            <a:off x="6728350" y="2649840"/>
            <a:ext cx="1" cy="821618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3" name="Google Shape;313;p3"/>
          <p:cNvCxnSpPr/>
          <p:nvPr/>
        </p:nvCxnSpPr>
        <p:spPr>
          <a:xfrm>
            <a:off x="3551777" y="2631319"/>
            <a:ext cx="1172638" cy="2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4" name="Google Shape;314;p3"/>
          <p:cNvCxnSpPr/>
          <p:nvPr/>
        </p:nvCxnSpPr>
        <p:spPr>
          <a:xfrm flipH="1">
            <a:off x="3553599" y="2604789"/>
            <a:ext cx="1" cy="1267547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5" name="Google Shape;315;p3"/>
          <p:cNvCxnSpPr/>
          <p:nvPr/>
        </p:nvCxnSpPr>
        <p:spPr>
          <a:xfrm>
            <a:off x="2990332" y="3837758"/>
            <a:ext cx="1850726" cy="2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6" name="Google Shape;316;p3"/>
          <p:cNvCxnSpPr/>
          <p:nvPr/>
        </p:nvCxnSpPr>
        <p:spPr>
          <a:xfrm>
            <a:off x="6334150" y="3177962"/>
            <a:ext cx="4608001" cy="1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7" name="Google Shape;317;p3"/>
          <p:cNvCxnSpPr/>
          <p:nvPr/>
        </p:nvCxnSpPr>
        <p:spPr>
          <a:xfrm>
            <a:off x="4817249" y="3505028"/>
            <a:ext cx="2404511" cy="1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8" name="Google Shape;318;p3"/>
          <p:cNvCxnSpPr/>
          <p:nvPr/>
        </p:nvCxnSpPr>
        <p:spPr>
          <a:xfrm>
            <a:off x="1190543" y="4036689"/>
            <a:ext cx="3644014" cy="1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9" name="Google Shape;319;p3"/>
          <p:cNvCxnSpPr/>
          <p:nvPr/>
        </p:nvCxnSpPr>
        <p:spPr>
          <a:xfrm rot="10800000">
            <a:off x="7750115" y="1482029"/>
            <a:ext cx="745533" cy="1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20" name="Google Shape;320;p3"/>
          <p:cNvSpPr/>
          <p:nvPr/>
        </p:nvSpPr>
        <p:spPr>
          <a:xfrm rot="9002728" flipH="1">
            <a:off x="3842349" y="2937664"/>
            <a:ext cx="809045" cy="1831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gradFill>
            <a:gsLst>
              <a:gs pos="0">
                <a:srgbClr val="FC9201">
                  <a:alpha val="49803"/>
                </a:srgbClr>
              </a:gs>
              <a:gs pos="100000">
                <a:srgbClr val="FF2600">
                  <a:alpha val="49411"/>
                </a:srgbClr>
              </a:gs>
            </a:gsLst>
            <a:lin ang="5400000" scaled="0"/>
          </a:gradFill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3"/>
          <p:cNvCxnSpPr/>
          <p:nvPr/>
        </p:nvCxnSpPr>
        <p:spPr>
          <a:xfrm rot="10800000">
            <a:off x="2265441" y="2927898"/>
            <a:ext cx="314355" cy="291702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22" name="Google Shape;322;p3"/>
          <p:cNvCxnSpPr/>
          <p:nvPr/>
        </p:nvCxnSpPr>
        <p:spPr>
          <a:xfrm rot="10800000">
            <a:off x="2265442" y="1996410"/>
            <a:ext cx="5274" cy="943927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23" name="Google Shape;323;p3" descr="Google Shape;320;p5"/>
          <p:cNvPicPr preferRelativeResize="0"/>
          <p:nvPr/>
        </p:nvPicPr>
        <p:blipFill rotWithShape="1">
          <a:blip r:embed="rId3">
            <a:alphaModFix/>
          </a:blip>
          <a:srcRect l="19013" b="27691"/>
          <a:stretch/>
        </p:blipFill>
        <p:spPr>
          <a:xfrm>
            <a:off x="2194190" y="2663980"/>
            <a:ext cx="345600" cy="30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 descr="Google Shape;32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097875" y="1880663"/>
            <a:ext cx="345679" cy="1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"/>
          <p:cNvSpPr/>
          <p:nvPr/>
        </p:nvSpPr>
        <p:spPr>
          <a:xfrm>
            <a:off x="149285" y="3854066"/>
            <a:ext cx="1014856" cy="329991"/>
          </a:xfrm>
          <a:prstGeom prst="rect">
            <a:avLst/>
          </a:prstGeom>
          <a:solidFill>
            <a:schemeClr val="accent3">
              <a:alpha val="49411"/>
            </a:schemeClr>
          </a:solidFill>
          <a:ln w="381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"/>
          <p:cNvSpPr txBox="1"/>
          <p:nvPr/>
        </p:nvSpPr>
        <p:spPr>
          <a:xfrm>
            <a:off x="132865" y="3841225"/>
            <a:ext cx="1033691" cy="31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Pulsed Nd:YAG</a:t>
            </a:r>
            <a:b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CA" sz="7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(532 nm, 10 Hz rep.)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3"/>
          <p:cNvSpPr txBox="1"/>
          <p:nvPr/>
        </p:nvSpPr>
        <p:spPr>
          <a:xfrm>
            <a:off x="2373927" y="1844976"/>
            <a:ext cx="693501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HR/PTZ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3"/>
          <p:cNvSpPr txBox="1"/>
          <p:nvPr/>
        </p:nvSpPr>
        <p:spPr>
          <a:xfrm>
            <a:off x="4307870" y="3059026"/>
            <a:ext cx="358141" cy="35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Ti:Sa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29" name="Google Shape;329;p3"/>
          <p:cNvCxnSpPr/>
          <p:nvPr/>
        </p:nvCxnSpPr>
        <p:spPr>
          <a:xfrm>
            <a:off x="8236633" y="1121538"/>
            <a:ext cx="1" cy="2031942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30" name="Google Shape;330;p3"/>
          <p:cNvSpPr/>
          <p:nvPr/>
        </p:nvSpPr>
        <p:spPr>
          <a:xfrm>
            <a:off x="10227890" y="1134972"/>
            <a:ext cx="844434" cy="329991"/>
          </a:xfrm>
          <a:prstGeom prst="rect">
            <a:avLst/>
          </a:prstGeom>
          <a:solidFill>
            <a:srgbClr val="FE958C">
              <a:alpha val="49411"/>
            </a:srgbClr>
          </a:solidFill>
          <a:ln w="381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"/>
          <p:cNvSpPr txBox="1"/>
          <p:nvPr/>
        </p:nvSpPr>
        <p:spPr>
          <a:xfrm>
            <a:off x="10236409" y="1131096"/>
            <a:ext cx="827394" cy="31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Seed Laser</a:t>
            </a:r>
            <a:b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CA" sz="7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(729.4 nm)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32" name="Google Shape;332;p3"/>
          <p:cNvCxnSpPr/>
          <p:nvPr/>
        </p:nvCxnSpPr>
        <p:spPr>
          <a:xfrm rot="10800000">
            <a:off x="8484814" y="1298650"/>
            <a:ext cx="1764001" cy="1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33" name="Google Shape;333;p3" descr="Google Shape;33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9895524" y="1258994"/>
            <a:ext cx="205867" cy="8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" descr="Google Shape;33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9683869" y="1258994"/>
            <a:ext cx="205867" cy="819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3"/>
          <p:cNvCxnSpPr/>
          <p:nvPr/>
        </p:nvCxnSpPr>
        <p:spPr>
          <a:xfrm rot="10800000" flipH="1">
            <a:off x="8478202" y="1292038"/>
            <a:ext cx="1" cy="205867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36" name="Google Shape;336;p3"/>
          <p:cNvSpPr/>
          <p:nvPr/>
        </p:nvSpPr>
        <p:spPr>
          <a:xfrm rot="2700000">
            <a:off x="8430286" y="1209017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"/>
          <p:cNvSpPr/>
          <p:nvPr/>
        </p:nvSpPr>
        <p:spPr>
          <a:xfrm rot="2700000">
            <a:off x="8453324" y="1412741"/>
            <a:ext cx="49759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3"/>
          <p:cNvCxnSpPr/>
          <p:nvPr/>
        </p:nvCxnSpPr>
        <p:spPr>
          <a:xfrm flipH="1">
            <a:off x="7759805" y="1115035"/>
            <a:ext cx="476324" cy="372474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39" name="Google Shape;339;p3"/>
          <p:cNvSpPr/>
          <p:nvPr/>
        </p:nvSpPr>
        <p:spPr>
          <a:xfrm rot="5400000">
            <a:off x="8202551" y="1005708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"/>
          <p:cNvSpPr/>
          <p:nvPr/>
        </p:nvSpPr>
        <p:spPr>
          <a:xfrm rot="-2700000">
            <a:off x="7711766" y="1391078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"/>
          <p:cNvSpPr txBox="1"/>
          <p:nvPr/>
        </p:nvSpPr>
        <p:spPr>
          <a:xfrm>
            <a:off x="5641318" y="3062681"/>
            <a:ext cx="358141" cy="35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Ti:Sa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2" name="Google Shape;342;p3" descr="Google Shape;34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8246" y="3924014"/>
            <a:ext cx="250751" cy="2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3"/>
          <p:cNvGrpSpPr/>
          <p:nvPr/>
        </p:nvGrpSpPr>
        <p:grpSpPr>
          <a:xfrm>
            <a:off x="1795887" y="3898269"/>
            <a:ext cx="126001" cy="276839"/>
            <a:chOff x="0" y="-1"/>
            <a:chExt cx="252000" cy="553677"/>
          </a:xfrm>
        </p:grpSpPr>
        <p:sp>
          <p:nvSpPr>
            <p:cNvPr id="344" name="Google Shape;344;p3"/>
            <p:cNvSpPr/>
            <p:nvPr/>
          </p:nvSpPr>
          <p:spPr>
            <a:xfrm rot="10800000">
              <a:off x="19885" y="32437"/>
              <a:ext cx="212576" cy="501502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5" name="Google Shape;345;p3"/>
            <p:cNvCxnSpPr/>
            <p:nvPr/>
          </p:nvCxnSpPr>
          <p:spPr>
            <a:xfrm rot="10800000" flipH="1">
              <a:off x="41275" y="28463"/>
              <a:ext cx="169795" cy="509447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46" name="Google Shape;346;p3"/>
            <p:cNvCxnSpPr/>
            <p:nvPr/>
          </p:nvCxnSpPr>
          <p:spPr>
            <a:xfrm>
              <a:off x="345" y="-1"/>
              <a:ext cx="251655" cy="4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47" name="Google Shape;347;p3"/>
            <p:cNvCxnSpPr/>
            <p:nvPr/>
          </p:nvCxnSpPr>
          <p:spPr>
            <a:xfrm>
              <a:off x="0" y="553673"/>
              <a:ext cx="247710" cy="3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348" name="Google Shape;348;p3"/>
          <p:cNvSpPr txBox="1"/>
          <p:nvPr/>
        </p:nvSpPr>
        <p:spPr>
          <a:xfrm>
            <a:off x="4969168" y="3644023"/>
            <a:ext cx="323006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1600"/>
            </a:pPr>
            <a: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50/50 BS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49" name="Google Shape;349;p3"/>
          <p:cNvCxnSpPr/>
          <p:nvPr/>
        </p:nvCxnSpPr>
        <p:spPr>
          <a:xfrm rot="10800000" flipH="1">
            <a:off x="3018900" y="3107055"/>
            <a:ext cx="1" cy="748101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50" name="Google Shape;350;p3"/>
          <p:cNvSpPr/>
          <p:nvPr/>
        </p:nvSpPr>
        <p:spPr>
          <a:xfrm rot="8100000">
            <a:off x="2978146" y="3768968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3" descr="Google Shape;35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700000">
            <a:off x="3412084" y="3784946"/>
            <a:ext cx="232430" cy="8667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"/>
          <p:cNvSpPr txBox="1"/>
          <p:nvPr/>
        </p:nvSpPr>
        <p:spPr>
          <a:xfrm>
            <a:off x="3494041" y="3604329"/>
            <a:ext cx="478497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1600"/>
            </a:pPr>
            <a: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50/50 BS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3"/>
          <p:cNvSpPr/>
          <p:nvPr/>
        </p:nvSpPr>
        <p:spPr>
          <a:xfrm rot="2700000">
            <a:off x="3503420" y="2540369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3" descr="Google Shape;35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700000">
            <a:off x="6624735" y="3461693"/>
            <a:ext cx="232431" cy="8667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"/>
          <p:cNvSpPr txBox="1"/>
          <p:nvPr/>
        </p:nvSpPr>
        <p:spPr>
          <a:xfrm>
            <a:off x="6574709" y="3653267"/>
            <a:ext cx="478497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1600"/>
            </a:pPr>
            <a: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50/50 BS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56" name="Google Shape;356;p3"/>
          <p:cNvCxnSpPr/>
          <p:nvPr/>
        </p:nvCxnSpPr>
        <p:spPr>
          <a:xfrm rot="10800000" flipH="1">
            <a:off x="7234909" y="3062210"/>
            <a:ext cx="1" cy="458481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57" name="Google Shape;357;p3"/>
          <p:cNvSpPr/>
          <p:nvPr/>
        </p:nvSpPr>
        <p:spPr>
          <a:xfrm rot="2700000">
            <a:off x="7224033" y="3414078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"/>
          <p:cNvSpPr/>
          <p:nvPr/>
        </p:nvSpPr>
        <p:spPr>
          <a:xfrm rot="10800000">
            <a:off x="8588171" y="3047863"/>
            <a:ext cx="128360" cy="311520"/>
          </a:xfrm>
          <a:prstGeom prst="rect">
            <a:avLst/>
          </a:prstGeom>
          <a:solidFill>
            <a:srgbClr val="D5D5D5"/>
          </a:solidFill>
          <a:ln w="381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"/>
          <p:cNvSpPr txBox="1"/>
          <p:nvPr/>
        </p:nvSpPr>
        <p:spPr>
          <a:xfrm>
            <a:off x="8283206" y="3365694"/>
            <a:ext cx="738290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R=25%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T=75%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3"/>
          <p:cNvSpPr txBox="1"/>
          <p:nvPr/>
        </p:nvSpPr>
        <p:spPr>
          <a:xfrm>
            <a:off x="7856013" y="3189826"/>
            <a:ext cx="301365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BSa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61" name="Google Shape;361;p3"/>
          <p:cNvCxnSpPr/>
          <p:nvPr/>
        </p:nvCxnSpPr>
        <p:spPr>
          <a:xfrm>
            <a:off x="5647806" y="2633888"/>
            <a:ext cx="1062610" cy="1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62" name="Google Shape;362;p3"/>
          <p:cNvSpPr/>
          <p:nvPr/>
        </p:nvSpPr>
        <p:spPr>
          <a:xfrm rot="8100000">
            <a:off x="6703471" y="2542938"/>
            <a:ext cx="49758" cy="181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"/>
          <p:cNvSpPr/>
          <p:nvPr/>
        </p:nvSpPr>
        <p:spPr>
          <a:xfrm rot="8100000">
            <a:off x="4683661" y="2542938"/>
            <a:ext cx="49758" cy="181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3"/>
          <p:cNvCxnSpPr/>
          <p:nvPr/>
        </p:nvCxnSpPr>
        <p:spPr>
          <a:xfrm rot="10800000" flipH="1">
            <a:off x="5636259" y="2637854"/>
            <a:ext cx="1" cy="375544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65" name="Google Shape;365;p3"/>
          <p:cNvSpPr/>
          <p:nvPr/>
        </p:nvSpPr>
        <p:spPr>
          <a:xfrm rot="2700000">
            <a:off x="5585310" y="2542938"/>
            <a:ext cx="49759" cy="181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3"/>
          <p:cNvCxnSpPr/>
          <p:nvPr/>
        </p:nvCxnSpPr>
        <p:spPr>
          <a:xfrm>
            <a:off x="4567329" y="2869350"/>
            <a:ext cx="1210340" cy="1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67" name="Google Shape;367;p3"/>
          <p:cNvCxnSpPr/>
          <p:nvPr/>
        </p:nvCxnSpPr>
        <p:spPr>
          <a:xfrm>
            <a:off x="2591938" y="3203622"/>
            <a:ext cx="1396495" cy="2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68" name="Google Shape;368;p3"/>
          <p:cNvCxnSpPr/>
          <p:nvPr/>
        </p:nvCxnSpPr>
        <p:spPr>
          <a:xfrm rot="10800000">
            <a:off x="3024794" y="3108008"/>
            <a:ext cx="969922" cy="89261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stealth" w="med" len="med"/>
            <a:tailEnd type="none" w="sm" len="sm"/>
          </a:ln>
        </p:spPr>
      </p:cxnSp>
      <p:sp>
        <p:nvSpPr>
          <p:cNvPr id="369" name="Google Shape;369;p3"/>
          <p:cNvSpPr/>
          <p:nvPr/>
        </p:nvSpPr>
        <p:spPr>
          <a:xfrm rot="2700000">
            <a:off x="2978146" y="3002927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0" name="Google Shape;370;p3"/>
          <p:cNvCxnSpPr/>
          <p:nvPr/>
        </p:nvCxnSpPr>
        <p:spPr>
          <a:xfrm rot="10800000" flipH="1">
            <a:off x="6314644" y="3068790"/>
            <a:ext cx="904966" cy="97310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stealth" w="med" len="med"/>
            <a:tailEnd type="none" w="sm" len="sm"/>
          </a:ln>
        </p:spPr>
      </p:cxnSp>
      <p:sp>
        <p:nvSpPr>
          <p:cNvPr id="371" name="Google Shape;371;p3"/>
          <p:cNvSpPr/>
          <p:nvPr/>
        </p:nvSpPr>
        <p:spPr>
          <a:xfrm rot="8100000">
            <a:off x="7219044" y="2975944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Google Shape;372;p3"/>
          <p:cNvCxnSpPr/>
          <p:nvPr/>
        </p:nvCxnSpPr>
        <p:spPr>
          <a:xfrm rot="10800000" flipH="1">
            <a:off x="4695306" y="2866499"/>
            <a:ext cx="1078532" cy="135023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373" name="Google Shape;373;p3"/>
          <p:cNvSpPr/>
          <p:nvPr/>
        </p:nvSpPr>
        <p:spPr>
          <a:xfrm rot="8100000">
            <a:off x="4651805" y="2916663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4" name="Google Shape;374;p3"/>
          <p:cNvCxnSpPr/>
          <p:nvPr/>
        </p:nvCxnSpPr>
        <p:spPr>
          <a:xfrm>
            <a:off x="4563691" y="2862963"/>
            <a:ext cx="1118240" cy="142306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stealth" w="med" len="med"/>
            <a:tailEnd type="none" w="sm" len="sm"/>
          </a:ln>
        </p:spPr>
      </p:cxnSp>
      <p:sp>
        <p:nvSpPr>
          <p:cNvPr id="375" name="Google Shape;375;p3"/>
          <p:cNvSpPr/>
          <p:nvPr/>
        </p:nvSpPr>
        <p:spPr>
          <a:xfrm rot="2700000">
            <a:off x="5631273" y="2921024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3" descr="Google Shape;378;p5"/>
          <p:cNvPicPr preferRelativeResize="0"/>
          <p:nvPr/>
        </p:nvPicPr>
        <p:blipFill rotWithShape="1">
          <a:blip r:embed="rId3">
            <a:alphaModFix/>
          </a:blip>
          <a:srcRect l="19013" b="27691"/>
          <a:stretch/>
        </p:blipFill>
        <p:spPr>
          <a:xfrm rot="-2037275">
            <a:off x="2431016" y="2911939"/>
            <a:ext cx="345601" cy="30993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"/>
          <p:cNvSpPr/>
          <p:nvPr/>
        </p:nvSpPr>
        <p:spPr>
          <a:xfrm rot="-8100000">
            <a:off x="4840087" y="3960726"/>
            <a:ext cx="49759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8" name="Google Shape;378;p3"/>
          <p:cNvCxnSpPr/>
          <p:nvPr/>
        </p:nvCxnSpPr>
        <p:spPr>
          <a:xfrm rot="10800000">
            <a:off x="4829782" y="3501280"/>
            <a:ext cx="3344" cy="540439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79" name="Google Shape;379;p3"/>
          <p:cNvSpPr txBox="1"/>
          <p:nvPr/>
        </p:nvSpPr>
        <p:spPr>
          <a:xfrm>
            <a:off x="2508837" y="4175483"/>
            <a:ext cx="323006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1600"/>
            </a:pPr>
            <a: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f=2 m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0" name="Google Shape;380;p3" descr="Google Shape;38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2515102" y="4001769"/>
            <a:ext cx="250751" cy="9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 descr="Google Shape;38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5339" y="2375238"/>
            <a:ext cx="250751" cy="10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" descr="Google Shape;38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5339" y="2191595"/>
            <a:ext cx="250751" cy="10576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"/>
          <p:cNvSpPr txBox="1"/>
          <p:nvPr/>
        </p:nvSpPr>
        <p:spPr>
          <a:xfrm>
            <a:off x="1108240" y="2112131"/>
            <a:ext cx="863484" cy="19764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5384"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defTabSz="457200">
              <a:buClr>
                <a:srgbClr val="000000"/>
              </a:buClr>
              <a:buSzPts val="1400"/>
            </a:pPr>
            <a:r>
              <a:rPr lang="en-CA" sz="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3"/>
          <p:cNvSpPr txBox="1"/>
          <p:nvPr/>
        </p:nvSpPr>
        <p:spPr>
          <a:xfrm>
            <a:off x="459218" y="2111205"/>
            <a:ext cx="561151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1600"/>
            </a:pPr>
            <a: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Intracavity </a:t>
            </a:r>
            <a:b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telescope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3"/>
          <p:cNvSpPr/>
          <p:nvPr/>
        </p:nvSpPr>
        <p:spPr>
          <a:xfrm rot="-9002728">
            <a:off x="5680037" y="2917914"/>
            <a:ext cx="795829" cy="1866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gradFill>
            <a:gsLst>
              <a:gs pos="0">
                <a:srgbClr val="FC9201">
                  <a:alpha val="49803"/>
                </a:srgbClr>
              </a:gs>
              <a:gs pos="100000">
                <a:srgbClr val="FF2600">
                  <a:alpha val="49411"/>
                </a:srgbClr>
              </a:gs>
            </a:gsLst>
            <a:lin ang="5400000" scaled="0"/>
          </a:gradFill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"/>
          <p:cNvSpPr txBox="1"/>
          <p:nvPr/>
        </p:nvSpPr>
        <p:spPr>
          <a:xfrm>
            <a:off x="9369395" y="840305"/>
            <a:ext cx="1112485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1600"/>
            </a:pPr>
            <a: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Collimating telescope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7" name="Google Shape;387;p3"/>
          <p:cNvSpPr/>
          <p:nvPr/>
        </p:nvSpPr>
        <p:spPr>
          <a:xfrm rot="-8100000">
            <a:off x="4796418" y="3393506"/>
            <a:ext cx="49759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p3"/>
          <p:cNvCxnSpPr/>
          <p:nvPr/>
        </p:nvCxnSpPr>
        <p:spPr>
          <a:xfrm>
            <a:off x="8236128" y="3139284"/>
            <a:ext cx="1" cy="2031942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89" name="Google Shape;389;p3"/>
          <p:cNvSpPr/>
          <p:nvPr/>
        </p:nvSpPr>
        <p:spPr>
          <a:xfrm rot="5400000" flipH="1">
            <a:off x="1768740" y="1378687"/>
            <a:ext cx="316801" cy="6871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"/>
          <p:cNvSpPr txBox="1"/>
          <p:nvPr/>
        </p:nvSpPr>
        <p:spPr>
          <a:xfrm>
            <a:off x="628383" y="1503691"/>
            <a:ext cx="977031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lock system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1" name="Google Shape;391;p3"/>
          <p:cNvGrpSpPr/>
          <p:nvPr/>
        </p:nvGrpSpPr>
        <p:grpSpPr>
          <a:xfrm>
            <a:off x="9377754" y="1153618"/>
            <a:ext cx="126001" cy="276839"/>
            <a:chOff x="0" y="-1"/>
            <a:chExt cx="252000" cy="553677"/>
          </a:xfrm>
        </p:grpSpPr>
        <p:sp>
          <p:nvSpPr>
            <p:cNvPr id="392" name="Google Shape;392;p3"/>
            <p:cNvSpPr/>
            <p:nvPr/>
          </p:nvSpPr>
          <p:spPr>
            <a:xfrm rot="10800000">
              <a:off x="19885" y="32437"/>
              <a:ext cx="212576" cy="501502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3" name="Google Shape;393;p3"/>
            <p:cNvCxnSpPr/>
            <p:nvPr/>
          </p:nvCxnSpPr>
          <p:spPr>
            <a:xfrm rot="10800000" flipH="1">
              <a:off x="41275" y="28463"/>
              <a:ext cx="169795" cy="509447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94" name="Google Shape;394;p3"/>
            <p:cNvCxnSpPr/>
            <p:nvPr/>
          </p:nvCxnSpPr>
          <p:spPr>
            <a:xfrm>
              <a:off x="345" y="-1"/>
              <a:ext cx="251655" cy="4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95" name="Google Shape;395;p3"/>
            <p:cNvCxnSpPr/>
            <p:nvPr/>
          </p:nvCxnSpPr>
          <p:spPr>
            <a:xfrm>
              <a:off x="0" y="553673"/>
              <a:ext cx="247710" cy="3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396" name="Google Shape;396;p3"/>
          <p:cNvSpPr/>
          <p:nvPr/>
        </p:nvSpPr>
        <p:spPr>
          <a:xfrm>
            <a:off x="3342516" y="5087422"/>
            <a:ext cx="2845714" cy="1131249"/>
          </a:xfrm>
          <a:prstGeom prst="rect">
            <a:avLst/>
          </a:prstGeom>
          <a:solidFill>
            <a:srgbClr val="D5D5D5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7" name="Google Shape;397;p3"/>
          <p:cNvCxnSpPr/>
          <p:nvPr/>
        </p:nvCxnSpPr>
        <p:spPr>
          <a:xfrm flipH="1">
            <a:off x="1465443" y="5555869"/>
            <a:ext cx="2764579" cy="1"/>
          </a:xfrm>
          <a:prstGeom prst="straightConnector1">
            <a:avLst/>
          </a:prstGeom>
          <a:noFill/>
          <a:ln w="63500" cap="flat" cmpd="sng">
            <a:solidFill>
              <a:srgbClr val="7A81FF">
                <a:alpha val="4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98" name="Google Shape;398;p3"/>
          <p:cNvSpPr/>
          <p:nvPr/>
        </p:nvSpPr>
        <p:spPr>
          <a:xfrm>
            <a:off x="1224255" y="5273700"/>
            <a:ext cx="3918139" cy="584137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"/>
          <p:cNvGrpSpPr/>
          <p:nvPr/>
        </p:nvGrpSpPr>
        <p:grpSpPr>
          <a:xfrm>
            <a:off x="794435" y="5426406"/>
            <a:ext cx="433327" cy="315349"/>
            <a:chOff x="-1" y="-1"/>
            <a:chExt cx="866652" cy="630696"/>
          </a:xfrm>
        </p:grpSpPr>
        <p:sp>
          <p:nvSpPr>
            <p:cNvPr id="400" name="Google Shape;400;p3"/>
            <p:cNvSpPr/>
            <p:nvPr/>
          </p:nvSpPr>
          <p:spPr>
            <a:xfrm>
              <a:off x="-1" y="-1"/>
              <a:ext cx="866652" cy="630696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"/>
            <p:cNvSpPr txBox="1"/>
            <p:nvPr/>
          </p:nvSpPr>
          <p:spPr>
            <a:xfrm>
              <a:off x="98679" y="110163"/>
              <a:ext cx="669292" cy="410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PMT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>
            <a:off x="4416404" y="5324334"/>
            <a:ext cx="697938" cy="495805"/>
            <a:chOff x="0" y="-1"/>
            <a:chExt cx="1395873" cy="991607"/>
          </a:xfrm>
        </p:grpSpPr>
        <p:sp>
          <p:nvSpPr>
            <p:cNvPr id="403" name="Google Shape;403;p3"/>
            <p:cNvSpPr/>
            <p:nvPr/>
          </p:nvSpPr>
          <p:spPr>
            <a:xfrm>
              <a:off x="183865" y="187944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409036" y="502403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707396" y="96073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799267" y="388353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930759" y="620172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1198729" y="388353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83865" y="493172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10865" y="620172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86258" y="305713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678128" y="597992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1024209" y="152834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077591" y="597992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183389" y="613872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937264" y="299412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477691" y="153273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69562" y="445552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32913" y="227250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1145348" y="258093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689125" y="382052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816126" y="509052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183865" y="73289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1183389" y="486872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740465" y="227250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024209" y="467733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5373" y="362913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00782" y="620172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10865" y="394663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45995" y="4550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80241" y="721383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118571" y="718080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91222" y="800764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0" y="4550"/>
              <a:ext cx="63501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1198729" y="4550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1750" y="629632"/>
              <a:ext cx="63501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997433" y="927720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1332370" y="258093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933933" y="-1"/>
              <a:ext cx="63503" cy="63501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676313" y="896353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1297127" y="760690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846989" y="146579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887377" y="835051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29289" y="760690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215139" y="96083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93551" y="755067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151639" y="849257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1750" y="896353"/>
              <a:ext cx="63501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23425" y="4550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07241" y="928103"/>
              <a:ext cx="63503" cy="63503"/>
            </a:xfrm>
            <a:prstGeom prst="ellipse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55682" y="686330"/>
              <a:ext cx="63503" cy="6350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5E5E5E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3"/>
          <p:cNvGrpSpPr/>
          <p:nvPr/>
        </p:nvGrpSpPr>
        <p:grpSpPr>
          <a:xfrm>
            <a:off x="3871162" y="5847377"/>
            <a:ext cx="802664" cy="319685"/>
            <a:chOff x="-1" y="0"/>
            <a:chExt cx="1605326" cy="639368"/>
          </a:xfrm>
        </p:grpSpPr>
        <p:sp>
          <p:nvSpPr>
            <p:cNvPr id="453" name="Google Shape;453;p3"/>
            <p:cNvSpPr/>
            <p:nvPr/>
          </p:nvSpPr>
          <p:spPr>
            <a:xfrm>
              <a:off x="-1" y="0"/>
              <a:ext cx="1605326" cy="639368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"/>
            <p:cNvSpPr txBox="1"/>
            <p:nvPr/>
          </p:nvSpPr>
          <p:spPr>
            <a:xfrm>
              <a:off x="45725" y="0"/>
              <a:ext cx="1513874" cy="461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38" tIns="22838" rIns="22838" bIns="22838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400"/>
              </a:pPr>
              <a:r>
                <a:rPr lang="en-CA" sz="1200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 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455" name="Google Shape;455;p3"/>
          <p:cNvCxnSpPr/>
          <p:nvPr/>
        </p:nvCxnSpPr>
        <p:spPr>
          <a:xfrm rot="10800000">
            <a:off x="4356963" y="5561100"/>
            <a:ext cx="5976001" cy="1"/>
          </a:xfrm>
          <a:prstGeom prst="straightConnector1">
            <a:avLst/>
          </a:prstGeom>
          <a:noFill/>
          <a:ln w="63500" cap="flat" cmpd="sng">
            <a:solidFill>
              <a:srgbClr val="76D6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56" name="Google Shape;456;p3"/>
          <p:cNvSpPr txBox="1"/>
          <p:nvPr/>
        </p:nvSpPr>
        <p:spPr>
          <a:xfrm>
            <a:off x="2144655" y="5057944"/>
            <a:ext cx="806311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Vacuum line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7" name="Google Shape;457;p3"/>
          <p:cNvSpPr/>
          <p:nvPr/>
        </p:nvSpPr>
        <p:spPr>
          <a:xfrm rot="2700000">
            <a:off x="10309630" y="5487910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3" descr="Google Shape;46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070625" y="5434245"/>
            <a:ext cx="629933" cy="25075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"/>
          <p:cNvSpPr txBox="1"/>
          <p:nvPr/>
        </p:nvSpPr>
        <p:spPr>
          <a:xfrm>
            <a:off x="4529279" y="5463176"/>
            <a:ext cx="433325" cy="2051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Kr/Ar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60" name="Google Shape;460;p3" descr="Google Shape;46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957527" y="5434245"/>
            <a:ext cx="629933" cy="250751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"/>
          <p:cNvSpPr txBox="1"/>
          <p:nvPr/>
        </p:nvSpPr>
        <p:spPr>
          <a:xfrm>
            <a:off x="5660077" y="5556669"/>
            <a:ext cx="491898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1600"/>
            </a:pPr>
            <a: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364.7 nm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2" name="Google Shape;462;p3"/>
          <p:cNvSpPr txBox="1"/>
          <p:nvPr/>
        </p:nvSpPr>
        <p:spPr>
          <a:xfrm>
            <a:off x="3422561" y="5542019"/>
            <a:ext cx="491898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1600"/>
            </a:pPr>
            <a: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121.6 nm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63" name="Google Shape;463;p3"/>
          <p:cNvGrpSpPr/>
          <p:nvPr/>
        </p:nvGrpSpPr>
        <p:grpSpPr>
          <a:xfrm>
            <a:off x="4579046" y="6324884"/>
            <a:ext cx="635002" cy="349042"/>
            <a:chOff x="-1" y="-1"/>
            <a:chExt cx="1270003" cy="698083"/>
          </a:xfrm>
        </p:grpSpPr>
        <p:sp>
          <p:nvSpPr>
            <p:cNvPr id="464" name="Google Shape;464;p3"/>
            <p:cNvSpPr/>
            <p:nvPr/>
          </p:nvSpPr>
          <p:spPr>
            <a:xfrm>
              <a:off x="-1" y="-1"/>
              <a:ext cx="1270003" cy="6980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"/>
            <p:cNvSpPr txBox="1"/>
            <p:nvPr/>
          </p:nvSpPr>
          <p:spPr>
            <a:xfrm>
              <a:off x="-1" y="20745"/>
              <a:ext cx="1270003" cy="656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1800"/>
              </a:pPr>
              <a:r>
                <a:rPr lang="en-CA" sz="9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Frequency</a:t>
              </a:r>
              <a:br>
                <a:rPr lang="en-CA" sz="9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CA" sz="9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tripling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3"/>
          <p:cNvSpPr txBox="1"/>
          <p:nvPr/>
        </p:nvSpPr>
        <p:spPr>
          <a:xfrm>
            <a:off x="4460001" y="5081748"/>
            <a:ext cx="571882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THG cell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67" name="Google Shape;467;p3"/>
          <p:cNvGrpSpPr/>
          <p:nvPr/>
        </p:nvGrpSpPr>
        <p:grpSpPr>
          <a:xfrm>
            <a:off x="1186664" y="5654591"/>
            <a:ext cx="645543" cy="230788"/>
            <a:chOff x="0" y="0"/>
            <a:chExt cx="1291085" cy="461574"/>
          </a:xfrm>
        </p:grpSpPr>
        <p:sp>
          <p:nvSpPr>
            <p:cNvPr id="468" name="Google Shape;468;p3"/>
            <p:cNvSpPr/>
            <p:nvPr/>
          </p:nvSpPr>
          <p:spPr>
            <a:xfrm>
              <a:off x="0" y="0"/>
              <a:ext cx="1291085" cy="430756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"/>
            <p:cNvSpPr txBox="1"/>
            <p:nvPr/>
          </p:nvSpPr>
          <p:spPr>
            <a:xfrm>
              <a:off x="45724" y="0"/>
              <a:ext cx="1199635" cy="461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38" tIns="22838" rIns="22838" bIns="22838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400"/>
              </a:pPr>
              <a:r>
                <a:rPr lang="en-CA" sz="1200" kern="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 </a:t>
              </a:r>
              <a:endParaRPr sz="7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3"/>
          <p:cNvSpPr txBox="1"/>
          <p:nvPr/>
        </p:nvSpPr>
        <p:spPr>
          <a:xfrm>
            <a:off x="10982902" y="3275831"/>
            <a:ext cx="491897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1600"/>
            </a:pPr>
            <a: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729.4 nm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71" name="Google Shape;471;p3"/>
          <p:cNvCxnSpPr/>
          <p:nvPr/>
        </p:nvCxnSpPr>
        <p:spPr>
          <a:xfrm rot="10800000" flipH="1">
            <a:off x="10929608" y="3158704"/>
            <a:ext cx="1" cy="704356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472" name="Google Shape;472;p3"/>
          <p:cNvGrpSpPr/>
          <p:nvPr/>
        </p:nvGrpSpPr>
        <p:grpSpPr>
          <a:xfrm>
            <a:off x="10691462" y="3473854"/>
            <a:ext cx="476293" cy="629935"/>
            <a:chOff x="0" y="0"/>
            <a:chExt cx="952584" cy="1259867"/>
          </a:xfrm>
        </p:grpSpPr>
        <p:pic>
          <p:nvPicPr>
            <p:cNvPr id="473" name="Google Shape;473;p3" descr="Google Shape;481;p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0" y="0"/>
              <a:ext cx="952584" cy="12598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4" name="Google Shape;474;p3"/>
            <p:cNvSpPr txBox="1"/>
            <p:nvPr/>
          </p:nvSpPr>
          <p:spPr>
            <a:xfrm>
              <a:off x="141518" y="424749"/>
              <a:ext cx="669547" cy="410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BBO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p3"/>
          <p:cNvSpPr/>
          <p:nvPr/>
        </p:nvSpPr>
        <p:spPr>
          <a:xfrm rot="8100000">
            <a:off x="10904729" y="3077250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"/>
          <p:cNvSpPr txBox="1"/>
          <p:nvPr/>
        </p:nvSpPr>
        <p:spPr>
          <a:xfrm>
            <a:off x="10982902" y="4260080"/>
            <a:ext cx="491897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1600"/>
            </a:pPr>
            <a: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364.7 nm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77" name="Google Shape;477;p3"/>
          <p:cNvCxnSpPr/>
          <p:nvPr/>
        </p:nvCxnSpPr>
        <p:spPr>
          <a:xfrm rot="10800000" flipH="1">
            <a:off x="10314164" y="5108520"/>
            <a:ext cx="1" cy="468001"/>
          </a:xfrm>
          <a:prstGeom prst="straightConnector1">
            <a:avLst/>
          </a:prstGeom>
          <a:noFill/>
          <a:ln w="63500" cap="flat" cmpd="sng">
            <a:solidFill>
              <a:srgbClr val="76D6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78" name="Google Shape;478;p3"/>
          <p:cNvSpPr/>
          <p:nvPr/>
        </p:nvSpPr>
        <p:spPr>
          <a:xfrm rot="10800000">
            <a:off x="1288244" y="5483879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"/>
          <p:cNvSpPr/>
          <p:nvPr/>
        </p:nvSpPr>
        <p:spPr>
          <a:xfrm rot="10800000">
            <a:off x="1355444" y="5482988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"/>
          <p:cNvSpPr/>
          <p:nvPr/>
        </p:nvSpPr>
        <p:spPr>
          <a:xfrm rot="10800000">
            <a:off x="1430945" y="5488664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"/>
          <p:cNvSpPr/>
          <p:nvPr/>
        </p:nvSpPr>
        <p:spPr>
          <a:xfrm rot="10800000">
            <a:off x="545825" y="5324284"/>
            <a:ext cx="237145" cy="2479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"/>
          <p:cNvSpPr txBox="1"/>
          <p:nvPr/>
        </p:nvSpPr>
        <p:spPr>
          <a:xfrm>
            <a:off x="74707" y="5092604"/>
            <a:ext cx="614753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scope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3" name="Google Shape;483;p3"/>
          <p:cNvSpPr txBox="1"/>
          <p:nvPr/>
        </p:nvSpPr>
        <p:spPr>
          <a:xfrm>
            <a:off x="508008" y="4356134"/>
            <a:ext cx="906500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Beam dump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84" name="Google Shape;484;p3"/>
          <p:cNvGrpSpPr/>
          <p:nvPr/>
        </p:nvGrpSpPr>
        <p:grpSpPr>
          <a:xfrm>
            <a:off x="10663651" y="4525424"/>
            <a:ext cx="566460" cy="685611"/>
            <a:chOff x="0" y="-1"/>
            <a:chExt cx="1132918" cy="1371219"/>
          </a:xfrm>
        </p:grpSpPr>
        <p:cxnSp>
          <p:nvCxnSpPr>
            <p:cNvPr id="485" name="Google Shape;485;p3"/>
            <p:cNvCxnSpPr/>
            <p:nvPr/>
          </p:nvCxnSpPr>
          <p:spPr>
            <a:xfrm flipH="1">
              <a:off x="0" y="-1"/>
              <a:ext cx="909237" cy="985466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486" name="Google Shape;486;p3"/>
            <p:cNvCxnSpPr/>
            <p:nvPr/>
          </p:nvCxnSpPr>
          <p:spPr>
            <a:xfrm rot="10800000">
              <a:off x="6758" y="977256"/>
              <a:ext cx="414376" cy="382323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487" name="Google Shape;487;p3"/>
            <p:cNvCxnSpPr/>
            <p:nvPr/>
          </p:nvCxnSpPr>
          <p:spPr>
            <a:xfrm rot="10800000">
              <a:off x="921033" y="8799"/>
              <a:ext cx="207886" cy="191805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488" name="Google Shape;488;p3"/>
            <p:cNvCxnSpPr/>
            <p:nvPr/>
          </p:nvCxnSpPr>
          <p:spPr>
            <a:xfrm rot="10800000" flipH="1">
              <a:off x="418781" y="205743"/>
              <a:ext cx="714137" cy="1165475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489" name="Google Shape;489;p3"/>
          <p:cNvSpPr/>
          <p:nvPr/>
        </p:nvSpPr>
        <p:spPr>
          <a:xfrm rot="2700000">
            <a:off x="10271582" y="5005239"/>
            <a:ext cx="49758" cy="1819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0" name="Google Shape;490;p3"/>
          <p:cNvCxnSpPr/>
          <p:nvPr/>
        </p:nvCxnSpPr>
        <p:spPr>
          <a:xfrm rot="10800000" flipH="1">
            <a:off x="10921474" y="4091885"/>
            <a:ext cx="1" cy="648001"/>
          </a:xfrm>
          <a:prstGeom prst="straightConnector1">
            <a:avLst/>
          </a:prstGeom>
          <a:noFill/>
          <a:ln w="63500" cap="flat" cmpd="sng">
            <a:solidFill>
              <a:srgbClr val="76D6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91" name="Google Shape;491;p3"/>
          <p:cNvCxnSpPr/>
          <p:nvPr/>
        </p:nvCxnSpPr>
        <p:spPr>
          <a:xfrm flipH="1">
            <a:off x="10284027" y="5096190"/>
            <a:ext cx="491221" cy="1"/>
          </a:xfrm>
          <a:prstGeom prst="straightConnector1">
            <a:avLst/>
          </a:prstGeom>
          <a:noFill/>
          <a:ln w="63500" cap="flat" cmpd="sng">
            <a:solidFill>
              <a:srgbClr val="76D6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92" name="Google Shape;492;p3"/>
          <p:cNvCxnSpPr/>
          <p:nvPr/>
        </p:nvCxnSpPr>
        <p:spPr>
          <a:xfrm flipH="1">
            <a:off x="10533305" y="5127822"/>
            <a:ext cx="262337" cy="43405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493" name="Google Shape;493;p3"/>
          <p:cNvCxnSpPr/>
          <p:nvPr/>
        </p:nvCxnSpPr>
        <p:spPr>
          <a:xfrm rot="10800000" flipH="1">
            <a:off x="10874320" y="4091885"/>
            <a:ext cx="1" cy="702001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dash"/>
            <a:miter lim="400000"/>
            <a:headEnd type="none" w="sm" len="sm"/>
            <a:tailEnd type="none" w="sm" len="sm"/>
          </a:ln>
        </p:spPr>
      </p:cxnSp>
      <p:sp>
        <p:nvSpPr>
          <p:cNvPr id="494" name="Google Shape;494;p3"/>
          <p:cNvSpPr txBox="1"/>
          <p:nvPr/>
        </p:nvSpPr>
        <p:spPr>
          <a:xfrm>
            <a:off x="11120686" y="4849226"/>
            <a:ext cx="827150" cy="35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Pellin Broca 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Prism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5" name="Google Shape;495;p3"/>
          <p:cNvSpPr/>
          <p:nvPr/>
        </p:nvSpPr>
        <p:spPr>
          <a:xfrm>
            <a:off x="3635699" y="5751869"/>
            <a:ext cx="943348" cy="775322"/>
          </a:xfrm>
          <a:custGeom>
            <a:avLst/>
            <a:gdLst/>
            <a:ahLst/>
            <a:cxnLst/>
            <a:rect l="l" t="t" r="r" b="b"/>
            <a:pathLst>
              <a:path w="21600" h="21291" extrusionOk="0">
                <a:moveTo>
                  <a:pt x="0" y="0"/>
                </a:moveTo>
                <a:cubicBezTo>
                  <a:pt x="665" y="14506"/>
                  <a:pt x="7865" y="21600"/>
                  <a:pt x="21600" y="21281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"/>
          <p:cNvSpPr/>
          <p:nvPr/>
        </p:nvSpPr>
        <p:spPr>
          <a:xfrm>
            <a:off x="5214046" y="5783746"/>
            <a:ext cx="806215" cy="731296"/>
          </a:xfrm>
          <a:custGeom>
            <a:avLst/>
            <a:gdLst/>
            <a:ahLst/>
            <a:cxnLst/>
            <a:rect l="l" t="t" r="r" b="b"/>
            <a:pathLst>
              <a:path w="20683" h="21600" extrusionOk="0">
                <a:moveTo>
                  <a:pt x="0" y="21600"/>
                </a:moveTo>
                <a:cubicBezTo>
                  <a:pt x="14738" y="21339"/>
                  <a:pt x="21600" y="14139"/>
                  <a:pt x="20585" y="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defTabSz="457200">
              <a:buClr>
                <a:srgbClr val="5E5E5E"/>
              </a:buClr>
              <a:buSzPts val="1400"/>
            </a:pPr>
            <a:endParaRPr sz="700" kern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"/>
          <p:cNvSpPr txBox="1"/>
          <p:nvPr/>
        </p:nvSpPr>
        <p:spPr>
          <a:xfrm>
            <a:off x="1758594" y="3724328"/>
            <a:ext cx="175958" cy="8813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l="-89643" t="-286176" r="-167218" b="-510282"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defTabSz="457200">
              <a:buClr>
                <a:srgbClr val="000000"/>
              </a:buClr>
              <a:buSzPts val="1400"/>
            </a:pPr>
            <a:r>
              <a:rPr lang="en-CA" sz="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8" name="Google Shape;498;p3"/>
          <p:cNvSpPr txBox="1"/>
          <p:nvPr/>
        </p:nvSpPr>
        <p:spPr>
          <a:xfrm>
            <a:off x="1113507" y="2296737"/>
            <a:ext cx="863484" cy="19764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5622"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defTabSz="457200">
              <a:buClr>
                <a:srgbClr val="000000"/>
              </a:buClr>
              <a:buSzPts val="1400"/>
            </a:pPr>
            <a:r>
              <a:rPr lang="en-CA" sz="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9" name="Google Shape;499;p3"/>
          <p:cNvSpPr txBox="1"/>
          <p:nvPr/>
        </p:nvSpPr>
        <p:spPr>
          <a:xfrm>
            <a:off x="1075951" y="2188017"/>
            <a:ext cx="64612" cy="29289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defTabSz="457200">
              <a:buClr>
                <a:srgbClr val="000000"/>
              </a:buClr>
              <a:buSzPts val="1400"/>
            </a:pPr>
            <a:r>
              <a:rPr lang="en-CA" sz="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00" name="Google Shape;500;p3" descr="Google Shape;32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700000">
            <a:off x="8118778" y="3107304"/>
            <a:ext cx="367594" cy="13707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"/>
          <p:cNvSpPr txBox="1"/>
          <p:nvPr/>
        </p:nvSpPr>
        <p:spPr>
          <a:xfrm rot="5400000">
            <a:off x="9854152" y="917385"/>
            <a:ext cx="77534" cy="35147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defTabSz="457200">
              <a:buClr>
                <a:srgbClr val="000000"/>
              </a:buClr>
              <a:buSzPts val="1400"/>
            </a:pPr>
            <a:r>
              <a:rPr lang="en-CA" sz="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2" name="Google Shape;502;p3"/>
          <p:cNvSpPr txBox="1"/>
          <p:nvPr/>
        </p:nvSpPr>
        <p:spPr>
          <a:xfrm>
            <a:off x="4863247" y="5851708"/>
            <a:ext cx="1044690" cy="31968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l="-4093" t="-1904" r="-4092" b="-7617"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defTabSz="457200">
              <a:buClr>
                <a:srgbClr val="000000"/>
              </a:buClr>
              <a:buSzPts val="1400"/>
            </a:pPr>
            <a:r>
              <a:rPr lang="en-CA" sz="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03" name="Google Shape;503;p3" descr="Google Shape;34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700000" flipH="1">
            <a:off x="4734403" y="3760267"/>
            <a:ext cx="232431" cy="866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4" name="Google Shape;504;p3"/>
          <p:cNvGrpSpPr/>
          <p:nvPr/>
        </p:nvGrpSpPr>
        <p:grpSpPr>
          <a:xfrm>
            <a:off x="2522708" y="2691014"/>
            <a:ext cx="247927" cy="247927"/>
            <a:chOff x="-1" y="-1"/>
            <a:chExt cx="495852" cy="495852"/>
          </a:xfrm>
        </p:grpSpPr>
        <p:sp>
          <p:nvSpPr>
            <p:cNvPr id="505" name="Google Shape;505;p3"/>
            <p:cNvSpPr/>
            <p:nvPr/>
          </p:nvSpPr>
          <p:spPr>
            <a:xfrm>
              <a:off x="-1" y="-1"/>
              <a:ext cx="495852" cy="495852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"/>
            <p:cNvSpPr txBox="1"/>
            <p:nvPr/>
          </p:nvSpPr>
          <p:spPr>
            <a:xfrm>
              <a:off x="91665" y="42741"/>
              <a:ext cx="312521" cy="410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p3"/>
          <p:cNvGrpSpPr/>
          <p:nvPr/>
        </p:nvGrpSpPr>
        <p:grpSpPr>
          <a:xfrm>
            <a:off x="3900225" y="2737292"/>
            <a:ext cx="247927" cy="247927"/>
            <a:chOff x="-1" y="-1"/>
            <a:chExt cx="495852" cy="495852"/>
          </a:xfrm>
        </p:grpSpPr>
        <p:sp>
          <p:nvSpPr>
            <p:cNvPr id="508" name="Google Shape;508;p3"/>
            <p:cNvSpPr/>
            <p:nvPr/>
          </p:nvSpPr>
          <p:spPr>
            <a:xfrm>
              <a:off x="-1" y="-1"/>
              <a:ext cx="495852" cy="495852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"/>
            <p:cNvSpPr txBox="1"/>
            <p:nvPr/>
          </p:nvSpPr>
          <p:spPr>
            <a:xfrm>
              <a:off x="91665" y="42741"/>
              <a:ext cx="312521" cy="410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0" name="Google Shape;510;p3"/>
          <p:cNvGrpSpPr/>
          <p:nvPr/>
        </p:nvGrpSpPr>
        <p:grpSpPr>
          <a:xfrm>
            <a:off x="8528387" y="2745681"/>
            <a:ext cx="247927" cy="247927"/>
            <a:chOff x="-1" y="-1"/>
            <a:chExt cx="495852" cy="495852"/>
          </a:xfrm>
        </p:grpSpPr>
        <p:sp>
          <p:nvSpPr>
            <p:cNvPr id="511" name="Google Shape;511;p3"/>
            <p:cNvSpPr/>
            <p:nvPr/>
          </p:nvSpPr>
          <p:spPr>
            <a:xfrm>
              <a:off x="-1" y="-1"/>
              <a:ext cx="495852" cy="495852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"/>
            <p:cNvSpPr txBox="1"/>
            <p:nvPr/>
          </p:nvSpPr>
          <p:spPr>
            <a:xfrm>
              <a:off x="91665" y="42741"/>
              <a:ext cx="312521" cy="410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oogle Shape;513;p3"/>
          <p:cNvGrpSpPr/>
          <p:nvPr/>
        </p:nvGrpSpPr>
        <p:grpSpPr>
          <a:xfrm>
            <a:off x="10380360" y="3668818"/>
            <a:ext cx="247927" cy="247927"/>
            <a:chOff x="-1" y="-1"/>
            <a:chExt cx="495852" cy="495852"/>
          </a:xfrm>
        </p:grpSpPr>
        <p:sp>
          <p:nvSpPr>
            <p:cNvPr id="514" name="Google Shape;514;p3"/>
            <p:cNvSpPr/>
            <p:nvPr/>
          </p:nvSpPr>
          <p:spPr>
            <a:xfrm>
              <a:off x="-1" y="-1"/>
              <a:ext cx="495852" cy="495852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"/>
            <p:cNvSpPr txBox="1"/>
            <p:nvPr/>
          </p:nvSpPr>
          <p:spPr>
            <a:xfrm>
              <a:off x="91665" y="42741"/>
              <a:ext cx="312521" cy="410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3"/>
          <p:cNvGrpSpPr/>
          <p:nvPr/>
        </p:nvGrpSpPr>
        <p:grpSpPr>
          <a:xfrm>
            <a:off x="4641410" y="4798931"/>
            <a:ext cx="247927" cy="247927"/>
            <a:chOff x="-1" y="-1"/>
            <a:chExt cx="495852" cy="495852"/>
          </a:xfrm>
        </p:grpSpPr>
        <p:sp>
          <p:nvSpPr>
            <p:cNvPr id="517" name="Google Shape;517;p3"/>
            <p:cNvSpPr/>
            <p:nvPr/>
          </p:nvSpPr>
          <p:spPr>
            <a:xfrm>
              <a:off x="-1" y="-1"/>
              <a:ext cx="495852" cy="495852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"/>
            <p:cNvSpPr txBox="1"/>
            <p:nvPr/>
          </p:nvSpPr>
          <p:spPr>
            <a:xfrm>
              <a:off x="91665" y="42743"/>
              <a:ext cx="312521" cy="410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9" name="Google Shape;519;p3"/>
          <p:cNvGrpSpPr/>
          <p:nvPr/>
        </p:nvGrpSpPr>
        <p:grpSpPr>
          <a:xfrm>
            <a:off x="1256360" y="5953603"/>
            <a:ext cx="247927" cy="247927"/>
            <a:chOff x="-1" y="-1"/>
            <a:chExt cx="495852" cy="495852"/>
          </a:xfrm>
        </p:grpSpPr>
        <p:sp>
          <p:nvSpPr>
            <p:cNvPr id="520" name="Google Shape;520;p3"/>
            <p:cNvSpPr/>
            <p:nvPr/>
          </p:nvSpPr>
          <p:spPr>
            <a:xfrm>
              <a:off x="-1" y="-1"/>
              <a:ext cx="495852" cy="495852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"/>
            <p:cNvSpPr txBox="1"/>
            <p:nvPr/>
          </p:nvSpPr>
          <p:spPr>
            <a:xfrm>
              <a:off x="91665" y="42741"/>
              <a:ext cx="312521" cy="410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6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3"/>
          <p:cNvGrpSpPr/>
          <p:nvPr/>
        </p:nvGrpSpPr>
        <p:grpSpPr>
          <a:xfrm>
            <a:off x="813816" y="5108033"/>
            <a:ext cx="247927" cy="247927"/>
            <a:chOff x="-1" y="-1"/>
            <a:chExt cx="495852" cy="495852"/>
          </a:xfrm>
        </p:grpSpPr>
        <p:sp>
          <p:nvSpPr>
            <p:cNvPr id="523" name="Google Shape;523;p3"/>
            <p:cNvSpPr/>
            <p:nvPr/>
          </p:nvSpPr>
          <p:spPr>
            <a:xfrm>
              <a:off x="-1" y="-1"/>
              <a:ext cx="495852" cy="495852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"/>
            <p:cNvSpPr txBox="1"/>
            <p:nvPr/>
          </p:nvSpPr>
          <p:spPr>
            <a:xfrm>
              <a:off x="91665" y="42741"/>
              <a:ext cx="312521" cy="410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7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5" name="Google Shape;525;p3"/>
          <p:cNvGrpSpPr/>
          <p:nvPr/>
        </p:nvGrpSpPr>
        <p:grpSpPr>
          <a:xfrm>
            <a:off x="3046677" y="1802576"/>
            <a:ext cx="247927" cy="247927"/>
            <a:chOff x="-1" y="-1"/>
            <a:chExt cx="495852" cy="495852"/>
          </a:xfrm>
        </p:grpSpPr>
        <p:sp>
          <p:nvSpPr>
            <p:cNvPr id="526" name="Google Shape;526;p3"/>
            <p:cNvSpPr/>
            <p:nvPr/>
          </p:nvSpPr>
          <p:spPr>
            <a:xfrm>
              <a:off x="-1" y="-1"/>
              <a:ext cx="495852" cy="495852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"/>
            <p:cNvSpPr txBox="1"/>
            <p:nvPr/>
          </p:nvSpPr>
          <p:spPr>
            <a:xfrm>
              <a:off x="91665" y="42741"/>
              <a:ext cx="312521" cy="410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8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3"/>
          <p:cNvGrpSpPr/>
          <p:nvPr/>
        </p:nvGrpSpPr>
        <p:grpSpPr>
          <a:xfrm>
            <a:off x="328048" y="1482320"/>
            <a:ext cx="247927" cy="247927"/>
            <a:chOff x="-1" y="-1"/>
            <a:chExt cx="495852" cy="495852"/>
          </a:xfrm>
        </p:grpSpPr>
        <p:sp>
          <p:nvSpPr>
            <p:cNvPr id="529" name="Google Shape;529;p3"/>
            <p:cNvSpPr/>
            <p:nvPr/>
          </p:nvSpPr>
          <p:spPr>
            <a:xfrm>
              <a:off x="-1" y="-1"/>
              <a:ext cx="495852" cy="495852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 txBox="1"/>
            <p:nvPr/>
          </p:nvSpPr>
          <p:spPr>
            <a:xfrm>
              <a:off x="91665" y="42741"/>
              <a:ext cx="312521" cy="410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9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1" name="Google Shape;531;p3"/>
          <p:cNvGrpSpPr/>
          <p:nvPr/>
        </p:nvGrpSpPr>
        <p:grpSpPr>
          <a:xfrm>
            <a:off x="1387397" y="3539974"/>
            <a:ext cx="305170" cy="305170"/>
            <a:chOff x="0" y="0"/>
            <a:chExt cx="610338" cy="610338"/>
          </a:xfrm>
        </p:grpSpPr>
        <p:sp>
          <p:nvSpPr>
            <p:cNvPr id="532" name="Google Shape;532;p3"/>
            <p:cNvSpPr/>
            <p:nvPr/>
          </p:nvSpPr>
          <p:spPr>
            <a:xfrm>
              <a:off x="0" y="0"/>
              <a:ext cx="610338" cy="610338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 txBox="1"/>
            <p:nvPr/>
          </p:nvSpPr>
          <p:spPr>
            <a:xfrm>
              <a:off x="108432" y="99984"/>
              <a:ext cx="393475" cy="410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3"/>
          <p:cNvGrpSpPr/>
          <p:nvPr/>
        </p:nvGrpSpPr>
        <p:grpSpPr>
          <a:xfrm>
            <a:off x="469552" y="3466330"/>
            <a:ext cx="305170" cy="305170"/>
            <a:chOff x="0" y="0"/>
            <a:chExt cx="610338" cy="610338"/>
          </a:xfrm>
        </p:grpSpPr>
        <p:sp>
          <p:nvSpPr>
            <p:cNvPr id="535" name="Google Shape;535;p3"/>
            <p:cNvSpPr/>
            <p:nvPr/>
          </p:nvSpPr>
          <p:spPr>
            <a:xfrm>
              <a:off x="0" y="0"/>
              <a:ext cx="610338" cy="610338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 txBox="1"/>
            <p:nvPr/>
          </p:nvSpPr>
          <p:spPr>
            <a:xfrm>
              <a:off x="108432" y="99984"/>
              <a:ext cx="393475" cy="410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11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7" name="Google Shape;537;p3"/>
          <p:cNvGrpSpPr/>
          <p:nvPr/>
        </p:nvGrpSpPr>
        <p:grpSpPr>
          <a:xfrm>
            <a:off x="11164185" y="1164160"/>
            <a:ext cx="305170" cy="305170"/>
            <a:chOff x="0" y="0"/>
            <a:chExt cx="610338" cy="610338"/>
          </a:xfrm>
        </p:grpSpPr>
        <p:sp>
          <p:nvSpPr>
            <p:cNvPr id="538" name="Google Shape;538;p3"/>
            <p:cNvSpPr/>
            <p:nvPr/>
          </p:nvSpPr>
          <p:spPr>
            <a:xfrm>
              <a:off x="0" y="0"/>
              <a:ext cx="610338" cy="610338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 txBox="1"/>
            <p:nvPr/>
          </p:nvSpPr>
          <p:spPr>
            <a:xfrm>
              <a:off x="108432" y="99984"/>
              <a:ext cx="393475" cy="410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12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0" name="Google Shape;540;p3"/>
          <p:cNvSpPr txBox="1"/>
          <p:nvPr/>
        </p:nvSpPr>
        <p:spPr>
          <a:xfrm>
            <a:off x="141262" y="137325"/>
            <a:ext cx="2524719" cy="23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941751"/>
              </a:buClr>
              <a:buSzPts val="2400"/>
            </a:pPr>
            <a:r>
              <a:rPr lang="en-CA" sz="1200" b="1" kern="0">
                <a:solidFill>
                  <a:srgbClr val="94175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Labelled version for reference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41" name="Google Shape;541;p3" descr="Screen Shot 2022-05-24 at 11.21.15 AM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17494" y="4370335"/>
            <a:ext cx="301268" cy="20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" descr="Screen Shot 2022-05-24 at 11.21.15 AM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4011735">
            <a:off x="10346212" y="5201578"/>
            <a:ext cx="301268" cy="205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3" name="Google Shape;543;p3"/>
          <p:cNvGrpSpPr/>
          <p:nvPr/>
        </p:nvGrpSpPr>
        <p:grpSpPr>
          <a:xfrm>
            <a:off x="5026987" y="3102500"/>
            <a:ext cx="305170" cy="305170"/>
            <a:chOff x="0" y="0"/>
            <a:chExt cx="610338" cy="610338"/>
          </a:xfrm>
        </p:grpSpPr>
        <p:sp>
          <p:nvSpPr>
            <p:cNvPr id="544" name="Google Shape;544;p3"/>
            <p:cNvSpPr/>
            <p:nvPr/>
          </p:nvSpPr>
          <p:spPr>
            <a:xfrm>
              <a:off x="0" y="0"/>
              <a:ext cx="610338" cy="610338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 txBox="1"/>
            <p:nvPr/>
          </p:nvSpPr>
          <p:spPr>
            <a:xfrm>
              <a:off x="108432" y="99984"/>
              <a:ext cx="393475" cy="410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13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546" name="Google Shape;546;p3"/>
          <p:cNvCxnSpPr/>
          <p:nvPr/>
        </p:nvCxnSpPr>
        <p:spPr>
          <a:xfrm>
            <a:off x="9550579" y="3156153"/>
            <a:ext cx="1" cy="2028188"/>
          </a:xfrm>
          <a:prstGeom prst="straightConnector1">
            <a:avLst/>
          </a:prstGeom>
          <a:noFill/>
          <a:ln w="63500" cap="flat" cmpd="sng">
            <a:solidFill>
              <a:srgbClr val="FF26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547" name="Google Shape;547;p3" descr="Screen Shot 2022-05-24 at 11.26.55 AM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078205" y="5125238"/>
            <a:ext cx="298451" cy="20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" descr="Screen Shot 2022-05-24 at 11.26.55 AM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401353" y="5125238"/>
            <a:ext cx="298451" cy="20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" descr="Google Shape;37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100000">
            <a:off x="9447013" y="3111411"/>
            <a:ext cx="367594" cy="13707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"/>
          <p:cNvSpPr txBox="1"/>
          <p:nvPr/>
        </p:nvSpPr>
        <p:spPr>
          <a:xfrm>
            <a:off x="9664352" y="2926635"/>
            <a:ext cx="301365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BSa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3"/>
          <p:cNvSpPr txBox="1"/>
          <p:nvPr/>
        </p:nvSpPr>
        <p:spPr>
          <a:xfrm>
            <a:off x="9464271" y="5954942"/>
            <a:ext cx="1412477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Bsa = beam sampler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3"/>
          <p:cNvSpPr txBox="1"/>
          <p:nvPr/>
        </p:nvSpPr>
        <p:spPr>
          <a:xfrm>
            <a:off x="9464271" y="6195324"/>
            <a:ext cx="1626331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PD = fast photodetector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3" name="Google Shape;553;p3"/>
          <p:cNvSpPr txBox="1"/>
          <p:nvPr/>
        </p:nvSpPr>
        <p:spPr>
          <a:xfrm>
            <a:off x="9502320" y="6451519"/>
            <a:ext cx="1626330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FP = Fabry-Perot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4" name="Google Shape;554;p3"/>
          <p:cNvSpPr txBox="1"/>
          <p:nvPr/>
        </p:nvSpPr>
        <p:spPr>
          <a:xfrm>
            <a:off x="7320793" y="5129264"/>
            <a:ext cx="771045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PD to FP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" name="Google Shape;555;p3"/>
          <p:cNvSpPr txBox="1"/>
          <p:nvPr/>
        </p:nvSpPr>
        <p:spPr>
          <a:xfrm>
            <a:off x="8578646" y="5004804"/>
            <a:ext cx="977031" cy="35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2000"/>
            </a:pPr>
            <a:r>
              <a:rPr lang="en-CA" sz="10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PD to lock system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6" name="Google Shape;556;p3"/>
          <p:cNvSpPr txBox="1"/>
          <p:nvPr/>
        </p:nvSpPr>
        <p:spPr>
          <a:xfrm>
            <a:off x="8775539" y="883960"/>
            <a:ext cx="42239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457200">
              <a:buClr>
                <a:srgbClr val="000000"/>
              </a:buClr>
              <a:buSzPts val="1600"/>
            </a:pPr>
            <a:r>
              <a:rPr lang="en-CA" sz="8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Optical isolator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57" name="Google Shape;557;p3" descr="Screen Shot 2022-05-24 at 11.24.34 AM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8887913" y="1093730"/>
            <a:ext cx="197645" cy="412476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3"/>
          <p:cNvSpPr txBox="1"/>
          <p:nvPr/>
        </p:nvSpPr>
        <p:spPr>
          <a:xfrm>
            <a:off x="9346394" y="1481146"/>
            <a:ext cx="175958" cy="88139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l="-89643" t="-286176" r="-167218" b="-510282"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defTabSz="457200">
              <a:buClr>
                <a:srgbClr val="000000"/>
              </a:buClr>
              <a:buSzPts val="1400"/>
            </a:pPr>
            <a:r>
              <a:rPr lang="en-CA" sz="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9" name="Google Shape;559;p3"/>
          <p:cNvGrpSpPr/>
          <p:nvPr/>
        </p:nvGrpSpPr>
        <p:grpSpPr>
          <a:xfrm>
            <a:off x="2451271" y="4770310"/>
            <a:ext cx="305170" cy="305170"/>
            <a:chOff x="0" y="0"/>
            <a:chExt cx="610338" cy="610338"/>
          </a:xfrm>
        </p:grpSpPr>
        <p:sp>
          <p:nvSpPr>
            <p:cNvPr id="560" name="Google Shape;560;p3"/>
            <p:cNvSpPr/>
            <p:nvPr/>
          </p:nvSpPr>
          <p:spPr>
            <a:xfrm>
              <a:off x="0" y="0"/>
              <a:ext cx="610338" cy="610338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buSzPts val="1400"/>
              </a:pPr>
              <a:endParaRPr sz="700" kern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 txBox="1"/>
            <p:nvPr/>
          </p:nvSpPr>
          <p:spPr>
            <a:xfrm>
              <a:off x="108432" y="99986"/>
              <a:ext cx="393475" cy="410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 defTabSz="457200">
                <a:buClr>
                  <a:srgbClr val="000000"/>
                </a:buClr>
                <a:buSzPts val="2000"/>
              </a:pPr>
              <a:r>
                <a:rPr lang="en-CA" sz="1000" b="1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14</a:t>
              </a: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398;p3">
            <a:extLst>
              <a:ext uri="{FF2B5EF4-FFF2-40B4-BE49-F238E27FC236}">
                <a16:creationId xmlns:a16="http://schemas.microsoft.com/office/drawing/2014/main" id="{45AA8DC4-C1D9-CB51-DB52-83248C76D3E8}"/>
              </a:ext>
            </a:extLst>
          </p:cNvPr>
          <p:cNvSpPr/>
          <p:nvPr/>
        </p:nvSpPr>
        <p:spPr>
          <a:xfrm>
            <a:off x="2160165" y="5273700"/>
            <a:ext cx="444311" cy="1278273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5E5E5E"/>
              </a:buClr>
              <a:buSzPts val="1400"/>
            </a:pPr>
            <a:endParaRPr sz="7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397;p3">
            <a:extLst>
              <a:ext uri="{FF2B5EF4-FFF2-40B4-BE49-F238E27FC236}">
                <a16:creationId xmlns:a16="http://schemas.microsoft.com/office/drawing/2014/main" id="{84A37A50-4AC7-9669-7A71-F60F4932F579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681831" y="5282884"/>
            <a:ext cx="5880" cy="565803"/>
          </a:xfrm>
          <a:prstGeom prst="straightConnector1">
            <a:avLst/>
          </a:prstGeom>
          <a:noFill/>
          <a:ln w="63500" cap="flat" cmpd="sng">
            <a:solidFill>
              <a:srgbClr val="7A81FF">
                <a:alpha val="40000"/>
              </a:srgbClr>
            </a:solidFill>
            <a:prstDash val="solid"/>
            <a:miter lim="400000"/>
            <a:headEnd type="none" w="med" len="med"/>
            <a:tailEnd type="triangle" w="med" len="med"/>
          </a:ln>
        </p:spPr>
      </p:cxnSp>
      <p:cxnSp>
        <p:nvCxnSpPr>
          <p:cNvPr id="4" name="Google Shape;397;p3">
            <a:extLst>
              <a:ext uri="{FF2B5EF4-FFF2-40B4-BE49-F238E27FC236}">
                <a16:creationId xmlns:a16="http://schemas.microsoft.com/office/drawing/2014/main" id="{5DA766F2-B362-DB99-9DA5-F4D80B8C0959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2382321" y="5574936"/>
            <a:ext cx="0" cy="977037"/>
          </a:xfrm>
          <a:prstGeom prst="straightConnector1">
            <a:avLst/>
          </a:prstGeom>
          <a:noFill/>
          <a:ln w="63500" cap="flat" cmpd="sng">
            <a:solidFill>
              <a:schemeClr val="accent3">
                <a:lumMod val="50000"/>
                <a:alpha val="40000"/>
              </a:schemeClr>
            </a:solidFill>
            <a:prstDash val="solid"/>
            <a:miter lim="400000"/>
            <a:headEnd type="none" w="med" len="med"/>
            <a:tailEnd type="triangle" w="med" len="med"/>
          </a:ln>
        </p:spPr>
      </p:cxnSp>
      <p:sp>
        <p:nvSpPr>
          <p:cNvPr id="5" name="Google Shape;456;p3">
            <a:extLst>
              <a:ext uri="{FF2B5EF4-FFF2-40B4-BE49-F238E27FC236}">
                <a16:creationId xmlns:a16="http://schemas.microsoft.com/office/drawing/2014/main" id="{227BC491-D985-67AF-D4DE-220936F1F14D}"/>
              </a:ext>
            </a:extLst>
          </p:cNvPr>
          <p:cNvSpPr txBox="1"/>
          <p:nvPr/>
        </p:nvSpPr>
        <p:spPr>
          <a:xfrm rot="16200000">
            <a:off x="1867884" y="6104072"/>
            <a:ext cx="806311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CA" sz="1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Gas beam</a:t>
            </a:r>
            <a:endParaRPr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llage of several images of machinery&#10;&#10;Description automatically generated">
            <a:extLst>
              <a:ext uri="{FF2B5EF4-FFF2-40B4-BE49-F238E27FC236}">
                <a16:creationId xmlns:a16="http://schemas.microsoft.com/office/drawing/2014/main" id="{D7C1BDEC-C7DC-4774-4BE5-FE62DE80B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" y="130202"/>
            <a:ext cx="12087225" cy="67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8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61D11-9D07-D1FA-9E7C-F6179CABF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Previous results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296994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Image" descr="Image"/>
          <p:cNvPicPr/>
          <p:nvPr/>
        </p:nvPicPr>
        <p:blipFill>
          <a:blip r:embed="rId2"/>
          <a:stretch/>
        </p:blipFill>
        <p:spPr>
          <a:xfrm>
            <a:off x="580320" y="410940"/>
            <a:ext cx="5574240" cy="4012560"/>
          </a:xfrm>
          <a:prstGeom prst="rect">
            <a:avLst/>
          </a:prstGeom>
          <a:ln w="12700">
            <a:noFill/>
          </a:ln>
        </p:spPr>
      </p:pic>
      <p:pic>
        <p:nvPicPr>
          <p:cNvPr id="328" name="Image" descr="Image"/>
          <p:cNvPicPr/>
          <p:nvPr/>
        </p:nvPicPr>
        <p:blipFill>
          <a:blip r:embed="rId3"/>
          <a:stretch/>
        </p:blipFill>
        <p:spPr>
          <a:xfrm>
            <a:off x="636660" y="4535640"/>
            <a:ext cx="2671560" cy="2375460"/>
          </a:xfrm>
          <a:prstGeom prst="rect">
            <a:avLst/>
          </a:prstGeom>
          <a:ln w="12700">
            <a:noFill/>
          </a:ln>
        </p:spPr>
      </p:pic>
      <p:pic>
        <p:nvPicPr>
          <p:cNvPr id="329" name="Image" descr="Image"/>
          <p:cNvPicPr/>
          <p:nvPr/>
        </p:nvPicPr>
        <p:blipFill>
          <a:blip r:embed="rId4"/>
          <a:stretch/>
        </p:blipFill>
        <p:spPr>
          <a:xfrm>
            <a:off x="4485600" y="4418280"/>
            <a:ext cx="3040200" cy="2518380"/>
          </a:xfrm>
          <a:prstGeom prst="rect">
            <a:avLst/>
          </a:prstGeom>
          <a:ln w="12700">
            <a:noFill/>
          </a:ln>
        </p:spPr>
      </p:pic>
      <p:sp>
        <p:nvSpPr>
          <p:cNvPr id="330" name="2P1/2→1S"/>
          <p:cNvSpPr/>
          <p:nvPr/>
        </p:nvSpPr>
        <p:spPr>
          <a:xfrm>
            <a:off x="1931940" y="1743646"/>
            <a:ext cx="895013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EE230C"/>
                </a:solidFill>
                <a:latin typeface="Times New Roman"/>
                <a:ea typeface="Times New Roman"/>
              </a:rPr>
              <a:t>2P1/2→1S</a:t>
            </a:r>
            <a:endParaRPr lang="en-CA" sz="1500" spc="-1">
              <a:latin typeface="Arial"/>
            </a:endParaRPr>
          </a:p>
        </p:txBody>
      </p:sp>
      <p:sp>
        <p:nvSpPr>
          <p:cNvPr id="331" name="2P3/2→1S"/>
          <p:cNvSpPr/>
          <p:nvPr/>
        </p:nvSpPr>
        <p:spPr>
          <a:xfrm>
            <a:off x="4685040" y="1902046"/>
            <a:ext cx="895013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EE230C"/>
                </a:solidFill>
                <a:latin typeface="Times New Roman"/>
                <a:ea typeface="Times New Roman"/>
              </a:rPr>
              <a:t>2P3/2→1S</a:t>
            </a:r>
            <a:endParaRPr lang="en-CA" sz="1500" spc="-1">
              <a:latin typeface="Arial"/>
            </a:endParaRPr>
          </a:p>
        </p:txBody>
      </p:sp>
      <p:sp>
        <p:nvSpPr>
          <p:cNvPr id="332" name="Wavemeter accuracy : 50MHz at 730m = 300MHz at 121 nm"/>
          <p:cNvSpPr/>
          <p:nvPr/>
        </p:nvSpPr>
        <p:spPr>
          <a:xfrm>
            <a:off x="2196180" y="17086"/>
            <a:ext cx="4756326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EE230C"/>
                </a:solidFill>
                <a:latin typeface="Times New Roman"/>
                <a:ea typeface="Times New Roman"/>
              </a:rPr>
              <a:t>Wavemeter accuracy : 50MHz at 730m = 300MHz at 121 nm</a:t>
            </a:r>
            <a:endParaRPr lang="en-CA" sz="1500" spc="-1">
              <a:latin typeface="Arial"/>
            </a:endParaRPr>
          </a:p>
        </p:txBody>
      </p:sp>
      <p:sp>
        <p:nvSpPr>
          <p:cNvPr id="333" name="FWHM 750 MHz @121nm"/>
          <p:cNvSpPr/>
          <p:nvPr/>
        </p:nvSpPr>
        <p:spPr>
          <a:xfrm>
            <a:off x="2384640" y="6574126"/>
            <a:ext cx="2236790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0433FF"/>
                </a:solidFill>
                <a:latin typeface="Times New Roman"/>
                <a:ea typeface="Times New Roman"/>
              </a:rPr>
              <a:t>FWHM 750 MHz @121nm </a:t>
            </a:r>
            <a:endParaRPr lang="en-CA" sz="1500" spc="-1">
              <a:latin typeface="Arial"/>
            </a:endParaRPr>
          </a:p>
        </p:txBody>
      </p:sp>
      <p:sp>
        <p:nvSpPr>
          <p:cNvPr id="334" name="FWHM 850 MHz @121nm"/>
          <p:cNvSpPr/>
          <p:nvPr/>
        </p:nvSpPr>
        <p:spPr>
          <a:xfrm>
            <a:off x="6269220" y="6574126"/>
            <a:ext cx="2236790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0433FF"/>
                </a:solidFill>
                <a:latin typeface="Times New Roman"/>
                <a:ea typeface="Times New Roman"/>
              </a:rPr>
              <a:t>FWHM 850 MHz @121nm </a:t>
            </a:r>
            <a:endParaRPr lang="en-CA" sz="1500" spc="-1">
              <a:latin typeface="Arial"/>
            </a:endParaRPr>
          </a:p>
        </p:txBody>
      </p:sp>
      <p:sp>
        <p:nvSpPr>
          <p:cNvPr id="335" name="FWHM 720 MHz @121nm"/>
          <p:cNvSpPr/>
          <p:nvPr/>
        </p:nvSpPr>
        <p:spPr>
          <a:xfrm>
            <a:off x="3683700" y="6038986"/>
            <a:ext cx="2236790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0433FF"/>
                </a:solidFill>
                <a:latin typeface="Times New Roman"/>
                <a:ea typeface="Times New Roman"/>
              </a:rPr>
              <a:t>FWHM 720 MHz @121nm </a:t>
            </a:r>
            <a:endParaRPr lang="en-CA" sz="1500" spc="-1">
              <a:latin typeface="Arial"/>
            </a:endParaRPr>
          </a:p>
        </p:txBody>
      </p:sp>
      <p:sp>
        <p:nvSpPr>
          <p:cNvPr id="336" name="Line"/>
          <p:cNvSpPr/>
          <p:nvPr/>
        </p:nvSpPr>
        <p:spPr>
          <a:xfrm>
            <a:off x="2373300" y="940320"/>
            <a:ext cx="2888640" cy="180"/>
          </a:xfrm>
          <a:prstGeom prst="line">
            <a:avLst/>
          </a:prstGeom>
          <a:ln w="38100">
            <a:solidFill>
              <a:srgbClr val="0433FF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37" name="Frequency scan"/>
          <p:cNvSpPr/>
          <p:nvPr/>
        </p:nvSpPr>
        <p:spPr>
          <a:xfrm>
            <a:off x="311988" y="17716"/>
            <a:ext cx="1514605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CA" sz="1500" b="1" spc="-1">
                <a:solidFill>
                  <a:srgbClr val="000000"/>
                </a:solidFill>
                <a:latin typeface="Helvetica Neue"/>
                <a:ea typeface="Helvetica Neue"/>
              </a:rPr>
              <a:t>Frequency scan</a:t>
            </a:r>
            <a:endParaRPr lang="en-CA" sz="1500" spc="-1">
              <a:latin typeface="Arial"/>
            </a:endParaRPr>
          </a:p>
        </p:txBody>
      </p:sp>
      <p:sp>
        <p:nvSpPr>
          <p:cNvPr id="338" name="800 MHz width ~"/>
          <p:cNvSpPr/>
          <p:nvPr/>
        </p:nvSpPr>
        <p:spPr>
          <a:xfrm>
            <a:off x="6878340" y="3589366"/>
            <a:ext cx="1419900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EE230C"/>
                </a:solidFill>
                <a:latin typeface="Times New Roman"/>
                <a:ea typeface="Times New Roman"/>
              </a:rPr>
              <a:t>800 MHz width ~</a:t>
            </a:r>
            <a:endParaRPr lang="en-CA" sz="1500" spc="-1">
              <a:latin typeface="Arial"/>
            </a:endParaRPr>
          </a:p>
        </p:txBody>
      </p:sp>
      <p:sp>
        <p:nvSpPr>
          <p:cNvPr id="339" name="1420.4057 MHz"/>
          <p:cNvSpPr/>
          <p:nvPr/>
        </p:nvSpPr>
        <p:spPr>
          <a:xfrm>
            <a:off x="9597960" y="5640826"/>
            <a:ext cx="1311152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EE230C"/>
                </a:solidFill>
                <a:latin typeface="Times New Roman"/>
                <a:ea typeface="Times New Roman"/>
              </a:rPr>
              <a:t>1420.4057 MHz</a:t>
            </a:r>
            <a:endParaRPr lang="en-CA" sz="1500" spc="-1">
              <a:latin typeface="Arial"/>
            </a:endParaRPr>
          </a:p>
        </p:txBody>
      </p:sp>
      <p:sp>
        <p:nvSpPr>
          <p:cNvPr id="340" name="10969.04153 MHz"/>
          <p:cNvSpPr/>
          <p:nvPr/>
        </p:nvSpPr>
        <p:spPr>
          <a:xfrm>
            <a:off x="9194040" y="2534206"/>
            <a:ext cx="1503256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EE230C"/>
                </a:solidFill>
                <a:latin typeface="Times New Roman"/>
                <a:ea typeface="Times New Roman"/>
              </a:rPr>
              <a:t>10969.04153 MHz</a:t>
            </a:r>
            <a:endParaRPr lang="en-CA" sz="1500" spc="-1">
              <a:latin typeface="Arial"/>
            </a:endParaRPr>
          </a:p>
        </p:txBody>
      </p:sp>
      <p:sp>
        <p:nvSpPr>
          <p:cNvPr id="341" name="Line"/>
          <p:cNvSpPr/>
          <p:nvPr/>
        </p:nvSpPr>
        <p:spPr>
          <a:xfrm>
            <a:off x="9001440" y="6163380"/>
            <a:ext cx="2494260" cy="18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42" name="Line"/>
          <p:cNvSpPr/>
          <p:nvPr/>
        </p:nvSpPr>
        <p:spPr>
          <a:xfrm>
            <a:off x="8963820" y="5447160"/>
            <a:ext cx="2464380" cy="18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43" name="Line"/>
          <p:cNvSpPr/>
          <p:nvPr/>
        </p:nvSpPr>
        <p:spPr>
          <a:xfrm>
            <a:off x="8824860" y="4068000"/>
            <a:ext cx="2464380" cy="18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44" name="Line"/>
          <p:cNvSpPr/>
          <p:nvPr/>
        </p:nvSpPr>
        <p:spPr>
          <a:xfrm>
            <a:off x="8946000" y="1288800"/>
            <a:ext cx="2222280" cy="18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45" name="2P(F=1,0) →1S(F=1,0)"/>
          <p:cNvSpPr/>
          <p:nvPr/>
        </p:nvSpPr>
        <p:spPr>
          <a:xfrm>
            <a:off x="10149120" y="3762886"/>
            <a:ext cx="1866496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EE230C"/>
                </a:solidFill>
                <a:latin typeface="Times New Roman"/>
                <a:ea typeface="Times New Roman"/>
              </a:rPr>
              <a:t>2P(F=1,0) →1S(F=1,0)</a:t>
            </a:r>
            <a:endParaRPr lang="en-CA" sz="1500" spc="-1">
              <a:latin typeface="Arial"/>
            </a:endParaRPr>
          </a:p>
        </p:txBody>
      </p:sp>
      <p:sp>
        <p:nvSpPr>
          <p:cNvPr id="346" name="Line"/>
          <p:cNvSpPr/>
          <p:nvPr/>
        </p:nvSpPr>
        <p:spPr>
          <a:xfrm>
            <a:off x="9778500" y="1323720"/>
            <a:ext cx="180" cy="4184280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47" name="Line"/>
          <p:cNvSpPr/>
          <p:nvPr/>
        </p:nvSpPr>
        <p:spPr>
          <a:xfrm>
            <a:off x="9939780" y="1321920"/>
            <a:ext cx="180" cy="4808520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48" name="Line"/>
          <p:cNvSpPr/>
          <p:nvPr/>
        </p:nvSpPr>
        <p:spPr>
          <a:xfrm>
            <a:off x="10928520" y="4060440"/>
            <a:ext cx="180" cy="1397340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49" name="Line"/>
          <p:cNvSpPr/>
          <p:nvPr/>
        </p:nvSpPr>
        <p:spPr>
          <a:xfrm>
            <a:off x="11094480" y="4087620"/>
            <a:ext cx="180" cy="2042280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50" name="2P(F=2,1) →1S(F=1,0)"/>
          <p:cNvSpPr/>
          <p:nvPr/>
        </p:nvSpPr>
        <p:spPr>
          <a:xfrm>
            <a:off x="9591840" y="1023106"/>
            <a:ext cx="1866496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EE230C"/>
                </a:solidFill>
                <a:latin typeface="Times New Roman"/>
                <a:ea typeface="Times New Roman"/>
              </a:rPr>
              <a:t>2P(F=2,1) →1S(F=1,0)</a:t>
            </a:r>
            <a:endParaRPr lang="en-CA" sz="1500" spc="-1">
              <a:latin typeface="Arial"/>
            </a:endParaRPr>
          </a:p>
        </p:txBody>
      </p:sp>
      <p:sp>
        <p:nvSpPr>
          <p:cNvPr id="351" name="Line"/>
          <p:cNvSpPr/>
          <p:nvPr/>
        </p:nvSpPr>
        <p:spPr>
          <a:xfrm flipV="1">
            <a:off x="9260460" y="5473800"/>
            <a:ext cx="180" cy="655380"/>
          </a:xfrm>
          <a:prstGeom prst="line">
            <a:avLst/>
          </a:prstGeom>
          <a:ln w="25400">
            <a:solidFill>
              <a:srgbClr val="EE230C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52" name="Line"/>
          <p:cNvSpPr/>
          <p:nvPr/>
        </p:nvSpPr>
        <p:spPr>
          <a:xfrm flipV="1">
            <a:off x="9176040" y="1331640"/>
            <a:ext cx="180" cy="2746080"/>
          </a:xfrm>
          <a:prstGeom prst="line">
            <a:avLst/>
          </a:prstGeom>
          <a:ln w="25400">
            <a:solidFill>
              <a:srgbClr val="EE230C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53" name="2P1/2"/>
          <p:cNvSpPr/>
          <p:nvPr/>
        </p:nvSpPr>
        <p:spPr>
          <a:xfrm>
            <a:off x="8372200" y="3927608"/>
            <a:ext cx="502662" cy="25900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CA" sz="1350" spc="-1">
                <a:solidFill>
                  <a:srgbClr val="0433FF"/>
                </a:solidFill>
                <a:latin typeface="Helvetica Neue"/>
                <a:ea typeface="Helvetica Neue"/>
              </a:rPr>
              <a:t>2P1/2</a:t>
            </a:r>
            <a:endParaRPr lang="en-CA" sz="1350" spc="-1">
              <a:latin typeface="Arial"/>
            </a:endParaRPr>
          </a:p>
        </p:txBody>
      </p:sp>
      <p:sp>
        <p:nvSpPr>
          <p:cNvPr id="354" name="2P3/2"/>
          <p:cNvSpPr/>
          <p:nvPr/>
        </p:nvSpPr>
        <p:spPr>
          <a:xfrm>
            <a:off x="8372200" y="1163708"/>
            <a:ext cx="502662" cy="25900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CA" sz="1350" spc="-1">
                <a:solidFill>
                  <a:srgbClr val="0433FF"/>
                </a:solidFill>
                <a:latin typeface="Helvetica Neue"/>
                <a:ea typeface="Helvetica Neue"/>
              </a:rPr>
              <a:t>2P3/2</a:t>
            </a:r>
            <a:endParaRPr lang="en-CA" sz="1350" spc="-1">
              <a:latin typeface="Arial"/>
            </a:endParaRPr>
          </a:p>
        </p:txBody>
      </p:sp>
      <p:sp>
        <p:nvSpPr>
          <p:cNvPr id="355" name="1S F=1"/>
          <p:cNvSpPr/>
          <p:nvPr/>
        </p:nvSpPr>
        <p:spPr>
          <a:xfrm>
            <a:off x="8330730" y="5317748"/>
            <a:ext cx="613141" cy="25900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CA" sz="1350" spc="-1">
                <a:solidFill>
                  <a:srgbClr val="0433FF"/>
                </a:solidFill>
                <a:latin typeface="Helvetica Neue"/>
                <a:ea typeface="Helvetica Neue"/>
              </a:rPr>
              <a:t>1S F=1</a:t>
            </a:r>
            <a:endParaRPr lang="en-CA" sz="1350" spc="-1">
              <a:latin typeface="Arial"/>
            </a:endParaRPr>
          </a:p>
        </p:txBody>
      </p:sp>
      <p:sp>
        <p:nvSpPr>
          <p:cNvPr id="356" name="1S F=0"/>
          <p:cNvSpPr/>
          <p:nvPr/>
        </p:nvSpPr>
        <p:spPr>
          <a:xfrm>
            <a:off x="8330730" y="6036668"/>
            <a:ext cx="613141" cy="25900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CA" sz="1350" spc="-1">
                <a:solidFill>
                  <a:srgbClr val="0433FF"/>
                </a:solidFill>
                <a:latin typeface="Helvetica Neue"/>
                <a:ea typeface="Helvetica Neue"/>
              </a:rPr>
              <a:t>1S F=0</a:t>
            </a:r>
            <a:endParaRPr lang="en-CA" sz="1350" spc="-1">
              <a:latin typeface="Arial"/>
            </a:endParaRPr>
          </a:p>
        </p:txBody>
      </p:sp>
      <p:sp>
        <p:nvSpPr>
          <p:cNvPr id="357" name="11.3 GHz"/>
          <p:cNvSpPr/>
          <p:nvPr/>
        </p:nvSpPr>
        <p:spPr>
          <a:xfrm>
            <a:off x="3274920" y="646726"/>
            <a:ext cx="791715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EE230C"/>
                </a:solidFill>
                <a:latin typeface="Times New Roman"/>
                <a:ea typeface="Times New Roman"/>
              </a:rPr>
              <a:t>11.3 GHz</a:t>
            </a:r>
            <a:endParaRPr lang="en-CA" sz="1500" spc="-1">
              <a:latin typeface="Arial"/>
            </a:endParaRPr>
          </a:p>
        </p:txBody>
      </p:sp>
      <p:sp>
        <p:nvSpPr>
          <p:cNvPr id="358" name="Line"/>
          <p:cNvSpPr/>
          <p:nvPr/>
        </p:nvSpPr>
        <p:spPr>
          <a:xfrm>
            <a:off x="1589580" y="5801400"/>
            <a:ext cx="607860" cy="180"/>
          </a:xfrm>
          <a:prstGeom prst="line">
            <a:avLst/>
          </a:prstGeom>
          <a:ln w="38100">
            <a:solidFill>
              <a:srgbClr val="0433FF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59" name="Rectangle"/>
          <p:cNvSpPr/>
          <p:nvPr/>
        </p:nvSpPr>
        <p:spPr>
          <a:xfrm>
            <a:off x="5947380" y="1183140"/>
            <a:ext cx="557820" cy="213246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60" name="Line"/>
          <p:cNvSpPr/>
          <p:nvPr/>
        </p:nvSpPr>
        <p:spPr>
          <a:xfrm>
            <a:off x="4766940" y="1283580"/>
            <a:ext cx="4214700" cy="1202220"/>
          </a:xfrm>
          <a:prstGeom prst="line">
            <a:avLst/>
          </a:prstGeom>
          <a:ln w="38100">
            <a:solidFill>
              <a:srgbClr val="000000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61" name="Rectangle"/>
          <p:cNvSpPr/>
          <p:nvPr/>
        </p:nvSpPr>
        <p:spPr>
          <a:xfrm>
            <a:off x="2911860" y="1038600"/>
            <a:ext cx="1690560" cy="76626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62" name="Rectangle"/>
          <p:cNvSpPr/>
          <p:nvPr/>
        </p:nvSpPr>
        <p:spPr>
          <a:xfrm>
            <a:off x="3126420" y="3032460"/>
            <a:ext cx="1690560" cy="76626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63" name="Rectangle"/>
          <p:cNvSpPr/>
          <p:nvPr/>
        </p:nvSpPr>
        <p:spPr>
          <a:xfrm>
            <a:off x="2276460" y="4545900"/>
            <a:ext cx="1218420" cy="146772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64" name="Rectangle"/>
          <p:cNvSpPr/>
          <p:nvPr/>
        </p:nvSpPr>
        <p:spPr>
          <a:xfrm>
            <a:off x="3751740" y="4376880"/>
            <a:ext cx="1218420" cy="13968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65" name="Rectangle"/>
          <p:cNvSpPr/>
          <p:nvPr/>
        </p:nvSpPr>
        <p:spPr>
          <a:xfrm>
            <a:off x="4994640" y="4535640"/>
            <a:ext cx="510660" cy="146772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66" name="Rectangle"/>
          <p:cNvSpPr/>
          <p:nvPr/>
        </p:nvSpPr>
        <p:spPr>
          <a:xfrm>
            <a:off x="6331140" y="4535640"/>
            <a:ext cx="1120680" cy="151866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67" name="Rectangle"/>
          <p:cNvSpPr/>
          <p:nvPr/>
        </p:nvSpPr>
        <p:spPr>
          <a:xfrm>
            <a:off x="6142140" y="4561020"/>
            <a:ext cx="517500" cy="133074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68" name="2P3/2(F=1)→1S(F=0)"/>
          <p:cNvSpPr/>
          <p:nvPr/>
        </p:nvSpPr>
        <p:spPr>
          <a:xfrm>
            <a:off x="6076980" y="5536786"/>
            <a:ext cx="1775382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0433FF"/>
                </a:solidFill>
                <a:latin typeface="Times New Roman"/>
                <a:ea typeface="Times New Roman"/>
              </a:rPr>
              <a:t>2P3/2(F=1)→1S(F=0)</a:t>
            </a:r>
            <a:endParaRPr lang="en-CA" sz="1500" spc="-1">
              <a:latin typeface="Arial"/>
            </a:endParaRPr>
          </a:p>
        </p:txBody>
      </p:sp>
      <p:sp>
        <p:nvSpPr>
          <p:cNvPr id="369" name="1.2 GHz"/>
          <p:cNvSpPr/>
          <p:nvPr/>
        </p:nvSpPr>
        <p:spPr>
          <a:xfrm>
            <a:off x="5988960" y="4563166"/>
            <a:ext cx="702781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EE230C"/>
                </a:solidFill>
                <a:latin typeface="Times New Roman"/>
                <a:ea typeface="Times New Roman"/>
              </a:rPr>
              <a:t>1.2 GHz</a:t>
            </a:r>
            <a:endParaRPr lang="en-CA" sz="1500" spc="-1">
              <a:latin typeface="Arial"/>
            </a:endParaRPr>
          </a:p>
        </p:txBody>
      </p:sp>
      <p:sp>
        <p:nvSpPr>
          <p:cNvPr id="370" name="Line"/>
          <p:cNvSpPr/>
          <p:nvPr/>
        </p:nvSpPr>
        <p:spPr>
          <a:xfrm>
            <a:off x="5784840" y="4860360"/>
            <a:ext cx="703800" cy="180"/>
          </a:xfrm>
          <a:prstGeom prst="line">
            <a:avLst/>
          </a:prstGeom>
          <a:ln w="38100">
            <a:solidFill>
              <a:srgbClr val="EE230C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71" name="Line"/>
          <p:cNvSpPr/>
          <p:nvPr/>
        </p:nvSpPr>
        <p:spPr>
          <a:xfrm>
            <a:off x="6660000" y="4775220"/>
            <a:ext cx="2321640" cy="1040040"/>
          </a:xfrm>
          <a:prstGeom prst="line">
            <a:avLst/>
          </a:prstGeom>
          <a:ln w="38100">
            <a:solidFill>
              <a:srgbClr val="000000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72" name="at 730 nm"/>
          <p:cNvSpPr/>
          <p:nvPr/>
        </p:nvSpPr>
        <p:spPr>
          <a:xfrm>
            <a:off x="4569120" y="4135846"/>
            <a:ext cx="817940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000000"/>
                </a:solidFill>
                <a:latin typeface="Times New Roman"/>
                <a:ea typeface="Times New Roman"/>
              </a:rPr>
              <a:t>at 730 nm</a:t>
            </a:r>
            <a:endParaRPr lang="en-CA" sz="1500" spc="-1">
              <a:latin typeface="Arial"/>
            </a:endParaRPr>
          </a:p>
        </p:txBody>
      </p:sp>
      <p:sp>
        <p:nvSpPr>
          <p:cNvPr id="373" name="Rectangle"/>
          <p:cNvSpPr/>
          <p:nvPr/>
        </p:nvSpPr>
        <p:spPr>
          <a:xfrm>
            <a:off x="5227200" y="4544460"/>
            <a:ext cx="413280" cy="114678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74" name="Rectangle"/>
          <p:cNvSpPr/>
          <p:nvPr/>
        </p:nvSpPr>
        <p:spPr>
          <a:xfrm>
            <a:off x="961380" y="4185360"/>
            <a:ext cx="413280" cy="114678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75" name="Rectangle"/>
          <p:cNvSpPr/>
          <p:nvPr/>
        </p:nvSpPr>
        <p:spPr>
          <a:xfrm>
            <a:off x="4347000" y="4489020"/>
            <a:ext cx="1076040" cy="81828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76" name="2P3/2(F=2,1)→1S(F=1)"/>
          <p:cNvSpPr/>
          <p:nvPr/>
        </p:nvSpPr>
        <p:spPr>
          <a:xfrm>
            <a:off x="4982400" y="4311526"/>
            <a:ext cx="1919396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CA" sz="1500" spc="-1">
                <a:solidFill>
                  <a:srgbClr val="0433FF"/>
                </a:solidFill>
                <a:latin typeface="Times New Roman"/>
                <a:ea typeface="Times New Roman"/>
              </a:rPr>
              <a:t>2P3/2(F=2,1)→1S(F=1)</a:t>
            </a:r>
            <a:endParaRPr lang="en-CA" sz="1500" spc="-1">
              <a:latin typeface="Arial"/>
            </a:endParaRPr>
          </a:p>
        </p:txBody>
      </p:sp>
      <p:sp>
        <p:nvSpPr>
          <p:cNvPr id="377" name="Rectangle"/>
          <p:cNvSpPr/>
          <p:nvPr/>
        </p:nvSpPr>
        <p:spPr>
          <a:xfrm>
            <a:off x="8656920" y="4418460"/>
            <a:ext cx="2709720" cy="675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 sz="900"/>
          </a:p>
        </p:txBody>
      </p:sp>
      <p:sp>
        <p:nvSpPr>
          <p:cNvPr id="378" name="⸗"/>
          <p:cNvSpPr/>
          <p:nvPr/>
        </p:nvSpPr>
        <p:spPr>
          <a:xfrm>
            <a:off x="9716286" y="4281736"/>
            <a:ext cx="115249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CA" sz="1500" b="1" spc="-1">
                <a:solidFill>
                  <a:srgbClr val="000000"/>
                </a:solidFill>
                <a:latin typeface="Helvetica Neue"/>
                <a:ea typeface="Helvetica Neue"/>
              </a:rPr>
              <a:t>⸗</a:t>
            </a:r>
            <a:endParaRPr lang="en-CA" sz="1500" spc="-1">
              <a:latin typeface="Arial"/>
            </a:endParaRPr>
          </a:p>
        </p:txBody>
      </p:sp>
      <p:sp>
        <p:nvSpPr>
          <p:cNvPr id="379" name="⸗"/>
          <p:cNvSpPr/>
          <p:nvPr/>
        </p:nvSpPr>
        <p:spPr>
          <a:xfrm>
            <a:off x="9877746" y="4288036"/>
            <a:ext cx="115249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CA" sz="1500" b="1" spc="-1">
                <a:solidFill>
                  <a:srgbClr val="000000"/>
                </a:solidFill>
                <a:latin typeface="Helvetica Neue"/>
                <a:ea typeface="Helvetica Neue"/>
              </a:rPr>
              <a:t>⸗</a:t>
            </a:r>
            <a:endParaRPr lang="en-CA" sz="1500" spc="-1">
              <a:latin typeface="Arial"/>
            </a:endParaRPr>
          </a:p>
        </p:txBody>
      </p:sp>
      <p:sp>
        <p:nvSpPr>
          <p:cNvPr id="380" name="⸗"/>
          <p:cNvSpPr/>
          <p:nvPr/>
        </p:nvSpPr>
        <p:spPr>
          <a:xfrm>
            <a:off x="10866486" y="4281736"/>
            <a:ext cx="115249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CA" sz="1500" b="1" spc="-1">
                <a:solidFill>
                  <a:srgbClr val="000000"/>
                </a:solidFill>
                <a:latin typeface="Helvetica Neue"/>
                <a:ea typeface="Helvetica Neue"/>
              </a:rPr>
              <a:t>⸗</a:t>
            </a:r>
            <a:endParaRPr lang="en-CA" sz="1500" spc="-1">
              <a:latin typeface="Arial"/>
            </a:endParaRPr>
          </a:p>
        </p:txBody>
      </p:sp>
      <p:sp>
        <p:nvSpPr>
          <p:cNvPr id="381" name="⸗"/>
          <p:cNvSpPr/>
          <p:nvPr/>
        </p:nvSpPr>
        <p:spPr>
          <a:xfrm>
            <a:off x="11039646" y="4281736"/>
            <a:ext cx="115249" cy="282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CA" sz="1500" b="1" spc="-1">
                <a:solidFill>
                  <a:srgbClr val="000000"/>
                </a:solidFill>
                <a:latin typeface="Helvetica Neue"/>
                <a:ea typeface="Helvetica Neue"/>
              </a:rPr>
              <a:t>⸗</a:t>
            </a:r>
            <a:endParaRPr lang="en-CA" sz="1500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3957-9B6A-77C4-EA99-C6813251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Cooled Pure H</a:t>
            </a:r>
            <a:r>
              <a:rPr lang="en-US" baseline="-25000" dirty="0"/>
              <a:t>2</a:t>
            </a:r>
            <a:endParaRPr lang="en-CA" dirty="0"/>
          </a:p>
        </p:txBody>
      </p:sp>
      <p:pic>
        <p:nvPicPr>
          <p:cNvPr id="5" name="Picture 4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D9B28802-222E-ECCF-2E4C-307FDF45D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5" y="2734117"/>
            <a:ext cx="5092651" cy="3935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3CC999-0A55-ECEB-A5FB-00ECDE044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262" y="2734117"/>
            <a:ext cx="4859608" cy="3758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61D2A-F1D1-2B38-2F38-9DFE95745EA4}"/>
              </a:ext>
            </a:extLst>
          </p:cNvPr>
          <p:cNvSpPr txBox="1"/>
          <p:nvPr/>
        </p:nvSpPr>
        <p:spPr>
          <a:xfrm>
            <a:off x="7113288" y="2549451"/>
            <a:ext cx="2684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Gas discharge condition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2501B-0F06-C4BF-5478-0BD92958E383}"/>
              </a:ext>
            </a:extLst>
          </p:cNvPr>
          <p:cNvSpPr txBox="1"/>
          <p:nvPr/>
        </p:nvSpPr>
        <p:spPr>
          <a:xfrm>
            <a:off x="838200" y="1633049"/>
            <a:ext cx="1008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Cooled gas beam results in relative lower velocity (by 30% at 50K)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4825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3957-9B6A-77C4-EA99-C6813251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work: Gas mixing and cooling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AB225-6948-2010-D0E6-0078AEFA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Mixing H</a:t>
            </a:r>
            <a:r>
              <a:rPr lang="en-US" sz="4000" baseline="-25000" dirty="0"/>
              <a:t>2</a:t>
            </a:r>
            <a:r>
              <a:rPr lang="en-US" sz="4000" dirty="0"/>
              <a:t> with some noble gases (</a:t>
            </a:r>
            <a:r>
              <a:rPr lang="en-US" sz="4000" dirty="0" err="1"/>
              <a:t>Ar</a:t>
            </a:r>
            <a:r>
              <a:rPr lang="en-US" sz="4000" dirty="0"/>
              <a:t>, He, Ne)</a:t>
            </a:r>
            <a:endParaRPr lang="en-CA" sz="4000" dirty="0"/>
          </a:p>
          <a:p>
            <a:r>
              <a:rPr lang="en-CA" sz="4000" dirty="0"/>
              <a:t>Find optimum condition for: </a:t>
            </a:r>
          </a:p>
          <a:p>
            <a:pPr marL="457200" lvl="1" indent="0">
              <a:buNone/>
            </a:pPr>
            <a:r>
              <a:rPr lang="en-CA" sz="4000" i="1" dirty="0"/>
              <a:t>“slower Velocity from the source &lt;900m/s” </a:t>
            </a:r>
            <a:r>
              <a:rPr lang="en-CA" sz="4000" dirty="0"/>
              <a:t>and </a:t>
            </a:r>
          </a:p>
          <a:p>
            <a:pPr marL="457200" lvl="1" indent="0">
              <a:buNone/>
            </a:pPr>
            <a:r>
              <a:rPr lang="en-CA" sz="4000" i="1" dirty="0"/>
              <a:t>“Large emission signal”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416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BF8B-AEFE-E207-5D0A-BD07FEE0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work: Gas mixing and cooling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9E93E2-F15D-6393-F6BE-52536EBA3A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88958"/>
              </p:ext>
            </p:extLst>
          </p:nvPr>
        </p:nvGraphicFramePr>
        <p:xfrm>
          <a:off x="838200" y="2402674"/>
          <a:ext cx="10667259" cy="2340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55753">
                  <a:extLst>
                    <a:ext uri="{9D8B030D-6E8A-4147-A177-3AD203B41FA5}">
                      <a16:colId xmlns:a16="http://schemas.microsoft.com/office/drawing/2014/main" val="3688788889"/>
                    </a:ext>
                  </a:extLst>
                </a:gridCol>
                <a:gridCol w="3555753">
                  <a:extLst>
                    <a:ext uri="{9D8B030D-6E8A-4147-A177-3AD203B41FA5}">
                      <a16:colId xmlns:a16="http://schemas.microsoft.com/office/drawing/2014/main" val="2568936442"/>
                    </a:ext>
                  </a:extLst>
                </a:gridCol>
                <a:gridCol w="3555753">
                  <a:extLst>
                    <a:ext uri="{9D8B030D-6E8A-4147-A177-3AD203B41FA5}">
                      <a16:colId xmlns:a16="http://schemas.microsoft.com/office/drawing/2014/main" val="31313245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Intensity ratio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Velocity reduction at RT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5596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sz="2400" dirty="0"/>
                        <a:t>Pure H2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46598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sz="2400" dirty="0"/>
                        <a:t>30% H2/</a:t>
                      </a:r>
                      <a:r>
                        <a:rPr lang="en-US" sz="2400" dirty="0" err="1"/>
                        <a:t>Ar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Very small</a:t>
                      </a:r>
                      <a:endParaRPr lang="en-CA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50%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58505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sz="2400" dirty="0"/>
                        <a:t>30% H2/He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50%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20%</a:t>
                      </a:r>
                      <a:endParaRPr lang="en-CA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28905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sz="2400" dirty="0"/>
                        <a:t>30% H2/Ne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70%</a:t>
                      </a:r>
                      <a:endParaRPr lang="en-CA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60%</a:t>
                      </a:r>
                      <a:endParaRPr lang="en-CA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5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46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7C385-CC08-CE4E-ABA7-F052C962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work: Gas mixing and cooling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3CDB-BC2F-4A99-F545-FBAA406D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/Ne is promising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1862C-F631-751C-28B8-750203A4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06" y="2269382"/>
            <a:ext cx="4973035" cy="3844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C55E0-2976-F8D7-D0CC-61DA5CBA9E64}"/>
              </a:ext>
            </a:extLst>
          </p:cNvPr>
          <p:cNvSpPr txBox="1"/>
          <p:nvPr/>
        </p:nvSpPr>
        <p:spPr>
          <a:xfrm>
            <a:off x="7918067" y="1460831"/>
            <a:ext cx="3213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30% Mix to pure ratios:</a:t>
            </a:r>
          </a:p>
          <a:p>
            <a:r>
              <a:rPr lang="en-US" sz="2000" dirty="0">
                <a:solidFill>
                  <a:srgbClr val="00B050"/>
                </a:solidFill>
              </a:rPr>
              <a:t>Intensity ratio at RT: 70%</a:t>
            </a:r>
          </a:p>
          <a:p>
            <a:r>
              <a:rPr lang="en-US" sz="2000" dirty="0">
                <a:solidFill>
                  <a:srgbClr val="00B050"/>
                </a:solidFill>
              </a:rPr>
              <a:t>Velocity reduction at RT: 60%</a:t>
            </a:r>
            <a:endParaRPr lang="en-CA" sz="2000" dirty="0">
              <a:solidFill>
                <a:srgbClr val="00B050"/>
              </a:solidFill>
            </a:endParaRPr>
          </a:p>
        </p:txBody>
      </p:sp>
      <p:pic>
        <p:nvPicPr>
          <p:cNvPr id="8" name="Picture 7" descr="A graph of a graph showing the temperature&#10;&#10;Description automatically generated with medium confidence">
            <a:extLst>
              <a:ext uri="{FF2B5EF4-FFF2-40B4-BE49-F238E27FC236}">
                <a16:creationId xmlns:a16="http://schemas.microsoft.com/office/drawing/2014/main" id="{3D10D496-85B7-03A6-897D-289CDD105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71" y="2492518"/>
            <a:ext cx="4658823" cy="36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5FF45-E510-A8CD-0FAE-4356D3F1860E}"/>
              </a:ext>
            </a:extLst>
          </p:cNvPr>
          <p:cNvSpPr txBox="1"/>
          <p:nvPr/>
        </p:nvSpPr>
        <p:spPr>
          <a:xfrm>
            <a:off x="918099" y="6034520"/>
            <a:ext cx="891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Expecting increasing emission intensity at colder temp. </a:t>
            </a:r>
            <a:r>
              <a:rPr lang="en-US" dirty="0">
                <a:sym typeface="Wingdings" panose="05000000000000000000" pitchFamily="2" charset="2"/>
              </a:rPr>
              <a:t> larger chamber and better vacuum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528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9A03C-FB98-6019-D04E-EDA291FFA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Thank you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419768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423</Words>
  <Application>Microsoft Office PowerPoint</Application>
  <PresentationFormat>Widescreen</PresentationFormat>
  <Paragraphs>123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Times New Roman</vt:lpstr>
      <vt:lpstr>Office Theme</vt:lpstr>
      <vt:lpstr>21_BasicWhite</vt:lpstr>
      <vt:lpstr>Hydrogen source for HAICU</vt:lpstr>
      <vt:lpstr>PowerPoint Presentation</vt:lpstr>
      <vt:lpstr>PowerPoint Presentation</vt:lpstr>
      <vt:lpstr>PowerPoint Presentation</vt:lpstr>
      <vt:lpstr>Cooled Pure H2</vt:lpstr>
      <vt:lpstr>Current work: Gas mixing and cooling</vt:lpstr>
      <vt:lpstr>Current work: Gas mixing and cooling</vt:lpstr>
      <vt:lpstr>Current work: Gas mixing and cooling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Haicu presentation: Hydrogen source</dc:title>
  <dc:creator>Reza Akbari</dc:creator>
  <cp:lastModifiedBy>Reza Akbari</cp:lastModifiedBy>
  <cp:revision>42</cp:revision>
  <dcterms:created xsi:type="dcterms:W3CDTF">2023-12-18T21:34:25Z</dcterms:created>
  <dcterms:modified xsi:type="dcterms:W3CDTF">2023-12-22T20:46:55Z</dcterms:modified>
</cp:coreProperties>
</file>