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00" r:id="rId5"/>
    <p:sldId id="332" r:id="rId6"/>
    <p:sldId id="321" r:id="rId7"/>
    <p:sldId id="328" r:id="rId8"/>
    <p:sldId id="326" r:id="rId9"/>
    <p:sldId id="327" r:id="rId10"/>
    <p:sldId id="322" r:id="rId11"/>
    <p:sldId id="323" r:id="rId12"/>
    <p:sldId id="333" r:id="rId13"/>
    <p:sldId id="334" r:id="rId14"/>
    <p:sldId id="344" r:id="rId15"/>
    <p:sldId id="335" r:id="rId16"/>
    <p:sldId id="336" r:id="rId17"/>
    <p:sldId id="316" r:id="rId18"/>
    <p:sldId id="329" r:id="rId19"/>
    <p:sldId id="330" r:id="rId20"/>
    <p:sldId id="337" r:id="rId21"/>
    <p:sldId id="338" r:id="rId22"/>
    <p:sldId id="342" r:id="rId23"/>
    <p:sldId id="343" r:id="rId24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188">
          <p15:clr>
            <a:srgbClr val="A4A3A4"/>
          </p15:clr>
        </p15:guide>
        <p15:guide id="3" orient="horz" pos="972">
          <p15:clr>
            <a:srgbClr val="A4A3A4"/>
          </p15:clr>
        </p15:guide>
        <p15:guide id="4" orient="horz" pos="756">
          <p15:clr>
            <a:srgbClr val="A4A3A4"/>
          </p15:clr>
        </p15:guide>
        <p15:guide id="5" orient="horz" pos="1080">
          <p15:clr>
            <a:srgbClr val="A4A3A4"/>
          </p15:clr>
        </p15:guide>
        <p15:guide id="6" orient="horz" pos="1404">
          <p15:clr>
            <a:srgbClr val="A4A3A4"/>
          </p15:clr>
        </p15:guide>
        <p15:guide id="7" orient="horz" pos="1296">
          <p15:clr>
            <a:srgbClr val="A4A3A4"/>
          </p15:clr>
        </p15:guide>
        <p15:guide id="8" orient="horz" pos="864">
          <p15:clr>
            <a:srgbClr val="A4A3A4"/>
          </p15:clr>
        </p15:guide>
        <p15:guide id="9" pos="2880">
          <p15:clr>
            <a:srgbClr val="A4A3A4"/>
          </p15:clr>
        </p15:guide>
        <p15:guide id="10" pos="1728">
          <p15:clr>
            <a:srgbClr val="A4A3A4"/>
          </p15:clr>
        </p15:guide>
        <p15:guide id="11" pos="721">
          <p15:clr>
            <a:srgbClr val="A4A3A4"/>
          </p15:clr>
        </p15:guide>
        <p15:guide id="12" pos="1144">
          <p15:clr>
            <a:srgbClr val="A4A3A4"/>
          </p15:clr>
        </p15:guide>
        <p15:guide id="13" pos="3455">
          <p15:clr>
            <a:srgbClr val="A4A3A4"/>
          </p15:clr>
        </p15:guide>
        <p15:guide id="14" pos="5184">
          <p15:clr>
            <a:srgbClr val="A4A3A4"/>
          </p15:clr>
        </p15:guide>
        <p15:guide id="15" pos="2305">
          <p15:clr>
            <a:srgbClr val="A4A3A4"/>
          </p15:clr>
        </p15:guide>
        <p15:guide id="16" pos="40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ED78"/>
    <a:srgbClr val="B5F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/>
    <p:restoredTop sz="94426"/>
  </p:normalViewPr>
  <p:slideViewPr>
    <p:cSldViewPr snapToObjects="1">
      <p:cViewPr varScale="1">
        <p:scale>
          <a:sx n="201" d="100"/>
          <a:sy n="201" d="100"/>
        </p:scale>
        <p:origin x="1218" y="168"/>
      </p:cViewPr>
      <p:guideLst>
        <p:guide orient="horz" pos="1620"/>
        <p:guide orient="horz" pos="1188"/>
        <p:guide orient="horz" pos="972"/>
        <p:guide orient="horz" pos="756"/>
        <p:guide orient="horz" pos="1080"/>
        <p:guide orient="horz" pos="1404"/>
        <p:guide orient="horz" pos="1296"/>
        <p:guide orient="horz" pos="864"/>
        <p:guide pos="2880"/>
        <p:guide pos="1728"/>
        <p:guide pos="721"/>
        <p:guide pos="1144"/>
        <p:guide pos="3455"/>
        <p:guide pos="5184"/>
        <p:guide pos="2305"/>
        <p:guide pos="40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100" d="100"/>
          <a:sy n="100" d="100"/>
        </p:scale>
        <p:origin x="-428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013E40-9ED3-8F42-8D0B-2462FA2C39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65E136-52A6-8B44-A245-F432945537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E446526-0472-E34E-85DD-9A138E65C802}" type="datetime1">
              <a:rPr lang="en-US" altLang="en-US"/>
              <a:pPr>
                <a:defRPr/>
              </a:pPr>
              <a:t>12/20/2023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51795-217D-F947-9FAC-2B3AB40C1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80203-7696-8E48-B853-EBB7ECAEEB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675493-86A7-0443-A250-F5990D575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9866D4-699C-F04B-89DF-1BBECC2D92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F313D-5466-AD43-A0B4-A943DB13DA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2A7651-D4D8-214B-B243-EE722F4A4429}" type="datetime1">
              <a:rPr lang="en-US" altLang="en-US"/>
              <a:pPr>
                <a:defRPr/>
              </a:pPr>
              <a:t>12/20/2023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7E3B544-965A-474E-BA9E-27F6CEBEC1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83591A6-FDEA-044A-AED5-E81A74301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710CB-DDAA-5B42-859A-8C097FE19C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9F16D-0A07-9645-902C-D14C0A026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32C7129-0DD5-1D47-A01A-7DA0B8FCB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649B36D4-D140-944B-AE81-4C06CDCE18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6031A5F2-1C1B-6A42-BB4C-A95CF5E347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FD0CA2F8-F0DF-7B4F-A9CC-2C441D40C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87814D-00A5-B94C-AD84-E98174A3FC72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DC2044-4A08-E748-A06E-C2B27E5802F1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2" descr="2014_logo_only_reverse.png">
            <a:extLst>
              <a:ext uri="{FF2B5EF4-FFF2-40B4-BE49-F238E27FC236}">
                <a16:creationId xmlns:a16="http://schemas.microsoft.com/office/drawing/2014/main" id="{51D12B78-8139-E644-BCC8-ACA6A44F8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2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2" y="3507855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none" spc="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BE2BB-0C57-3E4C-A753-F59901215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87" y="1141558"/>
            <a:ext cx="5438775" cy="15742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800"/>
              </a:lnSpc>
              <a:defRPr sz="3400" b="1">
                <a:solidFill>
                  <a:schemeClr val="accent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94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2016_UBCStandard_Signature_ReverseRGB72.png">
            <a:extLst>
              <a:ext uri="{FF2B5EF4-FFF2-40B4-BE49-F238E27FC236}">
                <a16:creationId xmlns:a16="http://schemas.microsoft.com/office/drawing/2014/main" id="{F8600279-7B8A-0948-A22C-35CBB55BE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43038"/>
            <a:ext cx="477043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16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33734603791_87ba8475ca_o.jpg">
            <a:extLst>
              <a:ext uri="{FF2B5EF4-FFF2-40B4-BE49-F238E27FC236}">
                <a16:creationId xmlns:a16="http://schemas.microsoft.com/office/drawing/2014/main" id="{E77BE962-0BFE-5C4B-89FB-3B486E8D22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2C7108-0135-6447-A450-C4951534F286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BA166D-9B34-2840-A504-DF49F32681BE}"/>
              </a:ext>
            </a:extLst>
          </p:cNvPr>
          <p:cNvSpPr/>
          <p:nvPr userDrawn="1"/>
        </p:nvSpPr>
        <p:spPr>
          <a:xfrm>
            <a:off x="-107950" y="1131888"/>
            <a:ext cx="6122988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" name="Picture 3" descr="s4b282c2015.png">
            <a:extLst>
              <a:ext uri="{FF2B5EF4-FFF2-40B4-BE49-F238E27FC236}">
                <a16:creationId xmlns:a16="http://schemas.microsoft.com/office/drawing/2014/main" id="{5C824A16-1FFC-9447-91A2-5E29DDD0F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0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0" y="3507854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none" spc="0" normalizeH="0" baseline="0">
                <a:solidFill>
                  <a:srgbClr val="0C2344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431D6C-1F1F-0D46-BA93-7A2AC507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95" y="1332646"/>
            <a:ext cx="5414568" cy="167115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800"/>
              </a:lnSpc>
              <a:defRPr lang="en-US" sz="3400" b="1" i="0" kern="0" cap="none" spc="0" baseline="0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4204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9915475_1cd74fac37_o.jpg">
            <a:extLst>
              <a:ext uri="{FF2B5EF4-FFF2-40B4-BE49-F238E27FC236}">
                <a16:creationId xmlns:a16="http://schemas.microsoft.com/office/drawing/2014/main" id="{0A81FF03-FDC6-CC4D-B231-F65CBFDA5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79FA8B-11E4-0B42-A321-6B205810CC43}"/>
              </a:ext>
            </a:extLst>
          </p:cNvPr>
          <p:cNvSpPr/>
          <p:nvPr userDrawn="1"/>
        </p:nvSpPr>
        <p:spPr>
          <a:xfrm>
            <a:off x="0" y="1131888"/>
            <a:ext cx="4716463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DEFCB981-7C2F-C943-95A2-07B6949504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38957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 hidden="1">
            <a:extLst>
              <a:ext uri="{FF2B5EF4-FFF2-40B4-BE49-F238E27FC236}">
                <a16:creationId xmlns:a16="http://schemas.microsoft.com/office/drawing/2014/main" id="{0EDE2023-447C-8E47-B602-8AE251F0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3795886"/>
            <a:ext cx="7661438" cy="62333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2100"/>
              </a:lnSpc>
              <a:def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10000"/>
                    <a:lumOff val="90000"/>
                  </a:scheme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35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D2A977-3F56-1649-9B5C-932A97F88A8F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9" name="Picture 3" descr="s4b282c2015.png">
            <a:extLst>
              <a:ext uri="{FF2B5EF4-FFF2-40B4-BE49-F238E27FC236}">
                <a16:creationId xmlns:a16="http://schemas.microsoft.com/office/drawing/2014/main" id="{BB57D411-10C3-9643-970C-A5D7BF1182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65762" y="3003798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0" i="0" kern="0" spc="3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65762" y="3507855"/>
            <a:ext cx="5430203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000" b="1" i="0" kern="0" cap="none" spc="0" normalizeH="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2B14B-758E-084E-BA13-E6F328AC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81" y="1145927"/>
            <a:ext cx="5409982" cy="156983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800"/>
              </a:lnSpc>
              <a:defRPr sz="3400" b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54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E32F5F1E-FA2C-CA40-B19B-422E4289F406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7A520048-3B01-6D4F-ABB1-62CF686C9F6C}" type="slidenum">
              <a:rPr lang="en-US" altLang="en-US" sz="900" smtClean="0">
                <a:solidFill>
                  <a:srgbClr val="FFFFFF"/>
                </a:solidFill>
                <a:latin typeface="Whitney Book" pitchFamily="2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BD8F2-58D7-1F4D-89C0-C1F5D61506A4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2" descr="2014_logo_only_reverse.png">
            <a:extLst>
              <a:ext uri="{FF2B5EF4-FFF2-40B4-BE49-F238E27FC236}">
                <a16:creationId xmlns:a16="http://schemas.microsoft.com/office/drawing/2014/main" id="{B73D1A4D-E646-CF42-8E0B-1F50828E07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A8D1E7E-B601-3641-86D1-05CEAB68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14" y="1131887"/>
            <a:ext cx="7886700" cy="113188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492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14BB6FCE-4A9E-894D-AB47-568D04ADACB2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6DB20FED-9292-3648-9FE2-F2D73F362A8A}" type="slidenum">
              <a:rPr lang="en-US" altLang="en-US" sz="900" smtClean="0">
                <a:solidFill>
                  <a:srgbClr val="FFFFFF"/>
                </a:solidFill>
                <a:latin typeface="Whitney Book" pitchFamily="2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E78170-6765-0340-9B9D-5B9076E22D52}"/>
              </a:ext>
            </a:extLst>
          </p:cNvPr>
          <p:cNvSpPr/>
          <p:nvPr userDrawn="1"/>
        </p:nvSpPr>
        <p:spPr>
          <a:xfrm>
            <a:off x="8243888" y="1131888"/>
            <a:ext cx="900112" cy="1131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3" descr="s4b282c2015.png">
            <a:extLst>
              <a:ext uri="{FF2B5EF4-FFF2-40B4-BE49-F238E27FC236}">
                <a16:creationId xmlns:a16="http://schemas.microsoft.com/office/drawing/2014/main" id="{EB94A9BA-7D90-3545-ADCC-6B0E239A5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BE77B2-1725-364C-8919-4C531602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87" y="1131888"/>
            <a:ext cx="5430376" cy="99377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200"/>
              </a:lnSpc>
              <a:defRPr sz="2800" b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858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4b282c2015.png">
            <a:extLst>
              <a:ext uri="{FF2B5EF4-FFF2-40B4-BE49-F238E27FC236}">
                <a16:creationId xmlns:a16="http://schemas.microsoft.com/office/drawing/2014/main" id="{C5CC1297-7F58-3647-B3F1-062AA1D03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1439863"/>
            <a:ext cx="363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F2E0D4F-D434-DE43-A4CE-A7E215618088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31FA68E0-BB7B-CA40-9EFF-4BCD4E36FA24}" type="slidenum">
              <a:rPr lang="en-US" altLang="en-US" sz="900" smtClean="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972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82551-CF7F-BB44-8DA7-7DB7D78F9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54" y="560541"/>
            <a:ext cx="7886700" cy="4517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100" b="1">
                <a:solidFill>
                  <a:schemeClr val="accent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340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14_logo_only_reverse.png">
            <a:extLst>
              <a:ext uri="{FF2B5EF4-FFF2-40B4-BE49-F238E27FC236}">
                <a16:creationId xmlns:a16="http://schemas.microsoft.com/office/drawing/2014/main" id="{3389ABEF-D5CE-EB4B-8DF1-04E7AB2AD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419225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599D5D24-C50C-AA49-8E96-06282F592868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DA7EBE31-BD8B-4A46-AC67-62556815D290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972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D4CC9-2B32-C947-A94E-1B7CE12D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555526"/>
            <a:ext cx="7886700" cy="432047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800"/>
              </a:lnSpc>
              <a:defRPr sz="2100" b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790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627803E-7450-1D4D-B989-93375F8F75B2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8D9C2B68-88E0-EA42-B917-1B9578864DF1}" type="slidenum">
              <a:rPr lang="en-US" altLang="en-US" sz="900" smtClean="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pic>
        <p:nvPicPr>
          <p:cNvPr id="5" name="Picture 3" descr="s4b282c2015.png">
            <a:extLst>
              <a:ext uri="{FF2B5EF4-FFF2-40B4-BE49-F238E27FC236}">
                <a16:creationId xmlns:a16="http://schemas.microsoft.com/office/drawing/2014/main" id="{04436965-BB52-7B4A-811E-356741803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411510"/>
            <a:ext cx="3635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972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A0920-9910-044C-A5F5-C875F1267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6233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100"/>
              </a:lnSpc>
              <a:defRPr sz="2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775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E5C37F31-1A46-0E46-8716-80D112089A13}"/>
              </a:ext>
            </a:extLst>
          </p:cNvPr>
          <p:cNvSpPr txBox="1">
            <a:spLocks/>
          </p:cNvSpPr>
          <p:nvPr userDrawn="1"/>
        </p:nvSpPr>
        <p:spPr>
          <a:xfrm flipH="1">
            <a:off x="8588375" y="4732338"/>
            <a:ext cx="304800" cy="19208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5FA2A49C-43B4-9148-A2E7-98A78CAA76EA}" type="slidenum">
              <a:rPr lang="en-US" altLang="en-US" sz="900" smtClean="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2" descr="2014_logo_only_reverse.png">
            <a:extLst>
              <a:ext uri="{FF2B5EF4-FFF2-40B4-BE49-F238E27FC236}">
                <a16:creationId xmlns:a16="http://schemas.microsoft.com/office/drawing/2014/main" id="{78CBB9E3-1C1E-DE49-8310-5A5E2F385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378247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954" y="1131888"/>
            <a:ext cx="7661438" cy="36972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  <a:latin typeface="Arial"/>
                <a:cs typeface="Arial"/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 b="0" i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301CE3-3085-B645-9614-A980B513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4" y="411510"/>
            <a:ext cx="7949470" cy="64807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100"/>
              </a:lnSpc>
              <a:defRPr sz="2100" b="1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928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BC_2016_Signature_Wide_282.png">
            <a:extLst>
              <a:ext uri="{FF2B5EF4-FFF2-40B4-BE49-F238E27FC236}">
                <a16:creationId xmlns:a16="http://schemas.microsoft.com/office/drawing/2014/main" id="{33DD662E-8631-024E-8FE3-BD3FF7284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439863"/>
            <a:ext cx="477043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76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88" r:id="rId1"/>
    <p:sldLayoutId id="2147484989" r:id="rId2"/>
    <p:sldLayoutId id="2147484990" r:id="rId3"/>
    <p:sldLayoutId id="2147484991" r:id="rId4"/>
    <p:sldLayoutId id="2147484992" r:id="rId5"/>
    <p:sldLayoutId id="2147484993" r:id="rId6"/>
    <p:sldLayoutId id="2147484994" r:id="rId7"/>
    <p:sldLayoutId id="2147484995" r:id="rId8"/>
    <p:sldLayoutId id="2147484996" r:id="rId9"/>
    <p:sldLayoutId id="2147484997" r:id="rId10"/>
    <p:sldLayoutId id="2147484999" r:id="rId11"/>
    <p:sldLayoutId id="2147485004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2">
            <a:extLst>
              <a:ext uri="{FF2B5EF4-FFF2-40B4-BE49-F238E27FC236}">
                <a16:creationId xmlns:a16="http://schemas.microsoft.com/office/drawing/2014/main" id="{0F67DB95-0505-5742-9C53-B2A1FE548F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UBC Development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32F8FE-E496-A741-9CAB-E8ABBC4FF2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Takamasa Momose – Project Lead, Colin Noort – Mechanical Research Engineer</a:t>
            </a:r>
          </a:p>
          <a:p>
            <a:r>
              <a:rPr lang="en-US" dirty="0"/>
              <a:t>Tony Mittertreiner – Systems Engineer, Reza Akbari – Engineering Technician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424F13-5DBB-FC4B-8CBE-E228E86C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</a:rPr>
              <a:t>Extended HAICU Meeting</a:t>
            </a:r>
            <a:br>
              <a:rPr lang="en-US" dirty="0">
                <a:ea typeface="ＭＳ Ｐゴシック" charset="-128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FE5D762-9518-4A3A-81E5-AA0F61076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89" y="723176"/>
            <a:ext cx="5049115" cy="408414"/>
          </a:xfrm>
        </p:spPr>
        <p:txBody>
          <a:bodyPr/>
          <a:lstStyle/>
          <a:p>
            <a:r>
              <a:rPr lang="en-US" sz="1600" b="1" dirty="0"/>
              <a:t>Design Overview:  3D Model with Precise Geometry</a:t>
            </a:r>
          </a:p>
          <a:p>
            <a:pPr marL="825750" lvl="2" indent="-285750"/>
            <a:endParaRPr lang="en-US" sz="1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D580A7A-D2BA-43E5-89C4-BB47C098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3.1. Permanent Magnet Halbach Array Bender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61D80-8906-4769-9DC7-8CF8177FD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39" y="1690494"/>
            <a:ext cx="3687070" cy="230200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A1D93E-7147-4BE0-ADAA-E1ECB2C1D3B8}"/>
              </a:ext>
            </a:extLst>
          </p:cNvPr>
          <p:cNvCxnSpPr>
            <a:stCxn id="4" idx="3"/>
          </p:cNvCxnSpPr>
          <p:nvPr/>
        </p:nvCxnSpPr>
        <p:spPr>
          <a:xfrm flipV="1">
            <a:off x="4114209" y="2841495"/>
            <a:ext cx="81783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EE25918-84D6-414B-B3FF-E1F3BC432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583437"/>
            <a:ext cx="3606755" cy="29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11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FE5D762-9518-4A3A-81E5-AA0F61076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89" y="723176"/>
            <a:ext cx="5049115" cy="408414"/>
          </a:xfrm>
        </p:spPr>
        <p:txBody>
          <a:bodyPr/>
          <a:lstStyle/>
          <a:p>
            <a:r>
              <a:rPr lang="en-US" sz="1600" b="1" dirty="0"/>
              <a:t>Design Overview:  Assembled Magnet Clamp</a:t>
            </a:r>
          </a:p>
          <a:p>
            <a:pPr marL="825750" lvl="2" indent="-285750"/>
            <a:endParaRPr lang="en-US" sz="1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D580A7A-D2BA-43E5-89C4-BB47C098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3.1. Permanent Magnet Halbach Array Bender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BB76E-855F-4CBF-B2CE-8B337CABB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89" y="1443256"/>
            <a:ext cx="2842277" cy="2715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37CEF-CF8A-4CE9-AF60-37D499F82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629" y="1443256"/>
            <a:ext cx="1944216" cy="2738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5FEA88-D8A6-419D-9F2C-EEC6DF71F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431663"/>
            <a:ext cx="2289592" cy="27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0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1">
                <a:extLst>
                  <a:ext uri="{FF2B5EF4-FFF2-40B4-BE49-F238E27FC236}">
                    <a16:creationId xmlns:a16="http://schemas.microsoft.com/office/drawing/2014/main" id="{AFE5D762-9518-4A3A-81E5-AA0F610762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58989" y="723176"/>
                <a:ext cx="8001443" cy="2064598"/>
              </a:xfrm>
            </p:spPr>
            <p:txBody>
              <a:bodyPr/>
              <a:lstStyle/>
              <a:p>
                <a:r>
                  <a:rPr lang="en-US" sz="1600" b="1" dirty="0"/>
                  <a:t>How it Works:  Operating Principle</a:t>
                </a:r>
              </a:p>
              <a:p>
                <a:pPr marL="825750" lvl="2" indent="-285750"/>
                <a:r>
                  <a:rPr lang="en-US" sz="1400" dirty="0"/>
                  <a:t>Electric current sent through conductors.  Current produces field which interacts with low field-seeking particles.  Guides and focuses beam.</a:t>
                </a:r>
              </a:p>
              <a:p>
                <a:pPr marL="825750" lvl="2" indent="-285750"/>
                <a:r>
                  <a:rPr lang="en-US" sz="1400" dirty="0"/>
                  <a:t>Quadrupole, hexapole, and octupole configurations were all simulated at 2000 A</a:t>
                </a:r>
              </a:p>
              <a:p>
                <a:pPr marL="825750" lvl="2" indent="-285750"/>
                <a:r>
                  <a:rPr lang="en-US" sz="1400" dirty="0"/>
                  <a:t>Quadrupole was selected due to superior focusing</a:t>
                </a:r>
              </a:p>
              <a:p>
                <a:pPr marL="825750" lvl="2" indent="-285750"/>
                <a:r>
                  <a:rPr lang="en-US" sz="1400" dirty="0"/>
                  <a:t>Maximum guidable beam velocity in a curved guide: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𝑑𝐵</m:t>
                            </m:r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𝑑𝑟</m:t>
                            </m:r>
                          </m:den>
                        </m:f>
                      </m:e>
                    </m:rad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10" name="Text Placeholder 1">
                <a:extLst>
                  <a:ext uri="{FF2B5EF4-FFF2-40B4-BE49-F238E27FC236}">
                    <a16:creationId xmlns:a16="http://schemas.microsoft.com/office/drawing/2014/main" id="{AFE5D762-9518-4A3A-81E5-AA0F610762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58989" y="723176"/>
                <a:ext cx="8001443" cy="2064598"/>
              </a:xfrm>
              <a:blipFill>
                <a:blip r:embed="rId2"/>
                <a:stretch>
                  <a:fillRect l="-1523" t="-118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2">
            <a:extLst>
              <a:ext uri="{FF2B5EF4-FFF2-40B4-BE49-F238E27FC236}">
                <a16:creationId xmlns:a16="http://schemas.microsoft.com/office/drawing/2014/main" id="{AD580A7A-D2BA-43E5-89C4-BB47C098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3.2. Electromagnetic Bender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ED82D9-D61A-401F-8407-037B224D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85" y="2859782"/>
            <a:ext cx="2787861" cy="185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6EA974-BC01-4DF5-9DC4-4EC625D57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859782"/>
            <a:ext cx="2787861" cy="1853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D2E6AD-B7B7-4BE8-AAE1-88B21B9D0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857" y="2859781"/>
            <a:ext cx="2784753" cy="18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21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FE5D762-9518-4A3A-81E5-AA0F61076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89" y="723176"/>
            <a:ext cx="8014366" cy="1704558"/>
          </a:xfrm>
        </p:spPr>
        <p:txBody>
          <a:bodyPr/>
          <a:lstStyle/>
          <a:p>
            <a:r>
              <a:rPr lang="en-US" sz="1600" b="1" dirty="0"/>
              <a:t>Design Overview (In Progress):  Chukman’s 8-Wire Design</a:t>
            </a:r>
          </a:p>
          <a:p>
            <a:pPr marL="285750" lvl="1" indent="-285750"/>
            <a:r>
              <a:rPr lang="en-US" sz="1100" dirty="0"/>
              <a:t>Specifications:</a:t>
            </a:r>
          </a:p>
          <a:p>
            <a:pPr marL="825750" lvl="2" indent="-285750"/>
            <a:r>
              <a:rPr lang="en-US" sz="1100" dirty="0"/>
              <a:t>Channel is 6.4 mm wide</a:t>
            </a:r>
          </a:p>
          <a:p>
            <a:pPr marL="825750" lvl="2" indent="-285750"/>
            <a:r>
              <a:rPr lang="en-US" sz="1100" dirty="0"/>
              <a:t>Wire is a uniform 1.5 mm diameter copper conductor</a:t>
            </a:r>
          </a:p>
          <a:p>
            <a:pPr marL="825750" lvl="2" indent="-285750"/>
            <a:r>
              <a:rPr lang="en-US" sz="1100" dirty="0"/>
              <a:t>Current = 1616</a:t>
            </a:r>
          </a:p>
          <a:p>
            <a:pPr marL="825750" lvl="2" indent="-285750"/>
            <a:r>
              <a:rPr lang="en-US" sz="1100" dirty="0"/>
              <a:t>Winding Resistance = 0.00964 Ohm</a:t>
            </a:r>
          </a:p>
          <a:p>
            <a:pPr marL="825750" lvl="2" indent="-285750"/>
            <a:r>
              <a:rPr lang="en-US" sz="1100" dirty="0"/>
              <a:t>Self Inductance = 0.6436 uH</a:t>
            </a:r>
          </a:p>
          <a:p>
            <a:pPr marL="825750" lvl="2" indent="-285750"/>
            <a:endParaRPr lang="en-US" sz="1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D580A7A-D2BA-43E5-89C4-BB47C098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3.2. Electromagnetic Bender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B3766-0328-4607-82E9-EBDE23DEC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75" y="2427734"/>
            <a:ext cx="3704335" cy="2484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E24B93-B335-4380-AF56-FDBF3B469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442" y="2427734"/>
            <a:ext cx="3670913" cy="24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0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 hidden="1">
            <a:extLst>
              <a:ext uri="{FF2B5EF4-FFF2-40B4-BE49-F238E27FC236}">
                <a16:creationId xmlns:a16="http://schemas.microsoft.com/office/drawing/2014/main" id="{6B134878-34C4-E04E-A6AF-88A17054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939902"/>
            <a:ext cx="7886700" cy="864096"/>
          </a:xfrm>
          <a:prstGeom prst="rect">
            <a:avLst/>
          </a:prstGeom>
        </p:spPr>
        <p:txBody>
          <a:bodyPr/>
          <a:lstStyle>
            <a:lvl1pPr algn="l">
              <a:defRPr sz="21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Placeholder 1">
            <a:extLst>
              <a:ext uri="{FF2B5EF4-FFF2-40B4-BE49-F238E27FC236}">
                <a16:creationId xmlns:a16="http://schemas.microsoft.com/office/drawing/2014/main" id="{F6928F62-D511-3F78-F091-0D9CBD487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90" y="723176"/>
            <a:ext cx="7661438" cy="3985618"/>
          </a:xfrm>
        </p:spPr>
        <p:txBody>
          <a:bodyPr/>
          <a:lstStyle/>
          <a:p>
            <a:r>
              <a:rPr lang="en-US" sz="1600" b="1" dirty="0"/>
              <a:t>Technical Challenges</a:t>
            </a:r>
          </a:p>
          <a:p>
            <a:pPr marL="711450" lvl="2" indent="-171450"/>
            <a:r>
              <a:rPr lang="en-US" sz="1400" dirty="0"/>
              <a:t>Amount of parts which need manufacturing will require dedicated attention in the coming months.  370 coils need to be wound and electrically connected to PCBs.</a:t>
            </a:r>
          </a:p>
          <a:p>
            <a:pPr marL="711450" lvl="2" indent="-171450"/>
            <a:endParaRPr lang="en-US" sz="1400" dirty="0"/>
          </a:p>
          <a:p>
            <a:pPr marL="711450" lvl="2" indent="-171450"/>
            <a:r>
              <a:rPr lang="en-US" sz="1400" dirty="0"/>
              <a:t>All coils will need to be diligently checked before and after manufacturing for defects.</a:t>
            </a:r>
          </a:p>
          <a:p>
            <a:pPr marL="711450" lvl="2" indent="-171450"/>
            <a:endParaRPr lang="en-US" sz="1400" dirty="0">
              <a:sym typeface="Wingdings" panose="05000000000000000000" pitchFamily="2" charset="2"/>
            </a:endParaRP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MECH shop at UBC needs to make 96 bus bars and 50 coil housings, which will take time, work on this is in progress.</a:t>
            </a:r>
          </a:p>
          <a:p>
            <a:pPr marL="711450" lvl="2" indent="-171450"/>
            <a:endParaRPr lang="en-US" sz="1400" dirty="0">
              <a:sym typeface="Wingdings" panose="05000000000000000000" pitchFamily="2" charset="2"/>
            </a:endParaRP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Once all coils are connected to electronics through busbars, their connections will need to be checked, this will be done through a waveform oscilloscope program developed by Tony.</a:t>
            </a:r>
          </a:p>
          <a:p>
            <a:endParaRPr lang="en-US" sz="16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DB46B-81BA-0D40-B2D2-49BDA729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2. Decelerators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28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Placeholder 1">
            <a:extLst>
              <a:ext uri="{FF2B5EF4-FFF2-40B4-BE49-F238E27FC236}">
                <a16:creationId xmlns:a16="http://schemas.microsoft.com/office/drawing/2014/main" id="{F6928F62-D511-3F78-F091-0D9CBD487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90" y="723176"/>
            <a:ext cx="7661438" cy="3985618"/>
          </a:xfrm>
        </p:spPr>
        <p:txBody>
          <a:bodyPr/>
          <a:lstStyle/>
          <a:p>
            <a:r>
              <a:rPr lang="en-US" sz="1600" b="1" dirty="0"/>
              <a:t>Timeline: Expected Completion Dates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Build frame											        Completed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Build adjustment system for aligning beamline					        Completed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Manufacture and assemble busbar system						 February, 2024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Manufacture and assemble coils, coil housings, and PCBs			 February, 2024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Connect coils to busbars, and busbars to tune boxes				     March, 2024</a:t>
            </a:r>
          </a:p>
          <a:p>
            <a:endParaRPr lang="en-US" sz="1600" b="1" dirty="0"/>
          </a:p>
          <a:p>
            <a:r>
              <a:rPr lang="en-US" sz="1600" b="1" dirty="0"/>
              <a:t>Timeline: Milestones for Q1 and Beyond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Finish manufacturing busbars, coils, and coil housings						  Q1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Finish assembling decelerator sections								  Q1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Connect all electronics to decelerator coils								  Q1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Troubleshoot and optimize decelerator operation						    	  Q2</a:t>
            </a:r>
          </a:p>
          <a:p>
            <a:pPr marL="711450" lvl="2" indent="-171450"/>
            <a:endParaRPr lang="en-US" sz="1400" dirty="0">
              <a:sym typeface="Wingdings" panose="05000000000000000000" pitchFamily="2" charset="2"/>
            </a:endParaRPr>
          </a:p>
          <a:p>
            <a:pPr marL="711450" lvl="2" indent="-171450"/>
            <a:endParaRPr lang="en-US" sz="1400" dirty="0">
              <a:sym typeface="Wingdings" panose="05000000000000000000" pitchFamily="2" charset="2"/>
            </a:endParaRPr>
          </a:p>
          <a:p>
            <a:pPr marL="711450" lvl="2" indent="-171450"/>
            <a:endParaRPr lang="en-US" sz="1400" dirty="0">
              <a:sym typeface="Wingdings" panose="05000000000000000000" pitchFamily="2" charset="2"/>
            </a:endParaRPr>
          </a:p>
          <a:p>
            <a:endParaRPr lang="en-US" sz="16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DB46B-81BA-0D40-B2D2-49BDA729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2. Decelerators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3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FE5D762-9518-4A3A-81E5-AA0F61076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89" y="723176"/>
            <a:ext cx="8001443" cy="4008814"/>
          </a:xfrm>
        </p:spPr>
        <p:txBody>
          <a:bodyPr/>
          <a:lstStyle/>
          <a:p>
            <a:r>
              <a:rPr lang="en-US" sz="1600" b="1" dirty="0"/>
              <a:t>Technical Challenges</a:t>
            </a:r>
          </a:p>
          <a:p>
            <a:pPr marL="825750" lvl="2" indent="-285750"/>
            <a:r>
              <a:rPr lang="en-US" sz="1400" dirty="0"/>
              <a:t>Permanent magnet Halbach array bender has not been made at UBC before, and so there will likely be some minor troubleshooting throughout development.</a:t>
            </a:r>
          </a:p>
          <a:p>
            <a:pPr marL="825750" lvl="2" indent="-285750"/>
            <a:r>
              <a:rPr lang="en-US" sz="1400" dirty="0"/>
              <a:t>Magnets must be very precisely located so manufacturing requires a high degree of accuracy with very tight tolerances.</a:t>
            </a:r>
          </a:p>
          <a:p>
            <a:pPr marL="825750" lvl="2" indent="-285750"/>
            <a:r>
              <a:rPr lang="en-US" sz="1400" dirty="0"/>
              <a:t>Magnetic fields are not alterable, therefore the velocity of incoming beam will need to be tuned close to the expected incoming beam velocity the bender was designed for.</a:t>
            </a:r>
          </a:p>
          <a:p>
            <a:pPr marL="825750" lvl="2" indent="-285750"/>
            <a:endParaRPr lang="en-US" sz="1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D580A7A-D2BA-43E5-89C4-BB47C098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3.1. Permanent Magnet Halbach Array Bender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19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AD580A7A-D2BA-43E5-89C4-BB47C098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3.1. Permanent Magnet Halbach Array Bender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4707B83-1BE2-4602-99F7-39B1D4DF8E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90" y="723176"/>
            <a:ext cx="7661438" cy="3985618"/>
          </a:xfrm>
        </p:spPr>
        <p:txBody>
          <a:bodyPr/>
          <a:lstStyle/>
          <a:p>
            <a:r>
              <a:rPr lang="en-US" sz="1600" b="1" dirty="0"/>
              <a:t>Timeline: Expected Completion Dates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Complete 3D model and drawings for shop						  January. 2024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Order and receive magnets from external company				  January, 2024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Manufacture all bender box components					          February, 2024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Assemble magnets inside of bender box				     		 February, 2024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Connect bender to 1</a:t>
            </a:r>
            <a:r>
              <a:rPr lang="en-US" sz="1400" baseline="30000" dirty="0">
                <a:sym typeface="Wingdings" panose="05000000000000000000" pitchFamily="2" charset="2"/>
              </a:rPr>
              <a:t>st</a:t>
            </a:r>
            <a:r>
              <a:rPr lang="en-US" sz="1400" dirty="0">
                <a:sym typeface="Wingdings" panose="05000000000000000000" pitchFamily="2" charset="2"/>
              </a:rPr>
              <a:t> decelerator section and obtain good signal		     March, 2024</a:t>
            </a:r>
          </a:p>
          <a:p>
            <a:endParaRPr lang="en-US" sz="1600" b="1" dirty="0"/>
          </a:p>
          <a:p>
            <a:r>
              <a:rPr lang="en-US" sz="1600" b="1" dirty="0"/>
              <a:t>Timeline: Milestones for Q1 and Beyond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Finish manufacturing											  Q1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Finish assembly												  Q1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Finish testing and optimization										  Q1</a:t>
            </a:r>
          </a:p>
          <a:p>
            <a:pPr marL="711450" lvl="2" indent="-171450"/>
            <a:endParaRPr lang="en-US" sz="1400" dirty="0">
              <a:sym typeface="Wingdings" panose="05000000000000000000" pitchFamily="2" charset="2"/>
            </a:endParaRPr>
          </a:p>
          <a:p>
            <a:pPr marL="711450" lvl="2" indent="-171450"/>
            <a:endParaRPr lang="en-US" sz="1400" dirty="0">
              <a:sym typeface="Wingdings" panose="05000000000000000000" pitchFamily="2" charset="2"/>
            </a:endParaRP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78136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Placeholder 1">
            <a:extLst>
              <a:ext uri="{FF2B5EF4-FFF2-40B4-BE49-F238E27FC236}">
                <a16:creationId xmlns:a16="http://schemas.microsoft.com/office/drawing/2014/main" id="{F6928F62-D511-3F78-F091-0D9CBD487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90" y="723176"/>
            <a:ext cx="7661438" cy="3985618"/>
          </a:xfrm>
        </p:spPr>
        <p:txBody>
          <a:bodyPr/>
          <a:lstStyle/>
          <a:p>
            <a:r>
              <a:rPr lang="en-US" sz="1600" b="1" dirty="0"/>
              <a:t>Technical Challenges</a:t>
            </a:r>
          </a:p>
          <a:p>
            <a:pPr marL="711450" lvl="2" indent="-171450"/>
            <a:r>
              <a:rPr lang="en-US" sz="1400" dirty="0"/>
              <a:t>Results of previous EM bender tests were not conclusive.  Operating principle has yet to be proven with significant success rate.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EM benders are very difficult to manufacture due to the curved nature of the conductor channels in the bender.  May require multiple manufacturing iterations.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Change to 8 wire configuration will require more complicated wiring procedure which could cause issues.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Need to coordinate closely with Chukman and Sarah since they will be developing a flapper that will interface with our EM bender.</a:t>
            </a:r>
          </a:p>
          <a:p>
            <a:endParaRPr lang="en-US" sz="16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DB46B-81BA-0D40-B2D2-49BDA729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3.2. Electromagnetic Bender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24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Placeholder 1">
            <a:extLst>
              <a:ext uri="{FF2B5EF4-FFF2-40B4-BE49-F238E27FC236}">
                <a16:creationId xmlns:a16="http://schemas.microsoft.com/office/drawing/2014/main" id="{F6928F62-D511-3F78-F091-0D9CBD487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90" y="723176"/>
            <a:ext cx="4257026" cy="3985618"/>
          </a:xfrm>
        </p:spPr>
        <p:txBody>
          <a:bodyPr/>
          <a:lstStyle/>
          <a:p>
            <a:r>
              <a:rPr lang="en-US" sz="1600" b="1" dirty="0"/>
              <a:t>How it Works:  Anti-Helmholtz Coils</a:t>
            </a:r>
          </a:p>
          <a:p>
            <a:pPr marL="711450" lvl="2" indent="-171450">
              <a:lnSpc>
                <a:spcPct val="200000"/>
              </a:lnSpc>
            </a:pPr>
            <a:r>
              <a:rPr lang="en-US" sz="1400" dirty="0"/>
              <a:t>Current is sent through one trap.</a:t>
            </a:r>
          </a:p>
          <a:p>
            <a:pPr marL="711450" lvl="2" indent="-171450">
              <a:lnSpc>
                <a:spcPct val="200000"/>
              </a:lnSpc>
            </a:pPr>
            <a:r>
              <a:rPr lang="en-US" sz="1400" dirty="0">
                <a:sym typeface="Wingdings" panose="05000000000000000000" pitchFamily="2" charset="2"/>
              </a:rPr>
              <a:t>Small coil has 8 windings (4 x 2)</a:t>
            </a:r>
          </a:p>
          <a:p>
            <a:pPr marL="711450" lvl="2" indent="-171450">
              <a:lnSpc>
                <a:spcPct val="200000"/>
              </a:lnSpc>
            </a:pPr>
            <a:r>
              <a:rPr lang="en-US" sz="1400" dirty="0">
                <a:sym typeface="Wingdings" panose="05000000000000000000" pitchFamily="2" charset="2"/>
              </a:rPr>
              <a:t>Large coil has 16 windings (4 x 4)</a:t>
            </a:r>
          </a:p>
          <a:p>
            <a:pPr marL="711450" lvl="2" indent="-171450">
              <a:lnSpc>
                <a:spcPct val="200000"/>
              </a:lnSpc>
            </a:pPr>
            <a:r>
              <a:rPr lang="en-US" sz="1400" dirty="0">
                <a:sym typeface="Wingdings" panose="05000000000000000000" pitchFamily="2" charset="2"/>
              </a:rPr>
              <a:t>Results in asymmetric field with minimum.</a:t>
            </a:r>
          </a:p>
          <a:p>
            <a:pPr lvl="2" indent="0">
              <a:buNone/>
            </a:pPr>
            <a:endParaRPr lang="en-US" sz="1400" dirty="0">
              <a:sym typeface="Wingdings" panose="05000000000000000000" pitchFamily="2" charset="2"/>
            </a:endParaRP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Particles feel additional fictitious force in moving frame of reference  negative slope potential superimposed on quadrupole potential created by coils.</a:t>
            </a:r>
          </a:p>
          <a:p>
            <a:pPr marL="711450" lvl="2" indent="-171450"/>
            <a:endParaRPr lang="en-US" sz="1400" dirty="0">
              <a:sym typeface="Wingdings" panose="05000000000000000000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DB46B-81BA-0D40-B2D2-49BDA729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2. Decelerators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A3D22-4B12-45E4-AC9E-BBD448D1F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095810"/>
            <a:ext cx="2592994" cy="1655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8C44B-A25D-4822-8E98-A4B7ECD76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859782"/>
            <a:ext cx="3912521" cy="16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82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Placeholder 1">
            <a:extLst>
              <a:ext uri="{FF2B5EF4-FFF2-40B4-BE49-F238E27FC236}">
                <a16:creationId xmlns:a16="http://schemas.microsoft.com/office/drawing/2014/main" id="{F6928F62-D511-3F78-F091-0D9CBD487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90" y="723176"/>
            <a:ext cx="7661438" cy="3985618"/>
          </a:xfrm>
        </p:spPr>
        <p:txBody>
          <a:bodyPr/>
          <a:lstStyle/>
          <a:p>
            <a:r>
              <a:rPr lang="en-US" sz="1600" b="1" dirty="0"/>
              <a:t>Timeline: Expected Completion Dates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Finalize the design of the EM bender							 February, 2024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Manufacture EM bender components							     March, 2024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Assemble and test the performance of the EM bender				     March, 2024</a:t>
            </a:r>
          </a:p>
          <a:p>
            <a:endParaRPr lang="en-US" sz="1600" b="1" dirty="0"/>
          </a:p>
          <a:p>
            <a:r>
              <a:rPr lang="en-US" sz="1600" b="1" dirty="0"/>
              <a:t>Timeline: Milestones for Q1 and Beyond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Finalize Design												  Q1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Manufacture and Assemble										  Q1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Test														  Q1</a:t>
            </a:r>
          </a:p>
          <a:p>
            <a:pPr marL="711450" lvl="2" indent="-171450"/>
            <a:endParaRPr lang="en-US" sz="1400" dirty="0">
              <a:sym typeface="Wingdings" panose="05000000000000000000" pitchFamily="2" charset="2"/>
            </a:endParaRPr>
          </a:p>
          <a:p>
            <a:pPr marL="711450" lvl="2" indent="-171450"/>
            <a:endParaRPr lang="en-US" sz="1400" dirty="0">
              <a:sym typeface="Wingdings" panose="05000000000000000000" pitchFamily="2" charset="2"/>
            </a:endParaRPr>
          </a:p>
          <a:p>
            <a:pPr marL="711450" lvl="2" indent="-171450"/>
            <a:endParaRPr lang="en-US" sz="1400" dirty="0">
              <a:sym typeface="Wingdings" panose="05000000000000000000" pitchFamily="2" charset="2"/>
            </a:endParaRPr>
          </a:p>
          <a:p>
            <a:endParaRPr lang="en-US" sz="16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DB46B-81BA-0D40-B2D2-49BDA729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3.2. Electromagnetic Bender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7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DB38174-263E-29A0-0D68-53DEFB207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40318"/>
            <a:ext cx="1512168" cy="834878"/>
          </a:xfrm>
          <a:prstGeom prst="rect">
            <a:avLst/>
          </a:prstGeom>
        </p:spPr>
      </p:pic>
      <p:sp>
        <p:nvSpPr>
          <p:cNvPr id="40" name="Line">
            <a:extLst>
              <a:ext uri="{FF2B5EF4-FFF2-40B4-BE49-F238E27FC236}">
                <a16:creationId xmlns:a16="http://schemas.microsoft.com/office/drawing/2014/main" id="{90582CB3-2DC5-9260-1F60-0F3DF5D7901A}"/>
              </a:ext>
            </a:extLst>
          </p:cNvPr>
          <p:cNvSpPr/>
          <p:nvPr/>
        </p:nvSpPr>
        <p:spPr>
          <a:xfrm>
            <a:off x="3563888" y="2467549"/>
            <a:ext cx="0" cy="519759"/>
          </a:xfrm>
          <a:prstGeom prst="line">
            <a:avLst/>
          </a:prstGeom>
          <a:ln w="1270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535" name="Text Placeholder 1">
            <a:extLst>
              <a:ext uri="{FF2B5EF4-FFF2-40B4-BE49-F238E27FC236}">
                <a16:creationId xmlns:a16="http://schemas.microsoft.com/office/drawing/2014/main" id="{F6928F62-D511-3F78-F091-0D9CBD487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90" y="723176"/>
            <a:ext cx="7661438" cy="552430"/>
          </a:xfrm>
        </p:spPr>
        <p:txBody>
          <a:bodyPr/>
          <a:lstStyle/>
          <a:p>
            <a:r>
              <a:rPr lang="en-US" sz="1400" b="1" dirty="0"/>
              <a:t>How it Works:  Moving Trap</a:t>
            </a:r>
          </a:p>
          <a:p>
            <a:r>
              <a:rPr lang="en-US" sz="1200" b="1" dirty="0"/>
              <a:t>Design:  </a:t>
            </a:r>
            <a:r>
              <a:rPr lang="en-US" sz="1200" dirty="0"/>
              <a:t>Apply 5 – 250 </a:t>
            </a:r>
            <a:r>
              <a:rPr lang="en-US" sz="1200" dirty="0" err="1"/>
              <a:t>μsec</a:t>
            </a:r>
            <a:r>
              <a:rPr lang="en-US" sz="1200" dirty="0"/>
              <a:t> π pulse current (~ 600A) to an anti-Helmholtz coil at different timings.</a:t>
            </a:r>
          </a:p>
          <a:p>
            <a:endParaRPr lang="en-US" sz="11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DB46B-81BA-0D40-B2D2-49BDA729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2. Decelerators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Current">
            <a:extLst>
              <a:ext uri="{FF2B5EF4-FFF2-40B4-BE49-F238E27FC236}">
                <a16:creationId xmlns:a16="http://schemas.microsoft.com/office/drawing/2014/main" id="{86079171-E1BD-8294-18BC-8B4948848272}"/>
              </a:ext>
            </a:extLst>
          </p:cNvPr>
          <p:cNvSpPr txBox="1"/>
          <p:nvPr/>
        </p:nvSpPr>
        <p:spPr>
          <a:xfrm>
            <a:off x="756240" y="1707654"/>
            <a:ext cx="1366719" cy="3077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0" b="1" dirty="0"/>
              <a:t>Current</a:t>
            </a:r>
            <a:r>
              <a:rPr lang="en-US" sz="1400" b="1" dirty="0"/>
              <a:t> Pulses</a:t>
            </a:r>
            <a:endParaRPr sz="1400" b="1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6C07227-3B19-1B68-CCFE-73BDFD80C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15" y="1359277"/>
            <a:ext cx="3183569" cy="1368152"/>
          </a:xfrm>
          <a:prstGeom prst="rect">
            <a:avLst/>
          </a:prstGeom>
        </p:spPr>
      </p:pic>
      <p:sp>
        <p:nvSpPr>
          <p:cNvPr id="43" name="Line">
            <a:extLst>
              <a:ext uri="{FF2B5EF4-FFF2-40B4-BE49-F238E27FC236}">
                <a16:creationId xmlns:a16="http://schemas.microsoft.com/office/drawing/2014/main" id="{5D548D38-3A4C-9390-C834-B500B309C5DB}"/>
              </a:ext>
            </a:extLst>
          </p:cNvPr>
          <p:cNvSpPr/>
          <p:nvPr/>
        </p:nvSpPr>
        <p:spPr>
          <a:xfrm>
            <a:off x="3995936" y="2467549"/>
            <a:ext cx="0" cy="519759"/>
          </a:xfrm>
          <a:prstGeom prst="line">
            <a:avLst/>
          </a:prstGeom>
          <a:ln w="12700">
            <a:solidFill>
              <a:schemeClr val="accent1">
                <a:lumMod val="50000"/>
                <a:lumOff val="50000"/>
              </a:schemeClr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" name="Current">
            <a:extLst>
              <a:ext uri="{FF2B5EF4-FFF2-40B4-BE49-F238E27FC236}">
                <a16:creationId xmlns:a16="http://schemas.microsoft.com/office/drawing/2014/main" id="{2211516B-C76B-3357-3E9B-C7CEB9E9193D}"/>
              </a:ext>
            </a:extLst>
          </p:cNvPr>
          <p:cNvSpPr txBox="1"/>
          <p:nvPr/>
        </p:nvSpPr>
        <p:spPr>
          <a:xfrm>
            <a:off x="756973" y="3001549"/>
            <a:ext cx="1842810" cy="3077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400" b="1" dirty="0"/>
              <a:t>Anti-Helmholtz Coils</a:t>
            </a:r>
            <a:endParaRPr sz="1400" b="1" dirty="0"/>
          </a:p>
        </p:txBody>
      </p:sp>
      <p:sp>
        <p:nvSpPr>
          <p:cNvPr id="46" name="Current">
            <a:extLst>
              <a:ext uri="{FF2B5EF4-FFF2-40B4-BE49-F238E27FC236}">
                <a16:creationId xmlns:a16="http://schemas.microsoft.com/office/drawing/2014/main" id="{A3D0C7F3-B392-E570-1FD4-211276C20040}"/>
              </a:ext>
            </a:extLst>
          </p:cNvPr>
          <p:cNvSpPr txBox="1"/>
          <p:nvPr/>
        </p:nvSpPr>
        <p:spPr>
          <a:xfrm>
            <a:off x="755576" y="4141555"/>
            <a:ext cx="1105172" cy="3077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400" b="1" dirty="0"/>
              <a:t>Trap Motion</a:t>
            </a:r>
            <a:endParaRPr sz="1400" b="1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DB76DB2-EE44-C224-B8EE-6C9B3EFC1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3" y="3720160"/>
            <a:ext cx="3948610" cy="1299862"/>
          </a:xfrm>
          <a:prstGeom prst="rect">
            <a:avLst/>
          </a:prstGeom>
        </p:spPr>
      </p:pic>
      <p:sp>
        <p:nvSpPr>
          <p:cNvPr id="48" name="Line">
            <a:extLst>
              <a:ext uri="{FF2B5EF4-FFF2-40B4-BE49-F238E27FC236}">
                <a16:creationId xmlns:a16="http://schemas.microsoft.com/office/drawing/2014/main" id="{2349EB11-D80C-AB35-11E3-D0009D3936AA}"/>
              </a:ext>
            </a:extLst>
          </p:cNvPr>
          <p:cNvSpPr/>
          <p:nvPr/>
        </p:nvSpPr>
        <p:spPr>
          <a:xfrm flipV="1">
            <a:off x="3556397" y="3675196"/>
            <a:ext cx="0" cy="742062"/>
          </a:xfrm>
          <a:prstGeom prst="line">
            <a:avLst/>
          </a:prstGeom>
          <a:ln w="1270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" name="Line">
            <a:extLst>
              <a:ext uri="{FF2B5EF4-FFF2-40B4-BE49-F238E27FC236}">
                <a16:creationId xmlns:a16="http://schemas.microsoft.com/office/drawing/2014/main" id="{9D51239E-A780-0192-EE0D-C2E3E797259B}"/>
              </a:ext>
            </a:extLst>
          </p:cNvPr>
          <p:cNvSpPr/>
          <p:nvPr/>
        </p:nvSpPr>
        <p:spPr>
          <a:xfrm flipV="1">
            <a:off x="3779912" y="3675196"/>
            <a:ext cx="0" cy="742062"/>
          </a:xfrm>
          <a:prstGeom prst="line">
            <a:avLst/>
          </a:prstGeom>
          <a:ln w="12700">
            <a:solidFill>
              <a:schemeClr val="accent1">
                <a:lumMod val="50000"/>
                <a:lumOff val="50000"/>
              </a:schemeClr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" name="Line">
            <a:extLst>
              <a:ext uri="{FF2B5EF4-FFF2-40B4-BE49-F238E27FC236}">
                <a16:creationId xmlns:a16="http://schemas.microsoft.com/office/drawing/2014/main" id="{4A5152AE-7E46-90B7-D3AC-11B26DA1DE25}"/>
              </a:ext>
            </a:extLst>
          </p:cNvPr>
          <p:cNvSpPr/>
          <p:nvPr/>
        </p:nvSpPr>
        <p:spPr>
          <a:xfrm flipV="1">
            <a:off x="3995936" y="3669414"/>
            <a:ext cx="0" cy="742062"/>
          </a:xfrm>
          <a:prstGeom prst="line">
            <a:avLst/>
          </a:prstGeom>
          <a:ln w="1270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" name="Line">
            <a:extLst>
              <a:ext uri="{FF2B5EF4-FFF2-40B4-BE49-F238E27FC236}">
                <a16:creationId xmlns:a16="http://schemas.microsoft.com/office/drawing/2014/main" id="{BE6F0E4F-FE5C-D7C6-0F76-E407A5888E0E}"/>
              </a:ext>
            </a:extLst>
          </p:cNvPr>
          <p:cNvSpPr/>
          <p:nvPr/>
        </p:nvSpPr>
        <p:spPr>
          <a:xfrm flipV="1">
            <a:off x="4204351" y="3675196"/>
            <a:ext cx="0" cy="742062"/>
          </a:xfrm>
          <a:prstGeom prst="line">
            <a:avLst/>
          </a:prstGeom>
          <a:ln w="12700">
            <a:solidFill>
              <a:schemeClr val="accent1">
                <a:lumMod val="50000"/>
                <a:lumOff val="50000"/>
              </a:schemeClr>
            </a:solidFill>
            <a:miter/>
            <a:tailEnd type="triangle"/>
          </a:ln>
        </p:spPr>
        <p:txBody>
          <a:bodyPr lIns="45719" rIns="45719"/>
          <a:lstStyle/>
          <a:p>
            <a:pPr algn="l"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" name="Current">
            <a:extLst>
              <a:ext uri="{FF2B5EF4-FFF2-40B4-BE49-F238E27FC236}">
                <a16:creationId xmlns:a16="http://schemas.microsoft.com/office/drawing/2014/main" id="{DC071A75-67B4-EE4F-61E1-1AD974F611B6}"/>
              </a:ext>
            </a:extLst>
          </p:cNvPr>
          <p:cNvSpPr txBox="1"/>
          <p:nvPr/>
        </p:nvSpPr>
        <p:spPr>
          <a:xfrm>
            <a:off x="4914956" y="3147588"/>
            <a:ext cx="823044" cy="3077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400" b="1" dirty="0"/>
              <a:t>H Atoms</a:t>
            </a:r>
            <a:endParaRPr sz="1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C28B55-EAB7-41E0-9437-C3CE8A2A1231}"/>
              </a:ext>
            </a:extLst>
          </p:cNvPr>
          <p:cNvSpPr/>
          <p:nvPr/>
        </p:nvSpPr>
        <p:spPr>
          <a:xfrm>
            <a:off x="2523522" y="3755383"/>
            <a:ext cx="288022" cy="10801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B9D7BA-EFDC-492B-AE57-87E5BAA43CD0}"/>
              </a:ext>
            </a:extLst>
          </p:cNvPr>
          <p:cNvSpPr/>
          <p:nvPr/>
        </p:nvSpPr>
        <p:spPr>
          <a:xfrm>
            <a:off x="3131840" y="1417763"/>
            <a:ext cx="216019" cy="10801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3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Placeholder 1">
            <a:extLst>
              <a:ext uri="{FF2B5EF4-FFF2-40B4-BE49-F238E27FC236}">
                <a16:creationId xmlns:a16="http://schemas.microsoft.com/office/drawing/2014/main" id="{F6928F62-D511-3F78-F091-0D9CBD487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90" y="723176"/>
            <a:ext cx="8073450" cy="3720782"/>
          </a:xfrm>
        </p:spPr>
        <p:txBody>
          <a:bodyPr/>
          <a:lstStyle/>
          <a:p>
            <a:r>
              <a:rPr lang="en-US" sz="1600" b="1" dirty="0"/>
              <a:t>Design Overview</a:t>
            </a:r>
          </a:p>
          <a:p>
            <a:pPr marL="711450" lvl="2" indent="-171450"/>
            <a:r>
              <a:rPr lang="en-US" sz="1400" dirty="0"/>
              <a:t>1</a:t>
            </a:r>
            <a:r>
              <a:rPr lang="en-US" sz="1400" baseline="30000" dirty="0"/>
              <a:t>st</a:t>
            </a:r>
            <a:r>
              <a:rPr lang="en-US" sz="1400" dirty="0"/>
              <a:t> Decelerator section has ~370 Anti-Helmholtz coils:</a:t>
            </a:r>
          </a:p>
          <a:p>
            <a:pPr marL="1071450" lvl="3" indent="-171450"/>
            <a:r>
              <a:rPr lang="en-US" sz="1400" dirty="0">
                <a:sym typeface="Wingdings" panose="05000000000000000000" pitchFamily="2" charset="2"/>
              </a:rPr>
              <a:t>12.7 mm ID.</a:t>
            </a:r>
          </a:p>
          <a:p>
            <a:pPr marL="1071450" lvl="3" indent="-171450"/>
            <a:r>
              <a:rPr lang="en-US" sz="1400" dirty="0">
                <a:sym typeface="Wingdings" panose="05000000000000000000" pitchFamily="2" charset="2"/>
              </a:rPr>
              <a:t>24 AWG wire.</a:t>
            </a:r>
          </a:p>
          <a:p>
            <a:pPr marL="1071450" lvl="3" indent="-171450"/>
            <a:r>
              <a:rPr lang="en-US" sz="1400" dirty="0">
                <a:sym typeface="Wingdings" panose="05000000000000000000" pitchFamily="2" charset="2"/>
              </a:rPr>
              <a:t>6.5 mm trap-to-trap spacing.</a:t>
            </a:r>
          </a:p>
          <a:p>
            <a:pPr marL="1071450" lvl="3" indent="-171450"/>
            <a:endParaRPr lang="en-US" sz="1400" dirty="0">
              <a:sym typeface="Wingdings" panose="05000000000000000000" pitchFamily="2" charset="2"/>
            </a:endParaRPr>
          </a:p>
          <a:p>
            <a:pPr marL="711450" lvl="2" indent="-171450"/>
            <a:r>
              <a:rPr lang="en-US" sz="1400" dirty="0"/>
              <a:t>2nd Decelerator section has ~100 Anti-Helmholtz coils:</a:t>
            </a:r>
          </a:p>
          <a:p>
            <a:pPr marL="1071450" lvl="3" indent="-171450"/>
            <a:r>
              <a:rPr lang="en-US" sz="1400" dirty="0">
                <a:sym typeface="Wingdings" panose="05000000000000000000" pitchFamily="2" charset="2"/>
              </a:rPr>
              <a:t>10 mm ID.</a:t>
            </a:r>
          </a:p>
          <a:p>
            <a:pPr marL="1071450" lvl="3" indent="-171450"/>
            <a:r>
              <a:rPr lang="en-US" sz="1400" dirty="0">
                <a:sym typeface="Wingdings" panose="05000000000000000000" pitchFamily="2" charset="2"/>
              </a:rPr>
              <a:t>26 AWG wire.</a:t>
            </a:r>
          </a:p>
          <a:p>
            <a:pPr marL="1071450" lvl="3" indent="-171450"/>
            <a:r>
              <a:rPr lang="en-US" sz="1400" dirty="0">
                <a:sym typeface="Wingdings" panose="05000000000000000000" pitchFamily="2" charset="2"/>
              </a:rPr>
              <a:t>5 mm trap-to-trap spacing.</a:t>
            </a:r>
          </a:p>
          <a:p>
            <a:pPr marL="1071450" lvl="3" indent="-171450"/>
            <a:endParaRPr lang="en-US" sz="1400" dirty="0">
              <a:sym typeface="Wingdings" panose="05000000000000000000" pitchFamily="2" charset="2"/>
            </a:endParaRP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Beamline runs along coil central axis and is connected to t-slot extrusion to ensure linearity.</a:t>
            </a:r>
          </a:p>
          <a:p>
            <a:pPr marL="711450" lvl="2" indent="-171450"/>
            <a:r>
              <a:rPr lang="en-US" sz="1400" dirty="0">
                <a:sym typeface="Wingdings" panose="05000000000000000000" pitchFamily="2" charset="2"/>
              </a:rPr>
              <a:t>Coils are connected to electronics through set of bus bars.</a:t>
            </a:r>
          </a:p>
          <a:p>
            <a:endParaRPr lang="en-US" sz="16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DB46B-81BA-0D40-B2D2-49BDA729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2. Decelerators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6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CF061-CAB0-4BC3-B543-F0885E8E9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7"/>
          <a:stretch/>
        </p:blipFill>
        <p:spPr>
          <a:xfrm>
            <a:off x="827584" y="1212924"/>
            <a:ext cx="4840641" cy="3240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68C85C-17F1-4A38-AB6E-4BADCB34F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716" b="716"/>
          <a:stretch/>
        </p:blipFill>
        <p:spPr>
          <a:xfrm>
            <a:off x="6156176" y="1203598"/>
            <a:ext cx="1945894" cy="3240360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828728D-D695-4FFE-AE8C-A3FDA18A3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90" y="723176"/>
            <a:ext cx="1736746" cy="311666"/>
          </a:xfrm>
        </p:spPr>
        <p:txBody>
          <a:bodyPr/>
          <a:lstStyle/>
          <a:p>
            <a:r>
              <a:rPr lang="en-US" sz="1600" b="1" dirty="0"/>
              <a:t>Design Overview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4931D13F-935F-4304-A698-CDD05E661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2. Decelerators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42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DF4FF2-8951-4FE9-8AB0-DFEF95A7F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180" y="202872"/>
            <a:ext cx="4567639" cy="4737756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6D5DC3F-5116-4083-8409-F63F50FC4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90" y="723176"/>
            <a:ext cx="1736746" cy="311666"/>
          </a:xfrm>
        </p:spPr>
        <p:txBody>
          <a:bodyPr/>
          <a:lstStyle/>
          <a:p>
            <a:r>
              <a:rPr lang="en-US" sz="1600" b="1" dirty="0"/>
              <a:t>Design Overview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3156773-C21B-47B3-9FCA-CC75F9E2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2. Decelerators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0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Placeholder 1">
            <a:extLst>
              <a:ext uri="{FF2B5EF4-FFF2-40B4-BE49-F238E27FC236}">
                <a16:creationId xmlns:a16="http://schemas.microsoft.com/office/drawing/2014/main" id="{F6928F62-D511-3F78-F091-0D9CBD487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947" y="1275606"/>
            <a:ext cx="4061037" cy="3096344"/>
          </a:xfrm>
        </p:spPr>
        <p:txBody>
          <a:bodyPr/>
          <a:lstStyle/>
          <a:p>
            <a:r>
              <a:rPr lang="en-US" sz="1100" b="1" dirty="0"/>
              <a:t>Role:  Separate seed gases (H2, He and/or Ne) from H atoms</a:t>
            </a:r>
          </a:p>
          <a:p>
            <a:r>
              <a:rPr lang="en-US" sz="1100" b="1" dirty="0"/>
              <a:t>Requirement:</a:t>
            </a:r>
          </a:p>
          <a:p>
            <a:pPr marL="711450" lvl="2" indent="-171450"/>
            <a:r>
              <a:rPr lang="en-US" sz="1050" dirty="0"/>
              <a:t>Bend 45 degrees at 350 m/s</a:t>
            </a:r>
          </a:p>
          <a:p>
            <a:r>
              <a:rPr lang="en-US" sz="1100" b="1" dirty="0"/>
              <a:t>Design:</a:t>
            </a:r>
          </a:p>
          <a:p>
            <a:pPr marL="711450" lvl="2" indent="-171450"/>
            <a:r>
              <a:rPr lang="en-US" sz="1050" dirty="0"/>
              <a:t>Halbach array hexapole using permanent magnets</a:t>
            </a:r>
          </a:p>
          <a:p>
            <a:r>
              <a:rPr lang="en-US" sz="1100" b="1" dirty="0"/>
              <a:t>Status:</a:t>
            </a:r>
          </a:p>
          <a:p>
            <a:pPr marL="711450" lvl="2" indent="-171450"/>
            <a:r>
              <a:rPr lang="en-US" sz="1050" dirty="0"/>
              <a:t>The same design has been used by our collaborators (Oxford).</a:t>
            </a:r>
          </a:p>
          <a:p>
            <a:pPr marL="711450" lvl="2" indent="-171450"/>
            <a:r>
              <a:rPr lang="en-US" sz="1050" dirty="0"/>
              <a:t>Field simulations have been done for the H atom bender.</a:t>
            </a:r>
          </a:p>
          <a:p>
            <a:pPr marL="711450" lvl="2" indent="-171450"/>
            <a:r>
              <a:rPr lang="en-US" sz="1050" dirty="0"/>
              <a:t>Design of bender is complete.  Parts are currently being manufactured.</a:t>
            </a:r>
          </a:p>
          <a:p>
            <a:pPr marL="711450" lvl="2" indent="-171450"/>
            <a:r>
              <a:rPr lang="en-US" sz="1050" dirty="0"/>
              <a:t>January, 2024 we will test bending of CH3 radicals at UBC.</a:t>
            </a:r>
          </a:p>
          <a:p>
            <a:endParaRPr lang="en-US" sz="11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DB46B-81BA-0D40-B2D2-49BDA729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3. Benders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E559F69-F6A1-EAE6-E9A6-F54DCD326B22}"/>
              </a:ext>
            </a:extLst>
          </p:cNvPr>
          <p:cNvSpPr txBox="1">
            <a:spLocks/>
          </p:cNvSpPr>
          <p:nvPr/>
        </p:nvSpPr>
        <p:spPr>
          <a:xfrm>
            <a:off x="1720656" y="961364"/>
            <a:ext cx="1189567" cy="3116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57200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PGothic" panose="020B0600070205080204" pitchFamily="34" charset="-128"/>
                <a:cs typeface="ＭＳ Ｐゴシック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Bender 1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C269590-B31F-ECE4-F1DB-A31170481B08}"/>
              </a:ext>
            </a:extLst>
          </p:cNvPr>
          <p:cNvSpPr txBox="1">
            <a:spLocks/>
          </p:cNvSpPr>
          <p:nvPr/>
        </p:nvSpPr>
        <p:spPr>
          <a:xfrm>
            <a:off x="4594504" y="1275606"/>
            <a:ext cx="4441991" cy="28083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15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0" indent="-180000" algn="l" defTabSz="457200" rtl="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5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540000" indent="-180000" algn="l" defTabSz="457200" rtl="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900000" indent="-180000" algn="l" defTabSz="457200" rtl="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500" b="0" i="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260000" indent="-180000" algn="l" defTabSz="457200" rtl="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500" b="0" i="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Role:  Send 121 nm cooling pulses through the bender to the trap</a:t>
            </a:r>
          </a:p>
          <a:p>
            <a:r>
              <a:rPr lang="en-US" sz="1100" b="1" dirty="0"/>
              <a:t>Requirement:</a:t>
            </a:r>
          </a:p>
          <a:p>
            <a:pPr marL="711450" lvl="2" indent="-171450"/>
            <a:r>
              <a:rPr lang="en-US" sz="1050" dirty="0"/>
              <a:t>Bend 45 degrees at 20-50 m/s</a:t>
            </a:r>
          </a:p>
          <a:p>
            <a:r>
              <a:rPr lang="en-US" sz="1100" b="1" dirty="0"/>
              <a:t>Design:</a:t>
            </a:r>
          </a:p>
          <a:p>
            <a:pPr marL="711450" lvl="2" indent="-171450"/>
            <a:r>
              <a:rPr lang="en-US" sz="1050" dirty="0"/>
              <a:t>Quadrupole electromagnetic bender</a:t>
            </a:r>
          </a:p>
          <a:p>
            <a:r>
              <a:rPr lang="en-US" sz="1100" b="1" dirty="0"/>
              <a:t>Status:</a:t>
            </a:r>
          </a:p>
          <a:p>
            <a:pPr marL="711450" lvl="2" indent="-171450"/>
            <a:r>
              <a:rPr lang="en-US" sz="1050" dirty="0"/>
              <a:t>A quadrupole electromagnetic bender has been previously built and tested at UBC on CH3 decelerator.</a:t>
            </a:r>
          </a:p>
          <a:p>
            <a:pPr marL="711450" lvl="2" indent="-171450"/>
            <a:r>
              <a:rPr lang="en-US" sz="1050" dirty="0"/>
              <a:t>Chukman, Tony, and Colin are working collaboratively to develop the bender.</a:t>
            </a:r>
          </a:p>
          <a:p>
            <a:endParaRPr lang="en-US" sz="1100" b="1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F5B2BDB-4D26-5E0C-F59D-08C4E75CE968}"/>
              </a:ext>
            </a:extLst>
          </p:cNvPr>
          <p:cNvSpPr txBox="1">
            <a:spLocks/>
          </p:cNvSpPr>
          <p:nvPr/>
        </p:nvSpPr>
        <p:spPr>
          <a:xfrm>
            <a:off x="6233779" y="963940"/>
            <a:ext cx="1189567" cy="3116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57200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PGothic" panose="020B0600070205080204" pitchFamily="34" charset="-128"/>
                <a:cs typeface="ＭＳ Ｐゴシック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Bender 2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50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5EADDB-82F6-97BA-DD48-892073D35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355726"/>
            <a:ext cx="5675061" cy="1898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53A910-1A97-E5DA-33BE-3539EA6A4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13" y="2847730"/>
            <a:ext cx="1615235" cy="14215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1">
                <a:extLst>
                  <a:ext uri="{FF2B5EF4-FFF2-40B4-BE49-F238E27FC236}">
                    <a16:creationId xmlns:a16="http://schemas.microsoft.com/office/drawing/2014/main" id="{AFE5D762-9518-4A3A-81E5-AA0F6107628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58989" y="723176"/>
                <a:ext cx="8001443" cy="2352630"/>
              </a:xfrm>
            </p:spPr>
            <p:txBody>
              <a:bodyPr/>
              <a:lstStyle/>
              <a:p>
                <a:r>
                  <a:rPr lang="en-US" sz="1600" b="1" dirty="0"/>
                  <a:t>How it Works: Operating Principle</a:t>
                </a:r>
              </a:p>
              <a:p>
                <a:pPr marL="825750" lvl="2" indent="-285750"/>
                <a:r>
                  <a:rPr lang="en-US" sz="1400" dirty="0"/>
                  <a:t>Blocks precursor and carrier gases while acting as a low-pass velocity filter</a:t>
                </a:r>
              </a:p>
              <a:p>
                <a:pPr marL="825750" lvl="2" indent="-285750"/>
                <a:r>
                  <a:rPr lang="en-US" sz="1400" dirty="0"/>
                  <a:t>Maximum guidable beam velocity in a curved guide: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𝑑𝐵</m:t>
                            </m:r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𝑑𝑟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1400" dirty="0"/>
                  <a:t>, where R is the bend radius, and dB(r)/</a:t>
                </a:r>
                <a:r>
                  <a:rPr lang="en-US" sz="1400" dirty="0" err="1"/>
                  <a:t>dr</a:t>
                </a:r>
                <a:r>
                  <a:rPr lang="en-US" sz="1400" dirty="0"/>
                  <a:t> is the magnetic field gradient in transverse direction.</a:t>
                </a:r>
              </a:p>
              <a:p>
                <a:pPr marL="825750" lvl="2" indent="-285750"/>
                <a:endParaRPr lang="en-US" sz="1400" dirty="0"/>
              </a:p>
            </p:txBody>
          </p:sp>
        </mc:Choice>
        <mc:Fallback>
          <p:sp>
            <p:nvSpPr>
              <p:cNvPr id="10" name="Text Placeholder 1">
                <a:extLst>
                  <a:ext uri="{FF2B5EF4-FFF2-40B4-BE49-F238E27FC236}">
                    <a16:creationId xmlns:a16="http://schemas.microsoft.com/office/drawing/2014/main" id="{AFE5D762-9518-4A3A-81E5-AA0F610762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58989" y="723176"/>
                <a:ext cx="8001443" cy="2352630"/>
              </a:xfrm>
              <a:blipFill>
                <a:blip r:embed="rId4"/>
                <a:stretch>
                  <a:fillRect l="-1523" t="-1036" r="-68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2">
            <a:extLst>
              <a:ext uri="{FF2B5EF4-FFF2-40B4-BE49-F238E27FC236}">
                <a16:creationId xmlns:a16="http://schemas.microsoft.com/office/drawing/2014/main" id="{AD580A7A-D2BA-43E5-89C4-BB47C098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3.1. Permanent Magnet Halbach Array Bender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EC3AE5-9212-4D6C-8CFF-1747C16A51EC}"/>
              </a:ext>
            </a:extLst>
          </p:cNvPr>
          <p:cNvCxnSpPr/>
          <p:nvPr/>
        </p:nvCxnSpPr>
        <p:spPr>
          <a:xfrm flipV="1">
            <a:off x="5765120" y="3102505"/>
            <a:ext cx="576064" cy="360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519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FE5D762-9518-4A3A-81E5-AA0F61076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989" y="723176"/>
            <a:ext cx="4761083" cy="408414"/>
          </a:xfrm>
        </p:spPr>
        <p:txBody>
          <a:bodyPr/>
          <a:lstStyle/>
          <a:p>
            <a:r>
              <a:rPr lang="en-US" sz="1600" b="1" dirty="0"/>
              <a:t>Design Overview:  Magnet Selection in COMSOL</a:t>
            </a:r>
          </a:p>
          <a:p>
            <a:pPr marL="825750" lvl="2" indent="-285750"/>
            <a:endParaRPr lang="en-US" sz="1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D580A7A-D2BA-43E5-89C4-BB47C0987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5" y="411510"/>
            <a:ext cx="7908520" cy="31166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3.1. Permanent Magnet Halbach Array Bender</a:t>
            </a:r>
            <a:endParaRPr lang="en-US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839C9-91C1-43B9-932A-F10956352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7614"/>
            <a:ext cx="4508539" cy="2997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DE557F-C821-41E0-B72F-1A3A41982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05"/>
          <a:stretch/>
        </p:blipFill>
        <p:spPr>
          <a:xfrm>
            <a:off x="5095114" y="1376365"/>
            <a:ext cx="3589897" cy="29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18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BC Brand 1">
      <a:dk1>
        <a:srgbClr val="002040"/>
      </a:dk1>
      <a:lt1>
        <a:sysClr val="window" lastClr="FFFFFF"/>
      </a:lt1>
      <a:dk2>
        <a:srgbClr val="486B7F"/>
      </a:dk2>
      <a:lt2>
        <a:srgbClr val="EEECE1"/>
      </a:lt2>
      <a:accent1>
        <a:srgbClr val="002040"/>
      </a:accent1>
      <a:accent2>
        <a:srgbClr val="2E526B"/>
      </a:accent2>
      <a:accent3>
        <a:srgbClr val="6A8999"/>
      </a:accent3>
      <a:accent4>
        <a:srgbClr val="A7B9C1"/>
      </a:accent4>
      <a:accent5>
        <a:srgbClr val="BECBD0"/>
      </a:accent5>
      <a:accent6>
        <a:srgbClr val="D0DCD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C2989382E91746962F0C859D7503F4" ma:contentTypeVersion="12" ma:contentTypeDescription="Create a new document." ma:contentTypeScope="" ma:versionID="2378dcb1259b87d246345fd1234524b4">
  <xsd:schema xmlns:xsd="http://www.w3.org/2001/XMLSchema" xmlns:xs="http://www.w3.org/2001/XMLSchema" xmlns:p="http://schemas.microsoft.com/office/2006/metadata/properties" xmlns:ns2="dce16e73-9ace-4c75-91da-503e8264b7ea" xmlns:ns3="eda07789-38b1-46ee-8bcf-54016269a503" targetNamespace="http://schemas.microsoft.com/office/2006/metadata/properties" ma:root="true" ma:fieldsID="d84bc3bc4a722adcf2006d46f1e31437" ns2:_="" ns3:_="">
    <xsd:import namespace="dce16e73-9ace-4c75-91da-503e8264b7ea"/>
    <xsd:import namespace="eda07789-38b1-46ee-8bcf-54016269a5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16e73-9ace-4c75-91da-503e8264b7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ae3b54c-c226-4f74-9573-cd9558e4d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a07789-38b1-46ee-8bcf-54016269a50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5bb9cf5-a727-4ee3-8f17-a1588d4f8425}" ma:internalName="TaxCatchAll" ma:showField="CatchAllData" ma:web="eda07789-38b1-46ee-8bcf-54016269a5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a07789-38b1-46ee-8bcf-54016269a503" xsi:nil="true"/>
    <lcf76f155ced4ddcb4097134ff3c332f xmlns="dce16e73-9ace-4c75-91da-503e8264b7e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DE01FCF-A9E0-43B7-BB7F-2166394BD747}"/>
</file>

<file path=customXml/itemProps2.xml><?xml version="1.0" encoding="utf-8"?>
<ds:datastoreItem xmlns:ds="http://schemas.openxmlformats.org/officeDocument/2006/customXml" ds:itemID="{FBD9D1E9-C0AD-4015-9FDF-9958A3DFF9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387754-251E-4C5A-A74D-C5F5858A90FC}">
  <ds:schemaRefs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dce16e73-9ace-4c75-91da-503e8264b7ea"/>
    <ds:schemaRef ds:uri="http://schemas.microsoft.com/office/infopath/2007/PartnerControls"/>
    <ds:schemaRef ds:uri="eda07789-38b1-46ee-8bcf-54016269a50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9191</TotalTime>
  <Words>1279</Words>
  <Application>Microsoft Office PowerPoint</Application>
  <PresentationFormat>On-screen Show (16:9)</PresentationFormat>
  <Paragraphs>144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 Math</vt:lpstr>
      <vt:lpstr>Helvetica</vt:lpstr>
      <vt:lpstr>Whitney Book</vt:lpstr>
      <vt:lpstr>Office Theme</vt:lpstr>
      <vt:lpstr>Extended HAICU Meeting </vt:lpstr>
      <vt:lpstr>2. Decelerators</vt:lpstr>
      <vt:lpstr>2. Decelerators</vt:lpstr>
      <vt:lpstr>2. Decelerators</vt:lpstr>
      <vt:lpstr>2. Decelerators</vt:lpstr>
      <vt:lpstr>2. Decelerators</vt:lpstr>
      <vt:lpstr>3. Benders</vt:lpstr>
      <vt:lpstr>3.1. Permanent Magnet Halbach Array Bender</vt:lpstr>
      <vt:lpstr>3.1. Permanent Magnet Halbach Array Bender</vt:lpstr>
      <vt:lpstr>3.1. Permanent Magnet Halbach Array Bender</vt:lpstr>
      <vt:lpstr>3.1. Permanent Magnet Halbach Array Bender</vt:lpstr>
      <vt:lpstr>3.2. Electromagnetic Bender</vt:lpstr>
      <vt:lpstr>3.2. Electromagnetic Bender</vt:lpstr>
      <vt:lpstr>Click to edit Master title style</vt:lpstr>
      <vt:lpstr>2. Decelerators</vt:lpstr>
      <vt:lpstr>2. Decelerators</vt:lpstr>
      <vt:lpstr>3.1. Permanent Magnet Halbach Array Bender</vt:lpstr>
      <vt:lpstr>3.1. Permanent Magnet Halbach Array Bender</vt:lpstr>
      <vt:lpstr>3.2. Electromagnetic Bender</vt:lpstr>
      <vt:lpstr>3.2. Electromagnetic Bender</vt:lpstr>
    </vt:vector>
  </TitlesOfParts>
  <Manager/>
  <Company>UBC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UBC Powerpoint template (text)</dc:title>
  <dc:subject/>
  <dc:creator>Colin Noort</dc:creator>
  <cp:keywords/>
  <dc:description/>
  <cp:lastModifiedBy>Colin Noort</cp:lastModifiedBy>
  <cp:revision>298</cp:revision>
  <cp:lastPrinted>2016-07-11T18:15:24Z</cp:lastPrinted>
  <dcterms:created xsi:type="dcterms:W3CDTF">2010-06-15T20:07:28Z</dcterms:created>
  <dcterms:modified xsi:type="dcterms:W3CDTF">2023-12-22T19:45:59Z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0x0101005BC2989382E91746962F0C859D7503F4</vt:lpwstr>
  </property>
</Properties>
</file>