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>
        <p:scale>
          <a:sx n="75" d="100"/>
          <a:sy n="75" d="100"/>
        </p:scale>
        <p:origin x="7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BC41B-E81D-4DB5-A748-F560D21F8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292101"/>
            <a:ext cx="10572000" cy="4128098"/>
          </a:xfrm>
        </p:spPr>
        <p:txBody>
          <a:bodyPr/>
          <a:lstStyle/>
          <a:p>
            <a:pPr algn="ctr"/>
            <a:r>
              <a:rPr lang="en-US" dirty="0"/>
              <a:t>HAICU Update</a:t>
            </a:r>
            <a:br>
              <a:rPr lang="en-US" dirty="0"/>
            </a:br>
            <a:r>
              <a:rPr lang="en-US" dirty="0"/>
              <a:t>UBC </a:t>
            </a:r>
            <a:r>
              <a:rPr lang="en-US" dirty="0" err="1"/>
              <a:t>Momose</a:t>
            </a:r>
            <a:r>
              <a:rPr lang="en-US" dirty="0"/>
              <a:t> Lab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8CD75C-1ABE-4E65-BEE3-D65E7D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2336800"/>
            <a:ext cx="10572000" cy="1334247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HAICU Controls Status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-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31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0ED3B-032B-4197-8758-FBE96376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Control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F73A-1C23-4DF8-94D7-67D02C1C7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5176619" cy="4188525"/>
          </a:xfrm>
        </p:spPr>
        <p:txBody>
          <a:bodyPr>
            <a:normAutofit/>
          </a:bodyPr>
          <a:lstStyle/>
          <a:p>
            <a:r>
              <a:rPr lang="en-US" dirty="0"/>
              <a:t>Deliverables</a:t>
            </a:r>
          </a:p>
          <a:p>
            <a:pPr lvl="1"/>
            <a:r>
              <a:rPr lang="en-US" dirty="0"/>
              <a:t>Precisely timed controls of apparatus to deliver a 20 m/s packet of ions at the entrance to the trap</a:t>
            </a:r>
            <a:endParaRPr lang="en-CA" dirty="0"/>
          </a:p>
          <a:p>
            <a:pPr>
              <a:buFont typeface="+mj-lt"/>
              <a:buAutoNum type="arabicPeriod"/>
            </a:pPr>
            <a:r>
              <a:rPr lang="en-US" dirty="0"/>
              <a:t>The UBC delivered components each have drive electronics so a single TTL edge can be used to initiate operation. </a:t>
            </a:r>
          </a:p>
          <a:p>
            <a:pPr>
              <a:buFont typeface="+mj-lt"/>
              <a:buAutoNum type="arabicPeriod"/>
            </a:pPr>
            <a:r>
              <a:rPr lang="en-US" dirty="0"/>
              <a:t>Laser detection requires 10 Hz flashlamp and Q-Switch (system heartbeat)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D51F9B-AAA1-41A7-8730-5A9227573B0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347670" y="2088191"/>
            <a:ext cx="5486400" cy="236283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309AB72-D71A-4E75-9EB8-DAB12E78C75A}"/>
              </a:ext>
            </a:extLst>
          </p:cNvPr>
          <p:cNvSpPr txBox="1"/>
          <p:nvPr/>
        </p:nvSpPr>
        <p:spPr>
          <a:xfrm>
            <a:off x="7533313" y="2776648"/>
            <a:ext cx="318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highlight>
                  <a:srgbClr val="FFFF00"/>
                </a:highlight>
              </a:rPr>
              <a:t>1</a:t>
            </a:r>
            <a:endParaRPr lang="en-CA" dirty="0">
              <a:solidFill>
                <a:schemeClr val="bg1">
                  <a:lumMod val="85000"/>
                  <a:lumOff val="1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9DA118-0BD7-4A92-8B86-AF6F2E6DA9ED}"/>
              </a:ext>
            </a:extLst>
          </p:cNvPr>
          <p:cNvSpPr txBox="1"/>
          <p:nvPr/>
        </p:nvSpPr>
        <p:spPr>
          <a:xfrm>
            <a:off x="8931479" y="3429000"/>
            <a:ext cx="318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highlight>
                  <a:srgbClr val="FFFF00"/>
                </a:highlight>
              </a:rPr>
              <a:t>2</a:t>
            </a:r>
            <a:endParaRPr lang="en-CA" dirty="0">
              <a:solidFill>
                <a:schemeClr val="bg1">
                  <a:lumMod val="85000"/>
                  <a:lumOff val="1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B116A8-F292-4367-8345-DD4BCCC061B2}"/>
              </a:ext>
            </a:extLst>
          </p:cNvPr>
          <p:cNvSpPr txBox="1"/>
          <p:nvPr/>
        </p:nvSpPr>
        <p:spPr>
          <a:xfrm>
            <a:off x="9652932" y="3429000"/>
            <a:ext cx="318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highlight>
                  <a:srgbClr val="FFFF00"/>
                </a:highlight>
              </a:rPr>
              <a:t>3</a:t>
            </a:r>
            <a:endParaRPr lang="en-CA" dirty="0">
              <a:solidFill>
                <a:schemeClr val="bg1">
                  <a:lumMod val="85000"/>
                  <a:lumOff val="1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93DD2B-8D21-4C1D-A2A9-6592CF109CEC}"/>
              </a:ext>
            </a:extLst>
          </p:cNvPr>
          <p:cNvSpPr txBox="1"/>
          <p:nvPr/>
        </p:nvSpPr>
        <p:spPr>
          <a:xfrm>
            <a:off x="10066790" y="3171039"/>
            <a:ext cx="229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highlight>
                  <a:srgbClr val="FFFF00"/>
                </a:highlight>
              </a:rPr>
              <a:t>4</a:t>
            </a:r>
            <a:endParaRPr lang="en-CA" dirty="0">
              <a:solidFill>
                <a:schemeClr val="bg1">
                  <a:lumMod val="85000"/>
                  <a:lumOff val="1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338820-C9FD-42CF-884F-69530D016C51}"/>
              </a:ext>
            </a:extLst>
          </p:cNvPr>
          <p:cNvSpPr txBox="1"/>
          <p:nvPr/>
        </p:nvSpPr>
        <p:spPr>
          <a:xfrm>
            <a:off x="10324051" y="2776648"/>
            <a:ext cx="229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highlight>
                  <a:srgbClr val="FFFF00"/>
                </a:highlight>
              </a:rPr>
              <a:t>5</a:t>
            </a:r>
            <a:endParaRPr lang="en-CA" dirty="0">
              <a:solidFill>
                <a:schemeClr val="bg1">
                  <a:lumMod val="85000"/>
                  <a:lumOff val="1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3F3881-7BD4-4701-9090-92E012ABFC7A}"/>
              </a:ext>
            </a:extLst>
          </p:cNvPr>
          <p:cNvSpPr txBox="1"/>
          <p:nvPr/>
        </p:nvSpPr>
        <p:spPr>
          <a:xfrm>
            <a:off x="11218877" y="2591982"/>
            <a:ext cx="229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highlight>
                  <a:srgbClr val="FFFF00"/>
                </a:highlight>
              </a:rPr>
              <a:t>6</a:t>
            </a:r>
            <a:endParaRPr lang="en-CA" dirty="0">
              <a:solidFill>
                <a:schemeClr val="bg1">
                  <a:lumMod val="85000"/>
                  <a:lumOff val="1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C1482C8-04F7-4CDA-977E-7165C81DA746}"/>
              </a:ext>
            </a:extLst>
          </p:cNvPr>
          <p:cNvSpPr txBox="1">
            <a:spLocks/>
          </p:cNvSpPr>
          <p:nvPr/>
        </p:nvSpPr>
        <p:spPr>
          <a:xfrm>
            <a:off x="6502559" y="4714613"/>
            <a:ext cx="5176619" cy="177169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System timing controller</a:t>
            </a:r>
          </a:p>
          <a:p>
            <a:pPr lvl="1"/>
            <a:r>
              <a:rPr lang="en-US" dirty="0"/>
              <a:t>Two BNC Digital Delay Generators will generate trigger signals for each component of the system</a:t>
            </a:r>
          </a:p>
          <a:p>
            <a:pPr lvl="1"/>
            <a:r>
              <a:rPr lang="en-US" dirty="0"/>
              <a:t>If required (for instance, during alignment) the laser Flash and </a:t>
            </a:r>
            <a:r>
              <a:rPr lang="en-US" dirty="0" err="1"/>
              <a:t>Qswitch</a:t>
            </a:r>
            <a:r>
              <a:rPr lang="en-US" dirty="0"/>
              <a:t> are also generated by the DDG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833F3B6-A3AD-4228-96F6-64C02108D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2690" y="2222287"/>
            <a:ext cx="837577" cy="5975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F1D411A-D754-4F4C-9C95-A38C2086A5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4877" y="2222287"/>
            <a:ext cx="837577" cy="59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2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AC05A-4B61-48AE-8B68-26FC3BE4C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285225"/>
            <a:ext cx="10571998" cy="1434517"/>
          </a:xfrm>
        </p:spPr>
        <p:txBody>
          <a:bodyPr/>
          <a:lstStyle/>
          <a:p>
            <a:pPr algn="ctr"/>
            <a:r>
              <a:rPr lang="en-US" dirty="0"/>
              <a:t>Decelerator Electronics </a:t>
            </a:r>
            <a:br>
              <a:rPr lang="en-US" dirty="0"/>
            </a:br>
            <a:r>
              <a:rPr lang="en-US" dirty="0"/>
              <a:t> MLD Development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CF4BD-693D-4BD6-909C-87C7036F6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decelerator electronics will require more than 270 channels of digital control with 10 </a:t>
            </a:r>
            <a:r>
              <a:rPr lang="en-US" dirty="0" err="1"/>
              <a:t>nS</a:t>
            </a:r>
            <a:r>
              <a:rPr lang="en-US" dirty="0"/>
              <a:t> edge placement resolution.  A UBC design Multi-Line Driver (MLD) can provide 96 lines, so 4 MLDs will be used for HAICU decelerator control.</a:t>
            </a:r>
          </a:p>
          <a:p>
            <a:pPr lvl="1"/>
            <a:r>
              <a:rPr lang="en-US" dirty="0"/>
              <a:t>TRIUMF Digital Development Team has rewritten firmware and Host software to improve performance and stability.</a:t>
            </a:r>
          </a:p>
          <a:p>
            <a:r>
              <a:rPr lang="en-US" dirty="0"/>
              <a:t>P</a:t>
            </a:r>
            <a:r>
              <a:rPr lang="en-CA" dirty="0" err="1"/>
              <a:t>rogress</a:t>
            </a:r>
            <a:endParaRPr lang="en-CA" dirty="0"/>
          </a:p>
          <a:p>
            <a:pPr lvl="1"/>
            <a:r>
              <a:rPr lang="en-US" dirty="0"/>
              <a:t>Stable USB control ready for use in January</a:t>
            </a:r>
          </a:p>
          <a:p>
            <a:pPr lvl="1"/>
            <a:r>
              <a:rPr lang="en-US" dirty="0"/>
              <a:t>Conversion to Ethernet ready for us in March (but conversion is transparent to other software).</a:t>
            </a:r>
          </a:p>
          <a:p>
            <a:pPr lvl="1"/>
            <a:r>
              <a:rPr lang="en-US" dirty="0"/>
              <a:t>Issues such as FPGA module end of life and useability enhancements will follow</a:t>
            </a:r>
          </a:p>
          <a:p>
            <a:r>
              <a:rPr lang="en-US" dirty="0"/>
              <a:t>Outlook</a:t>
            </a:r>
          </a:p>
          <a:p>
            <a:pPr lvl="1"/>
            <a:r>
              <a:rPr lang="en-US" dirty="0"/>
              <a:t>Ethernet capability added by March will improve noise immunity and stability and simplify setup. </a:t>
            </a:r>
          </a:p>
          <a:p>
            <a:r>
              <a:rPr lang="en-US" dirty="0"/>
              <a:t>Risks</a:t>
            </a:r>
          </a:p>
          <a:p>
            <a:pPr lvl="1"/>
            <a:r>
              <a:rPr lang="en-CA" dirty="0"/>
              <a:t>Resources from Electronics Group are currently unofficially provided to our group.  We should apply for approved resources to ensure that programming work can be done to some schedule.</a:t>
            </a:r>
          </a:p>
        </p:txBody>
      </p:sp>
    </p:spTree>
    <p:extLst>
      <p:ext uri="{BB962C8B-B14F-4D97-AF65-F5344CB8AC3E}">
        <p14:creationId xmlns:p14="http://schemas.microsoft.com/office/powerpoint/2010/main" val="198205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AC05A-4B61-48AE-8B68-26FC3BE4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Control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CF4BD-693D-4BD6-909C-87C7036F6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4676077" cy="40946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Scope</a:t>
            </a:r>
          </a:p>
          <a:p>
            <a:pPr lvl="1"/>
            <a:r>
              <a:rPr lang="en-US" dirty="0"/>
              <a:t>Coordination of the activation of each subsystem to achieve desired packet of H2 arriving at the trap.</a:t>
            </a:r>
          </a:p>
          <a:p>
            <a:pPr lvl="1"/>
            <a:r>
              <a:rPr lang="en-US" dirty="0"/>
              <a:t>Using 2x 8 channel BNC DDG to trigger nozzle, deceleration stages, bender, and detection laser.</a:t>
            </a:r>
            <a:endParaRPr lang="en-CA" dirty="0"/>
          </a:p>
          <a:p>
            <a:r>
              <a:rPr lang="en-US" dirty="0"/>
              <a:t>P</a:t>
            </a:r>
            <a:r>
              <a:rPr lang="en-CA" dirty="0" err="1"/>
              <a:t>rogress</a:t>
            </a:r>
            <a:endParaRPr lang="en-CA" dirty="0"/>
          </a:p>
          <a:p>
            <a:pPr lvl="1"/>
            <a:r>
              <a:rPr lang="en-US" dirty="0" err="1"/>
              <a:t>Momose</a:t>
            </a:r>
            <a:r>
              <a:rPr lang="en-US" dirty="0"/>
              <a:t> lab has existing platform for this</a:t>
            </a:r>
          </a:p>
          <a:p>
            <a:r>
              <a:rPr lang="en-US" dirty="0"/>
              <a:t>Outlook</a:t>
            </a:r>
          </a:p>
          <a:p>
            <a:pPr lvl="1"/>
            <a:r>
              <a:rPr lang="en-US" dirty="0"/>
              <a:t>Ready.</a:t>
            </a:r>
          </a:p>
          <a:p>
            <a:r>
              <a:rPr lang="en-US" dirty="0"/>
              <a:t>Risks</a:t>
            </a:r>
          </a:p>
          <a:p>
            <a:pPr lvl="1"/>
            <a:r>
              <a:rPr lang="en-US" dirty="0"/>
              <a:t>None anticipated.</a:t>
            </a: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8D8961-E34A-4E62-B07E-FC7206661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849" y="2779428"/>
            <a:ext cx="5327073" cy="310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30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AC05A-4B61-48AE-8B68-26FC3BE4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Monitoring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CF4BD-693D-4BD6-909C-87C7036F6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4676077" cy="4094623"/>
          </a:xfrm>
        </p:spPr>
        <p:txBody>
          <a:bodyPr>
            <a:normAutofit/>
          </a:bodyPr>
          <a:lstStyle/>
          <a:p>
            <a:r>
              <a:rPr lang="en-US" dirty="0"/>
              <a:t>Requirement</a:t>
            </a:r>
          </a:p>
          <a:p>
            <a:pPr lvl="1"/>
            <a:r>
              <a:rPr lang="en-US" dirty="0"/>
              <a:t>Shot to shot monitoring of current through each decelerator trap for tuning and failure detection</a:t>
            </a:r>
            <a:endParaRPr lang="en-CA" dirty="0"/>
          </a:p>
          <a:p>
            <a:r>
              <a:rPr lang="en-US" dirty="0"/>
              <a:t>P</a:t>
            </a:r>
            <a:r>
              <a:rPr lang="en-CA" dirty="0" err="1"/>
              <a:t>rogress</a:t>
            </a:r>
            <a:endParaRPr lang="en-CA" dirty="0"/>
          </a:p>
          <a:p>
            <a:pPr lvl="1"/>
            <a:r>
              <a:rPr lang="en-US" dirty="0" err="1"/>
              <a:t>Momose</a:t>
            </a:r>
            <a:r>
              <a:rPr lang="en-US" dirty="0"/>
              <a:t> lab has existing platform for this working on a 16 </a:t>
            </a:r>
            <a:r>
              <a:rPr lang="en-US" dirty="0" err="1"/>
              <a:t>tunebox</a:t>
            </a:r>
            <a:r>
              <a:rPr lang="en-US" dirty="0"/>
              <a:t> system</a:t>
            </a:r>
          </a:p>
          <a:p>
            <a:r>
              <a:rPr lang="en-US" dirty="0"/>
              <a:t>Outlook</a:t>
            </a:r>
          </a:p>
          <a:p>
            <a:pPr lvl="1"/>
            <a:r>
              <a:rPr lang="en-US" dirty="0"/>
              <a:t>32 </a:t>
            </a:r>
            <a:r>
              <a:rPr lang="en-US" dirty="0" err="1"/>
              <a:t>tunebox</a:t>
            </a:r>
            <a:r>
              <a:rPr lang="en-US" dirty="0"/>
              <a:t> system ready for March. </a:t>
            </a:r>
          </a:p>
          <a:p>
            <a:r>
              <a:rPr lang="en-US" dirty="0"/>
              <a:t>Risks</a:t>
            </a:r>
          </a:p>
          <a:p>
            <a:pPr lvl="1"/>
            <a:r>
              <a:rPr lang="en-US" dirty="0"/>
              <a:t>None anticipated.</a:t>
            </a:r>
          </a:p>
          <a:p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4A51BB-AC89-441D-861A-CEF1F0BBA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592" y="2222287"/>
            <a:ext cx="5399714" cy="267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3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C2989382E91746962F0C859D7503F4" ma:contentTypeVersion="12" ma:contentTypeDescription="Create a new document." ma:contentTypeScope="" ma:versionID="2378dcb1259b87d246345fd1234524b4">
  <xsd:schema xmlns:xsd="http://www.w3.org/2001/XMLSchema" xmlns:xs="http://www.w3.org/2001/XMLSchema" xmlns:p="http://schemas.microsoft.com/office/2006/metadata/properties" xmlns:ns2="dce16e73-9ace-4c75-91da-503e8264b7ea" xmlns:ns3="eda07789-38b1-46ee-8bcf-54016269a503" targetNamespace="http://schemas.microsoft.com/office/2006/metadata/properties" ma:root="true" ma:fieldsID="d84bc3bc4a722adcf2006d46f1e31437" ns2:_="" ns3:_="">
    <xsd:import namespace="dce16e73-9ace-4c75-91da-503e8264b7ea"/>
    <xsd:import namespace="eda07789-38b1-46ee-8bcf-54016269a5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e16e73-9ace-4c75-91da-503e8264b7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ae3b54c-c226-4f74-9573-cd9558e4dc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07789-38b1-46ee-8bcf-54016269a5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5bb9cf5-a727-4ee3-8f17-a1588d4f8425}" ma:internalName="TaxCatchAll" ma:showField="CatchAllData" ma:web="eda07789-38b1-46ee-8bcf-54016269a5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a07789-38b1-46ee-8bcf-54016269a503" xsi:nil="true"/>
    <lcf76f155ced4ddcb4097134ff3c332f xmlns="dce16e73-9ace-4c75-91da-503e8264b7e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A25B18E-E454-4955-AB85-3894BF1A35EC}"/>
</file>

<file path=customXml/itemProps2.xml><?xml version="1.0" encoding="utf-8"?>
<ds:datastoreItem xmlns:ds="http://schemas.openxmlformats.org/officeDocument/2006/customXml" ds:itemID="{3C4D04E2-DBDE-4B0D-8DD6-BC1048AF563C}"/>
</file>

<file path=customXml/itemProps3.xml><?xml version="1.0" encoding="utf-8"?>
<ds:datastoreItem xmlns:ds="http://schemas.openxmlformats.org/officeDocument/2006/customXml" ds:itemID="{1B4DAF2C-931F-4D70-AF98-BB4FA09620A3}"/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658</TotalTime>
  <Words>366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Quotable</vt:lpstr>
      <vt:lpstr>HAICU Update UBC Momose Lab   </vt:lpstr>
      <vt:lpstr>System Control</vt:lpstr>
      <vt:lpstr>Decelerator Electronics   MLD Development</vt:lpstr>
      <vt:lpstr>System Control </vt:lpstr>
      <vt:lpstr>Performance Monitoring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HAICU Update – UBC Momose Lab</dc:title>
  <dc:creator>Mittertreiner, Tony</dc:creator>
  <cp:lastModifiedBy>Mittertreiner, Tony</cp:lastModifiedBy>
  <cp:revision>30</cp:revision>
  <dcterms:created xsi:type="dcterms:W3CDTF">2023-12-13T16:35:28Z</dcterms:created>
  <dcterms:modified xsi:type="dcterms:W3CDTF">2023-12-20T22:00:51Z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0x0101005BC2989382E91746962F0C859D7503F4</vt:lpwstr>
  </property>
</Properties>
</file>