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91" r:id="rId2"/>
    <p:sldId id="324" r:id="rId3"/>
    <p:sldId id="341" r:id="rId4"/>
    <p:sldId id="339" r:id="rId5"/>
    <p:sldId id="340" r:id="rId6"/>
    <p:sldId id="319" r:id="rId7"/>
    <p:sldId id="309" r:id="rId8"/>
    <p:sldId id="336" r:id="rId9"/>
    <p:sldId id="338" r:id="rId10"/>
    <p:sldId id="310" r:id="rId11"/>
    <p:sldId id="334" r:id="rId12"/>
    <p:sldId id="314" r:id="rId13"/>
    <p:sldId id="312" r:id="rId14"/>
    <p:sldId id="320" r:id="rId15"/>
    <p:sldId id="333" r:id="rId16"/>
    <p:sldId id="313" r:id="rId17"/>
    <p:sldId id="326" r:id="rId18"/>
    <p:sldId id="332" r:id="rId19"/>
    <p:sldId id="327" r:id="rId20"/>
    <p:sldId id="328" r:id="rId21"/>
    <p:sldId id="329" r:id="rId22"/>
    <p:sldId id="330" r:id="rId23"/>
    <p:sldId id="331" r:id="rId24"/>
    <p:sldId id="317" r:id="rId25"/>
  </p:sldIdLst>
  <p:sldSz cx="9144000" cy="5143500" type="screen16x9"/>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clrMru>
    <a:srgbClr val="BFBFBF"/>
    <a:srgbClr val="000000"/>
    <a:srgbClr val="FF82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6"/>
    <p:restoredTop sz="87102"/>
  </p:normalViewPr>
  <p:slideViewPr>
    <p:cSldViewPr snapToObjects="1">
      <p:cViewPr varScale="1">
        <p:scale>
          <a:sx n="165" d="100"/>
          <a:sy n="165" d="100"/>
        </p:scale>
        <p:origin x="208" y="84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Objects="1">
      <p:cViewPr varScale="1">
        <p:scale>
          <a:sx n="100" d="100"/>
          <a:sy n="100" d="100"/>
        </p:scale>
        <p:origin x="-428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AD1E1A-9E47-8642-97EF-A5D03C64058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D42E8D6-892D-0649-82F5-7755A6E244E1}"/>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E534663B-4560-7140-899E-F04AFBF88359}" type="datetime1">
              <a:rPr lang="en-US" altLang="en-US"/>
              <a:pPr>
                <a:defRPr/>
              </a:pPr>
              <a:t>12/22/23</a:t>
            </a:fld>
            <a:endParaRPr lang="en-US" altLang="en-US"/>
          </a:p>
        </p:txBody>
      </p:sp>
      <p:sp>
        <p:nvSpPr>
          <p:cNvPr id="4" name="Slide Image Placeholder 3">
            <a:extLst>
              <a:ext uri="{FF2B5EF4-FFF2-40B4-BE49-F238E27FC236}">
                <a16:creationId xmlns:a16="http://schemas.microsoft.com/office/drawing/2014/main" id="{A5CBCFE4-8BCF-E24E-AE08-D841580825CB}"/>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4F2C32E-D161-2D4D-83CC-116380BF61F7}"/>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27D1E0FD-5AEE-C645-AA9B-8DE081CD162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9572C9AF-D52B-0B4A-AA1D-61389843C96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0A06DF2-6162-2348-8FB7-694DF2230B3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76FEED3B-8455-B548-8697-120F63B481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12B52BCE-A53D-FD46-9112-4D9E002F46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2531" name="Slide Number Placeholder 3">
            <a:extLst>
              <a:ext uri="{FF2B5EF4-FFF2-40B4-BE49-F238E27FC236}">
                <a16:creationId xmlns:a16="http://schemas.microsoft.com/office/drawing/2014/main" id="{0E5ABFC4-BC6C-B94F-9AC9-C8F1F22572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7C4817B-3514-004B-A9D8-02B2905A5B1D}"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A06DF2-6162-2348-8FB7-694DF2230B30}" type="slidenum">
              <a:rPr lang="en-US" altLang="en-US" smtClean="0"/>
              <a:pPr>
                <a:defRPr/>
              </a:pPr>
              <a:t>13</a:t>
            </a:fld>
            <a:endParaRPr lang="en-US" altLang="en-US"/>
          </a:p>
        </p:txBody>
      </p:sp>
    </p:spTree>
    <p:extLst>
      <p:ext uri="{BB962C8B-B14F-4D97-AF65-F5344CB8AC3E}">
        <p14:creationId xmlns:p14="http://schemas.microsoft.com/office/powerpoint/2010/main" val="1172663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allow the coherent state to freely propagate in this Kerr oscillator potential, the coherent state doesn’t preserve. The average position of the oscillator spreads and washes out, so that the average position is at zero, until when time equals to pi, where we have a resurgence of signal and half-revival time. </a:t>
            </a:r>
          </a:p>
        </p:txBody>
      </p:sp>
      <p:sp>
        <p:nvSpPr>
          <p:cNvPr id="4" name="Slide Number Placeholder 3"/>
          <p:cNvSpPr>
            <a:spLocks noGrp="1"/>
          </p:cNvSpPr>
          <p:nvPr>
            <p:ph type="sldNum" sz="quarter" idx="5"/>
          </p:nvPr>
        </p:nvSpPr>
        <p:spPr/>
        <p:txBody>
          <a:bodyPr/>
          <a:lstStyle/>
          <a:p>
            <a:pPr>
              <a:defRPr/>
            </a:pPr>
            <a:fld id="{E0A06DF2-6162-2348-8FB7-694DF2230B30}" type="slidenum">
              <a:rPr lang="en-US" altLang="en-US" smtClean="0"/>
              <a:pPr>
                <a:defRPr/>
              </a:pPr>
              <a:t>14</a:t>
            </a:fld>
            <a:endParaRPr lang="en-US" altLang="en-US"/>
          </a:p>
        </p:txBody>
      </p:sp>
    </p:spTree>
    <p:extLst>
      <p:ext uri="{BB962C8B-B14F-4D97-AF65-F5344CB8AC3E}">
        <p14:creationId xmlns:p14="http://schemas.microsoft.com/office/powerpoint/2010/main" val="123189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A06DF2-6162-2348-8FB7-694DF2230B30}" type="slidenum">
              <a:rPr lang="en-US" altLang="en-US" smtClean="0"/>
              <a:pPr>
                <a:defRPr/>
              </a:pPr>
              <a:t>15</a:t>
            </a:fld>
            <a:endParaRPr lang="en-US" altLang="en-US"/>
          </a:p>
        </p:txBody>
      </p:sp>
    </p:spTree>
    <p:extLst>
      <p:ext uri="{BB962C8B-B14F-4D97-AF65-F5344CB8AC3E}">
        <p14:creationId xmlns:p14="http://schemas.microsoft.com/office/powerpoint/2010/main" val="2259098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ym typeface="Wingdings" pitchFamily="2" charset="2"/>
              </a:rPr>
              <a:t>Symmetric distribution of the operator uncertainties:</a:t>
            </a:r>
            <a:endParaRPr lang="en-US" dirty="0"/>
          </a:p>
        </p:txBody>
      </p:sp>
      <p:sp>
        <p:nvSpPr>
          <p:cNvPr id="4" name="Slide Number Placeholder 3"/>
          <p:cNvSpPr>
            <a:spLocks noGrp="1"/>
          </p:cNvSpPr>
          <p:nvPr>
            <p:ph type="sldNum" sz="quarter" idx="5"/>
          </p:nvPr>
        </p:nvSpPr>
        <p:spPr/>
        <p:txBody>
          <a:bodyPr/>
          <a:lstStyle/>
          <a:p>
            <a:pPr>
              <a:defRPr/>
            </a:pPr>
            <a:fld id="{E0A06DF2-6162-2348-8FB7-694DF2230B30}" type="slidenum">
              <a:rPr lang="en-US" altLang="en-US" smtClean="0"/>
              <a:pPr>
                <a:defRPr/>
              </a:pPr>
              <a:t>16</a:t>
            </a:fld>
            <a:endParaRPr lang="en-US" altLang="en-US"/>
          </a:p>
        </p:txBody>
      </p:sp>
    </p:spTree>
    <p:extLst>
      <p:ext uri="{BB962C8B-B14F-4D97-AF65-F5344CB8AC3E}">
        <p14:creationId xmlns:p14="http://schemas.microsoft.com/office/powerpoint/2010/main" val="2018722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A06DF2-6162-2348-8FB7-694DF2230B30}" type="slidenum">
              <a:rPr lang="en-US" altLang="en-US" smtClean="0"/>
              <a:pPr>
                <a:defRPr/>
              </a:pPr>
              <a:t>17</a:t>
            </a:fld>
            <a:endParaRPr lang="en-US" altLang="en-US"/>
          </a:p>
        </p:txBody>
      </p:sp>
    </p:spTree>
    <p:extLst>
      <p:ext uri="{BB962C8B-B14F-4D97-AF65-F5344CB8AC3E}">
        <p14:creationId xmlns:p14="http://schemas.microsoft.com/office/powerpoint/2010/main" val="2087066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A06DF2-6162-2348-8FB7-694DF2230B30}" type="slidenum">
              <a:rPr lang="en-US" altLang="en-US" smtClean="0"/>
              <a:pPr>
                <a:defRPr/>
              </a:pPr>
              <a:t>24</a:t>
            </a:fld>
            <a:endParaRPr lang="en-US" altLang="en-US"/>
          </a:p>
        </p:txBody>
      </p:sp>
    </p:spTree>
    <p:extLst>
      <p:ext uri="{BB962C8B-B14F-4D97-AF65-F5344CB8AC3E}">
        <p14:creationId xmlns:p14="http://schemas.microsoft.com/office/powerpoint/2010/main" val="2286526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b="0" i="0" dirty="0">
                <a:solidFill>
                  <a:srgbClr val="374151"/>
                </a:solidFill>
                <a:effectLst/>
                <a:latin typeface="Söhne"/>
              </a:rPr>
              <a:t>In this animation, we start with a group of spins pointing up in the Bloch sphere within a vertical magnetic field.</a:t>
            </a:r>
          </a:p>
          <a:p>
            <a:pPr algn="l"/>
            <a:r>
              <a:rPr lang="en-CA" b="0" i="0" dirty="0">
                <a:solidFill>
                  <a:srgbClr val="374151"/>
                </a:solidFill>
                <a:effectLst/>
                <a:latin typeface="Söhne"/>
              </a:rPr>
              <a:t>At a certain time, a 90-degree pulse is applied to these spins, flipping them into the horizontal plane.</a:t>
            </a:r>
          </a:p>
          <a:p>
            <a:pPr algn="l"/>
            <a:r>
              <a:rPr lang="en-CA" b="0" i="0" dirty="0">
                <a:solidFill>
                  <a:srgbClr val="374151"/>
                </a:solidFill>
                <a:effectLst/>
                <a:latin typeface="Söhne"/>
              </a:rPr>
              <a:t>Due to inhomogeneity of the magnetic field, the spins begin to rotate at different speeds within the Bloch sphere. You can see the spins spread out. Consequently, the signal produced by the spins decays.</a:t>
            </a:r>
          </a:p>
          <a:p>
            <a:pPr algn="l"/>
            <a:r>
              <a:rPr lang="en-CA" b="0" i="0" dirty="0">
                <a:solidFill>
                  <a:srgbClr val="374151"/>
                </a:solidFill>
                <a:effectLst/>
                <a:latin typeface="Söhne"/>
              </a:rPr>
              <a:t>What we do next is to apply a 180-degree pulse to these spins. This pulse serves to refocus the spins, resulting in the resurgence of the signal from the spins. And that signal is our echo</a:t>
            </a:r>
          </a:p>
          <a:p>
            <a:endParaRPr lang="en-US" dirty="0"/>
          </a:p>
        </p:txBody>
      </p:sp>
      <p:sp>
        <p:nvSpPr>
          <p:cNvPr id="4" name="Slide Number Placeholder 3"/>
          <p:cNvSpPr>
            <a:spLocks noGrp="1"/>
          </p:cNvSpPr>
          <p:nvPr>
            <p:ph type="sldNum" sz="quarter" idx="5"/>
          </p:nvPr>
        </p:nvSpPr>
        <p:spPr/>
        <p:txBody>
          <a:bodyPr/>
          <a:lstStyle/>
          <a:p>
            <a:pPr>
              <a:defRPr/>
            </a:pPr>
            <a:fld id="{E0A06DF2-6162-2348-8FB7-694DF2230B30}" type="slidenum">
              <a:rPr lang="en-US" altLang="en-US" smtClean="0"/>
              <a:pPr>
                <a:defRPr/>
              </a:pPr>
              <a:t>2</a:t>
            </a:fld>
            <a:endParaRPr lang="en-US" altLang="en-US"/>
          </a:p>
        </p:txBody>
      </p:sp>
    </p:spTree>
    <p:extLst>
      <p:ext uri="{BB962C8B-B14F-4D97-AF65-F5344CB8AC3E}">
        <p14:creationId xmlns:p14="http://schemas.microsoft.com/office/powerpoint/2010/main" val="2305145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b="0" i="0" dirty="0">
                <a:solidFill>
                  <a:srgbClr val="374151"/>
                </a:solidFill>
                <a:effectLst/>
                <a:latin typeface="Söhne"/>
              </a:rPr>
              <a:t>In this animation, we start with a group of spins pointing up in the Bloch sphere within a vertical magnetic field.</a:t>
            </a:r>
          </a:p>
          <a:p>
            <a:pPr algn="l"/>
            <a:r>
              <a:rPr lang="en-CA" b="0" i="0" dirty="0">
                <a:solidFill>
                  <a:srgbClr val="374151"/>
                </a:solidFill>
                <a:effectLst/>
                <a:latin typeface="Söhne"/>
              </a:rPr>
              <a:t>At a certain time, a 90-degree pulse is applied to these spins, flipping them into the horizontal plane.</a:t>
            </a:r>
          </a:p>
          <a:p>
            <a:pPr algn="l"/>
            <a:r>
              <a:rPr lang="en-CA" b="0" i="0" dirty="0">
                <a:solidFill>
                  <a:srgbClr val="374151"/>
                </a:solidFill>
                <a:effectLst/>
                <a:latin typeface="Söhne"/>
              </a:rPr>
              <a:t>Due to inhomogeneity of the magnetic field, the spins begin to rotate at different speeds within the Bloch sphere. You can see the spins spread out. Consequently, the signal produced by the spins decays.</a:t>
            </a:r>
          </a:p>
          <a:p>
            <a:pPr algn="l"/>
            <a:r>
              <a:rPr lang="en-CA" b="0" i="0" dirty="0">
                <a:solidFill>
                  <a:srgbClr val="374151"/>
                </a:solidFill>
                <a:effectLst/>
                <a:latin typeface="Söhne"/>
              </a:rPr>
              <a:t>What we do next is to apply a 180-degree pulse to these spins. This pulse serves to refocus the spins, resulting in the resurgence of the signal from the spins. And that signal is our echo</a:t>
            </a:r>
          </a:p>
          <a:p>
            <a:endParaRPr lang="en-US" dirty="0"/>
          </a:p>
        </p:txBody>
      </p:sp>
      <p:sp>
        <p:nvSpPr>
          <p:cNvPr id="4" name="Slide Number Placeholder 3"/>
          <p:cNvSpPr>
            <a:spLocks noGrp="1"/>
          </p:cNvSpPr>
          <p:nvPr>
            <p:ph type="sldNum" sz="quarter" idx="5"/>
          </p:nvPr>
        </p:nvSpPr>
        <p:spPr/>
        <p:txBody>
          <a:bodyPr/>
          <a:lstStyle/>
          <a:p>
            <a:pPr>
              <a:defRPr/>
            </a:pPr>
            <a:fld id="{E0A06DF2-6162-2348-8FB7-694DF2230B30}" type="slidenum">
              <a:rPr lang="en-US" altLang="en-US" smtClean="0"/>
              <a:pPr>
                <a:defRPr/>
              </a:pPr>
              <a:t>3</a:t>
            </a:fld>
            <a:endParaRPr lang="en-US" altLang="en-US"/>
          </a:p>
        </p:txBody>
      </p:sp>
    </p:spTree>
    <p:extLst>
      <p:ext uri="{BB962C8B-B14F-4D97-AF65-F5344CB8AC3E}">
        <p14:creationId xmlns:p14="http://schemas.microsoft.com/office/powerpoint/2010/main" val="1320159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A06DF2-6162-2348-8FB7-694DF2230B30}" type="slidenum">
              <a:rPr lang="en-US" altLang="en-US" smtClean="0"/>
              <a:pPr>
                <a:defRPr/>
              </a:pPr>
              <a:t>4</a:t>
            </a:fld>
            <a:endParaRPr lang="en-US" altLang="en-US"/>
          </a:p>
        </p:txBody>
      </p:sp>
    </p:spTree>
    <p:extLst>
      <p:ext uri="{BB962C8B-B14F-4D97-AF65-F5344CB8AC3E}">
        <p14:creationId xmlns:p14="http://schemas.microsoft.com/office/powerpoint/2010/main" val="2618034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A06DF2-6162-2348-8FB7-694DF2230B30}" type="slidenum">
              <a:rPr lang="en-US" altLang="en-US" smtClean="0"/>
              <a:pPr>
                <a:defRPr/>
              </a:pPr>
              <a:t>5</a:t>
            </a:fld>
            <a:endParaRPr lang="en-US" altLang="en-US"/>
          </a:p>
        </p:txBody>
      </p:sp>
    </p:spTree>
    <p:extLst>
      <p:ext uri="{BB962C8B-B14F-4D97-AF65-F5344CB8AC3E}">
        <p14:creationId xmlns:p14="http://schemas.microsoft.com/office/powerpoint/2010/main" val="2766022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A06DF2-6162-2348-8FB7-694DF2230B30}" type="slidenum">
              <a:rPr lang="en-US" altLang="en-US" smtClean="0"/>
              <a:pPr>
                <a:defRPr/>
              </a:pPr>
              <a:t>7</a:t>
            </a:fld>
            <a:endParaRPr lang="en-US" altLang="en-US"/>
          </a:p>
        </p:txBody>
      </p:sp>
    </p:spTree>
    <p:extLst>
      <p:ext uri="{BB962C8B-B14F-4D97-AF65-F5344CB8AC3E}">
        <p14:creationId xmlns:p14="http://schemas.microsoft.com/office/powerpoint/2010/main" val="2679560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a:t>
            </a:r>
          </a:p>
        </p:txBody>
      </p:sp>
      <p:sp>
        <p:nvSpPr>
          <p:cNvPr id="4" name="Slide Number Placeholder 3"/>
          <p:cNvSpPr>
            <a:spLocks noGrp="1"/>
          </p:cNvSpPr>
          <p:nvPr>
            <p:ph type="sldNum" sz="quarter" idx="5"/>
          </p:nvPr>
        </p:nvSpPr>
        <p:spPr/>
        <p:txBody>
          <a:bodyPr/>
          <a:lstStyle/>
          <a:p>
            <a:pPr>
              <a:defRPr/>
            </a:pPr>
            <a:fld id="{E0A06DF2-6162-2348-8FB7-694DF2230B30}" type="slidenum">
              <a:rPr lang="en-US" altLang="en-US" smtClean="0"/>
              <a:pPr>
                <a:defRPr/>
              </a:pPr>
              <a:t>10</a:t>
            </a:fld>
            <a:endParaRPr lang="en-US" altLang="en-US"/>
          </a:p>
        </p:txBody>
      </p:sp>
    </p:spTree>
    <p:extLst>
      <p:ext uri="{BB962C8B-B14F-4D97-AF65-F5344CB8AC3E}">
        <p14:creationId xmlns:p14="http://schemas.microsoft.com/office/powerpoint/2010/main" val="3517082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a:t>
            </a:r>
          </a:p>
        </p:txBody>
      </p:sp>
      <p:sp>
        <p:nvSpPr>
          <p:cNvPr id="4" name="Slide Number Placeholder 3"/>
          <p:cNvSpPr>
            <a:spLocks noGrp="1"/>
          </p:cNvSpPr>
          <p:nvPr>
            <p:ph type="sldNum" sz="quarter" idx="5"/>
          </p:nvPr>
        </p:nvSpPr>
        <p:spPr/>
        <p:txBody>
          <a:bodyPr/>
          <a:lstStyle/>
          <a:p>
            <a:pPr>
              <a:defRPr/>
            </a:pPr>
            <a:fld id="{E0A06DF2-6162-2348-8FB7-694DF2230B30}" type="slidenum">
              <a:rPr lang="en-US" altLang="en-US" smtClean="0"/>
              <a:pPr>
                <a:defRPr/>
              </a:pPr>
              <a:t>11</a:t>
            </a:fld>
            <a:endParaRPr lang="en-US" altLang="en-US"/>
          </a:p>
        </p:txBody>
      </p:sp>
    </p:spTree>
    <p:extLst>
      <p:ext uri="{BB962C8B-B14F-4D97-AF65-F5344CB8AC3E}">
        <p14:creationId xmlns:p14="http://schemas.microsoft.com/office/powerpoint/2010/main" val="720636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A06DF2-6162-2348-8FB7-694DF2230B30}" type="slidenum">
              <a:rPr lang="en-US" altLang="en-US" smtClean="0"/>
              <a:pPr>
                <a:defRPr/>
              </a:pPr>
              <a:t>12</a:t>
            </a:fld>
            <a:endParaRPr lang="en-US" altLang="en-US"/>
          </a:p>
        </p:txBody>
      </p:sp>
    </p:spTree>
    <p:extLst>
      <p:ext uri="{BB962C8B-B14F-4D97-AF65-F5344CB8AC3E}">
        <p14:creationId xmlns:p14="http://schemas.microsoft.com/office/powerpoint/2010/main" val="10095239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pic>
        <p:nvPicPr>
          <p:cNvPr id="5" name="Picture 1" descr="main-mall.fixed.jpg">
            <a:extLst>
              <a:ext uri="{FF2B5EF4-FFF2-40B4-BE49-F238E27FC236}">
                <a16:creationId xmlns:a16="http://schemas.microsoft.com/office/drawing/2014/main" id="{99F2CE1B-9D06-8F47-8CBE-3E8745E75C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719B695-6760-9F43-AF0B-2129B24CF0D3}"/>
              </a:ext>
            </a:extLst>
          </p:cNvPr>
          <p:cNvSpPr/>
          <p:nvPr userDrawn="1"/>
        </p:nvSpPr>
        <p:spPr>
          <a:xfrm>
            <a:off x="-107950" y="1131888"/>
            <a:ext cx="6122988" cy="2735262"/>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Rectangle 9">
            <a:extLst>
              <a:ext uri="{FF2B5EF4-FFF2-40B4-BE49-F238E27FC236}">
                <a16:creationId xmlns:a16="http://schemas.microsoft.com/office/drawing/2014/main" id="{1A70CBF0-22B3-9F43-BD91-BEF82C0EFE50}"/>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11" name="Picture 3" descr="s4b282c2015.png">
            <a:extLst>
              <a:ext uri="{FF2B5EF4-FFF2-40B4-BE49-F238E27FC236}">
                <a16:creationId xmlns:a16="http://schemas.microsoft.com/office/drawing/2014/main" id="{A8B269EE-6CEB-E941-8E38-1DA4C5CA25C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4"/>
          <p:cNvSpPr>
            <a:spLocks noGrp="1"/>
          </p:cNvSpPr>
          <p:nvPr>
            <p:ph type="body" sz="quarter" idx="12"/>
          </p:nvPr>
        </p:nvSpPr>
        <p:spPr>
          <a:xfrm>
            <a:off x="365760"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9" name="Text Placeholder 14"/>
          <p:cNvSpPr>
            <a:spLocks noGrp="1"/>
          </p:cNvSpPr>
          <p:nvPr>
            <p:ph type="body" sz="quarter" idx="13"/>
          </p:nvPr>
        </p:nvSpPr>
        <p:spPr>
          <a:xfrm>
            <a:off x="365760" y="3507854"/>
            <a:ext cx="5430203" cy="321394"/>
          </a:xfrm>
          <a:prstGeom prst="rect">
            <a:avLst/>
          </a:prstGeom>
        </p:spPr>
        <p:txBody>
          <a:bodyPr vert="horz" lIns="0" tIns="0" rIns="0" bIns="0"/>
          <a:lstStyle>
            <a:lvl1pPr marL="0" indent="0">
              <a:buNone/>
              <a:defRPr sz="1000" b="1" i="0" kern="0" cap="none" spc="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2" name="Title 1">
            <a:extLst>
              <a:ext uri="{FF2B5EF4-FFF2-40B4-BE49-F238E27FC236}">
                <a16:creationId xmlns:a16="http://schemas.microsoft.com/office/drawing/2014/main" id="{65779DC0-4A73-E84F-842B-91FFF0BB6DC2}"/>
              </a:ext>
            </a:extLst>
          </p:cNvPr>
          <p:cNvSpPr>
            <a:spLocks noGrp="1"/>
          </p:cNvSpPr>
          <p:nvPr>
            <p:ph type="title"/>
          </p:nvPr>
        </p:nvSpPr>
        <p:spPr>
          <a:xfrm>
            <a:off x="370245" y="1332646"/>
            <a:ext cx="5425718" cy="1671152"/>
          </a:xfrm>
          <a:prstGeom prst="rect">
            <a:avLst/>
          </a:prstGeom>
        </p:spPr>
        <p:txBody>
          <a:bodyPr lIns="0" tIns="0" rIns="0" bIns="0"/>
          <a:lstStyle>
            <a:lvl1pPr algn="l">
              <a:lnSpc>
                <a:spcPts val="3800"/>
              </a:lnSpc>
              <a:defRPr lang="en-US" sz="3400" b="1" i="0" kern="0" cap="none" spc="0" baseline="0" dirty="0">
                <a:solidFill>
                  <a:schemeClr val="tx1"/>
                </a:solidFill>
                <a:latin typeface="Arial"/>
                <a:ea typeface="MS PGothic" panose="020B0600070205080204" pitchFamily="34" charset="-128"/>
                <a:cs typeface="Arial"/>
              </a:defRPr>
            </a:lvl1pPr>
          </a:lstStyle>
          <a:p>
            <a:r>
              <a:rPr lang="en-US" dirty="0"/>
              <a:t>Click to edit Master title style</a:t>
            </a:r>
          </a:p>
        </p:txBody>
      </p:sp>
    </p:spTree>
    <p:extLst>
      <p:ext uri="{BB962C8B-B14F-4D97-AF65-F5344CB8AC3E}">
        <p14:creationId xmlns:p14="http://schemas.microsoft.com/office/powerpoint/2010/main" val="1901069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 Slide - 3">
    <p:spTree>
      <p:nvGrpSpPr>
        <p:cNvPr id="1" name=""/>
        <p:cNvGrpSpPr/>
        <p:nvPr/>
      </p:nvGrpSpPr>
      <p:grpSpPr>
        <a:xfrm>
          <a:off x="0" y="0"/>
          <a:ext cx="0" cy="0"/>
          <a:chOff x="0" y="0"/>
          <a:chExt cx="0" cy="0"/>
        </a:xfrm>
      </p:grpSpPr>
      <p:pic>
        <p:nvPicPr>
          <p:cNvPr id="4" name="Picture 1" descr="MOA Evening-047.jpg">
            <a:extLst>
              <a:ext uri="{FF2B5EF4-FFF2-40B4-BE49-F238E27FC236}">
                <a16:creationId xmlns:a16="http://schemas.microsoft.com/office/drawing/2014/main" id="{E44448D1-3788-A84C-83CD-DC7A63A75A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43888" y="0"/>
            <a:ext cx="9001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90B0DE7-D9E6-E347-836C-8FBBCB7ACC3D}"/>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3" descr="s4b282c2015.png">
            <a:extLst>
              <a:ext uri="{FF2B5EF4-FFF2-40B4-BE49-F238E27FC236}">
                <a16:creationId xmlns:a16="http://schemas.microsoft.com/office/drawing/2014/main" id="{89FB912B-DAE2-7048-8AF4-2A5AA5EFE98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5D4B07C3-7803-D74A-BB74-7BE658299297}"/>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45EAA90-8CCB-FB4B-9425-9B3CA5CD6F94}"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8" name="Text Placeholder 2"/>
          <p:cNvSpPr>
            <a:spLocks noGrp="1"/>
          </p:cNvSpPr>
          <p:nvPr>
            <p:ph type="body" sz="quarter" idx="13"/>
          </p:nvPr>
        </p:nvSpPr>
        <p:spPr>
          <a:xfrm>
            <a:off x="438954" y="1131888"/>
            <a:ext cx="7661438" cy="3672110"/>
          </a:xfrm>
          <a:prstGeom prst="rect">
            <a:avLst/>
          </a:prstGeom>
        </p:spPr>
        <p:txBody>
          <a:bodyPr vert="horz" lIns="0" tIns="0" rIns="0" bIns="0"/>
          <a:lstStyle>
            <a:lvl1pPr marL="0" indent="0">
              <a:lnSpc>
                <a:spcPct val="130000"/>
              </a:lnSpc>
              <a:spcBef>
                <a:spcPts val="0"/>
              </a:spcBef>
              <a:buFontTx/>
              <a:buNone/>
              <a:defRPr sz="1500"/>
            </a:lvl1pPr>
            <a:lvl2pPr marL="0" indent="-180000">
              <a:lnSpc>
                <a:spcPct val="130000"/>
              </a:lnSpc>
              <a:spcBef>
                <a:spcPts val="0"/>
              </a:spcBef>
              <a:buFont typeface="Arial"/>
              <a:buChar char="•"/>
              <a:defRPr sz="1500"/>
            </a:lvl2pPr>
            <a:lvl3pPr marL="540000" indent="-180000">
              <a:lnSpc>
                <a:spcPct val="130000"/>
              </a:lnSpc>
              <a:spcBef>
                <a:spcPts val="0"/>
              </a:spcBef>
              <a:defRPr sz="1500"/>
            </a:lvl3pPr>
            <a:lvl4pPr marL="900000" indent="-180000">
              <a:lnSpc>
                <a:spcPct val="130000"/>
              </a:lnSpc>
              <a:spcBef>
                <a:spcPts val="0"/>
              </a:spcBef>
              <a:buFont typeface="Arial"/>
              <a:buChar char="•"/>
              <a:defRPr sz="1500"/>
            </a:lvl4pPr>
            <a:lvl5pPr marL="1260000" indent="-180000">
              <a:lnSpc>
                <a:spcPct val="130000"/>
              </a:lnSpc>
              <a:spcBef>
                <a:spcPts val="0"/>
              </a:spcBef>
              <a:buFont typeface="Arial"/>
              <a:buChar char="•"/>
              <a:defRPr sz="150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1" name="Title 1">
            <a:extLst>
              <a:ext uri="{FF2B5EF4-FFF2-40B4-BE49-F238E27FC236}">
                <a16:creationId xmlns:a16="http://schemas.microsoft.com/office/drawing/2014/main" id="{D1BFD623-EA44-DC4E-B35D-3DE3005C60B8}"/>
              </a:ext>
            </a:extLst>
          </p:cNvPr>
          <p:cNvSpPr>
            <a:spLocks noGrp="1"/>
          </p:cNvSpPr>
          <p:nvPr>
            <p:ph type="title"/>
          </p:nvPr>
        </p:nvSpPr>
        <p:spPr>
          <a:xfrm>
            <a:off x="438954" y="411510"/>
            <a:ext cx="7661438" cy="623331"/>
          </a:xfrm>
          <a:prstGeom prst="rect">
            <a:avLst/>
          </a:prstGeom>
        </p:spPr>
        <p:txBody>
          <a:bodyPr lIns="0" tIns="0" rIns="0" bIns="0" anchor="ctr" anchorCtr="0"/>
          <a:lstStyle>
            <a:lvl1pPr algn="l">
              <a:lnSpc>
                <a:spcPts val="2100"/>
              </a:lnSpc>
              <a:defRPr kumimoji="0" lang="en-US" sz="2100" b="1" i="0" u="none" strike="noStrike" kern="1200" cap="none" spc="0" normalizeH="0" baseline="0" noProof="0" smtClean="0">
                <a:ln>
                  <a:noFill/>
                </a:ln>
                <a:solidFill>
                  <a:schemeClr val="tx1">
                    <a:lumMod val="50000"/>
                    <a:lumOff val="50000"/>
                  </a:schemeClr>
                </a:solidFill>
                <a:effectLst/>
                <a:uLnTx/>
                <a:uFillTx/>
                <a:latin typeface="Arial"/>
                <a:ea typeface="MS PGothic" panose="020B0600070205080204" pitchFamily="34" charset="-128"/>
                <a:cs typeface="Arial"/>
              </a:defRPr>
            </a:lvl1pPr>
          </a:lstStyle>
          <a:p>
            <a:r>
              <a:rPr lang="en-US" dirty="0"/>
              <a:t>Click to edit Master title style</a:t>
            </a:r>
          </a:p>
        </p:txBody>
      </p:sp>
    </p:spTree>
    <p:extLst>
      <p:ext uri="{BB962C8B-B14F-4D97-AF65-F5344CB8AC3E}">
        <p14:creationId xmlns:p14="http://schemas.microsoft.com/office/powerpoint/2010/main" val="4167593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 Slide - 4">
    <p:spTree>
      <p:nvGrpSpPr>
        <p:cNvPr id="1" name=""/>
        <p:cNvGrpSpPr/>
        <p:nvPr/>
      </p:nvGrpSpPr>
      <p:grpSpPr>
        <a:xfrm>
          <a:off x="0" y="0"/>
          <a:ext cx="0" cy="0"/>
          <a:chOff x="0" y="0"/>
          <a:chExt cx="0" cy="0"/>
        </a:xfrm>
      </p:grpSpPr>
      <p:pic>
        <p:nvPicPr>
          <p:cNvPr id="4" name="Picture 1" descr="19468908073_a6d2e240c9_k.jpg">
            <a:extLst>
              <a:ext uri="{FF2B5EF4-FFF2-40B4-BE49-F238E27FC236}">
                <a16:creationId xmlns:a16="http://schemas.microsoft.com/office/drawing/2014/main" id="{40F58D7D-3907-2F47-ACF0-7ED1DC5407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43888" y="0"/>
            <a:ext cx="9001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813282F-867C-D64F-9A3A-D9AC5274938F}"/>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3" descr="s4b282c2015.png">
            <a:extLst>
              <a:ext uri="{FF2B5EF4-FFF2-40B4-BE49-F238E27FC236}">
                <a16:creationId xmlns:a16="http://schemas.microsoft.com/office/drawing/2014/main" id="{4AB0625D-D345-314E-9136-D293A5C79B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CAC5F0BA-0E8E-274C-BAF2-BBE7A5F5283F}"/>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CDA1BA97-690D-F34F-B96D-1B7B8E11C1E4}"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8" name="Text Placeholder 2"/>
          <p:cNvSpPr>
            <a:spLocks noGrp="1"/>
          </p:cNvSpPr>
          <p:nvPr>
            <p:ph type="body" sz="quarter" idx="13"/>
          </p:nvPr>
        </p:nvSpPr>
        <p:spPr>
          <a:xfrm>
            <a:off x="438954" y="1131888"/>
            <a:ext cx="7661438" cy="3672110"/>
          </a:xfrm>
          <a:prstGeom prst="rect">
            <a:avLst/>
          </a:prstGeom>
        </p:spPr>
        <p:txBody>
          <a:bodyPr vert="horz" lIns="0" tIns="0" rIns="0" bIns="0"/>
          <a:lstStyle>
            <a:lvl1pPr marL="0" indent="0">
              <a:lnSpc>
                <a:spcPct val="130000"/>
              </a:lnSpc>
              <a:spcBef>
                <a:spcPts val="0"/>
              </a:spcBef>
              <a:buFontTx/>
              <a:buNone/>
              <a:defRPr sz="1500"/>
            </a:lvl1pPr>
            <a:lvl2pPr marL="0" indent="-180000">
              <a:lnSpc>
                <a:spcPct val="130000"/>
              </a:lnSpc>
              <a:spcBef>
                <a:spcPts val="0"/>
              </a:spcBef>
              <a:buFont typeface="Arial"/>
              <a:buChar char="•"/>
              <a:defRPr sz="1500"/>
            </a:lvl2pPr>
            <a:lvl3pPr marL="540000" indent="-180000">
              <a:lnSpc>
                <a:spcPct val="130000"/>
              </a:lnSpc>
              <a:spcBef>
                <a:spcPts val="0"/>
              </a:spcBef>
              <a:defRPr sz="1500"/>
            </a:lvl3pPr>
            <a:lvl4pPr marL="900000" indent="-180000">
              <a:lnSpc>
                <a:spcPct val="130000"/>
              </a:lnSpc>
              <a:spcBef>
                <a:spcPts val="0"/>
              </a:spcBef>
              <a:buFont typeface="Arial"/>
              <a:buChar char="•"/>
              <a:defRPr sz="1500"/>
            </a:lvl4pPr>
            <a:lvl5pPr marL="1260000" indent="-180000">
              <a:lnSpc>
                <a:spcPct val="130000"/>
              </a:lnSpc>
              <a:spcBef>
                <a:spcPts val="0"/>
              </a:spcBef>
              <a:buFont typeface="Arial"/>
              <a:buChar char="•"/>
              <a:defRPr sz="150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9" name="Title 1">
            <a:extLst>
              <a:ext uri="{FF2B5EF4-FFF2-40B4-BE49-F238E27FC236}">
                <a16:creationId xmlns:a16="http://schemas.microsoft.com/office/drawing/2014/main" id="{22DF5D7A-D8F8-624A-B052-B12821EC340D}"/>
              </a:ext>
            </a:extLst>
          </p:cNvPr>
          <p:cNvSpPr>
            <a:spLocks noGrp="1"/>
          </p:cNvSpPr>
          <p:nvPr>
            <p:ph type="title"/>
          </p:nvPr>
        </p:nvSpPr>
        <p:spPr>
          <a:xfrm>
            <a:off x="438954" y="411510"/>
            <a:ext cx="7661438" cy="623331"/>
          </a:xfrm>
          <a:prstGeom prst="rect">
            <a:avLst/>
          </a:prstGeom>
        </p:spPr>
        <p:txBody>
          <a:bodyPr lIns="0" tIns="0" rIns="0" bIns="0" anchor="ctr" anchorCtr="0"/>
          <a:lstStyle>
            <a:lvl1pPr algn="l">
              <a:lnSpc>
                <a:spcPts val="2100"/>
              </a:lnSpc>
              <a:defRPr kumimoji="0" lang="en-US" sz="2100" b="1" i="0" u="none" strike="noStrike" kern="1200" cap="none" spc="0" normalizeH="0" baseline="0" noProof="0" smtClean="0">
                <a:ln>
                  <a:noFill/>
                </a:ln>
                <a:solidFill>
                  <a:schemeClr val="tx1">
                    <a:lumMod val="50000"/>
                    <a:lumOff val="50000"/>
                  </a:schemeClr>
                </a:solidFill>
                <a:effectLst/>
                <a:uLnTx/>
                <a:uFillTx/>
                <a:latin typeface="Arial"/>
                <a:ea typeface="MS PGothic" panose="020B0600070205080204" pitchFamily="34" charset="-128"/>
                <a:cs typeface="Arial"/>
              </a:defRPr>
            </a:lvl1pPr>
          </a:lstStyle>
          <a:p>
            <a:r>
              <a:rPr lang="en-US" dirty="0"/>
              <a:t>Click to edit Master title style</a:t>
            </a:r>
          </a:p>
        </p:txBody>
      </p:sp>
    </p:spTree>
    <p:extLst>
      <p:ext uri="{BB962C8B-B14F-4D97-AF65-F5344CB8AC3E}">
        <p14:creationId xmlns:p14="http://schemas.microsoft.com/office/powerpoint/2010/main" val="3688972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 Slide - 5">
    <p:spTree>
      <p:nvGrpSpPr>
        <p:cNvPr id="1" name=""/>
        <p:cNvGrpSpPr/>
        <p:nvPr/>
      </p:nvGrpSpPr>
      <p:grpSpPr>
        <a:xfrm>
          <a:off x="0" y="0"/>
          <a:ext cx="0" cy="0"/>
          <a:chOff x="0" y="0"/>
          <a:chExt cx="0" cy="0"/>
        </a:xfrm>
      </p:grpSpPr>
      <p:pic>
        <p:nvPicPr>
          <p:cNvPr id="4" name="Picture 1" descr="20081969092_d77b6aa5ab_o.jpg">
            <a:extLst>
              <a:ext uri="{FF2B5EF4-FFF2-40B4-BE49-F238E27FC236}">
                <a16:creationId xmlns:a16="http://schemas.microsoft.com/office/drawing/2014/main" id="{A60D28C5-1571-DD44-93AB-619B200931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43888" y="0"/>
            <a:ext cx="9001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17B1C8C-554F-9742-AABA-07BD20161E1F}"/>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3" descr="s4b282c2015.png">
            <a:extLst>
              <a:ext uri="{FF2B5EF4-FFF2-40B4-BE49-F238E27FC236}">
                <a16:creationId xmlns:a16="http://schemas.microsoft.com/office/drawing/2014/main" id="{409E40F3-0D3B-2D44-BF04-2799825487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4">
            <a:extLst>
              <a:ext uri="{FF2B5EF4-FFF2-40B4-BE49-F238E27FC236}">
                <a16:creationId xmlns:a16="http://schemas.microsoft.com/office/drawing/2014/main" id="{F0D8BB7F-3886-3D45-82AB-CD57FC6E8D8F}"/>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0EF5FC11-7B8C-5C45-844A-7CDF5F2A9DE6}"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8" name="Text Placeholder 2"/>
          <p:cNvSpPr>
            <a:spLocks noGrp="1"/>
          </p:cNvSpPr>
          <p:nvPr>
            <p:ph type="body" sz="quarter" idx="13"/>
          </p:nvPr>
        </p:nvSpPr>
        <p:spPr>
          <a:xfrm>
            <a:off x="438954" y="1131888"/>
            <a:ext cx="7661438" cy="3672110"/>
          </a:xfrm>
          <a:prstGeom prst="rect">
            <a:avLst/>
          </a:prstGeom>
        </p:spPr>
        <p:txBody>
          <a:bodyPr vert="horz" lIns="0" tIns="0" rIns="0" bIns="0"/>
          <a:lstStyle>
            <a:lvl1pPr marL="0" indent="0">
              <a:lnSpc>
                <a:spcPct val="130000"/>
              </a:lnSpc>
              <a:spcBef>
                <a:spcPts val="0"/>
              </a:spcBef>
              <a:buFontTx/>
              <a:buNone/>
              <a:defRPr sz="1500"/>
            </a:lvl1pPr>
            <a:lvl2pPr marL="0" indent="-180000">
              <a:lnSpc>
                <a:spcPct val="130000"/>
              </a:lnSpc>
              <a:spcBef>
                <a:spcPts val="0"/>
              </a:spcBef>
              <a:buFont typeface="Arial"/>
              <a:buChar char="•"/>
              <a:defRPr sz="1500"/>
            </a:lvl2pPr>
            <a:lvl3pPr marL="540000" indent="-180000">
              <a:lnSpc>
                <a:spcPct val="130000"/>
              </a:lnSpc>
              <a:spcBef>
                <a:spcPts val="0"/>
              </a:spcBef>
              <a:defRPr sz="1500"/>
            </a:lvl3pPr>
            <a:lvl4pPr marL="900000" indent="-180000">
              <a:lnSpc>
                <a:spcPct val="130000"/>
              </a:lnSpc>
              <a:spcBef>
                <a:spcPts val="0"/>
              </a:spcBef>
              <a:buFont typeface="Arial"/>
              <a:buChar char="•"/>
              <a:defRPr sz="1500"/>
            </a:lvl4pPr>
            <a:lvl5pPr marL="1260000" indent="-180000">
              <a:lnSpc>
                <a:spcPct val="130000"/>
              </a:lnSpc>
              <a:spcBef>
                <a:spcPts val="0"/>
              </a:spcBef>
              <a:buFont typeface="Arial"/>
              <a:buChar char="•"/>
              <a:defRPr sz="150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Title 1">
            <a:extLst>
              <a:ext uri="{FF2B5EF4-FFF2-40B4-BE49-F238E27FC236}">
                <a16:creationId xmlns:a16="http://schemas.microsoft.com/office/drawing/2014/main" id="{1CBF1043-A9FE-DA4E-A1C3-BB2D471AD505}"/>
              </a:ext>
            </a:extLst>
          </p:cNvPr>
          <p:cNvSpPr>
            <a:spLocks noGrp="1"/>
          </p:cNvSpPr>
          <p:nvPr>
            <p:ph type="title"/>
          </p:nvPr>
        </p:nvSpPr>
        <p:spPr>
          <a:xfrm>
            <a:off x="438954" y="411510"/>
            <a:ext cx="7661438" cy="623331"/>
          </a:xfrm>
          <a:prstGeom prst="rect">
            <a:avLst/>
          </a:prstGeom>
        </p:spPr>
        <p:txBody>
          <a:bodyPr lIns="0" tIns="0" rIns="0" bIns="0" anchor="ctr" anchorCtr="0"/>
          <a:lstStyle>
            <a:lvl1pPr algn="l">
              <a:lnSpc>
                <a:spcPts val="2100"/>
              </a:lnSpc>
              <a:defRPr kumimoji="0" lang="en-US" sz="2100" b="1" i="0" u="none" strike="noStrike" kern="1200" cap="none" spc="0" normalizeH="0" baseline="0" noProof="0" smtClean="0">
                <a:ln>
                  <a:noFill/>
                </a:ln>
                <a:solidFill>
                  <a:schemeClr val="tx1">
                    <a:lumMod val="50000"/>
                    <a:lumOff val="50000"/>
                  </a:schemeClr>
                </a:solidFill>
                <a:effectLst/>
                <a:uLnTx/>
                <a:uFillTx/>
                <a:latin typeface="Arial"/>
                <a:ea typeface="MS PGothic" panose="020B0600070205080204" pitchFamily="34" charset="-128"/>
                <a:cs typeface="Arial"/>
              </a:defRPr>
            </a:lvl1pPr>
          </a:lstStyle>
          <a:p>
            <a:r>
              <a:rPr lang="en-US" dirty="0"/>
              <a:t>Click to edit Master title style</a:t>
            </a:r>
          </a:p>
        </p:txBody>
      </p:sp>
    </p:spTree>
    <p:extLst>
      <p:ext uri="{BB962C8B-B14F-4D97-AF65-F5344CB8AC3E}">
        <p14:creationId xmlns:p14="http://schemas.microsoft.com/office/powerpoint/2010/main" val="2925776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D5E18FE2-985D-9942-96A5-DF879CD2FDD2}"/>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3B5D46B4-0C3A-F64F-8B57-E1F794307A4F}"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5" name="Picture 3" descr="s4b282c2015.png">
            <a:extLst>
              <a:ext uri="{FF2B5EF4-FFF2-40B4-BE49-F238E27FC236}">
                <a16:creationId xmlns:a16="http://schemas.microsoft.com/office/drawing/2014/main" id="{1F2A0106-CBA6-FE4A-A6B4-321CB9D7B6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484188"/>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sz="quarter" idx="13"/>
          </p:nvPr>
        </p:nvSpPr>
        <p:spPr>
          <a:xfrm>
            <a:off x="438954" y="1131888"/>
            <a:ext cx="7661438" cy="3672110"/>
          </a:xfrm>
          <a:prstGeom prst="rect">
            <a:avLst/>
          </a:prstGeom>
        </p:spPr>
        <p:txBody>
          <a:bodyPr vert="horz" lIns="0" tIns="0" rIns="0" bIns="0"/>
          <a:lstStyle>
            <a:lvl1pPr marL="0" indent="0">
              <a:lnSpc>
                <a:spcPct val="130000"/>
              </a:lnSpc>
              <a:spcBef>
                <a:spcPts val="0"/>
              </a:spcBef>
              <a:buFontTx/>
              <a:buNone/>
              <a:defRPr sz="1500"/>
            </a:lvl1pPr>
            <a:lvl2pPr marL="0" indent="-180000">
              <a:lnSpc>
                <a:spcPct val="130000"/>
              </a:lnSpc>
              <a:spcBef>
                <a:spcPts val="0"/>
              </a:spcBef>
              <a:buFont typeface="Arial"/>
              <a:buChar char="•"/>
              <a:defRPr sz="1500"/>
            </a:lvl2pPr>
            <a:lvl3pPr marL="540000" indent="-180000">
              <a:lnSpc>
                <a:spcPct val="130000"/>
              </a:lnSpc>
              <a:spcBef>
                <a:spcPts val="0"/>
              </a:spcBef>
              <a:defRPr sz="1500"/>
            </a:lvl3pPr>
            <a:lvl4pPr marL="900000" indent="-180000">
              <a:lnSpc>
                <a:spcPct val="130000"/>
              </a:lnSpc>
              <a:spcBef>
                <a:spcPts val="0"/>
              </a:spcBef>
              <a:buFont typeface="Arial"/>
              <a:buChar char="•"/>
              <a:defRPr sz="1500"/>
            </a:lvl4pPr>
            <a:lvl5pPr marL="1260000" indent="-180000">
              <a:lnSpc>
                <a:spcPct val="130000"/>
              </a:lnSpc>
              <a:spcBef>
                <a:spcPts val="0"/>
              </a:spcBef>
              <a:buFont typeface="Arial"/>
              <a:buChar char="•"/>
              <a:defRPr sz="150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itle 1">
            <a:extLst>
              <a:ext uri="{FF2B5EF4-FFF2-40B4-BE49-F238E27FC236}">
                <a16:creationId xmlns:a16="http://schemas.microsoft.com/office/drawing/2014/main" id="{E1A76501-5029-CD4B-804B-8D28AEDD4CA6}"/>
              </a:ext>
            </a:extLst>
          </p:cNvPr>
          <p:cNvSpPr>
            <a:spLocks noGrp="1"/>
          </p:cNvSpPr>
          <p:nvPr>
            <p:ph type="title"/>
          </p:nvPr>
        </p:nvSpPr>
        <p:spPr>
          <a:xfrm>
            <a:off x="438954" y="411510"/>
            <a:ext cx="7661438" cy="623331"/>
          </a:xfrm>
          <a:prstGeom prst="rect">
            <a:avLst/>
          </a:prstGeom>
        </p:spPr>
        <p:txBody>
          <a:bodyPr lIns="0" tIns="0" rIns="0" bIns="0" anchor="ctr" anchorCtr="0"/>
          <a:lstStyle>
            <a:lvl1pPr algn="l">
              <a:lnSpc>
                <a:spcPts val="2100"/>
              </a:lnSpc>
              <a:defRPr kumimoji="0" lang="en-US" sz="2100" b="1" i="0" u="none" strike="noStrike" kern="1200" cap="none" spc="0" normalizeH="0" baseline="0" noProof="0" smtClean="0">
                <a:ln>
                  <a:noFill/>
                </a:ln>
                <a:solidFill>
                  <a:schemeClr val="tx1">
                    <a:lumMod val="50000"/>
                    <a:lumOff val="50000"/>
                  </a:schemeClr>
                </a:solidFill>
                <a:effectLst/>
                <a:uLnTx/>
                <a:uFillTx/>
                <a:latin typeface="Arial"/>
                <a:ea typeface="MS PGothic" panose="020B0600070205080204" pitchFamily="34" charset="-128"/>
                <a:cs typeface="Arial"/>
              </a:defRPr>
            </a:lvl1pPr>
          </a:lstStyle>
          <a:p>
            <a:r>
              <a:rPr lang="en-US" dirty="0"/>
              <a:t>Click to edit Master title style</a:t>
            </a:r>
          </a:p>
        </p:txBody>
      </p:sp>
    </p:spTree>
    <p:extLst>
      <p:ext uri="{BB962C8B-B14F-4D97-AF65-F5344CB8AC3E}">
        <p14:creationId xmlns:p14="http://schemas.microsoft.com/office/powerpoint/2010/main" val="322811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ics Slide - 2">
    <p:bg>
      <p:bgPr>
        <a:solidFill>
          <a:srgbClr val="001835"/>
        </a:solidFill>
        <a:effectLst/>
      </p:bgPr>
    </p:bg>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E061FC15-2C06-E746-97F8-170950874CCE}"/>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F0D7D30-DA8B-4849-A627-96CF15F8EFEF}"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5" name="Picture 2" descr="2014_logo_only_reverse.png">
            <a:extLst>
              <a:ext uri="{FF2B5EF4-FFF2-40B4-BE49-F238E27FC236}">
                <a16:creationId xmlns:a16="http://schemas.microsoft.com/office/drawing/2014/main" id="{2F3256DC-B243-C745-B375-416048A443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47307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sz="quarter" idx="13"/>
          </p:nvPr>
        </p:nvSpPr>
        <p:spPr>
          <a:xfrm>
            <a:off x="438954" y="1131888"/>
            <a:ext cx="7661438" cy="3672110"/>
          </a:xfrm>
          <a:prstGeom prst="rect">
            <a:avLst/>
          </a:prstGeom>
        </p:spPr>
        <p:txBody>
          <a:bodyPr vert="horz" lIns="0" tIns="0" rIns="0" bIns="0"/>
          <a:lstStyle>
            <a:lvl1pPr marL="0" indent="0">
              <a:lnSpc>
                <a:spcPct val="130000"/>
              </a:lnSpc>
              <a:spcBef>
                <a:spcPts val="0"/>
              </a:spcBef>
              <a:buFontTx/>
              <a:buNone/>
              <a:defRPr sz="1500">
                <a:solidFill>
                  <a:schemeClr val="bg1"/>
                </a:solidFill>
              </a:defRPr>
            </a:lvl1pPr>
            <a:lvl2pPr marL="0" indent="-180000">
              <a:lnSpc>
                <a:spcPct val="130000"/>
              </a:lnSpc>
              <a:spcBef>
                <a:spcPts val="0"/>
              </a:spcBef>
              <a:buFont typeface="Arial"/>
              <a:buChar char="•"/>
              <a:defRPr sz="1500">
                <a:solidFill>
                  <a:schemeClr val="bg1"/>
                </a:solidFill>
              </a:defRPr>
            </a:lvl2pPr>
            <a:lvl3pPr marL="540000" indent="-180000">
              <a:lnSpc>
                <a:spcPct val="130000"/>
              </a:lnSpc>
              <a:spcBef>
                <a:spcPts val="0"/>
              </a:spcBef>
              <a:defRPr sz="1500">
                <a:solidFill>
                  <a:schemeClr val="bg1"/>
                </a:solidFill>
              </a:defRPr>
            </a:lvl3pPr>
            <a:lvl4pPr marL="900000" indent="-180000">
              <a:lnSpc>
                <a:spcPct val="130000"/>
              </a:lnSpc>
              <a:spcBef>
                <a:spcPts val="0"/>
              </a:spcBef>
              <a:buFont typeface="Arial"/>
              <a:buChar char="•"/>
              <a:defRPr sz="1500">
                <a:solidFill>
                  <a:schemeClr val="bg1"/>
                </a:solidFill>
              </a:defRPr>
            </a:lvl4pPr>
            <a:lvl5pPr marL="1260000" indent="-180000">
              <a:lnSpc>
                <a:spcPct val="130000"/>
              </a:lnSpc>
              <a:spcBef>
                <a:spcPts val="0"/>
              </a:spcBef>
              <a:buFont typeface="Arial"/>
              <a:buChar char="•"/>
              <a:defRPr sz="1500">
                <a:solidFill>
                  <a:schemeClr val="bg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itle 1">
            <a:extLst>
              <a:ext uri="{FF2B5EF4-FFF2-40B4-BE49-F238E27FC236}">
                <a16:creationId xmlns:a16="http://schemas.microsoft.com/office/drawing/2014/main" id="{4D2437A2-91F3-A946-A9B6-821439438AA7}"/>
              </a:ext>
            </a:extLst>
          </p:cNvPr>
          <p:cNvSpPr>
            <a:spLocks noGrp="1"/>
          </p:cNvSpPr>
          <p:nvPr>
            <p:ph type="title"/>
          </p:nvPr>
        </p:nvSpPr>
        <p:spPr>
          <a:xfrm>
            <a:off x="438954" y="411510"/>
            <a:ext cx="7661438" cy="623331"/>
          </a:xfrm>
          <a:prstGeom prst="rect">
            <a:avLst/>
          </a:prstGeom>
        </p:spPr>
        <p:txBody>
          <a:bodyPr lIns="0" tIns="0" rIns="0" bIns="0" anchor="ctr" anchorCtr="0"/>
          <a:lstStyle>
            <a:lvl1pPr algn="l">
              <a:lnSpc>
                <a:spcPts val="2100"/>
              </a:lnSpc>
              <a:defRPr kumimoji="0" lang="en-US" sz="2100" b="1" i="0" u="none" strike="noStrike" kern="1200" cap="none" spc="0" normalizeH="0" baseline="0" noProof="0" smtClean="0">
                <a:ln>
                  <a:noFill/>
                </a:ln>
                <a:solidFill>
                  <a:schemeClr val="tx1">
                    <a:lumMod val="10000"/>
                    <a:lumOff val="90000"/>
                  </a:schemeClr>
                </a:solidFill>
                <a:effectLst/>
                <a:uLnTx/>
                <a:uFillTx/>
                <a:latin typeface="Arial"/>
                <a:ea typeface="MS PGothic" panose="020B0600070205080204" pitchFamily="34" charset="-128"/>
                <a:cs typeface="Arial"/>
              </a:defRPr>
            </a:lvl1pPr>
          </a:lstStyle>
          <a:p>
            <a:r>
              <a:rPr lang="en-US" dirty="0"/>
              <a:t>Click to edit Master title style</a:t>
            </a:r>
          </a:p>
        </p:txBody>
      </p:sp>
    </p:spTree>
    <p:extLst>
      <p:ext uri="{BB962C8B-B14F-4D97-AF65-F5344CB8AC3E}">
        <p14:creationId xmlns:p14="http://schemas.microsoft.com/office/powerpoint/2010/main" val="1924213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19468908073_a6d2e240c9_k.jpg">
            <a:extLst>
              <a:ext uri="{FF2B5EF4-FFF2-40B4-BE49-F238E27FC236}">
                <a16:creationId xmlns:a16="http://schemas.microsoft.com/office/drawing/2014/main" id="{5DD14DC1-5CE5-D34D-B7CE-A3F58A33C3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AE5710D-5927-EE4E-8AA2-D225D08234A2}"/>
              </a:ext>
            </a:extLst>
          </p:cNvPr>
          <p:cNvSpPr/>
          <p:nvPr userDrawn="1"/>
        </p:nvSpPr>
        <p:spPr>
          <a:xfrm>
            <a:off x="0" y="1131888"/>
            <a:ext cx="4716463" cy="10795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UBC_2016_Signature_Wide_282.png">
            <a:extLst>
              <a:ext uri="{FF2B5EF4-FFF2-40B4-BE49-F238E27FC236}">
                <a16:creationId xmlns:a16="http://schemas.microsoft.com/office/drawing/2014/main" id="{66D09CC6-BA2D-A04C-AD1D-B91612C2C6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9738" y="1439863"/>
            <a:ext cx="389572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hidden="1">
            <a:extLst>
              <a:ext uri="{FF2B5EF4-FFF2-40B4-BE49-F238E27FC236}">
                <a16:creationId xmlns:a16="http://schemas.microsoft.com/office/drawing/2014/main" id="{A6960B72-140A-014C-AA4F-F35D5589F0B0}"/>
              </a:ext>
            </a:extLst>
          </p:cNvPr>
          <p:cNvSpPr>
            <a:spLocks noGrp="1"/>
          </p:cNvSpPr>
          <p:nvPr>
            <p:ph type="title"/>
          </p:nvPr>
        </p:nvSpPr>
        <p:spPr>
          <a:xfrm>
            <a:off x="438954" y="3795886"/>
            <a:ext cx="7661438" cy="623331"/>
          </a:xfrm>
          <a:prstGeom prst="rect">
            <a:avLst/>
          </a:prstGeom>
        </p:spPr>
        <p:txBody>
          <a:bodyPr lIns="0" tIns="0" rIns="0" bIns="0" anchor="ctr" anchorCtr="0"/>
          <a:lstStyle>
            <a:lvl1pPr algn="l">
              <a:lnSpc>
                <a:spcPts val="2100"/>
              </a:lnSpc>
              <a:defRPr kumimoji="0" lang="en-US" sz="2100" b="1" i="0" u="none" strike="noStrike" kern="1200" cap="none" spc="0" normalizeH="0" baseline="0" noProof="0" smtClean="0">
                <a:ln>
                  <a:noFill/>
                </a:ln>
                <a:solidFill>
                  <a:schemeClr val="tx1">
                    <a:lumMod val="10000"/>
                    <a:lumOff val="90000"/>
                  </a:schemeClr>
                </a:solidFill>
                <a:effectLst/>
                <a:uLnTx/>
                <a:uFillTx/>
                <a:latin typeface="Arial"/>
                <a:ea typeface="MS PGothic" panose="020B0600070205080204" pitchFamily="34" charset="-128"/>
                <a:cs typeface="Arial"/>
              </a:defRPr>
            </a:lvl1pPr>
          </a:lstStyle>
          <a:p>
            <a:r>
              <a:rPr lang="en-US" dirty="0"/>
              <a:t>Click to edit Master title style</a:t>
            </a:r>
          </a:p>
        </p:txBody>
      </p:sp>
    </p:spTree>
    <p:extLst>
      <p:ext uri="{BB962C8B-B14F-4D97-AF65-F5344CB8AC3E}">
        <p14:creationId xmlns:p14="http://schemas.microsoft.com/office/powerpoint/2010/main" val="2358094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20089915475_1cd74fac37_o.jpg">
            <a:extLst>
              <a:ext uri="{FF2B5EF4-FFF2-40B4-BE49-F238E27FC236}">
                <a16:creationId xmlns:a16="http://schemas.microsoft.com/office/drawing/2014/main" id="{0A81FF03-FDC6-CC4D-B231-F65CBFDA59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679FA8B-11E4-0B42-A321-6B205810CC43}"/>
              </a:ext>
            </a:extLst>
          </p:cNvPr>
          <p:cNvSpPr/>
          <p:nvPr userDrawn="1"/>
        </p:nvSpPr>
        <p:spPr>
          <a:xfrm>
            <a:off x="0" y="1131888"/>
            <a:ext cx="4716463" cy="10795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UBC_2016_Signature_Wide_282.png">
            <a:extLst>
              <a:ext uri="{FF2B5EF4-FFF2-40B4-BE49-F238E27FC236}">
                <a16:creationId xmlns:a16="http://schemas.microsoft.com/office/drawing/2014/main" id="{DEFCB981-7C2F-C943-95A2-07B6949504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9738" y="1439863"/>
            <a:ext cx="389572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hidden="1">
            <a:extLst>
              <a:ext uri="{FF2B5EF4-FFF2-40B4-BE49-F238E27FC236}">
                <a16:creationId xmlns:a16="http://schemas.microsoft.com/office/drawing/2014/main" id="{0EDE2023-447C-8E47-B602-8AE251F010C0}"/>
              </a:ext>
            </a:extLst>
          </p:cNvPr>
          <p:cNvSpPr>
            <a:spLocks noGrp="1"/>
          </p:cNvSpPr>
          <p:nvPr>
            <p:ph type="title"/>
          </p:nvPr>
        </p:nvSpPr>
        <p:spPr>
          <a:xfrm>
            <a:off x="438954" y="3795886"/>
            <a:ext cx="7661438" cy="623331"/>
          </a:xfrm>
          <a:prstGeom prst="rect">
            <a:avLst/>
          </a:prstGeom>
        </p:spPr>
        <p:txBody>
          <a:bodyPr lIns="0" tIns="0" rIns="0" bIns="0" anchor="ctr" anchorCtr="0"/>
          <a:lstStyle>
            <a:lvl1pPr algn="l">
              <a:lnSpc>
                <a:spcPts val="2100"/>
              </a:lnSpc>
              <a:defRPr kumimoji="0" lang="en-US" sz="2100" b="1" i="0" u="none" strike="noStrike" kern="1200" cap="none" spc="0" normalizeH="0" baseline="0" noProof="0" smtClean="0">
                <a:ln>
                  <a:noFill/>
                </a:ln>
                <a:solidFill>
                  <a:schemeClr val="tx1">
                    <a:lumMod val="10000"/>
                    <a:lumOff val="90000"/>
                  </a:schemeClr>
                </a:solidFill>
                <a:effectLst/>
                <a:uLnTx/>
                <a:uFillTx/>
                <a:latin typeface="Arial"/>
                <a:ea typeface="MS PGothic" panose="020B0600070205080204" pitchFamily="34" charset="-128"/>
                <a:cs typeface="Arial"/>
              </a:defRPr>
            </a:lvl1pPr>
          </a:lstStyle>
          <a:p>
            <a:r>
              <a:rPr lang="en-US" dirty="0"/>
              <a:t>Click to edit Master title style</a:t>
            </a:r>
          </a:p>
        </p:txBody>
      </p:sp>
    </p:spTree>
    <p:extLst>
      <p:ext uri="{BB962C8B-B14F-4D97-AF65-F5344CB8AC3E}">
        <p14:creationId xmlns:p14="http://schemas.microsoft.com/office/powerpoint/2010/main" val="3235504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 3">
    <p:spTree>
      <p:nvGrpSpPr>
        <p:cNvPr id="1" name=""/>
        <p:cNvGrpSpPr/>
        <p:nvPr/>
      </p:nvGrpSpPr>
      <p:grpSpPr>
        <a:xfrm>
          <a:off x="0" y="0"/>
          <a:ext cx="0" cy="0"/>
          <a:chOff x="0" y="0"/>
          <a:chExt cx="0" cy="0"/>
        </a:xfrm>
      </p:grpSpPr>
      <p:pic>
        <p:nvPicPr>
          <p:cNvPr id="2" name="Picture 1" descr="31900255798_3e8cac60e0_o.jpg">
            <a:extLst>
              <a:ext uri="{FF2B5EF4-FFF2-40B4-BE49-F238E27FC236}">
                <a16:creationId xmlns:a16="http://schemas.microsoft.com/office/drawing/2014/main" id="{5658A997-F644-6E49-AB79-95B695BF41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EB45B9B-AFB5-0F46-8F2B-AAD4AD18B81A}"/>
              </a:ext>
            </a:extLst>
          </p:cNvPr>
          <p:cNvSpPr/>
          <p:nvPr userDrawn="1"/>
        </p:nvSpPr>
        <p:spPr>
          <a:xfrm>
            <a:off x="0" y="1131888"/>
            <a:ext cx="4716463" cy="10795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UBC_2016_Signature_Wide_282.png">
            <a:extLst>
              <a:ext uri="{FF2B5EF4-FFF2-40B4-BE49-F238E27FC236}">
                <a16:creationId xmlns:a16="http://schemas.microsoft.com/office/drawing/2014/main" id="{9E8924C4-7F30-A54A-9DCE-34CF1E9B8B4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9738" y="1439863"/>
            <a:ext cx="389572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hidden="1">
            <a:extLst>
              <a:ext uri="{FF2B5EF4-FFF2-40B4-BE49-F238E27FC236}">
                <a16:creationId xmlns:a16="http://schemas.microsoft.com/office/drawing/2014/main" id="{952E6527-054D-6345-9789-239FBD591565}"/>
              </a:ext>
            </a:extLst>
          </p:cNvPr>
          <p:cNvSpPr>
            <a:spLocks noGrp="1"/>
          </p:cNvSpPr>
          <p:nvPr>
            <p:ph type="title"/>
          </p:nvPr>
        </p:nvSpPr>
        <p:spPr>
          <a:xfrm>
            <a:off x="438954" y="3795886"/>
            <a:ext cx="7661438" cy="623331"/>
          </a:xfrm>
          <a:prstGeom prst="rect">
            <a:avLst/>
          </a:prstGeom>
        </p:spPr>
        <p:txBody>
          <a:bodyPr lIns="0" tIns="0" rIns="0" bIns="0" anchor="ctr" anchorCtr="0"/>
          <a:lstStyle>
            <a:lvl1pPr algn="l">
              <a:lnSpc>
                <a:spcPts val="2100"/>
              </a:lnSpc>
              <a:defRPr kumimoji="0" lang="en-US" sz="2100" b="1" i="0" u="none" strike="noStrike" kern="1200" cap="none" spc="0" normalizeH="0" baseline="0" noProof="0" smtClean="0">
                <a:ln>
                  <a:noFill/>
                </a:ln>
                <a:solidFill>
                  <a:schemeClr val="tx1">
                    <a:lumMod val="10000"/>
                    <a:lumOff val="90000"/>
                  </a:schemeClr>
                </a:solidFill>
                <a:effectLst/>
                <a:uLnTx/>
                <a:uFillTx/>
                <a:latin typeface="Arial"/>
                <a:ea typeface="MS PGothic" panose="020B0600070205080204" pitchFamily="34" charset="-128"/>
                <a:cs typeface="Arial"/>
              </a:defRPr>
            </a:lvl1pPr>
          </a:lstStyle>
          <a:p>
            <a:r>
              <a:rPr lang="en-US" dirty="0"/>
              <a:t>Click to edit Master title style</a:t>
            </a:r>
          </a:p>
        </p:txBody>
      </p:sp>
    </p:spTree>
    <p:extLst>
      <p:ext uri="{BB962C8B-B14F-4D97-AF65-F5344CB8AC3E}">
        <p14:creationId xmlns:p14="http://schemas.microsoft.com/office/powerpoint/2010/main" val="344096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pic>
        <p:nvPicPr>
          <p:cNvPr id="5" name="Picture 1" descr="31900253528_e638090e1d_o.jpg">
            <a:extLst>
              <a:ext uri="{FF2B5EF4-FFF2-40B4-BE49-F238E27FC236}">
                <a16:creationId xmlns:a16="http://schemas.microsoft.com/office/drawing/2014/main" id="{1323C42E-04AA-954B-B4C6-01D705DF29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3E74F83-DB39-7549-8317-582894260E25}"/>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77C83825-2511-6D44-A843-1695AE0A13E7}"/>
              </a:ext>
            </a:extLst>
          </p:cNvPr>
          <p:cNvSpPr/>
          <p:nvPr userDrawn="1"/>
        </p:nvSpPr>
        <p:spPr>
          <a:xfrm>
            <a:off x="-107950" y="1131888"/>
            <a:ext cx="6122988" cy="2735262"/>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8" name="Picture 3" descr="s4b282c2015.png">
            <a:extLst>
              <a:ext uri="{FF2B5EF4-FFF2-40B4-BE49-F238E27FC236}">
                <a16:creationId xmlns:a16="http://schemas.microsoft.com/office/drawing/2014/main" id="{21C86978-3C5B-0B40-8BB4-DC0ABEB089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4"/>
          <p:cNvSpPr>
            <a:spLocks noGrp="1"/>
          </p:cNvSpPr>
          <p:nvPr>
            <p:ph type="body" sz="quarter" idx="12"/>
          </p:nvPr>
        </p:nvSpPr>
        <p:spPr>
          <a:xfrm>
            <a:off x="365760"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4" name="Text Placeholder 14"/>
          <p:cNvSpPr>
            <a:spLocks noGrp="1"/>
          </p:cNvSpPr>
          <p:nvPr>
            <p:ph type="body" sz="quarter" idx="13"/>
          </p:nvPr>
        </p:nvSpPr>
        <p:spPr>
          <a:xfrm>
            <a:off x="365760" y="3507854"/>
            <a:ext cx="5430203" cy="321394"/>
          </a:xfrm>
          <a:prstGeom prst="rect">
            <a:avLst/>
          </a:prstGeom>
        </p:spPr>
        <p:txBody>
          <a:bodyPr vert="horz" lIns="0" tIns="0" rIns="0" bIns="0"/>
          <a:lstStyle>
            <a:lvl1pPr marL="0" indent="0">
              <a:buNone/>
              <a:defRPr sz="1000" b="1" i="0" kern="0" cap="none" spc="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2" name="Title 1">
            <a:extLst>
              <a:ext uri="{FF2B5EF4-FFF2-40B4-BE49-F238E27FC236}">
                <a16:creationId xmlns:a16="http://schemas.microsoft.com/office/drawing/2014/main" id="{7B7B864F-A2A5-1B4C-9586-22EDF0E4194D}"/>
              </a:ext>
            </a:extLst>
          </p:cNvPr>
          <p:cNvSpPr>
            <a:spLocks noGrp="1"/>
          </p:cNvSpPr>
          <p:nvPr>
            <p:ph type="title"/>
          </p:nvPr>
        </p:nvSpPr>
        <p:spPr>
          <a:xfrm>
            <a:off x="381395" y="1332646"/>
            <a:ext cx="5414568" cy="1671152"/>
          </a:xfrm>
          <a:prstGeom prst="rect">
            <a:avLst/>
          </a:prstGeom>
        </p:spPr>
        <p:txBody>
          <a:bodyPr lIns="0" tIns="0" rIns="0" bIns="0"/>
          <a:lstStyle>
            <a:lvl1pPr algn="l">
              <a:lnSpc>
                <a:spcPts val="3800"/>
              </a:lnSpc>
              <a:defRPr lang="en-US" sz="3400" b="1" i="0" kern="0" cap="none" spc="0" baseline="0" dirty="0">
                <a:solidFill>
                  <a:schemeClr val="tx1"/>
                </a:solidFill>
                <a:latin typeface="Arial"/>
                <a:ea typeface="MS PGothic" panose="020B0600070205080204" pitchFamily="34" charset="-128"/>
                <a:cs typeface="Arial"/>
              </a:defRPr>
            </a:lvl1pPr>
          </a:lstStyle>
          <a:p>
            <a:r>
              <a:rPr lang="en-US" dirty="0"/>
              <a:t>Click to edit Master title style</a:t>
            </a:r>
          </a:p>
        </p:txBody>
      </p:sp>
    </p:spTree>
    <p:extLst>
      <p:ext uri="{BB962C8B-B14F-4D97-AF65-F5344CB8AC3E}">
        <p14:creationId xmlns:p14="http://schemas.microsoft.com/office/powerpoint/2010/main" val="472756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3">
    <p:spTree>
      <p:nvGrpSpPr>
        <p:cNvPr id="1" name=""/>
        <p:cNvGrpSpPr/>
        <p:nvPr/>
      </p:nvGrpSpPr>
      <p:grpSpPr>
        <a:xfrm>
          <a:off x="0" y="0"/>
          <a:ext cx="0" cy="0"/>
          <a:chOff x="0" y="0"/>
          <a:chExt cx="0" cy="0"/>
        </a:xfrm>
      </p:grpSpPr>
      <p:pic>
        <p:nvPicPr>
          <p:cNvPr id="5" name="Picture 1" descr="19468908073_a6d2e240c9_k.jpg">
            <a:extLst>
              <a:ext uri="{FF2B5EF4-FFF2-40B4-BE49-F238E27FC236}">
                <a16:creationId xmlns:a16="http://schemas.microsoft.com/office/drawing/2014/main" id="{7E2E6299-AEC3-544D-B674-3A8EAED2B9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753E3B7-3D48-2F49-99AC-B7755D6CB118}"/>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00234C93-2238-D14F-92E9-94CC3CB9341F}"/>
              </a:ext>
            </a:extLst>
          </p:cNvPr>
          <p:cNvSpPr/>
          <p:nvPr userDrawn="1"/>
        </p:nvSpPr>
        <p:spPr>
          <a:xfrm>
            <a:off x="-107950" y="1131888"/>
            <a:ext cx="6122988" cy="2735262"/>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8" name="TextBox 7">
            <a:extLst>
              <a:ext uri="{FF2B5EF4-FFF2-40B4-BE49-F238E27FC236}">
                <a16:creationId xmlns:a16="http://schemas.microsoft.com/office/drawing/2014/main" id="{C4CC91F5-A3A2-AA46-B4C3-AC0ECAC534FD}"/>
              </a:ext>
            </a:extLst>
          </p:cNvPr>
          <p:cNvSpPr txBox="1">
            <a:spLocks noChangeArrowheads="1"/>
          </p:cNvSpPr>
          <p:nvPr userDrawn="1"/>
        </p:nvSpPr>
        <p:spPr bwMode="auto">
          <a:xfrm>
            <a:off x="5732463" y="6015038"/>
            <a:ext cx="185737" cy="460375"/>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a:p>
        </p:txBody>
      </p:sp>
      <p:pic>
        <p:nvPicPr>
          <p:cNvPr id="9" name="Picture 3" descr="s4b282c2015.png">
            <a:extLst>
              <a:ext uri="{FF2B5EF4-FFF2-40B4-BE49-F238E27FC236}">
                <a16:creationId xmlns:a16="http://schemas.microsoft.com/office/drawing/2014/main" id="{D2589F8F-9E38-484D-81E0-20FBCD63BFB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4"/>
          <p:cNvSpPr>
            <a:spLocks noGrp="1"/>
          </p:cNvSpPr>
          <p:nvPr>
            <p:ph type="body" sz="quarter" idx="12"/>
          </p:nvPr>
        </p:nvSpPr>
        <p:spPr>
          <a:xfrm>
            <a:off x="365760"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5" name="Text Placeholder 14"/>
          <p:cNvSpPr>
            <a:spLocks noGrp="1"/>
          </p:cNvSpPr>
          <p:nvPr>
            <p:ph type="body" sz="quarter" idx="13"/>
          </p:nvPr>
        </p:nvSpPr>
        <p:spPr>
          <a:xfrm>
            <a:off x="365760" y="3507854"/>
            <a:ext cx="5430203" cy="321394"/>
          </a:xfrm>
          <a:prstGeom prst="rect">
            <a:avLst/>
          </a:prstGeom>
        </p:spPr>
        <p:txBody>
          <a:bodyPr vert="horz" lIns="0" tIns="0" rIns="0" bIns="0"/>
          <a:lstStyle>
            <a:lvl1pPr marL="0" indent="0">
              <a:buNone/>
              <a:defRPr sz="1000" b="1" i="0" kern="0" cap="none" spc="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0" name="Title 1">
            <a:extLst>
              <a:ext uri="{FF2B5EF4-FFF2-40B4-BE49-F238E27FC236}">
                <a16:creationId xmlns:a16="http://schemas.microsoft.com/office/drawing/2014/main" id="{FC018589-E1F5-7346-885A-EB2B985D4FCD}"/>
              </a:ext>
            </a:extLst>
          </p:cNvPr>
          <p:cNvSpPr>
            <a:spLocks noGrp="1"/>
          </p:cNvSpPr>
          <p:nvPr>
            <p:ph type="title"/>
          </p:nvPr>
        </p:nvSpPr>
        <p:spPr>
          <a:xfrm>
            <a:off x="381395" y="1332646"/>
            <a:ext cx="5414568" cy="1671152"/>
          </a:xfrm>
          <a:prstGeom prst="rect">
            <a:avLst/>
          </a:prstGeom>
        </p:spPr>
        <p:txBody>
          <a:bodyPr lIns="0" tIns="0" rIns="0" bIns="0"/>
          <a:lstStyle>
            <a:lvl1pPr algn="l">
              <a:lnSpc>
                <a:spcPts val="3800"/>
              </a:lnSpc>
              <a:defRPr lang="en-US" sz="3400" b="1" i="0" kern="0" cap="none" spc="0" baseline="0" dirty="0">
                <a:solidFill>
                  <a:schemeClr val="tx1"/>
                </a:solidFill>
                <a:latin typeface="Arial"/>
                <a:ea typeface="MS PGothic" panose="020B0600070205080204" pitchFamily="34" charset="-128"/>
                <a:cs typeface="Arial"/>
              </a:defRPr>
            </a:lvl1pPr>
          </a:lstStyle>
          <a:p>
            <a:r>
              <a:rPr lang="en-US" dirty="0"/>
              <a:t>Click to edit Master title style</a:t>
            </a:r>
          </a:p>
        </p:txBody>
      </p:sp>
    </p:spTree>
    <p:extLst>
      <p:ext uri="{BB962C8B-B14F-4D97-AF65-F5344CB8AC3E}">
        <p14:creationId xmlns:p14="http://schemas.microsoft.com/office/powerpoint/2010/main" val="3174592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4">
    <p:spTree>
      <p:nvGrpSpPr>
        <p:cNvPr id="1" name=""/>
        <p:cNvGrpSpPr/>
        <p:nvPr/>
      </p:nvGrpSpPr>
      <p:grpSpPr>
        <a:xfrm>
          <a:off x="0" y="0"/>
          <a:ext cx="0" cy="0"/>
          <a:chOff x="0" y="0"/>
          <a:chExt cx="0" cy="0"/>
        </a:xfrm>
      </p:grpSpPr>
      <p:pic>
        <p:nvPicPr>
          <p:cNvPr id="5" name="Picture 1" descr="33734603791_87ba8475ca_o.jpg">
            <a:extLst>
              <a:ext uri="{FF2B5EF4-FFF2-40B4-BE49-F238E27FC236}">
                <a16:creationId xmlns:a16="http://schemas.microsoft.com/office/drawing/2014/main" id="{E77BE962-0BFE-5C4B-89FB-3B486E8D22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32C7108-0135-6447-A450-C4951534F286}"/>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EDBA166D-9B34-2840-A504-DF49F32681BE}"/>
              </a:ext>
            </a:extLst>
          </p:cNvPr>
          <p:cNvSpPr/>
          <p:nvPr userDrawn="1"/>
        </p:nvSpPr>
        <p:spPr>
          <a:xfrm>
            <a:off x="-107950" y="1131888"/>
            <a:ext cx="6122988" cy="2735262"/>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8" name="Picture 3" descr="s4b282c2015.png">
            <a:extLst>
              <a:ext uri="{FF2B5EF4-FFF2-40B4-BE49-F238E27FC236}">
                <a16:creationId xmlns:a16="http://schemas.microsoft.com/office/drawing/2014/main" id="{5C824A16-1FFC-9447-91A2-5E29DDD0F73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4"/>
          <p:cNvSpPr>
            <a:spLocks noGrp="1"/>
          </p:cNvSpPr>
          <p:nvPr>
            <p:ph type="body" sz="quarter" idx="12"/>
          </p:nvPr>
        </p:nvSpPr>
        <p:spPr>
          <a:xfrm>
            <a:off x="365760"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4" name="Text Placeholder 14"/>
          <p:cNvSpPr>
            <a:spLocks noGrp="1"/>
          </p:cNvSpPr>
          <p:nvPr>
            <p:ph type="body" sz="quarter" idx="13"/>
          </p:nvPr>
        </p:nvSpPr>
        <p:spPr>
          <a:xfrm>
            <a:off x="365760" y="3507854"/>
            <a:ext cx="5430203" cy="321394"/>
          </a:xfrm>
          <a:prstGeom prst="rect">
            <a:avLst/>
          </a:prstGeom>
        </p:spPr>
        <p:txBody>
          <a:bodyPr vert="horz" lIns="0" tIns="0" rIns="0" bIns="0"/>
          <a:lstStyle>
            <a:lvl1pPr marL="0" indent="0">
              <a:buNone/>
              <a:defRPr sz="1000" b="1" i="0" kern="0" cap="none" spc="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0" name="Title 1">
            <a:extLst>
              <a:ext uri="{FF2B5EF4-FFF2-40B4-BE49-F238E27FC236}">
                <a16:creationId xmlns:a16="http://schemas.microsoft.com/office/drawing/2014/main" id="{28431D6C-1F1F-0D46-BA93-7A2AC50713FA}"/>
              </a:ext>
            </a:extLst>
          </p:cNvPr>
          <p:cNvSpPr>
            <a:spLocks noGrp="1"/>
          </p:cNvSpPr>
          <p:nvPr>
            <p:ph type="title"/>
          </p:nvPr>
        </p:nvSpPr>
        <p:spPr>
          <a:xfrm>
            <a:off x="381395" y="1332646"/>
            <a:ext cx="5414568" cy="1671152"/>
          </a:xfrm>
          <a:prstGeom prst="rect">
            <a:avLst/>
          </a:prstGeom>
        </p:spPr>
        <p:txBody>
          <a:bodyPr lIns="0" tIns="0" rIns="0" bIns="0"/>
          <a:lstStyle>
            <a:lvl1pPr algn="l">
              <a:lnSpc>
                <a:spcPts val="3800"/>
              </a:lnSpc>
              <a:defRPr lang="en-US" sz="3400" b="1" i="0" kern="0" cap="none" spc="0" baseline="0" dirty="0">
                <a:solidFill>
                  <a:schemeClr val="tx1"/>
                </a:solidFill>
                <a:latin typeface="Arial"/>
                <a:ea typeface="MS PGothic" panose="020B0600070205080204" pitchFamily="34" charset="-128"/>
                <a:cs typeface="Arial"/>
              </a:defRPr>
            </a:lvl1pPr>
          </a:lstStyle>
          <a:p>
            <a:r>
              <a:rPr lang="en-US" dirty="0"/>
              <a:t>Click to edit Master title style</a:t>
            </a:r>
          </a:p>
        </p:txBody>
      </p:sp>
    </p:spTree>
    <p:extLst>
      <p:ext uri="{BB962C8B-B14F-4D97-AF65-F5344CB8AC3E}">
        <p14:creationId xmlns:p14="http://schemas.microsoft.com/office/powerpoint/2010/main" val="353681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section Slide - 1">
    <p:spTree>
      <p:nvGrpSpPr>
        <p:cNvPr id="1" name=""/>
        <p:cNvGrpSpPr/>
        <p:nvPr/>
      </p:nvGrpSpPr>
      <p:grpSpPr>
        <a:xfrm>
          <a:off x="0" y="0"/>
          <a:ext cx="0" cy="0"/>
          <a:chOff x="0" y="0"/>
          <a:chExt cx="0" cy="0"/>
        </a:xfrm>
      </p:grpSpPr>
      <p:pic>
        <p:nvPicPr>
          <p:cNvPr id="3" name="Picture 1" descr="19467264904_bdb80a731c_o.jpg">
            <a:extLst>
              <a:ext uri="{FF2B5EF4-FFF2-40B4-BE49-F238E27FC236}">
                <a16:creationId xmlns:a16="http://schemas.microsoft.com/office/drawing/2014/main" id="{218D71B7-5DEB-D64E-B374-3C99D30B5E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9B7B77C-F3F3-A24D-BE18-ADC193FB7218}"/>
              </a:ext>
            </a:extLst>
          </p:cNvPr>
          <p:cNvSpPr/>
          <p:nvPr userDrawn="1"/>
        </p:nvSpPr>
        <p:spPr>
          <a:xfrm>
            <a:off x="0" y="1131888"/>
            <a:ext cx="6015038" cy="1131887"/>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82FA66AA-1BA8-944D-9CC2-9E9430CCF799}"/>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9" descr="s4b282c2015.png">
            <a:extLst>
              <a:ext uri="{FF2B5EF4-FFF2-40B4-BE49-F238E27FC236}">
                <a16:creationId xmlns:a16="http://schemas.microsoft.com/office/drawing/2014/main" id="{5EB64215-FEB7-3048-A245-DF48061DE0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9638"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C3CE8F6A-7A4B-A846-825E-E46B7DA7CE91}"/>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7D7A0556-00C3-3D44-A9D6-EC08C577FB19}" type="slidenum">
              <a:rPr lang="en-US" altLang="en-US" sz="900" smtClean="0">
                <a:solidFill>
                  <a:srgbClr val="FFFFFF"/>
                </a:solidFill>
                <a:latin typeface="Whitney Book" pitchFamily="2"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2" charset="0"/>
            </a:endParaRPr>
          </a:p>
        </p:txBody>
      </p:sp>
      <p:sp>
        <p:nvSpPr>
          <p:cNvPr id="8" name="Title 1">
            <a:extLst>
              <a:ext uri="{FF2B5EF4-FFF2-40B4-BE49-F238E27FC236}">
                <a16:creationId xmlns:a16="http://schemas.microsoft.com/office/drawing/2014/main" id="{5A63E03F-3048-1246-B3C0-5DB730C74277}"/>
              </a:ext>
            </a:extLst>
          </p:cNvPr>
          <p:cNvSpPr>
            <a:spLocks noGrp="1"/>
          </p:cNvSpPr>
          <p:nvPr>
            <p:ph type="title"/>
          </p:nvPr>
        </p:nvSpPr>
        <p:spPr>
          <a:xfrm>
            <a:off x="365587" y="1275606"/>
            <a:ext cx="5414568" cy="792088"/>
          </a:xfrm>
          <a:prstGeom prst="rect">
            <a:avLst/>
          </a:prstGeom>
        </p:spPr>
        <p:txBody>
          <a:bodyPr lIns="0" tIns="0" rIns="0" bIns="0"/>
          <a:lstStyle>
            <a:lvl1pPr algn="l">
              <a:lnSpc>
                <a:spcPts val="3400"/>
              </a:lnSpc>
              <a:defRPr lang="en-US" sz="2800" b="1" i="0" kern="0" cap="none" spc="0" baseline="0" dirty="0">
                <a:solidFill>
                  <a:schemeClr val="tx1"/>
                </a:solidFill>
                <a:latin typeface="Arial"/>
                <a:ea typeface="MS PGothic" panose="020B0600070205080204" pitchFamily="34" charset="-128"/>
                <a:cs typeface="Arial"/>
              </a:defRPr>
            </a:lvl1pPr>
          </a:lstStyle>
          <a:p>
            <a:r>
              <a:rPr lang="en-US" dirty="0"/>
              <a:t>Click to edit Master title style</a:t>
            </a:r>
          </a:p>
        </p:txBody>
      </p:sp>
    </p:spTree>
    <p:extLst>
      <p:ext uri="{BB962C8B-B14F-4D97-AF65-F5344CB8AC3E}">
        <p14:creationId xmlns:p14="http://schemas.microsoft.com/office/powerpoint/2010/main" val="985379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pic>
        <p:nvPicPr>
          <p:cNvPr id="3" name="Picture 1" descr="MOA Evening-032.jpg">
            <a:extLst>
              <a:ext uri="{FF2B5EF4-FFF2-40B4-BE49-F238E27FC236}">
                <a16:creationId xmlns:a16="http://schemas.microsoft.com/office/drawing/2014/main" id="{BF0FB2EE-3DA3-E144-B61C-A6C77BE2CA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3BCD6C1-0A3A-2E49-BECD-658ABF4BB292}"/>
              </a:ext>
            </a:extLst>
          </p:cNvPr>
          <p:cNvSpPr/>
          <p:nvPr userDrawn="1"/>
        </p:nvSpPr>
        <p:spPr>
          <a:xfrm>
            <a:off x="0" y="1131888"/>
            <a:ext cx="6015038" cy="1131887"/>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C6D78A4A-DE26-F34F-BE4A-FD0BA7CF9C9B}"/>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4" descr="s4b282c2015.png">
            <a:extLst>
              <a:ext uri="{FF2B5EF4-FFF2-40B4-BE49-F238E27FC236}">
                <a16:creationId xmlns:a16="http://schemas.microsoft.com/office/drawing/2014/main" id="{2948CE5A-A15F-3C43-A8B0-98A2214F841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9638"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864BF229-5D46-9146-ABF6-3E022F12FB92}"/>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3A4F131B-37D6-094E-B94D-D3E452E2CD19}" type="slidenum">
              <a:rPr lang="en-US" altLang="en-US" sz="900" smtClean="0">
                <a:solidFill>
                  <a:srgbClr val="FFFFFF"/>
                </a:solidFill>
                <a:latin typeface="Whitney Book" pitchFamily="2"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2" charset="0"/>
            </a:endParaRPr>
          </a:p>
        </p:txBody>
      </p:sp>
      <p:sp>
        <p:nvSpPr>
          <p:cNvPr id="8" name="Title 1">
            <a:extLst>
              <a:ext uri="{FF2B5EF4-FFF2-40B4-BE49-F238E27FC236}">
                <a16:creationId xmlns:a16="http://schemas.microsoft.com/office/drawing/2014/main" id="{81E8C08B-A92D-E946-AEAC-6B3D60A795BF}"/>
              </a:ext>
            </a:extLst>
          </p:cNvPr>
          <p:cNvSpPr>
            <a:spLocks noGrp="1"/>
          </p:cNvSpPr>
          <p:nvPr>
            <p:ph type="title"/>
          </p:nvPr>
        </p:nvSpPr>
        <p:spPr>
          <a:xfrm>
            <a:off x="365587" y="1275606"/>
            <a:ext cx="5414568" cy="792088"/>
          </a:xfrm>
          <a:prstGeom prst="rect">
            <a:avLst/>
          </a:prstGeom>
        </p:spPr>
        <p:txBody>
          <a:bodyPr lIns="0" tIns="0" rIns="0" bIns="0"/>
          <a:lstStyle>
            <a:lvl1pPr algn="l">
              <a:lnSpc>
                <a:spcPts val="3400"/>
              </a:lnSpc>
              <a:defRPr lang="en-US" sz="2800" b="1" i="0" kern="0" cap="none" spc="0" baseline="0" dirty="0">
                <a:solidFill>
                  <a:schemeClr val="tx1"/>
                </a:solidFill>
                <a:latin typeface="Arial"/>
                <a:ea typeface="MS PGothic" panose="020B0600070205080204" pitchFamily="34" charset="-128"/>
                <a:cs typeface="Arial"/>
              </a:defRPr>
            </a:lvl1pPr>
          </a:lstStyle>
          <a:p>
            <a:r>
              <a:rPr lang="en-US" dirty="0"/>
              <a:t>Click to edit Master title style</a:t>
            </a:r>
          </a:p>
        </p:txBody>
      </p:sp>
    </p:spTree>
    <p:extLst>
      <p:ext uri="{BB962C8B-B14F-4D97-AF65-F5344CB8AC3E}">
        <p14:creationId xmlns:p14="http://schemas.microsoft.com/office/powerpoint/2010/main" val="491212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pic>
        <p:nvPicPr>
          <p:cNvPr id="3" name="Picture 1" descr="20063615986_7c97fbf65b_o.jpg">
            <a:extLst>
              <a:ext uri="{FF2B5EF4-FFF2-40B4-BE49-F238E27FC236}">
                <a16:creationId xmlns:a16="http://schemas.microsoft.com/office/drawing/2014/main" id="{5646EFC0-A235-1A4D-9310-D617309738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C23F8D1-4D09-A742-A675-B752B9B6FEA9}"/>
              </a:ext>
            </a:extLst>
          </p:cNvPr>
          <p:cNvSpPr/>
          <p:nvPr userDrawn="1"/>
        </p:nvSpPr>
        <p:spPr>
          <a:xfrm>
            <a:off x="0" y="1131888"/>
            <a:ext cx="6015038" cy="1131887"/>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C1462495-F506-D04A-A837-31DE743A8786}"/>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4" descr="s4b282c2015.png">
            <a:extLst>
              <a:ext uri="{FF2B5EF4-FFF2-40B4-BE49-F238E27FC236}">
                <a16:creationId xmlns:a16="http://schemas.microsoft.com/office/drawing/2014/main" id="{B25E7803-987B-654E-8B14-3FBCD8A8D91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9638"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71F2E9A7-3682-0A44-9260-F51464DEE53B}"/>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D920A11-BE16-DC4A-BEE9-DAE58F156D57}" type="slidenum">
              <a:rPr lang="en-US" altLang="en-US" sz="900" smtClean="0">
                <a:solidFill>
                  <a:srgbClr val="FFFFFF"/>
                </a:solidFill>
                <a:latin typeface="Whitney Book" pitchFamily="2"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2" charset="0"/>
            </a:endParaRPr>
          </a:p>
        </p:txBody>
      </p:sp>
      <p:sp>
        <p:nvSpPr>
          <p:cNvPr id="9" name="Title 1">
            <a:extLst>
              <a:ext uri="{FF2B5EF4-FFF2-40B4-BE49-F238E27FC236}">
                <a16:creationId xmlns:a16="http://schemas.microsoft.com/office/drawing/2014/main" id="{B9F8EB83-3D6D-DF46-8002-EF5F1C707FFA}"/>
              </a:ext>
            </a:extLst>
          </p:cNvPr>
          <p:cNvSpPr>
            <a:spLocks noGrp="1"/>
          </p:cNvSpPr>
          <p:nvPr>
            <p:ph type="title"/>
          </p:nvPr>
        </p:nvSpPr>
        <p:spPr>
          <a:xfrm>
            <a:off x="365587" y="1275606"/>
            <a:ext cx="5414568" cy="792088"/>
          </a:xfrm>
          <a:prstGeom prst="rect">
            <a:avLst/>
          </a:prstGeom>
        </p:spPr>
        <p:txBody>
          <a:bodyPr lIns="0" tIns="0" rIns="0" bIns="0"/>
          <a:lstStyle>
            <a:lvl1pPr algn="l">
              <a:lnSpc>
                <a:spcPts val="3400"/>
              </a:lnSpc>
              <a:defRPr lang="en-US" sz="2800" b="1" i="0" kern="0" cap="none" spc="0" baseline="0" dirty="0">
                <a:solidFill>
                  <a:schemeClr val="tx1"/>
                </a:solidFill>
                <a:latin typeface="Arial"/>
                <a:ea typeface="MS PGothic" panose="020B0600070205080204" pitchFamily="34" charset="-128"/>
                <a:cs typeface="Arial"/>
              </a:defRPr>
            </a:lvl1pPr>
          </a:lstStyle>
          <a:p>
            <a:r>
              <a:rPr lang="en-US" dirty="0"/>
              <a:t>Click to edit Master title style</a:t>
            </a:r>
          </a:p>
        </p:txBody>
      </p:sp>
    </p:spTree>
    <p:extLst>
      <p:ext uri="{BB962C8B-B14F-4D97-AF65-F5344CB8AC3E}">
        <p14:creationId xmlns:p14="http://schemas.microsoft.com/office/powerpoint/2010/main" val="1361671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4" name="Picture 1" descr="s4b282c2015.png">
            <a:extLst>
              <a:ext uri="{FF2B5EF4-FFF2-40B4-BE49-F238E27FC236}">
                <a16:creationId xmlns:a16="http://schemas.microsoft.com/office/drawing/2014/main" id="{BE35A530-EC03-604F-85AB-5083EB70F3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4">
            <a:extLst>
              <a:ext uri="{FF2B5EF4-FFF2-40B4-BE49-F238E27FC236}">
                <a16:creationId xmlns:a16="http://schemas.microsoft.com/office/drawing/2014/main" id="{8D71B9A5-42B8-A943-A2E2-A38DAD565A63}"/>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DA7D734-BA60-C042-BE0F-86E0AEA7AA42}"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10" name="Text Placeholder 2"/>
          <p:cNvSpPr>
            <a:spLocks noGrp="1"/>
          </p:cNvSpPr>
          <p:nvPr>
            <p:ph type="body" sz="quarter" idx="13"/>
          </p:nvPr>
        </p:nvSpPr>
        <p:spPr>
          <a:xfrm>
            <a:off x="438954" y="1131888"/>
            <a:ext cx="7661438" cy="3672110"/>
          </a:xfrm>
          <a:prstGeom prst="rect">
            <a:avLst/>
          </a:prstGeom>
        </p:spPr>
        <p:txBody>
          <a:bodyPr vert="horz" lIns="0" tIns="0" rIns="0" bIns="0"/>
          <a:lstStyle>
            <a:lvl1pPr marL="0" indent="0">
              <a:lnSpc>
                <a:spcPct val="130000"/>
              </a:lnSpc>
              <a:spcBef>
                <a:spcPts val="0"/>
              </a:spcBef>
              <a:buFontTx/>
              <a:buNone/>
              <a:defRPr sz="1500"/>
            </a:lvl1pPr>
            <a:lvl2pPr marL="0" indent="-180000">
              <a:lnSpc>
                <a:spcPct val="130000"/>
              </a:lnSpc>
              <a:spcBef>
                <a:spcPts val="0"/>
              </a:spcBef>
              <a:buFont typeface="Arial"/>
              <a:buChar char="•"/>
              <a:defRPr sz="1500"/>
            </a:lvl2pPr>
            <a:lvl3pPr marL="540000" indent="-180000">
              <a:lnSpc>
                <a:spcPct val="130000"/>
              </a:lnSpc>
              <a:spcBef>
                <a:spcPts val="0"/>
              </a:spcBef>
              <a:defRPr sz="1500"/>
            </a:lvl3pPr>
            <a:lvl4pPr marL="900000" indent="-180000">
              <a:lnSpc>
                <a:spcPct val="130000"/>
              </a:lnSpc>
              <a:spcBef>
                <a:spcPts val="0"/>
              </a:spcBef>
              <a:buFont typeface="Arial"/>
              <a:buChar char="•"/>
              <a:defRPr sz="1500"/>
            </a:lvl4pPr>
            <a:lvl5pPr marL="1260000" indent="-180000">
              <a:lnSpc>
                <a:spcPct val="130000"/>
              </a:lnSpc>
              <a:spcBef>
                <a:spcPts val="0"/>
              </a:spcBef>
              <a:buFont typeface="Arial"/>
              <a:buChar char="•"/>
              <a:defRPr sz="150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2" name="Title 1">
            <a:extLst>
              <a:ext uri="{FF2B5EF4-FFF2-40B4-BE49-F238E27FC236}">
                <a16:creationId xmlns:a16="http://schemas.microsoft.com/office/drawing/2014/main" id="{6B0C6DE5-6CEF-9440-B1A6-ABD0F75D39AF}"/>
              </a:ext>
            </a:extLst>
          </p:cNvPr>
          <p:cNvSpPr>
            <a:spLocks noGrp="1"/>
          </p:cNvSpPr>
          <p:nvPr>
            <p:ph type="title"/>
          </p:nvPr>
        </p:nvSpPr>
        <p:spPr>
          <a:xfrm>
            <a:off x="438954" y="411510"/>
            <a:ext cx="7661438" cy="623331"/>
          </a:xfrm>
          <a:prstGeom prst="rect">
            <a:avLst/>
          </a:prstGeom>
        </p:spPr>
        <p:txBody>
          <a:bodyPr lIns="0" tIns="0" rIns="0" bIns="0" anchor="ctr" anchorCtr="0"/>
          <a:lstStyle>
            <a:lvl1pPr algn="l">
              <a:lnSpc>
                <a:spcPts val="2100"/>
              </a:lnSpc>
              <a:defRPr kumimoji="0" lang="en-US" sz="2100" b="1" i="0" u="none" strike="noStrike" kern="1200" cap="none" spc="0" normalizeH="0" baseline="0" noProof="0" smtClean="0">
                <a:ln>
                  <a:noFill/>
                </a:ln>
                <a:solidFill>
                  <a:schemeClr val="tx1">
                    <a:lumMod val="50000"/>
                    <a:lumOff val="50000"/>
                  </a:schemeClr>
                </a:solidFill>
                <a:effectLst/>
                <a:uLnTx/>
                <a:uFillTx/>
                <a:latin typeface="Arial"/>
                <a:ea typeface="MS PGothic" panose="020B0600070205080204" pitchFamily="34" charset="-128"/>
                <a:cs typeface="Arial"/>
              </a:defRPr>
            </a:lvl1pPr>
          </a:lstStyle>
          <a:p>
            <a:r>
              <a:rPr lang="en-US" dirty="0"/>
              <a:t>Click to edit Master title style</a:t>
            </a:r>
          </a:p>
        </p:txBody>
      </p:sp>
    </p:spTree>
    <p:extLst>
      <p:ext uri="{BB962C8B-B14F-4D97-AF65-F5344CB8AC3E}">
        <p14:creationId xmlns:p14="http://schemas.microsoft.com/office/powerpoint/2010/main" val="2563127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 Slide - 2">
    <p:bg>
      <p:bgPr>
        <a:solidFill>
          <a:srgbClr val="001835"/>
        </a:solidFill>
        <a:effectLst/>
      </p:bgPr>
    </p:bg>
    <p:spTree>
      <p:nvGrpSpPr>
        <p:cNvPr id="1" name=""/>
        <p:cNvGrpSpPr/>
        <p:nvPr/>
      </p:nvGrpSpPr>
      <p:grpSpPr>
        <a:xfrm>
          <a:off x="0" y="0"/>
          <a:ext cx="0" cy="0"/>
          <a:chOff x="0" y="0"/>
          <a:chExt cx="0" cy="0"/>
        </a:xfrm>
      </p:grpSpPr>
      <p:pic>
        <p:nvPicPr>
          <p:cNvPr id="4" name="Picture 2" descr="2014_logo_only_reverse.png">
            <a:extLst>
              <a:ext uri="{FF2B5EF4-FFF2-40B4-BE49-F238E27FC236}">
                <a16:creationId xmlns:a16="http://schemas.microsoft.com/office/drawing/2014/main" id="{CE7E4067-49DE-2745-A17C-89130E6B77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4">
            <a:extLst>
              <a:ext uri="{FF2B5EF4-FFF2-40B4-BE49-F238E27FC236}">
                <a16:creationId xmlns:a16="http://schemas.microsoft.com/office/drawing/2014/main" id="{686B4E7D-7FEB-8A4D-96D8-494D2593E94C}"/>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F33A4878-B106-B94B-A5E4-7D96EA644603}"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6" name="Text Placeholder 2"/>
          <p:cNvSpPr>
            <a:spLocks noGrp="1"/>
          </p:cNvSpPr>
          <p:nvPr>
            <p:ph type="body" sz="quarter" idx="13"/>
          </p:nvPr>
        </p:nvSpPr>
        <p:spPr>
          <a:xfrm>
            <a:off x="438954" y="1131888"/>
            <a:ext cx="7661438" cy="3672110"/>
          </a:xfrm>
          <a:prstGeom prst="rect">
            <a:avLst/>
          </a:prstGeom>
        </p:spPr>
        <p:txBody>
          <a:bodyPr vert="horz" lIns="0" tIns="0" rIns="0" bIns="0"/>
          <a:lstStyle>
            <a:lvl1pPr marL="0" indent="0">
              <a:lnSpc>
                <a:spcPct val="130000"/>
              </a:lnSpc>
              <a:spcBef>
                <a:spcPts val="0"/>
              </a:spcBef>
              <a:buFontTx/>
              <a:buNone/>
              <a:defRPr sz="1500">
                <a:solidFill>
                  <a:schemeClr val="bg1"/>
                </a:solidFill>
              </a:defRPr>
            </a:lvl1pPr>
            <a:lvl2pPr marL="0" indent="-180000">
              <a:lnSpc>
                <a:spcPct val="130000"/>
              </a:lnSpc>
              <a:spcBef>
                <a:spcPts val="0"/>
              </a:spcBef>
              <a:buFont typeface="Arial"/>
              <a:buChar char="•"/>
              <a:defRPr sz="1500">
                <a:solidFill>
                  <a:schemeClr val="bg1"/>
                </a:solidFill>
              </a:defRPr>
            </a:lvl2pPr>
            <a:lvl3pPr marL="540000" indent="-180000">
              <a:lnSpc>
                <a:spcPct val="130000"/>
              </a:lnSpc>
              <a:spcBef>
                <a:spcPts val="0"/>
              </a:spcBef>
              <a:defRPr sz="1500">
                <a:solidFill>
                  <a:schemeClr val="bg1"/>
                </a:solidFill>
              </a:defRPr>
            </a:lvl3pPr>
            <a:lvl4pPr marL="900000" indent="-180000">
              <a:lnSpc>
                <a:spcPct val="130000"/>
              </a:lnSpc>
              <a:spcBef>
                <a:spcPts val="0"/>
              </a:spcBef>
              <a:buFont typeface="Arial"/>
              <a:buChar char="•"/>
              <a:defRPr sz="1500">
                <a:solidFill>
                  <a:schemeClr val="bg1"/>
                </a:solidFill>
              </a:defRPr>
            </a:lvl4pPr>
            <a:lvl5pPr marL="1260000" indent="-180000">
              <a:lnSpc>
                <a:spcPct val="130000"/>
              </a:lnSpc>
              <a:spcBef>
                <a:spcPts val="0"/>
              </a:spcBef>
              <a:buFont typeface="Arial"/>
              <a:buChar char="•"/>
              <a:defRPr sz="1500">
                <a:solidFill>
                  <a:schemeClr val="bg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Title 1">
            <a:extLst>
              <a:ext uri="{FF2B5EF4-FFF2-40B4-BE49-F238E27FC236}">
                <a16:creationId xmlns:a16="http://schemas.microsoft.com/office/drawing/2014/main" id="{3662863F-E41E-224A-97FD-6D968AD10CDF}"/>
              </a:ext>
            </a:extLst>
          </p:cNvPr>
          <p:cNvSpPr>
            <a:spLocks noGrp="1"/>
          </p:cNvSpPr>
          <p:nvPr>
            <p:ph type="title"/>
          </p:nvPr>
        </p:nvSpPr>
        <p:spPr>
          <a:xfrm>
            <a:off x="438954" y="411510"/>
            <a:ext cx="7661438" cy="623331"/>
          </a:xfrm>
          <a:prstGeom prst="rect">
            <a:avLst/>
          </a:prstGeom>
        </p:spPr>
        <p:txBody>
          <a:bodyPr lIns="0" tIns="0" rIns="0" bIns="0" anchor="ctr" anchorCtr="0"/>
          <a:lstStyle>
            <a:lvl1pPr algn="l">
              <a:lnSpc>
                <a:spcPts val="2100"/>
              </a:lnSpc>
              <a:defRPr kumimoji="0" lang="en-US" sz="2100" b="1" i="0" u="none" strike="noStrike" kern="1200" cap="none" spc="0" normalizeH="0" baseline="0" noProof="0" smtClean="0">
                <a:ln>
                  <a:noFill/>
                </a:ln>
                <a:solidFill>
                  <a:schemeClr val="tx1">
                    <a:lumMod val="10000"/>
                    <a:lumOff val="90000"/>
                  </a:schemeClr>
                </a:solidFill>
                <a:effectLst/>
                <a:uLnTx/>
                <a:uFillTx/>
                <a:latin typeface="Arial"/>
                <a:ea typeface="MS PGothic" panose="020B0600070205080204" pitchFamily="34" charset="-128"/>
                <a:cs typeface="Arial"/>
              </a:defRPr>
            </a:lvl1pPr>
          </a:lstStyle>
          <a:p>
            <a:r>
              <a:rPr lang="en-US" dirty="0"/>
              <a:t>Click to edit Master title style</a:t>
            </a:r>
          </a:p>
        </p:txBody>
      </p:sp>
    </p:spTree>
    <p:extLst>
      <p:ext uri="{BB962C8B-B14F-4D97-AF65-F5344CB8AC3E}">
        <p14:creationId xmlns:p14="http://schemas.microsoft.com/office/powerpoint/2010/main" val="3603319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190" r:id="rId1"/>
    <p:sldLayoutId id="2147485191" r:id="rId2"/>
    <p:sldLayoutId id="2147485192" r:id="rId3"/>
    <p:sldLayoutId id="2147485193" r:id="rId4"/>
    <p:sldLayoutId id="2147485194" r:id="rId5"/>
    <p:sldLayoutId id="2147485195" r:id="rId6"/>
    <p:sldLayoutId id="2147485196" r:id="rId7"/>
    <p:sldLayoutId id="2147485197" r:id="rId8"/>
    <p:sldLayoutId id="2147485198" r:id="rId9"/>
    <p:sldLayoutId id="2147485199" r:id="rId10"/>
    <p:sldLayoutId id="2147485200" r:id="rId11"/>
    <p:sldLayoutId id="2147485201" r:id="rId12"/>
    <p:sldLayoutId id="2147485202" r:id="rId13"/>
    <p:sldLayoutId id="2147485203" r:id="rId14"/>
    <p:sldLayoutId id="2147485204" r:id="rId15"/>
    <p:sldLayoutId id="2147485205" r:id="rId16"/>
    <p:sldLayoutId id="2147485206" r:id="rId17"/>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20.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6.emf"/><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7.emf"/><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4.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9.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30.emf"/><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32.emf"/></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37.emf"/><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72.png"/><Relationship Id="rId3" Type="http://schemas.openxmlformats.org/officeDocument/2006/relationships/image" Target="../media/image44.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65.png"/><Relationship Id="rId11" Type="http://schemas.openxmlformats.org/officeDocument/2006/relationships/image" Target="../media/image42.emf"/><Relationship Id="rId10" Type="http://schemas.openxmlformats.org/officeDocument/2006/relationships/image" Target="../media/image41.emf"/><Relationship Id="rId4" Type="http://schemas.openxmlformats.org/officeDocument/2006/relationships/image" Target="../media/image38.emf"/><Relationship Id="rId9" Type="http://schemas.openxmlformats.org/officeDocument/2006/relationships/image" Target="../media/image40.emf"/><Relationship Id="rId1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44.emf"/></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3.emf"/><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44.emf"/><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3.emf"/><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44.emf"/><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8.jpg"/><Relationship Id="rId5" Type="http://schemas.openxmlformats.org/officeDocument/2006/relationships/hyperlink" Target="https://commons.wikimedia.org/w/index.php?title=File:HahnEcho_GWM.gif&amp;oldid=448790781"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3.emf"/><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44.emf"/><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3.emf"/><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44.emf"/><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3.emf"/><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44.emf"/><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3.emf"/><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44.emf"/><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9.gif"/><Relationship Id="rId5" Type="http://schemas.openxmlformats.org/officeDocument/2006/relationships/hyperlink" Target="https://commons.wikimedia.org/w/index.php?title=File:HahnEcho_GWM.gif&amp;oldid=448790781" TargetMode="Externa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0.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4.emf"/><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DD6E9D4-2AFC-ED4D-AE7C-7844CBCCAA8A}"/>
              </a:ext>
            </a:extLst>
          </p:cNvPr>
          <p:cNvSpPr>
            <a:spLocks noGrp="1"/>
          </p:cNvSpPr>
          <p:nvPr>
            <p:ph type="body" sz="quarter" idx="13"/>
          </p:nvPr>
        </p:nvSpPr>
        <p:spPr>
          <a:xfrm>
            <a:off x="365760" y="2775579"/>
            <a:ext cx="5430203" cy="895745"/>
          </a:xfrm>
        </p:spPr>
        <p:txBody>
          <a:bodyPr/>
          <a:lstStyle/>
          <a:p>
            <a:pPr algn="ctr"/>
            <a:r>
              <a:rPr lang="en-US" sz="1800" dirty="0"/>
              <a:t>Dawn Mao, Ilya </a:t>
            </a:r>
            <a:r>
              <a:rPr lang="en-US" sz="1800" dirty="0" err="1"/>
              <a:t>Averbukh</a:t>
            </a:r>
            <a:r>
              <a:rPr lang="en-US" sz="1800" dirty="0"/>
              <a:t> &amp; Roman </a:t>
            </a:r>
            <a:r>
              <a:rPr lang="en-US" sz="1800" dirty="0" err="1"/>
              <a:t>Krems</a:t>
            </a:r>
            <a:endParaRPr lang="en-US" sz="1800" b="0" dirty="0"/>
          </a:p>
          <a:p>
            <a:pPr algn="ctr"/>
            <a:r>
              <a:rPr lang="en-US" sz="1600" b="0" i="1" dirty="0"/>
              <a:t>University of British Columbia</a:t>
            </a:r>
          </a:p>
          <a:p>
            <a:pPr algn="ctr"/>
            <a:r>
              <a:rPr lang="en-US" sz="1600" b="0" dirty="0"/>
              <a:t>Department of Chemistry and QMI</a:t>
            </a:r>
          </a:p>
        </p:txBody>
      </p:sp>
      <p:sp>
        <p:nvSpPr>
          <p:cNvPr id="7" name="Title 6">
            <a:extLst>
              <a:ext uri="{FF2B5EF4-FFF2-40B4-BE49-F238E27FC236}">
                <a16:creationId xmlns:a16="http://schemas.microsoft.com/office/drawing/2014/main" id="{6DC8DD7C-3175-6842-A79F-78B404ABF238}"/>
              </a:ext>
            </a:extLst>
          </p:cNvPr>
          <p:cNvSpPr>
            <a:spLocks noGrp="1"/>
          </p:cNvSpPr>
          <p:nvPr>
            <p:ph type="title"/>
          </p:nvPr>
        </p:nvSpPr>
        <p:spPr>
          <a:xfrm>
            <a:off x="370245" y="1332646"/>
            <a:ext cx="5425718" cy="1239104"/>
          </a:xfrm>
        </p:spPr>
        <p:txBody>
          <a:bodyPr/>
          <a:lstStyle/>
          <a:p>
            <a:r>
              <a:rPr lang="en-US" dirty="0">
                <a:ea typeface="ＭＳ Ｐゴシック" charset="-128"/>
              </a:rPr>
              <a:t>Kerr-nonlinear oscillator:</a:t>
            </a:r>
            <a:br>
              <a:rPr lang="en-US" dirty="0">
                <a:ea typeface="ＭＳ Ｐゴシック" charset="-128"/>
              </a:rPr>
            </a:br>
            <a:r>
              <a:rPr lang="en-US" sz="2400" b="0" dirty="0">
                <a:ea typeface="ＭＳ Ｐゴシック" charset="-128"/>
              </a:rPr>
              <a:t>Quantum echo and squeezing</a:t>
            </a:r>
            <a:br>
              <a:rPr lang="en-US" sz="2800" b="0" dirty="0"/>
            </a:br>
            <a:endParaRPr lang="en-US" b="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CAB1C3-4B4D-2297-BA68-CD62EB2837FE}"/>
              </a:ext>
            </a:extLst>
          </p:cNvPr>
          <p:cNvSpPr>
            <a:spLocks noGrp="1"/>
          </p:cNvSpPr>
          <p:nvPr>
            <p:ph type="title"/>
          </p:nvPr>
        </p:nvSpPr>
        <p:spPr/>
        <p:txBody>
          <a:bodyPr/>
          <a:lstStyle/>
          <a:p>
            <a:r>
              <a:rPr lang="en-US" dirty="0"/>
              <a:t>Classical Kerr-oscillator: free propagation</a:t>
            </a:r>
          </a:p>
        </p:txBody>
      </p:sp>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6C4484DE-913C-85EB-AA9C-06CD11EF3C14}"/>
                  </a:ext>
                </a:extLst>
              </p:cNvPr>
              <p:cNvSpPr>
                <a:spLocks noGrp="1"/>
              </p:cNvSpPr>
              <p:nvPr>
                <p:ph type="body" sz="quarter" idx="13"/>
              </p:nvPr>
            </p:nvSpPr>
            <p:spPr>
              <a:xfrm>
                <a:off x="1989069" y="1053769"/>
                <a:ext cx="4493086" cy="623331"/>
              </a:xfrm>
            </p:spPr>
            <p: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ℋ</m:t>
                      </m:r>
                      <m:r>
                        <a:rPr lang="en-CA" b="0" i="1" smtClean="0">
                          <a:latin typeface="Cambria Math" panose="02040503050406030204" pitchFamily="18" charset="0"/>
                          <a:ea typeface="Cambria Math" panose="02040503050406030204" pitchFamily="18" charset="0"/>
                        </a:rPr>
                        <m:t>=</m:t>
                      </m:r>
                      <m:f>
                        <m:fPr>
                          <m:ctrlPr>
                            <a:rPr lang="en-CA" b="0" i="1" smtClean="0">
                              <a:latin typeface="Cambria Math" panose="02040503050406030204" pitchFamily="18" charset="0"/>
                              <a:ea typeface="Cambria Math" panose="02040503050406030204" pitchFamily="18" charset="0"/>
                            </a:rPr>
                          </m:ctrlPr>
                        </m:fPr>
                        <m:num>
                          <m:acc>
                            <m:accPr>
                              <m:chr m:val="̃"/>
                              <m:ctrlPr>
                                <a:rPr lang="en-CA" b="0" i="1" smtClean="0">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𝜒</m:t>
                              </m:r>
                            </m:e>
                          </m:acc>
                        </m:num>
                        <m:den>
                          <m:r>
                            <a:rPr lang="en-CA" b="0" i="1" smtClean="0">
                              <a:latin typeface="Cambria Math" panose="02040503050406030204" pitchFamily="18" charset="0"/>
                              <a:ea typeface="Cambria Math" panose="02040503050406030204" pitchFamily="18" charset="0"/>
                            </a:rPr>
                            <m:t>4</m:t>
                          </m:r>
                        </m:den>
                      </m:f>
                      <m:sSup>
                        <m:sSupPr>
                          <m:ctrlPr>
                            <a:rPr lang="en-CA" b="0" i="1" smtClean="0">
                              <a:latin typeface="Cambria Math" panose="02040503050406030204" pitchFamily="18" charset="0"/>
                              <a:ea typeface="Cambria Math" panose="02040503050406030204" pitchFamily="18" charset="0"/>
                            </a:rPr>
                          </m:ctrlPr>
                        </m:sSupPr>
                        <m:e>
                          <m:d>
                            <m:dPr>
                              <m:ctrlPr>
                                <a:rPr lang="en-CA" b="0" i="1" smtClean="0">
                                  <a:latin typeface="Cambria Math" panose="02040503050406030204" pitchFamily="18" charset="0"/>
                                  <a:ea typeface="Cambria Math" panose="02040503050406030204" pitchFamily="18" charset="0"/>
                                </a:rPr>
                              </m:ctrlPr>
                            </m:dPr>
                            <m:e>
                              <m:sSup>
                                <m:sSupPr>
                                  <m:ctrlPr>
                                    <a:rPr lang="en-CA" b="0" i="1" smtClean="0">
                                      <a:latin typeface="Cambria Math" panose="02040503050406030204" pitchFamily="18" charset="0"/>
                                      <a:ea typeface="Cambria Math" panose="02040503050406030204" pitchFamily="18" charset="0"/>
                                    </a:rPr>
                                  </m:ctrlPr>
                                </m:sSupPr>
                                <m:e>
                                  <m:acc>
                                    <m:accPr>
                                      <m:chr m:val="̃"/>
                                      <m:ctrlPr>
                                        <a:rPr lang="en-CA" b="0" i="1" smtClean="0">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𝑞</m:t>
                                      </m:r>
                                    </m:e>
                                  </m:acc>
                                </m:e>
                                <m:sup>
                                  <m:r>
                                    <a:rPr lang="en-CA" b="0" i="1" smtClean="0">
                                      <a:latin typeface="Cambria Math" panose="02040503050406030204" pitchFamily="18" charset="0"/>
                                      <a:ea typeface="Cambria Math" panose="02040503050406030204" pitchFamily="18" charset="0"/>
                                    </a:rPr>
                                    <m:t>2</m:t>
                                  </m:r>
                                </m:sup>
                              </m:sSup>
                              <m:r>
                                <a:rPr lang="en-CA" b="0" i="1" smtClean="0">
                                  <a:latin typeface="Cambria Math" panose="02040503050406030204" pitchFamily="18" charset="0"/>
                                  <a:ea typeface="Cambria Math" panose="02040503050406030204" pitchFamily="18" charset="0"/>
                                </a:rPr>
                                <m:t>+</m:t>
                              </m:r>
                              <m:sSup>
                                <m:sSupPr>
                                  <m:ctrlPr>
                                    <a:rPr lang="en-CA" b="0" i="1" smtClean="0">
                                      <a:latin typeface="Cambria Math" panose="02040503050406030204" pitchFamily="18" charset="0"/>
                                      <a:ea typeface="Cambria Math" panose="02040503050406030204" pitchFamily="18" charset="0"/>
                                    </a:rPr>
                                  </m:ctrlPr>
                                </m:sSupPr>
                                <m:e>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𝑝</m:t>
                                      </m:r>
                                    </m:e>
                                  </m:acc>
                                </m:e>
                                <m:sup>
                                  <m:r>
                                    <a:rPr lang="en-CA" b="0" i="1" smtClean="0">
                                      <a:latin typeface="Cambria Math" panose="02040503050406030204" pitchFamily="18" charset="0"/>
                                      <a:ea typeface="Cambria Math" panose="02040503050406030204" pitchFamily="18" charset="0"/>
                                    </a:rPr>
                                    <m:t>2</m:t>
                                  </m:r>
                                </m:sup>
                              </m:sSup>
                            </m:e>
                          </m:d>
                        </m:e>
                        <m:sup>
                          <m:r>
                            <a:rPr lang="en-CA" b="0" i="1" smtClean="0">
                              <a:latin typeface="Cambria Math" panose="02040503050406030204" pitchFamily="18" charset="0"/>
                              <a:ea typeface="Cambria Math" panose="02040503050406030204" pitchFamily="18" charset="0"/>
                            </a:rPr>
                            <m:t>2</m:t>
                          </m:r>
                        </m:sup>
                      </m:sSup>
                      <m:r>
                        <a:rPr lang="en-CA" b="0" i="1" smtClean="0">
                          <a:latin typeface="Cambria Math" panose="02040503050406030204" pitchFamily="18" charset="0"/>
                          <a:ea typeface="Cambria Math" panose="02040503050406030204" pitchFamily="18" charset="0"/>
                        </a:rPr>
                        <m:t>+</m:t>
                      </m:r>
                      <m:f>
                        <m:fPr>
                          <m:ctrlPr>
                            <a:rPr lang="en-CA" b="0" i="1" smtClean="0">
                              <a:latin typeface="Cambria Math" panose="02040503050406030204" pitchFamily="18" charset="0"/>
                              <a:ea typeface="Cambria Math" panose="02040503050406030204" pitchFamily="18" charset="0"/>
                            </a:rPr>
                          </m:ctrlPr>
                        </m:fPr>
                        <m:num>
                          <m:r>
                            <a:rPr lang="en-CA" b="0" i="1" smtClean="0">
                              <a:latin typeface="Cambria Math" panose="02040503050406030204" pitchFamily="18" charset="0"/>
                              <a:ea typeface="Cambria Math" panose="02040503050406030204" pitchFamily="18" charset="0"/>
                            </a:rPr>
                            <m:t>1</m:t>
                          </m:r>
                        </m:num>
                        <m:den>
                          <m:r>
                            <a:rPr lang="en-CA" b="0" i="1" smtClean="0">
                              <a:latin typeface="Cambria Math" panose="02040503050406030204" pitchFamily="18" charset="0"/>
                              <a:ea typeface="Cambria Math" panose="02040503050406030204" pitchFamily="18" charset="0"/>
                            </a:rPr>
                            <m:t>2</m:t>
                          </m:r>
                        </m:den>
                      </m:f>
                      <m:d>
                        <m:dPr>
                          <m:ctrlPr>
                            <a:rPr lang="en-CA" b="0" i="1" smtClean="0">
                              <a:latin typeface="Cambria Math" panose="02040503050406030204" pitchFamily="18" charset="0"/>
                              <a:ea typeface="Cambria Math" panose="02040503050406030204" pitchFamily="18" charset="0"/>
                            </a:rPr>
                          </m:ctrlPr>
                        </m:dPr>
                        <m:e>
                          <m:sSup>
                            <m:sSupPr>
                              <m:ctrlPr>
                                <a:rPr lang="en-CA" b="0" i="1" smtClean="0">
                                  <a:latin typeface="Cambria Math" panose="02040503050406030204" pitchFamily="18" charset="0"/>
                                  <a:ea typeface="Cambria Math" panose="02040503050406030204" pitchFamily="18" charset="0"/>
                                </a:rPr>
                              </m:ctrlPr>
                            </m:sSupPr>
                            <m:e>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𝑞</m:t>
                                  </m:r>
                                </m:e>
                              </m:acc>
                            </m:e>
                            <m:sup>
                              <m:r>
                                <a:rPr lang="en-CA" b="0" i="1" smtClean="0">
                                  <a:latin typeface="Cambria Math" panose="02040503050406030204" pitchFamily="18" charset="0"/>
                                  <a:ea typeface="Cambria Math" panose="02040503050406030204" pitchFamily="18" charset="0"/>
                                </a:rPr>
                                <m:t>2</m:t>
                              </m:r>
                            </m:sup>
                          </m:sSup>
                          <m:r>
                            <a:rPr lang="en-CA" b="0" i="1" smtClean="0">
                              <a:latin typeface="Cambria Math" panose="02040503050406030204" pitchFamily="18" charset="0"/>
                              <a:ea typeface="Cambria Math" panose="02040503050406030204" pitchFamily="18" charset="0"/>
                            </a:rPr>
                            <m:t>+</m:t>
                          </m:r>
                          <m:sSup>
                            <m:sSupPr>
                              <m:ctrlPr>
                                <a:rPr lang="en-CA" b="0" i="1" smtClean="0">
                                  <a:latin typeface="Cambria Math" panose="02040503050406030204" pitchFamily="18" charset="0"/>
                                  <a:ea typeface="Cambria Math" panose="02040503050406030204" pitchFamily="18" charset="0"/>
                                </a:rPr>
                              </m:ctrlPr>
                            </m:sSupPr>
                            <m:e>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𝑝</m:t>
                                  </m:r>
                                </m:e>
                              </m:acc>
                            </m:e>
                            <m:sup>
                              <m:r>
                                <a:rPr lang="en-CA" b="0" i="1" smtClean="0">
                                  <a:latin typeface="Cambria Math" panose="02040503050406030204" pitchFamily="18" charset="0"/>
                                  <a:ea typeface="Cambria Math" panose="02040503050406030204" pitchFamily="18" charset="0"/>
                                </a:rPr>
                                <m:t>2</m:t>
                              </m:r>
                            </m:sup>
                          </m:sSup>
                        </m:e>
                      </m:d>
                      <m:r>
                        <a:rPr lang="en-CA" b="0" i="1" smtClean="0">
                          <a:latin typeface="Cambria Math" panose="02040503050406030204" pitchFamily="18" charset="0"/>
                          <a:ea typeface="Cambria Math" panose="02040503050406030204" pitchFamily="18" charset="0"/>
                        </a:rPr>
                        <m:t>−</m:t>
                      </m:r>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𝑔</m:t>
                          </m:r>
                        </m:e>
                      </m:acc>
                      <m:d>
                        <m:dPr>
                          <m:ctrlPr>
                            <a:rPr lang="en-CA" b="0" i="1" smtClean="0">
                              <a:latin typeface="Cambria Math" panose="02040503050406030204" pitchFamily="18" charset="0"/>
                              <a:ea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𝑡</m:t>
                          </m:r>
                        </m:e>
                      </m:d>
                      <m:sSup>
                        <m:sSupPr>
                          <m:ctrlPr>
                            <a:rPr lang="en-CA" b="0" i="1" smtClean="0">
                              <a:latin typeface="Cambria Math" panose="02040503050406030204" pitchFamily="18" charset="0"/>
                              <a:ea typeface="Cambria Math" panose="02040503050406030204" pitchFamily="18" charset="0"/>
                            </a:rPr>
                          </m:ctrlPr>
                        </m:sSupPr>
                        <m:e>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𝑞</m:t>
                              </m:r>
                            </m:e>
                          </m:acc>
                        </m:e>
                        <m:sup>
                          <m:r>
                            <a:rPr lang="en-CA" b="0" i="1" smtClean="0">
                              <a:latin typeface="Cambria Math" panose="02040503050406030204" pitchFamily="18" charset="0"/>
                              <a:ea typeface="Cambria Math" panose="02040503050406030204" pitchFamily="18" charset="0"/>
                            </a:rPr>
                            <m:t>2</m:t>
                          </m:r>
                        </m:sup>
                      </m:sSup>
                      <m:r>
                        <a:rPr lang="en-CA" b="0" i="1" smtClean="0">
                          <a:latin typeface="Cambria Math" panose="02040503050406030204" pitchFamily="18" charset="0"/>
                          <a:ea typeface="Cambria Math" panose="02040503050406030204" pitchFamily="18" charset="0"/>
                        </a:rPr>
                        <m:t>+</m:t>
                      </m:r>
                      <m:f>
                        <m:fPr>
                          <m:ctrlPr>
                            <a:rPr lang="en-CA" b="0" i="1" smtClean="0">
                              <a:latin typeface="Cambria Math" panose="02040503050406030204" pitchFamily="18" charset="0"/>
                              <a:ea typeface="Cambria Math" panose="02040503050406030204" pitchFamily="18" charset="0"/>
                            </a:rPr>
                          </m:ctrlPr>
                        </m:fPr>
                        <m:num>
                          <m:r>
                            <a:rPr lang="en-CA" b="0" i="1" smtClean="0">
                              <a:latin typeface="Cambria Math" panose="02040503050406030204" pitchFamily="18" charset="0"/>
                              <a:ea typeface="Cambria Math" panose="02040503050406030204" pitchFamily="18" charset="0"/>
                            </a:rPr>
                            <m:t>1</m:t>
                          </m:r>
                        </m:num>
                        <m:den>
                          <m:r>
                            <a:rPr lang="en-CA" b="0" i="1" smtClean="0">
                              <a:latin typeface="Cambria Math" panose="02040503050406030204" pitchFamily="18" charset="0"/>
                              <a:ea typeface="Cambria Math" panose="02040503050406030204" pitchFamily="18" charset="0"/>
                            </a:rPr>
                            <m:t>2</m:t>
                          </m:r>
                        </m:den>
                      </m:f>
                    </m:oMath>
                  </m:oMathPara>
                </a14:m>
                <a:endParaRPr lang="en-US" dirty="0"/>
              </a:p>
            </p:txBody>
          </p:sp>
        </mc:Choice>
        <mc:Fallback xmlns="">
          <p:sp>
            <p:nvSpPr>
              <p:cNvPr id="2" name="Text Placeholder 1">
                <a:extLst>
                  <a:ext uri="{FF2B5EF4-FFF2-40B4-BE49-F238E27FC236}">
                    <a16:creationId xmlns:a16="http://schemas.microsoft.com/office/drawing/2014/main" id="{6C4484DE-913C-85EB-AA9C-06CD11EF3C14}"/>
                  </a:ext>
                </a:extLst>
              </p:cNvPr>
              <p:cNvSpPr>
                <a:spLocks noGrp="1" noRot="1" noChangeAspect="1" noMove="1" noResize="1" noEditPoints="1" noAdjustHandles="1" noChangeArrowheads="1" noChangeShapeType="1" noTextEdit="1"/>
              </p:cNvSpPr>
              <p:nvPr>
                <p:ph type="body" sz="quarter" idx="13"/>
              </p:nvPr>
            </p:nvSpPr>
            <p:spPr>
              <a:xfrm>
                <a:off x="1989069" y="1053769"/>
                <a:ext cx="4493086" cy="623331"/>
              </a:xfr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C85C42E-99FD-548F-5024-1B918197C768}"/>
                  </a:ext>
                </a:extLst>
              </p:cNvPr>
              <p:cNvSpPr txBox="1"/>
              <p:nvPr/>
            </p:nvSpPr>
            <p:spPr>
              <a:xfrm>
                <a:off x="0" y="5452070"/>
                <a:ext cx="4283968" cy="7381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800" b="0" i="1" smtClean="0">
                          <a:latin typeface="Cambria Math" panose="02040503050406030204" pitchFamily="18" charset="0"/>
                        </a:rPr>
                        <m:t>𝑃</m:t>
                      </m:r>
                      <m:d>
                        <m:dPr>
                          <m:begChr m:val="["/>
                          <m:endChr m:val="]"/>
                          <m:ctrlPr>
                            <a:rPr lang="en-CA" sz="1800" b="0" i="1" smtClean="0">
                              <a:latin typeface="Cambria Math" panose="02040503050406030204" pitchFamily="18" charset="0"/>
                            </a:rPr>
                          </m:ctrlPr>
                        </m:dPr>
                        <m:e>
                          <m:r>
                            <a:rPr lang="en-CA" sz="1800" b="0" i="1" smtClean="0">
                              <a:latin typeface="Cambria Math" panose="02040503050406030204" pitchFamily="18" charset="0"/>
                            </a:rPr>
                            <m:t>𝑞</m:t>
                          </m:r>
                          <m:d>
                            <m:dPr>
                              <m:ctrlPr>
                                <a:rPr lang="en-CA" sz="1800" b="0" i="1" smtClean="0">
                                  <a:latin typeface="Cambria Math" panose="02040503050406030204" pitchFamily="18" charset="0"/>
                                </a:rPr>
                              </m:ctrlPr>
                            </m:dPr>
                            <m:e>
                              <m:r>
                                <a:rPr lang="en-CA" sz="1800" b="0" i="1" smtClean="0">
                                  <a:latin typeface="Cambria Math" panose="02040503050406030204" pitchFamily="18" charset="0"/>
                                </a:rPr>
                                <m:t>0</m:t>
                              </m:r>
                            </m:e>
                          </m:d>
                          <m:r>
                            <a:rPr lang="en-CA" sz="1800" b="0" i="1" smtClean="0">
                              <a:latin typeface="Cambria Math" panose="02040503050406030204" pitchFamily="18" charset="0"/>
                            </a:rPr>
                            <m:t>, </m:t>
                          </m:r>
                          <m:r>
                            <a:rPr lang="en-CA" sz="1800" b="0" i="1" smtClean="0">
                              <a:latin typeface="Cambria Math" panose="02040503050406030204" pitchFamily="18" charset="0"/>
                            </a:rPr>
                            <m:t>𝑝</m:t>
                          </m:r>
                          <m:d>
                            <m:dPr>
                              <m:ctrlPr>
                                <a:rPr lang="en-CA" sz="1800" b="0" i="1" smtClean="0">
                                  <a:latin typeface="Cambria Math" panose="02040503050406030204" pitchFamily="18" charset="0"/>
                                </a:rPr>
                              </m:ctrlPr>
                            </m:dPr>
                            <m:e>
                              <m:r>
                                <a:rPr lang="en-CA" sz="1800" b="0" i="1" smtClean="0">
                                  <a:latin typeface="Cambria Math" panose="02040503050406030204" pitchFamily="18" charset="0"/>
                                </a:rPr>
                                <m:t>0</m:t>
                              </m:r>
                            </m:e>
                          </m:d>
                        </m:e>
                      </m:d>
                      <m:r>
                        <a:rPr lang="en-CA" sz="1800" b="0" i="1" smtClean="0">
                          <a:latin typeface="Cambria Math" panose="02040503050406030204" pitchFamily="18" charset="0"/>
                        </a:rPr>
                        <m:t>=</m:t>
                      </m:r>
                      <m:f>
                        <m:fPr>
                          <m:ctrlPr>
                            <a:rPr lang="en-CA" sz="1800" b="0" i="1" smtClean="0">
                              <a:latin typeface="Cambria Math" panose="02040503050406030204" pitchFamily="18" charset="0"/>
                            </a:rPr>
                          </m:ctrlPr>
                        </m:fPr>
                        <m:num>
                          <m:r>
                            <a:rPr lang="en-CA" sz="1800" b="0" i="1" smtClean="0">
                              <a:latin typeface="Cambria Math" panose="02040503050406030204" pitchFamily="18" charset="0"/>
                            </a:rPr>
                            <m:t>1</m:t>
                          </m:r>
                        </m:num>
                        <m:den>
                          <m:r>
                            <a:rPr lang="en-CA" sz="1800" b="0" i="1" smtClean="0">
                              <a:latin typeface="Cambria Math" panose="02040503050406030204" pitchFamily="18" charset="0"/>
                            </a:rPr>
                            <m:t>𝜋</m:t>
                          </m:r>
                        </m:den>
                      </m:f>
                      <m:sSup>
                        <m:sSupPr>
                          <m:ctrlPr>
                            <a:rPr lang="en-CA" sz="1800" b="0" i="1" smtClean="0">
                              <a:latin typeface="Cambria Math" panose="02040503050406030204" pitchFamily="18" charset="0"/>
                            </a:rPr>
                          </m:ctrlPr>
                        </m:sSupPr>
                        <m:e>
                          <m:r>
                            <a:rPr lang="en-CA" sz="1800" b="0" i="1" smtClean="0">
                              <a:latin typeface="Cambria Math" panose="02040503050406030204" pitchFamily="18" charset="0"/>
                            </a:rPr>
                            <m:t>𝑒</m:t>
                          </m:r>
                        </m:e>
                        <m:sup>
                          <m:r>
                            <a:rPr lang="en-CA" sz="1800" b="0" i="1" smtClean="0">
                              <a:latin typeface="Cambria Math" panose="02040503050406030204" pitchFamily="18" charset="0"/>
                            </a:rPr>
                            <m:t>−</m:t>
                          </m:r>
                          <m:f>
                            <m:fPr>
                              <m:ctrlPr>
                                <a:rPr lang="en-CA" sz="1800" b="0" i="1" smtClean="0">
                                  <a:latin typeface="Cambria Math" panose="02040503050406030204" pitchFamily="18" charset="0"/>
                                </a:rPr>
                              </m:ctrlPr>
                            </m:fPr>
                            <m:num>
                              <m:sSup>
                                <m:sSupPr>
                                  <m:ctrlPr>
                                    <a:rPr lang="en-CA" sz="1800" b="0" i="1" smtClean="0">
                                      <a:latin typeface="Cambria Math" panose="02040503050406030204" pitchFamily="18" charset="0"/>
                                    </a:rPr>
                                  </m:ctrlPr>
                                </m:sSupPr>
                                <m:e>
                                  <m:d>
                                    <m:dPr>
                                      <m:begChr m:val="["/>
                                      <m:endChr m:val="]"/>
                                      <m:ctrlPr>
                                        <a:rPr lang="en-CA" sz="1800" b="0" i="1" smtClean="0">
                                          <a:latin typeface="Cambria Math" panose="02040503050406030204" pitchFamily="18" charset="0"/>
                                        </a:rPr>
                                      </m:ctrlPr>
                                    </m:dPr>
                                    <m:e>
                                      <m:r>
                                        <a:rPr lang="en-CA" sz="1800" b="0" i="1" smtClean="0">
                                          <a:latin typeface="Cambria Math" panose="02040503050406030204" pitchFamily="18" charset="0"/>
                                        </a:rPr>
                                        <m:t>𝑞</m:t>
                                      </m:r>
                                      <m:d>
                                        <m:dPr>
                                          <m:ctrlPr>
                                            <a:rPr lang="en-CA" sz="1800" b="0" i="1" smtClean="0">
                                              <a:latin typeface="Cambria Math" panose="02040503050406030204" pitchFamily="18" charset="0"/>
                                            </a:rPr>
                                          </m:ctrlPr>
                                        </m:dPr>
                                        <m:e>
                                          <m:r>
                                            <a:rPr lang="en-CA" sz="1800" b="0" i="1" smtClean="0">
                                              <a:latin typeface="Cambria Math" panose="02040503050406030204" pitchFamily="18" charset="0"/>
                                            </a:rPr>
                                            <m:t>0</m:t>
                                          </m:r>
                                        </m:e>
                                      </m:d>
                                      <m:r>
                                        <a:rPr lang="en-CA" sz="1800" b="0" i="1" smtClean="0">
                                          <a:latin typeface="Cambria Math" panose="02040503050406030204" pitchFamily="18" charset="0"/>
                                        </a:rPr>
                                        <m:t>−</m:t>
                                      </m:r>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𝑞</m:t>
                                          </m:r>
                                        </m:e>
                                        <m:sub>
                                          <m:r>
                                            <a:rPr lang="en-CA" sz="1800" b="0" i="1" smtClean="0">
                                              <a:latin typeface="Cambria Math" panose="02040503050406030204" pitchFamily="18" charset="0"/>
                                            </a:rPr>
                                            <m:t>0</m:t>
                                          </m:r>
                                        </m:sub>
                                      </m:sSub>
                                    </m:e>
                                  </m:d>
                                </m:e>
                                <m:sup>
                                  <m:r>
                                    <a:rPr lang="en-CA" sz="1800" b="0" i="1" smtClean="0">
                                      <a:latin typeface="Cambria Math" panose="02040503050406030204" pitchFamily="18" charset="0"/>
                                    </a:rPr>
                                    <m:t>2</m:t>
                                  </m:r>
                                </m:sup>
                              </m:sSup>
                            </m:num>
                            <m:den>
                              <m:r>
                                <a:rPr lang="en-CA" sz="1800" b="0" i="1" smtClean="0">
                                  <a:latin typeface="Cambria Math" panose="02040503050406030204" pitchFamily="18" charset="0"/>
                                </a:rPr>
                                <m:t>2</m:t>
                              </m:r>
                              <m:sSubSup>
                                <m:sSubSupPr>
                                  <m:ctrlPr>
                                    <a:rPr lang="en-CA" sz="1800" b="0" i="1" smtClean="0">
                                      <a:latin typeface="Cambria Math" panose="02040503050406030204" pitchFamily="18" charset="0"/>
                                    </a:rPr>
                                  </m:ctrlPr>
                                </m:sSubSupPr>
                                <m:e>
                                  <m:r>
                                    <a:rPr lang="en-CA" sz="1800" b="0" i="1" smtClean="0">
                                      <a:latin typeface="Cambria Math" panose="02040503050406030204" pitchFamily="18" charset="0"/>
                                    </a:rPr>
                                    <m:t>𝜎</m:t>
                                  </m:r>
                                </m:e>
                                <m:sub>
                                  <m:r>
                                    <a:rPr lang="en-CA" sz="1800" b="0" i="1" smtClean="0">
                                      <a:latin typeface="Cambria Math" panose="02040503050406030204" pitchFamily="18" charset="0"/>
                                    </a:rPr>
                                    <m:t>𝑞</m:t>
                                  </m:r>
                                </m:sub>
                                <m:sup>
                                  <m:r>
                                    <a:rPr lang="en-CA" sz="1800" b="0" i="1" smtClean="0">
                                      <a:latin typeface="Cambria Math" panose="02040503050406030204" pitchFamily="18" charset="0"/>
                                    </a:rPr>
                                    <m:t>2</m:t>
                                  </m:r>
                                </m:sup>
                              </m:sSubSup>
                            </m:den>
                          </m:f>
                        </m:sup>
                      </m:sSup>
                      <m:sSup>
                        <m:sSupPr>
                          <m:ctrlPr>
                            <a:rPr lang="en-CA" sz="1800" i="1">
                              <a:latin typeface="Cambria Math" panose="02040503050406030204" pitchFamily="18" charset="0"/>
                            </a:rPr>
                          </m:ctrlPr>
                        </m:sSupPr>
                        <m:e>
                          <m:r>
                            <a:rPr lang="en-CA" sz="1800" i="1">
                              <a:latin typeface="Cambria Math" panose="02040503050406030204" pitchFamily="18" charset="0"/>
                            </a:rPr>
                            <m:t>𝑒</m:t>
                          </m:r>
                        </m:e>
                        <m:sup>
                          <m:r>
                            <a:rPr lang="en-CA" sz="1800" i="1">
                              <a:latin typeface="Cambria Math" panose="02040503050406030204" pitchFamily="18" charset="0"/>
                            </a:rPr>
                            <m:t>−</m:t>
                          </m:r>
                          <m:f>
                            <m:fPr>
                              <m:ctrlPr>
                                <a:rPr lang="en-CA" sz="1800" i="1">
                                  <a:latin typeface="Cambria Math" panose="02040503050406030204" pitchFamily="18" charset="0"/>
                                </a:rPr>
                              </m:ctrlPr>
                            </m:fPr>
                            <m:num>
                              <m:sSup>
                                <m:sSupPr>
                                  <m:ctrlPr>
                                    <a:rPr lang="en-CA" sz="1800" i="1">
                                      <a:latin typeface="Cambria Math" panose="02040503050406030204" pitchFamily="18" charset="0"/>
                                    </a:rPr>
                                  </m:ctrlPr>
                                </m:sSupPr>
                                <m:e>
                                  <m:d>
                                    <m:dPr>
                                      <m:begChr m:val="["/>
                                      <m:endChr m:val="]"/>
                                      <m:ctrlPr>
                                        <a:rPr lang="en-CA" sz="1800" i="1">
                                          <a:latin typeface="Cambria Math" panose="02040503050406030204" pitchFamily="18" charset="0"/>
                                        </a:rPr>
                                      </m:ctrlPr>
                                    </m:dPr>
                                    <m:e>
                                      <m:r>
                                        <a:rPr lang="en-CA" sz="1800" b="0" i="1" smtClean="0">
                                          <a:latin typeface="Cambria Math" panose="02040503050406030204" pitchFamily="18" charset="0"/>
                                        </a:rPr>
                                        <m:t>𝑝</m:t>
                                      </m:r>
                                      <m:d>
                                        <m:dPr>
                                          <m:ctrlPr>
                                            <a:rPr lang="en-CA" sz="1800" i="1">
                                              <a:latin typeface="Cambria Math" panose="02040503050406030204" pitchFamily="18" charset="0"/>
                                            </a:rPr>
                                          </m:ctrlPr>
                                        </m:dPr>
                                        <m:e>
                                          <m:r>
                                            <a:rPr lang="en-CA" sz="1800" i="1">
                                              <a:latin typeface="Cambria Math" panose="02040503050406030204" pitchFamily="18" charset="0"/>
                                            </a:rPr>
                                            <m:t>0</m:t>
                                          </m:r>
                                        </m:e>
                                      </m:d>
                                      <m:r>
                                        <a:rPr lang="en-CA" sz="1800" i="1">
                                          <a:latin typeface="Cambria Math" panose="02040503050406030204" pitchFamily="18" charset="0"/>
                                        </a:rPr>
                                        <m:t>−</m:t>
                                      </m:r>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𝑝</m:t>
                                          </m:r>
                                        </m:e>
                                        <m:sub>
                                          <m:r>
                                            <a:rPr lang="en-CA" sz="1800" b="0" i="1" smtClean="0">
                                              <a:latin typeface="Cambria Math" panose="02040503050406030204" pitchFamily="18" charset="0"/>
                                            </a:rPr>
                                            <m:t>0</m:t>
                                          </m:r>
                                        </m:sub>
                                      </m:sSub>
                                    </m:e>
                                  </m:d>
                                </m:e>
                                <m:sup>
                                  <m:r>
                                    <a:rPr lang="en-CA" sz="1800" i="1">
                                      <a:latin typeface="Cambria Math" panose="02040503050406030204" pitchFamily="18" charset="0"/>
                                    </a:rPr>
                                    <m:t>2</m:t>
                                  </m:r>
                                </m:sup>
                              </m:sSup>
                            </m:num>
                            <m:den>
                              <m:r>
                                <a:rPr lang="en-CA" sz="1800" i="1">
                                  <a:latin typeface="Cambria Math" panose="02040503050406030204" pitchFamily="18" charset="0"/>
                                </a:rPr>
                                <m:t>2</m:t>
                              </m:r>
                              <m:sSubSup>
                                <m:sSubSupPr>
                                  <m:ctrlPr>
                                    <a:rPr lang="en-CA" sz="1800" i="1">
                                      <a:latin typeface="Cambria Math" panose="02040503050406030204" pitchFamily="18" charset="0"/>
                                    </a:rPr>
                                  </m:ctrlPr>
                                </m:sSubSupPr>
                                <m:e>
                                  <m:r>
                                    <a:rPr lang="en-CA" sz="1800" i="1">
                                      <a:latin typeface="Cambria Math" panose="02040503050406030204" pitchFamily="18" charset="0"/>
                                    </a:rPr>
                                    <m:t>𝜎</m:t>
                                  </m:r>
                                </m:e>
                                <m:sub>
                                  <m:r>
                                    <a:rPr lang="en-CA" sz="1800" b="0" i="1" smtClean="0">
                                      <a:latin typeface="Cambria Math" panose="02040503050406030204" pitchFamily="18" charset="0"/>
                                    </a:rPr>
                                    <m:t>𝑝</m:t>
                                  </m:r>
                                </m:sub>
                                <m:sup>
                                  <m:r>
                                    <a:rPr lang="en-CA" sz="1800" i="1">
                                      <a:latin typeface="Cambria Math" panose="02040503050406030204" pitchFamily="18" charset="0"/>
                                    </a:rPr>
                                    <m:t>2</m:t>
                                  </m:r>
                                </m:sup>
                              </m:sSubSup>
                            </m:den>
                          </m:f>
                        </m:sup>
                      </m:sSup>
                    </m:oMath>
                  </m:oMathPara>
                </a14:m>
                <a:endParaRPr lang="en-US" sz="1800" dirty="0"/>
              </a:p>
            </p:txBody>
          </p:sp>
        </mc:Choice>
        <mc:Fallback xmlns="">
          <p:sp>
            <p:nvSpPr>
              <p:cNvPr id="12" name="TextBox 11">
                <a:extLst>
                  <a:ext uri="{FF2B5EF4-FFF2-40B4-BE49-F238E27FC236}">
                    <a16:creationId xmlns:a16="http://schemas.microsoft.com/office/drawing/2014/main" id="{9C85C42E-99FD-548F-5024-1B918197C768}"/>
                  </a:ext>
                </a:extLst>
              </p:cNvPr>
              <p:cNvSpPr txBox="1">
                <a:spLocks noRot="1" noChangeAspect="1" noMove="1" noResize="1" noEditPoints="1" noAdjustHandles="1" noChangeArrowheads="1" noChangeShapeType="1" noTextEdit="1"/>
              </p:cNvSpPr>
              <p:nvPr/>
            </p:nvSpPr>
            <p:spPr>
              <a:xfrm>
                <a:off x="0" y="5452070"/>
                <a:ext cx="4283968" cy="738151"/>
              </a:xfrm>
              <a:prstGeom prst="rect">
                <a:avLst/>
              </a:prstGeom>
              <a:blipFill>
                <a:blip r:embed="rId6"/>
                <a:stretch>
                  <a:fillRect/>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F896976C-D81F-1E07-CC19-3F1D10993286}"/>
              </a:ext>
            </a:extLst>
          </p:cNvPr>
          <p:cNvPicPr>
            <a:picLocks noChangeAspect="1"/>
          </p:cNvPicPr>
          <p:nvPr/>
        </p:nvPicPr>
        <p:blipFill>
          <a:blip r:embed="rId7"/>
          <a:stretch>
            <a:fillRect/>
          </a:stretch>
        </p:blipFill>
        <p:spPr>
          <a:xfrm>
            <a:off x="1505612" y="1696028"/>
            <a:ext cx="5010944" cy="3131840"/>
          </a:xfrm>
          <a:prstGeom prst="rect">
            <a:avLst/>
          </a:prstGeom>
        </p:spPr>
      </p:pic>
      <p:cxnSp>
        <p:nvCxnSpPr>
          <p:cNvPr id="10" name="Straight Arrow Connector 9">
            <a:extLst>
              <a:ext uri="{FF2B5EF4-FFF2-40B4-BE49-F238E27FC236}">
                <a16:creationId xmlns:a16="http://schemas.microsoft.com/office/drawing/2014/main" id="{E9D7D646-2E7A-0ED8-C995-DB1F4D686131}"/>
              </a:ext>
            </a:extLst>
          </p:cNvPr>
          <p:cNvCxnSpPr/>
          <p:nvPr/>
        </p:nvCxnSpPr>
        <p:spPr>
          <a:xfrm flipV="1">
            <a:off x="5004048" y="1275606"/>
            <a:ext cx="792088" cy="216024"/>
          </a:xfrm>
          <a:prstGeom prst="straightConnector1">
            <a:avLst/>
          </a:prstGeom>
          <a:ln>
            <a:solidFill>
              <a:srgbClr val="C0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0700009-DAF1-C001-8AAF-727AB96EF53E}"/>
              </a:ext>
            </a:extLst>
          </p:cNvPr>
          <p:cNvSpPr txBox="1"/>
          <p:nvPr/>
        </p:nvSpPr>
        <p:spPr>
          <a:xfrm>
            <a:off x="5258066" y="967829"/>
            <a:ext cx="284052" cy="307777"/>
          </a:xfrm>
          <a:prstGeom prst="rect">
            <a:avLst/>
          </a:prstGeom>
          <a:noFill/>
        </p:spPr>
        <p:txBody>
          <a:bodyPr wrap="none" rtlCol="0">
            <a:spAutoFit/>
          </a:bodyPr>
          <a:lstStyle/>
          <a:p>
            <a:r>
              <a:rPr lang="en-US" sz="1400" dirty="0">
                <a:solidFill>
                  <a:srgbClr val="C00000"/>
                </a:solidFill>
              </a:rPr>
              <a:t>0</a:t>
            </a:r>
            <a:endParaRPr lang="en-US" dirty="0">
              <a:solidFill>
                <a:srgbClr val="C00000"/>
              </a:solidFill>
            </a:endParaRPr>
          </a:p>
        </p:txBody>
      </p:sp>
    </p:spTree>
    <p:extLst>
      <p:ext uri="{BB962C8B-B14F-4D97-AF65-F5344CB8AC3E}">
        <p14:creationId xmlns:p14="http://schemas.microsoft.com/office/powerpoint/2010/main" val="4263102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CE5D48C-7887-9B74-5883-7A5A4C806E51}"/>
              </a:ext>
            </a:extLst>
          </p:cNvPr>
          <p:cNvPicPr>
            <a:picLocks noChangeAspect="1"/>
          </p:cNvPicPr>
          <p:nvPr/>
        </p:nvPicPr>
        <p:blipFill>
          <a:blip r:embed="rId3"/>
          <a:stretch>
            <a:fillRect/>
          </a:stretch>
        </p:blipFill>
        <p:spPr>
          <a:xfrm>
            <a:off x="1505612" y="1694581"/>
            <a:ext cx="5010944" cy="3131840"/>
          </a:xfrm>
          <a:prstGeom prst="rect">
            <a:avLst/>
          </a:prstGeom>
        </p:spPr>
      </p:pic>
      <p:sp>
        <p:nvSpPr>
          <p:cNvPr id="3" name="Title 2">
            <a:extLst>
              <a:ext uri="{FF2B5EF4-FFF2-40B4-BE49-F238E27FC236}">
                <a16:creationId xmlns:a16="http://schemas.microsoft.com/office/drawing/2014/main" id="{30CAB1C3-4B4D-2297-BA68-CD62EB2837FE}"/>
              </a:ext>
            </a:extLst>
          </p:cNvPr>
          <p:cNvSpPr>
            <a:spLocks noGrp="1"/>
          </p:cNvSpPr>
          <p:nvPr>
            <p:ph type="title"/>
          </p:nvPr>
        </p:nvSpPr>
        <p:spPr/>
        <p:txBody>
          <a:bodyPr/>
          <a:lstStyle/>
          <a:p>
            <a:r>
              <a:rPr lang="en-US" dirty="0"/>
              <a:t>Classical Kerr-oscillator: Kicked</a:t>
            </a:r>
          </a:p>
        </p:txBody>
      </p:sp>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6C4484DE-913C-85EB-AA9C-06CD11EF3C14}"/>
                  </a:ext>
                </a:extLst>
              </p:cNvPr>
              <p:cNvSpPr>
                <a:spLocks noGrp="1"/>
              </p:cNvSpPr>
              <p:nvPr>
                <p:ph type="body" sz="quarter" idx="13"/>
              </p:nvPr>
            </p:nvSpPr>
            <p:spPr>
              <a:xfrm>
                <a:off x="1989069" y="1053769"/>
                <a:ext cx="4493086" cy="623331"/>
              </a:xfrm>
            </p:spPr>
            <p: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ℋ</m:t>
                      </m:r>
                      <m:r>
                        <a:rPr lang="en-CA" b="0" i="1" smtClean="0">
                          <a:latin typeface="Cambria Math" panose="02040503050406030204" pitchFamily="18" charset="0"/>
                          <a:ea typeface="Cambria Math" panose="02040503050406030204" pitchFamily="18" charset="0"/>
                        </a:rPr>
                        <m:t>=</m:t>
                      </m:r>
                      <m:f>
                        <m:fPr>
                          <m:ctrlPr>
                            <a:rPr lang="en-CA" b="0" i="1" smtClean="0">
                              <a:latin typeface="Cambria Math" panose="02040503050406030204" pitchFamily="18" charset="0"/>
                              <a:ea typeface="Cambria Math" panose="02040503050406030204" pitchFamily="18" charset="0"/>
                            </a:rPr>
                          </m:ctrlPr>
                        </m:fPr>
                        <m:num>
                          <m:acc>
                            <m:accPr>
                              <m:chr m:val="̃"/>
                              <m:ctrlPr>
                                <a:rPr lang="en-CA" b="0" i="1" smtClean="0">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𝜒</m:t>
                              </m:r>
                            </m:e>
                          </m:acc>
                        </m:num>
                        <m:den>
                          <m:r>
                            <a:rPr lang="en-CA" b="0" i="1" smtClean="0">
                              <a:latin typeface="Cambria Math" panose="02040503050406030204" pitchFamily="18" charset="0"/>
                              <a:ea typeface="Cambria Math" panose="02040503050406030204" pitchFamily="18" charset="0"/>
                            </a:rPr>
                            <m:t>4</m:t>
                          </m:r>
                        </m:den>
                      </m:f>
                      <m:sSup>
                        <m:sSupPr>
                          <m:ctrlPr>
                            <a:rPr lang="en-CA" b="0" i="1" smtClean="0">
                              <a:latin typeface="Cambria Math" panose="02040503050406030204" pitchFamily="18" charset="0"/>
                              <a:ea typeface="Cambria Math" panose="02040503050406030204" pitchFamily="18" charset="0"/>
                            </a:rPr>
                          </m:ctrlPr>
                        </m:sSupPr>
                        <m:e>
                          <m:d>
                            <m:dPr>
                              <m:ctrlPr>
                                <a:rPr lang="en-CA" b="0" i="1" smtClean="0">
                                  <a:latin typeface="Cambria Math" panose="02040503050406030204" pitchFamily="18" charset="0"/>
                                  <a:ea typeface="Cambria Math" panose="02040503050406030204" pitchFamily="18" charset="0"/>
                                </a:rPr>
                              </m:ctrlPr>
                            </m:dPr>
                            <m:e>
                              <m:sSup>
                                <m:sSupPr>
                                  <m:ctrlPr>
                                    <a:rPr lang="en-CA" b="0" i="1" smtClean="0">
                                      <a:latin typeface="Cambria Math" panose="02040503050406030204" pitchFamily="18" charset="0"/>
                                      <a:ea typeface="Cambria Math" panose="02040503050406030204" pitchFamily="18" charset="0"/>
                                    </a:rPr>
                                  </m:ctrlPr>
                                </m:sSupPr>
                                <m:e>
                                  <m:acc>
                                    <m:accPr>
                                      <m:chr m:val="̃"/>
                                      <m:ctrlPr>
                                        <a:rPr lang="en-CA" b="0" i="1" smtClean="0">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𝑞</m:t>
                                      </m:r>
                                    </m:e>
                                  </m:acc>
                                </m:e>
                                <m:sup>
                                  <m:r>
                                    <a:rPr lang="en-CA" b="0" i="1" smtClean="0">
                                      <a:latin typeface="Cambria Math" panose="02040503050406030204" pitchFamily="18" charset="0"/>
                                      <a:ea typeface="Cambria Math" panose="02040503050406030204" pitchFamily="18" charset="0"/>
                                    </a:rPr>
                                    <m:t>2</m:t>
                                  </m:r>
                                </m:sup>
                              </m:sSup>
                              <m:r>
                                <a:rPr lang="en-CA" b="0" i="1" smtClean="0">
                                  <a:latin typeface="Cambria Math" panose="02040503050406030204" pitchFamily="18" charset="0"/>
                                  <a:ea typeface="Cambria Math" panose="02040503050406030204" pitchFamily="18" charset="0"/>
                                </a:rPr>
                                <m:t>+</m:t>
                              </m:r>
                              <m:sSup>
                                <m:sSupPr>
                                  <m:ctrlPr>
                                    <a:rPr lang="en-CA" b="0" i="1" smtClean="0">
                                      <a:latin typeface="Cambria Math" panose="02040503050406030204" pitchFamily="18" charset="0"/>
                                      <a:ea typeface="Cambria Math" panose="02040503050406030204" pitchFamily="18" charset="0"/>
                                    </a:rPr>
                                  </m:ctrlPr>
                                </m:sSupPr>
                                <m:e>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𝑝</m:t>
                                      </m:r>
                                    </m:e>
                                  </m:acc>
                                </m:e>
                                <m:sup>
                                  <m:r>
                                    <a:rPr lang="en-CA" b="0" i="1" smtClean="0">
                                      <a:latin typeface="Cambria Math" panose="02040503050406030204" pitchFamily="18" charset="0"/>
                                      <a:ea typeface="Cambria Math" panose="02040503050406030204" pitchFamily="18" charset="0"/>
                                    </a:rPr>
                                    <m:t>2</m:t>
                                  </m:r>
                                </m:sup>
                              </m:sSup>
                            </m:e>
                          </m:d>
                        </m:e>
                        <m:sup>
                          <m:r>
                            <a:rPr lang="en-CA" b="0" i="1" smtClean="0">
                              <a:latin typeface="Cambria Math" panose="02040503050406030204" pitchFamily="18" charset="0"/>
                              <a:ea typeface="Cambria Math" panose="02040503050406030204" pitchFamily="18" charset="0"/>
                            </a:rPr>
                            <m:t>2</m:t>
                          </m:r>
                        </m:sup>
                      </m:sSup>
                      <m:r>
                        <a:rPr lang="en-CA" b="0" i="1" smtClean="0">
                          <a:latin typeface="Cambria Math" panose="02040503050406030204" pitchFamily="18" charset="0"/>
                          <a:ea typeface="Cambria Math" panose="02040503050406030204" pitchFamily="18" charset="0"/>
                        </a:rPr>
                        <m:t>+</m:t>
                      </m:r>
                      <m:f>
                        <m:fPr>
                          <m:ctrlPr>
                            <a:rPr lang="en-CA" b="0" i="1" smtClean="0">
                              <a:latin typeface="Cambria Math" panose="02040503050406030204" pitchFamily="18" charset="0"/>
                              <a:ea typeface="Cambria Math" panose="02040503050406030204" pitchFamily="18" charset="0"/>
                            </a:rPr>
                          </m:ctrlPr>
                        </m:fPr>
                        <m:num>
                          <m:r>
                            <a:rPr lang="en-CA" b="0" i="1" smtClean="0">
                              <a:latin typeface="Cambria Math" panose="02040503050406030204" pitchFamily="18" charset="0"/>
                              <a:ea typeface="Cambria Math" panose="02040503050406030204" pitchFamily="18" charset="0"/>
                            </a:rPr>
                            <m:t>1</m:t>
                          </m:r>
                        </m:num>
                        <m:den>
                          <m:r>
                            <a:rPr lang="en-CA" b="0" i="1" smtClean="0">
                              <a:latin typeface="Cambria Math" panose="02040503050406030204" pitchFamily="18" charset="0"/>
                              <a:ea typeface="Cambria Math" panose="02040503050406030204" pitchFamily="18" charset="0"/>
                            </a:rPr>
                            <m:t>2</m:t>
                          </m:r>
                        </m:den>
                      </m:f>
                      <m:d>
                        <m:dPr>
                          <m:ctrlPr>
                            <a:rPr lang="en-CA" b="0" i="1" smtClean="0">
                              <a:latin typeface="Cambria Math" panose="02040503050406030204" pitchFamily="18" charset="0"/>
                              <a:ea typeface="Cambria Math" panose="02040503050406030204" pitchFamily="18" charset="0"/>
                            </a:rPr>
                          </m:ctrlPr>
                        </m:dPr>
                        <m:e>
                          <m:sSup>
                            <m:sSupPr>
                              <m:ctrlPr>
                                <a:rPr lang="en-CA" b="0" i="1" smtClean="0">
                                  <a:latin typeface="Cambria Math" panose="02040503050406030204" pitchFamily="18" charset="0"/>
                                  <a:ea typeface="Cambria Math" panose="02040503050406030204" pitchFamily="18" charset="0"/>
                                </a:rPr>
                              </m:ctrlPr>
                            </m:sSupPr>
                            <m:e>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𝑞</m:t>
                                  </m:r>
                                </m:e>
                              </m:acc>
                            </m:e>
                            <m:sup>
                              <m:r>
                                <a:rPr lang="en-CA" b="0" i="1" smtClean="0">
                                  <a:latin typeface="Cambria Math" panose="02040503050406030204" pitchFamily="18" charset="0"/>
                                  <a:ea typeface="Cambria Math" panose="02040503050406030204" pitchFamily="18" charset="0"/>
                                </a:rPr>
                                <m:t>2</m:t>
                              </m:r>
                            </m:sup>
                          </m:sSup>
                          <m:r>
                            <a:rPr lang="en-CA" b="0" i="1" smtClean="0">
                              <a:latin typeface="Cambria Math" panose="02040503050406030204" pitchFamily="18" charset="0"/>
                              <a:ea typeface="Cambria Math" panose="02040503050406030204" pitchFamily="18" charset="0"/>
                            </a:rPr>
                            <m:t>+</m:t>
                          </m:r>
                          <m:sSup>
                            <m:sSupPr>
                              <m:ctrlPr>
                                <a:rPr lang="en-CA" b="0" i="1" smtClean="0">
                                  <a:latin typeface="Cambria Math" panose="02040503050406030204" pitchFamily="18" charset="0"/>
                                  <a:ea typeface="Cambria Math" panose="02040503050406030204" pitchFamily="18" charset="0"/>
                                </a:rPr>
                              </m:ctrlPr>
                            </m:sSupPr>
                            <m:e>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𝑝</m:t>
                                  </m:r>
                                </m:e>
                              </m:acc>
                            </m:e>
                            <m:sup>
                              <m:r>
                                <a:rPr lang="en-CA" b="0" i="1" smtClean="0">
                                  <a:latin typeface="Cambria Math" panose="02040503050406030204" pitchFamily="18" charset="0"/>
                                  <a:ea typeface="Cambria Math" panose="02040503050406030204" pitchFamily="18" charset="0"/>
                                </a:rPr>
                                <m:t>2</m:t>
                              </m:r>
                            </m:sup>
                          </m:sSup>
                        </m:e>
                      </m:d>
                      <m:r>
                        <a:rPr lang="en-CA" b="0" i="1" smtClean="0">
                          <a:latin typeface="Cambria Math" panose="02040503050406030204" pitchFamily="18" charset="0"/>
                          <a:ea typeface="Cambria Math" panose="02040503050406030204" pitchFamily="18" charset="0"/>
                        </a:rPr>
                        <m:t>−</m:t>
                      </m:r>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𝑔</m:t>
                          </m:r>
                        </m:e>
                      </m:acc>
                      <m:d>
                        <m:dPr>
                          <m:ctrlPr>
                            <a:rPr lang="en-CA" b="0" i="1" smtClean="0">
                              <a:latin typeface="Cambria Math" panose="02040503050406030204" pitchFamily="18" charset="0"/>
                              <a:ea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𝑡</m:t>
                          </m:r>
                        </m:e>
                      </m:d>
                      <m:sSup>
                        <m:sSupPr>
                          <m:ctrlPr>
                            <a:rPr lang="en-CA" b="0" i="1" smtClean="0">
                              <a:latin typeface="Cambria Math" panose="02040503050406030204" pitchFamily="18" charset="0"/>
                              <a:ea typeface="Cambria Math" panose="02040503050406030204" pitchFamily="18" charset="0"/>
                            </a:rPr>
                          </m:ctrlPr>
                        </m:sSupPr>
                        <m:e>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𝑞</m:t>
                              </m:r>
                            </m:e>
                          </m:acc>
                        </m:e>
                        <m:sup>
                          <m:r>
                            <a:rPr lang="en-CA" b="0" i="1" smtClean="0">
                              <a:latin typeface="Cambria Math" panose="02040503050406030204" pitchFamily="18" charset="0"/>
                              <a:ea typeface="Cambria Math" panose="02040503050406030204" pitchFamily="18" charset="0"/>
                            </a:rPr>
                            <m:t>2</m:t>
                          </m:r>
                        </m:sup>
                      </m:sSup>
                      <m:r>
                        <a:rPr lang="en-CA" b="0" i="1" smtClean="0">
                          <a:latin typeface="Cambria Math" panose="02040503050406030204" pitchFamily="18" charset="0"/>
                          <a:ea typeface="Cambria Math" panose="02040503050406030204" pitchFamily="18" charset="0"/>
                        </a:rPr>
                        <m:t>+</m:t>
                      </m:r>
                      <m:f>
                        <m:fPr>
                          <m:ctrlPr>
                            <a:rPr lang="en-CA" b="0" i="1" smtClean="0">
                              <a:latin typeface="Cambria Math" panose="02040503050406030204" pitchFamily="18" charset="0"/>
                              <a:ea typeface="Cambria Math" panose="02040503050406030204" pitchFamily="18" charset="0"/>
                            </a:rPr>
                          </m:ctrlPr>
                        </m:fPr>
                        <m:num>
                          <m:r>
                            <a:rPr lang="en-CA" b="0" i="1" smtClean="0">
                              <a:latin typeface="Cambria Math" panose="02040503050406030204" pitchFamily="18" charset="0"/>
                              <a:ea typeface="Cambria Math" panose="02040503050406030204" pitchFamily="18" charset="0"/>
                            </a:rPr>
                            <m:t>1</m:t>
                          </m:r>
                        </m:num>
                        <m:den>
                          <m:r>
                            <a:rPr lang="en-CA" b="0" i="1" smtClean="0">
                              <a:latin typeface="Cambria Math" panose="02040503050406030204" pitchFamily="18" charset="0"/>
                              <a:ea typeface="Cambria Math" panose="02040503050406030204" pitchFamily="18" charset="0"/>
                            </a:rPr>
                            <m:t>2</m:t>
                          </m:r>
                        </m:den>
                      </m:f>
                    </m:oMath>
                  </m:oMathPara>
                </a14:m>
                <a:endParaRPr lang="en-US" dirty="0"/>
              </a:p>
            </p:txBody>
          </p:sp>
        </mc:Choice>
        <mc:Fallback xmlns="">
          <p:sp>
            <p:nvSpPr>
              <p:cNvPr id="2" name="Text Placeholder 1">
                <a:extLst>
                  <a:ext uri="{FF2B5EF4-FFF2-40B4-BE49-F238E27FC236}">
                    <a16:creationId xmlns:a16="http://schemas.microsoft.com/office/drawing/2014/main" id="{6C4484DE-913C-85EB-AA9C-06CD11EF3C14}"/>
                  </a:ext>
                </a:extLst>
              </p:cNvPr>
              <p:cNvSpPr>
                <a:spLocks noGrp="1" noRot="1" noChangeAspect="1" noMove="1" noResize="1" noEditPoints="1" noAdjustHandles="1" noChangeArrowheads="1" noChangeShapeType="1" noTextEdit="1"/>
              </p:cNvSpPr>
              <p:nvPr>
                <p:ph type="body" sz="quarter" idx="13"/>
              </p:nvPr>
            </p:nvSpPr>
            <p:spPr>
              <a:xfrm>
                <a:off x="1989069" y="1053769"/>
                <a:ext cx="4493086" cy="623331"/>
              </a:xfr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C85C42E-99FD-548F-5024-1B918197C768}"/>
                  </a:ext>
                </a:extLst>
              </p:cNvPr>
              <p:cNvSpPr txBox="1"/>
              <p:nvPr/>
            </p:nvSpPr>
            <p:spPr>
              <a:xfrm>
                <a:off x="-1188640" y="5193271"/>
                <a:ext cx="4283968" cy="7381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800" b="0" i="1" smtClean="0">
                          <a:latin typeface="Cambria Math" panose="02040503050406030204" pitchFamily="18" charset="0"/>
                        </a:rPr>
                        <m:t>𝑃</m:t>
                      </m:r>
                      <m:d>
                        <m:dPr>
                          <m:begChr m:val="["/>
                          <m:endChr m:val="]"/>
                          <m:ctrlPr>
                            <a:rPr lang="en-CA" sz="1800" b="0" i="1" smtClean="0">
                              <a:latin typeface="Cambria Math" panose="02040503050406030204" pitchFamily="18" charset="0"/>
                            </a:rPr>
                          </m:ctrlPr>
                        </m:dPr>
                        <m:e>
                          <m:r>
                            <a:rPr lang="en-CA" sz="1800" b="0" i="1" smtClean="0">
                              <a:latin typeface="Cambria Math" panose="02040503050406030204" pitchFamily="18" charset="0"/>
                            </a:rPr>
                            <m:t>𝑞</m:t>
                          </m:r>
                          <m:d>
                            <m:dPr>
                              <m:ctrlPr>
                                <a:rPr lang="en-CA" sz="1800" b="0" i="1" smtClean="0">
                                  <a:latin typeface="Cambria Math" panose="02040503050406030204" pitchFamily="18" charset="0"/>
                                </a:rPr>
                              </m:ctrlPr>
                            </m:dPr>
                            <m:e>
                              <m:r>
                                <a:rPr lang="en-CA" sz="1800" b="0" i="1" smtClean="0">
                                  <a:latin typeface="Cambria Math" panose="02040503050406030204" pitchFamily="18" charset="0"/>
                                </a:rPr>
                                <m:t>0</m:t>
                              </m:r>
                            </m:e>
                          </m:d>
                          <m:r>
                            <a:rPr lang="en-CA" sz="1800" b="0" i="1" smtClean="0">
                              <a:latin typeface="Cambria Math" panose="02040503050406030204" pitchFamily="18" charset="0"/>
                            </a:rPr>
                            <m:t>, </m:t>
                          </m:r>
                          <m:r>
                            <a:rPr lang="en-CA" sz="1800" b="0" i="1" smtClean="0">
                              <a:latin typeface="Cambria Math" panose="02040503050406030204" pitchFamily="18" charset="0"/>
                            </a:rPr>
                            <m:t>𝑝</m:t>
                          </m:r>
                          <m:d>
                            <m:dPr>
                              <m:ctrlPr>
                                <a:rPr lang="en-CA" sz="1800" b="0" i="1" smtClean="0">
                                  <a:latin typeface="Cambria Math" panose="02040503050406030204" pitchFamily="18" charset="0"/>
                                </a:rPr>
                              </m:ctrlPr>
                            </m:dPr>
                            <m:e>
                              <m:r>
                                <a:rPr lang="en-CA" sz="1800" b="0" i="1" smtClean="0">
                                  <a:latin typeface="Cambria Math" panose="02040503050406030204" pitchFamily="18" charset="0"/>
                                </a:rPr>
                                <m:t>0</m:t>
                              </m:r>
                            </m:e>
                          </m:d>
                        </m:e>
                      </m:d>
                      <m:r>
                        <a:rPr lang="en-CA" sz="1800" b="0" i="1" smtClean="0">
                          <a:latin typeface="Cambria Math" panose="02040503050406030204" pitchFamily="18" charset="0"/>
                        </a:rPr>
                        <m:t>=</m:t>
                      </m:r>
                      <m:f>
                        <m:fPr>
                          <m:ctrlPr>
                            <a:rPr lang="en-CA" sz="1800" b="0" i="1" smtClean="0">
                              <a:latin typeface="Cambria Math" panose="02040503050406030204" pitchFamily="18" charset="0"/>
                            </a:rPr>
                          </m:ctrlPr>
                        </m:fPr>
                        <m:num>
                          <m:r>
                            <a:rPr lang="en-CA" sz="1800" b="0" i="1" smtClean="0">
                              <a:latin typeface="Cambria Math" panose="02040503050406030204" pitchFamily="18" charset="0"/>
                            </a:rPr>
                            <m:t>1</m:t>
                          </m:r>
                        </m:num>
                        <m:den>
                          <m:r>
                            <a:rPr lang="en-CA" sz="1800" b="0" i="1" smtClean="0">
                              <a:latin typeface="Cambria Math" panose="02040503050406030204" pitchFamily="18" charset="0"/>
                            </a:rPr>
                            <m:t>𝜋</m:t>
                          </m:r>
                        </m:den>
                      </m:f>
                      <m:sSup>
                        <m:sSupPr>
                          <m:ctrlPr>
                            <a:rPr lang="en-CA" sz="1800" b="0" i="1" smtClean="0">
                              <a:latin typeface="Cambria Math" panose="02040503050406030204" pitchFamily="18" charset="0"/>
                            </a:rPr>
                          </m:ctrlPr>
                        </m:sSupPr>
                        <m:e>
                          <m:r>
                            <a:rPr lang="en-CA" sz="1800" b="0" i="1" smtClean="0">
                              <a:latin typeface="Cambria Math" panose="02040503050406030204" pitchFamily="18" charset="0"/>
                            </a:rPr>
                            <m:t>𝑒</m:t>
                          </m:r>
                        </m:e>
                        <m:sup>
                          <m:r>
                            <a:rPr lang="en-CA" sz="1800" b="0" i="1" smtClean="0">
                              <a:latin typeface="Cambria Math" panose="02040503050406030204" pitchFamily="18" charset="0"/>
                            </a:rPr>
                            <m:t>−</m:t>
                          </m:r>
                          <m:f>
                            <m:fPr>
                              <m:ctrlPr>
                                <a:rPr lang="en-CA" sz="1800" b="0" i="1" smtClean="0">
                                  <a:latin typeface="Cambria Math" panose="02040503050406030204" pitchFamily="18" charset="0"/>
                                </a:rPr>
                              </m:ctrlPr>
                            </m:fPr>
                            <m:num>
                              <m:sSup>
                                <m:sSupPr>
                                  <m:ctrlPr>
                                    <a:rPr lang="en-CA" sz="1800" b="0" i="1" smtClean="0">
                                      <a:latin typeface="Cambria Math" panose="02040503050406030204" pitchFamily="18" charset="0"/>
                                    </a:rPr>
                                  </m:ctrlPr>
                                </m:sSupPr>
                                <m:e>
                                  <m:d>
                                    <m:dPr>
                                      <m:begChr m:val="["/>
                                      <m:endChr m:val="]"/>
                                      <m:ctrlPr>
                                        <a:rPr lang="en-CA" sz="1800" b="0" i="1" smtClean="0">
                                          <a:latin typeface="Cambria Math" panose="02040503050406030204" pitchFamily="18" charset="0"/>
                                        </a:rPr>
                                      </m:ctrlPr>
                                    </m:dPr>
                                    <m:e>
                                      <m:r>
                                        <a:rPr lang="en-CA" sz="1800" b="0" i="1" smtClean="0">
                                          <a:latin typeface="Cambria Math" panose="02040503050406030204" pitchFamily="18" charset="0"/>
                                        </a:rPr>
                                        <m:t>𝑞</m:t>
                                      </m:r>
                                      <m:d>
                                        <m:dPr>
                                          <m:ctrlPr>
                                            <a:rPr lang="en-CA" sz="1800" b="0" i="1" smtClean="0">
                                              <a:latin typeface="Cambria Math" panose="02040503050406030204" pitchFamily="18" charset="0"/>
                                            </a:rPr>
                                          </m:ctrlPr>
                                        </m:dPr>
                                        <m:e>
                                          <m:r>
                                            <a:rPr lang="en-CA" sz="1800" b="0" i="1" smtClean="0">
                                              <a:latin typeface="Cambria Math" panose="02040503050406030204" pitchFamily="18" charset="0"/>
                                            </a:rPr>
                                            <m:t>0</m:t>
                                          </m:r>
                                        </m:e>
                                      </m:d>
                                      <m:r>
                                        <a:rPr lang="en-CA" sz="1800" b="0" i="1" smtClean="0">
                                          <a:latin typeface="Cambria Math" panose="02040503050406030204" pitchFamily="18" charset="0"/>
                                        </a:rPr>
                                        <m:t>−</m:t>
                                      </m:r>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𝑞</m:t>
                                          </m:r>
                                        </m:e>
                                        <m:sub>
                                          <m:r>
                                            <a:rPr lang="en-CA" sz="1800" b="0" i="1" smtClean="0">
                                              <a:latin typeface="Cambria Math" panose="02040503050406030204" pitchFamily="18" charset="0"/>
                                            </a:rPr>
                                            <m:t>0</m:t>
                                          </m:r>
                                        </m:sub>
                                      </m:sSub>
                                    </m:e>
                                  </m:d>
                                </m:e>
                                <m:sup>
                                  <m:r>
                                    <a:rPr lang="en-CA" sz="1800" b="0" i="1" smtClean="0">
                                      <a:latin typeface="Cambria Math" panose="02040503050406030204" pitchFamily="18" charset="0"/>
                                    </a:rPr>
                                    <m:t>2</m:t>
                                  </m:r>
                                </m:sup>
                              </m:sSup>
                            </m:num>
                            <m:den>
                              <m:r>
                                <a:rPr lang="en-CA" sz="1800" b="0" i="1" smtClean="0">
                                  <a:latin typeface="Cambria Math" panose="02040503050406030204" pitchFamily="18" charset="0"/>
                                </a:rPr>
                                <m:t>2</m:t>
                              </m:r>
                              <m:sSubSup>
                                <m:sSubSupPr>
                                  <m:ctrlPr>
                                    <a:rPr lang="en-CA" sz="1800" b="0" i="1" smtClean="0">
                                      <a:latin typeface="Cambria Math" panose="02040503050406030204" pitchFamily="18" charset="0"/>
                                    </a:rPr>
                                  </m:ctrlPr>
                                </m:sSubSupPr>
                                <m:e>
                                  <m:r>
                                    <a:rPr lang="en-CA" sz="1800" b="0" i="1" smtClean="0">
                                      <a:latin typeface="Cambria Math" panose="02040503050406030204" pitchFamily="18" charset="0"/>
                                    </a:rPr>
                                    <m:t>𝜎</m:t>
                                  </m:r>
                                </m:e>
                                <m:sub>
                                  <m:r>
                                    <a:rPr lang="en-CA" sz="1800" b="0" i="1" smtClean="0">
                                      <a:latin typeface="Cambria Math" panose="02040503050406030204" pitchFamily="18" charset="0"/>
                                    </a:rPr>
                                    <m:t>𝑞</m:t>
                                  </m:r>
                                </m:sub>
                                <m:sup>
                                  <m:r>
                                    <a:rPr lang="en-CA" sz="1800" b="0" i="1" smtClean="0">
                                      <a:latin typeface="Cambria Math" panose="02040503050406030204" pitchFamily="18" charset="0"/>
                                    </a:rPr>
                                    <m:t>2</m:t>
                                  </m:r>
                                </m:sup>
                              </m:sSubSup>
                            </m:den>
                          </m:f>
                        </m:sup>
                      </m:sSup>
                      <m:sSup>
                        <m:sSupPr>
                          <m:ctrlPr>
                            <a:rPr lang="en-CA" sz="1800" i="1">
                              <a:latin typeface="Cambria Math" panose="02040503050406030204" pitchFamily="18" charset="0"/>
                            </a:rPr>
                          </m:ctrlPr>
                        </m:sSupPr>
                        <m:e>
                          <m:r>
                            <a:rPr lang="en-CA" sz="1800" i="1">
                              <a:latin typeface="Cambria Math" panose="02040503050406030204" pitchFamily="18" charset="0"/>
                            </a:rPr>
                            <m:t>𝑒</m:t>
                          </m:r>
                        </m:e>
                        <m:sup>
                          <m:r>
                            <a:rPr lang="en-CA" sz="1800" i="1">
                              <a:latin typeface="Cambria Math" panose="02040503050406030204" pitchFamily="18" charset="0"/>
                            </a:rPr>
                            <m:t>−</m:t>
                          </m:r>
                          <m:f>
                            <m:fPr>
                              <m:ctrlPr>
                                <a:rPr lang="en-CA" sz="1800" i="1">
                                  <a:latin typeface="Cambria Math" panose="02040503050406030204" pitchFamily="18" charset="0"/>
                                </a:rPr>
                              </m:ctrlPr>
                            </m:fPr>
                            <m:num>
                              <m:sSup>
                                <m:sSupPr>
                                  <m:ctrlPr>
                                    <a:rPr lang="en-CA" sz="1800" i="1">
                                      <a:latin typeface="Cambria Math" panose="02040503050406030204" pitchFamily="18" charset="0"/>
                                    </a:rPr>
                                  </m:ctrlPr>
                                </m:sSupPr>
                                <m:e>
                                  <m:d>
                                    <m:dPr>
                                      <m:begChr m:val="["/>
                                      <m:endChr m:val="]"/>
                                      <m:ctrlPr>
                                        <a:rPr lang="en-CA" sz="1800" i="1">
                                          <a:latin typeface="Cambria Math" panose="02040503050406030204" pitchFamily="18" charset="0"/>
                                        </a:rPr>
                                      </m:ctrlPr>
                                    </m:dPr>
                                    <m:e>
                                      <m:r>
                                        <a:rPr lang="en-CA" sz="1800" b="0" i="1" smtClean="0">
                                          <a:latin typeface="Cambria Math" panose="02040503050406030204" pitchFamily="18" charset="0"/>
                                        </a:rPr>
                                        <m:t>𝑝</m:t>
                                      </m:r>
                                      <m:d>
                                        <m:dPr>
                                          <m:ctrlPr>
                                            <a:rPr lang="en-CA" sz="1800" i="1">
                                              <a:latin typeface="Cambria Math" panose="02040503050406030204" pitchFamily="18" charset="0"/>
                                            </a:rPr>
                                          </m:ctrlPr>
                                        </m:dPr>
                                        <m:e>
                                          <m:r>
                                            <a:rPr lang="en-CA" sz="1800" i="1">
                                              <a:latin typeface="Cambria Math" panose="02040503050406030204" pitchFamily="18" charset="0"/>
                                            </a:rPr>
                                            <m:t>0</m:t>
                                          </m:r>
                                        </m:e>
                                      </m:d>
                                      <m:r>
                                        <a:rPr lang="en-CA" sz="1800" i="1">
                                          <a:latin typeface="Cambria Math" panose="02040503050406030204" pitchFamily="18" charset="0"/>
                                        </a:rPr>
                                        <m:t>−</m:t>
                                      </m:r>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𝑝</m:t>
                                          </m:r>
                                        </m:e>
                                        <m:sub>
                                          <m:r>
                                            <a:rPr lang="en-CA" sz="1800" b="0" i="1" smtClean="0">
                                              <a:latin typeface="Cambria Math" panose="02040503050406030204" pitchFamily="18" charset="0"/>
                                            </a:rPr>
                                            <m:t>0</m:t>
                                          </m:r>
                                        </m:sub>
                                      </m:sSub>
                                    </m:e>
                                  </m:d>
                                </m:e>
                                <m:sup>
                                  <m:r>
                                    <a:rPr lang="en-CA" sz="1800" i="1">
                                      <a:latin typeface="Cambria Math" panose="02040503050406030204" pitchFamily="18" charset="0"/>
                                    </a:rPr>
                                    <m:t>2</m:t>
                                  </m:r>
                                </m:sup>
                              </m:sSup>
                            </m:num>
                            <m:den>
                              <m:r>
                                <a:rPr lang="en-CA" sz="1800" i="1">
                                  <a:latin typeface="Cambria Math" panose="02040503050406030204" pitchFamily="18" charset="0"/>
                                </a:rPr>
                                <m:t>2</m:t>
                              </m:r>
                              <m:sSubSup>
                                <m:sSubSupPr>
                                  <m:ctrlPr>
                                    <a:rPr lang="en-CA" sz="1800" i="1">
                                      <a:latin typeface="Cambria Math" panose="02040503050406030204" pitchFamily="18" charset="0"/>
                                    </a:rPr>
                                  </m:ctrlPr>
                                </m:sSubSupPr>
                                <m:e>
                                  <m:r>
                                    <a:rPr lang="en-CA" sz="1800" i="1">
                                      <a:latin typeface="Cambria Math" panose="02040503050406030204" pitchFamily="18" charset="0"/>
                                    </a:rPr>
                                    <m:t>𝜎</m:t>
                                  </m:r>
                                </m:e>
                                <m:sub>
                                  <m:r>
                                    <a:rPr lang="en-CA" sz="1800" b="0" i="1" smtClean="0">
                                      <a:latin typeface="Cambria Math" panose="02040503050406030204" pitchFamily="18" charset="0"/>
                                    </a:rPr>
                                    <m:t>𝑝</m:t>
                                  </m:r>
                                </m:sub>
                                <m:sup>
                                  <m:r>
                                    <a:rPr lang="en-CA" sz="1800" i="1">
                                      <a:latin typeface="Cambria Math" panose="02040503050406030204" pitchFamily="18" charset="0"/>
                                    </a:rPr>
                                    <m:t>2</m:t>
                                  </m:r>
                                </m:sup>
                              </m:sSubSup>
                            </m:den>
                          </m:f>
                        </m:sup>
                      </m:sSup>
                    </m:oMath>
                  </m:oMathPara>
                </a14:m>
                <a:endParaRPr lang="en-US" sz="1800" dirty="0"/>
              </a:p>
            </p:txBody>
          </p:sp>
        </mc:Choice>
        <mc:Fallback xmlns="">
          <p:sp>
            <p:nvSpPr>
              <p:cNvPr id="12" name="TextBox 11">
                <a:extLst>
                  <a:ext uri="{FF2B5EF4-FFF2-40B4-BE49-F238E27FC236}">
                    <a16:creationId xmlns:a16="http://schemas.microsoft.com/office/drawing/2014/main" id="{9C85C42E-99FD-548F-5024-1B918197C768}"/>
                  </a:ext>
                </a:extLst>
              </p:cNvPr>
              <p:cNvSpPr txBox="1">
                <a:spLocks noRot="1" noChangeAspect="1" noMove="1" noResize="1" noEditPoints="1" noAdjustHandles="1" noChangeArrowheads="1" noChangeShapeType="1" noTextEdit="1"/>
              </p:cNvSpPr>
              <p:nvPr/>
            </p:nvSpPr>
            <p:spPr>
              <a:xfrm>
                <a:off x="-1188640" y="5193271"/>
                <a:ext cx="4283968" cy="738151"/>
              </a:xfrm>
              <a:prstGeom prst="rect">
                <a:avLst/>
              </a:prstGeom>
              <a:blipFill>
                <a:blip r:embed="rId5"/>
                <a:stretch>
                  <a:fillRect/>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E37A7321-D6BD-384C-709A-6B9B192FC835}"/>
              </a:ext>
            </a:extLst>
          </p:cNvPr>
          <p:cNvGrpSpPr/>
          <p:nvPr/>
        </p:nvGrpSpPr>
        <p:grpSpPr>
          <a:xfrm>
            <a:off x="1505612" y="1696028"/>
            <a:ext cx="5309813" cy="3131840"/>
            <a:chOff x="1505612" y="1696028"/>
            <a:chExt cx="5309813" cy="3131840"/>
          </a:xfrm>
        </p:grpSpPr>
        <p:pic>
          <p:nvPicPr>
            <p:cNvPr id="4" name="Picture 3">
              <a:extLst>
                <a:ext uri="{FF2B5EF4-FFF2-40B4-BE49-F238E27FC236}">
                  <a16:creationId xmlns:a16="http://schemas.microsoft.com/office/drawing/2014/main" id="{D7161B62-7BB1-9288-74BE-C15E75065A1C}"/>
                </a:ext>
              </a:extLst>
            </p:cNvPr>
            <p:cNvPicPr>
              <a:picLocks noChangeAspect="1"/>
            </p:cNvPicPr>
            <p:nvPr/>
          </p:nvPicPr>
          <p:blipFill>
            <a:blip r:embed="rId6"/>
            <a:stretch>
              <a:fillRect/>
            </a:stretch>
          </p:blipFill>
          <p:spPr>
            <a:xfrm>
              <a:off x="1505612" y="1696028"/>
              <a:ext cx="5010944" cy="3131840"/>
            </a:xfrm>
            <a:prstGeom prst="rect">
              <a:avLst/>
            </a:prstGeom>
          </p:spPr>
        </p:pic>
        <p:cxnSp>
          <p:nvCxnSpPr>
            <p:cNvPr id="32" name="Straight Arrow Connector 31">
              <a:extLst>
                <a:ext uri="{FF2B5EF4-FFF2-40B4-BE49-F238E27FC236}">
                  <a16:creationId xmlns:a16="http://schemas.microsoft.com/office/drawing/2014/main" id="{67B88A04-4D67-DE24-F1F0-E90C8F5C743F}"/>
                </a:ext>
              </a:extLst>
            </p:cNvPr>
            <p:cNvCxnSpPr>
              <a:cxnSpLocks/>
            </p:cNvCxnSpPr>
            <p:nvPr/>
          </p:nvCxnSpPr>
          <p:spPr>
            <a:xfrm flipV="1">
              <a:off x="2665734" y="1696028"/>
              <a:ext cx="0" cy="2747930"/>
            </a:xfrm>
            <a:prstGeom prst="straightConnector1">
              <a:avLst/>
            </a:prstGeom>
            <a:ln>
              <a:solidFill>
                <a:schemeClr val="accent1"/>
              </a:solidFill>
              <a:prstDash val="sysDot"/>
              <a:headEnd type="none" w="med" len="med"/>
              <a:tailEnd type="none" w="med" len="med"/>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2655A93-E170-859D-6D4C-0F6FE96F3436}"/>
                    </a:ext>
                  </a:extLst>
                </p:cNvPr>
                <p:cNvSpPr txBox="1"/>
                <p:nvPr/>
              </p:nvSpPr>
              <p:spPr>
                <a:xfrm>
                  <a:off x="2843808" y="2493274"/>
                  <a:ext cx="1205157" cy="307777"/>
                </a:xfrm>
                <a:prstGeom prst="rect">
                  <a:avLst/>
                </a:prstGeom>
                <a:noFill/>
              </p:spPr>
              <p:txBody>
                <a:bodyPr wrap="square" rtlCol="0">
                  <a:spAutoFit/>
                </a:bodyPr>
                <a:lstStyle/>
                <a:p>
                  <a:r>
                    <a:rPr lang="en-US" sz="1400" dirty="0"/>
                    <a:t>Echo </a:t>
                  </a:r>
                  <a14:m>
                    <m:oMath xmlns:m="http://schemas.openxmlformats.org/officeDocument/2006/math">
                      <m:r>
                        <a:rPr lang="en-CA" sz="1400" b="0" i="1" smtClean="0">
                          <a:latin typeface="Cambria Math" panose="02040503050406030204" pitchFamily="18" charset="0"/>
                        </a:rPr>
                        <m:t>𝑡</m:t>
                      </m:r>
                      <m:r>
                        <a:rPr lang="en-CA" sz="1400" b="0" i="1" smtClean="0">
                          <a:latin typeface="Cambria Math" panose="02040503050406030204" pitchFamily="18" charset="0"/>
                        </a:rPr>
                        <m:t>=2</m:t>
                      </m:r>
                      <m:r>
                        <a:rPr lang="en-CA" sz="1400" b="0" i="1" smtClean="0">
                          <a:latin typeface="Cambria Math" panose="02040503050406030204" pitchFamily="18" charset="0"/>
                        </a:rPr>
                        <m:t>𝜏</m:t>
                      </m:r>
                    </m:oMath>
                  </a14:m>
                  <a:r>
                    <a:rPr lang="en-US" sz="1400" dirty="0"/>
                    <a:t> </a:t>
                  </a:r>
                </a:p>
              </p:txBody>
            </p:sp>
          </mc:Choice>
          <mc:Fallback xmlns="">
            <p:sp>
              <p:nvSpPr>
                <p:cNvPr id="8" name="TextBox 7">
                  <a:extLst>
                    <a:ext uri="{FF2B5EF4-FFF2-40B4-BE49-F238E27FC236}">
                      <a16:creationId xmlns:a16="http://schemas.microsoft.com/office/drawing/2014/main" id="{82655A93-E170-859D-6D4C-0F6FE96F3436}"/>
                    </a:ext>
                  </a:extLst>
                </p:cNvPr>
                <p:cNvSpPr txBox="1">
                  <a:spLocks noRot="1" noChangeAspect="1" noMove="1" noResize="1" noEditPoints="1" noAdjustHandles="1" noChangeArrowheads="1" noChangeShapeType="1" noTextEdit="1"/>
                </p:cNvSpPr>
                <p:nvPr/>
              </p:nvSpPr>
              <p:spPr>
                <a:xfrm>
                  <a:off x="2843808" y="2493274"/>
                  <a:ext cx="1205157" cy="307777"/>
                </a:xfrm>
                <a:prstGeom prst="rect">
                  <a:avLst/>
                </a:prstGeom>
                <a:blipFill>
                  <a:blip r:embed="rId7"/>
                  <a:stretch>
                    <a:fillRect l="-2105"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F17417D-02AC-2C90-CDC9-B4EFAEE5590D}"/>
                    </a:ext>
                  </a:extLst>
                </p:cNvPr>
                <p:cNvSpPr txBox="1"/>
                <p:nvPr/>
              </p:nvSpPr>
              <p:spPr>
                <a:xfrm>
                  <a:off x="4227038" y="2493273"/>
                  <a:ext cx="1205157" cy="307777"/>
                </a:xfrm>
                <a:prstGeom prst="rect">
                  <a:avLst/>
                </a:prstGeom>
                <a:noFill/>
              </p:spPr>
              <p:txBody>
                <a:bodyPr wrap="square" rtlCol="0">
                  <a:spAutoFit/>
                </a:bodyPr>
                <a:lstStyle/>
                <a:p>
                  <a:r>
                    <a:rPr lang="en-US" sz="1400" dirty="0"/>
                    <a:t>Echo </a:t>
                  </a:r>
                  <a14:m>
                    <m:oMath xmlns:m="http://schemas.openxmlformats.org/officeDocument/2006/math">
                      <m:r>
                        <a:rPr lang="en-CA" sz="1400" b="0" i="1" smtClean="0">
                          <a:latin typeface="Cambria Math" panose="02040503050406030204" pitchFamily="18" charset="0"/>
                        </a:rPr>
                        <m:t>𝑡</m:t>
                      </m:r>
                      <m:r>
                        <a:rPr lang="en-CA" sz="1400" b="0" i="1" smtClean="0">
                          <a:latin typeface="Cambria Math" panose="02040503050406030204" pitchFamily="18" charset="0"/>
                        </a:rPr>
                        <m:t>=4</m:t>
                      </m:r>
                      <m:r>
                        <a:rPr lang="en-CA" sz="1400" b="0" i="1" smtClean="0">
                          <a:latin typeface="Cambria Math" panose="02040503050406030204" pitchFamily="18" charset="0"/>
                        </a:rPr>
                        <m:t>𝜏</m:t>
                      </m:r>
                    </m:oMath>
                  </a14:m>
                  <a:r>
                    <a:rPr lang="en-US" sz="1400" dirty="0"/>
                    <a:t> </a:t>
                  </a:r>
                </a:p>
              </p:txBody>
            </p:sp>
          </mc:Choice>
          <mc:Fallback xmlns="">
            <p:sp>
              <p:nvSpPr>
                <p:cNvPr id="9" name="TextBox 8">
                  <a:extLst>
                    <a:ext uri="{FF2B5EF4-FFF2-40B4-BE49-F238E27FC236}">
                      <a16:creationId xmlns:a16="http://schemas.microsoft.com/office/drawing/2014/main" id="{3F17417D-02AC-2C90-CDC9-B4EFAEE5590D}"/>
                    </a:ext>
                  </a:extLst>
                </p:cNvPr>
                <p:cNvSpPr txBox="1">
                  <a:spLocks noRot="1" noChangeAspect="1" noMove="1" noResize="1" noEditPoints="1" noAdjustHandles="1" noChangeArrowheads="1" noChangeShapeType="1" noTextEdit="1"/>
                </p:cNvSpPr>
                <p:nvPr/>
              </p:nvSpPr>
              <p:spPr>
                <a:xfrm>
                  <a:off x="4227038" y="2493273"/>
                  <a:ext cx="1205157" cy="307777"/>
                </a:xfrm>
                <a:prstGeom prst="rect">
                  <a:avLst/>
                </a:prstGeom>
                <a:blipFill>
                  <a:blip r:embed="rId8"/>
                  <a:stretch>
                    <a:fillRect l="-1042"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7E28F34-CDC5-9B47-8781-AD1252EF62B8}"/>
                    </a:ext>
                  </a:extLst>
                </p:cNvPr>
                <p:cNvSpPr txBox="1"/>
                <p:nvPr/>
              </p:nvSpPr>
              <p:spPr>
                <a:xfrm>
                  <a:off x="5610268" y="2493273"/>
                  <a:ext cx="1205157" cy="307777"/>
                </a:xfrm>
                <a:prstGeom prst="rect">
                  <a:avLst/>
                </a:prstGeom>
                <a:noFill/>
              </p:spPr>
              <p:txBody>
                <a:bodyPr wrap="square" rtlCol="0">
                  <a:spAutoFit/>
                </a:bodyPr>
                <a:lstStyle/>
                <a:p>
                  <a:r>
                    <a:rPr lang="en-US" sz="1400" dirty="0"/>
                    <a:t>Echo </a:t>
                  </a:r>
                  <a14:m>
                    <m:oMath xmlns:m="http://schemas.openxmlformats.org/officeDocument/2006/math">
                      <m:r>
                        <a:rPr lang="en-CA" sz="1400" b="0" i="1" smtClean="0">
                          <a:latin typeface="Cambria Math" panose="02040503050406030204" pitchFamily="18" charset="0"/>
                        </a:rPr>
                        <m:t>𝑡</m:t>
                      </m:r>
                      <m:r>
                        <a:rPr lang="en-CA" sz="1400" b="0" i="1" smtClean="0">
                          <a:latin typeface="Cambria Math" panose="02040503050406030204" pitchFamily="18" charset="0"/>
                        </a:rPr>
                        <m:t>=6</m:t>
                      </m:r>
                      <m:r>
                        <a:rPr lang="en-CA" sz="1400" b="0" i="1" smtClean="0">
                          <a:latin typeface="Cambria Math" panose="02040503050406030204" pitchFamily="18" charset="0"/>
                        </a:rPr>
                        <m:t>𝜏</m:t>
                      </m:r>
                    </m:oMath>
                  </a14:m>
                  <a:r>
                    <a:rPr lang="en-US" sz="1400" dirty="0"/>
                    <a:t> </a:t>
                  </a:r>
                </a:p>
              </p:txBody>
            </p:sp>
          </mc:Choice>
          <mc:Fallback xmlns="">
            <p:sp>
              <p:nvSpPr>
                <p:cNvPr id="10" name="TextBox 9">
                  <a:extLst>
                    <a:ext uri="{FF2B5EF4-FFF2-40B4-BE49-F238E27FC236}">
                      <a16:creationId xmlns:a16="http://schemas.microsoft.com/office/drawing/2014/main" id="{07E28F34-CDC5-9B47-8781-AD1252EF62B8}"/>
                    </a:ext>
                  </a:extLst>
                </p:cNvPr>
                <p:cNvSpPr txBox="1">
                  <a:spLocks noRot="1" noChangeAspect="1" noMove="1" noResize="1" noEditPoints="1" noAdjustHandles="1" noChangeArrowheads="1" noChangeShapeType="1" noTextEdit="1"/>
                </p:cNvSpPr>
                <p:nvPr/>
              </p:nvSpPr>
              <p:spPr>
                <a:xfrm>
                  <a:off x="5610268" y="2493273"/>
                  <a:ext cx="1205157" cy="307777"/>
                </a:xfrm>
                <a:prstGeom prst="rect">
                  <a:avLst/>
                </a:prstGeom>
                <a:blipFill>
                  <a:blip r:embed="rId9"/>
                  <a:stretch>
                    <a:fillRect l="-1042" t="-4000" b="-20000"/>
                  </a:stretch>
                </a:blipFill>
              </p:spPr>
              <p:txBody>
                <a:bodyPr/>
                <a:lstStyle/>
                <a:p>
                  <a:r>
                    <a:rPr lang="en-US">
                      <a:noFill/>
                    </a:rPr>
                    <a:t> </a:t>
                  </a:r>
                </a:p>
              </p:txBody>
            </p:sp>
          </mc:Fallback>
        </mc:AlternateContent>
      </p:grpSp>
      <p:sp>
        <p:nvSpPr>
          <p:cNvPr id="13" name="Rectangle 12">
            <a:extLst>
              <a:ext uri="{FF2B5EF4-FFF2-40B4-BE49-F238E27FC236}">
                <a16:creationId xmlns:a16="http://schemas.microsoft.com/office/drawing/2014/main" id="{362514A1-6E2D-8E99-EC99-5BC8208580AB}"/>
              </a:ext>
            </a:extLst>
          </p:cNvPr>
          <p:cNvSpPr/>
          <p:nvPr/>
        </p:nvSpPr>
        <p:spPr>
          <a:xfrm>
            <a:off x="5004048" y="1203598"/>
            <a:ext cx="792088" cy="360040"/>
          </a:xfrm>
          <a:prstGeom prst="rect">
            <a:avLst/>
          </a:prstGeom>
          <a:noFill/>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6" name="Group 15">
            <a:extLst>
              <a:ext uri="{FF2B5EF4-FFF2-40B4-BE49-F238E27FC236}">
                <a16:creationId xmlns:a16="http://schemas.microsoft.com/office/drawing/2014/main" id="{3B710D99-54F1-CFAD-9D0E-6E2101CC4F4D}"/>
              </a:ext>
            </a:extLst>
          </p:cNvPr>
          <p:cNvGrpSpPr/>
          <p:nvPr/>
        </p:nvGrpSpPr>
        <p:grpSpPr>
          <a:xfrm>
            <a:off x="2233685" y="3227937"/>
            <a:ext cx="1114179" cy="855981"/>
            <a:chOff x="2233685" y="3227937"/>
            <a:chExt cx="1114179" cy="855981"/>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BE53A9D-B1D4-A2E8-F6F3-A3D4EC080044}"/>
                    </a:ext>
                  </a:extLst>
                </p:cNvPr>
                <p:cNvSpPr txBox="1"/>
                <p:nvPr/>
              </p:nvSpPr>
              <p:spPr>
                <a:xfrm>
                  <a:off x="2233685" y="3622253"/>
                  <a:ext cx="1114179" cy="461665"/>
                </a:xfrm>
                <a:prstGeom prst="rect">
                  <a:avLst/>
                </a:prstGeom>
                <a:solidFill>
                  <a:schemeClr val="bg1"/>
                </a:solidFill>
              </p:spPr>
              <p:txBody>
                <a:bodyPr wrap="square" rtlCol="0">
                  <a:spAutoFit/>
                </a:bodyPr>
                <a:lstStyle/>
                <a:p>
                  <a:r>
                    <a:rPr lang="en-US" sz="1200" dirty="0"/>
                    <a:t>Pulse applied at </a:t>
                  </a:r>
                  <a14:m>
                    <m:oMath xmlns:m="http://schemas.openxmlformats.org/officeDocument/2006/math">
                      <m:r>
                        <a:rPr lang="en-CA" sz="1200" b="0" i="1" smtClean="0">
                          <a:latin typeface="Cambria Math" panose="02040503050406030204" pitchFamily="18" charset="0"/>
                        </a:rPr>
                        <m:t>𝑡</m:t>
                      </m:r>
                      <m:r>
                        <a:rPr lang="en-CA" sz="1200" b="0" i="1" smtClean="0">
                          <a:latin typeface="Cambria Math" panose="02040503050406030204" pitchFamily="18" charset="0"/>
                        </a:rPr>
                        <m:t>=</m:t>
                      </m:r>
                      <m:r>
                        <a:rPr lang="en-CA" sz="1200" b="0" i="1" smtClean="0">
                          <a:latin typeface="Cambria Math" panose="02040503050406030204" pitchFamily="18" charset="0"/>
                        </a:rPr>
                        <m:t>𝜏</m:t>
                      </m:r>
                      <m:r>
                        <a:rPr lang="en-CA" sz="1200" b="0" i="1" smtClean="0">
                          <a:latin typeface="Cambria Math" panose="02040503050406030204" pitchFamily="18" charset="0"/>
                        </a:rPr>
                        <m:t>=0.5</m:t>
                      </m:r>
                    </m:oMath>
                  </a14:m>
                  <a:endParaRPr lang="en-US" sz="1200" dirty="0"/>
                </a:p>
              </p:txBody>
            </p:sp>
          </mc:Choice>
          <mc:Fallback xmlns="">
            <p:sp>
              <p:nvSpPr>
                <p:cNvPr id="17" name="TextBox 16">
                  <a:extLst>
                    <a:ext uri="{FF2B5EF4-FFF2-40B4-BE49-F238E27FC236}">
                      <a16:creationId xmlns:a16="http://schemas.microsoft.com/office/drawing/2014/main" id="{8BE53A9D-B1D4-A2E8-F6F3-A3D4EC080044}"/>
                    </a:ext>
                  </a:extLst>
                </p:cNvPr>
                <p:cNvSpPr txBox="1">
                  <a:spLocks noRot="1" noChangeAspect="1" noMove="1" noResize="1" noEditPoints="1" noAdjustHandles="1" noChangeArrowheads="1" noChangeShapeType="1" noTextEdit="1"/>
                </p:cNvSpPr>
                <p:nvPr/>
              </p:nvSpPr>
              <p:spPr>
                <a:xfrm>
                  <a:off x="2233685" y="3622253"/>
                  <a:ext cx="1114179" cy="461665"/>
                </a:xfrm>
                <a:prstGeom prst="rect">
                  <a:avLst/>
                </a:prstGeom>
                <a:blipFill>
                  <a:blip r:embed="rId10"/>
                  <a:stretch>
                    <a:fillRect b="-8108"/>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832B71D4-6797-C728-6FA1-FAE74E92F9A8}"/>
                </a:ext>
              </a:extLst>
            </p:cNvPr>
            <p:cNvCxnSpPr>
              <a:cxnSpLocks/>
            </p:cNvCxnSpPr>
            <p:nvPr/>
          </p:nvCxnSpPr>
          <p:spPr>
            <a:xfrm flipV="1">
              <a:off x="2665734" y="3227937"/>
              <a:ext cx="0" cy="288032"/>
            </a:xfrm>
            <a:prstGeom prst="straightConnector1">
              <a:avLst/>
            </a:prstGeom>
            <a:ln>
              <a:solidFill>
                <a:schemeClr val="accent1"/>
              </a:solidFill>
              <a:headEnd type="none" w="med" len="med"/>
              <a:tailEnd type="stealth" w="med" len="med"/>
            </a:ln>
          </p:spPr>
          <p:style>
            <a:lnRef idx="1">
              <a:schemeClr val="accent6"/>
            </a:lnRef>
            <a:fillRef idx="0">
              <a:schemeClr val="accent6"/>
            </a:fillRef>
            <a:effectRef idx="0">
              <a:schemeClr val="accent6"/>
            </a:effectRef>
            <a:fontRef idx="minor">
              <a:schemeClr val="tx1"/>
            </a:fontRef>
          </p:style>
        </p:cxn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3C78995-DD12-1D6D-4780-95DA37385620}"/>
                  </a:ext>
                </a:extLst>
              </p:cNvPr>
              <p:cNvSpPr txBox="1"/>
              <p:nvPr/>
            </p:nvSpPr>
            <p:spPr>
              <a:xfrm>
                <a:off x="4139952" y="1733970"/>
                <a:ext cx="2520280" cy="5104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CA" sz="1400" b="0" i="1" smtClean="0">
                              <a:latin typeface="Cambria Math" panose="02040503050406030204" pitchFamily="18" charset="0"/>
                            </a:rPr>
                          </m:ctrlPr>
                        </m:accPr>
                        <m:e>
                          <m:r>
                            <a:rPr lang="en-CA" sz="1400" b="0" i="1" smtClean="0">
                              <a:latin typeface="Cambria Math" panose="02040503050406030204" pitchFamily="18" charset="0"/>
                            </a:rPr>
                            <m:t>𝑔</m:t>
                          </m:r>
                        </m:e>
                      </m:acc>
                      <m:d>
                        <m:dPr>
                          <m:ctrlPr>
                            <a:rPr lang="en-CA" sz="1400" b="0" i="1" smtClean="0">
                              <a:latin typeface="Cambria Math" panose="02040503050406030204" pitchFamily="18" charset="0"/>
                            </a:rPr>
                          </m:ctrlPr>
                        </m:dPr>
                        <m:e>
                          <m:r>
                            <a:rPr lang="en-CA" sz="1400" b="0" i="1" smtClean="0">
                              <a:latin typeface="Cambria Math" panose="02040503050406030204" pitchFamily="18" charset="0"/>
                            </a:rPr>
                            <m:t>𝑡</m:t>
                          </m:r>
                        </m:e>
                      </m:d>
                      <m:r>
                        <a:rPr lang="en-CA" sz="1400" b="0" i="1" smtClean="0">
                          <a:latin typeface="Cambria Math" panose="02040503050406030204" pitchFamily="18" charset="0"/>
                        </a:rPr>
                        <m:t>=</m:t>
                      </m:r>
                      <m:f>
                        <m:fPr>
                          <m:ctrlPr>
                            <a:rPr lang="en-CA" sz="1400" b="0" i="1" smtClean="0">
                              <a:latin typeface="Cambria Math" panose="02040503050406030204" pitchFamily="18" charset="0"/>
                            </a:rPr>
                          </m:ctrlPr>
                        </m:fPr>
                        <m:num>
                          <m:r>
                            <a:rPr lang="en-CA" sz="1400" b="0" i="1" smtClean="0">
                              <a:latin typeface="Cambria Math" panose="02040503050406030204" pitchFamily="18" charset="0"/>
                            </a:rPr>
                            <m:t>𝑔</m:t>
                          </m:r>
                          <m:d>
                            <m:dPr>
                              <m:ctrlPr>
                                <a:rPr lang="en-CA" sz="1400" b="0" i="1" smtClean="0">
                                  <a:latin typeface="Cambria Math" panose="02040503050406030204" pitchFamily="18" charset="0"/>
                                </a:rPr>
                              </m:ctrlPr>
                            </m:dPr>
                            <m:e>
                              <m:r>
                                <a:rPr lang="en-CA" sz="1400" b="0" i="1" smtClean="0">
                                  <a:latin typeface="Cambria Math" panose="02040503050406030204" pitchFamily="18" charset="0"/>
                                </a:rPr>
                                <m:t>𝑡</m:t>
                              </m:r>
                            </m:e>
                          </m:d>
                        </m:num>
                        <m:den>
                          <m:r>
                            <a:rPr lang="en-CA" sz="1400" b="0" i="1" smtClean="0">
                              <a:latin typeface="Cambria Math" panose="02040503050406030204" pitchFamily="18" charset="0"/>
                            </a:rPr>
                            <m:t>ℏ</m:t>
                          </m:r>
                          <m:r>
                            <a:rPr lang="en-CA" sz="1400" b="0" i="1" smtClean="0">
                              <a:latin typeface="Cambria Math" panose="02040503050406030204" pitchFamily="18" charset="0"/>
                            </a:rPr>
                            <m:t>𝜔</m:t>
                          </m:r>
                        </m:den>
                      </m:f>
                      <m:r>
                        <a:rPr lang="en-CA" sz="1400" b="0" i="1" smtClean="0">
                          <a:latin typeface="Cambria Math" panose="02040503050406030204" pitchFamily="18" charset="0"/>
                        </a:rPr>
                        <m:t>=</m:t>
                      </m:r>
                      <m:r>
                        <a:rPr lang="en-CA" sz="1400" b="0" i="1" smtClean="0">
                          <a:latin typeface="Cambria Math" panose="02040503050406030204" pitchFamily="18" charset="0"/>
                        </a:rPr>
                        <m:t>𝜇𝛿</m:t>
                      </m:r>
                      <m:r>
                        <a:rPr lang="en-CA" sz="1400" b="0" i="1" smtClean="0">
                          <a:latin typeface="Cambria Math" panose="02040503050406030204" pitchFamily="18" charset="0"/>
                        </a:rPr>
                        <m:t>(</m:t>
                      </m:r>
                      <m:r>
                        <a:rPr lang="en-CA" sz="1400" b="0" i="1" smtClean="0">
                          <a:latin typeface="Cambria Math" panose="02040503050406030204" pitchFamily="18" charset="0"/>
                        </a:rPr>
                        <m:t>𝑡</m:t>
                      </m:r>
                      <m:r>
                        <a:rPr lang="en-CA" sz="1400" b="0" i="1" smtClean="0">
                          <a:latin typeface="Cambria Math" panose="02040503050406030204" pitchFamily="18" charset="0"/>
                        </a:rPr>
                        <m:t>−</m:t>
                      </m:r>
                      <m:r>
                        <a:rPr lang="en-CA" sz="1400" b="0" i="1" smtClean="0">
                          <a:latin typeface="Cambria Math" panose="02040503050406030204" pitchFamily="18" charset="0"/>
                        </a:rPr>
                        <m:t>𝜏</m:t>
                      </m:r>
                      <m:r>
                        <a:rPr lang="en-CA" sz="1400" b="0" i="1" smtClean="0">
                          <a:latin typeface="Cambria Math" panose="02040503050406030204" pitchFamily="18" charset="0"/>
                        </a:rPr>
                        <m:t>)</m:t>
                      </m:r>
                    </m:oMath>
                  </m:oMathPara>
                </a14:m>
                <a:endParaRPr lang="en-US" sz="1400" dirty="0"/>
              </a:p>
            </p:txBody>
          </p:sp>
        </mc:Choice>
        <mc:Fallback xmlns="">
          <p:sp>
            <p:nvSpPr>
              <p:cNvPr id="20" name="TextBox 19">
                <a:extLst>
                  <a:ext uri="{FF2B5EF4-FFF2-40B4-BE49-F238E27FC236}">
                    <a16:creationId xmlns:a16="http://schemas.microsoft.com/office/drawing/2014/main" id="{83C78995-DD12-1D6D-4780-95DA37385620}"/>
                  </a:ext>
                </a:extLst>
              </p:cNvPr>
              <p:cNvSpPr txBox="1">
                <a:spLocks noRot="1" noChangeAspect="1" noMove="1" noResize="1" noEditPoints="1" noAdjustHandles="1" noChangeArrowheads="1" noChangeShapeType="1" noTextEdit="1"/>
              </p:cNvSpPr>
              <p:nvPr/>
            </p:nvSpPr>
            <p:spPr>
              <a:xfrm>
                <a:off x="4139952" y="1733970"/>
                <a:ext cx="2520280" cy="510461"/>
              </a:xfrm>
              <a:prstGeom prst="rect">
                <a:avLst/>
              </a:prstGeom>
              <a:blipFill>
                <a:blip r:embed="rId11"/>
                <a:stretch>
                  <a:fillRect b="-2439"/>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5298AB29-E6ED-D86B-B888-60AF38C3E03A}"/>
              </a:ext>
            </a:extLst>
          </p:cNvPr>
          <p:cNvCxnSpPr>
            <a:endCxn id="13" idx="2"/>
          </p:cNvCxnSpPr>
          <p:nvPr/>
        </p:nvCxnSpPr>
        <p:spPr>
          <a:xfrm flipV="1">
            <a:off x="5400092" y="1563638"/>
            <a:ext cx="0" cy="149829"/>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B70765A-E30F-1B06-6597-30C22B900966}"/>
                  </a:ext>
                </a:extLst>
              </p:cNvPr>
              <p:cNvSpPr txBox="1"/>
              <p:nvPr/>
            </p:nvSpPr>
            <p:spPr>
              <a:xfrm>
                <a:off x="3240394" y="5256044"/>
                <a:ext cx="5616559" cy="6126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𝑔</m:t>
                      </m:r>
                      <m:sSub>
                        <m:sSubPr>
                          <m:ctrlPr>
                            <a:rPr lang="en-CA" sz="1600" b="0" i="1" smtClean="0">
                              <a:latin typeface="Cambria Math" panose="02040503050406030204" pitchFamily="18" charset="0"/>
                            </a:rPr>
                          </m:ctrlPr>
                        </m:sSubPr>
                        <m:e>
                          <m:d>
                            <m:dPr>
                              <m:ctrlPr>
                                <a:rPr lang="en-CA" sz="1600" b="0" i="1" smtClean="0">
                                  <a:latin typeface="Cambria Math" panose="02040503050406030204" pitchFamily="18" charset="0"/>
                                </a:rPr>
                              </m:ctrlPr>
                            </m:dPr>
                            <m:e>
                              <m:r>
                                <a:rPr lang="en-CA" sz="1600" b="0" i="1" smtClean="0">
                                  <a:latin typeface="Cambria Math" panose="02040503050406030204" pitchFamily="18" charset="0"/>
                                </a:rPr>
                                <m:t>𝑡</m:t>
                              </m:r>
                            </m:e>
                          </m:d>
                        </m:e>
                        <m:sub>
                          <m:r>
                            <m:rPr>
                              <m:sty m:val="p"/>
                            </m:rPr>
                            <a:rPr lang="en-CA" sz="1600" b="0" i="1" smtClean="0">
                              <a:latin typeface="Cambria Math" panose="02040503050406030204" pitchFamily="18" charset="0"/>
                            </a:rPr>
                            <m:t>gaussian</m:t>
                          </m:r>
                        </m:sub>
                      </m:sSub>
                      <m:r>
                        <a:rPr lang="en-CA" sz="1600" b="0" i="1" smtClean="0">
                          <a:latin typeface="Cambria Math" panose="02040503050406030204" pitchFamily="18" charset="0"/>
                        </a:rPr>
                        <m:t>=</m:t>
                      </m:r>
                      <m:f>
                        <m:fPr>
                          <m:ctrlPr>
                            <a:rPr lang="en-CA" sz="1600" b="0" i="1" smtClean="0">
                              <a:latin typeface="Cambria Math" panose="02040503050406030204" pitchFamily="18" charset="0"/>
                            </a:rPr>
                          </m:ctrlPr>
                        </m:fPr>
                        <m:num>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𝜇</m:t>
                              </m:r>
                            </m:e>
                            <m:sub>
                              <m:r>
                                <a:rPr lang="en-CA" sz="1600" b="0" i="1" smtClean="0">
                                  <a:latin typeface="Cambria Math" panose="02040503050406030204" pitchFamily="18" charset="0"/>
                                </a:rPr>
                                <m:t>1</m:t>
                              </m:r>
                            </m:sub>
                          </m:sSub>
                        </m:num>
                        <m:den>
                          <m:rad>
                            <m:radPr>
                              <m:degHide m:val="on"/>
                              <m:ctrlPr>
                                <a:rPr lang="en-CA" sz="1600" b="0" i="1" smtClean="0">
                                  <a:latin typeface="Cambria Math" panose="02040503050406030204" pitchFamily="18" charset="0"/>
                                </a:rPr>
                              </m:ctrlPr>
                            </m:radPr>
                            <m:deg/>
                            <m:e>
                              <m:r>
                                <a:rPr lang="en-CA" sz="1600" b="0" i="1" smtClean="0">
                                  <a:latin typeface="Cambria Math" panose="02040503050406030204" pitchFamily="18" charset="0"/>
                                </a:rPr>
                                <m:t>2</m:t>
                              </m:r>
                              <m:r>
                                <a:rPr lang="en-CA" sz="1600" b="0" i="1" smtClean="0">
                                  <a:latin typeface="Cambria Math" panose="02040503050406030204" pitchFamily="18" charset="0"/>
                                </a:rPr>
                                <m:t>𝜋</m:t>
                              </m:r>
                            </m:e>
                          </m:rad>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𝜎</m:t>
                              </m:r>
                            </m:e>
                            <m:sub>
                              <m:r>
                                <a:rPr lang="en-CA" sz="1600" b="0" i="1" smtClean="0">
                                  <a:latin typeface="Cambria Math" panose="02040503050406030204" pitchFamily="18" charset="0"/>
                                </a:rPr>
                                <m:t>𝑔</m:t>
                              </m:r>
                            </m:sub>
                          </m:sSub>
                        </m:den>
                      </m:f>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𝑒</m:t>
                          </m:r>
                        </m:e>
                        <m:sup>
                          <m:r>
                            <a:rPr lang="en-CA" sz="1600" b="0" i="1" smtClean="0">
                              <a:latin typeface="Cambria Math" panose="02040503050406030204" pitchFamily="18" charset="0"/>
                            </a:rPr>
                            <m:t>−</m:t>
                          </m:r>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m:t>
                              </m:r>
                              <m:r>
                                <a:rPr lang="en-CA" sz="1600" b="0" i="1" smtClean="0">
                                  <a:latin typeface="Cambria Math" panose="02040503050406030204" pitchFamily="18" charset="0"/>
                                </a:rPr>
                                <m:t>𝑡</m:t>
                              </m:r>
                              <m:r>
                                <a:rPr lang="en-CA" sz="1600" b="0" i="1" smtClean="0">
                                  <a:latin typeface="Cambria Math" panose="02040503050406030204" pitchFamily="18" charset="0"/>
                                </a:rPr>
                                <m:t>−3</m:t>
                              </m:r>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𝜎</m:t>
                                  </m:r>
                                </m:e>
                                <m:sub>
                                  <m:r>
                                    <a:rPr lang="en-CA" sz="1600" b="0" i="1" smtClean="0">
                                      <a:latin typeface="Cambria Math" panose="02040503050406030204" pitchFamily="18" charset="0"/>
                                    </a:rPr>
                                    <m:t>𝑔</m:t>
                                  </m:r>
                                </m:sub>
                              </m:sSub>
                              <m:r>
                                <a:rPr lang="en-CA" sz="1600" b="0" i="1" smtClean="0">
                                  <a:latin typeface="Cambria Math" panose="02040503050406030204" pitchFamily="18" charset="0"/>
                                </a:rPr>
                                <m:t>)</m:t>
                              </m:r>
                            </m:e>
                            <m:sup>
                              <m:r>
                                <a:rPr lang="en-CA" sz="1600" b="0" i="1" smtClean="0">
                                  <a:latin typeface="Cambria Math" panose="02040503050406030204" pitchFamily="18" charset="0"/>
                                </a:rPr>
                                <m:t>2</m:t>
                              </m:r>
                            </m:sup>
                          </m:sSup>
                          <m:r>
                            <a:rPr lang="en-CA" sz="1600" b="0" i="1" smtClean="0">
                              <a:latin typeface="Cambria Math" panose="02040503050406030204" pitchFamily="18" charset="0"/>
                            </a:rPr>
                            <m:t>/2</m:t>
                          </m:r>
                          <m:sSubSup>
                            <m:sSubSupPr>
                              <m:ctrlPr>
                                <a:rPr lang="en-CA" sz="1600" b="0" i="1" smtClean="0">
                                  <a:latin typeface="Cambria Math" panose="02040503050406030204" pitchFamily="18" charset="0"/>
                                </a:rPr>
                              </m:ctrlPr>
                            </m:sSubSupPr>
                            <m:e>
                              <m:r>
                                <a:rPr lang="en-CA" sz="1600" b="0" i="1" smtClean="0">
                                  <a:latin typeface="Cambria Math" panose="02040503050406030204" pitchFamily="18" charset="0"/>
                                </a:rPr>
                                <m:t>𝜎</m:t>
                              </m:r>
                            </m:e>
                            <m:sub>
                              <m:r>
                                <a:rPr lang="en-CA" sz="1600" b="0" i="1" smtClean="0">
                                  <a:latin typeface="Cambria Math" panose="02040503050406030204" pitchFamily="18" charset="0"/>
                                </a:rPr>
                                <m:t>𝑔</m:t>
                              </m:r>
                            </m:sub>
                            <m:sup>
                              <m:r>
                                <a:rPr lang="en-CA" sz="1600" b="0" i="1" smtClean="0">
                                  <a:latin typeface="Cambria Math" panose="02040503050406030204" pitchFamily="18" charset="0"/>
                                </a:rPr>
                                <m:t>2</m:t>
                              </m:r>
                            </m:sup>
                          </m:sSubSup>
                        </m:sup>
                      </m:sSup>
                      <m:r>
                        <a:rPr lang="en-CA" sz="1600" b="0" i="1" smtClean="0">
                          <a:latin typeface="Cambria Math" panose="02040503050406030204" pitchFamily="18" charset="0"/>
                        </a:rPr>
                        <m:t>+</m:t>
                      </m:r>
                      <m:f>
                        <m:fPr>
                          <m:ctrlPr>
                            <a:rPr lang="en-CA" sz="1600" i="1">
                              <a:latin typeface="Cambria Math" panose="02040503050406030204" pitchFamily="18" charset="0"/>
                            </a:rPr>
                          </m:ctrlPr>
                        </m:fPr>
                        <m:num>
                          <m:sSub>
                            <m:sSubPr>
                              <m:ctrlPr>
                                <a:rPr lang="en-CA" sz="1600" i="1">
                                  <a:latin typeface="Cambria Math" panose="02040503050406030204" pitchFamily="18" charset="0"/>
                                </a:rPr>
                              </m:ctrlPr>
                            </m:sSubPr>
                            <m:e>
                              <m:r>
                                <a:rPr lang="en-CA" sz="1600" i="1">
                                  <a:latin typeface="Cambria Math" panose="02040503050406030204" pitchFamily="18" charset="0"/>
                                </a:rPr>
                                <m:t>𝜇</m:t>
                              </m:r>
                            </m:e>
                            <m:sub>
                              <m:r>
                                <a:rPr lang="en-CA" sz="1600" i="1">
                                  <a:latin typeface="Cambria Math" panose="02040503050406030204" pitchFamily="18" charset="0"/>
                                </a:rPr>
                                <m:t>1</m:t>
                              </m:r>
                            </m:sub>
                          </m:sSub>
                        </m:num>
                        <m:den>
                          <m:rad>
                            <m:radPr>
                              <m:degHide m:val="on"/>
                              <m:ctrlPr>
                                <a:rPr lang="en-CA" sz="1600" i="1">
                                  <a:latin typeface="Cambria Math" panose="02040503050406030204" pitchFamily="18" charset="0"/>
                                </a:rPr>
                              </m:ctrlPr>
                            </m:radPr>
                            <m:deg/>
                            <m:e>
                              <m:r>
                                <a:rPr lang="en-CA" sz="1600" i="1">
                                  <a:latin typeface="Cambria Math" panose="02040503050406030204" pitchFamily="18" charset="0"/>
                                </a:rPr>
                                <m:t>2</m:t>
                              </m:r>
                              <m:r>
                                <a:rPr lang="en-CA" sz="1600" i="1">
                                  <a:latin typeface="Cambria Math" panose="02040503050406030204" pitchFamily="18" charset="0"/>
                                </a:rPr>
                                <m:t>𝜋</m:t>
                              </m:r>
                            </m:e>
                          </m:rad>
                          <m:sSub>
                            <m:sSubPr>
                              <m:ctrlPr>
                                <a:rPr lang="en-CA" sz="1600" i="1">
                                  <a:latin typeface="Cambria Math" panose="02040503050406030204" pitchFamily="18" charset="0"/>
                                </a:rPr>
                              </m:ctrlPr>
                            </m:sSubPr>
                            <m:e>
                              <m:r>
                                <a:rPr lang="en-CA" sz="1600" i="1">
                                  <a:latin typeface="Cambria Math" panose="02040503050406030204" pitchFamily="18" charset="0"/>
                                </a:rPr>
                                <m:t>𝜎</m:t>
                              </m:r>
                            </m:e>
                            <m:sub>
                              <m:r>
                                <a:rPr lang="en-CA" sz="1600" i="1">
                                  <a:latin typeface="Cambria Math" panose="02040503050406030204" pitchFamily="18" charset="0"/>
                                </a:rPr>
                                <m:t>𝑔</m:t>
                              </m:r>
                            </m:sub>
                          </m:sSub>
                        </m:den>
                      </m:f>
                      <m:sSup>
                        <m:sSupPr>
                          <m:ctrlPr>
                            <a:rPr lang="en-CA" sz="1600" i="1">
                              <a:latin typeface="Cambria Math" panose="02040503050406030204" pitchFamily="18" charset="0"/>
                            </a:rPr>
                          </m:ctrlPr>
                        </m:sSupPr>
                        <m:e>
                          <m:r>
                            <a:rPr lang="en-CA" sz="1600" i="1">
                              <a:latin typeface="Cambria Math" panose="02040503050406030204" pitchFamily="18" charset="0"/>
                            </a:rPr>
                            <m:t>𝑒</m:t>
                          </m:r>
                        </m:e>
                        <m:sup>
                          <m:r>
                            <a:rPr lang="en-CA" sz="1600" i="1">
                              <a:latin typeface="Cambria Math" panose="02040503050406030204" pitchFamily="18" charset="0"/>
                            </a:rPr>
                            <m:t>−</m:t>
                          </m:r>
                          <m:sSup>
                            <m:sSupPr>
                              <m:ctrlPr>
                                <a:rPr lang="en-CA" sz="1600" i="1">
                                  <a:latin typeface="Cambria Math" panose="02040503050406030204" pitchFamily="18" charset="0"/>
                                </a:rPr>
                              </m:ctrlPr>
                            </m:sSupPr>
                            <m:e>
                              <m:r>
                                <a:rPr lang="en-CA" sz="1600" i="1">
                                  <a:latin typeface="Cambria Math" panose="02040503050406030204" pitchFamily="18" charset="0"/>
                                </a:rPr>
                                <m:t>(</m:t>
                              </m:r>
                              <m:r>
                                <a:rPr lang="en-CA" sz="1600" i="1">
                                  <a:latin typeface="Cambria Math" panose="02040503050406030204" pitchFamily="18" charset="0"/>
                                </a:rPr>
                                <m:t>𝑡</m:t>
                              </m:r>
                              <m:r>
                                <a:rPr lang="en-CA" sz="1600" b="0" i="1" smtClean="0">
                                  <a:latin typeface="Cambria Math" panose="02040503050406030204" pitchFamily="18" charset="0"/>
                                </a:rPr>
                                <m:t>−</m:t>
                              </m:r>
                              <m:r>
                                <a:rPr lang="en-CA" sz="1600" b="0" i="1" smtClean="0">
                                  <a:latin typeface="Cambria Math" panose="02040503050406030204" pitchFamily="18" charset="0"/>
                                </a:rPr>
                                <m:t>𝜏</m:t>
                              </m:r>
                              <m:r>
                                <a:rPr lang="en-CA" sz="1600" i="1">
                                  <a:latin typeface="Cambria Math" panose="02040503050406030204" pitchFamily="18" charset="0"/>
                                </a:rPr>
                                <m:t>−3</m:t>
                              </m:r>
                              <m:sSub>
                                <m:sSubPr>
                                  <m:ctrlPr>
                                    <a:rPr lang="en-CA" sz="1600" i="1">
                                      <a:latin typeface="Cambria Math" panose="02040503050406030204" pitchFamily="18" charset="0"/>
                                    </a:rPr>
                                  </m:ctrlPr>
                                </m:sSubPr>
                                <m:e>
                                  <m:r>
                                    <a:rPr lang="en-CA" sz="1600" i="1">
                                      <a:latin typeface="Cambria Math" panose="02040503050406030204" pitchFamily="18" charset="0"/>
                                    </a:rPr>
                                    <m:t>𝜎</m:t>
                                  </m:r>
                                </m:e>
                                <m:sub>
                                  <m:r>
                                    <a:rPr lang="en-CA" sz="1600" i="1">
                                      <a:latin typeface="Cambria Math" panose="02040503050406030204" pitchFamily="18" charset="0"/>
                                    </a:rPr>
                                    <m:t>𝑔</m:t>
                                  </m:r>
                                </m:sub>
                              </m:sSub>
                              <m:r>
                                <a:rPr lang="en-CA" sz="1600" i="1">
                                  <a:latin typeface="Cambria Math" panose="02040503050406030204" pitchFamily="18" charset="0"/>
                                </a:rPr>
                                <m:t>)</m:t>
                              </m:r>
                            </m:e>
                            <m:sup>
                              <m:r>
                                <a:rPr lang="en-CA" sz="1600" i="1">
                                  <a:latin typeface="Cambria Math" panose="02040503050406030204" pitchFamily="18" charset="0"/>
                                </a:rPr>
                                <m:t>2</m:t>
                              </m:r>
                            </m:sup>
                          </m:sSup>
                          <m:r>
                            <a:rPr lang="en-CA" sz="1600" i="1">
                              <a:latin typeface="Cambria Math" panose="02040503050406030204" pitchFamily="18" charset="0"/>
                            </a:rPr>
                            <m:t>/2</m:t>
                          </m:r>
                          <m:sSubSup>
                            <m:sSubSupPr>
                              <m:ctrlPr>
                                <a:rPr lang="en-CA" sz="1600" i="1">
                                  <a:latin typeface="Cambria Math" panose="02040503050406030204" pitchFamily="18" charset="0"/>
                                </a:rPr>
                              </m:ctrlPr>
                            </m:sSubSupPr>
                            <m:e>
                              <m:r>
                                <a:rPr lang="en-CA" sz="1600" i="1">
                                  <a:latin typeface="Cambria Math" panose="02040503050406030204" pitchFamily="18" charset="0"/>
                                </a:rPr>
                                <m:t>𝜎</m:t>
                              </m:r>
                            </m:e>
                            <m:sub>
                              <m:r>
                                <a:rPr lang="en-CA" sz="1600" i="1">
                                  <a:latin typeface="Cambria Math" panose="02040503050406030204" pitchFamily="18" charset="0"/>
                                </a:rPr>
                                <m:t>𝑔</m:t>
                              </m:r>
                            </m:sub>
                            <m:sup>
                              <m:r>
                                <a:rPr lang="en-CA" sz="1600" i="1">
                                  <a:latin typeface="Cambria Math" panose="02040503050406030204" pitchFamily="18" charset="0"/>
                                </a:rPr>
                                <m:t>2</m:t>
                              </m:r>
                            </m:sup>
                          </m:sSubSup>
                        </m:sup>
                      </m:sSup>
                    </m:oMath>
                  </m:oMathPara>
                </a14:m>
                <a:endParaRPr lang="en-US" sz="1600" dirty="0"/>
              </a:p>
            </p:txBody>
          </p:sp>
        </mc:Choice>
        <mc:Fallback xmlns="">
          <p:sp>
            <p:nvSpPr>
              <p:cNvPr id="24" name="TextBox 23">
                <a:extLst>
                  <a:ext uri="{FF2B5EF4-FFF2-40B4-BE49-F238E27FC236}">
                    <a16:creationId xmlns:a16="http://schemas.microsoft.com/office/drawing/2014/main" id="{DB70765A-E30F-1B06-6597-30C22B900966}"/>
                  </a:ext>
                </a:extLst>
              </p:cNvPr>
              <p:cNvSpPr txBox="1">
                <a:spLocks noRot="1" noChangeAspect="1" noMove="1" noResize="1" noEditPoints="1" noAdjustHandles="1" noChangeArrowheads="1" noChangeShapeType="1" noTextEdit="1"/>
              </p:cNvSpPr>
              <p:nvPr/>
            </p:nvSpPr>
            <p:spPr>
              <a:xfrm>
                <a:off x="3240394" y="5256044"/>
                <a:ext cx="5616559" cy="612604"/>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1946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0"/>
                                        <p:tgtEl>
                                          <p:spTgt spid="18"/>
                                        </p:tgtEl>
                                      </p:cBhvr>
                                    </p:animEffect>
                                  </p:childTnLst>
                                </p:cTn>
                              </p:par>
                              <p:par>
                                <p:cTn id="8" presetID="1" presetClass="entr" presetSubtype="0" fill="hold" nodeType="withEffect">
                                  <p:stCondLst>
                                    <p:cond delay="100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F8812C-0302-A682-9D64-8B35BC95A040}"/>
              </a:ext>
            </a:extLst>
          </p:cNvPr>
          <p:cNvPicPr>
            <a:picLocks noChangeAspect="1"/>
          </p:cNvPicPr>
          <p:nvPr/>
        </p:nvPicPr>
        <p:blipFill rotWithShape="1">
          <a:blip r:embed="rId3"/>
          <a:srcRect l="14492" t="9808" r="9909"/>
          <a:stretch/>
        </p:blipFill>
        <p:spPr>
          <a:xfrm>
            <a:off x="1691680" y="1071027"/>
            <a:ext cx="4309735" cy="4102929"/>
          </a:xfrm>
          <a:prstGeom prst="rect">
            <a:avLst/>
          </a:prstGeom>
        </p:spPr>
      </p:pic>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30CAB1C3-4B4D-2297-BA68-CD62EB2837FE}"/>
                  </a:ext>
                </a:extLst>
              </p:cNvPr>
              <p:cNvSpPr>
                <a:spLocks noGrp="1"/>
              </p:cNvSpPr>
              <p:nvPr>
                <p:ph type="title"/>
              </p:nvPr>
            </p:nvSpPr>
            <p:spPr/>
            <p:txBody>
              <a:bodyPr/>
              <a:lstStyle/>
              <a:p>
                <a:r>
                  <a:rPr lang="en-US" dirty="0"/>
                  <a:t>Classical oscillator: squeezing ( </a:t>
                </a:r>
                <a14:m>
                  <m:oMath xmlns:m="http://schemas.openxmlformats.org/officeDocument/2006/math">
                    <m:r>
                      <a:rPr lang="en-CA" b="1" i="1" smtClean="0">
                        <a:latin typeface="Cambria Math" panose="02040503050406030204" pitchFamily="18" charset="0"/>
                      </a:rPr>
                      <m:t>𝟎</m:t>
                    </m:r>
                    <m:r>
                      <a:rPr lang="en-CA" b="1" i="1" smtClean="0">
                        <a:latin typeface="Cambria Math" panose="02040503050406030204" pitchFamily="18" charset="0"/>
                      </a:rPr>
                      <m:t>≤</m:t>
                    </m:r>
                    <m:r>
                      <a:rPr lang="en-CA" b="1" i="1" smtClean="0">
                        <a:latin typeface="Cambria Math" panose="02040503050406030204" pitchFamily="18" charset="0"/>
                      </a:rPr>
                      <m:t>𝒕</m:t>
                    </m:r>
                    <m:r>
                      <a:rPr lang="en-CA" b="1" i="1" smtClean="0">
                        <a:latin typeface="Cambria Math" panose="02040503050406030204" pitchFamily="18" charset="0"/>
                      </a:rPr>
                      <m:t>≤</m:t>
                    </m:r>
                    <m:r>
                      <a:rPr lang="en-CA" b="1" i="1" smtClean="0">
                        <a:latin typeface="Cambria Math" panose="02040503050406030204" pitchFamily="18" charset="0"/>
                      </a:rPr>
                      <m:t>𝒕</m:t>
                    </m:r>
                    <m:r>
                      <a:rPr lang="en-CA" b="1" i="1" smtClean="0">
                        <a:latin typeface="Cambria Math" panose="02040503050406030204" pitchFamily="18" charset="0"/>
                      </a:rPr>
                      <m:t>+</m:t>
                    </m:r>
                    <m:r>
                      <a:rPr lang="en-CA" b="1" i="0" smtClean="0">
                        <a:latin typeface="Cambria Math" panose="02040503050406030204" pitchFamily="18" charset="0"/>
                      </a:rPr>
                      <m:t>𝚫</m:t>
                    </m:r>
                  </m:oMath>
                </a14:m>
                <a:r>
                  <a:rPr lang="en-US" dirty="0"/>
                  <a:t> )</a:t>
                </a:r>
              </a:p>
            </p:txBody>
          </p:sp>
        </mc:Choice>
        <mc:Fallback xmlns="">
          <p:sp>
            <p:nvSpPr>
              <p:cNvPr id="3" name="Title 2">
                <a:extLst>
                  <a:ext uri="{FF2B5EF4-FFF2-40B4-BE49-F238E27FC236}">
                    <a16:creationId xmlns:a16="http://schemas.microsoft.com/office/drawing/2014/main" id="{30CAB1C3-4B4D-2297-BA68-CD62EB2837FE}"/>
                  </a:ext>
                </a:extLst>
              </p:cNvPr>
              <p:cNvSpPr>
                <a:spLocks noGrp="1" noRot="1" noChangeAspect="1" noMove="1" noResize="1" noEditPoints="1" noAdjustHandles="1" noChangeArrowheads="1" noChangeShapeType="1" noTextEdit="1"/>
              </p:cNvSpPr>
              <p:nvPr>
                <p:ph type="title"/>
              </p:nvPr>
            </p:nvSpPr>
            <p:spPr>
              <a:blipFill>
                <a:blip r:embed="rId4"/>
                <a:stretch>
                  <a:fillRect l="-2152"/>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9504B966-9213-D00E-8CC0-E2620B22E9C6}"/>
              </a:ext>
            </a:extLst>
          </p:cNvPr>
          <p:cNvPicPr>
            <a:picLocks noChangeAspect="1"/>
          </p:cNvPicPr>
          <p:nvPr/>
        </p:nvPicPr>
        <p:blipFill rotWithShape="1">
          <a:blip r:embed="rId5"/>
          <a:srcRect t="5073" b="6847"/>
          <a:stretch/>
        </p:blipFill>
        <p:spPr>
          <a:xfrm>
            <a:off x="6415933" y="3634931"/>
            <a:ext cx="1586312" cy="1397220"/>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89F41A5-84EB-5114-B9E3-59705B124DA2}"/>
                  </a:ext>
                </a:extLst>
              </p:cNvPr>
              <p:cNvSpPr txBox="1"/>
              <p:nvPr/>
            </p:nvSpPr>
            <p:spPr>
              <a:xfrm>
                <a:off x="5536694" y="2805430"/>
                <a:ext cx="962033"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200" b="0" i="1" smtClean="0">
                          <a:latin typeface="Cambria Math" panose="02040503050406030204" pitchFamily="18" charset="0"/>
                        </a:rPr>
                        <m:t>𝑡</m:t>
                      </m:r>
                      <m:r>
                        <a:rPr lang="en-CA" sz="1200" b="0" i="1" smtClean="0">
                          <a:latin typeface="Cambria Math" panose="02040503050406030204" pitchFamily="18" charset="0"/>
                        </a:rPr>
                        <m:t>=0.005</m:t>
                      </m:r>
                    </m:oMath>
                  </m:oMathPara>
                </a14:m>
                <a:endParaRPr lang="en-US" sz="1200" dirty="0"/>
              </a:p>
            </p:txBody>
          </p:sp>
        </mc:Choice>
        <mc:Fallback xmlns="">
          <p:sp>
            <p:nvSpPr>
              <p:cNvPr id="30" name="TextBox 29">
                <a:extLst>
                  <a:ext uri="{FF2B5EF4-FFF2-40B4-BE49-F238E27FC236}">
                    <a16:creationId xmlns:a16="http://schemas.microsoft.com/office/drawing/2014/main" id="{D89F41A5-84EB-5114-B9E3-59705B124DA2}"/>
                  </a:ext>
                </a:extLst>
              </p:cNvPr>
              <p:cNvSpPr txBox="1">
                <a:spLocks noRot="1" noChangeAspect="1" noMove="1" noResize="1" noEditPoints="1" noAdjustHandles="1" noChangeArrowheads="1" noChangeShapeType="1" noTextEdit="1"/>
              </p:cNvSpPr>
              <p:nvPr/>
            </p:nvSpPr>
            <p:spPr>
              <a:xfrm>
                <a:off x="5536694" y="2805430"/>
                <a:ext cx="962033" cy="276999"/>
              </a:xfrm>
              <a:prstGeom prst="rect">
                <a:avLst/>
              </a:prstGeom>
              <a:blipFill>
                <a:blip r:embed="rId6"/>
                <a:stretch>
                  <a:fillRect/>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45DB2330-6E2E-9AAB-8F39-A04BB30A2E7C}"/>
              </a:ext>
            </a:extLst>
          </p:cNvPr>
          <p:cNvCxnSpPr>
            <a:cxnSpLocks/>
            <a:stCxn id="30" idx="1"/>
          </p:cNvCxnSpPr>
          <p:nvPr/>
        </p:nvCxnSpPr>
        <p:spPr>
          <a:xfrm flipH="1">
            <a:off x="4467162" y="2943930"/>
            <a:ext cx="1069532" cy="557747"/>
          </a:xfrm>
          <a:prstGeom prst="straightConnector1">
            <a:avLst/>
          </a:prstGeom>
          <a:ln w="12700">
            <a:solidFill>
              <a:srgbClr val="FF8213"/>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3718738E-D601-2FEF-9F68-FE5D49165513}"/>
              </a:ext>
            </a:extLst>
          </p:cNvPr>
          <p:cNvCxnSpPr>
            <a:cxnSpLocks/>
            <a:stCxn id="29" idx="1"/>
          </p:cNvCxnSpPr>
          <p:nvPr/>
        </p:nvCxnSpPr>
        <p:spPr>
          <a:xfrm flipH="1">
            <a:off x="4599017" y="1656490"/>
            <a:ext cx="1225709" cy="1161740"/>
          </a:xfrm>
          <a:prstGeom prst="straightConnector1">
            <a:avLst/>
          </a:prstGeom>
          <a:ln w="12700">
            <a:solidFill>
              <a:srgbClr val="0070C0"/>
            </a:solidFill>
            <a:tailEnd type="stealth"/>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C28AC5A-EAA9-180C-7D33-D0A844BEFB39}"/>
                  </a:ext>
                </a:extLst>
              </p:cNvPr>
              <p:cNvSpPr txBox="1"/>
              <p:nvPr/>
            </p:nvSpPr>
            <p:spPr>
              <a:xfrm>
                <a:off x="5824726" y="1517990"/>
                <a:ext cx="562692"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200" b="0" i="1" smtClean="0">
                          <a:latin typeface="Cambria Math" panose="02040503050406030204" pitchFamily="18" charset="0"/>
                        </a:rPr>
                        <m:t>𝑡</m:t>
                      </m:r>
                      <m:r>
                        <a:rPr lang="en-CA" sz="1200" b="0" i="1" smtClean="0">
                          <a:latin typeface="Cambria Math" panose="02040503050406030204" pitchFamily="18" charset="0"/>
                        </a:rPr>
                        <m:t>=0</m:t>
                      </m:r>
                    </m:oMath>
                  </m:oMathPara>
                </a14:m>
                <a:endParaRPr lang="en-US" sz="1200" dirty="0"/>
              </a:p>
            </p:txBody>
          </p:sp>
        </mc:Choice>
        <mc:Fallback xmlns="">
          <p:sp>
            <p:nvSpPr>
              <p:cNvPr id="29" name="TextBox 28">
                <a:extLst>
                  <a:ext uri="{FF2B5EF4-FFF2-40B4-BE49-F238E27FC236}">
                    <a16:creationId xmlns:a16="http://schemas.microsoft.com/office/drawing/2014/main" id="{6C28AC5A-EAA9-180C-7D33-D0A844BEFB39}"/>
                  </a:ext>
                </a:extLst>
              </p:cNvPr>
              <p:cNvSpPr txBox="1">
                <a:spLocks noRot="1" noChangeAspect="1" noMove="1" noResize="1" noEditPoints="1" noAdjustHandles="1" noChangeArrowheads="1" noChangeShapeType="1" noTextEdit="1"/>
              </p:cNvSpPr>
              <p:nvPr/>
            </p:nvSpPr>
            <p:spPr>
              <a:xfrm>
                <a:off x="5824726" y="1517990"/>
                <a:ext cx="562692" cy="276999"/>
              </a:xfrm>
              <a:prstGeom prst="rect">
                <a:avLst/>
              </a:prstGeom>
              <a:blipFill>
                <a:blip r:embed="rId7"/>
                <a:stretch>
                  <a:fillRect/>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139CDFB7-A0DC-CFB6-EE99-597250B78FC4}"/>
              </a:ext>
            </a:extLst>
          </p:cNvPr>
          <p:cNvPicPr>
            <a:picLocks noChangeAspect="1"/>
          </p:cNvPicPr>
          <p:nvPr/>
        </p:nvPicPr>
        <p:blipFill rotWithShape="1">
          <a:blip r:embed="rId8"/>
          <a:srcRect t="10949" b="3829"/>
          <a:stretch/>
        </p:blipFill>
        <p:spPr>
          <a:xfrm>
            <a:off x="6403936" y="2386182"/>
            <a:ext cx="1586312" cy="1351886"/>
          </a:xfrm>
          <a:prstGeom prst="rect">
            <a:avLst/>
          </a:prstGeom>
        </p:spPr>
      </p:pic>
      <p:pic>
        <p:nvPicPr>
          <p:cNvPr id="20" name="Picture 19">
            <a:extLst>
              <a:ext uri="{FF2B5EF4-FFF2-40B4-BE49-F238E27FC236}">
                <a16:creationId xmlns:a16="http://schemas.microsoft.com/office/drawing/2014/main" id="{24BFCA50-BA8E-D803-D832-6EB808D642E9}"/>
              </a:ext>
            </a:extLst>
          </p:cNvPr>
          <p:cNvPicPr>
            <a:picLocks noChangeAspect="1"/>
          </p:cNvPicPr>
          <p:nvPr/>
        </p:nvPicPr>
        <p:blipFill rotWithShape="1">
          <a:blip r:embed="rId9"/>
          <a:srcRect b="6160"/>
          <a:stretch/>
        </p:blipFill>
        <p:spPr>
          <a:xfrm>
            <a:off x="6403936" y="897584"/>
            <a:ext cx="1586312" cy="1488598"/>
          </a:xfrm>
          <a:prstGeom prst="rect">
            <a:avLst/>
          </a:prstGeom>
        </p:spPr>
      </p:pic>
      <p:cxnSp>
        <p:nvCxnSpPr>
          <p:cNvPr id="10" name="Straight Arrow Connector 9">
            <a:extLst>
              <a:ext uri="{FF2B5EF4-FFF2-40B4-BE49-F238E27FC236}">
                <a16:creationId xmlns:a16="http://schemas.microsoft.com/office/drawing/2014/main" id="{F5D7175C-AF64-F5C1-B69F-117ED2CF28F4}"/>
              </a:ext>
            </a:extLst>
          </p:cNvPr>
          <p:cNvCxnSpPr>
            <a:cxnSpLocks/>
            <a:stCxn id="15" idx="1"/>
          </p:cNvCxnSpPr>
          <p:nvPr/>
        </p:nvCxnSpPr>
        <p:spPr>
          <a:xfrm flipH="1">
            <a:off x="3952518" y="4290570"/>
            <a:ext cx="1760899" cy="42971"/>
          </a:xfrm>
          <a:prstGeom prst="straightConnector1">
            <a:avLst/>
          </a:prstGeom>
          <a:ln w="12700">
            <a:solidFill>
              <a:srgbClr val="00B050"/>
            </a:solidFill>
            <a:tailEnd type="stealth"/>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EF56798-D9C5-CB1D-3846-D8AEE69094EC}"/>
                  </a:ext>
                </a:extLst>
              </p:cNvPr>
              <p:cNvSpPr txBox="1"/>
              <p:nvPr/>
            </p:nvSpPr>
            <p:spPr>
              <a:xfrm>
                <a:off x="5713417" y="4152070"/>
                <a:ext cx="78531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200" b="0" i="1" smtClean="0">
                          <a:latin typeface="Cambria Math" panose="02040503050406030204" pitchFamily="18" charset="0"/>
                        </a:rPr>
                        <m:t>𝑡</m:t>
                      </m:r>
                      <m:r>
                        <a:rPr lang="en-CA" sz="1200" b="0" i="1" smtClean="0">
                          <a:latin typeface="Cambria Math" panose="02040503050406030204" pitchFamily="18" charset="0"/>
                        </a:rPr>
                        <m:t>=0.01</m:t>
                      </m:r>
                    </m:oMath>
                  </m:oMathPara>
                </a14:m>
                <a:endParaRPr lang="en-US" sz="1200" dirty="0"/>
              </a:p>
            </p:txBody>
          </p:sp>
        </mc:Choice>
        <mc:Fallback xmlns="">
          <p:sp>
            <p:nvSpPr>
              <p:cNvPr id="15" name="TextBox 14">
                <a:extLst>
                  <a:ext uri="{FF2B5EF4-FFF2-40B4-BE49-F238E27FC236}">
                    <a16:creationId xmlns:a16="http://schemas.microsoft.com/office/drawing/2014/main" id="{FEF56798-D9C5-CB1D-3846-D8AEE69094EC}"/>
                  </a:ext>
                </a:extLst>
              </p:cNvPr>
              <p:cNvSpPr txBox="1">
                <a:spLocks noRot="1" noChangeAspect="1" noMove="1" noResize="1" noEditPoints="1" noAdjustHandles="1" noChangeArrowheads="1" noChangeShapeType="1" noTextEdit="1"/>
              </p:cNvSpPr>
              <p:nvPr/>
            </p:nvSpPr>
            <p:spPr>
              <a:xfrm>
                <a:off x="5713417" y="4152070"/>
                <a:ext cx="785310" cy="276999"/>
              </a:xfrm>
              <a:prstGeom prst="rect">
                <a:avLst/>
              </a:prstGeom>
              <a:blipFill>
                <a:blip r:embed="rId10"/>
                <a:stretch>
                  <a:fillRect/>
                </a:stretch>
              </a:blipFill>
            </p:spPr>
            <p:txBody>
              <a:bodyPr/>
              <a:lstStyle/>
              <a:p>
                <a:r>
                  <a:rPr lang="en-US">
                    <a:noFill/>
                  </a:rPr>
                  <a:t> </a:t>
                </a:r>
              </a:p>
            </p:txBody>
          </p:sp>
        </mc:Fallback>
      </mc:AlternateContent>
      <p:sp>
        <p:nvSpPr>
          <p:cNvPr id="19" name="Text Placeholder 1">
            <a:extLst>
              <a:ext uri="{FF2B5EF4-FFF2-40B4-BE49-F238E27FC236}">
                <a16:creationId xmlns:a16="http://schemas.microsoft.com/office/drawing/2014/main" id="{A0605087-F0C6-DDC0-4ED8-BFC357699FD4}"/>
              </a:ext>
            </a:extLst>
          </p:cNvPr>
          <p:cNvSpPr>
            <a:spLocks noGrp="1"/>
          </p:cNvSpPr>
          <p:nvPr>
            <p:ph type="body" sz="quarter" idx="13"/>
          </p:nvPr>
        </p:nvSpPr>
        <p:spPr>
          <a:xfrm>
            <a:off x="438954" y="1131888"/>
            <a:ext cx="2656545" cy="3672110"/>
          </a:xfrm>
        </p:spPr>
        <p:txBody>
          <a:bodyPr/>
          <a:lstStyle/>
          <a:p>
            <a:r>
              <a:rPr lang="en-CA" dirty="0"/>
              <a:t>Squeezed coherent state</a:t>
            </a:r>
          </a:p>
          <a:p>
            <a:pPr marL="285750" indent="-285750">
              <a:buFont typeface="Arial" panose="020B0604020202020204" pitchFamily="34" charset="0"/>
              <a:buChar char="•"/>
            </a:pPr>
            <a:endParaRPr lang="en-CA" dirty="0"/>
          </a:p>
          <a:p>
            <a:endParaRPr lang="en-US" dirty="0"/>
          </a:p>
        </p:txBody>
      </p:sp>
    </p:spTree>
    <p:extLst>
      <p:ext uri="{BB962C8B-B14F-4D97-AF65-F5344CB8AC3E}">
        <p14:creationId xmlns:p14="http://schemas.microsoft.com/office/powerpoint/2010/main" val="1325883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31E70EB1-1C05-5FD5-17A2-F1A207994BBF}"/>
              </a:ext>
            </a:extLst>
          </p:cNvPr>
          <p:cNvPicPr>
            <a:picLocks noChangeAspect="1"/>
          </p:cNvPicPr>
          <p:nvPr/>
        </p:nvPicPr>
        <p:blipFill>
          <a:blip r:embed="rId3"/>
          <a:stretch>
            <a:fillRect/>
          </a:stretch>
        </p:blipFill>
        <p:spPr>
          <a:xfrm>
            <a:off x="449186" y="1818297"/>
            <a:ext cx="2903424" cy="2903424"/>
          </a:xfrm>
          <a:prstGeom prst="rect">
            <a:avLst/>
          </a:prstGeom>
        </p:spPr>
      </p:pic>
      <p:sp>
        <p:nvSpPr>
          <p:cNvPr id="3" name="Title 2">
            <a:extLst>
              <a:ext uri="{FF2B5EF4-FFF2-40B4-BE49-F238E27FC236}">
                <a16:creationId xmlns:a16="http://schemas.microsoft.com/office/drawing/2014/main" id="{423D5AE8-A667-62FA-906F-53377C3240EA}"/>
              </a:ext>
            </a:extLst>
          </p:cNvPr>
          <p:cNvSpPr>
            <a:spLocks noGrp="1"/>
          </p:cNvSpPr>
          <p:nvPr>
            <p:ph type="title"/>
          </p:nvPr>
        </p:nvSpPr>
        <p:spPr/>
        <p:txBody>
          <a:bodyPr/>
          <a:lstStyle/>
          <a:p>
            <a:r>
              <a:rPr lang="en-US" dirty="0"/>
              <a:t>Quantum Kerr oscillator</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2C177DB-5624-85ED-ECE5-B17B64BE7DF9}"/>
                  </a:ext>
                </a:extLst>
              </p:cNvPr>
              <p:cNvSpPr txBox="1"/>
              <p:nvPr/>
            </p:nvSpPr>
            <p:spPr>
              <a:xfrm>
                <a:off x="971600" y="1144326"/>
                <a:ext cx="6174432" cy="6280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CA" sz="1800" i="1" smtClean="0">
                              <a:latin typeface="Cambria Math" panose="02040503050406030204" pitchFamily="18" charset="0"/>
                            </a:rPr>
                          </m:ctrlPr>
                        </m:accPr>
                        <m:e>
                          <m:r>
                            <a:rPr lang="en-CA" sz="1800" i="1" smtClean="0">
                              <a:latin typeface="Cambria Math" panose="02040503050406030204" pitchFamily="18" charset="0"/>
                            </a:rPr>
                            <m:t>𝐻</m:t>
                          </m:r>
                        </m:e>
                      </m:acc>
                      <m:r>
                        <a:rPr lang="en-CA" sz="1800" i="1" smtClean="0">
                          <a:latin typeface="Cambria Math" panose="02040503050406030204" pitchFamily="18" charset="0"/>
                        </a:rPr>
                        <m:t>=</m:t>
                      </m:r>
                      <m:acc>
                        <m:accPr>
                          <m:chr m:val="̃"/>
                          <m:ctrlPr>
                            <a:rPr lang="en-CA" sz="1800" i="1" smtClean="0">
                              <a:latin typeface="Cambria Math" panose="02040503050406030204" pitchFamily="18" charset="0"/>
                            </a:rPr>
                          </m:ctrlPr>
                        </m:accPr>
                        <m:e>
                          <m:r>
                            <a:rPr lang="en-CA" sz="1800" i="1" smtClean="0">
                              <a:latin typeface="Cambria Math" panose="02040503050406030204" pitchFamily="18" charset="0"/>
                            </a:rPr>
                            <m:t>𝜒</m:t>
                          </m:r>
                        </m:e>
                      </m:acc>
                      <m:sSup>
                        <m:sSupPr>
                          <m:ctrlPr>
                            <a:rPr lang="en-CA" sz="1800" i="1" smtClean="0">
                              <a:latin typeface="Cambria Math" panose="02040503050406030204" pitchFamily="18" charset="0"/>
                            </a:rPr>
                          </m:ctrlPr>
                        </m:sSupPr>
                        <m:e>
                          <m:d>
                            <m:dPr>
                              <m:ctrlPr>
                                <a:rPr lang="en-CA" sz="1800" i="1" smtClean="0">
                                  <a:latin typeface="Cambria Math" panose="02040503050406030204" pitchFamily="18" charset="0"/>
                                </a:rPr>
                              </m:ctrlPr>
                            </m:dPr>
                            <m:e>
                              <m:sSup>
                                <m:sSupPr>
                                  <m:ctrlPr>
                                    <a:rPr lang="en-CA" sz="1800" i="1" smtClean="0">
                                      <a:latin typeface="Cambria Math" panose="02040503050406030204" pitchFamily="18" charset="0"/>
                                    </a:rPr>
                                  </m:ctrlPr>
                                </m:sSupPr>
                                <m:e>
                                  <m:acc>
                                    <m:accPr>
                                      <m:chr m:val="̂"/>
                                      <m:ctrlPr>
                                        <a:rPr lang="en-CA" sz="1800" i="1" smtClean="0">
                                          <a:latin typeface="Cambria Math" panose="02040503050406030204" pitchFamily="18" charset="0"/>
                                        </a:rPr>
                                      </m:ctrlPr>
                                    </m:accPr>
                                    <m:e>
                                      <m:r>
                                        <a:rPr lang="en-CA" sz="1800" i="1" smtClean="0">
                                          <a:latin typeface="Cambria Math" panose="02040503050406030204" pitchFamily="18" charset="0"/>
                                        </a:rPr>
                                        <m:t>𝑎</m:t>
                                      </m:r>
                                    </m:e>
                                  </m:acc>
                                </m:e>
                                <m:sup>
                                  <m:r>
                                    <a:rPr lang="en-CA" sz="1800" i="1" smtClean="0">
                                      <a:latin typeface="Cambria Math" panose="02040503050406030204" pitchFamily="18" charset="0"/>
                                    </a:rPr>
                                    <m:t>†</m:t>
                                  </m:r>
                                </m:sup>
                              </m:sSup>
                            </m:e>
                          </m:d>
                        </m:e>
                        <m:sup>
                          <m:r>
                            <a:rPr lang="en-CA" sz="1800" i="1" smtClean="0">
                              <a:latin typeface="Cambria Math" panose="02040503050406030204" pitchFamily="18" charset="0"/>
                            </a:rPr>
                            <m:t>2</m:t>
                          </m:r>
                        </m:sup>
                      </m:sSup>
                      <m:sSup>
                        <m:sSupPr>
                          <m:ctrlPr>
                            <a:rPr lang="en-CA" sz="1800" i="1" smtClean="0">
                              <a:latin typeface="Cambria Math" panose="02040503050406030204" pitchFamily="18" charset="0"/>
                            </a:rPr>
                          </m:ctrlPr>
                        </m:sSupPr>
                        <m:e>
                          <m:acc>
                            <m:accPr>
                              <m:chr m:val="̂"/>
                              <m:ctrlPr>
                                <a:rPr lang="en-CA" sz="1800" i="1" smtClean="0">
                                  <a:latin typeface="Cambria Math" panose="02040503050406030204" pitchFamily="18" charset="0"/>
                                </a:rPr>
                              </m:ctrlPr>
                            </m:accPr>
                            <m:e>
                              <m:r>
                                <a:rPr lang="en-CA" sz="1800" i="1" smtClean="0">
                                  <a:latin typeface="Cambria Math" panose="02040503050406030204" pitchFamily="18" charset="0"/>
                                </a:rPr>
                                <m:t>𝑎</m:t>
                              </m:r>
                            </m:e>
                          </m:acc>
                        </m:e>
                        <m:sup>
                          <m:r>
                            <a:rPr lang="en-CA" sz="1800" i="1" smtClean="0">
                              <a:latin typeface="Cambria Math" panose="02040503050406030204" pitchFamily="18" charset="0"/>
                            </a:rPr>
                            <m:t>2</m:t>
                          </m:r>
                        </m:sup>
                      </m:sSup>
                      <m:r>
                        <a:rPr lang="en-CA" sz="1800" i="1" smtClean="0">
                          <a:latin typeface="Cambria Math" panose="02040503050406030204" pitchFamily="18" charset="0"/>
                        </a:rPr>
                        <m:t>+</m:t>
                      </m:r>
                      <m:sSup>
                        <m:sSupPr>
                          <m:ctrlPr>
                            <a:rPr lang="en-CA" sz="1800" i="1">
                              <a:latin typeface="Cambria Math" panose="02040503050406030204" pitchFamily="18" charset="0"/>
                            </a:rPr>
                          </m:ctrlPr>
                        </m:sSupPr>
                        <m:e>
                          <m:acc>
                            <m:accPr>
                              <m:chr m:val="̂"/>
                              <m:ctrlPr>
                                <a:rPr lang="en-CA" sz="1800" i="1">
                                  <a:latin typeface="Cambria Math" panose="02040503050406030204" pitchFamily="18" charset="0"/>
                                </a:rPr>
                              </m:ctrlPr>
                            </m:accPr>
                            <m:e>
                              <m:r>
                                <a:rPr lang="en-CA" sz="1800" i="1">
                                  <a:latin typeface="Cambria Math" panose="02040503050406030204" pitchFamily="18" charset="0"/>
                                </a:rPr>
                                <m:t>𝑎</m:t>
                              </m:r>
                            </m:e>
                          </m:acc>
                        </m:e>
                        <m:sup>
                          <m:r>
                            <a:rPr lang="en-CA" sz="1800" i="1">
                              <a:latin typeface="Cambria Math" panose="02040503050406030204" pitchFamily="18" charset="0"/>
                            </a:rPr>
                            <m:t>†</m:t>
                          </m:r>
                        </m:sup>
                      </m:sSup>
                      <m:acc>
                        <m:accPr>
                          <m:chr m:val="̂"/>
                          <m:ctrlPr>
                            <a:rPr lang="en-CA" sz="1800" i="1">
                              <a:latin typeface="Cambria Math" panose="02040503050406030204" pitchFamily="18" charset="0"/>
                            </a:rPr>
                          </m:ctrlPr>
                        </m:accPr>
                        <m:e>
                          <m:r>
                            <a:rPr lang="en-CA" sz="1800" i="1">
                              <a:latin typeface="Cambria Math" panose="02040503050406030204" pitchFamily="18" charset="0"/>
                            </a:rPr>
                            <m:t>𝑎</m:t>
                          </m:r>
                        </m:e>
                      </m:acc>
                      <m:r>
                        <a:rPr lang="en-CA" sz="1800" i="1" smtClean="0">
                          <a:latin typeface="Cambria Math" panose="02040503050406030204" pitchFamily="18" charset="0"/>
                        </a:rPr>
                        <m:t>−</m:t>
                      </m:r>
                      <m:f>
                        <m:fPr>
                          <m:ctrlPr>
                            <a:rPr lang="en-CA" sz="1800" i="1" smtClean="0">
                              <a:latin typeface="Cambria Math" panose="02040503050406030204" pitchFamily="18" charset="0"/>
                            </a:rPr>
                          </m:ctrlPr>
                        </m:fPr>
                        <m:num>
                          <m:acc>
                            <m:accPr>
                              <m:chr m:val="̃"/>
                              <m:ctrlPr>
                                <a:rPr lang="en-CA" sz="1800" i="1" smtClean="0">
                                  <a:latin typeface="Cambria Math" panose="02040503050406030204" pitchFamily="18" charset="0"/>
                                </a:rPr>
                              </m:ctrlPr>
                            </m:accPr>
                            <m:e>
                              <m:r>
                                <a:rPr lang="en-CA" sz="1800" i="1" smtClean="0">
                                  <a:latin typeface="Cambria Math" panose="02040503050406030204" pitchFamily="18" charset="0"/>
                                </a:rPr>
                                <m:t>𝑔</m:t>
                              </m:r>
                            </m:e>
                          </m:acc>
                          <m:d>
                            <m:dPr>
                              <m:ctrlPr>
                                <a:rPr lang="en-CA" sz="1800" i="1" smtClean="0">
                                  <a:latin typeface="Cambria Math" panose="02040503050406030204" pitchFamily="18" charset="0"/>
                                </a:rPr>
                              </m:ctrlPr>
                            </m:dPr>
                            <m:e>
                              <m:r>
                                <a:rPr lang="en-CA" sz="1800" i="1" smtClean="0">
                                  <a:latin typeface="Cambria Math" panose="02040503050406030204" pitchFamily="18" charset="0"/>
                                </a:rPr>
                                <m:t>𝑡</m:t>
                              </m:r>
                            </m:e>
                          </m:d>
                        </m:num>
                        <m:den>
                          <m:r>
                            <a:rPr lang="en-CA" sz="1800" i="1" smtClean="0">
                              <a:latin typeface="Cambria Math" panose="02040503050406030204" pitchFamily="18" charset="0"/>
                            </a:rPr>
                            <m:t>2</m:t>
                          </m:r>
                        </m:den>
                      </m:f>
                      <m:sSup>
                        <m:sSupPr>
                          <m:ctrlPr>
                            <a:rPr lang="en-CA" sz="1800" i="1" smtClean="0">
                              <a:latin typeface="Cambria Math" panose="02040503050406030204" pitchFamily="18" charset="0"/>
                            </a:rPr>
                          </m:ctrlPr>
                        </m:sSupPr>
                        <m:e>
                          <m:d>
                            <m:dPr>
                              <m:ctrlPr>
                                <a:rPr lang="en-CA" sz="1800" i="1" smtClean="0">
                                  <a:latin typeface="Cambria Math" panose="02040503050406030204" pitchFamily="18" charset="0"/>
                                </a:rPr>
                              </m:ctrlPr>
                            </m:dPr>
                            <m:e>
                              <m:sSup>
                                <m:sSupPr>
                                  <m:ctrlPr>
                                    <a:rPr lang="en-CA" sz="1800" i="1">
                                      <a:latin typeface="Cambria Math" panose="02040503050406030204" pitchFamily="18" charset="0"/>
                                    </a:rPr>
                                  </m:ctrlPr>
                                </m:sSupPr>
                                <m:e>
                                  <m:acc>
                                    <m:accPr>
                                      <m:chr m:val="̂"/>
                                      <m:ctrlPr>
                                        <a:rPr lang="en-CA" sz="1800" i="1">
                                          <a:latin typeface="Cambria Math" panose="02040503050406030204" pitchFamily="18" charset="0"/>
                                        </a:rPr>
                                      </m:ctrlPr>
                                    </m:accPr>
                                    <m:e>
                                      <m:r>
                                        <a:rPr lang="en-CA" sz="1800" i="1">
                                          <a:latin typeface="Cambria Math" panose="02040503050406030204" pitchFamily="18" charset="0"/>
                                        </a:rPr>
                                        <m:t>𝑎</m:t>
                                      </m:r>
                                    </m:e>
                                  </m:acc>
                                </m:e>
                                <m:sup>
                                  <m:r>
                                    <a:rPr lang="en-CA" sz="1800" i="1">
                                      <a:latin typeface="Cambria Math" panose="02040503050406030204" pitchFamily="18" charset="0"/>
                                    </a:rPr>
                                    <m:t>†</m:t>
                                  </m:r>
                                </m:sup>
                              </m:sSup>
                              <m:r>
                                <m:rPr>
                                  <m:nor/>
                                </m:rPr>
                                <a:rPr lang="en-CA" sz="1800" dirty="0"/>
                                <m:t> </m:t>
                              </m:r>
                              <m:r>
                                <a:rPr lang="en-CA" sz="1800" i="1" dirty="0" smtClean="0">
                                  <a:latin typeface="Cambria Math" panose="02040503050406030204" pitchFamily="18" charset="0"/>
                                </a:rPr>
                                <m:t>+</m:t>
                              </m:r>
                              <m:acc>
                                <m:accPr>
                                  <m:chr m:val="̂"/>
                                  <m:ctrlPr>
                                    <a:rPr lang="en-CA" sz="1800" i="1">
                                      <a:latin typeface="Cambria Math" panose="02040503050406030204" pitchFamily="18" charset="0"/>
                                    </a:rPr>
                                  </m:ctrlPr>
                                </m:accPr>
                                <m:e>
                                  <m:r>
                                    <a:rPr lang="en-CA" sz="1800" i="1">
                                      <a:latin typeface="Cambria Math" panose="02040503050406030204" pitchFamily="18" charset="0"/>
                                    </a:rPr>
                                    <m:t>𝑎</m:t>
                                  </m:r>
                                </m:e>
                              </m:acc>
                            </m:e>
                          </m:d>
                        </m:e>
                        <m:sup>
                          <m:r>
                            <a:rPr lang="en-CA" sz="1800" smtClean="0">
                              <a:latin typeface="Cambria Math" panose="02040503050406030204" pitchFamily="18" charset="0"/>
                            </a:rPr>
                            <m:t>2</m:t>
                          </m:r>
                        </m:sup>
                      </m:sSup>
                      <m:r>
                        <a:rPr lang="en-CA" sz="1800" smtClean="0">
                          <a:latin typeface="Cambria Math" panose="02040503050406030204" pitchFamily="18" charset="0"/>
                        </a:rPr>
                        <m:t>+</m:t>
                      </m:r>
                      <m:f>
                        <m:fPr>
                          <m:ctrlPr>
                            <a:rPr lang="en-CA" sz="1800" i="1" smtClean="0">
                              <a:latin typeface="Cambria Math" panose="02040503050406030204" pitchFamily="18" charset="0"/>
                            </a:rPr>
                          </m:ctrlPr>
                        </m:fPr>
                        <m:num>
                          <m:r>
                            <a:rPr lang="en-CA" sz="1800" smtClean="0">
                              <a:latin typeface="Cambria Math" panose="02040503050406030204" pitchFamily="18" charset="0"/>
                            </a:rPr>
                            <m:t>1</m:t>
                          </m:r>
                        </m:num>
                        <m:den>
                          <m:r>
                            <a:rPr lang="en-CA" sz="1800" smtClean="0">
                              <a:latin typeface="Cambria Math" panose="02040503050406030204" pitchFamily="18" charset="0"/>
                            </a:rPr>
                            <m:t>2</m:t>
                          </m:r>
                        </m:den>
                      </m:f>
                    </m:oMath>
                  </m:oMathPara>
                </a14:m>
                <a:endParaRPr lang="en-US" sz="1800" dirty="0"/>
              </a:p>
            </p:txBody>
          </p:sp>
        </mc:Choice>
        <mc:Fallback xmlns="">
          <p:sp>
            <p:nvSpPr>
              <p:cNvPr id="7" name="TextBox 6">
                <a:extLst>
                  <a:ext uri="{FF2B5EF4-FFF2-40B4-BE49-F238E27FC236}">
                    <a16:creationId xmlns:a16="http://schemas.microsoft.com/office/drawing/2014/main" id="{32C177DB-5624-85ED-ECE5-B17B64BE7DF9}"/>
                  </a:ext>
                </a:extLst>
              </p:cNvPr>
              <p:cNvSpPr txBox="1">
                <a:spLocks noRot="1" noChangeAspect="1" noMove="1" noResize="1" noEditPoints="1" noAdjustHandles="1" noChangeArrowheads="1" noChangeShapeType="1" noTextEdit="1"/>
              </p:cNvSpPr>
              <p:nvPr/>
            </p:nvSpPr>
            <p:spPr>
              <a:xfrm>
                <a:off x="971600" y="1144326"/>
                <a:ext cx="6174432" cy="628057"/>
              </a:xfrm>
              <a:prstGeom prst="rect">
                <a:avLst/>
              </a:prstGeom>
              <a:blipFill>
                <a:blip r:embed="rId4"/>
                <a:stretch>
                  <a:fillRect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B69EF3E-8E18-2900-1CD1-ACAA7970A8F1}"/>
                  </a:ext>
                </a:extLst>
              </p:cNvPr>
              <p:cNvSpPr txBox="1"/>
              <p:nvPr/>
            </p:nvSpPr>
            <p:spPr>
              <a:xfrm>
                <a:off x="856782" y="1687936"/>
                <a:ext cx="2088232" cy="523220"/>
              </a:xfrm>
              <a:prstGeom prst="rect">
                <a:avLst/>
              </a:prstGeom>
              <a:solidFill>
                <a:schemeClr val="bg1"/>
              </a:solidFill>
            </p:spPr>
            <p:txBody>
              <a:bodyPr wrap="square" rtlCol="0">
                <a:spAutoFit/>
              </a:bodyPr>
              <a:lstStyle/>
              <a:p>
                <a:pPr algn="ctr"/>
                <a:r>
                  <a:rPr lang="en-US" sz="1400" dirty="0"/>
                  <a:t>Wigner function of </a:t>
                </a:r>
                <a14:m>
                  <m:oMath xmlns:m="http://schemas.openxmlformats.org/officeDocument/2006/math">
                    <m:d>
                      <m:dPr>
                        <m:begChr m:val="|"/>
                        <m:endChr m:val="⟩"/>
                        <m:ctrlPr>
                          <a:rPr lang="en-CA" sz="1400" i="1">
                            <a:latin typeface="Cambria Math" panose="02040503050406030204" pitchFamily="18" charset="0"/>
                          </a:rPr>
                        </m:ctrlPr>
                      </m:dPr>
                      <m:e>
                        <m:r>
                          <a:rPr lang="en-CA" sz="1400" i="1">
                            <a:latin typeface="Cambria Math" panose="02040503050406030204" pitchFamily="18" charset="0"/>
                          </a:rPr>
                          <m:t>𝛼</m:t>
                        </m:r>
                      </m:e>
                    </m:d>
                  </m:oMath>
                </a14:m>
                <a:r>
                  <a:rPr lang="en-US" sz="1400" dirty="0"/>
                  <a:t> at  </a:t>
                </a:r>
                <a14:m>
                  <m:oMath xmlns:m="http://schemas.openxmlformats.org/officeDocument/2006/math">
                    <m:r>
                      <a:rPr lang="en-CA" sz="1400" b="0" i="1" smtClean="0">
                        <a:latin typeface="Cambria Math" panose="02040503050406030204" pitchFamily="18" charset="0"/>
                      </a:rPr>
                      <m:t>𝑡</m:t>
                    </m:r>
                    <m:r>
                      <a:rPr lang="en-CA" sz="1400" b="0" i="1" smtClean="0">
                        <a:latin typeface="Cambria Math" panose="02040503050406030204" pitchFamily="18" charset="0"/>
                      </a:rPr>
                      <m:t>=0</m:t>
                    </m:r>
                  </m:oMath>
                </a14:m>
                <a:endParaRPr lang="en-US" sz="1400" dirty="0"/>
              </a:p>
            </p:txBody>
          </p:sp>
        </mc:Choice>
        <mc:Fallback xmlns="">
          <p:sp>
            <p:nvSpPr>
              <p:cNvPr id="31" name="TextBox 30">
                <a:extLst>
                  <a:ext uri="{FF2B5EF4-FFF2-40B4-BE49-F238E27FC236}">
                    <a16:creationId xmlns:a16="http://schemas.microsoft.com/office/drawing/2014/main" id="{BB69EF3E-8E18-2900-1CD1-ACAA7970A8F1}"/>
                  </a:ext>
                </a:extLst>
              </p:cNvPr>
              <p:cNvSpPr txBox="1">
                <a:spLocks noRot="1" noChangeAspect="1" noMove="1" noResize="1" noEditPoints="1" noAdjustHandles="1" noChangeArrowheads="1" noChangeShapeType="1" noTextEdit="1"/>
              </p:cNvSpPr>
              <p:nvPr/>
            </p:nvSpPr>
            <p:spPr>
              <a:xfrm>
                <a:off x="856782" y="1687936"/>
                <a:ext cx="2088232" cy="523220"/>
              </a:xfrm>
              <a:prstGeom prst="rect">
                <a:avLst/>
              </a:prstGeom>
              <a:blipFill>
                <a:blip r:embed="rId5"/>
                <a:stretch>
                  <a:fillRect b="-93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Text Placeholder 1">
                <a:extLst>
                  <a:ext uri="{FF2B5EF4-FFF2-40B4-BE49-F238E27FC236}">
                    <a16:creationId xmlns:a16="http://schemas.microsoft.com/office/drawing/2014/main" id="{12AAF14B-DB90-0113-58C1-F0272C3A3E31}"/>
                  </a:ext>
                </a:extLst>
              </p:cNvPr>
              <p:cNvSpPr>
                <a:spLocks noGrp="1"/>
              </p:cNvSpPr>
              <p:nvPr>
                <p:ph type="body" sz="quarter" idx="13"/>
              </p:nvPr>
            </p:nvSpPr>
            <p:spPr>
              <a:xfrm>
                <a:off x="3347864" y="2211156"/>
                <a:ext cx="4752527" cy="2088786"/>
              </a:xfrm>
            </p:spPr>
            <p:txBody>
              <a:bodyPr/>
              <a:lstStyle/>
              <a:p>
                <a:r>
                  <a:rPr lang="en-US" dirty="0"/>
                  <a:t>At </a:t>
                </a:r>
                <a14:m>
                  <m:oMath xmlns:m="http://schemas.openxmlformats.org/officeDocument/2006/math">
                    <m:r>
                      <a:rPr lang="en-CA" b="0" i="1" smtClean="0">
                        <a:latin typeface="Cambria Math" panose="02040503050406030204" pitchFamily="18" charset="0"/>
                      </a:rPr>
                      <m:t>𝑡</m:t>
                    </m:r>
                    <m:r>
                      <a:rPr lang="en-CA" b="0" i="1" smtClean="0">
                        <a:latin typeface="Cambria Math" panose="02040503050406030204" pitchFamily="18" charset="0"/>
                      </a:rPr>
                      <m:t>=0</m:t>
                    </m:r>
                  </m:oMath>
                </a14:m>
                <a:r>
                  <a:rPr lang="en-US" dirty="0"/>
                  <a:t>, the system is set in a coherent state </a:t>
                </a:r>
                <a14:m>
                  <m:oMath xmlns:m="http://schemas.openxmlformats.org/officeDocument/2006/math">
                    <m:d>
                      <m:dPr>
                        <m:begChr m:val="|"/>
                        <m:endChr m:val="⟩"/>
                        <m:ctrlPr>
                          <a:rPr lang="en-CA" i="1">
                            <a:latin typeface="Cambria Math" panose="02040503050406030204" pitchFamily="18" charset="0"/>
                          </a:rPr>
                        </m:ctrlPr>
                      </m:dPr>
                      <m:e>
                        <m:r>
                          <a:rPr lang="en-CA" i="1">
                            <a:latin typeface="Cambria Math" panose="02040503050406030204" pitchFamily="18" charset="0"/>
                          </a:rPr>
                          <m:t>𝛼</m:t>
                        </m:r>
                      </m:e>
                    </m:d>
                  </m:oMath>
                </a14:m>
                <a:r>
                  <a:rPr lang="en-US" dirty="0"/>
                  <a:t>.</a:t>
                </a:r>
              </a:p>
              <a:p>
                <a14:m>
                  <m:oMath xmlns:m="http://schemas.openxmlformats.org/officeDocument/2006/math">
                    <m:d>
                      <m:dPr>
                        <m:begChr m:val="|"/>
                        <m:endChr m:val="⟩"/>
                        <m:ctrlPr>
                          <a:rPr lang="en-CA" i="1">
                            <a:latin typeface="Cambria Math" panose="02040503050406030204" pitchFamily="18" charset="0"/>
                          </a:rPr>
                        </m:ctrlPr>
                      </m:dPr>
                      <m:e>
                        <m:r>
                          <a:rPr lang="en-CA" i="1">
                            <a:latin typeface="Cambria Math" panose="02040503050406030204" pitchFamily="18" charset="0"/>
                          </a:rPr>
                          <m:t>𝛼</m:t>
                        </m:r>
                      </m:e>
                    </m:d>
                  </m:oMath>
                </a14:m>
                <a:r>
                  <a:rPr lang="en-US" dirty="0"/>
                  <a:t> is an eigenstate of the operator </a:t>
                </a:r>
                <a14:m>
                  <m:oMath xmlns:m="http://schemas.openxmlformats.org/officeDocument/2006/math">
                    <m:acc>
                      <m:accPr>
                        <m:chr m:val="̂"/>
                        <m:ctrlPr>
                          <a:rPr lang="en-CA" b="0" i="1" smtClean="0">
                            <a:latin typeface="Cambria Math" panose="02040503050406030204" pitchFamily="18" charset="0"/>
                          </a:rPr>
                        </m:ctrlPr>
                      </m:accPr>
                      <m:e>
                        <m:r>
                          <a:rPr lang="en-CA" b="0" i="1" smtClean="0">
                            <a:latin typeface="Cambria Math" panose="02040503050406030204" pitchFamily="18" charset="0"/>
                          </a:rPr>
                          <m:t>𝑎</m:t>
                        </m:r>
                      </m:e>
                    </m:acc>
                  </m:oMath>
                </a14:m>
                <a:r>
                  <a:rPr lang="en-US" dirty="0"/>
                  <a:t> .</a:t>
                </a:r>
              </a:p>
              <a:p>
                <a:r>
                  <a:rPr lang="en-US" dirty="0"/>
                  <a:t>Could be produced by a sudden displacement of the ground state of the oscillator by</a:t>
                </a:r>
              </a:p>
              <a:p>
                <a:r>
                  <a:rPr lang="en-US" dirty="0"/>
                  <a:t>applying the displacement operator </a:t>
                </a:r>
                <a14:m>
                  <m:oMath xmlns:m="http://schemas.openxmlformats.org/officeDocument/2006/math">
                    <m:r>
                      <m:rPr>
                        <m:sty m:val="p"/>
                      </m:rPr>
                      <a:rPr lang="en-CA" b="0" i="0" smtClean="0">
                        <a:latin typeface="Cambria Math" panose="02040503050406030204" pitchFamily="18" charset="0"/>
                      </a:rPr>
                      <m:t>D</m:t>
                    </m:r>
                    <m:d>
                      <m:dPr>
                        <m:ctrlPr>
                          <a:rPr lang="en-CA" b="0" i="1" smtClean="0">
                            <a:latin typeface="Cambria Math" panose="02040503050406030204" pitchFamily="18" charset="0"/>
                          </a:rPr>
                        </m:ctrlPr>
                      </m:dPr>
                      <m:e>
                        <m:r>
                          <a:rPr lang="en-CA" b="0" i="1" smtClean="0">
                            <a:latin typeface="Cambria Math" panose="02040503050406030204" pitchFamily="18" charset="0"/>
                          </a:rPr>
                          <m:t>𝛼</m:t>
                        </m:r>
                      </m:e>
                    </m:d>
                    <m:r>
                      <a:rPr lang="en-CA" b="0" i="1" smtClean="0">
                        <a:latin typeface="Cambria Math" panose="02040503050406030204" pitchFamily="18" charset="0"/>
                      </a:rPr>
                      <m:t>=(</m:t>
                    </m:r>
                    <m:r>
                      <a:rPr lang="en-CA" b="0" i="1" smtClean="0">
                        <a:latin typeface="Cambria Math" panose="02040503050406030204" pitchFamily="18" charset="0"/>
                      </a:rPr>
                      <m:t>𝛼</m:t>
                    </m:r>
                    <m:sSup>
                      <m:sSupPr>
                        <m:ctrlPr>
                          <a:rPr lang="en-CA" b="0" i="1" smtClean="0">
                            <a:latin typeface="Cambria Math" panose="02040503050406030204" pitchFamily="18" charset="0"/>
                          </a:rPr>
                        </m:ctrlPr>
                      </m:sSupPr>
                      <m:e>
                        <m:acc>
                          <m:accPr>
                            <m:chr m:val="̂"/>
                            <m:ctrlPr>
                              <a:rPr lang="en-CA" b="0" i="1" smtClean="0">
                                <a:latin typeface="Cambria Math" panose="02040503050406030204" pitchFamily="18" charset="0"/>
                              </a:rPr>
                            </m:ctrlPr>
                          </m:accPr>
                          <m:e>
                            <m:r>
                              <a:rPr lang="en-CA" b="0" i="1" smtClean="0">
                                <a:latin typeface="Cambria Math" panose="02040503050406030204" pitchFamily="18" charset="0"/>
                              </a:rPr>
                              <m:t>𝑎</m:t>
                            </m:r>
                          </m:e>
                        </m:acc>
                      </m:e>
                      <m:sup>
                        <m:r>
                          <a:rPr lang="en-CA" i="1">
                            <a:latin typeface="Cambria Math" panose="02040503050406030204" pitchFamily="18" charset="0"/>
                          </a:rPr>
                          <m:t>†</m:t>
                        </m:r>
                      </m:sup>
                    </m:sSup>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𝛼</m:t>
                        </m:r>
                      </m:e>
                      <m:sup>
                        <m:r>
                          <a:rPr lang="en-CA" b="0" i="1" smtClean="0">
                            <a:latin typeface="Cambria Math" panose="02040503050406030204" pitchFamily="18" charset="0"/>
                          </a:rPr>
                          <m:t>∗</m:t>
                        </m:r>
                      </m:sup>
                    </m:sSup>
                    <m:acc>
                      <m:accPr>
                        <m:chr m:val="̂"/>
                        <m:ctrlPr>
                          <a:rPr lang="en-CA" i="1">
                            <a:latin typeface="Cambria Math" panose="02040503050406030204" pitchFamily="18" charset="0"/>
                          </a:rPr>
                        </m:ctrlPr>
                      </m:accPr>
                      <m:e>
                        <m:r>
                          <a:rPr lang="en-CA" i="1">
                            <a:latin typeface="Cambria Math" panose="02040503050406030204" pitchFamily="18" charset="0"/>
                          </a:rPr>
                          <m:t>𝑎</m:t>
                        </m:r>
                      </m:e>
                    </m:acc>
                    <m:r>
                      <a:rPr lang="en-CA" b="0" i="1" smtClean="0">
                        <a:latin typeface="Cambria Math" panose="02040503050406030204" pitchFamily="18" charset="0"/>
                      </a:rPr>
                      <m:t>)</m:t>
                    </m:r>
                  </m:oMath>
                </a14:m>
                <a:r>
                  <a:rPr lang="en-US" dirty="0"/>
                  <a:t>. </a:t>
                </a:r>
              </a:p>
              <a:p>
                <a:r>
                  <a:rPr lang="en-US" dirty="0"/>
                  <a:t>Here the complex amplitude </a:t>
                </a:r>
                <a14:m>
                  <m:oMath xmlns:m="http://schemas.openxmlformats.org/officeDocument/2006/math">
                    <m:r>
                      <a:rPr lang="en-CA" i="1">
                        <a:latin typeface="Cambria Math" panose="02040503050406030204" pitchFamily="18" charset="0"/>
                      </a:rPr>
                      <m:t>𝛼</m:t>
                    </m:r>
                  </m:oMath>
                </a14:m>
                <a:r>
                  <a:rPr lang="en-US" dirty="0"/>
                  <a:t> is given by  </a:t>
                </a:r>
                <a14:m>
                  <m:oMath xmlns:m="http://schemas.openxmlformats.org/officeDocument/2006/math">
                    <m:r>
                      <a:rPr lang="en-CA" b="0" i="1" smtClean="0">
                        <a:latin typeface="Cambria Math" panose="02040503050406030204" pitchFamily="18" charset="0"/>
                      </a:rPr>
                      <m:t>𝛼</m:t>
                    </m:r>
                    <m:r>
                      <a:rPr lang="en-CA" b="0" i="1" smtClean="0">
                        <a:latin typeface="Cambria Math" panose="02040503050406030204" pitchFamily="18" charset="0"/>
                      </a:rPr>
                      <m:t>=</m:t>
                    </m:r>
                    <m:r>
                      <a:rPr lang="en-CA" b="0" i="1" smtClean="0">
                        <a:latin typeface="Cambria Math" panose="02040503050406030204" pitchFamily="18" charset="0"/>
                      </a:rPr>
                      <m:t>𝑥</m:t>
                    </m:r>
                    <m:r>
                      <a:rPr lang="en-CA" b="0" i="1" smtClean="0">
                        <a:latin typeface="Cambria Math" panose="02040503050406030204" pitchFamily="18" charset="0"/>
                      </a:rPr>
                      <m:t>+</m:t>
                    </m:r>
                    <m:r>
                      <a:rPr lang="en-CA" b="0" i="1" smtClean="0">
                        <a:latin typeface="Cambria Math" panose="02040503050406030204" pitchFamily="18" charset="0"/>
                      </a:rPr>
                      <m:t>𝑖𝑝</m:t>
                    </m:r>
                  </m:oMath>
                </a14:m>
                <a:endParaRPr lang="en-US" dirty="0"/>
              </a:p>
            </p:txBody>
          </p:sp>
        </mc:Choice>
        <mc:Fallback>
          <p:sp>
            <p:nvSpPr>
              <p:cNvPr id="32" name="Text Placeholder 1">
                <a:extLst>
                  <a:ext uri="{FF2B5EF4-FFF2-40B4-BE49-F238E27FC236}">
                    <a16:creationId xmlns:a16="http://schemas.microsoft.com/office/drawing/2014/main" id="{12AAF14B-DB90-0113-58C1-F0272C3A3E31}"/>
                  </a:ext>
                </a:extLst>
              </p:cNvPr>
              <p:cNvSpPr>
                <a:spLocks noGrp="1" noRot="1" noChangeAspect="1" noMove="1" noResize="1" noEditPoints="1" noAdjustHandles="1" noChangeArrowheads="1" noChangeShapeType="1" noTextEdit="1"/>
              </p:cNvSpPr>
              <p:nvPr>
                <p:ph type="body" sz="quarter" idx="13"/>
              </p:nvPr>
            </p:nvSpPr>
            <p:spPr>
              <a:xfrm>
                <a:off x="3347864" y="2211156"/>
                <a:ext cx="4752527" cy="2088786"/>
              </a:xfrm>
              <a:blipFill>
                <a:blip r:embed="rId6"/>
                <a:stretch>
                  <a:fillRect l="-2400" t="-1212" r="-2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DB7C25B-2B60-8A1B-CD86-DC1F8D0C9D94}"/>
                  </a:ext>
                </a:extLst>
              </p:cNvPr>
              <p:cNvSpPr txBox="1"/>
              <p:nvPr/>
            </p:nvSpPr>
            <p:spPr>
              <a:xfrm>
                <a:off x="1979712" y="3435846"/>
                <a:ext cx="845840" cy="308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200" b="0" i="1" smtClean="0">
                          <a:latin typeface="Cambria Math" panose="02040503050406030204" pitchFamily="18" charset="0"/>
                        </a:rPr>
                        <m:t>𝛼</m:t>
                      </m:r>
                      <m:r>
                        <a:rPr lang="en-CA" sz="1200" b="0" i="1" smtClean="0">
                          <a:latin typeface="Cambria Math" panose="02040503050406030204" pitchFamily="18" charset="0"/>
                        </a:rPr>
                        <m:t>=6</m:t>
                      </m:r>
                      <m:rad>
                        <m:radPr>
                          <m:degHide m:val="on"/>
                          <m:ctrlPr>
                            <a:rPr lang="en-CA" sz="1200" b="0" i="1" smtClean="0">
                              <a:latin typeface="Cambria Math" panose="02040503050406030204" pitchFamily="18" charset="0"/>
                            </a:rPr>
                          </m:ctrlPr>
                        </m:radPr>
                        <m:deg/>
                        <m:e>
                          <m:r>
                            <a:rPr lang="en-CA" sz="1200" b="0" i="1" smtClean="0">
                              <a:latin typeface="Cambria Math" panose="02040503050406030204" pitchFamily="18" charset="0"/>
                            </a:rPr>
                            <m:t>2</m:t>
                          </m:r>
                        </m:e>
                      </m:rad>
                    </m:oMath>
                  </m:oMathPara>
                </a14:m>
                <a:endParaRPr lang="en-US" sz="1200" dirty="0"/>
              </a:p>
            </p:txBody>
          </p:sp>
        </mc:Choice>
        <mc:Fallback xmlns="">
          <p:sp>
            <p:nvSpPr>
              <p:cNvPr id="36" name="TextBox 35">
                <a:extLst>
                  <a:ext uri="{FF2B5EF4-FFF2-40B4-BE49-F238E27FC236}">
                    <a16:creationId xmlns:a16="http://schemas.microsoft.com/office/drawing/2014/main" id="{9DB7C25B-2B60-8A1B-CD86-DC1F8D0C9D94}"/>
                  </a:ext>
                </a:extLst>
              </p:cNvPr>
              <p:cNvSpPr txBox="1">
                <a:spLocks noRot="1" noChangeAspect="1" noMove="1" noResize="1" noEditPoints="1" noAdjustHandles="1" noChangeArrowheads="1" noChangeShapeType="1" noTextEdit="1"/>
              </p:cNvSpPr>
              <p:nvPr/>
            </p:nvSpPr>
            <p:spPr>
              <a:xfrm>
                <a:off x="1979712" y="3435846"/>
                <a:ext cx="845840" cy="308344"/>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50454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3D5AE8-A667-62FA-906F-53377C3240EA}"/>
              </a:ext>
            </a:extLst>
          </p:cNvPr>
          <p:cNvSpPr>
            <a:spLocks noGrp="1"/>
          </p:cNvSpPr>
          <p:nvPr>
            <p:ph type="title"/>
          </p:nvPr>
        </p:nvSpPr>
        <p:spPr/>
        <p:txBody>
          <a:bodyPr/>
          <a:lstStyle/>
          <a:p>
            <a:r>
              <a:rPr lang="en-US" dirty="0"/>
              <a:t>Quantum Kerr oscillator: free propagation</a:t>
            </a:r>
          </a:p>
        </p:txBody>
      </p:sp>
      <p:pic>
        <p:nvPicPr>
          <p:cNvPr id="36" name="Picture 35">
            <a:extLst>
              <a:ext uri="{FF2B5EF4-FFF2-40B4-BE49-F238E27FC236}">
                <a16:creationId xmlns:a16="http://schemas.microsoft.com/office/drawing/2014/main" id="{AD185DF6-DEA5-5F82-4F5C-EF9F4B2A83E9}"/>
              </a:ext>
            </a:extLst>
          </p:cNvPr>
          <p:cNvPicPr>
            <a:picLocks noChangeAspect="1"/>
          </p:cNvPicPr>
          <p:nvPr/>
        </p:nvPicPr>
        <p:blipFill>
          <a:blip r:embed="rId3"/>
          <a:stretch>
            <a:fillRect/>
          </a:stretch>
        </p:blipFill>
        <p:spPr>
          <a:xfrm>
            <a:off x="107504" y="1635646"/>
            <a:ext cx="7772400" cy="3238500"/>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B8B86BD-E4B0-2BB0-EB9E-F2B680924F89}"/>
                  </a:ext>
                </a:extLst>
              </p:cNvPr>
              <p:cNvSpPr txBox="1"/>
              <p:nvPr/>
            </p:nvSpPr>
            <p:spPr>
              <a:xfrm>
                <a:off x="834449" y="915566"/>
                <a:ext cx="6903044" cy="7031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CA" sz="1800" i="1" smtClean="0">
                              <a:latin typeface="Cambria Math" panose="02040503050406030204" pitchFamily="18" charset="0"/>
                            </a:rPr>
                          </m:ctrlPr>
                        </m:accPr>
                        <m:e>
                          <m:r>
                            <a:rPr lang="en-CA" sz="1800" i="1" smtClean="0">
                              <a:latin typeface="Cambria Math" panose="02040503050406030204" pitchFamily="18" charset="0"/>
                            </a:rPr>
                            <m:t>𝐻</m:t>
                          </m:r>
                        </m:e>
                      </m:acc>
                      <m:r>
                        <a:rPr lang="en-CA" sz="1800" i="1" smtClean="0">
                          <a:latin typeface="Cambria Math" panose="02040503050406030204" pitchFamily="18" charset="0"/>
                        </a:rPr>
                        <m:t>=</m:t>
                      </m:r>
                      <m:acc>
                        <m:accPr>
                          <m:chr m:val="̃"/>
                          <m:ctrlPr>
                            <a:rPr lang="en-CA" sz="1800" i="1" smtClean="0">
                              <a:latin typeface="Cambria Math" panose="02040503050406030204" pitchFamily="18" charset="0"/>
                            </a:rPr>
                          </m:ctrlPr>
                        </m:accPr>
                        <m:e>
                          <m:r>
                            <a:rPr lang="en-CA" sz="1800" i="1" smtClean="0">
                              <a:latin typeface="Cambria Math" panose="02040503050406030204" pitchFamily="18" charset="0"/>
                            </a:rPr>
                            <m:t>𝜒</m:t>
                          </m:r>
                        </m:e>
                      </m:acc>
                      <m:sSup>
                        <m:sSupPr>
                          <m:ctrlPr>
                            <a:rPr lang="en-CA" sz="1800" i="1" smtClean="0">
                              <a:latin typeface="Cambria Math" panose="02040503050406030204" pitchFamily="18" charset="0"/>
                            </a:rPr>
                          </m:ctrlPr>
                        </m:sSupPr>
                        <m:e>
                          <m:d>
                            <m:dPr>
                              <m:ctrlPr>
                                <a:rPr lang="en-CA" sz="1800" i="1" smtClean="0">
                                  <a:latin typeface="Cambria Math" panose="02040503050406030204" pitchFamily="18" charset="0"/>
                                </a:rPr>
                              </m:ctrlPr>
                            </m:dPr>
                            <m:e>
                              <m:sSup>
                                <m:sSupPr>
                                  <m:ctrlPr>
                                    <a:rPr lang="en-CA" sz="1800" i="1" smtClean="0">
                                      <a:latin typeface="Cambria Math" panose="02040503050406030204" pitchFamily="18" charset="0"/>
                                    </a:rPr>
                                  </m:ctrlPr>
                                </m:sSupPr>
                                <m:e>
                                  <m:acc>
                                    <m:accPr>
                                      <m:chr m:val="̂"/>
                                      <m:ctrlPr>
                                        <a:rPr lang="en-CA" sz="1800" i="1" smtClean="0">
                                          <a:latin typeface="Cambria Math" panose="02040503050406030204" pitchFamily="18" charset="0"/>
                                        </a:rPr>
                                      </m:ctrlPr>
                                    </m:accPr>
                                    <m:e>
                                      <m:r>
                                        <a:rPr lang="en-CA" sz="1800" i="1" smtClean="0">
                                          <a:latin typeface="Cambria Math" panose="02040503050406030204" pitchFamily="18" charset="0"/>
                                        </a:rPr>
                                        <m:t>𝑎</m:t>
                                      </m:r>
                                    </m:e>
                                  </m:acc>
                                </m:e>
                                <m:sup>
                                  <m:r>
                                    <a:rPr lang="en-CA" sz="1800" i="1" smtClean="0">
                                      <a:latin typeface="Cambria Math" panose="02040503050406030204" pitchFamily="18" charset="0"/>
                                    </a:rPr>
                                    <m:t>†</m:t>
                                  </m:r>
                                </m:sup>
                              </m:sSup>
                            </m:e>
                          </m:d>
                        </m:e>
                        <m:sup>
                          <m:r>
                            <a:rPr lang="en-CA" sz="1800" i="1" smtClean="0">
                              <a:latin typeface="Cambria Math" panose="02040503050406030204" pitchFamily="18" charset="0"/>
                            </a:rPr>
                            <m:t>2</m:t>
                          </m:r>
                        </m:sup>
                      </m:sSup>
                      <m:sSup>
                        <m:sSupPr>
                          <m:ctrlPr>
                            <a:rPr lang="en-CA" sz="1800" i="1" smtClean="0">
                              <a:latin typeface="Cambria Math" panose="02040503050406030204" pitchFamily="18" charset="0"/>
                            </a:rPr>
                          </m:ctrlPr>
                        </m:sSupPr>
                        <m:e>
                          <m:acc>
                            <m:accPr>
                              <m:chr m:val="̂"/>
                              <m:ctrlPr>
                                <a:rPr lang="en-CA" sz="1800" i="1" smtClean="0">
                                  <a:latin typeface="Cambria Math" panose="02040503050406030204" pitchFamily="18" charset="0"/>
                                </a:rPr>
                              </m:ctrlPr>
                            </m:accPr>
                            <m:e>
                              <m:r>
                                <a:rPr lang="en-CA" sz="1800" i="1" smtClean="0">
                                  <a:latin typeface="Cambria Math" panose="02040503050406030204" pitchFamily="18" charset="0"/>
                                </a:rPr>
                                <m:t>𝑎</m:t>
                              </m:r>
                            </m:e>
                          </m:acc>
                        </m:e>
                        <m:sup>
                          <m:r>
                            <a:rPr lang="en-CA" sz="1800" i="1" smtClean="0">
                              <a:latin typeface="Cambria Math" panose="02040503050406030204" pitchFamily="18" charset="0"/>
                            </a:rPr>
                            <m:t>2</m:t>
                          </m:r>
                        </m:sup>
                      </m:sSup>
                      <m:r>
                        <a:rPr lang="en-CA" sz="1800" i="1" smtClean="0">
                          <a:latin typeface="Cambria Math" panose="02040503050406030204" pitchFamily="18" charset="0"/>
                        </a:rPr>
                        <m:t>+</m:t>
                      </m:r>
                      <m:sSup>
                        <m:sSupPr>
                          <m:ctrlPr>
                            <a:rPr lang="en-CA" sz="1800" i="1">
                              <a:latin typeface="Cambria Math" panose="02040503050406030204" pitchFamily="18" charset="0"/>
                            </a:rPr>
                          </m:ctrlPr>
                        </m:sSupPr>
                        <m:e>
                          <m:acc>
                            <m:accPr>
                              <m:chr m:val="̂"/>
                              <m:ctrlPr>
                                <a:rPr lang="en-CA" sz="1800" i="1">
                                  <a:latin typeface="Cambria Math" panose="02040503050406030204" pitchFamily="18" charset="0"/>
                                </a:rPr>
                              </m:ctrlPr>
                            </m:accPr>
                            <m:e>
                              <m:r>
                                <a:rPr lang="en-CA" sz="1800" i="1">
                                  <a:latin typeface="Cambria Math" panose="02040503050406030204" pitchFamily="18" charset="0"/>
                                </a:rPr>
                                <m:t>𝑎</m:t>
                              </m:r>
                            </m:e>
                          </m:acc>
                        </m:e>
                        <m:sup>
                          <m:r>
                            <a:rPr lang="en-CA" sz="1800" i="1">
                              <a:latin typeface="Cambria Math" panose="02040503050406030204" pitchFamily="18" charset="0"/>
                            </a:rPr>
                            <m:t>†</m:t>
                          </m:r>
                        </m:sup>
                      </m:sSup>
                      <m:acc>
                        <m:accPr>
                          <m:chr m:val="̂"/>
                          <m:ctrlPr>
                            <a:rPr lang="en-CA" sz="1800" i="1">
                              <a:latin typeface="Cambria Math" panose="02040503050406030204" pitchFamily="18" charset="0"/>
                            </a:rPr>
                          </m:ctrlPr>
                        </m:accPr>
                        <m:e>
                          <m:r>
                            <a:rPr lang="en-CA" sz="1800" i="1">
                              <a:latin typeface="Cambria Math" panose="02040503050406030204" pitchFamily="18" charset="0"/>
                            </a:rPr>
                            <m:t>𝑎</m:t>
                          </m:r>
                        </m:e>
                      </m:acc>
                      <m:r>
                        <a:rPr lang="en-CA" sz="1800" i="1" smtClean="0">
                          <a:latin typeface="Cambria Math" panose="02040503050406030204" pitchFamily="18" charset="0"/>
                        </a:rPr>
                        <m:t>−</m:t>
                      </m:r>
                      <m:f>
                        <m:fPr>
                          <m:ctrlPr>
                            <a:rPr lang="en-CA" sz="1800" i="1" smtClean="0">
                              <a:latin typeface="Cambria Math" panose="02040503050406030204" pitchFamily="18" charset="0"/>
                            </a:rPr>
                          </m:ctrlPr>
                        </m:fPr>
                        <m:num>
                          <m:acc>
                            <m:accPr>
                              <m:chr m:val="̃"/>
                              <m:ctrlPr>
                                <a:rPr lang="en-CA" sz="1800" i="1" smtClean="0">
                                  <a:latin typeface="Cambria Math" panose="02040503050406030204" pitchFamily="18" charset="0"/>
                                </a:rPr>
                              </m:ctrlPr>
                            </m:accPr>
                            <m:e>
                              <m:r>
                                <a:rPr lang="en-CA" sz="1800" i="1" smtClean="0">
                                  <a:latin typeface="Cambria Math" panose="02040503050406030204" pitchFamily="18" charset="0"/>
                                </a:rPr>
                                <m:t>𝑔</m:t>
                              </m:r>
                            </m:e>
                          </m:acc>
                          <m:d>
                            <m:dPr>
                              <m:ctrlPr>
                                <a:rPr lang="en-CA" sz="1800" i="1" smtClean="0">
                                  <a:latin typeface="Cambria Math" panose="02040503050406030204" pitchFamily="18" charset="0"/>
                                </a:rPr>
                              </m:ctrlPr>
                            </m:dPr>
                            <m:e>
                              <m:r>
                                <a:rPr lang="en-CA" sz="1800" i="1" smtClean="0">
                                  <a:latin typeface="Cambria Math" panose="02040503050406030204" pitchFamily="18" charset="0"/>
                                </a:rPr>
                                <m:t>𝑡</m:t>
                              </m:r>
                            </m:e>
                          </m:d>
                        </m:num>
                        <m:den>
                          <m:r>
                            <a:rPr lang="en-CA" sz="1800" i="1" smtClean="0">
                              <a:latin typeface="Cambria Math" panose="02040503050406030204" pitchFamily="18" charset="0"/>
                            </a:rPr>
                            <m:t>2</m:t>
                          </m:r>
                        </m:den>
                      </m:f>
                      <m:sSup>
                        <m:sSupPr>
                          <m:ctrlPr>
                            <a:rPr lang="en-CA" sz="1800" i="1" smtClean="0">
                              <a:latin typeface="Cambria Math" panose="02040503050406030204" pitchFamily="18" charset="0"/>
                            </a:rPr>
                          </m:ctrlPr>
                        </m:sSupPr>
                        <m:e>
                          <m:d>
                            <m:dPr>
                              <m:ctrlPr>
                                <a:rPr lang="en-CA" sz="1800" i="1" smtClean="0">
                                  <a:latin typeface="Cambria Math" panose="02040503050406030204" pitchFamily="18" charset="0"/>
                                </a:rPr>
                              </m:ctrlPr>
                            </m:dPr>
                            <m:e>
                              <m:sSup>
                                <m:sSupPr>
                                  <m:ctrlPr>
                                    <a:rPr lang="en-CA" sz="1800" i="1">
                                      <a:latin typeface="Cambria Math" panose="02040503050406030204" pitchFamily="18" charset="0"/>
                                    </a:rPr>
                                  </m:ctrlPr>
                                </m:sSupPr>
                                <m:e>
                                  <m:acc>
                                    <m:accPr>
                                      <m:chr m:val="̂"/>
                                      <m:ctrlPr>
                                        <a:rPr lang="en-CA" sz="1800" i="1">
                                          <a:latin typeface="Cambria Math" panose="02040503050406030204" pitchFamily="18" charset="0"/>
                                        </a:rPr>
                                      </m:ctrlPr>
                                    </m:accPr>
                                    <m:e>
                                      <m:r>
                                        <a:rPr lang="en-CA" sz="1800" i="1">
                                          <a:latin typeface="Cambria Math" panose="02040503050406030204" pitchFamily="18" charset="0"/>
                                        </a:rPr>
                                        <m:t>𝑎</m:t>
                                      </m:r>
                                    </m:e>
                                  </m:acc>
                                </m:e>
                                <m:sup>
                                  <m:r>
                                    <a:rPr lang="en-CA" sz="1800" i="1">
                                      <a:latin typeface="Cambria Math" panose="02040503050406030204" pitchFamily="18" charset="0"/>
                                    </a:rPr>
                                    <m:t>†</m:t>
                                  </m:r>
                                </m:sup>
                              </m:sSup>
                              <m:r>
                                <m:rPr>
                                  <m:nor/>
                                </m:rPr>
                                <a:rPr lang="en-CA" sz="1800" dirty="0"/>
                                <m:t> </m:t>
                              </m:r>
                              <m:r>
                                <a:rPr lang="en-CA" sz="1800" i="1" dirty="0" smtClean="0">
                                  <a:latin typeface="Cambria Math" panose="02040503050406030204" pitchFamily="18" charset="0"/>
                                </a:rPr>
                                <m:t>+</m:t>
                              </m:r>
                              <m:acc>
                                <m:accPr>
                                  <m:chr m:val="̂"/>
                                  <m:ctrlPr>
                                    <a:rPr lang="en-CA" sz="1800" i="1">
                                      <a:latin typeface="Cambria Math" panose="02040503050406030204" pitchFamily="18" charset="0"/>
                                    </a:rPr>
                                  </m:ctrlPr>
                                </m:accPr>
                                <m:e>
                                  <m:r>
                                    <a:rPr lang="en-CA" sz="1800" i="1">
                                      <a:latin typeface="Cambria Math" panose="02040503050406030204" pitchFamily="18" charset="0"/>
                                    </a:rPr>
                                    <m:t>𝑎</m:t>
                                  </m:r>
                                </m:e>
                              </m:acc>
                            </m:e>
                          </m:d>
                        </m:e>
                        <m:sup>
                          <m:r>
                            <a:rPr lang="en-CA" sz="1800" smtClean="0">
                              <a:latin typeface="Cambria Math" panose="02040503050406030204" pitchFamily="18" charset="0"/>
                            </a:rPr>
                            <m:t>2</m:t>
                          </m:r>
                        </m:sup>
                      </m:sSup>
                      <m:r>
                        <a:rPr lang="en-CA" sz="1800" smtClean="0">
                          <a:latin typeface="Cambria Math" panose="02040503050406030204" pitchFamily="18" charset="0"/>
                        </a:rPr>
                        <m:t>+</m:t>
                      </m:r>
                      <m:f>
                        <m:fPr>
                          <m:ctrlPr>
                            <a:rPr lang="en-CA" sz="1800" i="1" smtClean="0">
                              <a:latin typeface="Cambria Math" panose="02040503050406030204" pitchFamily="18" charset="0"/>
                            </a:rPr>
                          </m:ctrlPr>
                        </m:fPr>
                        <m:num>
                          <m:r>
                            <a:rPr lang="en-CA" sz="1800" smtClean="0">
                              <a:latin typeface="Cambria Math" panose="02040503050406030204" pitchFamily="18" charset="0"/>
                            </a:rPr>
                            <m:t>1</m:t>
                          </m:r>
                        </m:num>
                        <m:den>
                          <m:r>
                            <a:rPr lang="en-CA" sz="1800" smtClean="0">
                              <a:latin typeface="Cambria Math" panose="02040503050406030204" pitchFamily="18" charset="0"/>
                            </a:rPr>
                            <m:t>2</m:t>
                          </m:r>
                        </m:den>
                      </m:f>
                    </m:oMath>
                  </m:oMathPara>
                </a14:m>
                <a:endParaRPr lang="en-US" sz="1800" dirty="0"/>
              </a:p>
            </p:txBody>
          </p:sp>
        </mc:Choice>
        <mc:Fallback xmlns="">
          <p:sp>
            <p:nvSpPr>
              <p:cNvPr id="40" name="TextBox 39">
                <a:extLst>
                  <a:ext uri="{FF2B5EF4-FFF2-40B4-BE49-F238E27FC236}">
                    <a16:creationId xmlns:a16="http://schemas.microsoft.com/office/drawing/2014/main" id="{0B8B86BD-E4B0-2BB0-EB9E-F2B680924F89}"/>
                  </a:ext>
                </a:extLst>
              </p:cNvPr>
              <p:cNvSpPr txBox="1">
                <a:spLocks noRot="1" noChangeAspect="1" noMove="1" noResize="1" noEditPoints="1" noAdjustHandles="1" noChangeArrowheads="1" noChangeShapeType="1" noTextEdit="1"/>
              </p:cNvSpPr>
              <p:nvPr/>
            </p:nvSpPr>
            <p:spPr>
              <a:xfrm>
                <a:off x="834449" y="915566"/>
                <a:ext cx="6903044" cy="703169"/>
              </a:xfrm>
              <a:prstGeom prst="rect">
                <a:avLst/>
              </a:prstGeom>
              <a:blipFill>
                <a:blip r:embed="rId4"/>
                <a:stretch>
                  <a:fillRect/>
                </a:stretch>
              </a:blipFill>
            </p:spPr>
            <p:txBody>
              <a:bodyPr/>
              <a:lstStyle/>
              <a:p>
                <a:r>
                  <a:rPr lang="en-US">
                    <a:noFill/>
                  </a:rPr>
                  <a:t> </a:t>
                </a:r>
              </a:p>
            </p:txBody>
          </p:sp>
        </mc:Fallback>
      </mc:AlternateContent>
      <p:cxnSp>
        <p:nvCxnSpPr>
          <p:cNvPr id="42" name="Straight Connector 41">
            <a:extLst>
              <a:ext uri="{FF2B5EF4-FFF2-40B4-BE49-F238E27FC236}">
                <a16:creationId xmlns:a16="http://schemas.microsoft.com/office/drawing/2014/main" id="{66BC8E90-14BA-7799-DBCE-84DD92013E64}"/>
              </a:ext>
            </a:extLst>
          </p:cNvPr>
          <p:cNvCxnSpPr/>
          <p:nvPr/>
        </p:nvCxnSpPr>
        <p:spPr>
          <a:xfrm flipV="1">
            <a:off x="4283968" y="1034841"/>
            <a:ext cx="1656184" cy="384781"/>
          </a:xfrm>
          <a:prstGeom prst="line">
            <a:avLst/>
          </a:prstGeom>
          <a:ln>
            <a:solidFill>
              <a:srgbClr val="C0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14F65FB9-BC88-AFF9-A32F-6F45A466210D}"/>
              </a:ext>
            </a:extLst>
          </p:cNvPr>
          <p:cNvSpPr txBox="1"/>
          <p:nvPr/>
        </p:nvSpPr>
        <p:spPr>
          <a:xfrm>
            <a:off x="4987009" y="1399456"/>
            <a:ext cx="250102" cy="338554"/>
          </a:xfrm>
          <a:prstGeom prst="rect">
            <a:avLst/>
          </a:prstGeom>
          <a:noFill/>
        </p:spPr>
        <p:txBody>
          <a:bodyPr wrap="square" rtlCol="0">
            <a:spAutoFit/>
          </a:bodyPr>
          <a:lstStyle/>
          <a:p>
            <a:r>
              <a:rPr lang="en-US" sz="1600" dirty="0">
                <a:solidFill>
                  <a:srgbClr val="C00000"/>
                </a:solidFill>
              </a:rPr>
              <a:t>0</a:t>
            </a:r>
          </a:p>
        </p:txBody>
      </p:sp>
    </p:spTree>
    <p:extLst>
      <p:ext uri="{BB962C8B-B14F-4D97-AF65-F5344CB8AC3E}">
        <p14:creationId xmlns:p14="http://schemas.microsoft.com/office/powerpoint/2010/main" val="3806914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02C03AB-6149-9C49-EEF0-5043896684B9}"/>
              </a:ext>
            </a:extLst>
          </p:cNvPr>
          <p:cNvPicPr>
            <a:picLocks noChangeAspect="1"/>
          </p:cNvPicPr>
          <p:nvPr/>
        </p:nvPicPr>
        <p:blipFill>
          <a:blip r:embed="rId3"/>
          <a:stretch>
            <a:fillRect/>
          </a:stretch>
        </p:blipFill>
        <p:spPr>
          <a:xfrm>
            <a:off x="107504" y="1635646"/>
            <a:ext cx="7772400" cy="3238500"/>
          </a:xfrm>
          <a:prstGeom prst="rect">
            <a:avLst/>
          </a:prstGeom>
        </p:spPr>
      </p:pic>
      <p:sp>
        <p:nvSpPr>
          <p:cNvPr id="3" name="Title 2">
            <a:extLst>
              <a:ext uri="{FF2B5EF4-FFF2-40B4-BE49-F238E27FC236}">
                <a16:creationId xmlns:a16="http://schemas.microsoft.com/office/drawing/2014/main" id="{423D5AE8-A667-62FA-906F-53377C3240EA}"/>
              </a:ext>
            </a:extLst>
          </p:cNvPr>
          <p:cNvSpPr>
            <a:spLocks noGrp="1"/>
          </p:cNvSpPr>
          <p:nvPr>
            <p:ph type="title"/>
          </p:nvPr>
        </p:nvSpPr>
        <p:spPr/>
        <p:txBody>
          <a:bodyPr/>
          <a:lstStyle/>
          <a:p>
            <a:r>
              <a:rPr lang="en-US" dirty="0"/>
              <a:t>Quantum Kerr oscillator: kicked</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2C177DB-5624-85ED-ECE5-B17B64BE7DF9}"/>
                  </a:ext>
                </a:extLst>
              </p:cNvPr>
              <p:cNvSpPr txBox="1"/>
              <p:nvPr/>
            </p:nvSpPr>
            <p:spPr>
              <a:xfrm>
                <a:off x="834449" y="915566"/>
                <a:ext cx="6903044" cy="7031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CA" sz="1800" i="1" smtClean="0">
                              <a:latin typeface="Cambria Math" panose="02040503050406030204" pitchFamily="18" charset="0"/>
                            </a:rPr>
                          </m:ctrlPr>
                        </m:accPr>
                        <m:e>
                          <m:r>
                            <a:rPr lang="en-CA" sz="1800" i="1" smtClean="0">
                              <a:latin typeface="Cambria Math" panose="02040503050406030204" pitchFamily="18" charset="0"/>
                            </a:rPr>
                            <m:t>𝐻</m:t>
                          </m:r>
                        </m:e>
                      </m:acc>
                      <m:r>
                        <a:rPr lang="en-CA" sz="1800" i="1" smtClean="0">
                          <a:latin typeface="Cambria Math" panose="02040503050406030204" pitchFamily="18" charset="0"/>
                        </a:rPr>
                        <m:t>=</m:t>
                      </m:r>
                      <m:acc>
                        <m:accPr>
                          <m:chr m:val="̃"/>
                          <m:ctrlPr>
                            <a:rPr lang="en-CA" sz="1800" i="1" smtClean="0">
                              <a:latin typeface="Cambria Math" panose="02040503050406030204" pitchFamily="18" charset="0"/>
                            </a:rPr>
                          </m:ctrlPr>
                        </m:accPr>
                        <m:e>
                          <m:r>
                            <a:rPr lang="en-CA" sz="1800" i="1" smtClean="0">
                              <a:latin typeface="Cambria Math" panose="02040503050406030204" pitchFamily="18" charset="0"/>
                            </a:rPr>
                            <m:t>𝜒</m:t>
                          </m:r>
                        </m:e>
                      </m:acc>
                      <m:sSup>
                        <m:sSupPr>
                          <m:ctrlPr>
                            <a:rPr lang="en-CA" sz="1800" i="1" smtClean="0">
                              <a:latin typeface="Cambria Math" panose="02040503050406030204" pitchFamily="18" charset="0"/>
                            </a:rPr>
                          </m:ctrlPr>
                        </m:sSupPr>
                        <m:e>
                          <m:d>
                            <m:dPr>
                              <m:ctrlPr>
                                <a:rPr lang="en-CA" sz="1800" i="1" smtClean="0">
                                  <a:latin typeface="Cambria Math" panose="02040503050406030204" pitchFamily="18" charset="0"/>
                                </a:rPr>
                              </m:ctrlPr>
                            </m:dPr>
                            <m:e>
                              <m:sSup>
                                <m:sSupPr>
                                  <m:ctrlPr>
                                    <a:rPr lang="en-CA" sz="1800" i="1" smtClean="0">
                                      <a:latin typeface="Cambria Math" panose="02040503050406030204" pitchFamily="18" charset="0"/>
                                    </a:rPr>
                                  </m:ctrlPr>
                                </m:sSupPr>
                                <m:e>
                                  <m:acc>
                                    <m:accPr>
                                      <m:chr m:val="̂"/>
                                      <m:ctrlPr>
                                        <a:rPr lang="en-CA" sz="1800" i="1" smtClean="0">
                                          <a:latin typeface="Cambria Math" panose="02040503050406030204" pitchFamily="18" charset="0"/>
                                        </a:rPr>
                                      </m:ctrlPr>
                                    </m:accPr>
                                    <m:e>
                                      <m:r>
                                        <a:rPr lang="en-CA" sz="1800" i="1" smtClean="0">
                                          <a:latin typeface="Cambria Math" panose="02040503050406030204" pitchFamily="18" charset="0"/>
                                        </a:rPr>
                                        <m:t>𝑎</m:t>
                                      </m:r>
                                    </m:e>
                                  </m:acc>
                                </m:e>
                                <m:sup>
                                  <m:r>
                                    <a:rPr lang="en-CA" sz="1800" i="1" smtClean="0">
                                      <a:latin typeface="Cambria Math" panose="02040503050406030204" pitchFamily="18" charset="0"/>
                                    </a:rPr>
                                    <m:t>†</m:t>
                                  </m:r>
                                </m:sup>
                              </m:sSup>
                            </m:e>
                          </m:d>
                        </m:e>
                        <m:sup>
                          <m:r>
                            <a:rPr lang="en-CA" sz="1800" i="1" smtClean="0">
                              <a:latin typeface="Cambria Math" panose="02040503050406030204" pitchFamily="18" charset="0"/>
                            </a:rPr>
                            <m:t>2</m:t>
                          </m:r>
                        </m:sup>
                      </m:sSup>
                      <m:sSup>
                        <m:sSupPr>
                          <m:ctrlPr>
                            <a:rPr lang="en-CA" sz="1800" i="1" smtClean="0">
                              <a:latin typeface="Cambria Math" panose="02040503050406030204" pitchFamily="18" charset="0"/>
                            </a:rPr>
                          </m:ctrlPr>
                        </m:sSupPr>
                        <m:e>
                          <m:acc>
                            <m:accPr>
                              <m:chr m:val="̂"/>
                              <m:ctrlPr>
                                <a:rPr lang="en-CA" sz="1800" i="1" smtClean="0">
                                  <a:latin typeface="Cambria Math" panose="02040503050406030204" pitchFamily="18" charset="0"/>
                                </a:rPr>
                              </m:ctrlPr>
                            </m:accPr>
                            <m:e>
                              <m:r>
                                <a:rPr lang="en-CA" sz="1800" i="1" smtClean="0">
                                  <a:latin typeface="Cambria Math" panose="02040503050406030204" pitchFamily="18" charset="0"/>
                                </a:rPr>
                                <m:t>𝑎</m:t>
                              </m:r>
                            </m:e>
                          </m:acc>
                        </m:e>
                        <m:sup>
                          <m:r>
                            <a:rPr lang="en-CA" sz="1800" i="1" smtClean="0">
                              <a:latin typeface="Cambria Math" panose="02040503050406030204" pitchFamily="18" charset="0"/>
                            </a:rPr>
                            <m:t>2</m:t>
                          </m:r>
                        </m:sup>
                      </m:sSup>
                      <m:r>
                        <a:rPr lang="en-CA" sz="1800" i="1" smtClean="0">
                          <a:latin typeface="Cambria Math" panose="02040503050406030204" pitchFamily="18" charset="0"/>
                        </a:rPr>
                        <m:t>+</m:t>
                      </m:r>
                      <m:sSup>
                        <m:sSupPr>
                          <m:ctrlPr>
                            <a:rPr lang="en-CA" sz="1800" i="1">
                              <a:latin typeface="Cambria Math" panose="02040503050406030204" pitchFamily="18" charset="0"/>
                            </a:rPr>
                          </m:ctrlPr>
                        </m:sSupPr>
                        <m:e>
                          <m:acc>
                            <m:accPr>
                              <m:chr m:val="̂"/>
                              <m:ctrlPr>
                                <a:rPr lang="en-CA" sz="1800" i="1">
                                  <a:latin typeface="Cambria Math" panose="02040503050406030204" pitchFamily="18" charset="0"/>
                                </a:rPr>
                              </m:ctrlPr>
                            </m:accPr>
                            <m:e>
                              <m:r>
                                <a:rPr lang="en-CA" sz="1800" i="1">
                                  <a:latin typeface="Cambria Math" panose="02040503050406030204" pitchFamily="18" charset="0"/>
                                </a:rPr>
                                <m:t>𝑎</m:t>
                              </m:r>
                            </m:e>
                          </m:acc>
                        </m:e>
                        <m:sup>
                          <m:r>
                            <a:rPr lang="en-CA" sz="1800" i="1">
                              <a:latin typeface="Cambria Math" panose="02040503050406030204" pitchFamily="18" charset="0"/>
                            </a:rPr>
                            <m:t>†</m:t>
                          </m:r>
                        </m:sup>
                      </m:sSup>
                      <m:acc>
                        <m:accPr>
                          <m:chr m:val="̂"/>
                          <m:ctrlPr>
                            <a:rPr lang="en-CA" sz="1800" i="1">
                              <a:latin typeface="Cambria Math" panose="02040503050406030204" pitchFamily="18" charset="0"/>
                            </a:rPr>
                          </m:ctrlPr>
                        </m:accPr>
                        <m:e>
                          <m:r>
                            <a:rPr lang="en-CA" sz="1800" i="1">
                              <a:latin typeface="Cambria Math" panose="02040503050406030204" pitchFamily="18" charset="0"/>
                            </a:rPr>
                            <m:t>𝑎</m:t>
                          </m:r>
                        </m:e>
                      </m:acc>
                      <m:r>
                        <a:rPr lang="en-CA" sz="1800" i="1" smtClean="0">
                          <a:latin typeface="Cambria Math" panose="02040503050406030204" pitchFamily="18" charset="0"/>
                        </a:rPr>
                        <m:t>−</m:t>
                      </m:r>
                      <m:f>
                        <m:fPr>
                          <m:ctrlPr>
                            <a:rPr lang="en-CA" sz="1800" i="1" smtClean="0">
                              <a:latin typeface="Cambria Math" panose="02040503050406030204" pitchFamily="18" charset="0"/>
                            </a:rPr>
                          </m:ctrlPr>
                        </m:fPr>
                        <m:num>
                          <m:acc>
                            <m:accPr>
                              <m:chr m:val="̃"/>
                              <m:ctrlPr>
                                <a:rPr lang="en-CA" sz="1800" i="1" smtClean="0">
                                  <a:latin typeface="Cambria Math" panose="02040503050406030204" pitchFamily="18" charset="0"/>
                                </a:rPr>
                              </m:ctrlPr>
                            </m:accPr>
                            <m:e>
                              <m:r>
                                <a:rPr lang="en-CA" sz="1800" i="1" smtClean="0">
                                  <a:latin typeface="Cambria Math" panose="02040503050406030204" pitchFamily="18" charset="0"/>
                                </a:rPr>
                                <m:t>𝑔</m:t>
                              </m:r>
                            </m:e>
                          </m:acc>
                          <m:d>
                            <m:dPr>
                              <m:ctrlPr>
                                <a:rPr lang="en-CA" sz="1800" i="1" smtClean="0">
                                  <a:latin typeface="Cambria Math" panose="02040503050406030204" pitchFamily="18" charset="0"/>
                                </a:rPr>
                              </m:ctrlPr>
                            </m:dPr>
                            <m:e>
                              <m:r>
                                <a:rPr lang="en-CA" sz="1800" i="1" smtClean="0">
                                  <a:latin typeface="Cambria Math" panose="02040503050406030204" pitchFamily="18" charset="0"/>
                                </a:rPr>
                                <m:t>𝑡</m:t>
                              </m:r>
                            </m:e>
                          </m:d>
                        </m:num>
                        <m:den>
                          <m:r>
                            <a:rPr lang="en-CA" sz="1800" i="1" smtClean="0">
                              <a:latin typeface="Cambria Math" panose="02040503050406030204" pitchFamily="18" charset="0"/>
                            </a:rPr>
                            <m:t>2</m:t>
                          </m:r>
                        </m:den>
                      </m:f>
                      <m:sSup>
                        <m:sSupPr>
                          <m:ctrlPr>
                            <a:rPr lang="en-CA" sz="1800" i="1" smtClean="0">
                              <a:latin typeface="Cambria Math" panose="02040503050406030204" pitchFamily="18" charset="0"/>
                            </a:rPr>
                          </m:ctrlPr>
                        </m:sSupPr>
                        <m:e>
                          <m:d>
                            <m:dPr>
                              <m:ctrlPr>
                                <a:rPr lang="en-CA" sz="1800" i="1" smtClean="0">
                                  <a:latin typeface="Cambria Math" panose="02040503050406030204" pitchFamily="18" charset="0"/>
                                </a:rPr>
                              </m:ctrlPr>
                            </m:dPr>
                            <m:e>
                              <m:sSup>
                                <m:sSupPr>
                                  <m:ctrlPr>
                                    <a:rPr lang="en-CA" sz="1800" i="1">
                                      <a:latin typeface="Cambria Math" panose="02040503050406030204" pitchFamily="18" charset="0"/>
                                    </a:rPr>
                                  </m:ctrlPr>
                                </m:sSupPr>
                                <m:e>
                                  <m:acc>
                                    <m:accPr>
                                      <m:chr m:val="̂"/>
                                      <m:ctrlPr>
                                        <a:rPr lang="en-CA" sz="1800" i="1">
                                          <a:latin typeface="Cambria Math" panose="02040503050406030204" pitchFamily="18" charset="0"/>
                                        </a:rPr>
                                      </m:ctrlPr>
                                    </m:accPr>
                                    <m:e>
                                      <m:r>
                                        <a:rPr lang="en-CA" sz="1800" i="1">
                                          <a:latin typeface="Cambria Math" panose="02040503050406030204" pitchFamily="18" charset="0"/>
                                        </a:rPr>
                                        <m:t>𝑎</m:t>
                                      </m:r>
                                    </m:e>
                                  </m:acc>
                                </m:e>
                                <m:sup>
                                  <m:r>
                                    <a:rPr lang="en-CA" sz="1800" i="1">
                                      <a:latin typeface="Cambria Math" panose="02040503050406030204" pitchFamily="18" charset="0"/>
                                    </a:rPr>
                                    <m:t>†</m:t>
                                  </m:r>
                                </m:sup>
                              </m:sSup>
                              <m:r>
                                <m:rPr>
                                  <m:nor/>
                                </m:rPr>
                                <a:rPr lang="en-CA" sz="1800" dirty="0"/>
                                <m:t> </m:t>
                              </m:r>
                              <m:r>
                                <a:rPr lang="en-CA" sz="1800" i="1" dirty="0" smtClean="0">
                                  <a:latin typeface="Cambria Math" panose="02040503050406030204" pitchFamily="18" charset="0"/>
                                </a:rPr>
                                <m:t>+</m:t>
                              </m:r>
                              <m:acc>
                                <m:accPr>
                                  <m:chr m:val="̂"/>
                                  <m:ctrlPr>
                                    <a:rPr lang="en-CA" sz="1800" i="1">
                                      <a:latin typeface="Cambria Math" panose="02040503050406030204" pitchFamily="18" charset="0"/>
                                    </a:rPr>
                                  </m:ctrlPr>
                                </m:accPr>
                                <m:e>
                                  <m:r>
                                    <a:rPr lang="en-CA" sz="1800" i="1">
                                      <a:latin typeface="Cambria Math" panose="02040503050406030204" pitchFamily="18" charset="0"/>
                                    </a:rPr>
                                    <m:t>𝑎</m:t>
                                  </m:r>
                                </m:e>
                              </m:acc>
                            </m:e>
                          </m:d>
                        </m:e>
                        <m:sup>
                          <m:r>
                            <a:rPr lang="en-CA" sz="1800" smtClean="0">
                              <a:latin typeface="Cambria Math" panose="02040503050406030204" pitchFamily="18" charset="0"/>
                            </a:rPr>
                            <m:t>2</m:t>
                          </m:r>
                        </m:sup>
                      </m:sSup>
                      <m:r>
                        <a:rPr lang="en-CA" sz="1800" smtClean="0">
                          <a:latin typeface="Cambria Math" panose="02040503050406030204" pitchFamily="18" charset="0"/>
                        </a:rPr>
                        <m:t>+</m:t>
                      </m:r>
                      <m:f>
                        <m:fPr>
                          <m:ctrlPr>
                            <a:rPr lang="en-CA" sz="1800" i="1" smtClean="0">
                              <a:latin typeface="Cambria Math" panose="02040503050406030204" pitchFamily="18" charset="0"/>
                            </a:rPr>
                          </m:ctrlPr>
                        </m:fPr>
                        <m:num>
                          <m:r>
                            <a:rPr lang="en-CA" sz="1800" smtClean="0">
                              <a:latin typeface="Cambria Math" panose="02040503050406030204" pitchFamily="18" charset="0"/>
                            </a:rPr>
                            <m:t>1</m:t>
                          </m:r>
                        </m:num>
                        <m:den>
                          <m:r>
                            <a:rPr lang="en-CA" sz="1800" smtClean="0">
                              <a:latin typeface="Cambria Math" panose="02040503050406030204" pitchFamily="18" charset="0"/>
                            </a:rPr>
                            <m:t>2</m:t>
                          </m:r>
                        </m:den>
                      </m:f>
                    </m:oMath>
                  </m:oMathPara>
                </a14:m>
                <a:endParaRPr lang="en-US" sz="1800" dirty="0"/>
              </a:p>
            </p:txBody>
          </p:sp>
        </mc:Choice>
        <mc:Fallback xmlns="">
          <p:sp>
            <p:nvSpPr>
              <p:cNvPr id="7" name="TextBox 6">
                <a:extLst>
                  <a:ext uri="{FF2B5EF4-FFF2-40B4-BE49-F238E27FC236}">
                    <a16:creationId xmlns:a16="http://schemas.microsoft.com/office/drawing/2014/main" id="{32C177DB-5624-85ED-ECE5-B17B64BE7DF9}"/>
                  </a:ext>
                </a:extLst>
              </p:cNvPr>
              <p:cNvSpPr txBox="1">
                <a:spLocks noRot="1" noChangeAspect="1" noMove="1" noResize="1" noEditPoints="1" noAdjustHandles="1" noChangeArrowheads="1" noChangeShapeType="1" noTextEdit="1"/>
              </p:cNvSpPr>
              <p:nvPr/>
            </p:nvSpPr>
            <p:spPr>
              <a:xfrm>
                <a:off x="834449" y="915566"/>
                <a:ext cx="6903044" cy="703169"/>
              </a:xfrm>
              <a:prstGeom prst="rect">
                <a:avLst/>
              </a:prstGeom>
              <a:blipFill>
                <a:blip r:embed="rId4"/>
                <a:stretch>
                  <a:fillRect/>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74B7BFC5-C740-ABF9-BA6F-3E2F7DC30441}"/>
              </a:ext>
            </a:extLst>
          </p:cNvPr>
          <p:cNvGrpSpPr/>
          <p:nvPr/>
        </p:nvGrpSpPr>
        <p:grpSpPr>
          <a:xfrm>
            <a:off x="107504" y="1635646"/>
            <a:ext cx="4019526" cy="3238500"/>
            <a:chOff x="107504" y="1635646"/>
            <a:chExt cx="4019526" cy="3238500"/>
          </a:xfrm>
        </p:grpSpPr>
        <p:grpSp>
          <p:nvGrpSpPr>
            <p:cNvPr id="16" name="Group 15">
              <a:extLst>
                <a:ext uri="{FF2B5EF4-FFF2-40B4-BE49-F238E27FC236}">
                  <a16:creationId xmlns:a16="http://schemas.microsoft.com/office/drawing/2014/main" id="{55011FD3-BD0E-3986-988B-1B73AA91AD21}"/>
                </a:ext>
              </a:extLst>
            </p:cNvPr>
            <p:cNvGrpSpPr/>
            <p:nvPr/>
          </p:nvGrpSpPr>
          <p:grpSpPr>
            <a:xfrm>
              <a:off x="107504" y="1635646"/>
              <a:ext cx="3931419" cy="3238500"/>
              <a:chOff x="107504" y="1635646"/>
              <a:chExt cx="3931419" cy="3238500"/>
            </a:xfrm>
          </p:grpSpPr>
          <p:pic>
            <p:nvPicPr>
              <p:cNvPr id="2" name="Picture 1">
                <a:extLst>
                  <a:ext uri="{FF2B5EF4-FFF2-40B4-BE49-F238E27FC236}">
                    <a16:creationId xmlns:a16="http://schemas.microsoft.com/office/drawing/2014/main" id="{47A7DA73-CEFD-6859-8FE7-F5A732BAA840}"/>
                  </a:ext>
                </a:extLst>
              </p:cNvPr>
              <p:cNvPicPr>
                <a:picLocks noChangeAspect="1"/>
              </p:cNvPicPr>
              <p:nvPr/>
            </p:nvPicPr>
            <p:blipFill rotWithShape="1">
              <a:blip r:embed="rId5"/>
              <a:srcRect r="49418"/>
              <a:stretch/>
            </p:blipFill>
            <p:spPr>
              <a:xfrm>
                <a:off x="107504" y="1635646"/>
                <a:ext cx="3931419" cy="3238500"/>
              </a:xfrm>
              <a:prstGeom prst="rect">
                <a:avLst/>
              </a:prstGeom>
            </p:spPr>
          </p:pic>
          <p:grpSp>
            <p:nvGrpSpPr>
              <p:cNvPr id="13" name="Group 12">
                <a:extLst>
                  <a:ext uri="{FF2B5EF4-FFF2-40B4-BE49-F238E27FC236}">
                    <a16:creationId xmlns:a16="http://schemas.microsoft.com/office/drawing/2014/main" id="{4DB4016F-BEA9-4988-9E2D-E4C2964031D9}"/>
                  </a:ext>
                </a:extLst>
              </p:cNvPr>
              <p:cNvGrpSpPr/>
              <p:nvPr/>
            </p:nvGrpSpPr>
            <p:grpSpPr>
              <a:xfrm>
                <a:off x="755576" y="1635647"/>
                <a:ext cx="724545" cy="2717383"/>
                <a:chOff x="1045555" y="1748781"/>
                <a:chExt cx="648070" cy="2427112"/>
              </a:xfrm>
            </p:grpSpPr>
            <p:cxnSp>
              <p:nvCxnSpPr>
                <p:cNvPr id="8" name="Straight Arrow Connector 7">
                  <a:extLst>
                    <a:ext uri="{FF2B5EF4-FFF2-40B4-BE49-F238E27FC236}">
                      <a16:creationId xmlns:a16="http://schemas.microsoft.com/office/drawing/2014/main" id="{A3E8334F-7B9D-8BA4-5903-5FE583212CD2}"/>
                    </a:ext>
                  </a:extLst>
                </p:cNvPr>
                <p:cNvCxnSpPr>
                  <a:cxnSpLocks/>
                </p:cNvCxnSpPr>
                <p:nvPr/>
              </p:nvCxnSpPr>
              <p:spPr>
                <a:xfrm flipV="1">
                  <a:off x="1369590" y="1748781"/>
                  <a:ext cx="0" cy="2427112"/>
                </a:xfrm>
                <a:prstGeom prst="straightConnector1">
                  <a:avLst/>
                </a:prstGeom>
                <a:ln>
                  <a:solidFill>
                    <a:schemeClr val="accent1"/>
                  </a:solidFill>
                  <a:prstDash val="sysDot"/>
                  <a:headEnd type="none" w="med" len="med"/>
                  <a:tailEnd type="none" w="med" len="med"/>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FC5ED5E-EDA6-26B3-3F00-AD0A431B53BB}"/>
                        </a:ext>
                      </a:extLst>
                    </p:cNvPr>
                    <p:cNvSpPr txBox="1"/>
                    <p:nvPr/>
                  </p:nvSpPr>
                  <p:spPr>
                    <a:xfrm>
                      <a:off x="1045555" y="3386718"/>
                      <a:ext cx="648070" cy="415498"/>
                    </a:xfrm>
                    <a:prstGeom prst="rect">
                      <a:avLst/>
                    </a:prstGeom>
                    <a:solidFill>
                      <a:schemeClr val="bg1"/>
                    </a:solidFill>
                  </p:spPr>
                  <p:txBody>
                    <a:bodyPr wrap="square" rtlCol="0">
                      <a:spAutoFit/>
                    </a:bodyPr>
                    <a:lstStyle/>
                    <a:p>
                      <a:pPr algn="ctr"/>
                      <a:r>
                        <a:rPr lang="en-US" sz="1050" dirty="0"/>
                        <a:t>Pulse</a:t>
                      </a:r>
                    </a:p>
                    <a:p>
                      <a:pPr algn="ctr"/>
                      <a14:m>
                        <m:oMathPara xmlns:m="http://schemas.openxmlformats.org/officeDocument/2006/math">
                          <m:oMathParaPr>
                            <m:jc m:val="centerGroup"/>
                          </m:oMathParaPr>
                          <m:oMath xmlns:m="http://schemas.openxmlformats.org/officeDocument/2006/math">
                            <m:r>
                              <a:rPr lang="en-CA" sz="1050" b="0" i="1" smtClean="0">
                                <a:latin typeface="Cambria Math" panose="02040503050406030204" pitchFamily="18" charset="0"/>
                              </a:rPr>
                              <m:t>𝜏</m:t>
                            </m:r>
                            <m:r>
                              <a:rPr lang="en-CA" sz="1050" b="0" i="1" smtClean="0">
                                <a:latin typeface="Cambria Math" panose="02040503050406030204" pitchFamily="18" charset="0"/>
                              </a:rPr>
                              <m:t>=0.5</m:t>
                            </m:r>
                          </m:oMath>
                        </m:oMathPara>
                      </a14:m>
                      <a:endParaRPr lang="en-US" sz="1050" dirty="0"/>
                    </a:p>
                  </p:txBody>
                </p:sp>
              </mc:Choice>
              <mc:Fallback xmlns="">
                <p:sp>
                  <p:nvSpPr>
                    <p:cNvPr id="9" name="TextBox 8">
                      <a:extLst>
                        <a:ext uri="{FF2B5EF4-FFF2-40B4-BE49-F238E27FC236}">
                          <a16:creationId xmlns:a16="http://schemas.microsoft.com/office/drawing/2014/main" id="{7FC5ED5E-EDA6-26B3-3F00-AD0A431B53BB}"/>
                        </a:ext>
                      </a:extLst>
                    </p:cNvPr>
                    <p:cNvSpPr txBox="1">
                      <a:spLocks noRot="1" noChangeAspect="1" noMove="1" noResize="1" noEditPoints="1" noAdjustHandles="1" noChangeArrowheads="1" noChangeShapeType="1" noTextEdit="1"/>
                    </p:cNvSpPr>
                    <p:nvPr/>
                  </p:nvSpPr>
                  <p:spPr>
                    <a:xfrm>
                      <a:off x="1045555" y="3386718"/>
                      <a:ext cx="648070" cy="415498"/>
                    </a:xfrm>
                    <a:prstGeom prst="rect">
                      <a:avLst/>
                    </a:prstGeom>
                    <a:blipFill>
                      <a:blip r:embed="rId6"/>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B8EBD2B9-7FEF-83EE-EDD6-CF4C18088C29}"/>
                    </a:ext>
                  </a:extLst>
                </p:cNvPr>
                <p:cNvCxnSpPr>
                  <a:cxnSpLocks/>
                  <a:stCxn id="9" idx="0"/>
                </p:cNvCxnSpPr>
                <p:nvPr/>
              </p:nvCxnSpPr>
              <p:spPr>
                <a:xfrm flipV="1">
                  <a:off x="1369590" y="3075806"/>
                  <a:ext cx="0" cy="310912"/>
                </a:xfrm>
                <a:prstGeom prst="straightConnector1">
                  <a:avLst/>
                </a:prstGeom>
                <a:ln w="12700">
                  <a:tailEnd type="stealth"/>
                </a:ln>
                <a:effectLst/>
              </p:spPr>
              <p:style>
                <a:lnRef idx="2">
                  <a:schemeClr val="accent1"/>
                </a:lnRef>
                <a:fillRef idx="0">
                  <a:schemeClr val="accent1"/>
                </a:fillRef>
                <a:effectRef idx="1">
                  <a:schemeClr val="accent1"/>
                </a:effectRef>
                <a:fontRef idx="minor">
                  <a:schemeClr val="tx1"/>
                </a:fontRef>
              </p:style>
            </p:cxnSp>
          </p:grpSp>
        </p:grpSp>
        <p:sp>
          <p:nvSpPr>
            <p:cNvPr id="20" name="TextBox 19">
              <a:extLst>
                <a:ext uri="{FF2B5EF4-FFF2-40B4-BE49-F238E27FC236}">
                  <a16:creationId xmlns:a16="http://schemas.microsoft.com/office/drawing/2014/main" id="{3A21A0CB-5DA5-1F34-E846-52AED339CAA7}"/>
                </a:ext>
              </a:extLst>
            </p:cNvPr>
            <p:cNvSpPr txBox="1"/>
            <p:nvPr/>
          </p:nvSpPr>
          <p:spPr>
            <a:xfrm>
              <a:off x="1260976" y="2053500"/>
              <a:ext cx="783774" cy="253916"/>
            </a:xfrm>
            <a:prstGeom prst="rect">
              <a:avLst/>
            </a:prstGeom>
            <a:solidFill>
              <a:schemeClr val="bg1"/>
            </a:solidFill>
          </p:spPr>
          <p:txBody>
            <a:bodyPr wrap="square" rtlCol="0">
              <a:spAutoFit/>
            </a:bodyPr>
            <a:lstStyle/>
            <a:p>
              <a:pPr algn="ctr"/>
              <a:r>
                <a:rPr lang="en-CA" sz="1050" dirty="0"/>
                <a:t>Echo</a:t>
              </a:r>
              <a:endParaRPr lang="en-US" sz="1050" dirty="0"/>
            </a:p>
          </p:txBody>
        </p:sp>
        <p:sp>
          <p:nvSpPr>
            <p:cNvPr id="23" name="TextBox 22">
              <a:extLst>
                <a:ext uri="{FF2B5EF4-FFF2-40B4-BE49-F238E27FC236}">
                  <a16:creationId xmlns:a16="http://schemas.microsoft.com/office/drawing/2014/main" id="{254A6D93-9107-D36D-74BF-E9618E806161}"/>
                </a:ext>
              </a:extLst>
            </p:cNvPr>
            <p:cNvSpPr txBox="1"/>
            <p:nvPr/>
          </p:nvSpPr>
          <p:spPr>
            <a:xfrm>
              <a:off x="2339752" y="2503732"/>
              <a:ext cx="783774" cy="253916"/>
            </a:xfrm>
            <a:prstGeom prst="rect">
              <a:avLst/>
            </a:prstGeom>
            <a:solidFill>
              <a:schemeClr val="bg1"/>
            </a:solidFill>
          </p:spPr>
          <p:txBody>
            <a:bodyPr wrap="square" rtlCol="0">
              <a:spAutoFit/>
            </a:bodyPr>
            <a:lstStyle/>
            <a:p>
              <a:pPr algn="ctr"/>
              <a:r>
                <a:rPr lang="en-CA" sz="1050" dirty="0"/>
                <a:t>Echo</a:t>
              </a:r>
              <a:endParaRPr lang="en-US" sz="1050" dirty="0"/>
            </a:p>
          </p:txBody>
        </p:sp>
        <p:sp>
          <p:nvSpPr>
            <p:cNvPr id="28" name="TextBox 27">
              <a:extLst>
                <a:ext uri="{FF2B5EF4-FFF2-40B4-BE49-F238E27FC236}">
                  <a16:creationId xmlns:a16="http://schemas.microsoft.com/office/drawing/2014/main" id="{B45BF7E7-6D3B-364B-89A1-3A166BDDED6F}"/>
                </a:ext>
              </a:extLst>
            </p:cNvPr>
            <p:cNvSpPr txBox="1"/>
            <p:nvPr/>
          </p:nvSpPr>
          <p:spPr>
            <a:xfrm>
              <a:off x="3123193" y="2048090"/>
              <a:ext cx="1003837" cy="253916"/>
            </a:xfrm>
            <a:prstGeom prst="rect">
              <a:avLst/>
            </a:prstGeom>
            <a:solidFill>
              <a:schemeClr val="bg1"/>
            </a:solidFill>
          </p:spPr>
          <p:txBody>
            <a:bodyPr wrap="square" rtlCol="0">
              <a:spAutoFit/>
            </a:bodyPr>
            <a:lstStyle/>
            <a:p>
              <a:pPr algn="ctr"/>
              <a:r>
                <a:rPr lang="en-CA" sz="1050" dirty="0"/>
                <a:t>Half Revival</a:t>
              </a:r>
              <a:endParaRPr lang="en-US" sz="1050" dirty="0"/>
            </a:p>
          </p:txBody>
        </p:sp>
      </p:grpSp>
      <p:grpSp>
        <p:nvGrpSpPr>
          <p:cNvPr id="35" name="Group 34">
            <a:extLst>
              <a:ext uri="{FF2B5EF4-FFF2-40B4-BE49-F238E27FC236}">
                <a16:creationId xmlns:a16="http://schemas.microsoft.com/office/drawing/2014/main" id="{0D915EB6-175E-2FB5-768C-2646BF8F2C87}"/>
              </a:ext>
            </a:extLst>
          </p:cNvPr>
          <p:cNvGrpSpPr/>
          <p:nvPr/>
        </p:nvGrpSpPr>
        <p:grpSpPr>
          <a:xfrm>
            <a:off x="4062784" y="1635645"/>
            <a:ext cx="3908488" cy="3238501"/>
            <a:chOff x="4062784" y="1635645"/>
            <a:chExt cx="3908488" cy="3238501"/>
          </a:xfrm>
        </p:grpSpPr>
        <p:grpSp>
          <p:nvGrpSpPr>
            <p:cNvPr id="18" name="Group 17">
              <a:extLst>
                <a:ext uri="{FF2B5EF4-FFF2-40B4-BE49-F238E27FC236}">
                  <a16:creationId xmlns:a16="http://schemas.microsoft.com/office/drawing/2014/main" id="{49C798D3-3DE1-AF05-A77C-72DEAF4FAC0D}"/>
                </a:ext>
              </a:extLst>
            </p:cNvPr>
            <p:cNvGrpSpPr/>
            <p:nvPr/>
          </p:nvGrpSpPr>
          <p:grpSpPr>
            <a:xfrm>
              <a:off x="4062784" y="1635645"/>
              <a:ext cx="3817120" cy="3238501"/>
              <a:chOff x="4062784" y="1635645"/>
              <a:chExt cx="3817120" cy="3238501"/>
            </a:xfrm>
          </p:grpSpPr>
          <p:pic>
            <p:nvPicPr>
              <p:cNvPr id="4" name="Picture 3">
                <a:extLst>
                  <a:ext uri="{FF2B5EF4-FFF2-40B4-BE49-F238E27FC236}">
                    <a16:creationId xmlns:a16="http://schemas.microsoft.com/office/drawing/2014/main" id="{1F2E8E6A-8016-5C92-D891-317BE2B4122D}"/>
                  </a:ext>
                </a:extLst>
              </p:cNvPr>
              <p:cNvPicPr>
                <a:picLocks noChangeAspect="1"/>
              </p:cNvPicPr>
              <p:nvPr/>
            </p:nvPicPr>
            <p:blipFill rotWithShape="1">
              <a:blip r:embed="rId5"/>
              <a:srcRect l="50889"/>
              <a:stretch/>
            </p:blipFill>
            <p:spPr>
              <a:xfrm>
                <a:off x="4062784" y="1635646"/>
                <a:ext cx="3817120" cy="3238500"/>
              </a:xfrm>
              <a:prstGeom prst="rect">
                <a:avLst/>
              </a:prstGeom>
            </p:spPr>
          </p:pic>
          <p:grpSp>
            <p:nvGrpSpPr>
              <p:cNvPr id="24" name="Group 23">
                <a:extLst>
                  <a:ext uri="{FF2B5EF4-FFF2-40B4-BE49-F238E27FC236}">
                    <a16:creationId xmlns:a16="http://schemas.microsoft.com/office/drawing/2014/main" id="{7BE4D535-C860-6BFD-82F9-E7376FE0573B}"/>
                  </a:ext>
                </a:extLst>
              </p:cNvPr>
              <p:cNvGrpSpPr/>
              <p:nvPr/>
            </p:nvGrpSpPr>
            <p:grpSpPr>
              <a:xfrm>
                <a:off x="4567535" y="1635645"/>
                <a:ext cx="724545" cy="2728539"/>
                <a:chOff x="1045555" y="1738816"/>
                <a:chExt cx="648070" cy="2437077"/>
              </a:xfrm>
            </p:grpSpPr>
            <p:cxnSp>
              <p:nvCxnSpPr>
                <p:cNvPr id="25" name="Straight Arrow Connector 24">
                  <a:extLst>
                    <a:ext uri="{FF2B5EF4-FFF2-40B4-BE49-F238E27FC236}">
                      <a16:creationId xmlns:a16="http://schemas.microsoft.com/office/drawing/2014/main" id="{35AD30BC-BF67-11F1-AD20-8F18FF823BA7}"/>
                    </a:ext>
                  </a:extLst>
                </p:cNvPr>
                <p:cNvCxnSpPr>
                  <a:cxnSpLocks/>
                </p:cNvCxnSpPr>
                <p:nvPr/>
              </p:nvCxnSpPr>
              <p:spPr>
                <a:xfrm flipV="1">
                  <a:off x="1342571" y="1738816"/>
                  <a:ext cx="0" cy="2437077"/>
                </a:xfrm>
                <a:prstGeom prst="straightConnector1">
                  <a:avLst/>
                </a:prstGeom>
                <a:ln>
                  <a:solidFill>
                    <a:schemeClr val="accent1"/>
                  </a:solidFill>
                  <a:prstDash val="sysDot"/>
                  <a:headEnd type="none" w="med" len="med"/>
                  <a:tailEnd type="none" w="med" len="med"/>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3D66CDC-680C-900C-94A0-12A144EDD13C}"/>
                        </a:ext>
                      </a:extLst>
                    </p:cNvPr>
                    <p:cNvSpPr txBox="1"/>
                    <p:nvPr/>
                  </p:nvSpPr>
                  <p:spPr>
                    <a:xfrm>
                      <a:off x="1045555" y="3382016"/>
                      <a:ext cx="648070" cy="415498"/>
                    </a:xfrm>
                    <a:prstGeom prst="rect">
                      <a:avLst/>
                    </a:prstGeom>
                    <a:solidFill>
                      <a:schemeClr val="bg1"/>
                    </a:solidFill>
                  </p:spPr>
                  <p:txBody>
                    <a:bodyPr wrap="square" rtlCol="0">
                      <a:spAutoFit/>
                    </a:bodyPr>
                    <a:lstStyle/>
                    <a:p>
                      <a:pPr algn="ctr"/>
                      <a:r>
                        <a:rPr lang="en-US" sz="1050" dirty="0"/>
                        <a:t>Pulse</a:t>
                      </a:r>
                    </a:p>
                    <a:p>
                      <a:pPr algn="ctr"/>
                      <a14:m>
                        <m:oMathPara xmlns:m="http://schemas.openxmlformats.org/officeDocument/2006/math">
                          <m:oMathParaPr>
                            <m:jc m:val="centerGroup"/>
                          </m:oMathParaPr>
                          <m:oMath xmlns:m="http://schemas.openxmlformats.org/officeDocument/2006/math">
                            <m:r>
                              <a:rPr lang="en-CA" sz="1050" b="0" i="1" smtClean="0">
                                <a:latin typeface="Cambria Math" panose="02040503050406030204" pitchFamily="18" charset="0"/>
                              </a:rPr>
                              <m:t>𝜏</m:t>
                            </m:r>
                            <m:r>
                              <a:rPr lang="en-CA" sz="1050" b="0" i="1" smtClean="0">
                                <a:latin typeface="Cambria Math" panose="02040503050406030204" pitchFamily="18" charset="0"/>
                              </a:rPr>
                              <m:t>=0.5</m:t>
                            </m:r>
                          </m:oMath>
                        </m:oMathPara>
                      </a14:m>
                      <a:endParaRPr lang="en-US" sz="1050" dirty="0"/>
                    </a:p>
                  </p:txBody>
                </p:sp>
              </mc:Choice>
              <mc:Fallback xmlns="">
                <p:sp>
                  <p:nvSpPr>
                    <p:cNvPr id="26" name="TextBox 25">
                      <a:extLst>
                        <a:ext uri="{FF2B5EF4-FFF2-40B4-BE49-F238E27FC236}">
                          <a16:creationId xmlns:a16="http://schemas.microsoft.com/office/drawing/2014/main" id="{A3D66CDC-680C-900C-94A0-12A144EDD13C}"/>
                        </a:ext>
                      </a:extLst>
                    </p:cNvPr>
                    <p:cNvSpPr txBox="1">
                      <a:spLocks noRot="1" noChangeAspect="1" noMove="1" noResize="1" noEditPoints="1" noAdjustHandles="1" noChangeArrowheads="1" noChangeShapeType="1" noTextEdit="1"/>
                    </p:cNvSpPr>
                    <p:nvPr/>
                  </p:nvSpPr>
                  <p:spPr>
                    <a:xfrm>
                      <a:off x="1045555" y="3382016"/>
                      <a:ext cx="648070" cy="415498"/>
                    </a:xfrm>
                    <a:prstGeom prst="rect">
                      <a:avLst/>
                    </a:prstGeom>
                    <a:blipFill>
                      <a:blip r:embed="rId7"/>
                      <a:stretch>
                        <a:fillRect/>
                      </a:stretch>
                    </a:blipFill>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D612BA89-99CE-B31E-15E6-D414332C8171}"/>
                    </a:ext>
                  </a:extLst>
                </p:cNvPr>
                <p:cNvCxnSpPr>
                  <a:cxnSpLocks/>
                </p:cNvCxnSpPr>
                <p:nvPr/>
              </p:nvCxnSpPr>
              <p:spPr>
                <a:xfrm flipV="1">
                  <a:off x="1342571" y="3071104"/>
                  <a:ext cx="0" cy="310912"/>
                </a:xfrm>
                <a:prstGeom prst="straightConnector1">
                  <a:avLst/>
                </a:prstGeom>
                <a:ln w="12700">
                  <a:tailEnd type="stealth"/>
                </a:ln>
                <a:effectLst/>
              </p:spPr>
              <p:style>
                <a:lnRef idx="2">
                  <a:schemeClr val="accent1"/>
                </a:lnRef>
                <a:fillRef idx="0">
                  <a:schemeClr val="accent1"/>
                </a:fillRef>
                <a:effectRef idx="1">
                  <a:schemeClr val="accent1"/>
                </a:effectRef>
                <a:fontRef idx="minor">
                  <a:schemeClr val="tx1"/>
                </a:fontRef>
              </p:style>
            </p:cxnSp>
          </p:grpSp>
        </p:grpSp>
        <p:sp>
          <p:nvSpPr>
            <p:cNvPr id="30" name="TextBox 29">
              <a:extLst>
                <a:ext uri="{FF2B5EF4-FFF2-40B4-BE49-F238E27FC236}">
                  <a16:creationId xmlns:a16="http://schemas.microsoft.com/office/drawing/2014/main" id="{44C83DCC-164A-47B6-A369-32C232084273}"/>
                </a:ext>
              </a:extLst>
            </p:cNvPr>
            <p:cNvSpPr txBox="1"/>
            <p:nvPr/>
          </p:nvSpPr>
          <p:spPr>
            <a:xfrm>
              <a:off x="5026686" y="2324678"/>
              <a:ext cx="783774" cy="253916"/>
            </a:xfrm>
            <a:prstGeom prst="rect">
              <a:avLst/>
            </a:prstGeom>
            <a:solidFill>
              <a:schemeClr val="bg1"/>
            </a:solidFill>
          </p:spPr>
          <p:txBody>
            <a:bodyPr wrap="square" rtlCol="0">
              <a:spAutoFit/>
            </a:bodyPr>
            <a:lstStyle/>
            <a:p>
              <a:pPr algn="ctr"/>
              <a:r>
                <a:rPr lang="en-CA" sz="1050" dirty="0"/>
                <a:t>Echo</a:t>
              </a:r>
              <a:endParaRPr lang="en-US" sz="1050" dirty="0"/>
            </a:p>
          </p:txBody>
        </p:sp>
        <p:sp>
          <p:nvSpPr>
            <p:cNvPr id="32" name="TextBox 31">
              <a:extLst>
                <a:ext uri="{FF2B5EF4-FFF2-40B4-BE49-F238E27FC236}">
                  <a16:creationId xmlns:a16="http://schemas.microsoft.com/office/drawing/2014/main" id="{CFEFC059-415B-C93F-ADFA-D0A237DAA640}"/>
                </a:ext>
              </a:extLst>
            </p:cNvPr>
            <p:cNvSpPr txBox="1"/>
            <p:nvPr/>
          </p:nvSpPr>
          <p:spPr>
            <a:xfrm>
              <a:off x="6020049" y="2577769"/>
              <a:ext cx="783774" cy="253916"/>
            </a:xfrm>
            <a:prstGeom prst="rect">
              <a:avLst/>
            </a:prstGeom>
            <a:solidFill>
              <a:schemeClr val="bg1"/>
            </a:solidFill>
          </p:spPr>
          <p:txBody>
            <a:bodyPr wrap="square" rtlCol="0">
              <a:spAutoFit/>
            </a:bodyPr>
            <a:lstStyle/>
            <a:p>
              <a:pPr algn="ctr"/>
              <a:r>
                <a:rPr lang="en-CA" sz="1050" dirty="0"/>
                <a:t>Echo</a:t>
              </a:r>
              <a:endParaRPr lang="en-US" sz="1050" dirty="0"/>
            </a:p>
          </p:txBody>
        </p:sp>
        <p:sp>
          <p:nvSpPr>
            <p:cNvPr id="33" name="TextBox 32">
              <a:extLst>
                <a:ext uri="{FF2B5EF4-FFF2-40B4-BE49-F238E27FC236}">
                  <a16:creationId xmlns:a16="http://schemas.microsoft.com/office/drawing/2014/main" id="{07AC7A00-55A9-1D37-FEFB-A2FDCF5FFE79}"/>
                </a:ext>
              </a:extLst>
            </p:cNvPr>
            <p:cNvSpPr txBox="1"/>
            <p:nvPr/>
          </p:nvSpPr>
          <p:spPr>
            <a:xfrm>
              <a:off x="6967435" y="2175048"/>
              <a:ext cx="1003837" cy="253916"/>
            </a:xfrm>
            <a:prstGeom prst="rect">
              <a:avLst/>
            </a:prstGeom>
            <a:solidFill>
              <a:schemeClr val="bg1"/>
            </a:solidFill>
          </p:spPr>
          <p:txBody>
            <a:bodyPr wrap="square" rtlCol="0">
              <a:spAutoFit/>
            </a:bodyPr>
            <a:lstStyle/>
            <a:p>
              <a:pPr algn="ctr"/>
              <a:r>
                <a:rPr lang="en-CA" sz="1050" dirty="0"/>
                <a:t>Half Revival</a:t>
              </a:r>
              <a:endParaRPr lang="en-US" sz="1050" dirty="0"/>
            </a:p>
          </p:txBody>
        </p:sp>
      </p:grpSp>
      <p:sp>
        <p:nvSpPr>
          <p:cNvPr id="36" name="Rectangle 35">
            <a:extLst>
              <a:ext uri="{FF2B5EF4-FFF2-40B4-BE49-F238E27FC236}">
                <a16:creationId xmlns:a16="http://schemas.microsoft.com/office/drawing/2014/main" id="{3E4BFE36-F621-E874-EDFE-F51845A74EA6}"/>
              </a:ext>
            </a:extLst>
          </p:cNvPr>
          <p:cNvSpPr/>
          <p:nvPr/>
        </p:nvSpPr>
        <p:spPr>
          <a:xfrm>
            <a:off x="4269673" y="972194"/>
            <a:ext cx="1750376" cy="540000"/>
          </a:xfrm>
          <a:prstGeom prst="rect">
            <a:avLst/>
          </a:prstGeom>
          <a:noFill/>
          <a:ln>
            <a:solidFill>
              <a:srgbClr val="FF821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EA0B64EC-6C0B-AF78-0D9B-950FE0E95ED5}"/>
              </a:ext>
            </a:extLst>
          </p:cNvPr>
          <p:cNvSpPr txBox="1"/>
          <p:nvPr/>
        </p:nvSpPr>
        <p:spPr>
          <a:xfrm>
            <a:off x="5004048" y="2639553"/>
            <a:ext cx="855781" cy="253916"/>
          </a:xfrm>
          <a:prstGeom prst="rect">
            <a:avLst/>
          </a:prstGeom>
          <a:solidFill>
            <a:schemeClr val="bg1"/>
          </a:solidFill>
        </p:spPr>
        <p:txBody>
          <a:bodyPr wrap="square" rtlCol="0">
            <a:spAutoFit/>
          </a:bodyPr>
          <a:lstStyle/>
          <a:p>
            <a:pPr algn="ctr"/>
            <a:r>
              <a:rPr lang="en-CA" sz="1050" dirty="0"/>
              <a:t>Squeezing</a:t>
            </a:r>
            <a:endParaRPr lang="en-US" sz="1050" dirty="0"/>
          </a:p>
        </p:txBody>
      </p:sp>
    </p:spTree>
    <p:extLst>
      <p:ext uri="{BB962C8B-B14F-4D97-AF65-F5344CB8AC3E}">
        <p14:creationId xmlns:p14="http://schemas.microsoft.com/office/powerpoint/2010/main" val="36247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3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3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6" name="Text Placeholder 1">
                <a:extLst>
                  <a:ext uri="{FF2B5EF4-FFF2-40B4-BE49-F238E27FC236}">
                    <a16:creationId xmlns:a16="http://schemas.microsoft.com/office/drawing/2014/main" id="{AC4B0009-7FAF-2D31-8C2B-FA956A0BAFD6}"/>
                  </a:ext>
                </a:extLst>
              </p:cNvPr>
              <p:cNvSpPr>
                <a:spLocks noGrp="1"/>
              </p:cNvSpPr>
              <p:nvPr>
                <p:ph type="body" sz="quarter" idx="13"/>
              </p:nvPr>
            </p:nvSpPr>
            <p:spPr/>
            <p:txBody>
              <a:bodyPr/>
              <a:lstStyle/>
              <a:p>
                <a:r>
                  <a:rPr lang="en-CA" sz="1400" dirty="0"/>
                  <a:t>Squeezed coherent state</a:t>
                </a:r>
              </a:p>
              <a:p>
                <a14:m>
                  <m:oMath xmlns:m="http://schemas.openxmlformats.org/officeDocument/2006/math">
                    <m:r>
                      <a:rPr lang="en-CA" sz="1400" b="1" i="1" smtClean="0">
                        <a:latin typeface="Cambria Math" panose="02040503050406030204" pitchFamily="18" charset="0"/>
                      </a:rPr>
                      <m:t>𝒕</m:t>
                    </m:r>
                    <m:r>
                      <a:rPr lang="en-CA" sz="1400" b="1" i="1" smtClean="0">
                        <a:latin typeface="Cambria Math" panose="02040503050406030204" pitchFamily="18" charset="0"/>
                      </a:rPr>
                      <m:t>=</m:t>
                    </m:r>
                    <m:r>
                      <a:rPr lang="en-CA" sz="1400" b="1" i="0" smtClean="0">
                        <a:latin typeface="Cambria Math" panose="02040503050406030204" pitchFamily="18" charset="0"/>
                      </a:rPr>
                      <m:t>𝟎</m:t>
                    </m:r>
                  </m:oMath>
                </a14:m>
                <a:r>
                  <a:rPr lang="en-CA" sz="1400" dirty="0"/>
                  <a:t>: </a:t>
                </a:r>
                <a14:m>
                  <m:oMath xmlns:m="http://schemas.openxmlformats.org/officeDocument/2006/math">
                    <m:r>
                      <a:rPr lang="en-CA" sz="1400">
                        <a:latin typeface="Cambria Math" panose="02040503050406030204" pitchFamily="18" charset="0"/>
                      </a:rPr>
                      <m:t>|</m:t>
                    </m:r>
                    <m:r>
                      <a:rPr lang="en-CA" sz="1400" i="1">
                        <a:latin typeface="Cambria Math" panose="02040503050406030204" pitchFamily="18" charset="0"/>
                      </a:rPr>
                      <m:t>𝛼</m:t>
                    </m:r>
                    <m:r>
                      <a:rPr lang="en-CA" sz="1400" i="1">
                        <a:latin typeface="Cambria Math" panose="02040503050406030204" pitchFamily="18" charset="0"/>
                      </a:rPr>
                      <m:t>⟩</m:t>
                    </m:r>
                  </m:oMath>
                </a14:m>
                <a:r>
                  <a:rPr lang="en-CA" sz="1400" dirty="0"/>
                  <a:t> saturates the uncertainty relation </a:t>
                </a:r>
                <a14:m>
                  <m:oMath xmlns:m="http://schemas.openxmlformats.org/officeDocument/2006/math">
                    <m:r>
                      <m:rPr>
                        <m:sty m:val="p"/>
                      </m:rPr>
                      <a:rPr lang="en-CA" sz="1400" i="0" smtClean="0">
                        <a:latin typeface="Cambria Math" panose="02040503050406030204" pitchFamily="18" charset="0"/>
                      </a:rPr>
                      <m:t>Δ</m:t>
                    </m:r>
                    <m:r>
                      <a:rPr lang="en-CA" sz="1400" b="0" i="1" smtClean="0">
                        <a:latin typeface="Cambria Math" panose="02040503050406030204" pitchFamily="18" charset="0"/>
                      </a:rPr>
                      <m:t>𝑥</m:t>
                    </m:r>
                    <m:r>
                      <m:rPr>
                        <m:sty m:val="p"/>
                      </m:rPr>
                      <a:rPr lang="en-CA" sz="1400" b="0" i="0" smtClean="0">
                        <a:latin typeface="Cambria Math" panose="02040503050406030204" pitchFamily="18" charset="0"/>
                      </a:rPr>
                      <m:t>Δ</m:t>
                    </m:r>
                    <m:r>
                      <a:rPr lang="en-CA" sz="1400" b="0" i="1" smtClean="0">
                        <a:latin typeface="Cambria Math" panose="02040503050406030204" pitchFamily="18" charset="0"/>
                      </a:rPr>
                      <m:t>𝑝</m:t>
                    </m:r>
                    <m:r>
                      <a:rPr lang="en-CA" sz="1400" b="0" i="1" smtClean="0">
                        <a:latin typeface="Cambria Math" panose="02040503050406030204" pitchFamily="18" charset="0"/>
                      </a:rPr>
                      <m:t>≥</m:t>
                    </m:r>
                    <m:f>
                      <m:fPr>
                        <m:ctrlPr>
                          <a:rPr lang="en-CA" sz="1400" b="0" i="1" smtClean="0">
                            <a:latin typeface="Cambria Math" panose="02040503050406030204" pitchFamily="18" charset="0"/>
                          </a:rPr>
                        </m:ctrlPr>
                      </m:fPr>
                      <m:num>
                        <m:r>
                          <a:rPr lang="en-CA" sz="1400" b="0" i="1" smtClean="0">
                            <a:latin typeface="Cambria Math" panose="02040503050406030204" pitchFamily="18" charset="0"/>
                          </a:rPr>
                          <m:t>ℏ</m:t>
                        </m:r>
                      </m:num>
                      <m:den>
                        <m:r>
                          <a:rPr lang="en-CA" sz="1400" b="0" i="1" smtClean="0">
                            <a:latin typeface="Cambria Math" panose="02040503050406030204" pitchFamily="18" charset="0"/>
                          </a:rPr>
                          <m:t>2</m:t>
                        </m:r>
                      </m:den>
                    </m:f>
                  </m:oMath>
                </a14:m>
                <a:endParaRPr lang="en-CA" sz="1400" b="0" dirty="0"/>
              </a:p>
              <a:p>
                <a:pPr>
                  <a:spcAft>
                    <a:spcPts val="1200"/>
                  </a:spcAft>
                </a:pPr>
                <a:r>
                  <a:rPr lang="en-US" sz="1400" dirty="0">
                    <a:sym typeface="Wingdings" pitchFamily="2" charset="2"/>
                  </a:rPr>
                  <a:t>Symmetric distribution of the operators uncertainties</a:t>
                </a:r>
                <a:endParaRPr lang="en-CA" sz="1400" b="0" dirty="0"/>
              </a:p>
              <a:p>
                <a:pPr>
                  <a:spcAft>
                    <a:spcPts val="1200"/>
                  </a:spcAft>
                </a:pPr>
                <a14:m>
                  <m:oMath xmlns:m="http://schemas.openxmlformats.org/officeDocument/2006/math">
                    <m:r>
                      <a:rPr lang="en-CA" sz="1400" b="1" i="1" smtClean="0">
                        <a:latin typeface="Cambria Math" panose="02040503050406030204" pitchFamily="18" charset="0"/>
                      </a:rPr>
                      <m:t>𝒕</m:t>
                    </m:r>
                    <m:r>
                      <a:rPr lang="en-CA" sz="1400" b="1" i="1" smtClean="0">
                        <a:latin typeface="Cambria Math" panose="02040503050406030204" pitchFamily="18" charset="0"/>
                      </a:rPr>
                      <m:t>=</m:t>
                    </m:r>
                    <m:r>
                      <a:rPr lang="en-CA" sz="1400" b="1" i="1" smtClean="0">
                        <a:latin typeface="Cambria Math" panose="02040503050406030204" pitchFamily="18" charset="0"/>
                      </a:rPr>
                      <m:t>𝜹</m:t>
                    </m:r>
                  </m:oMath>
                </a14:m>
                <a:r>
                  <a:rPr lang="en-CA" sz="1400" b="0" dirty="0"/>
                  <a:t>: squeezed state </a:t>
                </a:r>
                <a14:m>
                  <m:oMath xmlns:m="http://schemas.openxmlformats.org/officeDocument/2006/math">
                    <m:r>
                      <m:rPr>
                        <m:sty m:val="p"/>
                      </m:rPr>
                      <a:rPr lang="en-CA" sz="1400" b="0" i="0" smtClean="0">
                        <a:latin typeface="Cambria Math" panose="02040503050406030204" pitchFamily="18" charset="0"/>
                      </a:rPr>
                      <m:t>Δ</m:t>
                    </m:r>
                    <m:sSup>
                      <m:sSupPr>
                        <m:ctrlPr>
                          <a:rPr lang="en-CA" sz="1400" b="0" i="1" smtClean="0">
                            <a:latin typeface="Cambria Math" panose="02040503050406030204" pitchFamily="18" charset="0"/>
                          </a:rPr>
                        </m:ctrlPr>
                      </m:sSupPr>
                      <m:e>
                        <m:r>
                          <a:rPr lang="en-CA" sz="1400" b="0" i="1" smtClean="0">
                            <a:latin typeface="Cambria Math" panose="02040503050406030204" pitchFamily="18" charset="0"/>
                          </a:rPr>
                          <m:t>𝑥</m:t>
                        </m:r>
                      </m:e>
                      <m:sup>
                        <m:r>
                          <a:rPr lang="en-CA" sz="1400" b="0" i="0" smtClean="0">
                            <a:latin typeface="Cambria Math" panose="02040503050406030204" pitchFamily="18" charset="0"/>
                          </a:rPr>
                          <m:t>′</m:t>
                        </m:r>
                      </m:sup>
                    </m:sSup>
                    <m:r>
                      <a:rPr lang="en-CA" sz="1400" b="0" i="0" smtClean="0">
                        <a:latin typeface="Cambria Math" panose="02040503050406030204" pitchFamily="18" charset="0"/>
                      </a:rPr>
                      <m:t>&lt;</m:t>
                    </m:r>
                    <m:r>
                      <m:rPr>
                        <m:sty m:val="p"/>
                      </m:rPr>
                      <a:rPr lang="en-CA" sz="1400">
                        <a:latin typeface="Cambria Math" panose="02040503050406030204" pitchFamily="18" charset="0"/>
                      </a:rPr>
                      <m:t>Δ</m:t>
                    </m:r>
                    <m:sSub>
                      <m:sSubPr>
                        <m:ctrlPr>
                          <a:rPr lang="en-CA" sz="1400" i="1">
                            <a:latin typeface="Cambria Math" panose="02040503050406030204" pitchFamily="18" charset="0"/>
                          </a:rPr>
                        </m:ctrlPr>
                      </m:sSubPr>
                      <m:e>
                        <m:r>
                          <a:rPr lang="en-CA" sz="1400" i="1">
                            <a:latin typeface="Cambria Math" panose="02040503050406030204" pitchFamily="18" charset="0"/>
                          </a:rPr>
                          <m:t>𝑥</m:t>
                        </m:r>
                      </m:e>
                      <m:sub>
                        <m:r>
                          <a:rPr lang="en-CA" sz="1400" i="1">
                            <a:latin typeface="Cambria Math" panose="02040503050406030204" pitchFamily="18" charset="0"/>
                          </a:rPr>
                          <m:t>𝑔</m:t>
                        </m:r>
                      </m:sub>
                    </m:sSub>
                  </m:oMath>
                </a14:m>
                <a:r>
                  <a:rPr lang="en-CA" sz="1400" b="0" dirty="0"/>
                  <a:t> and </a:t>
                </a:r>
                <a14:m>
                  <m:oMath xmlns:m="http://schemas.openxmlformats.org/officeDocument/2006/math">
                    <m:r>
                      <m:rPr>
                        <m:sty m:val="p"/>
                      </m:rPr>
                      <a:rPr lang="en-CA" sz="1400" b="0" i="0" smtClean="0">
                        <a:latin typeface="Cambria Math" panose="02040503050406030204" pitchFamily="18" charset="0"/>
                      </a:rPr>
                      <m:t>Δ</m:t>
                    </m:r>
                    <m:sSup>
                      <m:sSupPr>
                        <m:ctrlPr>
                          <a:rPr lang="en-CA" sz="1400" b="0" i="1" smtClean="0">
                            <a:latin typeface="Cambria Math" panose="02040503050406030204" pitchFamily="18" charset="0"/>
                          </a:rPr>
                        </m:ctrlPr>
                      </m:sSupPr>
                      <m:e>
                        <m:r>
                          <a:rPr lang="en-CA" sz="1400" b="0" i="1" smtClean="0">
                            <a:latin typeface="Cambria Math" panose="02040503050406030204" pitchFamily="18" charset="0"/>
                          </a:rPr>
                          <m:t>𝑝</m:t>
                        </m:r>
                      </m:e>
                      <m:sup>
                        <m:r>
                          <a:rPr lang="en-CA" sz="1400" b="0" i="1" smtClean="0">
                            <a:latin typeface="Cambria Math" panose="02040503050406030204" pitchFamily="18" charset="0"/>
                          </a:rPr>
                          <m:t>′</m:t>
                        </m:r>
                      </m:sup>
                    </m:sSup>
                    <m:r>
                      <a:rPr lang="en-CA" sz="1400" b="0" i="1" smtClean="0">
                        <a:latin typeface="Cambria Math" panose="02040503050406030204" pitchFamily="18" charset="0"/>
                      </a:rPr>
                      <m:t>&gt;</m:t>
                    </m:r>
                    <m:r>
                      <m:rPr>
                        <m:sty m:val="p"/>
                      </m:rPr>
                      <a:rPr lang="en-CA" sz="1400">
                        <a:latin typeface="Cambria Math" panose="02040503050406030204" pitchFamily="18" charset="0"/>
                      </a:rPr>
                      <m:t>Δ</m:t>
                    </m:r>
                    <m:sSub>
                      <m:sSubPr>
                        <m:ctrlPr>
                          <a:rPr lang="en-CA" sz="1400" b="0" i="1" smtClean="0">
                            <a:latin typeface="Cambria Math" panose="02040503050406030204" pitchFamily="18" charset="0"/>
                          </a:rPr>
                        </m:ctrlPr>
                      </m:sSubPr>
                      <m:e>
                        <m:r>
                          <a:rPr lang="en-CA" sz="1400" b="0" i="1" smtClean="0">
                            <a:latin typeface="Cambria Math" panose="02040503050406030204" pitchFamily="18" charset="0"/>
                          </a:rPr>
                          <m:t>𝑝</m:t>
                        </m:r>
                      </m:e>
                      <m:sub>
                        <m:r>
                          <a:rPr lang="en-CA" sz="1400" b="0" i="1" smtClean="0">
                            <a:latin typeface="Cambria Math" panose="02040503050406030204" pitchFamily="18" charset="0"/>
                          </a:rPr>
                          <m:t>𝑔</m:t>
                        </m:r>
                      </m:sub>
                    </m:sSub>
                  </m:oMath>
                </a14:m>
                <a:endParaRPr lang="en-CA" sz="1400" b="0" dirty="0"/>
              </a:p>
            </p:txBody>
          </p:sp>
        </mc:Choice>
        <mc:Fallback xmlns="">
          <p:sp>
            <p:nvSpPr>
              <p:cNvPr id="46" name="Text Placeholder 1">
                <a:extLst>
                  <a:ext uri="{FF2B5EF4-FFF2-40B4-BE49-F238E27FC236}">
                    <a16:creationId xmlns:a16="http://schemas.microsoft.com/office/drawing/2014/main" id="{AC4B0009-7FAF-2D31-8C2B-FA956A0BAFD6}"/>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432" t="-66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77C2804C-6648-7218-F03E-EE9A9C569969}"/>
              </a:ext>
            </a:extLst>
          </p:cNvPr>
          <p:cNvSpPr>
            <a:spLocks noGrp="1"/>
          </p:cNvSpPr>
          <p:nvPr>
            <p:ph type="title"/>
          </p:nvPr>
        </p:nvSpPr>
        <p:spPr/>
        <p:txBody>
          <a:bodyPr/>
          <a:lstStyle/>
          <a:p>
            <a:r>
              <a:rPr lang="en-US" dirty="0"/>
              <a:t>Quantum oscillator: squeezing</a:t>
            </a:r>
          </a:p>
        </p:txBody>
      </p:sp>
      <p:grpSp>
        <p:nvGrpSpPr>
          <p:cNvPr id="48" name="Group 47">
            <a:extLst>
              <a:ext uri="{FF2B5EF4-FFF2-40B4-BE49-F238E27FC236}">
                <a16:creationId xmlns:a16="http://schemas.microsoft.com/office/drawing/2014/main" id="{4872FE02-5070-6528-0D84-C7617F910C88}"/>
              </a:ext>
            </a:extLst>
          </p:cNvPr>
          <p:cNvGrpSpPr/>
          <p:nvPr/>
        </p:nvGrpSpPr>
        <p:grpSpPr>
          <a:xfrm>
            <a:off x="467544" y="2571750"/>
            <a:ext cx="3621496" cy="2414331"/>
            <a:chOff x="438954" y="2779708"/>
            <a:chExt cx="3484974" cy="2323316"/>
          </a:xfrm>
        </p:grpSpPr>
        <p:pic>
          <p:nvPicPr>
            <p:cNvPr id="44" name="Picture 43">
              <a:extLst>
                <a:ext uri="{FF2B5EF4-FFF2-40B4-BE49-F238E27FC236}">
                  <a16:creationId xmlns:a16="http://schemas.microsoft.com/office/drawing/2014/main" id="{9FFC24DE-6544-5DAB-8CD3-2F7218957097}"/>
                </a:ext>
              </a:extLst>
            </p:cNvPr>
            <p:cNvPicPr>
              <a:picLocks noChangeAspect="1"/>
            </p:cNvPicPr>
            <p:nvPr/>
          </p:nvPicPr>
          <p:blipFill>
            <a:blip r:embed="rId4"/>
            <a:stretch>
              <a:fillRect/>
            </a:stretch>
          </p:blipFill>
          <p:spPr>
            <a:xfrm>
              <a:off x="438954" y="2779708"/>
              <a:ext cx="3484974" cy="232331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2CC3B0E-530E-5669-F805-0FC613DAD223}"/>
                    </a:ext>
                  </a:extLst>
                </p:cNvPr>
                <p:cNvSpPr txBox="1"/>
                <p:nvPr/>
              </p:nvSpPr>
              <p:spPr>
                <a:xfrm>
                  <a:off x="2686427" y="3045661"/>
                  <a:ext cx="810928" cy="369332"/>
                </a:xfrm>
                <a:prstGeom prst="rect">
                  <a:avLst/>
                </a:prstGeom>
                <a:noFill/>
              </p:spPr>
              <p:txBody>
                <a:bodyPr wrap="square" rtlCol="0">
                  <a:spAutoFit/>
                </a:bodyPr>
                <a:lstStyle/>
                <a:p>
                  <a:r>
                    <a:rPr lang="en-US" sz="1800" dirty="0"/>
                    <a:t>Var(</a:t>
                  </a:r>
                  <a14:m>
                    <m:oMath xmlns:m="http://schemas.openxmlformats.org/officeDocument/2006/math">
                      <m:r>
                        <a:rPr lang="en-CA" sz="1800" b="0" i="1" smtClean="0">
                          <a:latin typeface="Cambria Math" panose="02040503050406030204" pitchFamily="18" charset="0"/>
                        </a:rPr>
                        <m:t>𝑥</m:t>
                      </m:r>
                    </m:oMath>
                  </a14:m>
                  <a:r>
                    <a:rPr lang="en-US" sz="1800" dirty="0"/>
                    <a:t>)</a:t>
                  </a:r>
                </a:p>
              </p:txBody>
            </p:sp>
          </mc:Choice>
          <mc:Fallback xmlns="">
            <p:sp>
              <p:nvSpPr>
                <p:cNvPr id="8" name="TextBox 7">
                  <a:extLst>
                    <a:ext uri="{FF2B5EF4-FFF2-40B4-BE49-F238E27FC236}">
                      <a16:creationId xmlns:a16="http://schemas.microsoft.com/office/drawing/2014/main" id="{42CC3B0E-530E-5669-F805-0FC613DAD223}"/>
                    </a:ext>
                  </a:extLst>
                </p:cNvPr>
                <p:cNvSpPr txBox="1">
                  <a:spLocks noRot="1" noChangeAspect="1" noMove="1" noResize="1" noEditPoints="1" noAdjustHandles="1" noChangeArrowheads="1" noChangeShapeType="1" noTextEdit="1"/>
                </p:cNvSpPr>
                <p:nvPr/>
              </p:nvSpPr>
              <p:spPr>
                <a:xfrm>
                  <a:off x="2686427" y="3045661"/>
                  <a:ext cx="810928" cy="369332"/>
                </a:xfrm>
                <a:prstGeom prst="rect">
                  <a:avLst/>
                </a:prstGeom>
                <a:blipFill>
                  <a:blip r:embed="rId6"/>
                  <a:stretch>
                    <a:fillRect l="-5882" t="-6452"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D8F165C-6CD1-C513-22D8-0EB6C409FA99}"/>
                    </a:ext>
                  </a:extLst>
                </p:cNvPr>
                <p:cNvSpPr txBox="1"/>
                <p:nvPr/>
              </p:nvSpPr>
              <p:spPr>
                <a:xfrm>
                  <a:off x="2818932" y="4050277"/>
                  <a:ext cx="54591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800" b="0" i="1" smtClean="0">
                            <a:latin typeface="Cambria Math" panose="02040503050406030204" pitchFamily="18" charset="0"/>
                          </a:rPr>
                          <m:t>⟨</m:t>
                        </m:r>
                        <m:r>
                          <a:rPr lang="en-CA" sz="1800" b="0" i="1" smtClean="0">
                            <a:latin typeface="Cambria Math" panose="02040503050406030204" pitchFamily="18" charset="0"/>
                          </a:rPr>
                          <m:t>𝑥</m:t>
                        </m:r>
                        <m:r>
                          <a:rPr lang="en-CA" sz="1800" b="0" i="1" smtClean="0">
                            <a:latin typeface="Cambria Math" panose="02040503050406030204" pitchFamily="18" charset="0"/>
                          </a:rPr>
                          <m:t>⟩</m:t>
                        </m:r>
                      </m:oMath>
                    </m:oMathPara>
                  </a14:m>
                  <a:endParaRPr lang="en-US" sz="1800" dirty="0"/>
                </a:p>
              </p:txBody>
            </p:sp>
          </mc:Choice>
          <mc:Fallback xmlns="">
            <p:sp>
              <p:nvSpPr>
                <p:cNvPr id="9" name="TextBox 8">
                  <a:extLst>
                    <a:ext uri="{FF2B5EF4-FFF2-40B4-BE49-F238E27FC236}">
                      <a16:creationId xmlns:a16="http://schemas.microsoft.com/office/drawing/2014/main" id="{9D8F165C-6CD1-C513-22D8-0EB6C409FA99}"/>
                    </a:ext>
                  </a:extLst>
                </p:cNvPr>
                <p:cNvSpPr txBox="1">
                  <a:spLocks noRot="1" noChangeAspect="1" noMove="1" noResize="1" noEditPoints="1" noAdjustHandles="1" noChangeArrowheads="1" noChangeShapeType="1" noTextEdit="1"/>
                </p:cNvSpPr>
                <p:nvPr/>
              </p:nvSpPr>
              <p:spPr>
                <a:xfrm>
                  <a:off x="2818932" y="4050277"/>
                  <a:ext cx="545919" cy="369332"/>
                </a:xfrm>
                <a:prstGeom prst="rect">
                  <a:avLst/>
                </a:prstGeom>
                <a:blipFill>
                  <a:blip r:embed="rId7"/>
                  <a:stretch>
                    <a:fillRect b="-12903"/>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52085AA8-E86B-2D32-F98D-C321FD935894}"/>
                </a:ext>
              </a:extLst>
            </p:cNvPr>
            <p:cNvSpPr/>
            <p:nvPr/>
          </p:nvSpPr>
          <p:spPr>
            <a:xfrm>
              <a:off x="676800" y="2787774"/>
              <a:ext cx="100800" cy="1881754"/>
            </a:xfrm>
            <a:prstGeom prst="rect">
              <a:avLst/>
            </a:prstGeom>
            <a:solidFill>
              <a:srgbClr val="7030A0">
                <a:alpha val="2888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B13F878-1952-D673-6840-A89047712797}"/>
                </a:ext>
              </a:extLst>
            </p:cNvPr>
            <p:cNvSpPr/>
            <p:nvPr/>
          </p:nvSpPr>
          <p:spPr>
            <a:xfrm>
              <a:off x="781200" y="2787806"/>
              <a:ext cx="205199" cy="1881754"/>
            </a:xfrm>
            <a:prstGeom prst="rect">
              <a:avLst/>
            </a:prstGeom>
            <a:solidFill>
              <a:srgbClr val="00B0F0">
                <a:alpha val="2888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1DF5D861-9F0B-BEB9-3E86-52C277624D64}"/>
              </a:ext>
            </a:extLst>
          </p:cNvPr>
          <p:cNvGrpSpPr/>
          <p:nvPr/>
        </p:nvGrpSpPr>
        <p:grpSpPr>
          <a:xfrm>
            <a:off x="4783833" y="1034841"/>
            <a:ext cx="3913719" cy="3841165"/>
            <a:chOff x="4402697" y="1006521"/>
            <a:chExt cx="3913719" cy="3841165"/>
          </a:xfrm>
        </p:grpSpPr>
        <p:pic>
          <p:nvPicPr>
            <p:cNvPr id="32" name="Picture 31">
              <a:extLst>
                <a:ext uri="{FF2B5EF4-FFF2-40B4-BE49-F238E27FC236}">
                  <a16:creationId xmlns:a16="http://schemas.microsoft.com/office/drawing/2014/main" id="{B7A16CA5-99DC-1020-B2CF-439377E456E2}"/>
                </a:ext>
              </a:extLst>
            </p:cNvPr>
            <p:cNvPicPr>
              <a:picLocks noChangeAspect="1"/>
            </p:cNvPicPr>
            <p:nvPr/>
          </p:nvPicPr>
          <p:blipFill>
            <a:blip r:embed="rId8"/>
            <a:stretch>
              <a:fillRect/>
            </a:stretch>
          </p:blipFill>
          <p:spPr>
            <a:xfrm>
              <a:off x="6339238" y="2870508"/>
              <a:ext cx="1977178" cy="1977178"/>
            </a:xfrm>
            <a:prstGeom prst="rect">
              <a:avLst/>
            </a:prstGeom>
          </p:spPr>
        </p:pic>
        <p:pic>
          <p:nvPicPr>
            <p:cNvPr id="36" name="Picture 35">
              <a:extLst>
                <a:ext uri="{FF2B5EF4-FFF2-40B4-BE49-F238E27FC236}">
                  <a16:creationId xmlns:a16="http://schemas.microsoft.com/office/drawing/2014/main" id="{D2609F7B-2B85-EFEC-51AB-EF5A31A702DE}"/>
                </a:ext>
              </a:extLst>
            </p:cNvPr>
            <p:cNvPicPr>
              <a:picLocks noChangeAspect="1"/>
            </p:cNvPicPr>
            <p:nvPr/>
          </p:nvPicPr>
          <p:blipFill>
            <a:blip r:embed="rId9"/>
            <a:stretch>
              <a:fillRect/>
            </a:stretch>
          </p:blipFill>
          <p:spPr>
            <a:xfrm>
              <a:off x="4402697" y="2870508"/>
              <a:ext cx="1977178" cy="1977178"/>
            </a:xfrm>
            <a:prstGeom prst="rect">
              <a:avLst/>
            </a:prstGeom>
          </p:spPr>
        </p:pic>
        <p:pic>
          <p:nvPicPr>
            <p:cNvPr id="38" name="Picture 37">
              <a:extLst>
                <a:ext uri="{FF2B5EF4-FFF2-40B4-BE49-F238E27FC236}">
                  <a16:creationId xmlns:a16="http://schemas.microsoft.com/office/drawing/2014/main" id="{BA36AB1A-EFDA-2A09-4248-A0CFD21EDA90}"/>
                </a:ext>
              </a:extLst>
            </p:cNvPr>
            <p:cNvPicPr>
              <a:picLocks noChangeAspect="1"/>
            </p:cNvPicPr>
            <p:nvPr/>
          </p:nvPicPr>
          <p:blipFill>
            <a:blip r:embed="rId10"/>
            <a:stretch>
              <a:fillRect/>
            </a:stretch>
          </p:blipFill>
          <p:spPr>
            <a:xfrm>
              <a:off x="6339238" y="1006521"/>
              <a:ext cx="1977178" cy="1977178"/>
            </a:xfrm>
            <a:prstGeom prst="rect">
              <a:avLst/>
            </a:prstGeom>
          </p:spPr>
        </p:pic>
        <p:pic>
          <p:nvPicPr>
            <p:cNvPr id="40" name="Picture 39">
              <a:extLst>
                <a:ext uri="{FF2B5EF4-FFF2-40B4-BE49-F238E27FC236}">
                  <a16:creationId xmlns:a16="http://schemas.microsoft.com/office/drawing/2014/main" id="{C30389C0-3A5B-1F45-8162-183C82847F6C}"/>
                </a:ext>
              </a:extLst>
            </p:cNvPr>
            <p:cNvPicPr>
              <a:picLocks noChangeAspect="1"/>
            </p:cNvPicPr>
            <p:nvPr/>
          </p:nvPicPr>
          <p:blipFill>
            <a:blip r:embed="rId11"/>
            <a:stretch>
              <a:fillRect/>
            </a:stretch>
          </p:blipFill>
          <p:spPr>
            <a:xfrm>
              <a:off x="4402698" y="1006521"/>
              <a:ext cx="1977178" cy="1977178"/>
            </a:xfrm>
            <a:prstGeom prst="rect">
              <a:avLst/>
            </a:prstGeom>
          </p:spPr>
        </p:pic>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AF93D00-1B0E-8CA0-D38E-7AF74338B059}"/>
                    </a:ext>
                  </a:extLst>
                </p:cNvPr>
                <p:cNvSpPr txBox="1"/>
                <p:nvPr/>
              </p:nvSpPr>
              <p:spPr>
                <a:xfrm>
                  <a:off x="4635460" y="1308034"/>
                  <a:ext cx="1565915" cy="3218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CA" sz="1200" i="0" smtClean="0">
                            <a:latin typeface="Cambria Math" panose="02040503050406030204" pitchFamily="18" charset="0"/>
                          </a:rPr>
                          <m:t>Δ</m:t>
                        </m:r>
                        <m:sSub>
                          <m:sSubPr>
                            <m:ctrlPr>
                              <a:rPr lang="en-CA" sz="1200" b="0" i="1" smtClean="0">
                                <a:latin typeface="Cambria Math" panose="02040503050406030204" pitchFamily="18" charset="0"/>
                              </a:rPr>
                            </m:ctrlPr>
                          </m:sSubPr>
                          <m:e>
                            <m:r>
                              <a:rPr lang="en-CA" sz="1200" b="0" i="1" smtClean="0">
                                <a:latin typeface="Cambria Math" panose="02040503050406030204" pitchFamily="18" charset="0"/>
                              </a:rPr>
                              <m:t>𝑥</m:t>
                            </m:r>
                          </m:e>
                          <m:sub>
                            <m:r>
                              <a:rPr lang="en-CA" sz="1200" b="0" i="1" smtClean="0">
                                <a:latin typeface="Cambria Math" panose="02040503050406030204" pitchFamily="18" charset="0"/>
                              </a:rPr>
                              <m:t>𝑔</m:t>
                            </m:r>
                          </m:sub>
                        </m:sSub>
                        <m:r>
                          <a:rPr lang="en-CA" sz="1200" b="0" i="1" smtClean="0">
                            <a:latin typeface="Cambria Math" panose="02040503050406030204" pitchFamily="18" charset="0"/>
                          </a:rPr>
                          <m:t>=</m:t>
                        </m:r>
                        <m:r>
                          <m:rPr>
                            <m:sty m:val="p"/>
                          </m:rPr>
                          <a:rPr lang="en-CA" sz="1200" b="0" i="0" smtClean="0">
                            <a:latin typeface="Cambria Math" panose="02040503050406030204" pitchFamily="18" charset="0"/>
                          </a:rPr>
                          <m:t>Δ</m:t>
                        </m:r>
                        <m:sSub>
                          <m:sSubPr>
                            <m:ctrlPr>
                              <a:rPr lang="en-CA" sz="1200" b="0" i="1" smtClean="0">
                                <a:latin typeface="Cambria Math" panose="02040503050406030204" pitchFamily="18" charset="0"/>
                              </a:rPr>
                            </m:ctrlPr>
                          </m:sSubPr>
                          <m:e>
                            <m:r>
                              <a:rPr lang="en-CA" sz="1200" b="0" i="1" smtClean="0">
                                <a:latin typeface="Cambria Math" panose="02040503050406030204" pitchFamily="18" charset="0"/>
                              </a:rPr>
                              <m:t>𝑝</m:t>
                            </m:r>
                          </m:e>
                          <m:sub>
                            <m:r>
                              <a:rPr lang="en-CA" sz="1200" b="0" i="1" smtClean="0">
                                <a:latin typeface="Cambria Math" panose="02040503050406030204" pitchFamily="18" charset="0"/>
                              </a:rPr>
                              <m:t>𝑔</m:t>
                            </m:r>
                          </m:sub>
                        </m:sSub>
                        <m:r>
                          <a:rPr lang="en-CA" sz="1200" b="0" i="1" smtClean="0">
                            <a:latin typeface="Cambria Math" panose="02040503050406030204" pitchFamily="18" charset="0"/>
                          </a:rPr>
                          <m:t>=</m:t>
                        </m:r>
                        <m:rad>
                          <m:radPr>
                            <m:degHide m:val="on"/>
                            <m:ctrlPr>
                              <a:rPr lang="en-CA" sz="1200" b="0" i="1" smtClean="0">
                                <a:latin typeface="Cambria Math" panose="02040503050406030204" pitchFamily="18" charset="0"/>
                              </a:rPr>
                            </m:ctrlPr>
                          </m:radPr>
                          <m:deg/>
                          <m:e>
                            <m:r>
                              <a:rPr lang="en-CA" sz="1200" b="0" i="1" smtClean="0">
                                <a:latin typeface="Cambria Math" panose="02040503050406030204" pitchFamily="18" charset="0"/>
                              </a:rPr>
                              <m:t>ℏ/2</m:t>
                            </m:r>
                          </m:e>
                        </m:rad>
                      </m:oMath>
                    </m:oMathPara>
                  </a14:m>
                  <a:endParaRPr lang="en-US" sz="1200" dirty="0"/>
                </a:p>
              </p:txBody>
            </p:sp>
          </mc:Choice>
          <mc:Fallback xmlns="">
            <p:sp>
              <p:nvSpPr>
                <p:cNvPr id="52" name="TextBox 51">
                  <a:extLst>
                    <a:ext uri="{FF2B5EF4-FFF2-40B4-BE49-F238E27FC236}">
                      <a16:creationId xmlns:a16="http://schemas.microsoft.com/office/drawing/2014/main" id="{CAF93D00-1B0E-8CA0-D38E-7AF74338B059}"/>
                    </a:ext>
                  </a:extLst>
                </p:cNvPr>
                <p:cNvSpPr txBox="1">
                  <a:spLocks noRot="1" noChangeAspect="1" noMove="1" noResize="1" noEditPoints="1" noAdjustHandles="1" noChangeArrowheads="1" noChangeShapeType="1" noTextEdit="1"/>
                </p:cNvSpPr>
                <p:nvPr/>
              </p:nvSpPr>
              <p:spPr>
                <a:xfrm>
                  <a:off x="4635460" y="1308034"/>
                  <a:ext cx="1565915" cy="321819"/>
                </a:xfrm>
                <a:prstGeom prst="rect">
                  <a:avLst/>
                </a:prstGeom>
                <a:blipFill>
                  <a:blip r:embed="rId12"/>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BE2DFA9-CF47-E237-7014-80E2EF978B1F}"/>
                    </a:ext>
                  </a:extLst>
                </p:cNvPr>
                <p:cNvSpPr txBox="1"/>
                <p:nvPr/>
              </p:nvSpPr>
              <p:spPr>
                <a:xfrm>
                  <a:off x="6772070" y="1308033"/>
                  <a:ext cx="932110" cy="491801"/>
                </a:xfrm>
                <a:prstGeom prst="rect">
                  <a:avLst/>
                </a:prstGeom>
                <a:noFill/>
              </p:spPr>
              <p:txBody>
                <a:bodyPr wrap="square">
                  <a:spAutoFit/>
                </a:bodyPr>
                <a:lstStyle/>
                <a:p>
                  <a14:m>
                    <m:oMath xmlns:m="http://schemas.openxmlformats.org/officeDocument/2006/math">
                      <m:r>
                        <m:rPr>
                          <m:sty m:val="p"/>
                        </m:rPr>
                        <a:rPr lang="en-CA" sz="1200" b="0" i="0" smtClean="0">
                          <a:latin typeface="Cambria Math" panose="02040503050406030204" pitchFamily="18" charset="0"/>
                        </a:rPr>
                        <m:t>Δ</m:t>
                      </m:r>
                      <m:sSup>
                        <m:sSupPr>
                          <m:ctrlPr>
                            <a:rPr lang="en-CA" sz="1200" b="0" i="1" smtClean="0">
                              <a:latin typeface="Cambria Math" panose="02040503050406030204" pitchFamily="18" charset="0"/>
                            </a:rPr>
                          </m:ctrlPr>
                        </m:sSupPr>
                        <m:e>
                          <m:r>
                            <a:rPr lang="en-CA" sz="1200" b="0" i="1" smtClean="0">
                              <a:latin typeface="Cambria Math" panose="02040503050406030204" pitchFamily="18" charset="0"/>
                            </a:rPr>
                            <m:t>𝑥</m:t>
                          </m:r>
                        </m:e>
                        <m:sup>
                          <m:r>
                            <a:rPr lang="en-CA" sz="1200" b="0" i="0" smtClean="0">
                              <a:latin typeface="Cambria Math" panose="02040503050406030204" pitchFamily="18" charset="0"/>
                            </a:rPr>
                            <m:t>′</m:t>
                          </m:r>
                        </m:sup>
                      </m:sSup>
                      <m:r>
                        <a:rPr lang="en-CA" sz="1200" b="0" i="0" smtClean="0">
                          <a:latin typeface="Cambria Math" panose="02040503050406030204" pitchFamily="18" charset="0"/>
                        </a:rPr>
                        <m:t>&lt;</m:t>
                      </m:r>
                      <m:r>
                        <m:rPr>
                          <m:sty m:val="p"/>
                        </m:rPr>
                        <a:rPr lang="en-CA" sz="1200">
                          <a:latin typeface="Cambria Math" panose="02040503050406030204" pitchFamily="18" charset="0"/>
                        </a:rPr>
                        <m:t>Δ</m:t>
                      </m:r>
                      <m:sSub>
                        <m:sSubPr>
                          <m:ctrlPr>
                            <a:rPr lang="en-CA" sz="1200" i="1">
                              <a:latin typeface="Cambria Math" panose="02040503050406030204" pitchFamily="18" charset="0"/>
                            </a:rPr>
                          </m:ctrlPr>
                        </m:sSubPr>
                        <m:e>
                          <m:r>
                            <a:rPr lang="en-CA" sz="1200" i="1">
                              <a:latin typeface="Cambria Math" panose="02040503050406030204" pitchFamily="18" charset="0"/>
                            </a:rPr>
                            <m:t>𝑥</m:t>
                          </m:r>
                        </m:e>
                        <m:sub>
                          <m:r>
                            <a:rPr lang="en-CA" sz="1200" i="1">
                              <a:latin typeface="Cambria Math" panose="02040503050406030204" pitchFamily="18" charset="0"/>
                            </a:rPr>
                            <m:t>𝑔</m:t>
                          </m:r>
                        </m:sub>
                      </m:sSub>
                    </m:oMath>
                  </a14:m>
                  <a:r>
                    <a:rPr lang="en-CA" sz="1200" b="0" dirty="0"/>
                    <a:t> </a:t>
                  </a:r>
                  <a:endParaRPr lang="en-CA" sz="1200" dirty="0"/>
                </a:p>
                <a:p>
                  <a:pPr/>
                  <a14:m>
                    <m:oMathPara xmlns:m="http://schemas.openxmlformats.org/officeDocument/2006/math">
                      <m:oMathParaPr>
                        <m:jc m:val="left"/>
                      </m:oMathParaPr>
                      <m:oMath xmlns:m="http://schemas.openxmlformats.org/officeDocument/2006/math">
                        <m:r>
                          <m:rPr>
                            <m:sty m:val="p"/>
                          </m:rPr>
                          <a:rPr lang="en-CA" sz="1200" b="0" i="0" smtClean="0">
                            <a:latin typeface="Cambria Math" panose="02040503050406030204" pitchFamily="18" charset="0"/>
                          </a:rPr>
                          <m:t>Δ</m:t>
                        </m:r>
                        <m:sSup>
                          <m:sSupPr>
                            <m:ctrlPr>
                              <a:rPr lang="en-CA" sz="1200" b="0" i="1" smtClean="0">
                                <a:latin typeface="Cambria Math" panose="02040503050406030204" pitchFamily="18" charset="0"/>
                              </a:rPr>
                            </m:ctrlPr>
                          </m:sSupPr>
                          <m:e>
                            <m:r>
                              <a:rPr lang="en-CA" sz="1200" b="0" i="1" smtClean="0">
                                <a:latin typeface="Cambria Math" panose="02040503050406030204" pitchFamily="18" charset="0"/>
                              </a:rPr>
                              <m:t>𝑝</m:t>
                            </m:r>
                          </m:e>
                          <m:sup>
                            <m:r>
                              <a:rPr lang="en-CA" sz="1200" b="0" i="1" smtClean="0">
                                <a:latin typeface="Cambria Math" panose="02040503050406030204" pitchFamily="18" charset="0"/>
                              </a:rPr>
                              <m:t>′</m:t>
                            </m:r>
                          </m:sup>
                        </m:sSup>
                        <m:r>
                          <a:rPr lang="en-CA" sz="1200" b="0" i="1" smtClean="0">
                            <a:latin typeface="Cambria Math" panose="02040503050406030204" pitchFamily="18" charset="0"/>
                          </a:rPr>
                          <m:t>&gt;</m:t>
                        </m:r>
                        <m:r>
                          <m:rPr>
                            <m:sty m:val="p"/>
                          </m:rPr>
                          <a:rPr lang="en-CA" sz="1200">
                            <a:latin typeface="Cambria Math" panose="02040503050406030204" pitchFamily="18" charset="0"/>
                          </a:rPr>
                          <m:t>Δ</m:t>
                        </m:r>
                        <m:sSub>
                          <m:sSubPr>
                            <m:ctrlPr>
                              <a:rPr lang="en-CA" sz="1200" b="0" i="1" smtClean="0">
                                <a:latin typeface="Cambria Math" panose="02040503050406030204" pitchFamily="18" charset="0"/>
                              </a:rPr>
                            </m:ctrlPr>
                          </m:sSubPr>
                          <m:e>
                            <m:r>
                              <a:rPr lang="en-CA" sz="1200" b="0" i="1" smtClean="0">
                                <a:latin typeface="Cambria Math" panose="02040503050406030204" pitchFamily="18" charset="0"/>
                              </a:rPr>
                              <m:t>𝑝</m:t>
                            </m:r>
                          </m:e>
                          <m:sub>
                            <m:r>
                              <a:rPr lang="en-CA" sz="1200" b="0" i="1" smtClean="0">
                                <a:latin typeface="Cambria Math" panose="02040503050406030204" pitchFamily="18" charset="0"/>
                              </a:rPr>
                              <m:t>𝑔</m:t>
                            </m:r>
                          </m:sub>
                        </m:sSub>
                      </m:oMath>
                    </m:oMathPara>
                  </a14:m>
                  <a:endParaRPr lang="en-US" sz="1200" dirty="0"/>
                </a:p>
              </p:txBody>
            </p:sp>
          </mc:Choice>
          <mc:Fallback xmlns="">
            <p:sp>
              <p:nvSpPr>
                <p:cNvPr id="54" name="TextBox 53">
                  <a:extLst>
                    <a:ext uri="{FF2B5EF4-FFF2-40B4-BE49-F238E27FC236}">
                      <a16:creationId xmlns:a16="http://schemas.microsoft.com/office/drawing/2014/main" id="{ABE2DFA9-CF47-E237-7014-80E2EF978B1F}"/>
                    </a:ext>
                  </a:extLst>
                </p:cNvPr>
                <p:cNvSpPr txBox="1">
                  <a:spLocks noRot="1" noChangeAspect="1" noMove="1" noResize="1" noEditPoints="1" noAdjustHandles="1" noChangeArrowheads="1" noChangeShapeType="1" noTextEdit="1"/>
                </p:cNvSpPr>
                <p:nvPr/>
              </p:nvSpPr>
              <p:spPr>
                <a:xfrm>
                  <a:off x="6772070" y="1308033"/>
                  <a:ext cx="932110" cy="49180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2A554C2F-40E5-FD5E-580A-85E8C7AEA091}"/>
                    </a:ext>
                  </a:extLst>
                </p:cNvPr>
                <p:cNvSpPr txBox="1"/>
                <p:nvPr/>
              </p:nvSpPr>
              <p:spPr>
                <a:xfrm>
                  <a:off x="4737536" y="3815409"/>
                  <a:ext cx="932110" cy="491801"/>
                </a:xfrm>
                <a:prstGeom prst="rect">
                  <a:avLst/>
                </a:prstGeom>
                <a:noFill/>
              </p:spPr>
              <p:txBody>
                <a:bodyPr wrap="square">
                  <a:spAutoFit/>
                </a:bodyPr>
                <a:lstStyle/>
                <a:p>
                  <a14:m>
                    <m:oMath xmlns:m="http://schemas.openxmlformats.org/officeDocument/2006/math">
                      <m:r>
                        <m:rPr>
                          <m:sty m:val="p"/>
                        </m:rPr>
                        <a:rPr lang="en-CA" sz="1200" b="0" i="0" smtClean="0">
                          <a:latin typeface="Cambria Math" panose="02040503050406030204" pitchFamily="18" charset="0"/>
                        </a:rPr>
                        <m:t>Δ</m:t>
                      </m:r>
                      <m:sSup>
                        <m:sSupPr>
                          <m:ctrlPr>
                            <a:rPr lang="en-CA" sz="1200" b="0" i="1" smtClean="0">
                              <a:latin typeface="Cambria Math" panose="02040503050406030204" pitchFamily="18" charset="0"/>
                            </a:rPr>
                          </m:ctrlPr>
                        </m:sSupPr>
                        <m:e>
                          <m:r>
                            <a:rPr lang="en-CA" sz="1200" b="0" i="1" smtClean="0">
                              <a:latin typeface="Cambria Math" panose="02040503050406030204" pitchFamily="18" charset="0"/>
                            </a:rPr>
                            <m:t>𝑥</m:t>
                          </m:r>
                        </m:e>
                        <m:sup>
                          <m:r>
                            <a:rPr lang="en-CA" sz="1200" b="0" i="0" smtClean="0">
                              <a:latin typeface="Cambria Math" panose="02040503050406030204" pitchFamily="18" charset="0"/>
                            </a:rPr>
                            <m:t>′</m:t>
                          </m:r>
                        </m:sup>
                      </m:sSup>
                      <m:r>
                        <a:rPr lang="en-CA" sz="1200" b="0" i="0" smtClean="0">
                          <a:latin typeface="Cambria Math" panose="02040503050406030204" pitchFamily="18" charset="0"/>
                        </a:rPr>
                        <m:t>&lt;</m:t>
                      </m:r>
                      <m:r>
                        <m:rPr>
                          <m:sty m:val="p"/>
                        </m:rPr>
                        <a:rPr lang="en-CA" sz="1200">
                          <a:latin typeface="Cambria Math" panose="02040503050406030204" pitchFamily="18" charset="0"/>
                        </a:rPr>
                        <m:t>Δ</m:t>
                      </m:r>
                      <m:sSub>
                        <m:sSubPr>
                          <m:ctrlPr>
                            <a:rPr lang="en-CA" sz="1200" i="1">
                              <a:latin typeface="Cambria Math" panose="02040503050406030204" pitchFamily="18" charset="0"/>
                            </a:rPr>
                          </m:ctrlPr>
                        </m:sSubPr>
                        <m:e>
                          <m:r>
                            <a:rPr lang="en-CA" sz="1200" i="1">
                              <a:latin typeface="Cambria Math" panose="02040503050406030204" pitchFamily="18" charset="0"/>
                            </a:rPr>
                            <m:t>𝑥</m:t>
                          </m:r>
                        </m:e>
                        <m:sub>
                          <m:r>
                            <a:rPr lang="en-CA" sz="1200" i="1">
                              <a:latin typeface="Cambria Math" panose="02040503050406030204" pitchFamily="18" charset="0"/>
                            </a:rPr>
                            <m:t>𝑔</m:t>
                          </m:r>
                        </m:sub>
                      </m:sSub>
                    </m:oMath>
                  </a14:m>
                  <a:r>
                    <a:rPr lang="en-CA" sz="1200" b="0" dirty="0"/>
                    <a:t> </a:t>
                  </a:r>
                  <a:endParaRPr lang="en-CA" sz="1200" dirty="0"/>
                </a:p>
                <a:p>
                  <a:pPr/>
                  <a14:m>
                    <m:oMathPara xmlns:m="http://schemas.openxmlformats.org/officeDocument/2006/math">
                      <m:oMathParaPr>
                        <m:jc m:val="left"/>
                      </m:oMathParaPr>
                      <m:oMath xmlns:m="http://schemas.openxmlformats.org/officeDocument/2006/math">
                        <m:r>
                          <m:rPr>
                            <m:sty m:val="p"/>
                          </m:rPr>
                          <a:rPr lang="en-CA" sz="1200" b="0" i="0" smtClean="0">
                            <a:latin typeface="Cambria Math" panose="02040503050406030204" pitchFamily="18" charset="0"/>
                          </a:rPr>
                          <m:t>Δ</m:t>
                        </m:r>
                        <m:sSup>
                          <m:sSupPr>
                            <m:ctrlPr>
                              <a:rPr lang="en-CA" sz="1200" b="0" i="1" smtClean="0">
                                <a:latin typeface="Cambria Math" panose="02040503050406030204" pitchFamily="18" charset="0"/>
                              </a:rPr>
                            </m:ctrlPr>
                          </m:sSupPr>
                          <m:e>
                            <m:r>
                              <a:rPr lang="en-CA" sz="1200" b="0" i="1" smtClean="0">
                                <a:latin typeface="Cambria Math" panose="02040503050406030204" pitchFamily="18" charset="0"/>
                              </a:rPr>
                              <m:t>𝑝</m:t>
                            </m:r>
                          </m:e>
                          <m:sup>
                            <m:r>
                              <a:rPr lang="en-CA" sz="1200" b="0" i="1" smtClean="0">
                                <a:latin typeface="Cambria Math" panose="02040503050406030204" pitchFamily="18" charset="0"/>
                              </a:rPr>
                              <m:t>′</m:t>
                            </m:r>
                          </m:sup>
                        </m:sSup>
                        <m:r>
                          <a:rPr lang="en-CA" sz="1200" b="0" i="1" smtClean="0">
                            <a:latin typeface="Cambria Math" panose="02040503050406030204" pitchFamily="18" charset="0"/>
                          </a:rPr>
                          <m:t>&gt;</m:t>
                        </m:r>
                        <m:r>
                          <m:rPr>
                            <m:sty m:val="p"/>
                          </m:rPr>
                          <a:rPr lang="en-CA" sz="1200">
                            <a:latin typeface="Cambria Math" panose="02040503050406030204" pitchFamily="18" charset="0"/>
                          </a:rPr>
                          <m:t>Δ</m:t>
                        </m:r>
                        <m:sSub>
                          <m:sSubPr>
                            <m:ctrlPr>
                              <a:rPr lang="en-CA" sz="1200" b="0" i="1" smtClean="0">
                                <a:latin typeface="Cambria Math" panose="02040503050406030204" pitchFamily="18" charset="0"/>
                              </a:rPr>
                            </m:ctrlPr>
                          </m:sSubPr>
                          <m:e>
                            <m:r>
                              <a:rPr lang="en-CA" sz="1200" b="0" i="1" smtClean="0">
                                <a:latin typeface="Cambria Math" panose="02040503050406030204" pitchFamily="18" charset="0"/>
                              </a:rPr>
                              <m:t>𝑝</m:t>
                            </m:r>
                          </m:e>
                          <m:sub>
                            <m:r>
                              <a:rPr lang="en-CA" sz="1200" b="0" i="1" smtClean="0">
                                <a:latin typeface="Cambria Math" panose="02040503050406030204" pitchFamily="18" charset="0"/>
                              </a:rPr>
                              <m:t>𝑔</m:t>
                            </m:r>
                          </m:sub>
                        </m:sSub>
                      </m:oMath>
                    </m:oMathPara>
                  </a14:m>
                  <a:endParaRPr lang="en-US" sz="1200" dirty="0"/>
                </a:p>
              </p:txBody>
            </p:sp>
          </mc:Choice>
          <mc:Fallback xmlns="">
            <p:sp>
              <p:nvSpPr>
                <p:cNvPr id="55" name="TextBox 54">
                  <a:extLst>
                    <a:ext uri="{FF2B5EF4-FFF2-40B4-BE49-F238E27FC236}">
                      <a16:creationId xmlns:a16="http://schemas.microsoft.com/office/drawing/2014/main" id="{2A554C2F-40E5-FD5E-580A-85E8C7AEA091}"/>
                    </a:ext>
                  </a:extLst>
                </p:cNvPr>
                <p:cNvSpPr txBox="1">
                  <a:spLocks noRot="1" noChangeAspect="1" noMove="1" noResize="1" noEditPoints="1" noAdjustHandles="1" noChangeArrowheads="1" noChangeShapeType="1" noTextEdit="1"/>
                </p:cNvSpPr>
                <p:nvPr/>
              </p:nvSpPr>
              <p:spPr>
                <a:xfrm>
                  <a:off x="4737536" y="3815409"/>
                  <a:ext cx="932110" cy="491801"/>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788712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819CB409-32C1-74AC-42B5-886E23745C8B}"/>
              </a:ext>
            </a:extLst>
          </p:cNvPr>
          <p:cNvPicPr>
            <a:picLocks noChangeAspect="1"/>
          </p:cNvPicPr>
          <p:nvPr/>
        </p:nvPicPr>
        <p:blipFill rotWithShape="1">
          <a:blip r:embed="rId3"/>
          <a:srcRect b="8117"/>
          <a:stretch/>
        </p:blipFill>
        <p:spPr>
          <a:xfrm>
            <a:off x="2277739" y="48118"/>
            <a:ext cx="4380682" cy="1677121"/>
          </a:xfrm>
          <a:prstGeom prst="rect">
            <a:avLst/>
          </a:prstGeom>
        </p:spPr>
      </p:pic>
      <p:grpSp>
        <p:nvGrpSpPr>
          <p:cNvPr id="52" name="Group 51">
            <a:extLst>
              <a:ext uri="{FF2B5EF4-FFF2-40B4-BE49-F238E27FC236}">
                <a16:creationId xmlns:a16="http://schemas.microsoft.com/office/drawing/2014/main" id="{0450306B-8909-8191-103A-C0382423C488}"/>
              </a:ext>
            </a:extLst>
          </p:cNvPr>
          <p:cNvGrpSpPr/>
          <p:nvPr/>
        </p:nvGrpSpPr>
        <p:grpSpPr>
          <a:xfrm>
            <a:off x="323529" y="1671801"/>
            <a:ext cx="8299413" cy="1680724"/>
            <a:chOff x="323529" y="1671801"/>
            <a:chExt cx="8299413" cy="1680724"/>
          </a:xfrm>
        </p:grpSpPr>
        <p:pic>
          <p:nvPicPr>
            <p:cNvPr id="49" name="Picture 48">
              <a:extLst>
                <a:ext uri="{FF2B5EF4-FFF2-40B4-BE49-F238E27FC236}">
                  <a16:creationId xmlns:a16="http://schemas.microsoft.com/office/drawing/2014/main" id="{5ABDD064-295A-9797-BEBA-11F00A62DDF6}"/>
                </a:ext>
              </a:extLst>
            </p:cNvPr>
            <p:cNvPicPr>
              <a:picLocks noChangeAspect="1"/>
            </p:cNvPicPr>
            <p:nvPr/>
          </p:nvPicPr>
          <p:blipFill rotWithShape="1">
            <a:blip r:embed="rId4"/>
            <a:srcRect b="51138"/>
            <a:stretch/>
          </p:blipFill>
          <p:spPr>
            <a:xfrm>
              <a:off x="345131" y="1948801"/>
              <a:ext cx="8245899" cy="1343030"/>
            </a:xfrm>
            <a:prstGeom prst="rect">
              <a:avLst/>
            </a:prstGeom>
          </p:spPr>
        </p:pic>
        <p:grpSp>
          <p:nvGrpSpPr>
            <p:cNvPr id="43" name="Group 42">
              <a:extLst>
                <a:ext uri="{FF2B5EF4-FFF2-40B4-BE49-F238E27FC236}">
                  <a16:creationId xmlns:a16="http://schemas.microsoft.com/office/drawing/2014/main" id="{34A11BFE-B096-E42F-CFC6-A7FE6330E9D0}"/>
                </a:ext>
              </a:extLst>
            </p:cNvPr>
            <p:cNvGrpSpPr/>
            <p:nvPr/>
          </p:nvGrpSpPr>
          <p:grpSpPr>
            <a:xfrm>
              <a:off x="323529" y="1671801"/>
              <a:ext cx="8299413" cy="1680724"/>
              <a:chOff x="323529" y="1671801"/>
              <a:chExt cx="8299413" cy="1680724"/>
            </a:xfrm>
          </p:grpSpPr>
          <p:sp>
            <p:nvSpPr>
              <p:cNvPr id="46" name="Rectangle 45">
                <a:extLst>
                  <a:ext uri="{FF2B5EF4-FFF2-40B4-BE49-F238E27FC236}">
                    <a16:creationId xmlns:a16="http://schemas.microsoft.com/office/drawing/2014/main" id="{DB118F8A-1F2A-02EC-C74F-02BDE50C3EFA}"/>
                  </a:ext>
                </a:extLst>
              </p:cNvPr>
              <p:cNvSpPr/>
              <p:nvPr/>
            </p:nvSpPr>
            <p:spPr>
              <a:xfrm>
                <a:off x="323529" y="1918823"/>
                <a:ext cx="8299413" cy="1433702"/>
              </a:xfrm>
              <a:prstGeom prst="rect">
                <a:avLst/>
              </a:prstGeom>
              <a:noFill/>
              <a:ln w="12700">
                <a:solidFill>
                  <a:srgbClr val="0070C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58882FA-0077-3607-8CA8-03C2538830FC}"/>
                  </a:ext>
                </a:extLst>
              </p:cNvPr>
              <p:cNvSpPr txBox="1"/>
              <p:nvPr/>
            </p:nvSpPr>
            <p:spPr>
              <a:xfrm>
                <a:off x="2415853" y="1671801"/>
                <a:ext cx="4104456" cy="276999"/>
              </a:xfrm>
              <a:prstGeom prst="rect">
                <a:avLst/>
              </a:prstGeom>
              <a:noFill/>
            </p:spPr>
            <p:txBody>
              <a:bodyPr wrap="square" rtlCol="0">
                <a:spAutoFit/>
              </a:bodyPr>
              <a:lstStyle/>
              <a:p>
                <a:pPr algn="ctr"/>
                <a:r>
                  <a:rPr lang="en-US" sz="1200" dirty="0"/>
                  <a:t>Free propagation (no pulse)</a:t>
                </a:r>
              </a:p>
            </p:txBody>
          </p:sp>
        </p:grpSp>
      </p:grpSp>
      <p:grpSp>
        <p:nvGrpSpPr>
          <p:cNvPr id="51" name="Group 50">
            <a:extLst>
              <a:ext uri="{FF2B5EF4-FFF2-40B4-BE49-F238E27FC236}">
                <a16:creationId xmlns:a16="http://schemas.microsoft.com/office/drawing/2014/main" id="{50B6EB90-AAE8-CFB6-2CF2-4598C0A5C0B0}"/>
              </a:ext>
            </a:extLst>
          </p:cNvPr>
          <p:cNvGrpSpPr/>
          <p:nvPr/>
        </p:nvGrpSpPr>
        <p:grpSpPr>
          <a:xfrm>
            <a:off x="323528" y="3365374"/>
            <a:ext cx="8299414" cy="1730008"/>
            <a:chOff x="323528" y="3365374"/>
            <a:chExt cx="8299414" cy="1730008"/>
          </a:xfrm>
        </p:grpSpPr>
        <p:grpSp>
          <p:nvGrpSpPr>
            <p:cNvPr id="21" name="Group 20">
              <a:extLst>
                <a:ext uri="{FF2B5EF4-FFF2-40B4-BE49-F238E27FC236}">
                  <a16:creationId xmlns:a16="http://schemas.microsoft.com/office/drawing/2014/main" id="{C022EB09-F5BB-56D9-6074-919AB831FBB9}"/>
                </a:ext>
              </a:extLst>
            </p:cNvPr>
            <p:cNvGrpSpPr/>
            <p:nvPr/>
          </p:nvGrpSpPr>
          <p:grpSpPr>
            <a:xfrm>
              <a:off x="323528" y="3365374"/>
              <a:ext cx="8299414" cy="1730008"/>
              <a:chOff x="449050" y="3365374"/>
              <a:chExt cx="8299414" cy="1730008"/>
            </a:xfrm>
          </p:grpSpPr>
          <p:sp>
            <p:nvSpPr>
              <p:cNvPr id="14" name="Rectangle 13">
                <a:extLst>
                  <a:ext uri="{FF2B5EF4-FFF2-40B4-BE49-F238E27FC236}">
                    <a16:creationId xmlns:a16="http://schemas.microsoft.com/office/drawing/2014/main" id="{9B31126C-3809-7632-0599-37972E5A813B}"/>
                  </a:ext>
                </a:extLst>
              </p:cNvPr>
              <p:cNvSpPr/>
              <p:nvPr/>
            </p:nvSpPr>
            <p:spPr>
              <a:xfrm>
                <a:off x="449050" y="3609198"/>
                <a:ext cx="8299414" cy="1486184"/>
              </a:xfrm>
              <a:prstGeom prst="rect">
                <a:avLst/>
              </a:prstGeom>
              <a:noFill/>
              <a:ln w="12700">
                <a:solidFill>
                  <a:srgbClr val="FF8213"/>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33C8F71-720D-9C50-76DB-6EC99A64EB43}"/>
                      </a:ext>
                    </a:extLst>
                  </p:cNvPr>
                  <p:cNvSpPr txBox="1"/>
                  <p:nvPr/>
                </p:nvSpPr>
                <p:spPr>
                  <a:xfrm>
                    <a:off x="2253343" y="3365374"/>
                    <a:ext cx="4680520" cy="276999"/>
                  </a:xfrm>
                  <a:prstGeom prst="rect">
                    <a:avLst/>
                  </a:prstGeom>
                  <a:noFill/>
                </p:spPr>
                <p:txBody>
                  <a:bodyPr wrap="square" rtlCol="0">
                    <a:spAutoFit/>
                  </a:bodyPr>
                  <a:lstStyle/>
                  <a:p>
                    <a:pPr algn="ctr"/>
                    <a:r>
                      <a:rPr lang="en-US" sz="1200" dirty="0"/>
                      <a:t>Echo with squeeze (pulse @ </a:t>
                    </a:r>
                    <a14:m>
                      <m:oMath xmlns:m="http://schemas.openxmlformats.org/officeDocument/2006/math">
                        <m:r>
                          <a:rPr lang="en-CA" sz="1200" b="0" i="1" smtClean="0">
                            <a:latin typeface="Cambria Math" panose="02040503050406030204" pitchFamily="18" charset="0"/>
                          </a:rPr>
                          <m:t>𝑡</m:t>
                        </m:r>
                        <m:r>
                          <a:rPr lang="en-CA" sz="1200" b="0" i="1" smtClean="0">
                            <a:latin typeface="Cambria Math" panose="02040503050406030204" pitchFamily="18" charset="0"/>
                          </a:rPr>
                          <m:t>=</m:t>
                        </m:r>
                        <m:r>
                          <a:rPr lang="en-CA" sz="1200" b="0" i="1" smtClean="0">
                            <a:latin typeface="Cambria Math" panose="02040503050406030204" pitchFamily="18" charset="0"/>
                          </a:rPr>
                          <m:t>𝜏</m:t>
                        </m:r>
                        <m:r>
                          <a:rPr lang="en-CA" sz="1200" b="0" i="1" smtClean="0">
                            <a:latin typeface="Cambria Math" panose="02040503050406030204" pitchFamily="18" charset="0"/>
                          </a:rPr>
                          <m:t>=0.5)</m:t>
                        </m:r>
                      </m:oMath>
                    </a14:m>
                    <a:endParaRPr lang="en-US" sz="1200" dirty="0"/>
                  </a:p>
                </p:txBody>
              </p:sp>
            </mc:Choice>
            <mc:Fallback xmlns="">
              <p:sp>
                <p:nvSpPr>
                  <p:cNvPr id="18" name="TextBox 17">
                    <a:extLst>
                      <a:ext uri="{FF2B5EF4-FFF2-40B4-BE49-F238E27FC236}">
                        <a16:creationId xmlns:a16="http://schemas.microsoft.com/office/drawing/2014/main" id="{433C8F71-720D-9C50-76DB-6EC99A64EB43}"/>
                      </a:ext>
                    </a:extLst>
                  </p:cNvPr>
                  <p:cNvSpPr txBox="1">
                    <a:spLocks noRot="1" noChangeAspect="1" noMove="1" noResize="1" noEditPoints="1" noAdjustHandles="1" noChangeArrowheads="1" noChangeShapeType="1" noTextEdit="1"/>
                  </p:cNvSpPr>
                  <p:nvPr/>
                </p:nvSpPr>
                <p:spPr>
                  <a:xfrm>
                    <a:off x="2253343" y="3365374"/>
                    <a:ext cx="4680520" cy="276999"/>
                  </a:xfrm>
                  <a:prstGeom prst="rect">
                    <a:avLst/>
                  </a:prstGeom>
                  <a:blipFill>
                    <a:blip r:embed="rId5"/>
                    <a:stretch>
                      <a:fillRect b="-12500"/>
                    </a:stretch>
                  </a:blipFill>
                </p:spPr>
                <p:txBody>
                  <a:bodyPr/>
                  <a:lstStyle/>
                  <a:p>
                    <a:r>
                      <a:rPr lang="en-US">
                        <a:noFill/>
                      </a:rPr>
                      <a:t> </a:t>
                    </a:r>
                  </a:p>
                </p:txBody>
              </p:sp>
            </mc:Fallback>
          </mc:AlternateContent>
        </p:grpSp>
        <p:pic>
          <p:nvPicPr>
            <p:cNvPr id="50" name="Picture 49">
              <a:extLst>
                <a:ext uri="{FF2B5EF4-FFF2-40B4-BE49-F238E27FC236}">
                  <a16:creationId xmlns:a16="http://schemas.microsoft.com/office/drawing/2014/main" id="{7375AFE0-C5C7-9856-C211-B3FBF7A9736E}"/>
                </a:ext>
              </a:extLst>
            </p:cNvPr>
            <p:cNvPicPr>
              <a:picLocks noChangeAspect="1"/>
            </p:cNvPicPr>
            <p:nvPr/>
          </p:nvPicPr>
          <p:blipFill rotWithShape="1">
            <a:blip r:embed="rId4"/>
            <a:srcRect t="48322" b="1"/>
            <a:stretch/>
          </p:blipFill>
          <p:spPr>
            <a:xfrm>
              <a:off x="345129" y="3642373"/>
              <a:ext cx="8255106" cy="1422000"/>
            </a:xfrm>
            <a:prstGeom prst="rect">
              <a:avLst/>
            </a:prstGeom>
          </p:spPr>
        </p:pic>
      </p:grpSp>
    </p:spTree>
    <p:extLst>
      <p:ext uri="{BB962C8B-B14F-4D97-AF65-F5344CB8AC3E}">
        <p14:creationId xmlns:p14="http://schemas.microsoft.com/office/powerpoint/2010/main" val="1960986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819CB409-32C1-74AC-42B5-886E23745C8B}"/>
              </a:ext>
            </a:extLst>
          </p:cNvPr>
          <p:cNvPicPr>
            <a:picLocks noChangeAspect="1"/>
          </p:cNvPicPr>
          <p:nvPr/>
        </p:nvPicPr>
        <p:blipFill rotWithShape="1">
          <a:blip r:embed="rId2"/>
          <a:srcRect b="8117"/>
          <a:stretch/>
        </p:blipFill>
        <p:spPr>
          <a:xfrm>
            <a:off x="2555776" y="-5321"/>
            <a:ext cx="4380682" cy="1677121"/>
          </a:xfrm>
          <a:prstGeom prst="rect">
            <a:avLst/>
          </a:prstGeom>
        </p:spPr>
      </p:pic>
      <p:sp>
        <p:nvSpPr>
          <p:cNvPr id="29" name="Rectangle 28">
            <a:extLst>
              <a:ext uri="{FF2B5EF4-FFF2-40B4-BE49-F238E27FC236}">
                <a16:creationId xmlns:a16="http://schemas.microsoft.com/office/drawing/2014/main" id="{E8FA2F87-052E-70BC-31EB-1D960CA32F94}"/>
              </a:ext>
            </a:extLst>
          </p:cNvPr>
          <p:cNvSpPr/>
          <p:nvPr/>
        </p:nvSpPr>
        <p:spPr>
          <a:xfrm>
            <a:off x="1763688" y="1968435"/>
            <a:ext cx="6805740" cy="133806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927526B3-F552-3377-6ADC-68A41458EE07}"/>
              </a:ext>
            </a:extLst>
          </p:cNvPr>
          <p:cNvGrpSpPr/>
          <p:nvPr/>
        </p:nvGrpSpPr>
        <p:grpSpPr>
          <a:xfrm>
            <a:off x="2862000" y="1"/>
            <a:ext cx="2660182" cy="1513869"/>
            <a:chOff x="2871679" y="0"/>
            <a:chExt cx="2747636" cy="1563638"/>
          </a:xfrm>
        </p:grpSpPr>
        <p:cxnSp>
          <p:nvCxnSpPr>
            <p:cNvPr id="33" name="Straight Connector 32">
              <a:extLst>
                <a:ext uri="{FF2B5EF4-FFF2-40B4-BE49-F238E27FC236}">
                  <a16:creationId xmlns:a16="http://schemas.microsoft.com/office/drawing/2014/main" id="{301766BA-A3E9-2406-B572-8F0E8C912893}"/>
                </a:ext>
              </a:extLst>
            </p:cNvPr>
            <p:cNvCxnSpPr>
              <a:cxnSpLocks/>
            </p:cNvCxnSpPr>
            <p:nvPr/>
          </p:nvCxnSpPr>
          <p:spPr>
            <a:xfrm>
              <a:off x="2871679" y="0"/>
              <a:ext cx="0" cy="1563638"/>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77799D2-069A-59BE-475C-84CA4AE4B0D3}"/>
                    </a:ext>
                  </a:extLst>
                </p:cNvPr>
                <p:cNvSpPr txBox="1"/>
                <p:nvPr/>
              </p:nvSpPr>
              <p:spPr>
                <a:xfrm>
                  <a:off x="2896601" y="68295"/>
                  <a:ext cx="494989" cy="238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900" b="0" i="1" smtClean="0">
                            <a:latin typeface="Cambria Math" panose="02040503050406030204" pitchFamily="18" charset="0"/>
                          </a:rPr>
                          <m:t>𝑡</m:t>
                        </m:r>
                        <m:r>
                          <a:rPr lang="en-CA" sz="900" b="0" i="1" smtClean="0">
                            <a:latin typeface="Cambria Math" panose="02040503050406030204" pitchFamily="18" charset="0"/>
                          </a:rPr>
                          <m:t>=0</m:t>
                        </m:r>
                      </m:oMath>
                    </m:oMathPara>
                  </a14:m>
                  <a:endParaRPr lang="en-US" sz="900" dirty="0"/>
                </a:p>
              </p:txBody>
            </p:sp>
          </mc:Choice>
          <mc:Fallback xmlns="">
            <p:sp>
              <p:nvSpPr>
                <p:cNvPr id="34" name="TextBox 33">
                  <a:extLst>
                    <a:ext uri="{FF2B5EF4-FFF2-40B4-BE49-F238E27FC236}">
                      <a16:creationId xmlns:a16="http://schemas.microsoft.com/office/drawing/2014/main" id="{B77799D2-069A-59BE-475C-84CA4AE4B0D3}"/>
                    </a:ext>
                  </a:extLst>
                </p:cNvPr>
                <p:cNvSpPr txBox="1">
                  <a:spLocks noRot="1" noChangeAspect="1" noMove="1" noResize="1" noEditPoints="1" noAdjustHandles="1" noChangeArrowheads="1" noChangeShapeType="1" noTextEdit="1"/>
                </p:cNvSpPr>
                <p:nvPr/>
              </p:nvSpPr>
              <p:spPr>
                <a:xfrm>
                  <a:off x="2896601" y="68295"/>
                  <a:ext cx="494989" cy="238421"/>
                </a:xfrm>
                <a:prstGeom prst="rect">
                  <a:avLst/>
                </a:prstGeom>
                <a:blipFill>
                  <a:blip r:embed="rId3"/>
                  <a:stretch>
                    <a:fillRect/>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AF004194-A539-9E00-9916-90B007BBB64F}"/>
                </a:ext>
              </a:extLst>
            </p:cNvPr>
            <p:cNvCxnSpPr>
              <a:cxnSpLocks/>
            </p:cNvCxnSpPr>
            <p:nvPr/>
          </p:nvCxnSpPr>
          <p:spPr>
            <a:xfrm>
              <a:off x="5065506" y="0"/>
              <a:ext cx="0" cy="1563638"/>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DD09EC8-5ABE-6744-207A-470BCB162063}"/>
                    </a:ext>
                  </a:extLst>
                </p:cNvPr>
                <p:cNvSpPr txBox="1"/>
                <p:nvPr/>
              </p:nvSpPr>
              <p:spPr>
                <a:xfrm>
                  <a:off x="5124326" y="68295"/>
                  <a:ext cx="494989" cy="238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900" b="0" i="1" smtClean="0">
                            <a:latin typeface="Cambria Math" panose="02040503050406030204" pitchFamily="18" charset="0"/>
                          </a:rPr>
                          <m:t>𝑡</m:t>
                        </m:r>
                        <m:r>
                          <a:rPr lang="en-CA" sz="900" b="0" i="1" smtClean="0">
                            <a:latin typeface="Cambria Math" panose="02040503050406030204" pitchFamily="18" charset="0"/>
                          </a:rPr>
                          <m:t>=0</m:t>
                        </m:r>
                      </m:oMath>
                    </m:oMathPara>
                  </a14:m>
                  <a:endParaRPr lang="en-US" sz="900" dirty="0"/>
                </a:p>
              </p:txBody>
            </p:sp>
          </mc:Choice>
          <mc:Fallback xmlns="">
            <p:sp>
              <p:nvSpPr>
                <p:cNvPr id="36" name="TextBox 35">
                  <a:extLst>
                    <a:ext uri="{FF2B5EF4-FFF2-40B4-BE49-F238E27FC236}">
                      <a16:creationId xmlns:a16="http://schemas.microsoft.com/office/drawing/2014/main" id="{7DD09EC8-5ABE-6744-207A-470BCB162063}"/>
                    </a:ext>
                  </a:extLst>
                </p:cNvPr>
                <p:cNvSpPr txBox="1">
                  <a:spLocks noRot="1" noChangeAspect="1" noMove="1" noResize="1" noEditPoints="1" noAdjustHandles="1" noChangeArrowheads="1" noChangeShapeType="1" noTextEdit="1"/>
                </p:cNvSpPr>
                <p:nvPr/>
              </p:nvSpPr>
              <p:spPr>
                <a:xfrm>
                  <a:off x="5124326" y="68295"/>
                  <a:ext cx="494989" cy="238421"/>
                </a:xfrm>
                <a:prstGeom prst="rect">
                  <a:avLst/>
                </a:prstGeom>
                <a:blipFill>
                  <a:blip r:embed="rId4"/>
                  <a:stretch>
                    <a:fillRect/>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E4F0DE8A-605D-09A6-41AB-36734A1C2FF2}"/>
              </a:ext>
            </a:extLst>
          </p:cNvPr>
          <p:cNvGrpSpPr/>
          <p:nvPr/>
        </p:nvGrpSpPr>
        <p:grpSpPr>
          <a:xfrm>
            <a:off x="323171" y="1955585"/>
            <a:ext cx="8280829" cy="1350914"/>
            <a:chOff x="323171" y="1955585"/>
            <a:chExt cx="8280829" cy="1350914"/>
          </a:xfrm>
        </p:grpSpPr>
        <p:sp>
          <p:nvSpPr>
            <p:cNvPr id="39" name="Rectangle 38">
              <a:extLst>
                <a:ext uri="{FF2B5EF4-FFF2-40B4-BE49-F238E27FC236}">
                  <a16:creationId xmlns:a16="http://schemas.microsoft.com/office/drawing/2014/main" id="{8CDEE74B-C6A1-85EF-83B6-7BDB442A6DE1}"/>
                </a:ext>
              </a:extLst>
            </p:cNvPr>
            <p:cNvSpPr/>
            <p:nvPr/>
          </p:nvSpPr>
          <p:spPr>
            <a:xfrm>
              <a:off x="5814248" y="1968435"/>
              <a:ext cx="2755180" cy="133806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16B45EC3-12FE-C58C-F419-ACDCCC9DD6DF}"/>
                </a:ext>
              </a:extLst>
            </p:cNvPr>
            <p:cNvSpPr/>
            <p:nvPr/>
          </p:nvSpPr>
          <p:spPr>
            <a:xfrm>
              <a:off x="323171" y="1955585"/>
              <a:ext cx="4141801" cy="133806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7456DF99-416A-3264-4160-779BDF9E3245}"/>
                </a:ext>
              </a:extLst>
            </p:cNvPr>
            <p:cNvSpPr/>
            <p:nvPr/>
          </p:nvSpPr>
          <p:spPr>
            <a:xfrm>
              <a:off x="1907704" y="1968435"/>
              <a:ext cx="6696296" cy="133806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6" name="Group 55">
            <a:extLst>
              <a:ext uri="{FF2B5EF4-FFF2-40B4-BE49-F238E27FC236}">
                <a16:creationId xmlns:a16="http://schemas.microsoft.com/office/drawing/2014/main" id="{FC5EB8AB-DD34-DBC5-0838-7F2F72C0E40B}"/>
              </a:ext>
            </a:extLst>
          </p:cNvPr>
          <p:cNvGrpSpPr/>
          <p:nvPr/>
        </p:nvGrpSpPr>
        <p:grpSpPr>
          <a:xfrm>
            <a:off x="323528" y="1671801"/>
            <a:ext cx="8299414" cy="3423581"/>
            <a:chOff x="323528" y="1671801"/>
            <a:chExt cx="8299414" cy="3423581"/>
          </a:xfrm>
        </p:grpSpPr>
        <p:grpSp>
          <p:nvGrpSpPr>
            <p:cNvPr id="28" name="Group 27">
              <a:extLst>
                <a:ext uri="{FF2B5EF4-FFF2-40B4-BE49-F238E27FC236}">
                  <a16:creationId xmlns:a16="http://schemas.microsoft.com/office/drawing/2014/main" id="{F2079BC6-B7BD-ED78-ECA2-D5CB74B4F040}"/>
                </a:ext>
              </a:extLst>
            </p:cNvPr>
            <p:cNvGrpSpPr/>
            <p:nvPr/>
          </p:nvGrpSpPr>
          <p:grpSpPr>
            <a:xfrm>
              <a:off x="323529" y="1671801"/>
              <a:ext cx="8299413" cy="1680724"/>
              <a:chOff x="323529" y="1671801"/>
              <a:chExt cx="8299413" cy="1680724"/>
            </a:xfrm>
          </p:grpSpPr>
          <p:pic>
            <p:nvPicPr>
              <p:cNvPr id="32" name="Picture 31">
                <a:extLst>
                  <a:ext uri="{FF2B5EF4-FFF2-40B4-BE49-F238E27FC236}">
                    <a16:creationId xmlns:a16="http://schemas.microsoft.com/office/drawing/2014/main" id="{861EE559-A5BE-A830-5FD3-5777351CD6B2}"/>
                  </a:ext>
                </a:extLst>
              </p:cNvPr>
              <p:cNvPicPr>
                <a:picLocks noChangeAspect="1"/>
              </p:cNvPicPr>
              <p:nvPr/>
            </p:nvPicPr>
            <p:blipFill rotWithShape="1">
              <a:blip r:embed="rId5"/>
              <a:srcRect b="51138"/>
              <a:stretch/>
            </p:blipFill>
            <p:spPr>
              <a:xfrm>
                <a:off x="345131" y="1948801"/>
                <a:ext cx="8245899" cy="1343030"/>
              </a:xfrm>
              <a:prstGeom prst="rect">
                <a:avLst/>
              </a:prstGeom>
            </p:spPr>
          </p:pic>
          <p:grpSp>
            <p:nvGrpSpPr>
              <p:cNvPr id="45" name="Group 44">
                <a:extLst>
                  <a:ext uri="{FF2B5EF4-FFF2-40B4-BE49-F238E27FC236}">
                    <a16:creationId xmlns:a16="http://schemas.microsoft.com/office/drawing/2014/main" id="{79729F1D-C445-A983-DEF4-63CB04CC251D}"/>
                  </a:ext>
                </a:extLst>
              </p:cNvPr>
              <p:cNvGrpSpPr/>
              <p:nvPr/>
            </p:nvGrpSpPr>
            <p:grpSpPr>
              <a:xfrm>
                <a:off x="323529" y="1671801"/>
                <a:ext cx="8299413" cy="1680724"/>
                <a:chOff x="323529" y="1671801"/>
                <a:chExt cx="8299413" cy="1680724"/>
              </a:xfrm>
            </p:grpSpPr>
            <p:sp>
              <p:nvSpPr>
                <p:cNvPr id="48" name="Rectangle 47">
                  <a:extLst>
                    <a:ext uri="{FF2B5EF4-FFF2-40B4-BE49-F238E27FC236}">
                      <a16:creationId xmlns:a16="http://schemas.microsoft.com/office/drawing/2014/main" id="{B64EE522-1AB6-4BAC-E62B-D599E58F9F92}"/>
                    </a:ext>
                  </a:extLst>
                </p:cNvPr>
                <p:cNvSpPr/>
                <p:nvPr/>
              </p:nvSpPr>
              <p:spPr>
                <a:xfrm>
                  <a:off x="323529" y="1918823"/>
                  <a:ext cx="8299413" cy="1433702"/>
                </a:xfrm>
                <a:prstGeom prst="rect">
                  <a:avLst/>
                </a:prstGeom>
                <a:noFill/>
                <a:ln w="12700">
                  <a:solidFill>
                    <a:srgbClr val="0070C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EE8918D8-885F-F724-2370-9DA910A122F5}"/>
                    </a:ext>
                  </a:extLst>
                </p:cNvPr>
                <p:cNvSpPr txBox="1"/>
                <p:nvPr/>
              </p:nvSpPr>
              <p:spPr>
                <a:xfrm>
                  <a:off x="2415853" y="1671801"/>
                  <a:ext cx="4104456" cy="276999"/>
                </a:xfrm>
                <a:prstGeom prst="rect">
                  <a:avLst/>
                </a:prstGeom>
                <a:noFill/>
              </p:spPr>
              <p:txBody>
                <a:bodyPr wrap="square" rtlCol="0">
                  <a:spAutoFit/>
                </a:bodyPr>
                <a:lstStyle/>
                <a:p>
                  <a:pPr algn="ctr"/>
                  <a:r>
                    <a:rPr lang="en-US" sz="1200" dirty="0"/>
                    <a:t>Free propagation (no pulse)</a:t>
                  </a:r>
                </a:p>
              </p:txBody>
            </p:sp>
          </p:grpSp>
        </p:grpSp>
        <p:grpSp>
          <p:nvGrpSpPr>
            <p:cNvPr id="50" name="Group 49">
              <a:extLst>
                <a:ext uri="{FF2B5EF4-FFF2-40B4-BE49-F238E27FC236}">
                  <a16:creationId xmlns:a16="http://schemas.microsoft.com/office/drawing/2014/main" id="{0AFE04D4-CA8B-E9FD-3385-A281F904A12B}"/>
                </a:ext>
              </a:extLst>
            </p:cNvPr>
            <p:cNvGrpSpPr/>
            <p:nvPr/>
          </p:nvGrpSpPr>
          <p:grpSpPr>
            <a:xfrm>
              <a:off x="323528" y="3365374"/>
              <a:ext cx="8299414" cy="1730008"/>
              <a:chOff x="323528" y="3365374"/>
              <a:chExt cx="8299414" cy="1730008"/>
            </a:xfrm>
          </p:grpSpPr>
          <p:grpSp>
            <p:nvGrpSpPr>
              <p:cNvPr id="51" name="Group 50">
                <a:extLst>
                  <a:ext uri="{FF2B5EF4-FFF2-40B4-BE49-F238E27FC236}">
                    <a16:creationId xmlns:a16="http://schemas.microsoft.com/office/drawing/2014/main" id="{2C1829AE-22A4-A084-8E57-74038339F78D}"/>
                  </a:ext>
                </a:extLst>
              </p:cNvPr>
              <p:cNvGrpSpPr/>
              <p:nvPr/>
            </p:nvGrpSpPr>
            <p:grpSpPr>
              <a:xfrm>
                <a:off x="323528" y="3365374"/>
                <a:ext cx="8299414" cy="1730008"/>
                <a:chOff x="449050" y="3365374"/>
                <a:chExt cx="8299414" cy="1730008"/>
              </a:xfrm>
            </p:grpSpPr>
            <p:sp>
              <p:nvSpPr>
                <p:cNvPr id="53" name="Rectangle 52">
                  <a:extLst>
                    <a:ext uri="{FF2B5EF4-FFF2-40B4-BE49-F238E27FC236}">
                      <a16:creationId xmlns:a16="http://schemas.microsoft.com/office/drawing/2014/main" id="{4B6E078C-B2DA-30DC-AEB7-BAC6312057C4}"/>
                    </a:ext>
                  </a:extLst>
                </p:cNvPr>
                <p:cNvSpPr/>
                <p:nvPr/>
              </p:nvSpPr>
              <p:spPr>
                <a:xfrm>
                  <a:off x="449050" y="3609198"/>
                  <a:ext cx="8299414" cy="1486184"/>
                </a:xfrm>
                <a:prstGeom prst="rect">
                  <a:avLst/>
                </a:prstGeom>
                <a:noFill/>
                <a:ln w="12700">
                  <a:solidFill>
                    <a:srgbClr val="FF8213"/>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F2C3726-C49A-0E84-7C5A-C2DA8148608D}"/>
                        </a:ext>
                      </a:extLst>
                    </p:cNvPr>
                    <p:cNvSpPr txBox="1"/>
                    <p:nvPr/>
                  </p:nvSpPr>
                  <p:spPr>
                    <a:xfrm>
                      <a:off x="2253343" y="3365374"/>
                      <a:ext cx="4680520" cy="276999"/>
                    </a:xfrm>
                    <a:prstGeom prst="rect">
                      <a:avLst/>
                    </a:prstGeom>
                    <a:noFill/>
                  </p:spPr>
                  <p:txBody>
                    <a:bodyPr wrap="square" rtlCol="0">
                      <a:spAutoFit/>
                    </a:bodyPr>
                    <a:lstStyle/>
                    <a:p>
                      <a:pPr algn="ctr"/>
                      <a:r>
                        <a:rPr lang="en-US" sz="1200" dirty="0"/>
                        <a:t>Echo with squeezing (pulse @ </a:t>
                      </a:r>
                      <a14:m>
                        <m:oMath xmlns:m="http://schemas.openxmlformats.org/officeDocument/2006/math">
                          <m:r>
                            <a:rPr lang="en-CA" sz="1200" b="0" i="1" smtClean="0">
                              <a:latin typeface="Cambria Math" panose="02040503050406030204" pitchFamily="18" charset="0"/>
                            </a:rPr>
                            <m:t>𝑡</m:t>
                          </m:r>
                          <m:r>
                            <a:rPr lang="en-CA" sz="1200" b="0" i="1" smtClean="0">
                              <a:latin typeface="Cambria Math" panose="02040503050406030204" pitchFamily="18" charset="0"/>
                            </a:rPr>
                            <m:t>=</m:t>
                          </m:r>
                          <m:r>
                            <a:rPr lang="en-CA" sz="1200" b="0" i="1" smtClean="0">
                              <a:latin typeface="Cambria Math" panose="02040503050406030204" pitchFamily="18" charset="0"/>
                            </a:rPr>
                            <m:t>𝜏</m:t>
                          </m:r>
                          <m:r>
                            <a:rPr lang="en-CA" sz="1200" b="0" i="1" smtClean="0">
                              <a:latin typeface="Cambria Math" panose="02040503050406030204" pitchFamily="18" charset="0"/>
                            </a:rPr>
                            <m:t>=0.5)</m:t>
                          </m:r>
                        </m:oMath>
                      </a14:m>
                      <a:endParaRPr lang="en-US" sz="1200" dirty="0"/>
                    </a:p>
                  </p:txBody>
                </p:sp>
              </mc:Choice>
              <mc:Fallback xmlns="">
                <p:sp>
                  <p:nvSpPr>
                    <p:cNvPr id="54" name="TextBox 53">
                      <a:extLst>
                        <a:ext uri="{FF2B5EF4-FFF2-40B4-BE49-F238E27FC236}">
                          <a16:creationId xmlns:a16="http://schemas.microsoft.com/office/drawing/2014/main" id="{DF2C3726-C49A-0E84-7C5A-C2DA8148608D}"/>
                        </a:ext>
                      </a:extLst>
                    </p:cNvPr>
                    <p:cNvSpPr txBox="1">
                      <a:spLocks noRot="1" noChangeAspect="1" noMove="1" noResize="1" noEditPoints="1" noAdjustHandles="1" noChangeArrowheads="1" noChangeShapeType="1" noTextEdit="1"/>
                    </p:cNvSpPr>
                    <p:nvPr/>
                  </p:nvSpPr>
                  <p:spPr>
                    <a:xfrm>
                      <a:off x="2253343" y="3365374"/>
                      <a:ext cx="4680520" cy="276999"/>
                    </a:xfrm>
                    <a:prstGeom prst="rect">
                      <a:avLst/>
                    </a:prstGeom>
                    <a:blipFill>
                      <a:blip r:embed="rId6"/>
                      <a:stretch>
                        <a:fillRect t="-2174" b="-13043"/>
                      </a:stretch>
                    </a:blipFill>
                  </p:spPr>
                  <p:txBody>
                    <a:bodyPr/>
                    <a:lstStyle/>
                    <a:p>
                      <a:r>
                        <a:rPr lang="en-US">
                          <a:noFill/>
                        </a:rPr>
                        <a:t> </a:t>
                      </a:r>
                    </a:p>
                  </p:txBody>
                </p:sp>
              </mc:Fallback>
            </mc:AlternateContent>
          </p:grpSp>
          <p:pic>
            <p:nvPicPr>
              <p:cNvPr id="52" name="Picture 51">
                <a:extLst>
                  <a:ext uri="{FF2B5EF4-FFF2-40B4-BE49-F238E27FC236}">
                    <a16:creationId xmlns:a16="http://schemas.microsoft.com/office/drawing/2014/main" id="{5069BB8F-1BE3-D570-C9A6-A59C57B17EDA}"/>
                  </a:ext>
                </a:extLst>
              </p:cNvPr>
              <p:cNvPicPr>
                <a:picLocks noChangeAspect="1"/>
              </p:cNvPicPr>
              <p:nvPr/>
            </p:nvPicPr>
            <p:blipFill rotWithShape="1">
              <a:blip r:embed="rId5"/>
              <a:srcRect t="48322" b="1"/>
              <a:stretch/>
            </p:blipFill>
            <p:spPr>
              <a:xfrm>
                <a:off x="345129" y="3642373"/>
                <a:ext cx="8255106" cy="1422000"/>
              </a:xfrm>
              <a:prstGeom prst="rect">
                <a:avLst/>
              </a:prstGeom>
            </p:spPr>
          </p:pic>
        </p:grpSp>
        <p:sp>
          <p:nvSpPr>
            <p:cNvPr id="13" name="Rectangle 12">
              <a:extLst>
                <a:ext uri="{FF2B5EF4-FFF2-40B4-BE49-F238E27FC236}">
                  <a16:creationId xmlns:a16="http://schemas.microsoft.com/office/drawing/2014/main" id="{8ACCD9EC-6488-687F-7F2A-8CE59C66462E}"/>
                </a:ext>
              </a:extLst>
            </p:cNvPr>
            <p:cNvSpPr/>
            <p:nvPr/>
          </p:nvSpPr>
          <p:spPr>
            <a:xfrm>
              <a:off x="1798708" y="1962070"/>
              <a:ext cx="6805740" cy="136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9FA79AC-15C9-3B87-8A39-CAF7555D265C}"/>
                </a:ext>
              </a:extLst>
            </p:cNvPr>
            <p:cNvSpPr/>
            <p:nvPr/>
          </p:nvSpPr>
          <p:spPr>
            <a:xfrm>
              <a:off x="1798708" y="3634261"/>
              <a:ext cx="6805740" cy="1404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41386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BA868BB-F3D6-E36C-27A1-1049DFD572EB}"/>
              </a:ext>
            </a:extLst>
          </p:cNvPr>
          <p:cNvPicPr>
            <a:picLocks noChangeAspect="1"/>
          </p:cNvPicPr>
          <p:nvPr/>
        </p:nvPicPr>
        <p:blipFill rotWithShape="1">
          <a:blip r:embed="rId2"/>
          <a:srcRect b="8117"/>
          <a:stretch/>
        </p:blipFill>
        <p:spPr>
          <a:xfrm>
            <a:off x="2555776" y="-5321"/>
            <a:ext cx="4380682" cy="1677121"/>
          </a:xfrm>
          <a:prstGeom prst="rect">
            <a:avLst/>
          </a:prstGeom>
        </p:spPr>
      </p:pic>
      <p:grpSp>
        <p:nvGrpSpPr>
          <p:cNvPr id="7" name="Group 6">
            <a:extLst>
              <a:ext uri="{FF2B5EF4-FFF2-40B4-BE49-F238E27FC236}">
                <a16:creationId xmlns:a16="http://schemas.microsoft.com/office/drawing/2014/main" id="{B370DE1E-0090-012D-D1B9-8560FF2B1CDA}"/>
              </a:ext>
            </a:extLst>
          </p:cNvPr>
          <p:cNvGrpSpPr/>
          <p:nvPr/>
        </p:nvGrpSpPr>
        <p:grpSpPr>
          <a:xfrm>
            <a:off x="3108491" y="0"/>
            <a:ext cx="2826489" cy="1513869"/>
            <a:chOff x="3126273" y="-1"/>
            <a:chExt cx="2919410" cy="1563638"/>
          </a:xfrm>
        </p:grpSpPr>
        <p:cxnSp>
          <p:nvCxnSpPr>
            <p:cNvPr id="9" name="Straight Connector 8">
              <a:extLst>
                <a:ext uri="{FF2B5EF4-FFF2-40B4-BE49-F238E27FC236}">
                  <a16:creationId xmlns:a16="http://schemas.microsoft.com/office/drawing/2014/main" id="{C30CCAB4-8A8F-8BFE-8E4E-8E9782A45B4B}"/>
                </a:ext>
              </a:extLst>
            </p:cNvPr>
            <p:cNvCxnSpPr>
              <a:cxnSpLocks/>
            </p:cNvCxnSpPr>
            <p:nvPr/>
          </p:nvCxnSpPr>
          <p:spPr>
            <a:xfrm>
              <a:off x="3150390" y="-1"/>
              <a:ext cx="0" cy="1563638"/>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55955D2-C90B-E907-DE09-4CC667AAF9CB}"/>
                    </a:ext>
                  </a:extLst>
                </p:cNvPr>
                <p:cNvSpPr txBox="1"/>
                <p:nvPr/>
              </p:nvSpPr>
              <p:spPr>
                <a:xfrm>
                  <a:off x="3126273" y="62610"/>
                  <a:ext cx="652281" cy="238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900" b="0" i="1" smtClean="0">
                            <a:latin typeface="Cambria Math" panose="02040503050406030204" pitchFamily="18" charset="0"/>
                          </a:rPr>
                          <m:t>𝑡</m:t>
                        </m:r>
                        <m:r>
                          <a:rPr lang="en-CA" sz="900" b="0" i="1" smtClean="0">
                            <a:latin typeface="Cambria Math" panose="02040503050406030204" pitchFamily="18" charset="0"/>
                          </a:rPr>
                          <m:t>=0.53</m:t>
                        </m:r>
                      </m:oMath>
                    </m:oMathPara>
                  </a14:m>
                  <a:endParaRPr lang="en-US" sz="900" dirty="0"/>
                </a:p>
              </p:txBody>
            </p:sp>
          </mc:Choice>
          <mc:Fallback xmlns="">
            <p:sp>
              <p:nvSpPr>
                <p:cNvPr id="10" name="TextBox 9">
                  <a:extLst>
                    <a:ext uri="{FF2B5EF4-FFF2-40B4-BE49-F238E27FC236}">
                      <a16:creationId xmlns:a16="http://schemas.microsoft.com/office/drawing/2014/main" id="{755955D2-C90B-E907-DE09-4CC667AAF9CB}"/>
                    </a:ext>
                  </a:extLst>
                </p:cNvPr>
                <p:cNvSpPr txBox="1">
                  <a:spLocks noRot="1" noChangeAspect="1" noMove="1" noResize="1" noEditPoints="1" noAdjustHandles="1" noChangeArrowheads="1" noChangeShapeType="1" noTextEdit="1"/>
                </p:cNvSpPr>
                <p:nvPr/>
              </p:nvSpPr>
              <p:spPr>
                <a:xfrm>
                  <a:off x="3126273" y="62610"/>
                  <a:ext cx="652281" cy="238421"/>
                </a:xfrm>
                <a:prstGeom prst="rect">
                  <a:avLst/>
                </a:prstGeom>
                <a:blipFill>
                  <a:blip r:embed="rId3"/>
                  <a:stretch>
                    <a:fillRect/>
                  </a:stretch>
                </a:blipFill>
              </p:spPr>
              <p:txBody>
                <a:bodyPr/>
                <a:lstStyle/>
                <a:p>
                  <a:r>
                    <a:rPr lang="en-US">
                      <a:noFill/>
                    </a:rPr>
                    <a:t> </a:t>
                  </a:r>
                </a:p>
              </p:txBody>
            </p:sp>
          </mc:Fallback>
        </mc:AlternateContent>
        <p:cxnSp>
          <p:nvCxnSpPr>
            <p:cNvPr id="22" name="Straight Connector 21">
              <a:extLst>
                <a:ext uri="{FF2B5EF4-FFF2-40B4-BE49-F238E27FC236}">
                  <a16:creationId xmlns:a16="http://schemas.microsoft.com/office/drawing/2014/main" id="{75090790-AE55-4831-C16B-94A0745D9296}"/>
                </a:ext>
              </a:extLst>
            </p:cNvPr>
            <p:cNvCxnSpPr>
              <a:cxnSpLocks/>
            </p:cNvCxnSpPr>
            <p:nvPr/>
          </p:nvCxnSpPr>
          <p:spPr>
            <a:xfrm>
              <a:off x="5362974" y="-1"/>
              <a:ext cx="0" cy="1563638"/>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DB68EF2-B122-7B02-7B98-CAA6F903C930}"/>
                    </a:ext>
                  </a:extLst>
                </p:cNvPr>
                <p:cNvSpPr txBox="1"/>
                <p:nvPr/>
              </p:nvSpPr>
              <p:spPr>
                <a:xfrm>
                  <a:off x="5393402" y="90622"/>
                  <a:ext cx="652281" cy="238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900" b="0" i="1" smtClean="0">
                            <a:latin typeface="Cambria Math" panose="02040503050406030204" pitchFamily="18" charset="0"/>
                          </a:rPr>
                          <m:t>𝑡</m:t>
                        </m:r>
                        <m:r>
                          <a:rPr lang="en-CA" sz="900" b="0" i="1" smtClean="0">
                            <a:latin typeface="Cambria Math" panose="02040503050406030204" pitchFamily="18" charset="0"/>
                          </a:rPr>
                          <m:t>=0.53</m:t>
                        </m:r>
                      </m:oMath>
                    </m:oMathPara>
                  </a14:m>
                  <a:endParaRPr lang="en-US" sz="900" dirty="0"/>
                </a:p>
              </p:txBody>
            </p:sp>
          </mc:Choice>
          <mc:Fallback xmlns="">
            <p:sp>
              <p:nvSpPr>
                <p:cNvPr id="23" name="TextBox 22">
                  <a:extLst>
                    <a:ext uri="{FF2B5EF4-FFF2-40B4-BE49-F238E27FC236}">
                      <a16:creationId xmlns:a16="http://schemas.microsoft.com/office/drawing/2014/main" id="{9DB68EF2-B122-7B02-7B98-CAA6F903C930}"/>
                    </a:ext>
                  </a:extLst>
                </p:cNvPr>
                <p:cNvSpPr txBox="1">
                  <a:spLocks noRot="1" noChangeAspect="1" noMove="1" noResize="1" noEditPoints="1" noAdjustHandles="1" noChangeArrowheads="1" noChangeShapeType="1" noTextEdit="1"/>
                </p:cNvSpPr>
                <p:nvPr/>
              </p:nvSpPr>
              <p:spPr>
                <a:xfrm>
                  <a:off x="5393402" y="90622"/>
                  <a:ext cx="652281" cy="238421"/>
                </a:xfrm>
                <a:prstGeom prst="rect">
                  <a:avLst/>
                </a:prstGeom>
                <a:blipFill>
                  <a:blip r:embed="rId4"/>
                  <a:stretch>
                    <a:fillRect/>
                  </a:stretch>
                </a:blipFill>
              </p:spPr>
              <p:txBody>
                <a:bodyPr/>
                <a:lstStyle/>
                <a:p>
                  <a:r>
                    <a:rPr lang="en-US">
                      <a:noFill/>
                    </a:rPr>
                    <a:t> </a:t>
                  </a:r>
                </a:p>
              </p:txBody>
            </p:sp>
          </mc:Fallback>
        </mc:AlternateContent>
      </p:grpSp>
      <p:grpSp>
        <p:nvGrpSpPr>
          <p:cNvPr id="66" name="Group 65">
            <a:extLst>
              <a:ext uri="{FF2B5EF4-FFF2-40B4-BE49-F238E27FC236}">
                <a16:creationId xmlns:a16="http://schemas.microsoft.com/office/drawing/2014/main" id="{8637AADE-37E3-93E4-A293-53438A2B1556}"/>
              </a:ext>
            </a:extLst>
          </p:cNvPr>
          <p:cNvGrpSpPr/>
          <p:nvPr/>
        </p:nvGrpSpPr>
        <p:grpSpPr>
          <a:xfrm>
            <a:off x="323528" y="1671801"/>
            <a:ext cx="8299414" cy="3423581"/>
            <a:chOff x="323528" y="1671801"/>
            <a:chExt cx="8299414" cy="3423581"/>
          </a:xfrm>
        </p:grpSpPr>
        <p:grpSp>
          <p:nvGrpSpPr>
            <p:cNvPr id="51" name="Group 50">
              <a:extLst>
                <a:ext uri="{FF2B5EF4-FFF2-40B4-BE49-F238E27FC236}">
                  <a16:creationId xmlns:a16="http://schemas.microsoft.com/office/drawing/2014/main" id="{3B04007F-DD92-B31B-0C4E-B34C274B850B}"/>
                </a:ext>
              </a:extLst>
            </p:cNvPr>
            <p:cNvGrpSpPr/>
            <p:nvPr/>
          </p:nvGrpSpPr>
          <p:grpSpPr>
            <a:xfrm>
              <a:off x="323528" y="1671801"/>
              <a:ext cx="8299414" cy="3423581"/>
              <a:chOff x="323528" y="1671801"/>
              <a:chExt cx="8299414" cy="3423581"/>
            </a:xfrm>
          </p:grpSpPr>
          <p:grpSp>
            <p:nvGrpSpPr>
              <p:cNvPr id="52" name="Group 51">
                <a:extLst>
                  <a:ext uri="{FF2B5EF4-FFF2-40B4-BE49-F238E27FC236}">
                    <a16:creationId xmlns:a16="http://schemas.microsoft.com/office/drawing/2014/main" id="{70E80CDE-91FF-FF8C-4CC4-CF624F886303}"/>
                  </a:ext>
                </a:extLst>
              </p:cNvPr>
              <p:cNvGrpSpPr/>
              <p:nvPr/>
            </p:nvGrpSpPr>
            <p:grpSpPr>
              <a:xfrm>
                <a:off x="323529" y="1671801"/>
                <a:ext cx="8299413" cy="1680724"/>
                <a:chOff x="323529" y="1671801"/>
                <a:chExt cx="8299413" cy="1680724"/>
              </a:xfrm>
            </p:grpSpPr>
            <p:pic>
              <p:nvPicPr>
                <p:cNvPr id="60" name="Picture 59">
                  <a:extLst>
                    <a:ext uri="{FF2B5EF4-FFF2-40B4-BE49-F238E27FC236}">
                      <a16:creationId xmlns:a16="http://schemas.microsoft.com/office/drawing/2014/main" id="{34A72200-E353-0D11-0C00-69A90590A76B}"/>
                    </a:ext>
                  </a:extLst>
                </p:cNvPr>
                <p:cNvPicPr>
                  <a:picLocks noChangeAspect="1"/>
                </p:cNvPicPr>
                <p:nvPr/>
              </p:nvPicPr>
              <p:blipFill rotWithShape="1">
                <a:blip r:embed="rId5"/>
                <a:srcRect b="51138"/>
                <a:stretch/>
              </p:blipFill>
              <p:spPr>
                <a:xfrm>
                  <a:off x="345131" y="1948801"/>
                  <a:ext cx="8245899" cy="1343030"/>
                </a:xfrm>
                <a:prstGeom prst="rect">
                  <a:avLst/>
                </a:prstGeom>
              </p:spPr>
            </p:pic>
            <p:grpSp>
              <p:nvGrpSpPr>
                <p:cNvPr id="61" name="Group 60">
                  <a:extLst>
                    <a:ext uri="{FF2B5EF4-FFF2-40B4-BE49-F238E27FC236}">
                      <a16:creationId xmlns:a16="http://schemas.microsoft.com/office/drawing/2014/main" id="{8818774E-A39E-2757-CED4-F627B0270B1E}"/>
                    </a:ext>
                  </a:extLst>
                </p:cNvPr>
                <p:cNvGrpSpPr/>
                <p:nvPr/>
              </p:nvGrpSpPr>
              <p:grpSpPr>
                <a:xfrm>
                  <a:off x="323529" y="1671801"/>
                  <a:ext cx="8299413" cy="1680724"/>
                  <a:chOff x="323529" y="1671801"/>
                  <a:chExt cx="8299413" cy="1680724"/>
                </a:xfrm>
              </p:grpSpPr>
              <p:sp>
                <p:nvSpPr>
                  <p:cNvPr id="62" name="Rectangle 61">
                    <a:extLst>
                      <a:ext uri="{FF2B5EF4-FFF2-40B4-BE49-F238E27FC236}">
                        <a16:creationId xmlns:a16="http://schemas.microsoft.com/office/drawing/2014/main" id="{7E0D02D5-AC8D-75F3-E37C-A40FED6DF816}"/>
                      </a:ext>
                    </a:extLst>
                  </p:cNvPr>
                  <p:cNvSpPr/>
                  <p:nvPr/>
                </p:nvSpPr>
                <p:spPr>
                  <a:xfrm>
                    <a:off x="323529" y="1918823"/>
                    <a:ext cx="8299413" cy="1433702"/>
                  </a:xfrm>
                  <a:prstGeom prst="rect">
                    <a:avLst/>
                  </a:prstGeom>
                  <a:noFill/>
                  <a:ln w="12700">
                    <a:solidFill>
                      <a:srgbClr val="0070C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5A493729-8296-FB2C-9BB7-AB23D0444697}"/>
                      </a:ext>
                    </a:extLst>
                  </p:cNvPr>
                  <p:cNvSpPr txBox="1"/>
                  <p:nvPr/>
                </p:nvSpPr>
                <p:spPr>
                  <a:xfrm>
                    <a:off x="2415853" y="1671801"/>
                    <a:ext cx="4104456" cy="276999"/>
                  </a:xfrm>
                  <a:prstGeom prst="rect">
                    <a:avLst/>
                  </a:prstGeom>
                  <a:noFill/>
                </p:spPr>
                <p:txBody>
                  <a:bodyPr wrap="square" rtlCol="0">
                    <a:spAutoFit/>
                  </a:bodyPr>
                  <a:lstStyle/>
                  <a:p>
                    <a:pPr algn="ctr"/>
                    <a:r>
                      <a:rPr lang="en-US" sz="1200" dirty="0"/>
                      <a:t>Free propagation (no pulse)</a:t>
                    </a:r>
                  </a:p>
                </p:txBody>
              </p:sp>
            </p:grpSp>
          </p:grpSp>
          <p:grpSp>
            <p:nvGrpSpPr>
              <p:cNvPr id="53" name="Group 52">
                <a:extLst>
                  <a:ext uri="{FF2B5EF4-FFF2-40B4-BE49-F238E27FC236}">
                    <a16:creationId xmlns:a16="http://schemas.microsoft.com/office/drawing/2014/main" id="{51578696-0DDF-777B-70A6-ACEA8655BAC0}"/>
                  </a:ext>
                </a:extLst>
              </p:cNvPr>
              <p:cNvGrpSpPr/>
              <p:nvPr/>
            </p:nvGrpSpPr>
            <p:grpSpPr>
              <a:xfrm>
                <a:off x="323528" y="3365374"/>
                <a:ext cx="8299414" cy="1730008"/>
                <a:chOff x="323528" y="3365374"/>
                <a:chExt cx="8299414" cy="1730008"/>
              </a:xfrm>
            </p:grpSpPr>
            <p:grpSp>
              <p:nvGrpSpPr>
                <p:cNvPr id="56" name="Group 55">
                  <a:extLst>
                    <a:ext uri="{FF2B5EF4-FFF2-40B4-BE49-F238E27FC236}">
                      <a16:creationId xmlns:a16="http://schemas.microsoft.com/office/drawing/2014/main" id="{5E76AE27-A984-C070-40B3-BB295FFBB7FE}"/>
                    </a:ext>
                  </a:extLst>
                </p:cNvPr>
                <p:cNvGrpSpPr/>
                <p:nvPr/>
              </p:nvGrpSpPr>
              <p:grpSpPr>
                <a:xfrm>
                  <a:off x="323528" y="3365374"/>
                  <a:ext cx="8299414" cy="1730008"/>
                  <a:chOff x="449050" y="3365374"/>
                  <a:chExt cx="8299414" cy="1730008"/>
                </a:xfrm>
              </p:grpSpPr>
              <p:sp>
                <p:nvSpPr>
                  <p:cNvPr id="58" name="Rectangle 57">
                    <a:extLst>
                      <a:ext uri="{FF2B5EF4-FFF2-40B4-BE49-F238E27FC236}">
                        <a16:creationId xmlns:a16="http://schemas.microsoft.com/office/drawing/2014/main" id="{2E658F97-BE45-525C-1652-97CD3CD5B1BE}"/>
                      </a:ext>
                    </a:extLst>
                  </p:cNvPr>
                  <p:cNvSpPr/>
                  <p:nvPr/>
                </p:nvSpPr>
                <p:spPr>
                  <a:xfrm>
                    <a:off x="449050" y="3609198"/>
                    <a:ext cx="8299414" cy="1486184"/>
                  </a:xfrm>
                  <a:prstGeom prst="rect">
                    <a:avLst/>
                  </a:prstGeom>
                  <a:noFill/>
                  <a:ln w="12700">
                    <a:solidFill>
                      <a:srgbClr val="FF8213"/>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7FAC7CF6-8B60-54E0-9FB8-9DDE35747628}"/>
                          </a:ext>
                        </a:extLst>
                      </p:cNvPr>
                      <p:cNvSpPr txBox="1"/>
                      <p:nvPr/>
                    </p:nvSpPr>
                    <p:spPr>
                      <a:xfrm>
                        <a:off x="2253343" y="3365374"/>
                        <a:ext cx="4680520" cy="276999"/>
                      </a:xfrm>
                      <a:prstGeom prst="rect">
                        <a:avLst/>
                      </a:prstGeom>
                      <a:noFill/>
                    </p:spPr>
                    <p:txBody>
                      <a:bodyPr wrap="square" rtlCol="0">
                        <a:spAutoFit/>
                      </a:bodyPr>
                      <a:lstStyle/>
                      <a:p>
                        <a:pPr algn="ctr"/>
                        <a:r>
                          <a:rPr lang="en-US" sz="1200" dirty="0"/>
                          <a:t>Echo with squeeze (pulse @ </a:t>
                        </a:r>
                        <a14:m>
                          <m:oMath xmlns:m="http://schemas.openxmlformats.org/officeDocument/2006/math">
                            <m:r>
                              <a:rPr lang="en-CA" sz="1200" b="0" i="1" smtClean="0">
                                <a:latin typeface="Cambria Math" panose="02040503050406030204" pitchFamily="18" charset="0"/>
                              </a:rPr>
                              <m:t>𝑡</m:t>
                            </m:r>
                            <m:r>
                              <a:rPr lang="en-CA" sz="1200" b="0" i="1" smtClean="0">
                                <a:latin typeface="Cambria Math" panose="02040503050406030204" pitchFamily="18" charset="0"/>
                              </a:rPr>
                              <m:t>=</m:t>
                            </m:r>
                            <m:r>
                              <a:rPr lang="en-CA" sz="1200" b="0" i="1" smtClean="0">
                                <a:latin typeface="Cambria Math" panose="02040503050406030204" pitchFamily="18" charset="0"/>
                              </a:rPr>
                              <m:t>𝜏</m:t>
                            </m:r>
                            <m:r>
                              <a:rPr lang="en-CA" sz="1200" b="0" i="1" smtClean="0">
                                <a:latin typeface="Cambria Math" panose="02040503050406030204" pitchFamily="18" charset="0"/>
                              </a:rPr>
                              <m:t>=0.5)</m:t>
                            </m:r>
                          </m:oMath>
                        </a14:m>
                        <a:endParaRPr lang="en-US" sz="1200" dirty="0"/>
                      </a:p>
                    </p:txBody>
                  </p:sp>
                </mc:Choice>
                <mc:Fallback xmlns="">
                  <p:sp>
                    <p:nvSpPr>
                      <p:cNvPr id="59" name="TextBox 58">
                        <a:extLst>
                          <a:ext uri="{FF2B5EF4-FFF2-40B4-BE49-F238E27FC236}">
                            <a16:creationId xmlns:a16="http://schemas.microsoft.com/office/drawing/2014/main" id="{7FAC7CF6-8B60-54E0-9FB8-9DDE35747628}"/>
                          </a:ext>
                        </a:extLst>
                      </p:cNvPr>
                      <p:cNvSpPr txBox="1">
                        <a:spLocks noRot="1" noChangeAspect="1" noMove="1" noResize="1" noEditPoints="1" noAdjustHandles="1" noChangeArrowheads="1" noChangeShapeType="1" noTextEdit="1"/>
                      </p:cNvSpPr>
                      <p:nvPr/>
                    </p:nvSpPr>
                    <p:spPr>
                      <a:xfrm>
                        <a:off x="2253343" y="3365374"/>
                        <a:ext cx="4680520" cy="276999"/>
                      </a:xfrm>
                      <a:prstGeom prst="rect">
                        <a:avLst/>
                      </a:prstGeom>
                      <a:blipFill>
                        <a:blip r:embed="rId6"/>
                        <a:stretch>
                          <a:fillRect b="-12500"/>
                        </a:stretch>
                      </a:blipFill>
                    </p:spPr>
                    <p:txBody>
                      <a:bodyPr/>
                      <a:lstStyle/>
                      <a:p>
                        <a:r>
                          <a:rPr lang="en-US">
                            <a:noFill/>
                          </a:rPr>
                          <a:t> </a:t>
                        </a:r>
                      </a:p>
                    </p:txBody>
                  </p:sp>
                </mc:Fallback>
              </mc:AlternateContent>
            </p:grpSp>
            <p:pic>
              <p:nvPicPr>
                <p:cNvPr id="57" name="Picture 56">
                  <a:extLst>
                    <a:ext uri="{FF2B5EF4-FFF2-40B4-BE49-F238E27FC236}">
                      <a16:creationId xmlns:a16="http://schemas.microsoft.com/office/drawing/2014/main" id="{850E6283-37AA-2E43-65BC-5F0AF90F2A3E}"/>
                    </a:ext>
                  </a:extLst>
                </p:cNvPr>
                <p:cNvPicPr>
                  <a:picLocks noChangeAspect="1"/>
                </p:cNvPicPr>
                <p:nvPr/>
              </p:nvPicPr>
              <p:blipFill rotWithShape="1">
                <a:blip r:embed="rId5"/>
                <a:srcRect t="48322" b="1"/>
                <a:stretch/>
              </p:blipFill>
              <p:spPr>
                <a:xfrm>
                  <a:off x="345129" y="3642373"/>
                  <a:ext cx="8255106" cy="1422000"/>
                </a:xfrm>
                <a:prstGeom prst="rect">
                  <a:avLst/>
                </a:prstGeom>
              </p:spPr>
            </p:pic>
          </p:grpSp>
          <p:sp>
            <p:nvSpPr>
              <p:cNvPr id="54" name="Rectangle 53">
                <a:extLst>
                  <a:ext uri="{FF2B5EF4-FFF2-40B4-BE49-F238E27FC236}">
                    <a16:creationId xmlns:a16="http://schemas.microsoft.com/office/drawing/2014/main" id="{ADEB4638-E1F7-2F19-CC2E-573886E3EF5F}"/>
                  </a:ext>
                </a:extLst>
              </p:cNvPr>
              <p:cNvSpPr/>
              <p:nvPr/>
            </p:nvSpPr>
            <p:spPr>
              <a:xfrm>
                <a:off x="3131840" y="1962070"/>
                <a:ext cx="5472608" cy="136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C76E9C01-AC6A-5E16-B617-D89BFDCB197C}"/>
                  </a:ext>
                </a:extLst>
              </p:cNvPr>
              <p:cNvSpPr/>
              <p:nvPr/>
            </p:nvSpPr>
            <p:spPr>
              <a:xfrm>
                <a:off x="3131840" y="3634261"/>
                <a:ext cx="5472608" cy="1404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4" name="Rectangle 63">
              <a:extLst>
                <a:ext uri="{FF2B5EF4-FFF2-40B4-BE49-F238E27FC236}">
                  <a16:creationId xmlns:a16="http://schemas.microsoft.com/office/drawing/2014/main" id="{C79C8768-9DE1-D451-3F80-1EE15FC9E7F6}"/>
                </a:ext>
              </a:extLst>
            </p:cNvPr>
            <p:cNvSpPr/>
            <p:nvPr/>
          </p:nvSpPr>
          <p:spPr>
            <a:xfrm>
              <a:off x="351215" y="1936316"/>
              <a:ext cx="1447493" cy="136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C2258BBA-CFEE-F69F-8D51-1D405C73DCEF}"/>
                </a:ext>
              </a:extLst>
            </p:cNvPr>
            <p:cNvSpPr/>
            <p:nvPr/>
          </p:nvSpPr>
          <p:spPr>
            <a:xfrm>
              <a:off x="366988" y="3634261"/>
              <a:ext cx="1447493" cy="1422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16795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0C2CF4-527F-CCEB-06A2-4657645E88C7}"/>
              </a:ext>
            </a:extLst>
          </p:cNvPr>
          <p:cNvPicPr>
            <a:picLocks noChangeAspect="1"/>
          </p:cNvPicPr>
          <p:nvPr/>
        </p:nvPicPr>
        <p:blipFill rotWithShape="1">
          <a:blip r:embed="rId3">
            <a:alphaModFix amt="80000"/>
            <a:extLst>
              <a:ext uri="{BEBA8EAE-BF5A-486C-A8C5-ECC9F3942E4B}">
                <a14:imgProps xmlns:a14="http://schemas.microsoft.com/office/drawing/2010/main">
                  <a14:imgLayer r:embed="rId4">
                    <a14:imgEffect>
                      <a14:saturation sat="206000"/>
                    </a14:imgEffect>
                    <a14:imgEffect>
                      <a14:brightnessContrast bright="23000" contrast="21000"/>
                    </a14:imgEffect>
                  </a14:imgLayer>
                </a14:imgProps>
              </a:ext>
            </a:extLst>
          </a:blip>
          <a:srcRect l="1" t="4550" r="407" b="10138"/>
          <a:stretch/>
        </p:blipFill>
        <p:spPr>
          <a:xfrm>
            <a:off x="4427984" y="-72689"/>
            <a:ext cx="9505056" cy="5422646"/>
          </a:xfrm>
          <a:prstGeom prst="rect">
            <a:avLst/>
          </a:prstGeom>
          <a:effectLst/>
        </p:spPr>
      </p:pic>
      <p:sp>
        <p:nvSpPr>
          <p:cNvPr id="11" name="Rectangle 10">
            <a:extLst>
              <a:ext uri="{FF2B5EF4-FFF2-40B4-BE49-F238E27FC236}">
                <a16:creationId xmlns:a16="http://schemas.microsoft.com/office/drawing/2014/main" id="{18345B7F-9A47-9A8A-2A72-A33EA14F23C4}"/>
              </a:ext>
            </a:extLst>
          </p:cNvPr>
          <p:cNvSpPr/>
          <p:nvPr/>
        </p:nvSpPr>
        <p:spPr>
          <a:xfrm rot="10800000">
            <a:off x="4159672" y="-308570"/>
            <a:ext cx="6416632" cy="5760640"/>
          </a:xfrm>
          <a:prstGeom prst="rect">
            <a:avLst/>
          </a:prstGeom>
          <a:gradFill>
            <a:gsLst>
              <a:gs pos="63008">
                <a:srgbClr val="FFFFFF"/>
              </a:gs>
              <a:gs pos="32000">
                <a:srgbClr val="FFFFFF">
                  <a:alpha val="47054"/>
                </a:srgbClr>
              </a:gs>
              <a:gs pos="0">
                <a:schemeClr val="bg1">
                  <a:alpha val="20975"/>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828A162E-F8BE-257F-B8E7-F6DBF03166AE}"/>
              </a:ext>
            </a:extLst>
          </p:cNvPr>
          <p:cNvSpPr>
            <a:spLocks noGrp="1"/>
          </p:cNvSpPr>
          <p:nvPr>
            <p:ph type="body" sz="quarter" idx="13"/>
          </p:nvPr>
        </p:nvSpPr>
        <p:spPr>
          <a:xfrm>
            <a:off x="3347864" y="1131590"/>
            <a:ext cx="4752528" cy="3672408"/>
          </a:xfrm>
        </p:spPr>
        <p:txBody>
          <a:bodyPr/>
          <a:lstStyle/>
          <a:p>
            <a:pPr marL="285750" indent="-285750">
              <a:lnSpc>
                <a:spcPct val="150000"/>
              </a:lnSpc>
              <a:buFont typeface="Arial" panose="020B0604020202020204" pitchFamily="34" charset="0"/>
              <a:buChar char="•"/>
            </a:pPr>
            <a:r>
              <a:rPr lang="en-US" dirty="0"/>
              <a:t>Spontaneous delayed responses following a series of pulsed excitations. </a:t>
            </a:r>
          </a:p>
          <a:p>
            <a:pPr marL="285750" indent="-285750">
              <a:lnSpc>
                <a:spcPct val="150000"/>
              </a:lnSpc>
              <a:buFont typeface="Arial" panose="020B0604020202020204" pitchFamily="34" charset="0"/>
              <a:buChar char="•"/>
            </a:pPr>
            <a:r>
              <a:rPr lang="en-US" dirty="0"/>
              <a:t>It is a universal phenomenon in both classical and quantum ensembles of nonlinear system</a:t>
            </a:r>
          </a:p>
          <a:p>
            <a:pPr marL="285750" indent="-285750">
              <a:lnSpc>
                <a:spcPct val="150000"/>
              </a:lnSpc>
              <a:buFont typeface="Arial" panose="020B0604020202020204" pitchFamily="34" charset="0"/>
              <a:buChar char="•"/>
            </a:pPr>
            <a:r>
              <a:rPr lang="en-US" dirty="0"/>
              <a:t>Most famous example: spin-echo effect discovered by Erwin Hahn in 1950</a:t>
            </a:r>
          </a:p>
          <a:p>
            <a:pPr>
              <a:lnSpc>
                <a:spcPct val="200000"/>
              </a:lnSpc>
            </a:pPr>
            <a:endParaRPr lang="en-US" dirty="0"/>
          </a:p>
        </p:txBody>
      </p:sp>
      <p:sp>
        <p:nvSpPr>
          <p:cNvPr id="3" name="Title 2">
            <a:extLst>
              <a:ext uri="{FF2B5EF4-FFF2-40B4-BE49-F238E27FC236}">
                <a16:creationId xmlns:a16="http://schemas.microsoft.com/office/drawing/2014/main" id="{095D6EB4-6998-FB61-C413-0883EED7175A}"/>
              </a:ext>
            </a:extLst>
          </p:cNvPr>
          <p:cNvSpPr>
            <a:spLocks noGrp="1"/>
          </p:cNvSpPr>
          <p:nvPr>
            <p:ph type="title"/>
          </p:nvPr>
        </p:nvSpPr>
        <p:spPr/>
        <p:txBody>
          <a:bodyPr/>
          <a:lstStyle/>
          <a:p>
            <a:r>
              <a:rPr lang="en-US" dirty="0"/>
              <a:t>Introduction: what is an echo?</a:t>
            </a:r>
          </a:p>
        </p:txBody>
      </p:sp>
      <p:sp>
        <p:nvSpPr>
          <p:cNvPr id="8" name="TextBox 7">
            <a:extLst>
              <a:ext uri="{FF2B5EF4-FFF2-40B4-BE49-F238E27FC236}">
                <a16:creationId xmlns:a16="http://schemas.microsoft.com/office/drawing/2014/main" id="{BF323A98-3BEB-2C85-3ABA-AE10FAAB0BE5}"/>
              </a:ext>
            </a:extLst>
          </p:cNvPr>
          <p:cNvSpPr txBox="1"/>
          <p:nvPr/>
        </p:nvSpPr>
        <p:spPr>
          <a:xfrm>
            <a:off x="438954" y="4501157"/>
            <a:ext cx="7661438" cy="400110"/>
          </a:xfrm>
          <a:prstGeom prst="rect">
            <a:avLst/>
          </a:prstGeom>
          <a:noFill/>
        </p:spPr>
        <p:txBody>
          <a:bodyPr wrap="square">
            <a:spAutoFit/>
          </a:bodyPr>
          <a:lstStyle/>
          <a:p>
            <a:pPr algn="l"/>
            <a:r>
              <a:rPr lang="en-CA" sz="1000" b="0" i="0" dirty="0" err="1">
                <a:solidFill>
                  <a:schemeClr val="accent3"/>
                </a:solidFill>
                <a:effectLst/>
                <a:latin typeface="Arial" panose="020B0604020202020204" pitchFamily="34" charset="0"/>
              </a:rPr>
              <a:t>File:HahnEcho</a:t>
            </a:r>
            <a:r>
              <a:rPr lang="en-CA" sz="1000" b="0" i="0" dirty="0">
                <a:solidFill>
                  <a:schemeClr val="accent3"/>
                </a:solidFill>
                <a:effectLst/>
                <a:latin typeface="Arial" panose="020B0604020202020204" pitchFamily="34" charset="0"/>
              </a:rPr>
              <a:t> </a:t>
            </a:r>
            <a:r>
              <a:rPr lang="en-CA" sz="1000" b="0" i="0" dirty="0" err="1">
                <a:solidFill>
                  <a:schemeClr val="accent3"/>
                </a:solidFill>
                <a:effectLst/>
                <a:latin typeface="Arial" panose="020B0604020202020204" pitchFamily="34" charset="0"/>
              </a:rPr>
              <a:t>GWM.gif</a:t>
            </a:r>
            <a:r>
              <a:rPr lang="en-CA" sz="1000" b="0" i="0" dirty="0">
                <a:solidFill>
                  <a:schemeClr val="accent3"/>
                </a:solidFill>
                <a:effectLst/>
                <a:latin typeface="Arial" panose="020B0604020202020204" pitchFamily="34" charset="0"/>
              </a:rPr>
              <a:t>. (2020, September 5). </a:t>
            </a:r>
            <a:r>
              <a:rPr lang="en-CA" sz="1000" b="0" i="1" dirty="0">
                <a:solidFill>
                  <a:schemeClr val="accent3"/>
                </a:solidFill>
                <a:effectLst/>
                <a:latin typeface="Arial" panose="020B0604020202020204" pitchFamily="34" charset="0"/>
              </a:rPr>
              <a:t>Wikimedia Commons</a:t>
            </a:r>
            <a:r>
              <a:rPr lang="en-CA" sz="1000" b="0" i="0" dirty="0">
                <a:solidFill>
                  <a:schemeClr val="accent3"/>
                </a:solidFill>
                <a:effectLst/>
                <a:latin typeface="Arial" panose="020B0604020202020204" pitchFamily="34" charset="0"/>
              </a:rPr>
              <a:t>. Retrieved 00:38, December 22, 2023 from </a:t>
            </a:r>
            <a:r>
              <a:rPr lang="en-CA" sz="1000" b="0" i="0" u="none" strike="noStrike" dirty="0">
                <a:solidFill>
                  <a:schemeClr val="accent3"/>
                </a:solidFill>
                <a:effectLst/>
                <a:latin typeface="Arial" panose="020B0604020202020204" pitchFamily="34" charset="0"/>
                <a:hlinkClick r:id="rId5">
                  <a:extLst>
                    <a:ext uri="{A12FA001-AC4F-418D-AE19-62706E023703}">
                      <ahyp:hlinkClr xmlns:ahyp="http://schemas.microsoft.com/office/drawing/2018/hyperlinkcolor" val="tx"/>
                    </a:ext>
                  </a:extLst>
                </a:hlinkClick>
              </a:rPr>
              <a:t>https://commons.wikimedia.org/w/index.php?title=File:HahnEcho_GWM.gif&amp;oldid=448790781</a:t>
            </a:r>
            <a:r>
              <a:rPr lang="en-CA" sz="1000" b="0" i="0" dirty="0">
                <a:solidFill>
                  <a:schemeClr val="accent3"/>
                </a:solidFill>
                <a:effectLst/>
                <a:latin typeface="Arial" panose="020B0604020202020204" pitchFamily="34" charset="0"/>
              </a:rPr>
              <a:t>.</a:t>
            </a:r>
          </a:p>
        </p:txBody>
      </p:sp>
      <p:pic>
        <p:nvPicPr>
          <p:cNvPr id="9" name="Picture 8">
            <a:extLst>
              <a:ext uri="{FF2B5EF4-FFF2-40B4-BE49-F238E27FC236}">
                <a16:creationId xmlns:a16="http://schemas.microsoft.com/office/drawing/2014/main" id="{E9E8D367-AB0C-FBA3-1DA9-93C18A677318}"/>
              </a:ext>
            </a:extLst>
          </p:cNvPr>
          <p:cNvPicPr>
            <a:picLocks noChangeAspect="1"/>
          </p:cNvPicPr>
          <p:nvPr/>
        </p:nvPicPr>
        <p:blipFill rotWithShape="1">
          <a:blip r:embed="rId6"/>
          <a:srcRect r="67030" b="51983"/>
          <a:stretch/>
        </p:blipFill>
        <p:spPr>
          <a:xfrm>
            <a:off x="738882" y="1419622"/>
            <a:ext cx="2369964" cy="1744092"/>
          </a:xfrm>
          <a:prstGeom prst="rect">
            <a:avLst/>
          </a:prstGeom>
        </p:spPr>
      </p:pic>
      <p:pic>
        <p:nvPicPr>
          <p:cNvPr id="12" name="Picture 11">
            <a:extLst>
              <a:ext uri="{FF2B5EF4-FFF2-40B4-BE49-F238E27FC236}">
                <a16:creationId xmlns:a16="http://schemas.microsoft.com/office/drawing/2014/main" id="{0D3EB918-0AED-830E-5942-0DA75360B448}"/>
              </a:ext>
            </a:extLst>
          </p:cNvPr>
          <p:cNvPicPr>
            <a:picLocks noChangeAspect="1"/>
          </p:cNvPicPr>
          <p:nvPr/>
        </p:nvPicPr>
        <p:blipFill rotWithShape="1">
          <a:blip r:embed="rId6"/>
          <a:srcRect l="33738" r="33159" b="51983"/>
          <a:stretch/>
        </p:blipFill>
        <p:spPr>
          <a:xfrm>
            <a:off x="703641" y="1412916"/>
            <a:ext cx="2379537" cy="1744092"/>
          </a:xfrm>
          <a:prstGeom prst="rect">
            <a:avLst/>
          </a:prstGeom>
        </p:spPr>
      </p:pic>
      <p:pic>
        <p:nvPicPr>
          <p:cNvPr id="13" name="Picture 12">
            <a:extLst>
              <a:ext uri="{FF2B5EF4-FFF2-40B4-BE49-F238E27FC236}">
                <a16:creationId xmlns:a16="http://schemas.microsoft.com/office/drawing/2014/main" id="{7C39749F-40FA-83EA-4B0B-97418B8E2171}"/>
              </a:ext>
            </a:extLst>
          </p:cNvPr>
          <p:cNvPicPr>
            <a:picLocks noChangeAspect="1"/>
          </p:cNvPicPr>
          <p:nvPr/>
        </p:nvPicPr>
        <p:blipFill rotWithShape="1">
          <a:blip r:embed="rId6"/>
          <a:srcRect l="68045" r="148" b="51983"/>
          <a:stretch/>
        </p:blipFill>
        <p:spPr>
          <a:xfrm>
            <a:off x="711202" y="1424910"/>
            <a:ext cx="2286373" cy="1744092"/>
          </a:xfrm>
          <a:prstGeom prst="rect">
            <a:avLst/>
          </a:prstGeom>
        </p:spPr>
      </p:pic>
      <p:pic>
        <p:nvPicPr>
          <p:cNvPr id="14" name="Picture 13">
            <a:extLst>
              <a:ext uri="{FF2B5EF4-FFF2-40B4-BE49-F238E27FC236}">
                <a16:creationId xmlns:a16="http://schemas.microsoft.com/office/drawing/2014/main" id="{1159085B-DB9D-FCC2-4ED1-DCC5E7FAD4D8}"/>
              </a:ext>
            </a:extLst>
          </p:cNvPr>
          <p:cNvPicPr>
            <a:picLocks noChangeAspect="1"/>
          </p:cNvPicPr>
          <p:nvPr/>
        </p:nvPicPr>
        <p:blipFill rotWithShape="1">
          <a:blip r:embed="rId6"/>
          <a:srcRect l="-320" t="53758" r="67217" b="-1775"/>
          <a:stretch/>
        </p:blipFill>
        <p:spPr>
          <a:xfrm>
            <a:off x="693987" y="1426328"/>
            <a:ext cx="2379537" cy="1744092"/>
          </a:xfrm>
          <a:prstGeom prst="rect">
            <a:avLst/>
          </a:prstGeom>
        </p:spPr>
      </p:pic>
      <p:pic>
        <p:nvPicPr>
          <p:cNvPr id="15" name="Picture 14">
            <a:extLst>
              <a:ext uri="{FF2B5EF4-FFF2-40B4-BE49-F238E27FC236}">
                <a16:creationId xmlns:a16="http://schemas.microsoft.com/office/drawing/2014/main" id="{5C3E1A71-711A-8BA2-C8BD-6A1355425FF1}"/>
              </a:ext>
            </a:extLst>
          </p:cNvPr>
          <p:cNvPicPr>
            <a:picLocks noChangeAspect="1"/>
          </p:cNvPicPr>
          <p:nvPr/>
        </p:nvPicPr>
        <p:blipFill rotWithShape="1">
          <a:blip r:embed="rId6"/>
          <a:srcRect l="66869" t="52955" r="73" b="-1774"/>
          <a:stretch/>
        </p:blipFill>
        <p:spPr>
          <a:xfrm>
            <a:off x="645019" y="1386344"/>
            <a:ext cx="2376264" cy="1773224"/>
          </a:xfrm>
          <a:prstGeom prst="rect">
            <a:avLst/>
          </a:prstGeom>
        </p:spPr>
      </p:pic>
      <p:sp>
        <p:nvSpPr>
          <p:cNvPr id="16" name="Rectangle 15">
            <a:extLst>
              <a:ext uri="{FF2B5EF4-FFF2-40B4-BE49-F238E27FC236}">
                <a16:creationId xmlns:a16="http://schemas.microsoft.com/office/drawing/2014/main" id="{EEA7C0FF-F5F6-F2E9-4C7F-1A91666B8388}"/>
              </a:ext>
            </a:extLst>
          </p:cNvPr>
          <p:cNvSpPr/>
          <p:nvPr/>
        </p:nvSpPr>
        <p:spPr>
          <a:xfrm>
            <a:off x="827584" y="1426328"/>
            <a:ext cx="432048" cy="353334"/>
          </a:xfrm>
          <a:prstGeom prst="rect">
            <a:avLst/>
          </a:prstGeom>
          <a:solidFill>
            <a:srgbClr val="BFBFB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5897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7F15FC1-CC20-2F85-39F4-0D42B4E5263D}"/>
              </a:ext>
            </a:extLst>
          </p:cNvPr>
          <p:cNvPicPr>
            <a:picLocks noChangeAspect="1"/>
          </p:cNvPicPr>
          <p:nvPr/>
        </p:nvPicPr>
        <p:blipFill rotWithShape="1">
          <a:blip r:embed="rId2"/>
          <a:srcRect b="8117"/>
          <a:stretch/>
        </p:blipFill>
        <p:spPr>
          <a:xfrm>
            <a:off x="2555776" y="-5321"/>
            <a:ext cx="4380682" cy="1677121"/>
          </a:xfrm>
          <a:prstGeom prst="rect">
            <a:avLst/>
          </a:prstGeom>
        </p:spPr>
      </p:pic>
      <p:grpSp>
        <p:nvGrpSpPr>
          <p:cNvPr id="23" name="Group 22">
            <a:extLst>
              <a:ext uri="{FF2B5EF4-FFF2-40B4-BE49-F238E27FC236}">
                <a16:creationId xmlns:a16="http://schemas.microsoft.com/office/drawing/2014/main" id="{1942BBCD-5FFC-D3F4-3361-3B819C21A17E}"/>
              </a:ext>
            </a:extLst>
          </p:cNvPr>
          <p:cNvGrpSpPr/>
          <p:nvPr/>
        </p:nvGrpSpPr>
        <p:grpSpPr>
          <a:xfrm>
            <a:off x="3402000" y="1"/>
            <a:ext cx="2642633" cy="1513869"/>
            <a:chOff x="3437385" y="0"/>
            <a:chExt cx="2729510" cy="1563638"/>
          </a:xfrm>
        </p:grpSpPr>
        <p:cxnSp>
          <p:nvCxnSpPr>
            <p:cNvPr id="25" name="Straight Connector 24">
              <a:extLst>
                <a:ext uri="{FF2B5EF4-FFF2-40B4-BE49-F238E27FC236}">
                  <a16:creationId xmlns:a16="http://schemas.microsoft.com/office/drawing/2014/main" id="{E3DAC306-2120-C378-1CB3-B19A8E38F34D}"/>
                </a:ext>
              </a:extLst>
            </p:cNvPr>
            <p:cNvCxnSpPr>
              <a:cxnSpLocks/>
            </p:cNvCxnSpPr>
            <p:nvPr/>
          </p:nvCxnSpPr>
          <p:spPr>
            <a:xfrm>
              <a:off x="3461503" y="0"/>
              <a:ext cx="0" cy="1563638"/>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69ED2C0-E8BB-BB51-DB7A-EB6C87CD9501}"/>
                    </a:ext>
                  </a:extLst>
                </p:cNvPr>
                <p:cNvSpPr txBox="1"/>
                <p:nvPr/>
              </p:nvSpPr>
              <p:spPr>
                <a:xfrm>
                  <a:off x="3437385" y="62611"/>
                  <a:ext cx="486543" cy="3285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900" b="0" i="1" smtClean="0">
                            <a:latin typeface="Cambria Math" panose="02040503050406030204" pitchFamily="18" charset="0"/>
                          </a:rPr>
                          <m:t>𝑡</m:t>
                        </m:r>
                        <m:r>
                          <a:rPr lang="en-CA" sz="900" b="0" i="1" smtClean="0">
                            <a:latin typeface="Cambria Math" panose="02040503050406030204" pitchFamily="18" charset="0"/>
                          </a:rPr>
                          <m:t>=</m:t>
                        </m:r>
                        <m:f>
                          <m:fPr>
                            <m:ctrlPr>
                              <a:rPr lang="en-CA" sz="900" b="0" i="1" smtClean="0">
                                <a:latin typeface="Cambria Math" panose="02040503050406030204" pitchFamily="18" charset="0"/>
                              </a:rPr>
                            </m:ctrlPr>
                          </m:fPr>
                          <m:num>
                            <m:r>
                              <a:rPr lang="en-CA" sz="900" b="0" i="1" smtClean="0">
                                <a:latin typeface="Cambria Math" panose="02040503050406030204" pitchFamily="18" charset="0"/>
                              </a:rPr>
                              <m:t>𝜋</m:t>
                            </m:r>
                          </m:num>
                          <m:den>
                            <m:r>
                              <a:rPr lang="en-CA" sz="900" b="0" i="1" smtClean="0">
                                <a:latin typeface="Cambria Math" panose="02040503050406030204" pitchFamily="18" charset="0"/>
                              </a:rPr>
                              <m:t>3</m:t>
                            </m:r>
                          </m:den>
                        </m:f>
                      </m:oMath>
                    </m:oMathPara>
                  </a14:m>
                  <a:endParaRPr lang="en-US" sz="900" dirty="0"/>
                </a:p>
              </p:txBody>
            </p:sp>
          </mc:Choice>
          <mc:Fallback xmlns="">
            <p:sp>
              <p:nvSpPr>
                <p:cNvPr id="26" name="TextBox 25">
                  <a:extLst>
                    <a:ext uri="{FF2B5EF4-FFF2-40B4-BE49-F238E27FC236}">
                      <a16:creationId xmlns:a16="http://schemas.microsoft.com/office/drawing/2014/main" id="{A69ED2C0-E8BB-BB51-DB7A-EB6C87CD9501}"/>
                    </a:ext>
                  </a:extLst>
                </p:cNvPr>
                <p:cNvSpPr txBox="1">
                  <a:spLocks noRot="1" noChangeAspect="1" noMove="1" noResize="1" noEditPoints="1" noAdjustHandles="1" noChangeArrowheads="1" noChangeShapeType="1" noTextEdit="1"/>
                </p:cNvSpPr>
                <p:nvPr/>
              </p:nvSpPr>
              <p:spPr>
                <a:xfrm>
                  <a:off x="3437385" y="62611"/>
                  <a:ext cx="486543" cy="328551"/>
                </a:xfrm>
                <a:prstGeom prst="rect">
                  <a:avLst/>
                </a:prstGeom>
                <a:blipFill>
                  <a:blip r:embed="rId3"/>
                  <a:stretch>
                    <a:fillRect/>
                  </a:stretch>
                </a:blipFill>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9EC6888B-047F-6F06-9579-0D3A4B56C196}"/>
                </a:ext>
              </a:extLst>
            </p:cNvPr>
            <p:cNvCxnSpPr>
              <a:cxnSpLocks/>
            </p:cNvCxnSpPr>
            <p:nvPr/>
          </p:nvCxnSpPr>
          <p:spPr>
            <a:xfrm>
              <a:off x="5668599" y="0"/>
              <a:ext cx="0" cy="1563638"/>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96FD2AE-19F8-FCB4-F62D-3CE7D63585DA}"/>
                    </a:ext>
                  </a:extLst>
                </p:cNvPr>
                <p:cNvSpPr txBox="1"/>
                <p:nvPr/>
              </p:nvSpPr>
              <p:spPr>
                <a:xfrm>
                  <a:off x="5680352" y="90623"/>
                  <a:ext cx="486543" cy="3285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900" b="0" i="1" smtClean="0">
                            <a:latin typeface="Cambria Math" panose="02040503050406030204" pitchFamily="18" charset="0"/>
                          </a:rPr>
                          <m:t>𝑡</m:t>
                        </m:r>
                        <m:r>
                          <a:rPr lang="en-CA" sz="900" b="0" i="1" smtClean="0">
                            <a:latin typeface="Cambria Math" panose="02040503050406030204" pitchFamily="18" charset="0"/>
                          </a:rPr>
                          <m:t>=</m:t>
                        </m:r>
                        <m:f>
                          <m:fPr>
                            <m:ctrlPr>
                              <a:rPr lang="en-CA" sz="900" b="0" i="1" smtClean="0">
                                <a:latin typeface="Cambria Math" panose="02040503050406030204" pitchFamily="18" charset="0"/>
                              </a:rPr>
                            </m:ctrlPr>
                          </m:fPr>
                          <m:num>
                            <m:r>
                              <a:rPr lang="en-CA" sz="900" b="0" i="1" smtClean="0">
                                <a:latin typeface="Cambria Math" panose="02040503050406030204" pitchFamily="18" charset="0"/>
                              </a:rPr>
                              <m:t>𝜋</m:t>
                            </m:r>
                          </m:num>
                          <m:den>
                            <m:r>
                              <a:rPr lang="en-CA" sz="900" b="0" i="1" smtClean="0">
                                <a:latin typeface="Cambria Math" panose="02040503050406030204" pitchFamily="18" charset="0"/>
                              </a:rPr>
                              <m:t>3</m:t>
                            </m:r>
                          </m:den>
                        </m:f>
                      </m:oMath>
                    </m:oMathPara>
                  </a14:m>
                  <a:endParaRPr lang="en-US" sz="900" dirty="0"/>
                </a:p>
              </p:txBody>
            </p:sp>
          </mc:Choice>
          <mc:Fallback xmlns="">
            <p:sp>
              <p:nvSpPr>
                <p:cNvPr id="31" name="TextBox 30">
                  <a:extLst>
                    <a:ext uri="{FF2B5EF4-FFF2-40B4-BE49-F238E27FC236}">
                      <a16:creationId xmlns:a16="http://schemas.microsoft.com/office/drawing/2014/main" id="{696FD2AE-19F8-FCB4-F62D-3CE7D63585DA}"/>
                    </a:ext>
                  </a:extLst>
                </p:cNvPr>
                <p:cNvSpPr txBox="1">
                  <a:spLocks noRot="1" noChangeAspect="1" noMove="1" noResize="1" noEditPoints="1" noAdjustHandles="1" noChangeArrowheads="1" noChangeShapeType="1" noTextEdit="1"/>
                </p:cNvSpPr>
                <p:nvPr/>
              </p:nvSpPr>
              <p:spPr>
                <a:xfrm>
                  <a:off x="5680352" y="90623"/>
                  <a:ext cx="486543" cy="328551"/>
                </a:xfrm>
                <a:prstGeom prst="rect">
                  <a:avLst/>
                </a:prstGeom>
                <a:blipFill>
                  <a:blip r:embed="rId4"/>
                  <a:stretch>
                    <a:fillRect/>
                  </a:stretch>
                </a:blipFill>
              </p:spPr>
              <p:txBody>
                <a:bodyPr/>
                <a:lstStyle/>
                <a:p>
                  <a:r>
                    <a:rPr lang="en-US">
                      <a:noFill/>
                    </a:rPr>
                    <a:t> </a:t>
                  </a:r>
                </a:p>
              </p:txBody>
            </p:sp>
          </mc:Fallback>
        </mc:AlternateContent>
      </p:grpSp>
      <p:grpSp>
        <p:nvGrpSpPr>
          <p:cNvPr id="58" name="Group 57">
            <a:extLst>
              <a:ext uri="{FF2B5EF4-FFF2-40B4-BE49-F238E27FC236}">
                <a16:creationId xmlns:a16="http://schemas.microsoft.com/office/drawing/2014/main" id="{FF61C9C5-0956-178C-6F03-A20398738396}"/>
              </a:ext>
            </a:extLst>
          </p:cNvPr>
          <p:cNvGrpSpPr/>
          <p:nvPr/>
        </p:nvGrpSpPr>
        <p:grpSpPr>
          <a:xfrm>
            <a:off x="323528" y="1671801"/>
            <a:ext cx="8299414" cy="3423581"/>
            <a:chOff x="323528" y="1671801"/>
            <a:chExt cx="8299414" cy="3423581"/>
          </a:xfrm>
        </p:grpSpPr>
        <p:grpSp>
          <p:nvGrpSpPr>
            <p:cNvPr id="59" name="Group 58">
              <a:extLst>
                <a:ext uri="{FF2B5EF4-FFF2-40B4-BE49-F238E27FC236}">
                  <a16:creationId xmlns:a16="http://schemas.microsoft.com/office/drawing/2014/main" id="{ACDD6383-0437-4434-3EC4-B083A6C0F853}"/>
                </a:ext>
              </a:extLst>
            </p:cNvPr>
            <p:cNvGrpSpPr/>
            <p:nvPr/>
          </p:nvGrpSpPr>
          <p:grpSpPr>
            <a:xfrm>
              <a:off x="323528" y="1671801"/>
              <a:ext cx="8299414" cy="3423581"/>
              <a:chOff x="323528" y="1671801"/>
              <a:chExt cx="8299414" cy="3423581"/>
            </a:xfrm>
          </p:grpSpPr>
          <p:grpSp>
            <p:nvGrpSpPr>
              <p:cNvPr id="62" name="Group 61">
                <a:extLst>
                  <a:ext uri="{FF2B5EF4-FFF2-40B4-BE49-F238E27FC236}">
                    <a16:creationId xmlns:a16="http://schemas.microsoft.com/office/drawing/2014/main" id="{76697187-7F51-14AA-4FF6-6C5F9F00C24B}"/>
                  </a:ext>
                </a:extLst>
              </p:cNvPr>
              <p:cNvGrpSpPr/>
              <p:nvPr/>
            </p:nvGrpSpPr>
            <p:grpSpPr>
              <a:xfrm>
                <a:off x="323529" y="1671801"/>
                <a:ext cx="8299413" cy="1680724"/>
                <a:chOff x="323529" y="1671801"/>
                <a:chExt cx="8299413" cy="1680724"/>
              </a:xfrm>
            </p:grpSpPr>
            <p:pic>
              <p:nvPicPr>
                <p:cNvPr id="70" name="Picture 69">
                  <a:extLst>
                    <a:ext uri="{FF2B5EF4-FFF2-40B4-BE49-F238E27FC236}">
                      <a16:creationId xmlns:a16="http://schemas.microsoft.com/office/drawing/2014/main" id="{8305E582-2AF1-11E0-0E96-7FF4B30FE99F}"/>
                    </a:ext>
                  </a:extLst>
                </p:cNvPr>
                <p:cNvPicPr>
                  <a:picLocks noChangeAspect="1"/>
                </p:cNvPicPr>
                <p:nvPr/>
              </p:nvPicPr>
              <p:blipFill rotWithShape="1">
                <a:blip r:embed="rId5"/>
                <a:srcRect b="51138"/>
                <a:stretch/>
              </p:blipFill>
              <p:spPr>
                <a:xfrm>
                  <a:off x="345131" y="1948801"/>
                  <a:ext cx="8245899" cy="1343030"/>
                </a:xfrm>
                <a:prstGeom prst="rect">
                  <a:avLst/>
                </a:prstGeom>
              </p:spPr>
            </p:pic>
            <p:grpSp>
              <p:nvGrpSpPr>
                <p:cNvPr id="71" name="Group 70">
                  <a:extLst>
                    <a:ext uri="{FF2B5EF4-FFF2-40B4-BE49-F238E27FC236}">
                      <a16:creationId xmlns:a16="http://schemas.microsoft.com/office/drawing/2014/main" id="{2C0940C7-F9AB-4C47-E8AA-3BBF4729633E}"/>
                    </a:ext>
                  </a:extLst>
                </p:cNvPr>
                <p:cNvGrpSpPr/>
                <p:nvPr/>
              </p:nvGrpSpPr>
              <p:grpSpPr>
                <a:xfrm>
                  <a:off x="323529" y="1671801"/>
                  <a:ext cx="8299413" cy="1680724"/>
                  <a:chOff x="323529" y="1671801"/>
                  <a:chExt cx="8299413" cy="1680724"/>
                </a:xfrm>
              </p:grpSpPr>
              <p:sp>
                <p:nvSpPr>
                  <p:cNvPr id="72" name="Rectangle 71">
                    <a:extLst>
                      <a:ext uri="{FF2B5EF4-FFF2-40B4-BE49-F238E27FC236}">
                        <a16:creationId xmlns:a16="http://schemas.microsoft.com/office/drawing/2014/main" id="{87C509D1-B366-7CA3-5447-98E59AA88C59}"/>
                      </a:ext>
                    </a:extLst>
                  </p:cNvPr>
                  <p:cNvSpPr/>
                  <p:nvPr/>
                </p:nvSpPr>
                <p:spPr>
                  <a:xfrm>
                    <a:off x="323529" y="1918823"/>
                    <a:ext cx="8299413" cy="1433702"/>
                  </a:xfrm>
                  <a:prstGeom prst="rect">
                    <a:avLst/>
                  </a:prstGeom>
                  <a:noFill/>
                  <a:ln w="12700">
                    <a:solidFill>
                      <a:srgbClr val="0070C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744A83FE-7ED4-45FE-ABF0-91854D8B856E}"/>
                      </a:ext>
                    </a:extLst>
                  </p:cNvPr>
                  <p:cNvSpPr txBox="1"/>
                  <p:nvPr/>
                </p:nvSpPr>
                <p:spPr>
                  <a:xfrm>
                    <a:off x="2415853" y="1671801"/>
                    <a:ext cx="4104456" cy="276999"/>
                  </a:xfrm>
                  <a:prstGeom prst="rect">
                    <a:avLst/>
                  </a:prstGeom>
                  <a:noFill/>
                </p:spPr>
                <p:txBody>
                  <a:bodyPr wrap="square" rtlCol="0">
                    <a:spAutoFit/>
                  </a:bodyPr>
                  <a:lstStyle/>
                  <a:p>
                    <a:pPr algn="ctr"/>
                    <a:r>
                      <a:rPr lang="en-US" sz="1200" dirty="0"/>
                      <a:t>Free propagation (no pulse)</a:t>
                    </a:r>
                  </a:p>
                </p:txBody>
              </p:sp>
            </p:grpSp>
          </p:grpSp>
          <p:grpSp>
            <p:nvGrpSpPr>
              <p:cNvPr id="63" name="Group 62">
                <a:extLst>
                  <a:ext uri="{FF2B5EF4-FFF2-40B4-BE49-F238E27FC236}">
                    <a16:creationId xmlns:a16="http://schemas.microsoft.com/office/drawing/2014/main" id="{ED5A0F79-FC13-4B86-796B-D6525C103D9E}"/>
                  </a:ext>
                </a:extLst>
              </p:cNvPr>
              <p:cNvGrpSpPr/>
              <p:nvPr/>
            </p:nvGrpSpPr>
            <p:grpSpPr>
              <a:xfrm>
                <a:off x="323528" y="3365374"/>
                <a:ext cx="8299414" cy="1730008"/>
                <a:chOff x="323528" y="3365374"/>
                <a:chExt cx="8299414" cy="1730008"/>
              </a:xfrm>
            </p:grpSpPr>
            <p:grpSp>
              <p:nvGrpSpPr>
                <p:cNvPr id="66" name="Group 65">
                  <a:extLst>
                    <a:ext uri="{FF2B5EF4-FFF2-40B4-BE49-F238E27FC236}">
                      <a16:creationId xmlns:a16="http://schemas.microsoft.com/office/drawing/2014/main" id="{1273C46B-F4D7-0524-9ED4-7782F4F3791C}"/>
                    </a:ext>
                  </a:extLst>
                </p:cNvPr>
                <p:cNvGrpSpPr/>
                <p:nvPr/>
              </p:nvGrpSpPr>
              <p:grpSpPr>
                <a:xfrm>
                  <a:off x="323528" y="3365374"/>
                  <a:ext cx="8299414" cy="1730008"/>
                  <a:chOff x="449050" y="3365374"/>
                  <a:chExt cx="8299414" cy="1730008"/>
                </a:xfrm>
              </p:grpSpPr>
              <p:sp>
                <p:nvSpPr>
                  <p:cNvPr id="68" name="Rectangle 67">
                    <a:extLst>
                      <a:ext uri="{FF2B5EF4-FFF2-40B4-BE49-F238E27FC236}">
                        <a16:creationId xmlns:a16="http://schemas.microsoft.com/office/drawing/2014/main" id="{36A01C0C-A7EB-8C39-0698-F06EC9F627CC}"/>
                      </a:ext>
                    </a:extLst>
                  </p:cNvPr>
                  <p:cNvSpPr/>
                  <p:nvPr/>
                </p:nvSpPr>
                <p:spPr>
                  <a:xfrm>
                    <a:off x="449050" y="3609198"/>
                    <a:ext cx="8299414" cy="1486184"/>
                  </a:xfrm>
                  <a:prstGeom prst="rect">
                    <a:avLst/>
                  </a:prstGeom>
                  <a:noFill/>
                  <a:ln w="12700">
                    <a:solidFill>
                      <a:srgbClr val="FF8213"/>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C5FC50D7-9DD5-EC76-A109-17B8C5ABD487}"/>
                          </a:ext>
                        </a:extLst>
                      </p:cNvPr>
                      <p:cNvSpPr txBox="1"/>
                      <p:nvPr/>
                    </p:nvSpPr>
                    <p:spPr>
                      <a:xfrm>
                        <a:off x="2253343" y="3365374"/>
                        <a:ext cx="4680520" cy="276999"/>
                      </a:xfrm>
                      <a:prstGeom prst="rect">
                        <a:avLst/>
                      </a:prstGeom>
                      <a:noFill/>
                    </p:spPr>
                    <p:txBody>
                      <a:bodyPr wrap="square" rtlCol="0">
                        <a:spAutoFit/>
                      </a:bodyPr>
                      <a:lstStyle/>
                      <a:p>
                        <a:pPr algn="ctr"/>
                        <a:r>
                          <a:rPr lang="en-US" sz="1200" dirty="0"/>
                          <a:t>Echo with squeeze (pulse @ </a:t>
                        </a:r>
                        <a14:m>
                          <m:oMath xmlns:m="http://schemas.openxmlformats.org/officeDocument/2006/math">
                            <m:r>
                              <a:rPr lang="en-CA" sz="1200" b="0" i="1" smtClean="0">
                                <a:latin typeface="Cambria Math" panose="02040503050406030204" pitchFamily="18" charset="0"/>
                              </a:rPr>
                              <m:t>𝑡</m:t>
                            </m:r>
                            <m:r>
                              <a:rPr lang="en-CA" sz="1200" b="0" i="1" smtClean="0">
                                <a:latin typeface="Cambria Math" panose="02040503050406030204" pitchFamily="18" charset="0"/>
                              </a:rPr>
                              <m:t>=</m:t>
                            </m:r>
                            <m:r>
                              <a:rPr lang="en-CA" sz="1200" b="0" i="1" smtClean="0">
                                <a:latin typeface="Cambria Math" panose="02040503050406030204" pitchFamily="18" charset="0"/>
                              </a:rPr>
                              <m:t>𝜏</m:t>
                            </m:r>
                            <m:r>
                              <a:rPr lang="en-CA" sz="1200" b="0" i="1" smtClean="0">
                                <a:latin typeface="Cambria Math" panose="02040503050406030204" pitchFamily="18" charset="0"/>
                              </a:rPr>
                              <m:t>=0.5)</m:t>
                            </m:r>
                          </m:oMath>
                        </a14:m>
                        <a:endParaRPr lang="en-US" sz="1200" dirty="0"/>
                      </a:p>
                    </p:txBody>
                  </p:sp>
                </mc:Choice>
                <mc:Fallback xmlns="">
                  <p:sp>
                    <p:nvSpPr>
                      <p:cNvPr id="69" name="TextBox 68">
                        <a:extLst>
                          <a:ext uri="{FF2B5EF4-FFF2-40B4-BE49-F238E27FC236}">
                            <a16:creationId xmlns:a16="http://schemas.microsoft.com/office/drawing/2014/main" id="{C5FC50D7-9DD5-EC76-A109-17B8C5ABD487}"/>
                          </a:ext>
                        </a:extLst>
                      </p:cNvPr>
                      <p:cNvSpPr txBox="1">
                        <a:spLocks noRot="1" noChangeAspect="1" noMove="1" noResize="1" noEditPoints="1" noAdjustHandles="1" noChangeArrowheads="1" noChangeShapeType="1" noTextEdit="1"/>
                      </p:cNvSpPr>
                      <p:nvPr/>
                    </p:nvSpPr>
                    <p:spPr>
                      <a:xfrm>
                        <a:off x="2253343" y="3365374"/>
                        <a:ext cx="4680520" cy="276999"/>
                      </a:xfrm>
                      <a:prstGeom prst="rect">
                        <a:avLst/>
                      </a:prstGeom>
                      <a:blipFill>
                        <a:blip r:embed="rId6"/>
                        <a:stretch>
                          <a:fillRect b="-12500"/>
                        </a:stretch>
                      </a:blipFill>
                    </p:spPr>
                    <p:txBody>
                      <a:bodyPr/>
                      <a:lstStyle/>
                      <a:p>
                        <a:r>
                          <a:rPr lang="en-US">
                            <a:noFill/>
                          </a:rPr>
                          <a:t> </a:t>
                        </a:r>
                      </a:p>
                    </p:txBody>
                  </p:sp>
                </mc:Fallback>
              </mc:AlternateContent>
            </p:grpSp>
            <p:pic>
              <p:nvPicPr>
                <p:cNvPr id="67" name="Picture 66">
                  <a:extLst>
                    <a:ext uri="{FF2B5EF4-FFF2-40B4-BE49-F238E27FC236}">
                      <a16:creationId xmlns:a16="http://schemas.microsoft.com/office/drawing/2014/main" id="{E157ECF7-4B2C-C08B-02E0-0683ADA53C64}"/>
                    </a:ext>
                  </a:extLst>
                </p:cNvPr>
                <p:cNvPicPr>
                  <a:picLocks noChangeAspect="1"/>
                </p:cNvPicPr>
                <p:nvPr/>
              </p:nvPicPr>
              <p:blipFill rotWithShape="1">
                <a:blip r:embed="rId5"/>
                <a:srcRect t="48322" b="1"/>
                <a:stretch/>
              </p:blipFill>
              <p:spPr>
                <a:xfrm>
                  <a:off x="345129" y="3642373"/>
                  <a:ext cx="8255106" cy="1422000"/>
                </a:xfrm>
                <a:prstGeom prst="rect">
                  <a:avLst/>
                </a:prstGeom>
              </p:spPr>
            </p:pic>
          </p:grpSp>
          <p:sp>
            <p:nvSpPr>
              <p:cNvPr id="64" name="Rectangle 63">
                <a:extLst>
                  <a:ext uri="{FF2B5EF4-FFF2-40B4-BE49-F238E27FC236}">
                    <a16:creationId xmlns:a16="http://schemas.microsoft.com/office/drawing/2014/main" id="{F153A0AA-983E-B65F-858A-C82863E6E0DF}"/>
                  </a:ext>
                </a:extLst>
              </p:cNvPr>
              <p:cNvSpPr/>
              <p:nvPr/>
            </p:nvSpPr>
            <p:spPr>
              <a:xfrm>
                <a:off x="4499992" y="1962070"/>
                <a:ext cx="4104456" cy="136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ED98E0B4-7B15-42E5-30B7-8EC1EC0FA280}"/>
                  </a:ext>
                </a:extLst>
              </p:cNvPr>
              <p:cNvSpPr/>
              <p:nvPr/>
            </p:nvSpPr>
            <p:spPr>
              <a:xfrm>
                <a:off x="4499992" y="3634261"/>
                <a:ext cx="4104456" cy="1404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0" name="Rectangle 59">
              <a:extLst>
                <a:ext uri="{FF2B5EF4-FFF2-40B4-BE49-F238E27FC236}">
                  <a16:creationId xmlns:a16="http://schemas.microsoft.com/office/drawing/2014/main" id="{ADD010FE-2DA1-01CE-A3F6-1E74705F5BE3}"/>
                </a:ext>
              </a:extLst>
            </p:cNvPr>
            <p:cNvSpPr/>
            <p:nvPr/>
          </p:nvSpPr>
          <p:spPr>
            <a:xfrm>
              <a:off x="351215" y="1936316"/>
              <a:ext cx="2780625" cy="136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68FDA33D-3B03-27D4-336D-D3618456E61D}"/>
                </a:ext>
              </a:extLst>
            </p:cNvPr>
            <p:cNvSpPr/>
            <p:nvPr/>
          </p:nvSpPr>
          <p:spPr>
            <a:xfrm>
              <a:off x="366988" y="3634261"/>
              <a:ext cx="2764852" cy="1422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22731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E1C498D-98DF-4194-A40B-39A845B31137}"/>
              </a:ext>
            </a:extLst>
          </p:cNvPr>
          <p:cNvPicPr>
            <a:picLocks noChangeAspect="1"/>
          </p:cNvPicPr>
          <p:nvPr/>
        </p:nvPicPr>
        <p:blipFill rotWithShape="1">
          <a:blip r:embed="rId2"/>
          <a:srcRect b="8117"/>
          <a:stretch/>
        </p:blipFill>
        <p:spPr>
          <a:xfrm>
            <a:off x="2555776" y="-5321"/>
            <a:ext cx="4380682" cy="1677121"/>
          </a:xfrm>
          <a:prstGeom prst="rect">
            <a:avLst/>
          </a:prstGeom>
        </p:spPr>
      </p:pic>
      <p:grpSp>
        <p:nvGrpSpPr>
          <p:cNvPr id="6" name="Group 5">
            <a:extLst>
              <a:ext uri="{FF2B5EF4-FFF2-40B4-BE49-F238E27FC236}">
                <a16:creationId xmlns:a16="http://schemas.microsoft.com/office/drawing/2014/main" id="{63F9072D-2DF4-386E-EC3F-BF74F1D32BEE}"/>
              </a:ext>
            </a:extLst>
          </p:cNvPr>
          <p:cNvGrpSpPr/>
          <p:nvPr/>
        </p:nvGrpSpPr>
        <p:grpSpPr>
          <a:xfrm>
            <a:off x="3684555" y="0"/>
            <a:ext cx="2681512" cy="1514556"/>
            <a:chOff x="3721275" y="-1"/>
            <a:chExt cx="2769667" cy="1564347"/>
          </a:xfrm>
        </p:grpSpPr>
        <p:cxnSp>
          <p:nvCxnSpPr>
            <p:cNvPr id="8" name="Straight Connector 7">
              <a:extLst>
                <a:ext uri="{FF2B5EF4-FFF2-40B4-BE49-F238E27FC236}">
                  <a16:creationId xmlns:a16="http://schemas.microsoft.com/office/drawing/2014/main" id="{4FD3F8A3-B5E0-D612-D946-5ADEB1A6BE2E}"/>
                </a:ext>
              </a:extLst>
            </p:cNvPr>
            <p:cNvCxnSpPr>
              <a:cxnSpLocks/>
            </p:cNvCxnSpPr>
            <p:nvPr/>
          </p:nvCxnSpPr>
          <p:spPr>
            <a:xfrm>
              <a:off x="3745392" y="-1"/>
              <a:ext cx="0" cy="1563638"/>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A64AB9D-FBAF-6B84-895C-C77E2988A462}"/>
                    </a:ext>
                  </a:extLst>
                </p:cNvPr>
                <p:cNvSpPr txBox="1"/>
                <p:nvPr/>
              </p:nvSpPr>
              <p:spPr>
                <a:xfrm>
                  <a:off x="3721275" y="62610"/>
                  <a:ext cx="502538" cy="3384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900" b="0" i="1" smtClean="0">
                            <a:latin typeface="Cambria Math" panose="02040503050406030204" pitchFamily="18" charset="0"/>
                          </a:rPr>
                          <m:t>𝑡</m:t>
                        </m:r>
                        <m:r>
                          <a:rPr lang="en-CA" sz="900" b="0" i="1" smtClean="0">
                            <a:latin typeface="Cambria Math" panose="02040503050406030204" pitchFamily="18" charset="0"/>
                          </a:rPr>
                          <m:t>=</m:t>
                        </m:r>
                        <m:f>
                          <m:fPr>
                            <m:ctrlPr>
                              <a:rPr lang="en-CA" sz="900" b="0" i="1" smtClean="0">
                                <a:latin typeface="Cambria Math" panose="02040503050406030204" pitchFamily="18" charset="0"/>
                              </a:rPr>
                            </m:ctrlPr>
                          </m:fPr>
                          <m:num>
                            <m:r>
                              <a:rPr lang="en-CA" sz="900" b="0" i="1" smtClean="0">
                                <a:latin typeface="Cambria Math" panose="02040503050406030204" pitchFamily="18" charset="0"/>
                              </a:rPr>
                              <m:t>𝜋</m:t>
                            </m:r>
                          </m:num>
                          <m:den>
                            <m:r>
                              <a:rPr lang="en-CA" sz="900" b="0" i="1" smtClean="0">
                                <a:latin typeface="Cambria Math" panose="02040503050406030204" pitchFamily="18" charset="0"/>
                              </a:rPr>
                              <m:t>2</m:t>
                            </m:r>
                          </m:den>
                        </m:f>
                      </m:oMath>
                    </m:oMathPara>
                  </a14:m>
                  <a:endParaRPr lang="en-US" sz="900" dirty="0"/>
                </a:p>
              </p:txBody>
            </p:sp>
          </mc:Choice>
          <mc:Fallback xmlns="">
            <p:sp>
              <p:nvSpPr>
                <p:cNvPr id="9" name="TextBox 8">
                  <a:extLst>
                    <a:ext uri="{FF2B5EF4-FFF2-40B4-BE49-F238E27FC236}">
                      <a16:creationId xmlns:a16="http://schemas.microsoft.com/office/drawing/2014/main" id="{BA64AB9D-FBAF-6B84-895C-C77E2988A462}"/>
                    </a:ext>
                  </a:extLst>
                </p:cNvPr>
                <p:cNvSpPr txBox="1">
                  <a:spLocks noRot="1" noChangeAspect="1" noMove="1" noResize="1" noEditPoints="1" noAdjustHandles="1" noChangeArrowheads="1" noChangeShapeType="1" noTextEdit="1"/>
                </p:cNvSpPr>
                <p:nvPr/>
              </p:nvSpPr>
              <p:spPr>
                <a:xfrm>
                  <a:off x="3721275" y="62610"/>
                  <a:ext cx="502538" cy="338426"/>
                </a:xfrm>
                <a:prstGeom prst="rect">
                  <a:avLst/>
                </a:prstGeom>
                <a:blipFill>
                  <a:blip r:embed="rId3"/>
                  <a:stretch>
                    <a:fillRect/>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32B3E22B-5745-8046-6C18-7936DA7ACA59}"/>
                </a:ext>
              </a:extLst>
            </p:cNvPr>
            <p:cNvCxnSpPr>
              <a:cxnSpLocks/>
            </p:cNvCxnSpPr>
            <p:nvPr/>
          </p:nvCxnSpPr>
          <p:spPr>
            <a:xfrm>
              <a:off x="5946755" y="708"/>
              <a:ext cx="0" cy="1563638"/>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08186FB-3C7D-3951-43D3-AF5217E466F7}"/>
                    </a:ext>
                  </a:extLst>
                </p:cNvPr>
                <p:cNvSpPr txBox="1"/>
                <p:nvPr/>
              </p:nvSpPr>
              <p:spPr>
                <a:xfrm>
                  <a:off x="5988404" y="91331"/>
                  <a:ext cx="502538" cy="3384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900" b="0" i="1" smtClean="0">
                            <a:latin typeface="Cambria Math" panose="02040503050406030204" pitchFamily="18" charset="0"/>
                          </a:rPr>
                          <m:t>𝑡</m:t>
                        </m:r>
                        <m:r>
                          <a:rPr lang="en-CA" sz="900" b="0" i="1" smtClean="0">
                            <a:latin typeface="Cambria Math" panose="02040503050406030204" pitchFamily="18" charset="0"/>
                          </a:rPr>
                          <m:t>=</m:t>
                        </m:r>
                        <m:f>
                          <m:fPr>
                            <m:ctrlPr>
                              <a:rPr lang="en-CA" sz="900" b="0" i="1" smtClean="0">
                                <a:latin typeface="Cambria Math" panose="02040503050406030204" pitchFamily="18" charset="0"/>
                              </a:rPr>
                            </m:ctrlPr>
                          </m:fPr>
                          <m:num>
                            <m:r>
                              <a:rPr lang="en-CA" sz="900" b="0" i="1" smtClean="0">
                                <a:latin typeface="Cambria Math" panose="02040503050406030204" pitchFamily="18" charset="0"/>
                              </a:rPr>
                              <m:t>𝜋</m:t>
                            </m:r>
                          </m:num>
                          <m:den>
                            <m:r>
                              <a:rPr lang="en-CA" sz="900" b="0" i="1" smtClean="0">
                                <a:latin typeface="Cambria Math" panose="02040503050406030204" pitchFamily="18" charset="0"/>
                              </a:rPr>
                              <m:t>2</m:t>
                            </m:r>
                          </m:den>
                        </m:f>
                      </m:oMath>
                    </m:oMathPara>
                  </a14:m>
                  <a:endParaRPr lang="en-US" sz="900" dirty="0"/>
                </a:p>
              </p:txBody>
            </p:sp>
          </mc:Choice>
          <mc:Fallback xmlns="">
            <p:sp>
              <p:nvSpPr>
                <p:cNvPr id="22" name="TextBox 21">
                  <a:extLst>
                    <a:ext uri="{FF2B5EF4-FFF2-40B4-BE49-F238E27FC236}">
                      <a16:creationId xmlns:a16="http://schemas.microsoft.com/office/drawing/2014/main" id="{B08186FB-3C7D-3951-43D3-AF5217E466F7}"/>
                    </a:ext>
                  </a:extLst>
                </p:cNvPr>
                <p:cNvSpPr txBox="1">
                  <a:spLocks noRot="1" noChangeAspect="1" noMove="1" noResize="1" noEditPoints="1" noAdjustHandles="1" noChangeArrowheads="1" noChangeShapeType="1" noTextEdit="1"/>
                </p:cNvSpPr>
                <p:nvPr/>
              </p:nvSpPr>
              <p:spPr>
                <a:xfrm>
                  <a:off x="5988404" y="91331"/>
                  <a:ext cx="502538" cy="338426"/>
                </a:xfrm>
                <a:prstGeom prst="rect">
                  <a:avLst/>
                </a:prstGeom>
                <a:blipFill>
                  <a:blip r:embed="rId4"/>
                  <a:stretch>
                    <a:fillRect/>
                  </a:stretch>
                </a:blipFill>
              </p:spPr>
              <p:txBody>
                <a:bodyPr/>
                <a:lstStyle/>
                <a:p>
                  <a:r>
                    <a:rPr lang="en-US">
                      <a:noFill/>
                    </a:rPr>
                    <a:t> </a:t>
                  </a:r>
                </a:p>
              </p:txBody>
            </p:sp>
          </mc:Fallback>
        </mc:AlternateContent>
      </p:grpSp>
      <p:grpSp>
        <p:nvGrpSpPr>
          <p:cNvPr id="47" name="Group 46">
            <a:extLst>
              <a:ext uri="{FF2B5EF4-FFF2-40B4-BE49-F238E27FC236}">
                <a16:creationId xmlns:a16="http://schemas.microsoft.com/office/drawing/2014/main" id="{09367364-EB2E-AC77-CC37-64BF2104C52A}"/>
              </a:ext>
            </a:extLst>
          </p:cNvPr>
          <p:cNvGrpSpPr/>
          <p:nvPr/>
        </p:nvGrpSpPr>
        <p:grpSpPr>
          <a:xfrm>
            <a:off x="323528" y="1671801"/>
            <a:ext cx="8299414" cy="3423581"/>
            <a:chOff x="323528" y="1671801"/>
            <a:chExt cx="8299414" cy="3423581"/>
          </a:xfrm>
        </p:grpSpPr>
        <p:grpSp>
          <p:nvGrpSpPr>
            <p:cNvPr id="48" name="Group 47">
              <a:extLst>
                <a:ext uri="{FF2B5EF4-FFF2-40B4-BE49-F238E27FC236}">
                  <a16:creationId xmlns:a16="http://schemas.microsoft.com/office/drawing/2014/main" id="{AA7A3C12-6F86-928E-FE0E-E7BE098490A2}"/>
                </a:ext>
              </a:extLst>
            </p:cNvPr>
            <p:cNvGrpSpPr/>
            <p:nvPr/>
          </p:nvGrpSpPr>
          <p:grpSpPr>
            <a:xfrm>
              <a:off x="323528" y="1671801"/>
              <a:ext cx="8299414" cy="3423581"/>
              <a:chOff x="323528" y="1671801"/>
              <a:chExt cx="8299414" cy="3423581"/>
            </a:xfrm>
          </p:grpSpPr>
          <p:grpSp>
            <p:nvGrpSpPr>
              <p:cNvPr id="51" name="Group 50">
                <a:extLst>
                  <a:ext uri="{FF2B5EF4-FFF2-40B4-BE49-F238E27FC236}">
                    <a16:creationId xmlns:a16="http://schemas.microsoft.com/office/drawing/2014/main" id="{51CF73A4-0382-1FF9-7A5F-B1D269EE9179}"/>
                  </a:ext>
                </a:extLst>
              </p:cNvPr>
              <p:cNvGrpSpPr/>
              <p:nvPr/>
            </p:nvGrpSpPr>
            <p:grpSpPr>
              <a:xfrm>
                <a:off x="323529" y="1671801"/>
                <a:ext cx="8299413" cy="1680724"/>
                <a:chOff x="323529" y="1671801"/>
                <a:chExt cx="8299413" cy="1680724"/>
              </a:xfrm>
            </p:grpSpPr>
            <p:pic>
              <p:nvPicPr>
                <p:cNvPr id="59" name="Picture 58">
                  <a:extLst>
                    <a:ext uri="{FF2B5EF4-FFF2-40B4-BE49-F238E27FC236}">
                      <a16:creationId xmlns:a16="http://schemas.microsoft.com/office/drawing/2014/main" id="{72B2317B-8F0C-C3D0-69B2-9E6F59D3CDED}"/>
                    </a:ext>
                  </a:extLst>
                </p:cNvPr>
                <p:cNvPicPr>
                  <a:picLocks noChangeAspect="1"/>
                </p:cNvPicPr>
                <p:nvPr/>
              </p:nvPicPr>
              <p:blipFill rotWithShape="1">
                <a:blip r:embed="rId5"/>
                <a:srcRect b="51138"/>
                <a:stretch/>
              </p:blipFill>
              <p:spPr>
                <a:xfrm>
                  <a:off x="345131" y="1948801"/>
                  <a:ext cx="8245899" cy="1343030"/>
                </a:xfrm>
                <a:prstGeom prst="rect">
                  <a:avLst/>
                </a:prstGeom>
              </p:spPr>
            </p:pic>
            <p:grpSp>
              <p:nvGrpSpPr>
                <p:cNvPr id="60" name="Group 59">
                  <a:extLst>
                    <a:ext uri="{FF2B5EF4-FFF2-40B4-BE49-F238E27FC236}">
                      <a16:creationId xmlns:a16="http://schemas.microsoft.com/office/drawing/2014/main" id="{DB8A51F8-0995-3F9F-039D-557AEB81A225}"/>
                    </a:ext>
                  </a:extLst>
                </p:cNvPr>
                <p:cNvGrpSpPr/>
                <p:nvPr/>
              </p:nvGrpSpPr>
              <p:grpSpPr>
                <a:xfrm>
                  <a:off x="323529" y="1671801"/>
                  <a:ext cx="8299413" cy="1680724"/>
                  <a:chOff x="323529" y="1671801"/>
                  <a:chExt cx="8299413" cy="1680724"/>
                </a:xfrm>
              </p:grpSpPr>
              <p:sp>
                <p:nvSpPr>
                  <p:cNvPr id="61" name="Rectangle 60">
                    <a:extLst>
                      <a:ext uri="{FF2B5EF4-FFF2-40B4-BE49-F238E27FC236}">
                        <a16:creationId xmlns:a16="http://schemas.microsoft.com/office/drawing/2014/main" id="{C4604E26-5C91-E536-D923-0284111B4AFB}"/>
                      </a:ext>
                    </a:extLst>
                  </p:cNvPr>
                  <p:cNvSpPr/>
                  <p:nvPr/>
                </p:nvSpPr>
                <p:spPr>
                  <a:xfrm>
                    <a:off x="323529" y="1918823"/>
                    <a:ext cx="8299413" cy="1433702"/>
                  </a:xfrm>
                  <a:prstGeom prst="rect">
                    <a:avLst/>
                  </a:prstGeom>
                  <a:noFill/>
                  <a:ln w="12700">
                    <a:solidFill>
                      <a:srgbClr val="0070C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DC6D372D-3A73-5A78-3046-AFEC7520CED7}"/>
                      </a:ext>
                    </a:extLst>
                  </p:cNvPr>
                  <p:cNvSpPr txBox="1"/>
                  <p:nvPr/>
                </p:nvSpPr>
                <p:spPr>
                  <a:xfrm>
                    <a:off x="2415853" y="1671801"/>
                    <a:ext cx="4104456" cy="276999"/>
                  </a:xfrm>
                  <a:prstGeom prst="rect">
                    <a:avLst/>
                  </a:prstGeom>
                  <a:noFill/>
                </p:spPr>
                <p:txBody>
                  <a:bodyPr wrap="square" rtlCol="0">
                    <a:spAutoFit/>
                  </a:bodyPr>
                  <a:lstStyle/>
                  <a:p>
                    <a:pPr algn="ctr"/>
                    <a:r>
                      <a:rPr lang="en-US" sz="1200" dirty="0"/>
                      <a:t>Free propagation (no pulse)</a:t>
                    </a:r>
                  </a:p>
                </p:txBody>
              </p:sp>
            </p:grpSp>
          </p:grpSp>
          <p:grpSp>
            <p:nvGrpSpPr>
              <p:cNvPr id="52" name="Group 51">
                <a:extLst>
                  <a:ext uri="{FF2B5EF4-FFF2-40B4-BE49-F238E27FC236}">
                    <a16:creationId xmlns:a16="http://schemas.microsoft.com/office/drawing/2014/main" id="{488A160D-CDAF-DD35-F578-7F81F3CF4EC2}"/>
                  </a:ext>
                </a:extLst>
              </p:cNvPr>
              <p:cNvGrpSpPr/>
              <p:nvPr/>
            </p:nvGrpSpPr>
            <p:grpSpPr>
              <a:xfrm>
                <a:off x="323528" y="3365374"/>
                <a:ext cx="8299414" cy="1730008"/>
                <a:chOff x="323528" y="3365374"/>
                <a:chExt cx="8299414" cy="1730008"/>
              </a:xfrm>
            </p:grpSpPr>
            <p:grpSp>
              <p:nvGrpSpPr>
                <p:cNvPr id="55" name="Group 54">
                  <a:extLst>
                    <a:ext uri="{FF2B5EF4-FFF2-40B4-BE49-F238E27FC236}">
                      <a16:creationId xmlns:a16="http://schemas.microsoft.com/office/drawing/2014/main" id="{5B1025F6-967A-EAFB-3C3B-3483FD9F95A8}"/>
                    </a:ext>
                  </a:extLst>
                </p:cNvPr>
                <p:cNvGrpSpPr/>
                <p:nvPr/>
              </p:nvGrpSpPr>
              <p:grpSpPr>
                <a:xfrm>
                  <a:off x="323528" y="3365374"/>
                  <a:ext cx="8299414" cy="1730008"/>
                  <a:chOff x="449050" y="3365374"/>
                  <a:chExt cx="8299414" cy="1730008"/>
                </a:xfrm>
              </p:grpSpPr>
              <p:sp>
                <p:nvSpPr>
                  <p:cNvPr id="57" name="Rectangle 56">
                    <a:extLst>
                      <a:ext uri="{FF2B5EF4-FFF2-40B4-BE49-F238E27FC236}">
                        <a16:creationId xmlns:a16="http://schemas.microsoft.com/office/drawing/2014/main" id="{29DA79CA-5239-B35E-FA76-EF3ED37BC624}"/>
                      </a:ext>
                    </a:extLst>
                  </p:cNvPr>
                  <p:cNvSpPr/>
                  <p:nvPr/>
                </p:nvSpPr>
                <p:spPr>
                  <a:xfrm>
                    <a:off x="449050" y="3609198"/>
                    <a:ext cx="8299414" cy="1486184"/>
                  </a:xfrm>
                  <a:prstGeom prst="rect">
                    <a:avLst/>
                  </a:prstGeom>
                  <a:noFill/>
                  <a:ln w="12700">
                    <a:solidFill>
                      <a:srgbClr val="FF8213"/>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6092B21B-4A4C-3146-B638-1ADC644E4A27}"/>
                          </a:ext>
                        </a:extLst>
                      </p:cNvPr>
                      <p:cNvSpPr txBox="1"/>
                      <p:nvPr/>
                    </p:nvSpPr>
                    <p:spPr>
                      <a:xfrm>
                        <a:off x="2253343" y="3365374"/>
                        <a:ext cx="4680520" cy="276999"/>
                      </a:xfrm>
                      <a:prstGeom prst="rect">
                        <a:avLst/>
                      </a:prstGeom>
                      <a:noFill/>
                    </p:spPr>
                    <p:txBody>
                      <a:bodyPr wrap="square" rtlCol="0">
                        <a:spAutoFit/>
                      </a:bodyPr>
                      <a:lstStyle/>
                      <a:p>
                        <a:pPr algn="ctr"/>
                        <a:r>
                          <a:rPr lang="en-US" sz="1200" dirty="0"/>
                          <a:t>Echo with squeeze (pulse @ </a:t>
                        </a:r>
                        <a14:m>
                          <m:oMath xmlns:m="http://schemas.openxmlformats.org/officeDocument/2006/math">
                            <m:r>
                              <a:rPr lang="en-CA" sz="1200" b="0" i="1" smtClean="0">
                                <a:latin typeface="Cambria Math" panose="02040503050406030204" pitchFamily="18" charset="0"/>
                              </a:rPr>
                              <m:t>𝑡</m:t>
                            </m:r>
                            <m:r>
                              <a:rPr lang="en-CA" sz="1200" b="0" i="1" smtClean="0">
                                <a:latin typeface="Cambria Math" panose="02040503050406030204" pitchFamily="18" charset="0"/>
                              </a:rPr>
                              <m:t>=</m:t>
                            </m:r>
                            <m:r>
                              <a:rPr lang="en-CA" sz="1200" b="0" i="1" smtClean="0">
                                <a:latin typeface="Cambria Math" panose="02040503050406030204" pitchFamily="18" charset="0"/>
                              </a:rPr>
                              <m:t>𝜏</m:t>
                            </m:r>
                            <m:r>
                              <a:rPr lang="en-CA" sz="1200" b="0" i="1" smtClean="0">
                                <a:latin typeface="Cambria Math" panose="02040503050406030204" pitchFamily="18" charset="0"/>
                              </a:rPr>
                              <m:t>=0.5)</m:t>
                            </m:r>
                          </m:oMath>
                        </a14:m>
                        <a:endParaRPr lang="en-US" sz="1200" dirty="0"/>
                      </a:p>
                    </p:txBody>
                  </p:sp>
                </mc:Choice>
                <mc:Fallback xmlns="">
                  <p:sp>
                    <p:nvSpPr>
                      <p:cNvPr id="58" name="TextBox 57">
                        <a:extLst>
                          <a:ext uri="{FF2B5EF4-FFF2-40B4-BE49-F238E27FC236}">
                            <a16:creationId xmlns:a16="http://schemas.microsoft.com/office/drawing/2014/main" id="{6092B21B-4A4C-3146-B638-1ADC644E4A27}"/>
                          </a:ext>
                        </a:extLst>
                      </p:cNvPr>
                      <p:cNvSpPr txBox="1">
                        <a:spLocks noRot="1" noChangeAspect="1" noMove="1" noResize="1" noEditPoints="1" noAdjustHandles="1" noChangeArrowheads="1" noChangeShapeType="1" noTextEdit="1"/>
                      </p:cNvSpPr>
                      <p:nvPr/>
                    </p:nvSpPr>
                    <p:spPr>
                      <a:xfrm>
                        <a:off x="2253343" y="3365374"/>
                        <a:ext cx="4680520" cy="276999"/>
                      </a:xfrm>
                      <a:prstGeom prst="rect">
                        <a:avLst/>
                      </a:prstGeom>
                      <a:blipFill>
                        <a:blip r:embed="rId6"/>
                        <a:stretch>
                          <a:fillRect b="-12500"/>
                        </a:stretch>
                      </a:blipFill>
                    </p:spPr>
                    <p:txBody>
                      <a:bodyPr/>
                      <a:lstStyle/>
                      <a:p>
                        <a:r>
                          <a:rPr lang="en-US">
                            <a:noFill/>
                          </a:rPr>
                          <a:t> </a:t>
                        </a:r>
                      </a:p>
                    </p:txBody>
                  </p:sp>
                </mc:Fallback>
              </mc:AlternateContent>
            </p:grpSp>
            <p:pic>
              <p:nvPicPr>
                <p:cNvPr id="56" name="Picture 55">
                  <a:extLst>
                    <a:ext uri="{FF2B5EF4-FFF2-40B4-BE49-F238E27FC236}">
                      <a16:creationId xmlns:a16="http://schemas.microsoft.com/office/drawing/2014/main" id="{0E8CFDFF-CE83-6898-8A74-1A6206567896}"/>
                    </a:ext>
                  </a:extLst>
                </p:cNvPr>
                <p:cNvPicPr>
                  <a:picLocks noChangeAspect="1"/>
                </p:cNvPicPr>
                <p:nvPr/>
              </p:nvPicPr>
              <p:blipFill rotWithShape="1">
                <a:blip r:embed="rId5"/>
                <a:srcRect t="48322" b="1"/>
                <a:stretch/>
              </p:blipFill>
              <p:spPr>
                <a:xfrm>
                  <a:off x="345129" y="3642373"/>
                  <a:ext cx="8255106" cy="1422000"/>
                </a:xfrm>
                <a:prstGeom prst="rect">
                  <a:avLst/>
                </a:prstGeom>
              </p:spPr>
            </p:pic>
          </p:grpSp>
          <p:sp>
            <p:nvSpPr>
              <p:cNvPr id="53" name="Rectangle 52">
                <a:extLst>
                  <a:ext uri="{FF2B5EF4-FFF2-40B4-BE49-F238E27FC236}">
                    <a16:creationId xmlns:a16="http://schemas.microsoft.com/office/drawing/2014/main" id="{0F65767D-9420-4B62-4CF0-4DDC2E0B2E27}"/>
                  </a:ext>
                </a:extLst>
              </p:cNvPr>
              <p:cNvSpPr/>
              <p:nvPr/>
            </p:nvSpPr>
            <p:spPr>
              <a:xfrm>
                <a:off x="5839200" y="1962070"/>
                <a:ext cx="2765247" cy="136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954E8B14-09AF-657F-7FAC-0DA29C2C5297}"/>
                  </a:ext>
                </a:extLst>
              </p:cNvPr>
              <p:cNvSpPr/>
              <p:nvPr/>
            </p:nvSpPr>
            <p:spPr>
              <a:xfrm>
                <a:off x="5839200" y="3634261"/>
                <a:ext cx="2765248" cy="1404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9" name="Rectangle 48">
              <a:extLst>
                <a:ext uri="{FF2B5EF4-FFF2-40B4-BE49-F238E27FC236}">
                  <a16:creationId xmlns:a16="http://schemas.microsoft.com/office/drawing/2014/main" id="{9CBA0503-D1BA-43B1-4163-264CF74A80E0}"/>
                </a:ext>
              </a:extLst>
            </p:cNvPr>
            <p:cNvSpPr/>
            <p:nvPr/>
          </p:nvSpPr>
          <p:spPr>
            <a:xfrm>
              <a:off x="351215" y="1936316"/>
              <a:ext cx="4148777" cy="136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12F1D585-5683-C827-5E02-29101CF2AD23}"/>
                </a:ext>
              </a:extLst>
            </p:cNvPr>
            <p:cNvSpPr/>
            <p:nvPr/>
          </p:nvSpPr>
          <p:spPr>
            <a:xfrm>
              <a:off x="366988" y="3634261"/>
              <a:ext cx="4133004" cy="1422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22843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A0609FEF-723D-FA5A-9E9F-A99B133D3F68}"/>
              </a:ext>
            </a:extLst>
          </p:cNvPr>
          <p:cNvGrpSpPr/>
          <p:nvPr/>
        </p:nvGrpSpPr>
        <p:grpSpPr>
          <a:xfrm>
            <a:off x="2555776" y="-5321"/>
            <a:ext cx="4380682" cy="1677121"/>
            <a:chOff x="2555776" y="-5321"/>
            <a:chExt cx="4380682" cy="1677121"/>
          </a:xfrm>
        </p:grpSpPr>
        <p:pic>
          <p:nvPicPr>
            <p:cNvPr id="23" name="Picture 22">
              <a:extLst>
                <a:ext uri="{FF2B5EF4-FFF2-40B4-BE49-F238E27FC236}">
                  <a16:creationId xmlns:a16="http://schemas.microsoft.com/office/drawing/2014/main" id="{60FC739F-FB4F-80C6-B48E-80EE2401B846}"/>
                </a:ext>
              </a:extLst>
            </p:cNvPr>
            <p:cNvPicPr>
              <a:picLocks noChangeAspect="1"/>
            </p:cNvPicPr>
            <p:nvPr/>
          </p:nvPicPr>
          <p:blipFill rotWithShape="1">
            <a:blip r:embed="rId2"/>
            <a:srcRect b="8117"/>
            <a:stretch/>
          </p:blipFill>
          <p:spPr>
            <a:xfrm>
              <a:off x="2555776" y="-5321"/>
              <a:ext cx="4380682" cy="1677121"/>
            </a:xfrm>
            <a:prstGeom prst="rect">
              <a:avLst/>
            </a:prstGeom>
          </p:spPr>
        </p:pic>
        <p:cxnSp>
          <p:nvCxnSpPr>
            <p:cNvPr id="3" name="Straight Connector 2">
              <a:extLst>
                <a:ext uri="{FF2B5EF4-FFF2-40B4-BE49-F238E27FC236}">
                  <a16:creationId xmlns:a16="http://schemas.microsoft.com/office/drawing/2014/main" id="{B520A4D1-6E70-9DCD-0AF5-2A530B636A95}"/>
                </a:ext>
              </a:extLst>
            </p:cNvPr>
            <p:cNvCxnSpPr>
              <a:cxnSpLocks/>
            </p:cNvCxnSpPr>
            <p:nvPr/>
          </p:nvCxnSpPr>
          <p:spPr>
            <a:xfrm>
              <a:off x="4262246" y="0"/>
              <a:ext cx="0" cy="1513869"/>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666D20A-C73B-754A-B504-9502AD1F2F88}"/>
                    </a:ext>
                  </a:extLst>
                </p:cNvPr>
                <p:cNvSpPr txBox="1"/>
                <p:nvPr/>
              </p:nvSpPr>
              <p:spPr>
                <a:xfrm>
                  <a:off x="4237360" y="103997"/>
                  <a:ext cx="550664" cy="3553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900" b="0" i="1" smtClean="0">
                            <a:latin typeface="Cambria Math" panose="02040503050406030204" pitchFamily="18" charset="0"/>
                          </a:rPr>
                          <m:t>𝑡</m:t>
                        </m:r>
                        <m:r>
                          <a:rPr lang="en-CA" sz="900" b="0" i="1" smtClean="0">
                            <a:latin typeface="Cambria Math" panose="02040503050406030204" pitchFamily="18" charset="0"/>
                          </a:rPr>
                          <m:t>=</m:t>
                        </m:r>
                        <m:f>
                          <m:fPr>
                            <m:ctrlPr>
                              <a:rPr lang="en-CA" sz="900" b="0" i="1" smtClean="0">
                                <a:latin typeface="Cambria Math" panose="02040503050406030204" pitchFamily="18" charset="0"/>
                              </a:rPr>
                            </m:ctrlPr>
                          </m:fPr>
                          <m:num>
                            <m:r>
                              <a:rPr lang="en-CA" sz="900" b="0" i="1" smtClean="0">
                                <a:latin typeface="Cambria Math" panose="02040503050406030204" pitchFamily="18" charset="0"/>
                              </a:rPr>
                              <m:t>5</m:t>
                            </m:r>
                            <m:r>
                              <a:rPr lang="en-CA" sz="900" b="0" i="1" smtClean="0">
                                <a:latin typeface="Cambria Math" panose="02040503050406030204" pitchFamily="18" charset="0"/>
                              </a:rPr>
                              <m:t>𝜋</m:t>
                            </m:r>
                          </m:num>
                          <m:den>
                            <m:r>
                              <a:rPr lang="en-CA" sz="900" b="0" i="1" smtClean="0">
                                <a:latin typeface="Cambria Math" panose="02040503050406030204" pitchFamily="18" charset="0"/>
                              </a:rPr>
                              <m:t>6</m:t>
                            </m:r>
                          </m:den>
                        </m:f>
                      </m:oMath>
                    </m:oMathPara>
                  </a14:m>
                  <a:endParaRPr lang="en-US" sz="900" dirty="0"/>
                </a:p>
              </p:txBody>
            </p:sp>
          </mc:Choice>
          <mc:Fallback xmlns="">
            <p:sp>
              <p:nvSpPr>
                <p:cNvPr id="5" name="TextBox 4">
                  <a:extLst>
                    <a:ext uri="{FF2B5EF4-FFF2-40B4-BE49-F238E27FC236}">
                      <a16:creationId xmlns:a16="http://schemas.microsoft.com/office/drawing/2014/main" id="{B666D20A-C73B-754A-B504-9502AD1F2F88}"/>
                    </a:ext>
                  </a:extLst>
                </p:cNvPr>
                <p:cNvSpPr txBox="1">
                  <a:spLocks noRot="1" noChangeAspect="1" noMove="1" noResize="1" noEditPoints="1" noAdjustHandles="1" noChangeArrowheads="1" noChangeShapeType="1" noTextEdit="1"/>
                </p:cNvSpPr>
                <p:nvPr/>
              </p:nvSpPr>
              <p:spPr>
                <a:xfrm>
                  <a:off x="4237360" y="103997"/>
                  <a:ext cx="550664" cy="355354"/>
                </a:xfrm>
                <a:prstGeom prst="rect">
                  <a:avLst/>
                </a:prstGeom>
                <a:blipFill>
                  <a:blip r:embed="rId3"/>
                  <a:stretch>
                    <a:fillRect/>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0FA08182-319D-3F7E-7A15-1876CB6E92D8}"/>
                </a:ext>
              </a:extLst>
            </p:cNvPr>
            <p:cNvCxnSpPr>
              <a:cxnSpLocks/>
            </p:cNvCxnSpPr>
            <p:nvPr/>
          </p:nvCxnSpPr>
          <p:spPr>
            <a:xfrm>
              <a:off x="6390000" y="9284"/>
              <a:ext cx="0" cy="1513869"/>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C035FA6-8764-014B-02F9-A732B095400E}"/>
                    </a:ext>
                  </a:extLst>
                </p:cNvPr>
                <p:cNvSpPr txBox="1"/>
                <p:nvPr/>
              </p:nvSpPr>
              <p:spPr>
                <a:xfrm>
                  <a:off x="6327592" y="103997"/>
                  <a:ext cx="550664" cy="3553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900" b="0" i="1" smtClean="0">
                            <a:latin typeface="Cambria Math" panose="02040503050406030204" pitchFamily="18" charset="0"/>
                          </a:rPr>
                          <m:t>𝑡</m:t>
                        </m:r>
                        <m:r>
                          <a:rPr lang="en-CA" sz="900" b="0" i="1" smtClean="0">
                            <a:latin typeface="Cambria Math" panose="02040503050406030204" pitchFamily="18" charset="0"/>
                          </a:rPr>
                          <m:t>=</m:t>
                        </m:r>
                        <m:f>
                          <m:fPr>
                            <m:ctrlPr>
                              <a:rPr lang="en-CA" sz="900" b="0" i="1" smtClean="0">
                                <a:latin typeface="Cambria Math" panose="02040503050406030204" pitchFamily="18" charset="0"/>
                              </a:rPr>
                            </m:ctrlPr>
                          </m:fPr>
                          <m:num>
                            <m:r>
                              <a:rPr lang="en-CA" sz="900" b="0" i="1" smtClean="0">
                                <a:latin typeface="Cambria Math" panose="02040503050406030204" pitchFamily="18" charset="0"/>
                              </a:rPr>
                              <m:t>5</m:t>
                            </m:r>
                            <m:r>
                              <a:rPr lang="en-CA" sz="900" b="0" i="1" smtClean="0">
                                <a:latin typeface="Cambria Math" panose="02040503050406030204" pitchFamily="18" charset="0"/>
                              </a:rPr>
                              <m:t>𝜋</m:t>
                            </m:r>
                          </m:num>
                          <m:den>
                            <m:r>
                              <a:rPr lang="en-CA" sz="900" b="0" i="1" smtClean="0">
                                <a:latin typeface="Cambria Math" panose="02040503050406030204" pitchFamily="18" charset="0"/>
                              </a:rPr>
                              <m:t>6</m:t>
                            </m:r>
                          </m:den>
                        </m:f>
                      </m:oMath>
                    </m:oMathPara>
                  </a14:m>
                  <a:endParaRPr lang="en-US" sz="900" dirty="0"/>
                </a:p>
              </p:txBody>
            </p:sp>
          </mc:Choice>
          <mc:Fallback xmlns="">
            <p:sp>
              <p:nvSpPr>
                <p:cNvPr id="28" name="TextBox 27">
                  <a:extLst>
                    <a:ext uri="{FF2B5EF4-FFF2-40B4-BE49-F238E27FC236}">
                      <a16:creationId xmlns:a16="http://schemas.microsoft.com/office/drawing/2014/main" id="{1C035FA6-8764-014B-02F9-A732B095400E}"/>
                    </a:ext>
                  </a:extLst>
                </p:cNvPr>
                <p:cNvSpPr txBox="1">
                  <a:spLocks noRot="1" noChangeAspect="1" noMove="1" noResize="1" noEditPoints="1" noAdjustHandles="1" noChangeArrowheads="1" noChangeShapeType="1" noTextEdit="1"/>
                </p:cNvSpPr>
                <p:nvPr/>
              </p:nvSpPr>
              <p:spPr>
                <a:xfrm>
                  <a:off x="6327592" y="103997"/>
                  <a:ext cx="550664" cy="355354"/>
                </a:xfrm>
                <a:prstGeom prst="rect">
                  <a:avLst/>
                </a:prstGeom>
                <a:blipFill>
                  <a:blip r:embed="rId4"/>
                  <a:stretch>
                    <a:fillRect/>
                  </a:stretch>
                </a:blipFill>
              </p:spPr>
              <p:txBody>
                <a:bodyPr/>
                <a:lstStyle/>
                <a:p>
                  <a:r>
                    <a:rPr lang="en-US">
                      <a:noFill/>
                    </a:rPr>
                    <a:t> </a:t>
                  </a:r>
                </a:p>
              </p:txBody>
            </p:sp>
          </mc:Fallback>
        </mc:AlternateContent>
      </p:grpSp>
      <p:grpSp>
        <p:nvGrpSpPr>
          <p:cNvPr id="48" name="Group 47">
            <a:extLst>
              <a:ext uri="{FF2B5EF4-FFF2-40B4-BE49-F238E27FC236}">
                <a16:creationId xmlns:a16="http://schemas.microsoft.com/office/drawing/2014/main" id="{7C25696F-BF59-62CE-7316-F91F7D0EB83E}"/>
              </a:ext>
            </a:extLst>
          </p:cNvPr>
          <p:cNvGrpSpPr/>
          <p:nvPr/>
        </p:nvGrpSpPr>
        <p:grpSpPr>
          <a:xfrm>
            <a:off x="323528" y="1671801"/>
            <a:ext cx="8299414" cy="3423581"/>
            <a:chOff x="323528" y="1671801"/>
            <a:chExt cx="8299414" cy="3423581"/>
          </a:xfrm>
        </p:grpSpPr>
        <p:grpSp>
          <p:nvGrpSpPr>
            <p:cNvPr id="49" name="Group 48">
              <a:extLst>
                <a:ext uri="{FF2B5EF4-FFF2-40B4-BE49-F238E27FC236}">
                  <a16:creationId xmlns:a16="http://schemas.microsoft.com/office/drawing/2014/main" id="{E130AFA6-3885-C0B3-BE18-4EAF6043FC2B}"/>
                </a:ext>
              </a:extLst>
            </p:cNvPr>
            <p:cNvGrpSpPr/>
            <p:nvPr/>
          </p:nvGrpSpPr>
          <p:grpSpPr>
            <a:xfrm>
              <a:off x="323528" y="1671801"/>
              <a:ext cx="8299414" cy="3423581"/>
              <a:chOff x="323528" y="1671801"/>
              <a:chExt cx="8299414" cy="3423581"/>
            </a:xfrm>
          </p:grpSpPr>
          <p:grpSp>
            <p:nvGrpSpPr>
              <p:cNvPr id="52" name="Group 51">
                <a:extLst>
                  <a:ext uri="{FF2B5EF4-FFF2-40B4-BE49-F238E27FC236}">
                    <a16:creationId xmlns:a16="http://schemas.microsoft.com/office/drawing/2014/main" id="{5285561C-74B2-BFCE-8C30-2664006830EF}"/>
                  </a:ext>
                </a:extLst>
              </p:cNvPr>
              <p:cNvGrpSpPr/>
              <p:nvPr/>
            </p:nvGrpSpPr>
            <p:grpSpPr>
              <a:xfrm>
                <a:off x="323529" y="1671801"/>
                <a:ext cx="8299413" cy="1680724"/>
                <a:chOff x="323529" y="1671801"/>
                <a:chExt cx="8299413" cy="1680724"/>
              </a:xfrm>
            </p:grpSpPr>
            <p:pic>
              <p:nvPicPr>
                <p:cNvPr id="60" name="Picture 59">
                  <a:extLst>
                    <a:ext uri="{FF2B5EF4-FFF2-40B4-BE49-F238E27FC236}">
                      <a16:creationId xmlns:a16="http://schemas.microsoft.com/office/drawing/2014/main" id="{A992063E-363B-E581-7280-3455C11354BA}"/>
                    </a:ext>
                  </a:extLst>
                </p:cNvPr>
                <p:cNvPicPr>
                  <a:picLocks noChangeAspect="1"/>
                </p:cNvPicPr>
                <p:nvPr/>
              </p:nvPicPr>
              <p:blipFill rotWithShape="1">
                <a:blip r:embed="rId5"/>
                <a:srcRect b="51138"/>
                <a:stretch/>
              </p:blipFill>
              <p:spPr>
                <a:xfrm>
                  <a:off x="345131" y="1948801"/>
                  <a:ext cx="8245899" cy="1343030"/>
                </a:xfrm>
                <a:prstGeom prst="rect">
                  <a:avLst/>
                </a:prstGeom>
              </p:spPr>
            </p:pic>
            <p:grpSp>
              <p:nvGrpSpPr>
                <p:cNvPr id="61" name="Group 60">
                  <a:extLst>
                    <a:ext uri="{FF2B5EF4-FFF2-40B4-BE49-F238E27FC236}">
                      <a16:creationId xmlns:a16="http://schemas.microsoft.com/office/drawing/2014/main" id="{8863E1E6-D77F-A20B-F5F5-CB6B55986982}"/>
                    </a:ext>
                  </a:extLst>
                </p:cNvPr>
                <p:cNvGrpSpPr/>
                <p:nvPr/>
              </p:nvGrpSpPr>
              <p:grpSpPr>
                <a:xfrm>
                  <a:off x="323529" y="1671801"/>
                  <a:ext cx="8299413" cy="1680724"/>
                  <a:chOff x="323529" y="1671801"/>
                  <a:chExt cx="8299413" cy="1680724"/>
                </a:xfrm>
              </p:grpSpPr>
              <p:sp>
                <p:nvSpPr>
                  <p:cNvPr id="62" name="Rectangle 61">
                    <a:extLst>
                      <a:ext uri="{FF2B5EF4-FFF2-40B4-BE49-F238E27FC236}">
                        <a16:creationId xmlns:a16="http://schemas.microsoft.com/office/drawing/2014/main" id="{B6C2E1C1-B458-2F45-0FE9-198246024D84}"/>
                      </a:ext>
                    </a:extLst>
                  </p:cNvPr>
                  <p:cNvSpPr/>
                  <p:nvPr/>
                </p:nvSpPr>
                <p:spPr>
                  <a:xfrm>
                    <a:off x="323529" y="1918823"/>
                    <a:ext cx="8299413" cy="1433702"/>
                  </a:xfrm>
                  <a:prstGeom prst="rect">
                    <a:avLst/>
                  </a:prstGeom>
                  <a:noFill/>
                  <a:ln w="12700">
                    <a:solidFill>
                      <a:srgbClr val="0070C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C6EDEC75-9CD4-A8A7-278A-C348014D5E90}"/>
                      </a:ext>
                    </a:extLst>
                  </p:cNvPr>
                  <p:cNvSpPr txBox="1"/>
                  <p:nvPr/>
                </p:nvSpPr>
                <p:spPr>
                  <a:xfrm>
                    <a:off x="2415853" y="1671801"/>
                    <a:ext cx="4104456" cy="276999"/>
                  </a:xfrm>
                  <a:prstGeom prst="rect">
                    <a:avLst/>
                  </a:prstGeom>
                  <a:noFill/>
                </p:spPr>
                <p:txBody>
                  <a:bodyPr wrap="square" rtlCol="0">
                    <a:spAutoFit/>
                  </a:bodyPr>
                  <a:lstStyle/>
                  <a:p>
                    <a:pPr algn="ctr"/>
                    <a:r>
                      <a:rPr lang="en-US" sz="1200" dirty="0"/>
                      <a:t>Free propagation (no pulse)</a:t>
                    </a:r>
                  </a:p>
                </p:txBody>
              </p:sp>
            </p:grpSp>
          </p:grpSp>
          <p:grpSp>
            <p:nvGrpSpPr>
              <p:cNvPr id="53" name="Group 52">
                <a:extLst>
                  <a:ext uri="{FF2B5EF4-FFF2-40B4-BE49-F238E27FC236}">
                    <a16:creationId xmlns:a16="http://schemas.microsoft.com/office/drawing/2014/main" id="{05CF9D24-07F1-FF41-0D76-0E4CEB3A92A1}"/>
                  </a:ext>
                </a:extLst>
              </p:cNvPr>
              <p:cNvGrpSpPr/>
              <p:nvPr/>
            </p:nvGrpSpPr>
            <p:grpSpPr>
              <a:xfrm>
                <a:off x="323528" y="3365374"/>
                <a:ext cx="8299414" cy="1730008"/>
                <a:chOff x="323528" y="3365374"/>
                <a:chExt cx="8299414" cy="1730008"/>
              </a:xfrm>
            </p:grpSpPr>
            <p:grpSp>
              <p:nvGrpSpPr>
                <p:cNvPr id="56" name="Group 55">
                  <a:extLst>
                    <a:ext uri="{FF2B5EF4-FFF2-40B4-BE49-F238E27FC236}">
                      <a16:creationId xmlns:a16="http://schemas.microsoft.com/office/drawing/2014/main" id="{97F89FCC-93E4-DFA9-FE24-5DE5BC695780}"/>
                    </a:ext>
                  </a:extLst>
                </p:cNvPr>
                <p:cNvGrpSpPr/>
                <p:nvPr/>
              </p:nvGrpSpPr>
              <p:grpSpPr>
                <a:xfrm>
                  <a:off x="323528" y="3365374"/>
                  <a:ext cx="8299414" cy="1730008"/>
                  <a:chOff x="449050" y="3365374"/>
                  <a:chExt cx="8299414" cy="1730008"/>
                </a:xfrm>
              </p:grpSpPr>
              <p:sp>
                <p:nvSpPr>
                  <p:cNvPr id="58" name="Rectangle 57">
                    <a:extLst>
                      <a:ext uri="{FF2B5EF4-FFF2-40B4-BE49-F238E27FC236}">
                        <a16:creationId xmlns:a16="http://schemas.microsoft.com/office/drawing/2014/main" id="{F21435DF-EAD8-0456-582F-04DDA2E8654C}"/>
                      </a:ext>
                    </a:extLst>
                  </p:cNvPr>
                  <p:cNvSpPr/>
                  <p:nvPr/>
                </p:nvSpPr>
                <p:spPr>
                  <a:xfrm>
                    <a:off x="449050" y="3609198"/>
                    <a:ext cx="8299414" cy="1486184"/>
                  </a:xfrm>
                  <a:prstGeom prst="rect">
                    <a:avLst/>
                  </a:prstGeom>
                  <a:noFill/>
                  <a:ln w="12700">
                    <a:solidFill>
                      <a:srgbClr val="FF8213"/>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3F111E59-2BE9-084B-0139-37A8863C6621}"/>
                          </a:ext>
                        </a:extLst>
                      </p:cNvPr>
                      <p:cNvSpPr txBox="1"/>
                      <p:nvPr/>
                    </p:nvSpPr>
                    <p:spPr>
                      <a:xfrm>
                        <a:off x="2253343" y="3365374"/>
                        <a:ext cx="4680520" cy="276999"/>
                      </a:xfrm>
                      <a:prstGeom prst="rect">
                        <a:avLst/>
                      </a:prstGeom>
                      <a:noFill/>
                    </p:spPr>
                    <p:txBody>
                      <a:bodyPr wrap="square" rtlCol="0">
                        <a:spAutoFit/>
                      </a:bodyPr>
                      <a:lstStyle/>
                      <a:p>
                        <a:pPr algn="ctr"/>
                        <a:r>
                          <a:rPr lang="en-US" sz="1200" dirty="0"/>
                          <a:t>Echo with squeeze (pulse @ </a:t>
                        </a:r>
                        <a14:m>
                          <m:oMath xmlns:m="http://schemas.openxmlformats.org/officeDocument/2006/math">
                            <m:r>
                              <a:rPr lang="en-CA" sz="1200" b="0" i="1" smtClean="0">
                                <a:latin typeface="Cambria Math" panose="02040503050406030204" pitchFamily="18" charset="0"/>
                              </a:rPr>
                              <m:t>𝑡</m:t>
                            </m:r>
                            <m:r>
                              <a:rPr lang="en-CA" sz="1200" b="0" i="1" smtClean="0">
                                <a:latin typeface="Cambria Math" panose="02040503050406030204" pitchFamily="18" charset="0"/>
                              </a:rPr>
                              <m:t>=</m:t>
                            </m:r>
                            <m:r>
                              <a:rPr lang="en-CA" sz="1200" b="0" i="1" smtClean="0">
                                <a:latin typeface="Cambria Math" panose="02040503050406030204" pitchFamily="18" charset="0"/>
                              </a:rPr>
                              <m:t>𝜏</m:t>
                            </m:r>
                            <m:r>
                              <a:rPr lang="en-CA" sz="1200" b="0" i="1" smtClean="0">
                                <a:latin typeface="Cambria Math" panose="02040503050406030204" pitchFamily="18" charset="0"/>
                              </a:rPr>
                              <m:t>=0.5)</m:t>
                            </m:r>
                          </m:oMath>
                        </a14:m>
                        <a:endParaRPr lang="en-US" sz="1200" dirty="0"/>
                      </a:p>
                    </p:txBody>
                  </p:sp>
                </mc:Choice>
                <mc:Fallback xmlns="">
                  <p:sp>
                    <p:nvSpPr>
                      <p:cNvPr id="59" name="TextBox 58">
                        <a:extLst>
                          <a:ext uri="{FF2B5EF4-FFF2-40B4-BE49-F238E27FC236}">
                            <a16:creationId xmlns:a16="http://schemas.microsoft.com/office/drawing/2014/main" id="{3F111E59-2BE9-084B-0139-37A8863C6621}"/>
                          </a:ext>
                        </a:extLst>
                      </p:cNvPr>
                      <p:cNvSpPr txBox="1">
                        <a:spLocks noRot="1" noChangeAspect="1" noMove="1" noResize="1" noEditPoints="1" noAdjustHandles="1" noChangeArrowheads="1" noChangeShapeType="1" noTextEdit="1"/>
                      </p:cNvSpPr>
                      <p:nvPr/>
                    </p:nvSpPr>
                    <p:spPr>
                      <a:xfrm>
                        <a:off x="2253343" y="3365374"/>
                        <a:ext cx="4680520" cy="276999"/>
                      </a:xfrm>
                      <a:prstGeom prst="rect">
                        <a:avLst/>
                      </a:prstGeom>
                      <a:blipFill>
                        <a:blip r:embed="rId6"/>
                        <a:stretch>
                          <a:fillRect b="-12500"/>
                        </a:stretch>
                      </a:blipFill>
                    </p:spPr>
                    <p:txBody>
                      <a:bodyPr/>
                      <a:lstStyle/>
                      <a:p>
                        <a:r>
                          <a:rPr lang="en-US">
                            <a:noFill/>
                          </a:rPr>
                          <a:t> </a:t>
                        </a:r>
                      </a:p>
                    </p:txBody>
                  </p:sp>
                </mc:Fallback>
              </mc:AlternateContent>
            </p:grpSp>
            <p:pic>
              <p:nvPicPr>
                <p:cNvPr id="57" name="Picture 56">
                  <a:extLst>
                    <a:ext uri="{FF2B5EF4-FFF2-40B4-BE49-F238E27FC236}">
                      <a16:creationId xmlns:a16="http://schemas.microsoft.com/office/drawing/2014/main" id="{DCFC6D26-DD75-AB32-C945-D5957EBD0021}"/>
                    </a:ext>
                  </a:extLst>
                </p:cNvPr>
                <p:cNvPicPr>
                  <a:picLocks noChangeAspect="1"/>
                </p:cNvPicPr>
                <p:nvPr/>
              </p:nvPicPr>
              <p:blipFill rotWithShape="1">
                <a:blip r:embed="rId5"/>
                <a:srcRect t="48322" b="1"/>
                <a:stretch/>
              </p:blipFill>
              <p:spPr>
                <a:xfrm>
                  <a:off x="345129" y="3642373"/>
                  <a:ext cx="8255106" cy="1422000"/>
                </a:xfrm>
                <a:prstGeom prst="rect">
                  <a:avLst/>
                </a:prstGeom>
              </p:spPr>
            </p:pic>
          </p:grpSp>
          <p:sp>
            <p:nvSpPr>
              <p:cNvPr id="54" name="Rectangle 53">
                <a:extLst>
                  <a:ext uri="{FF2B5EF4-FFF2-40B4-BE49-F238E27FC236}">
                    <a16:creationId xmlns:a16="http://schemas.microsoft.com/office/drawing/2014/main" id="{EC662D58-F1A9-2F7A-EBE9-DD2317A82076}"/>
                  </a:ext>
                </a:extLst>
              </p:cNvPr>
              <p:cNvSpPr/>
              <p:nvPr/>
            </p:nvSpPr>
            <p:spPr>
              <a:xfrm>
                <a:off x="7156954" y="1962070"/>
                <a:ext cx="1447493" cy="136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E08DC5FD-47ED-23D5-3B40-728027936D36}"/>
                  </a:ext>
                </a:extLst>
              </p:cNvPr>
              <p:cNvSpPr/>
              <p:nvPr/>
            </p:nvSpPr>
            <p:spPr>
              <a:xfrm>
                <a:off x="7156954" y="3634261"/>
                <a:ext cx="1447494" cy="1404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0" name="Rectangle 49">
              <a:extLst>
                <a:ext uri="{FF2B5EF4-FFF2-40B4-BE49-F238E27FC236}">
                  <a16:creationId xmlns:a16="http://schemas.microsoft.com/office/drawing/2014/main" id="{421980F6-ED28-E847-ED09-516752BA41AD}"/>
                </a:ext>
              </a:extLst>
            </p:cNvPr>
            <p:cNvSpPr/>
            <p:nvPr/>
          </p:nvSpPr>
          <p:spPr>
            <a:xfrm>
              <a:off x="351215" y="1936316"/>
              <a:ext cx="5444921" cy="136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2ABAA4EF-099E-A130-DF9F-4ED8DBA0ABEE}"/>
                </a:ext>
              </a:extLst>
            </p:cNvPr>
            <p:cNvSpPr/>
            <p:nvPr/>
          </p:nvSpPr>
          <p:spPr>
            <a:xfrm>
              <a:off x="366988" y="3634261"/>
              <a:ext cx="5429148" cy="1422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20290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049BEF2-27A1-05DC-4823-70E8DB7C4DB6}"/>
              </a:ext>
            </a:extLst>
          </p:cNvPr>
          <p:cNvGrpSpPr/>
          <p:nvPr/>
        </p:nvGrpSpPr>
        <p:grpSpPr>
          <a:xfrm>
            <a:off x="2555776" y="-5321"/>
            <a:ext cx="4380682" cy="1677121"/>
            <a:chOff x="2555776" y="-5321"/>
            <a:chExt cx="4380682" cy="1677121"/>
          </a:xfrm>
        </p:grpSpPr>
        <p:pic>
          <p:nvPicPr>
            <p:cNvPr id="33" name="Picture 32">
              <a:extLst>
                <a:ext uri="{FF2B5EF4-FFF2-40B4-BE49-F238E27FC236}">
                  <a16:creationId xmlns:a16="http://schemas.microsoft.com/office/drawing/2014/main" id="{BC5B9F07-36C4-062B-65E7-C8DA41162D89}"/>
                </a:ext>
              </a:extLst>
            </p:cNvPr>
            <p:cNvPicPr>
              <a:picLocks noChangeAspect="1"/>
            </p:cNvPicPr>
            <p:nvPr/>
          </p:nvPicPr>
          <p:blipFill rotWithShape="1">
            <a:blip r:embed="rId2"/>
            <a:srcRect b="8117"/>
            <a:stretch/>
          </p:blipFill>
          <p:spPr>
            <a:xfrm>
              <a:off x="2555776" y="-5321"/>
              <a:ext cx="4380682" cy="1677121"/>
            </a:xfrm>
            <a:prstGeom prst="rect">
              <a:avLst/>
            </a:prstGeom>
          </p:spPr>
        </p:pic>
        <p:cxnSp>
          <p:nvCxnSpPr>
            <p:cNvPr id="34" name="Straight Connector 33">
              <a:extLst>
                <a:ext uri="{FF2B5EF4-FFF2-40B4-BE49-F238E27FC236}">
                  <a16:creationId xmlns:a16="http://schemas.microsoft.com/office/drawing/2014/main" id="{FBAE9B5F-F666-CAF1-FB7A-A07C8A9B7789}"/>
                </a:ext>
              </a:extLst>
            </p:cNvPr>
            <p:cNvCxnSpPr>
              <a:cxnSpLocks/>
            </p:cNvCxnSpPr>
            <p:nvPr/>
          </p:nvCxnSpPr>
          <p:spPr>
            <a:xfrm>
              <a:off x="4554000" y="9283"/>
              <a:ext cx="0" cy="1513869"/>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5E56F58-0CBF-F67F-3CF9-37C2F8BD4F03}"/>
                    </a:ext>
                  </a:extLst>
                </p:cNvPr>
                <p:cNvSpPr txBox="1"/>
                <p:nvPr/>
              </p:nvSpPr>
              <p:spPr>
                <a:xfrm>
                  <a:off x="3988846" y="103997"/>
                  <a:ext cx="484042"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900" b="0" i="1" smtClean="0">
                            <a:latin typeface="Cambria Math" panose="02040503050406030204" pitchFamily="18" charset="0"/>
                          </a:rPr>
                          <m:t>𝑡</m:t>
                        </m:r>
                        <m:r>
                          <a:rPr lang="en-CA" sz="900" b="0" i="1" smtClean="0">
                            <a:latin typeface="Cambria Math" panose="02040503050406030204" pitchFamily="18" charset="0"/>
                          </a:rPr>
                          <m:t>=</m:t>
                        </m:r>
                        <m:r>
                          <m:rPr>
                            <m:sty m:val="p"/>
                          </m:rPr>
                          <a:rPr lang="en-CA" sz="900" b="0" i="1" smtClean="0">
                            <a:latin typeface="Cambria Math" panose="02040503050406030204" pitchFamily="18" charset="0"/>
                          </a:rPr>
                          <m:t>π</m:t>
                        </m:r>
                      </m:oMath>
                    </m:oMathPara>
                  </a14:m>
                  <a:endParaRPr lang="en-CA" sz="900" b="0" dirty="0"/>
                </a:p>
              </p:txBody>
            </p:sp>
          </mc:Choice>
          <mc:Fallback xmlns="">
            <p:sp>
              <p:nvSpPr>
                <p:cNvPr id="35" name="TextBox 34">
                  <a:extLst>
                    <a:ext uri="{FF2B5EF4-FFF2-40B4-BE49-F238E27FC236}">
                      <a16:creationId xmlns:a16="http://schemas.microsoft.com/office/drawing/2014/main" id="{75E56F58-0CBF-F67F-3CF9-37C2F8BD4F03}"/>
                    </a:ext>
                  </a:extLst>
                </p:cNvPr>
                <p:cNvSpPr txBox="1">
                  <a:spLocks noRot="1" noChangeAspect="1" noMove="1" noResize="1" noEditPoints="1" noAdjustHandles="1" noChangeArrowheads="1" noChangeShapeType="1" noTextEdit="1"/>
                </p:cNvSpPr>
                <p:nvPr/>
              </p:nvSpPr>
              <p:spPr>
                <a:xfrm>
                  <a:off x="3988846" y="103997"/>
                  <a:ext cx="484042" cy="230832"/>
                </a:xfrm>
                <a:prstGeom prst="rect">
                  <a:avLst/>
                </a:prstGeom>
                <a:blipFill>
                  <a:blip r:embed="rId3"/>
                  <a:stretch>
                    <a:fillRect/>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9B7750C4-B815-DCEC-58F8-1C462B9C22EE}"/>
                </a:ext>
              </a:extLst>
            </p:cNvPr>
            <p:cNvCxnSpPr>
              <a:cxnSpLocks/>
            </p:cNvCxnSpPr>
            <p:nvPr/>
          </p:nvCxnSpPr>
          <p:spPr>
            <a:xfrm>
              <a:off x="6678000" y="9283"/>
              <a:ext cx="0" cy="1513869"/>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23302D4F-1A5C-B881-8514-586B65F4D59B}"/>
                    </a:ext>
                  </a:extLst>
                </p:cNvPr>
                <p:cNvSpPr txBox="1"/>
                <p:nvPr/>
              </p:nvSpPr>
              <p:spPr>
                <a:xfrm>
                  <a:off x="6146728" y="103997"/>
                  <a:ext cx="486543"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900" b="0" i="1" smtClean="0">
                            <a:latin typeface="Cambria Math" panose="02040503050406030204" pitchFamily="18" charset="0"/>
                          </a:rPr>
                          <m:t>𝑡</m:t>
                        </m:r>
                        <m:r>
                          <a:rPr lang="en-CA" sz="900" b="0" i="1" smtClean="0">
                            <a:latin typeface="Cambria Math" panose="02040503050406030204" pitchFamily="18" charset="0"/>
                          </a:rPr>
                          <m:t>=</m:t>
                        </m:r>
                        <m:r>
                          <a:rPr lang="en-CA" sz="900" b="0" i="1" smtClean="0">
                            <a:latin typeface="Cambria Math" panose="02040503050406030204" pitchFamily="18" charset="0"/>
                          </a:rPr>
                          <m:t>𝜋</m:t>
                        </m:r>
                      </m:oMath>
                    </m:oMathPara>
                  </a14:m>
                  <a:endParaRPr lang="en-US" sz="900" dirty="0"/>
                </a:p>
              </p:txBody>
            </p:sp>
          </mc:Choice>
          <mc:Fallback xmlns="">
            <p:sp>
              <p:nvSpPr>
                <p:cNvPr id="37" name="TextBox 36">
                  <a:extLst>
                    <a:ext uri="{FF2B5EF4-FFF2-40B4-BE49-F238E27FC236}">
                      <a16:creationId xmlns:a16="http://schemas.microsoft.com/office/drawing/2014/main" id="{23302D4F-1A5C-B881-8514-586B65F4D59B}"/>
                    </a:ext>
                  </a:extLst>
                </p:cNvPr>
                <p:cNvSpPr txBox="1">
                  <a:spLocks noRot="1" noChangeAspect="1" noMove="1" noResize="1" noEditPoints="1" noAdjustHandles="1" noChangeArrowheads="1" noChangeShapeType="1" noTextEdit="1"/>
                </p:cNvSpPr>
                <p:nvPr/>
              </p:nvSpPr>
              <p:spPr>
                <a:xfrm>
                  <a:off x="6146728" y="103997"/>
                  <a:ext cx="486543" cy="230832"/>
                </a:xfrm>
                <a:prstGeom prst="rect">
                  <a:avLst/>
                </a:prstGeom>
                <a:blipFill>
                  <a:blip r:embed="rId4"/>
                  <a:stretch>
                    <a:fillRect/>
                  </a:stretch>
                </a:blipFill>
              </p:spPr>
              <p:txBody>
                <a:bodyPr/>
                <a:lstStyle/>
                <a:p>
                  <a:r>
                    <a:rPr lang="en-US">
                      <a:noFill/>
                    </a:rPr>
                    <a:t> </a:t>
                  </a:r>
                </a:p>
              </p:txBody>
            </p:sp>
          </mc:Fallback>
        </mc:AlternateContent>
      </p:grpSp>
      <p:grpSp>
        <p:nvGrpSpPr>
          <p:cNvPr id="50" name="Group 49">
            <a:extLst>
              <a:ext uri="{FF2B5EF4-FFF2-40B4-BE49-F238E27FC236}">
                <a16:creationId xmlns:a16="http://schemas.microsoft.com/office/drawing/2014/main" id="{AF7D5E07-F3F1-7ABC-FF4B-B7EFB1764A56}"/>
              </a:ext>
            </a:extLst>
          </p:cNvPr>
          <p:cNvGrpSpPr/>
          <p:nvPr/>
        </p:nvGrpSpPr>
        <p:grpSpPr>
          <a:xfrm>
            <a:off x="323528" y="1671801"/>
            <a:ext cx="8299414" cy="3423581"/>
            <a:chOff x="323528" y="1671801"/>
            <a:chExt cx="8299414" cy="3423581"/>
          </a:xfrm>
        </p:grpSpPr>
        <p:grpSp>
          <p:nvGrpSpPr>
            <p:cNvPr id="51" name="Group 50">
              <a:extLst>
                <a:ext uri="{FF2B5EF4-FFF2-40B4-BE49-F238E27FC236}">
                  <a16:creationId xmlns:a16="http://schemas.microsoft.com/office/drawing/2014/main" id="{FAAD2DC3-0708-8A1E-84CA-112CFBA5850A}"/>
                </a:ext>
              </a:extLst>
            </p:cNvPr>
            <p:cNvGrpSpPr/>
            <p:nvPr/>
          </p:nvGrpSpPr>
          <p:grpSpPr>
            <a:xfrm>
              <a:off x="323528" y="1671801"/>
              <a:ext cx="8299414" cy="3423581"/>
              <a:chOff x="323528" y="1671801"/>
              <a:chExt cx="8299414" cy="3423581"/>
            </a:xfrm>
          </p:grpSpPr>
          <p:grpSp>
            <p:nvGrpSpPr>
              <p:cNvPr id="54" name="Group 53">
                <a:extLst>
                  <a:ext uri="{FF2B5EF4-FFF2-40B4-BE49-F238E27FC236}">
                    <a16:creationId xmlns:a16="http://schemas.microsoft.com/office/drawing/2014/main" id="{D285C746-E61F-961D-AE16-0828CAB8B659}"/>
                  </a:ext>
                </a:extLst>
              </p:cNvPr>
              <p:cNvGrpSpPr/>
              <p:nvPr/>
            </p:nvGrpSpPr>
            <p:grpSpPr>
              <a:xfrm>
                <a:off x="323529" y="1671801"/>
                <a:ext cx="8299413" cy="1680724"/>
                <a:chOff x="323529" y="1671801"/>
                <a:chExt cx="8299413" cy="1680724"/>
              </a:xfrm>
            </p:grpSpPr>
            <p:pic>
              <p:nvPicPr>
                <p:cNvPr id="62" name="Picture 61">
                  <a:extLst>
                    <a:ext uri="{FF2B5EF4-FFF2-40B4-BE49-F238E27FC236}">
                      <a16:creationId xmlns:a16="http://schemas.microsoft.com/office/drawing/2014/main" id="{1CF0345E-4692-EF3C-1A28-9270D7BB4159}"/>
                    </a:ext>
                  </a:extLst>
                </p:cNvPr>
                <p:cNvPicPr>
                  <a:picLocks noChangeAspect="1"/>
                </p:cNvPicPr>
                <p:nvPr/>
              </p:nvPicPr>
              <p:blipFill rotWithShape="1">
                <a:blip r:embed="rId5"/>
                <a:srcRect b="51138"/>
                <a:stretch/>
              </p:blipFill>
              <p:spPr>
                <a:xfrm>
                  <a:off x="345131" y="1948801"/>
                  <a:ext cx="8245899" cy="1343030"/>
                </a:xfrm>
                <a:prstGeom prst="rect">
                  <a:avLst/>
                </a:prstGeom>
              </p:spPr>
            </p:pic>
            <p:grpSp>
              <p:nvGrpSpPr>
                <p:cNvPr id="63" name="Group 62">
                  <a:extLst>
                    <a:ext uri="{FF2B5EF4-FFF2-40B4-BE49-F238E27FC236}">
                      <a16:creationId xmlns:a16="http://schemas.microsoft.com/office/drawing/2014/main" id="{1BF4AD2B-757E-85D7-E5E8-223E2FD3F941}"/>
                    </a:ext>
                  </a:extLst>
                </p:cNvPr>
                <p:cNvGrpSpPr/>
                <p:nvPr/>
              </p:nvGrpSpPr>
              <p:grpSpPr>
                <a:xfrm>
                  <a:off x="323529" y="1671801"/>
                  <a:ext cx="8299413" cy="1680724"/>
                  <a:chOff x="323529" y="1671801"/>
                  <a:chExt cx="8299413" cy="1680724"/>
                </a:xfrm>
              </p:grpSpPr>
              <p:sp>
                <p:nvSpPr>
                  <p:cNvPr id="64" name="Rectangle 63">
                    <a:extLst>
                      <a:ext uri="{FF2B5EF4-FFF2-40B4-BE49-F238E27FC236}">
                        <a16:creationId xmlns:a16="http://schemas.microsoft.com/office/drawing/2014/main" id="{B40099C9-E519-59E3-27C2-1A5C115915FD}"/>
                      </a:ext>
                    </a:extLst>
                  </p:cNvPr>
                  <p:cNvSpPr/>
                  <p:nvPr/>
                </p:nvSpPr>
                <p:spPr>
                  <a:xfrm>
                    <a:off x="323529" y="1918823"/>
                    <a:ext cx="8299413" cy="1433702"/>
                  </a:xfrm>
                  <a:prstGeom prst="rect">
                    <a:avLst/>
                  </a:prstGeom>
                  <a:noFill/>
                  <a:ln w="12700">
                    <a:solidFill>
                      <a:srgbClr val="0070C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E69CD503-ED6D-32C4-6994-4DE3B9ACF618}"/>
                      </a:ext>
                    </a:extLst>
                  </p:cNvPr>
                  <p:cNvSpPr txBox="1"/>
                  <p:nvPr/>
                </p:nvSpPr>
                <p:spPr>
                  <a:xfrm>
                    <a:off x="2415853" y="1671801"/>
                    <a:ext cx="4104456" cy="276999"/>
                  </a:xfrm>
                  <a:prstGeom prst="rect">
                    <a:avLst/>
                  </a:prstGeom>
                  <a:noFill/>
                </p:spPr>
                <p:txBody>
                  <a:bodyPr wrap="square" rtlCol="0">
                    <a:spAutoFit/>
                  </a:bodyPr>
                  <a:lstStyle/>
                  <a:p>
                    <a:pPr algn="ctr"/>
                    <a:r>
                      <a:rPr lang="en-US" sz="1200" dirty="0"/>
                      <a:t>Free propagation (no pulse)</a:t>
                    </a:r>
                  </a:p>
                </p:txBody>
              </p:sp>
            </p:grpSp>
          </p:grpSp>
          <p:grpSp>
            <p:nvGrpSpPr>
              <p:cNvPr id="55" name="Group 54">
                <a:extLst>
                  <a:ext uri="{FF2B5EF4-FFF2-40B4-BE49-F238E27FC236}">
                    <a16:creationId xmlns:a16="http://schemas.microsoft.com/office/drawing/2014/main" id="{5D0D1BB3-C691-1BF6-B3BE-08A1394BFDA3}"/>
                  </a:ext>
                </a:extLst>
              </p:cNvPr>
              <p:cNvGrpSpPr/>
              <p:nvPr/>
            </p:nvGrpSpPr>
            <p:grpSpPr>
              <a:xfrm>
                <a:off x="323528" y="3365374"/>
                <a:ext cx="8299414" cy="1730008"/>
                <a:chOff x="323528" y="3365374"/>
                <a:chExt cx="8299414" cy="1730008"/>
              </a:xfrm>
            </p:grpSpPr>
            <p:grpSp>
              <p:nvGrpSpPr>
                <p:cNvPr id="58" name="Group 57">
                  <a:extLst>
                    <a:ext uri="{FF2B5EF4-FFF2-40B4-BE49-F238E27FC236}">
                      <a16:creationId xmlns:a16="http://schemas.microsoft.com/office/drawing/2014/main" id="{9EB00C4E-DA22-87BA-9D56-BBD630125E56}"/>
                    </a:ext>
                  </a:extLst>
                </p:cNvPr>
                <p:cNvGrpSpPr/>
                <p:nvPr/>
              </p:nvGrpSpPr>
              <p:grpSpPr>
                <a:xfrm>
                  <a:off x="323528" y="3365374"/>
                  <a:ext cx="8299414" cy="1730008"/>
                  <a:chOff x="449050" y="3365374"/>
                  <a:chExt cx="8299414" cy="1730008"/>
                </a:xfrm>
              </p:grpSpPr>
              <p:sp>
                <p:nvSpPr>
                  <p:cNvPr id="60" name="Rectangle 59">
                    <a:extLst>
                      <a:ext uri="{FF2B5EF4-FFF2-40B4-BE49-F238E27FC236}">
                        <a16:creationId xmlns:a16="http://schemas.microsoft.com/office/drawing/2014/main" id="{144F3147-523A-D01C-4C4A-DF3A2061B54A}"/>
                      </a:ext>
                    </a:extLst>
                  </p:cNvPr>
                  <p:cNvSpPr/>
                  <p:nvPr/>
                </p:nvSpPr>
                <p:spPr>
                  <a:xfrm>
                    <a:off x="449050" y="3609198"/>
                    <a:ext cx="8299414" cy="1486184"/>
                  </a:xfrm>
                  <a:prstGeom prst="rect">
                    <a:avLst/>
                  </a:prstGeom>
                  <a:noFill/>
                  <a:ln w="12700">
                    <a:solidFill>
                      <a:srgbClr val="FF8213"/>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8416C2E2-2160-A442-42C3-648DB8CD41E5}"/>
                          </a:ext>
                        </a:extLst>
                      </p:cNvPr>
                      <p:cNvSpPr txBox="1"/>
                      <p:nvPr/>
                    </p:nvSpPr>
                    <p:spPr>
                      <a:xfrm>
                        <a:off x="2253343" y="3365374"/>
                        <a:ext cx="4680520" cy="276999"/>
                      </a:xfrm>
                      <a:prstGeom prst="rect">
                        <a:avLst/>
                      </a:prstGeom>
                      <a:noFill/>
                    </p:spPr>
                    <p:txBody>
                      <a:bodyPr wrap="square" rtlCol="0">
                        <a:spAutoFit/>
                      </a:bodyPr>
                      <a:lstStyle/>
                      <a:p>
                        <a:pPr algn="ctr"/>
                        <a:r>
                          <a:rPr lang="en-US" sz="1200" dirty="0"/>
                          <a:t>Echo with squeeze (pulse @ </a:t>
                        </a:r>
                        <a14:m>
                          <m:oMath xmlns:m="http://schemas.openxmlformats.org/officeDocument/2006/math">
                            <m:r>
                              <a:rPr lang="en-CA" sz="1200" b="0" i="1" smtClean="0">
                                <a:latin typeface="Cambria Math" panose="02040503050406030204" pitchFamily="18" charset="0"/>
                              </a:rPr>
                              <m:t>𝑡</m:t>
                            </m:r>
                            <m:r>
                              <a:rPr lang="en-CA" sz="1200" b="0" i="1" smtClean="0">
                                <a:latin typeface="Cambria Math" panose="02040503050406030204" pitchFamily="18" charset="0"/>
                              </a:rPr>
                              <m:t>=</m:t>
                            </m:r>
                            <m:r>
                              <a:rPr lang="en-CA" sz="1200" b="0" i="1" smtClean="0">
                                <a:latin typeface="Cambria Math" panose="02040503050406030204" pitchFamily="18" charset="0"/>
                              </a:rPr>
                              <m:t>𝜏</m:t>
                            </m:r>
                            <m:r>
                              <a:rPr lang="en-CA" sz="1200" b="0" i="1" smtClean="0">
                                <a:latin typeface="Cambria Math" panose="02040503050406030204" pitchFamily="18" charset="0"/>
                              </a:rPr>
                              <m:t>=0.5)</m:t>
                            </m:r>
                          </m:oMath>
                        </a14:m>
                        <a:endParaRPr lang="en-US" sz="1200" dirty="0"/>
                      </a:p>
                    </p:txBody>
                  </p:sp>
                </mc:Choice>
                <mc:Fallback xmlns="">
                  <p:sp>
                    <p:nvSpPr>
                      <p:cNvPr id="61" name="TextBox 60">
                        <a:extLst>
                          <a:ext uri="{FF2B5EF4-FFF2-40B4-BE49-F238E27FC236}">
                            <a16:creationId xmlns:a16="http://schemas.microsoft.com/office/drawing/2014/main" id="{8416C2E2-2160-A442-42C3-648DB8CD41E5}"/>
                          </a:ext>
                        </a:extLst>
                      </p:cNvPr>
                      <p:cNvSpPr txBox="1">
                        <a:spLocks noRot="1" noChangeAspect="1" noMove="1" noResize="1" noEditPoints="1" noAdjustHandles="1" noChangeArrowheads="1" noChangeShapeType="1" noTextEdit="1"/>
                      </p:cNvSpPr>
                      <p:nvPr/>
                    </p:nvSpPr>
                    <p:spPr>
                      <a:xfrm>
                        <a:off x="2253343" y="3365374"/>
                        <a:ext cx="4680520" cy="276999"/>
                      </a:xfrm>
                      <a:prstGeom prst="rect">
                        <a:avLst/>
                      </a:prstGeom>
                      <a:blipFill>
                        <a:blip r:embed="rId6"/>
                        <a:stretch>
                          <a:fillRect b="-12500"/>
                        </a:stretch>
                      </a:blipFill>
                    </p:spPr>
                    <p:txBody>
                      <a:bodyPr/>
                      <a:lstStyle/>
                      <a:p>
                        <a:r>
                          <a:rPr lang="en-US">
                            <a:noFill/>
                          </a:rPr>
                          <a:t> </a:t>
                        </a:r>
                      </a:p>
                    </p:txBody>
                  </p:sp>
                </mc:Fallback>
              </mc:AlternateContent>
            </p:grpSp>
            <p:pic>
              <p:nvPicPr>
                <p:cNvPr id="59" name="Picture 58">
                  <a:extLst>
                    <a:ext uri="{FF2B5EF4-FFF2-40B4-BE49-F238E27FC236}">
                      <a16:creationId xmlns:a16="http://schemas.microsoft.com/office/drawing/2014/main" id="{C8A4354C-AECC-EE1A-DD4A-CB8D8B83594A}"/>
                    </a:ext>
                  </a:extLst>
                </p:cNvPr>
                <p:cNvPicPr>
                  <a:picLocks noChangeAspect="1"/>
                </p:cNvPicPr>
                <p:nvPr/>
              </p:nvPicPr>
              <p:blipFill rotWithShape="1">
                <a:blip r:embed="rId5"/>
                <a:srcRect t="48322" b="1"/>
                <a:stretch/>
              </p:blipFill>
              <p:spPr>
                <a:xfrm>
                  <a:off x="345129" y="3642373"/>
                  <a:ext cx="8255106" cy="1422000"/>
                </a:xfrm>
                <a:prstGeom prst="rect">
                  <a:avLst/>
                </a:prstGeom>
              </p:spPr>
            </p:pic>
          </p:grpSp>
        </p:grpSp>
        <p:sp>
          <p:nvSpPr>
            <p:cNvPr id="52" name="Rectangle 51">
              <a:extLst>
                <a:ext uri="{FF2B5EF4-FFF2-40B4-BE49-F238E27FC236}">
                  <a16:creationId xmlns:a16="http://schemas.microsoft.com/office/drawing/2014/main" id="{F8F191A4-1DBF-E946-9DAD-D6B3370F11C7}"/>
                </a:ext>
              </a:extLst>
            </p:cNvPr>
            <p:cNvSpPr/>
            <p:nvPr/>
          </p:nvSpPr>
          <p:spPr>
            <a:xfrm>
              <a:off x="351215" y="1936316"/>
              <a:ext cx="6813073" cy="136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675D4B62-0AA8-E5B3-5EB0-947C61063119}"/>
                </a:ext>
              </a:extLst>
            </p:cNvPr>
            <p:cNvSpPr/>
            <p:nvPr/>
          </p:nvSpPr>
          <p:spPr>
            <a:xfrm>
              <a:off x="366988" y="3634261"/>
              <a:ext cx="6797300" cy="1422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0213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67D3D2-740B-9CD1-3147-8139C911E1C7}"/>
              </a:ext>
            </a:extLst>
          </p:cNvPr>
          <p:cNvSpPr>
            <a:spLocks noGrp="1"/>
          </p:cNvSpPr>
          <p:nvPr>
            <p:ph type="body" sz="quarter" idx="13"/>
          </p:nvPr>
        </p:nvSpPr>
        <p:spPr/>
        <p:txBody>
          <a:bodyPr/>
          <a:lstStyle/>
          <a:p>
            <a:r>
              <a:rPr lang="en-CA" dirty="0"/>
              <a:t>Objective: exploring the prospects of observing echoes in the HAICU trap</a:t>
            </a:r>
          </a:p>
          <a:p>
            <a:pPr marL="342900" indent="-342900">
              <a:buAutoNum type="arabicParenR"/>
            </a:pPr>
            <a:r>
              <a:rPr lang="en-CA" dirty="0"/>
              <a:t>Parameters of the trap</a:t>
            </a:r>
          </a:p>
          <a:p>
            <a:pPr marL="882900" lvl="2" indent="-342900"/>
            <a:r>
              <a:rPr lang="en-CA" dirty="0"/>
              <a:t>What is the non-linear potential for the HAICU system?</a:t>
            </a:r>
          </a:p>
          <a:p>
            <a:pPr marL="882900" lvl="2" indent="-342900"/>
            <a:r>
              <a:rPr lang="en-CA" dirty="0"/>
              <a:t>How many quantum levels are supported by the potential of the trap?</a:t>
            </a:r>
          </a:p>
          <a:p>
            <a:pPr marL="882900" lvl="2" indent="-342900"/>
            <a:r>
              <a:rPr lang="en-CA" dirty="0"/>
              <a:t>Is the system classical or quantum?</a:t>
            </a:r>
          </a:p>
          <a:p>
            <a:pPr marL="342900" indent="-342900">
              <a:buAutoNum type="arabicParenR"/>
            </a:pPr>
            <a:r>
              <a:rPr lang="en-CA" dirty="0"/>
              <a:t>Perturbation </a:t>
            </a:r>
          </a:p>
          <a:p>
            <a:pPr marL="882900" lvl="2" indent="-342900"/>
            <a:r>
              <a:rPr lang="en-CA" dirty="0"/>
              <a:t>How could the kicking perturbation be applied in the trap?</a:t>
            </a:r>
          </a:p>
          <a:p>
            <a:pPr marL="882900" lvl="2" indent="-342900"/>
            <a:r>
              <a:rPr lang="en-CA" dirty="0"/>
              <a:t>What are the time scales? </a:t>
            </a:r>
            <a:r>
              <a:rPr lang="en-CA" dirty="0">
                <a:sym typeface="Wingdings" pitchFamily="2" charset="2"/>
              </a:rPr>
              <a:t> the duration of the pulse has to be small compare to the period of oscillation</a:t>
            </a:r>
            <a:endParaRPr lang="en-CA" dirty="0"/>
          </a:p>
          <a:p>
            <a:pPr marL="342900" indent="-342900">
              <a:buAutoNum type="arabicParenR"/>
            </a:pPr>
            <a:r>
              <a:rPr lang="en-CA" dirty="0"/>
              <a:t>Echo detection </a:t>
            </a:r>
          </a:p>
          <a:p>
            <a:pPr marL="882900" lvl="2" indent="-342900"/>
            <a:r>
              <a:rPr lang="en-CA" dirty="0"/>
              <a:t>What can be measured to detect echo?</a:t>
            </a:r>
          </a:p>
          <a:p>
            <a:pPr marL="285750" indent="-285750">
              <a:buFont typeface="Arial" panose="020B0604020202020204" pitchFamily="34" charset="0"/>
              <a:buChar char="•"/>
            </a:pPr>
            <a:endParaRPr lang="en-CA" dirty="0"/>
          </a:p>
          <a:p>
            <a:endParaRPr lang="en-US" dirty="0"/>
          </a:p>
        </p:txBody>
      </p:sp>
      <p:sp>
        <p:nvSpPr>
          <p:cNvPr id="3" name="Title 2">
            <a:extLst>
              <a:ext uri="{FF2B5EF4-FFF2-40B4-BE49-F238E27FC236}">
                <a16:creationId xmlns:a16="http://schemas.microsoft.com/office/drawing/2014/main" id="{0BB99530-86CF-25DE-2A8A-77BC403B1BA4}"/>
              </a:ext>
            </a:extLst>
          </p:cNvPr>
          <p:cNvSpPr>
            <a:spLocks noGrp="1"/>
          </p:cNvSpPr>
          <p:nvPr>
            <p:ph type="title"/>
          </p:nvPr>
        </p:nvSpPr>
        <p:spPr/>
        <p:txBody>
          <a:bodyPr/>
          <a:lstStyle/>
          <a:p>
            <a:r>
              <a:rPr lang="en-US" dirty="0"/>
              <a:t>Relating this work to the HAICU project</a:t>
            </a:r>
          </a:p>
        </p:txBody>
      </p:sp>
    </p:spTree>
    <p:extLst>
      <p:ext uri="{BB962C8B-B14F-4D97-AF65-F5344CB8AC3E}">
        <p14:creationId xmlns:p14="http://schemas.microsoft.com/office/powerpoint/2010/main" val="1974052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0C2CF4-527F-CCEB-06A2-4657645E88C7}"/>
              </a:ext>
            </a:extLst>
          </p:cNvPr>
          <p:cNvPicPr>
            <a:picLocks noChangeAspect="1"/>
          </p:cNvPicPr>
          <p:nvPr/>
        </p:nvPicPr>
        <p:blipFill rotWithShape="1">
          <a:blip r:embed="rId3">
            <a:alphaModFix amt="80000"/>
            <a:extLst>
              <a:ext uri="{BEBA8EAE-BF5A-486C-A8C5-ECC9F3942E4B}">
                <a14:imgProps xmlns:a14="http://schemas.microsoft.com/office/drawing/2010/main">
                  <a14:imgLayer r:embed="rId4">
                    <a14:imgEffect>
                      <a14:saturation sat="206000"/>
                    </a14:imgEffect>
                    <a14:imgEffect>
                      <a14:brightnessContrast bright="23000" contrast="21000"/>
                    </a14:imgEffect>
                  </a14:imgLayer>
                </a14:imgProps>
              </a:ext>
            </a:extLst>
          </a:blip>
          <a:srcRect l="1" t="4550" r="407" b="10138"/>
          <a:stretch/>
        </p:blipFill>
        <p:spPr>
          <a:xfrm>
            <a:off x="4427984" y="-72689"/>
            <a:ext cx="9505056" cy="5422646"/>
          </a:xfrm>
          <a:prstGeom prst="rect">
            <a:avLst/>
          </a:prstGeom>
          <a:effectLst/>
        </p:spPr>
      </p:pic>
      <p:sp>
        <p:nvSpPr>
          <p:cNvPr id="11" name="Rectangle 10">
            <a:extLst>
              <a:ext uri="{FF2B5EF4-FFF2-40B4-BE49-F238E27FC236}">
                <a16:creationId xmlns:a16="http://schemas.microsoft.com/office/drawing/2014/main" id="{18345B7F-9A47-9A8A-2A72-A33EA14F23C4}"/>
              </a:ext>
            </a:extLst>
          </p:cNvPr>
          <p:cNvSpPr/>
          <p:nvPr/>
        </p:nvSpPr>
        <p:spPr>
          <a:xfrm rot="10800000">
            <a:off x="4159672" y="-308570"/>
            <a:ext cx="6416632" cy="5760640"/>
          </a:xfrm>
          <a:prstGeom prst="rect">
            <a:avLst/>
          </a:prstGeom>
          <a:gradFill>
            <a:gsLst>
              <a:gs pos="63008">
                <a:srgbClr val="FFFFFF"/>
              </a:gs>
              <a:gs pos="32000">
                <a:srgbClr val="FFFFFF">
                  <a:alpha val="47054"/>
                </a:srgbClr>
              </a:gs>
              <a:gs pos="0">
                <a:schemeClr val="bg1">
                  <a:alpha val="20975"/>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828A162E-F8BE-257F-B8E7-F6DBF03166AE}"/>
              </a:ext>
            </a:extLst>
          </p:cNvPr>
          <p:cNvSpPr>
            <a:spLocks noGrp="1"/>
          </p:cNvSpPr>
          <p:nvPr>
            <p:ph type="body" sz="quarter" idx="13"/>
          </p:nvPr>
        </p:nvSpPr>
        <p:spPr>
          <a:xfrm>
            <a:off x="3347864" y="1131590"/>
            <a:ext cx="4752528" cy="3672408"/>
          </a:xfrm>
        </p:spPr>
        <p:txBody>
          <a:bodyPr/>
          <a:lstStyle/>
          <a:p>
            <a:pPr marL="285750" indent="-285750">
              <a:lnSpc>
                <a:spcPct val="150000"/>
              </a:lnSpc>
              <a:buFont typeface="Arial" panose="020B0604020202020204" pitchFamily="34" charset="0"/>
              <a:buChar char="•"/>
            </a:pPr>
            <a:r>
              <a:rPr lang="en-US" dirty="0"/>
              <a:t>Spontaneous delayed responses following a series of pulsed excitations. </a:t>
            </a:r>
          </a:p>
          <a:p>
            <a:pPr marL="285750" indent="-285750">
              <a:lnSpc>
                <a:spcPct val="150000"/>
              </a:lnSpc>
              <a:buFont typeface="Arial" panose="020B0604020202020204" pitchFamily="34" charset="0"/>
              <a:buChar char="•"/>
            </a:pPr>
            <a:r>
              <a:rPr lang="en-US" dirty="0"/>
              <a:t>It is a universal phenomenon in both classical and quantum ensembles of nonlinear system</a:t>
            </a:r>
          </a:p>
          <a:p>
            <a:pPr marL="285750" indent="-285750">
              <a:lnSpc>
                <a:spcPct val="150000"/>
              </a:lnSpc>
              <a:buFont typeface="Arial" panose="020B0604020202020204" pitchFamily="34" charset="0"/>
              <a:buChar char="•"/>
            </a:pPr>
            <a:r>
              <a:rPr lang="en-US" dirty="0"/>
              <a:t>Most famous example: spin-echo effect discovered by Erwin Hahn in 1950</a:t>
            </a:r>
          </a:p>
          <a:p>
            <a:pPr>
              <a:lnSpc>
                <a:spcPct val="200000"/>
              </a:lnSpc>
            </a:pPr>
            <a:endParaRPr lang="en-US" dirty="0"/>
          </a:p>
        </p:txBody>
      </p:sp>
      <p:sp>
        <p:nvSpPr>
          <p:cNvPr id="3" name="Title 2">
            <a:extLst>
              <a:ext uri="{FF2B5EF4-FFF2-40B4-BE49-F238E27FC236}">
                <a16:creationId xmlns:a16="http://schemas.microsoft.com/office/drawing/2014/main" id="{095D6EB4-6998-FB61-C413-0883EED7175A}"/>
              </a:ext>
            </a:extLst>
          </p:cNvPr>
          <p:cNvSpPr>
            <a:spLocks noGrp="1"/>
          </p:cNvSpPr>
          <p:nvPr>
            <p:ph type="title"/>
          </p:nvPr>
        </p:nvSpPr>
        <p:spPr/>
        <p:txBody>
          <a:bodyPr/>
          <a:lstStyle/>
          <a:p>
            <a:r>
              <a:rPr lang="en-US" dirty="0"/>
              <a:t>Introduction: what is an echo?</a:t>
            </a:r>
          </a:p>
        </p:txBody>
      </p:sp>
      <p:sp>
        <p:nvSpPr>
          <p:cNvPr id="8" name="TextBox 7">
            <a:extLst>
              <a:ext uri="{FF2B5EF4-FFF2-40B4-BE49-F238E27FC236}">
                <a16:creationId xmlns:a16="http://schemas.microsoft.com/office/drawing/2014/main" id="{BF323A98-3BEB-2C85-3ABA-AE10FAAB0BE5}"/>
              </a:ext>
            </a:extLst>
          </p:cNvPr>
          <p:cNvSpPr txBox="1"/>
          <p:nvPr/>
        </p:nvSpPr>
        <p:spPr>
          <a:xfrm>
            <a:off x="438954" y="4501157"/>
            <a:ext cx="7661438" cy="400110"/>
          </a:xfrm>
          <a:prstGeom prst="rect">
            <a:avLst/>
          </a:prstGeom>
          <a:noFill/>
        </p:spPr>
        <p:txBody>
          <a:bodyPr wrap="square">
            <a:spAutoFit/>
          </a:bodyPr>
          <a:lstStyle/>
          <a:p>
            <a:pPr algn="l"/>
            <a:r>
              <a:rPr lang="en-CA" sz="1000" b="0" i="0" dirty="0" err="1">
                <a:solidFill>
                  <a:schemeClr val="accent3"/>
                </a:solidFill>
                <a:effectLst/>
                <a:latin typeface="Arial" panose="020B0604020202020204" pitchFamily="34" charset="0"/>
              </a:rPr>
              <a:t>File:HahnEcho</a:t>
            </a:r>
            <a:r>
              <a:rPr lang="en-CA" sz="1000" b="0" i="0" dirty="0">
                <a:solidFill>
                  <a:schemeClr val="accent3"/>
                </a:solidFill>
                <a:effectLst/>
                <a:latin typeface="Arial" panose="020B0604020202020204" pitchFamily="34" charset="0"/>
              </a:rPr>
              <a:t> </a:t>
            </a:r>
            <a:r>
              <a:rPr lang="en-CA" sz="1000" b="0" i="0" dirty="0" err="1">
                <a:solidFill>
                  <a:schemeClr val="accent3"/>
                </a:solidFill>
                <a:effectLst/>
                <a:latin typeface="Arial" panose="020B0604020202020204" pitchFamily="34" charset="0"/>
              </a:rPr>
              <a:t>GWM.gif</a:t>
            </a:r>
            <a:r>
              <a:rPr lang="en-CA" sz="1000" b="0" i="0" dirty="0">
                <a:solidFill>
                  <a:schemeClr val="accent3"/>
                </a:solidFill>
                <a:effectLst/>
                <a:latin typeface="Arial" panose="020B0604020202020204" pitchFamily="34" charset="0"/>
              </a:rPr>
              <a:t>. (2020, September 5). </a:t>
            </a:r>
            <a:r>
              <a:rPr lang="en-CA" sz="1000" b="0" i="1" dirty="0">
                <a:solidFill>
                  <a:schemeClr val="accent3"/>
                </a:solidFill>
                <a:effectLst/>
                <a:latin typeface="Arial" panose="020B0604020202020204" pitchFamily="34" charset="0"/>
              </a:rPr>
              <a:t>Wikimedia Commons</a:t>
            </a:r>
            <a:r>
              <a:rPr lang="en-CA" sz="1000" b="0" i="0" dirty="0">
                <a:solidFill>
                  <a:schemeClr val="accent3"/>
                </a:solidFill>
                <a:effectLst/>
                <a:latin typeface="Arial" panose="020B0604020202020204" pitchFamily="34" charset="0"/>
              </a:rPr>
              <a:t>. Retrieved 00:38, December 22, 2023 from </a:t>
            </a:r>
            <a:r>
              <a:rPr lang="en-CA" sz="1000" b="0" i="0" u="none" strike="noStrike" dirty="0">
                <a:solidFill>
                  <a:schemeClr val="accent3"/>
                </a:solidFill>
                <a:effectLst/>
                <a:latin typeface="Arial" panose="020B0604020202020204" pitchFamily="34" charset="0"/>
                <a:hlinkClick r:id="rId5">
                  <a:extLst>
                    <a:ext uri="{A12FA001-AC4F-418D-AE19-62706E023703}">
                      <ahyp:hlinkClr xmlns:ahyp="http://schemas.microsoft.com/office/drawing/2018/hyperlinkcolor" val="tx"/>
                    </a:ext>
                  </a:extLst>
                </a:hlinkClick>
              </a:rPr>
              <a:t>https://commons.wikimedia.org/w/index.php?title=File:HahnEcho_GWM.gif&amp;oldid=448790781</a:t>
            </a:r>
            <a:r>
              <a:rPr lang="en-CA" sz="1000" b="0" i="0" dirty="0">
                <a:solidFill>
                  <a:schemeClr val="accent3"/>
                </a:solidFill>
                <a:effectLst/>
                <a:latin typeface="Arial" panose="020B0604020202020204" pitchFamily="34" charset="0"/>
              </a:rPr>
              <a:t>.</a:t>
            </a:r>
          </a:p>
        </p:txBody>
      </p:sp>
      <p:pic>
        <p:nvPicPr>
          <p:cNvPr id="10" name="Picture 9">
            <a:extLst>
              <a:ext uri="{FF2B5EF4-FFF2-40B4-BE49-F238E27FC236}">
                <a16:creationId xmlns:a16="http://schemas.microsoft.com/office/drawing/2014/main" id="{5490D2D0-8ABA-20DF-0818-4A2DE42AF1DB}"/>
              </a:ext>
            </a:extLst>
          </p:cNvPr>
          <p:cNvPicPr>
            <a:picLocks noChangeAspect="1"/>
          </p:cNvPicPr>
          <p:nvPr/>
        </p:nvPicPr>
        <p:blipFill>
          <a:blip r:embed="rId6"/>
          <a:stretch>
            <a:fillRect/>
          </a:stretch>
        </p:blipFill>
        <p:spPr>
          <a:xfrm>
            <a:off x="539552" y="1203598"/>
            <a:ext cx="2540000" cy="1905000"/>
          </a:xfrm>
          <a:prstGeom prst="rect">
            <a:avLst/>
          </a:prstGeom>
        </p:spPr>
      </p:pic>
    </p:spTree>
    <p:extLst>
      <p:ext uri="{BB962C8B-B14F-4D97-AF65-F5344CB8AC3E}">
        <p14:creationId xmlns:p14="http://schemas.microsoft.com/office/powerpoint/2010/main" val="74827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79AB4E-41CB-C79F-A9CC-231A247BBD14}"/>
              </a:ext>
            </a:extLst>
          </p:cNvPr>
          <p:cNvSpPr>
            <a:spLocks noGrp="1"/>
          </p:cNvSpPr>
          <p:nvPr>
            <p:ph type="body" sz="quarter" idx="13"/>
          </p:nvPr>
        </p:nvSpPr>
        <p:spPr/>
        <p:txBody>
          <a:bodyPr/>
          <a:lstStyle/>
          <a:p>
            <a:r>
              <a:rPr lang="en-US" dirty="0"/>
              <a:t>Past projects by our group members</a:t>
            </a:r>
          </a:p>
          <a:p>
            <a:pPr marL="285750" indent="-285750">
              <a:buFont typeface="Arial" panose="020B0604020202020204" pitchFamily="34" charset="0"/>
              <a:buChar char="•"/>
            </a:pPr>
            <a:r>
              <a:rPr lang="en-US" dirty="0"/>
              <a:t>Studied echoes in various systems: rotating and vibrating molecules, ultra-cold neutrons and atoms bouncing in gravitational traps</a:t>
            </a:r>
          </a:p>
          <a:p>
            <a:endParaRPr lang="en-US" dirty="0"/>
          </a:p>
          <a:p>
            <a:r>
              <a:rPr lang="en-US" dirty="0"/>
              <a:t>Our interest in prospective project with HAICU</a:t>
            </a:r>
          </a:p>
          <a:p>
            <a:pPr marL="285750" indent="-285750">
              <a:buFont typeface="Arial" panose="020B0604020202020204" pitchFamily="34" charset="0"/>
              <a:buChar char="•"/>
            </a:pPr>
            <a:r>
              <a:rPr lang="en-US" dirty="0"/>
              <a:t>Explore the possibility of observing echoes in trapped cold Hydrogen atoms </a:t>
            </a:r>
          </a:p>
        </p:txBody>
      </p:sp>
      <p:sp>
        <p:nvSpPr>
          <p:cNvPr id="3" name="Title 2">
            <a:extLst>
              <a:ext uri="{FF2B5EF4-FFF2-40B4-BE49-F238E27FC236}">
                <a16:creationId xmlns:a16="http://schemas.microsoft.com/office/drawing/2014/main" id="{203872AB-59DA-6223-EE93-B151F7AF6764}"/>
              </a:ext>
            </a:extLst>
          </p:cNvPr>
          <p:cNvSpPr>
            <a:spLocks noGrp="1"/>
          </p:cNvSpPr>
          <p:nvPr>
            <p:ph type="title"/>
          </p:nvPr>
        </p:nvSpPr>
        <p:spPr/>
        <p:txBody>
          <a:bodyPr/>
          <a:lstStyle/>
          <a:p>
            <a:r>
              <a:rPr lang="en-US" dirty="0"/>
              <a:t>Introduction: the past and the future</a:t>
            </a:r>
          </a:p>
        </p:txBody>
      </p:sp>
    </p:spTree>
    <p:extLst>
      <p:ext uri="{BB962C8B-B14F-4D97-AF65-F5344CB8AC3E}">
        <p14:creationId xmlns:p14="http://schemas.microsoft.com/office/powerpoint/2010/main" val="2663654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C62FFF-554D-1A49-A80B-404DE5E66FFC}"/>
              </a:ext>
            </a:extLst>
          </p:cNvPr>
          <p:cNvPicPr>
            <a:picLocks noChangeAspect="1"/>
          </p:cNvPicPr>
          <p:nvPr/>
        </p:nvPicPr>
        <p:blipFill>
          <a:blip r:embed="rId3">
            <a:alphaModFix amt="70000"/>
          </a:blip>
          <a:stretch>
            <a:fillRect/>
          </a:stretch>
        </p:blipFill>
        <p:spPr>
          <a:xfrm>
            <a:off x="5076056" y="-31647"/>
            <a:ext cx="4320480" cy="5451072"/>
          </a:xfrm>
          <a:prstGeom prst="rect">
            <a:avLst/>
          </a:prstGeom>
          <a:effectLst/>
        </p:spPr>
      </p:pic>
      <p:sp>
        <p:nvSpPr>
          <p:cNvPr id="5" name="Rectangle 4">
            <a:extLst>
              <a:ext uri="{FF2B5EF4-FFF2-40B4-BE49-F238E27FC236}">
                <a16:creationId xmlns:a16="http://schemas.microsoft.com/office/drawing/2014/main" id="{850F9F43-F786-DD7B-43C9-B2D0E3428146}"/>
              </a:ext>
            </a:extLst>
          </p:cNvPr>
          <p:cNvSpPr/>
          <p:nvPr/>
        </p:nvSpPr>
        <p:spPr>
          <a:xfrm rot="10800000">
            <a:off x="4641595" y="-186431"/>
            <a:ext cx="4754941" cy="5760640"/>
          </a:xfrm>
          <a:prstGeom prst="rect">
            <a:avLst/>
          </a:prstGeom>
          <a:gradFill>
            <a:gsLst>
              <a:gs pos="63008">
                <a:srgbClr val="FFFFFF"/>
              </a:gs>
              <a:gs pos="32000">
                <a:srgbClr val="FFFFFF">
                  <a:alpha val="47054"/>
                </a:srgbClr>
              </a:gs>
              <a:gs pos="0">
                <a:schemeClr val="bg1">
                  <a:alpha val="20975"/>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E25CEC37-8232-9858-200A-7A93D97D6686}"/>
              </a:ext>
            </a:extLst>
          </p:cNvPr>
          <p:cNvSpPr>
            <a:spLocks noGrp="1"/>
          </p:cNvSpPr>
          <p:nvPr>
            <p:ph type="body" sz="quarter" idx="13"/>
          </p:nvPr>
        </p:nvSpPr>
        <p:spPr>
          <a:xfrm>
            <a:off x="438954" y="1131888"/>
            <a:ext cx="7013366" cy="3672110"/>
          </a:xfrm>
        </p:spPr>
        <p:txBody>
          <a:bodyPr/>
          <a:lstStyle/>
          <a:p>
            <a:r>
              <a:rPr lang="en-US" dirty="0"/>
              <a:t>My current research project</a:t>
            </a:r>
          </a:p>
          <a:p>
            <a:pPr marL="285750" indent="-285750">
              <a:buFont typeface="Arial" panose="020B0604020202020204" pitchFamily="34" charset="0"/>
              <a:buChar char="•"/>
            </a:pPr>
            <a:r>
              <a:rPr lang="en-US" dirty="0"/>
              <a:t>The study of classical and quantum echoes in a driven Kerr oscillator</a:t>
            </a:r>
          </a:p>
          <a:p>
            <a:pPr marL="285750" indent="-285750">
              <a:buFont typeface="Arial" panose="020B0604020202020204" pitchFamily="34" charset="0"/>
              <a:buChar char="•"/>
            </a:pPr>
            <a:r>
              <a:rPr lang="en-US" dirty="0"/>
              <a:t>Kerr oscillator: quantum oscillator with fourth-power nonlinearity</a:t>
            </a:r>
          </a:p>
          <a:p>
            <a:pPr marL="285750" indent="-285750">
              <a:buFont typeface="Arial" panose="020B0604020202020204" pitchFamily="34" charset="0"/>
              <a:buChar char="•"/>
            </a:pPr>
            <a:endParaRPr lang="en-US" dirty="0"/>
          </a:p>
          <a:p>
            <a:r>
              <a:rPr lang="en-US" dirty="0"/>
              <a:t>Application in quantum computing</a:t>
            </a:r>
          </a:p>
          <a:p>
            <a:pPr marL="285750" indent="-285750">
              <a:buFont typeface="Arial" panose="020B0604020202020204" pitchFamily="34" charset="0"/>
              <a:buChar char="•"/>
            </a:pPr>
            <a:r>
              <a:rPr lang="en-US" dirty="0"/>
              <a:t>Challenge: the computational units of a quantum computer (qubits) are erroneous due to decoherence and environmental noise</a:t>
            </a:r>
          </a:p>
          <a:p>
            <a:pPr marL="285750" indent="-285750">
              <a:buFont typeface="Arial" panose="020B0604020202020204" pitchFamily="34" charset="0"/>
              <a:buChar char="•"/>
            </a:pPr>
            <a:r>
              <a:rPr lang="en-US" dirty="0"/>
              <a:t>Kerr-cat qubits: 1) efficient error correction with minimal hardware requirement; 2) logical qubit with exponentially reduced error</a:t>
            </a:r>
          </a:p>
        </p:txBody>
      </p:sp>
      <p:sp>
        <p:nvSpPr>
          <p:cNvPr id="3" name="Title 2">
            <a:extLst>
              <a:ext uri="{FF2B5EF4-FFF2-40B4-BE49-F238E27FC236}">
                <a16:creationId xmlns:a16="http://schemas.microsoft.com/office/drawing/2014/main" id="{3D7C97E1-9381-5A36-E073-8E61280F3DD2}"/>
              </a:ext>
            </a:extLst>
          </p:cNvPr>
          <p:cNvSpPr>
            <a:spLocks noGrp="1"/>
          </p:cNvSpPr>
          <p:nvPr>
            <p:ph type="title"/>
          </p:nvPr>
        </p:nvSpPr>
        <p:spPr/>
        <p:txBody>
          <a:bodyPr/>
          <a:lstStyle/>
          <a:p>
            <a:r>
              <a:rPr lang="en-US" dirty="0"/>
              <a:t>Introduction: the present</a:t>
            </a:r>
          </a:p>
        </p:txBody>
      </p:sp>
    </p:spTree>
    <p:extLst>
      <p:ext uri="{BB962C8B-B14F-4D97-AF65-F5344CB8AC3E}">
        <p14:creationId xmlns:p14="http://schemas.microsoft.com/office/powerpoint/2010/main" val="1702832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F20C50-1448-DF05-01CA-670B033E4B15}"/>
              </a:ext>
            </a:extLst>
          </p:cNvPr>
          <p:cNvSpPr>
            <a:spLocks noGrp="1"/>
          </p:cNvSpPr>
          <p:nvPr>
            <p:ph type="body" sz="quarter" idx="13"/>
          </p:nvPr>
        </p:nvSpPr>
        <p:spPr/>
        <p:txBody>
          <a:bodyPr/>
          <a:lstStyle/>
          <a:p>
            <a:r>
              <a:rPr lang="en-US" dirty="0"/>
              <a:t>System we are focusing on: Quantum echoes in Kerr-nonlinear quantum oscillators </a:t>
            </a:r>
          </a:p>
          <a:p>
            <a:r>
              <a:rPr lang="en-US" dirty="0"/>
              <a:t>Why do we care about this system</a:t>
            </a:r>
          </a:p>
          <a:p>
            <a:r>
              <a:rPr lang="en-US" dirty="0"/>
              <a:t>Big picture: application in quantum computing</a:t>
            </a:r>
          </a:p>
          <a:p>
            <a:pPr marL="285750" indent="-285750">
              <a:buFont typeface="Arial" panose="020B0604020202020204" pitchFamily="34" charset="0"/>
              <a:buChar char="•"/>
            </a:pPr>
            <a:r>
              <a:rPr lang="en-US" dirty="0"/>
              <a:t>The computational unit of a quantum computer, i.e. qubits, have quantum error due to decoherence and noise</a:t>
            </a:r>
          </a:p>
          <a:p>
            <a:pPr marL="285750" indent="-285750">
              <a:buFont typeface="Arial" panose="020B0604020202020204" pitchFamily="34" charset="0"/>
              <a:buChar char="•"/>
            </a:pPr>
            <a:r>
              <a:rPr lang="en-US" dirty="0"/>
              <a:t>Traditional way of quantum error correction (QEC) would lead to hardware overhead, because the error correction qubits also are erroneous </a:t>
            </a:r>
          </a:p>
          <a:p>
            <a:pPr marL="285750" indent="-285750">
              <a:buFont typeface="Arial" panose="020B0604020202020204" pitchFamily="34" charset="0"/>
              <a:buChar char="•"/>
            </a:pPr>
            <a:r>
              <a:rPr lang="en-US" dirty="0"/>
              <a:t>Solution: bosonic codes which store  error-correctable quantum information in bosonic modes</a:t>
            </a:r>
          </a:p>
          <a:p>
            <a:pPr marL="285750" indent="-285750">
              <a:buFont typeface="Arial" panose="020B0604020202020204" pitchFamily="34" charset="0"/>
              <a:buChar char="•"/>
            </a:pPr>
            <a:r>
              <a:rPr lang="en-US" dirty="0"/>
              <a:t>Utilizes the infinite number of energy levels of a quantum harmonic oscillator</a:t>
            </a:r>
          </a:p>
          <a:p>
            <a:pPr marL="285750" indent="-285750">
              <a:buFont typeface="Arial" panose="020B0604020202020204" pitchFamily="34" charset="0"/>
              <a:buChar char="•"/>
            </a:pPr>
            <a:r>
              <a:rPr lang="en-US" dirty="0"/>
              <a:t>Examples: Kerr-cat qubits (papers citation) </a:t>
            </a:r>
          </a:p>
        </p:txBody>
      </p:sp>
      <p:sp>
        <p:nvSpPr>
          <p:cNvPr id="3" name="Title 2">
            <a:extLst>
              <a:ext uri="{FF2B5EF4-FFF2-40B4-BE49-F238E27FC236}">
                <a16:creationId xmlns:a16="http://schemas.microsoft.com/office/drawing/2014/main" id="{5491697B-E90F-51CD-42A2-5B8701452CEB}"/>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1784221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483A3C0-4D47-B7A2-2FD4-D331A1B5696E}"/>
              </a:ext>
            </a:extLst>
          </p:cNvPr>
          <p:cNvSpPr/>
          <p:nvPr/>
        </p:nvSpPr>
        <p:spPr>
          <a:xfrm>
            <a:off x="4425387" y="1633722"/>
            <a:ext cx="432048" cy="504056"/>
          </a:xfrm>
          <a:prstGeom prst="rect">
            <a:avLst/>
          </a:prstGeom>
          <a:solidFill>
            <a:srgbClr val="00B0F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B0F0"/>
              </a:solidFill>
            </a:endParaRPr>
          </a:p>
        </p:txBody>
      </p:sp>
      <p:sp>
        <p:nvSpPr>
          <p:cNvPr id="12" name="Rectangle 11">
            <a:extLst>
              <a:ext uri="{FF2B5EF4-FFF2-40B4-BE49-F238E27FC236}">
                <a16:creationId xmlns:a16="http://schemas.microsoft.com/office/drawing/2014/main" id="{918D4037-AAFA-A95E-763A-A2146EC386B7}"/>
              </a:ext>
            </a:extLst>
          </p:cNvPr>
          <p:cNvSpPr/>
          <p:nvPr/>
        </p:nvSpPr>
        <p:spPr>
          <a:xfrm>
            <a:off x="3870988" y="1633722"/>
            <a:ext cx="556996" cy="504056"/>
          </a:xfrm>
          <a:prstGeom prst="rect">
            <a:avLst/>
          </a:prstGeom>
          <a:solidFill>
            <a:srgbClr val="FFC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D9FD5FC9-433E-8132-BE49-4BF36038CE36}"/>
              </a:ext>
            </a:extLst>
          </p:cNvPr>
          <p:cNvSpPr>
            <a:spLocks noGrp="1"/>
          </p:cNvSpPr>
          <p:nvPr>
            <p:ph type="title"/>
          </p:nvPr>
        </p:nvSpPr>
        <p:spPr/>
        <p:txBody>
          <a:bodyPr/>
          <a:lstStyle/>
          <a:p>
            <a:r>
              <a:rPr lang="en-US" dirty="0"/>
              <a:t>Kerr-nonlinear oscillator</a:t>
            </a:r>
          </a:p>
        </p:txBody>
      </p:sp>
      <p:sp>
        <p:nvSpPr>
          <p:cNvPr id="7" name="Rectangle 6">
            <a:extLst>
              <a:ext uri="{FF2B5EF4-FFF2-40B4-BE49-F238E27FC236}">
                <a16:creationId xmlns:a16="http://schemas.microsoft.com/office/drawing/2014/main" id="{B49C3CF6-8D0D-E917-D894-41ED885DED6A}"/>
              </a:ext>
            </a:extLst>
          </p:cNvPr>
          <p:cNvSpPr/>
          <p:nvPr/>
        </p:nvSpPr>
        <p:spPr>
          <a:xfrm>
            <a:off x="4857436" y="1635646"/>
            <a:ext cx="1450040" cy="504056"/>
          </a:xfrm>
          <a:prstGeom prst="rect">
            <a:avLst/>
          </a:prstGeom>
          <a:solidFill>
            <a:srgbClr val="FFC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9345E5-EF89-039A-3E07-E74C9CF2C2FB}"/>
              </a:ext>
            </a:extLst>
          </p:cNvPr>
          <p:cNvSpPr/>
          <p:nvPr/>
        </p:nvSpPr>
        <p:spPr>
          <a:xfrm>
            <a:off x="2123728" y="3226134"/>
            <a:ext cx="2088232" cy="361434"/>
          </a:xfrm>
          <a:prstGeom prst="rect">
            <a:avLst/>
          </a:prstGeom>
          <a:solidFill>
            <a:srgbClr val="00B0F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B0F0"/>
              </a:solidFill>
            </a:endParaRPr>
          </a:p>
        </p:txBody>
      </p:sp>
      <p:sp>
        <p:nvSpPr>
          <p:cNvPr id="6" name="Rectangle 5">
            <a:extLst>
              <a:ext uri="{FF2B5EF4-FFF2-40B4-BE49-F238E27FC236}">
                <a16:creationId xmlns:a16="http://schemas.microsoft.com/office/drawing/2014/main" id="{C649C390-2F38-0782-35B4-2FDD1A2728D8}"/>
              </a:ext>
            </a:extLst>
          </p:cNvPr>
          <p:cNvSpPr/>
          <p:nvPr/>
        </p:nvSpPr>
        <p:spPr>
          <a:xfrm>
            <a:off x="2774397" y="1635646"/>
            <a:ext cx="936104" cy="504056"/>
          </a:xfrm>
          <a:prstGeom prst="rect">
            <a:avLst/>
          </a:prstGeom>
          <a:solidFill>
            <a:srgbClr val="7030A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E1F3E20-D47F-FFD4-16EA-6E3E588FC94D}"/>
                  </a:ext>
                </a:extLst>
              </p:cNvPr>
              <p:cNvSpPr txBox="1"/>
              <p:nvPr/>
            </p:nvSpPr>
            <p:spPr>
              <a:xfrm>
                <a:off x="893725" y="5668094"/>
                <a:ext cx="8364662" cy="8728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𝑔</m:t>
                      </m:r>
                      <m:sSub>
                        <m:sSubPr>
                          <m:ctrlPr>
                            <a:rPr lang="en-CA" b="0" i="1" smtClean="0">
                              <a:latin typeface="Cambria Math" panose="02040503050406030204" pitchFamily="18" charset="0"/>
                            </a:rPr>
                          </m:ctrlPr>
                        </m:sSubPr>
                        <m:e>
                          <m:d>
                            <m:dPr>
                              <m:ctrlPr>
                                <a:rPr lang="en-CA" b="0" i="1" smtClean="0">
                                  <a:latin typeface="Cambria Math" panose="02040503050406030204" pitchFamily="18" charset="0"/>
                                </a:rPr>
                              </m:ctrlPr>
                            </m:dPr>
                            <m:e>
                              <m:r>
                                <a:rPr lang="en-CA" b="0" i="1" smtClean="0">
                                  <a:latin typeface="Cambria Math" panose="02040503050406030204" pitchFamily="18" charset="0"/>
                                </a:rPr>
                                <m:t>𝑡</m:t>
                              </m:r>
                            </m:e>
                          </m:d>
                        </m:e>
                        <m:sub>
                          <m:r>
                            <m:rPr>
                              <m:sty m:val="p"/>
                            </m:rPr>
                            <a:rPr lang="en-CA" b="0" i="1" smtClean="0">
                              <a:latin typeface="Cambria Math" panose="02040503050406030204" pitchFamily="18" charset="0"/>
                            </a:rPr>
                            <m:t>gaussian</m:t>
                          </m:r>
                        </m:sub>
                      </m:sSub>
                      <m:r>
                        <a:rPr lang="en-CA" b="0" i="1" smtClean="0">
                          <a:latin typeface="Cambria Math" panose="02040503050406030204" pitchFamily="18" charset="0"/>
                        </a:rPr>
                        <m:t>=</m:t>
                      </m:r>
                      <m:f>
                        <m:fPr>
                          <m:ctrlPr>
                            <a:rPr lang="en-CA" b="0" i="1" smtClean="0">
                              <a:latin typeface="Cambria Math" panose="02040503050406030204" pitchFamily="18" charset="0"/>
                            </a:rPr>
                          </m:ctrlPr>
                        </m:fPr>
                        <m:num>
                          <m:sSub>
                            <m:sSubPr>
                              <m:ctrlPr>
                                <a:rPr lang="en-CA" b="0" i="1" smtClean="0">
                                  <a:latin typeface="Cambria Math" panose="02040503050406030204" pitchFamily="18" charset="0"/>
                                </a:rPr>
                              </m:ctrlPr>
                            </m:sSubPr>
                            <m:e>
                              <m:r>
                                <a:rPr lang="en-CA" b="0" i="1" smtClean="0">
                                  <a:latin typeface="Cambria Math" panose="02040503050406030204" pitchFamily="18" charset="0"/>
                                </a:rPr>
                                <m:t>𝜇</m:t>
                              </m:r>
                            </m:e>
                            <m:sub>
                              <m:r>
                                <a:rPr lang="en-CA" b="0" i="1" smtClean="0">
                                  <a:latin typeface="Cambria Math" panose="02040503050406030204" pitchFamily="18" charset="0"/>
                                </a:rPr>
                                <m:t>1</m:t>
                              </m:r>
                            </m:sub>
                          </m:sSub>
                        </m:num>
                        <m:den>
                          <m:rad>
                            <m:radPr>
                              <m:degHide m:val="on"/>
                              <m:ctrlPr>
                                <a:rPr lang="en-CA" b="0" i="1" smtClean="0">
                                  <a:latin typeface="Cambria Math" panose="02040503050406030204" pitchFamily="18" charset="0"/>
                                </a:rPr>
                              </m:ctrlPr>
                            </m:radPr>
                            <m:deg/>
                            <m:e>
                              <m:r>
                                <a:rPr lang="en-CA" b="0" i="1" smtClean="0">
                                  <a:latin typeface="Cambria Math" panose="02040503050406030204" pitchFamily="18" charset="0"/>
                                </a:rPr>
                                <m:t>2</m:t>
                              </m:r>
                              <m:r>
                                <a:rPr lang="en-CA" b="0" i="1" smtClean="0">
                                  <a:latin typeface="Cambria Math" panose="02040503050406030204" pitchFamily="18" charset="0"/>
                                </a:rPr>
                                <m:t>𝜋</m:t>
                              </m:r>
                            </m:e>
                          </m:rad>
                          <m:sSub>
                            <m:sSubPr>
                              <m:ctrlPr>
                                <a:rPr lang="en-CA" b="0" i="1" smtClean="0">
                                  <a:latin typeface="Cambria Math" panose="02040503050406030204" pitchFamily="18" charset="0"/>
                                </a:rPr>
                              </m:ctrlPr>
                            </m:sSubPr>
                            <m:e>
                              <m:r>
                                <a:rPr lang="en-CA" b="0" i="1" smtClean="0">
                                  <a:latin typeface="Cambria Math" panose="02040503050406030204" pitchFamily="18" charset="0"/>
                                </a:rPr>
                                <m:t>𝜎</m:t>
                              </m:r>
                            </m:e>
                            <m:sub>
                              <m:r>
                                <a:rPr lang="en-CA" b="0" i="1" smtClean="0">
                                  <a:latin typeface="Cambria Math" panose="02040503050406030204" pitchFamily="18" charset="0"/>
                                </a:rPr>
                                <m:t>𝑔</m:t>
                              </m:r>
                            </m:sub>
                          </m:sSub>
                        </m:den>
                      </m:f>
                      <m:sSup>
                        <m:sSupPr>
                          <m:ctrlPr>
                            <a:rPr lang="en-CA" b="0" i="1" smtClean="0">
                              <a:latin typeface="Cambria Math" panose="02040503050406030204" pitchFamily="18" charset="0"/>
                            </a:rPr>
                          </m:ctrlPr>
                        </m:sSupPr>
                        <m:e>
                          <m:r>
                            <a:rPr lang="en-CA" b="0" i="1" smtClean="0">
                              <a:latin typeface="Cambria Math" panose="02040503050406030204" pitchFamily="18" charset="0"/>
                            </a:rPr>
                            <m:t>𝑒</m:t>
                          </m:r>
                        </m:e>
                        <m:sup>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m:t>
                              </m:r>
                              <m:r>
                                <a:rPr lang="en-CA" b="0" i="1" smtClean="0">
                                  <a:latin typeface="Cambria Math" panose="02040503050406030204" pitchFamily="18" charset="0"/>
                                </a:rPr>
                                <m:t>𝑡</m:t>
                              </m:r>
                              <m:r>
                                <a:rPr lang="en-CA" b="0" i="1" smtClean="0">
                                  <a:latin typeface="Cambria Math" panose="02040503050406030204" pitchFamily="18" charset="0"/>
                                </a:rPr>
                                <m:t>−3</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𝜎</m:t>
                                  </m:r>
                                </m:e>
                                <m:sub>
                                  <m:r>
                                    <a:rPr lang="en-CA" b="0" i="1" smtClean="0">
                                      <a:latin typeface="Cambria Math" panose="02040503050406030204" pitchFamily="18" charset="0"/>
                                    </a:rPr>
                                    <m:t>𝑔</m:t>
                                  </m:r>
                                </m:sub>
                              </m:sSub>
                              <m:r>
                                <a:rPr lang="en-CA" b="0" i="1" smtClean="0">
                                  <a:latin typeface="Cambria Math" panose="02040503050406030204" pitchFamily="18" charset="0"/>
                                </a:rPr>
                                <m:t>)</m:t>
                              </m:r>
                            </m:e>
                            <m:sup>
                              <m:r>
                                <a:rPr lang="en-CA" b="0" i="1" smtClean="0">
                                  <a:latin typeface="Cambria Math" panose="02040503050406030204" pitchFamily="18" charset="0"/>
                                </a:rPr>
                                <m:t>2</m:t>
                              </m:r>
                            </m:sup>
                          </m:sSup>
                          <m:r>
                            <a:rPr lang="en-CA" b="0" i="1" smtClean="0">
                              <a:latin typeface="Cambria Math" panose="02040503050406030204" pitchFamily="18" charset="0"/>
                            </a:rPr>
                            <m:t>/2</m:t>
                          </m:r>
                          <m:sSubSup>
                            <m:sSubSupPr>
                              <m:ctrlPr>
                                <a:rPr lang="en-CA" b="0" i="1" smtClean="0">
                                  <a:latin typeface="Cambria Math" panose="02040503050406030204" pitchFamily="18" charset="0"/>
                                </a:rPr>
                              </m:ctrlPr>
                            </m:sSubSupPr>
                            <m:e>
                              <m:r>
                                <a:rPr lang="en-CA" b="0" i="1" smtClean="0">
                                  <a:latin typeface="Cambria Math" panose="02040503050406030204" pitchFamily="18" charset="0"/>
                                </a:rPr>
                                <m:t>𝜎</m:t>
                              </m:r>
                            </m:e>
                            <m:sub>
                              <m:r>
                                <a:rPr lang="en-CA" b="0" i="1" smtClean="0">
                                  <a:latin typeface="Cambria Math" panose="02040503050406030204" pitchFamily="18" charset="0"/>
                                </a:rPr>
                                <m:t>𝑔</m:t>
                              </m:r>
                            </m:sub>
                            <m:sup>
                              <m:r>
                                <a:rPr lang="en-CA" b="0" i="1" smtClean="0">
                                  <a:latin typeface="Cambria Math" panose="02040503050406030204" pitchFamily="18" charset="0"/>
                                </a:rPr>
                                <m:t>2</m:t>
                              </m:r>
                            </m:sup>
                          </m:sSubSup>
                        </m:sup>
                      </m:sSup>
                      <m:r>
                        <a:rPr lang="en-CA" b="0" i="1" smtClean="0">
                          <a:latin typeface="Cambria Math" panose="02040503050406030204" pitchFamily="18" charset="0"/>
                        </a:rPr>
                        <m:t>+</m:t>
                      </m:r>
                      <m:f>
                        <m:fPr>
                          <m:ctrlPr>
                            <a:rPr lang="en-CA" i="1">
                              <a:latin typeface="Cambria Math" panose="02040503050406030204" pitchFamily="18" charset="0"/>
                            </a:rPr>
                          </m:ctrlPr>
                        </m:fPr>
                        <m:num>
                          <m:sSub>
                            <m:sSubPr>
                              <m:ctrlPr>
                                <a:rPr lang="en-CA" i="1">
                                  <a:latin typeface="Cambria Math" panose="02040503050406030204" pitchFamily="18" charset="0"/>
                                </a:rPr>
                              </m:ctrlPr>
                            </m:sSubPr>
                            <m:e>
                              <m:r>
                                <a:rPr lang="en-CA" i="1">
                                  <a:latin typeface="Cambria Math" panose="02040503050406030204" pitchFamily="18" charset="0"/>
                                </a:rPr>
                                <m:t>𝜇</m:t>
                              </m:r>
                            </m:e>
                            <m:sub>
                              <m:r>
                                <a:rPr lang="en-CA" i="1">
                                  <a:latin typeface="Cambria Math" panose="02040503050406030204" pitchFamily="18" charset="0"/>
                                </a:rPr>
                                <m:t>1</m:t>
                              </m:r>
                            </m:sub>
                          </m:sSub>
                        </m:num>
                        <m:den>
                          <m:rad>
                            <m:radPr>
                              <m:degHide m:val="on"/>
                              <m:ctrlPr>
                                <a:rPr lang="en-CA" i="1">
                                  <a:latin typeface="Cambria Math" panose="02040503050406030204" pitchFamily="18" charset="0"/>
                                </a:rPr>
                              </m:ctrlPr>
                            </m:radPr>
                            <m:deg/>
                            <m:e>
                              <m:r>
                                <a:rPr lang="en-CA" i="1">
                                  <a:latin typeface="Cambria Math" panose="02040503050406030204" pitchFamily="18" charset="0"/>
                                </a:rPr>
                                <m:t>2</m:t>
                              </m:r>
                              <m:r>
                                <a:rPr lang="en-CA" i="1">
                                  <a:latin typeface="Cambria Math" panose="02040503050406030204" pitchFamily="18" charset="0"/>
                                </a:rPr>
                                <m:t>𝜋</m:t>
                              </m:r>
                            </m:e>
                          </m:rad>
                          <m:sSub>
                            <m:sSubPr>
                              <m:ctrlPr>
                                <a:rPr lang="en-CA" i="1">
                                  <a:latin typeface="Cambria Math" panose="02040503050406030204" pitchFamily="18" charset="0"/>
                                </a:rPr>
                              </m:ctrlPr>
                            </m:sSubPr>
                            <m:e>
                              <m:r>
                                <a:rPr lang="en-CA" i="1">
                                  <a:latin typeface="Cambria Math" panose="02040503050406030204" pitchFamily="18" charset="0"/>
                                </a:rPr>
                                <m:t>𝜎</m:t>
                              </m:r>
                            </m:e>
                            <m:sub>
                              <m:r>
                                <a:rPr lang="en-CA" i="1">
                                  <a:latin typeface="Cambria Math" panose="02040503050406030204" pitchFamily="18" charset="0"/>
                                </a:rPr>
                                <m:t>𝑔</m:t>
                              </m:r>
                            </m:sub>
                          </m:sSub>
                        </m:den>
                      </m:f>
                      <m:sSup>
                        <m:sSupPr>
                          <m:ctrlPr>
                            <a:rPr lang="en-CA" i="1">
                              <a:latin typeface="Cambria Math" panose="02040503050406030204" pitchFamily="18" charset="0"/>
                            </a:rPr>
                          </m:ctrlPr>
                        </m:sSupPr>
                        <m:e>
                          <m:r>
                            <a:rPr lang="en-CA" i="1">
                              <a:latin typeface="Cambria Math" panose="02040503050406030204" pitchFamily="18" charset="0"/>
                            </a:rPr>
                            <m:t>𝑒</m:t>
                          </m:r>
                        </m:e>
                        <m:sup>
                          <m:r>
                            <a:rPr lang="en-CA" i="1">
                              <a:latin typeface="Cambria Math" panose="02040503050406030204" pitchFamily="18" charset="0"/>
                            </a:rPr>
                            <m:t>−</m:t>
                          </m:r>
                          <m:sSup>
                            <m:sSupPr>
                              <m:ctrlPr>
                                <a:rPr lang="en-CA" i="1">
                                  <a:latin typeface="Cambria Math" panose="02040503050406030204" pitchFamily="18" charset="0"/>
                                </a:rPr>
                              </m:ctrlPr>
                            </m:sSupPr>
                            <m:e>
                              <m:r>
                                <a:rPr lang="en-CA" i="1">
                                  <a:latin typeface="Cambria Math" panose="02040503050406030204" pitchFamily="18" charset="0"/>
                                </a:rPr>
                                <m:t>(</m:t>
                              </m:r>
                              <m:r>
                                <a:rPr lang="en-CA" i="1">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𝜏</m:t>
                              </m:r>
                              <m:r>
                                <a:rPr lang="en-CA" i="1">
                                  <a:latin typeface="Cambria Math" panose="02040503050406030204" pitchFamily="18" charset="0"/>
                                </a:rPr>
                                <m:t>−3</m:t>
                              </m:r>
                              <m:sSub>
                                <m:sSubPr>
                                  <m:ctrlPr>
                                    <a:rPr lang="en-CA" i="1">
                                      <a:latin typeface="Cambria Math" panose="02040503050406030204" pitchFamily="18" charset="0"/>
                                    </a:rPr>
                                  </m:ctrlPr>
                                </m:sSubPr>
                                <m:e>
                                  <m:r>
                                    <a:rPr lang="en-CA" i="1">
                                      <a:latin typeface="Cambria Math" panose="02040503050406030204" pitchFamily="18" charset="0"/>
                                    </a:rPr>
                                    <m:t>𝜎</m:t>
                                  </m:r>
                                </m:e>
                                <m:sub>
                                  <m:r>
                                    <a:rPr lang="en-CA" i="1">
                                      <a:latin typeface="Cambria Math" panose="02040503050406030204" pitchFamily="18" charset="0"/>
                                    </a:rPr>
                                    <m:t>𝑔</m:t>
                                  </m:r>
                                </m:sub>
                              </m:sSub>
                              <m:r>
                                <a:rPr lang="en-CA" i="1">
                                  <a:latin typeface="Cambria Math" panose="02040503050406030204" pitchFamily="18" charset="0"/>
                                </a:rPr>
                                <m:t>)</m:t>
                              </m:r>
                            </m:e>
                            <m:sup>
                              <m:r>
                                <a:rPr lang="en-CA" i="1">
                                  <a:latin typeface="Cambria Math" panose="02040503050406030204" pitchFamily="18" charset="0"/>
                                </a:rPr>
                                <m:t>2</m:t>
                              </m:r>
                            </m:sup>
                          </m:sSup>
                          <m:r>
                            <a:rPr lang="en-CA" i="1">
                              <a:latin typeface="Cambria Math" panose="02040503050406030204" pitchFamily="18" charset="0"/>
                            </a:rPr>
                            <m:t>/2</m:t>
                          </m:r>
                          <m:sSubSup>
                            <m:sSubSupPr>
                              <m:ctrlPr>
                                <a:rPr lang="en-CA" i="1">
                                  <a:latin typeface="Cambria Math" panose="02040503050406030204" pitchFamily="18" charset="0"/>
                                </a:rPr>
                              </m:ctrlPr>
                            </m:sSubSupPr>
                            <m:e>
                              <m:r>
                                <a:rPr lang="en-CA" i="1">
                                  <a:latin typeface="Cambria Math" panose="02040503050406030204" pitchFamily="18" charset="0"/>
                                </a:rPr>
                                <m:t>𝜎</m:t>
                              </m:r>
                            </m:e>
                            <m:sub>
                              <m:r>
                                <a:rPr lang="en-CA" i="1">
                                  <a:latin typeface="Cambria Math" panose="02040503050406030204" pitchFamily="18" charset="0"/>
                                </a:rPr>
                                <m:t>𝑔</m:t>
                              </m:r>
                            </m:sub>
                            <m:sup>
                              <m:r>
                                <a:rPr lang="en-CA" i="1">
                                  <a:latin typeface="Cambria Math" panose="02040503050406030204" pitchFamily="18" charset="0"/>
                                </a:rPr>
                                <m:t>2</m:t>
                              </m:r>
                            </m:sup>
                          </m:sSubSup>
                        </m:sup>
                      </m:sSup>
                    </m:oMath>
                  </m:oMathPara>
                </a14:m>
                <a:endParaRPr lang="en-US" dirty="0"/>
              </a:p>
            </p:txBody>
          </p:sp>
        </mc:Choice>
        <mc:Fallback xmlns="">
          <p:sp>
            <p:nvSpPr>
              <p:cNvPr id="8" name="TextBox 7">
                <a:extLst>
                  <a:ext uri="{FF2B5EF4-FFF2-40B4-BE49-F238E27FC236}">
                    <a16:creationId xmlns:a16="http://schemas.microsoft.com/office/drawing/2014/main" id="{AE1F3E20-D47F-FFD4-16EA-6E3E588FC94D}"/>
                  </a:ext>
                </a:extLst>
              </p:cNvPr>
              <p:cNvSpPr txBox="1">
                <a:spLocks noRot="1" noChangeAspect="1" noMove="1" noResize="1" noEditPoints="1" noAdjustHandles="1" noChangeArrowheads="1" noChangeShapeType="1" noTextEdit="1"/>
              </p:cNvSpPr>
              <p:nvPr/>
            </p:nvSpPr>
            <p:spPr>
              <a:xfrm>
                <a:off x="893725" y="5668094"/>
                <a:ext cx="8364662" cy="872868"/>
              </a:xfrm>
              <a:prstGeom prst="rect">
                <a:avLst/>
              </a:prstGeom>
              <a:blipFill>
                <a:blip r:embed="rId4"/>
                <a:stretch>
                  <a:fillRect b="-28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 Placeholder 1">
                <a:extLst>
                  <a:ext uri="{FF2B5EF4-FFF2-40B4-BE49-F238E27FC236}">
                    <a16:creationId xmlns:a16="http://schemas.microsoft.com/office/drawing/2014/main" id="{4C4851C3-56C2-FBB7-37DC-714184BED996}"/>
                  </a:ext>
                </a:extLst>
              </p:cNvPr>
              <p:cNvSpPr txBox="1">
                <a:spLocks/>
              </p:cNvSpPr>
              <p:nvPr/>
            </p:nvSpPr>
            <p:spPr>
              <a:xfrm>
                <a:off x="438954" y="1203598"/>
                <a:ext cx="7661438" cy="3528392"/>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chemeClr val="tx1"/>
                    </a:solidFill>
                    <a:latin typeface="+mn-lt"/>
                    <a:ea typeface="MS PGothic" panose="020B0600070205080204" pitchFamily="34" charset="-128"/>
                    <a:cs typeface="ＭＳ Ｐゴシック"/>
                  </a:defRPr>
                </a:lvl1pPr>
                <a:lvl2pPr marL="0" indent="-180000" algn="l" defTabSz="457200" rtl="0" eaLnBrk="0" fontAlgn="base" hangingPunct="0">
                  <a:lnSpc>
                    <a:spcPct val="130000"/>
                  </a:lnSpc>
                  <a:spcBef>
                    <a:spcPts val="0"/>
                  </a:spcBef>
                  <a:spcAft>
                    <a:spcPct val="0"/>
                  </a:spcAft>
                  <a:buFont typeface="Arial"/>
                  <a:buChar char="•"/>
                  <a:defRPr sz="1500" kern="1200">
                    <a:solidFill>
                      <a:schemeClr val="tx1"/>
                    </a:solidFill>
                    <a:latin typeface="+mn-lt"/>
                    <a:ea typeface="MS PGothic" panose="020B0600070205080204" pitchFamily="34" charset="-128"/>
                    <a:cs typeface="ＭＳ Ｐゴシック"/>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ＭＳ Ｐゴシック"/>
                  </a:defRPr>
                </a:lvl3pPr>
                <a:lvl4pPr marL="900000" indent="-180000" algn="l" defTabSz="457200" rtl="0" eaLnBrk="0" fontAlgn="base" hangingPunct="0">
                  <a:lnSpc>
                    <a:spcPct val="130000"/>
                  </a:lnSpc>
                  <a:spcBef>
                    <a:spcPts val="0"/>
                  </a:spcBef>
                  <a:spcAft>
                    <a:spcPct val="0"/>
                  </a:spcAft>
                  <a:buFont typeface="Arial"/>
                  <a:buChar char="•"/>
                  <a:defRPr sz="1500" kern="1200">
                    <a:solidFill>
                      <a:schemeClr val="tx1"/>
                    </a:solidFill>
                    <a:latin typeface="+mn-lt"/>
                    <a:ea typeface="MS PGothic" panose="020B0600070205080204" pitchFamily="34" charset="-128"/>
                    <a:cs typeface="ＭＳ Ｐゴシック"/>
                  </a:defRPr>
                </a:lvl4pPr>
                <a:lvl5pPr marL="1260000" indent="-180000" algn="l" defTabSz="457200" rtl="0" eaLnBrk="0" fontAlgn="base" hangingPunct="0">
                  <a:lnSpc>
                    <a:spcPct val="130000"/>
                  </a:lnSpc>
                  <a:spcBef>
                    <a:spcPts val="0"/>
                  </a:spcBef>
                  <a:spcAft>
                    <a:spcPct val="0"/>
                  </a:spcAft>
                  <a:buFont typeface="Arial"/>
                  <a:buChar char="•"/>
                  <a:defRPr sz="15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sz="1600" dirty="0"/>
                  <a:t>Hamiltonian of an oscillator with a pulse-modulated frequency</a:t>
                </a:r>
              </a:p>
              <a:p>
                <a:pPr/>
                <a14:m>
                  <m:oMathPara xmlns:m="http://schemas.openxmlformats.org/officeDocument/2006/math">
                    <m:oMathParaPr>
                      <m:jc m:val="centerGroup"/>
                    </m:oMathParaPr>
                    <m:oMath xmlns:m="http://schemas.openxmlformats.org/officeDocument/2006/math">
                      <m:acc>
                        <m:accPr>
                          <m:chr m:val="̂"/>
                          <m:ctrlPr>
                            <a:rPr lang="en-CA" sz="1600" i="1" smtClean="0"/>
                          </m:ctrlPr>
                        </m:accPr>
                        <m:e>
                          <m:r>
                            <a:rPr lang="en-CA" sz="1600" i="1" smtClean="0"/>
                            <m:t>𝐻</m:t>
                          </m:r>
                        </m:e>
                      </m:acc>
                      <m:r>
                        <a:rPr lang="en-CA" sz="1600" i="1" smtClean="0"/>
                        <m:t>=</m:t>
                      </m:r>
                      <m:acc>
                        <m:accPr>
                          <m:chr m:val="̃"/>
                          <m:ctrlPr>
                            <a:rPr lang="en-CA" sz="1600" i="1" smtClean="0"/>
                          </m:ctrlPr>
                        </m:accPr>
                        <m:e>
                          <m:r>
                            <a:rPr lang="en-CA" sz="1600" i="1" smtClean="0"/>
                            <m:t>𝜒</m:t>
                          </m:r>
                        </m:e>
                      </m:acc>
                      <m:sSup>
                        <m:sSupPr>
                          <m:ctrlPr>
                            <a:rPr lang="en-CA" sz="1600" i="1" smtClean="0"/>
                          </m:ctrlPr>
                        </m:sSupPr>
                        <m:e>
                          <m:d>
                            <m:dPr>
                              <m:ctrlPr>
                                <a:rPr lang="en-CA" sz="1600" i="1" smtClean="0"/>
                              </m:ctrlPr>
                            </m:dPr>
                            <m:e>
                              <m:sSup>
                                <m:sSupPr>
                                  <m:ctrlPr>
                                    <a:rPr lang="en-CA" sz="1600" i="1" smtClean="0"/>
                                  </m:ctrlPr>
                                </m:sSupPr>
                                <m:e>
                                  <m:acc>
                                    <m:accPr>
                                      <m:chr m:val="̂"/>
                                      <m:ctrlPr>
                                        <a:rPr lang="en-CA" sz="1600" i="1" smtClean="0"/>
                                      </m:ctrlPr>
                                    </m:accPr>
                                    <m:e>
                                      <m:r>
                                        <a:rPr lang="en-CA" sz="1600" i="1" smtClean="0"/>
                                        <m:t>𝑎</m:t>
                                      </m:r>
                                    </m:e>
                                  </m:acc>
                                </m:e>
                                <m:sup>
                                  <m:r>
                                    <a:rPr lang="en-CA" sz="1600" i="1" smtClean="0"/>
                                    <m:t>†</m:t>
                                  </m:r>
                                </m:sup>
                              </m:sSup>
                            </m:e>
                          </m:d>
                        </m:e>
                        <m:sup>
                          <m:r>
                            <a:rPr lang="en-CA" sz="1600" i="1" smtClean="0"/>
                            <m:t>2</m:t>
                          </m:r>
                        </m:sup>
                      </m:sSup>
                      <m:sSup>
                        <m:sSupPr>
                          <m:ctrlPr>
                            <a:rPr lang="en-CA" sz="1600" i="1" smtClean="0"/>
                          </m:ctrlPr>
                        </m:sSupPr>
                        <m:e>
                          <m:acc>
                            <m:accPr>
                              <m:chr m:val="̂"/>
                              <m:ctrlPr>
                                <a:rPr lang="en-CA" sz="1600" i="1" smtClean="0"/>
                              </m:ctrlPr>
                            </m:accPr>
                            <m:e>
                              <m:r>
                                <a:rPr lang="en-CA" sz="1600" i="1" smtClean="0"/>
                                <m:t>𝑎</m:t>
                              </m:r>
                            </m:e>
                          </m:acc>
                        </m:e>
                        <m:sup>
                          <m:r>
                            <a:rPr lang="en-CA" sz="1600" i="1" smtClean="0"/>
                            <m:t>2</m:t>
                          </m:r>
                        </m:sup>
                      </m:sSup>
                      <m:r>
                        <a:rPr lang="en-CA" sz="1600" i="1" smtClean="0"/>
                        <m:t>+</m:t>
                      </m:r>
                      <m:sSup>
                        <m:sSupPr>
                          <m:ctrlPr>
                            <a:rPr lang="en-CA" sz="1600" i="1"/>
                          </m:ctrlPr>
                        </m:sSupPr>
                        <m:e>
                          <m:acc>
                            <m:accPr>
                              <m:chr m:val="̂"/>
                              <m:ctrlPr>
                                <a:rPr lang="en-CA" sz="1600" i="1"/>
                              </m:ctrlPr>
                            </m:accPr>
                            <m:e>
                              <m:r>
                                <a:rPr lang="en-CA" sz="1600" i="1"/>
                                <m:t>𝑎</m:t>
                              </m:r>
                            </m:e>
                          </m:acc>
                        </m:e>
                        <m:sup>
                          <m:r>
                            <a:rPr lang="en-CA" sz="1600" i="1"/>
                            <m:t>†</m:t>
                          </m:r>
                        </m:sup>
                      </m:sSup>
                      <m:acc>
                        <m:accPr>
                          <m:chr m:val="̂"/>
                          <m:ctrlPr>
                            <a:rPr lang="en-CA" sz="1600" i="1"/>
                          </m:ctrlPr>
                        </m:accPr>
                        <m:e>
                          <m:r>
                            <a:rPr lang="en-CA" sz="1600" i="1"/>
                            <m:t>𝑎</m:t>
                          </m:r>
                        </m:e>
                      </m:acc>
                      <m:r>
                        <a:rPr lang="en-CA" sz="1600" i="1" smtClean="0"/>
                        <m:t>−</m:t>
                      </m:r>
                      <m:f>
                        <m:fPr>
                          <m:ctrlPr>
                            <a:rPr lang="en-CA" sz="1600" i="1" smtClean="0"/>
                          </m:ctrlPr>
                        </m:fPr>
                        <m:num>
                          <m:acc>
                            <m:accPr>
                              <m:chr m:val="̃"/>
                              <m:ctrlPr>
                                <a:rPr lang="en-CA" sz="1600" i="1" smtClean="0"/>
                              </m:ctrlPr>
                            </m:accPr>
                            <m:e>
                              <m:r>
                                <a:rPr lang="en-CA" sz="1600" i="1" smtClean="0"/>
                                <m:t>𝑔</m:t>
                              </m:r>
                            </m:e>
                          </m:acc>
                          <m:d>
                            <m:dPr>
                              <m:ctrlPr>
                                <a:rPr lang="en-CA" sz="1600" i="1" smtClean="0"/>
                              </m:ctrlPr>
                            </m:dPr>
                            <m:e>
                              <m:r>
                                <a:rPr lang="en-CA" sz="1600" i="1" smtClean="0"/>
                                <m:t>𝑡</m:t>
                              </m:r>
                            </m:e>
                          </m:d>
                        </m:num>
                        <m:den>
                          <m:r>
                            <a:rPr lang="en-CA" sz="1600" i="1" smtClean="0"/>
                            <m:t>2</m:t>
                          </m:r>
                        </m:den>
                      </m:f>
                      <m:sSup>
                        <m:sSupPr>
                          <m:ctrlPr>
                            <a:rPr lang="en-CA" sz="1600" i="1" smtClean="0"/>
                          </m:ctrlPr>
                        </m:sSupPr>
                        <m:e>
                          <m:d>
                            <m:dPr>
                              <m:ctrlPr>
                                <a:rPr lang="en-CA" sz="1600" i="1" smtClean="0"/>
                              </m:ctrlPr>
                            </m:dPr>
                            <m:e>
                              <m:sSup>
                                <m:sSupPr>
                                  <m:ctrlPr>
                                    <a:rPr lang="en-CA" sz="1600" i="1"/>
                                  </m:ctrlPr>
                                </m:sSupPr>
                                <m:e>
                                  <m:acc>
                                    <m:accPr>
                                      <m:chr m:val="̂"/>
                                      <m:ctrlPr>
                                        <a:rPr lang="en-CA" sz="1600" i="1"/>
                                      </m:ctrlPr>
                                    </m:accPr>
                                    <m:e>
                                      <m:r>
                                        <a:rPr lang="en-CA" sz="1600" i="1"/>
                                        <m:t>𝑎</m:t>
                                      </m:r>
                                    </m:e>
                                  </m:acc>
                                </m:e>
                                <m:sup>
                                  <m:r>
                                    <a:rPr lang="en-CA" sz="1600" i="1"/>
                                    <m:t>†</m:t>
                                  </m:r>
                                </m:sup>
                              </m:sSup>
                              <m:r>
                                <m:rPr>
                                  <m:nor/>
                                </m:rPr>
                                <a:rPr lang="en-CA" sz="1600" dirty="0"/>
                                <m:t> </m:t>
                              </m:r>
                              <m:r>
                                <a:rPr lang="en-CA" sz="1600" i="1" dirty="0" smtClean="0"/>
                                <m:t>+</m:t>
                              </m:r>
                              <m:acc>
                                <m:accPr>
                                  <m:chr m:val="̂"/>
                                  <m:ctrlPr>
                                    <a:rPr lang="en-CA" sz="1600" i="1"/>
                                  </m:ctrlPr>
                                </m:accPr>
                                <m:e>
                                  <m:r>
                                    <a:rPr lang="en-CA" sz="1600" i="1"/>
                                    <m:t>𝑎</m:t>
                                  </m:r>
                                </m:e>
                              </m:acc>
                            </m:e>
                          </m:d>
                        </m:e>
                        <m:sup>
                          <m:r>
                            <a:rPr lang="en-CA" sz="1600" smtClean="0"/>
                            <m:t>2</m:t>
                          </m:r>
                        </m:sup>
                      </m:sSup>
                      <m:r>
                        <a:rPr lang="en-CA" sz="1600" smtClean="0"/>
                        <m:t>+</m:t>
                      </m:r>
                      <m:f>
                        <m:fPr>
                          <m:ctrlPr>
                            <a:rPr lang="en-CA" sz="1600" i="1" smtClean="0"/>
                          </m:ctrlPr>
                        </m:fPr>
                        <m:num>
                          <m:r>
                            <a:rPr lang="en-CA" sz="1600" smtClean="0"/>
                            <m:t>1</m:t>
                          </m:r>
                        </m:num>
                        <m:den>
                          <m:r>
                            <a:rPr lang="en-CA" sz="1600" smtClean="0"/>
                            <m:t>2</m:t>
                          </m:r>
                        </m:den>
                      </m:f>
                    </m:oMath>
                  </m:oMathPara>
                </a14:m>
                <a:endParaRPr lang="en-US" sz="1600" dirty="0"/>
              </a:p>
              <a:p>
                <a:pPr>
                  <a:lnSpc>
                    <a:spcPct val="150000"/>
                  </a:lnSpc>
                </a:pPr>
                <a:endParaRPr lang="en-US" sz="1600" dirty="0"/>
              </a:p>
              <a:p>
                <a:r>
                  <a:rPr lang="en-CA" sz="1600" dirty="0"/>
                  <a:t>Here </a:t>
                </a:r>
                <a14:m>
                  <m:oMath xmlns:m="http://schemas.openxmlformats.org/officeDocument/2006/math">
                    <m:sSup>
                      <m:sSupPr>
                        <m:ctrlPr>
                          <a:rPr lang="en-CA" sz="1600" i="1" smtClean="0"/>
                        </m:ctrlPr>
                      </m:sSupPr>
                      <m:e>
                        <m:acc>
                          <m:accPr>
                            <m:chr m:val="̂"/>
                            <m:ctrlPr>
                              <a:rPr lang="en-CA" sz="1600" i="1"/>
                            </m:ctrlPr>
                          </m:accPr>
                          <m:e>
                            <m:r>
                              <a:rPr lang="en-CA" sz="1600" i="1"/>
                              <m:t>𝑎</m:t>
                            </m:r>
                          </m:e>
                        </m:acc>
                      </m:e>
                      <m:sup>
                        <m:r>
                          <a:rPr lang="en-CA" sz="1600" i="1"/>
                          <m:t>†</m:t>
                        </m:r>
                      </m:sup>
                    </m:sSup>
                  </m:oMath>
                </a14:m>
                <a:r>
                  <a:rPr lang="en-CA" sz="1600" dirty="0"/>
                  <a:t> and </a:t>
                </a:r>
                <a14:m>
                  <m:oMath xmlns:m="http://schemas.openxmlformats.org/officeDocument/2006/math">
                    <m:acc>
                      <m:accPr>
                        <m:chr m:val="̂"/>
                        <m:ctrlPr>
                          <a:rPr lang="en-CA" sz="1600" i="1"/>
                        </m:ctrlPr>
                      </m:accPr>
                      <m:e>
                        <m:r>
                          <a:rPr lang="en-CA" sz="1600" i="1"/>
                          <m:t>𝑎</m:t>
                        </m:r>
                      </m:e>
                    </m:acc>
                  </m:oMath>
                </a14:m>
                <a:r>
                  <a:rPr lang="en-CA" sz="1600" dirty="0"/>
                  <a:t> are the creation ( raising) and annihilation ( lowering) operators</a:t>
                </a:r>
              </a:p>
              <a:p>
                <a:r>
                  <a:rPr lang="en-CA" sz="1600" dirty="0"/>
                  <a:t>The energy is measured in the unit </a:t>
                </a:r>
                <a14:m>
                  <m:oMath xmlns:m="http://schemas.openxmlformats.org/officeDocument/2006/math">
                    <m:r>
                      <a:rPr lang="en-CA" sz="1600" b="0" i="1" smtClean="0"/>
                      <m:t>ℏ</m:t>
                    </m:r>
                    <m:r>
                      <a:rPr lang="en-CA" sz="1600" b="0" i="1" smtClean="0"/>
                      <m:t>𝜔</m:t>
                    </m:r>
                  </m:oMath>
                </a14:m>
                <a:r>
                  <a:rPr lang="en-CA" sz="1600" dirty="0"/>
                  <a:t>. </a:t>
                </a:r>
              </a:p>
              <a:p>
                <a:r>
                  <a:rPr lang="en-CA" sz="1600" dirty="0"/>
                  <a:t>A pulse defined as </a:t>
                </a:r>
                <a14:m>
                  <m:oMath xmlns:m="http://schemas.openxmlformats.org/officeDocument/2006/math">
                    <m:acc>
                      <m:accPr>
                        <m:chr m:val="̃"/>
                        <m:ctrlPr>
                          <a:rPr lang="en-CA" sz="1600" b="0" i="1" smtClean="0"/>
                        </m:ctrlPr>
                      </m:accPr>
                      <m:e>
                        <m:r>
                          <a:rPr lang="en-CA" sz="1600" b="0" i="1" smtClean="0"/>
                          <m:t>𝑔</m:t>
                        </m:r>
                      </m:e>
                    </m:acc>
                    <m:d>
                      <m:dPr>
                        <m:ctrlPr>
                          <a:rPr lang="en-CA" sz="1600" b="0" i="1" smtClean="0"/>
                        </m:ctrlPr>
                      </m:dPr>
                      <m:e>
                        <m:r>
                          <a:rPr lang="en-CA" sz="1600" b="0" i="1" smtClean="0"/>
                          <m:t>𝑡</m:t>
                        </m:r>
                      </m:e>
                    </m:d>
                    <m:r>
                      <a:rPr lang="en-CA" sz="1600" b="0" i="1" smtClean="0"/>
                      <m:t>=</m:t>
                    </m:r>
                    <m:f>
                      <m:fPr>
                        <m:ctrlPr>
                          <a:rPr lang="en-CA" sz="1600" b="0" i="1" smtClean="0"/>
                        </m:ctrlPr>
                      </m:fPr>
                      <m:num>
                        <m:r>
                          <a:rPr lang="en-CA" sz="1600" b="0" i="1" smtClean="0"/>
                          <m:t>𝑔</m:t>
                        </m:r>
                        <m:d>
                          <m:dPr>
                            <m:ctrlPr>
                              <a:rPr lang="en-CA" sz="1600" b="0" i="1" smtClean="0"/>
                            </m:ctrlPr>
                          </m:dPr>
                          <m:e>
                            <m:r>
                              <a:rPr lang="en-CA" sz="1600" b="0" i="1" smtClean="0"/>
                              <m:t>𝑡</m:t>
                            </m:r>
                          </m:e>
                        </m:d>
                      </m:num>
                      <m:den>
                        <m:r>
                          <a:rPr lang="en-CA" sz="1600" b="0" i="1" smtClean="0"/>
                          <m:t>ℏ</m:t>
                        </m:r>
                        <m:r>
                          <a:rPr lang="en-CA" sz="1600" b="0" i="1" smtClean="0"/>
                          <m:t>𝜔</m:t>
                        </m:r>
                      </m:den>
                    </m:f>
                    <m:r>
                      <a:rPr lang="en-CA" sz="1600" b="0" i="1" smtClean="0"/>
                      <m:t>=</m:t>
                    </m:r>
                    <m:r>
                      <a:rPr lang="en-CA" sz="1600" b="0" i="1" smtClean="0"/>
                      <m:t>𝜇𝛿</m:t>
                    </m:r>
                    <m:r>
                      <a:rPr lang="en-CA" sz="1600" b="0" i="1" smtClean="0"/>
                      <m:t>(</m:t>
                    </m:r>
                    <m:r>
                      <a:rPr lang="en-CA" sz="1600" b="0" i="1" smtClean="0"/>
                      <m:t>𝑡</m:t>
                    </m:r>
                    <m:r>
                      <a:rPr lang="en-CA" sz="1600" b="0" i="1" smtClean="0"/>
                      <m:t>−</m:t>
                    </m:r>
                    <m:r>
                      <a:rPr lang="en-CA" sz="1600" b="0" i="1" smtClean="0"/>
                      <m:t>𝜏</m:t>
                    </m:r>
                    <m:r>
                      <a:rPr lang="en-CA" sz="1600" b="0" i="1" smtClean="0"/>
                      <m:t>)</m:t>
                    </m:r>
                  </m:oMath>
                </a14:m>
                <a:r>
                  <a:rPr lang="en-US" sz="1600" dirty="0"/>
                  <a:t> is applied to the Kerr oscillator at </a:t>
                </a:r>
                <a14:m>
                  <m:oMath xmlns:m="http://schemas.openxmlformats.org/officeDocument/2006/math">
                    <m:r>
                      <a:rPr lang="en-CA" sz="1600" b="0" i="1" smtClean="0"/>
                      <m:t>𝑡</m:t>
                    </m:r>
                    <m:r>
                      <a:rPr lang="en-CA" sz="1600" b="0" i="1" smtClean="0"/>
                      <m:t>=</m:t>
                    </m:r>
                    <m:r>
                      <a:rPr lang="en-CA" sz="1600" b="0" i="1" smtClean="0"/>
                      <m:t>𝜏</m:t>
                    </m:r>
                  </m:oMath>
                </a14:m>
                <a:endParaRPr lang="en-CA" sz="1600" b="0" dirty="0"/>
              </a:p>
              <a:p>
                <a:r>
                  <a:rPr lang="en-US" sz="1600" dirty="0"/>
                  <a:t>For numerical calculation, </a:t>
                </a:r>
                <a14:m>
                  <m:oMath xmlns:m="http://schemas.openxmlformats.org/officeDocument/2006/math">
                    <m:acc>
                      <m:accPr>
                        <m:chr m:val="̃"/>
                        <m:ctrlPr>
                          <a:rPr lang="en-CA" sz="1600" i="1">
                            <a:solidFill>
                              <a:srgbClr val="002040"/>
                            </a:solidFill>
                            <a:cs typeface="+mn-cs"/>
                          </a:rPr>
                        </m:ctrlPr>
                      </m:accPr>
                      <m:e>
                        <m:r>
                          <a:rPr lang="en-CA" sz="1600" i="1">
                            <a:solidFill>
                              <a:srgbClr val="002040"/>
                            </a:solidFill>
                            <a:cs typeface="+mn-cs"/>
                          </a:rPr>
                          <m:t>𝑔</m:t>
                        </m:r>
                      </m:e>
                    </m:acc>
                    <m:d>
                      <m:dPr>
                        <m:ctrlPr>
                          <a:rPr lang="en-CA" sz="1600" i="1">
                            <a:solidFill>
                              <a:srgbClr val="002040"/>
                            </a:solidFill>
                            <a:cs typeface="+mn-cs"/>
                          </a:rPr>
                        </m:ctrlPr>
                      </m:dPr>
                      <m:e>
                        <m:r>
                          <a:rPr lang="en-CA" sz="1600" i="1">
                            <a:solidFill>
                              <a:srgbClr val="002040"/>
                            </a:solidFill>
                            <a:cs typeface="+mn-cs"/>
                          </a:rPr>
                          <m:t>𝑡</m:t>
                        </m:r>
                      </m:e>
                    </m:d>
                  </m:oMath>
                </a14:m>
                <a:r>
                  <a:rPr lang="en-US" sz="1600" dirty="0"/>
                  <a:t> is defined as a Gaussian function whose width </a:t>
                </a:r>
                <a14:m>
                  <m:oMath xmlns:m="http://schemas.openxmlformats.org/officeDocument/2006/math">
                    <m:r>
                      <a:rPr lang="en-CA" sz="1600" b="0" i="1" smtClean="0"/>
                      <m:t>𝜎</m:t>
                    </m:r>
                  </m:oMath>
                </a14:m>
                <a:r>
                  <a:rPr lang="en-US" sz="1600" dirty="0"/>
                  <a:t> is small compared to the oscillator period</a:t>
                </a:r>
              </a:p>
            </p:txBody>
          </p:sp>
        </mc:Choice>
        <mc:Fallback>
          <p:sp>
            <p:nvSpPr>
              <p:cNvPr id="4" name="Text Placeholder 1">
                <a:extLst>
                  <a:ext uri="{FF2B5EF4-FFF2-40B4-BE49-F238E27FC236}">
                    <a16:creationId xmlns:a16="http://schemas.microsoft.com/office/drawing/2014/main" id="{4C4851C3-56C2-FBB7-37DC-714184BED996}"/>
                  </a:ext>
                </a:extLst>
              </p:cNvPr>
              <p:cNvSpPr txBox="1">
                <a:spLocks noRot="1" noChangeAspect="1" noMove="1" noResize="1" noEditPoints="1" noAdjustHandles="1" noChangeArrowheads="1" noChangeShapeType="1" noTextEdit="1"/>
              </p:cNvSpPr>
              <p:nvPr/>
            </p:nvSpPr>
            <p:spPr>
              <a:xfrm>
                <a:off x="438954" y="1203598"/>
                <a:ext cx="7661438" cy="3528392"/>
              </a:xfrm>
              <a:prstGeom prst="rect">
                <a:avLst/>
              </a:prstGeom>
              <a:blipFill>
                <a:blip r:embed="rId5"/>
                <a:stretch>
                  <a:fillRect l="-1656" t="-717"/>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663CA482-30F6-0F43-9D76-5986787C2086}"/>
              </a:ext>
            </a:extLst>
          </p:cNvPr>
          <p:cNvGrpSpPr/>
          <p:nvPr/>
        </p:nvGrpSpPr>
        <p:grpSpPr>
          <a:xfrm>
            <a:off x="2594377" y="1851670"/>
            <a:ext cx="1296144" cy="607778"/>
            <a:chOff x="2594377" y="1957223"/>
            <a:chExt cx="1296144" cy="607778"/>
          </a:xfrm>
        </p:grpSpPr>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15B53B28-20B2-E90E-A603-116CD5391D82}"/>
                    </a:ext>
                  </a:extLst>
                </p:cNvPr>
                <p:cNvSpPr txBox="1"/>
                <p:nvPr/>
              </p:nvSpPr>
              <p:spPr>
                <a:xfrm rot="16200000" flipH="1">
                  <a:off x="3031502" y="1592407"/>
                  <a:ext cx="380223" cy="11098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eqArr>
                              <m:eqArrPr>
                                <m:ctrlPr>
                                  <a:rPr lang="en-US" sz="1600" i="1" smtClean="0">
                                    <a:latin typeface="Cambria Math" panose="02040503050406030204" pitchFamily="18" charset="0"/>
                                  </a:rPr>
                                </m:ctrlPr>
                              </m:eqArrPr>
                              <m:e/>
                              <m:e/>
                              <m:e/>
                              <m:e/>
                            </m:eqArr>
                          </m:e>
                        </m:d>
                      </m:oMath>
                    </m:oMathPara>
                  </a14:m>
                  <a:endParaRPr lang="en-US" sz="1600" dirty="0"/>
                </a:p>
              </p:txBody>
            </p:sp>
          </mc:Choice>
          <mc:Fallback>
            <p:sp>
              <p:nvSpPr>
                <p:cNvPr id="13" name="TextBox 12">
                  <a:extLst>
                    <a:ext uri="{FF2B5EF4-FFF2-40B4-BE49-F238E27FC236}">
                      <a16:creationId xmlns:a16="http://schemas.microsoft.com/office/drawing/2014/main" id="{15B53B28-20B2-E90E-A603-116CD5391D82}"/>
                    </a:ext>
                  </a:extLst>
                </p:cNvPr>
                <p:cNvSpPr txBox="1">
                  <a:spLocks noRot="1" noChangeAspect="1" noMove="1" noResize="1" noEditPoints="1" noAdjustHandles="1" noChangeArrowheads="1" noChangeShapeType="1" noTextEdit="1"/>
                </p:cNvSpPr>
                <p:nvPr/>
              </p:nvSpPr>
              <p:spPr>
                <a:xfrm rot="16200000" flipH="1">
                  <a:off x="3031502" y="1592407"/>
                  <a:ext cx="380223" cy="1109856"/>
                </a:xfrm>
                <a:prstGeom prst="rect">
                  <a:avLst/>
                </a:prstGeom>
                <a:blipFill>
                  <a:blip r:embed="rId6"/>
                  <a:stretch>
                    <a:fillRect/>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6B635C1D-82E0-DD93-F610-32EA8DA7B057}"/>
                </a:ext>
              </a:extLst>
            </p:cNvPr>
            <p:cNvSpPr txBox="1"/>
            <p:nvPr/>
          </p:nvSpPr>
          <p:spPr>
            <a:xfrm>
              <a:off x="2594377" y="2303391"/>
              <a:ext cx="1296144" cy="261610"/>
            </a:xfrm>
            <a:prstGeom prst="rect">
              <a:avLst/>
            </a:prstGeom>
            <a:noFill/>
          </p:spPr>
          <p:txBody>
            <a:bodyPr wrap="square" rtlCol="0">
              <a:spAutoFit/>
            </a:bodyPr>
            <a:lstStyle/>
            <a:p>
              <a:r>
                <a:rPr lang="en-US" sz="1100" dirty="0"/>
                <a:t>Kerr-nonlinearity</a:t>
              </a:r>
            </a:p>
          </p:txBody>
        </p:sp>
      </p:grpSp>
      <p:grpSp>
        <p:nvGrpSpPr>
          <p:cNvPr id="16" name="Group 15">
            <a:extLst>
              <a:ext uri="{FF2B5EF4-FFF2-40B4-BE49-F238E27FC236}">
                <a16:creationId xmlns:a16="http://schemas.microsoft.com/office/drawing/2014/main" id="{CA5279E6-0873-1EFC-FA8F-F9FC6EED0165}"/>
              </a:ext>
            </a:extLst>
          </p:cNvPr>
          <p:cNvGrpSpPr/>
          <p:nvPr/>
        </p:nvGrpSpPr>
        <p:grpSpPr>
          <a:xfrm>
            <a:off x="3860100" y="1851670"/>
            <a:ext cx="2440092" cy="607778"/>
            <a:chOff x="3860100" y="2029233"/>
            <a:chExt cx="2440092" cy="607778"/>
          </a:xfrm>
        </p:grpSpPr>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11E4848B-FC3D-F48A-A464-A655C5015869}"/>
                    </a:ext>
                  </a:extLst>
                </p:cNvPr>
                <p:cNvSpPr txBox="1"/>
                <p:nvPr/>
              </p:nvSpPr>
              <p:spPr>
                <a:xfrm rot="16200000" flipH="1">
                  <a:off x="4890034" y="999299"/>
                  <a:ext cx="380223" cy="244009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eqArr>
                              <m:eqArrPr>
                                <m:ctrlPr>
                                  <a:rPr lang="en-US" sz="1600" i="1" smtClean="0">
                                    <a:latin typeface="Cambria Math" panose="02040503050406030204" pitchFamily="18" charset="0"/>
                                  </a:rPr>
                                </m:ctrlPr>
                              </m:eqArrPr>
                              <m:e/>
                              <m:e/>
                              <m:e/>
                              <m:e/>
                              <m:e/>
                              <m:e/>
                              <m:e/>
                              <m:e/>
                              <m:e/>
                              <m:e/>
                            </m:eqArr>
                          </m:e>
                        </m:d>
                      </m:oMath>
                    </m:oMathPara>
                  </a14:m>
                  <a:endParaRPr lang="en-US" sz="1600" dirty="0"/>
                </a:p>
              </p:txBody>
            </p:sp>
          </mc:Choice>
          <mc:Fallback>
            <p:sp>
              <p:nvSpPr>
                <p:cNvPr id="14" name="TextBox 13">
                  <a:extLst>
                    <a:ext uri="{FF2B5EF4-FFF2-40B4-BE49-F238E27FC236}">
                      <a16:creationId xmlns:a16="http://schemas.microsoft.com/office/drawing/2014/main" id="{11E4848B-FC3D-F48A-A464-A655C5015869}"/>
                    </a:ext>
                  </a:extLst>
                </p:cNvPr>
                <p:cNvSpPr txBox="1">
                  <a:spLocks noRot="1" noChangeAspect="1" noMove="1" noResize="1" noEditPoints="1" noAdjustHandles="1" noChangeArrowheads="1" noChangeShapeType="1" noTextEdit="1"/>
                </p:cNvSpPr>
                <p:nvPr/>
              </p:nvSpPr>
              <p:spPr>
                <a:xfrm rot="16200000" flipH="1">
                  <a:off x="4890034" y="999299"/>
                  <a:ext cx="380223" cy="2440092"/>
                </a:xfrm>
                <a:prstGeom prst="rect">
                  <a:avLst/>
                </a:prstGeom>
                <a:blipFill>
                  <a:blip r:embed="rId7"/>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F0BB0116-AFCF-1319-F254-9D1D03155961}"/>
                </a:ext>
              </a:extLst>
            </p:cNvPr>
            <p:cNvSpPr txBox="1"/>
            <p:nvPr/>
          </p:nvSpPr>
          <p:spPr>
            <a:xfrm>
              <a:off x="4657690" y="2375401"/>
              <a:ext cx="891844" cy="261610"/>
            </a:xfrm>
            <a:prstGeom prst="rect">
              <a:avLst/>
            </a:prstGeom>
            <a:noFill/>
          </p:spPr>
          <p:txBody>
            <a:bodyPr wrap="square" rtlCol="0">
              <a:spAutoFit/>
            </a:bodyPr>
            <a:lstStyle/>
            <a:p>
              <a:r>
                <a:rPr lang="en-US" sz="1100" dirty="0"/>
                <a:t>Harmonic</a:t>
              </a:r>
            </a:p>
          </p:txBody>
        </p:sp>
      </p:grpSp>
    </p:spTree>
    <p:extLst>
      <p:ext uri="{BB962C8B-B14F-4D97-AF65-F5344CB8AC3E}">
        <p14:creationId xmlns:p14="http://schemas.microsoft.com/office/powerpoint/2010/main" val="4142781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1B3AE6E7-01A6-762A-9FA5-BDF3194C4C04}"/>
                  </a:ext>
                </a:extLst>
              </p:cNvPr>
              <p:cNvSpPr>
                <a:spLocks noGrp="1"/>
              </p:cNvSpPr>
              <p:nvPr>
                <p:ph type="title"/>
              </p:nvPr>
            </p:nvSpPr>
            <p:spPr/>
            <p:txBody>
              <a:bodyPr/>
              <a:lstStyle/>
              <a:p>
                <a:r>
                  <a:rPr lang="en-US" dirty="0"/>
                  <a:t>The system at </a:t>
                </a:r>
                <a14:m>
                  <m:oMath xmlns:m="http://schemas.openxmlformats.org/officeDocument/2006/math">
                    <m:r>
                      <a:rPr lang="en-CA" sz="2400" b="0" i="1" smtClean="0">
                        <a:latin typeface="Cambria Math" panose="02040503050406030204" pitchFamily="18" charset="0"/>
                      </a:rPr>
                      <m:t>𝑡</m:t>
                    </m:r>
                    <m:r>
                      <a:rPr lang="en-CA" sz="2400" b="0" i="1" smtClean="0">
                        <a:latin typeface="Cambria Math" panose="02040503050406030204" pitchFamily="18" charset="0"/>
                      </a:rPr>
                      <m:t>=0</m:t>
                    </m:r>
                  </m:oMath>
                </a14:m>
                <a:endParaRPr lang="en-US" dirty="0"/>
              </a:p>
            </p:txBody>
          </p:sp>
        </mc:Choice>
        <mc:Fallback xmlns="">
          <p:sp>
            <p:nvSpPr>
              <p:cNvPr id="3" name="Title 2">
                <a:extLst>
                  <a:ext uri="{FF2B5EF4-FFF2-40B4-BE49-F238E27FC236}">
                    <a16:creationId xmlns:a16="http://schemas.microsoft.com/office/drawing/2014/main" id="{1B3AE6E7-01A6-762A-9FA5-BDF3194C4C04}"/>
                  </a:ext>
                </a:extLst>
              </p:cNvPr>
              <p:cNvSpPr>
                <a:spLocks noGrp="1" noRot="1" noChangeAspect="1" noMove="1" noResize="1" noEditPoints="1" noAdjustHandles="1" noChangeArrowheads="1" noChangeShapeType="1" noTextEdit="1"/>
              </p:cNvSpPr>
              <p:nvPr>
                <p:ph type="title"/>
              </p:nvPr>
            </p:nvSpPr>
            <p:spPr>
              <a:blipFill>
                <a:blip r:embed="rId2"/>
                <a:stretch>
                  <a:fillRect l="-2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 Placeholder 1">
                <a:extLst>
                  <a:ext uri="{FF2B5EF4-FFF2-40B4-BE49-F238E27FC236}">
                    <a16:creationId xmlns:a16="http://schemas.microsoft.com/office/drawing/2014/main" id="{3468A112-3495-9DBA-FE54-904ADF1AE7C3}"/>
                  </a:ext>
                </a:extLst>
              </p:cNvPr>
              <p:cNvSpPr txBox="1">
                <a:spLocks/>
              </p:cNvSpPr>
              <p:nvPr/>
            </p:nvSpPr>
            <p:spPr>
              <a:xfrm>
                <a:off x="4716016" y="973370"/>
                <a:ext cx="4032448" cy="1382356"/>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chemeClr val="tx1"/>
                    </a:solidFill>
                    <a:latin typeface="+mn-lt"/>
                    <a:ea typeface="MS PGothic" panose="020B0600070205080204" pitchFamily="34" charset="-128"/>
                    <a:cs typeface="ＭＳ Ｐゴシック"/>
                  </a:defRPr>
                </a:lvl1pPr>
                <a:lvl2pPr marL="0" indent="-180000" algn="l" defTabSz="457200" rtl="0" eaLnBrk="0" fontAlgn="base" hangingPunct="0">
                  <a:lnSpc>
                    <a:spcPct val="130000"/>
                  </a:lnSpc>
                  <a:spcBef>
                    <a:spcPts val="0"/>
                  </a:spcBef>
                  <a:spcAft>
                    <a:spcPct val="0"/>
                  </a:spcAft>
                  <a:buFont typeface="Arial"/>
                  <a:buChar char="•"/>
                  <a:defRPr sz="1500" kern="1200">
                    <a:solidFill>
                      <a:schemeClr val="tx1"/>
                    </a:solidFill>
                    <a:latin typeface="+mn-lt"/>
                    <a:ea typeface="MS PGothic" panose="020B0600070205080204" pitchFamily="34" charset="-128"/>
                    <a:cs typeface="ＭＳ Ｐゴシック"/>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ＭＳ Ｐゴシック"/>
                  </a:defRPr>
                </a:lvl3pPr>
                <a:lvl4pPr marL="900000" indent="-180000" algn="l" defTabSz="457200" rtl="0" eaLnBrk="0" fontAlgn="base" hangingPunct="0">
                  <a:lnSpc>
                    <a:spcPct val="130000"/>
                  </a:lnSpc>
                  <a:spcBef>
                    <a:spcPts val="0"/>
                  </a:spcBef>
                  <a:spcAft>
                    <a:spcPct val="0"/>
                  </a:spcAft>
                  <a:buFont typeface="Arial"/>
                  <a:buChar char="•"/>
                  <a:defRPr sz="1500" kern="1200">
                    <a:solidFill>
                      <a:schemeClr val="tx1"/>
                    </a:solidFill>
                    <a:latin typeface="+mn-lt"/>
                    <a:ea typeface="MS PGothic" panose="020B0600070205080204" pitchFamily="34" charset="-128"/>
                    <a:cs typeface="ＭＳ Ｐゴシック"/>
                  </a:defRPr>
                </a:lvl4pPr>
                <a:lvl5pPr marL="1260000" indent="-180000" algn="l" defTabSz="457200" rtl="0" eaLnBrk="0" fontAlgn="base" hangingPunct="0">
                  <a:lnSpc>
                    <a:spcPct val="130000"/>
                  </a:lnSpc>
                  <a:spcBef>
                    <a:spcPts val="0"/>
                  </a:spcBef>
                  <a:spcAft>
                    <a:spcPct val="0"/>
                  </a:spcAft>
                  <a:buFont typeface="Arial"/>
                  <a:buChar char="•"/>
                  <a:defRPr sz="15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u="sng" dirty="0"/>
                  <a:t>Quantum oscillators</a:t>
                </a:r>
              </a:p>
              <a:p>
                <a:r>
                  <a:rPr lang="en-US" sz="1400" dirty="0"/>
                  <a:t>Create a coherent state </a:t>
                </a:r>
                <a14:m>
                  <m:oMath xmlns:m="http://schemas.openxmlformats.org/officeDocument/2006/math">
                    <m:d>
                      <m:dPr>
                        <m:begChr m:val="|"/>
                        <m:endChr m:val="⟩"/>
                        <m:ctrlPr>
                          <a:rPr lang="en-CA" sz="1400" i="1">
                            <a:latin typeface="Cambria Math" panose="02040503050406030204" pitchFamily="18" charset="0"/>
                          </a:rPr>
                        </m:ctrlPr>
                      </m:dPr>
                      <m:e>
                        <m:r>
                          <a:rPr lang="en-CA" sz="1400" i="1">
                            <a:latin typeface="Cambria Math" panose="02040503050406030204" pitchFamily="18" charset="0"/>
                          </a:rPr>
                          <m:t>𝛼</m:t>
                        </m:r>
                      </m:e>
                    </m:d>
                  </m:oMath>
                </a14:m>
                <a:r>
                  <a:rPr lang="en-US" sz="1400" dirty="0"/>
                  <a:t> (eigenstate of </a:t>
                </a:r>
                <a14:m>
                  <m:oMath xmlns:m="http://schemas.openxmlformats.org/officeDocument/2006/math">
                    <m:acc>
                      <m:accPr>
                        <m:chr m:val="̂"/>
                        <m:ctrlPr>
                          <a:rPr lang="en-CA" sz="1400" b="0" i="1" smtClean="0">
                            <a:latin typeface="Cambria Math" panose="02040503050406030204" pitchFamily="18" charset="0"/>
                          </a:rPr>
                        </m:ctrlPr>
                      </m:accPr>
                      <m:e>
                        <m:r>
                          <a:rPr lang="en-CA" sz="1400" b="0" i="1" smtClean="0">
                            <a:latin typeface="Cambria Math" panose="02040503050406030204" pitchFamily="18" charset="0"/>
                          </a:rPr>
                          <m:t>𝑎</m:t>
                        </m:r>
                      </m:e>
                    </m:acc>
                  </m:oMath>
                </a14:m>
                <a:r>
                  <a:rPr lang="en-US" sz="1400" dirty="0"/>
                  <a:t>)</a:t>
                </a:r>
              </a:p>
              <a:p>
                <a:r>
                  <a:rPr lang="en-US" sz="1400" dirty="0"/>
                  <a:t>Apply a displacement operator </a:t>
                </a:r>
                <a14:m>
                  <m:oMath xmlns:m="http://schemas.openxmlformats.org/officeDocument/2006/math">
                    <m:r>
                      <m:rPr>
                        <m:sty m:val="p"/>
                      </m:rPr>
                      <a:rPr lang="en-CA" sz="1400" smtClean="0">
                        <a:latin typeface="Cambria Math" panose="02040503050406030204" pitchFamily="18" charset="0"/>
                      </a:rPr>
                      <m:t>D</m:t>
                    </m:r>
                    <m:d>
                      <m:dPr>
                        <m:ctrlPr>
                          <a:rPr lang="en-CA" sz="1400" i="1" smtClean="0">
                            <a:latin typeface="Cambria Math" panose="02040503050406030204" pitchFamily="18" charset="0"/>
                          </a:rPr>
                        </m:ctrlPr>
                      </m:dPr>
                      <m:e>
                        <m:r>
                          <a:rPr lang="en-CA" sz="1400" i="1" smtClean="0">
                            <a:latin typeface="Cambria Math" panose="02040503050406030204" pitchFamily="18" charset="0"/>
                          </a:rPr>
                          <m:t>𝛼</m:t>
                        </m:r>
                      </m:e>
                    </m:d>
                    <m:r>
                      <a:rPr lang="en-CA" sz="1400" i="1" smtClean="0">
                        <a:latin typeface="Cambria Math" panose="02040503050406030204" pitchFamily="18" charset="0"/>
                      </a:rPr>
                      <m:t>=(</m:t>
                    </m:r>
                    <m:r>
                      <a:rPr lang="en-CA" sz="1400" i="1" smtClean="0">
                        <a:latin typeface="Cambria Math" panose="02040503050406030204" pitchFamily="18" charset="0"/>
                      </a:rPr>
                      <m:t>𝛼</m:t>
                    </m:r>
                    <m:sSup>
                      <m:sSupPr>
                        <m:ctrlPr>
                          <a:rPr lang="en-CA" sz="1400" i="1" smtClean="0">
                            <a:latin typeface="Cambria Math" panose="02040503050406030204" pitchFamily="18" charset="0"/>
                          </a:rPr>
                        </m:ctrlPr>
                      </m:sSupPr>
                      <m:e>
                        <m:acc>
                          <m:accPr>
                            <m:chr m:val="̂"/>
                            <m:ctrlPr>
                              <a:rPr lang="en-CA" sz="1400" b="0" i="1" smtClean="0">
                                <a:latin typeface="Cambria Math" panose="02040503050406030204" pitchFamily="18" charset="0"/>
                              </a:rPr>
                            </m:ctrlPr>
                          </m:accPr>
                          <m:e>
                            <m:r>
                              <a:rPr lang="en-CA" sz="1400" b="0" i="1" smtClean="0">
                                <a:latin typeface="Cambria Math" panose="02040503050406030204" pitchFamily="18" charset="0"/>
                              </a:rPr>
                              <m:t>𝑎</m:t>
                            </m:r>
                          </m:e>
                        </m:acc>
                      </m:e>
                      <m:sup>
                        <m:r>
                          <a:rPr lang="en-CA" sz="1400" i="1" smtClean="0">
                            <a:latin typeface="Cambria Math" panose="02040503050406030204" pitchFamily="18" charset="0"/>
                          </a:rPr>
                          <m:t>†</m:t>
                        </m:r>
                      </m:sup>
                    </m:sSup>
                    <m:r>
                      <a:rPr lang="en-CA" sz="1400" i="1" smtClean="0">
                        <a:latin typeface="Cambria Math" panose="02040503050406030204" pitchFamily="18" charset="0"/>
                      </a:rPr>
                      <m:t>−</m:t>
                    </m:r>
                    <m:sSup>
                      <m:sSupPr>
                        <m:ctrlPr>
                          <a:rPr lang="en-CA" sz="1400" i="1" smtClean="0">
                            <a:latin typeface="Cambria Math" panose="02040503050406030204" pitchFamily="18" charset="0"/>
                          </a:rPr>
                        </m:ctrlPr>
                      </m:sSupPr>
                      <m:e>
                        <m:r>
                          <a:rPr lang="en-CA" sz="1400" i="1" smtClean="0">
                            <a:latin typeface="Cambria Math" panose="02040503050406030204" pitchFamily="18" charset="0"/>
                          </a:rPr>
                          <m:t>𝛼</m:t>
                        </m:r>
                      </m:e>
                      <m:sup>
                        <m:r>
                          <a:rPr lang="en-CA" sz="1400" i="1" smtClean="0">
                            <a:latin typeface="Cambria Math" panose="02040503050406030204" pitchFamily="18" charset="0"/>
                          </a:rPr>
                          <m:t>∗</m:t>
                        </m:r>
                      </m:sup>
                    </m:sSup>
                    <m:acc>
                      <m:accPr>
                        <m:chr m:val="̂"/>
                        <m:ctrlPr>
                          <a:rPr lang="en-CA" sz="1400" b="0" i="1" smtClean="0">
                            <a:latin typeface="Cambria Math" panose="02040503050406030204" pitchFamily="18" charset="0"/>
                          </a:rPr>
                        </m:ctrlPr>
                      </m:accPr>
                      <m:e>
                        <m:r>
                          <a:rPr lang="en-CA" sz="1400" b="0" i="1" smtClean="0">
                            <a:latin typeface="Cambria Math" panose="02040503050406030204" pitchFamily="18" charset="0"/>
                          </a:rPr>
                          <m:t>𝑎</m:t>
                        </m:r>
                      </m:e>
                    </m:acc>
                    <m:r>
                      <a:rPr lang="en-CA" sz="1400" i="1" smtClean="0">
                        <a:latin typeface="Cambria Math" panose="02040503050406030204" pitchFamily="18" charset="0"/>
                      </a:rPr>
                      <m:t>)</m:t>
                    </m:r>
                  </m:oMath>
                </a14:m>
                <a:r>
                  <a:rPr lang="en-US" sz="1400" dirty="0"/>
                  <a:t> </a:t>
                </a:r>
              </a:p>
              <a:p>
                <a:r>
                  <a:rPr lang="en-US" sz="1400" dirty="0"/>
                  <a:t>Defined by a complex amplitude </a:t>
                </a:r>
                <a14:m>
                  <m:oMath xmlns:m="http://schemas.openxmlformats.org/officeDocument/2006/math">
                    <m:r>
                      <a:rPr lang="en-CA" sz="1400" i="1" smtClean="0">
                        <a:latin typeface="Cambria Math" panose="02040503050406030204" pitchFamily="18" charset="0"/>
                      </a:rPr>
                      <m:t>𝛼</m:t>
                    </m:r>
                    <m:r>
                      <a:rPr lang="en-CA" sz="1400" i="1" smtClean="0">
                        <a:latin typeface="Cambria Math" panose="02040503050406030204" pitchFamily="18" charset="0"/>
                      </a:rPr>
                      <m:t>=</m:t>
                    </m:r>
                    <m:r>
                      <a:rPr lang="en-CA" sz="1400" i="1" smtClean="0">
                        <a:latin typeface="Cambria Math" panose="02040503050406030204" pitchFamily="18" charset="0"/>
                      </a:rPr>
                      <m:t>𝑥</m:t>
                    </m:r>
                    <m:r>
                      <a:rPr lang="en-CA" sz="1400" i="1" smtClean="0">
                        <a:latin typeface="Cambria Math" panose="02040503050406030204" pitchFamily="18" charset="0"/>
                      </a:rPr>
                      <m:t>+</m:t>
                    </m:r>
                    <m:r>
                      <a:rPr lang="en-CA" sz="1400" i="1" smtClean="0">
                        <a:latin typeface="Cambria Math" panose="02040503050406030204" pitchFamily="18" charset="0"/>
                      </a:rPr>
                      <m:t>𝑖𝑝</m:t>
                    </m:r>
                  </m:oMath>
                </a14:m>
                <a:endParaRPr lang="en-US" sz="1400" dirty="0"/>
              </a:p>
            </p:txBody>
          </p:sp>
        </mc:Choice>
        <mc:Fallback xmlns="">
          <p:sp>
            <p:nvSpPr>
              <p:cNvPr id="4" name="Text Placeholder 1">
                <a:extLst>
                  <a:ext uri="{FF2B5EF4-FFF2-40B4-BE49-F238E27FC236}">
                    <a16:creationId xmlns:a16="http://schemas.microsoft.com/office/drawing/2014/main" id="{3468A112-3495-9DBA-FE54-904ADF1AE7C3}"/>
                  </a:ext>
                </a:extLst>
              </p:cNvPr>
              <p:cNvSpPr txBox="1">
                <a:spLocks noRot="1" noChangeAspect="1" noMove="1" noResize="1" noEditPoints="1" noAdjustHandles="1" noChangeArrowheads="1" noChangeShapeType="1" noTextEdit="1"/>
              </p:cNvSpPr>
              <p:nvPr/>
            </p:nvSpPr>
            <p:spPr>
              <a:xfrm>
                <a:off x="4716016" y="973370"/>
                <a:ext cx="4032448" cy="1382356"/>
              </a:xfrm>
              <a:prstGeom prst="rect">
                <a:avLst/>
              </a:prstGeom>
              <a:blipFill>
                <a:blip r:embed="rId3"/>
                <a:stretch>
                  <a:fillRect l="-2830" t="-2727" r="-1258"/>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3ACFEC61-E3CC-9CAE-37DD-967E19709A5C}"/>
              </a:ext>
            </a:extLst>
          </p:cNvPr>
          <p:cNvGrpSpPr/>
          <p:nvPr/>
        </p:nvGrpSpPr>
        <p:grpSpPr>
          <a:xfrm>
            <a:off x="5143444" y="2130912"/>
            <a:ext cx="2774554" cy="2691257"/>
            <a:chOff x="449186" y="1908917"/>
            <a:chExt cx="3018489" cy="2927869"/>
          </a:xfrm>
        </p:grpSpPr>
        <p:pic>
          <p:nvPicPr>
            <p:cNvPr id="6" name="Picture 5">
              <a:extLst>
                <a:ext uri="{FF2B5EF4-FFF2-40B4-BE49-F238E27FC236}">
                  <a16:creationId xmlns:a16="http://schemas.microsoft.com/office/drawing/2014/main" id="{4A1F287E-5D04-C790-0937-4DF44324CA3F}"/>
                </a:ext>
              </a:extLst>
            </p:cNvPr>
            <p:cNvPicPr>
              <a:picLocks noChangeAspect="1"/>
            </p:cNvPicPr>
            <p:nvPr/>
          </p:nvPicPr>
          <p:blipFill rotWithShape="1">
            <a:blip r:embed="rId4"/>
            <a:srcRect t="3319"/>
            <a:stretch/>
          </p:blipFill>
          <p:spPr>
            <a:xfrm>
              <a:off x="449186" y="1918479"/>
              <a:ext cx="3018489" cy="291830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015265D-ACF4-5988-7D52-6C599C58ADEB}"/>
                    </a:ext>
                  </a:extLst>
                </p:cNvPr>
                <p:cNvSpPr txBox="1"/>
                <p:nvPr/>
              </p:nvSpPr>
              <p:spPr>
                <a:xfrm>
                  <a:off x="856782" y="1908917"/>
                  <a:ext cx="2088232" cy="307777"/>
                </a:xfrm>
                <a:prstGeom prst="rect">
                  <a:avLst/>
                </a:prstGeom>
                <a:solidFill>
                  <a:schemeClr val="bg1"/>
                </a:solidFill>
              </p:spPr>
              <p:txBody>
                <a:bodyPr wrap="square" rtlCol="0">
                  <a:spAutoFit/>
                </a:bodyPr>
                <a:lstStyle/>
                <a:p>
                  <a:pPr algn="ctr"/>
                  <a:r>
                    <a:rPr lang="en-US" sz="1200" dirty="0"/>
                    <a:t>Wigner function of </a:t>
                  </a:r>
                  <a14:m>
                    <m:oMath xmlns:m="http://schemas.openxmlformats.org/officeDocument/2006/math">
                      <m:d>
                        <m:dPr>
                          <m:begChr m:val="|"/>
                          <m:endChr m:val="⟩"/>
                          <m:ctrlPr>
                            <a:rPr lang="en-CA" sz="1200" i="1">
                              <a:latin typeface="Cambria Math" panose="02040503050406030204" pitchFamily="18" charset="0"/>
                            </a:rPr>
                          </m:ctrlPr>
                        </m:dPr>
                        <m:e>
                          <m:r>
                            <a:rPr lang="en-CA" sz="1200" i="1">
                              <a:latin typeface="Cambria Math" panose="02040503050406030204" pitchFamily="18" charset="0"/>
                            </a:rPr>
                            <m:t>𝛼</m:t>
                          </m:r>
                        </m:e>
                      </m:d>
                    </m:oMath>
                  </a14:m>
                  <a:endParaRPr lang="en-US" sz="1200" dirty="0"/>
                </a:p>
              </p:txBody>
            </p:sp>
          </mc:Choice>
          <mc:Fallback xmlns="">
            <p:sp>
              <p:nvSpPr>
                <p:cNvPr id="7" name="TextBox 6">
                  <a:extLst>
                    <a:ext uri="{FF2B5EF4-FFF2-40B4-BE49-F238E27FC236}">
                      <a16:creationId xmlns:a16="http://schemas.microsoft.com/office/drawing/2014/main" id="{5015265D-ACF4-5988-7D52-6C599C58ADEB}"/>
                    </a:ext>
                  </a:extLst>
                </p:cNvPr>
                <p:cNvSpPr txBox="1">
                  <a:spLocks noRot="1" noChangeAspect="1" noMove="1" noResize="1" noEditPoints="1" noAdjustHandles="1" noChangeArrowheads="1" noChangeShapeType="1" noTextEdit="1"/>
                </p:cNvSpPr>
                <p:nvPr/>
              </p:nvSpPr>
              <p:spPr>
                <a:xfrm>
                  <a:off x="856782" y="1908917"/>
                  <a:ext cx="2088232" cy="307777"/>
                </a:xfrm>
                <a:prstGeom prst="rect">
                  <a:avLst/>
                </a:prstGeom>
                <a:blipFill>
                  <a:blip r:embed="rId5"/>
                  <a:stretch>
                    <a:fillRect t="-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CA29AF0-F2C0-2562-6CC5-7057A1743FFB}"/>
                    </a:ext>
                  </a:extLst>
                </p:cNvPr>
                <p:cNvSpPr txBox="1"/>
                <p:nvPr/>
              </p:nvSpPr>
              <p:spPr>
                <a:xfrm>
                  <a:off x="1748756" y="3525981"/>
                  <a:ext cx="1196258" cy="3624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400" b="0" i="1" smtClean="0">
                            <a:latin typeface="Cambria Math" panose="02040503050406030204" pitchFamily="18" charset="0"/>
                          </a:rPr>
                          <m:t>𝛼</m:t>
                        </m:r>
                        <m:r>
                          <a:rPr lang="en-CA" sz="1400" b="0" i="1" smtClean="0">
                            <a:latin typeface="Cambria Math" panose="02040503050406030204" pitchFamily="18" charset="0"/>
                          </a:rPr>
                          <m:t>=6</m:t>
                        </m:r>
                        <m:rad>
                          <m:radPr>
                            <m:degHide m:val="on"/>
                            <m:ctrlPr>
                              <a:rPr lang="en-CA" sz="1400" b="0" i="1" smtClean="0">
                                <a:latin typeface="Cambria Math" panose="02040503050406030204" pitchFamily="18" charset="0"/>
                              </a:rPr>
                            </m:ctrlPr>
                          </m:radPr>
                          <m:deg/>
                          <m:e>
                            <m:r>
                              <a:rPr lang="en-CA" sz="1400" b="0" i="1" smtClean="0">
                                <a:latin typeface="Cambria Math" panose="02040503050406030204" pitchFamily="18" charset="0"/>
                              </a:rPr>
                              <m:t>2</m:t>
                            </m:r>
                          </m:e>
                        </m:rad>
                      </m:oMath>
                    </m:oMathPara>
                  </a14:m>
                  <a:endParaRPr lang="en-US" sz="1400" dirty="0"/>
                </a:p>
              </p:txBody>
            </p:sp>
          </mc:Choice>
          <mc:Fallback xmlns="">
            <p:sp>
              <p:nvSpPr>
                <p:cNvPr id="8" name="TextBox 7">
                  <a:extLst>
                    <a:ext uri="{FF2B5EF4-FFF2-40B4-BE49-F238E27FC236}">
                      <a16:creationId xmlns:a16="http://schemas.microsoft.com/office/drawing/2014/main" id="{2CA29AF0-F2C0-2562-6CC5-7057A1743FFB}"/>
                    </a:ext>
                  </a:extLst>
                </p:cNvPr>
                <p:cNvSpPr txBox="1">
                  <a:spLocks noRot="1" noChangeAspect="1" noMove="1" noResize="1" noEditPoints="1" noAdjustHandles="1" noChangeArrowheads="1" noChangeShapeType="1" noTextEdit="1"/>
                </p:cNvSpPr>
                <p:nvPr/>
              </p:nvSpPr>
              <p:spPr>
                <a:xfrm>
                  <a:off x="1748756" y="3525981"/>
                  <a:ext cx="1196258" cy="362460"/>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8D1B753-8EBA-381D-9512-E21FA865C97F}"/>
                  </a:ext>
                </a:extLst>
              </p:cNvPr>
              <p:cNvSpPr txBox="1"/>
              <p:nvPr/>
            </p:nvSpPr>
            <p:spPr>
              <a:xfrm>
                <a:off x="2195736" y="3676158"/>
                <a:ext cx="1125886" cy="5486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400" b="0" i="1" smtClean="0">
                          <a:solidFill>
                            <a:schemeClr val="bg1"/>
                          </a:solidFill>
                          <a:latin typeface="Cambria Math" panose="02040503050406030204" pitchFamily="18" charset="0"/>
                        </a:rPr>
                        <m:t>𝑞</m:t>
                      </m:r>
                      <m:d>
                        <m:dPr>
                          <m:ctrlPr>
                            <a:rPr lang="en-CA" sz="1400" b="0" i="1" smtClean="0">
                              <a:solidFill>
                                <a:schemeClr val="bg1"/>
                              </a:solidFill>
                              <a:latin typeface="Cambria Math" panose="02040503050406030204" pitchFamily="18" charset="0"/>
                            </a:rPr>
                          </m:ctrlPr>
                        </m:dPr>
                        <m:e>
                          <m:r>
                            <a:rPr lang="en-CA" sz="1400" b="0" i="1" smtClean="0">
                              <a:solidFill>
                                <a:schemeClr val="bg1"/>
                              </a:solidFill>
                              <a:latin typeface="Cambria Math" panose="02040503050406030204" pitchFamily="18" charset="0"/>
                            </a:rPr>
                            <m:t>0</m:t>
                          </m:r>
                        </m:e>
                      </m:d>
                      <m:r>
                        <a:rPr lang="en-CA" sz="1400" b="0" i="1" smtClean="0">
                          <a:solidFill>
                            <a:schemeClr val="bg1"/>
                          </a:solidFill>
                          <a:latin typeface="Cambria Math" panose="02040503050406030204" pitchFamily="18" charset="0"/>
                        </a:rPr>
                        <m:t>=6</m:t>
                      </m:r>
                      <m:rad>
                        <m:radPr>
                          <m:degHide m:val="on"/>
                          <m:ctrlPr>
                            <a:rPr lang="en-CA" sz="1400" b="0" i="1" smtClean="0">
                              <a:solidFill>
                                <a:schemeClr val="bg1"/>
                              </a:solidFill>
                              <a:latin typeface="Cambria Math" panose="02040503050406030204" pitchFamily="18" charset="0"/>
                            </a:rPr>
                          </m:ctrlPr>
                        </m:radPr>
                        <m:deg/>
                        <m:e>
                          <m:r>
                            <a:rPr lang="en-CA" sz="1400" b="0" i="1" smtClean="0">
                              <a:solidFill>
                                <a:schemeClr val="bg1"/>
                              </a:solidFill>
                              <a:latin typeface="Cambria Math" panose="02040503050406030204" pitchFamily="18" charset="0"/>
                            </a:rPr>
                            <m:t>2</m:t>
                          </m:r>
                        </m:e>
                      </m:rad>
                    </m:oMath>
                  </m:oMathPara>
                </a14:m>
                <a:endParaRPr lang="en-CA" sz="1400" b="0"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CA" sz="1400" b="0" i="1" smtClean="0">
                          <a:solidFill>
                            <a:schemeClr val="bg1"/>
                          </a:solidFill>
                          <a:latin typeface="Cambria Math" panose="02040503050406030204" pitchFamily="18" charset="0"/>
                        </a:rPr>
                        <m:t>𝑝</m:t>
                      </m:r>
                      <m:d>
                        <m:dPr>
                          <m:ctrlPr>
                            <a:rPr lang="en-CA" sz="1400" b="0" i="1" smtClean="0">
                              <a:solidFill>
                                <a:schemeClr val="bg1"/>
                              </a:solidFill>
                              <a:latin typeface="Cambria Math" panose="02040503050406030204" pitchFamily="18" charset="0"/>
                            </a:rPr>
                          </m:ctrlPr>
                        </m:dPr>
                        <m:e>
                          <m:r>
                            <a:rPr lang="en-CA" sz="1400" b="0" i="1" smtClean="0">
                              <a:solidFill>
                                <a:schemeClr val="bg1"/>
                              </a:solidFill>
                              <a:latin typeface="Cambria Math" panose="02040503050406030204" pitchFamily="18" charset="0"/>
                            </a:rPr>
                            <m:t>0</m:t>
                          </m:r>
                        </m:e>
                      </m:d>
                      <m:r>
                        <a:rPr lang="en-CA" sz="1400" b="0" i="1" smtClean="0">
                          <a:solidFill>
                            <a:schemeClr val="bg1"/>
                          </a:solidFill>
                          <a:latin typeface="Cambria Math" panose="02040503050406030204" pitchFamily="18" charset="0"/>
                        </a:rPr>
                        <m:t>=0</m:t>
                      </m:r>
                    </m:oMath>
                  </m:oMathPara>
                </a14:m>
                <a:endParaRPr lang="en-US" sz="1400" dirty="0">
                  <a:solidFill>
                    <a:schemeClr val="bg1"/>
                  </a:solidFill>
                </a:endParaRPr>
              </a:p>
            </p:txBody>
          </p:sp>
        </mc:Choice>
        <mc:Fallback xmlns="">
          <p:sp>
            <p:nvSpPr>
              <p:cNvPr id="16" name="TextBox 15">
                <a:extLst>
                  <a:ext uri="{FF2B5EF4-FFF2-40B4-BE49-F238E27FC236}">
                    <a16:creationId xmlns:a16="http://schemas.microsoft.com/office/drawing/2014/main" id="{28D1B753-8EBA-381D-9512-E21FA865C97F}"/>
                  </a:ext>
                </a:extLst>
              </p:cNvPr>
              <p:cNvSpPr txBox="1">
                <a:spLocks noRot="1" noChangeAspect="1" noMove="1" noResize="1" noEditPoints="1" noAdjustHandles="1" noChangeArrowheads="1" noChangeShapeType="1" noTextEdit="1"/>
              </p:cNvSpPr>
              <p:nvPr/>
            </p:nvSpPr>
            <p:spPr>
              <a:xfrm>
                <a:off x="2195736" y="3676158"/>
                <a:ext cx="1125886" cy="548612"/>
              </a:xfrm>
              <a:prstGeom prst="rect">
                <a:avLst/>
              </a:prstGeom>
              <a:blipFill>
                <a:blip r:embed="rId7"/>
                <a:stretch>
                  <a:fillRect b="-2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FAC8DC3-C9F8-657E-C5F5-C66CCDA4D268}"/>
                  </a:ext>
                </a:extLst>
              </p:cNvPr>
              <p:cNvSpPr txBox="1"/>
              <p:nvPr/>
            </p:nvSpPr>
            <p:spPr>
              <a:xfrm>
                <a:off x="2348136" y="3828558"/>
                <a:ext cx="1125886" cy="5486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400" b="0" i="1" smtClean="0">
                          <a:solidFill>
                            <a:schemeClr val="bg1"/>
                          </a:solidFill>
                          <a:latin typeface="Cambria Math" panose="02040503050406030204" pitchFamily="18" charset="0"/>
                        </a:rPr>
                        <m:t>𝑞</m:t>
                      </m:r>
                      <m:d>
                        <m:dPr>
                          <m:ctrlPr>
                            <a:rPr lang="en-CA" sz="1400" b="0" i="1" smtClean="0">
                              <a:solidFill>
                                <a:schemeClr val="bg1"/>
                              </a:solidFill>
                              <a:latin typeface="Cambria Math" panose="02040503050406030204" pitchFamily="18" charset="0"/>
                            </a:rPr>
                          </m:ctrlPr>
                        </m:dPr>
                        <m:e>
                          <m:r>
                            <a:rPr lang="en-CA" sz="1400" b="0" i="1" smtClean="0">
                              <a:solidFill>
                                <a:schemeClr val="bg1"/>
                              </a:solidFill>
                              <a:latin typeface="Cambria Math" panose="02040503050406030204" pitchFamily="18" charset="0"/>
                            </a:rPr>
                            <m:t>0</m:t>
                          </m:r>
                        </m:e>
                      </m:d>
                      <m:r>
                        <a:rPr lang="en-CA" sz="1400" b="0" i="1" smtClean="0">
                          <a:solidFill>
                            <a:schemeClr val="bg1"/>
                          </a:solidFill>
                          <a:latin typeface="Cambria Math" panose="02040503050406030204" pitchFamily="18" charset="0"/>
                        </a:rPr>
                        <m:t>=6</m:t>
                      </m:r>
                      <m:rad>
                        <m:radPr>
                          <m:degHide m:val="on"/>
                          <m:ctrlPr>
                            <a:rPr lang="en-CA" sz="1400" b="0" i="1" smtClean="0">
                              <a:solidFill>
                                <a:schemeClr val="bg1"/>
                              </a:solidFill>
                              <a:latin typeface="Cambria Math" panose="02040503050406030204" pitchFamily="18" charset="0"/>
                            </a:rPr>
                          </m:ctrlPr>
                        </m:radPr>
                        <m:deg/>
                        <m:e>
                          <m:r>
                            <a:rPr lang="en-CA" sz="1400" b="0" i="1" smtClean="0">
                              <a:solidFill>
                                <a:schemeClr val="bg1"/>
                              </a:solidFill>
                              <a:latin typeface="Cambria Math" panose="02040503050406030204" pitchFamily="18" charset="0"/>
                            </a:rPr>
                            <m:t>2</m:t>
                          </m:r>
                        </m:e>
                      </m:rad>
                    </m:oMath>
                  </m:oMathPara>
                </a14:m>
                <a:endParaRPr lang="en-CA" sz="1400" b="0"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CA" sz="1400" b="0" i="1" smtClean="0">
                          <a:solidFill>
                            <a:schemeClr val="bg1"/>
                          </a:solidFill>
                          <a:latin typeface="Cambria Math" panose="02040503050406030204" pitchFamily="18" charset="0"/>
                        </a:rPr>
                        <m:t>𝑝</m:t>
                      </m:r>
                      <m:d>
                        <m:dPr>
                          <m:ctrlPr>
                            <a:rPr lang="en-CA" sz="1400" b="0" i="1" smtClean="0">
                              <a:solidFill>
                                <a:schemeClr val="bg1"/>
                              </a:solidFill>
                              <a:latin typeface="Cambria Math" panose="02040503050406030204" pitchFamily="18" charset="0"/>
                            </a:rPr>
                          </m:ctrlPr>
                        </m:dPr>
                        <m:e>
                          <m:r>
                            <a:rPr lang="en-CA" sz="1400" b="0" i="1" smtClean="0">
                              <a:solidFill>
                                <a:schemeClr val="bg1"/>
                              </a:solidFill>
                              <a:latin typeface="Cambria Math" panose="02040503050406030204" pitchFamily="18" charset="0"/>
                            </a:rPr>
                            <m:t>0</m:t>
                          </m:r>
                        </m:e>
                      </m:d>
                      <m:r>
                        <a:rPr lang="en-CA" sz="1400" b="0" i="1" smtClean="0">
                          <a:solidFill>
                            <a:schemeClr val="bg1"/>
                          </a:solidFill>
                          <a:latin typeface="Cambria Math" panose="02040503050406030204" pitchFamily="18" charset="0"/>
                        </a:rPr>
                        <m:t>=0</m:t>
                      </m:r>
                    </m:oMath>
                  </m:oMathPara>
                </a14:m>
                <a:endParaRPr lang="en-US" sz="1400" dirty="0">
                  <a:solidFill>
                    <a:schemeClr val="bg1"/>
                  </a:solidFill>
                </a:endParaRPr>
              </a:p>
            </p:txBody>
          </p:sp>
        </mc:Choice>
        <mc:Fallback xmlns="">
          <p:sp>
            <p:nvSpPr>
              <p:cNvPr id="21" name="TextBox 20">
                <a:extLst>
                  <a:ext uri="{FF2B5EF4-FFF2-40B4-BE49-F238E27FC236}">
                    <a16:creationId xmlns:a16="http://schemas.microsoft.com/office/drawing/2014/main" id="{3FAC8DC3-C9F8-657E-C5F5-C66CCDA4D268}"/>
                  </a:ext>
                </a:extLst>
              </p:cNvPr>
              <p:cNvSpPr txBox="1">
                <a:spLocks noRot="1" noChangeAspect="1" noMove="1" noResize="1" noEditPoints="1" noAdjustHandles="1" noChangeArrowheads="1" noChangeShapeType="1" noTextEdit="1"/>
              </p:cNvSpPr>
              <p:nvPr/>
            </p:nvSpPr>
            <p:spPr>
              <a:xfrm>
                <a:off x="2348136" y="3828558"/>
                <a:ext cx="1125886" cy="548612"/>
              </a:xfrm>
              <a:prstGeom prst="rect">
                <a:avLst/>
              </a:prstGeom>
              <a:blipFill>
                <a:blip r:embed="rId7"/>
                <a:stretch>
                  <a:fillRect b="-2273"/>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8054E0AE-077E-8309-1D13-6610AE302457}"/>
              </a:ext>
            </a:extLst>
          </p:cNvPr>
          <p:cNvGrpSpPr/>
          <p:nvPr/>
        </p:nvGrpSpPr>
        <p:grpSpPr>
          <a:xfrm>
            <a:off x="438954" y="987574"/>
            <a:ext cx="3888432" cy="3757200"/>
            <a:chOff x="438954" y="987574"/>
            <a:chExt cx="3888432" cy="3757200"/>
          </a:xfrm>
        </p:grpSpPr>
        <p:pic>
          <p:nvPicPr>
            <p:cNvPr id="27" name="Picture 26">
              <a:extLst>
                <a:ext uri="{FF2B5EF4-FFF2-40B4-BE49-F238E27FC236}">
                  <a16:creationId xmlns:a16="http://schemas.microsoft.com/office/drawing/2014/main" id="{29709309-31CB-1FB3-20DC-DB4C63327754}"/>
                </a:ext>
              </a:extLst>
            </p:cNvPr>
            <p:cNvPicPr>
              <a:picLocks noChangeAspect="1"/>
            </p:cNvPicPr>
            <p:nvPr/>
          </p:nvPicPr>
          <p:blipFill rotWithShape="1">
            <a:blip r:embed="rId8"/>
            <a:srcRect l="2800" t="6601" r="2001" b="6601"/>
            <a:stretch/>
          </p:blipFill>
          <p:spPr>
            <a:xfrm>
              <a:off x="1024925" y="2267974"/>
              <a:ext cx="2716490" cy="2476800"/>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66A70C2-6361-A4EC-DDC9-46FB8B62EE4E}"/>
                    </a:ext>
                  </a:extLst>
                </p:cNvPr>
                <p:cNvSpPr txBox="1"/>
                <p:nvPr/>
              </p:nvSpPr>
              <p:spPr>
                <a:xfrm>
                  <a:off x="1331641" y="2139702"/>
                  <a:ext cx="2088231" cy="276999"/>
                </a:xfrm>
                <a:prstGeom prst="rect">
                  <a:avLst/>
                </a:prstGeom>
                <a:solidFill>
                  <a:schemeClr val="bg1"/>
                </a:solidFill>
              </p:spPr>
              <p:txBody>
                <a:bodyPr wrap="square" rtlCol="0">
                  <a:spAutoFit/>
                </a:bodyPr>
                <a:lstStyle/>
                <a:p>
                  <a:pPr algn="ctr"/>
                  <a:r>
                    <a:rPr lang="en-US" sz="1200" dirty="0"/>
                    <a:t>Phase diagram at </a:t>
                  </a:r>
                  <a14:m>
                    <m:oMath xmlns:m="http://schemas.openxmlformats.org/officeDocument/2006/math">
                      <m:r>
                        <a:rPr lang="en-CA" sz="1200" b="0" i="1" smtClean="0">
                          <a:latin typeface="Cambria Math" panose="02040503050406030204" pitchFamily="18" charset="0"/>
                        </a:rPr>
                        <m:t>𝑡</m:t>
                      </m:r>
                      <m:r>
                        <a:rPr lang="en-CA" sz="1200" b="0" i="1" smtClean="0">
                          <a:latin typeface="Cambria Math" panose="02040503050406030204" pitchFamily="18" charset="0"/>
                        </a:rPr>
                        <m:t>=0</m:t>
                      </m:r>
                    </m:oMath>
                  </a14:m>
                  <a:endParaRPr lang="en-US" sz="1200" dirty="0"/>
                </a:p>
              </p:txBody>
            </p:sp>
          </mc:Choice>
          <mc:Fallback xmlns="">
            <p:sp>
              <p:nvSpPr>
                <p:cNvPr id="28" name="TextBox 27">
                  <a:extLst>
                    <a:ext uri="{FF2B5EF4-FFF2-40B4-BE49-F238E27FC236}">
                      <a16:creationId xmlns:a16="http://schemas.microsoft.com/office/drawing/2014/main" id="{D66A70C2-6361-A4EC-DDC9-46FB8B62EE4E}"/>
                    </a:ext>
                  </a:extLst>
                </p:cNvPr>
                <p:cNvSpPr txBox="1">
                  <a:spLocks noRot="1" noChangeAspect="1" noMove="1" noResize="1" noEditPoints="1" noAdjustHandles="1" noChangeArrowheads="1" noChangeShapeType="1" noTextEdit="1"/>
                </p:cNvSpPr>
                <p:nvPr/>
              </p:nvSpPr>
              <p:spPr>
                <a:xfrm>
                  <a:off x="1331641" y="2139702"/>
                  <a:ext cx="2088231" cy="276999"/>
                </a:xfrm>
                <a:prstGeom prst="rect">
                  <a:avLst/>
                </a:prstGeom>
                <a:blipFill>
                  <a:blip r:embed="rId9"/>
                  <a:stretch>
                    <a:fillRect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 Placeholder 1">
                  <a:extLst>
                    <a:ext uri="{FF2B5EF4-FFF2-40B4-BE49-F238E27FC236}">
                      <a16:creationId xmlns:a16="http://schemas.microsoft.com/office/drawing/2014/main" id="{FA82B75C-590F-465E-AC47-395AC1BB92D6}"/>
                    </a:ext>
                  </a:extLst>
                </p:cNvPr>
                <p:cNvSpPr txBox="1">
                  <a:spLocks/>
                </p:cNvSpPr>
                <p:nvPr/>
              </p:nvSpPr>
              <p:spPr>
                <a:xfrm>
                  <a:off x="438954" y="987574"/>
                  <a:ext cx="3888432" cy="1311056"/>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chemeClr val="tx1"/>
                      </a:solidFill>
                      <a:latin typeface="+mn-lt"/>
                      <a:ea typeface="MS PGothic" panose="020B0600070205080204" pitchFamily="34" charset="-128"/>
                      <a:cs typeface="ＭＳ Ｐゴシック"/>
                    </a:defRPr>
                  </a:lvl1pPr>
                  <a:lvl2pPr marL="0" indent="-180000" algn="l" defTabSz="457200" rtl="0" eaLnBrk="0" fontAlgn="base" hangingPunct="0">
                    <a:lnSpc>
                      <a:spcPct val="130000"/>
                    </a:lnSpc>
                    <a:spcBef>
                      <a:spcPts val="0"/>
                    </a:spcBef>
                    <a:spcAft>
                      <a:spcPct val="0"/>
                    </a:spcAft>
                    <a:buFont typeface="Arial"/>
                    <a:buChar char="•"/>
                    <a:defRPr sz="1500" kern="1200">
                      <a:solidFill>
                        <a:schemeClr val="tx1"/>
                      </a:solidFill>
                      <a:latin typeface="+mn-lt"/>
                      <a:ea typeface="MS PGothic" panose="020B0600070205080204" pitchFamily="34" charset="-128"/>
                      <a:cs typeface="ＭＳ Ｐゴシック"/>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ＭＳ Ｐゴシック"/>
                    </a:defRPr>
                  </a:lvl3pPr>
                  <a:lvl4pPr marL="900000" indent="-180000" algn="l" defTabSz="457200" rtl="0" eaLnBrk="0" fontAlgn="base" hangingPunct="0">
                    <a:lnSpc>
                      <a:spcPct val="130000"/>
                    </a:lnSpc>
                    <a:spcBef>
                      <a:spcPts val="0"/>
                    </a:spcBef>
                    <a:spcAft>
                      <a:spcPct val="0"/>
                    </a:spcAft>
                    <a:buFont typeface="Arial"/>
                    <a:buChar char="•"/>
                    <a:defRPr sz="1500" kern="1200">
                      <a:solidFill>
                        <a:schemeClr val="tx1"/>
                      </a:solidFill>
                      <a:latin typeface="+mn-lt"/>
                      <a:ea typeface="MS PGothic" panose="020B0600070205080204" pitchFamily="34" charset="-128"/>
                      <a:cs typeface="ＭＳ Ｐゴシック"/>
                    </a:defRPr>
                  </a:lvl4pPr>
                  <a:lvl5pPr marL="1260000" indent="-180000" algn="l" defTabSz="457200" rtl="0" eaLnBrk="0" fontAlgn="base" hangingPunct="0">
                    <a:lnSpc>
                      <a:spcPct val="130000"/>
                    </a:lnSpc>
                    <a:spcBef>
                      <a:spcPts val="0"/>
                    </a:spcBef>
                    <a:spcAft>
                      <a:spcPct val="0"/>
                    </a:spcAft>
                    <a:buFont typeface="Arial"/>
                    <a:buChar char="•"/>
                    <a:defRPr sz="15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u="sng" dirty="0"/>
                    <a:t>Classical oscillators</a:t>
                  </a:r>
                </a:p>
                <a:p>
                  <a:pPr algn="ctr"/>
                  <a:r>
                    <a:rPr lang="en-US" sz="1400" dirty="0"/>
                    <a:t>10</a:t>
                  </a:r>
                  <a:r>
                    <a:rPr lang="en-US" sz="1400" baseline="30000" dirty="0"/>
                    <a:t>5</a:t>
                  </a:r>
                  <a:r>
                    <a:rPr lang="en-US" sz="1400" dirty="0"/>
                    <a:t> oscillators sampled from the distribution:</a:t>
                  </a:r>
                  <a:endParaRPr lang="en-CA" sz="1400" b="0" dirty="0"/>
                </a:p>
                <a:p>
                  <a:pPr algn="ctr"/>
                  <a14:m>
                    <m:oMathPara xmlns:m="http://schemas.openxmlformats.org/officeDocument/2006/math">
                      <m:oMathParaPr>
                        <m:jc m:val="centerGroup"/>
                      </m:oMathParaPr>
                      <m:oMath xmlns:m="http://schemas.openxmlformats.org/officeDocument/2006/math">
                        <m:r>
                          <a:rPr lang="en-CA" sz="1200" b="0" i="1" smtClean="0">
                            <a:latin typeface="Cambria Math" panose="02040503050406030204" pitchFamily="18" charset="0"/>
                          </a:rPr>
                          <m:t>𝑃</m:t>
                        </m:r>
                        <m:d>
                          <m:dPr>
                            <m:begChr m:val="["/>
                            <m:endChr m:val="]"/>
                            <m:ctrlPr>
                              <a:rPr lang="en-CA" sz="1200" b="0" i="1" smtClean="0">
                                <a:latin typeface="Cambria Math" panose="02040503050406030204" pitchFamily="18" charset="0"/>
                              </a:rPr>
                            </m:ctrlPr>
                          </m:dPr>
                          <m:e>
                            <m:r>
                              <a:rPr lang="en-CA" sz="1200" b="0" i="1" smtClean="0">
                                <a:latin typeface="Cambria Math" panose="02040503050406030204" pitchFamily="18" charset="0"/>
                              </a:rPr>
                              <m:t>𝑞</m:t>
                            </m:r>
                            <m:d>
                              <m:dPr>
                                <m:ctrlPr>
                                  <a:rPr lang="en-CA" sz="1200" b="0" i="1" smtClean="0">
                                    <a:latin typeface="Cambria Math" panose="02040503050406030204" pitchFamily="18" charset="0"/>
                                  </a:rPr>
                                </m:ctrlPr>
                              </m:dPr>
                              <m:e>
                                <m:r>
                                  <a:rPr lang="en-CA" sz="1200" b="0" i="1" smtClean="0">
                                    <a:latin typeface="Cambria Math" panose="02040503050406030204" pitchFamily="18" charset="0"/>
                                  </a:rPr>
                                  <m:t>0</m:t>
                                </m:r>
                              </m:e>
                            </m:d>
                            <m:r>
                              <a:rPr lang="en-CA" sz="1200" b="0" i="1" smtClean="0">
                                <a:latin typeface="Cambria Math" panose="02040503050406030204" pitchFamily="18" charset="0"/>
                              </a:rPr>
                              <m:t>, </m:t>
                            </m:r>
                            <m:r>
                              <a:rPr lang="en-CA" sz="1200" b="0" i="1" smtClean="0">
                                <a:latin typeface="Cambria Math" panose="02040503050406030204" pitchFamily="18" charset="0"/>
                              </a:rPr>
                              <m:t>𝑝</m:t>
                            </m:r>
                            <m:d>
                              <m:dPr>
                                <m:ctrlPr>
                                  <a:rPr lang="en-CA" sz="1200" b="0" i="1" smtClean="0">
                                    <a:latin typeface="Cambria Math" panose="02040503050406030204" pitchFamily="18" charset="0"/>
                                  </a:rPr>
                                </m:ctrlPr>
                              </m:dPr>
                              <m:e>
                                <m:r>
                                  <a:rPr lang="en-CA" sz="1200" b="0" i="1" smtClean="0">
                                    <a:latin typeface="Cambria Math" panose="02040503050406030204" pitchFamily="18" charset="0"/>
                                  </a:rPr>
                                  <m:t>0</m:t>
                                </m:r>
                              </m:e>
                            </m:d>
                          </m:e>
                        </m:d>
                        <m:r>
                          <a:rPr lang="en-CA" sz="1200" b="0" i="1" smtClean="0">
                            <a:latin typeface="Cambria Math" panose="02040503050406030204" pitchFamily="18" charset="0"/>
                          </a:rPr>
                          <m:t>=</m:t>
                        </m:r>
                        <m:f>
                          <m:fPr>
                            <m:ctrlPr>
                              <a:rPr lang="en-CA" sz="1200" b="0" i="1" smtClean="0">
                                <a:latin typeface="Cambria Math" panose="02040503050406030204" pitchFamily="18" charset="0"/>
                              </a:rPr>
                            </m:ctrlPr>
                          </m:fPr>
                          <m:num>
                            <m:r>
                              <a:rPr lang="en-CA" sz="1200" b="0" i="1" smtClean="0">
                                <a:latin typeface="Cambria Math" panose="02040503050406030204" pitchFamily="18" charset="0"/>
                              </a:rPr>
                              <m:t>1</m:t>
                            </m:r>
                          </m:num>
                          <m:den>
                            <m:r>
                              <a:rPr lang="en-CA" sz="1200" b="0" i="1" smtClean="0">
                                <a:latin typeface="Cambria Math" panose="02040503050406030204" pitchFamily="18" charset="0"/>
                              </a:rPr>
                              <m:t>𝜋</m:t>
                            </m:r>
                          </m:den>
                        </m:f>
                        <m:sSup>
                          <m:sSupPr>
                            <m:ctrlPr>
                              <a:rPr lang="en-CA" sz="1200" b="0" i="1" smtClean="0">
                                <a:latin typeface="Cambria Math" panose="02040503050406030204" pitchFamily="18" charset="0"/>
                              </a:rPr>
                            </m:ctrlPr>
                          </m:sSupPr>
                          <m:e>
                            <m:r>
                              <a:rPr lang="en-CA" sz="1200" b="0" i="1" smtClean="0">
                                <a:latin typeface="Cambria Math" panose="02040503050406030204" pitchFamily="18" charset="0"/>
                              </a:rPr>
                              <m:t>𝑒</m:t>
                            </m:r>
                          </m:e>
                          <m:sup>
                            <m:r>
                              <a:rPr lang="en-CA" sz="1200" b="0" i="1" smtClean="0">
                                <a:latin typeface="Cambria Math" panose="02040503050406030204" pitchFamily="18" charset="0"/>
                              </a:rPr>
                              <m:t>−</m:t>
                            </m:r>
                            <m:f>
                              <m:fPr>
                                <m:ctrlPr>
                                  <a:rPr lang="en-CA" sz="1200" b="0" i="1" smtClean="0">
                                    <a:latin typeface="Cambria Math" panose="02040503050406030204" pitchFamily="18" charset="0"/>
                                  </a:rPr>
                                </m:ctrlPr>
                              </m:fPr>
                              <m:num>
                                <m:sSup>
                                  <m:sSupPr>
                                    <m:ctrlPr>
                                      <a:rPr lang="en-CA" sz="1200" b="0" i="1" smtClean="0">
                                        <a:latin typeface="Cambria Math" panose="02040503050406030204" pitchFamily="18" charset="0"/>
                                      </a:rPr>
                                    </m:ctrlPr>
                                  </m:sSupPr>
                                  <m:e>
                                    <m:d>
                                      <m:dPr>
                                        <m:begChr m:val="["/>
                                        <m:endChr m:val="]"/>
                                        <m:ctrlPr>
                                          <a:rPr lang="en-CA" sz="1200" b="0" i="1" smtClean="0">
                                            <a:latin typeface="Cambria Math" panose="02040503050406030204" pitchFamily="18" charset="0"/>
                                          </a:rPr>
                                        </m:ctrlPr>
                                      </m:dPr>
                                      <m:e>
                                        <m:r>
                                          <a:rPr lang="en-CA" sz="1200" b="0" i="1" smtClean="0">
                                            <a:latin typeface="Cambria Math" panose="02040503050406030204" pitchFamily="18" charset="0"/>
                                          </a:rPr>
                                          <m:t>𝑞</m:t>
                                        </m:r>
                                        <m:d>
                                          <m:dPr>
                                            <m:ctrlPr>
                                              <a:rPr lang="en-CA" sz="1200" b="0" i="1" smtClean="0">
                                                <a:latin typeface="Cambria Math" panose="02040503050406030204" pitchFamily="18" charset="0"/>
                                              </a:rPr>
                                            </m:ctrlPr>
                                          </m:dPr>
                                          <m:e>
                                            <m:r>
                                              <a:rPr lang="en-CA" sz="1200" b="0" i="1" smtClean="0">
                                                <a:latin typeface="Cambria Math" panose="02040503050406030204" pitchFamily="18" charset="0"/>
                                              </a:rPr>
                                              <m:t>0</m:t>
                                            </m:r>
                                          </m:e>
                                        </m:d>
                                        <m:r>
                                          <a:rPr lang="en-CA" sz="1200" b="0" i="1" smtClean="0">
                                            <a:latin typeface="Cambria Math" panose="02040503050406030204" pitchFamily="18" charset="0"/>
                                          </a:rPr>
                                          <m:t>−</m:t>
                                        </m:r>
                                        <m:sSub>
                                          <m:sSubPr>
                                            <m:ctrlPr>
                                              <a:rPr lang="en-CA" sz="1200" b="0" i="1" smtClean="0">
                                                <a:latin typeface="Cambria Math" panose="02040503050406030204" pitchFamily="18" charset="0"/>
                                              </a:rPr>
                                            </m:ctrlPr>
                                          </m:sSubPr>
                                          <m:e>
                                            <m:r>
                                              <a:rPr lang="en-CA" sz="1200" b="0" i="1" smtClean="0">
                                                <a:latin typeface="Cambria Math" panose="02040503050406030204" pitchFamily="18" charset="0"/>
                                              </a:rPr>
                                              <m:t>𝑞</m:t>
                                            </m:r>
                                          </m:e>
                                          <m:sub>
                                            <m:r>
                                              <a:rPr lang="en-CA" sz="1200" b="0" i="1" smtClean="0">
                                                <a:latin typeface="Cambria Math" panose="02040503050406030204" pitchFamily="18" charset="0"/>
                                              </a:rPr>
                                              <m:t>0</m:t>
                                            </m:r>
                                          </m:sub>
                                        </m:sSub>
                                      </m:e>
                                    </m:d>
                                  </m:e>
                                  <m:sup>
                                    <m:r>
                                      <a:rPr lang="en-CA" sz="1200" b="0" i="1" smtClean="0">
                                        <a:latin typeface="Cambria Math" panose="02040503050406030204" pitchFamily="18" charset="0"/>
                                      </a:rPr>
                                      <m:t>2</m:t>
                                    </m:r>
                                  </m:sup>
                                </m:sSup>
                              </m:num>
                              <m:den>
                                <m:r>
                                  <a:rPr lang="en-CA" sz="1200" b="0" i="1" smtClean="0">
                                    <a:latin typeface="Cambria Math" panose="02040503050406030204" pitchFamily="18" charset="0"/>
                                  </a:rPr>
                                  <m:t>2</m:t>
                                </m:r>
                                <m:sSubSup>
                                  <m:sSubSupPr>
                                    <m:ctrlPr>
                                      <a:rPr lang="en-CA" sz="1200" b="0" i="1" smtClean="0">
                                        <a:latin typeface="Cambria Math" panose="02040503050406030204" pitchFamily="18" charset="0"/>
                                      </a:rPr>
                                    </m:ctrlPr>
                                  </m:sSubSupPr>
                                  <m:e>
                                    <m:r>
                                      <a:rPr lang="en-CA" sz="1200" b="0" i="1" smtClean="0">
                                        <a:latin typeface="Cambria Math" panose="02040503050406030204" pitchFamily="18" charset="0"/>
                                      </a:rPr>
                                      <m:t>𝜎</m:t>
                                    </m:r>
                                  </m:e>
                                  <m:sub>
                                    <m:r>
                                      <a:rPr lang="en-CA" sz="1200" b="0" i="1" smtClean="0">
                                        <a:latin typeface="Cambria Math" panose="02040503050406030204" pitchFamily="18" charset="0"/>
                                      </a:rPr>
                                      <m:t>𝑞</m:t>
                                    </m:r>
                                  </m:sub>
                                  <m:sup>
                                    <m:r>
                                      <a:rPr lang="en-CA" sz="1200" b="0" i="1" smtClean="0">
                                        <a:latin typeface="Cambria Math" panose="02040503050406030204" pitchFamily="18" charset="0"/>
                                      </a:rPr>
                                      <m:t>2</m:t>
                                    </m:r>
                                  </m:sup>
                                </m:sSubSup>
                              </m:den>
                            </m:f>
                          </m:sup>
                        </m:sSup>
                        <m:sSup>
                          <m:sSupPr>
                            <m:ctrlPr>
                              <a:rPr lang="en-CA" sz="1200" i="1">
                                <a:latin typeface="Cambria Math" panose="02040503050406030204" pitchFamily="18" charset="0"/>
                              </a:rPr>
                            </m:ctrlPr>
                          </m:sSupPr>
                          <m:e>
                            <m:r>
                              <a:rPr lang="en-CA" sz="1200" i="1">
                                <a:latin typeface="Cambria Math" panose="02040503050406030204" pitchFamily="18" charset="0"/>
                              </a:rPr>
                              <m:t>𝑒</m:t>
                            </m:r>
                          </m:e>
                          <m:sup>
                            <m:r>
                              <a:rPr lang="en-CA" sz="1200" i="1">
                                <a:latin typeface="Cambria Math" panose="02040503050406030204" pitchFamily="18" charset="0"/>
                              </a:rPr>
                              <m:t>−</m:t>
                            </m:r>
                            <m:f>
                              <m:fPr>
                                <m:ctrlPr>
                                  <a:rPr lang="en-CA" sz="1200" i="1">
                                    <a:latin typeface="Cambria Math" panose="02040503050406030204" pitchFamily="18" charset="0"/>
                                  </a:rPr>
                                </m:ctrlPr>
                              </m:fPr>
                              <m:num>
                                <m:sSup>
                                  <m:sSupPr>
                                    <m:ctrlPr>
                                      <a:rPr lang="en-CA" sz="1200" i="1">
                                        <a:latin typeface="Cambria Math" panose="02040503050406030204" pitchFamily="18" charset="0"/>
                                      </a:rPr>
                                    </m:ctrlPr>
                                  </m:sSupPr>
                                  <m:e>
                                    <m:d>
                                      <m:dPr>
                                        <m:begChr m:val="["/>
                                        <m:endChr m:val="]"/>
                                        <m:ctrlPr>
                                          <a:rPr lang="en-CA" sz="1200" i="1">
                                            <a:latin typeface="Cambria Math" panose="02040503050406030204" pitchFamily="18" charset="0"/>
                                          </a:rPr>
                                        </m:ctrlPr>
                                      </m:dPr>
                                      <m:e>
                                        <m:r>
                                          <a:rPr lang="en-CA" sz="1200" b="0" i="1" smtClean="0">
                                            <a:latin typeface="Cambria Math" panose="02040503050406030204" pitchFamily="18" charset="0"/>
                                          </a:rPr>
                                          <m:t>𝑝</m:t>
                                        </m:r>
                                        <m:d>
                                          <m:dPr>
                                            <m:ctrlPr>
                                              <a:rPr lang="en-CA" sz="1200" i="1">
                                                <a:latin typeface="Cambria Math" panose="02040503050406030204" pitchFamily="18" charset="0"/>
                                              </a:rPr>
                                            </m:ctrlPr>
                                          </m:dPr>
                                          <m:e>
                                            <m:r>
                                              <a:rPr lang="en-CA" sz="1200" i="1">
                                                <a:latin typeface="Cambria Math" panose="02040503050406030204" pitchFamily="18" charset="0"/>
                                              </a:rPr>
                                              <m:t>0</m:t>
                                            </m:r>
                                          </m:e>
                                        </m:d>
                                        <m:r>
                                          <a:rPr lang="en-CA" sz="1200" i="1">
                                            <a:latin typeface="Cambria Math" panose="02040503050406030204" pitchFamily="18" charset="0"/>
                                          </a:rPr>
                                          <m:t>−</m:t>
                                        </m:r>
                                        <m:sSub>
                                          <m:sSubPr>
                                            <m:ctrlPr>
                                              <a:rPr lang="en-CA" sz="1200" b="0" i="1" smtClean="0">
                                                <a:latin typeface="Cambria Math" panose="02040503050406030204" pitchFamily="18" charset="0"/>
                                              </a:rPr>
                                            </m:ctrlPr>
                                          </m:sSubPr>
                                          <m:e>
                                            <m:r>
                                              <a:rPr lang="en-CA" sz="1200" b="0" i="1" smtClean="0">
                                                <a:latin typeface="Cambria Math" panose="02040503050406030204" pitchFamily="18" charset="0"/>
                                              </a:rPr>
                                              <m:t>𝑝</m:t>
                                            </m:r>
                                          </m:e>
                                          <m:sub>
                                            <m:r>
                                              <a:rPr lang="en-CA" sz="1200" b="0" i="1" smtClean="0">
                                                <a:latin typeface="Cambria Math" panose="02040503050406030204" pitchFamily="18" charset="0"/>
                                              </a:rPr>
                                              <m:t>0</m:t>
                                            </m:r>
                                          </m:sub>
                                        </m:sSub>
                                      </m:e>
                                    </m:d>
                                  </m:e>
                                  <m:sup>
                                    <m:r>
                                      <a:rPr lang="en-CA" sz="1200" i="1">
                                        <a:latin typeface="Cambria Math" panose="02040503050406030204" pitchFamily="18" charset="0"/>
                                      </a:rPr>
                                      <m:t>2</m:t>
                                    </m:r>
                                  </m:sup>
                                </m:sSup>
                              </m:num>
                              <m:den>
                                <m:r>
                                  <a:rPr lang="en-CA" sz="1200" i="1">
                                    <a:latin typeface="Cambria Math" panose="02040503050406030204" pitchFamily="18" charset="0"/>
                                  </a:rPr>
                                  <m:t>2</m:t>
                                </m:r>
                                <m:sSubSup>
                                  <m:sSubSupPr>
                                    <m:ctrlPr>
                                      <a:rPr lang="en-CA" sz="1200" i="1">
                                        <a:latin typeface="Cambria Math" panose="02040503050406030204" pitchFamily="18" charset="0"/>
                                      </a:rPr>
                                    </m:ctrlPr>
                                  </m:sSubSupPr>
                                  <m:e>
                                    <m:r>
                                      <a:rPr lang="en-CA" sz="1200" i="1">
                                        <a:latin typeface="Cambria Math" panose="02040503050406030204" pitchFamily="18" charset="0"/>
                                      </a:rPr>
                                      <m:t>𝜎</m:t>
                                    </m:r>
                                  </m:e>
                                  <m:sub>
                                    <m:r>
                                      <a:rPr lang="en-CA" sz="1200" b="0" i="1" smtClean="0">
                                        <a:latin typeface="Cambria Math" panose="02040503050406030204" pitchFamily="18" charset="0"/>
                                      </a:rPr>
                                      <m:t>𝑝</m:t>
                                    </m:r>
                                  </m:sub>
                                  <m:sup>
                                    <m:r>
                                      <a:rPr lang="en-CA" sz="1200" i="1">
                                        <a:latin typeface="Cambria Math" panose="02040503050406030204" pitchFamily="18" charset="0"/>
                                      </a:rPr>
                                      <m:t>2</m:t>
                                    </m:r>
                                  </m:sup>
                                </m:sSubSup>
                              </m:den>
                            </m:f>
                          </m:sup>
                        </m:sSup>
                      </m:oMath>
                    </m:oMathPara>
                  </a14:m>
                  <a:endParaRPr lang="en-US" sz="1200" dirty="0"/>
                </a:p>
              </p:txBody>
            </p:sp>
          </mc:Choice>
          <mc:Fallback xmlns="">
            <p:sp>
              <p:nvSpPr>
                <p:cNvPr id="29" name="Text Placeholder 1">
                  <a:extLst>
                    <a:ext uri="{FF2B5EF4-FFF2-40B4-BE49-F238E27FC236}">
                      <a16:creationId xmlns:a16="http://schemas.microsoft.com/office/drawing/2014/main" id="{FA82B75C-590F-465E-AC47-395AC1BB92D6}"/>
                    </a:ext>
                  </a:extLst>
                </p:cNvPr>
                <p:cNvSpPr txBox="1">
                  <a:spLocks noRot="1" noChangeAspect="1" noMove="1" noResize="1" noEditPoints="1" noAdjustHandles="1" noChangeArrowheads="1" noChangeShapeType="1" noTextEdit="1"/>
                </p:cNvSpPr>
                <p:nvPr/>
              </p:nvSpPr>
              <p:spPr>
                <a:xfrm>
                  <a:off x="438954" y="987574"/>
                  <a:ext cx="3888432" cy="1311056"/>
                </a:xfrm>
                <a:prstGeom prst="rect">
                  <a:avLst/>
                </a:prstGeom>
                <a:blipFill>
                  <a:blip r:embed="rId10"/>
                  <a:stretch>
                    <a:fillRect t="-1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A3810A8-FDA3-9708-155E-307A9801AF55}"/>
                    </a:ext>
                  </a:extLst>
                </p:cNvPr>
                <p:cNvSpPr txBox="1"/>
                <p:nvPr/>
              </p:nvSpPr>
              <p:spPr>
                <a:xfrm>
                  <a:off x="2195736" y="3676158"/>
                  <a:ext cx="1125886" cy="5486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400" b="0" i="1" smtClean="0">
                            <a:solidFill>
                              <a:schemeClr val="bg1"/>
                            </a:solidFill>
                            <a:latin typeface="Cambria Math" panose="02040503050406030204" pitchFamily="18" charset="0"/>
                          </a:rPr>
                          <m:t>𝑞</m:t>
                        </m:r>
                        <m:d>
                          <m:dPr>
                            <m:ctrlPr>
                              <a:rPr lang="en-CA" sz="1400" b="0" i="1" smtClean="0">
                                <a:solidFill>
                                  <a:schemeClr val="bg1"/>
                                </a:solidFill>
                                <a:latin typeface="Cambria Math" panose="02040503050406030204" pitchFamily="18" charset="0"/>
                              </a:rPr>
                            </m:ctrlPr>
                          </m:dPr>
                          <m:e>
                            <m:r>
                              <a:rPr lang="en-CA" sz="1400" b="0" i="1" smtClean="0">
                                <a:solidFill>
                                  <a:schemeClr val="bg1"/>
                                </a:solidFill>
                                <a:latin typeface="Cambria Math" panose="02040503050406030204" pitchFamily="18" charset="0"/>
                              </a:rPr>
                              <m:t>0</m:t>
                            </m:r>
                          </m:e>
                        </m:d>
                        <m:r>
                          <a:rPr lang="en-CA" sz="1400" b="0" i="1" smtClean="0">
                            <a:solidFill>
                              <a:schemeClr val="bg1"/>
                            </a:solidFill>
                            <a:latin typeface="Cambria Math" panose="02040503050406030204" pitchFamily="18" charset="0"/>
                          </a:rPr>
                          <m:t>=6</m:t>
                        </m:r>
                        <m:rad>
                          <m:radPr>
                            <m:degHide m:val="on"/>
                            <m:ctrlPr>
                              <a:rPr lang="en-CA" sz="1400" b="0" i="1" smtClean="0">
                                <a:solidFill>
                                  <a:schemeClr val="bg1"/>
                                </a:solidFill>
                                <a:latin typeface="Cambria Math" panose="02040503050406030204" pitchFamily="18" charset="0"/>
                              </a:rPr>
                            </m:ctrlPr>
                          </m:radPr>
                          <m:deg/>
                          <m:e>
                            <m:r>
                              <a:rPr lang="en-CA" sz="1400" b="0" i="1" smtClean="0">
                                <a:solidFill>
                                  <a:schemeClr val="bg1"/>
                                </a:solidFill>
                                <a:latin typeface="Cambria Math" panose="02040503050406030204" pitchFamily="18" charset="0"/>
                              </a:rPr>
                              <m:t>2</m:t>
                            </m:r>
                          </m:e>
                        </m:rad>
                      </m:oMath>
                    </m:oMathPara>
                  </a14:m>
                  <a:endParaRPr lang="en-CA" sz="1400" b="0"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CA" sz="1400" b="0" i="1" smtClean="0">
                            <a:solidFill>
                              <a:schemeClr val="bg1"/>
                            </a:solidFill>
                            <a:latin typeface="Cambria Math" panose="02040503050406030204" pitchFamily="18" charset="0"/>
                          </a:rPr>
                          <m:t>𝑝</m:t>
                        </m:r>
                        <m:d>
                          <m:dPr>
                            <m:ctrlPr>
                              <a:rPr lang="en-CA" sz="1400" b="0" i="1" smtClean="0">
                                <a:solidFill>
                                  <a:schemeClr val="bg1"/>
                                </a:solidFill>
                                <a:latin typeface="Cambria Math" panose="02040503050406030204" pitchFamily="18" charset="0"/>
                              </a:rPr>
                            </m:ctrlPr>
                          </m:dPr>
                          <m:e>
                            <m:r>
                              <a:rPr lang="en-CA" sz="1400" b="0" i="1" smtClean="0">
                                <a:solidFill>
                                  <a:schemeClr val="bg1"/>
                                </a:solidFill>
                                <a:latin typeface="Cambria Math" panose="02040503050406030204" pitchFamily="18" charset="0"/>
                              </a:rPr>
                              <m:t>0</m:t>
                            </m:r>
                          </m:e>
                        </m:d>
                        <m:r>
                          <a:rPr lang="en-CA" sz="1400" b="0" i="1" smtClean="0">
                            <a:solidFill>
                              <a:schemeClr val="bg1"/>
                            </a:solidFill>
                            <a:latin typeface="Cambria Math" panose="02040503050406030204" pitchFamily="18" charset="0"/>
                          </a:rPr>
                          <m:t>=0</m:t>
                        </m:r>
                      </m:oMath>
                    </m:oMathPara>
                  </a14:m>
                  <a:endParaRPr lang="en-US" sz="1400" dirty="0">
                    <a:solidFill>
                      <a:schemeClr val="bg1"/>
                    </a:solidFill>
                  </a:endParaRPr>
                </a:p>
              </p:txBody>
            </p:sp>
          </mc:Choice>
          <mc:Fallback xmlns="">
            <p:sp>
              <p:nvSpPr>
                <p:cNvPr id="30" name="TextBox 29">
                  <a:extLst>
                    <a:ext uri="{FF2B5EF4-FFF2-40B4-BE49-F238E27FC236}">
                      <a16:creationId xmlns:a16="http://schemas.microsoft.com/office/drawing/2014/main" id="{3A3810A8-FDA3-9708-155E-307A9801AF55}"/>
                    </a:ext>
                  </a:extLst>
                </p:cNvPr>
                <p:cNvSpPr txBox="1">
                  <a:spLocks noRot="1" noChangeAspect="1" noMove="1" noResize="1" noEditPoints="1" noAdjustHandles="1" noChangeArrowheads="1" noChangeShapeType="1" noTextEdit="1"/>
                </p:cNvSpPr>
                <p:nvPr/>
              </p:nvSpPr>
              <p:spPr>
                <a:xfrm>
                  <a:off x="2195736" y="3676158"/>
                  <a:ext cx="1125886" cy="548612"/>
                </a:xfrm>
                <a:prstGeom prst="rect">
                  <a:avLst/>
                </a:prstGeom>
                <a:blipFill>
                  <a:blip r:embed="rId7"/>
                  <a:stretch>
                    <a:fillRect b="-2273"/>
                  </a:stretch>
                </a:blipFill>
              </p:spPr>
              <p:txBody>
                <a:bodyPr/>
                <a:lstStyle/>
                <a:p>
                  <a:r>
                    <a:rPr lang="en-US">
                      <a:noFill/>
                    </a:rPr>
                    <a:t> </a:t>
                  </a:r>
                </a:p>
              </p:txBody>
            </p:sp>
          </mc:Fallback>
        </mc:AlternateContent>
      </p:grpSp>
    </p:spTree>
    <p:extLst>
      <p:ext uri="{BB962C8B-B14F-4D97-AF65-F5344CB8AC3E}">
        <p14:creationId xmlns:p14="http://schemas.microsoft.com/office/powerpoint/2010/main" val="2161905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1B3AE6E7-01A6-762A-9FA5-BDF3194C4C04}"/>
                  </a:ext>
                </a:extLst>
              </p:cNvPr>
              <p:cNvSpPr>
                <a:spLocks noGrp="1"/>
              </p:cNvSpPr>
              <p:nvPr>
                <p:ph type="title"/>
              </p:nvPr>
            </p:nvSpPr>
            <p:spPr/>
            <p:txBody>
              <a:bodyPr/>
              <a:lstStyle/>
              <a:p>
                <a:r>
                  <a:rPr lang="en-US" dirty="0"/>
                  <a:t>System at </a:t>
                </a:r>
                <a14:m>
                  <m:oMath xmlns:m="http://schemas.openxmlformats.org/officeDocument/2006/math">
                    <m:r>
                      <a:rPr lang="en-CA" sz="2400" b="0" i="1" smtClean="0">
                        <a:latin typeface="Cambria Math" panose="02040503050406030204" pitchFamily="18" charset="0"/>
                      </a:rPr>
                      <m:t>𝑡</m:t>
                    </m:r>
                    <m:r>
                      <a:rPr lang="en-CA" sz="2400" b="0" i="1" smtClean="0">
                        <a:latin typeface="Cambria Math" panose="02040503050406030204" pitchFamily="18" charset="0"/>
                      </a:rPr>
                      <m:t>=0</m:t>
                    </m:r>
                  </m:oMath>
                </a14:m>
                <a:endParaRPr lang="en-US" dirty="0"/>
              </a:p>
            </p:txBody>
          </p:sp>
        </mc:Choice>
        <mc:Fallback xmlns="">
          <p:sp>
            <p:nvSpPr>
              <p:cNvPr id="3" name="Title 2">
                <a:extLst>
                  <a:ext uri="{FF2B5EF4-FFF2-40B4-BE49-F238E27FC236}">
                    <a16:creationId xmlns:a16="http://schemas.microsoft.com/office/drawing/2014/main" id="{1B3AE6E7-01A6-762A-9FA5-BDF3194C4C04}"/>
                  </a:ext>
                </a:extLst>
              </p:cNvPr>
              <p:cNvSpPr>
                <a:spLocks noGrp="1" noRot="1" noChangeAspect="1" noMove="1" noResize="1" noEditPoints="1" noAdjustHandles="1" noChangeArrowheads="1" noChangeShapeType="1" noTextEdit="1"/>
              </p:cNvSpPr>
              <p:nvPr>
                <p:ph type="title"/>
              </p:nvPr>
            </p:nvSpPr>
            <p:spPr>
              <a:blipFill>
                <a:blip r:embed="rId2"/>
                <a:stretch>
                  <a:fillRect l="-2152"/>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B1804E10-206A-0D7F-0163-A2BC30AE7611}"/>
              </a:ext>
            </a:extLst>
          </p:cNvPr>
          <p:cNvGrpSpPr/>
          <p:nvPr/>
        </p:nvGrpSpPr>
        <p:grpSpPr>
          <a:xfrm>
            <a:off x="4672598" y="1034841"/>
            <a:ext cx="4032448" cy="3497689"/>
            <a:chOff x="4572000" y="1419622"/>
            <a:chExt cx="4032448" cy="3497689"/>
          </a:xfrm>
        </p:grpSpPr>
        <p:sp>
          <p:nvSpPr>
            <p:cNvPr id="21" name="Rectangle 20">
              <a:extLst>
                <a:ext uri="{FF2B5EF4-FFF2-40B4-BE49-F238E27FC236}">
                  <a16:creationId xmlns:a16="http://schemas.microsoft.com/office/drawing/2014/main" id="{252A5AD9-0F41-EF78-30F9-D5237B8A11DA}"/>
                </a:ext>
              </a:extLst>
            </p:cNvPr>
            <p:cNvSpPr/>
            <p:nvPr/>
          </p:nvSpPr>
          <p:spPr>
            <a:xfrm>
              <a:off x="6391268" y="3327604"/>
              <a:ext cx="1997156" cy="504056"/>
            </a:xfrm>
            <a:prstGeom prst="rect">
              <a:avLst/>
            </a:prstGeom>
            <a:solidFill>
              <a:srgbClr val="FFC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3B7941F-DE24-20E4-BAA6-DF821E677615}"/>
                </a:ext>
              </a:extLst>
            </p:cNvPr>
            <p:cNvSpPr/>
            <p:nvPr/>
          </p:nvSpPr>
          <p:spPr>
            <a:xfrm>
              <a:off x="5213420" y="3327604"/>
              <a:ext cx="1014764" cy="504056"/>
            </a:xfrm>
            <a:prstGeom prst="rect">
              <a:avLst/>
            </a:prstGeom>
            <a:solidFill>
              <a:srgbClr val="7030A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B7A3897-1344-C71D-D7BC-189A5A1CE12B}"/>
                    </a:ext>
                  </a:extLst>
                </p:cNvPr>
                <p:cNvSpPr txBox="1"/>
                <p:nvPr/>
              </p:nvSpPr>
              <p:spPr>
                <a:xfrm>
                  <a:off x="4572000" y="1419622"/>
                  <a:ext cx="4032448" cy="3497689"/>
                </a:xfrm>
                <a:prstGeom prst="rect">
                  <a:avLst/>
                </a:prstGeom>
                <a:noFill/>
              </p:spPr>
              <p:txBody>
                <a:bodyPr wrap="square">
                  <a:spAutoFit/>
                </a:bodyPr>
                <a:lstStyle/>
                <a:p>
                  <a:r>
                    <a:rPr lang="en-CA" sz="1400" dirty="0">
                      <a:latin typeface="+mn-lt"/>
                    </a:rPr>
                    <a:t>Hamiltonian of the quantum oscillator</a:t>
                  </a:r>
                </a:p>
                <a:p>
                  <a:endParaRPr lang="en-CA" sz="1400" dirty="0">
                    <a:latin typeface="+mn-lt"/>
                  </a:endParaRPr>
                </a:p>
                <a:p>
                  <a:pPr/>
                  <a14:m>
                    <m:oMathPara xmlns:m="http://schemas.openxmlformats.org/officeDocument/2006/math">
                      <m:oMathParaPr>
                        <m:jc m:val="centerGroup"/>
                      </m:oMathParaPr>
                      <m:oMath xmlns:m="http://schemas.openxmlformats.org/officeDocument/2006/math">
                        <m:acc>
                          <m:accPr>
                            <m:chr m:val="̂"/>
                            <m:ctrlPr>
                              <a:rPr lang="en-CA" sz="1400" i="1" smtClean="0">
                                <a:latin typeface="Cambria Math" panose="02040503050406030204" pitchFamily="18" charset="0"/>
                              </a:rPr>
                            </m:ctrlPr>
                          </m:accPr>
                          <m:e>
                            <m:r>
                              <a:rPr lang="en-CA" sz="1400" i="1" smtClean="0">
                                <a:latin typeface="Cambria Math" panose="02040503050406030204" pitchFamily="18" charset="0"/>
                              </a:rPr>
                              <m:t>𝐻</m:t>
                            </m:r>
                          </m:e>
                        </m:acc>
                        <m:r>
                          <a:rPr lang="en-CA" sz="1400" i="1" smtClean="0">
                            <a:latin typeface="Cambria Math" panose="02040503050406030204" pitchFamily="18" charset="0"/>
                          </a:rPr>
                          <m:t>=</m:t>
                        </m:r>
                        <m:acc>
                          <m:accPr>
                            <m:chr m:val="̃"/>
                            <m:ctrlPr>
                              <a:rPr lang="en-CA" sz="1400" i="1" smtClean="0">
                                <a:latin typeface="Cambria Math" panose="02040503050406030204" pitchFamily="18" charset="0"/>
                              </a:rPr>
                            </m:ctrlPr>
                          </m:accPr>
                          <m:e>
                            <m:r>
                              <a:rPr lang="en-CA" sz="1400" i="1" smtClean="0">
                                <a:latin typeface="Cambria Math" panose="02040503050406030204" pitchFamily="18" charset="0"/>
                              </a:rPr>
                              <m:t>𝜒</m:t>
                            </m:r>
                          </m:e>
                        </m:acc>
                        <m:sSup>
                          <m:sSupPr>
                            <m:ctrlPr>
                              <a:rPr lang="en-CA" sz="1400" i="1" smtClean="0">
                                <a:latin typeface="Cambria Math" panose="02040503050406030204" pitchFamily="18" charset="0"/>
                              </a:rPr>
                            </m:ctrlPr>
                          </m:sSupPr>
                          <m:e>
                            <m:d>
                              <m:dPr>
                                <m:ctrlPr>
                                  <a:rPr lang="en-CA" sz="1400" i="1" smtClean="0">
                                    <a:latin typeface="Cambria Math" panose="02040503050406030204" pitchFamily="18" charset="0"/>
                                  </a:rPr>
                                </m:ctrlPr>
                              </m:dPr>
                              <m:e>
                                <m:sSup>
                                  <m:sSupPr>
                                    <m:ctrlPr>
                                      <a:rPr lang="en-CA" sz="1400" i="1" smtClean="0">
                                        <a:latin typeface="Cambria Math" panose="02040503050406030204" pitchFamily="18" charset="0"/>
                                      </a:rPr>
                                    </m:ctrlPr>
                                  </m:sSupPr>
                                  <m:e>
                                    <m:acc>
                                      <m:accPr>
                                        <m:chr m:val="̂"/>
                                        <m:ctrlPr>
                                          <a:rPr lang="en-CA" sz="1400" i="1" smtClean="0">
                                            <a:latin typeface="Cambria Math" panose="02040503050406030204" pitchFamily="18" charset="0"/>
                                          </a:rPr>
                                        </m:ctrlPr>
                                      </m:accPr>
                                      <m:e>
                                        <m:r>
                                          <a:rPr lang="en-CA" sz="1400" i="1" smtClean="0">
                                            <a:latin typeface="Cambria Math" panose="02040503050406030204" pitchFamily="18" charset="0"/>
                                          </a:rPr>
                                          <m:t>𝑎</m:t>
                                        </m:r>
                                      </m:e>
                                    </m:acc>
                                  </m:e>
                                  <m:sup>
                                    <m:r>
                                      <a:rPr lang="en-CA" sz="1400" i="1" smtClean="0">
                                        <a:latin typeface="Cambria Math" panose="02040503050406030204" pitchFamily="18" charset="0"/>
                                      </a:rPr>
                                      <m:t>†</m:t>
                                    </m:r>
                                  </m:sup>
                                </m:sSup>
                              </m:e>
                            </m:d>
                          </m:e>
                          <m:sup>
                            <m:r>
                              <a:rPr lang="en-CA" sz="1400" i="1" smtClean="0">
                                <a:latin typeface="Cambria Math" panose="02040503050406030204" pitchFamily="18" charset="0"/>
                              </a:rPr>
                              <m:t>2</m:t>
                            </m:r>
                          </m:sup>
                        </m:sSup>
                        <m:sSup>
                          <m:sSupPr>
                            <m:ctrlPr>
                              <a:rPr lang="en-CA" sz="1400" i="1" smtClean="0">
                                <a:latin typeface="Cambria Math" panose="02040503050406030204" pitchFamily="18" charset="0"/>
                              </a:rPr>
                            </m:ctrlPr>
                          </m:sSupPr>
                          <m:e>
                            <m:acc>
                              <m:accPr>
                                <m:chr m:val="̂"/>
                                <m:ctrlPr>
                                  <a:rPr lang="en-CA" sz="1400" i="1" smtClean="0">
                                    <a:latin typeface="Cambria Math" panose="02040503050406030204" pitchFamily="18" charset="0"/>
                                  </a:rPr>
                                </m:ctrlPr>
                              </m:accPr>
                              <m:e>
                                <m:r>
                                  <a:rPr lang="en-CA" sz="1400" i="1" smtClean="0">
                                    <a:latin typeface="Cambria Math" panose="02040503050406030204" pitchFamily="18" charset="0"/>
                                  </a:rPr>
                                  <m:t>𝑎</m:t>
                                </m:r>
                              </m:e>
                            </m:acc>
                          </m:e>
                          <m:sup>
                            <m:r>
                              <a:rPr lang="en-CA" sz="1400" i="1" smtClean="0">
                                <a:latin typeface="Cambria Math" panose="02040503050406030204" pitchFamily="18" charset="0"/>
                              </a:rPr>
                              <m:t>2</m:t>
                            </m:r>
                          </m:sup>
                        </m:sSup>
                        <m:r>
                          <a:rPr lang="en-CA" sz="1400" i="1" smtClean="0">
                            <a:latin typeface="Cambria Math" panose="02040503050406030204" pitchFamily="18" charset="0"/>
                          </a:rPr>
                          <m:t>+</m:t>
                        </m:r>
                        <m:sSup>
                          <m:sSupPr>
                            <m:ctrlPr>
                              <a:rPr lang="en-CA" sz="1400" i="1">
                                <a:latin typeface="Cambria Math" panose="02040503050406030204" pitchFamily="18" charset="0"/>
                              </a:rPr>
                            </m:ctrlPr>
                          </m:sSupPr>
                          <m:e>
                            <m:acc>
                              <m:accPr>
                                <m:chr m:val="̂"/>
                                <m:ctrlPr>
                                  <a:rPr lang="en-CA" sz="1400" i="1">
                                    <a:latin typeface="Cambria Math" panose="02040503050406030204" pitchFamily="18" charset="0"/>
                                  </a:rPr>
                                </m:ctrlPr>
                              </m:accPr>
                              <m:e>
                                <m:r>
                                  <a:rPr lang="en-CA" sz="1400" i="1">
                                    <a:latin typeface="Cambria Math" panose="02040503050406030204" pitchFamily="18" charset="0"/>
                                  </a:rPr>
                                  <m:t>𝑎</m:t>
                                </m:r>
                              </m:e>
                            </m:acc>
                          </m:e>
                          <m:sup>
                            <m:r>
                              <a:rPr lang="en-CA" sz="1400" i="1">
                                <a:latin typeface="Cambria Math" panose="02040503050406030204" pitchFamily="18" charset="0"/>
                              </a:rPr>
                              <m:t>†</m:t>
                            </m:r>
                          </m:sup>
                        </m:sSup>
                        <m:acc>
                          <m:accPr>
                            <m:chr m:val="̂"/>
                            <m:ctrlPr>
                              <a:rPr lang="en-CA" sz="1400" i="1">
                                <a:latin typeface="Cambria Math" panose="02040503050406030204" pitchFamily="18" charset="0"/>
                              </a:rPr>
                            </m:ctrlPr>
                          </m:accPr>
                          <m:e>
                            <m:r>
                              <a:rPr lang="en-CA" sz="1400" i="1">
                                <a:latin typeface="Cambria Math" panose="02040503050406030204" pitchFamily="18" charset="0"/>
                              </a:rPr>
                              <m:t>𝑎</m:t>
                            </m:r>
                          </m:e>
                        </m:acc>
                        <m:r>
                          <a:rPr lang="en-CA" sz="1400" i="1" smtClean="0">
                            <a:latin typeface="Cambria Math" panose="02040503050406030204" pitchFamily="18" charset="0"/>
                          </a:rPr>
                          <m:t>−</m:t>
                        </m:r>
                        <m:f>
                          <m:fPr>
                            <m:ctrlPr>
                              <a:rPr lang="en-CA" sz="1400" i="1" smtClean="0">
                                <a:latin typeface="Cambria Math" panose="02040503050406030204" pitchFamily="18" charset="0"/>
                              </a:rPr>
                            </m:ctrlPr>
                          </m:fPr>
                          <m:num>
                            <m:acc>
                              <m:accPr>
                                <m:chr m:val="̃"/>
                                <m:ctrlPr>
                                  <a:rPr lang="en-CA" sz="1400" i="1" smtClean="0">
                                    <a:latin typeface="Cambria Math" panose="02040503050406030204" pitchFamily="18" charset="0"/>
                                  </a:rPr>
                                </m:ctrlPr>
                              </m:accPr>
                              <m:e>
                                <m:r>
                                  <a:rPr lang="en-CA" sz="1400" i="1" smtClean="0">
                                    <a:latin typeface="Cambria Math" panose="02040503050406030204" pitchFamily="18" charset="0"/>
                                  </a:rPr>
                                  <m:t>𝑔</m:t>
                                </m:r>
                              </m:e>
                            </m:acc>
                            <m:d>
                              <m:dPr>
                                <m:ctrlPr>
                                  <a:rPr lang="en-CA" sz="1400" i="1" smtClean="0">
                                    <a:latin typeface="Cambria Math" panose="02040503050406030204" pitchFamily="18" charset="0"/>
                                  </a:rPr>
                                </m:ctrlPr>
                              </m:dPr>
                              <m:e>
                                <m:r>
                                  <a:rPr lang="en-CA" sz="1400" i="1" smtClean="0">
                                    <a:latin typeface="Cambria Math" panose="02040503050406030204" pitchFamily="18" charset="0"/>
                                  </a:rPr>
                                  <m:t>𝑡</m:t>
                                </m:r>
                              </m:e>
                            </m:d>
                          </m:num>
                          <m:den>
                            <m:r>
                              <a:rPr lang="en-CA" sz="1400" i="1" smtClean="0">
                                <a:latin typeface="Cambria Math" panose="02040503050406030204" pitchFamily="18" charset="0"/>
                              </a:rPr>
                              <m:t>2</m:t>
                            </m:r>
                          </m:den>
                        </m:f>
                        <m:sSup>
                          <m:sSupPr>
                            <m:ctrlPr>
                              <a:rPr lang="en-CA" sz="1400" i="1" smtClean="0">
                                <a:latin typeface="Cambria Math" panose="02040503050406030204" pitchFamily="18" charset="0"/>
                              </a:rPr>
                            </m:ctrlPr>
                          </m:sSupPr>
                          <m:e>
                            <m:d>
                              <m:dPr>
                                <m:ctrlPr>
                                  <a:rPr lang="en-CA" sz="1400" i="1" smtClean="0">
                                    <a:latin typeface="Cambria Math" panose="02040503050406030204" pitchFamily="18" charset="0"/>
                                  </a:rPr>
                                </m:ctrlPr>
                              </m:dPr>
                              <m:e>
                                <m:sSup>
                                  <m:sSupPr>
                                    <m:ctrlPr>
                                      <a:rPr lang="en-CA" sz="1400" i="1">
                                        <a:latin typeface="Cambria Math" panose="02040503050406030204" pitchFamily="18" charset="0"/>
                                      </a:rPr>
                                    </m:ctrlPr>
                                  </m:sSupPr>
                                  <m:e>
                                    <m:acc>
                                      <m:accPr>
                                        <m:chr m:val="̂"/>
                                        <m:ctrlPr>
                                          <a:rPr lang="en-CA" sz="1400" i="1">
                                            <a:latin typeface="Cambria Math" panose="02040503050406030204" pitchFamily="18" charset="0"/>
                                          </a:rPr>
                                        </m:ctrlPr>
                                      </m:accPr>
                                      <m:e>
                                        <m:r>
                                          <a:rPr lang="en-CA" sz="1400" i="1">
                                            <a:latin typeface="Cambria Math" panose="02040503050406030204" pitchFamily="18" charset="0"/>
                                          </a:rPr>
                                          <m:t>𝑎</m:t>
                                        </m:r>
                                      </m:e>
                                    </m:acc>
                                  </m:e>
                                  <m:sup>
                                    <m:r>
                                      <a:rPr lang="en-CA" sz="1400" i="1">
                                        <a:latin typeface="Cambria Math" panose="02040503050406030204" pitchFamily="18" charset="0"/>
                                      </a:rPr>
                                      <m:t>†</m:t>
                                    </m:r>
                                  </m:sup>
                                </m:sSup>
                                <m:r>
                                  <m:rPr>
                                    <m:nor/>
                                  </m:rPr>
                                  <a:rPr lang="en-CA" sz="1400" dirty="0">
                                    <a:latin typeface="+mn-lt"/>
                                  </a:rPr>
                                  <m:t> </m:t>
                                </m:r>
                                <m:r>
                                  <a:rPr lang="en-CA" sz="1400" i="1" dirty="0" smtClean="0">
                                    <a:latin typeface="Cambria Math" panose="02040503050406030204" pitchFamily="18" charset="0"/>
                                  </a:rPr>
                                  <m:t>+</m:t>
                                </m:r>
                                <m:acc>
                                  <m:accPr>
                                    <m:chr m:val="̂"/>
                                    <m:ctrlPr>
                                      <a:rPr lang="en-CA" sz="1400" i="1">
                                        <a:latin typeface="Cambria Math" panose="02040503050406030204" pitchFamily="18" charset="0"/>
                                      </a:rPr>
                                    </m:ctrlPr>
                                  </m:accPr>
                                  <m:e>
                                    <m:r>
                                      <a:rPr lang="en-CA" sz="1400" i="1">
                                        <a:latin typeface="Cambria Math" panose="02040503050406030204" pitchFamily="18" charset="0"/>
                                      </a:rPr>
                                      <m:t>𝑎</m:t>
                                    </m:r>
                                  </m:e>
                                </m:acc>
                              </m:e>
                            </m:d>
                          </m:e>
                          <m:sup>
                            <m:r>
                              <a:rPr lang="en-CA" sz="1400" smtClean="0">
                                <a:latin typeface="Cambria Math" panose="02040503050406030204" pitchFamily="18" charset="0"/>
                              </a:rPr>
                              <m:t>2</m:t>
                            </m:r>
                          </m:sup>
                        </m:sSup>
                        <m:r>
                          <a:rPr lang="en-CA" sz="1400" smtClean="0">
                            <a:latin typeface="Cambria Math" panose="02040503050406030204" pitchFamily="18" charset="0"/>
                          </a:rPr>
                          <m:t>+</m:t>
                        </m:r>
                        <m:f>
                          <m:fPr>
                            <m:ctrlPr>
                              <a:rPr lang="en-CA" sz="1400" i="1" smtClean="0">
                                <a:latin typeface="Cambria Math" panose="02040503050406030204" pitchFamily="18" charset="0"/>
                              </a:rPr>
                            </m:ctrlPr>
                          </m:fPr>
                          <m:num>
                            <m:r>
                              <a:rPr lang="en-CA" sz="1400" smtClean="0">
                                <a:latin typeface="Cambria Math" panose="02040503050406030204" pitchFamily="18" charset="0"/>
                              </a:rPr>
                              <m:t>1</m:t>
                            </m:r>
                          </m:num>
                          <m:den>
                            <m:r>
                              <a:rPr lang="en-CA" sz="1400" smtClean="0">
                                <a:latin typeface="Cambria Math" panose="02040503050406030204" pitchFamily="18" charset="0"/>
                              </a:rPr>
                              <m:t>2</m:t>
                            </m:r>
                          </m:den>
                        </m:f>
                      </m:oMath>
                    </m:oMathPara>
                  </a14:m>
                  <a:endParaRPr lang="en-CA" sz="1400" dirty="0">
                    <a:latin typeface="+mn-lt"/>
                  </a:endParaRPr>
                </a:p>
                <a:p>
                  <a:endParaRPr lang="en-US" sz="1400" dirty="0">
                    <a:latin typeface="+mn-lt"/>
                  </a:endParaRPr>
                </a:p>
                <a:p>
                  <a:endParaRPr lang="en-US" sz="1400" dirty="0">
                    <a:latin typeface="+mn-lt"/>
                  </a:endParaRPr>
                </a:p>
                <a:p>
                  <a:r>
                    <a:rPr lang="en-US" sz="1400" dirty="0">
                      <a:latin typeface="+mn-lt"/>
                    </a:rPr>
                    <a:t>Classical Hamiltonian corresponding to the quantum formulation:</a:t>
                  </a:r>
                </a:p>
                <a:p>
                  <a:endParaRPr lang="en-US" sz="1400" dirty="0">
                    <a:latin typeface="+mn-lt"/>
                  </a:endParaRPr>
                </a:p>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ea typeface="Cambria Math" panose="02040503050406030204" pitchFamily="18" charset="0"/>
                          </a:rPr>
                          <m:t>ℋ</m:t>
                        </m:r>
                        <m:r>
                          <a:rPr lang="en-CA" sz="1400" i="1">
                            <a:latin typeface="Cambria Math" panose="02040503050406030204" pitchFamily="18" charset="0"/>
                            <a:ea typeface="Cambria Math" panose="02040503050406030204" pitchFamily="18" charset="0"/>
                          </a:rPr>
                          <m:t>=</m:t>
                        </m:r>
                        <m:f>
                          <m:fPr>
                            <m:ctrlPr>
                              <a:rPr lang="en-CA" sz="1400" i="1">
                                <a:latin typeface="Cambria Math" panose="02040503050406030204" pitchFamily="18" charset="0"/>
                                <a:ea typeface="Cambria Math" panose="02040503050406030204" pitchFamily="18" charset="0"/>
                              </a:rPr>
                            </m:ctrlPr>
                          </m:fPr>
                          <m:num>
                            <m:acc>
                              <m:accPr>
                                <m:chr m:val="̃"/>
                                <m:ctrlPr>
                                  <a:rPr lang="en-CA" sz="1400" i="1">
                                    <a:latin typeface="Cambria Math" panose="02040503050406030204" pitchFamily="18" charset="0"/>
                                    <a:ea typeface="Cambria Math" panose="02040503050406030204" pitchFamily="18" charset="0"/>
                                  </a:rPr>
                                </m:ctrlPr>
                              </m:accPr>
                              <m:e>
                                <m:r>
                                  <a:rPr lang="en-CA" sz="1400" i="1">
                                    <a:latin typeface="Cambria Math" panose="02040503050406030204" pitchFamily="18" charset="0"/>
                                    <a:ea typeface="Cambria Math" panose="02040503050406030204" pitchFamily="18" charset="0"/>
                                  </a:rPr>
                                  <m:t>𝜒</m:t>
                                </m:r>
                              </m:e>
                            </m:acc>
                          </m:num>
                          <m:den>
                            <m:r>
                              <a:rPr lang="en-CA" sz="1400" i="1">
                                <a:latin typeface="Cambria Math" panose="02040503050406030204" pitchFamily="18" charset="0"/>
                                <a:ea typeface="Cambria Math" panose="02040503050406030204" pitchFamily="18" charset="0"/>
                              </a:rPr>
                              <m:t>4</m:t>
                            </m:r>
                          </m:den>
                        </m:f>
                        <m:sSup>
                          <m:sSupPr>
                            <m:ctrlPr>
                              <a:rPr lang="en-CA" sz="1400" i="1">
                                <a:latin typeface="Cambria Math" panose="02040503050406030204" pitchFamily="18" charset="0"/>
                                <a:ea typeface="Cambria Math" panose="02040503050406030204" pitchFamily="18" charset="0"/>
                              </a:rPr>
                            </m:ctrlPr>
                          </m:sSupPr>
                          <m:e>
                            <m:d>
                              <m:dPr>
                                <m:ctrlPr>
                                  <a:rPr lang="en-CA" sz="1400" i="1">
                                    <a:latin typeface="Cambria Math" panose="02040503050406030204" pitchFamily="18" charset="0"/>
                                    <a:ea typeface="Cambria Math" panose="02040503050406030204" pitchFamily="18" charset="0"/>
                                  </a:rPr>
                                </m:ctrlPr>
                              </m:dPr>
                              <m:e>
                                <m:sSup>
                                  <m:sSupPr>
                                    <m:ctrlPr>
                                      <a:rPr lang="en-CA" sz="1400" i="1">
                                        <a:latin typeface="Cambria Math" panose="02040503050406030204" pitchFamily="18" charset="0"/>
                                        <a:ea typeface="Cambria Math" panose="02040503050406030204" pitchFamily="18" charset="0"/>
                                      </a:rPr>
                                    </m:ctrlPr>
                                  </m:sSupPr>
                                  <m:e>
                                    <m:acc>
                                      <m:accPr>
                                        <m:chr m:val="̃"/>
                                        <m:ctrlPr>
                                          <a:rPr lang="en-CA" sz="1400" i="1">
                                            <a:latin typeface="Cambria Math" panose="02040503050406030204" pitchFamily="18" charset="0"/>
                                            <a:ea typeface="Cambria Math" panose="02040503050406030204" pitchFamily="18" charset="0"/>
                                          </a:rPr>
                                        </m:ctrlPr>
                                      </m:accPr>
                                      <m:e>
                                        <m:r>
                                          <a:rPr lang="en-CA" sz="1400" i="1">
                                            <a:latin typeface="Cambria Math" panose="02040503050406030204" pitchFamily="18" charset="0"/>
                                            <a:ea typeface="Cambria Math" panose="02040503050406030204" pitchFamily="18" charset="0"/>
                                          </a:rPr>
                                          <m:t>𝑞</m:t>
                                        </m:r>
                                      </m:e>
                                    </m:acc>
                                  </m:e>
                                  <m:sup>
                                    <m:r>
                                      <a:rPr lang="en-CA" sz="1400" i="1">
                                        <a:latin typeface="Cambria Math" panose="02040503050406030204" pitchFamily="18" charset="0"/>
                                        <a:ea typeface="Cambria Math" panose="02040503050406030204" pitchFamily="18" charset="0"/>
                                      </a:rPr>
                                      <m:t>2</m:t>
                                    </m:r>
                                  </m:sup>
                                </m:sSup>
                                <m:r>
                                  <a:rPr lang="en-CA" sz="1400" i="1">
                                    <a:latin typeface="Cambria Math" panose="02040503050406030204" pitchFamily="18" charset="0"/>
                                    <a:ea typeface="Cambria Math" panose="02040503050406030204" pitchFamily="18" charset="0"/>
                                  </a:rPr>
                                  <m:t>+</m:t>
                                </m:r>
                                <m:sSup>
                                  <m:sSupPr>
                                    <m:ctrlPr>
                                      <a:rPr lang="en-CA" sz="1400" i="1">
                                        <a:latin typeface="Cambria Math" panose="02040503050406030204" pitchFamily="18" charset="0"/>
                                        <a:ea typeface="Cambria Math" panose="02040503050406030204" pitchFamily="18" charset="0"/>
                                      </a:rPr>
                                    </m:ctrlPr>
                                  </m:sSupPr>
                                  <m:e>
                                    <m:acc>
                                      <m:accPr>
                                        <m:chr m:val="̃"/>
                                        <m:ctrlPr>
                                          <a:rPr lang="en-CA" sz="1400" i="1">
                                            <a:latin typeface="Cambria Math" panose="02040503050406030204" pitchFamily="18" charset="0"/>
                                            <a:ea typeface="Cambria Math" panose="02040503050406030204" pitchFamily="18" charset="0"/>
                                          </a:rPr>
                                        </m:ctrlPr>
                                      </m:accPr>
                                      <m:e>
                                        <m:r>
                                          <a:rPr lang="en-CA" sz="1400" i="1">
                                            <a:latin typeface="Cambria Math" panose="02040503050406030204" pitchFamily="18" charset="0"/>
                                            <a:ea typeface="Cambria Math" panose="02040503050406030204" pitchFamily="18" charset="0"/>
                                          </a:rPr>
                                          <m:t>𝑝</m:t>
                                        </m:r>
                                      </m:e>
                                    </m:acc>
                                  </m:e>
                                  <m:sup>
                                    <m:r>
                                      <a:rPr lang="en-CA" sz="1400" i="1">
                                        <a:latin typeface="Cambria Math" panose="02040503050406030204" pitchFamily="18" charset="0"/>
                                        <a:ea typeface="Cambria Math" panose="02040503050406030204" pitchFamily="18" charset="0"/>
                                      </a:rPr>
                                      <m:t>2</m:t>
                                    </m:r>
                                  </m:sup>
                                </m:sSup>
                              </m:e>
                            </m:d>
                          </m:e>
                          <m:sup>
                            <m:r>
                              <a:rPr lang="en-CA" sz="1400" i="1">
                                <a:latin typeface="Cambria Math" panose="02040503050406030204" pitchFamily="18" charset="0"/>
                                <a:ea typeface="Cambria Math" panose="02040503050406030204" pitchFamily="18" charset="0"/>
                              </a:rPr>
                              <m:t>2</m:t>
                            </m:r>
                          </m:sup>
                        </m:sSup>
                        <m:r>
                          <a:rPr lang="en-CA" sz="1400" i="1">
                            <a:latin typeface="Cambria Math" panose="02040503050406030204" pitchFamily="18" charset="0"/>
                            <a:ea typeface="Cambria Math" panose="02040503050406030204" pitchFamily="18" charset="0"/>
                          </a:rPr>
                          <m:t>+</m:t>
                        </m:r>
                        <m:f>
                          <m:fPr>
                            <m:ctrlPr>
                              <a:rPr lang="en-CA" sz="1400" i="1">
                                <a:latin typeface="Cambria Math" panose="02040503050406030204" pitchFamily="18" charset="0"/>
                                <a:ea typeface="Cambria Math" panose="02040503050406030204" pitchFamily="18" charset="0"/>
                              </a:rPr>
                            </m:ctrlPr>
                          </m:fPr>
                          <m:num>
                            <m:r>
                              <a:rPr lang="en-CA" sz="1400" i="1">
                                <a:latin typeface="Cambria Math" panose="02040503050406030204" pitchFamily="18" charset="0"/>
                                <a:ea typeface="Cambria Math" panose="02040503050406030204" pitchFamily="18" charset="0"/>
                              </a:rPr>
                              <m:t>1</m:t>
                            </m:r>
                          </m:num>
                          <m:den>
                            <m:r>
                              <a:rPr lang="en-CA" sz="1400" i="1">
                                <a:latin typeface="Cambria Math" panose="02040503050406030204" pitchFamily="18" charset="0"/>
                                <a:ea typeface="Cambria Math" panose="02040503050406030204" pitchFamily="18" charset="0"/>
                              </a:rPr>
                              <m:t>2</m:t>
                            </m:r>
                          </m:den>
                        </m:f>
                        <m:d>
                          <m:dPr>
                            <m:ctrlPr>
                              <a:rPr lang="en-CA" sz="1400" i="1">
                                <a:latin typeface="Cambria Math" panose="02040503050406030204" pitchFamily="18" charset="0"/>
                                <a:ea typeface="Cambria Math" panose="02040503050406030204" pitchFamily="18" charset="0"/>
                              </a:rPr>
                            </m:ctrlPr>
                          </m:dPr>
                          <m:e>
                            <m:sSup>
                              <m:sSupPr>
                                <m:ctrlPr>
                                  <a:rPr lang="en-CA" sz="1400" i="1">
                                    <a:latin typeface="Cambria Math" panose="02040503050406030204" pitchFamily="18" charset="0"/>
                                    <a:ea typeface="Cambria Math" panose="02040503050406030204" pitchFamily="18" charset="0"/>
                                  </a:rPr>
                                </m:ctrlPr>
                              </m:sSupPr>
                              <m:e>
                                <m:acc>
                                  <m:accPr>
                                    <m:chr m:val="̃"/>
                                    <m:ctrlPr>
                                      <a:rPr lang="en-CA" sz="1400" i="1">
                                        <a:latin typeface="Cambria Math" panose="02040503050406030204" pitchFamily="18" charset="0"/>
                                        <a:ea typeface="Cambria Math" panose="02040503050406030204" pitchFamily="18" charset="0"/>
                                      </a:rPr>
                                    </m:ctrlPr>
                                  </m:accPr>
                                  <m:e>
                                    <m:r>
                                      <a:rPr lang="en-CA" sz="1400" i="1">
                                        <a:latin typeface="Cambria Math" panose="02040503050406030204" pitchFamily="18" charset="0"/>
                                        <a:ea typeface="Cambria Math" panose="02040503050406030204" pitchFamily="18" charset="0"/>
                                      </a:rPr>
                                      <m:t>𝑞</m:t>
                                    </m:r>
                                  </m:e>
                                </m:acc>
                              </m:e>
                              <m:sup>
                                <m:r>
                                  <a:rPr lang="en-CA" sz="1400" i="1">
                                    <a:latin typeface="Cambria Math" panose="02040503050406030204" pitchFamily="18" charset="0"/>
                                    <a:ea typeface="Cambria Math" panose="02040503050406030204" pitchFamily="18" charset="0"/>
                                  </a:rPr>
                                  <m:t>2</m:t>
                                </m:r>
                              </m:sup>
                            </m:sSup>
                            <m:r>
                              <a:rPr lang="en-CA" sz="1400" i="1">
                                <a:latin typeface="Cambria Math" panose="02040503050406030204" pitchFamily="18" charset="0"/>
                                <a:ea typeface="Cambria Math" panose="02040503050406030204" pitchFamily="18" charset="0"/>
                              </a:rPr>
                              <m:t>+</m:t>
                            </m:r>
                            <m:sSup>
                              <m:sSupPr>
                                <m:ctrlPr>
                                  <a:rPr lang="en-CA" sz="1400" i="1">
                                    <a:latin typeface="Cambria Math" panose="02040503050406030204" pitchFamily="18" charset="0"/>
                                    <a:ea typeface="Cambria Math" panose="02040503050406030204" pitchFamily="18" charset="0"/>
                                  </a:rPr>
                                </m:ctrlPr>
                              </m:sSupPr>
                              <m:e>
                                <m:acc>
                                  <m:accPr>
                                    <m:chr m:val="̃"/>
                                    <m:ctrlPr>
                                      <a:rPr lang="en-CA" sz="1400" i="1">
                                        <a:latin typeface="Cambria Math" panose="02040503050406030204" pitchFamily="18" charset="0"/>
                                        <a:ea typeface="Cambria Math" panose="02040503050406030204" pitchFamily="18" charset="0"/>
                                      </a:rPr>
                                    </m:ctrlPr>
                                  </m:accPr>
                                  <m:e>
                                    <m:r>
                                      <a:rPr lang="en-CA" sz="1400" i="1">
                                        <a:latin typeface="Cambria Math" panose="02040503050406030204" pitchFamily="18" charset="0"/>
                                        <a:ea typeface="Cambria Math" panose="02040503050406030204" pitchFamily="18" charset="0"/>
                                      </a:rPr>
                                      <m:t>𝑝</m:t>
                                    </m:r>
                                  </m:e>
                                </m:acc>
                              </m:e>
                              <m:sup>
                                <m:r>
                                  <a:rPr lang="en-CA" sz="1400" i="1">
                                    <a:latin typeface="Cambria Math" panose="02040503050406030204" pitchFamily="18" charset="0"/>
                                    <a:ea typeface="Cambria Math" panose="02040503050406030204" pitchFamily="18" charset="0"/>
                                  </a:rPr>
                                  <m:t>2</m:t>
                                </m:r>
                              </m:sup>
                            </m:sSup>
                          </m:e>
                        </m:d>
                        <m:r>
                          <a:rPr lang="en-CA" sz="1400" i="1">
                            <a:latin typeface="Cambria Math" panose="02040503050406030204" pitchFamily="18" charset="0"/>
                            <a:ea typeface="Cambria Math" panose="02040503050406030204" pitchFamily="18" charset="0"/>
                          </a:rPr>
                          <m:t>−</m:t>
                        </m:r>
                        <m:acc>
                          <m:accPr>
                            <m:chr m:val="̃"/>
                            <m:ctrlPr>
                              <a:rPr lang="en-CA" sz="1400" i="1">
                                <a:latin typeface="Cambria Math" panose="02040503050406030204" pitchFamily="18" charset="0"/>
                                <a:ea typeface="Cambria Math" panose="02040503050406030204" pitchFamily="18" charset="0"/>
                              </a:rPr>
                            </m:ctrlPr>
                          </m:accPr>
                          <m:e>
                            <m:r>
                              <a:rPr lang="en-CA" sz="1400" i="1">
                                <a:latin typeface="Cambria Math" panose="02040503050406030204" pitchFamily="18" charset="0"/>
                                <a:ea typeface="Cambria Math" panose="02040503050406030204" pitchFamily="18" charset="0"/>
                              </a:rPr>
                              <m:t>𝑔</m:t>
                            </m:r>
                          </m:e>
                        </m:acc>
                        <m:d>
                          <m:dPr>
                            <m:ctrlPr>
                              <a:rPr lang="en-CA" sz="1400" i="1">
                                <a:latin typeface="Cambria Math" panose="02040503050406030204" pitchFamily="18" charset="0"/>
                                <a:ea typeface="Cambria Math" panose="02040503050406030204" pitchFamily="18" charset="0"/>
                              </a:rPr>
                            </m:ctrlPr>
                          </m:dPr>
                          <m:e>
                            <m:r>
                              <a:rPr lang="en-CA" sz="1400" i="1">
                                <a:latin typeface="Cambria Math" panose="02040503050406030204" pitchFamily="18" charset="0"/>
                                <a:ea typeface="Cambria Math" panose="02040503050406030204" pitchFamily="18" charset="0"/>
                              </a:rPr>
                              <m:t>𝑡</m:t>
                            </m:r>
                          </m:e>
                        </m:d>
                        <m:sSup>
                          <m:sSupPr>
                            <m:ctrlPr>
                              <a:rPr lang="en-CA" sz="1400" i="1">
                                <a:latin typeface="Cambria Math" panose="02040503050406030204" pitchFamily="18" charset="0"/>
                                <a:ea typeface="Cambria Math" panose="02040503050406030204" pitchFamily="18" charset="0"/>
                              </a:rPr>
                            </m:ctrlPr>
                          </m:sSupPr>
                          <m:e>
                            <m:acc>
                              <m:accPr>
                                <m:chr m:val="̃"/>
                                <m:ctrlPr>
                                  <a:rPr lang="en-CA" sz="1400" i="1">
                                    <a:latin typeface="Cambria Math" panose="02040503050406030204" pitchFamily="18" charset="0"/>
                                    <a:ea typeface="Cambria Math" panose="02040503050406030204" pitchFamily="18" charset="0"/>
                                  </a:rPr>
                                </m:ctrlPr>
                              </m:accPr>
                              <m:e>
                                <m:r>
                                  <a:rPr lang="en-CA" sz="1400" i="1">
                                    <a:latin typeface="Cambria Math" panose="02040503050406030204" pitchFamily="18" charset="0"/>
                                    <a:ea typeface="Cambria Math" panose="02040503050406030204" pitchFamily="18" charset="0"/>
                                  </a:rPr>
                                  <m:t>𝑞</m:t>
                                </m:r>
                              </m:e>
                            </m:acc>
                          </m:e>
                          <m:sup>
                            <m:r>
                              <a:rPr lang="en-CA" sz="1400" i="1">
                                <a:latin typeface="Cambria Math" panose="02040503050406030204" pitchFamily="18" charset="0"/>
                                <a:ea typeface="Cambria Math" panose="02040503050406030204" pitchFamily="18" charset="0"/>
                              </a:rPr>
                              <m:t>2</m:t>
                            </m:r>
                          </m:sup>
                        </m:sSup>
                        <m:r>
                          <a:rPr lang="en-CA" sz="1400" i="1">
                            <a:latin typeface="Cambria Math" panose="02040503050406030204" pitchFamily="18" charset="0"/>
                            <a:ea typeface="Cambria Math" panose="02040503050406030204" pitchFamily="18" charset="0"/>
                          </a:rPr>
                          <m:t>+</m:t>
                        </m:r>
                        <m:f>
                          <m:fPr>
                            <m:ctrlPr>
                              <a:rPr lang="en-CA" sz="1400" i="1">
                                <a:latin typeface="Cambria Math" panose="02040503050406030204" pitchFamily="18" charset="0"/>
                                <a:ea typeface="Cambria Math" panose="02040503050406030204" pitchFamily="18" charset="0"/>
                              </a:rPr>
                            </m:ctrlPr>
                          </m:fPr>
                          <m:num>
                            <m:r>
                              <a:rPr lang="en-CA" sz="1400" i="1">
                                <a:latin typeface="Cambria Math" panose="02040503050406030204" pitchFamily="18" charset="0"/>
                                <a:ea typeface="Cambria Math" panose="02040503050406030204" pitchFamily="18" charset="0"/>
                              </a:rPr>
                              <m:t>1</m:t>
                            </m:r>
                          </m:num>
                          <m:den>
                            <m:r>
                              <a:rPr lang="en-CA" sz="1400" i="1">
                                <a:latin typeface="Cambria Math" panose="02040503050406030204" pitchFamily="18" charset="0"/>
                                <a:ea typeface="Cambria Math" panose="02040503050406030204" pitchFamily="18" charset="0"/>
                              </a:rPr>
                              <m:t>2</m:t>
                            </m:r>
                          </m:den>
                        </m:f>
                      </m:oMath>
                    </m:oMathPara>
                  </a14:m>
                  <a:endParaRPr lang="en-US" sz="1400" dirty="0">
                    <a:latin typeface="+mn-lt"/>
                  </a:endParaRPr>
                </a:p>
                <a:p>
                  <a:endParaRPr lang="en-US" sz="1400" dirty="0">
                    <a:latin typeface="+mn-lt"/>
                  </a:endParaRPr>
                </a:p>
                <a:p>
                  <a:endParaRPr lang="en-US" sz="1400" dirty="0">
                    <a:latin typeface="+mn-lt"/>
                  </a:endParaRPr>
                </a:p>
                <a:p>
                  <a:r>
                    <a:rPr lang="en-US" sz="1400" dirty="0">
                      <a:latin typeface="+mn-lt"/>
                    </a:rPr>
                    <a:t>With dimensionless classical coordinate (</a:t>
                  </a:r>
                  <a14:m>
                    <m:oMath xmlns:m="http://schemas.openxmlformats.org/officeDocument/2006/math">
                      <m:acc>
                        <m:accPr>
                          <m:chr m:val="̃"/>
                          <m:ctrlPr>
                            <a:rPr lang="en-CA" sz="1400" i="1" smtClean="0">
                              <a:latin typeface="Cambria Math" panose="02040503050406030204" pitchFamily="18" charset="0"/>
                              <a:ea typeface="Cambria Math" panose="02040503050406030204" pitchFamily="18" charset="0"/>
                            </a:rPr>
                          </m:ctrlPr>
                        </m:accPr>
                        <m:e>
                          <m:r>
                            <a:rPr lang="en-CA" sz="1400" i="1">
                              <a:latin typeface="Cambria Math" panose="02040503050406030204" pitchFamily="18" charset="0"/>
                              <a:ea typeface="Cambria Math" panose="02040503050406030204" pitchFamily="18" charset="0"/>
                            </a:rPr>
                            <m:t>𝑞</m:t>
                          </m:r>
                        </m:e>
                      </m:acc>
                    </m:oMath>
                  </a14:m>
                  <a:r>
                    <a:rPr lang="en-US" sz="1400" dirty="0">
                      <a:latin typeface="+mn-lt"/>
                    </a:rPr>
                    <a:t>) and momentum (</a:t>
                  </a:r>
                  <a14:m>
                    <m:oMath xmlns:m="http://schemas.openxmlformats.org/officeDocument/2006/math">
                      <m:acc>
                        <m:accPr>
                          <m:chr m:val="̃"/>
                          <m:ctrlPr>
                            <a:rPr lang="en-CA" sz="1400" i="1">
                              <a:latin typeface="Cambria Math" panose="02040503050406030204" pitchFamily="18" charset="0"/>
                              <a:ea typeface="Cambria Math" panose="02040503050406030204" pitchFamily="18" charset="0"/>
                            </a:rPr>
                          </m:ctrlPr>
                        </m:accPr>
                        <m:e>
                          <m:r>
                            <a:rPr lang="en-CA" sz="1400" i="1">
                              <a:latin typeface="Cambria Math" panose="02040503050406030204" pitchFamily="18" charset="0"/>
                              <a:ea typeface="Cambria Math" panose="02040503050406030204" pitchFamily="18" charset="0"/>
                            </a:rPr>
                            <m:t>𝑝</m:t>
                          </m:r>
                        </m:e>
                      </m:acc>
                    </m:oMath>
                  </a14:m>
                  <a:r>
                    <a:rPr lang="en-US" sz="1400" dirty="0">
                      <a:latin typeface="+mn-lt"/>
                    </a:rPr>
                    <a:t>)</a:t>
                  </a:r>
                </a:p>
                <a:p>
                  <a:endParaRPr lang="en-US" sz="1400" dirty="0">
                    <a:latin typeface="+mn-lt"/>
                  </a:endParaRPr>
                </a:p>
              </p:txBody>
            </p:sp>
          </mc:Choice>
          <mc:Fallback xmlns="">
            <p:sp>
              <p:nvSpPr>
                <p:cNvPr id="11" name="TextBox 10">
                  <a:extLst>
                    <a:ext uri="{FF2B5EF4-FFF2-40B4-BE49-F238E27FC236}">
                      <a16:creationId xmlns:a16="http://schemas.microsoft.com/office/drawing/2014/main" id="{5B7A3897-1344-C71D-D7BC-189A5A1CE12B}"/>
                    </a:ext>
                  </a:extLst>
                </p:cNvPr>
                <p:cNvSpPr txBox="1">
                  <a:spLocks noRot="1" noChangeAspect="1" noMove="1" noResize="1" noEditPoints="1" noAdjustHandles="1" noChangeArrowheads="1" noChangeShapeType="1" noTextEdit="1"/>
                </p:cNvSpPr>
                <p:nvPr/>
              </p:nvSpPr>
              <p:spPr>
                <a:xfrm>
                  <a:off x="4572000" y="1419622"/>
                  <a:ext cx="4032448" cy="3497689"/>
                </a:xfrm>
                <a:prstGeom prst="rect">
                  <a:avLst/>
                </a:prstGeom>
                <a:blipFill>
                  <a:blip r:embed="rId3"/>
                  <a:stretch>
                    <a:fillRect l="-629" t="-361"/>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901FE752-C30D-C119-3FCA-37E74C53659D}"/>
                </a:ext>
              </a:extLst>
            </p:cNvPr>
            <p:cNvSpPr txBox="1"/>
            <p:nvPr/>
          </p:nvSpPr>
          <p:spPr>
            <a:xfrm>
              <a:off x="5059202" y="3831660"/>
              <a:ext cx="1323200" cy="276999"/>
            </a:xfrm>
            <a:prstGeom prst="rect">
              <a:avLst/>
            </a:prstGeom>
            <a:noFill/>
          </p:spPr>
          <p:txBody>
            <a:bodyPr wrap="square">
              <a:spAutoFit/>
            </a:bodyPr>
            <a:lstStyle/>
            <a:p>
              <a:r>
                <a:rPr lang="en-US" sz="1200" dirty="0"/>
                <a:t>Kerr-nonlinearity</a:t>
              </a:r>
            </a:p>
          </p:txBody>
        </p:sp>
        <p:sp>
          <p:nvSpPr>
            <p:cNvPr id="25" name="TextBox 24">
              <a:extLst>
                <a:ext uri="{FF2B5EF4-FFF2-40B4-BE49-F238E27FC236}">
                  <a16:creationId xmlns:a16="http://schemas.microsoft.com/office/drawing/2014/main" id="{6473DCA6-52E2-9EAF-D18B-FFD4CEBE69D2}"/>
                </a:ext>
              </a:extLst>
            </p:cNvPr>
            <p:cNvSpPr txBox="1"/>
            <p:nvPr/>
          </p:nvSpPr>
          <p:spPr>
            <a:xfrm>
              <a:off x="6943924" y="3797151"/>
              <a:ext cx="891844" cy="261610"/>
            </a:xfrm>
            <a:prstGeom prst="rect">
              <a:avLst/>
            </a:prstGeom>
            <a:noFill/>
          </p:spPr>
          <p:txBody>
            <a:bodyPr wrap="square" rtlCol="0">
              <a:spAutoFit/>
            </a:bodyPr>
            <a:lstStyle/>
            <a:p>
              <a:r>
                <a:rPr lang="en-US" sz="1100" dirty="0"/>
                <a:t>Harmonic</a:t>
              </a:r>
            </a:p>
          </p:txBody>
        </p:sp>
      </p:grpSp>
      <p:cxnSp>
        <p:nvCxnSpPr>
          <p:cNvPr id="28" name="Straight Arrow Connector 27">
            <a:extLst>
              <a:ext uri="{FF2B5EF4-FFF2-40B4-BE49-F238E27FC236}">
                <a16:creationId xmlns:a16="http://schemas.microsoft.com/office/drawing/2014/main" id="{97AFB541-8A5A-EB56-6F66-BA3C985485B6}"/>
              </a:ext>
            </a:extLst>
          </p:cNvPr>
          <p:cNvCxnSpPr>
            <a:cxnSpLocks/>
          </p:cNvCxnSpPr>
          <p:nvPr/>
        </p:nvCxnSpPr>
        <p:spPr>
          <a:xfrm>
            <a:off x="6483000" y="1923678"/>
            <a:ext cx="0" cy="32412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nvGrpSpPr>
          <p:cNvPr id="36" name="Group 35">
            <a:extLst>
              <a:ext uri="{FF2B5EF4-FFF2-40B4-BE49-F238E27FC236}">
                <a16:creationId xmlns:a16="http://schemas.microsoft.com/office/drawing/2014/main" id="{4663A912-5716-B205-8C92-412A876634A2}"/>
              </a:ext>
            </a:extLst>
          </p:cNvPr>
          <p:cNvGrpSpPr/>
          <p:nvPr/>
        </p:nvGrpSpPr>
        <p:grpSpPr>
          <a:xfrm>
            <a:off x="438954" y="987574"/>
            <a:ext cx="3888432" cy="3757200"/>
            <a:chOff x="438954" y="987574"/>
            <a:chExt cx="3888432" cy="3757200"/>
          </a:xfrm>
        </p:grpSpPr>
        <p:pic>
          <p:nvPicPr>
            <p:cNvPr id="37" name="Picture 36">
              <a:extLst>
                <a:ext uri="{FF2B5EF4-FFF2-40B4-BE49-F238E27FC236}">
                  <a16:creationId xmlns:a16="http://schemas.microsoft.com/office/drawing/2014/main" id="{E3E4A944-B83C-CE85-04E4-CA40AE113E45}"/>
                </a:ext>
              </a:extLst>
            </p:cNvPr>
            <p:cNvPicPr>
              <a:picLocks noChangeAspect="1"/>
            </p:cNvPicPr>
            <p:nvPr/>
          </p:nvPicPr>
          <p:blipFill rotWithShape="1">
            <a:blip r:embed="rId4"/>
            <a:srcRect l="2800" t="6601" r="2001" b="6601"/>
            <a:stretch/>
          </p:blipFill>
          <p:spPr>
            <a:xfrm>
              <a:off x="1024925" y="2267974"/>
              <a:ext cx="2716490" cy="2476800"/>
            </a:xfrm>
            <a:prstGeom prst="rect">
              <a:avLst/>
            </a:prstGeom>
          </p:spPr>
        </p:pic>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D309276-6CF4-1D4C-8364-A9A9046BC693}"/>
                    </a:ext>
                  </a:extLst>
                </p:cNvPr>
                <p:cNvSpPr txBox="1"/>
                <p:nvPr/>
              </p:nvSpPr>
              <p:spPr>
                <a:xfrm>
                  <a:off x="1331641" y="2139702"/>
                  <a:ext cx="2088231" cy="276999"/>
                </a:xfrm>
                <a:prstGeom prst="rect">
                  <a:avLst/>
                </a:prstGeom>
                <a:solidFill>
                  <a:schemeClr val="bg1"/>
                </a:solidFill>
              </p:spPr>
              <p:txBody>
                <a:bodyPr wrap="square" rtlCol="0">
                  <a:spAutoFit/>
                </a:bodyPr>
                <a:lstStyle/>
                <a:p>
                  <a:pPr algn="ctr"/>
                  <a:r>
                    <a:rPr lang="en-US" sz="1200" dirty="0"/>
                    <a:t>Phase diagram at </a:t>
                  </a:r>
                  <a14:m>
                    <m:oMath xmlns:m="http://schemas.openxmlformats.org/officeDocument/2006/math">
                      <m:r>
                        <a:rPr lang="en-CA" sz="1200" b="0" i="1" smtClean="0">
                          <a:latin typeface="Cambria Math" panose="02040503050406030204" pitchFamily="18" charset="0"/>
                        </a:rPr>
                        <m:t>𝑡</m:t>
                      </m:r>
                      <m:r>
                        <a:rPr lang="en-CA" sz="1200" b="0" i="1" smtClean="0">
                          <a:latin typeface="Cambria Math" panose="02040503050406030204" pitchFamily="18" charset="0"/>
                        </a:rPr>
                        <m:t>=0</m:t>
                      </m:r>
                    </m:oMath>
                  </a14:m>
                  <a:endParaRPr lang="en-US" sz="1200" dirty="0"/>
                </a:p>
              </p:txBody>
            </p:sp>
          </mc:Choice>
          <mc:Fallback xmlns="">
            <p:sp>
              <p:nvSpPr>
                <p:cNvPr id="38" name="TextBox 37">
                  <a:extLst>
                    <a:ext uri="{FF2B5EF4-FFF2-40B4-BE49-F238E27FC236}">
                      <a16:creationId xmlns:a16="http://schemas.microsoft.com/office/drawing/2014/main" id="{ED309276-6CF4-1D4C-8364-A9A9046BC693}"/>
                    </a:ext>
                  </a:extLst>
                </p:cNvPr>
                <p:cNvSpPr txBox="1">
                  <a:spLocks noRot="1" noChangeAspect="1" noMove="1" noResize="1" noEditPoints="1" noAdjustHandles="1" noChangeArrowheads="1" noChangeShapeType="1" noTextEdit="1"/>
                </p:cNvSpPr>
                <p:nvPr/>
              </p:nvSpPr>
              <p:spPr>
                <a:xfrm>
                  <a:off x="1331641" y="2139702"/>
                  <a:ext cx="2088231" cy="276999"/>
                </a:xfrm>
                <a:prstGeom prst="rect">
                  <a:avLst/>
                </a:prstGeom>
                <a:blipFill>
                  <a:blip r:embed="rId5"/>
                  <a:stretch>
                    <a:fillRect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 Placeholder 1">
                  <a:extLst>
                    <a:ext uri="{FF2B5EF4-FFF2-40B4-BE49-F238E27FC236}">
                      <a16:creationId xmlns:a16="http://schemas.microsoft.com/office/drawing/2014/main" id="{3C6B010E-0DB6-5952-F1C8-5A2A9D125A14}"/>
                    </a:ext>
                  </a:extLst>
                </p:cNvPr>
                <p:cNvSpPr txBox="1">
                  <a:spLocks/>
                </p:cNvSpPr>
                <p:nvPr/>
              </p:nvSpPr>
              <p:spPr>
                <a:xfrm>
                  <a:off x="438954" y="987574"/>
                  <a:ext cx="3888432" cy="1311056"/>
                </a:xfrm>
                <a:prstGeom prst="rect">
                  <a:avLst/>
                </a:prstGeom>
              </p:spPr>
              <p:txBody>
                <a:bodyPr vert="horz" lIns="0" tIns="0" rIns="0" bIns="0"/>
                <a:lstStyle>
                  <a:lvl1pPr marL="0" indent="0" algn="l" defTabSz="457200" rtl="0" eaLnBrk="0" fontAlgn="base" hangingPunct="0">
                    <a:lnSpc>
                      <a:spcPct val="130000"/>
                    </a:lnSpc>
                    <a:spcBef>
                      <a:spcPts val="0"/>
                    </a:spcBef>
                    <a:spcAft>
                      <a:spcPct val="0"/>
                    </a:spcAft>
                    <a:buFontTx/>
                    <a:buNone/>
                    <a:defRPr sz="1500" kern="1200">
                      <a:solidFill>
                        <a:schemeClr val="tx1"/>
                      </a:solidFill>
                      <a:latin typeface="+mn-lt"/>
                      <a:ea typeface="MS PGothic" panose="020B0600070205080204" pitchFamily="34" charset="-128"/>
                      <a:cs typeface="ＭＳ Ｐゴシック"/>
                    </a:defRPr>
                  </a:lvl1pPr>
                  <a:lvl2pPr marL="0" indent="-180000" algn="l" defTabSz="457200" rtl="0" eaLnBrk="0" fontAlgn="base" hangingPunct="0">
                    <a:lnSpc>
                      <a:spcPct val="130000"/>
                    </a:lnSpc>
                    <a:spcBef>
                      <a:spcPts val="0"/>
                    </a:spcBef>
                    <a:spcAft>
                      <a:spcPct val="0"/>
                    </a:spcAft>
                    <a:buFont typeface="Arial"/>
                    <a:buChar char="•"/>
                    <a:defRPr sz="1500" kern="1200">
                      <a:solidFill>
                        <a:schemeClr val="tx1"/>
                      </a:solidFill>
                      <a:latin typeface="+mn-lt"/>
                      <a:ea typeface="MS PGothic" panose="020B0600070205080204" pitchFamily="34" charset="-128"/>
                      <a:cs typeface="ＭＳ Ｐゴシック"/>
                    </a:defRPr>
                  </a:lvl2pPr>
                  <a:lvl3pPr marL="540000" indent="-180000" algn="l" defTabSz="457200" rtl="0" eaLnBrk="0" fontAlgn="base" hangingPunct="0">
                    <a:lnSpc>
                      <a:spcPct val="130000"/>
                    </a:lnSpc>
                    <a:spcBef>
                      <a:spcPts val="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ＭＳ Ｐゴシック"/>
                    </a:defRPr>
                  </a:lvl3pPr>
                  <a:lvl4pPr marL="900000" indent="-180000" algn="l" defTabSz="457200" rtl="0" eaLnBrk="0" fontAlgn="base" hangingPunct="0">
                    <a:lnSpc>
                      <a:spcPct val="130000"/>
                    </a:lnSpc>
                    <a:spcBef>
                      <a:spcPts val="0"/>
                    </a:spcBef>
                    <a:spcAft>
                      <a:spcPct val="0"/>
                    </a:spcAft>
                    <a:buFont typeface="Arial"/>
                    <a:buChar char="•"/>
                    <a:defRPr sz="1500" kern="1200">
                      <a:solidFill>
                        <a:schemeClr val="tx1"/>
                      </a:solidFill>
                      <a:latin typeface="+mn-lt"/>
                      <a:ea typeface="MS PGothic" panose="020B0600070205080204" pitchFamily="34" charset="-128"/>
                      <a:cs typeface="ＭＳ Ｐゴシック"/>
                    </a:defRPr>
                  </a:lvl4pPr>
                  <a:lvl5pPr marL="1260000" indent="-180000" algn="l" defTabSz="457200" rtl="0" eaLnBrk="0" fontAlgn="base" hangingPunct="0">
                    <a:lnSpc>
                      <a:spcPct val="130000"/>
                    </a:lnSpc>
                    <a:spcBef>
                      <a:spcPts val="0"/>
                    </a:spcBef>
                    <a:spcAft>
                      <a:spcPct val="0"/>
                    </a:spcAft>
                    <a:buFont typeface="Arial"/>
                    <a:buChar char="•"/>
                    <a:defRPr sz="15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u="sng" dirty="0"/>
                    <a:t>Classical oscillators</a:t>
                  </a:r>
                </a:p>
                <a:p>
                  <a:pPr algn="ctr"/>
                  <a:r>
                    <a:rPr lang="en-US" sz="1400" dirty="0"/>
                    <a:t>10</a:t>
                  </a:r>
                  <a:r>
                    <a:rPr lang="en-US" sz="1400" baseline="30000" dirty="0"/>
                    <a:t>5</a:t>
                  </a:r>
                  <a:r>
                    <a:rPr lang="en-US" sz="1400" dirty="0"/>
                    <a:t> oscillators sampled from the distribution:</a:t>
                  </a:r>
                  <a:endParaRPr lang="en-CA" sz="1400" b="0" dirty="0"/>
                </a:p>
                <a:p>
                  <a:pPr algn="ctr"/>
                  <a14:m>
                    <m:oMathPara xmlns:m="http://schemas.openxmlformats.org/officeDocument/2006/math">
                      <m:oMathParaPr>
                        <m:jc m:val="centerGroup"/>
                      </m:oMathParaPr>
                      <m:oMath xmlns:m="http://schemas.openxmlformats.org/officeDocument/2006/math">
                        <m:r>
                          <a:rPr lang="en-CA" sz="1200" b="0" i="1" smtClean="0">
                            <a:latin typeface="Cambria Math" panose="02040503050406030204" pitchFamily="18" charset="0"/>
                          </a:rPr>
                          <m:t>𝑃</m:t>
                        </m:r>
                        <m:d>
                          <m:dPr>
                            <m:begChr m:val="["/>
                            <m:endChr m:val="]"/>
                            <m:ctrlPr>
                              <a:rPr lang="en-CA" sz="1200" b="0" i="1" smtClean="0">
                                <a:latin typeface="Cambria Math" panose="02040503050406030204" pitchFamily="18" charset="0"/>
                              </a:rPr>
                            </m:ctrlPr>
                          </m:dPr>
                          <m:e>
                            <m:r>
                              <a:rPr lang="en-CA" sz="1200" b="0" i="1" smtClean="0">
                                <a:latin typeface="Cambria Math" panose="02040503050406030204" pitchFamily="18" charset="0"/>
                              </a:rPr>
                              <m:t>𝑞</m:t>
                            </m:r>
                            <m:d>
                              <m:dPr>
                                <m:ctrlPr>
                                  <a:rPr lang="en-CA" sz="1200" b="0" i="1" smtClean="0">
                                    <a:latin typeface="Cambria Math" panose="02040503050406030204" pitchFamily="18" charset="0"/>
                                  </a:rPr>
                                </m:ctrlPr>
                              </m:dPr>
                              <m:e>
                                <m:r>
                                  <a:rPr lang="en-CA" sz="1200" b="0" i="1" smtClean="0">
                                    <a:latin typeface="Cambria Math" panose="02040503050406030204" pitchFamily="18" charset="0"/>
                                  </a:rPr>
                                  <m:t>0</m:t>
                                </m:r>
                              </m:e>
                            </m:d>
                            <m:r>
                              <a:rPr lang="en-CA" sz="1200" b="0" i="1" smtClean="0">
                                <a:latin typeface="Cambria Math" panose="02040503050406030204" pitchFamily="18" charset="0"/>
                              </a:rPr>
                              <m:t>, </m:t>
                            </m:r>
                            <m:r>
                              <a:rPr lang="en-CA" sz="1200" b="0" i="1" smtClean="0">
                                <a:latin typeface="Cambria Math" panose="02040503050406030204" pitchFamily="18" charset="0"/>
                              </a:rPr>
                              <m:t>𝑝</m:t>
                            </m:r>
                            <m:d>
                              <m:dPr>
                                <m:ctrlPr>
                                  <a:rPr lang="en-CA" sz="1200" b="0" i="1" smtClean="0">
                                    <a:latin typeface="Cambria Math" panose="02040503050406030204" pitchFamily="18" charset="0"/>
                                  </a:rPr>
                                </m:ctrlPr>
                              </m:dPr>
                              <m:e>
                                <m:r>
                                  <a:rPr lang="en-CA" sz="1200" b="0" i="1" smtClean="0">
                                    <a:latin typeface="Cambria Math" panose="02040503050406030204" pitchFamily="18" charset="0"/>
                                  </a:rPr>
                                  <m:t>0</m:t>
                                </m:r>
                              </m:e>
                            </m:d>
                          </m:e>
                        </m:d>
                        <m:r>
                          <a:rPr lang="en-CA" sz="1200" b="0" i="1" smtClean="0">
                            <a:latin typeface="Cambria Math" panose="02040503050406030204" pitchFamily="18" charset="0"/>
                          </a:rPr>
                          <m:t>=</m:t>
                        </m:r>
                        <m:f>
                          <m:fPr>
                            <m:ctrlPr>
                              <a:rPr lang="en-CA" sz="1200" b="0" i="1" smtClean="0">
                                <a:latin typeface="Cambria Math" panose="02040503050406030204" pitchFamily="18" charset="0"/>
                              </a:rPr>
                            </m:ctrlPr>
                          </m:fPr>
                          <m:num>
                            <m:r>
                              <a:rPr lang="en-CA" sz="1200" b="0" i="1" smtClean="0">
                                <a:latin typeface="Cambria Math" panose="02040503050406030204" pitchFamily="18" charset="0"/>
                              </a:rPr>
                              <m:t>1</m:t>
                            </m:r>
                          </m:num>
                          <m:den>
                            <m:r>
                              <a:rPr lang="en-CA" sz="1200" b="0" i="1" smtClean="0">
                                <a:latin typeface="Cambria Math" panose="02040503050406030204" pitchFamily="18" charset="0"/>
                              </a:rPr>
                              <m:t>𝜋</m:t>
                            </m:r>
                          </m:den>
                        </m:f>
                        <m:sSup>
                          <m:sSupPr>
                            <m:ctrlPr>
                              <a:rPr lang="en-CA" sz="1200" b="0" i="1" smtClean="0">
                                <a:latin typeface="Cambria Math" panose="02040503050406030204" pitchFamily="18" charset="0"/>
                              </a:rPr>
                            </m:ctrlPr>
                          </m:sSupPr>
                          <m:e>
                            <m:r>
                              <a:rPr lang="en-CA" sz="1200" b="0" i="1" smtClean="0">
                                <a:latin typeface="Cambria Math" panose="02040503050406030204" pitchFamily="18" charset="0"/>
                              </a:rPr>
                              <m:t>𝑒</m:t>
                            </m:r>
                          </m:e>
                          <m:sup>
                            <m:r>
                              <a:rPr lang="en-CA" sz="1200" b="0" i="1" smtClean="0">
                                <a:latin typeface="Cambria Math" panose="02040503050406030204" pitchFamily="18" charset="0"/>
                              </a:rPr>
                              <m:t>−</m:t>
                            </m:r>
                            <m:f>
                              <m:fPr>
                                <m:ctrlPr>
                                  <a:rPr lang="en-CA" sz="1200" b="0" i="1" smtClean="0">
                                    <a:latin typeface="Cambria Math" panose="02040503050406030204" pitchFamily="18" charset="0"/>
                                  </a:rPr>
                                </m:ctrlPr>
                              </m:fPr>
                              <m:num>
                                <m:sSup>
                                  <m:sSupPr>
                                    <m:ctrlPr>
                                      <a:rPr lang="en-CA" sz="1200" b="0" i="1" smtClean="0">
                                        <a:latin typeface="Cambria Math" panose="02040503050406030204" pitchFamily="18" charset="0"/>
                                      </a:rPr>
                                    </m:ctrlPr>
                                  </m:sSupPr>
                                  <m:e>
                                    <m:d>
                                      <m:dPr>
                                        <m:begChr m:val="["/>
                                        <m:endChr m:val="]"/>
                                        <m:ctrlPr>
                                          <a:rPr lang="en-CA" sz="1200" b="0" i="1" smtClean="0">
                                            <a:latin typeface="Cambria Math" panose="02040503050406030204" pitchFamily="18" charset="0"/>
                                          </a:rPr>
                                        </m:ctrlPr>
                                      </m:dPr>
                                      <m:e>
                                        <m:r>
                                          <a:rPr lang="en-CA" sz="1200" b="0" i="1" smtClean="0">
                                            <a:latin typeface="Cambria Math" panose="02040503050406030204" pitchFamily="18" charset="0"/>
                                          </a:rPr>
                                          <m:t>𝑞</m:t>
                                        </m:r>
                                        <m:d>
                                          <m:dPr>
                                            <m:ctrlPr>
                                              <a:rPr lang="en-CA" sz="1200" b="0" i="1" smtClean="0">
                                                <a:latin typeface="Cambria Math" panose="02040503050406030204" pitchFamily="18" charset="0"/>
                                              </a:rPr>
                                            </m:ctrlPr>
                                          </m:dPr>
                                          <m:e>
                                            <m:r>
                                              <a:rPr lang="en-CA" sz="1200" b="0" i="1" smtClean="0">
                                                <a:latin typeface="Cambria Math" panose="02040503050406030204" pitchFamily="18" charset="0"/>
                                              </a:rPr>
                                              <m:t>0</m:t>
                                            </m:r>
                                          </m:e>
                                        </m:d>
                                        <m:r>
                                          <a:rPr lang="en-CA" sz="1200" b="0" i="1" smtClean="0">
                                            <a:latin typeface="Cambria Math" panose="02040503050406030204" pitchFamily="18" charset="0"/>
                                          </a:rPr>
                                          <m:t>−</m:t>
                                        </m:r>
                                        <m:sSub>
                                          <m:sSubPr>
                                            <m:ctrlPr>
                                              <a:rPr lang="en-CA" sz="1200" b="0" i="1" smtClean="0">
                                                <a:latin typeface="Cambria Math" panose="02040503050406030204" pitchFamily="18" charset="0"/>
                                              </a:rPr>
                                            </m:ctrlPr>
                                          </m:sSubPr>
                                          <m:e>
                                            <m:r>
                                              <a:rPr lang="en-CA" sz="1200" b="0" i="1" smtClean="0">
                                                <a:latin typeface="Cambria Math" panose="02040503050406030204" pitchFamily="18" charset="0"/>
                                              </a:rPr>
                                              <m:t>𝑞</m:t>
                                            </m:r>
                                          </m:e>
                                          <m:sub>
                                            <m:r>
                                              <a:rPr lang="en-CA" sz="1200" b="0" i="1" smtClean="0">
                                                <a:latin typeface="Cambria Math" panose="02040503050406030204" pitchFamily="18" charset="0"/>
                                              </a:rPr>
                                              <m:t>0</m:t>
                                            </m:r>
                                          </m:sub>
                                        </m:sSub>
                                      </m:e>
                                    </m:d>
                                  </m:e>
                                  <m:sup>
                                    <m:r>
                                      <a:rPr lang="en-CA" sz="1200" b="0" i="1" smtClean="0">
                                        <a:latin typeface="Cambria Math" panose="02040503050406030204" pitchFamily="18" charset="0"/>
                                      </a:rPr>
                                      <m:t>2</m:t>
                                    </m:r>
                                  </m:sup>
                                </m:sSup>
                              </m:num>
                              <m:den>
                                <m:r>
                                  <a:rPr lang="en-CA" sz="1200" b="0" i="1" smtClean="0">
                                    <a:latin typeface="Cambria Math" panose="02040503050406030204" pitchFamily="18" charset="0"/>
                                  </a:rPr>
                                  <m:t>2</m:t>
                                </m:r>
                                <m:sSubSup>
                                  <m:sSubSupPr>
                                    <m:ctrlPr>
                                      <a:rPr lang="en-CA" sz="1200" b="0" i="1" smtClean="0">
                                        <a:latin typeface="Cambria Math" panose="02040503050406030204" pitchFamily="18" charset="0"/>
                                      </a:rPr>
                                    </m:ctrlPr>
                                  </m:sSubSupPr>
                                  <m:e>
                                    <m:r>
                                      <a:rPr lang="en-CA" sz="1200" b="0" i="1" smtClean="0">
                                        <a:latin typeface="Cambria Math" panose="02040503050406030204" pitchFamily="18" charset="0"/>
                                      </a:rPr>
                                      <m:t>𝜎</m:t>
                                    </m:r>
                                  </m:e>
                                  <m:sub>
                                    <m:r>
                                      <a:rPr lang="en-CA" sz="1200" b="0" i="1" smtClean="0">
                                        <a:latin typeface="Cambria Math" panose="02040503050406030204" pitchFamily="18" charset="0"/>
                                      </a:rPr>
                                      <m:t>𝑞</m:t>
                                    </m:r>
                                  </m:sub>
                                  <m:sup>
                                    <m:r>
                                      <a:rPr lang="en-CA" sz="1200" b="0" i="1" smtClean="0">
                                        <a:latin typeface="Cambria Math" panose="02040503050406030204" pitchFamily="18" charset="0"/>
                                      </a:rPr>
                                      <m:t>2</m:t>
                                    </m:r>
                                  </m:sup>
                                </m:sSubSup>
                              </m:den>
                            </m:f>
                          </m:sup>
                        </m:sSup>
                        <m:sSup>
                          <m:sSupPr>
                            <m:ctrlPr>
                              <a:rPr lang="en-CA" sz="1200" i="1">
                                <a:latin typeface="Cambria Math" panose="02040503050406030204" pitchFamily="18" charset="0"/>
                              </a:rPr>
                            </m:ctrlPr>
                          </m:sSupPr>
                          <m:e>
                            <m:r>
                              <a:rPr lang="en-CA" sz="1200" i="1">
                                <a:latin typeface="Cambria Math" panose="02040503050406030204" pitchFamily="18" charset="0"/>
                              </a:rPr>
                              <m:t>𝑒</m:t>
                            </m:r>
                          </m:e>
                          <m:sup>
                            <m:r>
                              <a:rPr lang="en-CA" sz="1200" i="1">
                                <a:latin typeface="Cambria Math" panose="02040503050406030204" pitchFamily="18" charset="0"/>
                              </a:rPr>
                              <m:t>−</m:t>
                            </m:r>
                            <m:f>
                              <m:fPr>
                                <m:ctrlPr>
                                  <a:rPr lang="en-CA" sz="1200" i="1">
                                    <a:latin typeface="Cambria Math" panose="02040503050406030204" pitchFamily="18" charset="0"/>
                                  </a:rPr>
                                </m:ctrlPr>
                              </m:fPr>
                              <m:num>
                                <m:sSup>
                                  <m:sSupPr>
                                    <m:ctrlPr>
                                      <a:rPr lang="en-CA" sz="1200" i="1">
                                        <a:latin typeface="Cambria Math" panose="02040503050406030204" pitchFamily="18" charset="0"/>
                                      </a:rPr>
                                    </m:ctrlPr>
                                  </m:sSupPr>
                                  <m:e>
                                    <m:d>
                                      <m:dPr>
                                        <m:begChr m:val="["/>
                                        <m:endChr m:val="]"/>
                                        <m:ctrlPr>
                                          <a:rPr lang="en-CA" sz="1200" i="1">
                                            <a:latin typeface="Cambria Math" panose="02040503050406030204" pitchFamily="18" charset="0"/>
                                          </a:rPr>
                                        </m:ctrlPr>
                                      </m:dPr>
                                      <m:e>
                                        <m:r>
                                          <a:rPr lang="en-CA" sz="1200" b="0" i="1" smtClean="0">
                                            <a:latin typeface="Cambria Math" panose="02040503050406030204" pitchFamily="18" charset="0"/>
                                          </a:rPr>
                                          <m:t>𝑝</m:t>
                                        </m:r>
                                        <m:d>
                                          <m:dPr>
                                            <m:ctrlPr>
                                              <a:rPr lang="en-CA" sz="1200" i="1">
                                                <a:latin typeface="Cambria Math" panose="02040503050406030204" pitchFamily="18" charset="0"/>
                                              </a:rPr>
                                            </m:ctrlPr>
                                          </m:dPr>
                                          <m:e>
                                            <m:r>
                                              <a:rPr lang="en-CA" sz="1200" i="1">
                                                <a:latin typeface="Cambria Math" panose="02040503050406030204" pitchFamily="18" charset="0"/>
                                              </a:rPr>
                                              <m:t>0</m:t>
                                            </m:r>
                                          </m:e>
                                        </m:d>
                                        <m:r>
                                          <a:rPr lang="en-CA" sz="1200" i="1">
                                            <a:latin typeface="Cambria Math" panose="02040503050406030204" pitchFamily="18" charset="0"/>
                                          </a:rPr>
                                          <m:t>−</m:t>
                                        </m:r>
                                        <m:sSub>
                                          <m:sSubPr>
                                            <m:ctrlPr>
                                              <a:rPr lang="en-CA" sz="1200" b="0" i="1" smtClean="0">
                                                <a:latin typeface="Cambria Math" panose="02040503050406030204" pitchFamily="18" charset="0"/>
                                              </a:rPr>
                                            </m:ctrlPr>
                                          </m:sSubPr>
                                          <m:e>
                                            <m:r>
                                              <a:rPr lang="en-CA" sz="1200" b="0" i="1" smtClean="0">
                                                <a:latin typeface="Cambria Math" panose="02040503050406030204" pitchFamily="18" charset="0"/>
                                              </a:rPr>
                                              <m:t>𝑝</m:t>
                                            </m:r>
                                          </m:e>
                                          <m:sub>
                                            <m:r>
                                              <a:rPr lang="en-CA" sz="1200" b="0" i="1" smtClean="0">
                                                <a:latin typeface="Cambria Math" panose="02040503050406030204" pitchFamily="18" charset="0"/>
                                              </a:rPr>
                                              <m:t>0</m:t>
                                            </m:r>
                                          </m:sub>
                                        </m:sSub>
                                      </m:e>
                                    </m:d>
                                  </m:e>
                                  <m:sup>
                                    <m:r>
                                      <a:rPr lang="en-CA" sz="1200" i="1">
                                        <a:latin typeface="Cambria Math" panose="02040503050406030204" pitchFamily="18" charset="0"/>
                                      </a:rPr>
                                      <m:t>2</m:t>
                                    </m:r>
                                  </m:sup>
                                </m:sSup>
                              </m:num>
                              <m:den>
                                <m:r>
                                  <a:rPr lang="en-CA" sz="1200" i="1">
                                    <a:latin typeface="Cambria Math" panose="02040503050406030204" pitchFamily="18" charset="0"/>
                                  </a:rPr>
                                  <m:t>2</m:t>
                                </m:r>
                                <m:sSubSup>
                                  <m:sSubSupPr>
                                    <m:ctrlPr>
                                      <a:rPr lang="en-CA" sz="1200" i="1">
                                        <a:latin typeface="Cambria Math" panose="02040503050406030204" pitchFamily="18" charset="0"/>
                                      </a:rPr>
                                    </m:ctrlPr>
                                  </m:sSubSupPr>
                                  <m:e>
                                    <m:r>
                                      <a:rPr lang="en-CA" sz="1200" i="1">
                                        <a:latin typeface="Cambria Math" panose="02040503050406030204" pitchFamily="18" charset="0"/>
                                      </a:rPr>
                                      <m:t>𝜎</m:t>
                                    </m:r>
                                  </m:e>
                                  <m:sub>
                                    <m:r>
                                      <a:rPr lang="en-CA" sz="1200" b="0" i="1" smtClean="0">
                                        <a:latin typeface="Cambria Math" panose="02040503050406030204" pitchFamily="18" charset="0"/>
                                      </a:rPr>
                                      <m:t>𝑝</m:t>
                                    </m:r>
                                  </m:sub>
                                  <m:sup>
                                    <m:r>
                                      <a:rPr lang="en-CA" sz="1200" i="1">
                                        <a:latin typeface="Cambria Math" panose="02040503050406030204" pitchFamily="18" charset="0"/>
                                      </a:rPr>
                                      <m:t>2</m:t>
                                    </m:r>
                                  </m:sup>
                                </m:sSubSup>
                              </m:den>
                            </m:f>
                          </m:sup>
                        </m:sSup>
                      </m:oMath>
                    </m:oMathPara>
                  </a14:m>
                  <a:endParaRPr lang="en-US" sz="1200" dirty="0"/>
                </a:p>
              </p:txBody>
            </p:sp>
          </mc:Choice>
          <mc:Fallback xmlns="">
            <p:sp>
              <p:nvSpPr>
                <p:cNvPr id="39" name="Text Placeholder 1">
                  <a:extLst>
                    <a:ext uri="{FF2B5EF4-FFF2-40B4-BE49-F238E27FC236}">
                      <a16:creationId xmlns:a16="http://schemas.microsoft.com/office/drawing/2014/main" id="{3C6B010E-0DB6-5952-F1C8-5A2A9D125A14}"/>
                    </a:ext>
                  </a:extLst>
                </p:cNvPr>
                <p:cNvSpPr txBox="1">
                  <a:spLocks noRot="1" noChangeAspect="1" noMove="1" noResize="1" noEditPoints="1" noAdjustHandles="1" noChangeArrowheads="1" noChangeShapeType="1" noTextEdit="1"/>
                </p:cNvSpPr>
                <p:nvPr/>
              </p:nvSpPr>
              <p:spPr>
                <a:xfrm>
                  <a:off x="438954" y="987574"/>
                  <a:ext cx="3888432" cy="1311056"/>
                </a:xfrm>
                <a:prstGeom prst="rect">
                  <a:avLst/>
                </a:prstGeom>
                <a:blipFill>
                  <a:blip r:embed="rId6"/>
                  <a:stretch>
                    <a:fillRect t="-1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9AAB7AD-3F93-C7E9-7897-4EF1B9751EA3}"/>
                    </a:ext>
                  </a:extLst>
                </p:cNvPr>
                <p:cNvSpPr txBox="1"/>
                <p:nvPr/>
              </p:nvSpPr>
              <p:spPr>
                <a:xfrm>
                  <a:off x="2195736" y="3676158"/>
                  <a:ext cx="1125886" cy="5486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400" b="0" i="1" smtClean="0">
                            <a:solidFill>
                              <a:schemeClr val="bg1"/>
                            </a:solidFill>
                            <a:latin typeface="Cambria Math" panose="02040503050406030204" pitchFamily="18" charset="0"/>
                          </a:rPr>
                          <m:t>𝑞</m:t>
                        </m:r>
                        <m:d>
                          <m:dPr>
                            <m:ctrlPr>
                              <a:rPr lang="en-CA" sz="1400" b="0" i="1" smtClean="0">
                                <a:solidFill>
                                  <a:schemeClr val="bg1"/>
                                </a:solidFill>
                                <a:latin typeface="Cambria Math" panose="02040503050406030204" pitchFamily="18" charset="0"/>
                              </a:rPr>
                            </m:ctrlPr>
                          </m:dPr>
                          <m:e>
                            <m:r>
                              <a:rPr lang="en-CA" sz="1400" b="0" i="1" smtClean="0">
                                <a:solidFill>
                                  <a:schemeClr val="bg1"/>
                                </a:solidFill>
                                <a:latin typeface="Cambria Math" panose="02040503050406030204" pitchFamily="18" charset="0"/>
                              </a:rPr>
                              <m:t>0</m:t>
                            </m:r>
                          </m:e>
                        </m:d>
                        <m:r>
                          <a:rPr lang="en-CA" sz="1400" b="0" i="1" smtClean="0">
                            <a:solidFill>
                              <a:schemeClr val="bg1"/>
                            </a:solidFill>
                            <a:latin typeface="Cambria Math" panose="02040503050406030204" pitchFamily="18" charset="0"/>
                          </a:rPr>
                          <m:t>=6</m:t>
                        </m:r>
                        <m:rad>
                          <m:radPr>
                            <m:degHide m:val="on"/>
                            <m:ctrlPr>
                              <a:rPr lang="en-CA" sz="1400" b="0" i="1" smtClean="0">
                                <a:solidFill>
                                  <a:schemeClr val="bg1"/>
                                </a:solidFill>
                                <a:latin typeface="Cambria Math" panose="02040503050406030204" pitchFamily="18" charset="0"/>
                              </a:rPr>
                            </m:ctrlPr>
                          </m:radPr>
                          <m:deg/>
                          <m:e>
                            <m:r>
                              <a:rPr lang="en-CA" sz="1400" b="0" i="1" smtClean="0">
                                <a:solidFill>
                                  <a:schemeClr val="bg1"/>
                                </a:solidFill>
                                <a:latin typeface="Cambria Math" panose="02040503050406030204" pitchFamily="18" charset="0"/>
                              </a:rPr>
                              <m:t>2</m:t>
                            </m:r>
                          </m:e>
                        </m:rad>
                      </m:oMath>
                    </m:oMathPara>
                  </a14:m>
                  <a:endParaRPr lang="en-CA" sz="1400" b="0"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CA" sz="1400" b="0" i="1" smtClean="0">
                            <a:solidFill>
                              <a:schemeClr val="bg1"/>
                            </a:solidFill>
                            <a:latin typeface="Cambria Math" panose="02040503050406030204" pitchFamily="18" charset="0"/>
                          </a:rPr>
                          <m:t>𝑝</m:t>
                        </m:r>
                        <m:d>
                          <m:dPr>
                            <m:ctrlPr>
                              <a:rPr lang="en-CA" sz="1400" b="0" i="1" smtClean="0">
                                <a:solidFill>
                                  <a:schemeClr val="bg1"/>
                                </a:solidFill>
                                <a:latin typeface="Cambria Math" panose="02040503050406030204" pitchFamily="18" charset="0"/>
                              </a:rPr>
                            </m:ctrlPr>
                          </m:dPr>
                          <m:e>
                            <m:r>
                              <a:rPr lang="en-CA" sz="1400" b="0" i="1" smtClean="0">
                                <a:solidFill>
                                  <a:schemeClr val="bg1"/>
                                </a:solidFill>
                                <a:latin typeface="Cambria Math" panose="02040503050406030204" pitchFamily="18" charset="0"/>
                              </a:rPr>
                              <m:t>0</m:t>
                            </m:r>
                          </m:e>
                        </m:d>
                        <m:r>
                          <a:rPr lang="en-CA" sz="1400" b="0" i="1" smtClean="0">
                            <a:solidFill>
                              <a:schemeClr val="bg1"/>
                            </a:solidFill>
                            <a:latin typeface="Cambria Math" panose="02040503050406030204" pitchFamily="18" charset="0"/>
                          </a:rPr>
                          <m:t>=0</m:t>
                        </m:r>
                      </m:oMath>
                    </m:oMathPara>
                  </a14:m>
                  <a:endParaRPr lang="en-US" sz="1400" dirty="0">
                    <a:solidFill>
                      <a:schemeClr val="bg1"/>
                    </a:solidFill>
                  </a:endParaRPr>
                </a:p>
              </p:txBody>
            </p:sp>
          </mc:Choice>
          <mc:Fallback xmlns="">
            <p:sp>
              <p:nvSpPr>
                <p:cNvPr id="40" name="TextBox 39">
                  <a:extLst>
                    <a:ext uri="{FF2B5EF4-FFF2-40B4-BE49-F238E27FC236}">
                      <a16:creationId xmlns:a16="http://schemas.microsoft.com/office/drawing/2014/main" id="{49AAB7AD-3F93-C7E9-7897-4EF1B9751EA3}"/>
                    </a:ext>
                  </a:extLst>
                </p:cNvPr>
                <p:cNvSpPr txBox="1">
                  <a:spLocks noRot="1" noChangeAspect="1" noMove="1" noResize="1" noEditPoints="1" noAdjustHandles="1" noChangeArrowheads="1" noChangeShapeType="1" noTextEdit="1"/>
                </p:cNvSpPr>
                <p:nvPr/>
              </p:nvSpPr>
              <p:spPr>
                <a:xfrm>
                  <a:off x="2195736" y="3676158"/>
                  <a:ext cx="1125886" cy="548612"/>
                </a:xfrm>
                <a:prstGeom prst="rect">
                  <a:avLst/>
                </a:prstGeom>
                <a:blipFill>
                  <a:blip r:embed="rId7"/>
                  <a:stretch>
                    <a:fillRect b="-2273"/>
                  </a:stretch>
                </a:blipFill>
              </p:spPr>
              <p:txBody>
                <a:bodyPr/>
                <a:lstStyle/>
                <a:p>
                  <a:r>
                    <a:rPr lang="en-US">
                      <a:noFill/>
                    </a:rPr>
                    <a:t> </a:t>
                  </a:r>
                </a:p>
              </p:txBody>
            </p:sp>
          </mc:Fallback>
        </mc:AlternateContent>
      </p:grpSp>
    </p:spTree>
    <p:extLst>
      <p:ext uri="{BB962C8B-B14F-4D97-AF65-F5344CB8AC3E}">
        <p14:creationId xmlns:p14="http://schemas.microsoft.com/office/powerpoint/2010/main" val="4186603501"/>
      </p:ext>
    </p:extLst>
  </p:cSld>
  <p:clrMapOvr>
    <a:masterClrMapping/>
  </p:clrMapOvr>
</p:sld>
</file>

<file path=ppt/theme/theme1.xml><?xml version="1.0" encoding="utf-8"?>
<a:theme xmlns:a="http://schemas.openxmlformats.org/drawingml/2006/main" name="Office Theme">
  <a:themeElements>
    <a:clrScheme name="UBC Brand 1">
      <a:dk1>
        <a:srgbClr val="002040"/>
      </a:dk1>
      <a:lt1>
        <a:sysClr val="window" lastClr="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10015</TotalTime>
  <Words>1667</Words>
  <Application>Microsoft Macintosh PowerPoint</Application>
  <PresentationFormat>On-screen Show (16:9)</PresentationFormat>
  <Paragraphs>206</Paragraphs>
  <Slides>24</Slides>
  <Notes>15</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Söhne</vt:lpstr>
      <vt:lpstr>Whitney Book</vt:lpstr>
      <vt:lpstr>Arial</vt:lpstr>
      <vt:lpstr>Calibri</vt:lpstr>
      <vt:lpstr>Cambria Math</vt:lpstr>
      <vt:lpstr>Office Theme</vt:lpstr>
      <vt:lpstr>Kerr-nonlinear oscillator: Quantum echo and squeezing </vt:lpstr>
      <vt:lpstr>Introduction: what is an echo?</vt:lpstr>
      <vt:lpstr>Introduction: what is an echo?</vt:lpstr>
      <vt:lpstr>Introduction: the past and the future</vt:lpstr>
      <vt:lpstr>Introduction: the present</vt:lpstr>
      <vt:lpstr>Introduction</vt:lpstr>
      <vt:lpstr>Kerr-nonlinear oscillator</vt:lpstr>
      <vt:lpstr>The system at t=0</vt:lpstr>
      <vt:lpstr>System at t=0</vt:lpstr>
      <vt:lpstr>Classical Kerr-oscillator: free propagation</vt:lpstr>
      <vt:lpstr>Classical Kerr-oscillator: Kicked</vt:lpstr>
      <vt:lpstr>Classical oscillator: squeezing ( 0≤t≤t+Δ )</vt:lpstr>
      <vt:lpstr>Quantum Kerr oscillator</vt:lpstr>
      <vt:lpstr>Quantum Kerr oscillator: free propagation</vt:lpstr>
      <vt:lpstr>Quantum Kerr oscillator: kicked</vt:lpstr>
      <vt:lpstr>Quantum oscillator: squeezing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Relating this work to the HAICU project</vt:lpstr>
    </vt:vector>
  </TitlesOfParts>
  <Manager/>
  <Company>UBC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UBC Powerpoint template (image)</dc:title>
  <dc:subject/>
  <dc:creator/>
  <cp:keywords/>
  <dc:description/>
  <cp:lastModifiedBy>ymaoai@student.ubc.ca</cp:lastModifiedBy>
  <cp:revision>652</cp:revision>
  <cp:lastPrinted>2015-09-29T17:52:21Z</cp:lastPrinted>
  <dcterms:created xsi:type="dcterms:W3CDTF">2010-06-15T20:07:28Z</dcterms:created>
  <dcterms:modified xsi:type="dcterms:W3CDTF">2023-12-22T22:42:24Z</dcterms:modified>
  <cp:category/>
</cp:coreProperties>
</file>