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3712-BFEC-448C-AFB3-56C368E27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22" y="2022437"/>
            <a:ext cx="10495878" cy="1487525"/>
          </a:xfrm>
        </p:spPr>
        <p:txBody>
          <a:bodyPr anchor="b">
            <a:normAutofit/>
          </a:bodyPr>
          <a:lstStyle>
            <a:lvl1pPr algn="l"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19EF9-3625-4EB0-AB89-3BC4A13B0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122" y="3602038"/>
            <a:ext cx="10495878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7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064D-57B6-4A03-94FB-1C2CB6FF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96027-B38B-4CF2-87E7-234A1365B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3" y="774551"/>
            <a:ext cx="4410635" cy="594692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94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8CE34-4674-4649-BDB2-9FE1CF69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" y="0"/>
            <a:ext cx="12190927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D706D-A787-432D-85E9-9ADB32B75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849" y="817581"/>
            <a:ext cx="4109421" cy="5916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75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6AE81F-2CB5-4B5E-A137-91C44285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schematic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4BCF21C-4084-46A4-826D-7A9ECE859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0" y="596330"/>
            <a:ext cx="12062340" cy="6261670"/>
          </a:xfrm>
        </p:spPr>
      </p:pic>
    </p:spTree>
    <p:extLst>
      <p:ext uri="{BB962C8B-B14F-4D97-AF65-F5344CB8AC3E}">
        <p14:creationId xmlns:p14="http://schemas.microsoft.com/office/powerpoint/2010/main" val="94571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376C-0DB6-4467-BEC1-2EE9F04F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73BC57-D3E9-4361-AD29-DDF2AEC68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5" y="0"/>
            <a:ext cx="10884090" cy="6858000"/>
          </a:xfrm>
        </p:spPr>
      </p:pic>
    </p:spTree>
    <p:extLst>
      <p:ext uri="{BB962C8B-B14F-4D97-AF65-F5344CB8AC3E}">
        <p14:creationId xmlns:p14="http://schemas.microsoft.com/office/powerpoint/2010/main" val="337465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9D27-03A3-422B-9B73-B7A758EF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Coolant hole placing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E137A0-F6EF-429C-A176-32C882A96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28" y="0"/>
            <a:ext cx="6858000" cy="68580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2580A9-6674-417A-8A47-01FD09A6FFAD}"/>
              </a:ext>
            </a:extLst>
          </p:cNvPr>
          <p:cNvSpPr txBox="1">
            <a:spLocks/>
          </p:cNvSpPr>
          <p:nvPr/>
        </p:nvSpPr>
        <p:spPr>
          <a:xfrm>
            <a:off x="118333" y="774551"/>
            <a:ext cx="5459507" cy="5946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Bernoulli equation with frictional loss:</a:t>
            </a:r>
          </a:p>
          <a:p>
            <a:pPr lvl="1"/>
            <a:r>
              <a:rPr lang="en-US" dirty="0"/>
              <a:t>Input: a 1/16" diameter, 166.8332 mm long coolant hole subject to 30 psi of pressure difference</a:t>
            </a:r>
          </a:p>
          <a:p>
            <a:pPr lvl="1"/>
            <a:r>
              <a:rPr lang="en-US" dirty="0"/>
              <a:t>Output: flow speed = 8.027 m/s </a:t>
            </a:r>
          </a:p>
          <a:p>
            <a:r>
              <a:rPr lang="en-US" dirty="0"/>
              <a:t>Turbulent flow simulation: </a:t>
            </a:r>
          </a:p>
          <a:p>
            <a:pPr lvl="1"/>
            <a:r>
              <a:rPr lang="en-US" dirty="0"/>
              <a:t>Input: a 1/16" diameter, 166.8332 mm long coolant hole, inlet temperature of 30 </a:t>
            </a:r>
            <a:r>
              <a:rPr lang="en-US" dirty="0" err="1"/>
              <a:t>degC</a:t>
            </a:r>
            <a:r>
              <a:rPr lang="en-US" dirty="0"/>
              <a:t>, wall temperature of 50 </a:t>
            </a:r>
            <a:r>
              <a:rPr lang="en-US" dirty="0" err="1"/>
              <a:t>degC</a:t>
            </a:r>
            <a:r>
              <a:rPr lang="en-US" dirty="0"/>
              <a:t> along a 106.8332 mm section</a:t>
            </a:r>
          </a:p>
          <a:p>
            <a:pPr lvl="1"/>
            <a:r>
              <a:rPr lang="en-US" dirty="0"/>
              <a:t>Output: power removed = 380.6025 W</a:t>
            </a:r>
          </a:p>
          <a:p>
            <a:r>
              <a:rPr lang="en-US" dirty="0" err="1"/>
              <a:t>Comsol</a:t>
            </a:r>
            <a:r>
              <a:rPr lang="en-US" dirty="0"/>
              <a:t> 2D electrical + thermal sim</a:t>
            </a:r>
          </a:p>
          <a:p>
            <a:pPr lvl="1"/>
            <a:r>
              <a:rPr lang="en-US" dirty="0"/>
              <a:t>Input: 6 coolant holes per 45 degrees, each coolant hole removes 380.6025 W / 2.5 = 152.241 W (safety factor of 2.5), 9 V / 44 turns / 8 sectors voltage difference applied across the simulation domain</a:t>
            </a:r>
          </a:p>
          <a:p>
            <a:pPr lvl="1"/>
            <a:r>
              <a:rPr lang="en-US" dirty="0"/>
              <a:t>Output: 369.388 A current per 0.032" thickness, which is higher than the required 360 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91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8D34-1963-415C-936F-FBE6754E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0F9588AF-4EE5-4364-8301-C42B61A1C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595" y="0"/>
            <a:ext cx="7128317" cy="6858000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4050CD-A5A7-4147-9804-348F8F38A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65" y="2736859"/>
            <a:ext cx="5771563" cy="41211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67226F-1902-4B57-B4C6-AB6E55C8D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65" y="0"/>
            <a:ext cx="5771563" cy="29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0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3225-83D7-475C-9C1B-5EF055A6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78DC19-6025-45C2-BAA3-54657464C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91" y="1423055"/>
            <a:ext cx="6017837" cy="401189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6FFB28-3876-4A52-94D5-A991DCA05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558"/>
            <a:ext cx="5994707" cy="39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3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CD18-7A09-40AC-918A-1F581C75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F5D50E-DAC5-4965-9AAF-3EE7D2E0D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436688"/>
            <a:ext cx="5976937" cy="39846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582883-80DA-4A80-8312-5A130FEBD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2" y="1436688"/>
            <a:ext cx="5976938" cy="39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4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8E15-20A6-46FD-9765-3706C0B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38A8CF-F067-42E2-A241-70EF220EA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9" y="0"/>
            <a:ext cx="11066081" cy="6858000"/>
          </a:xfrm>
        </p:spPr>
      </p:pic>
    </p:spTree>
    <p:extLst>
      <p:ext uri="{BB962C8B-B14F-4D97-AF65-F5344CB8AC3E}">
        <p14:creationId xmlns:p14="http://schemas.microsoft.com/office/powerpoint/2010/main" val="227816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F47F-C768-4BD9-8D0B-9D5D73EE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Magnetic trap, continuum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2BE9A-D3BD-4742-B3AF-66D0D90E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3" y="774551"/>
            <a:ext cx="4971827" cy="5946924"/>
          </a:xfrm>
        </p:spPr>
        <p:txBody>
          <a:bodyPr/>
          <a:lstStyle/>
          <a:p>
            <a:r>
              <a:rPr lang="en-GB" dirty="0"/>
              <a:t>Non-integer turns</a:t>
            </a:r>
          </a:p>
          <a:p>
            <a:r>
              <a:rPr lang="en-GB" dirty="0"/>
              <a:t>No limit on copper sheet gauges</a:t>
            </a:r>
          </a:p>
          <a:p>
            <a:r>
              <a:rPr lang="en-GB" dirty="0"/>
              <a:t>Non-integer number of coolant holes</a:t>
            </a:r>
          </a:p>
          <a:p>
            <a:r>
              <a:rPr lang="en-GB" dirty="0"/>
              <a:t>v19 to v20: re-scaling some parameters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D5B26-83C2-4538-96FA-6AA18B8C3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88654"/>
            <a:ext cx="6017126" cy="3426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1FAA6-9195-4108-9C73-1D285514E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72" y="3388654"/>
            <a:ext cx="6017128" cy="34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7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0FBB-E064-4663-8F73-30504915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Optimisation using simplex 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241927-3350-4AB7-B29D-D6129F6E1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72" y="681037"/>
            <a:ext cx="9259856" cy="5926306"/>
          </a:xfrm>
        </p:spPr>
      </p:pic>
    </p:spTree>
    <p:extLst>
      <p:ext uri="{BB962C8B-B14F-4D97-AF65-F5344CB8AC3E}">
        <p14:creationId xmlns:p14="http://schemas.microsoft.com/office/powerpoint/2010/main" val="315958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2359-D3DF-4B87-AE48-ABF3D28E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8F1E3D-30DA-4750-8F5F-8D85183FD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2" y="681037"/>
            <a:ext cx="5608980" cy="56089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7CFCEF-E68B-49B8-8D91-402AA7158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66" y="681037"/>
            <a:ext cx="5608980" cy="56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AD70-DBA4-4820-8770-84B70F22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F94DEB-0119-4880-8B60-66390900B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338"/>
            <a:ext cx="5949462" cy="59494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EF9C1-2C20-49AC-97F6-6255AC61D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28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E1D8-7683-4489-8649-FA4B33E7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Limiting induced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34D13-44CD-4565-AB01-5786FD094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3" y="774551"/>
            <a:ext cx="3432587" cy="5946924"/>
          </a:xfrm>
        </p:spPr>
        <p:txBody>
          <a:bodyPr/>
          <a:lstStyle/>
          <a:p>
            <a:r>
              <a:rPr lang="en-GB" dirty="0"/>
              <a:t>Depends on the Sorensen</a:t>
            </a:r>
          </a:p>
          <a:p>
            <a:r>
              <a:rPr lang="en-GB" dirty="0"/>
              <a:t>Right: 0.3 V induced voltage, assumes constant voltage from the Sorensen, no attempt to correct current deviation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02FC8-49F4-46EB-AD79-CB0134F24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02" y="1089279"/>
            <a:ext cx="8355965" cy="53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2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58C2-3F6A-45E5-8D5D-99C62497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Discretising the continuum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ECBD-0B5A-4991-A37B-11969FDB3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3" y="774551"/>
            <a:ext cx="11311667" cy="5946924"/>
          </a:xfrm>
        </p:spPr>
        <p:txBody>
          <a:bodyPr/>
          <a:lstStyle/>
          <a:p>
            <a:r>
              <a:rPr lang="en-GB" dirty="0"/>
              <a:t>Imperfect match due to limited copper sheet gauges and integer number of turns</a:t>
            </a:r>
          </a:p>
          <a:p>
            <a:pPr lvl="1"/>
            <a:r>
              <a:rPr lang="en-GB" dirty="0"/>
              <a:t>Quadrupole: 0.040” copper, 0.003” Kapton, 18 turns</a:t>
            </a:r>
          </a:p>
          <a:p>
            <a:pPr lvl="1"/>
            <a:r>
              <a:rPr lang="en-GB" dirty="0"/>
              <a:t>Gate coil: 0.016” copper x 2, 0.003” Kapton, 4+40 turns</a:t>
            </a:r>
          </a:p>
          <a:p>
            <a:pPr lvl="1"/>
            <a:r>
              <a:rPr lang="en-GB" dirty="0"/>
              <a:t>Booster coil: 0.012” copper x 2, 0.003” Kapton, 1+6 turns</a:t>
            </a:r>
          </a:p>
          <a:p>
            <a:r>
              <a:rPr lang="en-GB" dirty="0"/>
              <a:t>Still able to retain most of the trap depth</a:t>
            </a:r>
          </a:p>
          <a:p>
            <a:r>
              <a:rPr lang="en-GB" dirty="0"/>
              <a:t>Issue: Booster coil is more power-dense than the gate coil, but both share the same coolant hole pattern</a:t>
            </a:r>
          </a:p>
          <a:p>
            <a:r>
              <a:rPr lang="en-GB" dirty="0"/>
              <a:t>In the process of fixing this, re-running optimisation</a:t>
            </a:r>
          </a:p>
        </p:txBody>
      </p:sp>
    </p:spTree>
    <p:extLst>
      <p:ext uri="{BB962C8B-B14F-4D97-AF65-F5344CB8AC3E}">
        <p14:creationId xmlns:p14="http://schemas.microsoft.com/office/powerpoint/2010/main" val="33574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D14-9501-47EA-9421-E35C5DA4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75A832-11A6-4DF0-9876-CD694A1F3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72" y="0"/>
            <a:ext cx="7307856" cy="6858000"/>
          </a:xfrm>
        </p:spPr>
      </p:pic>
    </p:spTree>
    <p:extLst>
      <p:ext uri="{BB962C8B-B14F-4D97-AF65-F5344CB8AC3E}">
        <p14:creationId xmlns:p14="http://schemas.microsoft.com/office/powerpoint/2010/main" val="330747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alpha.potx" id="{D81A57AE-BD7F-41AF-ADA3-60A26DCD45C8}" vid="{8621C25A-ED12-49C9-8F63-94624111EC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alpha</Template>
  <TotalTime>117</TotalTime>
  <Words>298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Arial Black</vt:lpstr>
      <vt:lpstr>Office Theme</vt:lpstr>
      <vt:lpstr>Overall schematic</vt:lpstr>
      <vt:lpstr>PowerPoint Presentation</vt:lpstr>
      <vt:lpstr>Magnetic trap, continuum model</vt:lpstr>
      <vt:lpstr>Optimisation using simplex search</vt:lpstr>
      <vt:lpstr>PowerPoint Presentation</vt:lpstr>
      <vt:lpstr>PowerPoint Presentation</vt:lpstr>
      <vt:lpstr>Limiting induced voltage</vt:lpstr>
      <vt:lpstr>Discretising the continuum model</vt:lpstr>
      <vt:lpstr>PowerPoint Presentation</vt:lpstr>
      <vt:lpstr>PowerPoint Presentation</vt:lpstr>
      <vt:lpstr>Coolant hole placing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Overall schematic</dc:title>
  <dc:creator>Chukman</dc:creator>
  <cp:lastModifiedBy>Chukman</cp:lastModifiedBy>
  <cp:revision>5</cp:revision>
  <dcterms:created xsi:type="dcterms:W3CDTF">2023-12-22T18:40:08Z</dcterms:created>
  <dcterms:modified xsi:type="dcterms:W3CDTF">2023-12-22T20:43:08Z</dcterms:modified>
</cp:coreProperties>
</file>