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4" r:id="rId4"/>
    <p:sldId id="265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45BBB-E53B-4C32-BAE2-1E3AD58BE481}" v="1455" dt="2023-12-22T20:34:10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99F25-40B9-BF7E-5F6E-C351BB78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Fast-Closing Shutter for Particle Decelerator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5B0E8-4B4F-581A-615E-BB1331D4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Motivation: Improve the vacuum quality in the HAICU trap by preventing gas from off-gassing in the decelerator from entering</a:t>
            </a:r>
          </a:p>
          <a:p>
            <a:r>
              <a:rPr lang="en-US" sz="2400" dirty="0"/>
              <a:t>Design: A spring actuated fast-closing (&lt;10 </a:t>
            </a:r>
            <a:r>
              <a:rPr lang="en-US" sz="2400" dirty="0" err="1"/>
              <a:t>ms</a:t>
            </a:r>
            <a:r>
              <a:rPr lang="en-US" sz="2400" dirty="0"/>
              <a:t>) shutter at the bender before the trap to be triggered after particles pass through the bender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05BE84-4F92-A190-9194-DCB169F3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402" y="3671454"/>
            <a:ext cx="2664195" cy="2817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69E218-3890-F35C-6A07-9F88BBABDA1C}"/>
              </a:ext>
            </a:extLst>
          </p:cNvPr>
          <p:cNvSpPr txBox="1"/>
          <p:nvPr/>
        </p:nvSpPr>
        <p:spPr>
          <a:xfrm>
            <a:off x="4593060" y="6493239"/>
            <a:ext cx="328246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i="1" dirty="0"/>
              <a:t>Shutter design, installed at the last bender</a:t>
            </a:r>
          </a:p>
        </p:txBody>
      </p:sp>
    </p:spTree>
    <p:extLst>
      <p:ext uri="{BB962C8B-B14F-4D97-AF65-F5344CB8AC3E}">
        <p14:creationId xmlns:p14="http://schemas.microsoft.com/office/powerpoint/2010/main" val="335391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5D157-DBCF-9171-377B-36FDD1214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CC12-D4CE-DBED-2A20-D109787C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Fast-Closing Shutter for Particle Decelerator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98CD3-5F81-5150-8640-1F1371CA3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Valve Motion: Resetting </a:t>
            </a:r>
          </a:p>
        </p:txBody>
      </p:sp>
      <p:pic>
        <p:nvPicPr>
          <p:cNvPr id="4" name="Picture 3" descr="A close-up of a device&#10;&#10;Description automatically generated">
            <a:extLst>
              <a:ext uri="{FF2B5EF4-FFF2-40B4-BE49-F238E27FC236}">
                <a16:creationId xmlns:a16="http://schemas.microsoft.com/office/drawing/2014/main" id="{E1FC2929-3151-95F8-B2AA-B668DA5DA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9" y="2309725"/>
            <a:ext cx="3988551" cy="4029110"/>
          </a:xfrm>
          <a:prstGeom prst="rect">
            <a:avLst/>
          </a:prstGeom>
        </p:spPr>
      </p:pic>
      <p:pic>
        <p:nvPicPr>
          <p:cNvPr id="7" name="Picture 6" descr="A close-up of a metal object&#10;&#10;Description automatically generated">
            <a:extLst>
              <a:ext uri="{FF2B5EF4-FFF2-40B4-BE49-F238E27FC236}">
                <a16:creationId xmlns:a16="http://schemas.microsoft.com/office/drawing/2014/main" id="{D687E535-10AC-0959-C185-C3F81806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13" y="2481763"/>
            <a:ext cx="3486192" cy="3696576"/>
          </a:xfrm>
          <a:prstGeom prst="rect">
            <a:avLst/>
          </a:prstGeom>
        </p:spPr>
      </p:pic>
      <p:pic>
        <p:nvPicPr>
          <p:cNvPr id="9" name="Picture 8" descr="A drawing of a metal object&#10;&#10;Description automatically generated">
            <a:extLst>
              <a:ext uri="{FF2B5EF4-FFF2-40B4-BE49-F238E27FC236}">
                <a16:creationId xmlns:a16="http://schemas.microsoft.com/office/drawing/2014/main" id="{F3C4F9E4-0C43-5E7A-AF62-CF41A743E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74" y="2615870"/>
            <a:ext cx="3532506" cy="355194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D79179-97CF-C7DA-A5C5-B0A801106DEA}"/>
              </a:ext>
            </a:extLst>
          </p:cNvPr>
          <p:cNvSpPr/>
          <p:nvPr/>
        </p:nvSpPr>
        <p:spPr>
          <a:xfrm>
            <a:off x="681181" y="2366818"/>
            <a:ext cx="438727" cy="45027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79CFE6-675A-7EDE-9C5B-70419DA68C5B}"/>
              </a:ext>
            </a:extLst>
          </p:cNvPr>
          <p:cNvSpPr/>
          <p:nvPr/>
        </p:nvSpPr>
        <p:spPr>
          <a:xfrm>
            <a:off x="4214090" y="2366817"/>
            <a:ext cx="438727" cy="45027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1223D-8027-4C99-70EE-7ACD70FDA0D9}"/>
              </a:ext>
            </a:extLst>
          </p:cNvPr>
          <p:cNvSpPr/>
          <p:nvPr/>
        </p:nvSpPr>
        <p:spPr>
          <a:xfrm>
            <a:off x="8162635" y="2401453"/>
            <a:ext cx="438727" cy="45027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74C26C-747F-62F4-D01F-47D741FAA377}"/>
              </a:ext>
            </a:extLst>
          </p:cNvPr>
          <p:cNvSpPr txBox="1"/>
          <p:nvPr/>
        </p:nvSpPr>
        <p:spPr>
          <a:xfrm>
            <a:off x="1117878" y="2440785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Closed Valve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5959A-C479-CC20-9D7D-54CE9867AA10}"/>
              </a:ext>
            </a:extLst>
          </p:cNvPr>
          <p:cNvSpPr txBox="1"/>
          <p:nvPr/>
        </p:nvSpPr>
        <p:spPr>
          <a:xfrm>
            <a:off x="4708514" y="2440785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Valve Resetting, 1-way door opened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F6C737-D743-6B5F-70AA-EC03245EB1B3}"/>
              </a:ext>
            </a:extLst>
          </p:cNvPr>
          <p:cNvSpPr txBox="1"/>
          <p:nvPr/>
        </p:nvSpPr>
        <p:spPr>
          <a:xfrm>
            <a:off x="8668605" y="2429239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Valve Reset, ready to open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57C8DE6-1523-0D22-263B-855B1838FE44}"/>
              </a:ext>
            </a:extLst>
          </p:cNvPr>
          <p:cNvSpPr/>
          <p:nvPr/>
        </p:nvSpPr>
        <p:spPr>
          <a:xfrm rot="1140000">
            <a:off x="7493000" y="3902363"/>
            <a:ext cx="773545" cy="265545"/>
          </a:xfrm>
          <a:prstGeom prst="rightArrow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1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A8FB-3170-FD4C-10C0-A5BD848EF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BC10-0A43-2A83-B535-D56AC389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Fast-Closing Shutter for Particle Decelerator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68DE-F354-1906-4352-6D588DA8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Valve Motion: Opening &amp; Closing </a:t>
            </a:r>
          </a:p>
        </p:txBody>
      </p:sp>
      <p:pic>
        <p:nvPicPr>
          <p:cNvPr id="6" name="Picture 5" descr="A close-up of a metal object&#10;&#10;Description automatically generated">
            <a:extLst>
              <a:ext uri="{FF2B5EF4-FFF2-40B4-BE49-F238E27FC236}">
                <a16:creationId xmlns:a16="http://schemas.microsoft.com/office/drawing/2014/main" id="{2829B43D-EE03-F632-E71A-6A209381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6" y="2564742"/>
            <a:ext cx="3702303" cy="3656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4921C-11A3-02E2-6694-07B1D9C9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097" y="2619548"/>
            <a:ext cx="3450528" cy="3657498"/>
          </a:xfrm>
          <a:prstGeom prst="rect">
            <a:avLst/>
          </a:prstGeom>
        </p:spPr>
      </p:pic>
      <p:pic>
        <p:nvPicPr>
          <p:cNvPr id="12" name="Picture 11" descr="A close-up of a device&#10;&#10;Description automatically generated">
            <a:extLst>
              <a:ext uri="{FF2B5EF4-FFF2-40B4-BE49-F238E27FC236}">
                <a16:creationId xmlns:a16="http://schemas.microsoft.com/office/drawing/2014/main" id="{0442CCC5-B295-D2E2-D81B-86D4160F1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022" y="2605084"/>
            <a:ext cx="3578190" cy="377536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125987A-56E0-9B37-2BF0-6BA0F7FB0264}"/>
              </a:ext>
            </a:extLst>
          </p:cNvPr>
          <p:cNvSpPr/>
          <p:nvPr/>
        </p:nvSpPr>
        <p:spPr>
          <a:xfrm>
            <a:off x="681181" y="2366818"/>
            <a:ext cx="438727" cy="45027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4123A0-29A9-13C3-F55C-5A8AA2F9CB9B}"/>
              </a:ext>
            </a:extLst>
          </p:cNvPr>
          <p:cNvSpPr/>
          <p:nvPr/>
        </p:nvSpPr>
        <p:spPr>
          <a:xfrm>
            <a:off x="4214090" y="2366817"/>
            <a:ext cx="438727" cy="45027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F28F4E-73FF-72FF-3CCB-2E55EEAD29AD}"/>
              </a:ext>
            </a:extLst>
          </p:cNvPr>
          <p:cNvSpPr/>
          <p:nvPr/>
        </p:nvSpPr>
        <p:spPr>
          <a:xfrm>
            <a:off x="8070271" y="2401453"/>
            <a:ext cx="438727" cy="450273"/>
          </a:xfrm>
          <a:prstGeom prst="ellips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7D0E06-262A-71B1-8339-E93BD5838519}"/>
              </a:ext>
            </a:extLst>
          </p:cNvPr>
          <p:cNvSpPr txBox="1"/>
          <p:nvPr/>
        </p:nvSpPr>
        <p:spPr>
          <a:xfrm>
            <a:off x="1152514" y="2417694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Valve Opening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38427D-2E2F-4254-9893-318EAAACB361}"/>
              </a:ext>
            </a:extLst>
          </p:cNvPr>
          <p:cNvSpPr txBox="1"/>
          <p:nvPr/>
        </p:nvSpPr>
        <p:spPr>
          <a:xfrm>
            <a:off x="4708514" y="2406148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Valve Opened (70° max. rotation)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DB637F-FE4F-E8BA-611F-AFEE375B38B1}"/>
              </a:ext>
            </a:extLst>
          </p:cNvPr>
          <p:cNvSpPr txBox="1"/>
          <p:nvPr/>
        </p:nvSpPr>
        <p:spPr>
          <a:xfrm>
            <a:off x="8553150" y="2452330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Valve closed rapidly by spring tension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2152A52-6AB6-3F7A-6C55-F909D7784DEA}"/>
              </a:ext>
            </a:extLst>
          </p:cNvPr>
          <p:cNvSpPr/>
          <p:nvPr/>
        </p:nvSpPr>
        <p:spPr>
          <a:xfrm rot="11820000">
            <a:off x="3382818" y="3867727"/>
            <a:ext cx="773545" cy="265545"/>
          </a:xfrm>
          <a:prstGeom prst="rightArrow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urved Up 26">
            <a:extLst>
              <a:ext uri="{FF2B5EF4-FFF2-40B4-BE49-F238E27FC236}">
                <a16:creationId xmlns:a16="http://schemas.microsoft.com/office/drawing/2014/main" id="{EBD9012C-7371-8A6A-9260-4A901AADC56D}"/>
              </a:ext>
            </a:extLst>
          </p:cNvPr>
          <p:cNvSpPr/>
          <p:nvPr/>
        </p:nvSpPr>
        <p:spPr>
          <a:xfrm rot="-3840000">
            <a:off x="1558636" y="4849091"/>
            <a:ext cx="588818" cy="369454"/>
          </a:xfrm>
          <a:prstGeom prst="curvedUpArrow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Arrow: Curved Up 27">
            <a:extLst>
              <a:ext uri="{FF2B5EF4-FFF2-40B4-BE49-F238E27FC236}">
                <a16:creationId xmlns:a16="http://schemas.microsoft.com/office/drawing/2014/main" id="{2C3ABAE2-88B5-96AA-BD2C-25BE66491C56}"/>
              </a:ext>
            </a:extLst>
          </p:cNvPr>
          <p:cNvSpPr/>
          <p:nvPr/>
        </p:nvSpPr>
        <p:spPr>
          <a:xfrm rot="19980000" flipV="1">
            <a:off x="8294921" y="4714505"/>
            <a:ext cx="588818" cy="438727"/>
          </a:xfrm>
          <a:prstGeom prst="curvedUpArrow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6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A4775-8A88-390B-9DD8-9EC2924A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0BE31-4C4E-75D7-98DB-E315EE71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Fast-Closing Shutter for Particle Decelerator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B6F73-86D3-7E64-6B0E-2A3899646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473" y="130608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Shutter Details: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F3BDD-62B7-2821-2A16-E0C23E57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856" y="1362363"/>
            <a:ext cx="4023018" cy="533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F649F-63B6-34BA-ABF7-D6062F4C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44" y="1720272"/>
            <a:ext cx="5065201" cy="5091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A4E58F-49A0-DC70-8F7D-0D37DAEDF69D}"/>
              </a:ext>
            </a:extLst>
          </p:cNvPr>
          <p:cNvSpPr txBox="1"/>
          <p:nvPr/>
        </p:nvSpPr>
        <p:spPr>
          <a:xfrm>
            <a:off x="3946514" y="6423966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3D Printed SS316 Parts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29C79-57FE-0E87-2B46-BD97D1938D1B}"/>
              </a:ext>
            </a:extLst>
          </p:cNvPr>
          <p:cNvSpPr txBox="1"/>
          <p:nvPr/>
        </p:nvSpPr>
        <p:spPr>
          <a:xfrm>
            <a:off x="4627695" y="4911511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Viton Dampener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CD307B-063D-4F9E-6C81-C8B914126942}"/>
              </a:ext>
            </a:extLst>
          </p:cNvPr>
          <p:cNvSpPr txBox="1"/>
          <p:nvPr/>
        </p:nvSpPr>
        <p:spPr>
          <a:xfrm>
            <a:off x="159604" y="4426601"/>
            <a:ext cx="15737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PEEK Bushings at Rotating Parts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A9C3B-91E7-55CA-E130-D4B23BC2CDB6}"/>
              </a:ext>
            </a:extLst>
          </p:cNvPr>
          <p:cNvSpPr txBox="1"/>
          <p:nvPr/>
        </p:nvSpPr>
        <p:spPr>
          <a:xfrm>
            <a:off x="9118877" y="6423965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Installed Shutter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4B69C2-D797-CDF8-DC8D-8C6493FC473B}"/>
              </a:ext>
            </a:extLst>
          </p:cNvPr>
          <p:cNvCxnSpPr>
            <a:cxnSpLocks/>
          </p:cNvCxnSpPr>
          <p:nvPr/>
        </p:nvCxnSpPr>
        <p:spPr>
          <a:xfrm flipH="1" flipV="1">
            <a:off x="3378200" y="6345382"/>
            <a:ext cx="598055" cy="19396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A554BD-D081-8658-0149-95FFC3D3FD51}"/>
              </a:ext>
            </a:extLst>
          </p:cNvPr>
          <p:cNvCxnSpPr>
            <a:cxnSpLocks/>
          </p:cNvCxnSpPr>
          <p:nvPr/>
        </p:nvCxnSpPr>
        <p:spPr>
          <a:xfrm flipH="1" flipV="1">
            <a:off x="2951019" y="5837382"/>
            <a:ext cx="1233054" cy="54032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A6D8DA-C735-4E4F-8C9C-8D829DEA368A}"/>
              </a:ext>
            </a:extLst>
          </p:cNvPr>
          <p:cNvCxnSpPr>
            <a:cxnSpLocks/>
          </p:cNvCxnSpPr>
          <p:nvPr/>
        </p:nvCxnSpPr>
        <p:spPr>
          <a:xfrm flipH="1" flipV="1">
            <a:off x="4313381" y="4463472"/>
            <a:ext cx="759691" cy="47105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2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6A08B-C809-B0A2-972D-332DF494D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5ECA8-F11F-4359-0358-6356976C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Fast-Closing Shutter for Particle Decelerator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FDD0-A32B-F468-CAAA-B9DC99DC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71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Actuator Details: </a:t>
            </a:r>
          </a:p>
        </p:txBody>
      </p:sp>
      <p:pic>
        <p:nvPicPr>
          <p:cNvPr id="6" name="Picture 5" descr="A grey rectangular object with a yellow handle&#10;&#10;Description automatically generated">
            <a:extLst>
              <a:ext uri="{FF2B5EF4-FFF2-40B4-BE49-F238E27FC236}">
                <a16:creationId xmlns:a16="http://schemas.microsoft.com/office/drawing/2014/main" id="{A9F03975-6F58-80AD-A3A2-05CFCBB7B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21" y="1835729"/>
            <a:ext cx="4840468" cy="4883726"/>
          </a:xfrm>
          <a:prstGeom prst="rect">
            <a:avLst/>
          </a:prstGeom>
        </p:spPr>
      </p:pic>
      <p:pic>
        <p:nvPicPr>
          <p:cNvPr id="7" name="Picture 6" descr="A drawing of a machine&#10;&#10;Description automatically generated">
            <a:extLst>
              <a:ext uri="{FF2B5EF4-FFF2-40B4-BE49-F238E27FC236}">
                <a16:creationId xmlns:a16="http://schemas.microsoft.com/office/drawing/2014/main" id="{AE3E5991-5563-2929-EBF2-A6391558C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10" y="2055092"/>
            <a:ext cx="4914560" cy="4444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BD9F28-A183-DB82-9821-58846EA7C812}"/>
              </a:ext>
            </a:extLst>
          </p:cNvPr>
          <p:cNvSpPr txBox="1"/>
          <p:nvPr/>
        </p:nvSpPr>
        <p:spPr>
          <a:xfrm>
            <a:off x="944695" y="6412420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One-Way Door, Tensioned Closed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C351F-FE9D-5DFB-63D7-7D082ED18E4C}"/>
              </a:ext>
            </a:extLst>
          </p:cNvPr>
          <p:cNvSpPr txBox="1"/>
          <p:nvPr/>
        </p:nvSpPr>
        <p:spPr>
          <a:xfrm>
            <a:off x="-2033" y="5130874"/>
            <a:ext cx="142364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PEEK Bushing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B0161-E7BB-072A-AF84-EFB58D7C2242}"/>
              </a:ext>
            </a:extLst>
          </p:cNvPr>
          <p:cNvSpPr txBox="1"/>
          <p:nvPr/>
        </p:nvSpPr>
        <p:spPr>
          <a:xfrm>
            <a:off x="7652603" y="6412419"/>
            <a:ext cx="32824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/>
              <a:t>Shutter Pin-Path through the actuator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C05D22-A12C-FAA1-6700-AEA2A9B8FFE5}"/>
              </a:ext>
            </a:extLst>
          </p:cNvPr>
          <p:cNvCxnSpPr>
            <a:cxnSpLocks/>
          </p:cNvCxnSpPr>
          <p:nvPr/>
        </p:nvCxnSpPr>
        <p:spPr>
          <a:xfrm flipV="1">
            <a:off x="2244437" y="6033655"/>
            <a:ext cx="764309" cy="41332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608656-5256-76AB-7012-3AC235CDE2CF}"/>
              </a:ext>
            </a:extLst>
          </p:cNvPr>
          <p:cNvCxnSpPr>
            <a:cxnSpLocks/>
          </p:cNvCxnSpPr>
          <p:nvPr/>
        </p:nvCxnSpPr>
        <p:spPr>
          <a:xfrm>
            <a:off x="1332346" y="5338619"/>
            <a:ext cx="1745672" cy="41794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12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470D1-4640-7121-718F-BF085D47F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BBD9-A883-332F-3B28-C828D33C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Fast-Closing Shutter for Particle Decelerator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9971-D91B-6302-870C-EB41AAE5C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Design Considerations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Many space constraints – off-the-shelf fast-closing valves are not suitable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FEA &amp; hand calculations to validate shutter strength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Designed for UHV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 dirty="0"/>
              <a:t>UHV Compatible Materials (SS316, Viton, PEEK)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 dirty="0"/>
              <a:t>PEEK Bushings to prevent cold-welding of moving parts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800" dirty="0"/>
              <a:t>No closed volumes</a:t>
            </a:r>
          </a:p>
          <a:p>
            <a:r>
              <a:rPr lang="en-US" sz="2400" dirty="0"/>
              <a:t>Next Steps: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 dirty="0"/>
              <a:t>Order 3D printed metal parts for benching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C209A-9D92-7958-B6B2-835AFA8A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175" y="3291935"/>
            <a:ext cx="3768552" cy="30039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260D6-83ED-DEB4-891A-2415F205FAC7}"/>
              </a:ext>
            </a:extLst>
          </p:cNvPr>
          <p:cNvSpPr txBox="1"/>
          <p:nvPr/>
        </p:nvSpPr>
        <p:spPr>
          <a:xfrm>
            <a:off x="8356878" y="6296966"/>
            <a:ext cx="3282461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i="1" dirty="0"/>
              <a:t>Shutter FEA Results, 50 N</a:t>
            </a:r>
          </a:p>
        </p:txBody>
      </p:sp>
    </p:spTree>
    <p:extLst>
      <p:ext uri="{BB962C8B-B14F-4D97-AF65-F5344CB8AC3E}">
        <p14:creationId xmlns:p14="http://schemas.microsoft.com/office/powerpoint/2010/main" val="2726767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223</Words>
  <Application>Microsoft Macintosh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Courier New</vt:lpstr>
      <vt:lpstr>Wingdings</vt:lpstr>
      <vt:lpstr>office theme</vt:lpstr>
      <vt:lpstr>Fast-Closing Shutter for Particle Decelerator</vt:lpstr>
      <vt:lpstr>Fast-Closing Shutter for Particle Decelerator</vt:lpstr>
      <vt:lpstr>Fast-Closing Shutter for Particle Decelerator</vt:lpstr>
      <vt:lpstr>Fast-Closing Shutter for Particle Decelerator</vt:lpstr>
      <vt:lpstr>Fast-Closing Shutter for Particle Decelerator</vt:lpstr>
      <vt:lpstr>Fast-Closing Shutter for Particle Decelerator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Makoto Fujiwara</cp:lastModifiedBy>
  <cp:revision>330</cp:revision>
  <dcterms:created xsi:type="dcterms:W3CDTF">2023-12-22T01:30:38Z</dcterms:created>
  <dcterms:modified xsi:type="dcterms:W3CDTF">2024-01-02T15:56:43Z</dcterms:modified>
</cp:coreProperties>
</file>