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664" r:id="rId2"/>
    <p:sldId id="2085" r:id="rId3"/>
    <p:sldId id="2095" r:id="rId4"/>
    <p:sldId id="2094" r:id="rId5"/>
    <p:sldId id="2092" r:id="rId6"/>
    <p:sldId id="2097" r:id="rId7"/>
    <p:sldId id="2096" r:id="rId8"/>
    <p:sldId id="2081" r:id="rId9"/>
    <p:sldId id="691" r:id="rId10"/>
    <p:sldId id="20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2"/>
  </p:normalViewPr>
  <p:slideViewPr>
    <p:cSldViewPr snapToGrid="0" snapToObjects="1">
      <p:cViewPr varScale="1">
        <p:scale>
          <a:sx n="114" d="100"/>
          <a:sy n="114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A6A82-C43D-0E45-8BBC-3BA89641B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2024-01-09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2024-01-09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2024-01-09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2024-01-09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www.nserc-crsng.gc.ca%2FInnovate-Innover%2Falliance_quantum-alliance_quantique%2FQuantum_Sensing-Detection_Quantique%2Findex_eng.asp&amp;data=05%7C02%7Cstelzer-chilton%40triumf.ca%7Cb1109294300e44c909ff08dc122ff373%7Cc20535109cb34679a2d38f442e03b587%7C1%7C0%7C638405245167237955%7CUnknown%7CTWFpbGZsb3d8eyJWIjoiMC4wLjAwMDAiLCJQIjoiV2luMzIiLCJBTiI6Ik1haWwiLCJXVCI6Mn0%3D%7C3000%7C%7C%7C&amp;sdata=M1MCH3nqeO%2Fmql4qa%2FGPekY%2B3tqlLUVLx9MM%2BjWzgkE%3D&amp;reserved=0" TargetMode="External"/><Relationship Id="rId2" Type="http://schemas.openxmlformats.org/officeDocument/2006/relationships/hyperlink" Target="https://can01.safelinks.protection.outlook.com/?url=https%3A%2F%2Finnovation.mitacs.ca%2Fdigital&amp;data=05%7C02%7Cstelzer-chilton%40triumf.ca%7Cb1109294300e44c909ff08dc122ff373%7Cc20535109cb34679a2d38f442e03b587%7C1%7C0%7C638405245167081698%7CUnknown%7CTWFpbGZsb3d8eyJWIjoiMC4wLjAwMDAiLCJQIjoiV2luMzIiLCJBTiI6Ik1haWwiLCJXVCI6Mn0%3D%7C3000%7C%7C%7C&amp;sdata=Uc2ApQRcZEQXkYHeZaCb3thhyjou7HVb70K55YhaCq0%3D&amp;reserved=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Roundtable</a:t>
            </a:r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Feb 8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62B6D-C944-32BE-1EA2-1F66A0186C7B}"/>
              </a:ext>
            </a:extLst>
          </p:cNvPr>
          <p:cNvSpPr txBox="1"/>
          <p:nvPr/>
        </p:nvSpPr>
        <p:spPr>
          <a:xfrm>
            <a:off x="2077179" y="2505152"/>
            <a:ext cx="8037643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940" i="1">
                <a:solidFill>
                  <a:srgbClr val="45454A"/>
                </a:solidFill>
                <a:latin typeface="Helvetica Neue"/>
              </a:rPr>
              <a:t>TRIUMF is located on the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traditional, ancestral, and unceded territory of </a:t>
            </a:r>
            <a:r>
              <a:rPr lang="en-US" sz="1940" i="1" err="1">
                <a:solidFill>
                  <a:srgbClr val="00B0F0"/>
                </a:solidFill>
                <a:latin typeface="Helvetica Neue"/>
              </a:rPr>
              <a:t>thexʷməθkʷəy̓əm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 (Musqueam) people</a:t>
            </a:r>
            <a:r>
              <a:rPr lang="en-US" sz="1940" i="1">
                <a:solidFill>
                  <a:srgbClr val="45454A"/>
                </a:solidFill>
                <a:latin typeface="Helvetica Neue"/>
              </a:rPr>
              <a:t>, who for millennia have passed on their culture, history, and traditions from one generation to the next on this site.</a:t>
            </a:r>
          </a:p>
          <a:p>
            <a:pPr algn="l" fontAlgn="base"/>
            <a:br>
              <a:rPr lang="en-US" sz="1940" i="1">
                <a:solidFill>
                  <a:srgbClr val="45454A"/>
                </a:solidFill>
                <a:latin typeface="Helvetica Neue"/>
              </a:rPr>
            </a:br>
            <a:r>
              <a:rPr lang="en-US" sz="1940" i="1">
                <a:solidFill>
                  <a:srgbClr val="45454A"/>
                </a:solidFill>
                <a:latin typeface="Helvetica Neue"/>
              </a:rPr>
              <a:t>TRIUMF’s home has always been </a:t>
            </a:r>
            <a:r>
              <a:rPr lang="en-US" sz="1940" i="1">
                <a:solidFill>
                  <a:srgbClr val="00B0F0"/>
                </a:solidFill>
                <a:latin typeface="Helvetica Neue"/>
              </a:rPr>
              <a:t>a seat of learning.</a:t>
            </a:r>
          </a:p>
        </p:txBody>
      </p:sp>
    </p:spTree>
    <p:extLst>
      <p:ext uri="{BB962C8B-B14F-4D97-AF65-F5344CB8AC3E}">
        <p14:creationId xmlns:p14="http://schemas.microsoft.com/office/powerpoint/2010/main" val="14322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 Records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86235" y="1261185"/>
            <a:ext cx="1105778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CNSC inspection, ~mid-April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management system and training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make sure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training plans are up to 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with your groups, that there are no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Expired training 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training records are completed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training is no longer needed, please unenroll</a:t>
            </a: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7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UCN Search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86235" y="1261185"/>
            <a:ext cx="11057788" cy="386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eadline January 31</a:t>
            </a:r>
            <a:r>
              <a:rPr lang="en-CA" sz="2000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C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committee formed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Chen-Yu Liu (chair), University of Illinois Urbana-Champaign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Brad Plaster</a:t>
            </a:r>
            <a:r>
              <a:rPr lang="en-CA" sz="2000" b="0" i="0" u="none" strike="noStrike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A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University of Kentucky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Martin, University of Winnipeg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Isabel Trigger, TRIUMF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Ruediger Picker, TRIUMF</a:t>
            </a: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US" sz="20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document with black text&#10;&#10;Description automatically generated">
            <a:extLst>
              <a:ext uri="{FF2B5EF4-FFF2-40B4-BE49-F238E27FC236}">
                <a16:creationId xmlns:a16="http://schemas.microsoft.com/office/drawing/2014/main" id="{69DA1798-A2D9-6C8F-0289-B21EA0691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67" y="654289"/>
            <a:ext cx="9557065" cy="5311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1DF4B-710B-1454-A638-B201C1F22EF2}"/>
              </a:ext>
            </a:extLst>
          </p:cNvPr>
          <p:cNvSpPr txBox="1"/>
          <p:nvPr/>
        </p:nvSpPr>
        <p:spPr>
          <a:xfrm>
            <a:off x="1781406" y="4919008"/>
            <a:ext cx="61052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Preliminary Planning for IF 2025 (EOI ~December)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/>
              <a:t>ATLAS-Tier-1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>
                <a:cs typeface="Calibri"/>
              </a:rPr>
              <a:t>Integrated Silicon Detector Development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>
                <a:cs typeface="Calibri"/>
              </a:rPr>
              <a:t>PIONEER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>
                <a:cs typeface="Calibri"/>
              </a:rPr>
              <a:t>TUCAN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 err="1">
                <a:cs typeface="Calibri"/>
              </a:rPr>
              <a:t>RadMol</a:t>
            </a:r>
            <a:endParaRPr lang="en-US" sz="15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 err="1">
                <a:cs typeface="Calibri"/>
              </a:rPr>
              <a:t>nEXO</a:t>
            </a:r>
            <a:endParaRPr lang="en-US" sz="1500" dirty="0">
              <a:cs typeface="Calibri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US" sz="1500" dirty="0">
                <a:cs typeface="Calibri"/>
              </a:rPr>
              <a:t>ALPHA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338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 funding opportunities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52782" y="1261185"/>
            <a:ext cx="11057788" cy="50013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Mitacs 2:1 funding opportunity for internships in quantum and AI</a:t>
            </a:r>
            <a:endParaRPr lang="en-CA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Mitacs has launched a targeted call that provides 2:1 leveraging discounts for companies and entrepreneurs advancing quantum innovation.  Two tiers of internships are available: </a:t>
            </a:r>
            <a:endParaRPr lang="en-CA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$15,000/internship: $5,000 partner + $10,000 Mitacs</a:t>
            </a:r>
            <a:endParaRPr lang="en-CA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18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$17,500/internship: $7,500 partner + $10,000 Mitacs</a:t>
            </a:r>
            <a:endParaRPr lang="en-CA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i="0" u="none" strike="noStrike" dirty="0">
                <a:solidFill>
                  <a:srgbClr val="212121"/>
                </a:solidFill>
                <a:effectLst/>
              </a:rPr>
              <a:t>See the following </a:t>
            </a:r>
            <a:r>
              <a:rPr lang="en-CA" i="0" u="sng" strike="noStrike" dirty="0">
                <a:solidFill>
                  <a:srgbClr val="0078D7"/>
                </a:solidFill>
                <a:effectLst/>
                <a:hlinkClick r:id="rId2" tooltip="https://can01.safelinks.protection.outlook.com/?url=https%3A%2F%2Finnovation.mitacs.ca%2Fdigital&amp;data=05%7C02%7Cstelzer-chilton%40triumf.ca%7Cb1109294300e44c909ff08dc122ff373%7Cc20535109cb34679a2d38f442e03b587%7C1%7C0%7C638405245167081698%7CUnknown%7CTWFpbGZsb3d8eyJWIjoiMC4wLjAwMDAiLCJQIjoiV2luMzIiLCJBTiI6Ik1haWwiLCJXVCI6Mn0%3D%7C3000%7C%7C%7C&amp;sdata=Uc2ApQRcZEQXkYHeZaCb3thhyjou7HVb70K55YhaCq0%3D&amp;reserved=0"/>
              </a:rPr>
              <a:t>link</a:t>
            </a:r>
            <a:r>
              <a:rPr lang="en-CA" i="0" u="none" strike="noStrike" dirty="0">
                <a:solidFill>
                  <a:srgbClr val="212121"/>
                </a:solidFill>
                <a:effectLst/>
              </a:rPr>
              <a:t> for more information and how to apply.  The deadline is February 9, 2024.</a:t>
            </a:r>
            <a:endParaRPr lang="en-CA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i="0" u="none" strike="noStrike" dirty="0">
                <a:solidFill>
                  <a:srgbClr val="212121"/>
                </a:solidFill>
                <a:effectLst/>
              </a:rPr>
              <a:t>NSERC and NRC launch joint Alliance Quantum grant call in quantum sensing</a:t>
            </a:r>
            <a:endParaRPr lang="en-CA" dirty="0">
              <a:solidFill>
                <a:srgbClr val="212121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i="0" u="none" strike="noStrike" dirty="0">
                <a:solidFill>
                  <a:srgbClr val="212121"/>
                </a:solidFill>
                <a:effectLst/>
              </a:rPr>
              <a:t>NSERC and the NRC are partnering through Alliance Quantum grants to launch a call for proposals in quantum sensing. The call is open to university researchers collaborating with at least one Canadian small- or medium-sized enterprise (for profit) and the National Research Council Canada. The application deadline is June 14, 2024. For more information and how to apply, see the following </a:t>
            </a:r>
            <a:r>
              <a:rPr lang="en-CA" i="0" u="sng" strike="noStrike" dirty="0">
                <a:solidFill>
                  <a:srgbClr val="0078D7"/>
                </a:solidFill>
                <a:effectLst/>
                <a:hlinkClick r:id="rId3" tooltip="Original URL:&#10;https://www.nserc-crsng.gc.ca/Innovate-Innover/alliance_quantum-alliance_quantique/Quantum_Sensing-Detection_Quantique/index_eng.asp&#10;&#10;Click to follow link."/>
              </a:rPr>
              <a:t>link</a:t>
            </a:r>
            <a:r>
              <a:rPr lang="en-CA" i="0" u="none" strike="noStrike" dirty="0">
                <a:solidFill>
                  <a:srgbClr val="212121"/>
                </a:solidFill>
                <a:effectLst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1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Various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752782" y="1261185"/>
            <a:ext cx="1105778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PSD candidate interviews this and next week</a:t>
            </a:r>
            <a:endParaRPr lang="en-CA" sz="20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QRPP reviews this week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Interim Admin assistant for PSD: Lauren Gorman</a:t>
            </a: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7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183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Round Table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ATLAS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T2K/</a:t>
            </a:r>
            <a:r>
              <a:rPr lang="en-US" dirty="0" err="1"/>
              <a:t>HyperK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TUCAN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ALPHA 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SuperCDMS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 err="1"/>
              <a:t>DarkLight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n-EXO / </a:t>
            </a:r>
            <a:r>
              <a:rPr lang="en-US" sz="1800" b="0" strike="noStrike" spc="-1" dirty="0">
                <a:solidFill>
                  <a:srgbClr val="000000"/>
                </a:solidFill>
              </a:rPr>
              <a:t>PHORWARD</a:t>
            </a:r>
            <a:endParaRPr lang="en-US" dirty="0"/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PIONEER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NA62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P-One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SNO+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HALO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g-2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Belle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US" dirty="0"/>
              <a:t>Theory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5644432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62246</TotalTime>
  <Words>384</Words>
  <Application>Microsoft Macintosh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</vt:lpstr>
      <vt:lpstr>Wingdings</vt:lpstr>
      <vt:lpstr>Custom Design</vt:lpstr>
      <vt:lpstr>Particle Physics Faculty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Table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2034</cp:revision>
  <cp:lastPrinted>2023-11-09T20:18:51Z</cp:lastPrinted>
  <dcterms:created xsi:type="dcterms:W3CDTF">2018-01-29T04:01:54Z</dcterms:created>
  <dcterms:modified xsi:type="dcterms:W3CDTF">2024-01-11T17:59:43Z</dcterms:modified>
</cp:coreProperties>
</file>