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83" r:id="rId4"/>
    <p:sldMasterId id="2147483684" r:id="rId5"/>
    <p:sldMasterId id="214748368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570b852f1d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570b852f1d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59ca43b7c9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59ca43b7c9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570b852f1d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570b852f1d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5908246e6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5908246e6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570b852f1d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570b852f1d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570b852f1d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570b852f1d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570b852f1d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570b852f1d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5908246e6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5908246e6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570b852f1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570b852f1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570b852f1d_4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570b852f1d_4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570b852f1d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570b852f1d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570b852f1d_3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570b852f1d_3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570b852f1d_6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570b852f1d_6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570b852f1d_3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6" name="Google Shape;346;g570b852f1d_3_0:notes"/>
          <p:cNvSpPr/>
          <p:nvPr>
            <p:ph idx="2" type="sldImg"/>
          </p:nvPr>
        </p:nvSpPr>
        <p:spPr>
          <a:xfrm>
            <a:off x="38258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7" name="Google Shape;347;g570b852f1d_3_0:notes"/>
          <p:cNvSpPr txBox="1"/>
          <p:nvPr>
            <p:ph idx="1" type="body"/>
          </p:nvPr>
        </p:nvSpPr>
        <p:spPr>
          <a:xfrm>
            <a:off x="914681" y="4343978"/>
            <a:ext cx="5028600" cy="41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570b852f1d_3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570b852f1d_3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570b852f1d_4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570b852f1d_4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570b852f1d_4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570b852f1d_4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570b852f1d_4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570b852f1d_4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570b852f1d_4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570b852f1d_4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570b852f1d_4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570b852f1d_4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570b852f1d_4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570b852f1d_4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/>
          <p:nvPr/>
        </p:nvSpPr>
        <p:spPr>
          <a:xfrm>
            <a:off x="2382" y="4800600"/>
            <a:ext cx="91416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4"/>
          <p:cNvSpPr/>
          <p:nvPr/>
        </p:nvSpPr>
        <p:spPr>
          <a:xfrm>
            <a:off x="12" y="4750737"/>
            <a:ext cx="9141600" cy="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4"/>
          <p:cNvSpPr txBox="1"/>
          <p:nvPr>
            <p:ph type="ctrTitle"/>
          </p:nvPr>
        </p:nvSpPr>
        <p:spPr>
          <a:xfrm>
            <a:off x="822960" y="569214"/>
            <a:ext cx="7543800" cy="2674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825038" y="3341716"/>
            <a:ext cx="7543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22961" y="4844839"/>
            <a:ext cx="1854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2764639" y="4844839"/>
            <a:ext cx="361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7425344" y="4844839"/>
            <a:ext cx="9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5" name="Google Shape;65;p14"/>
          <p:cNvCxnSpPr/>
          <p:nvPr/>
        </p:nvCxnSpPr>
        <p:spPr>
          <a:xfrm>
            <a:off x="905744" y="3257550"/>
            <a:ext cx="740670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822960" y="214953"/>
            <a:ext cx="7543800" cy="108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22959" y="1384300"/>
            <a:ext cx="7543800" cy="30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/>
          <a:lstStyle>
            <a:lvl1pPr indent="-3429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22961" y="4844839"/>
            <a:ext cx="1854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2764639" y="4844839"/>
            <a:ext cx="361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7425344" y="4844839"/>
            <a:ext cx="9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showMasterSp="0" type="blank">
  <p:cSld name="BLANK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/>
          <p:nvPr/>
        </p:nvSpPr>
        <p:spPr>
          <a:xfrm>
            <a:off x="2382" y="4800600"/>
            <a:ext cx="91416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6"/>
          <p:cNvSpPr/>
          <p:nvPr/>
        </p:nvSpPr>
        <p:spPr>
          <a:xfrm>
            <a:off x="12" y="4750737"/>
            <a:ext cx="9141600" cy="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22961" y="4844839"/>
            <a:ext cx="1854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2764639" y="4844839"/>
            <a:ext cx="361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7425344" y="4844839"/>
            <a:ext cx="9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Text" type="twoObjAndTx">
  <p:cSld name="TWO_OBJECTS_AND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574675" y="228601"/>
            <a:ext cx="80010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566738" y="1314450"/>
            <a:ext cx="3924300" cy="15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/>
          <a:lstStyle>
            <a:lvl1pPr indent="-3429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2" type="body"/>
          </p:nvPr>
        </p:nvSpPr>
        <p:spPr>
          <a:xfrm>
            <a:off x="566738" y="2971800"/>
            <a:ext cx="3924300" cy="15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/>
          <a:lstStyle>
            <a:lvl1pPr indent="-3429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3" type="body"/>
          </p:nvPr>
        </p:nvSpPr>
        <p:spPr>
          <a:xfrm>
            <a:off x="4643438" y="1314450"/>
            <a:ext cx="39243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/>
          <a:lstStyle>
            <a:lvl1pPr indent="-3429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0" type="dt"/>
          </p:nvPr>
        </p:nvSpPr>
        <p:spPr>
          <a:xfrm>
            <a:off x="609600" y="4683919"/>
            <a:ext cx="19812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7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12" type="sldNum"/>
          </p:nvPr>
        </p:nvSpPr>
        <p:spPr>
          <a:xfrm>
            <a:off x="6553200" y="4683919"/>
            <a:ext cx="19812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822960" y="214953"/>
            <a:ext cx="7543800" cy="108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8"/>
          <p:cNvSpPr txBox="1"/>
          <p:nvPr>
            <p:ph idx="12" type="sldNum"/>
          </p:nvPr>
        </p:nvSpPr>
        <p:spPr>
          <a:xfrm>
            <a:off x="7425344" y="4844839"/>
            <a:ext cx="9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showMasterSp="0" type="secHead">
  <p:cSld name="SECTION_HEADER">
    <p:bg>
      <p:bgPr>
        <a:solidFill>
          <a:schemeClr val="l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/>
          <p:nvPr/>
        </p:nvSpPr>
        <p:spPr>
          <a:xfrm>
            <a:off x="2382" y="4800600"/>
            <a:ext cx="91416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9"/>
          <p:cNvSpPr/>
          <p:nvPr/>
        </p:nvSpPr>
        <p:spPr>
          <a:xfrm>
            <a:off x="12" y="4750737"/>
            <a:ext cx="9141600" cy="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9"/>
          <p:cNvSpPr txBox="1"/>
          <p:nvPr>
            <p:ph type="title"/>
          </p:nvPr>
        </p:nvSpPr>
        <p:spPr>
          <a:xfrm>
            <a:off x="822960" y="569214"/>
            <a:ext cx="7543800" cy="2674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b="0" sz="8000">
                <a:solidFill>
                  <a:srgbClr val="26262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822960" y="3339846"/>
            <a:ext cx="7543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822961" y="4844839"/>
            <a:ext cx="1854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2764639" y="4844839"/>
            <a:ext cx="361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7425344" y="4844839"/>
            <a:ext cx="9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97" name="Google Shape;97;p19"/>
          <p:cNvCxnSpPr/>
          <p:nvPr/>
        </p:nvCxnSpPr>
        <p:spPr>
          <a:xfrm>
            <a:off x="905744" y="3257550"/>
            <a:ext cx="740670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822960" y="214953"/>
            <a:ext cx="7543800" cy="108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822960" y="1384300"/>
            <a:ext cx="3703200" cy="30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/>
          <a:lstStyle>
            <a:lvl1pPr indent="-3429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1" name="Google Shape;101;p20"/>
          <p:cNvSpPr txBox="1"/>
          <p:nvPr>
            <p:ph idx="2" type="body"/>
          </p:nvPr>
        </p:nvSpPr>
        <p:spPr>
          <a:xfrm>
            <a:off x="4663440" y="1384302"/>
            <a:ext cx="3703200" cy="30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/>
          <a:lstStyle>
            <a:lvl1pPr indent="-3429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2" name="Google Shape;102;p20"/>
          <p:cNvSpPr txBox="1"/>
          <p:nvPr>
            <p:ph idx="10" type="dt"/>
          </p:nvPr>
        </p:nvSpPr>
        <p:spPr>
          <a:xfrm>
            <a:off x="822961" y="4844839"/>
            <a:ext cx="1854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0"/>
          <p:cNvSpPr txBox="1"/>
          <p:nvPr>
            <p:ph idx="11" type="ftr"/>
          </p:nvPr>
        </p:nvSpPr>
        <p:spPr>
          <a:xfrm>
            <a:off x="2764639" y="4844839"/>
            <a:ext cx="361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0"/>
          <p:cNvSpPr txBox="1"/>
          <p:nvPr>
            <p:ph idx="12" type="sldNum"/>
          </p:nvPr>
        </p:nvSpPr>
        <p:spPr>
          <a:xfrm>
            <a:off x="7425344" y="4844839"/>
            <a:ext cx="9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>
            <p:ph type="title"/>
          </p:nvPr>
        </p:nvSpPr>
        <p:spPr>
          <a:xfrm>
            <a:off x="822960" y="214953"/>
            <a:ext cx="7543800" cy="108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" type="body"/>
          </p:nvPr>
        </p:nvSpPr>
        <p:spPr>
          <a:xfrm>
            <a:off x="822960" y="1384539"/>
            <a:ext cx="3703200" cy="5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08" name="Google Shape;108;p21"/>
          <p:cNvSpPr txBox="1"/>
          <p:nvPr>
            <p:ph idx="2" type="body"/>
          </p:nvPr>
        </p:nvSpPr>
        <p:spPr>
          <a:xfrm>
            <a:off x="822960" y="1936750"/>
            <a:ext cx="3703200" cy="24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/>
          <a:lstStyle>
            <a:lvl1pPr indent="-3429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9" name="Google Shape;109;p21"/>
          <p:cNvSpPr txBox="1"/>
          <p:nvPr>
            <p:ph idx="3" type="body"/>
          </p:nvPr>
        </p:nvSpPr>
        <p:spPr>
          <a:xfrm>
            <a:off x="4663440" y="1384539"/>
            <a:ext cx="3703200" cy="5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10" name="Google Shape;110;p21"/>
          <p:cNvSpPr txBox="1"/>
          <p:nvPr>
            <p:ph idx="4" type="body"/>
          </p:nvPr>
        </p:nvSpPr>
        <p:spPr>
          <a:xfrm>
            <a:off x="4663440" y="1936750"/>
            <a:ext cx="3703200" cy="24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/>
          <a:lstStyle>
            <a:lvl1pPr indent="-3429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1" name="Google Shape;111;p21"/>
          <p:cNvSpPr txBox="1"/>
          <p:nvPr>
            <p:ph idx="10" type="dt"/>
          </p:nvPr>
        </p:nvSpPr>
        <p:spPr>
          <a:xfrm>
            <a:off x="822961" y="4844839"/>
            <a:ext cx="1854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1"/>
          <p:cNvSpPr txBox="1"/>
          <p:nvPr>
            <p:ph idx="11" type="ftr"/>
          </p:nvPr>
        </p:nvSpPr>
        <p:spPr>
          <a:xfrm>
            <a:off x="2764639" y="4844839"/>
            <a:ext cx="361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1"/>
          <p:cNvSpPr txBox="1"/>
          <p:nvPr>
            <p:ph idx="12" type="sldNum"/>
          </p:nvPr>
        </p:nvSpPr>
        <p:spPr>
          <a:xfrm>
            <a:off x="7425344" y="4844839"/>
            <a:ext cx="9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showMasterSp="0" type="objTx">
  <p:cSld name="OBJECT_WITH_CAPTION_TEXT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/>
          <p:nvPr/>
        </p:nvSpPr>
        <p:spPr>
          <a:xfrm>
            <a:off x="13" y="0"/>
            <a:ext cx="30381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2"/>
          <p:cNvSpPr/>
          <p:nvPr/>
        </p:nvSpPr>
        <p:spPr>
          <a:xfrm>
            <a:off x="3030053" y="0"/>
            <a:ext cx="48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2"/>
          <p:cNvSpPr txBox="1"/>
          <p:nvPr>
            <p:ph type="title"/>
          </p:nvPr>
        </p:nvSpPr>
        <p:spPr>
          <a:xfrm>
            <a:off x="342900" y="445769"/>
            <a:ext cx="24003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sz="3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3460237" y="548640"/>
            <a:ext cx="5009400" cy="39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/>
          <a:lstStyle>
            <a:lvl1pPr indent="-3429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9" name="Google Shape;119;p22"/>
          <p:cNvSpPr txBox="1"/>
          <p:nvPr>
            <p:ph idx="2" type="body"/>
          </p:nvPr>
        </p:nvSpPr>
        <p:spPr>
          <a:xfrm>
            <a:off x="342900" y="2194560"/>
            <a:ext cx="2400300" cy="25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20" name="Google Shape;120;p22"/>
          <p:cNvSpPr txBox="1"/>
          <p:nvPr>
            <p:ph idx="10" type="dt"/>
          </p:nvPr>
        </p:nvSpPr>
        <p:spPr>
          <a:xfrm>
            <a:off x="349134" y="4844839"/>
            <a:ext cx="1963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2"/>
          <p:cNvSpPr txBox="1"/>
          <p:nvPr>
            <p:ph idx="11" type="ftr"/>
          </p:nvPr>
        </p:nvSpPr>
        <p:spPr>
          <a:xfrm>
            <a:off x="3600450" y="4844839"/>
            <a:ext cx="3486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2"/>
          <p:cNvSpPr txBox="1"/>
          <p:nvPr>
            <p:ph idx="12" type="sldNum"/>
          </p:nvPr>
        </p:nvSpPr>
        <p:spPr>
          <a:xfrm>
            <a:off x="7425344" y="4844839"/>
            <a:ext cx="9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showMasterSp="0" type="picTx">
  <p:cSld name="PICTURE_WITH_CAPTION_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/>
          <p:nvPr/>
        </p:nvSpPr>
        <p:spPr>
          <a:xfrm>
            <a:off x="0" y="3714750"/>
            <a:ext cx="9141600" cy="1428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3"/>
          <p:cNvSpPr/>
          <p:nvPr/>
        </p:nvSpPr>
        <p:spPr>
          <a:xfrm>
            <a:off x="12" y="3686307"/>
            <a:ext cx="9141600" cy="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3"/>
          <p:cNvSpPr txBox="1"/>
          <p:nvPr>
            <p:ph type="title"/>
          </p:nvPr>
        </p:nvSpPr>
        <p:spPr>
          <a:xfrm>
            <a:off x="822960" y="3806190"/>
            <a:ext cx="75894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/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sz="3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3"/>
          <p:cNvSpPr/>
          <p:nvPr>
            <p:ph idx="2" type="pic"/>
          </p:nvPr>
        </p:nvSpPr>
        <p:spPr>
          <a:xfrm>
            <a:off x="12" y="0"/>
            <a:ext cx="9144000" cy="3686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200" spcFirstLastPara="1" rIns="0" wrap="square" tIns="457200"/>
          <a:lstStyle>
            <a:lvl1pPr lv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8" name="Google Shape;128;p23"/>
          <p:cNvSpPr txBox="1"/>
          <p:nvPr>
            <p:ph idx="1" type="body"/>
          </p:nvPr>
        </p:nvSpPr>
        <p:spPr>
          <a:xfrm>
            <a:off x="822959" y="4430268"/>
            <a:ext cx="75894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/>
          <a:lstStyle>
            <a:lvl1pPr indent="-228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29" name="Google Shape;129;p23"/>
          <p:cNvSpPr txBox="1"/>
          <p:nvPr>
            <p:ph idx="10" type="dt"/>
          </p:nvPr>
        </p:nvSpPr>
        <p:spPr>
          <a:xfrm>
            <a:off x="822961" y="4844839"/>
            <a:ext cx="1854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3"/>
          <p:cNvSpPr txBox="1"/>
          <p:nvPr>
            <p:ph idx="11" type="ftr"/>
          </p:nvPr>
        </p:nvSpPr>
        <p:spPr>
          <a:xfrm>
            <a:off x="2764639" y="4844839"/>
            <a:ext cx="361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3"/>
          <p:cNvSpPr txBox="1"/>
          <p:nvPr>
            <p:ph idx="12" type="sldNum"/>
          </p:nvPr>
        </p:nvSpPr>
        <p:spPr>
          <a:xfrm>
            <a:off x="7425344" y="4844839"/>
            <a:ext cx="9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822960" y="214953"/>
            <a:ext cx="7543800" cy="108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4"/>
          <p:cNvSpPr txBox="1"/>
          <p:nvPr>
            <p:ph idx="1" type="body"/>
          </p:nvPr>
        </p:nvSpPr>
        <p:spPr>
          <a:xfrm rot="5400000">
            <a:off x="3086160" y="-878900"/>
            <a:ext cx="3017400" cy="75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/>
          <a:lstStyle>
            <a:lvl1pPr indent="-3429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5" name="Google Shape;135;p24"/>
          <p:cNvSpPr txBox="1"/>
          <p:nvPr>
            <p:ph idx="10" type="dt"/>
          </p:nvPr>
        </p:nvSpPr>
        <p:spPr>
          <a:xfrm>
            <a:off x="822961" y="4844839"/>
            <a:ext cx="1854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4"/>
          <p:cNvSpPr txBox="1"/>
          <p:nvPr>
            <p:ph idx="11" type="ftr"/>
          </p:nvPr>
        </p:nvSpPr>
        <p:spPr>
          <a:xfrm>
            <a:off x="2764639" y="4844839"/>
            <a:ext cx="361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4"/>
          <p:cNvSpPr txBox="1"/>
          <p:nvPr>
            <p:ph idx="12" type="sldNum"/>
          </p:nvPr>
        </p:nvSpPr>
        <p:spPr>
          <a:xfrm>
            <a:off x="7425344" y="4844839"/>
            <a:ext cx="9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showMasterSp="0" type="vertTitleAndTx">
  <p:cSld name="VERTICAL_TITLE_AND_VERTICAL_TEX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/>
          <p:nvPr/>
        </p:nvSpPr>
        <p:spPr>
          <a:xfrm>
            <a:off x="2382" y="4800600"/>
            <a:ext cx="91416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5"/>
          <p:cNvSpPr/>
          <p:nvPr/>
        </p:nvSpPr>
        <p:spPr>
          <a:xfrm>
            <a:off x="12" y="4750737"/>
            <a:ext cx="9141600" cy="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5"/>
          <p:cNvSpPr txBox="1"/>
          <p:nvPr>
            <p:ph type="title"/>
          </p:nvPr>
        </p:nvSpPr>
        <p:spPr>
          <a:xfrm rot="5400000">
            <a:off x="5370600" y="1484234"/>
            <a:ext cx="43179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5"/>
          <p:cNvSpPr txBox="1"/>
          <p:nvPr>
            <p:ph idx="1" type="body"/>
          </p:nvPr>
        </p:nvSpPr>
        <p:spPr>
          <a:xfrm rot="5400000">
            <a:off x="1370025" y="-430366"/>
            <a:ext cx="43179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/>
          <a:lstStyle>
            <a:lvl1pPr indent="-3429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3" name="Google Shape;143;p25"/>
          <p:cNvSpPr txBox="1"/>
          <p:nvPr>
            <p:ph idx="10" type="dt"/>
          </p:nvPr>
        </p:nvSpPr>
        <p:spPr>
          <a:xfrm>
            <a:off x="822961" y="4844839"/>
            <a:ext cx="1854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5"/>
          <p:cNvSpPr txBox="1"/>
          <p:nvPr>
            <p:ph idx="11" type="ftr"/>
          </p:nvPr>
        </p:nvSpPr>
        <p:spPr>
          <a:xfrm>
            <a:off x="2764639" y="4844839"/>
            <a:ext cx="361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5"/>
          <p:cNvSpPr txBox="1"/>
          <p:nvPr>
            <p:ph idx="12" type="sldNum"/>
          </p:nvPr>
        </p:nvSpPr>
        <p:spPr>
          <a:xfrm>
            <a:off x="7425344" y="4844839"/>
            <a:ext cx="9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4" name="Google Shape;154;p27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lv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55" name="Google Shape;155;p2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6" name="Google Shape;156;p2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7" name="Google Shape;157;p2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0" name="Google Shape;160;p2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61" name="Google Shape;161;p2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2" name="Google Shape;162;p2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3" name="Google Shape;163;p2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6" name="Google Shape;166;p2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7" name="Google Shape;167;p2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Text" type="twoObjAndTx">
  <p:cSld name="TWO_OBJECTS_AND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0"/>
          <p:cNvSpPr txBox="1"/>
          <p:nvPr>
            <p:ph type="title"/>
          </p:nvPr>
        </p:nvSpPr>
        <p:spPr>
          <a:xfrm>
            <a:off x="574675" y="228601"/>
            <a:ext cx="80010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0" name="Google Shape;170;p30"/>
          <p:cNvSpPr txBox="1"/>
          <p:nvPr>
            <p:ph idx="1" type="body"/>
          </p:nvPr>
        </p:nvSpPr>
        <p:spPr>
          <a:xfrm>
            <a:off x="566738" y="1314450"/>
            <a:ext cx="3924300" cy="15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1" name="Google Shape;171;p30"/>
          <p:cNvSpPr txBox="1"/>
          <p:nvPr>
            <p:ph idx="2" type="body"/>
          </p:nvPr>
        </p:nvSpPr>
        <p:spPr>
          <a:xfrm>
            <a:off x="566738" y="2971800"/>
            <a:ext cx="3924300" cy="15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2" name="Google Shape;172;p30"/>
          <p:cNvSpPr txBox="1"/>
          <p:nvPr>
            <p:ph idx="3" type="body"/>
          </p:nvPr>
        </p:nvSpPr>
        <p:spPr>
          <a:xfrm>
            <a:off x="4643438" y="1314450"/>
            <a:ext cx="39243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3" name="Google Shape;173;p30"/>
          <p:cNvSpPr txBox="1"/>
          <p:nvPr>
            <p:ph idx="10" type="dt"/>
          </p:nvPr>
        </p:nvSpPr>
        <p:spPr>
          <a:xfrm>
            <a:off x="609600" y="4683919"/>
            <a:ext cx="19812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4" name="Google Shape;174;p30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5" name="Google Shape;175;p30"/>
          <p:cNvSpPr txBox="1"/>
          <p:nvPr>
            <p:ph idx="12" type="sldNum"/>
          </p:nvPr>
        </p:nvSpPr>
        <p:spPr>
          <a:xfrm>
            <a:off x="6553200" y="4683919"/>
            <a:ext cx="19812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8" name="Google Shape;178;p3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9" name="Google Shape;179;p3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0" name="Google Shape;180;p3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3" name="Google Shape;183;p32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4" name="Google Shape;184;p32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5" name="Google Shape;185;p3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6" name="Google Shape;186;p3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7" name="Google Shape;187;p3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3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0" name="Google Shape;190;p33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1" name="Google Shape;191;p3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2" name="Google Shape;192;p3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3" name="Google Shape;193;p3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4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6" name="Google Shape;196;p34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97" name="Google Shape;197;p34"/>
          <p:cNvSpPr txBox="1"/>
          <p:nvPr>
            <p:ph idx="2" type="body"/>
          </p:nvPr>
        </p:nvSpPr>
        <p:spPr>
          <a:xfrm>
            <a:off x="629841" y="1878806"/>
            <a:ext cx="38685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8" name="Google Shape;198;p34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99" name="Google Shape;199;p34"/>
          <p:cNvSpPr txBox="1"/>
          <p:nvPr>
            <p:ph idx="4" type="body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0" name="Google Shape;200;p3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1" name="Google Shape;201;p3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2" name="Google Shape;202;p3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5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5" name="Google Shape;205;p35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810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206" name="Google Shape;206;p35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207" name="Google Shape;207;p3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8" name="Google Shape;208;p3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9" name="Google Shape;209;p3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6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2" name="Google Shape;212;p36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lv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3" name="Google Shape;213;p36"/>
          <p:cNvSpPr txBox="1"/>
          <p:nvPr>
            <p:ph idx="1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214" name="Google Shape;214;p3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5" name="Google Shape;215;p3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6" name="Google Shape;216;p3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9" name="Google Shape;219;p37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0" name="Google Shape;220;p3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1" name="Google Shape;221;p3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2" name="Google Shape;222;p3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8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5" name="Google Shape;225;p38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6" name="Google Shape;226;p3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7" name="Google Shape;227;p3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8" name="Google Shape;228;p3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0" y="4750736"/>
            <a:ext cx="9144000" cy="4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3"/>
          <p:cNvSpPr txBox="1"/>
          <p:nvPr>
            <p:ph type="title"/>
          </p:nvPr>
        </p:nvSpPr>
        <p:spPr>
          <a:xfrm>
            <a:off x="822960" y="214953"/>
            <a:ext cx="7543800" cy="108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822959" y="1384300"/>
            <a:ext cx="7543800" cy="30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/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7425344" y="4844839"/>
            <a:ext cx="9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6" name="Google Shape;56;p13"/>
          <p:cNvCxnSpPr/>
          <p:nvPr/>
        </p:nvCxnSpPr>
        <p:spPr>
          <a:xfrm>
            <a:off x="895149" y="1303384"/>
            <a:ext cx="747510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48" name="Google Shape;148;p2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9" name="Google Shape;149;p2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0" name="Google Shape;150;p2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1" name="Google Shape;151;p2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5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Relationship Id="rId4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Relationship Id="rId4" Type="http://schemas.openxmlformats.org/officeDocument/2006/relationships/image" Target="../media/image13.png"/><Relationship Id="rId5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Relationship Id="rId4" Type="http://schemas.openxmlformats.org/officeDocument/2006/relationships/image" Target="../media/image18.png"/><Relationship Id="rId5" Type="http://schemas.openxmlformats.org/officeDocument/2006/relationships/image" Target="../media/image15.png"/><Relationship Id="rId6" Type="http://schemas.openxmlformats.org/officeDocument/2006/relationships/image" Target="../media/image3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Relationship Id="rId4" Type="http://schemas.openxmlformats.org/officeDocument/2006/relationships/image" Target="../media/image3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7.png"/><Relationship Id="rId4" Type="http://schemas.openxmlformats.org/officeDocument/2006/relationships/image" Target="../media/image32.png"/><Relationship Id="rId5" Type="http://schemas.openxmlformats.org/officeDocument/2006/relationships/image" Target="../media/image2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png"/><Relationship Id="rId4" Type="http://schemas.openxmlformats.org/officeDocument/2006/relationships/image" Target="../media/image27.png"/><Relationship Id="rId5" Type="http://schemas.openxmlformats.org/officeDocument/2006/relationships/image" Target="../media/image3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5.png"/><Relationship Id="rId4" Type="http://schemas.openxmlformats.org/officeDocument/2006/relationships/image" Target="../media/image28.png"/><Relationship Id="rId5" Type="http://schemas.openxmlformats.org/officeDocument/2006/relationships/image" Target="../media/image38.png"/><Relationship Id="rId6" Type="http://schemas.openxmlformats.org/officeDocument/2006/relationships/image" Target="../media/image4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4.png"/><Relationship Id="rId4" Type="http://schemas.openxmlformats.org/officeDocument/2006/relationships/image" Target="../media/image33.png"/><Relationship Id="rId5" Type="http://schemas.openxmlformats.org/officeDocument/2006/relationships/image" Target="../media/image40.png"/><Relationship Id="rId6" Type="http://schemas.openxmlformats.org/officeDocument/2006/relationships/image" Target="../media/image4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Neutrinoless Double Beta Decay Searches</a:t>
            </a:r>
            <a:endParaRPr/>
          </a:p>
        </p:txBody>
      </p:sp>
      <p:sp>
        <p:nvSpPr>
          <p:cNvPr id="234" name="Google Shape;234;p3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Aksel Hallin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Victoria, BC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May, 2019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0"/>
          <p:cNvSpPr txBox="1"/>
          <p:nvPr>
            <p:ph type="title"/>
          </p:nvPr>
        </p:nvSpPr>
        <p:spPr>
          <a:xfrm>
            <a:off x="88450" y="128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Neutrino Oscillations</a:t>
            </a:r>
            <a:endParaRPr/>
          </a:p>
        </p:txBody>
      </p:sp>
      <p:pic>
        <p:nvPicPr>
          <p:cNvPr id="240" name="Google Shape;24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8" y="1152472"/>
            <a:ext cx="2386724" cy="1057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275" y="2210294"/>
            <a:ext cx="9144000" cy="1254512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40"/>
          <p:cNvSpPr txBox="1"/>
          <p:nvPr/>
        </p:nvSpPr>
        <p:spPr>
          <a:xfrm>
            <a:off x="311700" y="3642275"/>
            <a:ext cx="54360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Pontecorvo-Maki-Nakagawa-Sakata Matrix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pSp>
        <p:nvGrpSpPr>
          <p:cNvPr id="249" name="Google Shape;249;p41"/>
          <p:cNvGrpSpPr/>
          <p:nvPr/>
        </p:nvGrpSpPr>
        <p:grpSpPr>
          <a:xfrm>
            <a:off x="0" y="0"/>
            <a:ext cx="4350600" cy="5260250"/>
            <a:chOff x="2549100" y="35650"/>
            <a:chExt cx="4350600" cy="5260250"/>
          </a:xfrm>
        </p:grpSpPr>
        <p:pic>
          <p:nvPicPr>
            <p:cNvPr id="250" name="Google Shape;250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549100" y="152400"/>
              <a:ext cx="4350600" cy="514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41"/>
            <p:cNvSpPr txBox="1"/>
            <p:nvPr/>
          </p:nvSpPr>
          <p:spPr>
            <a:xfrm>
              <a:off x="2957725" y="35650"/>
              <a:ext cx="3703500" cy="25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100"/>
                <a:t>Esteban, Gonzalez-Garcia, Hernandez-Cabezudo, Maltoni and Schwetz  JHEP 01(2019) 106</a:t>
              </a:r>
              <a:endParaRPr i="1" sz="1100"/>
            </a:p>
          </p:txBody>
        </p:sp>
      </p:grpSp>
      <p:pic>
        <p:nvPicPr>
          <p:cNvPr id="252" name="Google Shape;25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4025" y="2280290"/>
            <a:ext cx="5099974" cy="69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 don’t know</a:t>
            </a:r>
            <a:endParaRPr/>
          </a:p>
        </p:txBody>
      </p:sp>
      <p:pic>
        <p:nvPicPr>
          <p:cNvPr id="258" name="Google Shape;25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279" y="1328300"/>
            <a:ext cx="2721499" cy="2262324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259" name="Google Shape;259;p42"/>
          <p:cNvSpPr txBox="1"/>
          <p:nvPr/>
        </p:nvSpPr>
        <p:spPr>
          <a:xfrm>
            <a:off x="3507270" y="1746900"/>
            <a:ext cx="1353300" cy="324000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1450" lIns="82900" spcFirstLastPara="1" rIns="82900" wrap="square" tIns="4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Value  δ</a:t>
            </a:r>
            <a:r>
              <a:rPr baseline="-25000"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CP</a:t>
            </a: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0" name="Google Shape;260;p42"/>
          <p:cNvSpPr txBox="1"/>
          <p:nvPr/>
        </p:nvSpPr>
        <p:spPr>
          <a:xfrm>
            <a:off x="3507269" y="2241149"/>
            <a:ext cx="3619800" cy="330600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1450" lIns="82900" spcFirstLastPara="1" rIns="82900" wrap="square" tIns="4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CP Violation in Neutrino Sector?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1" name="Google Shape;261;p42"/>
          <p:cNvSpPr txBox="1"/>
          <p:nvPr/>
        </p:nvSpPr>
        <p:spPr>
          <a:xfrm>
            <a:off x="3507275" y="2742012"/>
            <a:ext cx="3758100" cy="579300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1450" lIns="82900" spcFirstLastPara="1" rIns="82900" wrap="square" tIns="41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Leptogenesis &amp; Matter-Antimatter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Asymmetry in the Universe?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2" name="Google Shape;262;p42"/>
          <p:cNvSpPr txBox="1"/>
          <p:nvPr/>
        </p:nvSpPr>
        <p:spPr>
          <a:xfrm>
            <a:off x="3507265" y="3547993"/>
            <a:ext cx="3504000" cy="579300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1450" lIns="82900" spcFirstLastPara="1" rIns="82900" wrap="square" tIns="41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Are Neutrinos their own Antiparticles?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3" name="Google Shape;263;p42"/>
          <p:cNvSpPr txBox="1"/>
          <p:nvPr/>
        </p:nvSpPr>
        <p:spPr>
          <a:xfrm>
            <a:off x="3507275" y="1259663"/>
            <a:ext cx="5358000" cy="625200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Absolute masses</a:t>
            </a:r>
            <a:endParaRPr/>
          </a:p>
        </p:txBody>
      </p:sp>
      <p:sp>
        <p:nvSpPr>
          <p:cNvPr id="264" name="Google Shape;264;p42"/>
          <p:cNvSpPr txBox="1"/>
          <p:nvPr/>
        </p:nvSpPr>
        <p:spPr>
          <a:xfrm>
            <a:off x="3079000" y="4576650"/>
            <a:ext cx="5358000" cy="6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Neutrinoless double beta decay provides input to several of these questions...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3"/>
          <p:cNvSpPr txBox="1"/>
          <p:nvPr>
            <p:ph type="title"/>
          </p:nvPr>
        </p:nvSpPr>
        <p:spPr>
          <a:xfrm>
            <a:off x="187975" y="113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Double Beta Decay:</a:t>
            </a:r>
            <a:endParaRPr/>
          </a:p>
        </p:txBody>
      </p:sp>
      <p:sp>
        <p:nvSpPr>
          <p:cNvPr id="270" name="Google Shape;270;p43"/>
          <p:cNvSpPr txBox="1"/>
          <p:nvPr>
            <p:ph idx="1" type="body"/>
          </p:nvPr>
        </p:nvSpPr>
        <p:spPr>
          <a:xfrm>
            <a:off x="311700" y="1152475"/>
            <a:ext cx="6548700" cy="188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71" name="Google Shape;27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975" y="640949"/>
            <a:ext cx="7515902" cy="214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0287" y="3313999"/>
            <a:ext cx="5331525" cy="815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05300" y="1855800"/>
            <a:ext cx="2805500" cy="328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Neutrinoless Double Beta-Decay</a:t>
            </a:r>
            <a:endParaRPr/>
          </a:p>
        </p:txBody>
      </p:sp>
      <p:pic>
        <p:nvPicPr>
          <p:cNvPr id="279" name="Google Shape;27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27250"/>
            <a:ext cx="6358874" cy="304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9550" y="4237974"/>
            <a:ext cx="3446842" cy="663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5675" y="1771850"/>
            <a:ext cx="2877750" cy="315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Physicists are poor at communicating to the public!</a:t>
            </a:r>
            <a:endParaRPr/>
          </a:p>
        </p:txBody>
      </p:sp>
      <p:sp>
        <p:nvSpPr>
          <p:cNvPr id="287" name="Google Shape;287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“Search for neutrinoless double beta decay”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“Search for creation of matter”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“Search for reactions with matter/antimatter asymmetry”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Experimental Signature and current limits</a:t>
            </a:r>
            <a:endParaRPr/>
          </a:p>
        </p:txBody>
      </p:sp>
      <p:pic>
        <p:nvPicPr>
          <p:cNvPr id="293" name="Google Shape;29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4356984" cy="382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5534" y="1777638"/>
            <a:ext cx="4329817" cy="260595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6"/>
          <p:cNvSpPr txBox="1"/>
          <p:nvPr/>
        </p:nvSpPr>
        <p:spPr>
          <a:xfrm>
            <a:off x="4661975" y="4330200"/>
            <a:ext cx="4170300" cy="3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Dolinski, Poon, Rodejohann arXiv 1902.04097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we are</a:t>
            </a:r>
            <a:endParaRPr/>
          </a:p>
        </p:txBody>
      </p:sp>
      <p:pic>
        <p:nvPicPr>
          <p:cNvPr id="301" name="Google Shape;301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88" y="984588"/>
            <a:ext cx="6962775" cy="328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200" y="4270725"/>
            <a:ext cx="647700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47"/>
          <p:cNvSpPr txBox="1"/>
          <p:nvPr/>
        </p:nvSpPr>
        <p:spPr>
          <a:xfrm>
            <a:off x="7052025" y="1377775"/>
            <a:ext cx="1881600" cy="3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Need two orders of magnitude in effective neutrino mass=4 orders of magnitude in detector FV! 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Nuclear matrix elements</a:t>
            </a:r>
            <a:endParaRPr/>
          </a:p>
        </p:txBody>
      </p:sp>
      <p:sp>
        <p:nvSpPr>
          <p:cNvPr id="309" name="Google Shape;309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Largely nuclear theory required to improve things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Argues for multiple experiments with different isotopes</a:t>
            </a:r>
            <a:endParaRPr/>
          </a:p>
        </p:txBody>
      </p:sp>
      <p:pic>
        <p:nvPicPr>
          <p:cNvPr id="310" name="Google Shape;31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1652" y="0"/>
            <a:ext cx="276234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48"/>
          <p:cNvSpPr txBox="1"/>
          <p:nvPr/>
        </p:nvSpPr>
        <p:spPr>
          <a:xfrm>
            <a:off x="5033150" y="-67725"/>
            <a:ext cx="3239100" cy="3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Engel and Menendez</a:t>
            </a:r>
            <a:endParaRPr sz="1100"/>
          </a:p>
        </p:txBody>
      </p:sp>
      <p:pic>
        <p:nvPicPr>
          <p:cNvPr id="312" name="Google Shape;312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670225"/>
            <a:ext cx="3877276" cy="247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9"/>
          <p:cNvSpPr txBox="1"/>
          <p:nvPr>
            <p:ph type="title"/>
          </p:nvPr>
        </p:nvSpPr>
        <p:spPr>
          <a:xfrm>
            <a:off x="311700" y="52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NEMO-3  Tracking detector</a:t>
            </a:r>
            <a:endParaRPr/>
          </a:p>
        </p:txBody>
      </p:sp>
      <p:sp>
        <p:nvSpPr>
          <p:cNvPr id="318" name="Google Shape;318;p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19" name="Google Shape;31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1" y="798325"/>
            <a:ext cx="4014150" cy="434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4625" y="851850"/>
            <a:ext cx="2383549" cy="22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9800" y="1152475"/>
            <a:ext cx="3332501" cy="3935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Background/kg also needs to be reduced by 10000</a:t>
            </a:r>
            <a:endParaRPr/>
          </a:p>
        </p:txBody>
      </p:sp>
      <p:sp>
        <p:nvSpPr>
          <p:cNvPr id="327" name="Google Shape;327;p5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Personal opinion:  A complete and demonstrable background model is the single most important measure of the believability of a result.  You want to show you understand backgrounds at all energies and all positions.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Big steps in background rejection have come from a variety of techniques, including materials selection/chemistry, processing techniques, detector innovations, and data processing/analysis/particle identification. 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Large Liquid Scintillator Detectors:  Kamland-Zen and SNO+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Kamland-Zen is the most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 sensitive  experiment with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half-life&gt; 1.07 x 10</a:t>
            </a:r>
            <a:r>
              <a:rPr baseline="30000" lang="en" sz="1400"/>
              <a:t>26</a:t>
            </a:r>
            <a:r>
              <a:rPr lang="en" sz="1400"/>
              <a:t> y.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But because of my personal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Connections I will concentrate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 on SNO+...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3" name="Google Shape;33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2700" y="2963173"/>
            <a:ext cx="3622626" cy="2180325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51"/>
          <p:cNvSpPr/>
          <p:nvPr/>
        </p:nvSpPr>
        <p:spPr>
          <a:xfrm>
            <a:off x="5308613" y="4644000"/>
            <a:ext cx="3190800" cy="1311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5" name="Google Shape;335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62278" y="1297175"/>
            <a:ext cx="2172525" cy="374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38300" y="4775100"/>
            <a:ext cx="1323975" cy="16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5275" y="1017725"/>
            <a:ext cx="2457479" cy="3236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SNO+</a:t>
            </a:r>
            <a:endParaRPr/>
          </a:p>
        </p:txBody>
      </p:sp>
      <p:pic>
        <p:nvPicPr>
          <p:cNvPr descr="Camera1.png" id="343" name="Google Shape;343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17725"/>
            <a:ext cx="6683400" cy="412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73976" y="228974"/>
            <a:ext cx="3781494" cy="45151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0" name="Google Shape;350;p53"/>
          <p:cNvCxnSpPr/>
          <p:nvPr/>
        </p:nvCxnSpPr>
        <p:spPr>
          <a:xfrm>
            <a:off x="2818969" y="2571750"/>
            <a:ext cx="2514900" cy="343500"/>
          </a:xfrm>
          <a:prstGeom prst="straightConnector1">
            <a:avLst/>
          </a:prstGeom>
          <a:noFill/>
          <a:ln cap="flat" cmpd="sng" w="9525">
            <a:solidFill>
              <a:srgbClr val="33333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1" name="Google Shape;351;p53"/>
          <p:cNvCxnSpPr/>
          <p:nvPr/>
        </p:nvCxnSpPr>
        <p:spPr>
          <a:xfrm>
            <a:off x="2818968" y="2057832"/>
            <a:ext cx="3048000" cy="85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2" name="Google Shape;352;p53"/>
          <p:cNvCxnSpPr/>
          <p:nvPr/>
        </p:nvCxnSpPr>
        <p:spPr>
          <a:xfrm>
            <a:off x="2818968" y="3600666"/>
            <a:ext cx="26676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3" name="Google Shape;353;p53"/>
          <p:cNvCxnSpPr/>
          <p:nvPr/>
        </p:nvCxnSpPr>
        <p:spPr>
          <a:xfrm flipH="1" rot="10800000">
            <a:off x="2818969" y="3942763"/>
            <a:ext cx="2514900" cy="114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4" name="Google Shape;354;p53"/>
          <p:cNvCxnSpPr/>
          <p:nvPr/>
        </p:nvCxnSpPr>
        <p:spPr>
          <a:xfrm>
            <a:off x="2818968" y="3142891"/>
            <a:ext cx="2591400" cy="114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5" name="Google Shape;355;p53"/>
          <p:cNvSpPr txBox="1"/>
          <p:nvPr/>
        </p:nvSpPr>
        <p:spPr>
          <a:xfrm>
            <a:off x="-25" y="3371775"/>
            <a:ext cx="2819100" cy="343500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700 tonnes  Inner</a:t>
            </a:r>
            <a:r>
              <a:rPr lang="en" sz="1100"/>
              <a:t> 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Shielding H</a:t>
            </a:r>
            <a:r>
              <a:rPr baseline="-25000"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</a:t>
            </a:r>
            <a:endParaRPr sz="1100"/>
          </a:p>
        </p:txBody>
      </p:sp>
      <p:sp>
        <p:nvSpPr>
          <p:cNvPr id="356" name="Google Shape;356;p53"/>
          <p:cNvSpPr txBox="1"/>
          <p:nvPr/>
        </p:nvSpPr>
        <p:spPr>
          <a:xfrm>
            <a:off x="213000" y="1791150"/>
            <a:ext cx="2591400" cy="484500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1000 tonnes D</a:t>
            </a:r>
            <a:r>
              <a:rPr b="1" baseline="-25000" lang="en" sz="1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="1" lang="en" sz="1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</a:t>
            </a:r>
            <a:endParaRPr sz="17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7" name="Google Shape;357;p53"/>
          <p:cNvSpPr txBox="1"/>
          <p:nvPr/>
        </p:nvSpPr>
        <p:spPr>
          <a:xfrm>
            <a:off x="-25" y="3736970"/>
            <a:ext cx="2819100" cy="4845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5300 tonnes Outer Shield H</a:t>
            </a:r>
            <a:r>
              <a:rPr baseline="-25000"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</a:t>
            </a:r>
            <a:endParaRPr sz="1100"/>
          </a:p>
        </p:txBody>
      </p:sp>
      <p:sp>
        <p:nvSpPr>
          <p:cNvPr id="358" name="Google Shape;358;p53"/>
          <p:cNvSpPr txBox="1"/>
          <p:nvPr/>
        </p:nvSpPr>
        <p:spPr>
          <a:xfrm>
            <a:off x="-26" y="2915075"/>
            <a:ext cx="2819100" cy="484500"/>
          </a:xfrm>
          <a:prstGeom prst="rect">
            <a:avLst/>
          </a:prstGeom>
          <a:solidFill>
            <a:srgbClr val="FF99CC">
              <a:alpha val="49800"/>
            </a:srgbClr>
          </a:solidFill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 m Diameter Acrylic Vessel</a:t>
            </a:r>
            <a:endParaRPr sz="1300"/>
          </a:p>
        </p:txBody>
      </p:sp>
      <p:sp>
        <p:nvSpPr>
          <p:cNvPr id="359" name="Google Shape;359;p53"/>
          <p:cNvSpPr txBox="1"/>
          <p:nvPr/>
        </p:nvSpPr>
        <p:spPr>
          <a:xfrm>
            <a:off x="0" y="2285650"/>
            <a:ext cx="2819100" cy="629400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Support Structure for 9500 PMTs, 60% coverage</a:t>
            </a:r>
            <a:endParaRPr sz="1100"/>
          </a:p>
        </p:txBody>
      </p:sp>
      <p:cxnSp>
        <p:nvCxnSpPr>
          <p:cNvPr id="360" name="Google Shape;360;p53"/>
          <p:cNvCxnSpPr/>
          <p:nvPr/>
        </p:nvCxnSpPr>
        <p:spPr>
          <a:xfrm flipH="1" rot="10800000">
            <a:off x="2818968" y="4228861"/>
            <a:ext cx="2286000" cy="3435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1" name="Google Shape;361;p53"/>
          <p:cNvSpPr txBox="1"/>
          <p:nvPr/>
        </p:nvSpPr>
        <p:spPr>
          <a:xfrm>
            <a:off x="-25" y="4243175"/>
            <a:ext cx="2819100" cy="484500"/>
          </a:xfrm>
          <a:prstGeom prst="rect">
            <a:avLst/>
          </a:prstGeom>
          <a:solidFill>
            <a:srgbClr val="C0C0C0">
              <a:alpha val="49800"/>
            </a:srgbClr>
          </a:solidFill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Urylon Liner and</a:t>
            </a:r>
            <a:r>
              <a:rPr lang="en" sz="1100"/>
              <a:t> 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Radon Seal</a:t>
            </a:r>
            <a:endParaRPr sz="1100"/>
          </a:p>
        </p:txBody>
      </p:sp>
      <p:pic>
        <p:nvPicPr>
          <p:cNvPr descr="MINE" id="362" name="Google Shape;362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4" y="76416"/>
            <a:ext cx="3275593" cy="161949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53"/>
          <p:cNvSpPr txBox="1"/>
          <p:nvPr/>
        </p:nvSpPr>
        <p:spPr>
          <a:xfrm>
            <a:off x="3488625" y="262550"/>
            <a:ext cx="68580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SNO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650" y="152400"/>
            <a:ext cx="8234387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54"/>
          <p:cNvSpPr/>
          <p:nvPr/>
        </p:nvSpPr>
        <p:spPr>
          <a:xfrm>
            <a:off x="6131600" y="4395900"/>
            <a:ext cx="1686300" cy="595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FF">
                <a:alpha val="8000"/>
              </a:srgbClr>
            </a:outerShdw>
            <a:reflection blurRad="0" dir="5400000" dist="38100" endA="0" endPos="30000" fadeDir="5400012" kx="0" rotWithShape="0" algn="bl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" sz="2000">
                <a:solidFill>
                  <a:schemeClr val="accent1"/>
                </a:solidFill>
                <a:highlight>
                  <a:srgbClr val="FBFBFB"/>
                </a:highlight>
              </a:rPr>
              <a:t>Underwater Cameras</a:t>
            </a:r>
            <a:endParaRPr baseline="30000" sz="2000">
              <a:solidFill>
                <a:schemeClr val="accent1"/>
              </a:solidFill>
              <a:highlight>
                <a:srgbClr val="FBFBFB"/>
              </a:highlight>
            </a:endParaRPr>
          </a:p>
        </p:txBody>
      </p:sp>
      <p:sp>
        <p:nvSpPr>
          <p:cNvPr id="370" name="Google Shape;370;p54"/>
          <p:cNvSpPr/>
          <p:nvPr/>
        </p:nvSpPr>
        <p:spPr>
          <a:xfrm>
            <a:off x="6479975" y="1563575"/>
            <a:ext cx="1558800" cy="595200"/>
          </a:xfrm>
          <a:prstGeom prst="rect">
            <a:avLst/>
          </a:prstGeom>
          <a:noFill/>
          <a:ln cap="flat" cmpd="sng" w="9525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00FFFF"/>
                </a:solidFill>
              </a:rPr>
              <a:t>Repair Cavity Liner</a:t>
            </a:r>
            <a:endParaRPr>
              <a:solidFill>
                <a:srgbClr val="00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40750"/>
            <a:ext cx="5035624" cy="3502751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55"/>
          <p:cNvSpPr txBox="1"/>
          <p:nvPr/>
        </p:nvSpPr>
        <p:spPr>
          <a:xfrm>
            <a:off x="714475" y="655450"/>
            <a:ext cx="68580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SNO+ Expected Signal and Backgrounds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55"/>
          <p:cNvSpPr txBox="1"/>
          <p:nvPr/>
        </p:nvSpPr>
        <p:spPr>
          <a:xfrm>
            <a:off x="5084075" y="441150"/>
            <a:ext cx="3984000" cy="14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Better energy resolution would obviously help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Biggest background is </a:t>
            </a:r>
            <a:r>
              <a:rPr baseline="30000" lang="en" sz="1500"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B solar neutrinos! Work is ongoing to see if Cerenkov component of very prompt light can be used to suppress solar neutrinos.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Pulse shape discrimination might be useful to suppress gammas.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Taking advantage of large isotopic abundance (34%) of </a:t>
            </a:r>
            <a:r>
              <a:rPr baseline="30000" lang="en" sz="1500">
                <a:latin typeface="Calibri"/>
                <a:ea typeface="Calibri"/>
                <a:cs typeface="Calibri"/>
                <a:sym typeface="Calibri"/>
              </a:rPr>
              <a:t>130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Te, small 2νββ decay rate, large </a:t>
            </a:r>
            <a:r>
              <a:rPr baseline="30000" lang="en" sz="1500">
                <a:latin typeface="Calibri"/>
                <a:ea typeface="Calibri"/>
                <a:cs typeface="Calibri"/>
                <a:sym typeface="Calibri"/>
              </a:rPr>
              <a:t>214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Bi-</a:t>
            </a:r>
            <a:r>
              <a:rPr baseline="30000" lang="en" sz="1500">
                <a:latin typeface="Calibri"/>
                <a:ea typeface="Calibri"/>
                <a:cs typeface="Calibri"/>
                <a:sym typeface="Calibri"/>
              </a:rPr>
              <a:t>214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Po rejection factor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Very scalable: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8" name="Google Shape;378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50298" y="3188651"/>
            <a:ext cx="1384200" cy="146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26" y="1034075"/>
            <a:ext cx="4047350" cy="4109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2677" y="676275"/>
            <a:ext cx="4730824" cy="1815638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56"/>
          <p:cNvSpPr txBox="1"/>
          <p:nvPr/>
        </p:nvSpPr>
        <p:spPr>
          <a:xfrm>
            <a:off x="845425" y="310175"/>
            <a:ext cx="68580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Enriched Germanium Detectors:  GERDA.  Halflife &gt; 8x10</a:t>
            </a:r>
            <a:r>
              <a:rPr baseline="30000" lang="en">
                <a:latin typeface="Calibri"/>
                <a:ea typeface="Calibri"/>
                <a:cs typeface="Calibri"/>
                <a:sym typeface="Calibri"/>
              </a:rPr>
              <a:t>25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 y. 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6" name="Google Shape;386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3677" y="2571738"/>
            <a:ext cx="1938338" cy="2346786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56"/>
          <p:cNvSpPr txBox="1"/>
          <p:nvPr/>
        </p:nvSpPr>
        <p:spPr>
          <a:xfrm>
            <a:off x="6679475" y="2571750"/>
            <a:ext cx="2393400" cy="22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Background free!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Extremely good energy resolution (3-4 keV FWHM at 2039 keV Q</a:t>
            </a:r>
            <a:r>
              <a:rPr baseline="-25000" lang="en">
                <a:latin typeface="Calibri"/>
                <a:ea typeface="Calibri"/>
                <a:cs typeface="Calibri"/>
                <a:sym typeface="Calibri"/>
              </a:rPr>
              <a:t>ββ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)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Small electrode detectors; ability to distinguish very local energy deposits in bulk from multisite or surface events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7"/>
          <p:cNvSpPr txBox="1"/>
          <p:nvPr/>
        </p:nvSpPr>
        <p:spPr>
          <a:xfrm>
            <a:off x="452525" y="381600"/>
            <a:ext cx="68580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Majorana Demonstrator: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3" name="Google Shape;393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5150" y="60125"/>
            <a:ext cx="2069464" cy="3656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785825"/>
            <a:ext cx="4574376" cy="1954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893038"/>
            <a:ext cx="2911474" cy="2098062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57"/>
          <p:cNvSpPr/>
          <p:nvPr/>
        </p:nvSpPr>
        <p:spPr>
          <a:xfrm>
            <a:off x="238225" y="1762725"/>
            <a:ext cx="702300" cy="1311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57"/>
          <p:cNvSpPr/>
          <p:nvPr/>
        </p:nvSpPr>
        <p:spPr>
          <a:xfrm>
            <a:off x="2857600" y="1905600"/>
            <a:ext cx="452400" cy="1311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57"/>
          <p:cNvSpPr txBox="1"/>
          <p:nvPr/>
        </p:nvSpPr>
        <p:spPr>
          <a:xfrm>
            <a:off x="4238725" y="4120150"/>
            <a:ext cx="43695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Background free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2.5 keV resolution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Point contact detectors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Has joined with Gerda-&gt;LEGEND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1875" y="1988975"/>
            <a:ext cx="5030076" cy="3014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1100" y="1843150"/>
            <a:ext cx="3140775" cy="20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1100" y="108042"/>
            <a:ext cx="4531400" cy="1626458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58"/>
          <p:cNvSpPr/>
          <p:nvPr/>
        </p:nvSpPr>
        <p:spPr>
          <a:xfrm>
            <a:off x="6739025" y="417325"/>
            <a:ext cx="592800" cy="1191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58"/>
          <p:cNvSpPr/>
          <p:nvPr/>
        </p:nvSpPr>
        <p:spPr>
          <a:xfrm>
            <a:off x="4250625" y="1465075"/>
            <a:ext cx="592800" cy="2052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8" name="Google Shape;408;p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6700" y="1465075"/>
            <a:ext cx="3607074" cy="3307851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58"/>
          <p:cNvSpPr txBox="1"/>
          <p:nvPr/>
        </p:nvSpPr>
        <p:spPr>
          <a:xfrm>
            <a:off x="345375" y="4715500"/>
            <a:ext cx="29529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Calibri"/>
                <a:ea typeface="Calibri"/>
                <a:cs typeface="Calibri"/>
                <a:sym typeface="Calibri"/>
              </a:rPr>
              <a:t>JINST 7 P05010 (2012)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58"/>
          <p:cNvSpPr txBox="1"/>
          <p:nvPr/>
        </p:nvSpPr>
        <p:spPr>
          <a:xfrm>
            <a:off x="345375" y="404925"/>
            <a:ext cx="31407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EXO-200 </a:t>
            </a:r>
            <a:r>
              <a:rPr baseline="30000" lang="en">
                <a:latin typeface="Calibri"/>
                <a:ea typeface="Calibri"/>
                <a:cs typeface="Calibri"/>
                <a:sym typeface="Calibri"/>
              </a:rPr>
              <a:t>136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Xe TPC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276" y="1393650"/>
            <a:ext cx="3905175" cy="359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5061" y="2821800"/>
            <a:ext cx="4302739" cy="1874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2571750"/>
            <a:ext cx="3062200" cy="2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36461" y="9"/>
            <a:ext cx="2711898" cy="2012165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59"/>
          <p:cNvSpPr txBox="1"/>
          <p:nvPr/>
        </p:nvSpPr>
        <p:spPr>
          <a:xfrm>
            <a:off x="47725" y="0"/>
            <a:ext cx="68580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CUORE:  Cryogenic Bolometer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59"/>
          <p:cNvSpPr/>
          <p:nvPr/>
        </p:nvSpPr>
        <p:spPr>
          <a:xfrm>
            <a:off x="6727125" y="3334350"/>
            <a:ext cx="907200" cy="1428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59"/>
          <p:cNvSpPr/>
          <p:nvPr/>
        </p:nvSpPr>
        <p:spPr>
          <a:xfrm>
            <a:off x="4786400" y="4001100"/>
            <a:ext cx="907200" cy="1428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0"/>
          <p:cNvSpPr txBox="1"/>
          <p:nvPr/>
        </p:nvSpPr>
        <p:spPr>
          <a:xfrm>
            <a:off x="631125" y="345900"/>
            <a:ext cx="68580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6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428" name="Google Shape;428;p60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Finding Neutrinoless Double Beta Decay is compelling physics and a high priority.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We need to expect that detectors might need to scale in size and purity by 3-4 orders of magnitude.  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There is an active and ingenious international program developing a variety of technologies in a variety of isotopes.  I have only shown a sample. 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Retrospect">
  <a:themeElements>
    <a:clrScheme name="Blue Green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