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378" r:id="rId3"/>
    <p:sldId id="381" r:id="rId4"/>
    <p:sldId id="301" r:id="rId5"/>
    <p:sldId id="366" r:id="rId6"/>
    <p:sldId id="379" r:id="rId7"/>
    <p:sldId id="394" r:id="rId8"/>
    <p:sldId id="385" r:id="rId9"/>
    <p:sldId id="386" r:id="rId10"/>
    <p:sldId id="370" r:id="rId11"/>
    <p:sldId id="369" r:id="rId12"/>
    <p:sldId id="391" r:id="rId13"/>
    <p:sldId id="356" r:id="rId14"/>
    <p:sldId id="395" r:id="rId15"/>
    <p:sldId id="368" r:id="rId16"/>
    <p:sldId id="359" r:id="rId17"/>
    <p:sldId id="357" r:id="rId18"/>
    <p:sldId id="358" r:id="rId19"/>
    <p:sldId id="389" r:id="rId20"/>
    <p:sldId id="390" r:id="rId21"/>
    <p:sldId id="396" r:id="rId22"/>
    <p:sldId id="383" r:id="rId23"/>
    <p:sldId id="354" r:id="rId24"/>
    <p:sldId id="384" r:id="rId25"/>
    <p:sldId id="296" r:id="rId26"/>
    <p:sldId id="300" r:id="rId27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F7C"/>
    <a:srgbClr val="56863E"/>
    <a:srgbClr val="0094DA"/>
    <a:srgbClr val="003D80"/>
    <a:srgbClr val="818386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41"/>
    <p:restoredTop sz="93162" autoAdjust="0"/>
  </p:normalViewPr>
  <p:slideViewPr>
    <p:cSldViewPr snapToGrid="0" snapToObjects="1">
      <p:cViewPr>
        <p:scale>
          <a:sx n="125" d="100"/>
          <a:sy n="125" d="100"/>
        </p:scale>
        <p:origin x="-690" y="-6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62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63E9D0-FBD9-E14E-9341-82B02C1BCDEE}" type="doc">
      <dgm:prSet loTypeId="urn:microsoft.com/office/officeart/2005/8/layout/arrow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EEDF95-7619-024F-8830-B901B33D7E6E}">
      <dgm:prSet/>
      <dgm:spPr/>
      <dgm:t>
        <a:bodyPr/>
        <a:lstStyle/>
        <a:p>
          <a:endParaRPr lang="en-US" dirty="0"/>
        </a:p>
      </dgm:t>
    </dgm:pt>
    <dgm:pt modelId="{31DF4DB0-4461-304E-AA91-A3A101FECE7B}" type="parTrans" cxnId="{F5F5BEA3-CEDE-B049-B70F-7308B1D681BE}">
      <dgm:prSet/>
      <dgm:spPr/>
      <dgm:t>
        <a:bodyPr/>
        <a:lstStyle/>
        <a:p>
          <a:endParaRPr lang="en-US"/>
        </a:p>
      </dgm:t>
    </dgm:pt>
    <dgm:pt modelId="{AECEE337-59CC-F143-B76A-2383EEA41A50}" type="sibTrans" cxnId="{F5F5BEA3-CEDE-B049-B70F-7308B1D681BE}">
      <dgm:prSet/>
      <dgm:spPr/>
      <dgm:t>
        <a:bodyPr/>
        <a:lstStyle/>
        <a:p>
          <a:endParaRPr lang="en-US"/>
        </a:p>
      </dgm:t>
    </dgm:pt>
    <dgm:pt modelId="{1818ADE0-BF3C-DD4D-B2E1-8B0AD149DC65}" type="pres">
      <dgm:prSet presAssocID="{C163E9D0-FBD9-E14E-9341-82B02C1BCDEE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9B1185-463C-4B4D-8965-2552D01F64B1}" type="pres">
      <dgm:prSet presAssocID="{C163E9D0-FBD9-E14E-9341-82B02C1BCDEE}" presName="arrow" presStyleLbl="bgShp" presStyleIdx="0" presStyleCnt="1" custScaleX="125529" custLinFactNeighborX="-1392" custLinFactNeighborY="-556"/>
      <dgm:spPr/>
    </dgm:pt>
    <dgm:pt modelId="{04F78410-BC78-DF4D-B16D-73313A7A4520}" type="pres">
      <dgm:prSet presAssocID="{C163E9D0-FBD9-E14E-9341-82B02C1BCDEE}" presName="arrowDiagram1" presStyleCnt="0">
        <dgm:presLayoutVars>
          <dgm:bulletEnabled val="1"/>
        </dgm:presLayoutVars>
      </dgm:prSet>
      <dgm:spPr/>
    </dgm:pt>
    <dgm:pt modelId="{EB1AF5B9-266B-CD4B-A411-E14E4020FE41}" type="pres">
      <dgm:prSet presAssocID="{13EEDF95-7619-024F-8830-B901B33D7E6E}" presName="bullet1" presStyleLbl="node1" presStyleIdx="0" presStyleCnt="1" custScaleX="39707" custScaleY="44815" custLinFactY="84166" custLinFactNeighborX="11748" custLinFactNeighborY="100000"/>
      <dgm:spPr>
        <a:noFill/>
      </dgm:spPr>
    </dgm:pt>
    <dgm:pt modelId="{26CAC8F8-02A6-114F-9788-248345406C1B}" type="pres">
      <dgm:prSet presAssocID="{13EEDF95-7619-024F-8830-B901B33D7E6E}" presName="textBox1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DFDF8A-FAB0-564E-9A2B-5233D8CA3BF0}" type="presOf" srcId="{C163E9D0-FBD9-E14E-9341-82B02C1BCDEE}" destId="{1818ADE0-BF3C-DD4D-B2E1-8B0AD149DC65}" srcOrd="0" destOrd="0" presId="urn:microsoft.com/office/officeart/2005/8/layout/arrow2"/>
    <dgm:cxn modelId="{C4E73328-BFC7-9241-982F-B49D40F47320}" type="presOf" srcId="{13EEDF95-7619-024F-8830-B901B33D7E6E}" destId="{26CAC8F8-02A6-114F-9788-248345406C1B}" srcOrd="0" destOrd="0" presId="urn:microsoft.com/office/officeart/2005/8/layout/arrow2"/>
    <dgm:cxn modelId="{F5F5BEA3-CEDE-B049-B70F-7308B1D681BE}" srcId="{C163E9D0-FBD9-E14E-9341-82B02C1BCDEE}" destId="{13EEDF95-7619-024F-8830-B901B33D7E6E}" srcOrd="0" destOrd="0" parTransId="{31DF4DB0-4461-304E-AA91-A3A101FECE7B}" sibTransId="{AECEE337-59CC-F143-B76A-2383EEA41A50}"/>
    <dgm:cxn modelId="{659DAA02-8BDA-8241-A397-C626D1DEFA08}" type="presParOf" srcId="{1818ADE0-BF3C-DD4D-B2E1-8B0AD149DC65}" destId="{D29B1185-463C-4B4D-8965-2552D01F64B1}" srcOrd="0" destOrd="0" presId="urn:microsoft.com/office/officeart/2005/8/layout/arrow2"/>
    <dgm:cxn modelId="{92455E52-AED3-4D44-A651-EE2582B80267}" type="presParOf" srcId="{1818ADE0-BF3C-DD4D-B2E1-8B0AD149DC65}" destId="{04F78410-BC78-DF4D-B16D-73313A7A4520}" srcOrd="1" destOrd="0" presId="urn:microsoft.com/office/officeart/2005/8/layout/arrow2"/>
    <dgm:cxn modelId="{584E0112-4E80-8B49-9DFF-ADE2CF69E14A}" type="presParOf" srcId="{04F78410-BC78-DF4D-B16D-73313A7A4520}" destId="{EB1AF5B9-266B-CD4B-A411-E14E4020FE41}" srcOrd="0" destOrd="0" presId="urn:microsoft.com/office/officeart/2005/8/layout/arrow2"/>
    <dgm:cxn modelId="{A7891487-9578-6640-B187-1181227B201D}" type="presParOf" srcId="{04F78410-BC78-DF4D-B16D-73313A7A4520}" destId="{26CAC8F8-02A6-114F-9788-248345406C1B}" srcOrd="1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B1185-463C-4B4D-8965-2552D01F64B1}">
      <dsp:nvSpPr>
        <dsp:cNvPr id="0" name=""/>
        <dsp:cNvSpPr/>
      </dsp:nvSpPr>
      <dsp:spPr>
        <a:xfrm>
          <a:off x="0" y="0"/>
          <a:ext cx="8573996" cy="426893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B1AF5B9-266B-CD4B-A411-E14E4020FE41}">
      <dsp:nvSpPr>
        <dsp:cNvPr id="0" name=""/>
        <dsp:cNvSpPr/>
      </dsp:nvSpPr>
      <dsp:spPr>
        <a:xfrm>
          <a:off x="6354488" y="1936054"/>
          <a:ext cx="200695" cy="226513"/>
        </a:xfrm>
        <a:prstGeom prst="ellipse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CAC8F8-02A6-114F-9788-248345406C1B}">
      <dsp:nvSpPr>
        <dsp:cNvPr id="0" name=""/>
        <dsp:cNvSpPr/>
      </dsp:nvSpPr>
      <dsp:spPr>
        <a:xfrm>
          <a:off x="3663340" y="1118460"/>
          <a:ext cx="2732116" cy="3150471"/>
        </a:xfrm>
        <a:prstGeom prst="round2Diag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7823" bIns="0" numCol="1" spcCol="1270" anchor="t" anchorCtr="0">
          <a:noAutofit/>
        </a:bodyPr>
        <a:lstStyle/>
        <a:p>
          <a:pPr lvl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3796711" y="1251831"/>
        <a:ext cx="2465374" cy="28837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1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70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83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03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4.emf"/><Relationship Id="rId21" Type="http://schemas.openxmlformats.org/officeDocument/2006/relationships/image" Target="../media/image30.jpeg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2.jp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23" Type="http://schemas.openxmlformats.org/officeDocument/2006/relationships/image" Target="../media/image32.jpe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86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5533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4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2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5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20125" y="4767263"/>
            <a:ext cx="504825" cy="273844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9124" y="4767263"/>
            <a:ext cx="447675" cy="273844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768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708811" y="4255189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Mary’s | Simon Fraser | Toronto | Victoria |</a:t>
            </a:r>
            <a:r>
              <a:rPr lang="en-US" sz="800" baseline="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chemeClr val="bg1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chemeClr val="bg1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815838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221290" y="2290659"/>
            <a:ext cx="2009775" cy="1714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pic>
        <p:nvPicPr>
          <p:cNvPr id="20" name="Picture 49"/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0964" y="2603794"/>
            <a:ext cx="800100" cy="40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8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77" y="2338284"/>
            <a:ext cx="1179513" cy="22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8"/>
          <p:cNvPicPr>
            <a:picLocks noChangeAspect="1" noChangeArrowheads="1"/>
          </p:cNvPicPr>
          <p:nvPr userDrawn="1"/>
        </p:nvPicPr>
        <p:blipFill>
          <a:blip r:embed="rId9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5526" y="3062184"/>
            <a:ext cx="1125538" cy="40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 userDrawn="1"/>
        </p:nvPicPr>
        <p:blipFill>
          <a:blip r:embed="rId10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77" y="3062184"/>
            <a:ext cx="815975" cy="40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 userDrawn="1"/>
        </p:nvPicPr>
        <p:blipFill>
          <a:blip r:embed="rId11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7951" y="2372813"/>
            <a:ext cx="72390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6" descr="NRCan-Canada_E.jpg"/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77" y="3702740"/>
            <a:ext cx="1998663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77" y="3505097"/>
            <a:ext cx="1998663" cy="15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7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6E615D"/>
              </a:clrFrom>
              <a:clrTo>
                <a:srgbClr val="6E615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77" y="2603794"/>
            <a:ext cx="1065213" cy="40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66"/>
          <p:cNvGrpSpPr>
            <a:grpSpLocks/>
          </p:cNvGrpSpPr>
          <p:nvPr userDrawn="1"/>
        </p:nvGrpSpPr>
        <p:grpSpPr bwMode="auto">
          <a:xfrm>
            <a:off x="221290" y="4005159"/>
            <a:ext cx="2009775" cy="933450"/>
            <a:chOff x="6976324" y="5353833"/>
            <a:chExt cx="2010775" cy="1243817"/>
          </a:xfrm>
        </p:grpSpPr>
        <p:sp>
          <p:nvSpPr>
            <p:cNvPr id="29" name="Rectangle 28"/>
            <p:cNvSpPr/>
            <p:nvPr userDrawn="1"/>
          </p:nvSpPr>
          <p:spPr>
            <a:xfrm>
              <a:off x="6976324" y="5353833"/>
              <a:ext cx="2010775" cy="12438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grpSp>
          <p:nvGrpSpPr>
            <p:cNvPr id="30" name="Group 34"/>
            <p:cNvGrpSpPr>
              <a:grpSpLocks/>
            </p:cNvGrpSpPr>
            <p:nvPr userDrawn="1"/>
          </p:nvGrpSpPr>
          <p:grpSpPr bwMode="auto">
            <a:xfrm>
              <a:off x="6976324" y="5404633"/>
              <a:ext cx="2005502" cy="1134579"/>
              <a:chOff x="6976324" y="5449083"/>
              <a:chExt cx="2005502" cy="1134579"/>
            </a:xfrm>
          </p:grpSpPr>
          <p:pic>
            <p:nvPicPr>
              <p:cNvPr id="31" name="Picture 32"/>
              <p:cNvPicPr>
                <a:picLocks noChangeAspect="1" noChangeArrowheads="1"/>
              </p:cNvPicPr>
              <p:nvPr/>
            </p:nvPicPr>
            <p:blipFill>
              <a:blip r:embed="rId15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703" y="6040902"/>
                <a:ext cx="471122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1"/>
              <p:cNvPicPr>
                <a:picLocks noChangeAspect="1" noChangeArrowheads="1"/>
              </p:cNvPicPr>
              <p:nvPr/>
            </p:nvPicPr>
            <p:blipFill>
              <a:blip r:embed="rId16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6324" y="5449083"/>
                <a:ext cx="647359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19"/>
              <p:cNvPicPr>
                <a:picLocks noChangeAspect="1" noChangeArrowheads="1"/>
              </p:cNvPicPr>
              <p:nvPr/>
            </p:nvPicPr>
            <p:blipFill>
              <a:blip r:embed="rId17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6324" y="5749671"/>
                <a:ext cx="338855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>
              <a:blip r:embed="rId18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3383" y="6040902"/>
                <a:ext cx="329937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5"/>
              <p:cNvPicPr>
                <a:picLocks noChangeAspect="1" noChangeArrowheads="1"/>
              </p:cNvPicPr>
              <p:nvPr/>
            </p:nvPicPr>
            <p:blipFill>
              <a:blip r:embed="rId19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1335" y="6333710"/>
                <a:ext cx="560490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Picture 2"/>
              <p:cNvPicPr>
                <a:picLocks noChangeAspect="1" noChangeArrowheads="1"/>
              </p:cNvPicPr>
              <p:nvPr/>
            </p:nvPicPr>
            <p:blipFill>
              <a:blip r:embed="rId20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42080" y="5449083"/>
                <a:ext cx="512253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38" descr="Nordion_tag_colour.jpg"/>
              <p:cNvPicPr>
                <a:picLocks noChangeAspect="1"/>
              </p:cNvPicPr>
              <p:nvPr/>
            </p:nvPicPr>
            <p:blipFill>
              <a:blip r:embed="rId21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7754" y="5749671"/>
                <a:ext cx="485573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22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6324" y="6333710"/>
                <a:ext cx="1420611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2"/>
              <p:cNvPicPr>
                <a:picLocks noChangeAspect="1" noChangeArrowheads="1"/>
              </p:cNvPicPr>
              <p:nvPr/>
            </p:nvPicPr>
            <p:blipFill>
              <a:blip r:embed="rId23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6324" y="6040902"/>
                <a:ext cx="1175926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" name="Picture 3"/>
              <p:cNvPicPr>
                <a:picLocks noChangeAspect="1" noChangeArrowheads="1"/>
              </p:cNvPicPr>
              <p:nvPr/>
            </p:nvPicPr>
            <p:blipFill>
              <a:blip r:embed="rId24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9118" y="5749671"/>
                <a:ext cx="869871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Picture 4"/>
              <p:cNvPicPr>
                <a:picLocks noChangeAspect="1" noChangeArrowheads="1"/>
              </p:cNvPicPr>
              <p:nvPr/>
            </p:nvPicPr>
            <p:blipFill>
              <a:blip r:embed="rId25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05077" y="5749671"/>
                <a:ext cx="176749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Picture 5"/>
              <p:cNvPicPr>
                <a:picLocks noChangeAspect="1" noChangeArrowheads="1"/>
              </p:cNvPicPr>
              <p:nvPr/>
            </p:nvPicPr>
            <p:blipFill>
              <a:blip r:embed="rId26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3375" y="5449083"/>
                <a:ext cx="247418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6"/>
              <p:cNvPicPr>
                <a:picLocks noChangeAspect="1" noChangeArrowheads="1"/>
              </p:cNvPicPr>
              <p:nvPr/>
            </p:nvPicPr>
            <p:blipFill>
              <a:blip r:embed="rId27" cstate="print">
                <a:clrChange>
                  <a:clrFrom>
                    <a:srgbClr val="6E615D"/>
                  </a:clrFrom>
                  <a:clrTo>
                    <a:srgbClr val="6E615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3059" y="5449083"/>
                <a:ext cx="502416" cy="249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87438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815838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365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23668" y="4847159"/>
            <a:ext cx="14160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fld id="{5EB9470D-54AC-6D46-A6E1-A6F918C5F7E4}" type="datetime4">
              <a:rPr lang="en-US" sz="1000" smtClean="0">
                <a:solidFill>
                  <a:srgbClr val="002060"/>
                </a:solidFill>
              </a:rPr>
              <a:pPr eaLnBrk="1" hangingPunct="1"/>
              <a:t>January 11, 2017</a:t>
            </a:fld>
            <a:endParaRPr lang="en-US" sz="1000" dirty="0">
              <a:solidFill>
                <a:srgbClr val="002060"/>
              </a:solidFill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580470" y="4851921"/>
            <a:ext cx="1439863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/>
            <a:fld id="{B5BADADC-D0B6-D249-9340-F63E01E18D85}" type="slidenum">
              <a:rPr lang="en-US" sz="1000" smtClean="0">
                <a:solidFill>
                  <a:srgbClr val="002060"/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2057400" y="4851921"/>
            <a:ext cx="50292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lang="en-US" sz="1000" dirty="0" smtClean="0">
                <a:solidFill>
                  <a:srgbClr val="002060"/>
                </a:solidFill>
                <a:latin typeface="+mj-lt"/>
              </a:rPr>
              <a:t>ARIEL Town Hall Meeting</a:t>
            </a:r>
          </a:p>
        </p:txBody>
      </p:sp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  <p:sldLayoutId id="2147483667" r:id="rId3"/>
    <p:sldLayoutId id="2147483663" r:id="rId4"/>
    <p:sldLayoutId id="2147483668" r:id="rId5"/>
    <p:sldLayoutId id="2147483665" r:id="rId6"/>
    <p:sldLayoutId id="2147483649" r:id="rId7"/>
    <p:sldLayoutId id="2147483670" r:id="rId8"/>
    <p:sldLayoutId id="2147483664" r:id="rId9"/>
    <p:sldLayoutId id="214748366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72" r:id="rId20"/>
    <p:sldLayoutId id="2147483676" r:id="rId21"/>
    <p:sldLayoutId id="2147483677" r:id="rId22"/>
    <p:sldLayoutId id="2147483678" r:id="rId23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Calibri" charset="0"/>
          <a:ea typeface="Calibri" charset="0"/>
          <a:cs typeface="Calibri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3.wdp"/><Relationship Id="rId5" Type="http://schemas.openxmlformats.org/officeDocument/2006/relationships/image" Target="../media/image83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1.xml"/><Relationship Id="rId5" Type="http://schemas.microsoft.com/office/2007/relationships/hdphoto" Target="../media/hdphoto5.wdp"/><Relationship Id="rId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606192"/>
            <a:ext cx="8001000" cy="25545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rgbClr val="FFFFFF"/>
                </a:solidFill>
                <a:latin typeface="+mj-lt"/>
                <a:ea typeface="+mj-ea"/>
                <a:cs typeface="Avenir Heavy"/>
              </a:rPr>
              <a:t>ARIEL Target Development</a:t>
            </a:r>
          </a:p>
          <a:p>
            <a:endParaRPr lang="en-US" sz="1600" dirty="0" smtClean="0">
              <a:solidFill>
                <a:srgbClr val="FFFFFF"/>
              </a:solidFill>
              <a:latin typeface="+mj-lt"/>
              <a:ea typeface="+mj-ea"/>
              <a:cs typeface="Avenir Heavy"/>
            </a:endParaRPr>
          </a:p>
          <a:p>
            <a:r>
              <a:rPr lang="en-US" sz="1600" dirty="0">
                <a:solidFill>
                  <a:srgbClr val="FFFFFF"/>
                </a:solidFill>
                <a:latin typeface="+mj-lt"/>
                <a:ea typeface="+mj-ea"/>
                <a:cs typeface="Avenir Heavy"/>
              </a:rPr>
              <a:t/>
            </a:r>
            <a:br>
              <a:rPr lang="en-US" sz="1600" dirty="0">
                <a:solidFill>
                  <a:srgbClr val="FFFFFF"/>
                </a:solidFill>
                <a:latin typeface="+mj-lt"/>
                <a:ea typeface="+mj-ea"/>
                <a:cs typeface="Avenir Heavy"/>
              </a:rPr>
            </a:br>
            <a:r>
              <a:rPr lang="en-US" dirty="0" smtClean="0">
                <a:solidFill>
                  <a:srgbClr val="FFFFFF"/>
                </a:solidFill>
                <a:latin typeface="+mj-lt"/>
                <a:ea typeface="+mj-ea"/>
                <a:cs typeface="Avenir Heavy"/>
              </a:rPr>
              <a:t>ARIEL Town Hall Meeting</a:t>
            </a:r>
            <a:endParaRPr lang="en-US" dirty="0">
              <a:solidFill>
                <a:srgbClr val="FFFFFF"/>
              </a:solidFill>
              <a:latin typeface="+mj-lt"/>
              <a:ea typeface="+mj-ea"/>
              <a:cs typeface="Avenir Heavy"/>
            </a:endParaRPr>
          </a:p>
          <a:p>
            <a:r>
              <a:rPr lang="en-US" dirty="0" smtClean="0">
                <a:solidFill>
                  <a:srgbClr val="FFFFFF"/>
                </a:solidFill>
                <a:latin typeface="+mj-lt"/>
                <a:ea typeface="+mj-ea"/>
                <a:cs typeface="Avenir Heavy"/>
              </a:rPr>
              <a:t>January 11, 2017</a:t>
            </a:r>
            <a:endParaRPr lang="en-US" dirty="0">
              <a:solidFill>
                <a:srgbClr val="FFFFFF"/>
              </a:solidFill>
              <a:latin typeface="+mj-lt"/>
              <a:ea typeface="+mj-ea"/>
              <a:cs typeface="Avenir Heavy"/>
            </a:endParaRPr>
          </a:p>
          <a:p>
            <a:endParaRPr lang="en-US" sz="1600" dirty="0" smtClean="0">
              <a:solidFill>
                <a:srgbClr val="FFFFFF"/>
              </a:solidFill>
              <a:latin typeface="+mj-lt"/>
              <a:ea typeface="+mj-ea"/>
              <a:cs typeface="Avenir Heavy"/>
            </a:endParaRPr>
          </a:p>
          <a:p>
            <a:endParaRPr lang="en-US" sz="1600" dirty="0">
              <a:solidFill>
                <a:srgbClr val="FFFFFF"/>
              </a:solidFill>
              <a:latin typeface="+mj-lt"/>
              <a:ea typeface="+mj-ea"/>
              <a:cs typeface="Avenir Heavy"/>
            </a:endParaRPr>
          </a:p>
          <a:p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Avenir Heavy"/>
              </a:rPr>
              <a:t>Alexander Gottberg </a:t>
            </a:r>
            <a:r>
              <a:rPr lang="en-US" dirty="0" smtClean="0">
                <a:solidFill>
                  <a:srgbClr val="FFFFFF"/>
                </a:solidFill>
                <a:latin typeface="+mj-lt"/>
                <a:ea typeface="+mj-ea"/>
                <a:cs typeface="Avenir Heavy"/>
              </a:rPr>
              <a:t/>
            </a:r>
            <a:br>
              <a:rPr lang="en-US" dirty="0" smtClean="0">
                <a:solidFill>
                  <a:srgbClr val="FFFFFF"/>
                </a:solidFill>
                <a:latin typeface="+mj-lt"/>
                <a:ea typeface="+mj-ea"/>
                <a:cs typeface="Avenir Heavy"/>
              </a:rPr>
            </a:br>
            <a:r>
              <a:rPr lang="en-US" sz="1400" dirty="0" smtClean="0">
                <a:solidFill>
                  <a:srgbClr val="FFFFFF"/>
                </a:solidFill>
                <a:latin typeface="+mj-lt"/>
                <a:ea typeface="+mj-ea"/>
                <a:cs typeface="Avenir Heavy"/>
              </a:rPr>
              <a:t>Department Head, Targets and Ion Sources</a:t>
            </a:r>
            <a:endParaRPr lang="en-US" sz="1400" dirty="0">
              <a:solidFill>
                <a:srgbClr val="FFFFFF"/>
              </a:solidFill>
              <a:latin typeface="+mj-lt"/>
              <a:ea typeface="+mj-ea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94164" y="678873"/>
            <a:ext cx="1235036" cy="5957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dirty="0" smtClean="0"/>
              <a:t>ARIEL + ISAC: A RIB Factory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8526482" y="4212937"/>
            <a:ext cx="603663" cy="5957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0154855"/>
              </p:ext>
            </p:extLst>
          </p:nvPr>
        </p:nvGraphicFramePr>
        <p:xfrm>
          <a:off x="344384" y="539750"/>
          <a:ext cx="8692739" cy="4268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" name="Oval 23"/>
          <p:cNvSpPr/>
          <p:nvPr/>
        </p:nvSpPr>
        <p:spPr>
          <a:xfrm>
            <a:off x="803583" y="4082483"/>
            <a:ext cx="157096" cy="157096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1457507" y="3382390"/>
            <a:ext cx="317788" cy="317788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2272123" y="2788455"/>
            <a:ext cx="434792" cy="434792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3230247" y="2303562"/>
            <a:ext cx="520118" cy="520118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4392355" y="1892522"/>
            <a:ext cx="604191" cy="604191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495922" y="1518297"/>
            <a:ext cx="750579" cy="750579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6877294" y="1197437"/>
            <a:ext cx="901732" cy="901732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5" name="Content Placeholder 1"/>
          <p:cNvSpPr txBox="1">
            <a:spLocks/>
          </p:cNvSpPr>
          <p:nvPr/>
        </p:nvSpPr>
        <p:spPr>
          <a:xfrm>
            <a:off x="993209" y="4303647"/>
            <a:ext cx="1844338" cy="49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Thick targets, </a:t>
            </a:r>
            <a:r>
              <a:rPr lang="en-US" sz="1400" smtClean="0">
                <a:solidFill>
                  <a:srgbClr val="002060"/>
                </a:solidFill>
                <a:latin typeface="+mj-lt"/>
                <a:cs typeface="Times New Roman"/>
              </a:rPr>
              <a:t>500 MeV separation </a:t>
            </a: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online</a:t>
            </a:r>
          </a:p>
        </p:txBody>
      </p:sp>
      <p:sp>
        <p:nvSpPr>
          <p:cNvPr id="37" name="Content Placeholder 1"/>
          <p:cNvSpPr txBox="1">
            <a:spLocks/>
          </p:cNvSpPr>
          <p:nvPr/>
        </p:nvSpPr>
        <p:spPr>
          <a:xfrm>
            <a:off x="48522" y="2831340"/>
            <a:ext cx="1619718" cy="49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Production facility, 0.153 – 1.8 MeV/u</a:t>
            </a:r>
          </a:p>
        </p:txBody>
      </p:sp>
      <p:sp>
        <p:nvSpPr>
          <p:cNvPr id="39" name="Content Placeholder 1"/>
          <p:cNvSpPr txBox="1">
            <a:spLocks/>
          </p:cNvSpPr>
          <p:nvPr/>
        </p:nvSpPr>
        <p:spPr>
          <a:xfrm>
            <a:off x="2392612" y="3318351"/>
            <a:ext cx="1619718" cy="49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Post-Acceleration</a:t>
            </a:r>
            <a:b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≤16 MeV/u</a:t>
            </a:r>
            <a:r>
              <a:rPr lang="en-US" sz="1400" dirty="0">
                <a:solidFill>
                  <a:srgbClr val="002060"/>
                </a:solidFill>
                <a:latin typeface="+mj-lt"/>
                <a:cs typeface="Times New Roman"/>
              </a:rPr>
              <a:t/>
            </a:r>
            <a:br>
              <a:rPr lang="en-US" sz="1400" dirty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2500 RIB h/y</a:t>
            </a:r>
          </a:p>
        </p:txBody>
      </p:sp>
      <p:sp>
        <p:nvSpPr>
          <p:cNvPr id="41" name="Content Placeholder 1"/>
          <p:cNvSpPr txBox="1">
            <a:spLocks/>
          </p:cNvSpPr>
          <p:nvPr/>
        </p:nvSpPr>
        <p:spPr>
          <a:xfrm>
            <a:off x="2106263" y="1315037"/>
            <a:ext cx="1971470" cy="946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Increased reliability, efficiency, flexibility, additional RIB species, 3000 RIB h/y</a:t>
            </a:r>
          </a:p>
        </p:txBody>
      </p:sp>
      <p:sp>
        <p:nvSpPr>
          <p:cNvPr id="23" name="Content Placeholder 1"/>
          <p:cNvSpPr txBox="1">
            <a:spLocks/>
          </p:cNvSpPr>
          <p:nvPr/>
        </p:nvSpPr>
        <p:spPr>
          <a:xfrm>
            <a:off x="6417628" y="1400406"/>
            <a:ext cx="1809005" cy="49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400" b="1" dirty="0" smtClean="0">
                <a:solidFill>
                  <a:srgbClr val="002060"/>
                </a:solidFill>
                <a:latin typeface="+mj-lt"/>
                <a:cs typeface="Times New Roman"/>
              </a:rPr>
              <a:t>TRIUMF RIB Factory</a:t>
            </a:r>
            <a:r>
              <a:rPr lang="en-US" sz="1400" dirty="0">
                <a:solidFill>
                  <a:srgbClr val="002060"/>
                </a:solidFill>
                <a:latin typeface="+mj-lt"/>
                <a:cs typeface="Times New Roman"/>
              </a:rPr>
              <a:t> </a:t>
            </a: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2023</a:t>
            </a:r>
          </a:p>
        </p:txBody>
      </p:sp>
      <p:sp>
        <p:nvSpPr>
          <p:cNvPr id="14" name="Content Placeholder 1"/>
          <p:cNvSpPr>
            <a:spLocks noGrp="1"/>
          </p:cNvSpPr>
          <p:nvPr>
            <p:ph idx="1"/>
          </p:nvPr>
        </p:nvSpPr>
        <p:spPr>
          <a:xfrm>
            <a:off x="333022" y="3877509"/>
            <a:ext cx="1099606" cy="49579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002060"/>
                </a:solidFill>
                <a:latin typeface="+mj-lt"/>
                <a:cs typeface="Times New Roman"/>
              </a:rPr>
              <a:t>TISOL</a:t>
            </a:r>
          </a:p>
          <a:p>
            <a:pPr marL="0" indent="0" algn="ctr"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1988</a:t>
            </a:r>
            <a:endParaRPr lang="en-US" sz="1400" dirty="0">
              <a:solidFill>
                <a:srgbClr val="002060"/>
              </a:solidFill>
              <a:latin typeface="+mj-lt"/>
              <a:cs typeface="Times New Roman"/>
            </a:endParaRPr>
          </a:p>
          <a:p>
            <a:pPr marL="179388" indent="-179388" algn="ctr"/>
            <a:endParaRPr lang="en-US" sz="1400" dirty="0" smtClean="0">
              <a:solidFill>
                <a:srgbClr val="002060"/>
              </a:solidFill>
              <a:latin typeface="+mj-lt"/>
              <a:cs typeface="Times New Roman"/>
            </a:endParaRPr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1064837" y="3281512"/>
            <a:ext cx="1099606" cy="49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400" b="1" dirty="0" smtClean="0">
                <a:solidFill>
                  <a:srgbClr val="002060"/>
                </a:solidFill>
                <a:latin typeface="+mj-lt"/>
                <a:cs typeface="Times New Roman"/>
              </a:rPr>
              <a:t>ISAC I</a:t>
            </a:r>
          </a:p>
          <a:p>
            <a:pPr marL="0" indent="0" algn="ctr">
              <a:buFont typeface="Arial"/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1995</a:t>
            </a:r>
          </a:p>
          <a:p>
            <a:pPr marL="179388" indent="-179388" algn="ctr"/>
            <a:endParaRPr lang="en-US" sz="1400" dirty="0" smtClean="0">
              <a:solidFill>
                <a:srgbClr val="002060"/>
              </a:solidFill>
              <a:latin typeface="+mj-lt"/>
              <a:cs typeface="Times New Roman"/>
            </a:endParaRPr>
          </a:p>
        </p:txBody>
      </p:sp>
      <p:sp>
        <p:nvSpPr>
          <p:cNvPr id="17" name="Content Placeholder 1"/>
          <p:cNvSpPr txBox="1">
            <a:spLocks/>
          </p:cNvSpPr>
          <p:nvPr/>
        </p:nvSpPr>
        <p:spPr>
          <a:xfrm>
            <a:off x="1941420" y="2734204"/>
            <a:ext cx="1099606" cy="49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400" b="1" dirty="0" smtClean="0">
                <a:solidFill>
                  <a:srgbClr val="002060"/>
                </a:solidFill>
                <a:latin typeface="+mj-lt"/>
                <a:cs typeface="Times New Roman"/>
              </a:rPr>
              <a:t>ISAC II</a:t>
            </a:r>
            <a:endParaRPr lang="en-US" sz="1400" dirty="0">
              <a:solidFill>
                <a:srgbClr val="002060"/>
              </a:solidFill>
              <a:latin typeface="+mj-lt"/>
              <a:cs typeface="Times New Roman"/>
            </a:endParaRPr>
          </a:p>
          <a:p>
            <a:pPr marL="0" indent="0" algn="ctr">
              <a:buFont typeface="Arial"/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2005</a:t>
            </a: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2818013" y="2267819"/>
            <a:ext cx="1336814" cy="49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400" b="1" dirty="0" smtClean="0">
                <a:solidFill>
                  <a:srgbClr val="002060"/>
                </a:solidFill>
                <a:latin typeface="+mj-lt"/>
                <a:cs typeface="Times New Roman"/>
              </a:rPr>
              <a:t>ISAC Upgrade</a:t>
            </a:r>
          </a:p>
          <a:p>
            <a:pPr marL="0" indent="0" algn="ctr">
              <a:buFont typeface="Arial"/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2018</a:t>
            </a:r>
          </a:p>
          <a:p>
            <a:pPr marL="179388" indent="-179388" algn="ctr"/>
            <a:endParaRPr lang="en-US" sz="1400" dirty="0" smtClean="0">
              <a:solidFill>
                <a:srgbClr val="002060"/>
              </a:solidFill>
              <a:latin typeface="+mj-lt"/>
              <a:cs typeface="Times New Roman"/>
            </a:endParaRPr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4027803" y="1922970"/>
            <a:ext cx="1336814" cy="49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400" b="1" dirty="0" smtClean="0">
                <a:solidFill>
                  <a:srgbClr val="002060"/>
                </a:solidFill>
                <a:latin typeface="+mj-lt"/>
                <a:cs typeface="Times New Roman"/>
              </a:rPr>
              <a:t>CANREB</a:t>
            </a:r>
          </a:p>
          <a:p>
            <a:pPr marL="0" indent="0" algn="ctr">
              <a:buFont typeface="Arial"/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2020</a:t>
            </a:r>
          </a:p>
          <a:p>
            <a:pPr marL="179388" indent="-179388" algn="ctr"/>
            <a:endParaRPr lang="en-US" sz="1400" dirty="0" smtClean="0">
              <a:solidFill>
                <a:srgbClr val="002060"/>
              </a:solidFill>
              <a:latin typeface="+mj-lt"/>
              <a:cs typeface="Times New Roman"/>
            </a:endParaRPr>
          </a:p>
        </p:txBody>
      </p:sp>
      <p:sp>
        <p:nvSpPr>
          <p:cNvPr id="22" name="Content Placeholder 1"/>
          <p:cNvSpPr txBox="1">
            <a:spLocks/>
          </p:cNvSpPr>
          <p:nvPr/>
        </p:nvSpPr>
        <p:spPr>
          <a:xfrm>
            <a:off x="5199980" y="1621939"/>
            <a:ext cx="1336814" cy="49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400" b="1" dirty="0" smtClean="0">
                <a:solidFill>
                  <a:srgbClr val="002060"/>
                </a:solidFill>
                <a:latin typeface="+mj-lt"/>
                <a:cs typeface="Times New Roman"/>
              </a:rPr>
              <a:t>ARIEL</a:t>
            </a:r>
          </a:p>
          <a:p>
            <a:pPr marL="0" indent="0" algn="ctr">
              <a:buFont typeface="Arial"/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2022</a:t>
            </a:r>
            <a:endParaRPr lang="en-US" sz="1400" dirty="0" smtClean="0">
              <a:solidFill>
                <a:srgbClr val="002060"/>
              </a:solidFill>
              <a:latin typeface="+mj-lt"/>
              <a:cs typeface="Times New Roman"/>
            </a:endParaRPr>
          </a:p>
        </p:txBody>
      </p:sp>
      <p:sp>
        <p:nvSpPr>
          <p:cNvPr id="54" name="Content Placeholder 1"/>
          <p:cNvSpPr txBox="1">
            <a:spLocks/>
          </p:cNvSpPr>
          <p:nvPr/>
        </p:nvSpPr>
        <p:spPr>
          <a:xfrm>
            <a:off x="4226443" y="2657093"/>
            <a:ext cx="2102607" cy="946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HRS, EBIS charge state booster, </a:t>
            </a:r>
            <a:r>
              <a:rPr lang="en-US" sz="1400" dirty="0" err="1" smtClean="0">
                <a:solidFill>
                  <a:srgbClr val="002060"/>
                </a:solidFill>
                <a:latin typeface="+mj-lt"/>
                <a:cs typeface="Times New Roman"/>
              </a:rPr>
              <a:t>Nier</a:t>
            </a: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-spectrometer, </a:t>
            </a:r>
            <a:b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increased beam purity</a:t>
            </a:r>
          </a:p>
        </p:txBody>
      </p:sp>
      <p:sp>
        <p:nvSpPr>
          <p:cNvPr id="55" name="Content Placeholder 1"/>
          <p:cNvSpPr txBox="1">
            <a:spLocks/>
          </p:cNvSpPr>
          <p:nvPr/>
        </p:nvSpPr>
        <p:spPr>
          <a:xfrm>
            <a:off x="4237354" y="790440"/>
            <a:ext cx="2644155" cy="946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2 additional target stations, independent </a:t>
            </a:r>
            <a:r>
              <a:rPr lang="en-US" sz="1400" smtClean="0">
                <a:solidFill>
                  <a:srgbClr val="002060"/>
                </a:solidFill>
                <a:latin typeface="+mj-lt"/>
                <a:cs typeface="Times New Roman"/>
              </a:rPr>
              <a:t>e-driver, medical </a:t>
            </a: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isotope production </a:t>
            </a:r>
          </a:p>
        </p:txBody>
      </p:sp>
      <p:sp>
        <p:nvSpPr>
          <p:cNvPr id="56" name="Content Placeholder 1"/>
          <p:cNvSpPr txBox="1">
            <a:spLocks/>
          </p:cNvSpPr>
          <p:nvPr/>
        </p:nvSpPr>
        <p:spPr>
          <a:xfrm>
            <a:off x="6697887" y="2395487"/>
            <a:ext cx="2137355" cy="946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9000 RIB h/y, </a:t>
            </a:r>
            <a:b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3 simultaneous beams, </a:t>
            </a:r>
            <a:b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increased development capabilities, </a:t>
            </a:r>
            <a:b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/>
              </a:rPr>
              <a:t>pure n-rich beams, extended </a:t>
            </a:r>
            <a:r>
              <a:rPr lang="en-US" sz="1400" dirty="0" err="1" smtClean="0">
                <a:solidFill>
                  <a:srgbClr val="002060"/>
                </a:solidFill>
                <a:latin typeface="+mj-lt"/>
                <a:cs typeface="Times New Roman"/>
              </a:rPr>
              <a:t>beamtimes</a:t>
            </a:r>
            <a:endParaRPr lang="en-US" sz="1400" dirty="0" smtClean="0">
              <a:solidFill>
                <a:srgbClr val="002060"/>
              </a:solidFill>
              <a:latin typeface="+mj-lt"/>
              <a:cs typeface="Times New Roman"/>
            </a:endParaRPr>
          </a:p>
        </p:txBody>
      </p:sp>
      <p:sp>
        <p:nvSpPr>
          <p:cNvPr id="31" name="Content Placeholder 1"/>
          <p:cNvSpPr txBox="1">
            <a:spLocks/>
          </p:cNvSpPr>
          <p:nvPr/>
        </p:nvSpPr>
        <p:spPr>
          <a:xfrm>
            <a:off x="5827051" y="4386159"/>
            <a:ext cx="3275811" cy="2478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→ </a:t>
            </a:r>
            <a:r>
              <a:rPr lang="en-US" sz="1200" dirty="0" smtClean="0">
                <a:solidFill>
                  <a:srgbClr val="002060"/>
                </a:solidFill>
                <a:latin typeface="+mj-lt"/>
                <a:cs typeface="Times New Roman"/>
              </a:rPr>
              <a:t>Bob Laxdal: Operational model and ramp-up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2060"/>
                </a:solidFill>
                <a:latin typeface="Times New Roman"/>
                <a:cs typeface="Times New Roman"/>
              </a:rPr>
              <a:t>→ </a:t>
            </a:r>
            <a:r>
              <a:rPr lang="en-US" sz="1200" dirty="0" smtClean="0">
                <a:solidFill>
                  <a:srgbClr val="002060"/>
                </a:solidFill>
                <a:latin typeface="+mj-lt"/>
                <a:cs typeface="Times New Roman"/>
              </a:rPr>
              <a:t>Eric </a:t>
            </a:r>
            <a:r>
              <a:rPr lang="en-US" sz="1200" dirty="0">
                <a:solidFill>
                  <a:srgbClr val="002060"/>
                </a:solidFill>
                <a:latin typeface="+mj-lt"/>
                <a:cs typeface="Times New Roman"/>
              </a:rPr>
              <a:t>Guetre: ARIEL </a:t>
            </a:r>
            <a:r>
              <a:rPr lang="en-US" sz="1200" dirty="0" smtClean="0">
                <a:solidFill>
                  <a:srgbClr val="002060"/>
                </a:solidFill>
                <a:latin typeface="+mj-lt"/>
                <a:cs typeface="Times New Roman"/>
              </a:rPr>
              <a:t>schedule</a:t>
            </a:r>
          </a:p>
          <a:p>
            <a:pPr marL="0" indent="0">
              <a:buNone/>
            </a:pPr>
            <a:endParaRPr lang="en-US" sz="1200" dirty="0">
              <a:solidFill>
                <a:srgbClr val="002060"/>
              </a:solidFill>
              <a:latin typeface="+mj-lt"/>
              <a:cs typeface="Times New Roman"/>
            </a:endParaRPr>
          </a:p>
          <a:p>
            <a:pPr marL="0" indent="0">
              <a:buNone/>
            </a:pPr>
            <a:endParaRPr lang="en-US" sz="1200" dirty="0" smtClean="0">
              <a:solidFill>
                <a:srgbClr val="002060"/>
              </a:solidFill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609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ISAC Radioisotope Beams Since 1998</a:t>
            </a:r>
            <a:endParaRPr lang="en-CA" dirty="0"/>
          </a:p>
        </p:txBody>
      </p:sp>
      <p:pic>
        <p:nvPicPr>
          <p:cNvPr id="6" name="Picture 2" descr="C:\Users\gottberg\Pictures\Picture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1571" y="538455"/>
            <a:ext cx="7412631" cy="440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6985" y="739466"/>
            <a:ext cx="16680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rgbClr val="002060"/>
                </a:solidFill>
                <a:latin typeface="+mj-lt"/>
              </a:rPr>
              <a:t>target </a:t>
            </a:r>
            <a:r>
              <a:rPr lang="en-CA" sz="1400" dirty="0">
                <a:solidFill>
                  <a:srgbClr val="002060"/>
                </a:solidFill>
                <a:latin typeface="+mj-lt"/>
              </a:rPr>
              <a:t>materials: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 err="1">
                <a:solidFill>
                  <a:srgbClr val="002060"/>
                </a:solidFill>
                <a:latin typeface="+mj-lt"/>
              </a:rPr>
              <a:t>UC</a:t>
            </a:r>
            <a:r>
              <a:rPr lang="en-CA" sz="1400" baseline="-25000" dirty="0" err="1">
                <a:solidFill>
                  <a:srgbClr val="002060"/>
                </a:solidFill>
                <a:latin typeface="+mj-lt"/>
              </a:rPr>
              <a:t>x</a:t>
            </a:r>
            <a:endParaRPr lang="en-CA" sz="1400" baseline="-25000" dirty="0">
              <a:solidFill>
                <a:srgbClr val="002060"/>
              </a:solidFill>
              <a:latin typeface="+mj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2060"/>
                </a:solidFill>
                <a:latin typeface="+mj-lt"/>
              </a:rPr>
              <a:t>UO</a:t>
            </a:r>
            <a:r>
              <a:rPr lang="en-CA" sz="1400" baseline="-25000" dirty="0">
                <a:solidFill>
                  <a:srgbClr val="002060"/>
                </a:solidFill>
                <a:latin typeface="+mj-lt"/>
              </a:rPr>
              <a:t>2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 err="1">
                <a:solidFill>
                  <a:srgbClr val="002060"/>
                </a:solidFill>
                <a:latin typeface="+mj-lt"/>
              </a:rPr>
              <a:t>ThO</a:t>
            </a:r>
            <a:endParaRPr lang="en-CA" sz="1400" dirty="0">
              <a:solidFill>
                <a:srgbClr val="002060"/>
              </a:solidFill>
              <a:latin typeface="+mj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 err="1">
                <a:solidFill>
                  <a:srgbClr val="002060"/>
                </a:solidFill>
                <a:latin typeface="+mj-lt"/>
              </a:rPr>
              <a:t>Nb</a:t>
            </a:r>
            <a:endParaRPr lang="en-CA" sz="1400" dirty="0">
              <a:solidFill>
                <a:srgbClr val="002060"/>
              </a:solidFill>
              <a:latin typeface="+mj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2060"/>
                </a:solidFill>
                <a:latin typeface="+mj-lt"/>
              </a:rPr>
              <a:t>Ta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 err="1">
                <a:solidFill>
                  <a:srgbClr val="002060"/>
                </a:solidFill>
                <a:latin typeface="+mj-lt"/>
              </a:rPr>
              <a:t>TaC</a:t>
            </a:r>
            <a:endParaRPr lang="en-CA" sz="1400" dirty="0">
              <a:solidFill>
                <a:srgbClr val="002060"/>
              </a:solidFill>
              <a:latin typeface="+mj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 err="1">
                <a:solidFill>
                  <a:srgbClr val="002060"/>
                </a:solidFill>
                <a:latin typeface="+mj-lt"/>
              </a:rPr>
              <a:t>NiO</a:t>
            </a:r>
            <a:endParaRPr lang="en-CA" sz="1400" dirty="0">
              <a:solidFill>
                <a:srgbClr val="002060"/>
              </a:solidFill>
              <a:latin typeface="+mj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 err="1">
                <a:solidFill>
                  <a:srgbClr val="002060"/>
                </a:solidFill>
                <a:latin typeface="+mj-lt"/>
              </a:rPr>
              <a:t>ZrC</a:t>
            </a:r>
            <a:endParaRPr lang="en-CA" sz="1400" dirty="0">
              <a:solidFill>
                <a:srgbClr val="002060"/>
              </a:solidFill>
              <a:latin typeface="+mj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 err="1">
                <a:solidFill>
                  <a:srgbClr val="002060"/>
                </a:solidFill>
                <a:latin typeface="+mj-lt"/>
              </a:rPr>
              <a:t>TiC</a:t>
            </a:r>
            <a:endParaRPr lang="en-CA" sz="1400" dirty="0">
              <a:solidFill>
                <a:srgbClr val="002060"/>
              </a:solidFill>
              <a:latin typeface="+mj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 err="1" smtClean="0">
                <a:solidFill>
                  <a:srgbClr val="002060"/>
                </a:solidFill>
                <a:latin typeface="+mj-lt"/>
              </a:rPr>
              <a:t>SiC</a:t>
            </a:r>
            <a:endParaRPr lang="en-CA" sz="1400" dirty="0" smtClean="0">
              <a:solidFill>
                <a:srgbClr val="002060"/>
              </a:solidFill>
              <a:latin typeface="+mj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r>
              <a:rPr lang="en-CA" sz="1400" dirty="0" smtClean="0">
                <a:solidFill>
                  <a:srgbClr val="002060"/>
                </a:solidFill>
              </a:rPr>
              <a:t>ion sources: </a:t>
            </a:r>
            <a:endParaRPr lang="en-CA" sz="1400" dirty="0">
              <a:solidFill>
                <a:srgbClr val="002060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2060"/>
                </a:solidFill>
              </a:rPr>
              <a:t>s</a:t>
            </a:r>
            <a:r>
              <a:rPr lang="en-CA" sz="1400" dirty="0" smtClean="0">
                <a:solidFill>
                  <a:srgbClr val="002060"/>
                </a:solidFill>
              </a:rPr>
              <a:t>urface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</a:rPr>
              <a:t>resonant </a:t>
            </a:r>
            <a:r>
              <a:rPr lang="en-US" sz="1400" dirty="0" smtClean="0">
                <a:solidFill>
                  <a:srgbClr val="002060"/>
                </a:solidFill>
              </a:rPr>
              <a:t>lasers</a:t>
            </a:r>
            <a:endParaRPr lang="en-CA" sz="1400" dirty="0" smtClean="0">
              <a:solidFill>
                <a:srgbClr val="002060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  <a:latin typeface="+mj-lt"/>
              </a:rPr>
              <a:t>FEBIAD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  <a:latin typeface="+mj-lt"/>
              </a:rPr>
              <a:t>IG-LIS</a:t>
            </a:r>
            <a:endParaRPr lang="en-CA" sz="1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298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79"/>
          <a:stretch/>
        </p:blipFill>
        <p:spPr>
          <a:xfrm>
            <a:off x="-382025" y="1065532"/>
            <a:ext cx="4704643" cy="3126460"/>
          </a:xfrm>
          <a:prstGeom prst="rect">
            <a:avLst/>
          </a:prstGeom>
        </p:spPr>
      </p:pic>
      <p:pic>
        <p:nvPicPr>
          <p:cNvPr id="7172" name="Picture 4" descr="C:\Users\gottberg\Desktop\2014-04-10_Alex_Half-lives\FLUKA 50 MeV x 10 mA electrons 50cm3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739" b="5215"/>
          <a:stretch/>
        </p:blipFill>
        <p:spPr bwMode="auto">
          <a:xfrm>
            <a:off x="4666763" y="1201470"/>
            <a:ext cx="4100172" cy="287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391"/>
          <p:cNvSpPr txBox="1">
            <a:spLocks noChangeArrowheads="1"/>
          </p:cNvSpPr>
          <p:nvPr/>
        </p:nvSpPr>
        <p:spPr bwMode="auto">
          <a:xfrm>
            <a:off x="1230618" y="911643"/>
            <a:ext cx="24245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32160" indent="-132160" algn="ctr"/>
            <a:r>
              <a:rPr lang="en-GB" sz="1400" dirty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500 MeV x 10 µA </a:t>
            </a:r>
            <a:r>
              <a:rPr lang="en-GB" sz="1400" dirty="0" smtClean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protons [1/s]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1" name="Text Box 2391"/>
          <p:cNvSpPr txBox="1">
            <a:spLocks noChangeArrowheads="1"/>
          </p:cNvSpPr>
          <p:nvPr/>
        </p:nvSpPr>
        <p:spPr bwMode="auto">
          <a:xfrm>
            <a:off x="5426930" y="911643"/>
            <a:ext cx="25798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32160" indent="-132160" algn="ctr"/>
            <a:r>
              <a:rPr lang="en-GB" sz="1400" dirty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50 MeV x 10 mA electrons [1/s]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38903" y="586196"/>
            <a:ext cx="3455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002060"/>
                </a:solidFill>
                <a:latin typeface="+mj-lt"/>
              </a:rPr>
              <a:t>production intensity from </a:t>
            </a:r>
            <a:r>
              <a:rPr lang="en-GB" sz="1600" baseline="30000" dirty="0">
                <a:solidFill>
                  <a:srgbClr val="002060"/>
                </a:solidFill>
                <a:latin typeface="+mj-lt"/>
              </a:rPr>
              <a:t>238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UC</a:t>
            </a:r>
            <a:r>
              <a:rPr lang="en-GB" sz="1600" baseline="-25000" dirty="0">
                <a:solidFill>
                  <a:srgbClr val="002060"/>
                </a:solidFill>
                <a:latin typeface="+mj-lt"/>
              </a:rPr>
              <a:t>x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 </a:t>
            </a:r>
            <a:endParaRPr lang="en-US" sz="1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GB" sz="1800" dirty="0" smtClean="0"/>
              <a:t>An Independent Driver for TRIUMF’s Rare Isotope Program</a:t>
            </a:r>
            <a:endParaRPr lang="en-CA" sz="1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18" r="6546"/>
          <a:stretch/>
        </p:blipFill>
        <p:spPr>
          <a:xfrm>
            <a:off x="8766935" y="1048597"/>
            <a:ext cx="313267" cy="312646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641042" y="4013302"/>
            <a:ext cx="44391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84150">
              <a:buFont typeface="Arial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Pure n-rich products from </a:t>
            </a:r>
            <a:r>
              <a:rPr lang="en-GB" sz="1400" dirty="0" err="1" smtClean="0">
                <a:solidFill>
                  <a:srgbClr val="002060"/>
                </a:solidFill>
                <a:latin typeface="+mj-lt"/>
              </a:rPr>
              <a:t>photofission</a:t>
            </a:r>
            <a:endParaRPr lang="en-GB" sz="1400" dirty="0" smtClean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08594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gottberg\Desktop\2014-04-10_Alex_Half-lives\FLUKA 50 MeV x 10 mA electrons 50cm3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739" b="5215"/>
          <a:stretch/>
        </p:blipFill>
        <p:spPr bwMode="auto">
          <a:xfrm>
            <a:off x="4666763" y="1201470"/>
            <a:ext cx="4100172" cy="287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391"/>
          <p:cNvSpPr txBox="1">
            <a:spLocks noChangeArrowheads="1"/>
          </p:cNvSpPr>
          <p:nvPr/>
        </p:nvSpPr>
        <p:spPr bwMode="auto">
          <a:xfrm>
            <a:off x="1230618" y="911643"/>
            <a:ext cx="24245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32160" indent="-132160" algn="ctr"/>
            <a:r>
              <a:rPr lang="en-GB" sz="1400" dirty="0" smtClean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cross sections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1" name="Text Box 2391"/>
          <p:cNvSpPr txBox="1">
            <a:spLocks noChangeArrowheads="1"/>
          </p:cNvSpPr>
          <p:nvPr/>
        </p:nvSpPr>
        <p:spPr bwMode="auto">
          <a:xfrm>
            <a:off x="5426930" y="911643"/>
            <a:ext cx="25798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32160" indent="-132160" algn="ctr"/>
            <a:r>
              <a:rPr lang="en-GB" sz="1400" dirty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50 MeV x 10 mA electrons [1/s]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38903" y="586196"/>
            <a:ext cx="3455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002060"/>
                </a:solidFill>
                <a:latin typeface="+mj-lt"/>
              </a:rPr>
              <a:t>production intensity from </a:t>
            </a:r>
            <a:r>
              <a:rPr lang="en-GB" sz="1600" baseline="30000" dirty="0">
                <a:solidFill>
                  <a:srgbClr val="002060"/>
                </a:solidFill>
                <a:latin typeface="+mj-lt"/>
              </a:rPr>
              <a:t>238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UC</a:t>
            </a:r>
            <a:r>
              <a:rPr lang="en-GB" sz="1600" baseline="-25000" dirty="0">
                <a:solidFill>
                  <a:srgbClr val="002060"/>
                </a:solidFill>
                <a:latin typeface="+mj-lt"/>
              </a:rPr>
              <a:t>x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 </a:t>
            </a:r>
            <a:endParaRPr lang="en-US" sz="1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GB" sz="1800" dirty="0"/>
              <a:t>An Independent Driver for TRIUMF’s Rare Isotope Program</a:t>
            </a:r>
            <a:endParaRPr lang="en-CA" sz="1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18" r="6546"/>
          <a:stretch/>
        </p:blipFill>
        <p:spPr>
          <a:xfrm>
            <a:off x="8766935" y="1048597"/>
            <a:ext cx="313267" cy="31264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2" t="9016" r="12300" b="4974"/>
          <a:stretch/>
        </p:blipFill>
        <p:spPr>
          <a:xfrm>
            <a:off x="133038" y="1200591"/>
            <a:ext cx="4165834" cy="302702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641042" y="4013302"/>
            <a:ext cx="4439159" cy="731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84150">
              <a:buFont typeface="Arial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Pure n-rich products from </a:t>
            </a:r>
            <a:r>
              <a:rPr lang="en-GB" sz="1400" dirty="0" err="1" smtClean="0">
                <a:solidFill>
                  <a:srgbClr val="002060"/>
                </a:solidFill>
                <a:latin typeface="+mj-lt"/>
              </a:rPr>
              <a:t>photofission</a:t>
            </a:r>
            <a:endParaRPr lang="en-GB" sz="1400" dirty="0" smtClean="0">
              <a:solidFill>
                <a:srgbClr val="002060"/>
              </a:solidFill>
              <a:latin typeface="+mj-lt"/>
            </a:endParaRPr>
          </a:p>
          <a:p>
            <a:pPr marL="184150" indent="-184150">
              <a:buFont typeface="Arial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Production cross section greatly reduced in comparison to high-energy hadrons 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50842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79"/>
          <a:stretch/>
        </p:blipFill>
        <p:spPr>
          <a:xfrm>
            <a:off x="-382025" y="1065532"/>
            <a:ext cx="4704643" cy="3126460"/>
          </a:xfrm>
          <a:prstGeom prst="rect">
            <a:avLst/>
          </a:prstGeom>
        </p:spPr>
      </p:pic>
      <p:pic>
        <p:nvPicPr>
          <p:cNvPr id="7172" name="Picture 4" descr="C:\Users\gottberg\Desktop\2014-04-10_Alex_Half-lives\FLUKA 50 MeV x 10 mA electrons 50cm3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739" b="5215"/>
          <a:stretch/>
        </p:blipFill>
        <p:spPr bwMode="auto">
          <a:xfrm>
            <a:off x="4666763" y="1201470"/>
            <a:ext cx="4100172" cy="287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391"/>
          <p:cNvSpPr txBox="1">
            <a:spLocks noChangeArrowheads="1"/>
          </p:cNvSpPr>
          <p:nvPr/>
        </p:nvSpPr>
        <p:spPr bwMode="auto">
          <a:xfrm>
            <a:off x="1230618" y="911643"/>
            <a:ext cx="24245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32160" indent="-132160" algn="ctr"/>
            <a:r>
              <a:rPr lang="en-GB" sz="1400" dirty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500 MeV x 10 µA </a:t>
            </a:r>
            <a:r>
              <a:rPr lang="en-GB" sz="1400" dirty="0" smtClean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protons [1/s]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1" name="Text Box 2391"/>
          <p:cNvSpPr txBox="1">
            <a:spLocks noChangeArrowheads="1"/>
          </p:cNvSpPr>
          <p:nvPr/>
        </p:nvSpPr>
        <p:spPr bwMode="auto">
          <a:xfrm>
            <a:off x="5426930" y="911643"/>
            <a:ext cx="25798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32160" indent="-132160" algn="ctr"/>
            <a:r>
              <a:rPr lang="en-GB" sz="1400" dirty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50 MeV x 10 mA electrons [1/s]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38903" y="586196"/>
            <a:ext cx="3455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002060"/>
                </a:solidFill>
                <a:latin typeface="+mj-lt"/>
              </a:rPr>
              <a:t>production intensity from </a:t>
            </a:r>
            <a:r>
              <a:rPr lang="en-GB" sz="1600" baseline="30000" dirty="0">
                <a:solidFill>
                  <a:srgbClr val="002060"/>
                </a:solidFill>
                <a:latin typeface="+mj-lt"/>
              </a:rPr>
              <a:t>238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UC</a:t>
            </a:r>
            <a:r>
              <a:rPr lang="en-GB" sz="1600" baseline="-25000" dirty="0">
                <a:solidFill>
                  <a:srgbClr val="002060"/>
                </a:solidFill>
                <a:latin typeface="+mj-lt"/>
              </a:rPr>
              <a:t>x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 </a:t>
            </a:r>
            <a:endParaRPr lang="en-US" sz="1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GB" sz="1800" dirty="0" smtClean="0"/>
              <a:t>An Independent Driver for TRIUMF’s Rare Isotope Program</a:t>
            </a:r>
            <a:endParaRPr lang="en-CA" sz="1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18" r="6546"/>
          <a:stretch/>
        </p:blipFill>
        <p:spPr>
          <a:xfrm>
            <a:off x="8766935" y="1048597"/>
            <a:ext cx="313267" cy="312646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641042" y="4013302"/>
            <a:ext cx="4439159" cy="731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84150">
              <a:buFont typeface="Arial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Pure n-rich products from </a:t>
            </a:r>
            <a:r>
              <a:rPr lang="en-GB" sz="1400" dirty="0" err="1" smtClean="0">
                <a:solidFill>
                  <a:srgbClr val="002060"/>
                </a:solidFill>
                <a:latin typeface="+mj-lt"/>
              </a:rPr>
              <a:t>photofission</a:t>
            </a:r>
            <a:endParaRPr lang="en-GB" sz="1400" dirty="0" smtClean="0">
              <a:solidFill>
                <a:srgbClr val="002060"/>
              </a:solidFill>
              <a:latin typeface="+mj-lt"/>
            </a:endParaRPr>
          </a:p>
          <a:p>
            <a:pPr marL="184150" indent="-184150">
              <a:buFont typeface="Arial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Production cross section greatly reduced in comparison to high-energy hadrons 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75564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gottberg\Desktop\2014-04-10_Alex_Half-lives\FLUKA 50 MeV x 10 mA electrons 50cm3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739" b="5215"/>
          <a:stretch/>
        </p:blipFill>
        <p:spPr bwMode="auto">
          <a:xfrm>
            <a:off x="4666763" y="1201470"/>
            <a:ext cx="4100172" cy="287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391"/>
          <p:cNvSpPr txBox="1">
            <a:spLocks noChangeArrowheads="1"/>
          </p:cNvSpPr>
          <p:nvPr/>
        </p:nvSpPr>
        <p:spPr bwMode="auto">
          <a:xfrm>
            <a:off x="5426930" y="911643"/>
            <a:ext cx="25798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32160" indent="-132160" algn="ctr"/>
            <a:r>
              <a:rPr lang="en-GB" sz="1400" dirty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50 MeV x 10 mA electrons [1/s]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38903" y="586196"/>
            <a:ext cx="3455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002060"/>
                </a:solidFill>
                <a:latin typeface="+mj-lt"/>
              </a:rPr>
              <a:t>production intensity from </a:t>
            </a:r>
            <a:r>
              <a:rPr lang="en-GB" sz="1600" baseline="30000" dirty="0">
                <a:solidFill>
                  <a:srgbClr val="002060"/>
                </a:solidFill>
                <a:latin typeface="+mj-lt"/>
              </a:rPr>
              <a:t>238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UC</a:t>
            </a:r>
            <a:r>
              <a:rPr lang="en-GB" sz="1600" baseline="-25000" dirty="0">
                <a:solidFill>
                  <a:srgbClr val="002060"/>
                </a:solidFill>
                <a:latin typeface="+mj-lt"/>
              </a:rPr>
              <a:t>x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 </a:t>
            </a:r>
            <a:endParaRPr lang="en-US" sz="1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GB" sz="1800" dirty="0" smtClean="0"/>
              <a:t>An Independent Driver for TRIUMF’s Rare Isotope Program</a:t>
            </a:r>
            <a:endParaRPr lang="en-CA" sz="1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18" r="6546"/>
          <a:stretch/>
        </p:blipFill>
        <p:spPr>
          <a:xfrm>
            <a:off x="8766935" y="1048597"/>
            <a:ext cx="313267" cy="312646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641042" y="4013302"/>
            <a:ext cx="4439159" cy="731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84150">
              <a:buFont typeface="Arial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Pure n-rich products from </a:t>
            </a:r>
            <a:r>
              <a:rPr lang="en-GB" sz="1400" dirty="0" err="1" smtClean="0">
                <a:solidFill>
                  <a:srgbClr val="002060"/>
                </a:solidFill>
                <a:latin typeface="+mj-lt"/>
              </a:rPr>
              <a:t>photofission</a:t>
            </a:r>
            <a:endParaRPr lang="en-GB" sz="1400" dirty="0" smtClean="0">
              <a:solidFill>
                <a:srgbClr val="002060"/>
              </a:solidFill>
              <a:latin typeface="+mj-lt"/>
            </a:endParaRPr>
          </a:p>
          <a:p>
            <a:pPr marL="184150" indent="-184150">
              <a:buFont typeface="Arial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Production cross section greatly reduced in comparison to high-energy hadrons 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1" y="1325349"/>
            <a:ext cx="4257189" cy="246562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86478" y="4079803"/>
            <a:ext cx="35767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How much electron 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beam energy?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How much electron 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beam power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?</a:t>
            </a:r>
          </a:p>
          <a:p>
            <a:pPr lvl="1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	… for a competitive RIB program </a:t>
            </a:r>
            <a:endParaRPr lang="en-GB" sz="1400" dirty="0" smtClean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5" name="Text Box 2391"/>
          <p:cNvSpPr txBox="1">
            <a:spLocks noChangeArrowheads="1"/>
          </p:cNvSpPr>
          <p:nvPr/>
        </p:nvSpPr>
        <p:spPr bwMode="auto">
          <a:xfrm>
            <a:off x="503489" y="911643"/>
            <a:ext cx="37103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32160" indent="-132160" algn="ctr"/>
            <a:r>
              <a:rPr lang="en-GB" sz="1400" dirty="0" smtClean="0">
                <a:solidFill>
                  <a:srgbClr val="002060"/>
                </a:solidFill>
                <a:latin typeface="+mj-lt"/>
                <a:ea typeface="Verdana" pitchFamily="34" charset="0"/>
                <a:cs typeface="Verdana" pitchFamily="34" charset="0"/>
              </a:rPr>
              <a:t>TRIUMF’s new superconducting e-linac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3697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gottberg\Desktop\Mass Attenuatio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40" y="2123570"/>
            <a:ext cx="4172873" cy="291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z="1800" dirty="0"/>
              <a:t>e-Induced Radioisotope Production </a:t>
            </a:r>
            <a:r>
              <a:rPr lang="en-US" sz="1800" dirty="0" smtClean="0"/>
              <a:t>Principles</a:t>
            </a:r>
            <a:endParaRPr lang="en-CA" sz="1800" dirty="0"/>
          </a:p>
        </p:txBody>
      </p:sp>
      <p:pic>
        <p:nvPicPr>
          <p:cNvPr id="47" name="Picture 9" descr="Y:\Desktop\mass scan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2330" y="1019514"/>
            <a:ext cx="5259190" cy="36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0" descr="Y:\Desktop\mass scan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2331" y="1019514"/>
            <a:ext cx="5259190" cy="36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1" descr="Y:\Desktop\mass scan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2330" y="1019514"/>
            <a:ext cx="5259190" cy="36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5" descr="Y:\Desktop\mass scan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2330" y="1019514"/>
            <a:ext cx="5259190" cy="36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8" descr="Y:\Desktop\mass scan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2331" y="1019514"/>
            <a:ext cx="5259190" cy="36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4" descr="Y:\Desktop\mass scan.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2331" y="1019514"/>
            <a:ext cx="5259190" cy="36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6" descr="Y:\Desktop\mass scan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2331" y="1019514"/>
            <a:ext cx="5259190" cy="36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8" descr="Y:\Desktop\mass scan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2330" y="1019514"/>
            <a:ext cx="5259190" cy="36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1" descr="Y:\Desktop\mass scan.pn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2330" y="1019514"/>
            <a:ext cx="5259190" cy="36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122" y="1054173"/>
            <a:ext cx="2284809" cy="93357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121" y="1052388"/>
            <a:ext cx="2265759" cy="8415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50538" y="1789423"/>
            <a:ext cx="9852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rgbClr val="09203F"/>
                </a:solidFill>
                <a:latin typeface="+mj-lt"/>
              </a:rPr>
              <a:t>electrons </a:t>
            </a:r>
            <a:endParaRPr lang="en-GB" sz="900" i="1" dirty="0">
              <a:solidFill>
                <a:srgbClr val="09203F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35747" y="922693"/>
            <a:ext cx="6982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err="1">
                <a:solidFill>
                  <a:srgbClr val="09203F"/>
                </a:solidFill>
                <a:latin typeface="+mj-lt"/>
              </a:rPr>
              <a:t>UC</a:t>
            </a:r>
            <a:r>
              <a:rPr lang="en-US" sz="900" i="1" baseline="-25000" dirty="0" err="1">
                <a:solidFill>
                  <a:srgbClr val="09203F"/>
                </a:solidFill>
                <a:latin typeface="+mj-lt"/>
              </a:rPr>
              <a:t>x</a:t>
            </a:r>
            <a:r>
              <a:rPr lang="en-US" sz="900" i="1" baseline="-25000" dirty="0">
                <a:solidFill>
                  <a:srgbClr val="09203F"/>
                </a:solidFill>
                <a:latin typeface="+mj-lt"/>
              </a:rPr>
              <a:t>  </a:t>
            </a:r>
            <a:r>
              <a:rPr lang="en-US" sz="900" i="1" dirty="0">
                <a:solidFill>
                  <a:srgbClr val="09203F"/>
                </a:solidFill>
                <a:latin typeface="+mj-lt"/>
              </a:rPr>
              <a:t>/ </a:t>
            </a:r>
            <a:r>
              <a:rPr lang="en-US" sz="900" i="1" dirty="0" err="1">
                <a:solidFill>
                  <a:srgbClr val="09203F"/>
                </a:solidFill>
                <a:latin typeface="+mj-lt"/>
              </a:rPr>
              <a:t>BeO</a:t>
            </a:r>
            <a:endParaRPr lang="en-GB" sz="900" i="1" dirty="0">
              <a:solidFill>
                <a:srgbClr val="09203F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26059" y="573132"/>
            <a:ext cx="5279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002060"/>
                </a:solidFill>
              </a:rPr>
              <a:t>50 </a:t>
            </a:r>
            <a:r>
              <a:rPr lang="en-GB" sz="1200" dirty="0">
                <a:solidFill>
                  <a:srgbClr val="002060"/>
                </a:solidFill>
              </a:rPr>
              <a:t>MeV electron range </a:t>
            </a:r>
            <a:r>
              <a:rPr lang="en-US" sz="12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≈ </a:t>
            </a:r>
            <a:r>
              <a:rPr lang="en-US" sz="1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10 mm </a:t>
            </a:r>
            <a:r>
              <a:rPr lang="en-US" sz="12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→</a:t>
            </a:r>
            <a:r>
              <a:rPr lang="en-US" sz="1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GB" sz="1200" dirty="0" smtClean="0">
                <a:solidFill>
                  <a:srgbClr val="002060"/>
                </a:solidFill>
              </a:rPr>
              <a:t>direct </a:t>
            </a:r>
            <a:r>
              <a:rPr lang="en-GB" sz="1200" dirty="0">
                <a:solidFill>
                  <a:srgbClr val="002060"/>
                </a:solidFill>
              </a:rPr>
              <a:t>target </a:t>
            </a:r>
            <a:r>
              <a:rPr lang="en-GB" sz="1200" dirty="0" smtClean="0">
                <a:solidFill>
                  <a:srgbClr val="002060"/>
                </a:solidFill>
              </a:rPr>
              <a:t>irradiation leads to: </a:t>
            </a:r>
            <a:endParaRPr lang="en-GB" sz="1200" dirty="0">
              <a:solidFill>
                <a:srgbClr val="002060"/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CA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inhomogeneous heat profile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rgbClr val="002060"/>
                </a:solidFill>
              </a:rPr>
              <a:t>overheating </a:t>
            </a:r>
            <a:r>
              <a:rPr lang="en-GB" sz="1200" dirty="0">
                <a:solidFill>
                  <a:srgbClr val="002060"/>
                </a:solidFill>
              </a:rPr>
              <a:t>for </a:t>
            </a:r>
            <a:r>
              <a:rPr lang="en-GB" sz="1200" dirty="0" err="1">
                <a:solidFill>
                  <a:srgbClr val="002060"/>
                </a:solidFill>
              </a:rPr>
              <a:t>P</a:t>
            </a:r>
            <a:r>
              <a:rPr lang="en-GB" sz="1200" baseline="-25000" dirty="0" err="1">
                <a:solidFill>
                  <a:srgbClr val="002060"/>
                </a:solidFill>
              </a:rPr>
              <a:t>e</a:t>
            </a:r>
            <a:r>
              <a:rPr lang="en-GB" sz="1200" dirty="0">
                <a:solidFill>
                  <a:srgbClr val="002060"/>
                </a:solidFill>
              </a:rPr>
              <a:t> </a:t>
            </a:r>
            <a:r>
              <a:rPr lang="en-GB" sz="1200" dirty="0" smtClean="0">
                <a:solidFill>
                  <a:srgbClr val="002060"/>
                </a:solidFill>
              </a:rPr>
              <a:t>&gt; </a:t>
            </a:r>
            <a:r>
              <a:rPr lang="en-GB" sz="1200" dirty="0">
                <a:solidFill>
                  <a:srgbClr val="002060"/>
                </a:solidFill>
              </a:rPr>
              <a:t>3 kW</a:t>
            </a:r>
          </a:p>
          <a:p>
            <a:r>
              <a:rPr lang="en-US" sz="1200" dirty="0">
                <a:solidFill>
                  <a:srgbClr val="002060"/>
                </a:solidFill>
                <a:latin typeface="Times New Roman"/>
                <a:cs typeface="Times New Roman"/>
              </a:rPr>
              <a:t>→</a:t>
            </a:r>
            <a:r>
              <a:rPr lang="en-CA" sz="1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CA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use of high-Z e-to-</a:t>
            </a:r>
            <a:r>
              <a:rPr lang="el-GR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γ </a:t>
            </a:r>
            <a:r>
              <a:rPr lang="en-CA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converter</a:t>
            </a:r>
            <a:endParaRPr lang="en-GB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9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5" name="Picture 9" descr="C:\Users\gottberg\Desktop\2014-04-10_Alex_Half-lives\ARIEL 30 MeV on UCx per 10 kW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53" y="190212"/>
            <a:ext cx="8678346" cy="485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C:\Users\gottberg\Desktop\2014-04-10_Alex_Half-lives\ARIEL 20 MeV on UCx per 10 kW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53" y="190212"/>
            <a:ext cx="8678346" cy="485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ottberg\Desktop\2014-04-10_Alex_Half-lives\ARIEL 10 MeV on UCx per 10 kW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53" y="190212"/>
            <a:ext cx="8678346" cy="485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gottberg\Desktop\2014-04-10_Alex_Half-lives\ARIEL 70 MeV on UCx per 10 kW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53" y="190212"/>
            <a:ext cx="8678346" cy="485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gottberg\Desktop\2014-04-10_Alex_Half-lives\ARIEL 60 MeV on UCx per 10 kW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53" y="190212"/>
            <a:ext cx="8678346" cy="485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gottberg\Desktop\2014-04-10_Alex_Half-lives\ARIEL 50 MeV on UCx per 10 kW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53" y="190212"/>
            <a:ext cx="8678346" cy="485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gottberg\Desktop\2014-04-10_Alex_Half-lives\ARIEL 40 MeV on UCx per 10 kW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53" y="190212"/>
            <a:ext cx="8678346" cy="485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GB" sz="1800" dirty="0"/>
              <a:t>ARIEL Production at Various Electron Energies</a:t>
            </a:r>
            <a:endParaRPr lang="en-US" sz="1800" dirty="0">
              <a:latin typeface="Myriad Pro" charset="0"/>
              <a:ea typeface="ＭＳ Ｐゴシック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" y="517527"/>
            <a:ext cx="8230953" cy="4302124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628444" y="2050425"/>
            <a:ext cx="7990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13F7C"/>
                </a:solidFill>
                <a:latin typeface="Times New Roman"/>
                <a:cs typeface="Times New Roman"/>
              </a:rPr>
              <a:t>→ </a:t>
            </a:r>
            <a:r>
              <a:rPr lang="en-GB" b="1" dirty="0" err="1" smtClean="0">
                <a:solidFill>
                  <a:srgbClr val="113F7C"/>
                </a:solidFill>
              </a:rPr>
              <a:t>E</a:t>
            </a:r>
            <a:r>
              <a:rPr lang="en-GB" b="1" baseline="-25000" dirty="0" err="1" smtClean="0">
                <a:solidFill>
                  <a:srgbClr val="113F7C"/>
                </a:solidFill>
              </a:rPr>
              <a:t>e</a:t>
            </a:r>
            <a:r>
              <a:rPr lang="en-GB" b="1" dirty="0" smtClean="0">
                <a:solidFill>
                  <a:srgbClr val="113F7C"/>
                </a:solidFill>
              </a:rPr>
              <a:t> = 35 MeV</a:t>
            </a:r>
          </a:p>
          <a:p>
            <a:pPr algn="ctr"/>
            <a:r>
              <a:rPr lang="en-GB" b="1" dirty="0" smtClean="0">
                <a:solidFill>
                  <a:srgbClr val="113F7C"/>
                </a:solidFill>
                <a:latin typeface="+mj-lt"/>
              </a:rPr>
              <a:t>Postpone resource-intense implementation of 50 MeV electron beam capabilities.</a:t>
            </a:r>
          </a:p>
        </p:txBody>
      </p:sp>
    </p:spTree>
    <p:extLst>
      <p:ext uri="{BB962C8B-B14F-4D97-AF65-F5344CB8AC3E}">
        <p14:creationId xmlns:p14="http://schemas.microsoft.com/office/powerpoint/2010/main" val="4178796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1008898" y="3462144"/>
            <a:ext cx="6871805" cy="1159002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113F7C"/>
              </a:solidFill>
              <a:latin typeface="Gill Sans MT" panose="020B0502020104020203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008898" y="2298992"/>
            <a:ext cx="6871805" cy="116028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113F7C"/>
              </a:solidFill>
              <a:latin typeface="Gill Sans MT" panose="020B0502020104020203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008898" y="1140733"/>
            <a:ext cx="6871805" cy="1159002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113F7C"/>
              </a:solidFill>
              <a:latin typeface="Gill Sans MT" panose="020B0502020104020203" pitchFamily="34" charset="0"/>
            </a:endParaRPr>
          </a:p>
        </p:txBody>
      </p:sp>
      <p:sp>
        <p:nvSpPr>
          <p:cNvPr id="19" name="Text Box 57"/>
          <p:cNvSpPr txBox="1">
            <a:spLocks noChangeArrowheads="1"/>
          </p:cNvSpPr>
          <p:nvPr/>
        </p:nvSpPr>
        <p:spPr bwMode="auto">
          <a:xfrm>
            <a:off x="2032803" y="816388"/>
            <a:ext cx="2052228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113F7C"/>
                </a:solidFill>
                <a:latin typeface="+mj-lt"/>
              </a:rPr>
              <a:t>Electron </a:t>
            </a:r>
            <a:r>
              <a:rPr lang="en-US" sz="1200" b="1" dirty="0" err="1">
                <a:solidFill>
                  <a:srgbClr val="113F7C"/>
                </a:solidFill>
                <a:latin typeface="+mj-lt"/>
              </a:rPr>
              <a:t>Fluence</a:t>
            </a:r>
            <a:r>
              <a:rPr lang="en-US" sz="1200" b="1" dirty="0">
                <a:solidFill>
                  <a:srgbClr val="113F7C"/>
                </a:solidFill>
                <a:latin typeface="+mj-lt"/>
              </a:rPr>
              <a:t> [</a:t>
            </a:r>
            <a:r>
              <a:rPr lang="en-US" sz="1200" b="1" dirty="0" smtClean="0">
                <a:solidFill>
                  <a:srgbClr val="113F7C"/>
                </a:solidFill>
                <a:latin typeface="+mj-lt"/>
              </a:rPr>
              <a:t>1/cm</a:t>
            </a:r>
            <a:r>
              <a:rPr lang="en-US" sz="1200" b="1" baseline="30000" dirty="0" smtClean="0">
                <a:solidFill>
                  <a:srgbClr val="113F7C"/>
                </a:solidFill>
                <a:latin typeface="+mj-lt"/>
              </a:rPr>
              <a:t>2</a:t>
            </a:r>
            <a:r>
              <a:rPr lang="en-US" sz="1200" b="1" dirty="0" smtClean="0">
                <a:solidFill>
                  <a:srgbClr val="113F7C"/>
                </a:solidFill>
                <a:latin typeface="+mj-lt"/>
              </a:rPr>
              <a:t>]</a:t>
            </a:r>
            <a:endParaRPr lang="en-US" sz="1200" b="1" dirty="0">
              <a:solidFill>
                <a:srgbClr val="113F7C"/>
              </a:solidFill>
              <a:latin typeface="+mj-lt"/>
            </a:endParaRPr>
          </a:p>
        </p:txBody>
      </p:sp>
      <p:sp>
        <p:nvSpPr>
          <p:cNvPr id="20" name="Text Box 57"/>
          <p:cNvSpPr txBox="1">
            <a:spLocks noChangeArrowheads="1"/>
          </p:cNvSpPr>
          <p:nvPr/>
        </p:nvSpPr>
        <p:spPr bwMode="auto">
          <a:xfrm>
            <a:off x="4904332" y="816388"/>
            <a:ext cx="2052228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113F7C"/>
                </a:solidFill>
                <a:latin typeface="+mj-lt"/>
              </a:rPr>
              <a:t>Photon </a:t>
            </a:r>
            <a:r>
              <a:rPr lang="en-US" sz="1200" b="1" dirty="0" err="1">
                <a:solidFill>
                  <a:srgbClr val="113F7C"/>
                </a:solidFill>
                <a:latin typeface="+mj-lt"/>
              </a:rPr>
              <a:t>Fluence</a:t>
            </a:r>
            <a:r>
              <a:rPr lang="en-US" sz="1200" b="1" dirty="0">
                <a:solidFill>
                  <a:srgbClr val="113F7C"/>
                </a:solidFill>
                <a:latin typeface="+mj-lt"/>
              </a:rPr>
              <a:t> [</a:t>
            </a:r>
            <a:r>
              <a:rPr lang="en-US" sz="1200" b="1" dirty="0" smtClean="0">
                <a:solidFill>
                  <a:srgbClr val="113F7C"/>
                </a:solidFill>
                <a:latin typeface="+mj-lt"/>
              </a:rPr>
              <a:t>1/cm</a:t>
            </a:r>
            <a:r>
              <a:rPr lang="en-US" sz="1200" b="1" baseline="30000" dirty="0" smtClean="0">
                <a:solidFill>
                  <a:srgbClr val="113F7C"/>
                </a:solidFill>
                <a:latin typeface="+mj-lt"/>
              </a:rPr>
              <a:t>2</a:t>
            </a:r>
            <a:r>
              <a:rPr lang="en-US" sz="1200" b="1" dirty="0" smtClean="0">
                <a:solidFill>
                  <a:srgbClr val="113F7C"/>
                </a:solidFill>
                <a:latin typeface="+mj-lt"/>
              </a:rPr>
              <a:t>]</a:t>
            </a:r>
            <a:endParaRPr lang="en-US" sz="1200" b="1" dirty="0">
              <a:solidFill>
                <a:srgbClr val="113F7C"/>
              </a:solidFill>
              <a:latin typeface="+mj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976651" y="2371979"/>
            <a:ext cx="2471405" cy="1050043"/>
            <a:chOff x="4910138" y="2906658"/>
            <a:chExt cx="3295206" cy="1400054"/>
          </a:xfrm>
        </p:grpSpPr>
        <p:pic>
          <p:nvPicPr>
            <p:cNvPr id="154629" name="Picture 5" descr="\\cern.ch\dfs\Users\a\agottber\Documents\CERN\FLUPIXsf\ARIEL Histograms\ConvShiel_Photons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556" t="26139" r="8696" b="25551"/>
            <a:stretch/>
          </p:blipFill>
          <p:spPr bwMode="auto">
            <a:xfrm>
              <a:off x="4910138" y="2996952"/>
              <a:ext cx="2542182" cy="120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 Box 57"/>
            <p:cNvSpPr txBox="1">
              <a:spLocks noChangeArrowheads="1"/>
            </p:cNvSpPr>
            <p:nvPr/>
          </p:nvSpPr>
          <p:spPr bwMode="auto">
            <a:xfrm>
              <a:off x="7348623" y="2906658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22" name="Text Box 57"/>
            <p:cNvSpPr txBox="1">
              <a:spLocks noChangeArrowheads="1"/>
            </p:cNvSpPr>
            <p:nvPr/>
          </p:nvSpPr>
          <p:spPr bwMode="auto">
            <a:xfrm>
              <a:off x="7348623" y="3172033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17</a:t>
              </a:r>
            </a:p>
          </p:txBody>
        </p:sp>
        <p:sp>
          <p:nvSpPr>
            <p:cNvPr id="23" name="Text Box 57"/>
            <p:cNvSpPr txBox="1">
              <a:spLocks noChangeArrowheads="1"/>
            </p:cNvSpPr>
            <p:nvPr/>
          </p:nvSpPr>
          <p:spPr bwMode="auto">
            <a:xfrm>
              <a:off x="7348623" y="3437409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24" name="Text Box 57"/>
            <p:cNvSpPr txBox="1">
              <a:spLocks noChangeArrowheads="1"/>
            </p:cNvSpPr>
            <p:nvPr/>
          </p:nvSpPr>
          <p:spPr bwMode="auto">
            <a:xfrm>
              <a:off x="7348623" y="3702784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15</a:t>
              </a:r>
            </a:p>
          </p:txBody>
        </p:sp>
        <p:sp>
          <p:nvSpPr>
            <p:cNvPr id="25" name="Text Box 57"/>
            <p:cNvSpPr txBox="1">
              <a:spLocks noChangeArrowheads="1"/>
            </p:cNvSpPr>
            <p:nvPr/>
          </p:nvSpPr>
          <p:spPr bwMode="auto">
            <a:xfrm>
              <a:off x="7348623" y="3968158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077684" y="1206728"/>
            <a:ext cx="2520622" cy="1023640"/>
            <a:chOff x="1624706" y="1346468"/>
            <a:chExt cx="3360827" cy="1364852"/>
          </a:xfrm>
        </p:grpSpPr>
        <p:pic>
          <p:nvPicPr>
            <p:cNvPr id="154626" name="Picture 2" descr="\\cern.ch\dfs\Users\a\agottber\Documents\CERN\FLUPIXsf\ARIEL Histograms\Conv_Electrons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603" t="26060" r="9386" b="25630"/>
            <a:stretch/>
          </p:blipFill>
          <p:spPr bwMode="auto">
            <a:xfrm>
              <a:off x="1624706" y="1436762"/>
              <a:ext cx="2517775" cy="120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 Box 57"/>
            <p:cNvSpPr txBox="1">
              <a:spLocks noChangeArrowheads="1"/>
            </p:cNvSpPr>
            <p:nvPr/>
          </p:nvSpPr>
          <p:spPr bwMode="auto">
            <a:xfrm>
              <a:off x="4067942" y="1346468"/>
              <a:ext cx="88064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14" name="Text Box 57"/>
            <p:cNvSpPr txBox="1">
              <a:spLocks noChangeArrowheads="1"/>
            </p:cNvSpPr>
            <p:nvPr/>
          </p:nvSpPr>
          <p:spPr bwMode="auto">
            <a:xfrm>
              <a:off x="4067943" y="1599518"/>
              <a:ext cx="84219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15" name="Text Box 57"/>
            <p:cNvSpPr txBox="1">
              <a:spLocks noChangeArrowheads="1"/>
            </p:cNvSpPr>
            <p:nvPr/>
          </p:nvSpPr>
          <p:spPr bwMode="auto">
            <a:xfrm>
              <a:off x="4067942" y="1856897"/>
              <a:ext cx="88064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  <p:sp>
          <p:nvSpPr>
            <p:cNvPr id="16" name="Text Box 57"/>
            <p:cNvSpPr txBox="1">
              <a:spLocks noChangeArrowheads="1"/>
            </p:cNvSpPr>
            <p:nvPr/>
          </p:nvSpPr>
          <p:spPr bwMode="auto">
            <a:xfrm>
              <a:off x="4067943" y="2112905"/>
              <a:ext cx="84219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12</a:t>
              </a:r>
            </a:p>
          </p:txBody>
        </p:sp>
        <p:sp>
          <p:nvSpPr>
            <p:cNvPr id="17" name="Text Box 57"/>
            <p:cNvSpPr txBox="1">
              <a:spLocks noChangeArrowheads="1"/>
            </p:cNvSpPr>
            <p:nvPr/>
          </p:nvSpPr>
          <p:spPr bwMode="auto">
            <a:xfrm>
              <a:off x="4067943" y="2372766"/>
              <a:ext cx="91759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10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2785887" y="2551475"/>
              <a:ext cx="1163441" cy="0"/>
            </a:xfrm>
            <a:prstGeom prst="straightConnector1">
              <a:avLst/>
            </a:prstGeom>
            <a:ln w="19050">
              <a:solidFill>
                <a:srgbClr val="113F7C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080144" y="2245487"/>
              <a:ext cx="6544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6 cm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976651" y="1205771"/>
            <a:ext cx="2482377" cy="1054985"/>
            <a:chOff x="4910138" y="1345194"/>
            <a:chExt cx="3309835" cy="1406643"/>
          </a:xfrm>
        </p:grpSpPr>
        <p:pic>
          <p:nvPicPr>
            <p:cNvPr id="154627" name="Picture 3" descr="\\cern.ch\dfs\Users\a\agottber\Documents\CERN\FLUPIXsf\ARIEL Histograms\Conv_Photons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556" t="26101" r="8696" b="25589"/>
            <a:stretch/>
          </p:blipFill>
          <p:spPr bwMode="auto">
            <a:xfrm>
              <a:off x="4910138" y="1436761"/>
              <a:ext cx="2542182" cy="1200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 Box 57"/>
            <p:cNvSpPr txBox="1">
              <a:spLocks noChangeArrowheads="1"/>
            </p:cNvSpPr>
            <p:nvPr/>
          </p:nvSpPr>
          <p:spPr bwMode="auto">
            <a:xfrm>
              <a:off x="7348623" y="1345194"/>
              <a:ext cx="87135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31" name="Text Box 57"/>
            <p:cNvSpPr txBox="1">
              <a:spLocks noChangeArrowheads="1"/>
            </p:cNvSpPr>
            <p:nvPr/>
          </p:nvSpPr>
          <p:spPr bwMode="auto">
            <a:xfrm>
              <a:off x="7348624" y="1612216"/>
              <a:ext cx="85672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17</a:t>
              </a:r>
            </a:p>
          </p:txBody>
        </p:sp>
        <p:sp>
          <p:nvSpPr>
            <p:cNvPr id="32" name="Text Box 57"/>
            <p:cNvSpPr txBox="1">
              <a:spLocks noChangeArrowheads="1"/>
            </p:cNvSpPr>
            <p:nvPr/>
          </p:nvSpPr>
          <p:spPr bwMode="auto">
            <a:xfrm>
              <a:off x="7348623" y="1879238"/>
              <a:ext cx="87135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33" name="Text Box 57"/>
            <p:cNvSpPr txBox="1">
              <a:spLocks noChangeArrowheads="1"/>
            </p:cNvSpPr>
            <p:nvPr/>
          </p:nvSpPr>
          <p:spPr bwMode="auto">
            <a:xfrm>
              <a:off x="7348624" y="2146260"/>
              <a:ext cx="85672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15</a:t>
              </a:r>
            </a:p>
          </p:txBody>
        </p:sp>
        <p:sp>
          <p:nvSpPr>
            <p:cNvPr id="34" name="Text Box 57"/>
            <p:cNvSpPr txBox="1">
              <a:spLocks noChangeArrowheads="1"/>
            </p:cNvSpPr>
            <p:nvPr/>
          </p:nvSpPr>
          <p:spPr bwMode="auto">
            <a:xfrm>
              <a:off x="7348623" y="2413283"/>
              <a:ext cx="87135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</p:grpSp>
      <p:sp>
        <p:nvSpPr>
          <p:cNvPr id="8" name="Rectangle 7"/>
          <p:cNvSpPr/>
          <p:nvPr/>
        </p:nvSpPr>
        <p:spPr>
          <a:xfrm rot="16200000">
            <a:off x="1187477" y="1445280"/>
            <a:ext cx="9811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200" dirty="0" smtClean="0">
                <a:solidFill>
                  <a:srgbClr val="113F7C"/>
                </a:solidFill>
                <a:latin typeface="+mj-lt"/>
              </a:rPr>
              <a:t>W </a:t>
            </a:r>
            <a:r>
              <a:rPr lang="en-GB" sz="1200" dirty="0">
                <a:solidFill>
                  <a:srgbClr val="113F7C"/>
                </a:solidFill>
                <a:latin typeface="+mj-lt"/>
              </a:rPr>
              <a:t>converter</a:t>
            </a:r>
            <a:br>
              <a:rPr lang="en-GB" sz="1200" dirty="0">
                <a:solidFill>
                  <a:srgbClr val="113F7C"/>
                </a:solidFill>
                <a:latin typeface="+mj-lt"/>
              </a:rPr>
            </a:br>
            <a:r>
              <a:rPr lang="en-GB" sz="1200" dirty="0">
                <a:solidFill>
                  <a:srgbClr val="113F7C"/>
                </a:solidFill>
                <a:latin typeface="+mj-lt"/>
              </a:rPr>
              <a:t> 4.6 mm </a:t>
            </a:r>
          </a:p>
        </p:txBody>
      </p:sp>
      <p:sp>
        <p:nvSpPr>
          <p:cNvPr id="10" name="Rectangle 9"/>
          <p:cNvSpPr/>
          <p:nvPr/>
        </p:nvSpPr>
        <p:spPr>
          <a:xfrm rot="16200000">
            <a:off x="869556" y="2472288"/>
            <a:ext cx="13047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200" dirty="0" smtClean="0">
                <a:solidFill>
                  <a:srgbClr val="113F7C"/>
                </a:solidFill>
                <a:latin typeface="+mj-lt"/>
              </a:rPr>
              <a:t>10 mm Al</a:t>
            </a:r>
          </a:p>
          <a:p>
            <a:pPr lvl="0" algn="ctr"/>
            <a:r>
              <a:rPr lang="en-GB" sz="1200" dirty="0">
                <a:solidFill>
                  <a:srgbClr val="113F7C"/>
                </a:solidFill>
                <a:latin typeface="+mj-lt"/>
              </a:rPr>
              <a:t>a</a:t>
            </a:r>
            <a:r>
              <a:rPr lang="en-GB" sz="1200" dirty="0" smtClean="0">
                <a:solidFill>
                  <a:srgbClr val="113F7C"/>
                </a:solidFill>
                <a:latin typeface="+mj-lt"/>
              </a:rPr>
              <a:t>ttenuator</a:t>
            </a:r>
          </a:p>
          <a:p>
            <a:pPr lvl="0" algn="ctr"/>
            <a:r>
              <a:rPr lang="en-GB" sz="1200" dirty="0" smtClean="0">
                <a:solidFill>
                  <a:srgbClr val="113F7C"/>
                </a:solidFill>
                <a:latin typeface="+mj-lt"/>
              </a:rPr>
              <a:t>blocking</a:t>
            </a:r>
            <a:r>
              <a:rPr lang="en-GB" sz="1200" dirty="0">
                <a:solidFill>
                  <a:srgbClr val="113F7C"/>
                </a:solidFill>
                <a:latin typeface="+mj-lt"/>
              </a:rPr>
              <a:t/>
            </a:r>
            <a:br>
              <a:rPr lang="en-GB" sz="1200" dirty="0">
                <a:solidFill>
                  <a:srgbClr val="113F7C"/>
                </a:solidFill>
                <a:latin typeface="+mj-lt"/>
              </a:rPr>
            </a:br>
            <a:r>
              <a:rPr lang="en-GB" sz="1200" dirty="0">
                <a:solidFill>
                  <a:srgbClr val="113F7C"/>
                </a:solidFill>
                <a:latin typeface="+mj-lt"/>
              </a:rPr>
              <a:t>residual primaries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2077684" y="2371362"/>
            <a:ext cx="2391756" cy="1023641"/>
            <a:chOff x="1624706" y="2905843"/>
            <a:chExt cx="3189006" cy="1364853"/>
          </a:xfrm>
        </p:grpSpPr>
        <p:pic>
          <p:nvPicPr>
            <p:cNvPr id="154635" name="Picture 11" descr="\\cern.ch\dfs\Users\a\agottber\Documents\CERN\FLUPIXsf\ARIEL Histograms\Conv_Shiel_Electrons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541" t="25969" r="9509" b="25760"/>
            <a:stretch/>
          </p:blipFill>
          <p:spPr bwMode="auto">
            <a:xfrm>
              <a:off x="1624706" y="2996953"/>
              <a:ext cx="2517775" cy="120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 Box 57"/>
            <p:cNvSpPr txBox="1">
              <a:spLocks noChangeArrowheads="1"/>
            </p:cNvSpPr>
            <p:nvPr/>
          </p:nvSpPr>
          <p:spPr bwMode="auto">
            <a:xfrm>
              <a:off x="4067944" y="2905843"/>
              <a:ext cx="745768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44" name="Text Box 57"/>
            <p:cNvSpPr txBox="1">
              <a:spLocks noChangeArrowheads="1"/>
            </p:cNvSpPr>
            <p:nvPr/>
          </p:nvSpPr>
          <p:spPr bwMode="auto">
            <a:xfrm>
              <a:off x="4067944" y="3158893"/>
              <a:ext cx="745765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45" name="Text Box 57"/>
            <p:cNvSpPr txBox="1">
              <a:spLocks noChangeArrowheads="1"/>
            </p:cNvSpPr>
            <p:nvPr/>
          </p:nvSpPr>
          <p:spPr bwMode="auto">
            <a:xfrm>
              <a:off x="4067944" y="3416272"/>
              <a:ext cx="745765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  <p:sp>
          <p:nvSpPr>
            <p:cNvPr id="46" name="Text Box 57"/>
            <p:cNvSpPr txBox="1">
              <a:spLocks noChangeArrowheads="1"/>
            </p:cNvSpPr>
            <p:nvPr/>
          </p:nvSpPr>
          <p:spPr bwMode="auto">
            <a:xfrm>
              <a:off x="4067942" y="3672278"/>
              <a:ext cx="745768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12</a:t>
              </a:r>
            </a:p>
          </p:txBody>
        </p:sp>
        <p:sp>
          <p:nvSpPr>
            <p:cNvPr id="47" name="Text Box 57"/>
            <p:cNvSpPr txBox="1">
              <a:spLocks noChangeArrowheads="1"/>
            </p:cNvSpPr>
            <p:nvPr/>
          </p:nvSpPr>
          <p:spPr bwMode="auto">
            <a:xfrm>
              <a:off x="4067942" y="3932142"/>
              <a:ext cx="745768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10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070278" y="3537152"/>
            <a:ext cx="2591954" cy="1023640"/>
            <a:chOff x="1600200" y="4698522"/>
            <a:chExt cx="3455939" cy="1364852"/>
          </a:xfrm>
        </p:grpSpPr>
        <p:pic>
          <p:nvPicPr>
            <p:cNvPr id="154636" name="Picture 12" descr="\\cern.ch\dfs\Users\a\agottber\Documents\CERN\FLUPIXsf\ARIEL Histograms\Electrons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223" t="26101" r="9153" b="25669"/>
            <a:stretch/>
          </p:blipFill>
          <p:spPr bwMode="auto">
            <a:xfrm>
              <a:off x="1600200" y="4781550"/>
              <a:ext cx="2542281" cy="120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Text Box 57"/>
            <p:cNvSpPr txBox="1">
              <a:spLocks noChangeArrowheads="1"/>
            </p:cNvSpPr>
            <p:nvPr/>
          </p:nvSpPr>
          <p:spPr bwMode="auto">
            <a:xfrm>
              <a:off x="4067944" y="4698522"/>
              <a:ext cx="988195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54" name="Text Box 57"/>
            <p:cNvSpPr txBox="1">
              <a:spLocks noChangeArrowheads="1"/>
            </p:cNvSpPr>
            <p:nvPr/>
          </p:nvSpPr>
          <p:spPr bwMode="auto">
            <a:xfrm>
              <a:off x="4067944" y="4951573"/>
              <a:ext cx="82756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55" name="Text Box 57"/>
            <p:cNvSpPr txBox="1">
              <a:spLocks noChangeArrowheads="1"/>
            </p:cNvSpPr>
            <p:nvPr/>
          </p:nvSpPr>
          <p:spPr bwMode="auto">
            <a:xfrm>
              <a:off x="4067943" y="5208951"/>
              <a:ext cx="82756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  <p:sp>
          <p:nvSpPr>
            <p:cNvPr id="56" name="Text Box 57"/>
            <p:cNvSpPr txBox="1">
              <a:spLocks noChangeArrowheads="1"/>
            </p:cNvSpPr>
            <p:nvPr/>
          </p:nvSpPr>
          <p:spPr bwMode="auto">
            <a:xfrm>
              <a:off x="4067944" y="5464958"/>
              <a:ext cx="82756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12</a:t>
              </a:r>
            </a:p>
          </p:txBody>
        </p:sp>
        <p:sp>
          <p:nvSpPr>
            <p:cNvPr id="57" name="Text Box 57"/>
            <p:cNvSpPr txBox="1">
              <a:spLocks noChangeArrowheads="1"/>
            </p:cNvSpPr>
            <p:nvPr/>
          </p:nvSpPr>
          <p:spPr bwMode="auto">
            <a:xfrm>
              <a:off x="4067944" y="5724820"/>
              <a:ext cx="82756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10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976651" y="3533241"/>
            <a:ext cx="2591879" cy="1040156"/>
            <a:chOff x="4910138" y="4693300"/>
            <a:chExt cx="3455838" cy="1386871"/>
          </a:xfrm>
        </p:grpSpPr>
        <p:pic>
          <p:nvPicPr>
            <p:cNvPr id="154631" name="Picture 7" descr="\\cern.ch\dfs\Users\a\agottber\Documents\CERN\FLUPIXsf\ARIEL Histograms\Photons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556" t="26204" r="8696" b="25487"/>
            <a:stretch/>
          </p:blipFill>
          <p:spPr bwMode="auto">
            <a:xfrm>
              <a:off x="4910138" y="4781550"/>
              <a:ext cx="2542182" cy="120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Text Box 57"/>
            <p:cNvSpPr txBox="1">
              <a:spLocks noChangeArrowheads="1"/>
            </p:cNvSpPr>
            <p:nvPr/>
          </p:nvSpPr>
          <p:spPr bwMode="auto">
            <a:xfrm>
              <a:off x="7348623" y="4693300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59" name="Text Box 57"/>
            <p:cNvSpPr txBox="1">
              <a:spLocks noChangeArrowheads="1"/>
            </p:cNvSpPr>
            <p:nvPr/>
          </p:nvSpPr>
          <p:spPr bwMode="auto">
            <a:xfrm>
              <a:off x="7348623" y="4955379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17</a:t>
              </a:r>
            </a:p>
          </p:txBody>
        </p:sp>
        <p:sp>
          <p:nvSpPr>
            <p:cNvPr id="60" name="Text Box 57"/>
            <p:cNvSpPr txBox="1">
              <a:spLocks noChangeArrowheads="1"/>
            </p:cNvSpPr>
            <p:nvPr/>
          </p:nvSpPr>
          <p:spPr bwMode="auto">
            <a:xfrm>
              <a:off x="7348623" y="5217459"/>
              <a:ext cx="1017353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61" name="Text Box 57"/>
            <p:cNvSpPr txBox="1">
              <a:spLocks noChangeArrowheads="1"/>
            </p:cNvSpPr>
            <p:nvPr/>
          </p:nvSpPr>
          <p:spPr bwMode="auto">
            <a:xfrm>
              <a:off x="7348623" y="5479538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15</a:t>
              </a:r>
            </a:p>
          </p:txBody>
        </p:sp>
        <p:sp>
          <p:nvSpPr>
            <p:cNvPr id="62" name="Text Box 57"/>
            <p:cNvSpPr txBox="1">
              <a:spLocks noChangeArrowheads="1"/>
            </p:cNvSpPr>
            <p:nvPr/>
          </p:nvSpPr>
          <p:spPr bwMode="auto">
            <a:xfrm>
              <a:off x="7348623" y="5741617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 rot="16200000">
            <a:off x="1279816" y="3775701"/>
            <a:ext cx="818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200" dirty="0" err="1">
                <a:solidFill>
                  <a:srgbClr val="113F7C"/>
                </a:solidFill>
                <a:latin typeface="+mj-lt"/>
              </a:rPr>
              <a:t>UC</a:t>
            </a:r>
            <a:r>
              <a:rPr lang="en-GB" sz="1200" baseline="-25000" dirty="0" err="1">
                <a:solidFill>
                  <a:srgbClr val="113F7C"/>
                </a:solidFill>
                <a:latin typeface="+mj-lt"/>
              </a:rPr>
              <a:t>x</a:t>
            </a:r>
            <a:r>
              <a:rPr lang="en-GB" sz="1200" dirty="0">
                <a:solidFill>
                  <a:srgbClr val="113F7C"/>
                </a:solidFill>
                <a:latin typeface="+mj-lt"/>
              </a:rPr>
              <a:t> target</a:t>
            </a:r>
            <a:br>
              <a:rPr lang="en-GB" sz="1200" dirty="0">
                <a:solidFill>
                  <a:srgbClr val="113F7C"/>
                </a:solidFill>
                <a:latin typeface="+mj-lt"/>
              </a:rPr>
            </a:br>
            <a:r>
              <a:rPr lang="en-GB" sz="1200" dirty="0">
                <a:solidFill>
                  <a:srgbClr val="113F7C"/>
                </a:solidFill>
                <a:latin typeface="+mj-lt"/>
              </a:rPr>
              <a:t>80 mm</a:t>
            </a:r>
          </a:p>
        </p:txBody>
      </p:sp>
      <p:sp>
        <p:nvSpPr>
          <p:cNvPr id="69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z="1800" dirty="0" smtClean="0">
                <a:latin typeface="+mj-lt"/>
                <a:ea typeface="ＭＳ Ｐゴシック" charset="0"/>
              </a:rPr>
              <a:t>Electron Beam Power</a:t>
            </a:r>
            <a:endParaRPr lang="en-US" sz="1800" dirty="0">
              <a:latin typeface="+mj-lt"/>
              <a:ea typeface="ＭＳ Ｐゴシック" charset="0"/>
            </a:endParaRPr>
          </a:p>
        </p:txBody>
      </p:sp>
      <p:sp>
        <p:nvSpPr>
          <p:cNvPr id="63" name="Text Box 57"/>
          <p:cNvSpPr txBox="1">
            <a:spLocks noChangeArrowheads="1"/>
          </p:cNvSpPr>
          <p:nvPr/>
        </p:nvSpPr>
        <p:spPr bwMode="auto">
          <a:xfrm>
            <a:off x="2933189" y="515963"/>
            <a:ext cx="345808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l-PL" sz="1400" b="1" dirty="0">
                <a:solidFill>
                  <a:srgbClr val="113F7C"/>
                </a:solidFill>
                <a:latin typeface="+mj-lt"/>
              </a:rPr>
              <a:t>ARIEL, 50 MeV, 10 mA, 500 kW</a:t>
            </a:r>
            <a:endParaRPr lang="en-US" sz="1400" b="1" dirty="0">
              <a:solidFill>
                <a:srgbClr val="113F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03672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2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1008898" y="3462144"/>
            <a:ext cx="6871805" cy="1159002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113F7C"/>
              </a:solidFill>
              <a:latin typeface="Gill Sans MT" panose="020B0502020104020203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008898" y="2298992"/>
            <a:ext cx="6871805" cy="116028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113F7C"/>
              </a:solidFill>
              <a:latin typeface="Gill Sans MT" panose="020B0502020104020203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008898" y="1140733"/>
            <a:ext cx="6871805" cy="1159002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113F7C"/>
              </a:solidFill>
              <a:latin typeface="Gill Sans MT" panose="020B0502020104020203" pitchFamily="34" charset="0"/>
            </a:endParaRPr>
          </a:p>
        </p:txBody>
      </p:sp>
      <p:sp>
        <p:nvSpPr>
          <p:cNvPr id="86" name="Text Box 57"/>
          <p:cNvSpPr txBox="1">
            <a:spLocks noChangeArrowheads="1"/>
          </p:cNvSpPr>
          <p:nvPr/>
        </p:nvSpPr>
        <p:spPr bwMode="auto">
          <a:xfrm>
            <a:off x="2032803" y="816388"/>
            <a:ext cx="2052228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113F7C"/>
                </a:solidFill>
                <a:latin typeface="+mj-lt"/>
              </a:rPr>
              <a:t>Electron </a:t>
            </a:r>
            <a:r>
              <a:rPr lang="en-US" sz="1200" b="1" dirty="0" err="1">
                <a:solidFill>
                  <a:srgbClr val="113F7C"/>
                </a:solidFill>
                <a:latin typeface="+mj-lt"/>
              </a:rPr>
              <a:t>Fluence</a:t>
            </a:r>
            <a:r>
              <a:rPr lang="en-US" sz="1200" b="1" dirty="0">
                <a:solidFill>
                  <a:srgbClr val="113F7C"/>
                </a:solidFill>
                <a:latin typeface="+mj-lt"/>
              </a:rPr>
              <a:t> [</a:t>
            </a:r>
            <a:r>
              <a:rPr lang="en-US" sz="1200" b="1" dirty="0" smtClean="0">
                <a:solidFill>
                  <a:srgbClr val="113F7C"/>
                </a:solidFill>
                <a:latin typeface="+mj-lt"/>
              </a:rPr>
              <a:t>1/cm</a:t>
            </a:r>
            <a:r>
              <a:rPr lang="en-US" sz="1200" b="1" baseline="30000" dirty="0" smtClean="0">
                <a:solidFill>
                  <a:srgbClr val="113F7C"/>
                </a:solidFill>
                <a:latin typeface="+mj-lt"/>
              </a:rPr>
              <a:t>2</a:t>
            </a:r>
            <a:r>
              <a:rPr lang="en-US" sz="1200" b="1" dirty="0" smtClean="0">
                <a:solidFill>
                  <a:srgbClr val="113F7C"/>
                </a:solidFill>
                <a:latin typeface="+mj-lt"/>
              </a:rPr>
              <a:t>]</a:t>
            </a:r>
            <a:endParaRPr lang="en-US" sz="1200" b="1" dirty="0">
              <a:solidFill>
                <a:srgbClr val="113F7C"/>
              </a:solidFill>
              <a:latin typeface="+mj-lt"/>
            </a:endParaRPr>
          </a:p>
        </p:txBody>
      </p:sp>
      <p:sp>
        <p:nvSpPr>
          <p:cNvPr id="87" name="Text Box 57"/>
          <p:cNvSpPr txBox="1">
            <a:spLocks noChangeArrowheads="1"/>
          </p:cNvSpPr>
          <p:nvPr/>
        </p:nvSpPr>
        <p:spPr bwMode="auto">
          <a:xfrm>
            <a:off x="4904332" y="816388"/>
            <a:ext cx="2052228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113F7C"/>
                </a:solidFill>
                <a:latin typeface="+mj-lt"/>
              </a:rPr>
              <a:t>Photon </a:t>
            </a:r>
            <a:r>
              <a:rPr lang="en-US" sz="1200" b="1" dirty="0" err="1">
                <a:solidFill>
                  <a:srgbClr val="113F7C"/>
                </a:solidFill>
                <a:latin typeface="+mj-lt"/>
              </a:rPr>
              <a:t>Fluence</a:t>
            </a:r>
            <a:r>
              <a:rPr lang="en-US" sz="1200" b="1" dirty="0">
                <a:solidFill>
                  <a:srgbClr val="113F7C"/>
                </a:solidFill>
                <a:latin typeface="+mj-lt"/>
              </a:rPr>
              <a:t> [</a:t>
            </a:r>
            <a:r>
              <a:rPr lang="en-US" sz="1200" b="1" dirty="0" smtClean="0">
                <a:solidFill>
                  <a:srgbClr val="113F7C"/>
                </a:solidFill>
                <a:latin typeface="+mj-lt"/>
              </a:rPr>
              <a:t>1/cm</a:t>
            </a:r>
            <a:r>
              <a:rPr lang="en-US" sz="1200" b="1" baseline="30000" dirty="0" smtClean="0">
                <a:solidFill>
                  <a:srgbClr val="113F7C"/>
                </a:solidFill>
                <a:latin typeface="+mj-lt"/>
              </a:rPr>
              <a:t>2</a:t>
            </a:r>
            <a:r>
              <a:rPr lang="en-US" sz="1200" b="1" dirty="0" smtClean="0">
                <a:solidFill>
                  <a:srgbClr val="113F7C"/>
                </a:solidFill>
                <a:latin typeface="+mj-lt"/>
              </a:rPr>
              <a:t>]</a:t>
            </a:r>
            <a:endParaRPr lang="en-US" sz="1200" b="1" dirty="0">
              <a:solidFill>
                <a:srgbClr val="113F7C"/>
              </a:solidFill>
              <a:latin typeface="+mj-lt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4976651" y="2371979"/>
            <a:ext cx="2471405" cy="1050043"/>
            <a:chOff x="4910138" y="2906658"/>
            <a:chExt cx="3295206" cy="1400054"/>
          </a:xfrm>
        </p:grpSpPr>
        <p:pic>
          <p:nvPicPr>
            <p:cNvPr id="89" name="Picture 5" descr="\\cern.ch\dfs\Users\a\agottber\Documents\CERN\FLUPIXsf\ARIEL Histograms\ConvShiel_Photons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556" t="26139" r="8696" b="25551"/>
            <a:stretch/>
          </p:blipFill>
          <p:spPr bwMode="auto">
            <a:xfrm>
              <a:off x="4910138" y="2996952"/>
              <a:ext cx="2542182" cy="120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Text Box 57"/>
            <p:cNvSpPr txBox="1">
              <a:spLocks noChangeArrowheads="1"/>
            </p:cNvSpPr>
            <p:nvPr/>
          </p:nvSpPr>
          <p:spPr bwMode="auto">
            <a:xfrm>
              <a:off x="7348623" y="2906658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91" name="Text Box 57"/>
            <p:cNvSpPr txBox="1">
              <a:spLocks noChangeArrowheads="1"/>
            </p:cNvSpPr>
            <p:nvPr/>
          </p:nvSpPr>
          <p:spPr bwMode="auto">
            <a:xfrm>
              <a:off x="7348623" y="3172033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17</a:t>
              </a:r>
            </a:p>
          </p:txBody>
        </p:sp>
        <p:sp>
          <p:nvSpPr>
            <p:cNvPr id="92" name="Text Box 57"/>
            <p:cNvSpPr txBox="1">
              <a:spLocks noChangeArrowheads="1"/>
            </p:cNvSpPr>
            <p:nvPr/>
          </p:nvSpPr>
          <p:spPr bwMode="auto">
            <a:xfrm>
              <a:off x="7348623" y="3437409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93" name="Text Box 57"/>
            <p:cNvSpPr txBox="1">
              <a:spLocks noChangeArrowheads="1"/>
            </p:cNvSpPr>
            <p:nvPr/>
          </p:nvSpPr>
          <p:spPr bwMode="auto">
            <a:xfrm>
              <a:off x="7348623" y="3702784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15</a:t>
              </a:r>
            </a:p>
          </p:txBody>
        </p:sp>
        <p:sp>
          <p:nvSpPr>
            <p:cNvPr id="94" name="Text Box 57"/>
            <p:cNvSpPr txBox="1">
              <a:spLocks noChangeArrowheads="1"/>
            </p:cNvSpPr>
            <p:nvPr/>
          </p:nvSpPr>
          <p:spPr bwMode="auto">
            <a:xfrm>
              <a:off x="7348623" y="3968158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2077684" y="1206728"/>
            <a:ext cx="2520622" cy="1023640"/>
            <a:chOff x="1624706" y="1346468"/>
            <a:chExt cx="3360827" cy="1364852"/>
          </a:xfrm>
        </p:grpSpPr>
        <p:pic>
          <p:nvPicPr>
            <p:cNvPr id="96" name="Picture 2" descr="\\cern.ch\dfs\Users\a\agottber\Documents\CERN\FLUPIXsf\ARIEL Histograms\Conv_Electrons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603" t="26060" r="9386" b="25630"/>
            <a:stretch/>
          </p:blipFill>
          <p:spPr bwMode="auto">
            <a:xfrm>
              <a:off x="1624706" y="1436762"/>
              <a:ext cx="2517775" cy="120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" name="Text Box 57"/>
            <p:cNvSpPr txBox="1">
              <a:spLocks noChangeArrowheads="1"/>
            </p:cNvSpPr>
            <p:nvPr/>
          </p:nvSpPr>
          <p:spPr bwMode="auto">
            <a:xfrm>
              <a:off x="4067942" y="1346468"/>
              <a:ext cx="88064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98" name="Text Box 57"/>
            <p:cNvSpPr txBox="1">
              <a:spLocks noChangeArrowheads="1"/>
            </p:cNvSpPr>
            <p:nvPr/>
          </p:nvSpPr>
          <p:spPr bwMode="auto">
            <a:xfrm>
              <a:off x="4067943" y="1599518"/>
              <a:ext cx="84219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99" name="Text Box 57"/>
            <p:cNvSpPr txBox="1">
              <a:spLocks noChangeArrowheads="1"/>
            </p:cNvSpPr>
            <p:nvPr/>
          </p:nvSpPr>
          <p:spPr bwMode="auto">
            <a:xfrm>
              <a:off x="4067942" y="1856897"/>
              <a:ext cx="88064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  <p:sp>
          <p:nvSpPr>
            <p:cNvPr id="100" name="Text Box 57"/>
            <p:cNvSpPr txBox="1">
              <a:spLocks noChangeArrowheads="1"/>
            </p:cNvSpPr>
            <p:nvPr/>
          </p:nvSpPr>
          <p:spPr bwMode="auto">
            <a:xfrm>
              <a:off x="4067943" y="2112905"/>
              <a:ext cx="84219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12</a:t>
              </a:r>
            </a:p>
          </p:txBody>
        </p:sp>
        <p:sp>
          <p:nvSpPr>
            <p:cNvPr id="101" name="Text Box 57"/>
            <p:cNvSpPr txBox="1">
              <a:spLocks noChangeArrowheads="1"/>
            </p:cNvSpPr>
            <p:nvPr/>
          </p:nvSpPr>
          <p:spPr bwMode="auto">
            <a:xfrm>
              <a:off x="4067943" y="2372766"/>
              <a:ext cx="91759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10</a:t>
              </a:r>
            </a:p>
          </p:txBody>
        </p:sp>
        <p:cxnSp>
          <p:nvCxnSpPr>
            <p:cNvPr id="102" name="Straight Arrow Connector 101"/>
            <p:cNvCxnSpPr/>
            <p:nvPr/>
          </p:nvCxnSpPr>
          <p:spPr>
            <a:xfrm>
              <a:off x="2785887" y="2551475"/>
              <a:ext cx="1163441" cy="0"/>
            </a:xfrm>
            <a:prstGeom prst="straightConnector1">
              <a:avLst/>
            </a:prstGeom>
            <a:ln w="19050">
              <a:solidFill>
                <a:srgbClr val="113F7C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>
              <a:off x="3080144" y="2245487"/>
              <a:ext cx="6544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6 cm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976651" y="1205771"/>
            <a:ext cx="2482377" cy="1054985"/>
            <a:chOff x="4910138" y="1345194"/>
            <a:chExt cx="3309835" cy="1406643"/>
          </a:xfrm>
        </p:grpSpPr>
        <p:pic>
          <p:nvPicPr>
            <p:cNvPr id="105" name="Picture 3" descr="\\cern.ch\dfs\Users\a\agottber\Documents\CERN\FLUPIXsf\ARIEL Histograms\Conv_Photons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556" t="26101" r="8696" b="25589"/>
            <a:stretch/>
          </p:blipFill>
          <p:spPr bwMode="auto">
            <a:xfrm>
              <a:off x="4910138" y="1436761"/>
              <a:ext cx="2542182" cy="1200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" name="Text Box 57"/>
            <p:cNvSpPr txBox="1">
              <a:spLocks noChangeArrowheads="1"/>
            </p:cNvSpPr>
            <p:nvPr/>
          </p:nvSpPr>
          <p:spPr bwMode="auto">
            <a:xfrm>
              <a:off x="7348623" y="1345194"/>
              <a:ext cx="87135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107" name="Text Box 57"/>
            <p:cNvSpPr txBox="1">
              <a:spLocks noChangeArrowheads="1"/>
            </p:cNvSpPr>
            <p:nvPr/>
          </p:nvSpPr>
          <p:spPr bwMode="auto">
            <a:xfrm>
              <a:off x="7348624" y="1612216"/>
              <a:ext cx="85672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17</a:t>
              </a:r>
            </a:p>
          </p:txBody>
        </p:sp>
        <p:sp>
          <p:nvSpPr>
            <p:cNvPr id="108" name="Text Box 57"/>
            <p:cNvSpPr txBox="1">
              <a:spLocks noChangeArrowheads="1"/>
            </p:cNvSpPr>
            <p:nvPr/>
          </p:nvSpPr>
          <p:spPr bwMode="auto">
            <a:xfrm>
              <a:off x="7348623" y="1879238"/>
              <a:ext cx="87135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109" name="Text Box 57"/>
            <p:cNvSpPr txBox="1">
              <a:spLocks noChangeArrowheads="1"/>
            </p:cNvSpPr>
            <p:nvPr/>
          </p:nvSpPr>
          <p:spPr bwMode="auto">
            <a:xfrm>
              <a:off x="7348624" y="2146260"/>
              <a:ext cx="85672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15</a:t>
              </a:r>
            </a:p>
          </p:txBody>
        </p:sp>
        <p:sp>
          <p:nvSpPr>
            <p:cNvPr id="110" name="Text Box 57"/>
            <p:cNvSpPr txBox="1">
              <a:spLocks noChangeArrowheads="1"/>
            </p:cNvSpPr>
            <p:nvPr/>
          </p:nvSpPr>
          <p:spPr bwMode="auto">
            <a:xfrm>
              <a:off x="7348623" y="2413283"/>
              <a:ext cx="87135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</p:grpSp>
      <p:sp>
        <p:nvSpPr>
          <p:cNvPr id="111" name="Rectangle 110"/>
          <p:cNvSpPr/>
          <p:nvPr/>
        </p:nvSpPr>
        <p:spPr>
          <a:xfrm rot="16200000">
            <a:off x="1187477" y="1445280"/>
            <a:ext cx="9811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200" dirty="0" smtClean="0">
                <a:solidFill>
                  <a:srgbClr val="113F7C"/>
                </a:solidFill>
                <a:latin typeface="+mj-lt"/>
              </a:rPr>
              <a:t>W </a:t>
            </a:r>
            <a:r>
              <a:rPr lang="en-GB" sz="1200" dirty="0">
                <a:solidFill>
                  <a:srgbClr val="113F7C"/>
                </a:solidFill>
                <a:latin typeface="+mj-lt"/>
              </a:rPr>
              <a:t>converter</a:t>
            </a:r>
            <a:br>
              <a:rPr lang="en-GB" sz="1200" dirty="0">
                <a:solidFill>
                  <a:srgbClr val="113F7C"/>
                </a:solidFill>
                <a:latin typeface="+mj-lt"/>
              </a:rPr>
            </a:br>
            <a:r>
              <a:rPr lang="en-GB" sz="1200" dirty="0">
                <a:solidFill>
                  <a:srgbClr val="113F7C"/>
                </a:solidFill>
                <a:latin typeface="+mj-lt"/>
              </a:rPr>
              <a:t> 4.6 mm </a:t>
            </a:r>
          </a:p>
        </p:txBody>
      </p:sp>
      <p:sp>
        <p:nvSpPr>
          <p:cNvPr id="112" name="Rectangle 111"/>
          <p:cNvSpPr/>
          <p:nvPr/>
        </p:nvSpPr>
        <p:spPr>
          <a:xfrm rot="16200000">
            <a:off x="869556" y="2472288"/>
            <a:ext cx="13047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200" dirty="0" smtClean="0">
                <a:solidFill>
                  <a:srgbClr val="113F7C"/>
                </a:solidFill>
                <a:latin typeface="+mj-lt"/>
              </a:rPr>
              <a:t>10 mm Al</a:t>
            </a:r>
          </a:p>
          <a:p>
            <a:pPr lvl="0" algn="ctr"/>
            <a:r>
              <a:rPr lang="en-GB" sz="1200" dirty="0">
                <a:solidFill>
                  <a:srgbClr val="113F7C"/>
                </a:solidFill>
                <a:latin typeface="+mj-lt"/>
              </a:rPr>
              <a:t>a</a:t>
            </a:r>
            <a:r>
              <a:rPr lang="en-GB" sz="1200" dirty="0" smtClean="0">
                <a:solidFill>
                  <a:srgbClr val="113F7C"/>
                </a:solidFill>
                <a:latin typeface="+mj-lt"/>
              </a:rPr>
              <a:t>ttenuator</a:t>
            </a:r>
          </a:p>
          <a:p>
            <a:pPr lvl="0" algn="ctr"/>
            <a:r>
              <a:rPr lang="en-GB" sz="1200" dirty="0" smtClean="0">
                <a:solidFill>
                  <a:srgbClr val="113F7C"/>
                </a:solidFill>
                <a:latin typeface="+mj-lt"/>
              </a:rPr>
              <a:t>blocking</a:t>
            </a:r>
            <a:r>
              <a:rPr lang="en-GB" sz="1200" dirty="0">
                <a:solidFill>
                  <a:srgbClr val="113F7C"/>
                </a:solidFill>
                <a:latin typeface="+mj-lt"/>
              </a:rPr>
              <a:t/>
            </a:r>
            <a:br>
              <a:rPr lang="en-GB" sz="1200" dirty="0">
                <a:solidFill>
                  <a:srgbClr val="113F7C"/>
                </a:solidFill>
                <a:latin typeface="+mj-lt"/>
              </a:rPr>
            </a:br>
            <a:r>
              <a:rPr lang="en-GB" sz="1200" dirty="0">
                <a:solidFill>
                  <a:srgbClr val="113F7C"/>
                </a:solidFill>
                <a:latin typeface="+mj-lt"/>
              </a:rPr>
              <a:t>residual primaries</a:t>
            </a:r>
          </a:p>
        </p:txBody>
      </p:sp>
      <p:grpSp>
        <p:nvGrpSpPr>
          <p:cNvPr id="113" name="Group 112"/>
          <p:cNvGrpSpPr/>
          <p:nvPr/>
        </p:nvGrpSpPr>
        <p:grpSpPr>
          <a:xfrm>
            <a:off x="2077684" y="2371362"/>
            <a:ext cx="2391756" cy="1023641"/>
            <a:chOff x="1624706" y="2905843"/>
            <a:chExt cx="3189006" cy="1364853"/>
          </a:xfrm>
        </p:grpSpPr>
        <p:pic>
          <p:nvPicPr>
            <p:cNvPr id="114" name="Picture 11" descr="\\cern.ch\dfs\Users\a\agottber\Documents\CERN\FLUPIXsf\ARIEL Histograms\Conv_Shiel_Electrons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541" t="25969" r="9509" b="25760"/>
            <a:stretch/>
          </p:blipFill>
          <p:spPr bwMode="auto">
            <a:xfrm>
              <a:off x="1624706" y="2996953"/>
              <a:ext cx="2517775" cy="120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5" name="Text Box 57"/>
            <p:cNvSpPr txBox="1">
              <a:spLocks noChangeArrowheads="1"/>
            </p:cNvSpPr>
            <p:nvPr/>
          </p:nvSpPr>
          <p:spPr bwMode="auto">
            <a:xfrm>
              <a:off x="4067944" y="2905843"/>
              <a:ext cx="745768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116" name="Text Box 57"/>
            <p:cNvSpPr txBox="1">
              <a:spLocks noChangeArrowheads="1"/>
            </p:cNvSpPr>
            <p:nvPr/>
          </p:nvSpPr>
          <p:spPr bwMode="auto">
            <a:xfrm>
              <a:off x="4067944" y="3158893"/>
              <a:ext cx="745765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117" name="Text Box 57"/>
            <p:cNvSpPr txBox="1">
              <a:spLocks noChangeArrowheads="1"/>
            </p:cNvSpPr>
            <p:nvPr/>
          </p:nvSpPr>
          <p:spPr bwMode="auto">
            <a:xfrm>
              <a:off x="4067944" y="3416272"/>
              <a:ext cx="745765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  <p:sp>
          <p:nvSpPr>
            <p:cNvPr id="118" name="Text Box 57"/>
            <p:cNvSpPr txBox="1">
              <a:spLocks noChangeArrowheads="1"/>
            </p:cNvSpPr>
            <p:nvPr/>
          </p:nvSpPr>
          <p:spPr bwMode="auto">
            <a:xfrm>
              <a:off x="4067942" y="3672278"/>
              <a:ext cx="745768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12</a:t>
              </a:r>
            </a:p>
          </p:txBody>
        </p:sp>
        <p:sp>
          <p:nvSpPr>
            <p:cNvPr id="119" name="Text Box 57"/>
            <p:cNvSpPr txBox="1">
              <a:spLocks noChangeArrowheads="1"/>
            </p:cNvSpPr>
            <p:nvPr/>
          </p:nvSpPr>
          <p:spPr bwMode="auto">
            <a:xfrm>
              <a:off x="4067942" y="3932142"/>
              <a:ext cx="745768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10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070278" y="3537152"/>
            <a:ext cx="2591954" cy="1023640"/>
            <a:chOff x="1600200" y="4698522"/>
            <a:chExt cx="3455939" cy="1364852"/>
          </a:xfrm>
        </p:grpSpPr>
        <p:pic>
          <p:nvPicPr>
            <p:cNvPr id="121" name="Picture 12" descr="\\cern.ch\dfs\Users\a\agottber\Documents\CERN\FLUPIXsf\ARIEL Histograms\Electrons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223" t="26101" r="9153" b="25669"/>
            <a:stretch/>
          </p:blipFill>
          <p:spPr bwMode="auto">
            <a:xfrm>
              <a:off x="1600200" y="4781550"/>
              <a:ext cx="2542281" cy="120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2" name="Text Box 57"/>
            <p:cNvSpPr txBox="1">
              <a:spLocks noChangeArrowheads="1"/>
            </p:cNvSpPr>
            <p:nvPr/>
          </p:nvSpPr>
          <p:spPr bwMode="auto">
            <a:xfrm>
              <a:off x="4067944" y="4698522"/>
              <a:ext cx="988195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123" name="Text Box 57"/>
            <p:cNvSpPr txBox="1">
              <a:spLocks noChangeArrowheads="1"/>
            </p:cNvSpPr>
            <p:nvPr/>
          </p:nvSpPr>
          <p:spPr bwMode="auto">
            <a:xfrm>
              <a:off x="4067944" y="4951573"/>
              <a:ext cx="82756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124" name="Text Box 57"/>
            <p:cNvSpPr txBox="1">
              <a:spLocks noChangeArrowheads="1"/>
            </p:cNvSpPr>
            <p:nvPr/>
          </p:nvSpPr>
          <p:spPr bwMode="auto">
            <a:xfrm>
              <a:off x="4067943" y="5208951"/>
              <a:ext cx="82756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  <p:sp>
          <p:nvSpPr>
            <p:cNvPr id="125" name="Text Box 57"/>
            <p:cNvSpPr txBox="1">
              <a:spLocks noChangeArrowheads="1"/>
            </p:cNvSpPr>
            <p:nvPr/>
          </p:nvSpPr>
          <p:spPr bwMode="auto">
            <a:xfrm>
              <a:off x="4067944" y="5464958"/>
              <a:ext cx="82756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12</a:t>
              </a:r>
            </a:p>
          </p:txBody>
        </p:sp>
        <p:sp>
          <p:nvSpPr>
            <p:cNvPr id="126" name="Text Box 57"/>
            <p:cNvSpPr txBox="1">
              <a:spLocks noChangeArrowheads="1"/>
            </p:cNvSpPr>
            <p:nvPr/>
          </p:nvSpPr>
          <p:spPr bwMode="auto">
            <a:xfrm>
              <a:off x="4067944" y="5724820"/>
              <a:ext cx="82756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10</a:t>
              </a: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4976651" y="3533241"/>
            <a:ext cx="2591879" cy="1040156"/>
            <a:chOff x="4910138" y="4693300"/>
            <a:chExt cx="3455838" cy="1386871"/>
          </a:xfrm>
        </p:grpSpPr>
        <p:pic>
          <p:nvPicPr>
            <p:cNvPr id="128" name="Picture 7" descr="\\cern.ch\dfs\Users\a\agottber\Documents\CERN\FLUPIXsf\ARIEL Histograms\Photons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556" t="26204" r="8696" b="25487"/>
            <a:stretch/>
          </p:blipFill>
          <p:spPr bwMode="auto">
            <a:xfrm>
              <a:off x="4910138" y="4781550"/>
              <a:ext cx="2542182" cy="120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9" name="Text Box 57"/>
            <p:cNvSpPr txBox="1">
              <a:spLocks noChangeArrowheads="1"/>
            </p:cNvSpPr>
            <p:nvPr/>
          </p:nvSpPr>
          <p:spPr bwMode="auto">
            <a:xfrm>
              <a:off x="7348623" y="4693300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18</a:t>
              </a:r>
            </a:p>
          </p:txBody>
        </p:sp>
        <p:sp>
          <p:nvSpPr>
            <p:cNvPr id="130" name="Text Box 57"/>
            <p:cNvSpPr txBox="1">
              <a:spLocks noChangeArrowheads="1"/>
            </p:cNvSpPr>
            <p:nvPr/>
          </p:nvSpPr>
          <p:spPr bwMode="auto">
            <a:xfrm>
              <a:off x="7348623" y="4955379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17</a:t>
              </a:r>
            </a:p>
          </p:txBody>
        </p:sp>
        <p:sp>
          <p:nvSpPr>
            <p:cNvPr id="131" name="Text Box 57"/>
            <p:cNvSpPr txBox="1">
              <a:spLocks noChangeArrowheads="1"/>
            </p:cNvSpPr>
            <p:nvPr/>
          </p:nvSpPr>
          <p:spPr bwMode="auto">
            <a:xfrm>
              <a:off x="7348623" y="5217459"/>
              <a:ext cx="1017353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16</a:t>
              </a:r>
            </a:p>
          </p:txBody>
        </p:sp>
        <p:sp>
          <p:nvSpPr>
            <p:cNvPr id="132" name="Text Box 57"/>
            <p:cNvSpPr txBox="1">
              <a:spLocks noChangeArrowheads="1"/>
            </p:cNvSpPr>
            <p:nvPr/>
          </p:nvSpPr>
          <p:spPr bwMode="auto">
            <a:xfrm>
              <a:off x="7348623" y="5479538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15</a:t>
              </a:r>
            </a:p>
          </p:txBody>
        </p:sp>
        <p:sp>
          <p:nvSpPr>
            <p:cNvPr id="133" name="Text Box 57"/>
            <p:cNvSpPr txBox="1">
              <a:spLocks noChangeArrowheads="1"/>
            </p:cNvSpPr>
            <p:nvPr/>
          </p:nvSpPr>
          <p:spPr bwMode="auto">
            <a:xfrm>
              <a:off x="7348623" y="5741617"/>
              <a:ext cx="856721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14</a:t>
              </a:r>
            </a:p>
          </p:txBody>
        </p:sp>
      </p:grpSp>
      <p:sp>
        <p:nvSpPr>
          <p:cNvPr id="134" name="Rectangle 133"/>
          <p:cNvSpPr/>
          <p:nvPr/>
        </p:nvSpPr>
        <p:spPr>
          <a:xfrm rot="16200000">
            <a:off x="1279816" y="3775701"/>
            <a:ext cx="818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200" dirty="0" err="1">
                <a:solidFill>
                  <a:srgbClr val="113F7C"/>
                </a:solidFill>
                <a:latin typeface="+mj-lt"/>
              </a:rPr>
              <a:t>UC</a:t>
            </a:r>
            <a:r>
              <a:rPr lang="en-GB" sz="1200" baseline="-25000" dirty="0" err="1">
                <a:solidFill>
                  <a:srgbClr val="113F7C"/>
                </a:solidFill>
                <a:latin typeface="+mj-lt"/>
              </a:rPr>
              <a:t>x</a:t>
            </a:r>
            <a:r>
              <a:rPr lang="en-GB" sz="1200" dirty="0">
                <a:solidFill>
                  <a:srgbClr val="113F7C"/>
                </a:solidFill>
                <a:latin typeface="+mj-lt"/>
              </a:rPr>
              <a:t> target</a:t>
            </a:r>
            <a:br>
              <a:rPr lang="en-GB" sz="1200" dirty="0">
                <a:solidFill>
                  <a:srgbClr val="113F7C"/>
                </a:solidFill>
                <a:latin typeface="+mj-lt"/>
              </a:rPr>
            </a:br>
            <a:r>
              <a:rPr lang="en-GB" sz="1200" dirty="0">
                <a:solidFill>
                  <a:srgbClr val="113F7C"/>
                </a:solidFill>
                <a:latin typeface="+mj-lt"/>
              </a:rPr>
              <a:t>80 mm</a:t>
            </a:r>
          </a:p>
        </p:txBody>
      </p:sp>
      <p:sp>
        <p:nvSpPr>
          <p:cNvPr id="135" name="Text Box 57"/>
          <p:cNvSpPr txBox="1">
            <a:spLocks noChangeArrowheads="1"/>
          </p:cNvSpPr>
          <p:nvPr/>
        </p:nvSpPr>
        <p:spPr bwMode="auto">
          <a:xfrm>
            <a:off x="2933189" y="515963"/>
            <a:ext cx="345808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l-PL" sz="1400" b="1" dirty="0">
                <a:solidFill>
                  <a:srgbClr val="113F7C"/>
                </a:solidFill>
                <a:latin typeface="+mj-lt"/>
              </a:rPr>
              <a:t>ARIEL, 50 MeV, 10 mA, 500 kW</a:t>
            </a:r>
            <a:endParaRPr lang="en-US" sz="1400" b="1" dirty="0">
              <a:solidFill>
                <a:srgbClr val="113F7C"/>
              </a:solidFill>
              <a:latin typeface="+mj-lt"/>
            </a:endParaRPr>
          </a:p>
        </p:txBody>
      </p:sp>
      <p:sp>
        <p:nvSpPr>
          <p:cNvPr id="69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GB" sz="1800" dirty="0" smtClean="0"/>
              <a:t>Electron Beam Power</a:t>
            </a:r>
            <a:endParaRPr lang="en-US" sz="1800" dirty="0">
              <a:latin typeface="Myriad Pro" charset="0"/>
              <a:ea typeface="ＭＳ Ｐゴシック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3681" y="515963"/>
            <a:ext cx="7527074" cy="430253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3018102" y="1203053"/>
            <a:ext cx="3667707" cy="1695554"/>
            <a:chOff x="2031916" y="2662980"/>
            <a:chExt cx="4890276" cy="2260739"/>
          </a:xfrm>
        </p:grpSpPr>
        <p:pic>
          <p:nvPicPr>
            <p:cNvPr id="154632" name="Picture 8" descr="\\cern.ch\dfs\Users\a\agottber\Documents\CERN\FLUPIXsf\ARIEL Histograms\Energy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415" t="25732" r="8807" b="26054"/>
            <a:stretch/>
          </p:blipFill>
          <p:spPr bwMode="auto">
            <a:xfrm>
              <a:off x="2031916" y="2982472"/>
              <a:ext cx="3834823" cy="1806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Text Box 57"/>
            <p:cNvSpPr txBox="1">
              <a:spLocks noChangeArrowheads="1"/>
            </p:cNvSpPr>
            <p:nvPr/>
          </p:nvSpPr>
          <p:spPr bwMode="auto">
            <a:xfrm>
              <a:off x="5796135" y="2934949"/>
              <a:ext cx="1126057" cy="3385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3</a:t>
              </a:r>
            </a:p>
          </p:txBody>
        </p:sp>
        <p:sp>
          <p:nvSpPr>
            <p:cNvPr id="73" name="Text Box 57"/>
            <p:cNvSpPr txBox="1">
              <a:spLocks noChangeArrowheads="1"/>
            </p:cNvSpPr>
            <p:nvPr/>
          </p:nvSpPr>
          <p:spPr bwMode="auto">
            <a:xfrm>
              <a:off x="5796135" y="3264992"/>
              <a:ext cx="1126057" cy="3385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2</a:t>
              </a:r>
            </a:p>
          </p:txBody>
        </p:sp>
        <p:sp>
          <p:nvSpPr>
            <p:cNvPr id="74" name="Text Box 57"/>
            <p:cNvSpPr txBox="1">
              <a:spLocks noChangeArrowheads="1"/>
            </p:cNvSpPr>
            <p:nvPr/>
          </p:nvSpPr>
          <p:spPr bwMode="auto">
            <a:xfrm>
              <a:off x="5796135" y="3595035"/>
              <a:ext cx="1126057" cy="3385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</a:t>
              </a:r>
            </a:p>
          </p:txBody>
        </p:sp>
        <p:sp>
          <p:nvSpPr>
            <p:cNvPr id="75" name="Text Box 57"/>
            <p:cNvSpPr txBox="1">
              <a:spLocks noChangeArrowheads="1"/>
            </p:cNvSpPr>
            <p:nvPr/>
          </p:nvSpPr>
          <p:spPr bwMode="auto">
            <a:xfrm>
              <a:off x="5796135" y="3925078"/>
              <a:ext cx="939623" cy="3385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0</a:t>
              </a:r>
            </a:p>
          </p:txBody>
        </p:sp>
        <p:sp>
          <p:nvSpPr>
            <p:cNvPr id="76" name="Text Box 57"/>
            <p:cNvSpPr txBox="1">
              <a:spLocks noChangeArrowheads="1"/>
            </p:cNvSpPr>
            <p:nvPr/>
          </p:nvSpPr>
          <p:spPr bwMode="auto">
            <a:xfrm>
              <a:off x="5796135" y="4255120"/>
              <a:ext cx="1126057" cy="3385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-1</a:t>
              </a:r>
            </a:p>
          </p:txBody>
        </p:sp>
        <p:sp>
          <p:nvSpPr>
            <p:cNvPr id="77" name="Text Box 57"/>
            <p:cNvSpPr txBox="1">
              <a:spLocks noChangeArrowheads="1"/>
            </p:cNvSpPr>
            <p:nvPr/>
          </p:nvSpPr>
          <p:spPr bwMode="auto">
            <a:xfrm>
              <a:off x="5796135" y="4585164"/>
              <a:ext cx="1126057" cy="3385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1· 10</a:t>
              </a:r>
              <a:r>
                <a:rPr lang="en-US" sz="105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-2</a:t>
              </a:r>
            </a:p>
          </p:txBody>
        </p:sp>
        <p:sp>
          <p:nvSpPr>
            <p:cNvPr id="78" name="Text Box 57"/>
            <p:cNvSpPr txBox="1">
              <a:spLocks noChangeArrowheads="1"/>
            </p:cNvSpPr>
            <p:nvPr/>
          </p:nvSpPr>
          <p:spPr bwMode="auto">
            <a:xfrm>
              <a:off x="2596043" y="2662980"/>
              <a:ext cx="2736304" cy="369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Power Deposition [kW/cm</a:t>
              </a:r>
              <a:r>
                <a:rPr lang="en-US" sz="1200" baseline="300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3</a:t>
              </a:r>
              <a:r>
                <a:rPr lang="en-US" sz="1200" dirty="0">
                  <a:solidFill>
                    <a:srgbClr val="113F7C"/>
                  </a:solidFill>
                  <a:latin typeface="Gill Sans MT" panose="020B0502020104020203" pitchFamily="34" charset="0"/>
                </a:rPr>
                <a:t>]</a:t>
              </a: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384860" y="2883324"/>
            <a:ext cx="22225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113F7C"/>
                </a:solidFill>
              </a:rPr>
              <a:t>power </a:t>
            </a:r>
            <a:r>
              <a:rPr lang="en-GB" sz="1400" dirty="0" smtClean="0">
                <a:solidFill>
                  <a:srgbClr val="113F7C"/>
                </a:solidFill>
              </a:rPr>
              <a:t>deposition: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113F7C"/>
                </a:solidFill>
                <a:latin typeface="+mj-lt"/>
              </a:rPr>
              <a:t>200 </a:t>
            </a:r>
            <a:r>
              <a:rPr lang="en-GB" sz="1400" dirty="0">
                <a:solidFill>
                  <a:srgbClr val="113F7C"/>
                </a:solidFill>
                <a:latin typeface="+mj-lt"/>
              </a:rPr>
              <a:t>kW </a:t>
            </a:r>
            <a:r>
              <a:rPr lang="en-GB" sz="1400" dirty="0" smtClean="0">
                <a:solidFill>
                  <a:srgbClr val="113F7C"/>
                </a:solidFill>
                <a:latin typeface="+mj-lt"/>
              </a:rPr>
              <a:t>in converter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113F7C"/>
                </a:solidFill>
                <a:latin typeface="+mj-lt"/>
              </a:rPr>
              <a:t>80 kW in target container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45509" y="3843945"/>
            <a:ext cx="6749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113F7C"/>
                </a:solidFill>
                <a:latin typeface="+mj-lt"/>
              </a:rPr>
              <a:t>ISAC is currently the facility with the highest power in an ISOL target (</a:t>
            </a:r>
            <a:r>
              <a:rPr lang="en-GB" sz="1400" dirty="0" smtClean="0">
                <a:solidFill>
                  <a:srgbClr val="113F7C"/>
                </a:solidFill>
                <a:latin typeface="+mj-lt"/>
                <a:cs typeface="Times New Roman"/>
              </a:rPr>
              <a:t>≈ 8 kW</a:t>
            </a:r>
            <a:r>
              <a:rPr lang="en-GB" sz="1400" dirty="0" smtClean="0">
                <a:solidFill>
                  <a:srgbClr val="113F7C"/>
                </a:solidFill>
                <a:latin typeface="+mj-lt"/>
              </a:rPr>
              <a:t>) world-wide.</a:t>
            </a:r>
          </a:p>
          <a:p>
            <a:pPr algn="ctr"/>
            <a:r>
              <a:rPr lang="en-GB" sz="1400" dirty="0" smtClean="0">
                <a:solidFill>
                  <a:srgbClr val="113F7C"/>
                </a:solidFill>
                <a:latin typeface="+mj-lt"/>
              </a:rPr>
              <a:t>No cooing technology available beyond that without significant RIB intensity losses!</a:t>
            </a:r>
            <a:r>
              <a:rPr lang="en-GB" sz="1400" dirty="0">
                <a:solidFill>
                  <a:srgbClr val="113F7C"/>
                </a:solidFill>
                <a:latin typeface="+mj-lt"/>
              </a:rPr>
              <a:t> </a:t>
            </a:r>
            <a:endParaRPr lang="en-GB" sz="1400" dirty="0" smtClean="0">
              <a:solidFill>
                <a:srgbClr val="113F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48959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Study: Towards 500 kW</a:t>
            </a:r>
            <a:endParaRPr lang="en-C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7729" y="558005"/>
            <a:ext cx="4246245" cy="273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4762499" y="3202732"/>
            <a:ext cx="3980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6922" indent="-136922">
              <a:buFontTx/>
              <a:buChar char="+"/>
            </a:pP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Heat 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gradients</a:t>
            </a:r>
          </a:p>
          <a:p>
            <a:pPr marL="136922" indent="-136922">
              <a:buFontTx/>
              <a:buChar char="+"/>
            </a:pP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Increased assembly vulnerability</a:t>
            </a:r>
            <a:endParaRPr lang="en-GB" sz="1200" dirty="0">
              <a:solidFill>
                <a:srgbClr val="002060"/>
              </a:solidFill>
              <a:latin typeface="+mj-lt"/>
            </a:endParaRPr>
          </a:p>
          <a:p>
            <a:pPr marL="136922" indent="-136922">
              <a:buFontTx/>
              <a:buChar char="+"/>
            </a:pP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Longer 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effusion times for less volatile species</a:t>
            </a:r>
          </a:p>
          <a:p>
            <a:pPr marL="136922" indent="-136922">
              <a:buFontTx/>
              <a:buChar char="+"/>
            </a:pP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Additional 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interlock systems</a:t>
            </a:r>
          </a:p>
          <a:p>
            <a:pPr marL="136922" indent="-136922">
              <a:buFontTx/>
              <a:buChar char="+"/>
            </a:pPr>
            <a:endParaRPr lang="en-GB" sz="1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920740" y="1430655"/>
            <a:ext cx="2089784" cy="1180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52" name="Rectangle 51"/>
          <p:cNvSpPr/>
          <p:nvPr/>
        </p:nvSpPr>
        <p:spPr>
          <a:xfrm>
            <a:off x="6600825" y="1508798"/>
            <a:ext cx="1409699" cy="1102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53" name="Rectangle 52"/>
          <p:cNvSpPr/>
          <p:nvPr/>
        </p:nvSpPr>
        <p:spPr>
          <a:xfrm>
            <a:off x="7258038" y="1565015"/>
            <a:ext cx="752486" cy="10461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54" name="TextBox 53"/>
          <p:cNvSpPr txBox="1"/>
          <p:nvPr/>
        </p:nvSpPr>
        <p:spPr>
          <a:xfrm>
            <a:off x="4762500" y="4023601"/>
            <a:ext cx="4057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2060"/>
                </a:solidFill>
                <a:latin typeface="+mj-lt"/>
                <a:cs typeface="Times New Roman"/>
              </a:rPr>
              <a:t>electron beam power from 100 kW to 500 kW </a:t>
            </a:r>
            <a:br>
              <a:rPr lang="en-GB" sz="1200" dirty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GB" sz="1200" dirty="0">
                <a:solidFill>
                  <a:srgbClr val="002060"/>
                </a:solidFill>
                <a:cs typeface="Times New Roman"/>
              </a:rPr>
              <a:t>→ </a:t>
            </a:r>
            <a:r>
              <a:rPr lang="en-GB" sz="1200" dirty="0" smtClean="0">
                <a:solidFill>
                  <a:srgbClr val="002060"/>
                </a:solidFill>
                <a:latin typeface="Calibri"/>
                <a:cs typeface="Times New Roman"/>
              </a:rPr>
              <a:t>≤</a:t>
            </a:r>
            <a:r>
              <a:rPr lang="en-GB" sz="1200" dirty="0" smtClean="0">
                <a:solidFill>
                  <a:srgbClr val="002060"/>
                </a:solidFill>
                <a:cs typeface="Times New Roman"/>
              </a:rPr>
              <a:t>2-fold </a:t>
            </a:r>
            <a:r>
              <a:rPr lang="en-GB" sz="1200" dirty="0">
                <a:solidFill>
                  <a:srgbClr val="002060"/>
                </a:solidFill>
                <a:cs typeface="Times New Roman"/>
              </a:rPr>
              <a:t>increase in exotic radioisotope </a:t>
            </a:r>
            <a:r>
              <a:rPr lang="en-GB" sz="1200" dirty="0" smtClean="0">
                <a:solidFill>
                  <a:srgbClr val="002060"/>
                </a:solidFill>
                <a:cs typeface="Times New Roman"/>
              </a:rPr>
              <a:t>yields</a:t>
            </a:r>
            <a:r>
              <a:rPr lang="en-GB" sz="1200" dirty="0">
                <a:solidFill>
                  <a:srgbClr val="002060"/>
                </a:solidFill>
                <a:latin typeface="+mj-lt"/>
                <a:cs typeface="Times New Roman"/>
              </a:rPr>
              <a:t/>
            </a:r>
            <a:br>
              <a:rPr lang="en-GB" sz="1200" dirty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GB" sz="1200" dirty="0">
                <a:solidFill>
                  <a:srgbClr val="002060"/>
                </a:solidFill>
                <a:latin typeface="+mj-lt"/>
                <a:cs typeface="Times New Roman"/>
              </a:rPr>
              <a:t>For comparison: </a:t>
            </a:r>
            <a:br>
              <a:rPr lang="en-GB" sz="1200" dirty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GB" sz="1200" dirty="0">
                <a:solidFill>
                  <a:srgbClr val="002060"/>
                </a:solidFill>
                <a:latin typeface="+mj-lt"/>
              </a:rPr>
              <a:t>x5 is a typical reach of any target / ion source development.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162478" y="913982"/>
            <a:ext cx="18909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rgbClr val="113F7C"/>
                </a:solidFill>
                <a:latin typeface="+mj-lt"/>
              </a:rPr>
              <a:t>≤ 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183930" y="843034"/>
            <a:ext cx="173354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88" dirty="0">
                <a:solidFill>
                  <a:srgbClr val="113F7C"/>
                </a:solidFill>
                <a:latin typeface="+mj-lt"/>
              </a:rPr>
              <a:t>!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274575" y="897701"/>
            <a:ext cx="18909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rgbClr val="113F7C"/>
                </a:solidFill>
                <a:latin typeface="+mj-lt"/>
              </a:rPr>
              <a:t>20 kW per target container</a:t>
            </a:r>
          </a:p>
        </p:txBody>
      </p:sp>
      <p:pic>
        <p:nvPicPr>
          <p:cNvPr id="1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646341"/>
            <a:ext cx="3802437" cy="423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Straight Arrow Connector 107"/>
          <p:cNvCxnSpPr/>
          <p:nvPr/>
        </p:nvCxnSpPr>
        <p:spPr>
          <a:xfrm flipH="1">
            <a:off x="2990257" y="1073269"/>
            <a:ext cx="278727" cy="421349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2896992" y="791121"/>
            <a:ext cx="14317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50" dirty="0">
                <a:solidFill>
                  <a:srgbClr val="002060"/>
                </a:solidFill>
                <a:latin typeface="+mj-lt"/>
              </a:rPr>
              <a:t>windowless liquid metal converter</a:t>
            </a:r>
          </a:p>
        </p:txBody>
      </p:sp>
      <p:cxnSp>
        <p:nvCxnSpPr>
          <p:cNvPr id="110" name="Straight Arrow Connector 109"/>
          <p:cNvCxnSpPr/>
          <p:nvPr/>
        </p:nvCxnSpPr>
        <p:spPr>
          <a:xfrm flipH="1">
            <a:off x="3312482" y="2083237"/>
            <a:ext cx="148478" cy="200711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2917802" y="1822499"/>
            <a:ext cx="14317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50" dirty="0">
                <a:solidFill>
                  <a:srgbClr val="002060"/>
                </a:solidFill>
                <a:latin typeface="+mj-lt"/>
              </a:rPr>
              <a:t>electron beam multi-spot scanning</a:t>
            </a:r>
          </a:p>
        </p:txBody>
      </p:sp>
      <p:sp>
        <p:nvSpPr>
          <p:cNvPr id="112" name="Oval 111"/>
          <p:cNvSpPr/>
          <p:nvPr/>
        </p:nvSpPr>
        <p:spPr>
          <a:xfrm>
            <a:off x="2757055" y="2172617"/>
            <a:ext cx="110728" cy="266360"/>
          </a:xfrm>
          <a:prstGeom prst="ellipse">
            <a:avLst/>
          </a:prstGeom>
          <a:solidFill>
            <a:schemeClr val="tx2"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13" name="Oval 112"/>
          <p:cNvSpPr/>
          <p:nvPr/>
        </p:nvSpPr>
        <p:spPr>
          <a:xfrm>
            <a:off x="2896992" y="2184047"/>
            <a:ext cx="110728" cy="266360"/>
          </a:xfrm>
          <a:prstGeom prst="ellipse">
            <a:avLst/>
          </a:prstGeom>
          <a:solidFill>
            <a:schemeClr val="tx2"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14" name="Oval 113"/>
          <p:cNvSpPr/>
          <p:nvPr/>
        </p:nvSpPr>
        <p:spPr>
          <a:xfrm>
            <a:off x="2646327" y="2461837"/>
            <a:ext cx="110728" cy="266360"/>
          </a:xfrm>
          <a:prstGeom prst="ellipse">
            <a:avLst/>
          </a:prstGeom>
          <a:solidFill>
            <a:schemeClr val="tx2"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15" name="Oval 114"/>
          <p:cNvSpPr/>
          <p:nvPr/>
        </p:nvSpPr>
        <p:spPr>
          <a:xfrm>
            <a:off x="2973906" y="2485056"/>
            <a:ext cx="110728" cy="266360"/>
          </a:xfrm>
          <a:prstGeom prst="ellipse">
            <a:avLst/>
          </a:prstGeom>
          <a:solidFill>
            <a:schemeClr val="tx2"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16" name="Oval 115"/>
          <p:cNvSpPr/>
          <p:nvPr/>
        </p:nvSpPr>
        <p:spPr>
          <a:xfrm>
            <a:off x="2646327" y="2868925"/>
            <a:ext cx="110728" cy="266360"/>
          </a:xfrm>
          <a:prstGeom prst="ellipse">
            <a:avLst/>
          </a:prstGeom>
          <a:solidFill>
            <a:schemeClr val="tx2"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17" name="Oval 116"/>
          <p:cNvSpPr/>
          <p:nvPr/>
        </p:nvSpPr>
        <p:spPr>
          <a:xfrm>
            <a:off x="2973906" y="2829337"/>
            <a:ext cx="110728" cy="266360"/>
          </a:xfrm>
          <a:prstGeom prst="ellipse">
            <a:avLst/>
          </a:prstGeom>
          <a:solidFill>
            <a:schemeClr val="tx2"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cxnSp>
        <p:nvCxnSpPr>
          <p:cNvPr id="118" name="Straight Arrow Connector 117"/>
          <p:cNvCxnSpPr/>
          <p:nvPr/>
        </p:nvCxnSpPr>
        <p:spPr>
          <a:xfrm flipH="1">
            <a:off x="2931294" y="2328657"/>
            <a:ext cx="626536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 flipH="1">
            <a:off x="2798883" y="2300082"/>
            <a:ext cx="628650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flipH="1">
            <a:off x="3030116" y="2617532"/>
            <a:ext cx="567000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 flipH="1">
            <a:off x="2693510" y="2578688"/>
            <a:ext cx="628650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flipH="1">
            <a:off x="2706263" y="3002105"/>
            <a:ext cx="628650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 flipH="1">
            <a:off x="3030116" y="2962517"/>
            <a:ext cx="567000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743519" y="3133243"/>
            <a:ext cx="110728" cy="266360"/>
          </a:xfrm>
          <a:prstGeom prst="ellipse">
            <a:avLst/>
          </a:prstGeom>
          <a:solidFill>
            <a:schemeClr val="tx2"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25" name="Oval 124"/>
          <p:cNvSpPr/>
          <p:nvPr/>
        </p:nvSpPr>
        <p:spPr>
          <a:xfrm>
            <a:off x="2891393" y="3108598"/>
            <a:ext cx="110728" cy="266360"/>
          </a:xfrm>
          <a:prstGeom prst="ellipse">
            <a:avLst/>
          </a:prstGeom>
          <a:solidFill>
            <a:schemeClr val="tx2"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cxnSp>
        <p:nvCxnSpPr>
          <p:cNvPr id="126" name="Straight Arrow Connector 125"/>
          <p:cNvCxnSpPr/>
          <p:nvPr/>
        </p:nvCxnSpPr>
        <p:spPr>
          <a:xfrm flipH="1">
            <a:off x="2793526" y="3266423"/>
            <a:ext cx="628650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flipH="1">
            <a:off x="2948949" y="3236063"/>
            <a:ext cx="640071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>
            <a:off x="1134725" y="1336872"/>
            <a:ext cx="698195" cy="765721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09134" y="969240"/>
            <a:ext cx="12565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rgbClr val="002060"/>
                </a:solidFill>
                <a:latin typeface="+mj-lt"/>
              </a:rPr>
              <a:t>multiple horizontal target containers</a:t>
            </a:r>
          </a:p>
        </p:txBody>
      </p:sp>
      <p:cxnSp>
        <p:nvCxnSpPr>
          <p:cNvPr id="130" name="Straight Arrow Connector 129"/>
          <p:cNvCxnSpPr/>
          <p:nvPr/>
        </p:nvCxnSpPr>
        <p:spPr>
          <a:xfrm flipV="1">
            <a:off x="1270607" y="2734591"/>
            <a:ext cx="395711" cy="836977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619618" y="3488321"/>
            <a:ext cx="12565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rgbClr val="002060"/>
                </a:solidFill>
                <a:latin typeface="+mj-lt"/>
              </a:rPr>
              <a:t>common </a:t>
            </a:r>
            <a:br>
              <a:rPr lang="en-GB" sz="1050" dirty="0">
                <a:solidFill>
                  <a:srgbClr val="002060"/>
                </a:solidFill>
                <a:latin typeface="+mj-lt"/>
              </a:rPr>
            </a:br>
            <a:r>
              <a:rPr lang="en-GB" sz="1050" dirty="0">
                <a:solidFill>
                  <a:srgbClr val="002060"/>
                </a:solidFill>
                <a:latin typeface="+mj-lt"/>
              </a:rPr>
              <a:t>transfer line</a:t>
            </a:r>
          </a:p>
        </p:txBody>
      </p:sp>
      <p:cxnSp>
        <p:nvCxnSpPr>
          <p:cNvPr id="132" name="Straight Arrow Connector 131"/>
          <p:cNvCxnSpPr/>
          <p:nvPr/>
        </p:nvCxnSpPr>
        <p:spPr>
          <a:xfrm flipV="1">
            <a:off x="1951435" y="4028768"/>
            <a:ext cx="0" cy="410331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1191136" y="4275545"/>
            <a:ext cx="1438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rgbClr val="002060"/>
                </a:solidFill>
                <a:latin typeface="+mj-lt"/>
              </a:rPr>
              <a:t>target + </a:t>
            </a:r>
            <a:br>
              <a:rPr lang="en-GB" sz="1050" dirty="0">
                <a:solidFill>
                  <a:srgbClr val="002060"/>
                </a:solidFill>
                <a:latin typeface="+mj-lt"/>
              </a:rPr>
            </a:br>
            <a:r>
              <a:rPr lang="en-GB" sz="1050" dirty="0">
                <a:solidFill>
                  <a:srgbClr val="002060"/>
                </a:solidFill>
                <a:latin typeface="+mj-lt"/>
              </a:rPr>
              <a:t>transfer line heating</a:t>
            </a:r>
            <a:br>
              <a:rPr lang="en-GB" sz="1050" dirty="0">
                <a:solidFill>
                  <a:srgbClr val="002060"/>
                </a:solidFill>
                <a:latin typeface="+mj-lt"/>
              </a:rPr>
            </a:br>
            <a:r>
              <a:rPr lang="en-GB" sz="1050" dirty="0">
                <a:solidFill>
                  <a:srgbClr val="002060"/>
                </a:solidFill>
                <a:latin typeface="+mj-lt"/>
              </a:rPr>
              <a:t>challenging</a:t>
            </a:r>
          </a:p>
        </p:txBody>
      </p:sp>
      <p:cxnSp>
        <p:nvCxnSpPr>
          <p:cNvPr id="134" name="Straight Arrow Connector 133"/>
          <p:cNvCxnSpPr/>
          <p:nvPr/>
        </p:nvCxnSpPr>
        <p:spPr>
          <a:xfrm>
            <a:off x="907978" y="2116581"/>
            <a:ext cx="300135" cy="618010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476250" y="1844608"/>
            <a:ext cx="12565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rgbClr val="002060"/>
                </a:solidFill>
                <a:latin typeface="+mj-lt"/>
              </a:rPr>
              <a:t>ion source</a:t>
            </a:r>
          </a:p>
        </p:txBody>
      </p:sp>
      <p:cxnSp>
        <p:nvCxnSpPr>
          <p:cNvPr id="136" name="Straight Arrow Connector 135"/>
          <p:cNvCxnSpPr/>
          <p:nvPr/>
        </p:nvCxnSpPr>
        <p:spPr>
          <a:xfrm>
            <a:off x="2032673" y="1859283"/>
            <a:ext cx="185258" cy="776819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1697340" y="1461394"/>
            <a:ext cx="12565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rgbClr val="002060"/>
                </a:solidFill>
                <a:latin typeface="+mj-lt"/>
              </a:rPr>
              <a:t>multiple </a:t>
            </a:r>
            <a:br>
              <a:rPr lang="en-GB" sz="1050" dirty="0">
                <a:solidFill>
                  <a:srgbClr val="002060"/>
                </a:solidFill>
                <a:latin typeface="+mj-lt"/>
              </a:rPr>
            </a:br>
            <a:r>
              <a:rPr lang="en-GB" sz="1050" dirty="0">
                <a:solidFill>
                  <a:srgbClr val="002060"/>
                </a:solidFill>
                <a:latin typeface="+mj-lt"/>
              </a:rPr>
              <a:t>transfer lines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76250" y="610508"/>
            <a:ext cx="8230953" cy="4302124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0" name="TextBox 49"/>
          <p:cNvSpPr txBox="1"/>
          <p:nvPr/>
        </p:nvSpPr>
        <p:spPr>
          <a:xfrm>
            <a:off x="255058" y="2211955"/>
            <a:ext cx="85299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13F7C"/>
                </a:solidFill>
                <a:latin typeface="Times New Roman"/>
                <a:cs typeface="Times New Roman"/>
              </a:rPr>
              <a:t>→ </a:t>
            </a:r>
            <a:r>
              <a:rPr lang="en-GB" b="1" dirty="0" err="1" smtClean="0">
                <a:solidFill>
                  <a:srgbClr val="113F7C"/>
                </a:solidFill>
              </a:rPr>
              <a:t>P</a:t>
            </a:r>
            <a:r>
              <a:rPr lang="en-GB" b="1" baseline="-25000" dirty="0" err="1" smtClean="0">
                <a:solidFill>
                  <a:srgbClr val="113F7C"/>
                </a:solidFill>
              </a:rPr>
              <a:t>e</a:t>
            </a:r>
            <a:r>
              <a:rPr lang="en-GB" b="1" dirty="0" smtClean="0">
                <a:solidFill>
                  <a:srgbClr val="113F7C"/>
                </a:solidFill>
              </a:rPr>
              <a:t> </a:t>
            </a:r>
            <a:r>
              <a:rPr lang="en-GB" b="1" dirty="0" smtClean="0">
                <a:solidFill>
                  <a:srgbClr val="113F7C"/>
                </a:solidFill>
                <a:latin typeface="Calibri"/>
              </a:rPr>
              <a:t>≤</a:t>
            </a:r>
            <a:r>
              <a:rPr lang="en-GB" b="1" dirty="0" smtClean="0">
                <a:solidFill>
                  <a:srgbClr val="113F7C"/>
                </a:solidFill>
              </a:rPr>
              <a:t> 100 kW</a:t>
            </a:r>
          </a:p>
          <a:p>
            <a:pPr algn="ctr"/>
            <a:r>
              <a:rPr lang="en-GB" b="1" dirty="0">
                <a:solidFill>
                  <a:srgbClr val="113F7C"/>
                </a:solidFill>
              </a:rPr>
              <a:t>Postpone </a:t>
            </a:r>
            <a:r>
              <a:rPr lang="en-GB" b="1" dirty="0" smtClean="0">
                <a:solidFill>
                  <a:srgbClr val="113F7C"/>
                </a:solidFill>
              </a:rPr>
              <a:t>resource-intense </a:t>
            </a:r>
            <a:r>
              <a:rPr lang="en-GB" b="1" dirty="0">
                <a:solidFill>
                  <a:srgbClr val="113F7C"/>
                </a:solidFill>
              </a:rPr>
              <a:t>implementation of </a:t>
            </a:r>
            <a:r>
              <a:rPr lang="en-GB" b="1" dirty="0" smtClean="0">
                <a:solidFill>
                  <a:srgbClr val="113F7C"/>
                </a:solidFill>
              </a:rPr>
              <a:t>500 kW converter and target capabilities</a:t>
            </a:r>
            <a:r>
              <a:rPr lang="en-GB" b="1" dirty="0">
                <a:solidFill>
                  <a:srgbClr val="113F7C"/>
                </a:solidFill>
              </a:rPr>
              <a:t>.</a:t>
            </a:r>
          </a:p>
          <a:p>
            <a:pPr algn="ctr"/>
            <a:endParaRPr lang="en-GB" b="1" dirty="0" smtClean="0">
              <a:solidFill>
                <a:srgbClr val="113F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6" grpId="0" animBg="1"/>
      <p:bldP spid="52" grpId="0" animBg="1"/>
      <p:bldP spid="52" grpId="1" animBg="1"/>
      <p:bldP spid="53" grpId="0" animBg="1"/>
      <p:bldP spid="53" grpId="1" animBg="1"/>
      <p:bldP spid="54" grpId="0"/>
      <p:bldP spid="48" grpId="0" animBg="1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z="1800" dirty="0" smtClean="0"/>
              <a:t>Development </a:t>
            </a:r>
            <a:r>
              <a:rPr lang="en-US" sz="1800" dirty="0"/>
              <a:t>of </a:t>
            </a:r>
            <a:r>
              <a:rPr lang="en-US" sz="1800" dirty="0" smtClean="0"/>
              <a:t>Requirements and </a:t>
            </a:r>
            <a:r>
              <a:rPr lang="en-US" sz="1800" dirty="0"/>
              <a:t>Concepts</a:t>
            </a:r>
            <a:endParaRPr lang="en-CA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186086" y="596893"/>
            <a:ext cx="501207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</a:rPr>
              <a:t>Process and design development driven by: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002060"/>
                </a:solidFill>
              </a:rPr>
              <a:t>Operational model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2060"/>
                </a:solidFill>
              </a:rPr>
              <a:t>S</a:t>
            </a:r>
            <a:r>
              <a:rPr lang="en-GB" sz="1400" dirty="0" smtClean="0">
                <a:solidFill>
                  <a:srgbClr val="002060"/>
                </a:solidFill>
              </a:rPr>
              <a:t>chedule </a:t>
            </a:r>
            <a:r>
              <a:rPr lang="en-GB" sz="1400" dirty="0">
                <a:solidFill>
                  <a:srgbClr val="002060"/>
                </a:solidFill>
              </a:rPr>
              <a:t>and budget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002060"/>
                </a:solidFill>
              </a:rPr>
              <a:t>Maximum </a:t>
            </a:r>
            <a:r>
              <a:rPr lang="en-GB" sz="1400" dirty="0">
                <a:solidFill>
                  <a:srgbClr val="002060"/>
                </a:solidFill>
              </a:rPr>
              <a:t>RIB intensity, diversity, </a:t>
            </a:r>
            <a:r>
              <a:rPr lang="en-GB" sz="1400" dirty="0" smtClean="0">
                <a:solidFill>
                  <a:srgbClr val="002060"/>
                </a:solidFill>
              </a:rPr>
              <a:t>purity, reliability</a:t>
            </a:r>
            <a:endParaRPr lang="en-GB" sz="1400" dirty="0">
              <a:solidFill>
                <a:srgbClr val="002060"/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2060"/>
                </a:solidFill>
              </a:rPr>
              <a:t>D</a:t>
            </a:r>
            <a:r>
              <a:rPr lang="en-GB" sz="1400" dirty="0" smtClean="0">
                <a:solidFill>
                  <a:srgbClr val="002060"/>
                </a:solidFill>
              </a:rPr>
              <a:t>evelopment flexibility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002060"/>
                </a:solidFill>
              </a:rPr>
              <a:t>Choosing state-of-the art technology and applying lessens learnt in ISAC and other facilities</a:t>
            </a:r>
          </a:p>
          <a:p>
            <a:endParaRPr lang="en-GB" sz="1400" dirty="0" smtClean="0">
              <a:solidFill>
                <a:srgbClr val="002060"/>
              </a:solidFill>
            </a:endParaRPr>
          </a:p>
          <a:p>
            <a:pPr marL="171450" indent="-171450">
              <a:spcAft>
                <a:spcPts val="600"/>
              </a:spcAft>
              <a:buFont typeface="Calibri" panose="020F0502020204030204" pitchFamily="34" charset="0"/>
              <a:buChar char="→"/>
            </a:pPr>
            <a:r>
              <a:rPr lang="en-GB" sz="1400" dirty="0" err="1" smtClean="0">
                <a:solidFill>
                  <a:srgbClr val="002060"/>
                </a:solidFill>
              </a:rPr>
              <a:t>E</a:t>
            </a:r>
            <a:r>
              <a:rPr lang="en-GB" sz="1400" baseline="-25000" dirty="0" err="1" smtClean="0">
                <a:solidFill>
                  <a:srgbClr val="002060"/>
                </a:solidFill>
              </a:rPr>
              <a:t>e</a:t>
            </a:r>
            <a:r>
              <a:rPr lang="en-GB" sz="1400" baseline="-25000" dirty="0" smtClean="0">
                <a:solidFill>
                  <a:srgbClr val="002060"/>
                </a:solidFill>
              </a:rPr>
              <a:t> </a:t>
            </a:r>
            <a:r>
              <a:rPr lang="en-GB" sz="1400" dirty="0" smtClean="0">
                <a:solidFill>
                  <a:srgbClr val="002060"/>
                </a:solidFill>
              </a:rPr>
              <a:t>= 35 MeV (saturation of fission rate)</a:t>
            </a:r>
          </a:p>
          <a:p>
            <a:pPr marL="171450" indent="-171450">
              <a:spcAft>
                <a:spcPts val="600"/>
              </a:spcAft>
              <a:buFont typeface="Calibri" panose="020F0502020204030204" pitchFamily="34" charset="0"/>
              <a:buChar char="→"/>
            </a:pPr>
            <a:r>
              <a:rPr lang="en-GB" sz="1400" dirty="0" err="1" smtClean="0">
                <a:solidFill>
                  <a:srgbClr val="002060"/>
                </a:solidFill>
              </a:rPr>
              <a:t>P</a:t>
            </a:r>
            <a:r>
              <a:rPr lang="en-GB" sz="1400" baseline="-25000" dirty="0" err="1" smtClean="0">
                <a:solidFill>
                  <a:srgbClr val="002060"/>
                </a:solidFill>
              </a:rPr>
              <a:t>e</a:t>
            </a:r>
            <a:r>
              <a:rPr lang="en-GB" sz="1400" dirty="0" smtClean="0">
                <a:solidFill>
                  <a:srgbClr val="002060"/>
                </a:solidFill>
              </a:rPr>
              <a:t> ≤ 100 kW (no technology for efficient use of higher power available, shielding designed for 500 kW)</a:t>
            </a:r>
          </a:p>
          <a:p>
            <a:pPr marL="171450" indent="-171450">
              <a:spcAft>
                <a:spcPts val="600"/>
              </a:spcAft>
              <a:buFont typeface="Calibri" panose="020F0502020204030204" pitchFamily="34" charset="0"/>
              <a:buChar char="→"/>
            </a:pPr>
            <a:r>
              <a:rPr lang="en-GB" sz="1400" dirty="0" smtClean="0">
                <a:solidFill>
                  <a:srgbClr val="002060"/>
                </a:solidFill>
              </a:rPr>
              <a:t>mechanical part of target exchange in </a:t>
            </a:r>
            <a:r>
              <a:rPr lang="en-GB" sz="1400" dirty="0">
                <a:solidFill>
                  <a:srgbClr val="002060"/>
                </a:solidFill>
              </a:rPr>
              <a:t>≤ </a:t>
            </a:r>
            <a:r>
              <a:rPr lang="en-GB" sz="1400" dirty="0" smtClean="0">
                <a:solidFill>
                  <a:srgbClr val="002060"/>
                </a:solidFill>
              </a:rPr>
              <a:t>24 h → target exchange in station not in hot cell, maximum fraction of process load in main control room</a:t>
            </a:r>
          </a:p>
          <a:p>
            <a:pPr marL="171450" indent="-171450">
              <a:spcAft>
                <a:spcPts val="600"/>
              </a:spcAft>
              <a:buFont typeface="Calibri" panose="020F0502020204030204" pitchFamily="34" charset="0"/>
              <a:buChar char="→"/>
            </a:pPr>
            <a:r>
              <a:rPr lang="en-GB" sz="1400" dirty="0" smtClean="0">
                <a:solidFill>
                  <a:srgbClr val="002060"/>
                </a:solidFill>
              </a:rPr>
              <a:t>pre-conditioned </a:t>
            </a:r>
            <a:r>
              <a:rPr lang="en-GB" sz="1400" dirty="0">
                <a:solidFill>
                  <a:srgbClr val="002060"/>
                </a:solidFill>
              </a:rPr>
              <a:t>h</a:t>
            </a:r>
            <a:r>
              <a:rPr lang="en-GB" sz="1400" dirty="0" smtClean="0">
                <a:solidFill>
                  <a:srgbClr val="002060"/>
                </a:solidFill>
              </a:rPr>
              <a:t>ermetic target vessel and target acceptance stand (TISA) to approach 95% target assembly reliability (from top level requirement)</a:t>
            </a:r>
          </a:p>
          <a:p>
            <a:pPr marL="171450" indent="-171450">
              <a:spcAft>
                <a:spcPts val="600"/>
              </a:spcAft>
              <a:buFont typeface="Calibri" panose="020F0502020204030204" pitchFamily="34" charset="0"/>
              <a:buChar char="→"/>
            </a:pPr>
            <a:r>
              <a:rPr lang="en-GB" sz="1400" dirty="0" smtClean="0">
                <a:solidFill>
                  <a:srgbClr val="002060"/>
                </a:solidFill>
              </a:rPr>
              <a:t>… </a:t>
            </a:r>
          </a:p>
        </p:txBody>
      </p:sp>
      <p:pic>
        <p:nvPicPr>
          <p:cNvPr id="57" name="Picture 2" descr="C:\Users\gottberg\Desktop\Mass Attenuatio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2671" y="270481"/>
            <a:ext cx="3661070" cy="255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gottberg\Desktop\2014-04-10_Alex_Half-lives\ARIEL 35 MeV on UCx per 10 kW 50 cm3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20180" y="2827020"/>
            <a:ext cx="3390760" cy="214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4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Towards a &gt; 2 kW ARIEL Electron-to-Gamma Converter</a:t>
            </a:r>
            <a:endParaRPr lang="en-CA" dirty="0"/>
          </a:p>
        </p:txBody>
      </p:sp>
      <p:sp>
        <p:nvSpPr>
          <p:cNvPr id="18" name="TextBox 17"/>
          <p:cNvSpPr txBox="1"/>
          <p:nvPr/>
        </p:nvSpPr>
        <p:spPr>
          <a:xfrm>
            <a:off x="209643" y="557136"/>
            <a:ext cx="2889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002060"/>
                </a:solidFill>
                <a:latin typeface="+mj-lt"/>
              </a:rPr>
              <a:t>Solid Trench-Type Converter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9641" y="3597826"/>
            <a:ext cx="3327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high-Z primary converter layer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effective thickness: 0.5 S</a:t>
            </a:r>
            <a:r>
              <a:rPr lang="en-GB" sz="1200" baseline="-25000" dirty="0" smtClean="0">
                <a:solidFill>
                  <a:srgbClr val="002060"/>
                </a:solidFill>
                <a:latin typeface="+mj-lt"/>
              </a:rPr>
              <a:t>0</a:t>
            </a:r>
            <a:endParaRPr lang="en-GB" sz="1200" dirty="0" smtClean="0">
              <a:solidFill>
                <a:srgbClr val="002060"/>
              </a:solidFill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vertical </a:t>
            </a:r>
            <a:r>
              <a:rPr lang="en-US" sz="1200" dirty="0" err="1" smtClean="0">
                <a:solidFill>
                  <a:srgbClr val="002060"/>
                </a:solidFill>
                <a:latin typeface="+mj-lt"/>
              </a:rPr>
              <a:t>UC</a:t>
            </a:r>
            <a:r>
              <a:rPr lang="en-US" sz="1200" baseline="-25000" dirty="0" err="1" smtClean="0">
                <a:solidFill>
                  <a:srgbClr val="002060"/>
                </a:solidFill>
                <a:latin typeface="+mj-lt"/>
              </a:rPr>
              <a:t>x</a:t>
            </a: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 container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rgbClr val="002060"/>
                </a:solidFill>
              </a:rPr>
              <a:t>vertically scanned e</a:t>
            </a: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lectron beam</a:t>
            </a:r>
            <a:endParaRPr lang="en-US" sz="1200" dirty="0">
              <a:solidFill>
                <a:srgbClr val="002060"/>
              </a:solidFill>
              <a:latin typeface="+mj-lt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</a:rPr>
              <a:t>minimize distance converter-target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</a:rPr>
              <a:t>limit target thickness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3317296" y="619435"/>
            <a:ext cx="0" cy="4270160"/>
          </a:xfrm>
          <a:prstGeom prst="line">
            <a:avLst/>
          </a:prstGeom>
          <a:ln>
            <a:solidFill>
              <a:srgbClr val="113F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412053" y="2747609"/>
            <a:ext cx="26083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Full primary electron absorption: </a:t>
            </a:r>
          </a:p>
          <a:p>
            <a:pPr lvl="0"/>
            <a:endParaRPr lang="en-US" sz="1200" dirty="0" smtClean="0">
              <a:solidFill>
                <a:srgbClr val="002060"/>
              </a:solidFill>
              <a:latin typeface="+mj-lt"/>
            </a:endParaRPr>
          </a:p>
          <a:p>
            <a:pPr>
              <a:tabLst>
                <a:tab pos="182563" algn="l"/>
              </a:tabLst>
            </a:pPr>
            <a:r>
              <a:rPr lang="en-GB" sz="1200" b="1" dirty="0" smtClean="0">
                <a:solidFill>
                  <a:srgbClr val="002060"/>
                </a:solidFill>
                <a:latin typeface="+mj-lt"/>
                <a:cs typeface="Times New Roman"/>
              </a:rPr>
              <a:t>→	beam power limit </a:t>
            </a:r>
            <a:br>
              <a:rPr lang="en-GB" sz="1200" b="1" dirty="0" smtClean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GB" sz="1200" b="1" dirty="0" smtClean="0">
                <a:solidFill>
                  <a:srgbClr val="002060"/>
                </a:solidFill>
                <a:latin typeface="+mj-lt"/>
                <a:cs typeface="Times New Roman"/>
              </a:rPr>
              <a:t>	for solid converter:  </a:t>
            </a:r>
            <a:br>
              <a:rPr lang="en-GB" sz="1200" b="1" dirty="0" smtClean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GB" sz="1200" b="1" dirty="0" smtClean="0">
                <a:solidFill>
                  <a:srgbClr val="002060"/>
                </a:solidFill>
                <a:latin typeface="+mj-lt"/>
                <a:cs typeface="Times New Roman"/>
              </a:rPr>
              <a:t>	30 - 100 kW </a:t>
            </a:r>
            <a:br>
              <a:rPr lang="en-GB" sz="1200" b="1" dirty="0" smtClean="0">
                <a:solidFill>
                  <a:srgbClr val="002060"/>
                </a:solidFill>
                <a:latin typeface="+mj-lt"/>
                <a:cs typeface="Times New Roman"/>
              </a:rPr>
            </a:br>
            <a:r>
              <a:rPr lang="en-GB" sz="1200" b="1" dirty="0" smtClean="0">
                <a:solidFill>
                  <a:srgbClr val="002060"/>
                </a:solidFill>
                <a:latin typeface="+mj-lt"/>
                <a:cs typeface="Times New Roman"/>
              </a:rPr>
              <a:t>	(subject to tests)</a:t>
            </a:r>
          </a:p>
          <a:p>
            <a:pPr>
              <a:tabLst>
                <a:tab pos="182563" algn="l"/>
              </a:tabLst>
            </a:pPr>
            <a:endParaRPr lang="en-GB" sz="1200" b="1" dirty="0">
              <a:solidFill>
                <a:srgbClr val="002060"/>
              </a:solidFill>
              <a:latin typeface="+mj-lt"/>
              <a:cs typeface="Times New Roman"/>
            </a:endParaRPr>
          </a:p>
          <a:p>
            <a:pPr marL="180975" indent="-180975">
              <a:tabLst>
                <a:tab pos="182563" algn="l"/>
              </a:tabLst>
            </a:pPr>
            <a:r>
              <a:rPr lang="en-GB" sz="1200" b="1" dirty="0">
                <a:solidFill>
                  <a:srgbClr val="002060"/>
                </a:solidFill>
                <a:cs typeface="Times New Roman"/>
              </a:rPr>
              <a:t>→	</a:t>
            </a:r>
            <a:r>
              <a:rPr lang="en-GB" sz="1200" b="1" dirty="0" smtClean="0">
                <a:solidFill>
                  <a:srgbClr val="002060"/>
                </a:solidFill>
                <a:cs typeface="Times New Roman"/>
              </a:rPr>
              <a:t>15% of beam power deposited in target </a:t>
            </a:r>
            <a:r>
              <a:rPr lang="en-GB" sz="1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→ </a:t>
            </a:r>
            <a:r>
              <a:rPr lang="en-GB" sz="1200" b="1" dirty="0" smtClean="0">
                <a:solidFill>
                  <a:srgbClr val="002060"/>
                </a:solidFill>
                <a:cs typeface="Times New Roman"/>
              </a:rPr>
              <a:t>beam power limit for target </a:t>
            </a:r>
            <a:r>
              <a:rPr lang="en-GB" sz="1200" b="1" dirty="0" smtClean="0">
                <a:solidFill>
                  <a:srgbClr val="002060"/>
                </a:solidFill>
                <a:latin typeface="+mj-lt"/>
                <a:cs typeface="Times New Roman"/>
              </a:rPr>
              <a:t>≈ 80 kW</a:t>
            </a:r>
            <a:endParaRPr lang="en-GB" sz="1200" b="1" dirty="0">
              <a:solidFill>
                <a:srgbClr val="002060"/>
              </a:solidFill>
              <a:latin typeface="+mj-lt"/>
              <a:cs typeface="Times New Roman"/>
            </a:endParaRPr>
          </a:p>
          <a:p>
            <a:pPr>
              <a:tabLst>
                <a:tab pos="182563" algn="l"/>
              </a:tabLst>
            </a:pPr>
            <a:endParaRPr lang="en-GB" sz="1200" b="1" dirty="0" smtClean="0">
              <a:solidFill>
                <a:srgbClr val="002060"/>
              </a:solidFill>
              <a:latin typeface="+mj-lt"/>
              <a:cs typeface="Times New Roman"/>
            </a:endParaRPr>
          </a:p>
        </p:txBody>
      </p:sp>
      <p:pic>
        <p:nvPicPr>
          <p:cNvPr id="22" name="Picture 2" descr="untitl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397" y="546847"/>
            <a:ext cx="2707850" cy="226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 descr="untitled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3331" y="2844521"/>
            <a:ext cx="2723969" cy="226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696" t="-6399" b="-9066"/>
          <a:stretch/>
        </p:blipFill>
        <p:spPr bwMode="auto">
          <a:xfrm>
            <a:off x="103596" y="773448"/>
            <a:ext cx="2951356" cy="27957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7" name="Right Arrow 26"/>
          <p:cNvSpPr/>
          <p:nvPr/>
        </p:nvSpPr>
        <p:spPr>
          <a:xfrm flipH="1">
            <a:off x="2421400" y="1454262"/>
            <a:ext cx="545372" cy="1248568"/>
          </a:xfrm>
          <a:prstGeom prst="rightArrow">
            <a:avLst>
              <a:gd name="adj1" fmla="val 84262"/>
              <a:gd name="adj2" fmla="val 51062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100">
              <a:solidFill>
                <a:srgbClr val="113F7C"/>
              </a:solidFill>
              <a:latin typeface="+mj-lt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746273" y="1059342"/>
            <a:ext cx="0" cy="255037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850903" y="1186860"/>
            <a:ext cx="0" cy="255037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968613" y="1275538"/>
            <a:ext cx="0" cy="255037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086322" y="1383438"/>
            <a:ext cx="0" cy="255037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2197492" y="1484195"/>
            <a:ext cx="0" cy="255037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316427" y="1572872"/>
            <a:ext cx="0" cy="255037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25229" y="1689421"/>
            <a:ext cx="0" cy="255037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Box 57"/>
          <p:cNvSpPr txBox="1">
            <a:spLocks noChangeArrowheads="1"/>
          </p:cNvSpPr>
          <p:nvPr/>
        </p:nvSpPr>
        <p:spPr bwMode="auto">
          <a:xfrm rot="2566535">
            <a:off x="1740633" y="1043909"/>
            <a:ext cx="965251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dirty="0" smtClean="0">
                <a:solidFill>
                  <a:srgbClr val="002060"/>
                </a:solidFill>
                <a:latin typeface="+mj-lt"/>
              </a:rPr>
              <a:t>water cooling</a:t>
            </a:r>
            <a:endParaRPr lang="en-US" sz="11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06703" y="1796976"/>
            <a:ext cx="6656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514843"/>
                </a:solidFill>
                <a:latin typeface="+mj-lt"/>
              </a:rPr>
              <a:t>e</a:t>
            </a:r>
            <a:r>
              <a:rPr lang="en-GB" sz="1100" b="1" baseline="30000" dirty="0" smtClean="0">
                <a:solidFill>
                  <a:srgbClr val="514843"/>
                </a:solidFill>
                <a:latin typeface="+mj-lt"/>
              </a:rPr>
              <a:t>-</a:t>
            </a:r>
            <a:endParaRPr lang="en-GB" sz="1100" b="1" dirty="0" smtClean="0">
              <a:solidFill>
                <a:srgbClr val="514843"/>
              </a:solidFill>
              <a:latin typeface="+mj-lt"/>
            </a:endParaRPr>
          </a:p>
          <a:p>
            <a:pPr algn="ctr"/>
            <a:r>
              <a:rPr lang="en-GB" sz="1100" b="1" dirty="0" smtClean="0">
                <a:solidFill>
                  <a:srgbClr val="514843"/>
                </a:solidFill>
                <a:latin typeface="+mj-lt"/>
              </a:rPr>
              <a:t>8 x 45 mm</a:t>
            </a:r>
          </a:p>
        </p:txBody>
      </p:sp>
      <p:sp>
        <p:nvSpPr>
          <p:cNvPr id="37" name="Text Box 57"/>
          <p:cNvSpPr txBox="1">
            <a:spLocks noChangeArrowheads="1"/>
          </p:cNvSpPr>
          <p:nvPr/>
        </p:nvSpPr>
        <p:spPr bwMode="auto">
          <a:xfrm rot="393916">
            <a:off x="684799" y="3131600"/>
            <a:ext cx="1217175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dirty="0" smtClean="0">
                <a:solidFill>
                  <a:srgbClr val="002060"/>
                </a:solidFill>
                <a:latin typeface="+mj-lt"/>
              </a:rPr>
              <a:t>Al cooling body</a:t>
            </a:r>
            <a:endParaRPr lang="en-US" sz="1100" dirty="0">
              <a:solidFill>
                <a:srgbClr val="002060"/>
              </a:solidFill>
              <a:latin typeface="+mj-lt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305180" y="1120367"/>
            <a:ext cx="0" cy="1773032"/>
          </a:xfrm>
          <a:prstGeom prst="straightConnector1">
            <a:avLst/>
          </a:prstGeom>
          <a:ln>
            <a:solidFill>
              <a:srgbClr val="113F7C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 Box 57"/>
          <p:cNvSpPr txBox="1">
            <a:spLocks noChangeArrowheads="1"/>
          </p:cNvSpPr>
          <p:nvPr/>
        </p:nvSpPr>
        <p:spPr bwMode="auto">
          <a:xfrm rot="16200000">
            <a:off x="-398503" y="1802462"/>
            <a:ext cx="1217175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dirty="0" smtClean="0">
                <a:solidFill>
                  <a:srgbClr val="002060"/>
                </a:solidFill>
                <a:latin typeface="+mj-lt"/>
              </a:rPr>
              <a:t>5 cm</a:t>
            </a:r>
            <a:endParaRPr lang="en-US" sz="11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0" name="Text Box 57"/>
          <p:cNvSpPr txBox="1">
            <a:spLocks noChangeArrowheads="1"/>
          </p:cNvSpPr>
          <p:nvPr/>
        </p:nvSpPr>
        <p:spPr bwMode="auto">
          <a:xfrm>
            <a:off x="1525183" y="3160263"/>
            <a:ext cx="1560512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100" dirty="0" smtClean="0">
                <a:solidFill>
                  <a:srgbClr val="002060"/>
                </a:solidFill>
                <a:latin typeface="+mj-lt"/>
              </a:rPr>
              <a:t>high-Z</a:t>
            </a:r>
            <a:br>
              <a:rPr lang="en-US" sz="1100" dirty="0" smtClean="0">
                <a:solidFill>
                  <a:srgbClr val="002060"/>
                </a:solidFill>
                <a:latin typeface="+mj-lt"/>
              </a:rPr>
            </a:br>
            <a:r>
              <a:rPr lang="en-US" sz="1100" dirty="0" smtClean="0">
                <a:solidFill>
                  <a:srgbClr val="002060"/>
                </a:solidFill>
                <a:latin typeface="+mj-lt"/>
              </a:rPr>
              <a:t>primary converter</a:t>
            </a:r>
            <a:endParaRPr lang="en-US" sz="1100" dirty="0">
              <a:solidFill>
                <a:srgbClr val="002060"/>
              </a:solidFill>
              <a:latin typeface="+mj-lt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2522907" y="2566353"/>
            <a:ext cx="200922" cy="593910"/>
          </a:xfrm>
          <a:prstGeom prst="straightConnector1">
            <a:avLst/>
          </a:prstGeom>
          <a:ln>
            <a:solidFill>
              <a:srgbClr val="113F7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Box 57"/>
          <p:cNvSpPr txBox="1">
            <a:spLocks noChangeArrowheads="1"/>
          </p:cNvSpPr>
          <p:nvPr/>
        </p:nvSpPr>
        <p:spPr bwMode="auto">
          <a:xfrm rot="18300720">
            <a:off x="212066" y="1838352"/>
            <a:ext cx="808436" cy="4770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 smtClean="0">
                <a:solidFill>
                  <a:srgbClr val="002060"/>
                </a:solidFill>
                <a:latin typeface="+mj-lt"/>
              </a:rPr>
              <a:t> transfer</a:t>
            </a:r>
            <a:r>
              <a:rPr lang="en-US" sz="1400" dirty="0" smtClean="0">
                <a:solidFill>
                  <a:srgbClr val="002060"/>
                </a:solidFill>
                <a:latin typeface="+mj-lt"/>
              </a:rPr>
              <a:t> </a:t>
            </a:r>
            <a:br>
              <a:rPr lang="en-US" sz="1400" dirty="0" smtClean="0">
                <a:solidFill>
                  <a:srgbClr val="002060"/>
                </a:solidFill>
                <a:latin typeface="+mj-lt"/>
              </a:rPr>
            </a:br>
            <a:r>
              <a:rPr lang="en-US" sz="1100" dirty="0" smtClean="0">
                <a:solidFill>
                  <a:srgbClr val="002060"/>
                </a:solidFill>
                <a:latin typeface="+mj-lt"/>
              </a:rPr>
              <a:t>line</a:t>
            </a:r>
            <a:endParaRPr lang="en-US" sz="11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3" name="Text Box 57"/>
          <p:cNvSpPr txBox="1">
            <a:spLocks noChangeArrowheads="1"/>
          </p:cNvSpPr>
          <p:nvPr/>
        </p:nvSpPr>
        <p:spPr bwMode="auto">
          <a:xfrm>
            <a:off x="103596" y="893792"/>
            <a:ext cx="1677612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dirty="0" smtClean="0">
                <a:solidFill>
                  <a:srgbClr val="002060"/>
                </a:solidFill>
                <a:latin typeface="+mj-lt"/>
              </a:rPr>
              <a:t> vertical 50 cm</a:t>
            </a:r>
            <a:r>
              <a:rPr lang="en-US" sz="1100" baseline="30000" dirty="0" smtClean="0">
                <a:solidFill>
                  <a:srgbClr val="002060"/>
                </a:solidFill>
                <a:latin typeface="+mj-lt"/>
              </a:rPr>
              <a:t>3</a:t>
            </a:r>
            <a:br>
              <a:rPr lang="en-US" sz="1100" baseline="30000" dirty="0" smtClean="0">
                <a:solidFill>
                  <a:srgbClr val="002060"/>
                </a:solidFill>
                <a:latin typeface="+mj-lt"/>
              </a:rPr>
            </a:br>
            <a:r>
              <a:rPr lang="en-US" sz="1100" baseline="300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  <a:latin typeface="+mj-lt"/>
              </a:rPr>
              <a:t>BaO</a:t>
            </a:r>
            <a:r>
              <a:rPr lang="en-US" sz="1100" dirty="0" smtClean="0">
                <a:solidFill>
                  <a:srgbClr val="002060"/>
                </a:solidFill>
                <a:latin typeface="+mj-lt"/>
              </a:rPr>
              <a:t> / </a:t>
            </a:r>
            <a:r>
              <a:rPr lang="en-US" sz="1100" dirty="0" err="1" smtClean="0">
                <a:solidFill>
                  <a:srgbClr val="002060"/>
                </a:solidFill>
                <a:latin typeface="+mj-lt"/>
              </a:rPr>
              <a:t>UC</a:t>
            </a:r>
            <a:r>
              <a:rPr lang="en-US" sz="1100" baseline="-25000" dirty="0" err="1" smtClean="0">
                <a:solidFill>
                  <a:srgbClr val="002060"/>
                </a:solidFill>
                <a:latin typeface="+mj-lt"/>
              </a:rPr>
              <a:t>x</a:t>
            </a:r>
            <a:r>
              <a:rPr lang="en-US" sz="1100" dirty="0" smtClean="0">
                <a:solidFill>
                  <a:srgbClr val="002060"/>
                </a:solidFill>
                <a:latin typeface="+mj-lt"/>
              </a:rPr>
              <a:t> target</a:t>
            </a:r>
            <a:endParaRPr lang="en-US" sz="11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4" name="Text Box 57"/>
          <p:cNvSpPr txBox="1">
            <a:spLocks noChangeArrowheads="1"/>
          </p:cNvSpPr>
          <p:nvPr/>
        </p:nvSpPr>
        <p:spPr bwMode="auto">
          <a:xfrm>
            <a:off x="3397424" y="921009"/>
            <a:ext cx="2569474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50 kW e-beam power, 35 MeV</a:t>
            </a:r>
            <a:endParaRPr lang="en-US" sz="1200" dirty="0">
              <a:solidFill>
                <a:srgbClr val="002060"/>
              </a:solidFill>
              <a:latin typeface="+mj-lt"/>
            </a:endParaRPr>
          </a:p>
          <a:p>
            <a:pPr>
              <a:defRPr/>
            </a:pPr>
            <a:endParaRPr lang="en-US" sz="1200" dirty="0" smtClean="0">
              <a:solidFill>
                <a:srgbClr val="002060"/>
              </a:solidFill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</a:rPr>
              <a:t>generation of bremsstrahlung in high-Z layer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</a:rPr>
              <a:t>stopping </a:t>
            </a:r>
            <a:r>
              <a:rPr lang="en-US" sz="1200" dirty="0">
                <a:solidFill>
                  <a:srgbClr val="002060"/>
                </a:solidFill>
              </a:rPr>
              <a:t>all primaries in low-Z material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</a:rPr>
              <a:t>Al </a:t>
            </a:r>
            <a:r>
              <a:rPr lang="en-US" sz="1200" dirty="0">
                <a:solidFill>
                  <a:srgbClr val="002060"/>
                </a:solidFill>
              </a:rPr>
              <a:t>cooling body </a:t>
            </a:r>
            <a:r>
              <a:rPr lang="en-US" sz="1200" dirty="0" smtClean="0">
                <a:solidFill>
                  <a:srgbClr val="002060"/>
                </a:solidFill>
              </a:rPr>
              <a:t>with water cooling</a:t>
            </a:r>
            <a:endParaRPr lang="en-U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21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+mn-lt"/>
              </a:rPr>
              <a:t>Towards a &gt; 2 kW ARIEL Electron-to-Gamma Converter</a:t>
            </a:r>
            <a:endParaRPr lang="en-CA" sz="1800" dirty="0">
              <a:latin typeface="+mn-lt"/>
            </a:endParaRP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909" r="22242"/>
          <a:stretch/>
        </p:blipFill>
        <p:spPr bwMode="auto">
          <a:xfrm>
            <a:off x="4550236" y="1298541"/>
            <a:ext cx="3136444" cy="330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4326" y="1556259"/>
            <a:ext cx="2415314" cy="2385496"/>
          </a:xfrm>
          <a:prstGeom prst="rect">
            <a:avLst/>
          </a:prstGeom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98645" y="1408783"/>
            <a:ext cx="1095270" cy="1290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82873" y="3212222"/>
            <a:ext cx="1182895" cy="1415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964" y="3726884"/>
            <a:ext cx="1594734" cy="115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964" y="572584"/>
            <a:ext cx="1594734" cy="1158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Straight Arrow Connector 50"/>
          <p:cNvCxnSpPr/>
          <p:nvPr/>
        </p:nvCxnSpPr>
        <p:spPr>
          <a:xfrm flipH="1">
            <a:off x="2499972" y="1537071"/>
            <a:ext cx="149939" cy="353145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499972" y="1311753"/>
            <a:ext cx="16151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 smtClean="0">
                <a:solidFill>
                  <a:srgbClr val="002060"/>
                </a:solidFill>
              </a:rPr>
              <a:t>γ-</a:t>
            </a:r>
            <a:r>
              <a:rPr lang="en-GB" sz="1000" dirty="0" smtClean="0">
                <a:solidFill>
                  <a:srgbClr val="002060"/>
                </a:solidFill>
              </a:rPr>
              <a:t>ray window </a:t>
            </a:r>
            <a:endParaRPr lang="en-GB" sz="1000" dirty="0">
              <a:solidFill>
                <a:srgbClr val="002060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3566200" y="1779374"/>
            <a:ext cx="0" cy="994359"/>
          </a:xfrm>
          <a:prstGeom prst="straightConnector1">
            <a:avLst/>
          </a:prstGeom>
          <a:ln w="19050">
            <a:solidFill>
              <a:srgbClr val="002060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330903" y="2203649"/>
            <a:ext cx="673655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000" dirty="0" smtClean="0">
                <a:solidFill>
                  <a:srgbClr val="002060"/>
                </a:solidFill>
              </a:rPr>
              <a:t>50 mm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2982296" y="2883449"/>
            <a:ext cx="0" cy="108579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801412" y="3941755"/>
            <a:ext cx="161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>
                <a:solidFill>
                  <a:srgbClr val="002060"/>
                </a:solidFill>
              </a:rPr>
              <a:t>target </a:t>
            </a:r>
            <a:r>
              <a:rPr lang="en-CA" sz="1000" dirty="0">
                <a:solidFill>
                  <a:srgbClr val="002060"/>
                </a:solidFill>
              </a:rPr>
              <a:t>container</a:t>
            </a:r>
            <a:br>
              <a:rPr lang="en-CA" sz="1000" dirty="0">
                <a:solidFill>
                  <a:srgbClr val="002060"/>
                </a:solidFill>
              </a:rPr>
            </a:br>
            <a:r>
              <a:rPr lang="en-CA" sz="1000" dirty="0" smtClean="0">
                <a:solidFill>
                  <a:srgbClr val="002060"/>
                </a:solidFill>
              </a:rPr>
              <a:t>2000 </a:t>
            </a:r>
            <a:r>
              <a:rPr lang="en-CA" sz="1000" dirty="0">
                <a:solidFill>
                  <a:srgbClr val="002060"/>
                </a:solidFill>
                <a:latin typeface="Calibri"/>
              </a:rPr>
              <a:t>°</a:t>
            </a:r>
            <a:r>
              <a:rPr lang="en-CA" sz="1000" dirty="0" smtClean="0">
                <a:solidFill>
                  <a:srgbClr val="002060"/>
                </a:solidFill>
              </a:rPr>
              <a:t>C</a:t>
            </a:r>
            <a:endParaRPr lang="en-CA" sz="1000" dirty="0">
              <a:solidFill>
                <a:srgbClr val="002060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1497199" y="1131590"/>
            <a:ext cx="191137" cy="84907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1497199" y="1980659"/>
            <a:ext cx="554521" cy="375067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27124" y="1790771"/>
            <a:ext cx="157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>
                <a:solidFill>
                  <a:srgbClr val="002060"/>
                </a:solidFill>
              </a:rPr>
              <a:t>primary converter </a:t>
            </a:r>
            <a:r>
              <a:rPr lang="en-CA" sz="1000" dirty="0" smtClean="0">
                <a:solidFill>
                  <a:srgbClr val="002060"/>
                </a:solidFill>
              </a:rPr>
              <a:t/>
            </a:r>
            <a:br>
              <a:rPr lang="en-CA" sz="1000" dirty="0" smtClean="0">
                <a:solidFill>
                  <a:srgbClr val="002060"/>
                </a:solidFill>
              </a:rPr>
            </a:br>
            <a:r>
              <a:rPr lang="en-CA" sz="1000" dirty="0" smtClean="0">
                <a:solidFill>
                  <a:srgbClr val="002060"/>
                </a:solidFill>
              </a:rPr>
              <a:t>layer (Au) ~300 °C</a:t>
            </a:r>
            <a:endParaRPr lang="en-CA" sz="1000" dirty="0">
              <a:solidFill>
                <a:srgbClr val="00206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80476" y="3116069"/>
            <a:ext cx="15773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>
                <a:solidFill>
                  <a:srgbClr val="002060"/>
                </a:solidFill>
              </a:rPr>
              <a:t>water-cooled </a:t>
            </a:r>
            <a:br>
              <a:rPr lang="en-CA" sz="1000" dirty="0">
                <a:solidFill>
                  <a:srgbClr val="002060"/>
                </a:solidFill>
              </a:rPr>
            </a:br>
            <a:r>
              <a:rPr lang="en-CA" sz="1000" dirty="0">
                <a:solidFill>
                  <a:srgbClr val="002060"/>
                </a:solidFill>
              </a:rPr>
              <a:t>converter </a:t>
            </a:r>
            <a:r>
              <a:rPr lang="en-CA" sz="1000" dirty="0" smtClean="0">
                <a:solidFill>
                  <a:srgbClr val="002060"/>
                </a:solidFill>
              </a:rPr>
              <a:t>backing </a:t>
            </a:r>
            <a:br>
              <a:rPr lang="en-CA" sz="1000" dirty="0" smtClean="0">
                <a:solidFill>
                  <a:srgbClr val="002060"/>
                </a:solidFill>
              </a:rPr>
            </a:br>
            <a:r>
              <a:rPr lang="en-CA" sz="1000" dirty="0" smtClean="0">
                <a:solidFill>
                  <a:srgbClr val="002060"/>
                </a:solidFill>
              </a:rPr>
              <a:t>(Al) </a:t>
            </a:r>
            <a:r>
              <a:rPr lang="en-CA" sz="1000" dirty="0">
                <a:solidFill>
                  <a:srgbClr val="002060"/>
                </a:solidFill>
              </a:rPr>
              <a:t>~60 </a:t>
            </a:r>
            <a:r>
              <a:rPr lang="en-CA" sz="1000" dirty="0" smtClean="0">
                <a:solidFill>
                  <a:srgbClr val="002060"/>
                </a:solidFill>
              </a:rPr>
              <a:t>°C</a:t>
            </a:r>
            <a:endParaRPr lang="en-CA" sz="1000" dirty="0">
              <a:solidFill>
                <a:srgbClr val="002060"/>
              </a:solidFill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1592767" y="3218698"/>
            <a:ext cx="305112" cy="23418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1377686" y="3442834"/>
            <a:ext cx="225130" cy="310291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ight Arrow 63"/>
          <p:cNvSpPr/>
          <p:nvPr/>
        </p:nvSpPr>
        <p:spPr>
          <a:xfrm rot="21080142">
            <a:off x="376378" y="2288363"/>
            <a:ext cx="1335445" cy="815711"/>
          </a:xfrm>
          <a:prstGeom prst="rightArrow">
            <a:avLst>
              <a:gd name="adj1" fmla="val 84262"/>
              <a:gd name="adj2" fmla="val 37512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100">
              <a:solidFill>
                <a:srgbClr val="113F7C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 rot="21096360">
            <a:off x="246256" y="2410084"/>
            <a:ext cx="1364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00" dirty="0" smtClean="0">
                <a:solidFill>
                  <a:srgbClr val="002060"/>
                </a:solidFill>
              </a:rPr>
              <a:t>e-beam</a:t>
            </a:r>
            <a:br>
              <a:rPr lang="en-CA" sz="1000" dirty="0" smtClean="0">
                <a:solidFill>
                  <a:srgbClr val="002060"/>
                </a:solidFill>
              </a:rPr>
            </a:br>
            <a:r>
              <a:rPr lang="en-CA" sz="1000" dirty="0" smtClean="0">
                <a:solidFill>
                  <a:srgbClr val="002060"/>
                </a:solidFill>
              </a:rPr>
              <a:t>50 kW, 35 MeV</a:t>
            </a:r>
          </a:p>
          <a:p>
            <a:pPr algn="ctr"/>
            <a:r>
              <a:rPr lang="en-CA" sz="1000" dirty="0">
                <a:solidFill>
                  <a:srgbClr val="002060"/>
                </a:solidFill>
              </a:rPr>
              <a:t>8 x 45 mm</a:t>
            </a:r>
            <a:r>
              <a:rPr lang="en-CA" sz="1000" baseline="300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853041" y="602728"/>
            <a:ext cx="2528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</a:rPr>
              <a:t>ARIEL electron-to-</a:t>
            </a:r>
            <a:r>
              <a:rPr lang="el-GR" sz="1200" b="1" dirty="0" smtClean="0">
                <a:solidFill>
                  <a:srgbClr val="002060"/>
                </a:solidFill>
                <a:cs typeface="Arial"/>
              </a:rPr>
              <a:t>γ</a:t>
            </a:r>
            <a:r>
              <a:rPr lang="en-US" sz="1200" b="1" dirty="0" smtClean="0">
                <a:solidFill>
                  <a:srgbClr val="002060"/>
                </a:solidFill>
              </a:rPr>
              <a:t> converter, </a:t>
            </a:r>
            <a:r>
              <a:rPr lang="el-GR" sz="1200" b="1" dirty="0">
                <a:solidFill>
                  <a:srgbClr val="002060"/>
                </a:solidFill>
              </a:rPr>
              <a:t>γ-</a:t>
            </a:r>
            <a:r>
              <a:rPr lang="en-GB" sz="1200" b="1" dirty="0">
                <a:solidFill>
                  <a:srgbClr val="002060"/>
                </a:solidFill>
              </a:rPr>
              <a:t>ray </a:t>
            </a:r>
            <a:r>
              <a:rPr lang="en-GB" sz="1200" b="1" dirty="0" smtClean="0">
                <a:solidFill>
                  <a:srgbClr val="002060"/>
                </a:solidFill>
              </a:rPr>
              <a:t>window, target geometry</a:t>
            </a:r>
            <a:endParaRPr lang="en-GB" sz="1200" b="1" dirty="0">
              <a:solidFill>
                <a:srgbClr val="00206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99996" y="716250"/>
            <a:ext cx="4573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lang="en-US" sz="1200" b="1" dirty="0">
                <a:solidFill>
                  <a:srgbClr val="002060"/>
                </a:solidFill>
              </a:rPr>
              <a:t>→ </a:t>
            </a:r>
            <a:r>
              <a:rPr lang="en-US" sz="1200" b="1" dirty="0" smtClean="0">
                <a:solidFill>
                  <a:srgbClr val="002060"/>
                </a:solidFill>
              </a:rPr>
              <a:t>converter materials irradiation test stand at e-linac to simulate AETE power density (material bond qualifications ongoing)</a:t>
            </a:r>
            <a:endParaRPr lang="en-GB" sz="1200" b="1" dirty="0">
              <a:solidFill>
                <a:srgbClr val="002060"/>
              </a:solidFill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6611819" y="4049515"/>
            <a:ext cx="288748" cy="26217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020752" y="4333239"/>
            <a:ext cx="16151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2060"/>
                </a:solidFill>
              </a:rPr>
              <a:t>300 </a:t>
            </a:r>
            <a:r>
              <a:rPr lang="en-US" sz="1000" dirty="0" err="1" smtClean="0">
                <a:solidFill>
                  <a:srgbClr val="002060"/>
                </a:solidFill>
              </a:rPr>
              <a:t>keV</a:t>
            </a:r>
            <a:r>
              <a:rPr lang="en-US" sz="1000" dirty="0" smtClean="0">
                <a:solidFill>
                  <a:srgbClr val="002060"/>
                </a:solidFill>
              </a:rPr>
              <a:t> e-gun</a:t>
            </a:r>
            <a:endParaRPr lang="en-GB" sz="1000" dirty="0">
              <a:solidFill>
                <a:srgbClr val="002060"/>
              </a:solidFill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5123690" y="2858899"/>
            <a:ext cx="383686" cy="363435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614790" y="2458650"/>
            <a:ext cx="161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2060"/>
                </a:solidFill>
              </a:rPr>
              <a:t>300 </a:t>
            </a:r>
            <a:r>
              <a:rPr lang="en-US" sz="1000" dirty="0" err="1" smtClean="0">
                <a:solidFill>
                  <a:srgbClr val="002060"/>
                </a:solidFill>
              </a:rPr>
              <a:t>keV</a:t>
            </a:r>
            <a:r>
              <a:rPr lang="en-US" sz="1000" dirty="0" smtClean="0">
                <a:solidFill>
                  <a:srgbClr val="002060"/>
                </a:solidFill>
              </a:rPr>
              <a:t> </a:t>
            </a:r>
            <a:br>
              <a:rPr lang="en-US" sz="1000" dirty="0" smtClean="0">
                <a:solidFill>
                  <a:srgbClr val="002060"/>
                </a:solidFill>
              </a:rPr>
            </a:br>
            <a:r>
              <a:rPr lang="en-US" sz="1000" dirty="0" smtClean="0">
                <a:solidFill>
                  <a:srgbClr val="002060"/>
                </a:solidFill>
              </a:rPr>
              <a:t>diagnostics</a:t>
            </a:r>
            <a:endParaRPr lang="en-GB" sz="1000" dirty="0">
              <a:solidFill>
                <a:srgbClr val="002060"/>
              </a:solidFill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769226" y="3684798"/>
            <a:ext cx="254010" cy="12872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291445" y="3303587"/>
            <a:ext cx="161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2060"/>
                </a:solidFill>
              </a:rPr>
              <a:t>converter </a:t>
            </a:r>
            <a:br>
              <a:rPr lang="en-US" sz="1000" dirty="0" smtClean="0">
                <a:solidFill>
                  <a:srgbClr val="002060"/>
                </a:solidFill>
              </a:rPr>
            </a:br>
            <a:r>
              <a:rPr lang="en-US" sz="1000" dirty="0" smtClean="0">
                <a:solidFill>
                  <a:srgbClr val="002060"/>
                </a:solidFill>
              </a:rPr>
              <a:t>test stand</a:t>
            </a:r>
            <a:endParaRPr lang="en-GB" sz="1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3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9" grpId="0"/>
      <p:bldP spid="71" grpId="0"/>
      <p:bldP spid="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rcRect l="29211" t="12003" r="31512"/>
          <a:stretch/>
        </p:blipFill>
        <p:spPr>
          <a:xfrm>
            <a:off x="198179" y="733768"/>
            <a:ext cx="3673615" cy="422452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z="1800" dirty="0">
                <a:latin typeface="+mn-lt"/>
              </a:rPr>
              <a:t>Target / Ion Source / Converter Concept</a:t>
            </a:r>
            <a:endParaRPr lang="en-CA" sz="1800" dirty="0">
              <a:latin typeface="+mn-lt"/>
            </a:endParaRPr>
          </a:p>
        </p:txBody>
      </p:sp>
      <p:sp>
        <p:nvSpPr>
          <p:cNvPr id="17" name="Content Placeholder 1"/>
          <p:cNvSpPr>
            <a:spLocks noGrp="1"/>
          </p:cNvSpPr>
          <p:nvPr>
            <p:ph idx="1"/>
          </p:nvPr>
        </p:nvSpPr>
        <p:spPr>
          <a:xfrm>
            <a:off x="4550664" y="717399"/>
            <a:ext cx="4964811" cy="2809298"/>
          </a:xfrm>
        </p:spPr>
        <p:txBody>
          <a:bodyPr>
            <a:noAutofit/>
          </a:bodyPr>
          <a:lstStyle/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>
                <a:solidFill>
                  <a:srgbClr val="002060"/>
                </a:solidFill>
                <a:latin typeface="+mn-lt"/>
                <a:cs typeface="Times New Roman"/>
              </a:rPr>
              <a:t>Making use of novel technology </a:t>
            </a:r>
            <a:br>
              <a:rPr lang="en-US" sz="1400" dirty="0" smtClean="0">
                <a:solidFill>
                  <a:srgbClr val="002060"/>
                </a:solidFill>
                <a:latin typeface="+mn-lt"/>
                <a:cs typeface="Times New Roman"/>
              </a:rPr>
            </a:br>
            <a:r>
              <a:rPr lang="en-US" sz="1400" dirty="0" smtClean="0">
                <a:solidFill>
                  <a:srgbClr val="002060"/>
                </a:solidFill>
                <a:latin typeface="+mn-lt"/>
                <a:cs typeface="Times New Roman"/>
              </a:rPr>
              <a:t>(Al welding techniques, sealing materials, etc.)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endParaRPr lang="en-US" sz="1400" dirty="0">
              <a:solidFill>
                <a:srgbClr val="002060"/>
              </a:solidFill>
              <a:latin typeface="+mn-lt"/>
              <a:cs typeface="Times New Roman"/>
            </a:endParaRPr>
          </a:p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>
                <a:solidFill>
                  <a:srgbClr val="002060"/>
                </a:solidFill>
                <a:latin typeface="+mn-lt"/>
                <a:cs typeface="Times New Roman"/>
              </a:rPr>
              <a:t>≈</a:t>
            </a:r>
            <a:r>
              <a:rPr lang="en-US" sz="1400" dirty="0" smtClean="0">
                <a:solidFill>
                  <a:srgbClr val="002060"/>
                </a:solidFill>
                <a:latin typeface="+mn-lt"/>
              </a:rPr>
              <a:t>50 kW electron-to-gamma converter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r>
              <a:rPr lang="en-US" sz="1400" dirty="0" err="1" smtClean="0">
                <a:solidFill>
                  <a:srgbClr val="002060"/>
                </a:solidFill>
                <a:latin typeface="+mn-lt"/>
                <a:cs typeface="Times New Roman"/>
              </a:rPr>
              <a:t>γ</a:t>
            </a:r>
            <a:r>
              <a:rPr lang="en-US" sz="1400" dirty="0" smtClean="0">
                <a:solidFill>
                  <a:srgbClr val="002060"/>
                </a:solidFill>
                <a:latin typeface="+mn-lt"/>
                <a:cs typeface="Times New Roman"/>
              </a:rPr>
              <a:t>-window separating electron and RIB beamlines</a:t>
            </a:r>
            <a:endParaRPr lang="en-US" sz="1400" dirty="0" smtClean="0">
              <a:solidFill>
                <a:srgbClr val="002060"/>
              </a:solidFill>
              <a:latin typeface="+mn-lt"/>
            </a:endParaRPr>
          </a:p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>
                <a:solidFill>
                  <a:srgbClr val="002060"/>
                </a:solidFill>
                <a:latin typeface="+mn-lt"/>
              </a:rPr>
              <a:t>Full offline </a:t>
            </a:r>
            <a:r>
              <a:rPr lang="en-US" sz="1400" dirty="0" err="1" smtClean="0">
                <a:solidFill>
                  <a:srgbClr val="002060"/>
                </a:solidFill>
                <a:latin typeface="+mn-lt"/>
              </a:rPr>
              <a:t>conditionability</a:t>
            </a:r>
            <a:endParaRPr lang="en-US" sz="1400" dirty="0" smtClean="0">
              <a:solidFill>
                <a:srgbClr val="002060"/>
              </a:solidFill>
              <a:latin typeface="+mn-lt"/>
            </a:endParaRPr>
          </a:p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>
                <a:solidFill>
                  <a:srgbClr val="002060"/>
                </a:solidFill>
                <a:latin typeface="+mn-lt"/>
              </a:rPr>
              <a:t>Life time approximately 5 weeks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>
                <a:solidFill>
                  <a:srgbClr val="002060"/>
                </a:solidFill>
                <a:latin typeface="+mn-lt"/>
              </a:rPr>
              <a:t>Target design allowing for proton / electron module compatibility 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>
                <a:solidFill>
                  <a:srgbClr val="002060"/>
                </a:solidFill>
                <a:latin typeface="+mn-lt"/>
              </a:rPr>
              <a:t>Flexibility for ion source and transfer line design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>
                <a:solidFill>
                  <a:srgbClr val="002060"/>
                </a:solidFill>
                <a:latin typeface="+mn-lt"/>
              </a:rPr>
              <a:t>Compatible target vessel waste strategy developed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endParaRPr lang="en-US" sz="1400" dirty="0">
              <a:solidFill>
                <a:srgbClr val="002060"/>
              </a:solidFill>
              <a:latin typeface="+mn-lt"/>
            </a:endParaRPr>
          </a:p>
          <a:p>
            <a:pPr marL="179388" indent="-179388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>
                <a:solidFill>
                  <a:srgbClr val="002060"/>
                </a:solidFill>
                <a:latin typeface="+mn-lt"/>
              </a:rPr>
              <a:t>Preparing for 30 target units per year </a:t>
            </a:r>
            <a:br>
              <a:rPr lang="en-US" sz="1400" dirty="0" smtClean="0">
                <a:solidFill>
                  <a:srgbClr val="002060"/>
                </a:solidFill>
                <a:latin typeface="+mn-lt"/>
              </a:rPr>
            </a:br>
            <a:r>
              <a:rPr lang="en-US" sz="1400" dirty="0" smtClean="0">
                <a:solidFill>
                  <a:srgbClr val="002060"/>
                </a:solidFill>
                <a:latin typeface="+mn-lt"/>
              </a:rPr>
              <a:t>(target material synthesis, assembly production, waste management)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143193" y="952793"/>
            <a:ext cx="0" cy="1010645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5400000">
            <a:off x="2704491" y="1537476"/>
            <a:ext cx="525898" cy="454738"/>
          </a:xfrm>
          <a:prstGeom prst="bentConnector3">
            <a:avLst>
              <a:gd name="adj1" fmla="val 50000"/>
            </a:avLst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453578" y="2584462"/>
            <a:ext cx="1093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2060"/>
                </a:solidFill>
              </a:rPr>
              <a:t>trench-type </a:t>
            </a:r>
            <a:br>
              <a:rPr lang="en-GB" sz="1200" dirty="0">
                <a:solidFill>
                  <a:srgbClr val="002060"/>
                </a:solidFill>
              </a:rPr>
            </a:br>
            <a:r>
              <a:rPr lang="en-GB" sz="1200" dirty="0">
                <a:solidFill>
                  <a:srgbClr val="002060"/>
                </a:solidFill>
              </a:rPr>
              <a:t>converter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42040" y="1724058"/>
            <a:ext cx="1455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2060"/>
                </a:solidFill>
              </a:rPr>
              <a:t>target material </a:t>
            </a:r>
            <a:r>
              <a:rPr lang="en-GB" sz="1200" dirty="0" smtClean="0">
                <a:solidFill>
                  <a:srgbClr val="002060"/>
                </a:solidFill>
              </a:rPr>
              <a:t>container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77" y="3449824"/>
            <a:ext cx="78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2060"/>
                </a:solidFill>
              </a:rPr>
              <a:t>ion source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205534" y="595605"/>
            <a:ext cx="1859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2060"/>
                </a:solidFill>
              </a:rPr>
              <a:t>water-cooled high </a:t>
            </a:r>
            <a:r>
              <a:rPr lang="en-GB" sz="1200" dirty="0" smtClean="0">
                <a:solidFill>
                  <a:srgbClr val="002060"/>
                </a:solidFill>
              </a:rPr>
              <a:t>current feedthrough</a:t>
            </a:r>
            <a:endParaRPr lang="en-GB" sz="1200" dirty="0">
              <a:solidFill>
                <a:srgbClr val="002060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3441588" y="3934143"/>
            <a:ext cx="0" cy="45629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917325" y="4323308"/>
            <a:ext cx="1840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smtClean="0">
                <a:solidFill>
                  <a:srgbClr val="002060"/>
                </a:solidFill>
              </a:rPr>
              <a:t>converter-to-e beamline </a:t>
            </a:r>
            <a:r>
              <a:rPr lang="en-GB" sz="1200" dirty="0">
                <a:solidFill>
                  <a:srgbClr val="002060"/>
                </a:solidFill>
              </a:rPr>
              <a:t>vacuum interface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012412" y="1216552"/>
            <a:ext cx="14210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2060"/>
                </a:solidFill>
              </a:rPr>
              <a:t>primary vacuum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739117" y="777351"/>
            <a:ext cx="1999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2060"/>
                </a:solidFill>
              </a:rPr>
              <a:t>flexible </a:t>
            </a:r>
            <a:r>
              <a:rPr lang="en-GB" sz="1200">
                <a:solidFill>
                  <a:srgbClr val="002060"/>
                </a:solidFill>
              </a:rPr>
              <a:t>Ta </a:t>
            </a:r>
            <a:r>
              <a:rPr lang="en-GB" sz="1200" smtClean="0">
                <a:solidFill>
                  <a:srgbClr val="002060"/>
                </a:solidFill>
              </a:rPr>
              <a:t>sheet connectors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169412" y="2184869"/>
            <a:ext cx="13011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002060"/>
                </a:solidFill>
              </a:rPr>
              <a:t>γ-</a:t>
            </a:r>
            <a:r>
              <a:rPr lang="en-GB" sz="1200" dirty="0">
                <a:solidFill>
                  <a:srgbClr val="002060"/>
                </a:solidFill>
              </a:rPr>
              <a:t>ray </a:t>
            </a:r>
            <a:r>
              <a:rPr lang="en-GB" sz="1200" dirty="0" smtClean="0">
                <a:solidFill>
                  <a:srgbClr val="002060"/>
                </a:solidFill>
              </a:rPr>
              <a:t>window</a:t>
            </a:r>
            <a:endParaRPr lang="en-GB" sz="1200" dirty="0">
              <a:solidFill>
                <a:srgbClr val="002060"/>
              </a:solidFill>
            </a:endParaRPr>
          </a:p>
        </p:txBody>
      </p:sp>
      <p:cxnSp>
        <p:nvCxnSpPr>
          <p:cNvPr id="26" name="Elbow Connector 25"/>
          <p:cNvCxnSpPr/>
          <p:nvPr/>
        </p:nvCxnSpPr>
        <p:spPr>
          <a:xfrm rot="5400000">
            <a:off x="2083691" y="1432454"/>
            <a:ext cx="1167094" cy="454738"/>
          </a:xfrm>
          <a:prstGeom prst="bentConnector3">
            <a:avLst>
              <a:gd name="adj1" fmla="val 50000"/>
            </a:avLst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2582570" y="2421494"/>
            <a:ext cx="859018" cy="42943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2833235" y="2842584"/>
            <a:ext cx="697755" cy="379351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/>
          <p:nvPr/>
        </p:nvCxnSpPr>
        <p:spPr>
          <a:xfrm rot="5400000">
            <a:off x="2438739" y="2130525"/>
            <a:ext cx="637274" cy="609614"/>
          </a:xfrm>
          <a:prstGeom prst="bentConnector3">
            <a:avLst>
              <a:gd name="adj1" fmla="val 59964"/>
            </a:avLst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386919" y="3072288"/>
            <a:ext cx="948809" cy="51760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692038" y="1667146"/>
            <a:ext cx="0" cy="65858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477022" y="1241509"/>
            <a:ext cx="78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002060"/>
                </a:solidFill>
              </a:rPr>
              <a:t>gate valve</a:t>
            </a:r>
            <a:endParaRPr lang="en-GB" sz="1200" dirty="0">
              <a:solidFill>
                <a:srgbClr val="002060"/>
              </a:solidFill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1032256" y="3930614"/>
            <a:ext cx="0" cy="29428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411204" y="4210280"/>
            <a:ext cx="1311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002060"/>
                </a:solidFill>
              </a:rPr>
              <a:t>target-to-RIB vacuum </a:t>
            </a:r>
            <a:r>
              <a:rPr lang="en-GB" sz="1200" dirty="0">
                <a:solidFill>
                  <a:srgbClr val="002060"/>
                </a:solidFill>
              </a:rPr>
              <a:t>interface</a:t>
            </a:r>
          </a:p>
        </p:txBody>
      </p:sp>
    </p:spTree>
    <p:extLst>
      <p:ext uri="{BB962C8B-B14F-4D97-AF65-F5344CB8AC3E}">
        <p14:creationId xmlns:p14="http://schemas.microsoft.com/office/powerpoint/2010/main" val="49326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z="1800" dirty="0">
                <a:latin typeface="+mn-lt"/>
              </a:rPr>
              <a:t>ARIEL </a:t>
            </a:r>
            <a:r>
              <a:rPr lang="en-US" sz="1800" dirty="0" smtClean="0">
                <a:latin typeface="+mn-lt"/>
              </a:rPr>
              <a:t>Target Station / Target Hall</a:t>
            </a:r>
            <a:endParaRPr lang="en-US" sz="1800" dirty="0">
              <a:latin typeface="+mn-lt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22" y="834316"/>
            <a:ext cx="6693560" cy="4331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042845" y="2742567"/>
            <a:ext cx="11714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module storage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64286" y="1472423"/>
            <a:ext cx="15468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remote-controlled crane (existing)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62079" y="2613952"/>
            <a:ext cx="11714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hot cell facility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99356" y="2916379"/>
            <a:ext cx="14075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target exchange point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11481" y="3507223"/>
            <a:ext cx="11714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spent targets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38558" y="4184981"/>
            <a:ext cx="11714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protons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7389" y="3868048"/>
            <a:ext cx="11714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electrons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1168" y="3175942"/>
            <a:ext cx="11714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AETE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811955" y="3483970"/>
            <a:ext cx="11714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APTW</a:t>
            </a:r>
          </a:p>
        </p:txBody>
      </p:sp>
      <p:sp>
        <p:nvSpPr>
          <p:cNvPr id="39" name="TextBox 38"/>
          <p:cNvSpPr txBox="1"/>
          <p:nvPr/>
        </p:nvSpPr>
        <p:spPr>
          <a:xfrm rot="20271290">
            <a:off x="4134911" y="3532144"/>
            <a:ext cx="23146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drivers beam tunnel (existing)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69411" y="2128739"/>
            <a:ext cx="15468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Hall with two floor levels (existing)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85785" y="4333926"/>
            <a:ext cx="11714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RIB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1858" y="4059006"/>
            <a:ext cx="11714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RIB</a:t>
            </a:r>
          </a:p>
        </p:txBody>
      </p:sp>
      <p:sp>
        <p:nvSpPr>
          <p:cNvPr id="21" name="Content Placeholder 1"/>
          <p:cNvSpPr>
            <a:spLocks noGrp="1"/>
          </p:cNvSpPr>
          <p:nvPr>
            <p:ph idx="1"/>
          </p:nvPr>
        </p:nvSpPr>
        <p:spPr>
          <a:xfrm>
            <a:off x="3924852" y="585048"/>
            <a:ext cx="5288849" cy="2142687"/>
          </a:xfrm>
        </p:spPr>
        <p:txBody>
          <a:bodyPr>
            <a:noAutofit/>
          </a:bodyPr>
          <a:lstStyle/>
          <a:p>
            <a:pPr marL="177800" indent="-131763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Direct target exchange process (target remote connections at target station without moving target module to hot cell)</a:t>
            </a:r>
          </a:p>
          <a:p>
            <a:pPr marL="177800" indent="-131763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Modular design of components in high-radiation fields</a:t>
            </a:r>
          </a:p>
          <a:p>
            <a:pPr marL="177800" indent="-131763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Target station (gas and vacuum management, module interfaces)</a:t>
            </a:r>
          </a:p>
          <a:p>
            <a:pPr marL="177800" indent="-131763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Target pit (shielding, support / alignment structure, main services voids)</a:t>
            </a:r>
          </a:p>
          <a:p>
            <a:pPr marL="177800" indent="-131763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Hot cell, RIB modules, electron delivery line</a:t>
            </a:r>
          </a:p>
          <a:p>
            <a:pPr marL="177800" indent="-131763">
              <a:tabLst>
                <a:tab pos="1145381" algn="l"/>
              </a:tabLst>
            </a:pPr>
            <a:endParaRPr lang="en-US" sz="10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4032" y="3545216"/>
            <a:ext cx="11714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ASTM</a:t>
            </a:r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44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rcRect l="14160" r="18227"/>
          <a:stretch/>
        </p:blipFill>
        <p:spPr>
          <a:xfrm>
            <a:off x="198749" y="1030990"/>
            <a:ext cx="3869142" cy="35268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z="1800" dirty="0">
                <a:latin typeface="+mn-lt"/>
              </a:rPr>
              <a:t>ARIEL Target Station </a:t>
            </a:r>
            <a:r>
              <a:rPr lang="en-US" sz="1800" dirty="0" smtClean="0">
                <a:latin typeface="+mn-lt"/>
              </a:rPr>
              <a:t>/ Target Hall</a:t>
            </a:r>
            <a:endParaRPr lang="en-US" sz="1800" dirty="0">
              <a:latin typeface="+mn-lt"/>
            </a:endParaRPr>
          </a:p>
        </p:txBody>
      </p:sp>
      <p:sp>
        <p:nvSpPr>
          <p:cNvPr id="31" name="Rectangle 30"/>
          <p:cNvSpPr/>
          <p:nvPr/>
        </p:nvSpPr>
        <p:spPr>
          <a:xfrm rot="16200000">
            <a:off x="1447151" y="2320833"/>
            <a:ext cx="13929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2060"/>
                </a:solidFill>
              </a:rPr>
              <a:t>Target module</a:t>
            </a:r>
            <a:endParaRPr lang="en-CA" sz="1100" dirty="0">
              <a:solidFill>
                <a:srgbClr val="00206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 rot="16200000">
            <a:off x="1707042" y="2450414"/>
            <a:ext cx="16899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2060"/>
                </a:solidFill>
              </a:rPr>
              <a:t>1</a:t>
            </a:r>
            <a:r>
              <a:rPr lang="en-US" sz="1100" baseline="30000" dirty="0">
                <a:solidFill>
                  <a:srgbClr val="002060"/>
                </a:solidFill>
              </a:rPr>
              <a:t>st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smtClean="0">
                <a:solidFill>
                  <a:srgbClr val="002060"/>
                </a:solidFill>
              </a:rPr>
              <a:t>RIB transport module</a:t>
            </a:r>
            <a:endParaRPr lang="en-CA" sz="1100" dirty="0">
              <a:solidFill>
                <a:srgbClr val="00206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 rot="16200000">
            <a:off x="1057406" y="2390462"/>
            <a:ext cx="113647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2060"/>
                </a:solidFill>
              </a:rPr>
              <a:t>Target access </a:t>
            </a:r>
            <a:endParaRPr lang="en-US" sz="1100" dirty="0" smtClean="0">
              <a:solidFill>
                <a:srgbClr val="002060"/>
              </a:solidFill>
            </a:endParaRPr>
          </a:p>
          <a:p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dirty="0" smtClean="0">
                <a:solidFill>
                  <a:srgbClr val="002060"/>
                </a:solidFill>
              </a:rPr>
              <a:t>shield </a:t>
            </a:r>
            <a:r>
              <a:rPr lang="en-US" sz="1100" dirty="0">
                <a:solidFill>
                  <a:srgbClr val="002060"/>
                </a:solidFill>
              </a:rPr>
              <a:t>plug</a:t>
            </a:r>
            <a:endParaRPr lang="en-CA" sz="1100" dirty="0">
              <a:solidFill>
                <a:srgbClr val="00206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 rot="16200000">
            <a:off x="640792" y="2248052"/>
            <a:ext cx="10785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2060"/>
                </a:solidFill>
              </a:rPr>
              <a:t>Converter module</a:t>
            </a:r>
            <a:endParaRPr lang="en-CA" sz="1100" dirty="0">
              <a:solidFill>
                <a:srgbClr val="00206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 rot="16200000">
            <a:off x="101163" y="2174111"/>
            <a:ext cx="14376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2060"/>
                </a:solidFill>
              </a:rPr>
              <a:t>Electron diagnostics </a:t>
            </a:r>
            <a:r>
              <a:rPr lang="en-US" sz="1100" dirty="0" smtClean="0">
                <a:solidFill>
                  <a:srgbClr val="002060"/>
                </a:solidFill>
              </a:rPr>
              <a:t>module</a:t>
            </a:r>
            <a:endParaRPr lang="en-CA" sz="1100" dirty="0">
              <a:solidFill>
                <a:srgbClr val="00206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537" y="4403602"/>
            <a:ext cx="20461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2060"/>
                </a:solidFill>
              </a:rPr>
              <a:t>secondary confinement </a:t>
            </a:r>
            <a:br>
              <a:rPr lang="en-US" sz="1100" dirty="0">
                <a:solidFill>
                  <a:srgbClr val="002060"/>
                </a:solidFill>
              </a:rPr>
            </a:br>
            <a:r>
              <a:rPr lang="en-US" sz="1100" dirty="0">
                <a:solidFill>
                  <a:srgbClr val="002060"/>
                </a:solidFill>
              </a:rPr>
              <a:t>gas </a:t>
            </a:r>
            <a:r>
              <a:rPr lang="en-US" sz="1100" dirty="0" smtClean="0">
                <a:solidFill>
                  <a:srgbClr val="002060"/>
                </a:solidFill>
              </a:rPr>
              <a:t>enclosure (vacuum at ISAC)</a:t>
            </a:r>
            <a:endParaRPr lang="en-CA" sz="1100" dirty="0">
              <a:solidFill>
                <a:srgbClr val="00206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755370" y="3939291"/>
            <a:ext cx="0" cy="53619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1704901" y="909191"/>
            <a:ext cx="0" cy="276217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969337" y="652916"/>
            <a:ext cx="17632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2060"/>
                </a:solidFill>
              </a:rPr>
              <a:t>high-voltage </a:t>
            </a:r>
            <a:r>
              <a:rPr lang="en-US" sz="1100" dirty="0" smtClean="0">
                <a:solidFill>
                  <a:srgbClr val="002060"/>
                </a:solidFill>
              </a:rPr>
              <a:t>feedthrough</a:t>
            </a:r>
            <a:endParaRPr lang="en-CA" sz="1100" dirty="0">
              <a:solidFill>
                <a:srgbClr val="00206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112299" y="3376433"/>
            <a:ext cx="51172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0563" indent="-1825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</a:rPr>
              <a:t>Modules </a:t>
            </a:r>
            <a:r>
              <a:rPr lang="en-US" sz="1400" dirty="0">
                <a:solidFill>
                  <a:srgbClr val="002060"/>
                </a:solidFill>
              </a:rPr>
              <a:t>that allow for hot-cell based maintenance and repair</a:t>
            </a:r>
          </a:p>
          <a:p>
            <a:pPr marL="110563" indent="-1825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</a:rPr>
              <a:t>Direct target exchange in target station in ≤ 24 h</a:t>
            </a:r>
          </a:p>
          <a:p>
            <a:pPr marL="110563" indent="-1825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</a:rPr>
              <a:t>Hermetic and disposable target vessel</a:t>
            </a:r>
          </a:p>
          <a:p>
            <a:pPr marL="110563" indent="-1825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</a:rPr>
              <a:t>Converter on target vessel (start-up), on converter module (later)</a:t>
            </a:r>
          </a:p>
          <a:p>
            <a:pPr marL="110563" indent="-1825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</a:rPr>
              <a:t>Secondary </a:t>
            </a:r>
            <a:r>
              <a:rPr lang="en-US" sz="1400" dirty="0" smtClean="0">
                <a:solidFill>
                  <a:srgbClr val="002060"/>
                </a:solidFill>
              </a:rPr>
              <a:t>confinement volume </a:t>
            </a:r>
            <a:r>
              <a:rPr lang="en-US" sz="1400" dirty="0">
                <a:solidFill>
                  <a:srgbClr val="002060"/>
                </a:solidFill>
              </a:rPr>
              <a:t>in air</a:t>
            </a:r>
          </a:p>
          <a:p>
            <a:pPr marL="110563" indent="-1825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</a:rPr>
              <a:t>Symbiotic medical target </a:t>
            </a:r>
            <a:r>
              <a:rPr lang="en-US" sz="1400" dirty="0" smtClean="0">
                <a:solidFill>
                  <a:srgbClr val="002060"/>
                </a:solidFill>
              </a:rPr>
              <a:t>behind target</a:t>
            </a:r>
            <a:endParaRPr lang="en-US" sz="1400" dirty="0">
              <a:solidFill>
                <a:srgbClr val="00206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12211" y="1690309"/>
            <a:ext cx="0" cy="2353484"/>
          </a:xfrm>
          <a:prstGeom prst="straightConnector1">
            <a:avLst/>
          </a:prstGeom>
          <a:ln w="19050">
            <a:solidFill>
              <a:srgbClr val="002060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 rot="16200000">
            <a:off x="-178263" y="2564174"/>
            <a:ext cx="81026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 smtClean="0">
                <a:solidFill>
                  <a:srgbClr val="002060"/>
                </a:solidFill>
              </a:rPr>
              <a:t>3.2 </a:t>
            </a:r>
            <a:r>
              <a:rPr lang="en-US" sz="1050" b="1" dirty="0">
                <a:solidFill>
                  <a:srgbClr val="002060"/>
                </a:solidFill>
              </a:rPr>
              <a:t>m</a:t>
            </a:r>
            <a:endParaRPr lang="en-CA" sz="1050" b="1" dirty="0">
              <a:solidFill>
                <a:srgbClr val="002060"/>
              </a:solidFill>
            </a:endParaRPr>
          </a:p>
        </p:txBody>
      </p:sp>
      <p:cxnSp>
        <p:nvCxnSpPr>
          <p:cNvPr id="27" name="Elbow Connector 26"/>
          <p:cNvCxnSpPr/>
          <p:nvPr/>
        </p:nvCxnSpPr>
        <p:spPr>
          <a:xfrm rot="10800000">
            <a:off x="1625644" y="3777707"/>
            <a:ext cx="1387825" cy="382208"/>
          </a:xfrm>
          <a:prstGeom prst="bentConnector3">
            <a:avLst>
              <a:gd name="adj1" fmla="val 50000"/>
            </a:avLst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949969" y="4044596"/>
            <a:ext cx="13929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002060"/>
                </a:solidFill>
              </a:rPr>
              <a:t>hermetic target vessel</a:t>
            </a:r>
            <a:endParaRPr lang="en-CA" sz="1100" dirty="0">
              <a:solidFill>
                <a:srgbClr val="00206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rcRect l="29479" t="33463" b="4765"/>
          <a:stretch/>
        </p:blipFill>
        <p:spPr>
          <a:xfrm>
            <a:off x="4266689" y="584468"/>
            <a:ext cx="4657595" cy="251445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430615" y="2640043"/>
            <a:ext cx="16654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solidFill>
                  <a:srgbClr val="002060"/>
                </a:solidFill>
              </a:rPr>
              <a:t>AETE / APTW compatible TIS front end</a:t>
            </a:r>
            <a:endParaRPr lang="en-CA" sz="1050" dirty="0">
              <a:solidFill>
                <a:srgbClr val="00206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7430616" y="2187578"/>
            <a:ext cx="212320" cy="4346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6031607" y="2471877"/>
            <a:ext cx="0" cy="36210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655187" y="2812330"/>
            <a:ext cx="110484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solidFill>
                  <a:srgbClr val="002060"/>
                </a:solidFill>
              </a:rPr>
              <a:t>target remote coupling table</a:t>
            </a:r>
            <a:endParaRPr lang="en-CA" sz="1050" dirty="0">
              <a:solidFill>
                <a:srgbClr val="00206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5655187" y="2309517"/>
            <a:ext cx="612014" cy="23611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607757" y="2498068"/>
            <a:ext cx="14741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solidFill>
                  <a:srgbClr val="002060"/>
                </a:solidFill>
              </a:rPr>
              <a:t>hermetic target vessel</a:t>
            </a:r>
            <a:endParaRPr lang="en-CA" sz="1050" dirty="0">
              <a:solidFill>
                <a:srgbClr val="00206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933535" y="2378954"/>
            <a:ext cx="100502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solidFill>
                  <a:srgbClr val="002060"/>
                </a:solidFill>
              </a:rPr>
              <a:t>isolation valve</a:t>
            </a:r>
            <a:endParaRPr lang="en-CA" sz="1050" dirty="0">
              <a:solidFill>
                <a:srgbClr val="00206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110746" y="1999423"/>
            <a:ext cx="137968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solidFill>
                  <a:srgbClr val="002060"/>
                </a:solidFill>
              </a:rPr>
              <a:t>remote vacuum disconnect</a:t>
            </a:r>
            <a:endParaRPr lang="en-CA" sz="1050" dirty="0">
              <a:solidFill>
                <a:srgbClr val="002060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7944276" y="1952080"/>
            <a:ext cx="212320" cy="4346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8225092" y="1822416"/>
            <a:ext cx="106160" cy="2173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61196" y="2150568"/>
            <a:ext cx="223382" cy="86179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126094" y="2202712"/>
            <a:ext cx="166516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solidFill>
                  <a:srgbClr val="002060"/>
                </a:solidFill>
              </a:rPr>
              <a:t>remote vacuum disconnect</a:t>
            </a:r>
            <a:endParaRPr lang="en-CA" sz="1050" dirty="0">
              <a:solidFill>
                <a:srgbClr val="002060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5185954" y="1878922"/>
            <a:ext cx="223382" cy="86179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4406124" y="1931066"/>
            <a:ext cx="14451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solidFill>
                  <a:srgbClr val="002060"/>
                </a:solidFill>
              </a:rPr>
              <a:t>60 kV insulation</a:t>
            </a:r>
            <a:endParaRPr lang="en-CA" sz="1050" dirty="0">
              <a:solidFill>
                <a:srgbClr val="002060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5768606" y="834207"/>
            <a:ext cx="263001" cy="18488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5061198" y="589839"/>
            <a:ext cx="139292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smtClean="0">
                <a:solidFill>
                  <a:srgbClr val="002060"/>
                </a:solidFill>
              </a:rPr>
              <a:t>HV feedthrough</a:t>
            </a:r>
            <a:endParaRPr lang="en-CA" sz="1050" dirty="0">
              <a:solidFill>
                <a:srgbClr val="00206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 rot="16200000">
            <a:off x="2033859" y="2315545"/>
            <a:ext cx="171407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002060"/>
                </a:solidFill>
              </a:rPr>
              <a:t>2</a:t>
            </a:r>
            <a:r>
              <a:rPr lang="en-US" sz="1100" baseline="30000" dirty="0" smtClean="0">
                <a:solidFill>
                  <a:srgbClr val="002060"/>
                </a:solidFill>
              </a:rPr>
              <a:t>nd</a:t>
            </a:r>
            <a:r>
              <a:rPr lang="en-US" sz="1100" dirty="0" smtClean="0">
                <a:solidFill>
                  <a:srgbClr val="002060"/>
                </a:solidFill>
              </a:rPr>
              <a:t> RIB transport module</a:t>
            </a:r>
            <a:endParaRPr lang="en-CA" sz="1100" dirty="0">
              <a:solidFill>
                <a:srgbClr val="00206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 rot="16200000">
            <a:off x="2420597" y="2157631"/>
            <a:ext cx="17683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002060"/>
                </a:solidFill>
              </a:rPr>
              <a:t>3</a:t>
            </a:r>
            <a:r>
              <a:rPr lang="en-US" sz="1100" baseline="30000" dirty="0" smtClean="0">
                <a:solidFill>
                  <a:srgbClr val="002060"/>
                </a:solidFill>
              </a:rPr>
              <a:t>rd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RIB transport module</a:t>
            </a:r>
            <a:endParaRPr lang="en-CA" sz="1100" dirty="0">
              <a:solidFill>
                <a:srgbClr val="00206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 rot="16200000">
            <a:off x="2662746" y="1899253"/>
            <a:ext cx="2024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smtClean="0">
                <a:solidFill>
                  <a:srgbClr val="002060"/>
                </a:solidFill>
              </a:rPr>
              <a:t>4</a:t>
            </a:r>
            <a:r>
              <a:rPr lang="en-US" sz="1100" baseline="30000" smtClean="0">
                <a:solidFill>
                  <a:srgbClr val="002060"/>
                </a:solidFill>
              </a:rPr>
              <a:t>th</a:t>
            </a:r>
            <a:r>
              <a:rPr lang="en-US" sz="1100" smtClean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RIB </a:t>
            </a:r>
            <a:r>
              <a:rPr lang="en-US" sz="1100" dirty="0" smtClean="0">
                <a:solidFill>
                  <a:srgbClr val="002060"/>
                </a:solidFill>
              </a:rPr>
              <a:t>transport module</a:t>
            </a:r>
            <a:endParaRPr lang="en-CA" sz="1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0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FLUKA Production Map from 35 MeV Electrons</a:t>
            </a:r>
            <a:endParaRPr lang="en-CA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-256934" y="469901"/>
            <a:ext cx="64393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002060"/>
                </a:solidFill>
                <a:latin typeface="+mj-lt"/>
              </a:rPr>
              <a:t>ARIEL Current Concept Design In-Target Production Yields [10 kW</a:t>
            </a:r>
            <a:r>
              <a:rPr lang="en-GB" sz="1050" baseline="30000" dirty="0">
                <a:solidFill>
                  <a:srgbClr val="002060"/>
                </a:solidFill>
                <a:latin typeface="+mj-lt"/>
              </a:rPr>
              <a:t>-1</a:t>
            </a:r>
            <a:r>
              <a:rPr lang="en-GB" sz="1050" dirty="0">
                <a:solidFill>
                  <a:srgbClr val="002060"/>
                </a:solidFill>
                <a:latin typeface="+mj-lt"/>
              </a:rPr>
              <a:t>·s</a:t>
            </a:r>
            <a:r>
              <a:rPr lang="en-GB" sz="1050" baseline="30000" dirty="0">
                <a:solidFill>
                  <a:srgbClr val="002060"/>
                </a:solidFill>
                <a:latin typeface="+mj-lt"/>
              </a:rPr>
              <a:t>-1</a:t>
            </a:r>
            <a:r>
              <a:rPr lang="en-GB" sz="1050" dirty="0">
                <a:solidFill>
                  <a:srgbClr val="002060"/>
                </a:solidFill>
                <a:latin typeface="+mj-lt"/>
              </a:rPr>
              <a:t>] </a:t>
            </a:r>
          </a:p>
        </p:txBody>
      </p:sp>
      <p:pic>
        <p:nvPicPr>
          <p:cNvPr id="1027" name="Picture 3" descr="C:\Users\gottberg\Desktop\Production Part 2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"/>
          <a:stretch/>
        </p:blipFill>
        <p:spPr bwMode="auto">
          <a:xfrm>
            <a:off x="324079" y="2467275"/>
            <a:ext cx="5524460" cy="22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gottberg\Desktop\Production Part 1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1655" y="490427"/>
            <a:ext cx="5524459" cy="220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182386" y="669387"/>
            <a:ext cx="2771114" cy="4175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GB" sz="1200" b="1" dirty="0">
                <a:solidFill>
                  <a:srgbClr val="002060"/>
                </a:solidFill>
                <a:latin typeface="+mj-lt"/>
              </a:rPr>
              <a:t>In-target production rates</a:t>
            </a:r>
            <a:br>
              <a:rPr lang="en-GB" sz="1200" b="1" dirty="0">
                <a:solidFill>
                  <a:srgbClr val="002060"/>
                </a:solidFill>
                <a:latin typeface="+mj-lt"/>
              </a:rPr>
            </a:br>
            <a:r>
              <a:rPr lang="en-GB" sz="1200" b="1" dirty="0">
                <a:solidFill>
                  <a:srgbClr val="002060"/>
                </a:solidFill>
                <a:latin typeface="+mj-lt"/>
              </a:rPr>
              <a:t>[10 kW</a:t>
            </a:r>
            <a:r>
              <a:rPr lang="en-CA" sz="1200" b="1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-1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 </a:t>
            </a:r>
            <a:r>
              <a:rPr lang="en-CA" sz="1200" b="1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∙ s</a:t>
            </a:r>
            <a:r>
              <a:rPr lang="en-CA" sz="1200" b="1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-1</a:t>
            </a:r>
            <a:r>
              <a:rPr lang="en-CA" sz="1200" b="1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]</a:t>
            </a:r>
            <a:r>
              <a:rPr lang="en-GB" sz="1200" b="1" dirty="0">
                <a:solidFill>
                  <a:srgbClr val="002060"/>
                </a:solidFill>
                <a:latin typeface="+mj-lt"/>
              </a:rPr>
              <a:t>: </a:t>
            </a: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endParaRPr lang="en-GB" sz="1200" b="1" dirty="0">
              <a:solidFill>
                <a:srgbClr val="002060"/>
              </a:solidFill>
              <a:latin typeface="+mj-lt"/>
            </a:endParaRP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="1" dirty="0">
                <a:solidFill>
                  <a:srgbClr val="002060"/>
                </a:solidFill>
                <a:latin typeface="+mj-lt"/>
              </a:rPr>
              <a:t>from </a:t>
            </a:r>
            <a:r>
              <a:rPr lang="en-GB" sz="1200" b="1" dirty="0" err="1">
                <a:solidFill>
                  <a:srgbClr val="002060"/>
                </a:solidFill>
                <a:latin typeface="+mj-lt"/>
              </a:rPr>
              <a:t>BeO</a:t>
            </a:r>
            <a:r>
              <a:rPr lang="en-GB" sz="1200" b="1" dirty="0">
                <a:solidFill>
                  <a:srgbClr val="002060"/>
                </a:solidFill>
                <a:latin typeface="+mj-lt"/>
              </a:rPr>
              <a:t>:</a:t>
            </a:r>
            <a:endParaRPr lang="en-GB" sz="1200" dirty="0">
              <a:solidFill>
                <a:srgbClr val="002060"/>
              </a:solidFill>
              <a:latin typeface="+mj-lt"/>
            </a:endParaRP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aseline="30000" dirty="0">
                <a:solidFill>
                  <a:srgbClr val="002060"/>
                </a:solidFill>
                <a:latin typeface="+mj-lt"/>
              </a:rPr>
              <a:t>8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Li: 	</a:t>
            </a:r>
            <a:r>
              <a:rPr lang="en-CA" sz="1200" dirty="0">
                <a:solidFill>
                  <a:srgbClr val="002060"/>
                </a:solidFill>
                <a:latin typeface="+mj-lt"/>
                <a:cs typeface="Times New Roman"/>
              </a:rPr>
              <a:t>5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10 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 </a:t>
            </a: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endParaRPr lang="en-US" sz="1200" dirty="0">
              <a:solidFill>
                <a:srgbClr val="002060"/>
              </a:solidFill>
              <a:latin typeface="+mj-lt"/>
              <a:ea typeface="Times New Roman"/>
              <a:cs typeface="Times New Roman"/>
            </a:endParaRP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="1" dirty="0">
                <a:solidFill>
                  <a:srgbClr val="002060"/>
                </a:solidFill>
                <a:latin typeface="+mj-lt"/>
              </a:rPr>
              <a:t>from </a:t>
            </a:r>
            <a:r>
              <a:rPr lang="en-GB" sz="1200" b="1" dirty="0" err="1">
                <a:solidFill>
                  <a:srgbClr val="002060"/>
                </a:solidFill>
                <a:latin typeface="+mj-lt"/>
              </a:rPr>
              <a:t>UC</a:t>
            </a:r>
            <a:r>
              <a:rPr lang="en-GB" sz="1200" b="1" baseline="-25000" dirty="0" err="1">
                <a:solidFill>
                  <a:srgbClr val="002060"/>
                </a:solidFill>
                <a:latin typeface="+mj-lt"/>
              </a:rPr>
              <a:t>x</a:t>
            </a:r>
            <a:r>
              <a:rPr lang="en-GB" sz="1200" b="1" dirty="0">
                <a:solidFill>
                  <a:srgbClr val="002060"/>
                </a:solidFill>
                <a:latin typeface="+mj-lt"/>
              </a:rPr>
              <a:t>:</a:t>
            </a:r>
            <a:endParaRPr lang="en-GB" sz="1200" dirty="0">
              <a:solidFill>
                <a:srgbClr val="002060"/>
              </a:solidFill>
              <a:latin typeface="+mj-lt"/>
            </a:endParaRP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aseline="30000" dirty="0">
                <a:solidFill>
                  <a:srgbClr val="002060"/>
                </a:solidFill>
                <a:latin typeface="+mj-lt"/>
              </a:rPr>
              <a:t>78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Ni: 	</a:t>
            </a:r>
            <a:r>
              <a:rPr lang="en-CA" sz="1200" dirty="0">
                <a:solidFill>
                  <a:srgbClr val="002060"/>
                </a:solidFill>
                <a:latin typeface="+mj-lt"/>
                <a:cs typeface="Times New Roman"/>
              </a:rPr>
              <a:t>1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5   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 </a:t>
            </a: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aseline="30000" dirty="0">
                <a:solidFill>
                  <a:srgbClr val="002060"/>
                </a:solidFill>
                <a:latin typeface="+mj-lt"/>
              </a:rPr>
              <a:t>98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Kr: 	</a:t>
            </a:r>
            <a:r>
              <a:rPr lang="en-CA" sz="1200" dirty="0">
                <a:solidFill>
                  <a:srgbClr val="002060"/>
                </a:solidFill>
                <a:latin typeface="+mj-lt"/>
                <a:cs typeface="Times New Roman"/>
              </a:rPr>
              <a:t>8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7   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 </a:t>
            </a: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aseline="30000" dirty="0">
                <a:solidFill>
                  <a:srgbClr val="002060"/>
                </a:solidFill>
                <a:latin typeface="+mj-lt"/>
              </a:rPr>
              <a:t>100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Rb: 	1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8 </a:t>
            </a: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aseline="30000" dirty="0">
                <a:solidFill>
                  <a:srgbClr val="002060"/>
                </a:solidFill>
                <a:latin typeface="+mj-lt"/>
              </a:rPr>
              <a:t>98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Sr: 	</a:t>
            </a:r>
            <a:r>
              <a:rPr lang="en-CA" sz="1200" dirty="0">
                <a:solidFill>
                  <a:srgbClr val="002060"/>
                </a:solidFill>
                <a:latin typeface="+mj-lt"/>
                <a:cs typeface="Times New Roman"/>
              </a:rPr>
              <a:t>5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9  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 </a:t>
            </a: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aseline="30000" dirty="0">
                <a:solidFill>
                  <a:srgbClr val="002060"/>
                </a:solidFill>
                <a:latin typeface="+mj-lt"/>
              </a:rPr>
              <a:t>132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Sn:</a:t>
            </a:r>
            <a:r>
              <a:rPr lang="en-CA" sz="1200" dirty="0">
                <a:solidFill>
                  <a:srgbClr val="002060"/>
                </a:solidFill>
                <a:latin typeface="+mj-lt"/>
                <a:cs typeface="Times New Roman"/>
              </a:rPr>
              <a:t> 	5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8 </a:t>
            </a:r>
            <a:endParaRPr lang="en-CA" sz="1200" dirty="0">
              <a:solidFill>
                <a:srgbClr val="002060"/>
              </a:solidFill>
              <a:latin typeface="+mj-lt"/>
              <a:ea typeface="Times New Roman"/>
              <a:cs typeface="Times New Roman"/>
            </a:endParaRP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aseline="30000" dirty="0">
                <a:solidFill>
                  <a:srgbClr val="002060"/>
                </a:solidFill>
                <a:latin typeface="+mj-lt"/>
              </a:rPr>
              <a:t>146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Xe: 	</a:t>
            </a:r>
            <a:r>
              <a:rPr lang="en-CA" sz="1200" dirty="0">
                <a:solidFill>
                  <a:srgbClr val="002060"/>
                </a:solidFill>
                <a:latin typeface="+mj-lt"/>
                <a:cs typeface="Times New Roman"/>
              </a:rPr>
              <a:t>2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7   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 </a:t>
            </a: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aseline="30000" dirty="0">
                <a:solidFill>
                  <a:srgbClr val="002060"/>
                </a:solidFill>
                <a:latin typeface="+mj-lt"/>
              </a:rPr>
              <a:t>144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Ba: 	</a:t>
            </a:r>
            <a:r>
              <a:rPr lang="en-CA" sz="1200" dirty="0">
                <a:solidFill>
                  <a:srgbClr val="002060"/>
                </a:solidFill>
                <a:latin typeface="+mj-lt"/>
                <a:cs typeface="Times New Roman"/>
              </a:rPr>
              <a:t>5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9   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 </a:t>
            </a:r>
          </a:p>
          <a:p>
            <a:pPr>
              <a:spcBef>
                <a:spcPts val="225"/>
              </a:spcBef>
              <a:spcAft>
                <a:spcPts val="225"/>
              </a:spcAft>
              <a:tabLst>
                <a:tab pos="339329" algn="l"/>
              </a:tabLst>
            </a:pPr>
            <a:r>
              <a:rPr lang="en-GB" sz="1200" baseline="30000" dirty="0">
                <a:solidFill>
                  <a:srgbClr val="002060"/>
                </a:solidFill>
                <a:latin typeface="+mj-lt"/>
              </a:rPr>
              <a:t>150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Cs: 	</a:t>
            </a:r>
            <a:r>
              <a:rPr lang="en-CA" sz="1200" dirty="0">
                <a:solidFill>
                  <a:srgbClr val="002060"/>
                </a:solidFill>
                <a:latin typeface="+mj-lt"/>
                <a:cs typeface="Times New Roman"/>
              </a:rPr>
              <a:t>4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5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endParaRPr lang="en-CA" sz="1200" baseline="30000" dirty="0">
              <a:solidFill>
                <a:srgbClr val="002060"/>
              </a:solidFill>
              <a:latin typeface="+mj-lt"/>
              <a:ea typeface="Times New Roman"/>
              <a:cs typeface="Times New Roman"/>
            </a:endParaRP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in agreement with </a:t>
            </a:r>
            <a:r>
              <a:rPr lang="en-CA" sz="1200" dirty="0" smtClean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initial project description</a:t>
            </a:r>
            <a:endParaRPr lang="en-CA" sz="1200" dirty="0">
              <a:solidFill>
                <a:srgbClr val="002060"/>
              </a:solidFill>
              <a:latin typeface="+mj-lt"/>
              <a:ea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5151" y="4620809"/>
            <a:ext cx="2391582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1000" dirty="0" smtClean="0">
                <a:latin typeface="+mj-lt"/>
              </a:rPr>
              <a:t>Neutron Number</a:t>
            </a:r>
            <a:endParaRPr lang="en-GB" sz="10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1588055" y="2558535"/>
            <a:ext cx="361351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000" dirty="0" smtClean="0">
                <a:latin typeface="+mj-lt"/>
              </a:rPr>
              <a:t>In-Target Production Rate in Current Concept [(10kW s)</a:t>
            </a:r>
            <a:r>
              <a:rPr lang="en-GB" sz="1000" baseline="30000" dirty="0" smtClean="0">
                <a:latin typeface="+mj-lt"/>
              </a:rPr>
              <a:t>-1</a:t>
            </a:r>
            <a:r>
              <a:rPr lang="en-GB" sz="1000" dirty="0" smtClean="0">
                <a:latin typeface="+mj-lt"/>
              </a:rPr>
              <a:t>]</a:t>
            </a:r>
            <a:endParaRPr lang="en-GB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352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1800" dirty="0">
                <a:latin typeface="+mj-lt"/>
                <a:cs typeface="Arial" panose="020B0604020202020204" pitchFamily="34" charset="0"/>
              </a:rPr>
              <a:t>Preliminary: Expected </a:t>
            </a:r>
            <a:r>
              <a:rPr lang="en-US" sz="1800" dirty="0" smtClean="0">
                <a:latin typeface="+mj-lt"/>
                <a:cs typeface="Arial" panose="020B0604020202020204" pitchFamily="34" charset="0"/>
              </a:rPr>
              <a:t>Yields from AETE </a:t>
            </a:r>
            <a:r>
              <a:rPr lang="en-US" sz="1800" dirty="0">
                <a:latin typeface="+mj-lt"/>
                <a:cs typeface="Arial" panose="020B0604020202020204" pitchFamily="34" charset="0"/>
              </a:rPr>
              <a:t>in Low Energy Stations</a:t>
            </a:r>
          </a:p>
        </p:txBody>
      </p:sp>
      <p:pic>
        <p:nvPicPr>
          <p:cNvPr id="1026" name="Picture 2" descr="C:\Users\gottberg\Desktop\2014-04-10_Alex_Half-lives\ISAC 500 MeV per 10 uA per 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6" r="6349"/>
          <a:stretch/>
        </p:blipFill>
        <p:spPr bwMode="auto">
          <a:xfrm>
            <a:off x="5672816" y="851360"/>
            <a:ext cx="3262987" cy="244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ottberg\Desktop\2014-04-10_Alex_Half-lives\ARIEL 35 MeV per 10 kW per 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6" r="6349"/>
          <a:stretch/>
        </p:blipFill>
        <p:spPr bwMode="auto">
          <a:xfrm>
            <a:off x="2366287" y="850900"/>
            <a:ext cx="3262987" cy="244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476500" y="571733"/>
            <a:ext cx="308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ARIEL 35 MeV, 10 kW, concept geometry [s</a:t>
            </a:r>
            <a:r>
              <a:rPr lang="en-US" sz="1200" baseline="30000" dirty="0" smtClean="0">
                <a:solidFill>
                  <a:srgbClr val="002060"/>
                </a:solidFill>
                <a:latin typeface="+mj-lt"/>
              </a:rPr>
              <a:t>-1</a:t>
            </a: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]</a:t>
            </a:r>
            <a:endParaRPr lang="en-CA" sz="1200" dirty="0">
              <a:solidFill>
                <a:srgbClr val="002060"/>
              </a:solidFill>
              <a:latin typeface="+mj-lt"/>
              <a:ea typeface="Times New Roman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59671" y="571733"/>
            <a:ext cx="308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ISAC 500 MeV, 10 µA [s</a:t>
            </a:r>
            <a:r>
              <a:rPr lang="en-US" sz="1200" baseline="30000" dirty="0" smtClean="0">
                <a:solidFill>
                  <a:srgbClr val="002060"/>
                </a:solidFill>
                <a:latin typeface="+mj-lt"/>
              </a:rPr>
              <a:t>-1</a:t>
            </a: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]</a:t>
            </a:r>
            <a:endParaRPr lang="en-CA" sz="1200" dirty="0">
              <a:solidFill>
                <a:srgbClr val="002060"/>
              </a:solidFill>
              <a:latin typeface="+mj-lt"/>
              <a:ea typeface="Times New Roman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45456"/>
            <a:ext cx="2305050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GB" sz="1200" b="1" dirty="0">
                <a:solidFill>
                  <a:srgbClr val="002060"/>
                </a:solidFill>
                <a:latin typeface="+mj-lt"/>
              </a:rPr>
              <a:t>From </a:t>
            </a:r>
            <a:r>
              <a:rPr lang="en-GB" sz="1200" b="1" dirty="0" err="1">
                <a:solidFill>
                  <a:srgbClr val="002060"/>
                </a:solidFill>
                <a:latin typeface="+mj-lt"/>
              </a:rPr>
              <a:t>BeO</a:t>
            </a:r>
            <a:r>
              <a:rPr lang="en-GB" sz="1200" b="1" dirty="0">
                <a:solidFill>
                  <a:srgbClr val="002060"/>
                </a:solidFill>
                <a:latin typeface="+mj-lt"/>
              </a:rPr>
              <a:t> at 50 kW electron beam power: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GB" sz="1200" baseline="30000" dirty="0" smtClean="0">
                <a:solidFill>
                  <a:srgbClr val="002060"/>
                </a:solidFill>
              </a:rPr>
              <a:t>8</a:t>
            </a:r>
            <a:r>
              <a:rPr lang="en-GB" sz="1200" dirty="0" smtClean="0">
                <a:solidFill>
                  <a:srgbClr val="002060"/>
                </a:solidFill>
              </a:rPr>
              <a:t>Li </a:t>
            </a:r>
            <a:r>
              <a:rPr lang="en-GB" sz="1200" dirty="0">
                <a:solidFill>
                  <a:srgbClr val="002060"/>
                </a:solidFill>
              </a:rPr>
              <a:t>expected yield: 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5</a:t>
            </a:r>
            <a:r>
              <a:rPr lang="en-CA" sz="1200" dirty="0">
                <a:solidFill>
                  <a:srgbClr val="002060"/>
                </a:solidFill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ea typeface="Times New Roman"/>
                <a:cs typeface="Times New Roman"/>
              </a:rPr>
              <a:t>7 </a:t>
            </a:r>
            <a:r>
              <a:rPr lang="en-CA" sz="1200" dirty="0" smtClean="0">
                <a:solidFill>
                  <a:srgbClr val="002060"/>
                </a:solidFill>
                <a:ea typeface="Times New Roman"/>
                <a:cs typeface="Times New Roman"/>
              </a:rPr>
              <a:t>s</a:t>
            </a:r>
            <a:r>
              <a:rPr lang="en-CA" sz="1200" baseline="30000" dirty="0" smtClean="0">
                <a:solidFill>
                  <a:srgbClr val="002060"/>
                </a:solidFill>
                <a:ea typeface="Times New Roman"/>
                <a:cs typeface="Times New Roman"/>
              </a:rPr>
              <a:t>-1</a:t>
            </a:r>
            <a:r>
              <a:rPr lang="en-CA" sz="1200" dirty="0" smtClean="0">
                <a:solidFill>
                  <a:srgbClr val="002060"/>
                </a:solidFill>
                <a:ea typeface="Times New Roman"/>
                <a:cs typeface="Times New Roman"/>
              </a:rPr>
              <a:t> (assuming 0.2% extraction, 10% ionization)</a:t>
            </a:r>
            <a:endParaRPr lang="en-CA" sz="1200" dirty="0">
              <a:solidFill>
                <a:srgbClr val="002060"/>
              </a:solidFill>
              <a:latin typeface="+mj-lt"/>
              <a:ea typeface="Times New Roman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" y="1807187"/>
            <a:ext cx="2105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GB" sz="1200" b="1" dirty="0">
                <a:solidFill>
                  <a:srgbClr val="002060"/>
                </a:solidFill>
                <a:latin typeface="+mj-lt"/>
              </a:rPr>
              <a:t>From </a:t>
            </a:r>
            <a:r>
              <a:rPr lang="en-GB" sz="1200" b="1" dirty="0" err="1">
                <a:solidFill>
                  <a:srgbClr val="002060"/>
                </a:solidFill>
                <a:latin typeface="+mj-lt"/>
              </a:rPr>
              <a:t>UC</a:t>
            </a:r>
            <a:r>
              <a:rPr lang="en-GB" sz="1200" b="1" baseline="-25000" dirty="0" err="1">
                <a:solidFill>
                  <a:srgbClr val="002060"/>
                </a:solidFill>
                <a:latin typeface="+mj-lt"/>
              </a:rPr>
              <a:t>x</a:t>
            </a:r>
            <a:r>
              <a:rPr lang="en-GB" sz="1200" b="1" dirty="0">
                <a:solidFill>
                  <a:srgbClr val="002060"/>
                </a:solidFill>
                <a:latin typeface="+mj-lt"/>
              </a:rPr>
              <a:t> at 50 kW electron beam power: </a:t>
            </a:r>
            <a:r>
              <a:rPr lang="en-GB" sz="1200" b="1" dirty="0" smtClean="0">
                <a:solidFill>
                  <a:srgbClr val="002060"/>
                </a:solidFill>
                <a:latin typeface="+mj-lt"/>
              </a:rPr>
              <a:t/>
            </a:r>
            <a:br>
              <a:rPr lang="en-GB" sz="1200" b="1" dirty="0" smtClean="0">
                <a:solidFill>
                  <a:srgbClr val="002060"/>
                </a:solidFill>
                <a:latin typeface="+mj-lt"/>
              </a:rPr>
            </a:br>
            <a:r>
              <a:rPr lang="en-GB" sz="1200" dirty="0" smtClean="0">
                <a:solidFill>
                  <a:srgbClr val="002060"/>
                </a:solidFill>
              </a:rPr>
              <a:t>Overall </a:t>
            </a:r>
            <a:r>
              <a:rPr lang="en-GB" sz="1200" dirty="0">
                <a:solidFill>
                  <a:srgbClr val="002060"/>
                </a:solidFill>
              </a:rPr>
              <a:t>fission rate: ~</a:t>
            </a:r>
            <a:r>
              <a:rPr lang="en-CA" sz="1200" dirty="0">
                <a:solidFill>
                  <a:srgbClr val="002060"/>
                </a:solidFill>
                <a:ea typeface="Times New Roman"/>
                <a:cs typeface="Times New Roman"/>
              </a:rPr>
              <a:t>1∙10</a:t>
            </a:r>
            <a:r>
              <a:rPr lang="en-CA" sz="1200" baseline="30000" dirty="0">
                <a:solidFill>
                  <a:srgbClr val="002060"/>
                </a:solidFill>
                <a:ea typeface="Times New Roman"/>
                <a:cs typeface="Times New Roman"/>
              </a:rPr>
              <a:t>12 </a:t>
            </a:r>
            <a:r>
              <a:rPr lang="en-CA" sz="1200" dirty="0">
                <a:solidFill>
                  <a:srgbClr val="002060"/>
                </a:solidFill>
                <a:ea typeface="Times New Roman"/>
                <a:cs typeface="Times New Roman"/>
              </a:rPr>
              <a:t>s</a:t>
            </a:r>
            <a:r>
              <a:rPr lang="en-CA" sz="1200" baseline="30000" dirty="0">
                <a:solidFill>
                  <a:srgbClr val="002060"/>
                </a:solidFill>
                <a:ea typeface="Times New Roman"/>
                <a:cs typeface="Times New Roman"/>
              </a:rPr>
              <a:t>-1  </a:t>
            </a:r>
            <a:r>
              <a:rPr lang="en-CA" sz="1200" dirty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2622527"/>
            <a:ext cx="2305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200" b="1" dirty="0" smtClean="0">
                <a:solidFill>
                  <a:srgbClr val="002060"/>
                </a:solidFill>
                <a:latin typeface="+mj-lt"/>
              </a:rPr>
              <a:t>ARIEL RIB yield predictions available for experiment planning</a:t>
            </a:r>
            <a:endParaRPr lang="en-CA" sz="1200" dirty="0">
              <a:solidFill>
                <a:srgbClr val="002060"/>
              </a:solidFill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3806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gottberg\Desktop\Cs vs Sn ISA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658" y="679752"/>
            <a:ext cx="3882340" cy="29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1800" dirty="0">
                <a:latin typeface="+mj-lt"/>
                <a:cs typeface="Arial" panose="020B0604020202020204" pitchFamily="34" charset="0"/>
              </a:rPr>
              <a:t>Preliminary: Expected </a:t>
            </a:r>
            <a:r>
              <a:rPr lang="en-US" sz="1800" dirty="0" smtClean="0">
                <a:latin typeface="+mj-lt"/>
                <a:cs typeface="Arial" panose="020B0604020202020204" pitchFamily="34" charset="0"/>
              </a:rPr>
              <a:t>Yields from AETE </a:t>
            </a:r>
            <a:r>
              <a:rPr lang="en-US" sz="1800" dirty="0">
                <a:latin typeface="+mj-lt"/>
                <a:cs typeface="Arial" panose="020B0604020202020204" pitchFamily="34" charset="0"/>
              </a:rPr>
              <a:t>in Low Energy Stations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" y="645456"/>
            <a:ext cx="2305050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GB" sz="1200" b="1" dirty="0">
                <a:solidFill>
                  <a:srgbClr val="002060"/>
                </a:solidFill>
                <a:latin typeface="+mj-lt"/>
              </a:rPr>
              <a:t>From </a:t>
            </a:r>
            <a:r>
              <a:rPr lang="en-GB" sz="1200" b="1" dirty="0" err="1">
                <a:solidFill>
                  <a:srgbClr val="002060"/>
                </a:solidFill>
                <a:latin typeface="+mj-lt"/>
              </a:rPr>
              <a:t>BeO</a:t>
            </a:r>
            <a:r>
              <a:rPr lang="en-GB" sz="1200" b="1" dirty="0">
                <a:solidFill>
                  <a:srgbClr val="002060"/>
                </a:solidFill>
                <a:latin typeface="+mj-lt"/>
              </a:rPr>
              <a:t> at 50 kW electron beam power: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GB" sz="1200" baseline="30000" dirty="0" smtClean="0">
                <a:solidFill>
                  <a:srgbClr val="002060"/>
                </a:solidFill>
              </a:rPr>
              <a:t>8</a:t>
            </a:r>
            <a:r>
              <a:rPr lang="en-GB" sz="1200" dirty="0" smtClean="0">
                <a:solidFill>
                  <a:srgbClr val="002060"/>
                </a:solidFill>
              </a:rPr>
              <a:t>Li </a:t>
            </a:r>
            <a:r>
              <a:rPr lang="en-GB" sz="1200" dirty="0">
                <a:solidFill>
                  <a:srgbClr val="002060"/>
                </a:solidFill>
              </a:rPr>
              <a:t>expected yield: </a:t>
            </a:r>
            <a:r>
              <a:rPr lang="en-CA" sz="1200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5</a:t>
            </a:r>
            <a:r>
              <a:rPr lang="en-CA" sz="1200" dirty="0">
                <a:solidFill>
                  <a:srgbClr val="002060"/>
                </a:solidFill>
                <a:ea typeface="Times New Roman"/>
                <a:cs typeface="Times New Roman"/>
              </a:rPr>
              <a:t>∙10</a:t>
            </a:r>
            <a:r>
              <a:rPr lang="en-CA" sz="1200" baseline="30000" dirty="0">
                <a:solidFill>
                  <a:srgbClr val="002060"/>
                </a:solidFill>
                <a:ea typeface="Times New Roman"/>
                <a:cs typeface="Times New Roman"/>
              </a:rPr>
              <a:t>7 </a:t>
            </a:r>
            <a:r>
              <a:rPr lang="en-CA" sz="1200" dirty="0" smtClean="0">
                <a:solidFill>
                  <a:srgbClr val="002060"/>
                </a:solidFill>
                <a:ea typeface="Times New Roman"/>
                <a:cs typeface="Times New Roman"/>
              </a:rPr>
              <a:t>s</a:t>
            </a:r>
            <a:r>
              <a:rPr lang="en-CA" sz="1200" baseline="30000" dirty="0" smtClean="0">
                <a:solidFill>
                  <a:srgbClr val="002060"/>
                </a:solidFill>
                <a:ea typeface="Times New Roman"/>
                <a:cs typeface="Times New Roman"/>
              </a:rPr>
              <a:t>-1</a:t>
            </a:r>
            <a:r>
              <a:rPr lang="en-CA" sz="1200" dirty="0" smtClean="0">
                <a:solidFill>
                  <a:srgbClr val="002060"/>
                </a:solidFill>
                <a:ea typeface="Times New Roman"/>
                <a:cs typeface="Times New Roman"/>
              </a:rPr>
              <a:t> (assuming 0.2% extraction, 10% ionization)</a:t>
            </a:r>
            <a:endParaRPr lang="en-CA" sz="1200" dirty="0">
              <a:solidFill>
                <a:srgbClr val="002060"/>
              </a:solidFill>
              <a:latin typeface="+mj-lt"/>
              <a:ea typeface="Times New Roman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1807187"/>
            <a:ext cx="2105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GB" sz="1200" b="1" dirty="0">
                <a:solidFill>
                  <a:srgbClr val="002060"/>
                </a:solidFill>
                <a:latin typeface="+mj-lt"/>
              </a:rPr>
              <a:t>From </a:t>
            </a:r>
            <a:r>
              <a:rPr lang="en-GB" sz="1200" b="1" dirty="0" err="1">
                <a:solidFill>
                  <a:srgbClr val="002060"/>
                </a:solidFill>
                <a:latin typeface="+mj-lt"/>
              </a:rPr>
              <a:t>UC</a:t>
            </a:r>
            <a:r>
              <a:rPr lang="en-GB" sz="1200" b="1" baseline="-25000" dirty="0" err="1">
                <a:solidFill>
                  <a:srgbClr val="002060"/>
                </a:solidFill>
                <a:latin typeface="+mj-lt"/>
              </a:rPr>
              <a:t>x</a:t>
            </a:r>
            <a:r>
              <a:rPr lang="en-GB" sz="1200" b="1" dirty="0">
                <a:solidFill>
                  <a:srgbClr val="002060"/>
                </a:solidFill>
                <a:latin typeface="+mj-lt"/>
              </a:rPr>
              <a:t> at 50 kW electron beam power: </a:t>
            </a:r>
            <a:r>
              <a:rPr lang="en-GB" sz="1200" b="1" dirty="0" smtClean="0">
                <a:solidFill>
                  <a:srgbClr val="002060"/>
                </a:solidFill>
                <a:latin typeface="+mj-lt"/>
              </a:rPr>
              <a:t/>
            </a:r>
            <a:br>
              <a:rPr lang="en-GB" sz="1200" b="1" dirty="0" smtClean="0">
                <a:solidFill>
                  <a:srgbClr val="002060"/>
                </a:solidFill>
                <a:latin typeface="+mj-lt"/>
              </a:rPr>
            </a:br>
            <a:r>
              <a:rPr lang="en-GB" sz="1200" dirty="0" smtClean="0">
                <a:solidFill>
                  <a:srgbClr val="002060"/>
                </a:solidFill>
              </a:rPr>
              <a:t>Overall </a:t>
            </a:r>
            <a:r>
              <a:rPr lang="en-GB" sz="1200" dirty="0">
                <a:solidFill>
                  <a:srgbClr val="002060"/>
                </a:solidFill>
              </a:rPr>
              <a:t>fission rate: ~</a:t>
            </a:r>
            <a:r>
              <a:rPr lang="en-CA" sz="1200" dirty="0">
                <a:solidFill>
                  <a:srgbClr val="002060"/>
                </a:solidFill>
                <a:ea typeface="Times New Roman"/>
                <a:cs typeface="Times New Roman"/>
              </a:rPr>
              <a:t>1∙10</a:t>
            </a:r>
            <a:r>
              <a:rPr lang="en-CA" sz="1200" baseline="30000" dirty="0">
                <a:solidFill>
                  <a:srgbClr val="002060"/>
                </a:solidFill>
                <a:ea typeface="Times New Roman"/>
                <a:cs typeface="Times New Roman"/>
              </a:rPr>
              <a:t>12 </a:t>
            </a:r>
            <a:r>
              <a:rPr lang="en-CA" sz="1200" dirty="0">
                <a:solidFill>
                  <a:srgbClr val="002060"/>
                </a:solidFill>
                <a:ea typeface="Times New Roman"/>
                <a:cs typeface="Times New Roman"/>
              </a:rPr>
              <a:t>s</a:t>
            </a:r>
            <a:r>
              <a:rPr lang="en-CA" sz="1200" baseline="30000" dirty="0">
                <a:solidFill>
                  <a:srgbClr val="002060"/>
                </a:solidFill>
                <a:ea typeface="Times New Roman"/>
                <a:cs typeface="Times New Roman"/>
              </a:rPr>
              <a:t>-1  </a:t>
            </a:r>
            <a:r>
              <a:rPr lang="en-CA" sz="1200" dirty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7643" y="3589143"/>
            <a:ext cx="46463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  <a:latin typeface="+mj-lt"/>
              </a:rPr>
              <a:t>AETE will provide: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Pure n-rich fission fragments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Additional </a:t>
            </a:r>
            <a:r>
              <a:rPr lang="en-US" sz="1200" dirty="0" err="1" smtClean="0">
                <a:solidFill>
                  <a:srgbClr val="002060"/>
                </a:solidFill>
                <a:latin typeface="+mj-lt"/>
              </a:rPr>
              <a:t>beamtime</a:t>
            </a: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 with modern, reliable driver</a:t>
            </a:r>
            <a:endParaRPr lang="en-US" sz="1200" dirty="0">
              <a:solidFill>
                <a:srgbClr val="002060"/>
              </a:solidFill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Chances for long-duration beam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High integrated yields for specific isotopes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Development capability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sz="1200" dirty="0">
              <a:solidFill>
                <a:srgbClr val="002060"/>
              </a:solidFill>
              <a:ea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33925" y="3589143"/>
            <a:ext cx="38600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  <a:latin typeface="+mj-lt"/>
              </a:rPr>
              <a:t>APTW will provide: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Access to all ISAC spallation targets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Hermetic target vessel </a:t>
            </a:r>
            <a:r>
              <a:rPr lang="en-US" sz="1200" dirty="0" smtClean="0">
                <a:solidFill>
                  <a:srgbClr val="002060"/>
                </a:solidFill>
                <a:latin typeface="+mj-lt"/>
                <a:sym typeface="Wingdings" panose="05000000000000000000" pitchFamily="2" charset="2"/>
              </a:rPr>
              <a:t/>
            </a:r>
            <a:br>
              <a:rPr lang="en-US" sz="1200" dirty="0" smtClean="0">
                <a:solidFill>
                  <a:srgbClr val="002060"/>
                </a:solidFill>
                <a:latin typeface="+mj-lt"/>
                <a:sym typeface="Wingdings" panose="05000000000000000000" pitchFamily="2" charset="2"/>
              </a:rPr>
            </a:br>
            <a:r>
              <a:rPr lang="en-US" sz="1200" dirty="0" smtClean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→ </a:t>
            </a:r>
            <a:r>
              <a:rPr lang="en-US" sz="1200" dirty="0" smtClean="0">
                <a:solidFill>
                  <a:srgbClr val="002060"/>
                </a:solidFill>
                <a:latin typeface="+mj-lt"/>
                <a:sym typeface="Wingdings" panose="05000000000000000000" pitchFamily="2" charset="2"/>
              </a:rPr>
              <a:t>new </a:t>
            </a:r>
            <a:r>
              <a:rPr lang="en-US" sz="1200" dirty="0" smtClean="0">
                <a:solidFill>
                  <a:srgbClr val="002060"/>
                </a:solidFill>
                <a:latin typeface="+mj-lt"/>
                <a:sym typeface="Wingdings" panose="05000000000000000000" pitchFamily="2" charset="2"/>
              </a:rPr>
              <a:t>target materials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+mj-lt"/>
                <a:sym typeface="Wingdings" panose="05000000000000000000" pitchFamily="2" charset="2"/>
              </a:rPr>
              <a:t>Additional development flexibility for new ion sources and transfer line technologies </a:t>
            </a:r>
            <a:endParaRPr lang="en-US" sz="1200" dirty="0" smtClean="0">
              <a:solidFill>
                <a:srgbClr val="002060"/>
              </a:solidFill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sz="1200" dirty="0">
              <a:solidFill>
                <a:srgbClr val="002060"/>
              </a:solidFill>
              <a:ea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76500" y="571733"/>
            <a:ext cx="308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ARIEL 35 MeV, 10 kW, concept geometry [s</a:t>
            </a:r>
            <a:r>
              <a:rPr lang="en-US" sz="1200" baseline="30000" dirty="0" smtClean="0">
                <a:solidFill>
                  <a:srgbClr val="002060"/>
                </a:solidFill>
                <a:latin typeface="+mj-lt"/>
              </a:rPr>
              <a:t>-1</a:t>
            </a: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]</a:t>
            </a:r>
            <a:endParaRPr lang="en-CA" sz="1200" dirty="0">
              <a:solidFill>
                <a:srgbClr val="002060"/>
              </a:solidFill>
              <a:latin typeface="+mj-lt"/>
              <a:ea typeface="Times New Roman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59671" y="571733"/>
            <a:ext cx="308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ISAC 500 MeV, 10 µA [s</a:t>
            </a:r>
            <a:r>
              <a:rPr lang="en-US" sz="1200" baseline="30000" dirty="0" smtClean="0">
                <a:solidFill>
                  <a:srgbClr val="002060"/>
                </a:solidFill>
                <a:latin typeface="+mj-lt"/>
              </a:rPr>
              <a:t>-1</a:t>
            </a: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]</a:t>
            </a:r>
            <a:endParaRPr lang="en-CA" sz="1200" dirty="0">
              <a:solidFill>
                <a:srgbClr val="002060"/>
              </a:solidFill>
              <a:latin typeface="+mj-lt"/>
              <a:ea typeface="Times New Roman"/>
              <a:cs typeface="Arial"/>
            </a:endParaRPr>
          </a:p>
        </p:txBody>
      </p:sp>
      <p:pic>
        <p:nvPicPr>
          <p:cNvPr id="2053" name="Picture 5" descr="C:\Users\gottberg\Desktop\Cs vs Sn ARIEL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6" y="677872"/>
            <a:ext cx="3883956" cy="297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V="1">
            <a:off x="4274820" y="1021080"/>
            <a:ext cx="0" cy="2133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566660" y="1021080"/>
            <a:ext cx="0" cy="2133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02743" y="799483"/>
            <a:ext cx="605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en-US" sz="1200" baseline="30000" dirty="0" smtClean="0">
                <a:solidFill>
                  <a:srgbClr val="002060"/>
                </a:solidFill>
                <a:latin typeface="+mj-lt"/>
              </a:rPr>
              <a:t>134</a:t>
            </a: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Sn</a:t>
            </a:r>
            <a:endParaRPr lang="en-CA" sz="1200" dirty="0">
              <a:solidFill>
                <a:srgbClr val="002060"/>
              </a:solidFill>
              <a:latin typeface="+mj-lt"/>
              <a:ea typeface="Times New Roman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86963" y="799483"/>
            <a:ext cx="605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en-US" sz="1200" baseline="30000" dirty="0" smtClean="0">
                <a:solidFill>
                  <a:srgbClr val="002060"/>
                </a:solidFill>
                <a:latin typeface="+mj-lt"/>
              </a:rPr>
              <a:t>134</a:t>
            </a:r>
            <a:r>
              <a:rPr lang="en-US" sz="1200" dirty="0" smtClean="0">
                <a:solidFill>
                  <a:srgbClr val="002060"/>
                </a:solidFill>
                <a:latin typeface="+mj-lt"/>
              </a:rPr>
              <a:t>Sn</a:t>
            </a:r>
            <a:endParaRPr lang="en-CA" sz="1200" dirty="0">
              <a:solidFill>
                <a:srgbClr val="002060"/>
              </a:solidFill>
              <a:latin typeface="+mj-lt"/>
              <a:ea typeface="Times New Roman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622527"/>
            <a:ext cx="2305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200" b="1" dirty="0" smtClean="0">
                <a:solidFill>
                  <a:srgbClr val="002060"/>
                </a:solidFill>
                <a:latin typeface="+mj-lt"/>
              </a:rPr>
              <a:t>ARIEL RIB yield predictions available for experiment planning</a:t>
            </a:r>
            <a:endParaRPr lang="en-CA" sz="1200" dirty="0">
              <a:solidFill>
                <a:srgbClr val="002060"/>
              </a:solidFill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416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0" y="0"/>
            <a:ext cx="7049853" cy="469901"/>
          </a:xfrm>
        </p:spPr>
        <p:txBody>
          <a:bodyPr/>
          <a:lstStyle/>
          <a:p>
            <a:r>
              <a:rPr lang="en-CA" sz="1800" dirty="0" smtClean="0">
                <a:latin typeface="+mn-lt"/>
              </a:rPr>
              <a:t>RIB Development</a:t>
            </a:r>
            <a:endParaRPr lang="en-CA" sz="18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4468" y="654098"/>
            <a:ext cx="8906192" cy="407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cs typeface="Times New Roman"/>
              </a:rPr>
              <a:t>ISAC is currently </a:t>
            </a:r>
            <a:r>
              <a:rPr lang="en-US" sz="12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≈</a:t>
            </a:r>
            <a:r>
              <a:rPr lang="en-US" sz="1200" dirty="0" smtClean="0">
                <a:solidFill>
                  <a:srgbClr val="002060"/>
                </a:solidFill>
                <a:cs typeface="Times New Roman"/>
              </a:rPr>
              <a:t>1.8-fold </a:t>
            </a:r>
            <a:r>
              <a:rPr lang="en-US" sz="1200" dirty="0">
                <a:solidFill>
                  <a:srgbClr val="002060"/>
                </a:solidFill>
                <a:cs typeface="Times New Roman"/>
              </a:rPr>
              <a:t>overbooked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cs typeface="Times New Roman"/>
              </a:rPr>
              <a:t>with ARIEL the output of RIB shall triple (from ~2800 h/a to over 9000 h/a)</a:t>
            </a:r>
          </a:p>
          <a:p>
            <a:pPr>
              <a:tabLst>
                <a:tab pos="177800" algn="l"/>
              </a:tabLst>
            </a:pPr>
            <a:endParaRPr lang="en-US" sz="1200" dirty="0" smtClean="0">
              <a:solidFill>
                <a:srgbClr val="002060"/>
              </a:solidFill>
              <a:cs typeface="Times New Roman"/>
            </a:endParaRPr>
          </a:p>
          <a:p>
            <a:pPr>
              <a:tabLst>
                <a:tab pos="177800" algn="l"/>
              </a:tabLst>
            </a:pPr>
            <a:r>
              <a:rPr lang="en-US" sz="1200" dirty="0" smtClean="0">
                <a:solidFill>
                  <a:srgbClr val="002060"/>
                </a:solidFill>
                <a:cs typeface="Times New Roman"/>
              </a:rPr>
              <a:t>→ </a:t>
            </a:r>
            <a:r>
              <a:rPr lang="en-US" sz="1200" dirty="0">
                <a:solidFill>
                  <a:srgbClr val="002060"/>
                </a:solidFill>
                <a:cs typeface="Times New Roman"/>
              </a:rPr>
              <a:t>ARIEL </a:t>
            </a:r>
            <a:r>
              <a:rPr lang="en-US" sz="1200" dirty="0" smtClean="0">
                <a:solidFill>
                  <a:srgbClr val="002060"/>
                </a:solidFill>
                <a:cs typeface="Times New Roman"/>
              </a:rPr>
              <a:t>will offer </a:t>
            </a:r>
            <a:r>
              <a:rPr lang="en-US" sz="1200" dirty="0">
                <a:solidFill>
                  <a:srgbClr val="002060"/>
                </a:solidFill>
                <a:cs typeface="Times New Roman"/>
              </a:rPr>
              <a:t>new RIB perspectives </a:t>
            </a:r>
            <a:r>
              <a:rPr lang="en-US" sz="1200" dirty="0" smtClean="0">
                <a:solidFill>
                  <a:srgbClr val="002060"/>
                </a:solidFill>
                <a:cs typeface="Times New Roman"/>
              </a:rPr>
              <a:t>in alignment with </a:t>
            </a:r>
            <a:r>
              <a:rPr lang="en-US" sz="1200" dirty="0">
                <a:solidFill>
                  <a:srgbClr val="002060"/>
                </a:solidFill>
                <a:cs typeface="Times New Roman"/>
              </a:rPr>
              <a:t>high international backload on RIB delivery</a:t>
            </a:r>
            <a:br>
              <a:rPr lang="en-US" sz="1200" dirty="0">
                <a:solidFill>
                  <a:srgbClr val="002060"/>
                </a:solidFill>
                <a:cs typeface="Times New Roman"/>
              </a:rPr>
            </a:br>
            <a:r>
              <a:rPr lang="en-US" sz="1200" dirty="0">
                <a:solidFill>
                  <a:srgbClr val="002060"/>
                </a:solidFill>
                <a:cs typeface="Times New Roman"/>
              </a:rPr>
              <a:t>(targets with flexible technology for optimized and </a:t>
            </a:r>
            <a:r>
              <a:rPr lang="en-US" sz="1200" dirty="0" smtClean="0">
                <a:solidFill>
                  <a:srgbClr val="002060"/>
                </a:solidFill>
                <a:cs typeface="Times New Roman"/>
              </a:rPr>
              <a:t>reliable isotope </a:t>
            </a:r>
            <a:r>
              <a:rPr lang="en-US" sz="1200" dirty="0">
                <a:solidFill>
                  <a:srgbClr val="002060"/>
                </a:solidFill>
                <a:cs typeface="Times New Roman"/>
              </a:rPr>
              <a:t>yields, quick turn-over, purity, isotope availability</a:t>
            </a:r>
            <a:r>
              <a:rPr lang="en-US" sz="1200" dirty="0" smtClean="0">
                <a:solidFill>
                  <a:srgbClr val="002060"/>
                </a:solidFill>
                <a:cs typeface="Times New Roman"/>
              </a:rPr>
              <a:t>)</a:t>
            </a:r>
            <a:endParaRPr lang="en-US" sz="1200" dirty="0" smtClean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endParaRPr lang="en-US" sz="1000" dirty="0">
              <a:solidFill>
                <a:srgbClr val="002060"/>
              </a:solidFill>
            </a:endParaRPr>
          </a:p>
          <a:p>
            <a:pPr>
              <a:tabLst>
                <a:tab pos="541338" algn="l"/>
                <a:tab pos="1520825" algn="l"/>
              </a:tabLst>
            </a:pPr>
            <a:r>
              <a:rPr lang="en-US" sz="1200" b="1" dirty="0" smtClean="0">
                <a:solidFill>
                  <a:srgbClr val="002060"/>
                </a:solidFill>
              </a:rPr>
              <a:t>Areas of target, ion source, converter development: </a:t>
            </a:r>
            <a:endParaRPr lang="en-US" sz="1200" b="1" dirty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New target nuclides (Be, Ca, La, W, </a:t>
            </a:r>
            <a:r>
              <a:rPr lang="en-US" sz="1200" dirty="0" err="1" smtClean="0">
                <a:solidFill>
                  <a:srgbClr val="002060"/>
                </a:solidFill>
              </a:rPr>
              <a:t>Pb</a:t>
            </a:r>
            <a:r>
              <a:rPr lang="en-US" sz="1200" dirty="0" smtClean="0">
                <a:solidFill>
                  <a:srgbClr val="002060"/>
                </a:solidFill>
              </a:rPr>
              <a:t>, Bi) 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Nanostructured porous target materials (</a:t>
            </a:r>
            <a:r>
              <a:rPr lang="en-US" sz="1200" dirty="0" err="1" smtClean="0">
                <a:solidFill>
                  <a:srgbClr val="002060"/>
                </a:solidFill>
              </a:rPr>
              <a:t>SiC</a:t>
            </a:r>
            <a:r>
              <a:rPr lang="en-US" sz="1200" dirty="0" smtClean="0">
                <a:solidFill>
                  <a:srgbClr val="002060"/>
                </a:solidFill>
              </a:rPr>
              <a:t>, </a:t>
            </a:r>
            <a:r>
              <a:rPr lang="en-US" sz="1200" dirty="0" err="1" smtClean="0">
                <a:solidFill>
                  <a:srgbClr val="002060"/>
                </a:solidFill>
              </a:rPr>
              <a:t>TiC</a:t>
            </a:r>
            <a:r>
              <a:rPr lang="en-US" sz="1200" dirty="0" smtClean="0">
                <a:solidFill>
                  <a:srgbClr val="002060"/>
                </a:solidFill>
              </a:rPr>
              <a:t>, </a:t>
            </a:r>
            <a:r>
              <a:rPr lang="en-US" sz="1200" dirty="0" err="1" smtClean="0">
                <a:solidFill>
                  <a:srgbClr val="002060"/>
                </a:solidFill>
              </a:rPr>
              <a:t>UC</a:t>
            </a:r>
            <a:r>
              <a:rPr lang="en-US" sz="1200" baseline="-25000" dirty="0" err="1" smtClean="0">
                <a:solidFill>
                  <a:srgbClr val="002060"/>
                </a:solidFill>
              </a:rPr>
              <a:t>x</a:t>
            </a:r>
            <a:r>
              <a:rPr lang="en-US" sz="1200" dirty="0" smtClean="0">
                <a:solidFill>
                  <a:srgbClr val="002060"/>
                </a:solidFill>
              </a:rPr>
              <a:t>, LaC</a:t>
            </a:r>
            <a:r>
              <a:rPr lang="en-US" sz="1200" baseline="-25000" dirty="0" smtClean="0">
                <a:solidFill>
                  <a:srgbClr val="002060"/>
                </a:solidFill>
              </a:rPr>
              <a:t>2</a:t>
            </a:r>
            <a:r>
              <a:rPr lang="en-US" sz="1200" dirty="0" smtClean="0">
                <a:solidFill>
                  <a:srgbClr val="002060"/>
                </a:solidFill>
              </a:rPr>
              <a:t>) 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Molecular beams for extraction of non-volatile species 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New ion sources (TRILIS + FEBIAD, various work function SIS)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New transfer lines (quartz, cold, variable temperature)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High-power electron-to-</a:t>
            </a:r>
            <a:r>
              <a:rPr lang="el-GR" sz="1200" dirty="0">
                <a:solidFill>
                  <a:srgbClr val="002060"/>
                </a:solidFill>
              </a:rPr>
              <a:t>γ</a:t>
            </a:r>
            <a:r>
              <a:rPr lang="en-US" sz="1200" dirty="0">
                <a:solidFill>
                  <a:srgbClr val="002060"/>
                </a:solidFill>
              </a:rPr>
              <a:t> </a:t>
            </a:r>
            <a:r>
              <a:rPr lang="en-US" sz="1200" dirty="0" smtClean="0">
                <a:solidFill>
                  <a:srgbClr val="002060"/>
                </a:solidFill>
              </a:rPr>
              <a:t>converter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Proton-to-neutron converter</a:t>
            </a:r>
            <a:endParaRPr lang="en-US" sz="1200" dirty="0">
              <a:solidFill>
                <a:srgbClr val="002060"/>
              </a:solidFill>
            </a:endParaRPr>
          </a:p>
          <a:p>
            <a:pPr>
              <a:tabLst>
                <a:tab pos="541338" algn="l"/>
                <a:tab pos="1520825" algn="l"/>
              </a:tabLst>
            </a:pPr>
            <a:endParaRPr lang="en-US" sz="1000" dirty="0" smtClean="0">
              <a:solidFill>
                <a:srgbClr val="002060"/>
              </a:solidFill>
            </a:endParaRPr>
          </a:p>
          <a:p>
            <a:pPr>
              <a:tabLst>
                <a:tab pos="541338" algn="l"/>
                <a:tab pos="1520825" algn="l"/>
              </a:tabLst>
            </a:pPr>
            <a:r>
              <a:rPr lang="en-US" sz="1200" b="1" dirty="0" smtClean="0">
                <a:solidFill>
                  <a:srgbClr val="002060"/>
                </a:solidFill>
                <a:cs typeface="Times New Roman"/>
              </a:rPr>
              <a:t>ARIEL will allow for: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  <a:cs typeface="Times New Roman"/>
              </a:rPr>
              <a:t>More online development time (4 target stations, </a:t>
            </a:r>
            <a:br>
              <a:rPr lang="en-US" sz="1200" dirty="0" smtClean="0">
                <a:solidFill>
                  <a:srgbClr val="002060"/>
                </a:solidFill>
                <a:cs typeface="Times New Roman"/>
              </a:rPr>
            </a:br>
            <a:r>
              <a:rPr lang="en-US" sz="1200" dirty="0" smtClean="0">
                <a:solidFill>
                  <a:srgbClr val="002060"/>
                </a:solidFill>
                <a:cs typeface="Times New Roman"/>
              </a:rPr>
              <a:t>faster target turn-over, 2 yield stations, 2 independent drivers)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Additional development capabilities </a:t>
            </a:r>
            <a:br>
              <a:rPr lang="en-US" sz="1200" dirty="0" smtClean="0">
                <a:solidFill>
                  <a:srgbClr val="002060"/>
                </a:solidFill>
              </a:rPr>
            </a:br>
            <a:r>
              <a:rPr lang="en-US" sz="1200" dirty="0">
                <a:solidFill>
                  <a:srgbClr val="002060"/>
                </a:solidFill>
              </a:rPr>
              <a:t>(pulsed driver </a:t>
            </a:r>
            <a:r>
              <a:rPr lang="en-US" sz="1200" dirty="0" smtClean="0">
                <a:solidFill>
                  <a:srgbClr val="002060"/>
                </a:solidFill>
              </a:rPr>
              <a:t>beam, hermetic target vessel, additional development space for ion sources and transfer lines)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endParaRPr lang="en-US" sz="1050" dirty="0">
              <a:solidFill>
                <a:srgbClr val="002060"/>
              </a:solidFill>
            </a:endParaRPr>
          </a:p>
          <a:p>
            <a:pPr>
              <a:tabLst>
                <a:tab pos="541338" algn="l"/>
                <a:tab pos="1520825" algn="l"/>
              </a:tabLst>
            </a:pPr>
            <a:r>
              <a:rPr lang="en-US" sz="1200" b="1" dirty="0" smtClean="0">
                <a:solidFill>
                  <a:srgbClr val="002060"/>
                </a:solidFill>
              </a:rPr>
              <a:t>Conditions: </a:t>
            </a:r>
            <a:r>
              <a:rPr lang="en-US" sz="1200" dirty="0" smtClean="0">
                <a:solidFill>
                  <a:srgbClr val="002060"/>
                </a:solidFill>
              </a:rPr>
              <a:t>sufficient resources, experts that are not occupied with operation / repair / maintenance, sufficient online development time </a:t>
            </a:r>
            <a:endParaRPr lang="en-US" sz="1200" dirty="0">
              <a:solidFill>
                <a:srgbClr val="002060"/>
              </a:solidFill>
            </a:endParaRPr>
          </a:p>
        </p:txBody>
      </p:sp>
      <p:pic>
        <p:nvPicPr>
          <p:cNvPr id="10" name="Picture 2" descr="C:\Users\gottberg\Pictures\Picture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1080" y="1698210"/>
            <a:ext cx="4091940" cy="243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097780" y="1824335"/>
            <a:ext cx="1734600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 dirty="0" smtClean="0">
                <a:solidFill>
                  <a:srgbClr val="002060"/>
                </a:solidFill>
                <a:latin typeface="+mj-lt"/>
                <a:ea typeface="DejaVu Sans"/>
                <a:cs typeface="DejaVu Sans"/>
              </a:rPr>
              <a:t>ISAC yields </a:t>
            </a:r>
            <a:r>
              <a:rPr lang="en-GB" sz="1200" dirty="0">
                <a:solidFill>
                  <a:srgbClr val="002060"/>
                </a:solidFill>
                <a:latin typeface="+mj-lt"/>
                <a:ea typeface="DejaVu Sans"/>
                <a:cs typeface="DejaVu Sans"/>
              </a:rPr>
              <a:t>s</a:t>
            </a:r>
            <a:r>
              <a:rPr lang="en-GB" sz="1200" dirty="0" smtClean="0">
                <a:solidFill>
                  <a:srgbClr val="002060"/>
                </a:solidFill>
                <a:latin typeface="+mj-lt"/>
                <a:ea typeface="DejaVu Sans"/>
                <a:cs typeface="DejaVu Sans"/>
              </a:rPr>
              <a:t>ince 1998</a:t>
            </a:r>
            <a:endParaRPr lang="en-GB" sz="1200" baseline="-25000" dirty="0">
              <a:solidFill>
                <a:srgbClr val="002060"/>
              </a:solidFill>
              <a:latin typeface="+mj-lt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07635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19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0" y="0"/>
            <a:ext cx="7049853" cy="469901"/>
          </a:xfrm>
        </p:spPr>
        <p:txBody>
          <a:bodyPr/>
          <a:lstStyle/>
          <a:p>
            <a:r>
              <a:rPr lang="en-US" sz="1800" dirty="0" smtClean="0">
                <a:latin typeface="+mn-lt"/>
              </a:rPr>
              <a:t>Upcoming Challenges</a:t>
            </a:r>
            <a:endParaRPr lang="en-CA" sz="18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6888" y="656553"/>
            <a:ext cx="756446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Target module refurbishment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Target laboratories restructuring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 smtClean="0">
                <a:solidFill>
                  <a:srgbClr val="002060"/>
                </a:solidFill>
              </a:rPr>
              <a:t>ARIEL development / construction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541338" algn="l"/>
                <a:tab pos="1520825" algn="l"/>
              </a:tabLst>
            </a:pPr>
            <a:r>
              <a:rPr lang="en-US" sz="1200" dirty="0">
                <a:solidFill>
                  <a:srgbClr val="002060"/>
                </a:solidFill>
              </a:rPr>
              <a:t>Target production </a:t>
            </a:r>
            <a:r>
              <a:rPr lang="en-US" sz="1200" dirty="0" smtClean="0">
                <a:solidFill>
                  <a:srgbClr val="002060"/>
                </a:solidFill>
              </a:rPr>
              <a:t>ramp-up</a:t>
            </a:r>
            <a:endParaRPr lang="en-US" sz="1200" dirty="0">
              <a:solidFill>
                <a:srgbClr val="002060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5741" y="1518660"/>
            <a:ext cx="4244269" cy="325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639433" y="2123278"/>
            <a:ext cx="5292620" cy="2031325"/>
            <a:chOff x="3639433" y="2335238"/>
            <a:chExt cx="5292620" cy="2031325"/>
          </a:xfrm>
        </p:grpSpPr>
        <p:sp>
          <p:nvSpPr>
            <p:cNvPr id="16" name="TextBox 15"/>
            <p:cNvSpPr txBox="1"/>
            <p:nvPr/>
          </p:nvSpPr>
          <p:spPr>
            <a:xfrm>
              <a:off x="3639433" y="2335238"/>
              <a:ext cx="529262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  <a:tabLst>
                  <a:tab pos="541338" algn="l"/>
                  <a:tab pos="1520825" algn="l"/>
                </a:tabLst>
              </a:pPr>
              <a:r>
                <a:rPr lang="en-US" sz="1200" dirty="0" smtClean="0">
                  <a:solidFill>
                    <a:srgbClr val="002060"/>
                  </a:solidFill>
                  <a:latin typeface="+mj-lt"/>
                  <a:cs typeface="Times New Roman"/>
                </a:rPr>
                <a:t>→ Proactive approach</a:t>
              </a:r>
              <a:r>
                <a:rPr lang="en-US" sz="1200" dirty="0" smtClean="0">
                  <a:solidFill>
                    <a:srgbClr val="002060"/>
                  </a:solidFill>
                  <a:latin typeface="+mj-lt"/>
                </a:rPr>
                <a:t> :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  <a:tabLst>
                  <a:tab pos="541338" algn="l"/>
                  <a:tab pos="1520825" algn="l"/>
                </a:tabLst>
              </a:pPr>
              <a:r>
                <a:rPr lang="en-US" sz="1200" dirty="0" smtClean="0">
                  <a:solidFill>
                    <a:srgbClr val="002060"/>
                  </a:solidFill>
                  <a:latin typeface="+mj-lt"/>
                </a:rPr>
                <a:t>Target material and target assembly production schedule with sufficient reserve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  <a:tabLst>
                  <a:tab pos="541338" algn="l"/>
                  <a:tab pos="1520825" algn="l"/>
                </a:tabLst>
              </a:pPr>
              <a:r>
                <a:rPr lang="en-US" sz="1200" dirty="0" smtClean="0">
                  <a:solidFill>
                    <a:srgbClr val="002060"/>
                  </a:solidFill>
                  <a:latin typeface="+mj-lt"/>
                </a:rPr>
                <a:t>Sustainable target module refurbishment program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  <a:tabLst>
                  <a:tab pos="541338" algn="l"/>
                  <a:tab pos="1520825" algn="l"/>
                </a:tabLst>
              </a:pPr>
              <a:r>
                <a:rPr lang="en-US" sz="1200" dirty="0" smtClean="0">
                  <a:solidFill>
                    <a:srgbClr val="002060"/>
                  </a:solidFill>
                  <a:latin typeface="+mj-lt"/>
                </a:rPr>
                <a:t>One additional target module in circulation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  <a:tabLst>
                  <a:tab pos="541338" algn="l"/>
                  <a:tab pos="1520825" algn="l"/>
                </a:tabLst>
              </a:pPr>
              <a:r>
                <a:rPr lang="en-US" sz="1200" dirty="0" smtClean="0">
                  <a:solidFill>
                    <a:srgbClr val="002060"/>
                  </a:solidFill>
                  <a:latin typeface="+mj-lt"/>
                </a:rPr>
                <a:t>Upscaling production methodology (</a:t>
              </a:r>
              <a:r>
                <a:rPr lang="en-US" sz="1200" dirty="0" err="1" smtClean="0">
                  <a:solidFill>
                    <a:srgbClr val="002060"/>
                  </a:solidFill>
                  <a:latin typeface="+mj-lt"/>
                </a:rPr>
                <a:t>UC</a:t>
              </a:r>
              <a:r>
                <a:rPr lang="en-US" sz="1200" baseline="-25000" dirty="0" err="1" smtClean="0">
                  <a:solidFill>
                    <a:srgbClr val="002060"/>
                  </a:solidFill>
                  <a:latin typeface="+mj-lt"/>
                </a:rPr>
                <a:t>x</a:t>
              </a:r>
              <a:r>
                <a:rPr lang="en-US" sz="1200" dirty="0" smtClean="0">
                  <a:solidFill>
                    <a:srgbClr val="002060"/>
                  </a:solidFill>
                  <a:latin typeface="+mj-lt"/>
                </a:rPr>
                <a:t> production currently ~ 6 weeks)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  <a:tabLst>
                  <a:tab pos="541338" algn="l"/>
                  <a:tab pos="1520825" algn="l"/>
                </a:tabLst>
              </a:pPr>
              <a:r>
                <a:rPr lang="en-US" sz="1200" dirty="0" smtClean="0">
                  <a:solidFill>
                    <a:srgbClr val="002060"/>
                  </a:solidFill>
                  <a:latin typeface="+mj-lt"/>
                </a:rPr>
                <a:t>Systematic approach towards targets assembly reliability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  <a:tabLst>
                  <a:tab pos="541338" algn="l"/>
                  <a:tab pos="1520825" algn="l"/>
                </a:tabLst>
              </a:pPr>
              <a:r>
                <a:rPr lang="en-US" sz="1200" dirty="0" smtClean="0">
                  <a:solidFill>
                    <a:srgbClr val="002060"/>
                  </a:solidFill>
                  <a:latin typeface="+mj-lt"/>
                </a:rPr>
                <a:t>Utilizing additional ARIEL infrastructure (laboratories, material ovens, manpower)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7254255" y="2997600"/>
              <a:ext cx="126810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600"/>
                </a:spcAft>
                <a:tabLst>
                  <a:tab pos="541338" algn="l"/>
                  <a:tab pos="1520825" algn="l"/>
                </a:tabLst>
              </a:pPr>
              <a:r>
                <a:rPr lang="en-US" sz="1200" dirty="0">
                  <a:solidFill>
                    <a:srgbClr val="002060"/>
                  </a:solidFill>
                </a:rPr>
                <a:t>less “firefighting”</a:t>
              </a:r>
            </a:p>
          </p:txBody>
        </p:sp>
        <p:sp>
          <p:nvSpPr>
            <p:cNvPr id="5" name="Right Brace 4"/>
            <p:cNvSpPr/>
            <p:nvPr/>
          </p:nvSpPr>
          <p:spPr>
            <a:xfrm>
              <a:off x="7066918" y="2894648"/>
              <a:ext cx="121113" cy="484391"/>
            </a:xfrm>
            <a:prstGeom prst="rightBrace">
              <a:avLst/>
            </a:prstGeom>
            <a:ln w="9525">
              <a:solidFill>
                <a:srgbClr val="00206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75236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GB" sz="1800" dirty="0" smtClean="0">
                <a:latin typeface="Calibri" charset="0"/>
                <a:ea typeface="Calibri" charset="0"/>
                <a:cs typeface="Calibri" charset="0"/>
              </a:rPr>
              <a:t>TRIUMF – A High-Power Target Laboratory</a:t>
            </a:r>
            <a:endParaRPr lang="en-GB" sz="18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Shape 107"/>
          <p:cNvSpPr/>
          <p:nvPr/>
        </p:nvSpPr>
        <p:spPr>
          <a:xfrm>
            <a:off x="6718042" y="2601105"/>
            <a:ext cx="2438073" cy="1585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t">
            <a:spAutoFit/>
          </a:bodyPr>
          <a:lstStyle/>
          <a:p>
            <a:pPr>
              <a:defRPr sz="2400">
                <a:solidFill>
                  <a:schemeClr val="accent5"/>
                </a:solidFill>
              </a:defRPr>
            </a:pPr>
            <a:r>
              <a:rPr sz="1400" dirty="0">
                <a:solidFill>
                  <a:srgbClr val="002060"/>
                </a:solidFill>
                <a:latin typeface="+mj-lt"/>
              </a:rPr>
              <a:t>ARIEL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 </a:t>
            </a:r>
            <a:r>
              <a:rPr sz="1400" dirty="0">
                <a:solidFill>
                  <a:srgbClr val="002060"/>
                </a:solidFill>
                <a:latin typeface="+mj-lt"/>
              </a:rPr>
              <a:t>(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since</a:t>
            </a:r>
            <a:r>
              <a:rPr sz="1400" dirty="0">
                <a:solidFill>
                  <a:srgbClr val="002060"/>
                </a:solidFill>
                <a:latin typeface="+mj-lt"/>
              </a:rPr>
              <a:t> 2010)</a:t>
            </a:r>
          </a:p>
          <a:p>
            <a:pPr>
              <a:defRPr sz="2400">
                <a:solidFill>
                  <a:schemeClr val="accent5"/>
                </a:solidFill>
              </a:defRPr>
            </a:pPr>
            <a:r>
              <a:rPr lang="en-GB" sz="1400" dirty="0">
                <a:solidFill>
                  <a:srgbClr val="002060"/>
                </a:solidFill>
                <a:latin typeface="+mj-lt"/>
              </a:rPr>
              <a:t>2 target stations 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under construction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pPr marL="132160" indent="-132160"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</a:defRPr>
            </a:pPr>
            <a:r>
              <a:rPr sz="1400" dirty="0">
                <a:solidFill>
                  <a:srgbClr val="C00000"/>
                </a:solidFill>
                <a:latin typeface="+mj-lt"/>
              </a:rPr>
              <a:t>3</a:t>
            </a:r>
            <a:r>
              <a:rPr lang="en-GB" sz="1400" dirty="0">
                <a:solidFill>
                  <a:srgbClr val="C00000"/>
                </a:solidFill>
                <a:latin typeface="+mj-lt"/>
              </a:rPr>
              <a:t>5</a:t>
            </a:r>
            <a:r>
              <a:rPr sz="1400" dirty="0">
                <a:solidFill>
                  <a:srgbClr val="C00000"/>
                </a:solidFill>
                <a:latin typeface="+mj-lt"/>
              </a:rPr>
              <a:t> MeV:</a:t>
            </a:r>
            <a:r>
              <a:rPr lang="en-US" sz="1400" dirty="0">
                <a:solidFill>
                  <a:srgbClr val="C00000"/>
                </a:solidFill>
                <a:latin typeface="+mj-lt"/>
              </a:rPr>
              <a:t/>
            </a:r>
            <a:br>
              <a:rPr lang="en-US" sz="1400" dirty="0">
                <a:solidFill>
                  <a:srgbClr val="C00000"/>
                </a:solidFill>
                <a:latin typeface="+mj-lt"/>
              </a:rPr>
            </a:br>
            <a:r>
              <a:rPr sz="1400" dirty="0">
                <a:solidFill>
                  <a:srgbClr val="C00000"/>
                </a:solidFill>
                <a:latin typeface="+mj-lt"/>
              </a:rPr>
              <a:t>100 kW electro</a:t>
            </a:r>
            <a:r>
              <a:rPr lang="en-US" sz="1400" dirty="0" smtClean="0">
                <a:solidFill>
                  <a:srgbClr val="C00000"/>
                </a:solidFill>
                <a:latin typeface="+mj-lt"/>
              </a:rPr>
              <a:t>ns</a:t>
            </a:r>
            <a:endParaRPr lang="en-GB" sz="1400" dirty="0">
              <a:solidFill>
                <a:srgbClr val="002060"/>
              </a:solidFill>
              <a:latin typeface="+mj-lt"/>
            </a:endParaRPr>
          </a:p>
          <a:p>
            <a:pPr marL="132160" indent="-132160"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</a:defRPr>
            </a:pPr>
            <a:r>
              <a:rPr sz="1400" dirty="0">
                <a:solidFill>
                  <a:srgbClr val="C00000"/>
                </a:solidFill>
                <a:latin typeface="+mj-lt"/>
              </a:rPr>
              <a:t>500 MeV: </a:t>
            </a:r>
            <a:r>
              <a:rPr lang="en-US" sz="1400" dirty="0">
                <a:solidFill>
                  <a:srgbClr val="C00000"/>
                </a:solidFill>
                <a:latin typeface="+mj-lt"/>
              </a:rPr>
              <a:t/>
            </a:r>
            <a:br>
              <a:rPr lang="en-US" sz="1400" dirty="0">
                <a:solidFill>
                  <a:srgbClr val="C00000"/>
                </a:solidFill>
                <a:latin typeface="+mj-lt"/>
              </a:rPr>
            </a:br>
            <a:r>
              <a:rPr sz="1400" dirty="0">
                <a:solidFill>
                  <a:srgbClr val="C00000"/>
                </a:solidFill>
                <a:latin typeface="+mj-lt"/>
              </a:rPr>
              <a:t>50 kW</a:t>
            </a:r>
            <a:r>
              <a:rPr lang="en-US" sz="1400" dirty="0">
                <a:solidFill>
                  <a:srgbClr val="C00000"/>
                </a:solidFill>
                <a:latin typeface="+mj-lt"/>
              </a:rPr>
              <a:t> </a:t>
            </a:r>
            <a:r>
              <a:rPr sz="1400" dirty="0">
                <a:solidFill>
                  <a:srgbClr val="C00000"/>
                </a:solidFill>
                <a:latin typeface="+mj-lt"/>
              </a:rPr>
              <a:t>proton</a:t>
            </a:r>
            <a:r>
              <a:rPr lang="en-US" sz="1400" dirty="0">
                <a:solidFill>
                  <a:srgbClr val="C00000"/>
                </a:solidFill>
                <a:latin typeface="+mj-lt"/>
              </a:rPr>
              <a:t>s</a:t>
            </a:r>
            <a:endParaRPr sz="1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Shape 108"/>
          <p:cNvSpPr/>
          <p:nvPr/>
        </p:nvSpPr>
        <p:spPr>
          <a:xfrm>
            <a:off x="234462" y="704743"/>
            <a:ext cx="2366742" cy="3847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t">
            <a:spAutoFit/>
          </a:bodyPr>
          <a:lstStyle/>
          <a:p>
            <a:pPr>
              <a:lnSpc>
                <a:spcPct val="150000"/>
              </a:lnSpc>
              <a:defRPr sz="2400"/>
            </a:pPr>
            <a:r>
              <a:rPr sz="1400" dirty="0">
                <a:solidFill>
                  <a:srgbClr val="002060"/>
                </a:solidFill>
                <a:latin typeface="+mj-lt"/>
              </a:rPr>
              <a:t>TRIUMF (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since </a:t>
            </a:r>
            <a:r>
              <a:rPr sz="1400" dirty="0">
                <a:solidFill>
                  <a:srgbClr val="002060"/>
                </a:solidFill>
                <a:latin typeface="+mj-lt"/>
              </a:rPr>
              <a:t>1968</a:t>
            </a:r>
            <a:r>
              <a:rPr sz="1400" dirty="0" smtClean="0">
                <a:solidFill>
                  <a:srgbClr val="002060"/>
                </a:solidFill>
                <a:latin typeface="+mj-lt"/>
              </a:rPr>
              <a:t>)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150000"/>
              </a:lnSpc>
              <a:defRPr sz="2400"/>
            </a:pP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150000"/>
              </a:lnSpc>
              <a:defRPr sz="2400"/>
            </a:pPr>
            <a:r>
              <a:rPr sz="1400" dirty="0">
                <a:solidFill>
                  <a:srgbClr val="002060"/>
                </a:solidFill>
                <a:latin typeface="+mj-lt"/>
              </a:rPr>
              <a:t>550 MeV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, 150 kW</a:t>
            </a:r>
            <a:r>
              <a:rPr lang="en-GB" sz="1400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c</a:t>
            </a:r>
            <a:r>
              <a:rPr sz="1400" dirty="0">
                <a:solidFill>
                  <a:srgbClr val="002060"/>
                </a:solidFill>
                <a:latin typeface="+mj-lt"/>
              </a:rPr>
              <a:t>yclotron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150000"/>
              </a:lnSpc>
              <a:defRPr sz="2400"/>
            </a:pPr>
            <a:r>
              <a:rPr lang="en-US" sz="1400" dirty="0">
                <a:solidFill>
                  <a:srgbClr val="C00000"/>
                </a:solidFill>
                <a:latin typeface="+mj-lt"/>
              </a:rPr>
              <a:t>50 MeV, 500 kW </a:t>
            </a:r>
            <a:r>
              <a:rPr lang="en-US" sz="1400" dirty="0" smtClean="0">
                <a:solidFill>
                  <a:srgbClr val="C00000"/>
                </a:solidFill>
                <a:latin typeface="+mj-lt"/>
              </a:rPr>
              <a:t>e-</a:t>
            </a:r>
            <a:r>
              <a:rPr lang="en-US" sz="1400" dirty="0" err="1" smtClean="0">
                <a:solidFill>
                  <a:srgbClr val="C00000"/>
                </a:solidFill>
                <a:latin typeface="+mj-lt"/>
              </a:rPr>
              <a:t>linac</a:t>
            </a:r>
            <a:endParaRPr lang="en-US" sz="1400" dirty="0">
              <a:solidFill>
                <a:srgbClr val="C00000"/>
              </a:solidFill>
              <a:latin typeface="+mj-lt"/>
            </a:endParaRPr>
          </a:p>
          <a:p>
            <a:pPr>
              <a:defRPr sz="2400"/>
            </a:pP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150000"/>
              </a:lnSpc>
              <a:defRPr sz="2400"/>
            </a:pPr>
            <a:r>
              <a:rPr lang="en-US" sz="1400" dirty="0">
                <a:solidFill>
                  <a:srgbClr val="002060"/>
                </a:solidFill>
                <a:latin typeface="+mj-lt"/>
              </a:rPr>
              <a:t>&gt;6000 proton h annually to</a:t>
            </a:r>
            <a:r>
              <a:rPr lang="en-US" sz="1400" dirty="0" smtClean="0">
                <a:solidFill>
                  <a:srgbClr val="002060"/>
                </a:solidFill>
                <a:latin typeface="+mj-lt"/>
              </a:rPr>
              <a:t>: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pPr marL="132160" indent="-132160">
              <a:lnSpc>
                <a:spcPct val="150000"/>
              </a:lnSpc>
              <a:buFont typeface="Arial" panose="020B0604020202020204" pitchFamily="34" charset="0"/>
              <a:buChar char="•"/>
              <a:defRPr sz="2400"/>
            </a:pPr>
            <a:r>
              <a:rPr lang="en-US" sz="1400" dirty="0">
                <a:solidFill>
                  <a:srgbClr val="002060"/>
                </a:solidFill>
                <a:latin typeface="+mj-lt"/>
              </a:rPr>
              <a:t>ISOL production (50 kW</a:t>
            </a:r>
            <a:br>
              <a:rPr lang="en-US" sz="1400" dirty="0">
                <a:solidFill>
                  <a:srgbClr val="002060"/>
                </a:solidFill>
                <a:latin typeface="+mj-lt"/>
              </a:rPr>
            </a:br>
            <a:r>
              <a:rPr lang="en-US" sz="1400" dirty="0">
                <a:solidFill>
                  <a:srgbClr val="002060"/>
                </a:solidFill>
                <a:latin typeface="+mj-lt"/>
              </a:rPr>
              <a:t>protons,</a:t>
            </a:r>
            <a:r>
              <a:rPr lang="en-US" sz="1400" dirty="0">
                <a:solidFill>
                  <a:srgbClr val="C00000"/>
                </a:solidFill>
                <a:latin typeface="+mj-lt"/>
              </a:rPr>
              <a:t>100 kW electrons</a:t>
            </a:r>
            <a:r>
              <a:rPr lang="en-US" sz="1400" dirty="0" smtClean="0">
                <a:solidFill>
                  <a:srgbClr val="002060"/>
                </a:solidFill>
                <a:latin typeface="+mj-lt"/>
              </a:rPr>
              <a:t>)</a:t>
            </a:r>
            <a:endParaRPr lang="de-CH" sz="1400" dirty="0">
              <a:solidFill>
                <a:srgbClr val="002060"/>
              </a:solidFill>
              <a:latin typeface="+mj-lt"/>
            </a:endParaRPr>
          </a:p>
          <a:p>
            <a:pPr marL="132160" indent="-132160">
              <a:lnSpc>
                <a:spcPct val="150000"/>
              </a:lnSpc>
              <a:buFont typeface="Arial" panose="020B0604020202020204" pitchFamily="34" charset="0"/>
              <a:buChar char="•"/>
              <a:defRPr sz="2400"/>
            </a:pPr>
            <a:r>
              <a:rPr sz="1400" dirty="0">
                <a:solidFill>
                  <a:srgbClr val="002060"/>
                </a:solidFill>
                <a:latin typeface="+mj-lt"/>
              </a:rPr>
              <a:t>µ and π 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production</a:t>
            </a:r>
            <a:r>
              <a:rPr sz="1400" dirty="0">
                <a:solidFill>
                  <a:srgbClr val="002060"/>
                </a:solidFill>
                <a:latin typeface="+mj-lt"/>
              </a:rPr>
              <a:t> (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60 kW</a:t>
            </a:r>
            <a:r>
              <a:rPr sz="1400" dirty="0" smtClean="0">
                <a:solidFill>
                  <a:srgbClr val="002060"/>
                </a:solidFill>
                <a:latin typeface="+mj-lt"/>
              </a:rPr>
              <a:t>)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pPr marL="132160" indent="-132160">
              <a:lnSpc>
                <a:spcPct val="150000"/>
              </a:lnSpc>
              <a:buFont typeface="Arial" panose="020B0604020202020204" pitchFamily="34" charset="0"/>
              <a:buChar char="•"/>
              <a:defRPr sz="2400"/>
            </a:pPr>
            <a:r>
              <a:rPr lang="en-US" sz="1400" dirty="0">
                <a:solidFill>
                  <a:srgbClr val="002060"/>
                </a:solidFill>
                <a:latin typeface="+mj-lt"/>
              </a:rPr>
              <a:t>m</a:t>
            </a:r>
            <a:r>
              <a:rPr sz="1400" dirty="0">
                <a:solidFill>
                  <a:srgbClr val="002060"/>
                </a:solidFill>
                <a:latin typeface="+mj-lt"/>
              </a:rPr>
              <a:t>ed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ical i</a:t>
            </a:r>
            <a:r>
              <a:rPr sz="1400" dirty="0">
                <a:solidFill>
                  <a:srgbClr val="002060"/>
                </a:solidFill>
                <a:latin typeface="+mj-lt"/>
              </a:rPr>
              <a:t>sotope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s</a:t>
            </a:r>
            <a:r>
              <a:rPr sz="1400" dirty="0">
                <a:solidFill>
                  <a:srgbClr val="002060"/>
                </a:solidFill>
                <a:latin typeface="+mj-lt"/>
              </a:rPr>
              <a:t> (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50</a:t>
            </a:r>
            <a:r>
              <a:rPr sz="1400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kW</a:t>
            </a:r>
            <a:r>
              <a:rPr sz="1400" dirty="0" smtClean="0">
                <a:solidFill>
                  <a:srgbClr val="002060"/>
                </a:solidFill>
                <a:latin typeface="+mj-lt"/>
              </a:rPr>
              <a:t>)</a:t>
            </a:r>
            <a:endParaRPr lang="de-CH" sz="1400" dirty="0">
              <a:solidFill>
                <a:srgbClr val="002060"/>
              </a:solidFill>
              <a:latin typeface="+mj-lt"/>
            </a:endParaRPr>
          </a:p>
          <a:p>
            <a:pPr marL="132160" indent="-132160">
              <a:lnSpc>
                <a:spcPct val="150000"/>
              </a:lnSpc>
              <a:buFont typeface="Arial" panose="020B0604020202020204" pitchFamily="34" charset="0"/>
              <a:buChar char="•"/>
              <a:defRPr sz="2400"/>
            </a:pPr>
            <a:r>
              <a:rPr sz="1400" dirty="0">
                <a:solidFill>
                  <a:srgbClr val="002060"/>
                </a:solidFill>
                <a:latin typeface="+mj-lt"/>
              </a:rPr>
              <a:t>cold </a:t>
            </a:r>
            <a:r>
              <a:rPr sz="1400" dirty="0" smtClean="0">
                <a:solidFill>
                  <a:srgbClr val="002060"/>
                </a:solidFill>
                <a:latin typeface="+mj-lt"/>
              </a:rPr>
              <a:t>neutron</a:t>
            </a:r>
            <a:r>
              <a:rPr lang="de-CH" sz="1400" dirty="0" smtClean="0">
                <a:solidFill>
                  <a:srgbClr val="002060"/>
                </a:solidFill>
                <a:latin typeface="+mj-lt"/>
              </a:rPr>
              <a:t>s</a:t>
            </a:r>
            <a:r>
              <a:rPr sz="14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sz="1400" dirty="0">
                <a:solidFill>
                  <a:srgbClr val="002060"/>
                </a:solidFill>
                <a:latin typeface="+mj-lt"/>
              </a:rPr>
              <a:t>(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2</a:t>
            </a:r>
            <a:r>
              <a:rPr sz="1400" dirty="0">
                <a:solidFill>
                  <a:srgbClr val="002060"/>
                </a:solidFill>
                <a:latin typeface="+mj-lt"/>
              </a:rPr>
              <a:t>0 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kW</a:t>
            </a:r>
            <a:r>
              <a:rPr sz="1400" dirty="0" smtClean="0">
                <a:solidFill>
                  <a:srgbClr val="002060"/>
                </a:solidFill>
                <a:latin typeface="+mj-lt"/>
              </a:rPr>
              <a:t>)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pPr marL="132160" indent="-132160">
              <a:lnSpc>
                <a:spcPct val="150000"/>
              </a:lnSpc>
              <a:buFont typeface="Arial" panose="020B0604020202020204" pitchFamily="34" charset="0"/>
              <a:buChar char="•"/>
              <a:defRPr sz="2400"/>
            </a:pPr>
            <a:r>
              <a:rPr lang="en-US" sz="1400" dirty="0">
                <a:solidFill>
                  <a:srgbClr val="002060"/>
                </a:solidFill>
                <a:latin typeface="+mj-lt"/>
              </a:rPr>
              <a:t>proton therapy (50 W)</a:t>
            </a:r>
            <a:endParaRPr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Shape 109"/>
          <p:cNvSpPr/>
          <p:nvPr/>
        </p:nvSpPr>
        <p:spPr>
          <a:xfrm>
            <a:off x="6718043" y="868865"/>
            <a:ext cx="2178385" cy="1585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t">
            <a:spAutoFit/>
          </a:bodyPr>
          <a:lstStyle/>
          <a:p>
            <a:pPr>
              <a:defRPr sz="2400">
                <a:solidFill>
                  <a:schemeClr val="accent1"/>
                </a:solidFill>
              </a:defRPr>
            </a:pPr>
            <a:r>
              <a:rPr sz="1400" dirty="0">
                <a:solidFill>
                  <a:srgbClr val="002060"/>
                </a:solidFill>
                <a:latin typeface="+mj-lt"/>
              </a:rPr>
              <a:t>ISAC (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since</a:t>
            </a:r>
            <a:r>
              <a:rPr sz="1400" dirty="0">
                <a:solidFill>
                  <a:srgbClr val="002060"/>
                </a:solidFill>
                <a:latin typeface="+mj-lt"/>
              </a:rPr>
              <a:t> 1995)</a:t>
            </a:r>
          </a:p>
          <a:p>
            <a:pPr>
              <a:defRPr sz="2400">
                <a:solidFill>
                  <a:schemeClr val="accent1"/>
                </a:solidFill>
              </a:defRPr>
            </a:pPr>
            <a:r>
              <a:rPr lang="en-GB" sz="1400" dirty="0">
                <a:solidFill>
                  <a:srgbClr val="002060"/>
                </a:solidFill>
                <a:latin typeface="+mj-lt"/>
              </a:rPr>
              <a:t>2 target stations</a:t>
            </a:r>
          </a:p>
          <a:p>
            <a:pPr>
              <a:defRPr sz="2400">
                <a:solidFill>
                  <a:schemeClr val="accent1"/>
                </a:solidFill>
              </a:defRPr>
            </a:pPr>
            <a:r>
              <a:rPr lang="en-GB" sz="1400" dirty="0">
                <a:solidFill>
                  <a:srgbClr val="002060"/>
                </a:solidFill>
                <a:latin typeface="+mj-lt"/>
              </a:rPr>
              <a:t>500 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MeV, </a:t>
            </a:r>
            <a:r>
              <a:rPr lang="de-CH" sz="1400" dirty="0" smtClean="0">
                <a:solidFill>
                  <a:srgbClr val="002060"/>
                </a:solidFill>
                <a:latin typeface="+mj-lt"/>
              </a:rPr>
              <a:t>5</a:t>
            </a:r>
            <a:r>
              <a:rPr lang="en-US" sz="1400" dirty="0" smtClean="0">
                <a:solidFill>
                  <a:srgbClr val="002060"/>
                </a:solidFill>
                <a:latin typeface="+mj-lt"/>
              </a:rPr>
              <a:t>0 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kW protons</a:t>
            </a:r>
            <a:endParaRPr sz="1400" dirty="0">
              <a:solidFill>
                <a:srgbClr val="002060"/>
              </a:solidFill>
              <a:latin typeface="+mj-lt"/>
            </a:endParaRPr>
          </a:p>
          <a:p>
            <a:pPr>
              <a:defRPr sz="2400">
                <a:solidFill>
                  <a:schemeClr val="accent1"/>
                </a:solidFill>
              </a:defRPr>
            </a:pPr>
            <a:endParaRPr lang="en-GB" sz="1400" dirty="0">
              <a:solidFill>
                <a:srgbClr val="002060"/>
              </a:solidFill>
              <a:latin typeface="+mj-lt"/>
            </a:endParaRPr>
          </a:p>
          <a:p>
            <a:pPr>
              <a:defRPr sz="2400">
                <a:solidFill>
                  <a:schemeClr val="accent1"/>
                </a:solidFill>
              </a:defRPr>
            </a:pPr>
            <a:r>
              <a:rPr sz="1400" dirty="0">
                <a:solidFill>
                  <a:srgbClr val="002060"/>
                </a:solidFill>
                <a:latin typeface="+mj-lt"/>
              </a:rPr>
              <a:t>Post-Acc.</a:t>
            </a:r>
            <a:r>
              <a:rPr lang="en-GB" sz="1400" dirty="0">
                <a:solidFill>
                  <a:srgbClr val="002060"/>
                </a:solidFill>
                <a:latin typeface="+mj-lt"/>
              </a:rPr>
              <a:t> RIB:</a:t>
            </a:r>
            <a:endParaRPr sz="1400" dirty="0">
              <a:solidFill>
                <a:srgbClr val="002060"/>
              </a:solidFill>
              <a:latin typeface="+mj-lt"/>
            </a:endParaRPr>
          </a:p>
          <a:p>
            <a:pPr>
              <a:defRPr sz="2400">
                <a:solidFill>
                  <a:schemeClr val="accent1"/>
                </a:solidFill>
              </a:defRPr>
            </a:pPr>
            <a:r>
              <a:rPr lang="de-CH" sz="1400" dirty="0" smtClean="0">
                <a:solidFill>
                  <a:srgbClr val="002060"/>
                </a:solidFill>
                <a:latin typeface="+mj-lt"/>
              </a:rPr>
              <a:t>1.8</a:t>
            </a:r>
            <a:r>
              <a:rPr sz="14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sz="1400" dirty="0">
                <a:solidFill>
                  <a:srgbClr val="002060"/>
                </a:solidFill>
                <a:latin typeface="+mj-lt"/>
              </a:rPr>
              <a:t>MeV/u &amp;</a:t>
            </a:r>
          </a:p>
          <a:p>
            <a:pPr>
              <a:defRPr sz="2400">
                <a:solidFill>
                  <a:schemeClr val="accent1"/>
                </a:solidFill>
              </a:defRPr>
            </a:pPr>
            <a:r>
              <a:rPr lang="de-CH" sz="1400" dirty="0" smtClean="0">
                <a:solidFill>
                  <a:srgbClr val="002060"/>
                </a:solidFill>
                <a:latin typeface="+mj-lt"/>
              </a:rPr>
              <a:t>≤16</a:t>
            </a:r>
            <a:r>
              <a:rPr sz="14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sz="1400" dirty="0">
                <a:solidFill>
                  <a:srgbClr val="002060"/>
                </a:solidFill>
                <a:latin typeface="+mj-lt"/>
              </a:rPr>
              <a:t>MeV/u</a:t>
            </a:r>
          </a:p>
        </p:txBody>
      </p:sp>
      <p:sp>
        <p:nvSpPr>
          <p:cNvPr id="11" name="Shape 109"/>
          <p:cNvSpPr/>
          <p:nvPr/>
        </p:nvSpPr>
        <p:spPr>
          <a:xfrm>
            <a:off x="6654244" y="4363091"/>
            <a:ext cx="2571818" cy="29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t">
            <a:spAutoFit/>
          </a:bodyPr>
          <a:lstStyle/>
          <a:p>
            <a:pPr marL="134541" indent="-134541">
              <a:defRPr sz="2400">
                <a:solidFill>
                  <a:schemeClr val="accent1"/>
                </a:solidFill>
              </a:defRPr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→ RIB </a:t>
            </a: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power: 1 </a:t>
            </a:r>
            <a:r>
              <a:rPr lang="en-US" sz="14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pW</a:t>
            </a: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to 100 </a:t>
            </a:r>
            <a:r>
              <a:rPr lang="en-US" sz="14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nW</a:t>
            </a:r>
            <a:endParaRPr sz="1400" dirty="0">
              <a:solidFill>
                <a:srgbClr val="002060"/>
              </a:solidFill>
              <a:latin typeface="+mj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481944" y="596348"/>
            <a:ext cx="3999716" cy="4343978"/>
            <a:chOff x="2209800" y="1216459"/>
            <a:chExt cx="4908412" cy="5330886"/>
          </a:xfrm>
        </p:grpSpPr>
        <p:grpSp>
          <p:nvGrpSpPr>
            <p:cNvPr id="22" name="Group 21"/>
            <p:cNvGrpSpPr/>
            <p:nvPr/>
          </p:nvGrpSpPr>
          <p:grpSpPr>
            <a:xfrm>
              <a:off x="2336800" y="1301839"/>
              <a:ext cx="4781412" cy="5245506"/>
              <a:chOff x="2336800" y="1301839"/>
              <a:chExt cx="4781412" cy="5245506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84" t="20394" r="5677"/>
              <a:stretch/>
            </p:blipFill>
            <p:spPr>
              <a:xfrm>
                <a:off x="2336800" y="1301839"/>
                <a:ext cx="4781412" cy="5245506"/>
              </a:xfrm>
              <a:prstGeom prst="rect">
                <a:avLst/>
              </a:prstGeom>
            </p:spPr>
          </p:pic>
          <p:sp>
            <p:nvSpPr>
              <p:cNvPr id="12" name="Oval 11"/>
              <p:cNvSpPr/>
              <p:nvPr/>
            </p:nvSpPr>
            <p:spPr>
              <a:xfrm>
                <a:off x="4042610" y="4965031"/>
                <a:ext cx="481264" cy="481264"/>
              </a:xfrm>
              <a:prstGeom prst="ellipse">
                <a:avLst/>
              </a:prstGeom>
              <a:solidFill>
                <a:schemeClr val="accent1">
                  <a:alpha val="19000"/>
                </a:schemeClr>
              </a:solidFill>
              <a:ln w="28575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4511842" y="3529263"/>
                <a:ext cx="248653" cy="1736558"/>
              </a:xfrm>
              <a:custGeom>
                <a:avLst/>
                <a:gdLst>
                  <a:gd name="connsiteX0" fmla="*/ 0 w 248653"/>
                  <a:gd name="connsiteY0" fmla="*/ 1736558 h 1736558"/>
                  <a:gd name="connsiteX1" fmla="*/ 140369 w 248653"/>
                  <a:gd name="connsiteY1" fmla="*/ 1628274 h 1736558"/>
                  <a:gd name="connsiteX2" fmla="*/ 152400 w 248653"/>
                  <a:gd name="connsiteY2" fmla="*/ 1592179 h 1736558"/>
                  <a:gd name="connsiteX3" fmla="*/ 152400 w 248653"/>
                  <a:gd name="connsiteY3" fmla="*/ 188495 h 1736558"/>
                  <a:gd name="connsiteX4" fmla="*/ 248653 w 248653"/>
                  <a:gd name="connsiteY4" fmla="*/ 0 h 1736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653" h="1736558">
                    <a:moveTo>
                      <a:pt x="0" y="1736558"/>
                    </a:moveTo>
                    <a:lnTo>
                      <a:pt x="140369" y="1628274"/>
                    </a:lnTo>
                    <a:lnTo>
                      <a:pt x="152400" y="1592179"/>
                    </a:lnTo>
                    <a:lnTo>
                      <a:pt x="152400" y="188495"/>
                    </a:lnTo>
                    <a:lnTo>
                      <a:pt x="248653" y="0"/>
                    </a:lnTo>
                  </a:path>
                </a:pathLst>
              </a:custGeom>
              <a:noFill/>
              <a:ln w="28575"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4555958" y="3529263"/>
                <a:ext cx="116305" cy="188495"/>
              </a:xfrm>
              <a:custGeom>
                <a:avLst/>
                <a:gdLst>
                  <a:gd name="connsiteX0" fmla="*/ 116305 w 116305"/>
                  <a:gd name="connsiteY0" fmla="*/ 188495 h 188495"/>
                  <a:gd name="connsiteX1" fmla="*/ 0 w 116305"/>
                  <a:gd name="connsiteY1" fmla="*/ 0 h 18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05" h="188495">
                    <a:moveTo>
                      <a:pt x="116305" y="188495"/>
                    </a:moveTo>
                    <a:lnTo>
                      <a:pt x="0" y="0"/>
                    </a:lnTo>
                  </a:path>
                </a:pathLst>
              </a:custGeom>
              <a:noFill/>
              <a:ln w="28575"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3360821" y="3490656"/>
                <a:ext cx="846221" cy="1478386"/>
              </a:xfrm>
              <a:custGeom>
                <a:avLst/>
                <a:gdLst>
                  <a:gd name="connsiteX0" fmla="*/ 846221 w 846221"/>
                  <a:gd name="connsiteY0" fmla="*/ 1478386 h 1478386"/>
                  <a:gd name="connsiteX1" fmla="*/ 782053 w 846221"/>
                  <a:gd name="connsiteY1" fmla="*/ 1434270 h 1478386"/>
                  <a:gd name="connsiteX2" fmla="*/ 625642 w 846221"/>
                  <a:gd name="connsiteY2" fmla="*/ 1362081 h 1478386"/>
                  <a:gd name="connsiteX3" fmla="*/ 128337 w 846221"/>
                  <a:gd name="connsiteY3" fmla="*/ 1362081 h 1478386"/>
                  <a:gd name="connsiteX4" fmla="*/ 0 w 846221"/>
                  <a:gd name="connsiteY4" fmla="*/ 1229733 h 1478386"/>
                  <a:gd name="connsiteX5" fmla="*/ 0 w 846221"/>
                  <a:gd name="connsiteY5" fmla="*/ 235123 h 1478386"/>
                  <a:gd name="connsiteX6" fmla="*/ 57745 w 846221"/>
                  <a:gd name="connsiteY6" fmla="*/ 140385 h 1478386"/>
                  <a:gd name="connsiteX7" fmla="*/ 384045 w 846221"/>
                  <a:gd name="connsiteY7" fmla="*/ 0 h 1478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221" h="1478386">
                    <a:moveTo>
                      <a:pt x="846221" y="1478386"/>
                    </a:moveTo>
                    <a:lnTo>
                      <a:pt x="782053" y="1434270"/>
                    </a:lnTo>
                    <a:lnTo>
                      <a:pt x="625642" y="1362081"/>
                    </a:lnTo>
                    <a:lnTo>
                      <a:pt x="128337" y="1362081"/>
                    </a:lnTo>
                    <a:lnTo>
                      <a:pt x="0" y="1229733"/>
                    </a:lnTo>
                    <a:lnTo>
                      <a:pt x="0" y="235123"/>
                    </a:lnTo>
                    <a:lnTo>
                      <a:pt x="57745" y="140385"/>
                    </a:lnTo>
                    <a:lnTo>
                      <a:pt x="384045" y="0"/>
                    </a:lnTo>
                  </a:path>
                </a:pathLst>
              </a:custGeom>
              <a:noFill/>
              <a:ln w="28575"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" name="Freeform 19"/>
              <p:cNvSpPr/>
              <p:nvPr/>
            </p:nvSpPr>
            <p:spPr>
              <a:xfrm>
                <a:off x="3308534" y="3581716"/>
                <a:ext cx="185916" cy="1935037"/>
              </a:xfrm>
              <a:custGeom>
                <a:avLst/>
                <a:gdLst>
                  <a:gd name="connsiteX0" fmla="*/ 125209 w 185916"/>
                  <a:gd name="connsiteY0" fmla="*/ 1935037 h 1935037"/>
                  <a:gd name="connsiteX1" fmla="*/ 0 w 185916"/>
                  <a:gd name="connsiteY1" fmla="*/ 1741533 h 1935037"/>
                  <a:gd name="connsiteX2" fmla="*/ 0 w 185916"/>
                  <a:gd name="connsiteY2" fmla="*/ 1278642 h 1935037"/>
                  <a:gd name="connsiteX3" fmla="*/ 37942 w 185916"/>
                  <a:gd name="connsiteY3" fmla="*/ 1191376 h 1935037"/>
                  <a:gd name="connsiteX4" fmla="*/ 37942 w 185916"/>
                  <a:gd name="connsiteY4" fmla="*/ 144179 h 1935037"/>
                  <a:gd name="connsiteX5" fmla="*/ 106238 w 185916"/>
                  <a:gd name="connsiteY5" fmla="*/ 34148 h 1935037"/>
                  <a:gd name="connsiteX6" fmla="*/ 185916 w 185916"/>
                  <a:gd name="connsiteY6" fmla="*/ 0 h 1935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916" h="1935037">
                    <a:moveTo>
                      <a:pt x="125209" y="1935037"/>
                    </a:moveTo>
                    <a:lnTo>
                      <a:pt x="0" y="1741533"/>
                    </a:lnTo>
                    <a:lnTo>
                      <a:pt x="0" y="1278642"/>
                    </a:lnTo>
                    <a:lnTo>
                      <a:pt x="37942" y="1191376"/>
                    </a:lnTo>
                    <a:lnTo>
                      <a:pt x="37942" y="144179"/>
                    </a:lnTo>
                    <a:lnTo>
                      <a:pt x="106238" y="34148"/>
                    </a:lnTo>
                    <a:lnTo>
                      <a:pt x="185916" y="0"/>
                    </a:ln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Freeform 20"/>
              <p:cNvSpPr/>
              <p:nvPr/>
            </p:nvSpPr>
            <p:spPr>
              <a:xfrm>
                <a:off x="3493960" y="3478085"/>
                <a:ext cx="454025" cy="107950"/>
              </a:xfrm>
              <a:custGeom>
                <a:avLst/>
                <a:gdLst>
                  <a:gd name="connsiteX0" fmla="*/ 0 w 454025"/>
                  <a:gd name="connsiteY0" fmla="*/ 107950 h 107950"/>
                  <a:gd name="connsiteX1" fmla="*/ 203200 w 454025"/>
                  <a:gd name="connsiteY1" fmla="*/ 104775 h 107950"/>
                  <a:gd name="connsiteX2" fmla="*/ 454025 w 454025"/>
                  <a:gd name="connsiteY2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4025" h="107950">
                    <a:moveTo>
                      <a:pt x="0" y="107950"/>
                    </a:moveTo>
                    <a:lnTo>
                      <a:pt x="203200" y="104775"/>
                    </a:lnTo>
                    <a:lnTo>
                      <a:pt x="454025" y="0"/>
                    </a:ln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2209800" y="1216459"/>
              <a:ext cx="1549400" cy="967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2849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sz="1800" dirty="0"/>
              <a:t>ISAC Target </a:t>
            </a:r>
            <a:r>
              <a:rPr lang="en-CA" sz="1800" dirty="0" smtClean="0"/>
              <a:t>Assembly</a:t>
            </a:r>
            <a:endParaRPr lang="en-CA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61" t="1011" r="21055" b="760"/>
          <a:stretch/>
        </p:blipFill>
        <p:spPr>
          <a:xfrm>
            <a:off x="4692047" y="905005"/>
            <a:ext cx="4299553" cy="28516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90250" y="3208004"/>
            <a:ext cx="1071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rgbClr val="113F7C"/>
                </a:solidFill>
                <a:latin typeface="+mj-lt"/>
              </a:rPr>
              <a:t>target oven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79573" y="3366562"/>
            <a:ext cx="469062" cy="465518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22043" y="597456"/>
            <a:ext cx="1071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002060"/>
                </a:solidFill>
                <a:latin typeface="+mj-lt"/>
              </a:rPr>
              <a:t>ionizer tube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940230" y="811389"/>
            <a:ext cx="1009374" cy="1383375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477993" y="3123841"/>
            <a:ext cx="5934" cy="446980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151871" y="2445481"/>
            <a:ext cx="0" cy="424160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5037" y="2971783"/>
            <a:ext cx="1197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rgbClr val="002060"/>
                </a:solidFill>
                <a:latin typeface="+mj-lt"/>
              </a:rPr>
              <a:t>cooling-water </a:t>
            </a:r>
            <a:br>
              <a:rPr lang="en-CA" sz="1400" dirty="0">
                <a:solidFill>
                  <a:srgbClr val="002060"/>
                </a:solidFill>
                <a:latin typeface="+mj-lt"/>
              </a:rPr>
            </a:br>
            <a:r>
              <a:rPr lang="en-CA" sz="1400" dirty="0">
                <a:solidFill>
                  <a:srgbClr val="002060"/>
                </a:solidFill>
                <a:latin typeface="+mj-lt"/>
              </a:rPr>
              <a:t>supply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181891" y="3185702"/>
            <a:ext cx="317091" cy="141714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170820" y="3937051"/>
            <a:ext cx="2964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+mj-lt"/>
              </a:rPr>
              <a:t>diffusion bonded Ta fins </a:t>
            </a:r>
            <a:r>
              <a:rPr lang="en-CA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CA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/>
            </a:r>
            <a:br>
              <a:rPr lang="en-CA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</a:br>
            <a:r>
              <a:rPr lang="en-CA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→ </a:t>
            </a:r>
            <a:r>
              <a:rPr lang="en-US" sz="1400" dirty="0" smtClean="0">
                <a:solidFill>
                  <a:srgbClr val="002060"/>
                </a:solidFill>
                <a:latin typeface="+mj-lt"/>
              </a:rPr>
              <a:t>radiative 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cooling of up to 13 </a:t>
            </a:r>
            <a:r>
              <a:rPr lang="en-US" sz="1400" dirty="0" smtClean="0">
                <a:solidFill>
                  <a:srgbClr val="002060"/>
                </a:solidFill>
                <a:latin typeface="+mj-lt"/>
              </a:rPr>
              <a:t>kW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r>
              <a:rPr lang="en-CA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→ </a:t>
            </a:r>
            <a:r>
              <a:rPr lang="en-CA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50 kW proton </a:t>
            </a:r>
            <a:r>
              <a:rPr lang="en-CA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irradiation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7804" t="5785" r="18938" b="12204"/>
          <a:stretch/>
        </p:blipFill>
        <p:spPr>
          <a:xfrm>
            <a:off x="85413" y="1141368"/>
            <a:ext cx="4490069" cy="2898183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924153" y="3613171"/>
            <a:ext cx="129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>
                <a:solidFill>
                  <a:srgbClr val="002060"/>
                </a:solidFill>
                <a:latin typeface="+mj-lt"/>
              </a:rPr>
              <a:t>target oven heating terminals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945367" y="1046411"/>
            <a:ext cx="1335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>
                <a:solidFill>
                  <a:srgbClr val="002060"/>
                </a:solidFill>
                <a:latin typeface="+mj-lt"/>
              </a:rPr>
              <a:t>ionizer heating </a:t>
            </a:r>
            <a:r>
              <a:rPr lang="en-CA" sz="1200" dirty="0" smtClean="0">
                <a:solidFill>
                  <a:srgbClr val="002060"/>
                </a:solidFill>
                <a:latin typeface="+mj-lt"/>
              </a:rPr>
              <a:t/>
            </a:r>
            <a:br>
              <a:rPr lang="en-CA" sz="1200" dirty="0" smtClean="0">
                <a:solidFill>
                  <a:srgbClr val="002060"/>
                </a:solidFill>
                <a:latin typeface="+mj-lt"/>
              </a:rPr>
            </a:br>
            <a:r>
              <a:rPr lang="en-CA" sz="1200" dirty="0" smtClean="0">
                <a:solidFill>
                  <a:srgbClr val="002060"/>
                </a:solidFill>
                <a:latin typeface="+mj-lt"/>
              </a:rPr>
              <a:t>terminals</a:t>
            </a:r>
            <a:endParaRPr lang="en-CA" sz="1200" dirty="0">
              <a:solidFill>
                <a:srgbClr val="002060"/>
              </a:solidFill>
              <a:latin typeface="+mj-lt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2377357" y="1433425"/>
            <a:ext cx="75009" cy="239642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568931" y="1433425"/>
            <a:ext cx="0" cy="294652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688110" y="1446596"/>
            <a:ext cx="92869" cy="226470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41663" y="1297910"/>
            <a:ext cx="130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002060"/>
                </a:solidFill>
                <a:latin typeface="+mj-lt"/>
              </a:rPr>
              <a:t>heat shield (cover hidden)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716121" y="1746988"/>
            <a:ext cx="585913" cy="613170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57042" y="752948"/>
            <a:ext cx="2311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smtClean="0">
                <a:solidFill>
                  <a:srgbClr val="002060"/>
                </a:solidFill>
                <a:latin typeface="+mj-lt"/>
              </a:rPr>
              <a:t>multi-pin (diagnostics</a:t>
            </a:r>
            <a:r>
              <a:rPr lang="en-CA" sz="1200" dirty="0" smtClean="0">
                <a:solidFill>
                  <a:srgbClr val="002060"/>
                </a:solidFill>
                <a:latin typeface="+mj-lt"/>
              </a:rPr>
              <a:t>, ion source, </a:t>
            </a:r>
            <a:r>
              <a:rPr lang="en-CA" sz="1200" dirty="0">
                <a:solidFill>
                  <a:srgbClr val="002060"/>
                </a:solidFill>
                <a:latin typeface="+mj-lt"/>
              </a:rPr>
              <a:t>etc.)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547407" y="1029514"/>
            <a:ext cx="289305" cy="172512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083694" y="1581180"/>
            <a:ext cx="1886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002060"/>
                </a:solidFill>
                <a:latin typeface="+mj-lt"/>
              </a:rPr>
              <a:t>target container </a:t>
            </a:r>
            <a:r>
              <a:rPr lang="en-US" sz="1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~2000 °C</a:t>
            </a:r>
          </a:p>
          <a:p>
            <a:r>
              <a:rPr lang="en-CA" sz="1200" dirty="0">
                <a:solidFill>
                  <a:srgbClr val="002060"/>
                </a:solidFill>
                <a:latin typeface="+mj-lt"/>
              </a:rPr>
              <a:t>(</a:t>
            </a:r>
            <a:r>
              <a:rPr lang="en-CA" sz="1200" dirty="0">
                <a:solidFill>
                  <a:srgbClr val="002060"/>
                </a:solidFill>
                <a:latin typeface="+mj-lt"/>
                <a:cs typeface="Arial"/>
              </a:rPr>
              <a:t>Ø 20 mm, 60 cm</a:t>
            </a:r>
            <a:r>
              <a:rPr lang="en-CA" sz="1200" baseline="30000" dirty="0">
                <a:solidFill>
                  <a:srgbClr val="002060"/>
                </a:solidFill>
                <a:latin typeface="+mj-lt"/>
                <a:cs typeface="Arial"/>
              </a:rPr>
              <a:t>3</a:t>
            </a:r>
            <a:r>
              <a:rPr lang="en-CA" sz="1200" dirty="0" smtClean="0">
                <a:solidFill>
                  <a:srgbClr val="002060"/>
                </a:solidFill>
                <a:latin typeface="+mj-lt"/>
                <a:cs typeface="Arial"/>
              </a:rPr>
              <a:t>)</a:t>
            </a:r>
            <a:endParaRPr lang="en-CA" sz="1200" dirty="0">
              <a:solidFill>
                <a:srgbClr val="002060"/>
              </a:solidFill>
              <a:latin typeface="+mj-lt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3419050" y="2037342"/>
            <a:ext cx="187543" cy="737625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1718956" y="3832080"/>
            <a:ext cx="351311" cy="0"/>
          </a:xfrm>
          <a:prstGeom prst="straightConnector1">
            <a:avLst/>
          </a:prstGeom>
          <a:ln w="19050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3082947" y="3832080"/>
            <a:ext cx="351311" cy="0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360837" y="583805"/>
            <a:ext cx="1691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002060"/>
                </a:solidFill>
                <a:latin typeface="+mj-lt"/>
              </a:rPr>
              <a:t>extraction electrode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9280" y="2752768"/>
            <a:ext cx="1474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002060"/>
                </a:solidFill>
                <a:latin typeface="+mj-lt"/>
              </a:rPr>
              <a:t>hot cell </a:t>
            </a:r>
            <a:r>
              <a:rPr lang="en-CA" sz="1200" dirty="0" err="1">
                <a:solidFill>
                  <a:srgbClr val="002060"/>
                </a:solidFill>
                <a:latin typeface="+mj-lt"/>
              </a:rPr>
              <a:t>telemanipulator</a:t>
            </a:r>
            <a:r>
              <a:rPr lang="en-CA" sz="1200" dirty="0">
                <a:solidFill>
                  <a:srgbClr val="002060"/>
                </a:solidFill>
                <a:latin typeface="+mj-lt"/>
              </a:rPr>
              <a:t/>
            </a:r>
            <a:br>
              <a:rPr lang="en-CA" sz="1200" dirty="0">
                <a:solidFill>
                  <a:srgbClr val="002060"/>
                </a:solidFill>
                <a:latin typeface="+mj-lt"/>
              </a:rPr>
            </a:br>
            <a:r>
              <a:rPr lang="en-CA" sz="1200" dirty="0">
                <a:solidFill>
                  <a:srgbClr val="002060"/>
                </a:solidFill>
                <a:latin typeface="+mj-lt"/>
              </a:rPr>
              <a:t> grips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78764" y="3583660"/>
            <a:ext cx="1071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002060"/>
                </a:solidFill>
                <a:latin typeface="+mj-lt"/>
              </a:rPr>
              <a:t>heat shield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8580728" y="808001"/>
            <a:ext cx="197490" cy="1185552"/>
          </a:xfrm>
          <a:prstGeom prst="straightConnector1">
            <a:avLst/>
          </a:prstGeom>
          <a:ln w="190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89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201603_TRIUMF PPT Template_rev</Template>
  <TotalTime>15455</TotalTime>
  <Words>1747</Words>
  <Application>Microsoft Office PowerPoint</Application>
  <PresentationFormat>On-screen Show (16:9)</PresentationFormat>
  <Paragraphs>440</Paragraphs>
  <Slides>26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201603_TRIUMF PPT Template_rev</vt:lpstr>
      <vt:lpstr>PowerPoint Presentation</vt:lpstr>
      <vt:lpstr>ARIEL + ISAC: A RIB Factory</vt:lpstr>
      <vt:lpstr>ISAC Radioisotope Beams Since 1998</vt:lpstr>
      <vt:lpstr>An Independent Driver for TRIUMF’s Rare Isotope Program</vt:lpstr>
      <vt:lpstr>An Independent Driver for TRIUMF’s Rare Isotope Program</vt:lpstr>
      <vt:lpstr>An Independent Driver for TRIUMF’s Rare Isotope Program</vt:lpstr>
      <vt:lpstr>An Independent Driver for TRIUMF’s Rare Isotope Program</vt:lpstr>
      <vt:lpstr>e-Induced Radioisotope Production Principles</vt:lpstr>
      <vt:lpstr>ARIEL Production at Various Electron Energies</vt:lpstr>
      <vt:lpstr>Electron Beam Power</vt:lpstr>
      <vt:lpstr>Electron Beam Power</vt:lpstr>
      <vt:lpstr>Design Study: Towards 500 kW</vt:lpstr>
      <vt:lpstr>Development of Requirements and Concepts</vt:lpstr>
      <vt:lpstr>Towards a &gt; 2 kW ARIEL Electron-to-Gamma Converter</vt:lpstr>
      <vt:lpstr>Towards a &gt; 2 kW ARIEL Electron-to-Gamma Converter</vt:lpstr>
      <vt:lpstr>Target / Ion Source / Converter Concept</vt:lpstr>
      <vt:lpstr>ARIEL Target Station / Target Hall</vt:lpstr>
      <vt:lpstr>ARIEL Target Station / Target Hall</vt:lpstr>
      <vt:lpstr>FLUKA Production Map from 35 MeV Electrons</vt:lpstr>
      <vt:lpstr>Preliminary: Expected Yields from AETE in Low Energy Stations</vt:lpstr>
      <vt:lpstr>Preliminary: Expected Yields from AETE in Low Energy Stations</vt:lpstr>
      <vt:lpstr>RIB Development</vt:lpstr>
      <vt:lpstr>PowerPoint Presentation</vt:lpstr>
      <vt:lpstr>Upcoming Challenges</vt:lpstr>
      <vt:lpstr>TRIUMF – A High-Power Target Laboratory</vt:lpstr>
      <vt:lpstr>ISAC Target Assembly</vt:lpstr>
    </vt:vector>
  </TitlesOfParts>
  <Company>TRIUMF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Guetre</dc:creator>
  <cp:lastModifiedBy>Alexander Gottberg</cp:lastModifiedBy>
  <cp:revision>181</cp:revision>
  <cp:lastPrinted>2015-11-02T18:28:18Z</cp:lastPrinted>
  <dcterms:created xsi:type="dcterms:W3CDTF">2016-04-12T20:09:44Z</dcterms:created>
  <dcterms:modified xsi:type="dcterms:W3CDTF">2017-01-11T16:52:06Z</dcterms:modified>
</cp:coreProperties>
</file>