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311" r:id="rId3"/>
    <p:sldId id="312" r:id="rId4"/>
    <p:sldId id="331" r:id="rId5"/>
    <p:sldId id="317" r:id="rId6"/>
    <p:sldId id="325" r:id="rId7"/>
    <p:sldId id="327" r:id="rId8"/>
    <p:sldId id="329" r:id="rId9"/>
    <p:sldId id="330" r:id="rId10"/>
    <p:sldId id="319" r:id="rId11"/>
    <p:sldId id="332" r:id="rId12"/>
    <p:sldId id="320" r:id="rId13"/>
    <p:sldId id="321" r:id="rId14"/>
    <p:sldId id="324" r:id="rId15"/>
    <p:sldId id="333" r:id="rId16"/>
    <p:sldId id="282" r:id="rId17"/>
  </p:sldIdLst>
  <p:sldSz cx="9144000" cy="5143500" type="screen16x9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D80"/>
    <a:srgbClr val="0094DA"/>
    <a:srgbClr val="818386"/>
    <a:srgbClr val="113F7C"/>
    <a:srgbClr val="56863E"/>
    <a:srgbClr val="0F2D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90" autoAdjust="0"/>
    <p:restoredTop sz="93486" autoAdjust="0"/>
  </p:normalViewPr>
  <p:slideViewPr>
    <p:cSldViewPr snapToGrid="0" snapToObjects="1">
      <p:cViewPr>
        <p:scale>
          <a:sx n="111" d="100"/>
          <a:sy n="111" d="100"/>
        </p:scale>
        <p:origin x="135" y="45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0" d="100"/>
        <a:sy n="1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7-01-10T21:35:59.525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2">
        <inkml:traceFormat>
          <inkml:channel name="X" type="integer" max="9600" units="cm"/>
          <inkml:channel name="Y" type="integer" max="7200" units="cm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T" name="resolution" value="1" units="1/dev"/>
        </inkml:channelProperties>
      </inkml:inkSource>
      <inkml:timestamp xml:id="ts1" timeString="2017-01-10T21:36:00.481"/>
    </inkml:context>
  </inkml:definitions>
  <inkml:trace contextRef="#ctx0" brushRef="#br0">10094 13510 232 0,'-5'-14'88'0,"7"9"-48"0,-15-4-31 0,10 9 22 15,-5-5-13-15,0-2-2 16,-2 0-5-16,-3 0-2 16,-9 7-5-16,-1 0-3 0,-4 7 2 15,-2 5 0-15,3-3 3 16,2 10-8-16,5 9 0 15,6-2-2-15,5-5 2 16,6-2-12-16,7-5-4 16,8 5-32-16,11-12-13 15,8 0-40 1</inkml:trace>
  <inkml:trace contextRef="#ctx0" brushRef="#br0" timeOffset="192.75">10255 13510 152 0,'-16'0'57'0,"8"-3"-30"0,-5 3-21 16,3 3 15-16,-4 18-13 16,1-9-2-16,3 9-15 15,2-2-4-15,2 2 6 16,1-9 17-16,16-3 10 16,5 3-9-16,2-5 1 15,3-2 1-15,3-5 4 16,-3-5 2-16,0 5-6 15,1-14 0-15,-1 2 23 16,-11-9 13-16,-4 2-10 0,-6 5-5 16,-3-7-24-1,-5 7-8-15,-5 0 6 0,-3 2 6 16,-3 5-9-16,-4 2-5 16,1 5-14-16,-1 5-6 15,1 2-20-15,7 0-8 16,1 0-163-1,1 7 79 1</inkml:trace>
  <inkml:trace contextRef="#ctx1" brushRef="#br0">11345 11777 0,'376'-142'16,"69"13"-1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2F132044-0CF3-FE4A-B3DD-AD83F8F3FA08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EEF08EE0-F671-5A48-AE26-ED94D7DF6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503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50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529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284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192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3202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4882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764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0274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9746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5346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3425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5035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6511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157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096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Relationship Id="rId9" Type="http://schemas.openxmlformats.org/officeDocument/2006/relationships/image" Target="../media/image12.jp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Relationship Id="rId9" Type="http://schemas.openxmlformats.org/officeDocument/2006/relationships/image" Target="../media/image12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Relationship Id="rId9" Type="http://schemas.openxmlformats.org/officeDocument/2006/relationships/image" Target="../media/image12.jp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TRIUMF_logo_whit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98" y="299720"/>
            <a:ext cx="3149600" cy="8636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4008374" y="493306"/>
            <a:ext cx="224002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 smtClean="0">
                <a:solidFill>
                  <a:srgbClr val="EAE5DF"/>
                </a:solidFill>
                <a:latin typeface="Myriad Pro Light"/>
                <a:cs typeface="Myriad Pro Light"/>
              </a:rPr>
              <a:t>Canada’s national centre for particle and nuclear physics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 smtClean="0">
                <a:solidFill>
                  <a:srgbClr val="EAE5DF"/>
                </a:solidFill>
                <a:latin typeface="Myriad Pro Light"/>
                <a:cs typeface="Myriad Pro Light"/>
              </a:rPr>
              <a:t>and accelerator-based science </a:t>
            </a:r>
            <a:endParaRPr lang="en-US" sz="1100" dirty="0">
              <a:solidFill>
                <a:srgbClr val="EAE5DF"/>
              </a:solidFill>
              <a:latin typeface="Myriad Pro Light"/>
              <a:cs typeface="Myriad Pro Light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3793998" y="146050"/>
            <a:ext cx="0" cy="110236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cyc-nuclides.png"/>
          <p:cNvPicPr>
            <a:picLocks noChangeAspect="1"/>
          </p:cNvPicPr>
          <p:nvPr userDrawn="1"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23599" b="28327"/>
          <a:stretch/>
        </p:blipFill>
        <p:spPr>
          <a:xfrm>
            <a:off x="5760721" y="1796554"/>
            <a:ext cx="3383279" cy="334694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34825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TRIUMF_logo_whit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98" y="1234440"/>
            <a:ext cx="3149600" cy="8636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4363972" y="1442574"/>
            <a:ext cx="428896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 smtClean="0">
                <a:solidFill>
                  <a:srgbClr val="EAE5DF"/>
                </a:solidFill>
                <a:latin typeface="Myriad Pro Light"/>
                <a:cs typeface="Myriad Pro Light"/>
              </a:rPr>
              <a:t>TRIUMF is Canada’s national centre for particle and nuclear physics and accelerator-based science. We advance fundamental, applied, and interdisciplinary research for science, medicine, and business world</a:t>
            </a:r>
            <a:r>
              <a:rPr lang="en-US" sz="1000" baseline="0" dirty="0" smtClean="0">
                <a:solidFill>
                  <a:srgbClr val="EAE5DF"/>
                </a:solidFill>
                <a:latin typeface="Myriad Pro Light"/>
                <a:cs typeface="Myriad Pro Light"/>
              </a:rPr>
              <a:t> wide.</a:t>
            </a:r>
            <a:endParaRPr lang="en-US" sz="1000" dirty="0">
              <a:solidFill>
                <a:srgbClr val="EAE5DF"/>
              </a:solidFill>
              <a:latin typeface="Myriad Pro Light"/>
              <a:cs typeface="Myriad Pro Light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4187698" y="1173480"/>
            <a:ext cx="0" cy="110236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642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Canada’s national laboratory for particle and nuclear physics </a:t>
            </a:r>
          </a:p>
          <a:p>
            <a:pPr algn="l"/>
            <a:endParaRPr lang="en-US" sz="1000" kern="1200" dirty="0" smtClean="0">
              <a:solidFill>
                <a:srgbClr val="113F7C"/>
              </a:solidFill>
              <a:latin typeface="Myriad Pro Light"/>
              <a:ea typeface="+mn-ea"/>
              <a:cs typeface="Myriad Pro Light"/>
            </a:endParaRPr>
          </a:p>
          <a:p>
            <a:pPr algn="l"/>
            <a:r>
              <a:rPr lang="en-US" sz="1000" kern="1200" dirty="0" err="1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Laboratoire</a:t>
            </a:r>
            <a:r>
              <a:rPr lang="en-US" sz="1000" kern="1200" dirty="0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 national </a:t>
            </a:r>
            <a:r>
              <a:rPr lang="en-US" sz="1000" kern="1200" dirty="0" err="1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canadien</a:t>
            </a:r>
            <a:r>
              <a:rPr lang="en-US" sz="1000" kern="1200" dirty="0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 pour la </a:t>
            </a:r>
            <a:r>
              <a:rPr lang="en-US" sz="1000" kern="1200" dirty="0" err="1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recherche</a:t>
            </a:r>
            <a:r>
              <a:rPr lang="en-US" sz="1000" kern="1200" dirty="0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 en physique </a:t>
            </a:r>
            <a:r>
              <a:rPr lang="en-US" sz="1000" kern="1200" dirty="0" err="1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nucléaire</a:t>
            </a:r>
            <a:r>
              <a:rPr lang="en-US" sz="1000" kern="1200" dirty="0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 et en physique des </a:t>
            </a:r>
            <a:r>
              <a:rPr lang="en-US" sz="1000" kern="1200" dirty="0" err="1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particules</a:t>
            </a:r>
            <a:endParaRPr lang="en-US" sz="1000" kern="1200" dirty="0" smtClean="0">
              <a:solidFill>
                <a:srgbClr val="113F7C"/>
              </a:solidFill>
              <a:latin typeface="Myriad Pro Light"/>
              <a:ea typeface="+mn-ea"/>
              <a:cs typeface="Myriad Pro Light"/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77389" y="4021267"/>
            <a:ext cx="2448000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TRIUMF: Alberta | British Columbia | Calgary | Carleton | Guelph | Manitoba | McGill |</a:t>
            </a:r>
            <a:r>
              <a:rPr lang="en-US" sz="800" baseline="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McMaster |</a:t>
            </a:r>
            <a:r>
              <a:rPr lang="en-US" sz="800" baseline="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 smtClean="0">
                <a:solidFill>
                  <a:srgbClr val="113F7C"/>
                </a:solidFill>
                <a:latin typeface="Myriad Pro Light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 | Simon Fraser | Toronto | Victoria | Western | Winnipeg | York</a:t>
            </a:r>
            <a:endParaRPr lang="en-US" sz="800" dirty="0">
              <a:solidFill>
                <a:srgbClr val="0F2D68"/>
              </a:solidFill>
              <a:latin typeface="Myriad Pro Light"/>
              <a:ea typeface="ヒラギノ角ゴ Pro W3" pitchFamily="-111" charset="-128"/>
              <a:cs typeface="Myriad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2755728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2" r="18445"/>
          <a:stretch/>
        </p:blipFill>
        <p:spPr>
          <a:xfrm>
            <a:off x="3352800" y="0"/>
            <a:ext cx="57912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3352800" y="0"/>
            <a:ext cx="57912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3352800" cy="51435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TRIUMF_logo_whit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161" y="4706996"/>
            <a:ext cx="1028700" cy="2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94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467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545" y="4619662"/>
            <a:ext cx="574513" cy="574513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152" y="4615949"/>
            <a:ext cx="575392" cy="575392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4587272" y="4611967"/>
            <a:ext cx="570880" cy="575388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057" y="4621079"/>
            <a:ext cx="575392" cy="575392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449" y="4621079"/>
            <a:ext cx="575392" cy="575392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842" y="4619662"/>
            <a:ext cx="575392" cy="575392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234" y="4621079"/>
            <a:ext cx="575392" cy="575392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8609626" y="4615949"/>
            <a:ext cx="579803" cy="575392"/>
          </a:xfrm>
          <a:prstGeom prst="rect">
            <a:avLst/>
          </a:prstGeom>
        </p:spPr>
      </p:pic>
      <p:pic>
        <p:nvPicPr>
          <p:cNvPr id="16" name="Picture 15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88" y="4621958"/>
            <a:ext cx="574513" cy="574513"/>
          </a:xfrm>
          <a:prstGeom prst="rect">
            <a:avLst/>
          </a:prstGeom>
        </p:spPr>
      </p:pic>
      <p:pic>
        <p:nvPicPr>
          <p:cNvPr id="20" name="Picture 19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95" y="4618245"/>
            <a:ext cx="575392" cy="575392"/>
          </a:xfrm>
          <a:prstGeom prst="rect">
            <a:avLst/>
          </a:prstGeom>
        </p:spPr>
      </p:pic>
      <p:pic>
        <p:nvPicPr>
          <p:cNvPr id="21" name="Picture 20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-14885" y="4614263"/>
            <a:ext cx="570880" cy="575388"/>
          </a:xfrm>
          <a:prstGeom prst="rect">
            <a:avLst/>
          </a:prstGeom>
        </p:spPr>
      </p:pic>
      <p:pic>
        <p:nvPicPr>
          <p:cNvPr id="22" name="Picture 21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900" y="4623375"/>
            <a:ext cx="575392" cy="575392"/>
          </a:xfrm>
          <a:prstGeom prst="rect">
            <a:avLst/>
          </a:prstGeom>
        </p:spPr>
      </p:pic>
      <p:pic>
        <p:nvPicPr>
          <p:cNvPr id="23" name="Picture 22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292" y="4623375"/>
            <a:ext cx="575392" cy="575392"/>
          </a:xfrm>
          <a:prstGeom prst="rect">
            <a:avLst/>
          </a:prstGeom>
        </p:spPr>
      </p:pic>
      <p:pic>
        <p:nvPicPr>
          <p:cNvPr id="24" name="Picture 23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85" y="4621958"/>
            <a:ext cx="575392" cy="575392"/>
          </a:xfrm>
          <a:prstGeom prst="rect">
            <a:avLst/>
          </a:prstGeom>
        </p:spPr>
      </p:pic>
      <p:pic>
        <p:nvPicPr>
          <p:cNvPr id="25" name="Picture 24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077" y="4623375"/>
            <a:ext cx="575392" cy="575392"/>
          </a:xfrm>
          <a:prstGeom prst="rect">
            <a:avLst/>
          </a:prstGeom>
        </p:spPr>
      </p:pic>
      <p:pic>
        <p:nvPicPr>
          <p:cNvPr id="26" name="Picture 25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4007469" y="4618245"/>
            <a:ext cx="579803" cy="575392"/>
          </a:xfrm>
          <a:prstGeom prst="rect">
            <a:avLst/>
          </a:prstGeom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345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276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772021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11" name="Picture 10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12" name="Picture 11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3" name="Picture 12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5" name="Picture 14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6" name="Picture 15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7" name="Picture 16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>
          <a:xfrm>
            <a:off x="722313" y="1896486"/>
            <a:ext cx="7772400" cy="1427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178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500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109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9677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659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49677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97659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998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758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009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102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102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7256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252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040" y="3884930"/>
            <a:ext cx="8280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040" y="744061"/>
            <a:ext cx="8280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040" y="4309983"/>
            <a:ext cx="8280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9429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4162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4656933"/>
            <a:ext cx="9144000" cy="48656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8229600" cy="390525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6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CH" dirty="0" smtClean="0"/>
              <a:t>Mastertextformat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DE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27584" y="182167"/>
            <a:ext cx="6656784" cy="250031"/>
          </a:xfrm>
        </p:spPr>
        <p:txBody>
          <a:bodyPr/>
          <a:lstStyle/>
          <a:p>
            <a:r>
              <a:rPr lang="de-CH" dirty="0" smtClean="0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2615536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2079609" y="307182"/>
            <a:ext cx="6656784" cy="250031"/>
          </a:xfrm>
        </p:spPr>
        <p:txBody>
          <a:bodyPr/>
          <a:lstStyle/>
          <a:p>
            <a:r>
              <a:rPr lang="de-CH" dirty="0" smtClean="0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6866621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96888" y="4797028"/>
            <a:ext cx="141605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57400" y="4800600"/>
            <a:ext cx="50292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207251" y="4800600"/>
            <a:ext cx="1439863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8E35723-5FE3-4838-A25D-C2448AE8B4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6846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"/>
            <a:ext cx="9144000" cy="469900"/>
          </a:xfrm>
          <a:prstGeom prst="rect">
            <a:avLst/>
          </a:prstGeom>
          <a:solidFill>
            <a:srgbClr val="113F7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CA" dirty="0" smtClean="0"/>
              <a:t>Click to </a:t>
            </a:r>
            <a:r>
              <a:rPr lang="fr-CA" dirty="0" err="1" smtClean="0"/>
              <a:t>edit</a:t>
            </a:r>
            <a:r>
              <a:rPr lang="fr-CA" dirty="0" smtClean="0"/>
              <a:t> Master </a:t>
            </a:r>
            <a:r>
              <a:rPr lang="fr-CA" dirty="0" err="1" smtClean="0"/>
              <a:t>title</a:t>
            </a:r>
            <a:r>
              <a:rPr lang="fr-CA" dirty="0" smtClean="0"/>
              <a:t> </a:t>
            </a:r>
            <a:r>
              <a:rPr lang="fr-CA" dirty="0" err="1" smtClean="0"/>
              <a:t>stytle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28476"/>
            <a:ext cx="8229600" cy="29130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6" name="Picture 5" descr="TRIUMF_logo_white.ep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1904"/>
            <a:ext cx="1028700" cy="2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410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3" r:id="rId3"/>
    <p:sldLayoutId id="2147483665" r:id="rId4"/>
    <p:sldLayoutId id="2147483649" r:id="rId5"/>
    <p:sldLayoutId id="2147483664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66" r:id="rId16"/>
    <p:sldLayoutId id="2147483667" r:id="rId17"/>
    <p:sldLayoutId id="2147483669" r:id="rId18"/>
    <p:sldLayoutId id="2147483670" r:id="rId19"/>
  </p:sldLayoutIdLst>
  <p:hf hdr="0" ftr="0" dt="0"/>
  <p:txStyles>
    <p:titleStyle>
      <a:lvl1pPr algn="r" defTabSz="457200" rtl="0" eaLnBrk="1" latinLnBrk="0" hangingPunct="1">
        <a:spcBef>
          <a:spcPct val="0"/>
        </a:spcBef>
        <a:buNone/>
        <a:defRPr sz="2000" kern="1200">
          <a:solidFill>
            <a:srgbClr val="FFFFFF"/>
          </a:solidFill>
          <a:latin typeface="Avenir Heavy"/>
          <a:ea typeface="+mj-ea"/>
          <a:cs typeface="Avenir Heavy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Myriad Pro Light"/>
          <a:ea typeface="+mn-ea"/>
          <a:cs typeface="Myriad Pro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yriad Pro Light"/>
          <a:ea typeface="+mn-ea"/>
          <a:cs typeface="Myriad Pro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yriad Pro Light"/>
          <a:ea typeface="+mn-ea"/>
          <a:cs typeface="Myriad Pro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yriad Pro Light"/>
          <a:ea typeface="+mn-ea"/>
          <a:cs typeface="Myriad Pro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yriad Pro Light"/>
          <a:ea typeface="+mn-ea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1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0850" y="1736824"/>
            <a:ext cx="5829300" cy="230832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FF"/>
                </a:solidFill>
                <a:latin typeface="Avenir Heavy"/>
                <a:ea typeface="+mj-ea"/>
                <a:cs typeface="Avenir Heavy"/>
              </a:rPr>
              <a:t>Project Introduction and Current Status of ARIEL</a:t>
            </a:r>
            <a:endParaRPr lang="en-US" sz="2800" dirty="0">
              <a:solidFill>
                <a:srgbClr val="FFFFFF"/>
              </a:solidFill>
              <a:latin typeface="Avenir Heavy"/>
              <a:ea typeface="+mj-ea"/>
              <a:cs typeface="Avenir Heavy"/>
            </a:endParaRPr>
          </a:p>
          <a:p>
            <a:endParaRPr lang="en-CA" sz="2800" dirty="0" smtClean="0">
              <a:solidFill>
                <a:srgbClr val="FFFFFF"/>
              </a:solidFill>
              <a:latin typeface="Avenir Heavy"/>
              <a:ea typeface="+mj-ea"/>
              <a:cs typeface="Avenir Heavy"/>
            </a:endParaRPr>
          </a:p>
          <a:p>
            <a:r>
              <a:rPr lang="en-CA" dirty="0" smtClean="0">
                <a:solidFill>
                  <a:srgbClr val="FFFFFF"/>
                </a:solidFill>
                <a:latin typeface="Avenir Heavy"/>
                <a:ea typeface="+mj-ea"/>
                <a:cs typeface="Avenir Heavy"/>
              </a:rPr>
              <a:t>Reiner Kruecken</a:t>
            </a:r>
          </a:p>
          <a:p>
            <a:r>
              <a:rPr lang="en-CA" sz="1400" dirty="0" smtClean="0">
                <a:solidFill>
                  <a:srgbClr val="FFFFFF"/>
                </a:solidFill>
                <a:latin typeface="Avenir Heavy"/>
                <a:ea typeface="+mj-ea"/>
                <a:cs typeface="Avenir Heavy"/>
              </a:rPr>
              <a:t>Deputy Director</a:t>
            </a:r>
          </a:p>
          <a:p>
            <a:endParaRPr lang="en-CA" sz="1400" dirty="0" smtClean="0">
              <a:solidFill>
                <a:srgbClr val="FFFFFF"/>
              </a:solidFill>
              <a:latin typeface="Avenir Heavy"/>
              <a:ea typeface="+mj-ea"/>
              <a:cs typeface="Avenir Heavy"/>
            </a:endParaRPr>
          </a:p>
          <a:p>
            <a:r>
              <a:rPr lang="en-CA" sz="1400" dirty="0" smtClean="0">
                <a:solidFill>
                  <a:srgbClr val="FFFFFF"/>
                </a:solidFill>
                <a:latin typeface="Avenir Heavy"/>
                <a:ea typeface="+mj-ea"/>
                <a:cs typeface="Avenir Heavy"/>
              </a:rPr>
              <a:t>January 11, 2017</a:t>
            </a:r>
          </a:p>
        </p:txBody>
      </p:sp>
    </p:spTree>
    <p:extLst>
      <p:ext uri="{BB962C8B-B14F-4D97-AF65-F5344CB8AC3E}">
        <p14:creationId xmlns:p14="http://schemas.microsoft.com/office/powerpoint/2010/main" val="418562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18" y="704948"/>
            <a:ext cx="7614974" cy="41665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ARIEL-II baselined schedule</a:t>
            </a:r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t>2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02985" y="3906666"/>
            <a:ext cx="42638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smtClean="0">
                <a:solidFill>
                  <a:srgbClr val="FF0000"/>
                </a:solidFill>
              </a:rPr>
              <a:t>P5: (50 MeV </a:t>
            </a:r>
            <a:r>
              <a:rPr lang="en-CA" sz="1400" dirty="0" err="1" smtClean="0">
                <a:solidFill>
                  <a:srgbClr val="FF0000"/>
                </a:solidFill>
              </a:rPr>
              <a:t>eLinac</a:t>
            </a:r>
            <a:r>
              <a:rPr lang="en-CA" sz="1400" dirty="0" smtClean="0">
                <a:solidFill>
                  <a:srgbClr val="FF0000"/>
                </a:solidFill>
              </a:rPr>
              <a:t>, 500 kW converter R&amp;D) </a:t>
            </a:r>
            <a:r>
              <a:rPr lang="en-CA" sz="1400" dirty="0">
                <a:solidFill>
                  <a:srgbClr val="FF0000"/>
                </a:solidFill>
              </a:rPr>
              <a:t>postponed</a:t>
            </a:r>
          </a:p>
        </p:txBody>
      </p:sp>
    </p:spTree>
    <p:extLst>
      <p:ext uri="{BB962C8B-B14F-4D97-AF65-F5344CB8AC3E}">
        <p14:creationId xmlns:p14="http://schemas.microsoft.com/office/powerpoint/2010/main" val="66129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ARIEL: Science enabling milestones</a:t>
            </a:r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144" y="1182695"/>
            <a:ext cx="6637867" cy="208292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28581" y="3562915"/>
            <a:ext cx="74098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 smtClean="0">
                <a:solidFill>
                  <a:srgbClr val="0033CC"/>
                </a:solidFill>
                <a:latin typeface="+mn-lt"/>
              </a:rPr>
              <a:t>Dates based on Monte </a:t>
            </a:r>
            <a:r>
              <a:rPr lang="en-CA" sz="1600" dirty="0">
                <a:solidFill>
                  <a:srgbClr val="0033CC"/>
                </a:solidFill>
                <a:latin typeface="+mn-lt"/>
              </a:rPr>
              <a:t>Carlo analysis of </a:t>
            </a:r>
            <a:r>
              <a:rPr lang="en-CA" sz="1600" dirty="0" smtClean="0">
                <a:solidFill>
                  <a:srgbClr val="0033CC"/>
                </a:solidFill>
                <a:latin typeface="+mn-lt"/>
              </a:rPr>
              <a:t>schedule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33CC"/>
                </a:solidFill>
                <a:latin typeface="+mn-lt"/>
              </a:rPr>
              <a:t>Current best </a:t>
            </a:r>
            <a:r>
              <a:rPr lang="en-CA" sz="1600" dirty="0" smtClean="0">
                <a:solidFill>
                  <a:srgbClr val="0033CC"/>
                </a:solidFill>
                <a:latin typeface="+mn-lt"/>
              </a:rPr>
              <a:t>estimates </a:t>
            </a:r>
            <a:r>
              <a:rPr lang="en-CA" sz="1600" dirty="0">
                <a:solidFill>
                  <a:srgbClr val="0033CC"/>
                </a:solidFill>
                <a:latin typeface="+mn-lt"/>
              </a:rPr>
              <a:t>but with high confidence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 smtClean="0">
                <a:solidFill>
                  <a:srgbClr val="0033CC"/>
                </a:solidFill>
                <a:latin typeface="+mn-lt"/>
              </a:rPr>
              <a:t>Efforts under way to accelerate schedule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62526" y="1387921"/>
            <a:ext cx="1551865" cy="7386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rgbClr val="FF0000"/>
                </a:solidFill>
              </a:rPr>
              <a:t>Higher intensity, cleaner high-mass accelerated beams</a:t>
            </a:r>
            <a:endParaRPr lang="en-CA" sz="1400" dirty="0">
              <a:solidFill>
                <a:srgbClr val="FF0000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6829584" y="1722871"/>
            <a:ext cx="330049" cy="14608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Right Arrow 11"/>
          <p:cNvSpPr/>
          <p:nvPr/>
        </p:nvSpPr>
        <p:spPr>
          <a:xfrm>
            <a:off x="6834595" y="2481201"/>
            <a:ext cx="330049" cy="14608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TextBox 12"/>
          <p:cNvSpPr txBox="1"/>
          <p:nvPr/>
        </p:nvSpPr>
        <p:spPr>
          <a:xfrm>
            <a:off x="7262526" y="2292635"/>
            <a:ext cx="1551865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rgbClr val="FF0000"/>
                </a:solidFill>
              </a:rPr>
              <a:t>More RIB hours, cleaner n-rich RIBs</a:t>
            </a:r>
            <a:endParaRPr lang="en-CA" sz="1400" dirty="0">
              <a:solidFill>
                <a:srgbClr val="FF0000"/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6834595" y="3046658"/>
            <a:ext cx="330049" cy="14608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TextBox 14"/>
          <p:cNvSpPr txBox="1"/>
          <p:nvPr/>
        </p:nvSpPr>
        <p:spPr>
          <a:xfrm>
            <a:off x="7262526" y="2981905"/>
            <a:ext cx="1551865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rgbClr val="FF0000"/>
                </a:solidFill>
              </a:rPr>
              <a:t>3 parallel RIBs</a:t>
            </a:r>
            <a:endParaRPr lang="en-CA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31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18" y="704948"/>
            <a:ext cx="7614974" cy="41665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ARIEL-II baselined schedule</a:t>
            </a:r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t>4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02985" y="3906666"/>
            <a:ext cx="42638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smtClean="0">
                <a:solidFill>
                  <a:srgbClr val="FF0000"/>
                </a:solidFill>
              </a:rPr>
              <a:t>P5: (50 MeV </a:t>
            </a:r>
            <a:r>
              <a:rPr lang="en-CA" sz="1400" dirty="0" err="1" smtClean="0">
                <a:solidFill>
                  <a:srgbClr val="FF0000"/>
                </a:solidFill>
              </a:rPr>
              <a:t>eLinac</a:t>
            </a:r>
            <a:r>
              <a:rPr lang="en-CA" sz="1400" dirty="0" smtClean="0">
                <a:solidFill>
                  <a:srgbClr val="FF0000"/>
                </a:solidFill>
              </a:rPr>
              <a:t>, 500 kW converter R&amp;D) </a:t>
            </a:r>
            <a:r>
              <a:rPr lang="en-CA" sz="1400" dirty="0">
                <a:solidFill>
                  <a:srgbClr val="FF0000"/>
                </a:solidFill>
              </a:rPr>
              <a:t>postponed</a:t>
            </a:r>
          </a:p>
        </p:txBody>
      </p:sp>
      <p:sp>
        <p:nvSpPr>
          <p:cNvPr id="5" name="5-Point Star 4"/>
          <p:cNvSpPr/>
          <p:nvPr/>
        </p:nvSpPr>
        <p:spPr>
          <a:xfrm>
            <a:off x="6332112" y="970207"/>
            <a:ext cx="274749" cy="274749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5-Point Star 6"/>
          <p:cNvSpPr/>
          <p:nvPr/>
        </p:nvSpPr>
        <p:spPr>
          <a:xfrm>
            <a:off x="6458755" y="1543317"/>
            <a:ext cx="274749" cy="274749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5-Point Star 8"/>
          <p:cNvSpPr/>
          <p:nvPr/>
        </p:nvSpPr>
        <p:spPr>
          <a:xfrm>
            <a:off x="5430678" y="2408348"/>
            <a:ext cx="274749" cy="274749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5-Point Star 9"/>
          <p:cNvSpPr/>
          <p:nvPr/>
        </p:nvSpPr>
        <p:spPr>
          <a:xfrm>
            <a:off x="6956824" y="3324894"/>
            <a:ext cx="274749" cy="274749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102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ARIEL is divided geographically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5</a:t>
            </a:fld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 flipH="1" flipV="1">
            <a:off x="2002023" y="577595"/>
            <a:ext cx="21412" cy="4209267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 flipV="1">
            <a:off x="4369491" y="565771"/>
            <a:ext cx="21412" cy="4209267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28623" y="4279524"/>
            <a:ext cx="6320194" cy="2794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 dirty="0" smtClean="0"/>
              <a:t>P358 – CFS ($3.3M)</a:t>
            </a:r>
            <a:endParaRPr lang="en-CA" sz="1600" dirty="0"/>
          </a:p>
        </p:txBody>
      </p:sp>
      <p:sp>
        <p:nvSpPr>
          <p:cNvPr id="8" name="Rectangle 7"/>
          <p:cNvSpPr/>
          <p:nvPr/>
        </p:nvSpPr>
        <p:spPr>
          <a:xfrm>
            <a:off x="2002023" y="2974836"/>
            <a:ext cx="2376264" cy="1279303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dirty="0" smtClean="0"/>
              <a:t>P353 – Target Stations ($9M)</a:t>
            </a:r>
            <a:endParaRPr lang="en-CA" sz="2000" dirty="0"/>
          </a:p>
        </p:txBody>
      </p:sp>
      <p:sp>
        <p:nvSpPr>
          <p:cNvPr id="9" name="Rectangle 8"/>
          <p:cNvSpPr/>
          <p:nvPr/>
        </p:nvSpPr>
        <p:spPr>
          <a:xfrm>
            <a:off x="2002023" y="1606685"/>
            <a:ext cx="2376264" cy="1368152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dirty="0" smtClean="0"/>
              <a:t>P424 – Target Hall Infrastructure ($10.6M)</a:t>
            </a:r>
            <a:endParaRPr lang="en-CA" sz="2000" dirty="0"/>
          </a:p>
        </p:txBody>
      </p:sp>
      <p:sp>
        <p:nvSpPr>
          <p:cNvPr id="10" name="Rectangle 9"/>
          <p:cNvSpPr/>
          <p:nvPr/>
        </p:nvSpPr>
        <p:spPr>
          <a:xfrm>
            <a:off x="2002023" y="1276573"/>
            <a:ext cx="2376264" cy="33011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dirty="0" smtClean="0"/>
              <a:t>P355 – Laboratories ($1.3M)</a:t>
            </a:r>
            <a:endParaRPr lang="en-CA" sz="1200" dirty="0"/>
          </a:p>
        </p:txBody>
      </p:sp>
      <p:sp>
        <p:nvSpPr>
          <p:cNvPr id="11" name="Rectangle 10"/>
          <p:cNvSpPr/>
          <p:nvPr/>
        </p:nvSpPr>
        <p:spPr>
          <a:xfrm>
            <a:off x="31906" y="2686805"/>
            <a:ext cx="1953357" cy="57096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 dirty="0" smtClean="0">
                <a:solidFill>
                  <a:schemeClr val="tx1"/>
                </a:solidFill>
              </a:rPr>
              <a:t>P310 – CANREB ($3.4M)</a:t>
            </a:r>
            <a:endParaRPr lang="en-CA" sz="16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1906" y="3262870"/>
            <a:ext cx="1943193" cy="99127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P354 – Beamlines ($7M)</a:t>
            </a:r>
            <a:endParaRPr lang="en-CA" dirty="0"/>
          </a:p>
        </p:txBody>
      </p:sp>
      <p:sp>
        <p:nvSpPr>
          <p:cNvPr id="13" name="Rectangle 12"/>
          <p:cNvSpPr/>
          <p:nvPr/>
        </p:nvSpPr>
        <p:spPr>
          <a:xfrm>
            <a:off x="4395460" y="3550901"/>
            <a:ext cx="1953357" cy="70323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 dirty="0" smtClean="0"/>
              <a:t>P179 – BL4N ($4.5M)</a:t>
            </a:r>
            <a:endParaRPr lang="en-CA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2416256" y="500827"/>
            <a:ext cx="1656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b="1" dirty="0" smtClean="0"/>
              <a:t>#2 </a:t>
            </a:r>
            <a:r>
              <a:rPr lang="en-CA" sz="1600" dirty="0" smtClean="0"/>
              <a:t>ARIEL target stations &amp; infrastructure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3167" y="497104"/>
            <a:ext cx="14228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1" dirty="0" smtClean="0"/>
              <a:t>#1 </a:t>
            </a:r>
            <a:r>
              <a:rPr lang="en-CA" sz="1600" dirty="0" smtClean="0"/>
              <a:t>RIB delivery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16119" y="480235"/>
            <a:ext cx="1896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1" dirty="0" smtClean="0"/>
              <a:t>#3 </a:t>
            </a:r>
            <a:r>
              <a:rPr lang="en-CA" sz="1600" dirty="0" smtClean="0"/>
              <a:t>Driver beam lines</a:t>
            </a:r>
            <a:endParaRPr lang="en-CA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2118685" y="4559013"/>
            <a:ext cx="21429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b="1" dirty="0" smtClean="0">
                <a:solidFill>
                  <a:srgbClr val="FF0000"/>
                </a:solidFill>
              </a:rPr>
              <a:t>AETE is new tech: higher risk</a:t>
            </a:r>
            <a:endParaRPr lang="en-CA" sz="12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35367" y="4536430"/>
            <a:ext cx="21429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b="1" dirty="0" smtClean="0">
                <a:solidFill>
                  <a:srgbClr val="FF0000"/>
                </a:solidFill>
              </a:rPr>
              <a:t>Least risk: complete asap</a:t>
            </a:r>
            <a:endParaRPr lang="en-CA" sz="12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69491" y="4559013"/>
            <a:ext cx="21429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b="1" dirty="0" smtClean="0">
                <a:solidFill>
                  <a:srgbClr val="FF0000"/>
                </a:solidFill>
              </a:rPr>
              <a:t>Depends on target stations</a:t>
            </a:r>
            <a:endParaRPr lang="en-CA" sz="1200" b="1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390902" y="3334877"/>
            <a:ext cx="1957915" cy="21602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" dirty="0" smtClean="0"/>
              <a:t>P363 – e-</a:t>
            </a:r>
            <a:r>
              <a:rPr lang="en-CA" sz="1000" dirty="0" err="1" smtClean="0"/>
              <a:t>linac</a:t>
            </a:r>
            <a:r>
              <a:rPr lang="en-CA" sz="1000" dirty="0" smtClean="0"/>
              <a:t> completion ($0.5M)</a:t>
            </a:r>
            <a:endParaRPr lang="en-CA" sz="1000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909" y="722227"/>
            <a:ext cx="2660633" cy="3755480"/>
          </a:xfrm>
          <a:prstGeom prst="rect">
            <a:avLst/>
          </a:prstGeom>
        </p:spPr>
      </p:pic>
      <p:sp>
        <p:nvSpPr>
          <p:cNvPr id="27" name="Oval 26"/>
          <p:cNvSpPr/>
          <p:nvPr/>
        </p:nvSpPr>
        <p:spPr>
          <a:xfrm>
            <a:off x="7275730" y="1580313"/>
            <a:ext cx="684155" cy="1019654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Oval 27"/>
          <p:cNvSpPr/>
          <p:nvPr/>
        </p:nvSpPr>
        <p:spPr>
          <a:xfrm>
            <a:off x="6848132" y="1884015"/>
            <a:ext cx="447333" cy="1786741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9" name="Oval 28"/>
          <p:cNvSpPr/>
          <p:nvPr/>
        </p:nvSpPr>
        <p:spPr>
          <a:xfrm>
            <a:off x="7275729" y="1006498"/>
            <a:ext cx="842038" cy="526274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9" name="TextBox 38"/>
          <p:cNvSpPr txBox="1"/>
          <p:nvPr/>
        </p:nvSpPr>
        <p:spPr>
          <a:xfrm>
            <a:off x="7513845" y="1133852"/>
            <a:ext cx="3914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1" dirty="0" smtClean="0"/>
              <a:t>#1</a:t>
            </a:r>
            <a:endParaRPr lang="en-CA" sz="1600" dirty="0"/>
          </a:p>
        </p:txBody>
      </p:sp>
      <p:sp>
        <p:nvSpPr>
          <p:cNvPr id="40" name="TextBox 39"/>
          <p:cNvSpPr txBox="1"/>
          <p:nvPr/>
        </p:nvSpPr>
        <p:spPr>
          <a:xfrm>
            <a:off x="7434904" y="1886067"/>
            <a:ext cx="3914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1" dirty="0" smtClean="0"/>
              <a:t>#2</a:t>
            </a:r>
            <a:endParaRPr lang="en-CA" sz="1600" dirty="0"/>
          </a:p>
        </p:txBody>
      </p:sp>
      <p:sp>
        <p:nvSpPr>
          <p:cNvPr id="41" name="TextBox 40"/>
          <p:cNvSpPr txBox="1"/>
          <p:nvPr/>
        </p:nvSpPr>
        <p:spPr>
          <a:xfrm>
            <a:off x="6909923" y="2599967"/>
            <a:ext cx="3914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1" dirty="0" smtClean="0"/>
              <a:t>#3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3248612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7" grpId="0" animBg="1"/>
      <p:bldP spid="28" grpId="0" animBg="1"/>
      <p:bldP spid="29" grpId="0" animBg="1"/>
      <p:bldP spid="39" grpId="0"/>
      <p:bldP spid="40" grpId="0"/>
      <p:bldP spid="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ARIEL Resource Load by Fiscal Year</a:t>
            </a:r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t>6</a:t>
            </a:fld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107999" y="2173558"/>
            <a:ext cx="5077003" cy="2932231"/>
            <a:chOff x="4025884" y="618183"/>
            <a:chExt cx="5077003" cy="293223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25884" y="618186"/>
              <a:ext cx="5077003" cy="2932228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4124959" y="1358226"/>
              <a:ext cx="8018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/>
                <a:t>8</a:t>
              </a:r>
              <a:r>
                <a:rPr lang="en-CA" dirty="0" smtClean="0"/>
                <a:t>0 FTE</a:t>
              </a:r>
              <a:endParaRPr lang="en-CA" dirty="0"/>
            </a:p>
          </p:txBody>
        </p:sp>
        <p:cxnSp>
          <p:nvCxnSpPr>
            <p:cNvPr id="10" name="Straight Connector 9"/>
            <p:cNvCxnSpPr/>
            <p:nvPr/>
          </p:nvCxnSpPr>
          <p:spPr>
            <a:xfrm flipV="1">
              <a:off x="7306614" y="618186"/>
              <a:ext cx="0" cy="2648757"/>
            </a:xfrm>
            <a:prstGeom prst="line">
              <a:avLst/>
            </a:prstGeom>
            <a:ln w="9525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8347656" y="618185"/>
              <a:ext cx="0" cy="2648757"/>
            </a:xfrm>
            <a:prstGeom prst="line">
              <a:avLst/>
            </a:prstGeom>
            <a:ln w="9525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6272011" y="618184"/>
              <a:ext cx="0" cy="2648757"/>
            </a:xfrm>
            <a:prstGeom prst="line">
              <a:avLst/>
            </a:prstGeom>
            <a:ln w="9525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5239555" y="618183"/>
              <a:ext cx="0" cy="2648757"/>
            </a:xfrm>
            <a:prstGeom prst="line">
              <a:avLst/>
            </a:prstGeom>
            <a:ln w="9525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4204953" y="3266943"/>
              <a:ext cx="484780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CA" sz="1200" dirty="0" smtClean="0"/>
                <a:t> FY2012                     FY2013                   FY2014               FY2015           FY2016</a:t>
              </a:r>
              <a:endParaRPr lang="en-CA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176556" y="633004"/>
              <a:ext cx="250568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CA" dirty="0" smtClean="0"/>
                <a:t>all ARIEL related projects</a:t>
              </a:r>
              <a:endParaRPr lang="en-CA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027309" y="469901"/>
            <a:ext cx="5004016" cy="3305736"/>
            <a:chOff x="0" y="1635617"/>
            <a:chExt cx="5165002" cy="347354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1635617"/>
              <a:ext cx="5165002" cy="347354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940676" y="2944969"/>
              <a:ext cx="184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CA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90244" y="2719088"/>
              <a:ext cx="827619" cy="388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/>
                <a:t>8</a:t>
              </a:r>
              <a:r>
                <a:rPr lang="en-CA" dirty="0" smtClean="0"/>
                <a:t>0 FTE</a:t>
              </a:r>
              <a:endParaRPr lang="en-CA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51640" y="1642754"/>
              <a:ext cx="306526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CA" dirty="0" smtClean="0"/>
                <a:t>ARIEL II + CANREB + ARIEL 1.5 </a:t>
              </a:r>
              <a:endParaRPr lang="en-CA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36446" y="786365"/>
            <a:ext cx="3837510" cy="923330"/>
          </a:xfrm>
          <a:prstGeom prst="rect">
            <a:avLst/>
          </a:prstGeom>
          <a:noFill/>
          <a:ln>
            <a:solidFill>
              <a:srgbClr val="003D80"/>
            </a:solidFill>
          </a:ln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7030A0"/>
                </a:solidFill>
              </a:rPr>
              <a:t>ARIEL-II </a:t>
            </a:r>
            <a:r>
              <a:rPr lang="en-CA" b="1" dirty="0">
                <a:solidFill>
                  <a:srgbClr val="7030A0"/>
                </a:solidFill>
              </a:rPr>
              <a:t>schedule is manpower </a:t>
            </a:r>
            <a:r>
              <a:rPr lang="en-CA" b="1" dirty="0" smtClean="0">
                <a:solidFill>
                  <a:srgbClr val="7030A0"/>
                </a:solidFill>
              </a:rPr>
              <a:t>limited</a:t>
            </a:r>
          </a:p>
          <a:p>
            <a:r>
              <a:rPr lang="en-CA" b="1" dirty="0" smtClean="0"/>
              <a:t>Action: </a:t>
            </a:r>
            <a:r>
              <a:rPr lang="en-CA" dirty="0" smtClean="0"/>
              <a:t>schedule was levelled to </a:t>
            </a:r>
            <a:r>
              <a:rPr lang="en-CA" dirty="0"/>
              <a:t>limit times with &gt; 8</a:t>
            </a:r>
            <a:r>
              <a:rPr lang="en-CA" dirty="0" smtClean="0"/>
              <a:t>0 FTE</a:t>
            </a:r>
          </a:p>
        </p:txBody>
      </p:sp>
    </p:spTree>
    <p:extLst>
      <p:ext uri="{BB962C8B-B14F-4D97-AF65-F5344CB8AC3E}">
        <p14:creationId xmlns:p14="http://schemas.microsoft.com/office/powerpoint/2010/main" val="244495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TRIUMF Project Manpower (NRC funds)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t>7</a:t>
            </a:fld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133870" y="500236"/>
            <a:ext cx="5127483" cy="3375371"/>
            <a:chOff x="558265" y="546718"/>
            <a:chExt cx="7050017" cy="459678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7274" y="546718"/>
              <a:ext cx="7011008" cy="4596782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3111801" y="1551732"/>
              <a:ext cx="994465" cy="11317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 smtClean="0">
                  <a:solidFill>
                    <a:srgbClr val="FFFF00"/>
                  </a:solidFill>
                </a:rPr>
                <a:t>ALPHA-g</a:t>
              </a:r>
            </a:p>
            <a:p>
              <a:r>
                <a:rPr lang="en-CA" sz="1200" dirty="0" smtClean="0">
                  <a:solidFill>
                    <a:srgbClr val="FFFF00"/>
                  </a:solidFill>
                </a:rPr>
                <a:t>UCN</a:t>
              </a:r>
            </a:p>
            <a:p>
              <a:r>
                <a:rPr lang="en-CA" sz="1200" dirty="0" smtClean="0">
                  <a:solidFill>
                    <a:srgbClr val="FFFF00"/>
                  </a:solidFill>
                </a:rPr>
                <a:t>ATLAS</a:t>
              </a:r>
            </a:p>
            <a:p>
              <a:r>
                <a:rPr lang="en-CA" sz="1200" dirty="0" smtClean="0">
                  <a:solidFill>
                    <a:srgbClr val="FFFF00"/>
                  </a:solidFill>
                </a:rPr>
                <a:t>…</a:t>
              </a:r>
              <a:endParaRPr lang="en-CA" sz="1200" dirty="0">
                <a:solidFill>
                  <a:srgbClr val="FFFF00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583914" y="3198218"/>
              <a:ext cx="890875" cy="3772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 smtClean="0">
                  <a:solidFill>
                    <a:schemeClr val="bg1"/>
                  </a:solidFill>
                </a:rPr>
                <a:t>ARIEL II</a:t>
              </a:r>
              <a:endParaRPr lang="en-CA" sz="1200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783982" y="3893860"/>
              <a:ext cx="860737" cy="880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 smtClean="0">
                  <a:solidFill>
                    <a:schemeClr val="bg1"/>
                  </a:solidFill>
                </a:rPr>
                <a:t>ARIEL &amp; VECC</a:t>
              </a:r>
              <a:endParaRPr lang="en-CA" sz="1200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88038" y="3254164"/>
              <a:ext cx="978139" cy="3772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 smtClean="0">
                  <a:solidFill>
                    <a:schemeClr val="bg1"/>
                  </a:solidFill>
                </a:rPr>
                <a:t>CANREB</a:t>
              </a:r>
              <a:endParaRPr lang="en-CA" sz="1200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760442" y="4306682"/>
              <a:ext cx="1109073" cy="3772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 smtClean="0">
                  <a:solidFill>
                    <a:schemeClr val="bg1"/>
                  </a:solidFill>
                </a:rPr>
                <a:t>ARIEL 1.5</a:t>
              </a:r>
              <a:endParaRPr lang="en-CA" sz="1200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646501" y="585803"/>
              <a:ext cx="3213144" cy="3772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 smtClean="0"/>
                <a:t>December 2015 – November 2016</a:t>
              </a:r>
              <a:endParaRPr lang="en-CA" sz="12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352603" y="3708496"/>
              <a:ext cx="882059" cy="5868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050" dirty="0" smtClean="0">
                  <a:solidFill>
                    <a:srgbClr val="FFFF00"/>
                  </a:solidFill>
                </a:rPr>
                <a:t>EMMA</a:t>
              </a:r>
            </a:p>
            <a:p>
              <a:r>
                <a:rPr lang="en-CA" sz="1050" dirty="0" smtClean="0">
                  <a:solidFill>
                    <a:srgbClr val="FFFF00"/>
                  </a:solidFill>
                </a:rPr>
                <a:t>GRIFFIN</a:t>
              </a:r>
              <a:endParaRPr lang="en-CA" sz="1050" dirty="0">
                <a:solidFill>
                  <a:srgbClr val="FFFF00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160135" y="3468250"/>
              <a:ext cx="777026" cy="19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20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58265" y="4733183"/>
              <a:ext cx="822550" cy="3772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 smtClean="0"/>
                <a:t>81 FTE</a:t>
              </a:r>
              <a:endParaRPr lang="en-CA" sz="1200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420212" y="1704254"/>
            <a:ext cx="4676118" cy="3063009"/>
            <a:chOff x="796040" y="654949"/>
            <a:chExt cx="6429008" cy="4215192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6040" y="654949"/>
              <a:ext cx="6429008" cy="4215192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3019567" y="3434368"/>
              <a:ext cx="971654" cy="10588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100" dirty="0" smtClean="0">
                  <a:solidFill>
                    <a:srgbClr val="FFFF00"/>
                  </a:solidFill>
                </a:rPr>
                <a:t>ALPHA-g</a:t>
              </a:r>
            </a:p>
            <a:p>
              <a:r>
                <a:rPr lang="en-CA" sz="1100" dirty="0" smtClean="0">
                  <a:solidFill>
                    <a:srgbClr val="FFFF00"/>
                  </a:solidFill>
                </a:rPr>
                <a:t>UCN</a:t>
              </a:r>
            </a:p>
            <a:p>
              <a:r>
                <a:rPr lang="en-CA" sz="1100" dirty="0" smtClean="0">
                  <a:solidFill>
                    <a:srgbClr val="FFFF00"/>
                  </a:solidFill>
                </a:rPr>
                <a:t>ATLAS</a:t>
              </a:r>
            </a:p>
            <a:p>
              <a:r>
                <a:rPr lang="en-CA" sz="1100" dirty="0" smtClean="0">
                  <a:solidFill>
                    <a:srgbClr val="FFFF00"/>
                  </a:solidFill>
                </a:rPr>
                <a:t>…</a:t>
              </a:r>
              <a:endParaRPr lang="en-CA" sz="1100" dirty="0">
                <a:solidFill>
                  <a:srgbClr val="FFFF00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224011" y="2030569"/>
              <a:ext cx="874995" cy="3600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100" dirty="0" smtClean="0">
                  <a:solidFill>
                    <a:schemeClr val="bg1"/>
                  </a:solidFill>
                </a:rPr>
                <a:t>ARIEL II</a:t>
              </a:r>
              <a:endParaRPr lang="en-CA" sz="1100" dirty="0">
                <a:solidFill>
                  <a:schemeClr val="bg1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062765" y="3711365"/>
              <a:ext cx="860738" cy="8259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100" dirty="0" smtClean="0">
                  <a:solidFill>
                    <a:schemeClr val="bg1"/>
                  </a:solidFill>
                </a:rPr>
                <a:t>ARIEL &amp; VECC</a:t>
              </a:r>
              <a:endParaRPr lang="en-CA" sz="1100" dirty="0">
                <a:solidFill>
                  <a:schemeClr val="bg1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271372" y="3567551"/>
              <a:ext cx="978139" cy="3600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100" dirty="0" smtClean="0">
                  <a:solidFill>
                    <a:schemeClr val="bg1"/>
                  </a:solidFill>
                </a:rPr>
                <a:t>CANREB</a:t>
              </a:r>
              <a:endParaRPr lang="en-CA" sz="1100" dirty="0">
                <a:solidFill>
                  <a:schemeClr val="bg1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086775" y="3061725"/>
              <a:ext cx="1109073" cy="3600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100" dirty="0" smtClean="0">
                  <a:solidFill>
                    <a:schemeClr val="bg1"/>
                  </a:solidFill>
                </a:rPr>
                <a:t>ARIEL 1.5</a:t>
              </a:r>
              <a:endParaRPr lang="en-CA" sz="11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849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Operations manpower</a:t>
            </a:r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066" y="629116"/>
            <a:ext cx="6932302" cy="43690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4066" y="4479899"/>
            <a:ext cx="918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263 FTE</a:t>
            </a:r>
            <a:endParaRPr lang="en-CA" dirty="0"/>
          </a:p>
        </p:txBody>
      </p:sp>
      <p:sp>
        <p:nvSpPr>
          <p:cNvPr id="6" name="TextBox 5"/>
          <p:cNvSpPr txBox="1"/>
          <p:nvPr/>
        </p:nvSpPr>
        <p:spPr>
          <a:xfrm>
            <a:off x="3865605" y="629116"/>
            <a:ext cx="3409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December 2015 – November 2016</a:t>
            </a:r>
            <a:endParaRPr lang="en-CA" dirty="0"/>
          </a:p>
        </p:txBody>
      </p:sp>
      <p:sp>
        <p:nvSpPr>
          <p:cNvPr id="7" name="TextBox 6"/>
          <p:cNvSpPr txBox="1"/>
          <p:nvPr/>
        </p:nvSpPr>
        <p:spPr>
          <a:xfrm>
            <a:off x="3296713" y="1938810"/>
            <a:ext cx="18333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 smtClean="0">
                <a:solidFill>
                  <a:schemeClr val="bg1"/>
                </a:solidFill>
              </a:rPr>
              <a:t>~80 FTE</a:t>
            </a:r>
          </a:p>
          <a:p>
            <a:endParaRPr lang="en-CA" sz="1600" dirty="0">
              <a:solidFill>
                <a:schemeClr val="bg1"/>
              </a:solidFill>
            </a:endParaRPr>
          </a:p>
          <a:p>
            <a:r>
              <a:rPr lang="en-CA" sz="1600" dirty="0" smtClean="0">
                <a:solidFill>
                  <a:schemeClr val="bg1"/>
                </a:solidFill>
              </a:rPr>
              <a:t>(20-25 FTE for ISAC)</a:t>
            </a:r>
            <a:endParaRPr lang="en-CA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08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Existing Resource Action Plan</a:t>
            </a:r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t>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87050" y="675736"/>
            <a:ext cx="824919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7030A0"/>
                </a:solidFill>
              </a:rPr>
              <a:t>ARIEL-II </a:t>
            </a:r>
            <a:r>
              <a:rPr lang="en-CA" b="1" dirty="0">
                <a:solidFill>
                  <a:srgbClr val="7030A0"/>
                </a:solidFill>
              </a:rPr>
              <a:t>schedule is manpower </a:t>
            </a:r>
            <a:r>
              <a:rPr lang="en-CA" b="1" dirty="0" smtClean="0">
                <a:solidFill>
                  <a:srgbClr val="7030A0"/>
                </a:solidFill>
              </a:rPr>
              <a:t>limited</a:t>
            </a:r>
          </a:p>
          <a:p>
            <a:r>
              <a:rPr lang="en-CA" b="1" dirty="0" smtClean="0"/>
              <a:t>Action: </a:t>
            </a:r>
            <a:r>
              <a:rPr lang="en-CA" dirty="0" smtClean="0"/>
              <a:t>schedule was levelled to </a:t>
            </a:r>
            <a:r>
              <a:rPr lang="en-CA" dirty="0"/>
              <a:t>limit times with &gt; 8</a:t>
            </a:r>
            <a:r>
              <a:rPr lang="en-CA" dirty="0" smtClean="0"/>
              <a:t>0 FTE</a:t>
            </a:r>
          </a:p>
          <a:p>
            <a:endParaRPr lang="en-CA" dirty="0"/>
          </a:p>
          <a:p>
            <a:r>
              <a:rPr lang="en-CA" b="1" dirty="0" smtClean="0">
                <a:solidFill>
                  <a:srgbClr val="7030A0"/>
                </a:solidFill>
              </a:rPr>
              <a:t>Measures already </a:t>
            </a:r>
            <a:r>
              <a:rPr lang="en-CA" b="1" dirty="0">
                <a:solidFill>
                  <a:srgbClr val="7030A0"/>
                </a:solidFill>
              </a:rPr>
              <a:t>taken to allow planned project </a:t>
            </a:r>
            <a:r>
              <a:rPr lang="en-CA" b="1" dirty="0" smtClean="0">
                <a:solidFill>
                  <a:srgbClr val="7030A0"/>
                </a:solidFill>
              </a:rPr>
              <a:t>delivery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We have identified obstacles in the project organization</a:t>
            </a:r>
          </a:p>
          <a:p>
            <a:r>
              <a:rPr lang="en-CA" b="1" dirty="0" smtClean="0"/>
              <a:t>	Action: </a:t>
            </a:r>
            <a:r>
              <a:rPr lang="en-CA" dirty="0" smtClean="0"/>
              <a:t>restructured project to decouple project components</a:t>
            </a:r>
          </a:p>
          <a:p>
            <a:endParaRPr lang="en-C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We have identified over-allocated resources</a:t>
            </a:r>
          </a:p>
          <a:p>
            <a:r>
              <a:rPr lang="en-CA" b="1" dirty="0" smtClean="0"/>
              <a:t>	Action: </a:t>
            </a:r>
            <a:r>
              <a:rPr lang="en-CA" dirty="0" smtClean="0"/>
              <a:t>hired 13 FTE (engineers, scientists, technicians) to alleviate immediate 		pressures </a:t>
            </a:r>
            <a:r>
              <a:rPr lang="en-CA" dirty="0" smtClean="0"/>
              <a:t>(~$2M), more might be necessary.</a:t>
            </a:r>
            <a:endParaRPr lang="en-CA" dirty="0" smtClean="0"/>
          </a:p>
          <a:p>
            <a:endParaRPr lang="en-CA" dirty="0"/>
          </a:p>
          <a:p>
            <a:r>
              <a:rPr lang="en-CA" b="1" dirty="0" smtClean="0">
                <a:solidFill>
                  <a:srgbClr val="7030A0"/>
                </a:solidFill>
              </a:rPr>
              <a:t>To be addressed: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Ensure fully adequate </a:t>
            </a:r>
            <a:r>
              <a:rPr lang="en-CA" dirty="0"/>
              <a:t>resourcing based on up-to-date integrated </a:t>
            </a:r>
            <a:r>
              <a:rPr lang="en-CA" dirty="0" smtClean="0"/>
              <a:t>schedules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Reduce </a:t>
            </a:r>
            <a:r>
              <a:rPr lang="en-CA" dirty="0"/>
              <a:t>multitasking and focus team members</a:t>
            </a:r>
          </a:p>
          <a:p>
            <a:endParaRPr lang="en-CA" dirty="0"/>
          </a:p>
        </p:txBody>
      </p:sp>
      <p:sp>
        <p:nvSpPr>
          <p:cNvPr id="2" name="Rectangle 1"/>
          <p:cNvSpPr/>
          <p:nvPr/>
        </p:nvSpPr>
        <p:spPr>
          <a:xfrm>
            <a:off x="387050" y="632713"/>
            <a:ext cx="5671392" cy="741054"/>
          </a:xfrm>
          <a:prstGeom prst="rect">
            <a:avLst/>
          </a:prstGeom>
          <a:noFill/>
          <a:ln>
            <a:solidFill>
              <a:srgbClr val="003D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424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How to accelerate ARIEL-II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t>10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88912" y="548717"/>
            <a:ext cx="8497888" cy="3730625"/>
          </a:xfrm>
        </p:spPr>
        <p:txBody>
          <a:bodyPr>
            <a:noAutofit/>
          </a:bodyPr>
          <a:lstStyle/>
          <a:p>
            <a:pPr marL="685800" lvl="1" indent="-385763"/>
            <a:r>
              <a:rPr lang="en-CA" sz="1600" dirty="0" smtClean="0"/>
              <a:t>Identify one major goal for each year and focus effort on it</a:t>
            </a:r>
          </a:p>
          <a:p>
            <a:pPr marL="985838" lvl="2" indent="-385763"/>
            <a:r>
              <a:rPr lang="en-CA" sz="1400" dirty="0" smtClean="0"/>
              <a:t>2018: Focus on CANREB &amp; RIB Transport installations</a:t>
            </a:r>
          </a:p>
          <a:p>
            <a:pPr marL="985838" lvl="2" indent="-385763"/>
            <a:r>
              <a:rPr lang="en-CA" sz="1400" dirty="0" smtClean="0"/>
              <a:t>2019: Focus on Target Hall installation</a:t>
            </a:r>
          </a:p>
          <a:p>
            <a:pPr marL="985838" lvl="2" indent="-385763"/>
            <a:r>
              <a:rPr lang="en-CA" sz="1400" dirty="0" smtClean="0"/>
              <a:t>2020: Focus on BL4N installation</a:t>
            </a:r>
          </a:p>
          <a:p>
            <a:pPr marL="685800" lvl="1" indent="-385763"/>
            <a:endParaRPr lang="en-CA" sz="1600" dirty="0" smtClean="0"/>
          </a:p>
          <a:p>
            <a:pPr marL="685800" lvl="1" indent="-385763"/>
            <a:r>
              <a:rPr lang="en-CA" sz="1600" dirty="0" smtClean="0"/>
              <a:t>Take advantage of spatial separation of project parts and form dedicated ARIEL-II assembly &amp; installation teams, starting 2H2017, to prevent multi-tasking</a:t>
            </a:r>
          </a:p>
          <a:p>
            <a:pPr marL="985838" lvl="2" indent="-385763"/>
            <a:r>
              <a:rPr lang="en-CA" sz="1400" dirty="0" smtClean="0"/>
              <a:t>1 team for Target </a:t>
            </a:r>
            <a:r>
              <a:rPr lang="en-CA" sz="1400" dirty="0"/>
              <a:t>H</a:t>
            </a:r>
            <a:r>
              <a:rPr lang="en-CA" sz="1400" dirty="0" smtClean="0"/>
              <a:t>all</a:t>
            </a:r>
          </a:p>
          <a:p>
            <a:pPr marL="985838" lvl="2" indent="-385763"/>
            <a:r>
              <a:rPr lang="en-CA" sz="1400" dirty="0" smtClean="0"/>
              <a:t>1 team for RIB and driver beams</a:t>
            </a:r>
          </a:p>
          <a:p>
            <a:pPr marL="585788" lvl="1" indent="-385763"/>
            <a:endParaRPr lang="en-CA" sz="1800" dirty="0"/>
          </a:p>
          <a:p>
            <a:pPr marL="585788" lvl="1" indent="-385763"/>
            <a:r>
              <a:rPr lang="en-CA" sz="1600" dirty="0" smtClean="0">
                <a:solidFill>
                  <a:srgbClr val="0070C0"/>
                </a:solidFill>
              </a:rPr>
              <a:t>Make more manpower available for the project by</a:t>
            </a:r>
          </a:p>
          <a:p>
            <a:pPr marL="985838" lvl="2" indent="-385763"/>
            <a:r>
              <a:rPr lang="en-CA" sz="1400" dirty="0" smtClean="0"/>
              <a:t>Hire more contract labour … only possible within available budget, will be fully utilized</a:t>
            </a:r>
          </a:p>
          <a:p>
            <a:pPr marL="985838" lvl="2" indent="-385763"/>
            <a:r>
              <a:rPr lang="en-CA" sz="1400" dirty="0" smtClean="0"/>
              <a:t>delaying </a:t>
            </a:r>
            <a:r>
              <a:rPr lang="en-CA" sz="1400" dirty="0" smtClean="0"/>
              <a:t>other projects  [big ones: ALPHA-g, UCN, EMMA (completed), M9 reconnect]</a:t>
            </a:r>
          </a:p>
          <a:p>
            <a:pPr marL="985838" lvl="2" indent="-385763"/>
            <a:r>
              <a:rPr lang="en-CA" sz="1400" dirty="0" smtClean="0">
                <a:solidFill>
                  <a:prstClr val="black"/>
                </a:solidFill>
              </a:rPr>
              <a:t>Involvement of university resources</a:t>
            </a:r>
            <a:endParaRPr lang="en-CA" sz="1400" dirty="0">
              <a:solidFill>
                <a:prstClr val="black"/>
              </a:solidFill>
            </a:endParaRPr>
          </a:p>
          <a:p>
            <a:pPr marL="985838" lvl="2" indent="-385763"/>
            <a:r>
              <a:rPr lang="en-CA" sz="1400" dirty="0" smtClean="0"/>
              <a:t>Reduced </a:t>
            </a:r>
            <a:r>
              <a:rPr lang="en-CA" sz="1400" dirty="0" smtClean="0"/>
              <a:t>beam delivery </a:t>
            </a:r>
          </a:p>
          <a:p>
            <a:pPr marL="600075" lvl="2" indent="0">
              <a:buNone/>
            </a:pPr>
            <a:r>
              <a:rPr lang="en-CA" sz="1400" dirty="0" smtClean="0"/>
              <a:t>					… need to consider graded </a:t>
            </a:r>
            <a:r>
              <a:rPr lang="en-CA" sz="1400" dirty="0" smtClean="0"/>
              <a:t>approach</a:t>
            </a:r>
          </a:p>
          <a:p>
            <a:pPr marL="771525" lvl="2" indent="-171450"/>
            <a:endParaRPr lang="en-CA" sz="1200" dirty="0" smtClean="0"/>
          </a:p>
          <a:p>
            <a:pPr marL="985838" lvl="2" indent="-385763"/>
            <a:endParaRPr lang="en-CA" sz="1400" dirty="0" smtClean="0"/>
          </a:p>
        </p:txBody>
      </p:sp>
    </p:spTree>
    <p:extLst>
      <p:ext uri="{BB962C8B-B14F-4D97-AF65-F5344CB8AC3E}">
        <p14:creationId xmlns:p14="http://schemas.microsoft.com/office/powerpoint/2010/main" val="322122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Potential user involvement</a:t>
            </a:r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28034" y="824248"/>
            <a:ext cx="7658956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Well defined engineering / manufacturing packages for university workshops</a:t>
            </a:r>
          </a:p>
          <a:p>
            <a:r>
              <a:rPr lang="en-CA" dirty="0"/>
              <a:t>	</a:t>
            </a:r>
            <a:r>
              <a:rPr lang="en-CA" dirty="0" smtClean="0"/>
              <a:t>(utilization of NSERC SAP MRS funded support groups)</a:t>
            </a:r>
          </a:p>
          <a:p>
            <a:endParaRPr lang="en-C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Assembly / test of electronics components, e.g. for diagnostics elements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Simulations, e.g. targets/ion-sources</a:t>
            </a:r>
          </a:p>
          <a:p>
            <a:endParaRPr lang="en-C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Materials tests, e.g. photo converter and targets test stand</a:t>
            </a:r>
          </a:p>
          <a:p>
            <a:endParaRPr lang="en-C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Support during commissioning of certain components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/>
              <a:t>E.g. CANREB charge breeder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/>
              <a:t>HRS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/>
              <a:t>Beam lines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/>
              <a:t>Diagnostics set-ups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7825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Scenarios for reduced beam delivery</a:t>
            </a:r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71542651"/>
              </p:ext>
            </p:extLst>
          </p:nvPr>
        </p:nvGraphicFramePr>
        <p:xfrm>
          <a:off x="461913" y="953645"/>
          <a:ext cx="8425533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1341">
                  <a:extLst>
                    <a:ext uri="{9D8B030D-6E8A-4147-A177-3AD203B41FA5}">
                      <a16:colId xmlns:a16="http://schemas.microsoft.com/office/drawing/2014/main" val="4199887451"/>
                    </a:ext>
                  </a:extLst>
                </a:gridCol>
                <a:gridCol w="1496560">
                  <a:extLst>
                    <a:ext uri="{9D8B030D-6E8A-4147-A177-3AD203B41FA5}">
                      <a16:colId xmlns:a16="http://schemas.microsoft.com/office/drawing/2014/main" val="3017331778"/>
                    </a:ext>
                  </a:extLst>
                </a:gridCol>
                <a:gridCol w="3015222">
                  <a:extLst>
                    <a:ext uri="{9D8B030D-6E8A-4147-A177-3AD203B41FA5}">
                      <a16:colId xmlns:a16="http://schemas.microsoft.com/office/drawing/2014/main" val="1419483504"/>
                    </a:ext>
                  </a:extLst>
                </a:gridCol>
                <a:gridCol w="3040775">
                  <a:extLst>
                    <a:ext uri="{9D8B030D-6E8A-4147-A177-3AD203B41FA5}">
                      <a16:colId xmlns:a16="http://schemas.microsoft.com/office/drawing/2014/main" val="907068542"/>
                    </a:ext>
                  </a:extLst>
                </a:gridCol>
                <a:gridCol w="401635">
                  <a:extLst>
                    <a:ext uri="{9D8B030D-6E8A-4147-A177-3AD203B41FA5}">
                      <a16:colId xmlns:a16="http://schemas.microsoft.com/office/drawing/2014/main" val="3090701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1200" dirty="0" smtClean="0"/>
                        <a:t>#</a:t>
                      </a:r>
                      <a:endParaRPr lang="en-C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200" dirty="0" smtClean="0"/>
                        <a:t>Measure to</a:t>
                      </a:r>
                      <a:r>
                        <a:rPr lang="en-CA" sz="1200" baseline="0" dirty="0" smtClean="0"/>
                        <a:t> be considered</a:t>
                      </a:r>
                      <a:endParaRPr lang="en-C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200" dirty="0" smtClean="0"/>
                        <a:t>Advantages</a:t>
                      </a:r>
                      <a:endParaRPr lang="en-C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200" dirty="0" smtClean="0"/>
                        <a:t>Disadvantages</a:t>
                      </a:r>
                      <a:endParaRPr lang="en-C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2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2523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200" baseline="0" dirty="0" smtClean="0"/>
                        <a:t>1</a:t>
                      </a:r>
                      <a:endParaRPr lang="en-CA" sz="12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200" baseline="0" dirty="0" smtClean="0"/>
                        <a:t>full shutdown for one year </a:t>
                      </a:r>
                    </a:p>
                    <a:p>
                      <a:r>
                        <a:rPr lang="en-CA" sz="1200" baseline="0" dirty="0" smtClean="0"/>
                        <a:t>(e.g. 2019)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200" baseline="0" dirty="0" smtClean="0"/>
                        <a:t>Reduced power bill  (~$2.5M)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CA" sz="1200" baseline="0" dirty="0" smtClean="0">
                          <a:sym typeface="Wingdings" panose="05000000000000000000" pitchFamily="2" charset="2"/>
                        </a:rPr>
                        <a:t>          would allow for hiring contract labor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en-CA" sz="1200" baseline="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200" baseline="0" dirty="0" smtClean="0"/>
                        <a:t>Frees </a:t>
                      </a:r>
                      <a:r>
                        <a:rPr lang="en-CA" sz="1200" baseline="0" dirty="0" smtClean="0"/>
                        <a:t>~80FTE </a:t>
                      </a:r>
                      <a:r>
                        <a:rPr lang="en-CA" sz="1200" baseline="0" dirty="0" smtClean="0"/>
                        <a:t>for 9 months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200" baseline="0" dirty="0" smtClean="0"/>
                        <a:t>No distraction by maintenance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baseline="0" dirty="0" smtClean="0">
                          <a:sym typeface="Wingdings" panose="05000000000000000000" pitchFamily="2" charset="2"/>
                        </a:rPr>
                        <a:t>          </a:t>
                      </a:r>
                      <a:r>
                        <a:rPr lang="en-CA" sz="1200" baseline="0" dirty="0" smtClean="0"/>
                        <a:t>can focus teams on project work</a:t>
                      </a:r>
                      <a:endParaRPr lang="en-CA" sz="1200" dirty="0" smtClean="0"/>
                    </a:p>
                    <a:p>
                      <a:pPr marL="0" indent="0">
                        <a:buFontTx/>
                        <a:buNone/>
                      </a:pPr>
                      <a:endParaRPr lang="en-C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200" baseline="0" dirty="0" smtClean="0"/>
                        <a:t>Loss of commercial revenue (~$3M)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200" baseline="0" dirty="0" smtClean="0"/>
                        <a:t>Loss of customers and users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200" baseline="0" dirty="0" smtClean="0"/>
                        <a:t>Loss of science output and delayed  HQP training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en-CA" sz="1200" baseline="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200" baseline="0" dirty="0" smtClean="0"/>
                        <a:t>Not all </a:t>
                      </a:r>
                      <a:r>
                        <a:rPr lang="en-CA" sz="1200" baseline="0" dirty="0" smtClean="0"/>
                        <a:t>80FTE </a:t>
                      </a:r>
                      <a:r>
                        <a:rPr lang="en-CA" sz="1200" baseline="0" dirty="0" smtClean="0"/>
                        <a:t>can be utilized for project work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en-CA" sz="1200" baseline="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endParaRPr lang="en-CA" sz="12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endParaRPr lang="en-CA" sz="12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1192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200" dirty="0" smtClean="0"/>
                        <a:t>2</a:t>
                      </a:r>
                      <a:endParaRPr lang="en-C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200" dirty="0" smtClean="0"/>
                        <a:t>6 months</a:t>
                      </a:r>
                      <a:r>
                        <a:rPr lang="en-CA" sz="1200" baseline="0" dirty="0" smtClean="0"/>
                        <a:t> operation for several years</a:t>
                      </a:r>
                      <a:endParaRPr lang="en-C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CA" sz="1200" baseline="0" dirty="0" smtClean="0"/>
                        <a:t>Slightly reduced power bill ($~1.25M)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baseline="0" dirty="0" smtClean="0">
                          <a:sym typeface="Wingdings" panose="05000000000000000000" pitchFamily="2" charset="2"/>
                        </a:rPr>
                        <a:t>          would allow for hiring contract labor</a:t>
                      </a:r>
                      <a:endParaRPr lang="en-CA" sz="1200" baseline="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endParaRPr lang="en-CA" sz="1200" baseline="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200" baseline="0" dirty="0" smtClean="0"/>
                        <a:t>Frees </a:t>
                      </a:r>
                      <a:r>
                        <a:rPr lang="en-CA" sz="1200" baseline="0" dirty="0" smtClean="0"/>
                        <a:t>~80 </a:t>
                      </a:r>
                      <a:r>
                        <a:rPr lang="en-CA" sz="1200" baseline="0" dirty="0" smtClean="0"/>
                        <a:t>FTE for 3 months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200" baseline="0" dirty="0" smtClean="0"/>
                        <a:t>No distraction by maintenance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CA" sz="1200" baseline="0" dirty="0" smtClean="0">
                          <a:sym typeface="Wingdings" panose="05000000000000000000" pitchFamily="2" charset="2"/>
                        </a:rPr>
                        <a:t>          </a:t>
                      </a:r>
                      <a:r>
                        <a:rPr lang="en-CA" sz="1200" baseline="0" dirty="0" smtClean="0"/>
                        <a:t>can focus teams on </a:t>
                      </a:r>
                      <a:r>
                        <a:rPr lang="en-CA" sz="1200" baseline="0" dirty="0" smtClean="0"/>
                        <a:t>project work</a:t>
                      </a:r>
                      <a:endParaRPr lang="en-CA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200" baseline="0" dirty="0" smtClean="0"/>
                        <a:t>Significantly reduced commercial revenue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200" baseline="0" dirty="0" smtClean="0"/>
                        <a:t>Potential loss of customers and users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200" baseline="0" dirty="0" smtClean="0"/>
                        <a:t>Reduced of science output and delayed  HQP training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CA" sz="1200" baseline="0" dirty="0" smtClean="0"/>
                        <a:t>Not all </a:t>
                      </a:r>
                      <a:r>
                        <a:rPr lang="en-CA" sz="1200" baseline="0" dirty="0" smtClean="0"/>
                        <a:t>80FTE </a:t>
                      </a:r>
                      <a:r>
                        <a:rPr lang="en-CA" sz="1200" baseline="0" dirty="0" smtClean="0"/>
                        <a:t>can be utilized for project work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en-CA" sz="12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2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99988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371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Scenarios for reduced beam delivery</a:t>
            </a:r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919908113"/>
              </p:ext>
            </p:extLst>
          </p:nvPr>
        </p:nvGraphicFramePr>
        <p:xfrm>
          <a:off x="499781" y="1140643"/>
          <a:ext cx="8490814" cy="34716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607">
                  <a:extLst>
                    <a:ext uri="{9D8B030D-6E8A-4147-A177-3AD203B41FA5}">
                      <a16:colId xmlns:a16="http://schemas.microsoft.com/office/drawing/2014/main" val="3448988120"/>
                    </a:ext>
                  </a:extLst>
                </a:gridCol>
                <a:gridCol w="1923843">
                  <a:extLst>
                    <a:ext uri="{9D8B030D-6E8A-4147-A177-3AD203B41FA5}">
                      <a16:colId xmlns:a16="http://schemas.microsoft.com/office/drawing/2014/main" val="3017331778"/>
                    </a:ext>
                  </a:extLst>
                </a:gridCol>
                <a:gridCol w="2771061">
                  <a:extLst>
                    <a:ext uri="{9D8B030D-6E8A-4147-A177-3AD203B41FA5}">
                      <a16:colId xmlns:a16="http://schemas.microsoft.com/office/drawing/2014/main" val="1419483504"/>
                    </a:ext>
                  </a:extLst>
                </a:gridCol>
                <a:gridCol w="2901070">
                  <a:extLst>
                    <a:ext uri="{9D8B030D-6E8A-4147-A177-3AD203B41FA5}">
                      <a16:colId xmlns:a16="http://schemas.microsoft.com/office/drawing/2014/main" val="907068542"/>
                    </a:ext>
                  </a:extLst>
                </a:gridCol>
                <a:gridCol w="414233">
                  <a:extLst>
                    <a:ext uri="{9D8B030D-6E8A-4147-A177-3AD203B41FA5}">
                      <a16:colId xmlns:a16="http://schemas.microsoft.com/office/drawing/2014/main" val="3090701127"/>
                    </a:ext>
                  </a:extLst>
                </a:gridCol>
              </a:tblGrid>
              <a:tr h="454123">
                <a:tc>
                  <a:txBody>
                    <a:bodyPr/>
                    <a:lstStyle/>
                    <a:p>
                      <a:r>
                        <a:rPr lang="en-CA" sz="1200" dirty="0" smtClean="0"/>
                        <a:t>#</a:t>
                      </a:r>
                      <a:endParaRPr lang="en-C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200" dirty="0" smtClean="0"/>
                        <a:t>Measure to</a:t>
                      </a:r>
                      <a:r>
                        <a:rPr lang="en-CA" sz="1200" baseline="0" dirty="0" smtClean="0"/>
                        <a:t> be considered</a:t>
                      </a:r>
                      <a:endParaRPr lang="en-C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200" dirty="0" smtClean="0"/>
                        <a:t>Advantages</a:t>
                      </a:r>
                      <a:endParaRPr lang="en-C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200" dirty="0" smtClean="0"/>
                        <a:t>Disadvantages</a:t>
                      </a:r>
                      <a:endParaRPr lang="en-C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523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200" dirty="0" smtClean="0"/>
                        <a:t>3</a:t>
                      </a:r>
                      <a:endParaRPr lang="en-C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200" dirty="0" smtClean="0"/>
                        <a:t>12 months</a:t>
                      </a:r>
                      <a:r>
                        <a:rPr lang="en-CA" sz="1200" baseline="0" dirty="0" smtClean="0"/>
                        <a:t> ISAC shutdown in one year (e.g. 2019)</a:t>
                      </a:r>
                      <a:endParaRPr lang="en-C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200" dirty="0" smtClean="0"/>
                        <a:t>Frees up</a:t>
                      </a:r>
                      <a:r>
                        <a:rPr lang="en-CA" sz="1200" baseline="0" dirty="0" smtClean="0"/>
                        <a:t> to </a:t>
                      </a:r>
                      <a:r>
                        <a:rPr lang="en-CA" sz="1200" dirty="0" smtClean="0"/>
                        <a:t>20</a:t>
                      </a:r>
                      <a:r>
                        <a:rPr lang="en-CA" sz="1200" baseline="0" dirty="0" smtClean="0"/>
                        <a:t> </a:t>
                      </a:r>
                      <a:r>
                        <a:rPr lang="en-CA" sz="1200" baseline="0" dirty="0" smtClean="0"/>
                        <a:t>FTE for 9 months</a:t>
                      </a:r>
                      <a:endParaRPr lang="en-CA" sz="120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200" dirty="0" smtClean="0"/>
                        <a:t>frees key personnel</a:t>
                      </a:r>
                      <a:r>
                        <a:rPr lang="en-CA" sz="1200" baseline="0" dirty="0" smtClean="0"/>
                        <a:t> from operational duties (</a:t>
                      </a:r>
                      <a:r>
                        <a:rPr lang="en-CA" sz="1200" baseline="0" dirty="0" err="1" smtClean="0"/>
                        <a:t>Accel</a:t>
                      </a:r>
                      <a:r>
                        <a:rPr lang="en-CA" sz="1200" baseline="0" dirty="0" smtClean="0"/>
                        <a:t>. Phys., Rem. Handling)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en-C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200" dirty="0" smtClean="0"/>
                        <a:t>Loss of ISAC science output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200" dirty="0" smtClean="0"/>
                        <a:t>Loss of ISAC users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200" dirty="0" smtClean="0"/>
                        <a:t>Not all ISAC operations personnel</a:t>
                      </a:r>
                      <a:r>
                        <a:rPr lang="en-CA" sz="1200" baseline="0" dirty="0" smtClean="0"/>
                        <a:t> can be utilized for project</a:t>
                      </a:r>
                      <a:endParaRPr lang="en-C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2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9998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200" dirty="0" smtClean="0"/>
                        <a:t>4</a:t>
                      </a:r>
                      <a:endParaRPr lang="en-C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200" dirty="0" smtClean="0"/>
                        <a:t>6 months</a:t>
                      </a:r>
                      <a:r>
                        <a:rPr lang="en-CA" sz="1200" baseline="0" dirty="0" smtClean="0"/>
                        <a:t> ISAC operation in 2018-2022</a:t>
                      </a:r>
                      <a:endParaRPr lang="en-C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CA" sz="1200" dirty="0" smtClean="0"/>
                        <a:t>Frees up</a:t>
                      </a:r>
                      <a:r>
                        <a:rPr lang="en-CA" sz="1200" baseline="0" dirty="0" smtClean="0"/>
                        <a:t> to </a:t>
                      </a:r>
                      <a:r>
                        <a:rPr lang="en-CA" sz="1200" dirty="0" smtClean="0"/>
                        <a:t>20</a:t>
                      </a:r>
                      <a:r>
                        <a:rPr lang="en-CA" sz="1200" baseline="0" dirty="0" smtClean="0"/>
                        <a:t> </a:t>
                      </a:r>
                      <a:r>
                        <a:rPr lang="en-CA" sz="1200" baseline="0" dirty="0" smtClean="0"/>
                        <a:t>FTE for 3 month per </a:t>
                      </a:r>
                      <a:r>
                        <a:rPr lang="en-CA" sz="1200" baseline="0" dirty="0" smtClean="0"/>
                        <a:t>year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CA" sz="1200" baseline="0" dirty="0" smtClean="0"/>
                        <a:t>Allows to advance ARIEL and ISAC Target Module Strategy</a:t>
                      </a:r>
                      <a:endParaRPr lang="en-CA" sz="120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200" dirty="0" smtClean="0"/>
                        <a:t>frees key personnel</a:t>
                      </a:r>
                      <a:r>
                        <a:rPr lang="en-CA" sz="1200" baseline="0" dirty="0" smtClean="0"/>
                        <a:t> from operational duties (</a:t>
                      </a:r>
                      <a:r>
                        <a:rPr lang="en-CA" sz="1200" baseline="0" dirty="0" err="1" smtClean="0"/>
                        <a:t>Accel</a:t>
                      </a:r>
                      <a:r>
                        <a:rPr lang="en-CA" sz="1200" baseline="0" dirty="0" smtClean="0"/>
                        <a:t>. Phys., Rem. Handling)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200" dirty="0" smtClean="0"/>
                        <a:t>Reduced science output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200" dirty="0" smtClean="0"/>
                        <a:t>Not all ISAC operations personnel</a:t>
                      </a:r>
                      <a:r>
                        <a:rPr lang="en-CA" sz="1200" baseline="0" dirty="0" smtClean="0"/>
                        <a:t> can be used for project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en-C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2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820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200" baseline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CA" sz="12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200" baseline="0" dirty="0" smtClean="0">
                          <a:solidFill>
                            <a:schemeClr val="tx1"/>
                          </a:solidFill>
                        </a:rPr>
                        <a:t>Shorter running in 2017 (April-October)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CA" sz="1200" dirty="0" smtClean="0"/>
                        <a:t>Frees up</a:t>
                      </a:r>
                      <a:r>
                        <a:rPr lang="en-CA" sz="1200" baseline="0" dirty="0" smtClean="0"/>
                        <a:t> to </a:t>
                      </a:r>
                      <a:r>
                        <a:rPr lang="en-CA" sz="1200" dirty="0" smtClean="0"/>
                        <a:t>20</a:t>
                      </a:r>
                      <a:r>
                        <a:rPr lang="en-CA" sz="1200" baseline="0" dirty="0" smtClean="0"/>
                        <a:t> </a:t>
                      </a:r>
                      <a:r>
                        <a:rPr lang="en-CA" sz="1200" baseline="0" dirty="0" smtClean="0"/>
                        <a:t>FTE for 2 month</a:t>
                      </a:r>
                      <a:endParaRPr lang="en-CA" sz="120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200" dirty="0" smtClean="0"/>
                        <a:t>frees key</a:t>
                      </a:r>
                      <a:r>
                        <a:rPr lang="en-CA" sz="1200" baseline="0" dirty="0" smtClean="0"/>
                        <a:t> personnel to focus on important goals for ISAC </a:t>
                      </a:r>
                      <a:r>
                        <a:rPr lang="en-CA" sz="1200" baseline="0" dirty="0" smtClean="0"/>
                        <a:t>refurbishments, T2M9 fix, Main Magnet Power Supply</a:t>
                      </a:r>
                      <a:endParaRPr lang="en-C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200" dirty="0" smtClean="0"/>
                        <a:t>Reduced science output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en-CA" sz="12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2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12594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298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Scenarios for reduced beam delivery</a:t>
            </a:r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614527777"/>
              </p:ext>
            </p:extLst>
          </p:nvPr>
        </p:nvGraphicFramePr>
        <p:xfrm>
          <a:off x="311084" y="1127354"/>
          <a:ext cx="8680375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487">
                  <a:extLst>
                    <a:ext uri="{9D8B030D-6E8A-4147-A177-3AD203B41FA5}">
                      <a16:colId xmlns:a16="http://schemas.microsoft.com/office/drawing/2014/main" val="1176910069"/>
                    </a:ext>
                  </a:extLst>
                </a:gridCol>
                <a:gridCol w="2005645">
                  <a:extLst>
                    <a:ext uri="{9D8B030D-6E8A-4147-A177-3AD203B41FA5}">
                      <a16:colId xmlns:a16="http://schemas.microsoft.com/office/drawing/2014/main" val="3017331778"/>
                    </a:ext>
                  </a:extLst>
                </a:gridCol>
                <a:gridCol w="2832925">
                  <a:extLst>
                    <a:ext uri="{9D8B030D-6E8A-4147-A177-3AD203B41FA5}">
                      <a16:colId xmlns:a16="http://schemas.microsoft.com/office/drawing/2014/main" val="1419483504"/>
                    </a:ext>
                  </a:extLst>
                </a:gridCol>
                <a:gridCol w="2932365">
                  <a:extLst>
                    <a:ext uri="{9D8B030D-6E8A-4147-A177-3AD203B41FA5}">
                      <a16:colId xmlns:a16="http://schemas.microsoft.com/office/drawing/2014/main" val="907068542"/>
                    </a:ext>
                  </a:extLst>
                </a:gridCol>
                <a:gridCol w="456953">
                  <a:extLst>
                    <a:ext uri="{9D8B030D-6E8A-4147-A177-3AD203B41FA5}">
                      <a16:colId xmlns:a16="http://schemas.microsoft.com/office/drawing/2014/main" val="3090701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1200" dirty="0" smtClean="0"/>
                        <a:t>#</a:t>
                      </a:r>
                      <a:endParaRPr lang="en-C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200" dirty="0" smtClean="0"/>
                        <a:t>Measure to be considered</a:t>
                      </a:r>
                      <a:endParaRPr lang="en-C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200" dirty="0" smtClean="0"/>
                        <a:t>Advantages</a:t>
                      </a:r>
                      <a:endParaRPr lang="en-C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200" dirty="0" smtClean="0"/>
                        <a:t>Disadvantages</a:t>
                      </a:r>
                      <a:endParaRPr lang="en-C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523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200" baseline="0" dirty="0" smtClean="0"/>
                        <a:t>6</a:t>
                      </a:r>
                      <a:endParaRPr lang="en-CA" sz="12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200" baseline="0" dirty="0" smtClean="0"/>
                        <a:t>Reduced/ focussed ISAC operations</a:t>
                      </a:r>
                    </a:p>
                    <a:p>
                      <a:r>
                        <a:rPr lang="en-CA" sz="1200" baseline="0" dirty="0" smtClean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baseline="0" dirty="0" smtClean="0">
                          <a:solidFill>
                            <a:srgbClr val="FF0000"/>
                          </a:solidFill>
                        </a:rPr>
                        <a:t>TRILIS only in 2</a:t>
                      </a:r>
                      <a:r>
                        <a:rPr lang="en-CA" sz="1200" baseline="30000" dirty="0" smtClean="0">
                          <a:solidFill>
                            <a:srgbClr val="FF0000"/>
                          </a:solidFill>
                        </a:rPr>
                        <a:t>nd</a:t>
                      </a:r>
                      <a:r>
                        <a:rPr lang="en-CA" sz="1200" baseline="0" dirty="0" smtClean="0">
                          <a:solidFill>
                            <a:srgbClr val="FF0000"/>
                          </a:solidFill>
                        </a:rPr>
                        <a:t> half of 2017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200" baseline="0" dirty="0" smtClean="0"/>
                        <a:t>Frees a few FTE in </a:t>
                      </a:r>
                      <a:r>
                        <a:rPr lang="en-CA" sz="1200" baseline="0" dirty="0" smtClean="0"/>
                        <a:t>first half 2017</a:t>
                      </a:r>
                      <a:endParaRPr lang="en-CA" sz="1200" baseline="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200" baseline="0" dirty="0" smtClean="0"/>
                        <a:t>allows Laser Team to </a:t>
                      </a:r>
                      <a:r>
                        <a:rPr lang="en-CA" sz="1200" baseline="0" dirty="0" smtClean="0"/>
                        <a:t> focus on ALIS clean room installation (before CANREB equipment is installed) </a:t>
                      </a:r>
                      <a:endParaRPr lang="en-CA" sz="1200" baseline="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endParaRPr lang="en-C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CA" sz="1200" baseline="0" dirty="0" smtClean="0"/>
                        <a:t>Frees only a few FTE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200" baseline="0" dirty="0" smtClean="0"/>
                        <a:t>Somewhat constraint science program, difficulty scheduling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2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1723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200" baseline="0" dirty="0" smtClean="0"/>
                        <a:t>7</a:t>
                      </a:r>
                      <a:endParaRPr lang="en-CA" sz="12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200" baseline="0" dirty="0" smtClean="0"/>
                        <a:t>Reduced/ focussed ISAC operations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CA" sz="1200" baseline="0" dirty="0" smtClean="0">
                          <a:solidFill>
                            <a:srgbClr val="FF0000"/>
                          </a:solidFill>
                        </a:rPr>
                        <a:t>No accelerated beam in 2019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CA" sz="1200" baseline="0" dirty="0" smtClean="0"/>
                        <a:t>Frees &lt; 10 FTE in 2019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CA" sz="1200" baseline="0" dirty="0" smtClean="0"/>
                        <a:t>frees some technical personnel for assembly, installation</a:t>
                      </a:r>
                      <a:endParaRPr lang="en-CA" sz="120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200" baseline="0" dirty="0" smtClean="0"/>
                        <a:t>Allows ion source experts and operations teams to focus on commissioning of CANREB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CA" sz="1200" baseline="0" dirty="0" smtClean="0"/>
                        <a:t>Frees only a &lt; 10 FTE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CA" sz="1200" dirty="0" smtClean="0"/>
                        <a:t>Insufficient</a:t>
                      </a:r>
                      <a:r>
                        <a:rPr lang="en-CA" sz="1200" baseline="0" dirty="0" smtClean="0"/>
                        <a:t> impact on accelerating the project?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200" baseline="0" dirty="0" smtClean="0"/>
                        <a:t>Constraint science program, difficulty scheduling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2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49333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522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Conclusion</a:t>
            </a:r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28035" y="579549"/>
            <a:ext cx="789045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Delivery of ARIEL project is challenging and ultimately manpower limited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/>
              <a:t>We are taking every step possible to optimize schedule and resource usage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Acceleration of the schedule is only possible with substantial additional interventions with negative impact on </a:t>
            </a:r>
            <a:r>
              <a:rPr lang="en-CA" smtClean="0"/>
              <a:t>science program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mtClean="0"/>
              <a:t>Next </a:t>
            </a:r>
            <a:r>
              <a:rPr lang="en-CA" dirty="0" smtClean="0"/>
              <a:t>steps we are taking: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/>
              <a:t>Further improve project planning and supplement resources as required (within available budget)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/>
              <a:t>Reduced Beam Delivery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CA" dirty="0" smtClean="0"/>
              <a:t>Carry out more detailed analysis of the impact of reduced beam delivery on ARIEL  schedule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CA" dirty="0" smtClean="0"/>
              <a:t>Propose detailed plan at Science Week 2017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/>
              <a:t>Identify concrete opportunities for involvement of users</a:t>
            </a:r>
          </a:p>
          <a:p>
            <a:pPr lvl="1"/>
            <a:endParaRPr lang="en-CA" dirty="0" smtClean="0"/>
          </a:p>
          <a:p>
            <a:pPr lvl="1"/>
            <a:r>
              <a:rPr lang="en-CA" dirty="0" smtClean="0">
                <a:solidFill>
                  <a:srgbClr val="0070C0"/>
                </a:solidFill>
              </a:rPr>
              <a:t>Communication with the user community is critical  ….. stay engaged ….</a:t>
            </a:r>
            <a:endParaRPr lang="en-CA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24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67150" y="1562100"/>
            <a:ext cx="3943350" cy="13234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CA" sz="4000" dirty="0" smtClean="0">
                <a:solidFill>
                  <a:srgbClr val="FFFFFF"/>
                </a:solidFill>
                <a:latin typeface=" MYRIAD pro regular"/>
                <a:ea typeface="+mj-ea"/>
                <a:cs typeface="Avenir Heavy"/>
              </a:rPr>
              <a:t>Thank you!</a:t>
            </a:r>
          </a:p>
          <a:p>
            <a:pPr algn="ctr"/>
            <a:r>
              <a:rPr lang="en-CA" sz="4000" dirty="0" err="1" smtClean="0">
                <a:solidFill>
                  <a:srgbClr val="FFFFFF"/>
                </a:solidFill>
                <a:latin typeface=" MYRIAD pro regular"/>
                <a:ea typeface="+mj-ea"/>
                <a:cs typeface="Avenir Heavy"/>
              </a:rPr>
              <a:t>Merci</a:t>
            </a:r>
            <a:r>
              <a:rPr lang="en-CA" sz="4000" dirty="0" smtClean="0">
                <a:solidFill>
                  <a:srgbClr val="FFFFFF"/>
                </a:solidFill>
                <a:latin typeface=" MYRIAD pro regular"/>
                <a:ea typeface="+mj-ea"/>
                <a:cs typeface="Avenir Heavy"/>
              </a:rPr>
              <a:t>!</a:t>
            </a:r>
            <a:endParaRPr lang="en-US" sz="3200" dirty="0">
              <a:solidFill>
                <a:srgbClr val="FFFFFF"/>
              </a:solidFill>
              <a:latin typeface=" MYRIAD pro regular"/>
              <a:ea typeface="+mj-ea"/>
              <a:cs typeface="Avenir Heavy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16700" y="4306986"/>
            <a:ext cx="232410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CA" sz="1400" dirty="0" smtClean="0">
                <a:solidFill>
                  <a:srgbClr val="FFFFFF"/>
                </a:solidFill>
                <a:latin typeface="Avenir Heavy"/>
                <a:ea typeface="+mj-ea"/>
                <a:cs typeface="Avenir Heavy"/>
              </a:rPr>
              <a:t>Follow us at </a:t>
            </a:r>
            <a:r>
              <a:rPr lang="en-CA" sz="1400" dirty="0" err="1" smtClean="0">
                <a:solidFill>
                  <a:srgbClr val="FFFFFF"/>
                </a:solidFill>
                <a:latin typeface="Avenir Heavy"/>
                <a:ea typeface="+mj-ea"/>
                <a:cs typeface="Avenir Heavy"/>
              </a:rPr>
              <a:t>TRIUMFLab</a:t>
            </a:r>
            <a:r>
              <a:rPr lang="en-CA" sz="1400" dirty="0" smtClean="0">
                <a:solidFill>
                  <a:srgbClr val="FFFFFF"/>
                </a:solidFill>
                <a:latin typeface="Avenir Heavy"/>
                <a:ea typeface="+mj-ea"/>
                <a:cs typeface="Avenir Heavy"/>
              </a:rPr>
              <a:t> </a:t>
            </a:r>
          </a:p>
        </p:txBody>
      </p:sp>
      <p:pic>
        <p:nvPicPr>
          <p:cNvPr id="5" name="Picture 4" descr="FB-f-Logo__white_51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516" y="4744426"/>
            <a:ext cx="244673" cy="244673"/>
          </a:xfrm>
          <a:prstGeom prst="rect">
            <a:avLst/>
          </a:prstGeom>
        </p:spPr>
      </p:pic>
      <p:pic>
        <p:nvPicPr>
          <p:cNvPr id="6" name="Picture 5" descr="Glyph_Logo_png WHIT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241" y="4744426"/>
            <a:ext cx="252000" cy="252000"/>
          </a:xfrm>
          <a:prstGeom prst="rect">
            <a:avLst/>
          </a:prstGeom>
        </p:spPr>
      </p:pic>
      <p:pic>
        <p:nvPicPr>
          <p:cNvPr id="7" name="Picture 6" descr="Twitter_logo_whit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605" y="4744426"/>
            <a:ext cx="309965" cy="252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3543480" y="4142160"/>
              <a:ext cx="836640" cy="7718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534840" y="4132800"/>
                <a:ext cx="854640" cy="788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9445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IUMF-template_ne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TRIUMF-template_new</Template>
  <TotalTime>6841</TotalTime>
  <Words>1028</Words>
  <Application>Microsoft Office PowerPoint</Application>
  <PresentationFormat>On-screen Show (16:9)</PresentationFormat>
  <Paragraphs>237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 MYRIAD pro regular</vt:lpstr>
      <vt:lpstr>Arial</vt:lpstr>
      <vt:lpstr>Avenir Heavy</vt:lpstr>
      <vt:lpstr>Calibri</vt:lpstr>
      <vt:lpstr>Myriad Pro Light</vt:lpstr>
      <vt:lpstr>Wingdings</vt:lpstr>
      <vt:lpstr>ヒラギノ角ゴ Pro W3</vt:lpstr>
      <vt:lpstr>TRIUMF-template_new</vt:lpstr>
      <vt:lpstr>PowerPoint Presentation</vt:lpstr>
      <vt:lpstr>ARIEL-II baselined schedule</vt:lpstr>
      <vt:lpstr>ARIEL: Science enabling milestones</vt:lpstr>
      <vt:lpstr>ARIEL-II baselined schedule</vt:lpstr>
      <vt:lpstr>ARIEL is divided geographically</vt:lpstr>
      <vt:lpstr>ARIEL Resource Load by Fiscal Year</vt:lpstr>
      <vt:lpstr>TRIUMF Project Manpower (NRC funds)</vt:lpstr>
      <vt:lpstr>Operations manpower</vt:lpstr>
      <vt:lpstr>Existing Resource Action Plan</vt:lpstr>
      <vt:lpstr>How to accelerate ARIEL-II</vt:lpstr>
      <vt:lpstr>Potential user involvement</vt:lpstr>
      <vt:lpstr>Scenarios for reduced beam delivery</vt:lpstr>
      <vt:lpstr>Scenarios for reduced beam delivery</vt:lpstr>
      <vt:lpstr>Scenarios for reduced beam delivery</vt:lpstr>
      <vt:lpstr>Conclusion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Reiner Kruecken</dc:creator>
  <cp:lastModifiedBy>Reiner Kruecken</cp:lastModifiedBy>
  <cp:revision>188</cp:revision>
  <cp:lastPrinted>2015-10-21T17:57:28Z</cp:lastPrinted>
  <dcterms:created xsi:type="dcterms:W3CDTF">2015-11-01T22:22:01Z</dcterms:created>
  <dcterms:modified xsi:type="dcterms:W3CDTF">2017-01-11T23:19:36Z</dcterms:modified>
</cp:coreProperties>
</file>