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4"/>
    <p:sldMasterId id="2147483709" r:id="rId5"/>
  </p:sldMasterIdLst>
  <p:notesMasterIdLst>
    <p:notesMasterId r:id="rId22"/>
  </p:notesMasterIdLst>
  <p:handoutMasterIdLst>
    <p:handoutMasterId r:id="rId23"/>
  </p:handoutMasterIdLst>
  <p:sldIdLst>
    <p:sldId id="291" r:id="rId6"/>
    <p:sldId id="293" r:id="rId7"/>
    <p:sldId id="360" r:id="rId8"/>
    <p:sldId id="361" r:id="rId9"/>
    <p:sldId id="362" r:id="rId10"/>
    <p:sldId id="294" r:id="rId11"/>
    <p:sldId id="318" r:id="rId12"/>
    <p:sldId id="311" r:id="rId13"/>
    <p:sldId id="355" r:id="rId14"/>
    <p:sldId id="312" r:id="rId15"/>
    <p:sldId id="296" r:id="rId16"/>
    <p:sldId id="356" r:id="rId17"/>
    <p:sldId id="363" r:id="rId18"/>
    <p:sldId id="316" r:id="rId19"/>
    <p:sldId id="297" r:id="rId20"/>
    <p:sldId id="30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FF"/>
    <a:srgbClr val="00AAFF"/>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1308"/>
  </p:normalViewPr>
  <p:slideViewPr>
    <p:cSldViewPr snapToGrid="0" snapToObjects="1">
      <p:cViewPr>
        <p:scale>
          <a:sx n="79" d="100"/>
          <a:sy n="79" d="100"/>
        </p:scale>
        <p:origin x="1856" y="408"/>
      </p:cViewPr>
      <p:guideLst>
        <p:guide orient="horz" pos="2160"/>
        <p:guide pos="3840"/>
      </p:guideLst>
    </p:cSldViewPr>
  </p:slideViewPr>
  <p:outlineViewPr>
    <p:cViewPr>
      <p:scale>
        <a:sx n="33" d="100"/>
        <a:sy n="33" d="100"/>
      </p:scale>
      <p:origin x="0" y="-740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3" d="100"/>
          <a:sy n="83" d="100"/>
        </p:scale>
        <p:origin x="3992"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FA28B2-28B8-364D-9670-4B162B54CA37}" type="datetimeFigureOut">
              <a:rPr lang="en-US" smtClean="0"/>
              <a:t>7/21/24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315AF5-5D84-804C-BA78-8F8C3143524D}" type="slidenum">
              <a:rPr lang="en-US" smtClean="0"/>
              <a:t>‹#›</a:t>
            </a:fld>
            <a:endParaRPr lang="en-US"/>
          </a:p>
        </p:txBody>
      </p:sp>
    </p:spTree>
    <p:extLst>
      <p:ext uri="{BB962C8B-B14F-4D97-AF65-F5344CB8AC3E}">
        <p14:creationId xmlns:p14="http://schemas.microsoft.com/office/powerpoint/2010/main" val="1669020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487CE-4BC8-F744-A3DE-180CA8258505}" type="datetimeFigureOut">
              <a:rPr lang="en-US" smtClean="0"/>
              <a:t>7/21/24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76310-DAD6-EE4F-ABB6-4124C82A7486}" type="slidenum">
              <a:rPr lang="en-US" smtClean="0"/>
              <a:t>‹#›</a:t>
            </a:fld>
            <a:endParaRPr lang="en-US"/>
          </a:p>
        </p:txBody>
      </p:sp>
    </p:spTree>
    <p:extLst>
      <p:ext uri="{BB962C8B-B14F-4D97-AF65-F5344CB8AC3E}">
        <p14:creationId xmlns:p14="http://schemas.microsoft.com/office/powerpoint/2010/main" val="50268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6476310-DAD6-EE4F-ABB6-4124C82A7486}" type="slidenum">
              <a:rPr lang="en-US" smtClean="0"/>
              <a:t>1</a:t>
            </a:fld>
            <a:endParaRPr lang="en-US"/>
          </a:p>
        </p:txBody>
      </p:sp>
    </p:spTree>
    <p:extLst>
      <p:ext uri="{BB962C8B-B14F-4D97-AF65-F5344CB8AC3E}">
        <p14:creationId xmlns:p14="http://schemas.microsoft.com/office/powerpoint/2010/main" val="2212158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6476310-DAD6-EE4F-ABB6-4124C82A7486}" type="slidenum">
              <a:rPr lang="en-US" smtClean="0"/>
              <a:t>14</a:t>
            </a:fld>
            <a:endParaRPr lang="en-US"/>
          </a:p>
        </p:txBody>
      </p:sp>
    </p:spTree>
    <p:extLst>
      <p:ext uri="{BB962C8B-B14F-4D97-AF65-F5344CB8AC3E}">
        <p14:creationId xmlns:p14="http://schemas.microsoft.com/office/powerpoint/2010/main" val="4092724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6476310-DAD6-EE4F-ABB6-4124C82A7486}" type="slidenum">
              <a:rPr lang="en-US" smtClean="0"/>
              <a:t>15</a:t>
            </a:fld>
            <a:endParaRPr lang="en-US"/>
          </a:p>
        </p:txBody>
      </p:sp>
    </p:spTree>
    <p:extLst>
      <p:ext uri="{BB962C8B-B14F-4D97-AF65-F5344CB8AC3E}">
        <p14:creationId xmlns:p14="http://schemas.microsoft.com/office/powerpoint/2010/main" val="3944709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6476310-DAD6-EE4F-ABB6-4124C82A7486}" type="slidenum">
              <a:rPr lang="en-US" smtClean="0"/>
              <a:t>16</a:t>
            </a:fld>
            <a:endParaRPr lang="en-US"/>
          </a:p>
        </p:txBody>
      </p:sp>
    </p:spTree>
    <p:extLst>
      <p:ext uri="{BB962C8B-B14F-4D97-AF65-F5344CB8AC3E}">
        <p14:creationId xmlns:p14="http://schemas.microsoft.com/office/powerpoint/2010/main" val="1413730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Ac-226 has been proposed as an element equivalent matched pair for Ac-225 radiopharmaceutical development. The Ac-225 decay chain can only been imaged or quantified through its daughter isotopes emissions, so localizing Ac directly is not possible. Ac-226 however directly </a:t>
            </a:r>
            <a:r>
              <a:rPr lang="en-CA" dirty="0" err="1"/>
              <a:t>emittes</a:t>
            </a:r>
            <a:r>
              <a:rPr lang="en-CA" dirty="0"/>
              <a:t> two gamma photons in its initial decay that are ideal energies for SPECT imaging applications. This could enable matched pair Ac 225 and 226 pairs with identical in vivo behaviour due to their element equivalence. </a:t>
            </a:r>
          </a:p>
          <a:p>
            <a:endParaRPr lang="en-CA" dirty="0"/>
          </a:p>
          <a:p>
            <a:r>
              <a:rPr lang="en-CA" dirty="0"/>
              <a:t>Additionally, Ac-226 has a favourable decay scheme for therapeutic applications with its daughter Th226 which decays with a 30 minute half life to emit 4 high energy alphas. </a:t>
            </a:r>
          </a:p>
        </p:txBody>
      </p:sp>
      <p:sp>
        <p:nvSpPr>
          <p:cNvPr id="4" name="Slide Number Placeholder 3"/>
          <p:cNvSpPr>
            <a:spLocks noGrp="1"/>
          </p:cNvSpPr>
          <p:nvPr>
            <p:ph type="sldNum" sz="quarter" idx="5"/>
          </p:nvPr>
        </p:nvSpPr>
        <p:spPr/>
        <p:txBody>
          <a:bodyPr/>
          <a:lstStyle/>
          <a:p>
            <a:fld id="{96476310-DAD6-EE4F-ABB6-4124C82A7486}" type="slidenum">
              <a:rPr lang="en-US" smtClean="0"/>
              <a:t>2</a:t>
            </a:fld>
            <a:endParaRPr lang="en-US"/>
          </a:p>
        </p:txBody>
      </p:sp>
    </p:spTree>
    <p:extLst>
      <p:ext uri="{BB962C8B-B14F-4D97-AF65-F5344CB8AC3E}">
        <p14:creationId xmlns:p14="http://schemas.microsoft.com/office/powerpoint/2010/main" val="4002963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FA6A82-C43D-0E45-8BBC-3BA89641B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230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Ac-226 has been proposed as an element equivalent matched pair for Ac-225 radiopharmaceutical development. The Ac-225 decay chain can only been imaged or quantified through its daughter isotopes emissions, so localizing Ac directly is not possible. Ac-226 however directly </a:t>
            </a:r>
            <a:r>
              <a:rPr lang="en-CA" dirty="0" err="1"/>
              <a:t>emittes</a:t>
            </a:r>
            <a:r>
              <a:rPr lang="en-CA" dirty="0"/>
              <a:t> two gamma photons in its initial decay that are ideal energies for SPECT imaging applications. This could enable matched pair Ac 225 and 226 pairs with identical in vivo behaviour due to their element equivalence. </a:t>
            </a:r>
          </a:p>
          <a:p>
            <a:endParaRPr lang="en-CA" dirty="0"/>
          </a:p>
          <a:p>
            <a:r>
              <a:rPr lang="en-CA" dirty="0"/>
              <a:t>Additionally, Ac-226 has a favourable decay scheme for therapeutic applications with its daughter Th226 which decays with a 30 minute half life to emit 4 high energy alphas. </a:t>
            </a:r>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FA6A82-C43D-0E45-8BBC-3BA89641B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635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have previously established SPECT imaging characteristics with Ac-226 in a pre clinical SPECT scanner with resolution, uniformity and contrast phantoms in order to determine the capabilities and limitations of this imaging system. We found high resolution and quantitative accuracy is possible.</a:t>
            </a:r>
          </a:p>
          <a:p>
            <a:endParaRPr lang="en-CA" dirty="0"/>
          </a:p>
          <a:p>
            <a:r>
              <a:rPr lang="en-CA" dirty="0"/>
              <a:t>So following this phantom study, our goal was to move onto in vivo assessment and investigate the accuracy of SPECT images relative to ex vivo biodistribution measurements. </a:t>
            </a:r>
          </a:p>
        </p:txBody>
      </p:sp>
      <p:sp>
        <p:nvSpPr>
          <p:cNvPr id="4" name="Slide Number Placeholder 3"/>
          <p:cNvSpPr>
            <a:spLocks noGrp="1"/>
          </p:cNvSpPr>
          <p:nvPr>
            <p:ph type="sldNum" sz="quarter" idx="5"/>
          </p:nvPr>
        </p:nvSpPr>
        <p:spPr/>
        <p:txBody>
          <a:bodyPr/>
          <a:lstStyle/>
          <a:p>
            <a:fld id="{96476310-DAD6-EE4F-ABB6-4124C82A7486}" type="slidenum">
              <a:rPr lang="en-US" smtClean="0"/>
              <a:t>7</a:t>
            </a:fld>
            <a:endParaRPr lang="en-US"/>
          </a:p>
        </p:txBody>
      </p:sp>
    </p:spTree>
    <p:extLst>
      <p:ext uri="{BB962C8B-B14F-4D97-AF65-F5344CB8AC3E}">
        <p14:creationId xmlns:p14="http://schemas.microsoft.com/office/powerpoint/2010/main" val="3038892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6476310-DAD6-EE4F-ABB6-4124C82A7486}" type="slidenum">
              <a:rPr lang="en-US" smtClean="0"/>
              <a:t>9</a:t>
            </a:fld>
            <a:endParaRPr lang="en-US"/>
          </a:p>
        </p:txBody>
      </p:sp>
    </p:spTree>
    <p:extLst>
      <p:ext uri="{BB962C8B-B14F-4D97-AF65-F5344CB8AC3E}">
        <p14:creationId xmlns:p14="http://schemas.microsoft.com/office/powerpoint/2010/main" val="1790354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6476310-DAD6-EE4F-ABB6-4124C82A7486}" type="slidenum">
              <a:rPr lang="en-US" smtClean="0"/>
              <a:t>10</a:t>
            </a:fld>
            <a:endParaRPr lang="en-US"/>
          </a:p>
        </p:txBody>
      </p:sp>
    </p:spTree>
    <p:extLst>
      <p:ext uri="{BB962C8B-B14F-4D97-AF65-F5344CB8AC3E}">
        <p14:creationId xmlns:p14="http://schemas.microsoft.com/office/powerpoint/2010/main" val="2126376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Times New Roman" panose="02020603050405020304" pitchFamily="18" charset="0"/>
                <a:ea typeface="Times New Roman" panose="02020603050405020304" pitchFamily="18" charset="0"/>
              </a:rPr>
              <a:t>Low 16 days, </a:t>
            </a:r>
          </a:p>
          <a:p>
            <a:r>
              <a:rPr lang="en-CA" sz="1800" dirty="0">
                <a:effectLst/>
                <a:latin typeface="Times New Roman" panose="02020603050405020304" pitchFamily="18" charset="0"/>
                <a:ea typeface="Times New Roman" panose="02020603050405020304" pitchFamily="18" charset="0"/>
              </a:rPr>
              <a:t>Medium 24 days, and </a:t>
            </a:r>
          </a:p>
          <a:p>
            <a:r>
              <a:rPr lang="en-CA" sz="1800" dirty="0">
                <a:effectLst/>
                <a:latin typeface="Times New Roman" panose="02020603050405020304" pitchFamily="18" charset="0"/>
                <a:ea typeface="Times New Roman" panose="02020603050405020304" pitchFamily="18" charset="0"/>
              </a:rPr>
              <a:t>High 27 days </a:t>
            </a:r>
            <a:endParaRPr lang="en-CA" dirty="0"/>
          </a:p>
        </p:txBody>
      </p:sp>
      <p:sp>
        <p:nvSpPr>
          <p:cNvPr id="4" name="Slide Number Placeholder 3"/>
          <p:cNvSpPr>
            <a:spLocks noGrp="1"/>
          </p:cNvSpPr>
          <p:nvPr>
            <p:ph type="sldNum" sz="quarter" idx="5"/>
          </p:nvPr>
        </p:nvSpPr>
        <p:spPr/>
        <p:txBody>
          <a:bodyPr/>
          <a:lstStyle/>
          <a:p>
            <a:fld id="{96476310-DAD6-EE4F-ABB6-4124C82A7486}" type="slidenum">
              <a:rPr lang="en-US" smtClean="0"/>
              <a:t>12</a:t>
            </a:fld>
            <a:endParaRPr lang="en-US"/>
          </a:p>
        </p:txBody>
      </p:sp>
    </p:spTree>
    <p:extLst>
      <p:ext uri="{BB962C8B-B14F-4D97-AF65-F5344CB8AC3E}">
        <p14:creationId xmlns:p14="http://schemas.microsoft.com/office/powerpoint/2010/main" val="689507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Times New Roman" panose="02020603050405020304" pitchFamily="18" charset="0"/>
                <a:ea typeface="Times New Roman" panose="02020603050405020304" pitchFamily="18" charset="0"/>
              </a:rPr>
              <a:t>Low 16 days, </a:t>
            </a:r>
          </a:p>
          <a:p>
            <a:r>
              <a:rPr lang="en-CA" sz="1800" dirty="0">
                <a:effectLst/>
                <a:latin typeface="Times New Roman" panose="02020603050405020304" pitchFamily="18" charset="0"/>
                <a:ea typeface="Times New Roman" panose="02020603050405020304" pitchFamily="18" charset="0"/>
              </a:rPr>
              <a:t>Medium 24 days, and </a:t>
            </a:r>
          </a:p>
          <a:p>
            <a:r>
              <a:rPr lang="en-CA" sz="1800" dirty="0">
                <a:effectLst/>
                <a:latin typeface="Times New Roman" panose="02020603050405020304" pitchFamily="18" charset="0"/>
                <a:ea typeface="Times New Roman" panose="02020603050405020304" pitchFamily="18" charset="0"/>
              </a:rPr>
              <a:t>High 27 days </a:t>
            </a:r>
            <a:endParaRPr lang="en-CA" dirty="0"/>
          </a:p>
        </p:txBody>
      </p:sp>
      <p:sp>
        <p:nvSpPr>
          <p:cNvPr id="4" name="Slide Number Placeholder 3"/>
          <p:cNvSpPr>
            <a:spLocks noGrp="1"/>
          </p:cNvSpPr>
          <p:nvPr>
            <p:ph type="sldNum" sz="quarter" idx="5"/>
          </p:nvPr>
        </p:nvSpPr>
        <p:spPr/>
        <p:txBody>
          <a:bodyPr/>
          <a:lstStyle/>
          <a:p>
            <a:fld id="{96476310-DAD6-EE4F-ABB6-4124C82A7486}" type="slidenum">
              <a:rPr lang="en-US" smtClean="0"/>
              <a:t>13</a:t>
            </a:fld>
            <a:endParaRPr lang="en-US"/>
          </a:p>
        </p:txBody>
      </p:sp>
    </p:spTree>
    <p:extLst>
      <p:ext uri="{BB962C8B-B14F-4D97-AF65-F5344CB8AC3E}">
        <p14:creationId xmlns:p14="http://schemas.microsoft.com/office/powerpoint/2010/main" val="3943242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00782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6318563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7678330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69121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endParaRPr lang="en-US" dirty="0"/>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0624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537540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350221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2966373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3644989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3543945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2278121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65738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17756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2024-07-21</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1252030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65321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93804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096256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26473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52246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081706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60184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17037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125563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95372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2024-07-21</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1777566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098991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72859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02267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94533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76703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54791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456652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34623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87447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395057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2024-07-21</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3785332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91550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167102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745733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288020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892565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394659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38657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611051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233566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97971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2024-07-21</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2036833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153224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 text columns">
    <p:spTree>
      <p:nvGrpSpPr>
        <p:cNvPr id="1" name=""/>
        <p:cNvGrpSpPr/>
        <p:nvPr/>
      </p:nvGrpSpPr>
      <p:grpSpPr>
        <a:xfrm>
          <a:off x="0" y="0"/>
          <a:ext cx="0" cy="0"/>
          <a:chOff x="0" y="0"/>
          <a:chExt cx="0" cy="0"/>
        </a:xfrm>
      </p:grpSpPr>
      <p:sp>
        <p:nvSpPr>
          <p:cNvPr id="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Slide Title—Arial Bold 24-Cyan Blue</a:t>
            </a:r>
          </a:p>
        </p:txBody>
      </p:sp>
      <p:sp>
        <p:nvSpPr>
          <p:cNvPr id="7" name="Text Placeholder 6"/>
          <p:cNvSpPr>
            <a:spLocks noGrp="1"/>
          </p:cNvSpPr>
          <p:nvPr>
            <p:ph type="body" sz="quarter" idx="22" hasCustomPrompt="1"/>
          </p:nvPr>
        </p:nvSpPr>
        <p:spPr>
          <a:xfrm>
            <a:off x="822325"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dirty="0"/>
              <a:t>Bulleted List-Arial Bold 20-Cyan Blue</a:t>
            </a:r>
          </a:p>
        </p:txBody>
      </p:sp>
      <p:sp>
        <p:nvSpPr>
          <p:cNvPr id="15" name="Text Placeholder 6"/>
          <p:cNvSpPr>
            <a:spLocks noGrp="1"/>
          </p:cNvSpPr>
          <p:nvPr>
            <p:ph type="body" sz="quarter" idx="25" hasCustomPrompt="1"/>
          </p:nvPr>
        </p:nvSpPr>
        <p:spPr>
          <a:xfrm>
            <a:off x="6573838"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dirty="0"/>
              <a:t>Bulleted List-Arial Bold 20-Cyan Blue</a:t>
            </a:r>
          </a:p>
        </p:txBody>
      </p:sp>
      <p:sp>
        <p:nvSpPr>
          <p:cNvPr id="4" name="Text Placeholder 3"/>
          <p:cNvSpPr>
            <a:spLocks noGrp="1"/>
          </p:cNvSpPr>
          <p:nvPr>
            <p:ph type="body" sz="quarter" idx="28" hasCustomPrompt="1"/>
          </p:nvPr>
        </p:nvSpPr>
        <p:spPr>
          <a:xfrm>
            <a:off x="822325" y="2570162"/>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6" name="Text Placeholder 3"/>
          <p:cNvSpPr>
            <a:spLocks noGrp="1"/>
          </p:cNvSpPr>
          <p:nvPr>
            <p:ph type="body" sz="quarter" idx="29" hasCustomPrompt="1"/>
          </p:nvPr>
        </p:nvSpPr>
        <p:spPr>
          <a:xfrm>
            <a:off x="6573838" y="2570161"/>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2"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ext uri="{BB962C8B-B14F-4D97-AF65-F5344CB8AC3E}">
        <p14:creationId xmlns:p14="http://schemas.microsoft.com/office/powerpoint/2010/main" val="4063229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2024-07-21</a:t>
            </a:fld>
            <a:endParaRPr lang="en-US" dirty="0">
              <a:solidFill>
                <a:schemeClr val="bg2">
                  <a:lumMod val="10000"/>
                </a:schemeClr>
              </a:solidFill>
              <a:latin typeface="Arial" panose="020B0604020202020204"/>
            </a:endParaRPr>
          </a:p>
        </p:txBody>
      </p:sp>
      <p:sp>
        <p:nvSpPr>
          <p:cNvPr id="17" name="Slide Number Placeholder 5"/>
          <p:cNvSpPr txBox="1">
            <a:spLocks/>
          </p:cNvSpPr>
          <p:nvPr userDrawn="1"/>
        </p:nvSpPr>
        <p:spPr>
          <a:xfrm>
            <a:off x="11555273" y="0"/>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4764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2024-07-21</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27365074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2024-07-21</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3948162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2024-07-21</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26915947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2024-07-21</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3982845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1" name="Title 1"/>
          <p:cNvSpPr>
            <a:spLocks noGrp="1"/>
          </p:cNvSpPr>
          <p:nvPr>
            <p:ph type="title" hasCustomPrompt="1"/>
          </p:nvPr>
        </p:nvSpPr>
        <p:spPr>
          <a:xfrm>
            <a:off x="681471" y="979687"/>
            <a:ext cx="10721634" cy="650329"/>
          </a:xfrm>
          <a:prstGeom prst="rect">
            <a:avLst/>
          </a:prstGeom>
        </p:spPr>
        <p:txBody>
          <a:bodyPr>
            <a:normAutofit/>
          </a:bodyPr>
          <a:lstStyle>
            <a:lvl1pPr algn="l">
              <a:defRPr sz="2800" b="1" i="0">
                <a:solidFill>
                  <a:srgbClr val="00B0F0"/>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681471" y="1630016"/>
            <a:ext cx="10721634" cy="4342159"/>
          </a:xfrm>
          <a:prstGeom prst="rect">
            <a:avLst/>
          </a:prstGeom>
        </p:spPr>
        <p:txBody>
          <a:bodyPr anchor="ctr">
            <a:normAutofit/>
          </a:bodyPr>
          <a:lstStyle>
            <a:lvl1pPr marL="228600" indent="-228600">
              <a:lnSpc>
                <a:spcPct val="110000"/>
              </a:lnSpc>
              <a:buClr>
                <a:srgbClr val="00B0F0"/>
              </a:buClr>
              <a:buFont typeface="Wingdings" pitchFamily="2" charset="2"/>
              <a:buChar char="§"/>
              <a:defRPr sz="2400" b="0" i="0">
                <a:solidFill>
                  <a:schemeClr val="tx1"/>
                </a:solidFill>
                <a:latin typeface="Arial" charset="0"/>
                <a:ea typeface="Arial" charset="0"/>
                <a:cs typeface="Arial" charset="0"/>
              </a:defRPr>
            </a:lvl1pPr>
            <a:lvl2pPr marL="685800" indent="-228600">
              <a:lnSpc>
                <a:spcPct val="110000"/>
              </a:lnSpc>
              <a:buClr>
                <a:srgbClr val="00B0F0"/>
              </a:buClr>
              <a:buFont typeface="Wingdings" pitchFamily="2" charset="2"/>
              <a:buChar char="§"/>
              <a:defRPr sz="2400" b="0" i="0">
                <a:solidFill>
                  <a:schemeClr val="tx1"/>
                </a:solidFill>
                <a:latin typeface="Arial" charset="0"/>
                <a:ea typeface="Arial" charset="0"/>
                <a:cs typeface="Arial" charset="0"/>
              </a:defRPr>
            </a:lvl2pPr>
            <a:lvl3pPr marL="1143000" indent="-228600">
              <a:lnSpc>
                <a:spcPct val="110000"/>
              </a:lnSpc>
              <a:buClr>
                <a:srgbClr val="00B0F0"/>
              </a:buClr>
              <a:buFont typeface="Wingdings" pitchFamily="2" charset="2"/>
              <a:buChar char="§"/>
              <a:defRPr sz="2400" b="0" i="0">
                <a:solidFill>
                  <a:schemeClr val="tx1"/>
                </a:solidFill>
                <a:latin typeface="Arial" charset="0"/>
                <a:ea typeface="Arial" charset="0"/>
                <a:cs typeface="Arial" charset="0"/>
              </a:defRPr>
            </a:lvl3pPr>
            <a:lvl4pPr marL="1600200" indent="-228600">
              <a:lnSpc>
                <a:spcPct val="110000"/>
              </a:lnSpc>
              <a:buClr>
                <a:srgbClr val="00B0F0"/>
              </a:buClr>
              <a:buFont typeface="Wingdings" pitchFamily="2" charset="2"/>
              <a:buChar char="§"/>
              <a:defRPr sz="2400" b="0" i="0">
                <a:solidFill>
                  <a:schemeClr val="tx1"/>
                </a:solidFill>
                <a:latin typeface="Arial" charset="0"/>
                <a:ea typeface="Arial" charset="0"/>
                <a:cs typeface="Arial" charset="0"/>
              </a:defRPr>
            </a:lvl4pPr>
            <a:lvl5pPr marL="2057400" indent="-228600">
              <a:lnSpc>
                <a:spcPct val="110000"/>
              </a:lnSpc>
              <a:buClr>
                <a:srgbClr val="00B0F0"/>
              </a:buClr>
              <a:buFont typeface="Wingdings" pitchFamily="2" charset="2"/>
              <a:buChar char="§"/>
              <a:defRPr sz="2400" b="0" i="0">
                <a:solidFill>
                  <a:schemeClr val="tx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7021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897880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79969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9888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514876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1678519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endParaRPr lang="en-US" dirty="0"/>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07671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42709942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2229288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6321436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28178107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34468365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555273" y="0"/>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7086026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3118390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2520755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42403097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23996873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009651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8172010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2725369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9960074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5107341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364694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189032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521003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052674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352720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175335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215409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62670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135863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611700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424380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664357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657549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97787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017014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2564682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478654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8989165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688243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304667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1518513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033586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727360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726120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0611804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slideLayout" Target="../slideLayouts/slideLayout101.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8" Type="http://schemas.openxmlformats.org/officeDocument/2006/relationships/slideLayout" Target="../slideLayouts/slideLayout59.xml"/><Relationship Id="rId51" Type="http://schemas.openxmlformats.org/officeDocument/2006/relationships/theme" Target="../theme/theme2.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1" Type="http://schemas.openxmlformats.org/officeDocument/2006/relationships/slideLayout" Target="../slideLayouts/slideLayout52.xml"/><Relationship Id="rId6"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73733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699" r:id="rId43"/>
    <p:sldLayoutId id="2147483700" r:id="rId44"/>
    <p:sldLayoutId id="2147483701" r:id="rId45"/>
    <p:sldLayoutId id="2147483702" r:id="rId46"/>
    <p:sldLayoutId id="2147483703" r:id="rId47"/>
    <p:sldLayoutId id="2147483704" r:id="rId48"/>
    <p:sldLayoutId id="2147483705" r:id="rId49"/>
    <p:sldLayoutId id="2147483706" r:id="rId50"/>
    <p:sldLayoutId id="2147483708" r:id="rId5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30169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4" r:id="rId35"/>
    <p:sldLayoutId id="2147483745" r:id="rId36"/>
    <p:sldLayoutId id="2147483746" r:id="rId37"/>
    <p:sldLayoutId id="2147483747" r:id="rId38"/>
    <p:sldLayoutId id="2147483748" r:id="rId39"/>
    <p:sldLayoutId id="2147483749" r:id="rId40"/>
    <p:sldLayoutId id="2147483750" r:id="rId41"/>
    <p:sldLayoutId id="2147483751" r:id="rId42"/>
    <p:sldLayoutId id="2147483752" r:id="rId43"/>
    <p:sldLayoutId id="2147483753" r:id="rId44"/>
    <p:sldLayoutId id="2147483754" r:id="rId45"/>
    <p:sldLayoutId id="2147483755" r:id="rId46"/>
    <p:sldLayoutId id="2147483756" r:id="rId47"/>
    <p:sldLayoutId id="2147483757" r:id="rId48"/>
    <p:sldLayoutId id="2147483758" r:id="rId49"/>
    <p:sldLayoutId id="2147483759" r:id="rId5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50.svg"/></Relationships>
</file>

<file path=ppt/slides/_rels/slide1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7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75.png"/><Relationship Id="rId2" Type="http://schemas.openxmlformats.org/officeDocument/2006/relationships/notesSlide" Target="../notesSlides/notesSlide9.xml"/><Relationship Id="rId16" Type="http://schemas.openxmlformats.org/officeDocument/2006/relationships/image" Target="../media/image74.svg"/><Relationship Id="rId1" Type="http://schemas.openxmlformats.org/officeDocument/2006/relationships/slideLayout" Target="../slideLayouts/slideLayout51.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51.xml"/><Relationship Id="rId5" Type="http://schemas.openxmlformats.org/officeDocument/2006/relationships/image" Target="../media/image79.jpe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77.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openxmlformats.org/officeDocument/2006/relationships/image" Target="../media/image42.sv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51.xml"/><Relationship Id="rId5" Type="http://schemas.microsoft.com/office/2007/relationships/hdphoto" Target="../media/hdphoto1.wdp"/><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51.xml"/><Relationship Id="rId4" Type="http://schemas.openxmlformats.org/officeDocument/2006/relationships/image" Target="../media/image47.svg"/></Relationships>
</file>

<file path=ppt/slides/_rels/slide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301" y="2032777"/>
            <a:ext cx="5303518" cy="2082023"/>
          </a:xfrm>
        </p:spPr>
        <p:txBody>
          <a:bodyPr>
            <a:noAutofit/>
          </a:bodyPr>
          <a:lstStyle/>
          <a:p>
            <a:pPr algn="ctr">
              <a:spcBef>
                <a:spcPts val="4200"/>
              </a:spcBef>
            </a:pPr>
            <a:r>
              <a:rPr lang="en-US" sz="2600" dirty="0"/>
              <a:t>Actinium-226 as a potential theranostic isotope: imaging, dosimetry, and therapy</a:t>
            </a:r>
          </a:p>
        </p:txBody>
      </p:sp>
      <p:sp>
        <p:nvSpPr>
          <p:cNvPr id="4" name="Subtitle 2">
            <a:extLst>
              <a:ext uri="{FF2B5EF4-FFF2-40B4-BE49-F238E27FC236}">
                <a16:creationId xmlns:a16="http://schemas.microsoft.com/office/drawing/2014/main" id="{3008D2A7-2953-4FCE-84C3-F9C9F9891B53}"/>
              </a:ext>
            </a:extLst>
          </p:cNvPr>
          <p:cNvSpPr txBox="1">
            <a:spLocks/>
          </p:cNvSpPr>
          <p:nvPr/>
        </p:nvSpPr>
        <p:spPr>
          <a:xfrm>
            <a:off x="289560" y="4507616"/>
            <a:ext cx="5207000" cy="1725544"/>
          </a:xfrm>
          <a:prstGeom prst="rect">
            <a:avLst/>
          </a:prstGeom>
        </p:spPr>
        <p:txBody>
          <a:bodyPr tIns="0" anchor="t">
            <a:normAutofit/>
          </a:bodyPr>
          <a:lstStyle>
            <a:lvl1pPr marL="0" indent="0" algn="l" defTabSz="914400" rtl="0" eaLnBrk="1" latinLnBrk="0" hangingPunct="1">
              <a:lnSpc>
                <a:spcPct val="90000"/>
              </a:lnSpc>
              <a:spcBef>
                <a:spcPts val="1000"/>
              </a:spcBef>
              <a:buFont typeface="Arial"/>
              <a:buNone/>
              <a:defRPr sz="1800" b="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b="1" dirty="0"/>
              <a:t>Helena Koniar</a:t>
            </a:r>
          </a:p>
          <a:p>
            <a:r>
              <a:rPr lang="en-US" sz="2000" dirty="0"/>
              <a:t>PhD, Medical Physics</a:t>
            </a:r>
          </a:p>
          <a:p>
            <a:r>
              <a:rPr lang="en-US" sz="2000" dirty="0"/>
              <a:t>Life Sciences Division, TRIUMF</a:t>
            </a:r>
          </a:p>
          <a:p>
            <a:r>
              <a:rPr lang="en-US" sz="2000" dirty="0"/>
              <a:t>Dept. of Physics and Astronomy, UBC</a:t>
            </a:r>
          </a:p>
        </p:txBody>
      </p:sp>
    </p:spTree>
    <p:extLst>
      <p:ext uri="{BB962C8B-B14F-4D97-AF65-F5344CB8AC3E}">
        <p14:creationId xmlns:p14="http://schemas.microsoft.com/office/powerpoint/2010/main" val="242708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82D23-EDE7-964B-9EFA-21A48A784DFC}"/>
              </a:ext>
            </a:extLst>
          </p:cNvPr>
          <p:cNvSpPr>
            <a:spLocks noGrp="1"/>
          </p:cNvSpPr>
          <p:nvPr>
            <p:ph type="body" sz="quarter" idx="21"/>
          </p:nvPr>
        </p:nvSpPr>
        <p:spPr/>
        <p:txBody>
          <a:bodyPr/>
          <a:lstStyle/>
          <a:p>
            <a:r>
              <a:rPr lang="en-US" sz="2800" i="1" dirty="0"/>
              <a:t>In vivo </a:t>
            </a:r>
            <a:r>
              <a:rPr lang="en-US" sz="2800" dirty="0"/>
              <a:t>quantitative SPECT imaging of [</a:t>
            </a:r>
            <a:r>
              <a:rPr lang="en-US" sz="2800" baseline="30000" dirty="0"/>
              <a:t>226</a:t>
            </a:r>
            <a:r>
              <a:rPr lang="en-US" sz="2800" dirty="0"/>
              <a:t>Ac]Ac-crown-TATE</a:t>
            </a:r>
          </a:p>
        </p:txBody>
      </p:sp>
      <p:pic>
        <p:nvPicPr>
          <p:cNvPr id="3" name="Graphic 2">
            <a:extLst>
              <a:ext uri="{FF2B5EF4-FFF2-40B4-BE49-F238E27FC236}">
                <a16:creationId xmlns:a16="http://schemas.microsoft.com/office/drawing/2014/main" id="{07744690-D155-BA96-BF9B-9F63D5FA1DC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197468" y="1196929"/>
            <a:ext cx="8842091" cy="5103224"/>
          </a:xfrm>
          <a:prstGeom prst="rect">
            <a:avLst/>
          </a:prstGeom>
        </p:spPr>
      </p:pic>
      <p:sp>
        <p:nvSpPr>
          <p:cNvPr id="4" name="TextBox 3">
            <a:extLst>
              <a:ext uri="{FF2B5EF4-FFF2-40B4-BE49-F238E27FC236}">
                <a16:creationId xmlns:a16="http://schemas.microsoft.com/office/drawing/2014/main" id="{C0C2473F-7349-00A9-ECBD-0C56A70D8A0C}"/>
              </a:ext>
            </a:extLst>
          </p:cNvPr>
          <p:cNvSpPr txBox="1"/>
          <p:nvPr/>
        </p:nvSpPr>
        <p:spPr>
          <a:xfrm>
            <a:off x="10465925" y="1775788"/>
            <a:ext cx="1236372" cy="369332"/>
          </a:xfrm>
          <a:prstGeom prst="rect">
            <a:avLst/>
          </a:prstGeom>
          <a:noFill/>
        </p:spPr>
        <p:txBody>
          <a:bodyPr wrap="square" rtlCol="0">
            <a:spAutoFit/>
          </a:bodyPr>
          <a:lstStyle/>
          <a:p>
            <a:pPr algn="ctr"/>
            <a:r>
              <a:rPr lang="en-CA" dirty="0"/>
              <a:t>Tumour</a:t>
            </a:r>
          </a:p>
        </p:txBody>
      </p:sp>
      <p:sp>
        <p:nvSpPr>
          <p:cNvPr id="5" name="TextBox 4">
            <a:extLst>
              <a:ext uri="{FF2B5EF4-FFF2-40B4-BE49-F238E27FC236}">
                <a16:creationId xmlns:a16="http://schemas.microsoft.com/office/drawing/2014/main" id="{99F25E45-359C-8582-D073-390202F98B0D}"/>
              </a:ext>
            </a:extLst>
          </p:cNvPr>
          <p:cNvSpPr txBox="1"/>
          <p:nvPr/>
        </p:nvSpPr>
        <p:spPr>
          <a:xfrm>
            <a:off x="1146871" y="2937807"/>
            <a:ext cx="1236372" cy="369332"/>
          </a:xfrm>
          <a:prstGeom prst="rect">
            <a:avLst/>
          </a:prstGeom>
          <a:noFill/>
        </p:spPr>
        <p:txBody>
          <a:bodyPr wrap="square" rtlCol="0">
            <a:spAutoFit/>
          </a:bodyPr>
          <a:lstStyle/>
          <a:p>
            <a:pPr algn="ctr"/>
            <a:r>
              <a:rPr lang="en-CA" dirty="0"/>
              <a:t>Kidneys</a:t>
            </a:r>
          </a:p>
        </p:txBody>
      </p:sp>
      <p:sp>
        <p:nvSpPr>
          <p:cNvPr id="6" name="TextBox 5">
            <a:extLst>
              <a:ext uri="{FF2B5EF4-FFF2-40B4-BE49-F238E27FC236}">
                <a16:creationId xmlns:a16="http://schemas.microsoft.com/office/drawing/2014/main" id="{858AA341-4343-7D26-C59C-978EFCD72B05}"/>
              </a:ext>
            </a:extLst>
          </p:cNvPr>
          <p:cNvSpPr txBox="1"/>
          <p:nvPr/>
        </p:nvSpPr>
        <p:spPr>
          <a:xfrm>
            <a:off x="1202243" y="3976453"/>
            <a:ext cx="1236372" cy="369332"/>
          </a:xfrm>
          <a:prstGeom prst="rect">
            <a:avLst/>
          </a:prstGeom>
          <a:noFill/>
        </p:spPr>
        <p:txBody>
          <a:bodyPr wrap="square" rtlCol="0">
            <a:spAutoFit/>
          </a:bodyPr>
          <a:lstStyle/>
          <a:p>
            <a:pPr algn="ctr"/>
            <a:r>
              <a:rPr lang="en-CA" dirty="0"/>
              <a:t>Bladder</a:t>
            </a:r>
          </a:p>
        </p:txBody>
      </p:sp>
      <p:cxnSp>
        <p:nvCxnSpPr>
          <p:cNvPr id="10" name="Straight Arrow Connector 9">
            <a:extLst>
              <a:ext uri="{FF2B5EF4-FFF2-40B4-BE49-F238E27FC236}">
                <a16:creationId xmlns:a16="http://schemas.microsoft.com/office/drawing/2014/main" id="{BD2CB539-E190-5AB7-66F4-FB4576AD8F3E}"/>
              </a:ext>
            </a:extLst>
          </p:cNvPr>
          <p:cNvCxnSpPr>
            <a:cxnSpLocks/>
            <a:stCxn id="5" idx="2"/>
          </p:cNvCxnSpPr>
          <p:nvPr/>
        </p:nvCxnSpPr>
        <p:spPr>
          <a:xfrm>
            <a:off x="1765057" y="3307139"/>
            <a:ext cx="823324" cy="3342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E31DDF8-A9B1-F37E-AEF4-286596839332}"/>
              </a:ext>
            </a:extLst>
          </p:cNvPr>
          <p:cNvCxnSpPr>
            <a:cxnSpLocks/>
            <a:stCxn id="4" idx="2"/>
          </p:cNvCxnSpPr>
          <p:nvPr/>
        </p:nvCxnSpPr>
        <p:spPr>
          <a:xfrm flipH="1">
            <a:off x="9993891" y="2145120"/>
            <a:ext cx="1090220" cy="2206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DB87A34-F77B-897F-ACAC-D26EBCBAC88D}"/>
              </a:ext>
            </a:extLst>
          </p:cNvPr>
          <p:cNvCxnSpPr>
            <a:cxnSpLocks/>
            <a:stCxn id="6" idx="2"/>
          </p:cNvCxnSpPr>
          <p:nvPr/>
        </p:nvCxnSpPr>
        <p:spPr>
          <a:xfrm>
            <a:off x="1820429" y="4345785"/>
            <a:ext cx="767952" cy="2438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itle 3">
            <a:extLst>
              <a:ext uri="{FF2B5EF4-FFF2-40B4-BE49-F238E27FC236}">
                <a16:creationId xmlns:a16="http://schemas.microsoft.com/office/drawing/2014/main" id="{748E18A4-1D9F-D95B-E0E1-12C679868301}"/>
              </a:ext>
            </a:extLst>
          </p:cNvPr>
          <p:cNvSpPr txBox="1">
            <a:spLocks/>
          </p:cNvSpPr>
          <p:nvPr/>
        </p:nvSpPr>
        <p:spPr>
          <a:xfrm>
            <a:off x="8885742" y="29080"/>
            <a:ext cx="3277212" cy="334537"/>
          </a:xfrm>
          <a:prstGeom prst="rect">
            <a:avLst/>
          </a:prstGeom>
        </p:spPr>
        <p:txBody>
          <a:bodyPr>
            <a:normAutofit fontScale="97500"/>
          </a:bodyPr>
          <a:lstStyle>
            <a:lvl1pPr algn="l" defTabSz="914400" rtl="0" eaLnBrk="1" latinLnBrk="0" hangingPunct="1">
              <a:lnSpc>
                <a:spcPct val="90000"/>
              </a:lnSpc>
              <a:spcBef>
                <a:spcPct val="0"/>
              </a:spcBef>
              <a:buNone/>
              <a:defRPr sz="2800" b="1" i="0" kern="1200">
                <a:solidFill>
                  <a:srgbClr val="00B0F0"/>
                </a:solidFill>
                <a:latin typeface="Arial" charset="0"/>
                <a:ea typeface="Arial" charset="0"/>
                <a:cs typeface="Arial" charset="0"/>
              </a:defRPr>
            </a:lvl1pPr>
          </a:lstStyle>
          <a:p>
            <a:pPr algn="r"/>
            <a:r>
              <a:rPr lang="en-US" sz="1600" dirty="0"/>
              <a:t>Results</a:t>
            </a:r>
          </a:p>
        </p:txBody>
      </p:sp>
    </p:spTree>
    <p:extLst>
      <p:ext uri="{BB962C8B-B14F-4D97-AF65-F5344CB8AC3E}">
        <p14:creationId xmlns:p14="http://schemas.microsoft.com/office/powerpoint/2010/main" val="3834574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82D23-EDE7-964B-9EFA-21A48A784DFC}"/>
              </a:ext>
            </a:extLst>
          </p:cNvPr>
          <p:cNvSpPr>
            <a:spLocks noGrp="1"/>
          </p:cNvSpPr>
          <p:nvPr>
            <p:ph type="body" sz="quarter" idx="21"/>
          </p:nvPr>
        </p:nvSpPr>
        <p:spPr/>
        <p:txBody>
          <a:bodyPr/>
          <a:lstStyle/>
          <a:p>
            <a:r>
              <a:rPr lang="en-US" sz="2800" dirty="0"/>
              <a:t>[</a:t>
            </a:r>
            <a:r>
              <a:rPr lang="en-US" sz="2800" baseline="30000" dirty="0"/>
              <a:t>226</a:t>
            </a:r>
            <a:r>
              <a:rPr lang="en-US" sz="2800" dirty="0"/>
              <a:t>Ac]Ac-crown-TATE </a:t>
            </a:r>
            <a:r>
              <a:rPr lang="en-US" sz="2800" i="1" dirty="0"/>
              <a:t>ex vivo </a:t>
            </a:r>
            <a:r>
              <a:rPr lang="en-US" sz="2800" dirty="0"/>
              <a:t>biodistribution </a:t>
            </a:r>
          </a:p>
        </p:txBody>
      </p:sp>
      <p:pic>
        <p:nvPicPr>
          <p:cNvPr id="6" name="Graphic 5">
            <a:extLst>
              <a:ext uri="{FF2B5EF4-FFF2-40B4-BE49-F238E27FC236}">
                <a16:creationId xmlns:a16="http://schemas.microsoft.com/office/drawing/2014/main" id="{97390709-F14D-A981-108B-4213DB19CA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3451" y="1042249"/>
            <a:ext cx="9183366" cy="5269649"/>
          </a:xfrm>
          <a:prstGeom prst="rect">
            <a:avLst/>
          </a:prstGeom>
        </p:spPr>
      </p:pic>
      <p:sp>
        <p:nvSpPr>
          <p:cNvPr id="3" name="Title 3">
            <a:extLst>
              <a:ext uri="{FF2B5EF4-FFF2-40B4-BE49-F238E27FC236}">
                <a16:creationId xmlns:a16="http://schemas.microsoft.com/office/drawing/2014/main" id="{D30DB779-EE60-640F-F00B-FE0757215B5F}"/>
              </a:ext>
            </a:extLst>
          </p:cNvPr>
          <p:cNvSpPr txBox="1">
            <a:spLocks/>
          </p:cNvSpPr>
          <p:nvPr/>
        </p:nvSpPr>
        <p:spPr>
          <a:xfrm>
            <a:off x="8885742" y="29080"/>
            <a:ext cx="3277212" cy="334537"/>
          </a:xfrm>
          <a:prstGeom prst="rect">
            <a:avLst/>
          </a:prstGeom>
        </p:spPr>
        <p:txBody>
          <a:bodyPr>
            <a:normAutofit fontScale="97500"/>
          </a:bodyPr>
          <a:lstStyle>
            <a:lvl1pPr algn="l" defTabSz="914400" rtl="0" eaLnBrk="1" latinLnBrk="0" hangingPunct="1">
              <a:lnSpc>
                <a:spcPct val="90000"/>
              </a:lnSpc>
              <a:spcBef>
                <a:spcPct val="0"/>
              </a:spcBef>
              <a:buNone/>
              <a:defRPr sz="2800" b="1" i="0" kern="1200">
                <a:solidFill>
                  <a:srgbClr val="00B0F0"/>
                </a:solidFill>
                <a:latin typeface="Arial" charset="0"/>
                <a:ea typeface="Arial" charset="0"/>
                <a:cs typeface="Arial" charset="0"/>
              </a:defRPr>
            </a:lvl1pPr>
          </a:lstStyle>
          <a:p>
            <a:pPr algn="r"/>
            <a:r>
              <a:rPr lang="en-US" sz="1600" dirty="0"/>
              <a:t>Results</a:t>
            </a:r>
          </a:p>
        </p:txBody>
      </p:sp>
    </p:spTree>
    <p:extLst>
      <p:ext uri="{BB962C8B-B14F-4D97-AF65-F5344CB8AC3E}">
        <p14:creationId xmlns:p14="http://schemas.microsoft.com/office/powerpoint/2010/main" val="3595267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82D23-EDE7-964B-9EFA-21A48A784DFC}"/>
              </a:ext>
            </a:extLst>
          </p:cNvPr>
          <p:cNvSpPr>
            <a:spLocks noGrp="1"/>
          </p:cNvSpPr>
          <p:nvPr>
            <p:ph type="body" sz="quarter" idx="21"/>
          </p:nvPr>
        </p:nvSpPr>
        <p:spPr/>
        <p:txBody>
          <a:bodyPr/>
          <a:lstStyle/>
          <a:p>
            <a:r>
              <a:rPr lang="en-US" sz="2800" dirty="0"/>
              <a:t>Survival following treatment with [</a:t>
            </a:r>
            <a:r>
              <a:rPr lang="en-US" sz="2800" baseline="30000" dirty="0"/>
              <a:t>226</a:t>
            </a:r>
            <a:r>
              <a:rPr lang="en-US" sz="2800" dirty="0"/>
              <a:t>Ac]Ac-crown-TATE</a:t>
            </a:r>
          </a:p>
        </p:txBody>
      </p:sp>
      <p:sp>
        <p:nvSpPr>
          <p:cNvPr id="10" name="Title 3">
            <a:extLst>
              <a:ext uri="{FF2B5EF4-FFF2-40B4-BE49-F238E27FC236}">
                <a16:creationId xmlns:a16="http://schemas.microsoft.com/office/drawing/2014/main" id="{E845020D-47A3-3D84-4A2B-EC4637F7A8E5}"/>
              </a:ext>
            </a:extLst>
          </p:cNvPr>
          <p:cNvSpPr txBox="1">
            <a:spLocks/>
          </p:cNvSpPr>
          <p:nvPr/>
        </p:nvSpPr>
        <p:spPr>
          <a:xfrm>
            <a:off x="8885742" y="29080"/>
            <a:ext cx="3277212" cy="334537"/>
          </a:xfrm>
          <a:prstGeom prst="rect">
            <a:avLst/>
          </a:prstGeom>
        </p:spPr>
        <p:txBody>
          <a:bodyPr>
            <a:normAutofit fontScale="97500"/>
          </a:bodyPr>
          <a:lstStyle>
            <a:lvl1pPr algn="l" defTabSz="914400" rtl="0" eaLnBrk="1" latinLnBrk="0" hangingPunct="1">
              <a:lnSpc>
                <a:spcPct val="90000"/>
              </a:lnSpc>
              <a:spcBef>
                <a:spcPct val="0"/>
              </a:spcBef>
              <a:buNone/>
              <a:defRPr sz="2800" b="1" i="0" kern="1200">
                <a:solidFill>
                  <a:srgbClr val="00B0F0"/>
                </a:solidFill>
                <a:latin typeface="Arial" charset="0"/>
                <a:ea typeface="Arial" charset="0"/>
                <a:cs typeface="Arial" charset="0"/>
              </a:defRPr>
            </a:lvl1pPr>
          </a:lstStyle>
          <a:p>
            <a:pPr algn="r"/>
            <a:r>
              <a:rPr lang="en-US" sz="1600" dirty="0"/>
              <a:t>Results</a:t>
            </a:r>
          </a:p>
        </p:txBody>
      </p:sp>
      <p:pic>
        <p:nvPicPr>
          <p:cNvPr id="4" name="Graphic 3">
            <a:extLst>
              <a:ext uri="{FF2B5EF4-FFF2-40B4-BE49-F238E27FC236}">
                <a16:creationId xmlns:a16="http://schemas.microsoft.com/office/drawing/2014/main" id="{6147CC8B-4EB8-98F9-5CD2-68E69E7D7D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8488" y="1266605"/>
            <a:ext cx="9615977" cy="4968000"/>
          </a:xfrm>
          <a:prstGeom prst="rect">
            <a:avLst/>
          </a:prstGeom>
        </p:spPr>
      </p:pic>
      <p:pic>
        <p:nvPicPr>
          <p:cNvPr id="6" name="Graphic 5">
            <a:extLst>
              <a:ext uri="{FF2B5EF4-FFF2-40B4-BE49-F238E27FC236}">
                <a16:creationId xmlns:a16="http://schemas.microsoft.com/office/drawing/2014/main" id="{D4D0D4A2-8A7F-8020-DFCB-B382EF1AD6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8488" y="1266605"/>
            <a:ext cx="9615978" cy="4968000"/>
          </a:xfrm>
          <a:prstGeom prst="rect">
            <a:avLst/>
          </a:prstGeom>
        </p:spPr>
      </p:pic>
      <p:pic>
        <p:nvPicPr>
          <p:cNvPr id="12" name="Graphic 11">
            <a:extLst>
              <a:ext uri="{FF2B5EF4-FFF2-40B4-BE49-F238E27FC236}">
                <a16:creationId xmlns:a16="http://schemas.microsoft.com/office/drawing/2014/main" id="{FEF87BDB-FABA-9B09-D533-47AC98E9F5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58488" y="1266605"/>
            <a:ext cx="9615977" cy="4968000"/>
          </a:xfrm>
          <a:prstGeom prst="rect">
            <a:avLst/>
          </a:prstGeom>
        </p:spPr>
      </p:pic>
      <p:pic>
        <p:nvPicPr>
          <p:cNvPr id="14" name="Graphic 13">
            <a:extLst>
              <a:ext uri="{FF2B5EF4-FFF2-40B4-BE49-F238E27FC236}">
                <a16:creationId xmlns:a16="http://schemas.microsoft.com/office/drawing/2014/main" id="{686E1714-57AD-42A9-723E-A580B25E44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58488" y="1266605"/>
            <a:ext cx="9615977" cy="4968000"/>
          </a:xfrm>
          <a:prstGeom prst="rect">
            <a:avLst/>
          </a:prstGeom>
        </p:spPr>
      </p:pic>
    </p:spTree>
    <p:extLst>
      <p:ext uri="{BB962C8B-B14F-4D97-AF65-F5344CB8AC3E}">
        <p14:creationId xmlns:p14="http://schemas.microsoft.com/office/powerpoint/2010/main" val="368685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82D23-EDE7-964B-9EFA-21A48A784DFC}"/>
              </a:ext>
            </a:extLst>
          </p:cNvPr>
          <p:cNvSpPr>
            <a:spLocks noGrp="1"/>
          </p:cNvSpPr>
          <p:nvPr>
            <p:ph type="body" sz="quarter" idx="21"/>
          </p:nvPr>
        </p:nvSpPr>
        <p:spPr/>
        <p:txBody>
          <a:bodyPr/>
          <a:lstStyle/>
          <a:p>
            <a:r>
              <a:rPr lang="en-US" sz="2800" dirty="0"/>
              <a:t>Survival following treatment with [</a:t>
            </a:r>
            <a:r>
              <a:rPr lang="en-US" sz="2800" baseline="30000" dirty="0"/>
              <a:t>226</a:t>
            </a:r>
            <a:r>
              <a:rPr lang="en-US" sz="2800" dirty="0"/>
              <a:t>Ac]Ac-crown-TATE</a:t>
            </a:r>
          </a:p>
        </p:txBody>
      </p:sp>
      <p:sp>
        <p:nvSpPr>
          <p:cNvPr id="10" name="Title 3">
            <a:extLst>
              <a:ext uri="{FF2B5EF4-FFF2-40B4-BE49-F238E27FC236}">
                <a16:creationId xmlns:a16="http://schemas.microsoft.com/office/drawing/2014/main" id="{E845020D-47A3-3D84-4A2B-EC4637F7A8E5}"/>
              </a:ext>
            </a:extLst>
          </p:cNvPr>
          <p:cNvSpPr txBox="1">
            <a:spLocks/>
          </p:cNvSpPr>
          <p:nvPr/>
        </p:nvSpPr>
        <p:spPr>
          <a:xfrm>
            <a:off x="8885742" y="29080"/>
            <a:ext cx="3277212" cy="334537"/>
          </a:xfrm>
          <a:prstGeom prst="rect">
            <a:avLst/>
          </a:prstGeom>
        </p:spPr>
        <p:txBody>
          <a:bodyPr>
            <a:normAutofit fontScale="97500"/>
          </a:bodyPr>
          <a:lstStyle>
            <a:lvl1pPr algn="l" defTabSz="914400" rtl="0" eaLnBrk="1" latinLnBrk="0" hangingPunct="1">
              <a:lnSpc>
                <a:spcPct val="90000"/>
              </a:lnSpc>
              <a:spcBef>
                <a:spcPct val="0"/>
              </a:spcBef>
              <a:buNone/>
              <a:defRPr sz="2800" b="1" i="0" kern="1200">
                <a:solidFill>
                  <a:srgbClr val="00B0F0"/>
                </a:solidFill>
                <a:latin typeface="Arial" charset="0"/>
                <a:ea typeface="Arial" charset="0"/>
                <a:cs typeface="Arial" charset="0"/>
              </a:defRPr>
            </a:lvl1pPr>
          </a:lstStyle>
          <a:p>
            <a:pPr algn="r"/>
            <a:r>
              <a:rPr lang="en-US" sz="1600" dirty="0"/>
              <a:t>Results</a:t>
            </a:r>
          </a:p>
        </p:txBody>
      </p:sp>
      <p:pic>
        <p:nvPicPr>
          <p:cNvPr id="5" name="Graphic 4">
            <a:extLst>
              <a:ext uri="{FF2B5EF4-FFF2-40B4-BE49-F238E27FC236}">
                <a16:creationId xmlns:a16="http://schemas.microsoft.com/office/drawing/2014/main" id="{78BDA8B9-73E1-982E-AAC0-5A02D30AAD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2274" y="1396626"/>
            <a:ext cx="5706994" cy="4320000"/>
          </a:xfrm>
          <a:prstGeom prst="rect">
            <a:avLst/>
          </a:prstGeom>
        </p:spPr>
      </p:pic>
      <p:pic>
        <p:nvPicPr>
          <p:cNvPr id="8" name="Graphic 7">
            <a:extLst>
              <a:ext uri="{FF2B5EF4-FFF2-40B4-BE49-F238E27FC236}">
                <a16:creationId xmlns:a16="http://schemas.microsoft.com/office/drawing/2014/main" id="{34EBCB6C-42BB-534D-77D6-D6517B95F7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274" y="1396626"/>
            <a:ext cx="5706994" cy="4320000"/>
          </a:xfrm>
          <a:prstGeom prst="rect">
            <a:avLst/>
          </a:prstGeom>
        </p:spPr>
      </p:pic>
      <p:pic>
        <p:nvPicPr>
          <p:cNvPr id="11" name="Graphic 10">
            <a:extLst>
              <a:ext uri="{FF2B5EF4-FFF2-40B4-BE49-F238E27FC236}">
                <a16:creationId xmlns:a16="http://schemas.microsoft.com/office/drawing/2014/main" id="{8FE713C1-925B-D3C1-DEAD-84673DFE38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2274" y="1396626"/>
            <a:ext cx="5706994" cy="4320000"/>
          </a:xfrm>
          <a:prstGeom prst="rect">
            <a:avLst/>
          </a:prstGeom>
        </p:spPr>
      </p:pic>
      <p:pic>
        <p:nvPicPr>
          <p:cNvPr id="15" name="Graphic 14">
            <a:extLst>
              <a:ext uri="{FF2B5EF4-FFF2-40B4-BE49-F238E27FC236}">
                <a16:creationId xmlns:a16="http://schemas.microsoft.com/office/drawing/2014/main" id="{3A4BDE44-2682-1F65-0E6B-D3BE11DA50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2274" y="1396626"/>
            <a:ext cx="5706994" cy="4320000"/>
          </a:xfrm>
          <a:prstGeom prst="rect">
            <a:avLst/>
          </a:prstGeom>
        </p:spPr>
      </p:pic>
      <p:pic>
        <p:nvPicPr>
          <p:cNvPr id="17" name="Graphic 16">
            <a:extLst>
              <a:ext uri="{FF2B5EF4-FFF2-40B4-BE49-F238E27FC236}">
                <a16:creationId xmlns:a16="http://schemas.microsoft.com/office/drawing/2014/main" id="{4926EE18-3451-7B0A-65FB-EA6F3A405D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99268" y="1396626"/>
            <a:ext cx="5645154" cy="4320000"/>
          </a:xfrm>
          <a:prstGeom prst="rect">
            <a:avLst/>
          </a:prstGeom>
        </p:spPr>
      </p:pic>
      <p:pic>
        <p:nvPicPr>
          <p:cNvPr id="19" name="Graphic 18">
            <a:extLst>
              <a:ext uri="{FF2B5EF4-FFF2-40B4-BE49-F238E27FC236}">
                <a16:creationId xmlns:a16="http://schemas.microsoft.com/office/drawing/2014/main" id="{5E056E1A-3DB7-F7E8-569A-BC8A1760F14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99268" y="1396626"/>
            <a:ext cx="5645154" cy="4320000"/>
          </a:xfrm>
          <a:prstGeom prst="rect">
            <a:avLst/>
          </a:prstGeom>
        </p:spPr>
      </p:pic>
      <p:pic>
        <p:nvPicPr>
          <p:cNvPr id="23" name="Graphic 22">
            <a:extLst>
              <a:ext uri="{FF2B5EF4-FFF2-40B4-BE49-F238E27FC236}">
                <a16:creationId xmlns:a16="http://schemas.microsoft.com/office/drawing/2014/main" id="{85E83591-94D1-BBD6-1166-3D4F4DB49AD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99268" y="1396626"/>
            <a:ext cx="5645154" cy="4320000"/>
          </a:xfrm>
          <a:prstGeom prst="rect">
            <a:avLst/>
          </a:prstGeom>
        </p:spPr>
      </p:pic>
      <p:pic>
        <p:nvPicPr>
          <p:cNvPr id="25" name="Graphic 24">
            <a:extLst>
              <a:ext uri="{FF2B5EF4-FFF2-40B4-BE49-F238E27FC236}">
                <a16:creationId xmlns:a16="http://schemas.microsoft.com/office/drawing/2014/main" id="{D36EEDB5-9339-AEEC-38D5-654C4EAC0F9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199268" y="1396626"/>
            <a:ext cx="5645154" cy="4320000"/>
          </a:xfrm>
          <a:prstGeom prst="rect">
            <a:avLst/>
          </a:prstGeom>
        </p:spPr>
      </p:pic>
    </p:spTree>
    <p:extLst>
      <p:ext uri="{BB962C8B-B14F-4D97-AF65-F5344CB8AC3E}">
        <p14:creationId xmlns:p14="http://schemas.microsoft.com/office/powerpoint/2010/main" val="43860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99CCF81-3EBD-2542-10CA-B3B64632D508}"/>
              </a:ext>
            </a:extLst>
          </p:cNvPr>
          <p:cNvSpPr>
            <a:spLocks noGrp="1"/>
          </p:cNvSpPr>
          <p:nvPr>
            <p:ph type="body" sz="quarter" idx="28"/>
          </p:nvPr>
        </p:nvSpPr>
        <p:spPr>
          <a:xfrm>
            <a:off x="822325" y="1220111"/>
            <a:ext cx="7931708" cy="4973487"/>
          </a:xfrm>
        </p:spPr>
        <p:txBody>
          <a:bodyPr/>
          <a:lstStyle/>
          <a:p>
            <a:pPr marL="0" indent="0">
              <a:lnSpc>
                <a:spcPct val="120000"/>
              </a:lnSpc>
              <a:buNone/>
            </a:pPr>
            <a:r>
              <a:rPr lang="en-CA" sz="2400" dirty="0"/>
              <a:t>Background: </a:t>
            </a:r>
          </a:p>
          <a:p>
            <a:pPr>
              <a:lnSpc>
                <a:spcPct val="120000"/>
              </a:lnSpc>
            </a:pPr>
            <a:r>
              <a:rPr lang="en-CA" sz="2400" baseline="30000" dirty="0"/>
              <a:t>226</a:t>
            </a:r>
            <a:r>
              <a:rPr lang="en-CA" sz="2400" dirty="0"/>
              <a:t>Ac has potential applications as a standalone theranostic isotope for targeted radionuclide therapy</a:t>
            </a:r>
          </a:p>
          <a:p>
            <a:pPr marL="0" indent="0">
              <a:lnSpc>
                <a:spcPct val="120000"/>
              </a:lnSpc>
              <a:buNone/>
            </a:pPr>
            <a:r>
              <a:rPr lang="en-CA" sz="2400" dirty="0"/>
              <a:t>Main findings:</a:t>
            </a:r>
          </a:p>
          <a:p>
            <a:pPr>
              <a:lnSpc>
                <a:spcPct val="120000"/>
              </a:lnSpc>
            </a:pPr>
            <a:r>
              <a:rPr lang="en-CA" sz="2400" dirty="0"/>
              <a:t>Validates </a:t>
            </a:r>
            <a:r>
              <a:rPr lang="en-CA" sz="2400" baseline="30000" dirty="0"/>
              <a:t>226</a:t>
            </a:r>
            <a:r>
              <a:rPr lang="en-CA" sz="2400" dirty="0"/>
              <a:t>Ac capabilities for SPECT imaging and targeted alpha therapy</a:t>
            </a:r>
          </a:p>
          <a:p>
            <a:pPr marL="0" indent="0">
              <a:lnSpc>
                <a:spcPct val="120000"/>
              </a:lnSpc>
              <a:buNone/>
            </a:pPr>
            <a:r>
              <a:rPr lang="en-CA" sz="2400" dirty="0"/>
              <a:t>Significance / clinical relevance:</a:t>
            </a:r>
          </a:p>
          <a:p>
            <a:r>
              <a:rPr lang="en-CA" sz="2400" dirty="0"/>
              <a:t>Demonstrates personalized dosimetry can start at preclinical stages</a:t>
            </a:r>
          </a:p>
        </p:txBody>
      </p:sp>
      <p:sp>
        <p:nvSpPr>
          <p:cNvPr id="2" name="Text Placeholder 1">
            <a:extLst>
              <a:ext uri="{FF2B5EF4-FFF2-40B4-BE49-F238E27FC236}">
                <a16:creationId xmlns:a16="http://schemas.microsoft.com/office/drawing/2014/main" id="{23D2DCEC-161F-666A-9436-0CF54B00896A}"/>
              </a:ext>
            </a:extLst>
          </p:cNvPr>
          <p:cNvSpPr>
            <a:spLocks noGrp="1"/>
          </p:cNvSpPr>
          <p:nvPr>
            <p:ph type="body" sz="quarter" idx="21"/>
          </p:nvPr>
        </p:nvSpPr>
        <p:spPr/>
        <p:txBody>
          <a:bodyPr/>
          <a:lstStyle/>
          <a:p>
            <a:r>
              <a:rPr lang="en-CA" sz="2800" dirty="0"/>
              <a:t>Summary</a:t>
            </a:r>
          </a:p>
        </p:txBody>
      </p:sp>
      <p:sp>
        <p:nvSpPr>
          <p:cNvPr id="3" name="Title 3">
            <a:extLst>
              <a:ext uri="{FF2B5EF4-FFF2-40B4-BE49-F238E27FC236}">
                <a16:creationId xmlns:a16="http://schemas.microsoft.com/office/drawing/2014/main" id="{71A3CFE0-7046-506A-28A6-E9C2A7F94A7F}"/>
              </a:ext>
            </a:extLst>
          </p:cNvPr>
          <p:cNvSpPr txBox="1">
            <a:spLocks/>
          </p:cNvSpPr>
          <p:nvPr/>
        </p:nvSpPr>
        <p:spPr>
          <a:xfrm>
            <a:off x="8885742" y="29080"/>
            <a:ext cx="3277212" cy="334537"/>
          </a:xfrm>
          <a:prstGeom prst="rect">
            <a:avLst/>
          </a:prstGeom>
        </p:spPr>
        <p:txBody>
          <a:bodyPr>
            <a:normAutofit fontScale="97500"/>
          </a:bodyPr>
          <a:lstStyle>
            <a:lvl1pPr algn="l" defTabSz="914400" rtl="0" eaLnBrk="1" latinLnBrk="0" hangingPunct="1">
              <a:lnSpc>
                <a:spcPct val="90000"/>
              </a:lnSpc>
              <a:spcBef>
                <a:spcPct val="0"/>
              </a:spcBef>
              <a:buNone/>
              <a:defRPr sz="2800" b="1" i="0" kern="1200">
                <a:solidFill>
                  <a:srgbClr val="00B0F0"/>
                </a:solidFill>
                <a:latin typeface="Arial" charset="0"/>
                <a:ea typeface="Arial" charset="0"/>
                <a:cs typeface="Arial" charset="0"/>
              </a:defRPr>
            </a:lvl1pPr>
          </a:lstStyle>
          <a:p>
            <a:pPr algn="r"/>
            <a:r>
              <a:rPr lang="en-US" sz="1600" dirty="0"/>
              <a:t>Conclusions</a:t>
            </a:r>
          </a:p>
        </p:txBody>
      </p:sp>
      <p:pic>
        <p:nvPicPr>
          <p:cNvPr id="4" name="Graphic 3">
            <a:extLst>
              <a:ext uri="{FF2B5EF4-FFF2-40B4-BE49-F238E27FC236}">
                <a16:creationId xmlns:a16="http://schemas.microsoft.com/office/drawing/2014/main" id="{4C3D5081-1B33-812C-640B-0A0EC0BE84C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3484"/>
          <a:stretch/>
        </p:blipFill>
        <p:spPr>
          <a:xfrm>
            <a:off x="8877208" y="861489"/>
            <a:ext cx="2671854" cy="5815534"/>
          </a:xfrm>
          <a:prstGeom prst="rect">
            <a:avLst/>
          </a:prstGeom>
        </p:spPr>
      </p:pic>
    </p:spTree>
    <p:extLst>
      <p:ext uri="{BB962C8B-B14F-4D97-AF65-F5344CB8AC3E}">
        <p14:creationId xmlns:p14="http://schemas.microsoft.com/office/powerpoint/2010/main" val="158518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82D23-EDE7-964B-9EFA-21A48A784DFC}"/>
              </a:ext>
            </a:extLst>
          </p:cNvPr>
          <p:cNvSpPr>
            <a:spLocks noGrp="1"/>
          </p:cNvSpPr>
          <p:nvPr>
            <p:ph type="body" sz="quarter" idx="21"/>
          </p:nvPr>
        </p:nvSpPr>
        <p:spPr/>
        <p:txBody>
          <a:bodyPr/>
          <a:lstStyle/>
          <a:p>
            <a:r>
              <a:rPr lang="en-US" sz="2800" dirty="0"/>
              <a:t>Acknowledgements</a:t>
            </a:r>
          </a:p>
        </p:txBody>
      </p:sp>
      <p:sp>
        <p:nvSpPr>
          <p:cNvPr id="5" name="Text Placeholder 4">
            <a:extLst>
              <a:ext uri="{FF2B5EF4-FFF2-40B4-BE49-F238E27FC236}">
                <a16:creationId xmlns:a16="http://schemas.microsoft.com/office/drawing/2014/main" id="{DAA1DF63-3F74-E945-A5D2-4E6F0E7059D3}"/>
              </a:ext>
            </a:extLst>
          </p:cNvPr>
          <p:cNvSpPr>
            <a:spLocks noGrp="1"/>
          </p:cNvSpPr>
          <p:nvPr>
            <p:ph type="body" sz="quarter" idx="28"/>
          </p:nvPr>
        </p:nvSpPr>
        <p:spPr>
          <a:xfrm>
            <a:off x="810132" y="1233340"/>
            <a:ext cx="10543668" cy="3684100"/>
          </a:xfrm>
        </p:spPr>
        <p:txBody>
          <a:bodyPr numCol="2"/>
          <a:lstStyle/>
          <a:p>
            <a:pPr>
              <a:lnSpc>
                <a:spcPct val="110000"/>
              </a:lnSpc>
            </a:pPr>
            <a:endParaRPr lang="en-US" sz="2400" dirty="0"/>
          </a:p>
          <a:p>
            <a:pPr>
              <a:lnSpc>
                <a:spcPct val="110000"/>
              </a:lnSpc>
            </a:pPr>
            <a:r>
              <a:rPr lang="en-US" sz="2400" dirty="0"/>
              <a:t>Luke Wharton</a:t>
            </a:r>
          </a:p>
          <a:p>
            <a:pPr>
              <a:lnSpc>
                <a:spcPct val="110000"/>
              </a:lnSpc>
            </a:pPr>
            <a:r>
              <a:rPr lang="en-US" sz="2400" dirty="0"/>
              <a:t>Aidan Ingham</a:t>
            </a:r>
          </a:p>
          <a:p>
            <a:pPr>
              <a:lnSpc>
                <a:spcPct val="110000"/>
              </a:lnSpc>
            </a:pPr>
            <a:r>
              <a:rPr lang="en-US" sz="2400" dirty="0"/>
              <a:t>Ana Paulina Morales Oliver </a:t>
            </a:r>
          </a:p>
          <a:p>
            <a:pPr>
              <a:lnSpc>
                <a:spcPct val="110000"/>
              </a:lnSpc>
            </a:pPr>
            <a:r>
              <a:rPr lang="en-US" sz="2400" dirty="0"/>
              <a:t>Peter Kunz</a:t>
            </a:r>
          </a:p>
          <a:p>
            <a:pPr>
              <a:lnSpc>
                <a:spcPct val="110000"/>
              </a:lnSpc>
            </a:pPr>
            <a:r>
              <a:rPr lang="en-US" sz="2400" dirty="0"/>
              <a:t>Valery Radchenko</a:t>
            </a:r>
          </a:p>
          <a:p>
            <a:pPr>
              <a:lnSpc>
                <a:spcPct val="110000"/>
              </a:lnSpc>
            </a:pPr>
            <a:r>
              <a:rPr lang="en-US" sz="2400" dirty="0"/>
              <a:t>Hua Yang</a:t>
            </a:r>
          </a:p>
          <a:p>
            <a:pPr>
              <a:lnSpc>
                <a:spcPct val="110000"/>
              </a:lnSpc>
            </a:pPr>
            <a:r>
              <a:rPr lang="en-US" sz="2400" dirty="0"/>
              <a:t>Paul Schaffer</a:t>
            </a:r>
          </a:p>
          <a:p>
            <a:pPr>
              <a:lnSpc>
                <a:spcPct val="110000"/>
              </a:lnSpc>
            </a:pPr>
            <a:endParaRPr lang="en-US" sz="2400" dirty="0"/>
          </a:p>
          <a:p>
            <a:pPr>
              <a:lnSpc>
                <a:spcPct val="110000"/>
              </a:lnSpc>
            </a:pPr>
            <a:endParaRPr lang="en-US" sz="2400" dirty="0"/>
          </a:p>
          <a:p>
            <a:pPr marL="0" indent="0">
              <a:lnSpc>
                <a:spcPct val="110000"/>
              </a:lnSpc>
              <a:buNone/>
            </a:pPr>
            <a:endParaRPr lang="en-US" sz="2400" b="1" dirty="0"/>
          </a:p>
          <a:p>
            <a:pPr>
              <a:lnSpc>
                <a:spcPct val="110000"/>
              </a:lnSpc>
            </a:pPr>
            <a:r>
              <a:rPr lang="en-US" sz="2400" dirty="0"/>
              <a:t>Cristina Rodríguez-Rodríguez</a:t>
            </a:r>
          </a:p>
          <a:p>
            <a:pPr>
              <a:lnSpc>
                <a:spcPct val="110000"/>
              </a:lnSpc>
            </a:pPr>
            <a:r>
              <a:rPr lang="en-US" sz="2400" dirty="0" err="1"/>
              <a:t>Sathiya</a:t>
            </a:r>
            <a:r>
              <a:rPr lang="en-US" sz="2400" dirty="0"/>
              <a:t> Sekar </a:t>
            </a:r>
          </a:p>
          <a:p>
            <a:pPr>
              <a:lnSpc>
                <a:spcPct val="110000"/>
              </a:lnSpc>
            </a:pPr>
            <a:r>
              <a:rPr lang="en-US" sz="2400" dirty="0"/>
              <a:t>Maryam Osooly</a:t>
            </a:r>
          </a:p>
          <a:p>
            <a:pPr>
              <a:lnSpc>
                <a:spcPct val="110000"/>
              </a:lnSpc>
            </a:pPr>
            <a:endParaRPr lang="en-US" sz="2400" dirty="0"/>
          </a:p>
          <a:p>
            <a:pPr>
              <a:lnSpc>
                <a:spcPct val="110000"/>
              </a:lnSpc>
            </a:pPr>
            <a:endParaRPr lang="en-US" sz="2400" dirty="0"/>
          </a:p>
          <a:p>
            <a:pPr>
              <a:lnSpc>
                <a:spcPct val="110000"/>
              </a:lnSpc>
            </a:pPr>
            <a:r>
              <a:rPr lang="en-US" sz="2400" dirty="0"/>
              <a:t>Arman Rahmim</a:t>
            </a:r>
          </a:p>
          <a:p>
            <a:pPr>
              <a:lnSpc>
                <a:spcPct val="110000"/>
              </a:lnSpc>
            </a:pPr>
            <a:r>
              <a:rPr lang="en-US" sz="2400" dirty="0"/>
              <a:t>Carlos Uribe</a:t>
            </a:r>
          </a:p>
          <a:p>
            <a:pPr>
              <a:lnSpc>
                <a:spcPct val="110000"/>
              </a:lnSpc>
            </a:pPr>
            <a:r>
              <a:rPr lang="en-US" sz="2400" dirty="0"/>
              <a:t>Helen Merkens</a:t>
            </a:r>
          </a:p>
          <a:p>
            <a:endParaRPr lang="en-US" sz="2400" dirty="0"/>
          </a:p>
        </p:txBody>
      </p:sp>
      <p:pic>
        <p:nvPicPr>
          <p:cNvPr id="4" name="Picture 4">
            <a:extLst>
              <a:ext uri="{FF2B5EF4-FFF2-40B4-BE49-F238E27FC236}">
                <a16:creationId xmlns:a16="http://schemas.microsoft.com/office/drawing/2014/main" id="{2DF56FC3-EC40-1826-333D-8F947DEB0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98779"/>
            <a:ext cx="3477736" cy="7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CCRC">
            <a:extLst>
              <a:ext uri="{FF2B5EF4-FFF2-40B4-BE49-F238E27FC236}">
                <a16:creationId xmlns:a16="http://schemas.microsoft.com/office/drawing/2014/main" id="{C5F42657-FF33-87B5-089C-BDCE1AF105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853"/>
          <a:stretch/>
        </p:blipFill>
        <p:spPr bwMode="auto">
          <a:xfrm>
            <a:off x="6096000" y="3577114"/>
            <a:ext cx="1519238" cy="760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53E5B9B-963D-A1FB-9942-5F4F9F6611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132" y="998779"/>
            <a:ext cx="2493785" cy="45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797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61743" y="1558913"/>
            <a:ext cx="3938833" cy="2861737"/>
          </a:xfrm>
        </p:spPr>
        <p:txBody>
          <a:bodyPr anchor="ctr"/>
          <a:lstStyle/>
          <a:p>
            <a:r>
              <a:rPr lang="en-US" dirty="0"/>
              <a:t>Thank you</a:t>
            </a:r>
            <a:br>
              <a:rPr lang="en-US" dirty="0"/>
            </a:br>
            <a:r>
              <a:rPr lang="en-US" dirty="0">
                <a:solidFill>
                  <a:srgbClr val="00B0F0"/>
                </a:solidFill>
              </a:rPr>
              <a:t>Merci</a:t>
            </a:r>
            <a:endParaRPr lang="en-US" dirty="0"/>
          </a:p>
        </p:txBody>
      </p:sp>
      <p:sp>
        <p:nvSpPr>
          <p:cNvPr id="15" name="Text Placeholder 2">
            <a:extLst>
              <a:ext uri="{FF2B5EF4-FFF2-40B4-BE49-F238E27FC236}">
                <a16:creationId xmlns:a16="http://schemas.microsoft.com/office/drawing/2014/main" id="{6A81F3F4-2B9A-656C-434B-47F32761165E}"/>
              </a:ext>
            </a:extLst>
          </p:cNvPr>
          <p:cNvSpPr txBox="1">
            <a:spLocks/>
          </p:cNvSpPr>
          <p:nvPr/>
        </p:nvSpPr>
        <p:spPr>
          <a:xfrm>
            <a:off x="661743" y="4607176"/>
            <a:ext cx="3938587" cy="781188"/>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18" name="Text Placeholder 17">
            <a:extLst>
              <a:ext uri="{FF2B5EF4-FFF2-40B4-BE49-F238E27FC236}">
                <a16:creationId xmlns:a16="http://schemas.microsoft.com/office/drawing/2014/main" id="{1A2B3009-A53B-C7A8-766C-FFDC44EE7254}"/>
              </a:ext>
            </a:extLst>
          </p:cNvPr>
          <p:cNvSpPr>
            <a:spLocks noGrp="1"/>
          </p:cNvSpPr>
          <p:nvPr>
            <p:ph type="body" sz="quarter" idx="11"/>
          </p:nvPr>
        </p:nvSpPr>
        <p:spPr>
          <a:xfrm>
            <a:off x="661743" y="4924467"/>
            <a:ext cx="3938587" cy="374620"/>
          </a:xfrm>
        </p:spPr>
        <p:txBody>
          <a:bodyPr/>
          <a:lstStyle/>
          <a:p>
            <a:r>
              <a:rPr lang="en-US" dirty="0"/>
              <a:t>Helena Koniar</a:t>
            </a:r>
          </a:p>
          <a:p>
            <a:endParaRPr lang="en-US" dirty="0"/>
          </a:p>
        </p:txBody>
      </p:sp>
      <p:sp>
        <p:nvSpPr>
          <p:cNvPr id="20" name="Text Placeholder 19">
            <a:extLst>
              <a:ext uri="{FF2B5EF4-FFF2-40B4-BE49-F238E27FC236}">
                <a16:creationId xmlns:a16="http://schemas.microsoft.com/office/drawing/2014/main" id="{CEA9DE3A-3D24-7DC1-A735-9B11BC76FD0E}"/>
              </a:ext>
            </a:extLst>
          </p:cNvPr>
          <p:cNvSpPr>
            <a:spLocks noGrp="1"/>
          </p:cNvSpPr>
          <p:nvPr>
            <p:ph type="body" sz="quarter" idx="10"/>
          </p:nvPr>
        </p:nvSpPr>
        <p:spPr>
          <a:xfrm>
            <a:off x="661495" y="5294175"/>
            <a:ext cx="4462048" cy="903808"/>
          </a:xfrm>
        </p:spPr>
        <p:txBody>
          <a:bodyPr anchor="t"/>
          <a:lstStyle/>
          <a:p>
            <a:pPr>
              <a:lnSpc>
                <a:spcPct val="100000"/>
              </a:lnSpc>
            </a:pPr>
            <a:r>
              <a:rPr lang="en-US" dirty="0"/>
              <a:t>PhD, Medical Physics</a:t>
            </a:r>
          </a:p>
          <a:p>
            <a:pPr>
              <a:lnSpc>
                <a:spcPct val="100000"/>
              </a:lnSpc>
            </a:pPr>
            <a:r>
              <a:rPr lang="en-US" dirty="0"/>
              <a:t>Life Sciences Division, TRIUMF</a:t>
            </a:r>
          </a:p>
          <a:p>
            <a:pPr>
              <a:lnSpc>
                <a:spcPct val="100000"/>
              </a:lnSpc>
            </a:pPr>
            <a:r>
              <a:rPr lang="en-US" dirty="0"/>
              <a:t>Dept. of Physics and Astronomy, UBC</a:t>
            </a:r>
          </a:p>
          <a:p>
            <a:pPr>
              <a:lnSpc>
                <a:spcPct val="100000"/>
              </a:lnSpc>
            </a:pPr>
            <a:endParaRPr lang="en-US" dirty="0"/>
          </a:p>
        </p:txBody>
      </p:sp>
      <p:pic>
        <p:nvPicPr>
          <p:cNvPr id="2" name="Picture 1">
            <a:extLst>
              <a:ext uri="{FF2B5EF4-FFF2-40B4-BE49-F238E27FC236}">
                <a16:creationId xmlns:a16="http://schemas.microsoft.com/office/drawing/2014/main" id="{38102F16-4309-242D-8D89-5EC0FD3EA39A}"/>
              </a:ext>
            </a:extLst>
          </p:cNvPr>
          <p:cNvPicPr>
            <a:picLocks noChangeAspect="1"/>
          </p:cNvPicPr>
          <p:nvPr/>
        </p:nvPicPr>
        <p:blipFill>
          <a:blip r:embed="rId3"/>
          <a:stretch>
            <a:fillRect/>
          </a:stretch>
        </p:blipFill>
        <p:spPr>
          <a:xfrm>
            <a:off x="2356160" y="67689"/>
            <a:ext cx="549752" cy="617699"/>
          </a:xfrm>
          <a:prstGeom prst="rect">
            <a:avLst/>
          </a:prstGeom>
        </p:spPr>
      </p:pic>
      <p:pic>
        <p:nvPicPr>
          <p:cNvPr id="3" name="Picture 2">
            <a:extLst>
              <a:ext uri="{FF2B5EF4-FFF2-40B4-BE49-F238E27FC236}">
                <a16:creationId xmlns:a16="http://schemas.microsoft.com/office/drawing/2014/main" id="{7AB4EA52-6D86-98AE-86AF-A0F7DC61352D}"/>
              </a:ext>
            </a:extLst>
          </p:cNvPr>
          <p:cNvPicPr>
            <a:picLocks noChangeAspect="1"/>
          </p:cNvPicPr>
          <p:nvPr/>
        </p:nvPicPr>
        <p:blipFill>
          <a:blip r:embed="rId4"/>
          <a:stretch>
            <a:fillRect/>
          </a:stretch>
        </p:blipFill>
        <p:spPr>
          <a:xfrm>
            <a:off x="3115159" y="0"/>
            <a:ext cx="1606929" cy="688301"/>
          </a:xfrm>
          <a:prstGeom prst="rect">
            <a:avLst/>
          </a:prstGeom>
        </p:spPr>
      </p:pic>
      <p:pic>
        <p:nvPicPr>
          <p:cNvPr id="6" name="Picture 4">
            <a:extLst>
              <a:ext uri="{FF2B5EF4-FFF2-40B4-BE49-F238E27FC236}">
                <a16:creationId xmlns:a16="http://schemas.microsoft.com/office/drawing/2014/main" id="{D51DD158-BDA6-E403-9167-7D2633D6B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71914"/>
            <a:ext cx="3477736"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359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82D23-EDE7-964B-9EFA-21A48A784DFC}"/>
              </a:ext>
            </a:extLst>
          </p:cNvPr>
          <p:cNvSpPr>
            <a:spLocks noGrp="1"/>
          </p:cNvSpPr>
          <p:nvPr>
            <p:ph type="body" sz="quarter" idx="21"/>
          </p:nvPr>
        </p:nvSpPr>
        <p:spPr/>
        <p:txBody>
          <a:bodyPr/>
          <a:lstStyle/>
          <a:p>
            <a:r>
              <a:rPr lang="en-US" sz="2800" dirty="0"/>
              <a:t>Targeted Alpha Therapy with Actinium-225 (</a:t>
            </a:r>
            <a:r>
              <a:rPr lang="en-US" sz="2800" baseline="30000" dirty="0"/>
              <a:t>225</a:t>
            </a:r>
            <a:r>
              <a:rPr lang="en-US" sz="2800" dirty="0"/>
              <a:t>Ac)</a:t>
            </a:r>
          </a:p>
        </p:txBody>
      </p:sp>
      <p:pic>
        <p:nvPicPr>
          <p:cNvPr id="17" name="Picture 2" descr="Diagram, timeline&#10;&#10;Description automatically generated">
            <a:extLst>
              <a:ext uri="{FF2B5EF4-FFF2-40B4-BE49-F238E27FC236}">
                <a16:creationId xmlns:a16="http://schemas.microsoft.com/office/drawing/2014/main" id="{EBA3BFE4-0F75-FD4E-DDD9-E73CABE24F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98"/>
          <a:stretch/>
        </p:blipFill>
        <p:spPr bwMode="auto">
          <a:xfrm>
            <a:off x="75978" y="1166554"/>
            <a:ext cx="5017527" cy="2917697"/>
          </a:xfrm>
          <a:prstGeom prst="rect">
            <a:avLst/>
          </a:prstGeom>
          <a:solidFill>
            <a:srgbClr val="FFFFFF"/>
          </a:solidFill>
        </p:spPr>
      </p:pic>
      <p:sp>
        <p:nvSpPr>
          <p:cNvPr id="18" name="Rectangle 17">
            <a:extLst>
              <a:ext uri="{FF2B5EF4-FFF2-40B4-BE49-F238E27FC236}">
                <a16:creationId xmlns:a16="http://schemas.microsoft.com/office/drawing/2014/main" id="{AC9A8A64-6F10-39B3-760C-F590486E109B}"/>
              </a:ext>
            </a:extLst>
          </p:cNvPr>
          <p:cNvSpPr/>
          <p:nvPr/>
        </p:nvSpPr>
        <p:spPr>
          <a:xfrm>
            <a:off x="75978" y="4231002"/>
            <a:ext cx="5017527" cy="369332"/>
          </a:xfrm>
          <a:prstGeom prst="rect">
            <a:avLst/>
          </a:prstGeom>
        </p:spPr>
        <p:txBody>
          <a:bodyPr wrap="square">
            <a:spAutoFit/>
          </a:bodyPr>
          <a:lstStyle/>
          <a:p>
            <a:pPr algn="ctr"/>
            <a:r>
              <a:rPr lang="en-US" baseline="30000" dirty="0">
                <a:solidFill>
                  <a:srgbClr val="00B0F0"/>
                </a:solidFill>
              </a:rPr>
              <a:t>68</a:t>
            </a:r>
            <a:r>
              <a:rPr lang="en-US" dirty="0">
                <a:solidFill>
                  <a:srgbClr val="00B0F0"/>
                </a:solidFill>
              </a:rPr>
              <a:t>Ga-PSMA PET/CT scans of patient</a:t>
            </a:r>
          </a:p>
        </p:txBody>
      </p:sp>
      <p:sp>
        <p:nvSpPr>
          <p:cNvPr id="19" name="Rectangle 18">
            <a:extLst>
              <a:ext uri="{FF2B5EF4-FFF2-40B4-BE49-F238E27FC236}">
                <a16:creationId xmlns:a16="http://schemas.microsoft.com/office/drawing/2014/main" id="{35DAB3D4-ADAE-7518-0424-68974E3C72B2}"/>
              </a:ext>
            </a:extLst>
          </p:cNvPr>
          <p:cNvSpPr/>
          <p:nvPr/>
        </p:nvSpPr>
        <p:spPr>
          <a:xfrm>
            <a:off x="75977" y="4638369"/>
            <a:ext cx="5017527" cy="307777"/>
          </a:xfrm>
          <a:prstGeom prst="rect">
            <a:avLst/>
          </a:prstGeom>
        </p:spPr>
        <p:txBody>
          <a:bodyPr wrap="square">
            <a:spAutoFit/>
          </a:bodyPr>
          <a:lstStyle/>
          <a:p>
            <a:pPr algn="ctr"/>
            <a:r>
              <a:rPr lang="en-US" sz="1400" dirty="0" err="1"/>
              <a:t>Kratochwil</a:t>
            </a:r>
            <a:r>
              <a:rPr lang="en-US" sz="1400" dirty="0"/>
              <a:t>, et al. </a:t>
            </a:r>
            <a:r>
              <a:rPr lang="en-US" sz="1400" i="1" dirty="0"/>
              <a:t>J </a:t>
            </a:r>
            <a:r>
              <a:rPr lang="en-US" sz="1400" i="1" dirty="0" err="1"/>
              <a:t>Nucl</a:t>
            </a:r>
            <a:r>
              <a:rPr lang="en-US" sz="1400" i="1" dirty="0"/>
              <a:t> Med</a:t>
            </a:r>
            <a:r>
              <a:rPr lang="en-US" sz="1400" dirty="0"/>
              <a:t>. 2016; 57: 1941-1944.</a:t>
            </a:r>
            <a:r>
              <a:rPr lang="en-CA" sz="1400" dirty="0"/>
              <a:t> </a:t>
            </a:r>
            <a:endParaRPr lang="en-CA" sz="1400" dirty="0">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FBE1CB4B-E102-481E-B9B6-A59444067DC3}"/>
              </a:ext>
            </a:extLst>
          </p:cNvPr>
          <p:cNvSpPr txBox="1"/>
          <p:nvPr/>
        </p:nvSpPr>
        <p:spPr>
          <a:xfrm>
            <a:off x="357673" y="5250325"/>
            <a:ext cx="11476653" cy="1003544"/>
          </a:xfrm>
          <a:prstGeom prst="rect">
            <a:avLst/>
          </a:prstGeom>
          <a:noFill/>
        </p:spPr>
        <p:txBody>
          <a:bodyPr wrap="square">
            <a:spAutoFit/>
          </a:bodyPr>
          <a:lstStyle/>
          <a:p>
            <a:pPr algn="ctr">
              <a:lnSpc>
                <a:spcPct val="110000"/>
              </a:lnSpc>
            </a:pPr>
            <a:r>
              <a:rPr lang="en-US" sz="2800" dirty="0"/>
              <a:t>Therapeutic potential is strong, but dosimetry considerations remain limited and currently rely on surrogate imageable isotopes</a:t>
            </a:r>
          </a:p>
        </p:txBody>
      </p:sp>
      <p:pic>
        <p:nvPicPr>
          <p:cNvPr id="21" name="Picture 20" descr="A group of people's faces&#10;&#10;Description automatically generated with low confidence">
            <a:extLst>
              <a:ext uri="{FF2B5EF4-FFF2-40B4-BE49-F238E27FC236}">
                <a16:creationId xmlns:a16="http://schemas.microsoft.com/office/drawing/2014/main" id="{0885D81A-6F17-D0E0-D294-F587F336DF53}"/>
              </a:ext>
            </a:extLst>
          </p:cNvPr>
          <p:cNvPicPr>
            <a:picLocks noChangeAspect="1"/>
          </p:cNvPicPr>
          <p:nvPr/>
        </p:nvPicPr>
        <p:blipFill rotWithShape="1">
          <a:blip r:embed="rId4"/>
          <a:srcRect t="23711"/>
          <a:stretch/>
        </p:blipFill>
        <p:spPr>
          <a:xfrm>
            <a:off x="5221407" y="1126665"/>
            <a:ext cx="6988791" cy="2917696"/>
          </a:xfrm>
          <a:prstGeom prst="rect">
            <a:avLst/>
          </a:prstGeom>
        </p:spPr>
      </p:pic>
      <p:sp>
        <p:nvSpPr>
          <p:cNvPr id="22" name="Rectangle 21">
            <a:extLst>
              <a:ext uri="{FF2B5EF4-FFF2-40B4-BE49-F238E27FC236}">
                <a16:creationId xmlns:a16="http://schemas.microsoft.com/office/drawing/2014/main" id="{6C69B7A9-5DC2-8E30-2977-D7484F6EB657}"/>
              </a:ext>
            </a:extLst>
          </p:cNvPr>
          <p:cNvSpPr/>
          <p:nvPr/>
        </p:nvSpPr>
        <p:spPr>
          <a:xfrm>
            <a:off x="5319381" y="4231002"/>
            <a:ext cx="6796641" cy="369332"/>
          </a:xfrm>
          <a:prstGeom prst="rect">
            <a:avLst/>
          </a:prstGeom>
        </p:spPr>
        <p:txBody>
          <a:bodyPr wrap="square">
            <a:spAutoFit/>
          </a:bodyPr>
          <a:lstStyle/>
          <a:p>
            <a:pPr algn="ctr"/>
            <a:r>
              <a:rPr lang="en-US" baseline="30000" dirty="0">
                <a:solidFill>
                  <a:srgbClr val="00B0F0"/>
                </a:solidFill>
              </a:rPr>
              <a:t>68</a:t>
            </a:r>
            <a:r>
              <a:rPr lang="en-US" dirty="0">
                <a:solidFill>
                  <a:srgbClr val="00B0F0"/>
                </a:solidFill>
              </a:rPr>
              <a:t>Ga-DOTANOC PET/CT scans of patient</a:t>
            </a:r>
          </a:p>
        </p:txBody>
      </p:sp>
      <p:sp>
        <p:nvSpPr>
          <p:cNvPr id="23" name="Rectangle 22">
            <a:extLst>
              <a:ext uri="{FF2B5EF4-FFF2-40B4-BE49-F238E27FC236}">
                <a16:creationId xmlns:a16="http://schemas.microsoft.com/office/drawing/2014/main" id="{0B113A2D-9C2A-7282-2F21-06AFDDEE345C}"/>
              </a:ext>
            </a:extLst>
          </p:cNvPr>
          <p:cNvSpPr/>
          <p:nvPr/>
        </p:nvSpPr>
        <p:spPr>
          <a:xfrm>
            <a:off x="5319380" y="4638369"/>
            <a:ext cx="6796641" cy="307777"/>
          </a:xfrm>
          <a:prstGeom prst="rect">
            <a:avLst/>
          </a:prstGeom>
        </p:spPr>
        <p:txBody>
          <a:bodyPr wrap="square">
            <a:spAutoFit/>
          </a:bodyPr>
          <a:lstStyle/>
          <a:p>
            <a:pPr algn="ctr"/>
            <a:r>
              <a:rPr lang="en-US" sz="1400" dirty="0" err="1"/>
              <a:t>Ballal</a:t>
            </a:r>
            <a:r>
              <a:rPr lang="en-US" sz="1400" dirty="0"/>
              <a:t>, et al. </a:t>
            </a:r>
            <a:r>
              <a:rPr lang="en-US" sz="1400" i="1" dirty="0"/>
              <a:t>J </a:t>
            </a:r>
            <a:r>
              <a:rPr lang="en-US" sz="1400" i="1" dirty="0" err="1"/>
              <a:t>Nucl</a:t>
            </a:r>
            <a:r>
              <a:rPr lang="en-US" sz="1400" i="1" dirty="0"/>
              <a:t> Med</a:t>
            </a:r>
            <a:r>
              <a:rPr lang="en-US" sz="1400" dirty="0"/>
              <a:t>. 2023, 64: 211-218.</a:t>
            </a:r>
            <a:r>
              <a:rPr lang="en-CA" sz="1400" dirty="0"/>
              <a:t> </a:t>
            </a:r>
            <a:endParaRPr lang="en-CA" sz="1400" dirty="0">
              <a:latin typeface="Times New Roman" panose="02020603050405020304" pitchFamily="18" charset="0"/>
              <a:ea typeface="Times New Roman" panose="02020603050405020304" pitchFamily="18" charset="0"/>
            </a:endParaRPr>
          </a:p>
        </p:txBody>
      </p:sp>
      <p:sp>
        <p:nvSpPr>
          <p:cNvPr id="24" name="Title 3">
            <a:extLst>
              <a:ext uri="{FF2B5EF4-FFF2-40B4-BE49-F238E27FC236}">
                <a16:creationId xmlns:a16="http://schemas.microsoft.com/office/drawing/2014/main" id="{03F0BE18-A120-066C-8EEF-0AA0848393A0}"/>
              </a:ext>
            </a:extLst>
          </p:cNvPr>
          <p:cNvSpPr txBox="1">
            <a:spLocks/>
          </p:cNvSpPr>
          <p:nvPr/>
        </p:nvSpPr>
        <p:spPr>
          <a:xfrm>
            <a:off x="8885742" y="29080"/>
            <a:ext cx="3277212" cy="334537"/>
          </a:xfrm>
          <a:prstGeom prst="rect">
            <a:avLst/>
          </a:prstGeom>
        </p:spPr>
        <p:txBody>
          <a:bodyPr>
            <a:normAutofit fontScale="97500"/>
          </a:bodyPr>
          <a:lstStyle>
            <a:lvl1pPr algn="l" defTabSz="914400" rtl="0" eaLnBrk="1" latinLnBrk="0" hangingPunct="1">
              <a:lnSpc>
                <a:spcPct val="90000"/>
              </a:lnSpc>
              <a:spcBef>
                <a:spcPct val="0"/>
              </a:spcBef>
              <a:buNone/>
              <a:defRPr sz="2800" b="1" i="0" kern="1200">
                <a:solidFill>
                  <a:srgbClr val="00B0F0"/>
                </a:solidFill>
                <a:latin typeface="Arial" charset="0"/>
                <a:ea typeface="Arial" charset="0"/>
                <a:cs typeface="Arial" charset="0"/>
              </a:defRPr>
            </a:lvl1pPr>
          </a:lstStyle>
          <a:p>
            <a:pPr algn="r"/>
            <a:r>
              <a:rPr lang="en-US" sz="1600" dirty="0"/>
              <a:t>Background</a:t>
            </a:r>
          </a:p>
        </p:txBody>
      </p:sp>
    </p:spTree>
    <p:extLst>
      <p:ext uri="{BB962C8B-B14F-4D97-AF65-F5344CB8AC3E}">
        <p14:creationId xmlns:p14="http://schemas.microsoft.com/office/powerpoint/2010/main" val="2669883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5A775-B25E-17DC-4101-563075988C44}"/>
              </a:ext>
            </a:extLst>
          </p:cNvPr>
          <p:cNvSpPr>
            <a:spLocks noGrp="1"/>
          </p:cNvSpPr>
          <p:nvPr>
            <p:ph type="title"/>
          </p:nvPr>
        </p:nvSpPr>
        <p:spPr/>
        <p:txBody>
          <a:bodyPr/>
          <a:lstStyle/>
          <a:p>
            <a:r>
              <a:rPr lang="en-US" dirty="0"/>
              <a:t>Physical Properties of </a:t>
            </a:r>
            <a:r>
              <a:rPr lang="en-US" baseline="30000" dirty="0"/>
              <a:t>225</a:t>
            </a:r>
            <a:r>
              <a:rPr lang="en-US" dirty="0"/>
              <a:t>Ac</a:t>
            </a:r>
          </a:p>
        </p:txBody>
      </p:sp>
      <p:pic>
        <p:nvPicPr>
          <p:cNvPr id="6" name="Graphic 78">
            <a:extLst>
              <a:ext uri="{FF2B5EF4-FFF2-40B4-BE49-F238E27FC236}">
                <a16:creationId xmlns:a16="http://schemas.microsoft.com/office/drawing/2014/main" id="{9C5AEB55-DB7D-4DEE-A28B-3F622D053910}"/>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376" t="-298" r="709" b="50298"/>
          <a:stretch/>
        </p:blipFill>
        <p:spPr>
          <a:xfrm>
            <a:off x="681472" y="1987609"/>
            <a:ext cx="10611045" cy="3277567"/>
          </a:xfrm>
          <a:prstGeom prst="rect">
            <a:avLst/>
          </a:prstGeom>
        </p:spPr>
      </p:pic>
      <p:sp>
        <p:nvSpPr>
          <p:cNvPr id="4" name="TextBox 3">
            <a:extLst>
              <a:ext uri="{FF2B5EF4-FFF2-40B4-BE49-F238E27FC236}">
                <a16:creationId xmlns:a16="http://schemas.microsoft.com/office/drawing/2014/main" id="{18054DC7-6B0D-08A1-E07F-A8D91E5A44CE}"/>
              </a:ext>
            </a:extLst>
          </p:cNvPr>
          <p:cNvSpPr txBox="1"/>
          <p:nvPr/>
        </p:nvSpPr>
        <p:spPr>
          <a:xfrm>
            <a:off x="899485" y="5129283"/>
            <a:ext cx="10393032"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225</a:t>
            </a:r>
            <a:r>
              <a:rPr kumimoji="0" lang="en-CA"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 decay chain and its physical properties.</a:t>
            </a:r>
          </a:p>
        </p:txBody>
      </p:sp>
      <p:sp>
        <p:nvSpPr>
          <p:cNvPr id="3" name="Title 3">
            <a:extLst>
              <a:ext uri="{FF2B5EF4-FFF2-40B4-BE49-F238E27FC236}">
                <a16:creationId xmlns:a16="http://schemas.microsoft.com/office/drawing/2014/main" id="{68EECBEA-2A4D-2943-B805-B7062875369D}"/>
              </a:ext>
            </a:extLst>
          </p:cNvPr>
          <p:cNvSpPr txBox="1">
            <a:spLocks/>
          </p:cNvSpPr>
          <p:nvPr/>
        </p:nvSpPr>
        <p:spPr>
          <a:xfrm>
            <a:off x="8885742" y="29080"/>
            <a:ext cx="3277212" cy="334537"/>
          </a:xfrm>
          <a:prstGeom prst="rect">
            <a:avLst/>
          </a:prstGeom>
        </p:spPr>
        <p:txBody>
          <a:bodyPr>
            <a:normAutofit fontScale="97500"/>
          </a:bodyPr>
          <a:lstStyle>
            <a:lvl1pPr algn="l" defTabSz="914400" rtl="0" eaLnBrk="1" latinLnBrk="0" hangingPunct="1">
              <a:lnSpc>
                <a:spcPct val="90000"/>
              </a:lnSpc>
              <a:spcBef>
                <a:spcPct val="0"/>
              </a:spcBef>
              <a:buNone/>
              <a:defRPr sz="2800" b="1" i="0" kern="1200">
                <a:solidFill>
                  <a:srgbClr val="00B0F0"/>
                </a:solidFill>
                <a:latin typeface="Arial" charset="0"/>
                <a:ea typeface="Arial" charset="0"/>
                <a:cs typeface="Arial" charset="0"/>
              </a:defRPr>
            </a:lvl1pPr>
          </a:lstStyle>
          <a:p>
            <a:pPr algn="r"/>
            <a:r>
              <a:rPr lang="en-US" sz="1600" dirty="0"/>
              <a:t>Background</a:t>
            </a:r>
          </a:p>
        </p:txBody>
      </p:sp>
    </p:spTree>
    <p:extLst>
      <p:ext uri="{BB962C8B-B14F-4D97-AF65-F5344CB8AC3E}">
        <p14:creationId xmlns:p14="http://schemas.microsoft.com/office/powerpoint/2010/main" val="4048555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C663-9C64-D64D-A4ED-4C57A134868F}"/>
              </a:ext>
            </a:extLst>
          </p:cNvPr>
          <p:cNvSpPr>
            <a:spLocks noGrp="1"/>
          </p:cNvSpPr>
          <p:nvPr>
            <p:ph type="title"/>
          </p:nvPr>
        </p:nvSpPr>
        <p:spPr/>
        <p:txBody>
          <a:bodyPr/>
          <a:lstStyle/>
          <a:p>
            <a:r>
              <a:rPr lang="en-CA" dirty="0"/>
              <a:t>Actinium Isotopes</a:t>
            </a:r>
          </a:p>
        </p:txBody>
      </p:sp>
      <p:pic>
        <p:nvPicPr>
          <p:cNvPr id="2050" name="Picture 2">
            <a:extLst>
              <a:ext uri="{FF2B5EF4-FFF2-40B4-BE49-F238E27FC236}">
                <a16:creationId xmlns:a16="http://schemas.microsoft.com/office/drawing/2014/main" id="{FD8097A4-8D89-4420-AFB7-19C380CBD7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88" b="57814"/>
          <a:stretch/>
        </p:blipFill>
        <p:spPr bwMode="auto">
          <a:xfrm>
            <a:off x="681471" y="1854865"/>
            <a:ext cx="10744520" cy="39912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D6DF53D-B682-B384-8C22-400F786279C2}"/>
              </a:ext>
            </a:extLst>
          </p:cNvPr>
          <p:cNvSpPr txBox="1"/>
          <p:nvPr/>
        </p:nvSpPr>
        <p:spPr>
          <a:xfrm>
            <a:off x="5040803" y="5538383"/>
            <a:ext cx="6115986" cy="307777"/>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CA" sz="1400" i="0" u="none" strike="noStrike" kern="1200" cap="none" spc="0" normalizeH="0" baseline="0" noProof="0" dirty="0" err="1">
                <a:ln>
                  <a:noFill/>
                </a:ln>
                <a:solidFill>
                  <a:srgbClr val="00B0F0"/>
                </a:solidFill>
                <a:effectLst/>
                <a:uLnTx/>
                <a:uFillTx/>
                <a:latin typeface="Arial" panose="020B0604020202020204"/>
                <a:ea typeface="+mn-ea"/>
                <a:cs typeface="+mn-cs"/>
              </a:rPr>
              <a:t>Deblonde</a:t>
            </a:r>
            <a:r>
              <a:rPr kumimoji="0" lang="en-CA" sz="1400" i="0" u="none" strike="noStrike" kern="1200" cap="none" spc="0" normalizeH="0" baseline="0" noProof="0" dirty="0">
                <a:ln>
                  <a:noFill/>
                </a:ln>
                <a:solidFill>
                  <a:srgbClr val="00B0F0"/>
                </a:solidFill>
                <a:effectLst/>
                <a:uLnTx/>
                <a:uFillTx/>
                <a:latin typeface="Arial" panose="020B0604020202020204"/>
                <a:ea typeface="+mn-ea"/>
                <a:cs typeface="+mn-cs"/>
              </a:rPr>
              <a:t>, et al. 2021 </a:t>
            </a:r>
            <a:r>
              <a:rPr kumimoji="0" lang="en-CA" sz="1400" i="1" u="none" strike="noStrike" kern="1200" cap="none" spc="0" normalizeH="0" baseline="0" noProof="0" dirty="0">
                <a:ln>
                  <a:noFill/>
                </a:ln>
                <a:solidFill>
                  <a:srgbClr val="00B0F0"/>
                </a:solidFill>
                <a:effectLst/>
                <a:uLnTx/>
                <a:uFillTx/>
                <a:latin typeface="Arial" panose="020B0604020202020204"/>
                <a:ea typeface="+mn-ea"/>
                <a:cs typeface="+mn-cs"/>
              </a:rPr>
              <a:t>Science Advances </a:t>
            </a:r>
            <a:r>
              <a:rPr kumimoji="0" lang="en-CA" sz="1400" i="0" u="none" strike="noStrike" kern="1200" cap="none" spc="0" normalizeH="0" baseline="0" noProof="0" dirty="0">
                <a:ln>
                  <a:noFill/>
                </a:ln>
                <a:solidFill>
                  <a:srgbClr val="00B0F0"/>
                </a:solidFill>
                <a:effectLst/>
                <a:uLnTx/>
                <a:uFillTx/>
                <a:latin typeface="Arial" panose="020B0604020202020204"/>
                <a:ea typeface="+mn-ea"/>
                <a:cs typeface="+mn-cs"/>
              </a:rPr>
              <a:t>7 43</a:t>
            </a:r>
          </a:p>
        </p:txBody>
      </p:sp>
      <p:sp>
        <p:nvSpPr>
          <p:cNvPr id="3" name="Title 3">
            <a:extLst>
              <a:ext uri="{FF2B5EF4-FFF2-40B4-BE49-F238E27FC236}">
                <a16:creationId xmlns:a16="http://schemas.microsoft.com/office/drawing/2014/main" id="{2592E106-EAE5-E287-BFBA-B2440B91A070}"/>
              </a:ext>
            </a:extLst>
          </p:cNvPr>
          <p:cNvSpPr txBox="1">
            <a:spLocks/>
          </p:cNvSpPr>
          <p:nvPr/>
        </p:nvSpPr>
        <p:spPr>
          <a:xfrm>
            <a:off x="8885742" y="29080"/>
            <a:ext cx="3277212" cy="334537"/>
          </a:xfrm>
          <a:prstGeom prst="rect">
            <a:avLst/>
          </a:prstGeom>
        </p:spPr>
        <p:txBody>
          <a:bodyPr>
            <a:normAutofit fontScale="97500"/>
          </a:bodyPr>
          <a:lstStyle>
            <a:lvl1pPr algn="l" defTabSz="914400" rtl="0" eaLnBrk="1" latinLnBrk="0" hangingPunct="1">
              <a:lnSpc>
                <a:spcPct val="90000"/>
              </a:lnSpc>
              <a:spcBef>
                <a:spcPct val="0"/>
              </a:spcBef>
              <a:buNone/>
              <a:defRPr sz="2800" b="1" i="0" kern="1200">
                <a:solidFill>
                  <a:srgbClr val="00B0F0"/>
                </a:solidFill>
                <a:latin typeface="Arial" charset="0"/>
                <a:ea typeface="Arial" charset="0"/>
                <a:cs typeface="Arial" charset="0"/>
              </a:defRPr>
            </a:lvl1pPr>
          </a:lstStyle>
          <a:p>
            <a:pPr algn="r"/>
            <a:r>
              <a:rPr lang="en-US" sz="1600" dirty="0"/>
              <a:t>Background</a:t>
            </a:r>
          </a:p>
        </p:txBody>
      </p:sp>
    </p:spTree>
    <p:extLst>
      <p:ext uri="{BB962C8B-B14F-4D97-AF65-F5344CB8AC3E}">
        <p14:creationId xmlns:p14="http://schemas.microsoft.com/office/powerpoint/2010/main" val="279680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AEF2D71-E8BC-4810-9513-D3FF694936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850" y="1930500"/>
            <a:ext cx="10563256" cy="2924639"/>
          </a:xfrm>
          <a:prstGeom prst="rect">
            <a:avLst/>
          </a:prstGeom>
        </p:spPr>
      </p:pic>
      <p:sp>
        <p:nvSpPr>
          <p:cNvPr id="2" name="Title 1">
            <a:extLst>
              <a:ext uri="{FF2B5EF4-FFF2-40B4-BE49-F238E27FC236}">
                <a16:creationId xmlns:a16="http://schemas.microsoft.com/office/drawing/2014/main" id="{A765A775-B25E-17DC-4101-563075988C44}"/>
              </a:ext>
            </a:extLst>
          </p:cNvPr>
          <p:cNvSpPr>
            <a:spLocks noGrp="1"/>
          </p:cNvSpPr>
          <p:nvPr>
            <p:ph type="title"/>
          </p:nvPr>
        </p:nvSpPr>
        <p:spPr/>
        <p:txBody>
          <a:bodyPr/>
          <a:lstStyle/>
          <a:p>
            <a:r>
              <a:rPr lang="en-US" dirty="0"/>
              <a:t>Physical Properties of </a:t>
            </a:r>
            <a:r>
              <a:rPr lang="en-US" baseline="30000" dirty="0"/>
              <a:t>226</a:t>
            </a:r>
            <a:r>
              <a:rPr lang="en-US" dirty="0"/>
              <a:t>Ac</a:t>
            </a:r>
          </a:p>
        </p:txBody>
      </p:sp>
      <p:sp>
        <p:nvSpPr>
          <p:cNvPr id="4" name="Content Placeholder 4">
            <a:extLst>
              <a:ext uri="{FF2B5EF4-FFF2-40B4-BE49-F238E27FC236}">
                <a16:creationId xmlns:a16="http://schemas.microsoft.com/office/drawing/2014/main" id="{D2144367-8B5F-B726-5AD5-8194CE87060A}"/>
              </a:ext>
            </a:extLst>
          </p:cNvPr>
          <p:cNvSpPr>
            <a:spLocks noGrp="1"/>
          </p:cNvSpPr>
          <p:nvPr>
            <p:ph idx="1"/>
          </p:nvPr>
        </p:nvSpPr>
        <p:spPr>
          <a:xfrm>
            <a:off x="6679094" y="3306485"/>
            <a:ext cx="5265255" cy="3097307"/>
          </a:xfrm>
        </p:spPr>
        <p:txBody>
          <a:bodyPr>
            <a:normAutofit/>
          </a:bodyPr>
          <a:lstStyle/>
          <a:p>
            <a:r>
              <a:rPr lang="en-CA" dirty="0"/>
              <a:t>Direct gamma emission from </a:t>
            </a:r>
            <a:r>
              <a:rPr lang="en-CA" baseline="30000" dirty="0"/>
              <a:t>226</a:t>
            </a:r>
            <a:r>
              <a:rPr lang="en-CA" dirty="0"/>
              <a:t>Ac</a:t>
            </a:r>
          </a:p>
          <a:p>
            <a:r>
              <a:rPr lang="en-CA" dirty="0"/>
              <a:t>Element equivalence to </a:t>
            </a:r>
            <a:r>
              <a:rPr lang="en-CA" baseline="30000" dirty="0"/>
              <a:t>225</a:t>
            </a:r>
            <a:r>
              <a:rPr lang="en-CA" dirty="0"/>
              <a:t>Ac ensures identical pharmacokinetics</a:t>
            </a:r>
          </a:p>
          <a:p>
            <a:r>
              <a:rPr lang="en-CA" dirty="0"/>
              <a:t>Therapeutic potential from four alpha emissions via </a:t>
            </a:r>
            <a:r>
              <a:rPr lang="en-CA" baseline="30000" dirty="0"/>
              <a:t>226</a:t>
            </a:r>
            <a:r>
              <a:rPr lang="en-CA" dirty="0"/>
              <a:t>Th decay</a:t>
            </a:r>
          </a:p>
        </p:txBody>
      </p:sp>
      <p:sp>
        <p:nvSpPr>
          <p:cNvPr id="8" name="TextBox 7">
            <a:extLst>
              <a:ext uri="{FF2B5EF4-FFF2-40B4-BE49-F238E27FC236}">
                <a16:creationId xmlns:a16="http://schemas.microsoft.com/office/drawing/2014/main" id="{F655E21C-204C-A8A1-D793-1AB8CD2041B1}"/>
              </a:ext>
            </a:extLst>
          </p:cNvPr>
          <p:cNvSpPr txBox="1"/>
          <p:nvPr/>
        </p:nvSpPr>
        <p:spPr>
          <a:xfrm>
            <a:off x="839849" y="5089728"/>
            <a:ext cx="5839246"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226</a:t>
            </a:r>
            <a:r>
              <a:rPr kumimoji="0" lang="en-CA"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 decay chain and its physical properties.</a:t>
            </a:r>
          </a:p>
        </p:txBody>
      </p:sp>
      <p:sp>
        <p:nvSpPr>
          <p:cNvPr id="5" name="Title 3">
            <a:extLst>
              <a:ext uri="{FF2B5EF4-FFF2-40B4-BE49-F238E27FC236}">
                <a16:creationId xmlns:a16="http://schemas.microsoft.com/office/drawing/2014/main" id="{96A3466B-6E3D-D03A-3C3D-E684BA9B09DF}"/>
              </a:ext>
            </a:extLst>
          </p:cNvPr>
          <p:cNvSpPr txBox="1">
            <a:spLocks/>
          </p:cNvSpPr>
          <p:nvPr/>
        </p:nvSpPr>
        <p:spPr>
          <a:xfrm>
            <a:off x="8885742" y="29080"/>
            <a:ext cx="3277212" cy="334537"/>
          </a:xfrm>
          <a:prstGeom prst="rect">
            <a:avLst/>
          </a:prstGeom>
        </p:spPr>
        <p:txBody>
          <a:bodyPr>
            <a:normAutofit fontScale="97500"/>
          </a:bodyPr>
          <a:lstStyle>
            <a:lvl1pPr algn="l" defTabSz="914400" rtl="0" eaLnBrk="1" latinLnBrk="0" hangingPunct="1">
              <a:lnSpc>
                <a:spcPct val="90000"/>
              </a:lnSpc>
              <a:spcBef>
                <a:spcPct val="0"/>
              </a:spcBef>
              <a:buNone/>
              <a:defRPr sz="2800" b="1" i="0" kern="1200">
                <a:solidFill>
                  <a:srgbClr val="00B0F0"/>
                </a:solidFill>
                <a:latin typeface="Arial" charset="0"/>
                <a:ea typeface="Arial" charset="0"/>
                <a:cs typeface="Arial" charset="0"/>
              </a:defRPr>
            </a:lvl1pPr>
          </a:lstStyle>
          <a:p>
            <a:pPr algn="r"/>
            <a:r>
              <a:rPr lang="en-US" sz="1600" dirty="0"/>
              <a:t>Background</a:t>
            </a:r>
          </a:p>
        </p:txBody>
      </p:sp>
    </p:spTree>
    <p:extLst>
      <p:ext uri="{BB962C8B-B14F-4D97-AF65-F5344CB8AC3E}">
        <p14:creationId xmlns:p14="http://schemas.microsoft.com/office/powerpoint/2010/main" val="211266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82D23-EDE7-964B-9EFA-21A48A784DFC}"/>
              </a:ext>
            </a:extLst>
          </p:cNvPr>
          <p:cNvSpPr>
            <a:spLocks noGrp="1"/>
          </p:cNvSpPr>
          <p:nvPr>
            <p:ph type="body" sz="quarter" idx="21"/>
          </p:nvPr>
        </p:nvSpPr>
        <p:spPr/>
        <p:txBody>
          <a:bodyPr/>
          <a:lstStyle/>
          <a:p>
            <a:r>
              <a:rPr lang="en-US" sz="2800" baseline="30000" dirty="0"/>
              <a:t>226</a:t>
            </a:r>
            <a:r>
              <a:rPr lang="en-US" sz="2800" dirty="0"/>
              <a:t>Ac Production with TRIUMF’s ISAC Facility</a:t>
            </a:r>
          </a:p>
        </p:txBody>
      </p:sp>
      <p:sp>
        <p:nvSpPr>
          <p:cNvPr id="3" name="TextBox 2">
            <a:extLst>
              <a:ext uri="{FF2B5EF4-FFF2-40B4-BE49-F238E27FC236}">
                <a16:creationId xmlns:a16="http://schemas.microsoft.com/office/drawing/2014/main" id="{DF34FF59-DBBC-EAA9-6E01-DA724B27F848}"/>
              </a:ext>
            </a:extLst>
          </p:cNvPr>
          <p:cNvSpPr txBox="1"/>
          <p:nvPr/>
        </p:nvSpPr>
        <p:spPr>
          <a:xfrm>
            <a:off x="2044700" y="698500"/>
            <a:ext cx="184731" cy="369332"/>
          </a:xfrm>
          <a:prstGeom prst="rect">
            <a:avLst/>
          </a:prstGeom>
          <a:noFill/>
        </p:spPr>
        <p:txBody>
          <a:bodyPr wrap="none" rtlCol="0">
            <a:spAutoFit/>
          </a:bodyPr>
          <a:lstStyle/>
          <a:p>
            <a:endParaRPr lang="en-CA" dirty="0"/>
          </a:p>
        </p:txBody>
      </p:sp>
      <p:pic>
        <p:nvPicPr>
          <p:cNvPr id="15" name="Picture 2">
            <a:extLst>
              <a:ext uri="{FF2B5EF4-FFF2-40B4-BE49-F238E27FC236}">
                <a16:creationId xmlns:a16="http://schemas.microsoft.com/office/drawing/2014/main" id="{6A543D56-73C5-D1FB-10EE-38BDF5565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172" y="1233340"/>
            <a:ext cx="6830394" cy="418543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C404301-6005-F0CC-F964-EC9F51208D71}"/>
              </a:ext>
            </a:extLst>
          </p:cNvPr>
          <p:cNvSpPr txBox="1"/>
          <p:nvPr/>
        </p:nvSpPr>
        <p:spPr>
          <a:xfrm>
            <a:off x="1521645" y="3344344"/>
            <a:ext cx="905608" cy="307777"/>
          </a:xfrm>
          <a:prstGeom prst="rect">
            <a:avLst/>
          </a:prstGeom>
          <a:solidFill>
            <a:schemeClr val="bg1"/>
          </a:solidFill>
        </p:spPr>
        <p:txBody>
          <a:bodyPr wrap="square" rtlCol="0">
            <a:spAutoFit/>
          </a:bodyPr>
          <a:lstStyle/>
          <a:p>
            <a:pPr algn="ctr"/>
            <a:r>
              <a:rPr lang="en-US" sz="1400" b="1" dirty="0">
                <a:solidFill>
                  <a:srgbClr val="FF0000"/>
                </a:solidFill>
              </a:rPr>
              <a:t>uranium </a:t>
            </a:r>
          </a:p>
        </p:txBody>
      </p:sp>
      <p:sp>
        <p:nvSpPr>
          <p:cNvPr id="17" name="TextBox 16">
            <a:extLst>
              <a:ext uri="{FF2B5EF4-FFF2-40B4-BE49-F238E27FC236}">
                <a16:creationId xmlns:a16="http://schemas.microsoft.com/office/drawing/2014/main" id="{033714DD-1EEF-65D0-F997-78945BBA7597}"/>
              </a:ext>
            </a:extLst>
          </p:cNvPr>
          <p:cNvSpPr txBox="1"/>
          <p:nvPr/>
        </p:nvSpPr>
        <p:spPr>
          <a:xfrm>
            <a:off x="5915275" y="2490971"/>
            <a:ext cx="1211176" cy="523220"/>
          </a:xfrm>
          <a:prstGeom prst="rect">
            <a:avLst/>
          </a:prstGeom>
          <a:solidFill>
            <a:schemeClr val="bg1"/>
          </a:solidFill>
        </p:spPr>
        <p:txBody>
          <a:bodyPr wrap="square" rtlCol="0">
            <a:spAutoFit/>
          </a:bodyPr>
          <a:lstStyle/>
          <a:p>
            <a:pPr algn="ctr"/>
            <a:r>
              <a:rPr lang="en-US" sz="1400" b="1" baseline="30000" dirty="0">
                <a:solidFill>
                  <a:srgbClr val="00B050"/>
                </a:solidFill>
              </a:rPr>
              <a:t>226</a:t>
            </a:r>
            <a:r>
              <a:rPr lang="en-US" sz="1400" b="1" dirty="0">
                <a:solidFill>
                  <a:srgbClr val="00B050"/>
                </a:solidFill>
              </a:rPr>
              <a:t>Ac       ion beam</a:t>
            </a:r>
          </a:p>
        </p:txBody>
      </p:sp>
      <p:pic>
        <p:nvPicPr>
          <p:cNvPr id="18" name="Picture 17">
            <a:extLst>
              <a:ext uri="{FF2B5EF4-FFF2-40B4-BE49-F238E27FC236}">
                <a16:creationId xmlns:a16="http://schemas.microsoft.com/office/drawing/2014/main" id="{F7BDB087-B394-F250-9F06-87D74FD52DF5}"/>
              </a:ext>
            </a:extLst>
          </p:cNvPr>
          <p:cNvPicPr>
            <a:picLocks noChangeAspect="1"/>
          </p:cNvPicPr>
          <p:nvPr/>
        </p:nvPicPr>
        <p:blipFill rotWithShape="1">
          <a:blip r:embed="rId3"/>
          <a:srcRect l="13962" t="20542" r="3095" b="7073"/>
          <a:stretch/>
        </p:blipFill>
        <p:spPr>
          <a:xfrm>
            <a:off x="8241119" y="1351857"/>
            <a:ext cx="3457708" cy="4023410"/>
          </a:xfrm>
          <a:prstGeom prst="rect">
            <a:avLst/>
          </a:prstGeom>
        </p:spPr>
      </p:pic>
      <p:sp>
        <p:nvSpPr>
          <p:cNvPr id="19" name="Rectangle 18">
            <a:extLst>
              <a:ext uri="{FF2B5EF4-FFF2-40B4-BE49-F238E27FC236}">
                <a16:creationId xmlns:a16="http://schemas.microsoft.com/office/drawing/2014/main" id="{B4A0839A-0099-01E1-FDEE-2E84A0325270}"/>
              </a:ext>
            </a:extLst>
          </p:cNvPr>
          <p:cNvSpPr/>
          <p:nvPr/>
        </p:nvSpPr>
        <p:spPr>
          <a:xfrm>
            <a:off x="9870550" y="1659634"/>
            <a:ext cx="1672463" cy="646331"/>
          </a:xfrm>
          <a:prstGeom prst="rect">
            <a:avLst/>
          </a:prstGeom>
        </p:spPr>
        <p:txBody>
          <a:bodyPr wrap="square">
            <a:spAutoFit/>
          </a:bodyPr>
          <a:lstStyle/>
          <a:p>
            <a:pPr algn="ctr"/>
            <a:r>
              <a:rPr lang="en-US" b="1" dirty="0">
                <a:solidFill>
                  <a:srgbClr val="7030A0"/>
                </a:solidFill>
              </a:rPr>
              <a:t>implantation target</a:t>
            </a:r>
          </a:p>
        </p:txBody>
      </p:sp>
      <p:sp>
        <p:nvSpPr>
          <p:cNvPr id="20" name="Rectangle 19">
            <a:extLst>
              <a:ext uri="{FF2B5EF4-FFF2-40B4-BE49-F238E27FC236}">
                <a16:creationId xmlns:a16="http://schemas.microsoft.com/office/drawing/2014/main" id="{050A974E-64A3-5FD8-59C1-A7D662E9BDBA}"/>
              </a:ext>
            </a:extLst>
          </p:cNvPr>
          <p:cNvSpPr/>
          <p:nvPr/>
        </p:nvSpPr>
        <p:spPr>
          <a:xfrm>
            <a:off x="2109078" y="5371139"/>
            <a:ext cx="4411785" cy="307777"/>
          </a:xfrm>
          <a:prstGeom prst="rect">
            <a:avLst/>
          </a:prstGeom>
        </p:spPr>
        <p:txBody>
          <a:bodyPr wrap="none">
            <a:spAutoFit/>
          </a:bodyPr>
          <a:lstStyle/>
          <a:p>
            <a:pPr algn="r"/>
            <a:r>
              <a:rPr lang="en-US" sz="1400" dirty="0" err="1">
                <a:solidFill>
                  <a:srgbClr val="00B0F0"/>
                </a:solidFill>
              </a:rPr>
              <a:t>Fiaccabrino</a:t>
            </a:r>
            <a:r>
              <a:rPr lang="en-US" sz="1400" dirty="0">
                <a:solidFill>
                  <a:srgbClr val="00B0F0"/>
                </a:solidFill>
              </a:rPr>
              <a:t>, et al. </a:t>
            </a:r>
            <a:r>
              <a:rPr lang="en-US" sz="1400" i="1" dirty="0" err="1">
                <a:solidFill>
                  <a:srgbClr val="00B0F0"/>
                </a:solidFill>
              </a:rPr>
              <a:t>Nucl</a:t>
            </a:r>
            <a:r>
              <a:rPr lang="en-US" sz="1400" i="1" dirty="0">
                <a:solidFill>
                  <a:srgbClr val="00B0F0"/>
                </a:solidFill>
              </a:rPr>
              <a:t> Med Biol</a:t>
            </a:r>
            <a:r>
              <a:rPr lang="en-US" sz="1400" dirty="0">
                <a:solidFill>
                  <a:srgbClr val="00B0F0"/>
                </a:solidFill>
              </a:rPr>
              <a:t>. 2021; 94-95:81-91. </a:t>
            </a:r>
            <a:endParaRPr lang="en-CA" sz="1400" dirty="0">
              <a:solidFill>
                <a:srgbClr val="00B0F0"/>
              </a:solidFill>
            </a:endParaRPr>
          </a:p>
        </p:txBody>
      </p:sp>
      <p:pic>
        <p:nvPicPr>
          <p:cNvPr id="21" name="Picture 20" descr="A black and white drawing of a heart&#10;&#10;Description automatically generated with low confidence">
            <a:extLst>
              <a:ext uri="{FF2B5EF4-FFF2-40B4-BE49-F238E27FC236}">
                <a16:creationId xmlns:a16="http://schemas.microsoft.com/office/drawing/2014/main" id="{52DB9099-4062-2965-44B4-19B7ECD6EE5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50" b="99213" l="509" r="99491">
                        <a14:foregroundMark x1="18830" y1="66404" x2="20102" y2="67717"/>
                        <a14:foregroundMark x1="21120" y1="96588" x2="11705" y2="44357"/>
                        <a14:foregroundMark x1="11705" y1="44357" x2="36641" y2="1312"/>
                        <a14:foregroundMark x1="36641" y1="1312" x2="71501" y2="37008"/>
                        <a14:foregroundMark x1="71501" y1="37008" x2="57761" y2="85564"/>
                        <a14:foregroundMark x1="57761" y1="85564" x2="21374" y2="97638"/>
                        <a14:foregroundMark x1="20865" y1="95276" x2="3308" y2="35433"/>
                        <a14:foregroundMark x1="3308" y1="35433" x2="69211" y2="1050"/>
                        <a14:foregroundMark x1="69211" y1="1050" x2="76336" y2="7087"/>
                        <a14:foregroundMark x1="76336" y1="9186" x2="24682" y2="1312"/>
                        <a14:foregroundMark x1="24682" y1="1312" x2="13740" y2="25197"/>
                        <a14:foregroundMark x1="34606" y1="4199" x2="1781" y2="41732"/>
                        <a14:foregroundMark x1="1781" y1="41732" x2="763" y2="53281"/>
                        <a14:foregroundMark x1="24427" y1="29921" x2="25954" y2="1837"/>
                        <a14:foregroundMark x1="25191" y1="1575" x2="16794" y2="8661"/>
                        <a14:foregroundMark x1="11705" y1="4462" x2="35878" y2="7874"/>
                        <a14:foregroundMark x1="11705" y1="21260" x2="7888" y2="38583"/>
                        <a14:foregroundMark x1="54962" y1="6299" x2="80407" y2="51706"/>
                        <a14:foregroundMark x1="80407" y1="51706" x2="76845" y2="63255"/>
                        <a14:foregroundMark x1="51145" y1="91601" x2="52163" y2="24672"/>
                        <a14:foregroundMark x1="50891" y1="20997" x2="35369" y2="69291"/>
                        <a14:foregroundMark x1="35369" y1="69291" x2="35369" y2="69554"/>
                        <a14:foregroundMark x1="27481" y1="70341" x2="32061" y2="29659"/>
                        <a14:foregroundMark x1="32316" y1="28871" x2="29262" y2="56168"/>
                        <a14:foregroundMark x1="27990" y1="59580" x2="19084" y2="59318"/>
                        <a14:foregroundMark x1="18575" y1="58005" x2="24427" y2="56693"/>
                        <a14:foregroundMark x1="18830" y1="77428" x2="22646" y2="68504"/>
                        <a14:foregroundMark x1="26209" y1="78215" x2="48855" y2="84252"/>
                        <a14:foregroundMark x1="52163" y1="83727" x2="87277" y2="48294"/>
                        <a14:foregroundMark x1="87277" y1="48294" x2="95420" y2="45932"/>
                        <a14:foregroundMark x1="95420" y1="45669" x2="64631" y2="84777"/>
                        <a14:foregroundMark x1="64631" y1="84777" x2="41730" y2="92388"/>
                        <a14:foregroundMark x1="55980" y1="90026" x2="88804" y2="49869"/>
                        <a14:foregroundMark x1="88804" y1="49869" x2="89059" y2="49344"/>
                        <a14:foregroundMark x1="19847" y1="99213" x2="4835" y2="51969"/>
                        <a14:foregroundMark x1="69975" y1="43307" x2="55471" y2="43307"/>
                        <a14:foregroundMark x1="59796" y1="11286" x2="84733" y2="45669"/>
                        <a14:foregroundMark x1="84478" y1="47244" x2="59033" y2="10236"/>
                        <a14:foregroundMark x1="62087" y1="9449" x2="86514" y2="46719"/>
                        <a14:foregroundMark x1="86514" y1="46982" x2="67430" y2="9186"/>
                        <a14:foregroundMark x1="68957" y1="9186" x2="87277" y2="44357"/>
                        <a14:foregroundMark x1="53690" y1="85564" x2="96438" y2="46194"/>
                        <a14:foregroundMark x1="96438" y1="45932" x2="64631" y2="90026"/>
                        <a14:foregroundMark x1="64631" y1="90026" x2="54453" y2="97375"/>
                        <a14:foregroundMark x1="54453" y1="97113" x2="99491" y2="39633"/>
                        <a14:backgroundMark x1="94911" y1="59055" x2="96692" y2="59318"/>
                      </a14:backgroundRemoval>
                    </a14:imgEffect>
                  </a14:imgLayer>
                </a14:imgProps>
              </a:ext>
            </a:extLst>
          </a:blip>
          <a:srcRect r="2898"/>
          <a:stretch/>
        </p:blipFill>
        <p:spPr>
          <a:xfrm>
            <a:off x="391884" y="4026966"/>
            <a:ext cx="952892" cy="951290"/>
          </a:xfrm>
          <a:prstGeom prst="rect">
            <a:avLst/>
          </a:prstGeom>
        </p:spPr>
      </p:pic>
      <p:sp>
        <p:nvSpPr>
          <p:cNvPr id="22" name="TextBox 21">
            <a:extLst>
              <a:ext uri="{FF2B5EF4-FFF2-40B4-BE49-F238E27FC236}">
                <a16:creationId xmlns:a16="http://schemas.microsoft.com/office/drawing/2014/main" id="{4B4B17EC-1D55-9BEA-0F8D-2377F90B6204}"/>
              </a:ext>
            </a:extLst>
          </p:cNvPr>
          <p:cNvSpPr txBox="1"/>
          <p:nvPr/>
        </p:nvSpPr>
        <p:spPr>
          <a:xfrm>
            <a:off x="1370035" y="1351857"/>
            <a:ext cx="303219" cy="307777"/>
          </a:xfrm>
          <a:prstGeom prst="rect">
            <a:avLst/>
          </a:prstGeom>
          <a:solidFill>
            <a:schemeClr val="bg1"/>
          </a:solidFill>
        </p:spPr>
        <p:txBody>
          <a:bodyPr wrap="square" rtlCol="0">
            <a:spAutoFit/>
          </a:bodyPr>
          <a:lstStyle/>
          <a:p>
            <a:pPr algn="ctr"/>
            <a:r>
              <a:rPr lang="en-US" sz="1400" b="1" dirty="0">
                <a:solidFill>
                  <a:srgbClr val="FF0000"/>
                </a:solidFill>
              </a:rPr>
              <a:t>  </a:t>
            </a:r>
          </a:p>
        </p:txBody>
      </p:sp>
      <p:sp>
        <p:nvSpPr>
          <p:cNvPr id="4" name="Title 3">
            <a:extLst>
              <a:ext uri="{FF2B5EF4-FFF2-40B4-BE49-F238E27FC236}">
                <a16:creationId xmlns:a16="http://schemas.microsoft.com/office/drawing/2014/main" id="{94F76E86-253F-3F25-FC13-2E677E2B80E9}"/>
              </a:ext>
            </a:extLst>
          </p:cNvPr>
          <p:cNvSpPr txBox="1">
            <a:spLocks/>
          </p:cNvSpPr>
          <p:nvPr/>
        </p:nvSpPr>
        <p:spPr>
          <a:xfrm>
            <a:off x="8885742" y="29080"/>
            <a:ext cx="3277212" cy="334537"/>
          </a:xfrm>
          <a:prstGeom prst="rect">
            <a:avLst/>
          </a:prstGeom>
        </p:spPr>
        <p:txBody>
          <a:bodyPr>
            <a:normAutofit fontScale="97500"/>
          </a:bodyPr>
          <a:lstStyle>
            <a:lvl1pPr algn="l" defTabSz="914400" rtl="0" eaLnBrk="1" latinLnBrk="0" hangingPunct="1">
              <a:lnSpc>
                <a:spcPct val="90000"/>
              </a:lnSpc>
              <a:spcBef>
                <a:spcPct val="0"/>
              </a:spcBef>
              <a:buNone/>
              <a:defRPr sz="2800" b="1" i="0" kern="1200">
                <a:solidFill>
                  <a:srgbClr val="00B0F0"/>
                </a:solidFill>
                <a:latin typeface="Arial" charset="0"/>
                <a:ea typeface="Arial" charset="0"/>
                <a:cs typeface="Arial" charset="0"/>
              </a:defRPr>
            </a:lvl1pPr>
          </a:lstStyle>
          <a:p>
            <a:pPr algn="r"/>
            <a:r>
              <a:rPr lang="en-US" sz="1600" dirty="0"/>
              <a:t>Background</a:t>
            </a:r>
          </a:p>
        </p:txBody>
      </p:sp>
    </p:spTree>
    <p:extLst>
      <p:ext uri="{BB962C8B-B14F-4D97-AF65-F5344CB8AC3E}">
        <p14:creationId xmlns:p14="http://schemas.microsoft.com/office/powerpoint/2010/main" val="2253612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82D23-EDE7-964B-9EFA-21A48A784DFC}"/>
              </a:ext>
            </a:extLst>
          </p:cNvPr>
          <p:cNvSpPr>
            <a:spLocks noGrp="1"/>
          </p:cNvSpPr>
          <p:nvPr>
            <p:ph type="body" sz="quarter" idx="21"/>
          </p:nvPr>
        </p:nvSpPr>
        <p:spPr/>
        <p:txBody>
          <a:bodyPr/>
          <a:lstStyle/>
          <a:p>
            <a:r>
              <a:rPr lang="en-US" sz="2800" baseline="30000" dirty="0"/>
              <a:t>226</a:t>
            </a:r>
            <a:r>
              <a:rPr lang="en-US" sz="2800" dirty="0"/>
              <a:t>Ac as a novel theranostic isotope</a:t>
            </a:r>
          </a:p>
        </p:txBody>
      </p:sp>
      <p:sp>
        <p:nvSpPr>
          <p:cNvPr id="5" name="Text Placeholder 4">
            <a:extLst>
              <a:ext uri="{FF2B5EF4-FFF2-40B4-BE49-F238E27FC236}">
                <a16:creationId xmlns:a16="http://schemas.microsoft.com/office/drawing/2014/main" id="{DAA1DF63-3F74-E945-A5D2-4E6F0E7059D3}"/>
              </a:ext>
            </a:extLst>
          </p:cNvPr>
          <p:cNvSpPr>
            <a:spLocks noGrp="1"/>
          </p:cNvSpPr>
          <p:nvPr>
            <p:ph type="body" sz="quarter" idx="28"/>
          </p:nvPr>
        </p:nvSpPr>
        <p:spPr>
          <a:xfrm>
            <a:off x="810132" y="4531659"/>
            <a:ext cx="10543668" cy="1500172"/>
          </a:xfrm>
        </p:spPr>
        <p:txBody>
          <a:bodyPr/>
          <a:lstStyle/>
          <a:p>
            <a:r>
              <a:rPr lang="en-US" sz="2400" dirty="0"/>
              <a:t>Previously validated SPECT imaging capabilities with phantom studies</a:t>
            </a:r>
          </a:p>
          <a:p>
            <a:r>
              <a:rPr lang="en-CA" sz="2400" dirty="0"/>
              <a:t>Objective: Assess a preclinical matched </a:t>
            </a:r>
            <a:r>
              <a:rPr lang="en-CA" sz="2400" baseline="30000" dirty="0"/>
              <a:t>225/226</a:t>
            </a:r>
            <a:r>
              <a:rPr lang="en-CA" sz="2400" dirty="0"/>
              <a:t>Ac-radiopharmaceutical for its diagnostic and therapeutic efficacy</a:t>
            </a:r>
          </a:p>
        </p:txBody>
      </p:sp>
      <p:pic>
        <p:nvPicPr>
          <p:cNvPr id="3" name="Graphic 4">
            <a:extLst>
              <a:ext uri="{FF2B5EF4-FFF2-40B4-BE49-F238E27FC236}">
                <a16:creationId xmlns:a16="http://schemas.microsoft.com/office/drawing/2014/main" id="{87B95408-3A96-BE67-BA7C-A30856160A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5742" y="1410230"/>
            <a:ext cx="11062858" cy="2687706"/>
          </a:xfrm>
          <a:prstGeom prst="rect">
            <a:avLst/>
          </a:prstGeom>
        </p:spPr>
      </p:pic>
      <p:sp>
        <p:nvSpPr>
          <p:cNvPr id="6" name="Rectangle 5">
            <a:extLst>
              <a:ext uri="{FF2B5EF4-FFF2-40B4-BE49-F238E27FC236}">
                <a16:creationId xmlns:a16="http://schemas.microsoft.com/office/drawing/2014/main" id="{7AD08616-E104-8BC6-312B-09B8B211E7BE}"/>
              </a:ext>
            </a:extLst>
          </p:cNvPr>
          <p:cNvSpPr/>
          <p:nvPr/>
        </p:nvSpPr>
        <p:spPr>
          <a:xfrm>
            <a:off x="7623776" y="4097703"/>
            <a:ext cx="4034824" cy="307777"/>
          </a:xfrm>
          <a:prstGeom prst="rect">
            <a:avLst/>
          </a:prstGeom>
        </p:spPr>
        <p:txBody>
          <a:bodyPr wrap="none">
            <a:spAutoFit/>
          </a:bodyPr>
          <a:lstStyle/>
          <a:p>
            <a:pPr algn="r"/>
            <a:r>
              <a:rPr lang="en-US" sz="1400" dirty="0">
                <a:solidFill>
                  <a:srgbClr val="00B0F0"/>
                </a:solidFill>
              </a:rPr>
              <a:t>Koniar, et al. </a:t>
            </a:r>
            <a:r>
              <a:rPr lang="en-US" sz="1400" i="1" dirty="0">
                <a:solidFill>
                  <a:srgbClr val="00B0F0"/>
                </a:solidFill>
              </a:rPr>
              <a:t>Phys Med Biol</a:t>
            </a:r>
            <a:r>
              <a:rPr lang="en-US" sz="1400" dirty="0">
                <a:solidFill>
                  <a:srgbClr val="00B0F0"/>
                </a:solidFill>
              </a:rPr>
              <a:t>. 2022; 67 185009. </a:t>
            </a:r>
            <a:endParaRPr lang="en-CA" sz="1400" dirty="0">
              <a:solidFill>
                <a:srgbClr val="00B0F0"/>
              </a:solidFill>
            </a:endParaRPr>
          </a:p>
        </p:txBody>
      </p:sp>
      <p:sp>
        <p:nvSpPr>
          <p:cNvPr id="4" name="Title 3">
            <a:extLst>
              <a:ext uri="{FF2B5EF4-FFF2-40B4-BE49-F238E27FC236}">
                <a16:creationId xmlns:a16="http://schemas.microsoft.com/office/drawing/2014/main" id="{2765ABF2-7C65-F74F-E468-7D1E5DCEE181}"/>
              </a:ext>
            </a:extLst>
          </p:cNvPr>
          <p:cNvSpPr txBox="1">
            <a:spLocks/>
          </p:cNvSpPr>
          <p:nvPr/>
        </p:nvSpPr>
        <p:spPr>
          <a:xfrm>
            <a:off x="8885742" y="29080"/>
            <a:ext cx="3277212" cy="334537"/>
          </a:xfrm>
          <a:prstGeom prst="rect">
            <a:avLst/>
          </a:prstGeom>
        </p:spPr>
        <p:txBody>
          <a:bodyPr>
            <a:normAutofit fontScale="97500"/>
          </a:bodyPr>
          <a:lstStyle>
            <a:lvl1pPr algn="l" defTabSz="914400" rtl="0" eaLnBrk="1" latinLnBrk="0" hangingPunct="1">
              <a:lnSpc>
                <a:spcPct val="90000"/>
              </a:lnSpc>
              <a:spcBef>
                <a:spcPct val="0"/>
              </a:spcBef>
              <a:buNone/>
              <a:defRPr sz="2800" b="1" i="0" kern="1200">
                <a:solidFill>
                  <a:srgbClr val="00B0F0"/>
                </a:solidFill>
                <a:latin typeface="Arial" charset="0"/>
                <a:ea typeface="Arial" charset="0"/>
                <a:cs typeface="Arial" charset="0"/>
              </a:defRPr>
            </a:lvl1pPr>
          </a:lstStyle>
          <a:p>
            <a:pPr algn="r"/>
            <a:r>
              <a:rPr lang="en-US" sz="1600" dirty="0"/>
              <a:t>Objective</a:t>
            </a:r>
          </a:p>
        </p:txBody>
      </p:sp>
    </p:spTree>
    <p:extLst>
      <p:ext uri="{BB962C8B-B14F-4D97-AF65-F5344CB8AC3E}">
        <p14:creationId xmlns:p14="http://schemas.microsoft.com/office/powerpoint/2010/main" val="934362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82D23-EDE7-964B-9EFA-21A48A784DFC}"/>
              </a:ext>
            </a:extLst>
          </p:cNvPr>
          <p:cNvSpPr>
            <a:spLocks noGrp="1"/>
          </p:cNvSpPr>
          <p:nvPr>
            <p:ph type="body" sz="quarter" idx="21"/>
          </p:nvPr>
        </p:nvSpPr>
        <p:spPr/>
        <p:txBody>
          <a:bodyPr/>
          <a:lstStyle/>
          <a:p>
            <a:r>
              <a:rPr lang="en-US" sz="2800" i="1" dirty="0"/>
              <a:t>In vivo </a:t>
            </a:r>
            <a:r>
              <a:rPr lang="en-US" sz="2800" dirty="0"/>
              <a:t>assessment with a neuroendocrine tumour model</a:t>
            </a:r>
          </a:p>
        </p:txBody>
      </p:sp>
      <p:sp>
        <p:nvSpPr>
          <p:cNvPr id="5" name="Text Placeholder 4">
            <a:extLst>
              <a:ext uri="{FF2B5EF4-FFF2-40B4-BE49-F238E27FC236}">
                <a16:creationId xmlns:a16="http://schemas.microsoft.com/office/drawing/2014/main" id="{DAA1DF63-3F74-E945-A5D2-4E6F0E7059D3}"/>
              </a:ext>
            </a:extLst>
          </p:cNvPr>
          <p:cNvSpPr>
            <a:spLocks noGrp="1"/>
          </p:cNvSpPr>
          <p:nvPr>
            <p:ph type="body" sz="quarter" idx="28"/>
          </p:nvPr>
        </p:nvSpPr>
        <p:spPr>
          <a:xfrm>
            <a:off x="810132" y="1376218"/>
            <a:ext cx="5191423" cy="4602756"/>
          </a:xfrm>
        </p:spPr>
        <p:txBody>
          <a:bodyPr anchor="ctr"/>
          <a:lstStyle/>
          <a:p>
            <a:r>
              <a:rPr lang="en-CA" sz="2400" dirty="0"/>
              <a:t>NRG mice with AR42J tumour xenografts were injected with [</a:t>
            </a:r>
            <a:r>
              <a:rPr lang="en-CA" sz="2400" baseline="30000" dirty="0"/>
              <a:t>226</a:t>
            </a:r>
            <a:r>
              <a:rPr lang="en-CA" sz="2400" dirty="0"/>
              <a:t>Ac]Ac-crown-TATE</a:t>
            </a:r>
          </a:p>
          <a:p>
            <a:r>
              <a:rPr lang="en-CA" sz="2400" dirty="0"/>
              <a:t>Evaluated </a:t>
            </a:r>
            <a:r>
              <a:rPr lang="en-CA" sz="2400" i="1" dirty="0"/>
              <a:t>in vivo </a:t>
            </a:r>
            <a:r>
              <a:rPr lang="en-CA" sz="2400" dirty="0"/>
              <a:t>SPECT imaging, </a:t>
            </a:r>
            <a:r>
              <a:rPr lang="en-CA" sz="2400" i="1" dirty="0"/>
              <a:t>ex vivo </a:t>
            </a:r>
            <a:r>
              <a:rPr lang="en-CA" sz="2400" dirty="0"/>
              <a:t>biodistribution with dosimetry estimates, and therapeutic efficacy </a:t>
            </a:r>
          </a:p>
        </p:txBody>
      </p:sp>
      <p:sp>
        <p:nvSpPr>
          <p:cNvPr id="3" name="Rectangle 2">
            <a:extLst>
              <a:ext uri="{FF2B5EF4-FFF2-40B4-BE49-F238E27FC236}">
                <a16:creationId xmlns:a16="http://schemas.microsoft.com/office/drawing/2014/main" id="{E03AC51E-E111-D8D6-6050-CA7566911444}"/>
              </a:ext>
            </a:extLst>
          </p:cNvPr>
          <p:cNvSpPr/>
          <p:nvPr/>
        </p:nvSpPr>
        <p:spPr>
          <a:xfrm>
            <a:off x="6953862" y="5671197"/>
            <a:ext cx="3589765" cy="307777"/>
          </a:xfrm>
          <a:prstGeom prst="rect">
            <a:avLst/>
          </a:prstGeom>
        </p:spPr>
        <p:txBody>
          <a:bodyPr wrap="none">
            <a:spAutoFit/>
          </a:bodyPr>
          <a:lstStyle/>
          <a:p>
            <a:pPr algn="r"/>
            <a:r>
              <a:rPr lang="en-US" sz="1400" dirty="0">
                <a:solidFill>
                  <a:srgbClr val="00B0F0"/>
                </a:solidFill>
              </a:rPr>
              <a:t>Yang, et al. </a:t>
            </a:r>
            <a:r>
              <a:rPr lang="en-US" sz="1400" i="1" dirty="0">
                <a:solidFill>
                  <a:srgbClr val="00B0F0"/>
                </a:solidFill>
              </a:rPr>
              <a:t>Chem. Eur. J. </a:t>
            </a:r>
            <a:r>
              <a:rPr lang="en-US" sz="1400" dirty="0">
                <a:solidFill>
                  <a:srgbClr val="00B0F0"/>
                </a:solidFill>
              </a:rPr>
              <a:t>2020; 26, 11435.</a:t>
            </a:r>
            <a:endParaRPr lang="en-CA" sz="1400" dirty="0">
              <a:solidFill>
                <a:srgbClr val="00B0F0"/>
              </a:solidFill>
            </a:endParaRPr>
          </a:p>
        </p:txBody>
      </p:sp>
      <p:pic>
        <p:nvPicPr>
          <p:cNvPr id="4" name="Picture 3">
            <a:extLst>
              <a:ext uri="{FF2B5EF4-FFF2-40B4-BE49-F238E27FC236}">
                <a16:creationId xmlns:a16="http://schemas.microsoft.com/office/drawing/2014/main" id="{E222DF21-F802-33C4-95BA-5A02856D82C9}"/>
              </a:ext>
            </a:extLst>
          </p:cNvPr>
          <p:cNvPicPr>
            <a:picLocks noChangeAspect="1"/>
          </p:cNvPicPr>
          <p:nvPr/>
        </p:nvPicPr>
        <p:blipFill>
          <a:blip r:embed="rId2"/>
          <a:stretch>
            <a:fillRect/>
          </a:stretch>
        </p:blipFill>
        <p:spPr>
          <a:xfrm>
            <a:off x="7016926" y="1191992"/>
            <a:ext cx="3526701" cy="4283968"/>
          </a:xfrm>
          <a:prstGeom prst="rect">
            <a:avLst/>
          </a:prstGeom>
        </p:spPr>
      </p:pic>
      <p:sp>
        <p:nvSpPr>
          <p:cNvPr id="6" name="Title 3">
            <a:extLst>
              <a:ext uri="{FF2B5EF4-FFF2-40B4-BE49-F238E27FC236}">
                <a16:creationId xmlns:a16="http://schemas.microsoft.com/office/drawing/2014/main" id="{37983BDB-B2A8-D672-71C6-7D714D8C2393}"/>
              </a:ext>
            </a:extLst>
          </p:cNvPr>
          <p:cNvSpPr txBox="1">
            <a:spLocks/>
          </p:cNvSpPr>
          <p:nvPr/>
        </p:nvSpPr>
        <p:spPr>
          <a:xfrm>
            <a:off x="8885742" y="29080"/>
            <a:ext cx="3277212" cy="334537"/>
          </a:xfrm>
          <a:prstGeom prst="rect">
            <a:avLst/>
          </a:prstGeom>
        </p:spPr>
        <p:txBody>
          <a:bodyPr>
            <a:normAutofit fontScale="97500"/>
          </a:bodyPr>
          <a:lstStyle>
            <a:lvl1pPr algn="l" defTabSz="914400" rtl="0" eaLnBrk="1" latinLnBrk="0" hangingPunct="1">
              <a:lnSpc>
                <a:spcPct val="90000"/>
              </a:lnSpc>
              <a:spcBef>
                <a:spcPct val="0"/>
              </a:spcBef>
              <a:buNone/>
              <a:defRPr sz="2800" b="1" i="0" kern="1200">
                <a:solidFill>
                  <a:srgbClr val="00B0F0"/>
                </a:solidFill>
                <a:latin typeface="Arial" charset="0"/>
                <a:ea typeface="Arial" charset="0"/>
                <a:cs typeface="Arial" charset="0"/>
              </a:defRPr>
            </a:lvl1pPr>
          </a:lstStyle>
          <a:p>
            <a:pPr algn="r"/>
            <a:r>
              <a:rPr lang="en-US" sz="1600" dirty="0"/>
              <a:t>Methods</a:t>
            </a:r>
          </a:p>
        </p:txBody>
      </p:sp>
    </p:spTree>
    <p:extLst>
      <p:ext uri="{BB962C8B-B14F-4D97-AF65-F5344CB8AC3E}">
        <p14:creationId xmlns:p14="http://schemas.microsoft.com/office/powerpoint/2010/main" val="81584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82D23-EDE7-964B-9EFA-21A48A784DFC}"/>
              </a:ext>
            </a:extLst>
          </p:cNvPr>
          <p:cNvSpPr>
            <a:spLocks noGrp="1"/>
          </p:cNvSpPr>
          <p:nvPr>
            <p:ph type="body" sz="quarter" idx="21"/>
          </p:nvPr>
        </p:nvSpPr>
        <p:spPr/>
        <p:txBody>
          <a:bodyPr/>
          <a:lstStyle/>
          <a:p>
            <a:r>
              <a:rPr lang="en-US" sz="2800" i="1" dirty="0"/>
              <a:t>In vivo </a:t>
            </a:r>
            <a:r>
              <a:rPr lang="en-US" sz="2800" dirty="0"/>
              <a:t>assessment with a neuroendocrine tumour model</a:t>
            </a:r>
          </a:p>
        </p:txBody>
      </p:sp>
      <p:sp>
        <p:nvSpPr>
          <p:cNvPr id="6" name="Title 3">
            <a:extLst>
              <a:ext uri="{FF2B5EF4-FFF2-40B4-BE49-F238E27FC236}">
                <a16:creationId xmlns:a16="http://schemas.microsoft.com/office/drawing/2014/main" id="{37983BDB-B2A8-D672-71C6-7D714D8C2393}"/>
              </a:ext>
            </a:extLst>
          </p:cNvPr>
          <p:cNvSpPr txBox="1">
            <a:spLocks/>
          </p:cNvSpPr>
          <p:nvPr/>
        </p:nvSpPr>
        <p:spPr>
          <a:xfrm>
            <a:off x="8885742" y="29080"/>
            <a:ext cx="3277212" cy="334537"/>
          </a:xfrm>
          <a:prstGeom prst="rect">
            <a:avLst/>
          </a:prstGeom>
        </p:spPr>
        <p:txBody>
          <a:bodyPr>
            <a:normAutofit fontScale="97500"/>
          </a:bodyPr>
          <a:lstStyle>
            <a:lvl1pPr algn="l" defTabSz="914400" rtl="0" eaLnBrk="1" latinLnBrk="0" hangingPunct="1">
              <a:lnSpc>
                <a:spcPct val="90000"/>
              </a:lnSpc>
              <a:spcBef>
                <a:spcPct val="0"/>
              </a:spcBef>
              <a:buNone/>
              <a:defRPr sz="2800" b="1" i="0" kern="1200">
                <a:solidFill>
                  <a:srgbClr val="00B0F0"/>
                </a:solidFill>
                <a:latin typeface="Arial" charset="0"/>
                <a:ea typeface="Arial" charset="0"/>
                <a:cs typeface="Arial" charset="0"/>
              </a:defRPr>
            </a:lvl1pPr>
          </a:lstStyle>
          <a:p>
            <a:pPr algn="r"/>
            <a:r>
              <a:rPr lang="en-US" sz="1600" dirty="0"/>
              <a:t>Methods</a:t>
            </a:r>
          </a:p>
        </p:txBody>
      </p:sp>
      <p:graphicFrame>
        <p:nvGraphicFramePr>
          <p:cNvPr id="10" name="Table 9">
            <a:extLst>
              <a:ext uri="{FF2B5EF4-FFF2-40B4-BE49-F238E27FC236}">
                <a16:creationId xmlns:a16="http://schemas.microsoft.com/office/drawing/2014/main" id="{EEE45582-BE2E-F2E6-2712-DFA90312673A}"/>
              </a:ext>
            </a:extLst>
          </p:cNvPr>
          <p:cNvGraphicFramePr>
            <a:graphicFrameLocks noGrp="1"/>
          </p:cNvGraphicFramePr>
          <p:nvPr>
            <p:extLst>
              <p:ext uri="{D42A27DB-BD31-4B8C-83A1-F6EECF244321}">
                <p14:modId xmlns:p14="http://schemas.microsoft.com/office/powerpoint/2010/main" val="2279614737"/>
              </p:ext>
            </p:extLst>
          </p:nvPr>
        </p:nvGraphicFramePr>
        <p:xfrm>
          <a:off x="870997" y="1396626"/>
          <a:ext cx="10450005" cy="4433311"/>
        </p:xfrm>
        <a:graphic>
          <a:graphicData uri="http://schemas.openxmlformats.org/drawingml/2006/table">
            <a:tbl>
              <a:tblPr firstRow="1" bandRow="1">
                <a:tableStyleId>{5C22544A-7EE6-4342-B048-85BDC9FD1C3A}</a:tableStyleId>
              </a:tblPr>
              <a:tblGrid>
                <a:gridCol w="2010556">
                  <a:extLst>
                    <a:ext uri="{9D8B030D-6E8A-4147-A177-3AD203B41FA5}">
                      <a16:colId xmlns:a16="http://schemas.microsoft.com/office/drawing/2014/main" val="927129159"/>
                    </a:ext>
                  </a:extLst>
                </a:gridCol>
                <a:gridCol w="1729946">
                  <a:extLst>
                    <a:ext uri="{9D8B030D-6E8A-4147-A177-3AD203B41FA5}">
                      <a16:colId xmlns:a16="http://schemas.microsoft.com/office/drawing/2014/main" val="2845975296"/>
                    </a:ext>
                  </a:extLst>
                </a:gridCol>
                <a:gridCol w="1124465">
                  <a:extLst>
                    <a:ext uri="{9D8B030D-6E8A-4147-A177-3AD203B41FA5}">
                      <a16:colId xmlns:a16="http://schemas.microsoft.com/office/drawing/2014/main" val="2100431240"/>
                    </a:ext>
                  </a:extLst>
                </a:gridCol>
                <a:gridCol w="5585038">
                  <a:extLst>
                    <a:ext uri="{9D8B030D-6E8A-4147-A177-3AD203B41FA5}">
                      <a16:colId xmlns:a16="http://schemas.microsoft.com/office/drawing/2014/main" val="732649074"/>
                    </a:ext>
                  </a:extLst>
                </a:gridCol>
              </a:tblGrid>
              <a:tr h="575412">
                <a:tc>
                  <a:txBody>
                    <a:bodyPr/>
                    <a:lstStyle/>
                    <a:p>
                      <a:r>
                        <a:rPr lang="en-CA" sz="2000" dirty="0"/>
                        <a:t>Study </a:t>
                      </a:r>
                    </a:p>
                  </a:txBody>
                  <a:tcPr/>
                </a:tc>
                <a:tc>
                  <a:txBody>
                    <a:bodyPr/>
                    <a:lstStyle/>
                    <a:p>
                      <a:r>
                        <a:rPr lang="en-CA" sz="2000" dirty="0"/>
                        <a:t>Injected activity</a:t>
                      </a:r>
                    </a:p>
                  </a:txBody>
                  <a:tcPr/>
                </a:tc>
                <a:tc>
                  <a:txBody>
                    <a:bodyPr/>
                    <a:lstStyle/>
                    <a:p>
                      <a:r>
                        <a:rPr lang="en-CA" sz="2000" dirty="0"/>
                        <a:t>Size</a:t>
                      </a:r>
                    </a:p>
                  </a:txBody>
                  <a:tcPr/>
                </a:tc>
                <a:tc>
                  <a:txBody>
                    <a:bodyPr/>
                    <a:lstStyle/>
                    <a:p>
                      <a:r>
                        <a:rPr lang="en-CA" sz="2000" dirty="0"/>
                        <a:t>Methods </a:t>
                      </a:r>
                    </a:p>
                  </a:txBody>
                  <a:tcPr/>
                </a:tc>
                <a:extLst>
                  <a:ext uri="{0D108BD9-81ED-4DB2-BD59-A6C34878D82A}">
                    <a16:rowId xmlns:a16="http://schemas.microsoft.com/office/drawing/2014/main" val="3312358065"/>
                  </a:ext>
                </a:extLst>
              </a:tr>
              <a:tr h="1325950">
                <a:tc>
                  <a:txBody>
                    <a:bodyPr/>
                    <a:lstStyle/>
                    <a:p>
                      <a:r>
                        <a:rPr lang="en-CA" sz="2000" dirty="0"/>
                        <a:t>SPECT imaging</a:t>
                      </a:r>
                    </a:p>
                  </a:txBody>
                  <a:tcPr/>
                </a:tc>
                <a:tc>
                  <a:txBody>
                    <a:bodyPr/>
                    <a:lstStyle/>
                    <a:p>
                      <a:r>
                        <a:rPr lang="en-CA" sz="2000" dirty="0"/>
                        <a:t>2 MBq</a:t>
                      </a:r>
                    </a:p>
                  </a:txBody>
                  <a:tcPr/>
                </a:tc>
                <a:tc>
                  <a:txBody>
                    <a:bodyPr/>
                    <a:lstStyle/>
                    <a:p>
                      <a:r>
                        <a:rPr lang="en-CA" sz="2000" i="1" dirty="0"/>
                        <a:t>n</a:t>
                      </a:r>
                      <a:r>
                        <a:rPr lang="en-CA" sz="2000" dirty="0"/>
                        <a:t> = 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2000" dirty="0"/>
                        <a:t>SPECT images were acquired with the </a:t>
                      </a:r>
                      <a:r>
                        <a:rPr lang="en-CA" sz="2000" dirty="0" err="1"/>
                        <a:t>VECTor</a:t>
                      </a:r>
                      <a:r>
                        <a:rPr lang="en-CA" sz="2000" dirty="0"/>
                        <a:t> </a:t>
                      </a:r>
                      <a:r>
                        <a:rPr lang="en-CA" sz="2000" dirty="0" err="1"/>
                        <a:t>microSPECT</a:t>
                      </a:r>
                      <a:r>
                        <a:rPr lang="en-CA" sz="2000" dirty="0"/>
                        <a:t>/CT and reconstructed from the 158 keV and 230 keV photopeaks and corrected for decay, scatter, and attenuation </a:t>
                      </a:r>
                    </a:p>
                  </a:txBody>
                  <a:tcPr/>
                </a:tc>
                <a:extLst>
                  <a:ext uri="{0D108BD9-81ED-4DB2-BD59-A6C34878D82A}">
                    <a16:rowId xmlns:a16="http://schemas.microsoft.com/office/drawing/2014/main" val="1185529974"/>
                  </a:ext>
                </a:extLst>
              </a:tr>
              <a:tr h="1241578">
                <a:tc>
                  <a:txBody>
                    <a:bodyPr/>
                    <a:lstStyle/>
                    <a:p>
                      <a:r>
                        <a:rPr lang="en-CA" sz="2000" dirty="0"/>
                        <a:t>Biodistribution and dosimetry</a:t>
                      </a:r>
                    </a:p>
                  </a:txBody>
                  <a:tcPr/>
                </a:tc>
                <a:tc>
                  <a:txBody>
                    <a:bodyPr/>
                    <a:lstStyle/>
                    <a:p>
                      <a:r>
                        <a:rPr lang="en-CA" sz="2000" dirty="0"/>
                        <a:t>60 </a:t>
                      </a:r>
                      <a:r>
                        <a:rPr lang="en-CA" sz="2000" dirty="0" err="1"/>
                        <a:t>kBq</a:t>
                      </a:r>
                      <a:endParaRPr lang="en-CA" sz="2000" dirty="0"/>
                    </a:p>
                  </a:txBody>
                  <a:tcPr/>
                </a:tc>
                <a:tc>
                  <a:txBody>
                    <a:bodyPr/>
                    <a:lstStyle/>
                    <a:p>
                      <a:r>
                        <a:rPr lang="en-CA" sz="2000" i="1" dirty="0"/>
                        <a:t>n</a:t>
                      </a:r>
                      <a:r>
                        <a:rPr lang="en-CA" sz="2000" dirty="0"/>
                        <a:t> = 20</a:t>
                      </a:r>
                    </a:p>
                  </a:txBody>
                  <a:tcPr/>
                </a:tc>
                <a:tc>
                  <a:txBody>
                    <a:bodyPr/>
                    <a:lstStyle/>
                    <a:p>
                      <a:r>
                        <a:rPr lang="en-CA" sz="2000" kern="1200" dirty="0">
                          <a:solidFill>
                            <a:schemeClr val="dk1"/>
                          </a:solidFill>
                          <a:effectLst/>
                          <a:latin typeface="+mn-lt"/>
                          <a:ea typeface="+mn-ea"/>
                          <a:cs typeface="+mn-cs"/>
                        </a:rPr>
                        <a:t>Mice were sacrificed at 1, 3, 5, 24, and 48 h </a:t>
                      </a:r>
                      <a:r>
                        <a:rPr lang="en-CA" sz="2000" kern="1200" dirty="0" err="1">
                          <a:solidFill>
                            <a:schemeClr val="dk1"/>
                          </a:solidFill>
                          <a:effectLst/>
                          <a:latin typeface="+mn-lt"/>
                          <a:ea typeface="+mn-ea"/>
                          <a:cs typeface="+mn-cs"/>
                        </a:rPr>
                        <a:t>p.i.</a:t>
                      </a:r>
                      <a:r>
                        <a:rPr lang="en-CA" sz="2000" kern="1200" dirty="0">
                          <a:solidFill>
                            <a:schemeClr val="dk1"/>
                          </a:solidFill>
                          <a:effectLst/>
                          <a:latin typeface="+mn-lt"/>
                          <a:ea typeface="+mn-ea"/>
                          <a:cs typeface="+mn-cs"/>
                        </a:rPr>
                        <a:t> for </a:t>
                      </a:r>
                      <a:r>
                        <a:rPr lang="en-CA" sz="2000" i="1" kern="1200" dirty="0">
                          <a:solidFill>
                            <a:schemeClr val="dk1"/>
                          </a:solidFill>
                          <a:effectLst/>
                          <a:latin typeface="+mn-lt"/>
                          <a:ea typeface="+mn-ea"/>
                          <a:cs typeface="+mn-cs"/>
                        </a:rPr>
                        <a:t>ex vivo</a:t>
                      </a:r>
                      <a:r>
                        <a:rPr lang="en-CA" sz="2000" kern="1200" dirty="0">
                          <a:solidFill>
                            <a:schemeClr val="dk1"/>
                          </a:solidFill>
                          <a:effectLst/>
                          <a:latin typeface="+mn-lt"/>
                          <a:ea typeface="+mn-ea"/>
                          <a:cs typeface="+mn-cs"/>
                        </a:rPr>
                        <a:t> activity measurements. Radiation dosimetry was derived for the tumour and organs of interest.</a:t>
                      </a:r>
                      <a:r>
                        <a:rPr lang="en-CA" sz="2000" dirty="0">
                          <a:effectLst/>
                        </a:rPr>
                        <a:t> </a:t>
                      </a:r>
                      <a:endParaRPr lang="en-CA" sz="2000" dirty="0"/>
                    </a:p>
                  </a:txBody>
                  <a:tcPr/>
                </a:tc>
                <a:extLst>
                  <a:ext uri="{0D108BD9-81ED-4DB2-BD59-A6C34878D82A}">
                    <a16:rowId xmlns:a16="http://schemas.microsoft.com/office/drawing/2014/main" val="3659577820"/>
                  </a:ext>
                </a:extLst>
              </a:tr>
              <a:tr h="1095681">
                <a:tc>
                  <a:txBody>
                    <a:bodyPr/>
                    <a:lstStyle/>
                    <a:p>
                      <a:r>
                        <a:rPr lang="en-CA" sz="2000" dirty="0"/>
                        <a:t>Therapy monitoring</a:t>
                      </a:r>
                    </a:p>
                  </a:txBody>
                  <a:tcPr/>
                </a:tc>
                <a:tc>
                  <a:txBody>
                    <a:bodyPr/>
                    <a:lstStyle/>
                    <a:p>
                      <a:r>
                        <a:rPr lang="en-CA" sz="2000" kern="1200" dirty="0">
                          <a:solidFill>
                            <a:schemeClr val="dk1"/>
                          </a:solidFill>
                          <a:effectLst/>
                          <a:latin typeface="+mn-lt"/>
                          <a:ea typeface="+mn-ea"/>
                          <a:cs typeface="+mn-cs"/>
                        </a:rPr>
                        <a:t>125 </a:t>
                      </a:r>
                      <a:r>
                        <a:rPr lang="en-CA" sz="2000" kern="1200" dirty="0" err="1">
                          <a:solidFill>
                            <a:schemeClr val="dk1"/>
                          </a:solidFill>
                          <a:effectLst/>
                          <a:latin typeface="+mn-lt"/>
                          <a:ea typeface="+mn-ea"/>
                          <a:cs typeface="+mn-cs"/>
                        </a:rPr>
                        <a:t>kBq</a:t>
                      </a:r>
                      <a:endParaRPr lang="en-CA" sz="2000" kern="1200" dirty="0">
                        <a:solidFill>
                          <a:schemeClr val="dk1"/>
                        </a:solidFill>
                        <a:effectLst/>
                        <a:latin typeface="+mn-lt"/>
                        <a:ea typeface="+mn-ea"/>
                        <a:cs typeface="+mn-cs"/>
                      </a:endParaRPr>
                    </a:p>
                    <a:p>
                      <a:r>
                        <a:rPr lang="en-CA" sz="2000" kern="1200" dirty="0">
                          <a:solidFill>
                            <a:schemeClr val="dk1"/>
                          </a:solidFill>
                          <a:effectLst/>
                          <a:latin typeface="+mn-lt"/>
                          <a:ea typeface="+mn-ea"/>
                          <a:cs typeface="+mn-cs"/>
                        </a:rPr>
                        <a:t>250 </a:t>
                      </a:r>
                      <a:r>
                        <a:rPr lang="en-CA" sz="2000" kern="1200" dirty="0" err="1">
                          <a:solidFill>
                            <a:schemeClr val="dk1"/>
                          </a:solidFill>
                          <a:effectLst/>
                          <a:latin typeface="+mn-lt"/>
                          <a:ea typeface="+mn-ea"/>
                          <a:cs typeface="+mn-cs"/>
                        </a:rPr>
                        <a:t>kBq</a:t>
                      </a:r>
                      <a:endParaRPr lang="en-CA" sz="2000" kern="1200" dirty="0">
                        <a:solidFill>
                          <a:schemeClr val="dk1"/>
                        </a:solidFill>
                        <a:effectLst/>
                        <a:latin typeface="+mn-lt"/>
                        <a:ea typeface="+mn-ea"/>
                        <a:cs typeface="+mn-cs"/>
                      </a:endParaRPr>
                    </a:p>
                    <a:p>
                      <a:r>
                        <a:rPr lang="en-CA" sz="2000" kern="1200" dirty="0">
                          <a:solidFill>
                            <a:schemeClr val="dk1"/>
                          </a:solidFill>
                          <a:effectLst/>
                          <a:latin typeface="+mn-lt"/>
                          <a:ea typeface="+mn-ea"/>
                          <a:cs typeface="+mn-cs"/>
                        </a:rPr>
                        <a:t>375 </a:t>
                      </a:r>
                      <a:r>
                        <a:rPr lang="en-CA" sz="2000" kern="1200" dirty="0" err="1">
                          <a:solidFill>
                            <a:schemeClr val="dk1"/>
                          </a:solidFill>
                          <a:effectLst/>
                          <a:latin typeface="+mn-lt"/>
                          <a:ea typeface="+mn-ea"/>
                          <a:cs typeface="+mn-cs"/>
                        </a:rPr>
                        <a:t>kBq</a:t>
                      </a:r>
                      <a:r>
                        <a:rPr lang="en-CA" sz="2000" kern="1200" dirty="0">
                          <a:solidFill>
                            <a:schemeClr val="dk1"/>
                          </a:solidFill>
                          <a:effectLst/>
                          <a:latin typeface="+mn-lt"/>
                          <a:ea typeface="+mn-ea"/>
                          <a:cs typeface="+mn-cs"/>
                        </a:rPr>
                        <a:t> </a:t>
                      </a:r>
                      <a:endParaRPr lang="en-CA" sz="2000" dirty="0"/>
                    </a:p>
                  </a:txBody>
                  <a:tcPr/>
                </a:tc>
                <a:tc>
                  <a:txBody>
                    <a:bodyPr/>
                    <a:lstStyle/>
                    <a:p>
                      <a:r>
                        <a:rPr lang="en-CA" sz="2000" i="1" dirty="0"/>
                        <a:t>n</a:t>
                      </a:r>
                      <a:r>
                        <a:rPr lang="en-CA" sz="2000" dirty="0"/>
                        <a:t> = 11</a:t>
                      </a:r>
                    </a:p>
                    <a:p>
                      <a:r>
                        <a:rPr lang="en-CA" sz="2000" i="1" dirty="0"/>
                        <a:t>n</a:t>
                      </a:r>
                      <a:r>
                        <a:rPr lang="en-CA" sz="2000" dirty="0"/>
                        <a:t> = 12</a:t>
                      </a:r>
                    </a:p>
                    <a:p>
                      <a:r>
                        <a:rPr lang="en-CA" sz="2000" i="1" dirty="0"/>
                        <a:t>n</a:t>
                      </a:r>
                      <a:r>
                        <a:rPr lang="en-CA" sz="2000" dirty="0"/>
                        <a:t> = 10</a:t>
                      </a:r>
                    </a:p>
                  </a:txBody>
                  <a:tcPr/>
                </a:tc>
                <a:tc>
                  <a:txBody>
                    <a:bodyPr/>
                    <a:lstStyle/>
                    <a:p>
                      <a:r>
                        <a:rPr lang="en-CA" sz="2000" kern="1200" dirty="0">
                          <a:solidFill>
                            <a:schemeClr val="dk1"/>
                          </a:solidFill>
                          <a:effectLst/>
                          <a:latin typeface="+mn-lt"/>
                          <a:ea typeface="+mn-ea"/>
                          <a:cs typeface="+mn-cs"/>
                        </a:rPr>
                        <a:t>Mice were injected with different activity levels and monitored for body weight and tumour size until experimental endpoints were reached.</a:t>
                      </a:r>
                      <a:r>
                        <a:rPr lang="en-CA" sz="2000" dirty="0">
                          <a:effectLst/>
                        </a:rPr>
                        <a:t> </a:t>
                      </a:r>
                      <a:endParaRPr lang="en-CA" sz="2000" dirty="0"/>
                    </a:p>
                  </a:txBody>
                  <a:tcPr/>
                </a:tc>
                <a:extLst>
                  <a:ext uri="{0D108BD9-81ED-4DB2-BD59-A6C34878D82A}">
                    <a16:rowId xmlns:a16="http://schemas.microsoft.com/office/drawing/2014/main" val="3282484263"/>
                  </a:ext>
                </a:extLst>
              </a:tr>
            </a:tbl>
          </a:graphicData>
        </a:graphic>
      </p:graphicFrame>
    </p:spTree>
    <p:extLst>
      <p:ext uri="{BB962C8B-B14F-4D97-AF65-F5344CB8AC3E}">
        <p14:creationId xmlns:p14="http://schemas.microsoft.com/office/powerpoint/2010/main" val="2575861746"/>
      </p:ext>
    </p:extLst>
  </p:cSld>
  <p:clrMapOvr>
    <a:masterClrMapping/>
  </p:clrMapOvr>
</p:sld>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2.xml><?xml version="1.0" encoding="utf-8"?>
<a:theme xmlns:a="http://schemas.openxmlformats.org/drawingml/2006/main" name="1_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4)" id="{5C73BB58-E467-ED4E-B942-D62C955BB289}" vid="{D5CEA2C6-3620-BA46-B32F-B8F9F7C873C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E837073D591E4D9017D3BB9246F664" ma:contentTypeVersion="14" ma:contentTypeDescription="Create a new document." ma:contentTypeScope="" ma:versionID="0c54df33a0b2774d865ae5591286c863">
  <xsd:schema xmlns:xsd="http://www.w3.org/2001/XMLSchema" xmlns:xs="http://www.w3.org/2001/XMLSchema" xmlns:p="http://schemas.microsoft.com/office/2006/metadata/properties" xmlns:ns2="5f74581e-0fcb-4476-af60-fef9cb848821" xmlns:ns3="25c9deea-d008-4849-a127-2a22934ad85f" targetNamespace="http://schemas.microsoft.com/office/2006/metadata/properties" ma:root="true" ma:fieldsID="03c08ac88833416630ff8920f46d5099" ns2:_="" ns3:_="">
    <xsd:import namespace="5f74581e-0fcb-4476-af60-fef9cb848821"/>
    <xsd:import namespace="25c9deea-d008-4849-a127-2a22934ad8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74581e-0fcb-4476-af60-fef9cb8488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ae3b54c-c226-4f74-9573-cd9558e4dc0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c9deea-d008-4849-a127-2a22934ad85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bfddc6f-368f-4332-9a25-b97bd2a91f74}" ma:internalName="TaxCatchAll" ma:showField="CatchAllData" ma:web="25c9deea-d008-4849-a127-2a22934ad8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f74581e-0fcb-4476-af60-fef9cb848821">
      <Terms xmlns="http://schemas.microsoft.com/office/infopath/2007/PartnerControls"/>
    </lcf76f155ced4ddcb4097134ff3c332f>
    <TaxCatchAll xmlns="25c9deea-d008-4849-a127-2a22934ad85f" xsi:nil="true"/>
  </documentManagement>
</p:properties>
</file>

<file path=customXml/itemProps1.xml><?xml version="1.0" encoding="utf-8"?>
<ds:datastoreItem xmlns:ds="http://schemas.openxmlformats.org/officeDocument/2006/customXml" ds:itemID="{EAF9EB8F-39A1-4FE1-98A8-72C2D81709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74581e-0fcb-4476-af60-fef9cb848821"/>
    <ds:schemaRef ds:uri="25c9deea-d008-4849-a127-2a22934ad8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4FA25B-9BDF-43C5-8307-9E092FC09396}">
  <ds:schemaRefs>
    <ds:schemaRef ds:uri="http://schemas.microsoft.com/sharepoint/v3/contenttype/forms"/>
  </ds:schemaRefs>
</ds:datastoreItem>
</file>

<file path=customXml/itemProps3.xml><?xml version="1.0" encoding="utf-8"?>
<ds:datastoreItem xmlns:ds="http://schemas.openxmlformats.org/officeDocument/2006/customXml" ds:itemID="{2FE3319D-74E2-4983-A590-027BCE640EB1}">
  <ds:schemaRefs>
    <ds:schemaRef ds:uri="http://schemas.microsoft.com/office/2006/documentManagement/types"/>
    <ds:schemaRef ds:uri="http://purl.org/dc/dcmitype/"/>
    <ds:schemaRef ds:uri="25c9deea-d008-4849-a127-2a22934ad85f"/>
    <ds:schemaRef ds:uri="http://schemas.microsoft.com/office/infopath/2007/PartnerControls"/>
    <ds:schemaRef ds:uri="http://purl.org/dc/elements/1.1/"/>
    <ds:schemaRef ds:uri="http://schemas.microsoft.com/office/2006/metadata/properties"/>
    <ds:schemaRef ds:uri="http://www.w3.org/XML/1998/namespace"/>
    <ds:schemaRef ds:uri="http://schemas.openxmlformats.org/package/2006/metadata/core-properties"/>
    <ds:schemaRef ds:uri="5f74581e-0fcb-4476-af60-fef9cb848821"/>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11655</TotalTime>
  <Words>884</Words>
  <Application>Microsoft Macintosh PowerPoint</Application>
  <PresentationFormat>Widescreen</PresentationFormat>
  <Paragraphs>134</Paragraphs>
  <Slides>16</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Times New Roman</vt:lpstr>
      <vt:lpstr>Wingdings</vt:lpstr>
      <vt:lpstr>Custom Design</vt:lpstr>
      <vt:lpstr>1_Custom Design</vt:lpstr>
      <vt:lpstr>Actinium-226 as a potential theranostic isotope: imaging, dosimetry, and therapy</vt:lpstr>
      <vt:lpstr>PowerPoint Presentation</vt:lpstr>
      <vt:lpstr>Physical Properties of 225Ac</vt:lpstr>
      <vt:lpstr>Actinium Isotopes</vt:lpstr>
      <vt:lpstr>Physical Properties of 226Ac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Castaneda</dc:creator>
  <cp:lastModifiedBy>Helena Koniar</cp:lastModifiedBy>
  <cp:revision>42</cp:revision>
  <dcterms:created xsi:type="dcterms:W3CDTF">2018-01-11T22:22:35Z</dcterms:created>
  <dcterms:modified xsi:type="dcterms:W3CDTF">2024-07-22T16:00:12Z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0x010100BFE837073D591E4D9017D3BB9246F664</vt:lpwstr>
  </property>
  <property fmtid="{D5CDD505-2E9C-101B-9397-08002B2CF9AE}" pid="3" name="MediaServiceImageTags">
    <vt:lpwstr/>
  </property>
</Properties>
</file>