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526" r:id="rId2"/>
    <p:sldId id="612" r:id="rId3"/>
    <p:sldId id="597" r:id="rId4"/>
    <p:sldId id="484" r:id="rId5"/>
    <p:sldId id="631" r:id="rId6"/>
    <p:sldId id="584" r:id="rId7"/>
    <p:sldId id="587" r:id="rId8"/>
    <p:sldId id="556" r:id="rId9"/>
    <p:sldId id="557" r:id="rId10"/>
    <p:sldId id="599" r:id="rId11"/>
    <p:sldId id="580" r:id="rId12"/>
    <p:sldId id="615" r:id="rId13"/>
    <p:sldId id="616" r:id="rId14"/>
    <p:sldId id="629" r:id="rId15"/>
    <p:sldId id="630" r:id="rId16"/>
    <p:sldId id="627" r:id="rId17"/>
    <p:sldId id="609" r:id="rId18"/>
    <p:sldId id="578" r:id="rId19"/>
    <p:sldId id="632" r:id="rId20"/>
    <p:sldId id="590" r:id="rId21"/>
    <p:sldId id="635" r:id="rId22"/>
    <p:sldId id="600" r:id="rId23"/>
    <p:sldId id="594" r:id="rId24"/>
    <p:sldId id="611" r:id="rId25"/>
    <p:sldId id="607" r:id="rId26"/>
    <p:sldId id="471" r:id="rId27"/>
    <p:sldId id="514" r:id="rId28"/>
    <p:sldId id="619" r:id="rId29"/>
    <p:sldId id="620" r:id="rId30"/>
    <p:sldId id="621" r:id="rId31"/>
    <p:sldId id="622" r:id="rId32"/>
    <p:sldId id="476" r:id="rId33"/>
    <p:sldId id="472" r:id="rId34"/>
    <p:sldId id="515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651"/>
    <a:srgbClr val="3399FF"/>
    <a:srgbClr val="963FD8"/>
    <a:srgbClr val="FFD400"/>
    <a:srgbClr val="FFFFFF"/>
    <a:srgbClr val="FD9572"/>
    <a:srgbClr val="FFFF41"/>
    <a:srgbClr val="E88DC7"/>
    <a:srgbClr val="62C7DF"/>
    <a:srgbClr val="5C2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5788" autoAdjust="0"/>
  </p:normalViewPr>
  <p:slideViewPr>
    <p:cSldViewPr snapToGrid="0" snapToObjects="1">
      <p:cViewPr>
        <p:scale>
          <a:sx n="132" d="100"/>
          <a:sy n="132" d="100"/>
        </p:scale>
        <p:origin x="9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673F-A6E2-7C45-946D-0BD22ECB9CD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1529F-264C-5542-8860-D26AF1A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0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D244C-4EB5-8642-A05D-1F7F456C8A08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4F045-0034-FF49-9651-B4D8E1FE9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56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difference in energy of fine structure</a:t>
            </a:r>
            <a:r>
              <a:rPr lang="en-US" baseline="0" dirty="0"/>
              <a:t> state with hyperfine state</a:t>
            </a:r>
            <a:r>
              <a:rPr lang="en-US" dirty="0"/>
              <a:t>,</a:t>
            </a:r>
            <a:r>
              <a:rPr lang="en-US" baseline="0" dirty="0"/>
              <a:t> nuclear parameters can be extracted.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Sub-state weighted centroid of the </a:t>
            </a:r>
            <a:r>
              <a:rPr lang="en-US" baseline="0" dirty="0" err="1"/>
              <a:t>multiplet</a:t>
            </a:r>
            <a:r>
              <a:rPr lang="en-US" baseline="0" dirty="0"/>
              <a:t> allows us to determine the isotope shift.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EC9EA-906A-1B4B-8FE3-D51E4538AE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4F045-0034-FF49-9651-B4D8E1FE92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0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4F045-0034-FF49-9651-B4D8E1FE92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0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8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2C6FB9C-B0F5-0DC1-B214-FA8FBF7E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DFE4FE4-D46C-7C13-1DF9-7C0E87A7D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B331784-B9EC-6540-5B5B-EB47FBC63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Kara M. Lynch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2F26FF-3E48-C674-01DC-2751C3AFA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42838"/>
            <a:ext cx="8812696" cy="516934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029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65652" y="4303751"/>
            <a:ext cx="8812696" cy="176502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3741F-0F42-556C-F370-41B68C3BB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60621"/>
            <a:ext cx="8812696" cy="3387256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343028-6C28-AE75-7E6A-00C3D367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3ACB59C-9820-54D0-C9E5-12F36B0C6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Kara M. Lynch</a:t>
            </a:r>
          </a:p>
        </p:txBody>
      </p:sp>
    </p:spTree>
    <p:extLst>
      <p:ext uri="{BB962C8B-B14F-4D97-AF65-F5344CB8AC3E}">
        <p14:creationId xmlns:p14="http://schemas.microsoft.com/office/powerpoint/2010/main" val="249633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6BDF8-1020-B8F6-7F73-D3039D481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F26878-9533-8A86-D906-3FF66019E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Kara M. Lynch</a:t>
            </a:r>
          </a:p>
        </p:txBody>
      </p:sp>
    </p:spTree>
    <p:extLst>
      <p:ext uri="{BB962C8B-B14F-4D97-AF65-F5344CB8AC3E}">
        <p14:creationId xmlns:p14="http://schemas.microsoft.com/office/powerpoint/2010/main" val="27401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F4F0D6-3DAD-5D26-6635-6012FFB8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B21FE8-F0BF-73B6-B9A8-16B6AC8D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Kara M. Lynch</a:t>
            </a:r>
          </a:p>
        </p:txBody>
      </p:sp>
    </p:spTree>
    <p:extLst>
      <p:ext uri="{BB962C8B-B14F-4D97-AF65-F5344CB8AC3E}">
        <p14:creationId xmlns:p14="http://schemas.microsoft.com/office/powerpoint/2010/main" val="17482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B0B0381-81E6-4F08-8F90-ACA2F5D9F598}" type="datetime1">
              <a:rPr lang="fr-FR"/>
              <a:t>18/07/2024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/>
              <a:t>EMIS XIX – Daejeon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457201" y="1245522"/>
            <a:ext cx="8226425" cy="4821904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136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5227"/>
            <a:ext cx="9144000" cy="72000"/>
          </a:xfrm>
          <a:prstGeom prst="rect">
            <a:avLst/>
          </a:prstGeom>
          <a:gradFill flip="none" rotWithShape="1">
            <a:gsLst>
              <a:gs pos="0">
                <a:srgbClr val="3399FF"/>
              </a:gs>
              <a:gs pos="100000">
                <a:srgbClr val="5C2A7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" y="6453602"/>
            <a:ext cx="9144000" cy="72000"/>
          </a:xfrm>
          <a:prstGeom prst="rect">
            <a:avLst/>
          </a:prstGeom>
          <a:gradFill>
            <a:gsLst>
              <a:gs pos="100000">
                <a:srgbClr val="C00000"/>
              </a:gs>
              <a:gs pos="18000">
                <a:srgbClr val="5C2A7A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57F090D-A540-B12F-BCC8-4CE4E198C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3C4A-824C-F37F-2AC3-1554EA40EC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884" y="5996213"/>
            <a:ext cx="1663700" cy="7112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0AE8E-AEC8-A1C9-FC99-20AED1BD3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Kara M. Lynch</a:t>
            </a:r>
          </a:p>
        </p:txBody>
      </p:sp>
    </p:spTree>
    <p:extLst>
      <p:ext uri="{BB962C8B-B14F-4D97-AF65-F5344CB8AC3E}">
        <p14:creationId xmlns:p14="http://schemas.microsoft.com/office/powerpoint/2010/main" val="35768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67" r:id="rId5"/>
    <p:sldLayoutId id="2147483673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Lucida Bright" panose="02040602050505020304" pitchFamily="18" charset="77"/>
          <a:ea typeface="+mj-ea"/>
          <a:cs typeface="Lucida Bright" panose="02040602050505020304" pitchFamily="18" charset="77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399FF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1pPr>
      <a:lvl2pPr marL="800100" indent="-342900" algn="l" defTabSz="457200" rtl="0" eaLnBrk="1" latinLnBrk="0" hangingPunct="1">
        <a:spcBef>
          <a:spcPct val="20000"/>
        </a:spcBef>
        <a:buClr>
          <a:srgbClr val="7030A0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ndara"/>
          <a:ea typeface="+mn-ea"/>
          <a:cs typeface="Candar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9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65.png"/><Relationship Id="rId10" Type="http://schemas.openxmlformats.org/officeDocument/2006/relationships/image" Target="../media/image12.png"/><Relationship Id="rId4" Type="http://schemas.openxmlformats.org/officeDocument/2006/relationships/image" Target="../media/image64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0.png"/><Relationship Id="rId18" Type="http://schemas.openxmlformats.org/officeDocument/2006/relationships/image" Target="../media/image23.e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9.svg"/><Relationship Id="rId17" Type="http://schemas.openxmlformats.org/officeDocument/2006/relationships/oleObject" Target="../embeddings/oleObject4.bin"/><Relationship Id="rId2" Type="http://schemas.openxmlformats.org/officeDocument/2006/relationships/image" Target="../media/image15.jpe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emf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1.sv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emf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9.emf"/><Relationship Id="rId4" Type="http://schemas.openxmlformats.org/officeDocument/2006/relationships/image" Target="../media/image26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svg"/><Relationship Id="rId7" Type="http://schemas.openxmlformats.org/officeDocument/2006/relationships/image" Target="../media/image2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.png"/><Relationship Id="rId7" Type="http://schemas.openxmlformats.org/officeDocument/2006/relationships/image" Target="../media/image3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32.png"/><Relationship Id="rId10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DFA438-2397-DD43-15F2-45ABA0E1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99417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/>
              <a:t>Studying nuclear structure with </a:t>
            </a:r>
            <a:br>
              <a:rPr lang="en-GB" dirty="0"/>
            </a:br>
            <a:r>
              <a:rPr lang="en-GB" dirty="0"/>
              <a:t>laser spectroscopy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80E8C2-4C8F-5E74-8A8E-E7801AB41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22573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3399FF"/>
                </a:solidFill>
              </a:rPr>
              <a:t>Kara M. Lynch</a:t>
            </a:r>
          </a:p>
          <a:p>
            <a:r>
              <a:rPr lang="en-US" dirty="0">
                <a:solidFill>
                  <a:srgbClr val="3399FF"/>
                </a:solidFill>
              </a:rPr>
              <a:t>Royal Society Dorothy Hodgkin Fellow</a:t>
            </a:r>
          </a:p>
          <a:p>
            <a:endParaRPr lang="en-GB" dirty="0"/>
          </a:p>
          <a:p>
            <a:r>
              <a:rPr lang="en-GB" dirty="0">
                <a:solidFill>
                  <a:srgbClr val="963FD8"/>
                </a:solidFill>
              </a:rPr>
              <a:t>Nuclear Physics Group</a:t>
            </a:r>
          </a:p>
          <a:p>
            <a:r>
              <a:rPr lang="en-GB" dirty="0">
                <a:solidFill>
                  <a:srgbClr val="963FD8"/>
                </a:solidFill>
              </a:rPr>
              <a:t>The University of Manchester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1F113EF-CCAC-AB66-D085-07DBC471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41" y="5734049"/>
            <a:ext cx="1284618" cy="70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48C701-0AC3-FA94-4103-CC2394A5F9A6}"/>
              </a:ext>
            </a:extLst>
          </p:cNvPr>
          <p:cNvSpPr txBox="1"/>
          <p:nvPr/>
        </p:nvSpPr>
        <p:spPr>
          <a:xfrm>
            <a:off x="113077" y="307623"/>
            <a:ext cx="2565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TRIUMF Science Week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00023-1B53-BD97-8E9A-015AFF93DF0C}"/>
              </a:ext>
            </a:extLst>
          </p:cNvPr>
          <p:cNvSpPr txBox="1"/>
          <p:nvPr/>
        </p:nvSpPr>
        <p:spPr>
          <a:xfrm>
            <a:off x="7612392" y="315618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22</a:t>
            </a:r>
            <a:r>
              <a:rPr lang="en-US" sz="1400" baseline="300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nd</a:t>
            </a:r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 July 2024</a:t>
            </a:r>
          </a:p>
        </p:txBody>
      </p:sp>
    </p:spTree>
    <p:extLst>
      <p:ext uri="{BB962C8B-B14F-4D97-AF65-F5344CB8AC3E}">
        <p14:creationId xmlns:p14="http://schemas.microsoft.com/office/powerpoint/2010/main" val="204542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5512-281B-1600-641D-3A1391B0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Charge radius: A sensitive probe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F739B-BE83-AA1D-9AD9-2CC57F087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A748E-84BC-029B-9EBE-328691786B3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>
                <a:solidFill>
                  <a:srgbClr val="3399FF"/>
                </a:solidFill>
              </a:rPr>
              <a:t>Charge radius </a:t>
            </a:r>
            <a:r>
              <a:rPr lang="en-GB" dirty="0"/>
              <a:t>is sensitive to </a:t>
            </a:r>
            <a:r>
              <a:rPr lang="en-GB" dirty="0">
                <a:solidFill>
                  <a:srgbClr val="3399FF"/>
                </a:solidFill>
              </a:rPr>
              <a:t>complex dynamics </a:t>
            </a:r>
            <a:r>
              <a:rPr lang="en-GB" dirty="0"/>
              <a:t>of protons and neutrons moving </a:t>
            </a:r>
            <a:br>
              <a:rPr lang="en-GB" dirty="0"/>
            </a:br>
            <a:r>
              <a:rPr lang="en-GB" dirty="0"/>
              <a:t>inside the nucleus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Test state-of-the-art </a:t>
            </a:r>
            <a:r>
              <a:rPr lang="en-GB" dirty="0">
                <a:solidFill>
                  <a:srgbClr val="3399FF"/>
                </a:solidFill>
              </a:rPr>
              <a:t>nuclear theories</a:t>
            </a:r>
            <a:r>
              <a:rPr lang="en-GB" dirty="0"/>
              <a:t>:</a:t>
            </a:r>
          </a:p>
          <a:p>
            <a:pPr lvl="1"/>
            <a:r>
              <a:rPr lang="en-GB" i="1" dirty="0">
                <a:solidFill>
                  <a:srgbClr val="FF7C00"/>
                </a:solidFill>
              </a:rPr>
              <a:t>Ab-initio</a:t>
            </a:r>
            <a:r>
              <a:rPr lang="en-GB" dirty="0">
                <a:solidFill>
                  <a:srgbClr val="FF7C00"/>
                </a:solidFill>
              </a:rPr>
              <a:t> VS-IMSRG:</a:t>
            </a:r>
            <a:r>
              <a:rPr lang="en-GB" dirty="0"/>
              <a:t> uses 2- and 3-body forces, constrained by properties of </a:t>
            </a:r>
            <a:r>
              <a:rPr lang="en-GB" baseline="30000" dirty="0"/>
              <a:t>3</a:t>
            </a:r>
            <a:r>
              <a:rPr lang="en-GB" dirty="0"/>
              <a:t>H, </a:t>
            </a:r>
            <a:r>
              <a:rPr lang="en-GB" baseline="30000" dirty="0"/>
              <a:t>3</a:t>
            </a:r>
            <a:r>
              <a:rPr lang="en-GB" dirty="0"/>
              <a:t>He, </a:t>
            </a:r>
            <a:r>
              <a:rPr lang="en-GB" baseline="30000" dirty="0"/>
              <a:t>4</a:t>
            </a:r>
            <a:r>
              <a:rPr lang="en-GB" dirty="0"/>
              <a:t>He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Density Functional Theory: </a:t>
            </a:r>
            <a:r>
              <a:rPr lang="en-GB" dirty="0"/>
              <a:t>uses experimental data to constrain the nuclear model</a:t>
            </a:r>
          </a:p>
          <a:p>
            <a:endParaRPr lang="en-GB" dirty="0"/>
          </a:p>
          <a:p>
            <a:r>
              <a:rPr lang="en-GB" dirty="0"/>
              <a:t>Precise experimental charge radii measurements</a:t>
            </a:r>
          </a:p>
          <a:p>
            <a:pPr lvl="1"/>
            <a:r>
              <a:rPr lang="en-GB" dirty="0"/>
              <a:t>Distinguish between nuclear models</a:t>
            </a:r>
          </a:p>
          <a:p>
            <a:pPr lvl="1"/>
            <a:r>
              <a:rPr lang="en-GB" dirty="0"/>
              <a:t>Experimental uncertainty &lt;0.01 fm</a:t>
            </a:r>
            <a:r>
              <a:rPr lang="en-GB" baseline="30000" dirty="0"/>
              <a:t>2</a:t>
            </a:r>
          </a:p>
          <a:p>
            <a:endParaRPr lang="en-GB" dirty="0"/>
          </a:p>
          <a:p>
            <a:r>
              <a:rPr lang="en-GB" dirty="0"/>
              <a:t>Insight into the changing proton distribution </a:t>
            </a:r>
            <a:endParaRPr lang="en-GB" baseline="30000" dirty="0"/>
          </a:p>
        </p:txBody>
      </p:sp>
      <p:pic>
        <p:nvPicPr>
          <p:cNvPr id="46" name="Picture 45" descr="A picture containing aircraft, transport, balloon, dark&#10;&#10;Description automatically generated">
            <a:extLst>
              <a:ext uri="{FF2B5EF4-FFF2-40B4-BE49-F238E27FC236}">
                <a16:creationId xmlns:a16="http://schemas.microsoft.com/office/drawing/2014/main" id="{03C689B7-90F3-D62D-49C6-6A35BD208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571" y="842838"/>
            <a:ext cx="1155793" cy="117565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5C41CE-F01A-F350-F8A1-CB1D563F932E}"/>
              </a:ext>
            </a:extLst>
          </p:cNvPr>
          <p:cNvGrpSpPr/>
          <p:nvPr/>
        </p:nvGrpSpPr>
        <p:grpSpPr>
          <a:xfrm>
            <a:off x="1192188" y="4045451"/>
            <a:ext cx="4596767" cy="2022589"/>
            <a:chOff x="4373217" y="4416163"/>
            <a:chExt cx="4596767" cy="20225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E0C7714-83D3-6F8E-D334-8E42455C689E}"/>
                </a:ext>
              </a:extLst>
            </p:cNvPr>
            <p:cNvGrpSpPr/>
            <p:nvPr/>
          </p:nvGrpSpPr>
          <p:grpSpPr>
            <a:xfrm>
              <a:off x="5727831" y="4416163"/>
              <a:ext cx="3242153" cy="2022589"/>
              <a:chOff x="73491" y="4420820"/>
              <a:chExt cx="3242153" cy="2022589"/>
            </a:xfrm>
          </p:grpSpPr>
          <p:pic>
            <p:nvPicPr>
              <p:cNvPr id="49" name="Picture 48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EB5BC7AA-986F-DA55-0C01-546D49D21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91" y="4425223"/>
                <a:ext cx="3242153" cy="2018186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E03B829-C90D-CBF9-B8E0-B75C323069B9}"/>
                  </a:ext>
                </a:extLst>
              </p:cNvPr>
              <p:cNvSpPr/>
              <p:nvPr/>
            </p:nvSpPr>
            <p:spPr>
              <a:xfrm>
                <a:off x="1952099" y="5176451"/>
                <a:ext cx="1123950" cy="917856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EC6876-1698-1445-E000-9E419E14CF03}"/>
                  </a:ext>
                </a:extLst>
              </p:cNvPr>
              <p:cNvGrpSpPr/>
              <p:nvPr/>
            </p:nvGrpSpPr>
            <p:grpSpPr>
              <a:xfrm>
                <a:off x="581681" y="4485610"/>
                <a:ext cx="1582448" cy="631377"/>
                <a:chOff x="2291292" y="5197672"/>
                <a:chExt cx="1582448" cy="631377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B3084075-952F-E8AB-93DC-5A0050ABD061}"/>
                    </a:ext>
                  </a:extLst>
                </p:cNvPr>
                <p:cNvSpPr/>
                <p:nvPr/>
              </p:nvSpPr>
              <p:spPr>
                <a:xfrm>
                  <a:off x="2291292" y="5268754"/>
                  <a:ext cx="101600" cy="9553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Diamond 54">
                  <a:extLst>
                    <a:ext uri="{FF2B5EF4-FFF2-40B4-BE49-F238E27FC236}">
                      <a16:creationId xmlns:a16="http://schemas.microsoft.com/office/drawing/2014/main" id="{4CC040AC-E1CD-D276-31F6-CAB5CB3A55E6}"/>
                    </a:ext>
                  </a:extLst>
                </p:cNvPr>
                <p:cNvSpPr/>
                <p:nvPr/>
              </p:nvSpPr>
              <p:spPr>
                <a:xfrm>
                  <a:off x="2302544" y="5438365"/>
                  <a:ext cx="79095" cy="131276"/>
                </a:xfrm>
                <a:prstGeom prst="diamond">
                  <a:avLst/>
                </a:prstGeom>
                <a:solidFill>
                  <a:srgbClr val="FF7C00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Diamond 55">
                  <a:extLst>
                    <a:ext uri="{FF2B5EF4-FFF2-40B4-BE49-F238E27FC236}">
                      <a16:creationId xmlns:a16="http://schemas.microsoft.com/office/drawing/2014/main" id="{512D3515-F6D7-D50A-3F10-F96A8E6712CF}"/>
                    </a:ext>
                  </a:extLst>
                </p:cNvPr>
                <p:cNvSpPr/>
                <p:nvPr/>
              </p:nvSpPr>
              <p:spPr>
                <a:xfrm>
                  <a:off x="2302544" y="5643721"/>
                  <a:ext cx="79095" cy="131276"/>
                </a:xfrm>
                <a:prstGeom prst="diamond">
                  <a:avLst/>
                </a:prstGeom>
                <a:solidFill>
                  <a:srgbClr val="0070C0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85DCDD3C-49CE-11F6-4EA2-1FCE917F5368}"/>
                    </a:ext>
                  </a:extLst>
                </p:cNvPr>
                <p:cNvSpPr txBox="1"/>
                <p:nvPr/>
              </p:nvSpPr>
              <p:spPr>
                <a:xfrm>
                  <a:off x="2358902" y="5197672"/>
                  <a:ext cx="930622" cy="24622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numCol="1" rtlCol="0">
                  <a:spAutoFit/>
                </a:bodyPr>
                <a:lstStyle/>
                <a:p>
                  <a:r>
                    <a:rPr lang="en-GB" sz="1000" dirty="0">
                      <a:latin typeface="Lucida Bright" panose="02040602050505020304" pitchFamily="18" charset="77"/>
                    </a:rPr>
                    <a:t>Experiment</a:t>
                  </a:r>
                  <a:endParaRPr lang="en-GB" sz="1000" b="1" dirty="0">
                    <a:latin typeface="Lucida Bright" panose="02040602050505020304" pitchFamily="18" charset="77"/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95A1A26B-131D-1E70-3979-3523A8DE011B}"/>
                    </a:ext>
                  </a:extLst>
                </p:cNvPr>
                <p:cNvSpPr txBox="1"/>
                <p:nvPr/>
              </p:nvSpPr>
              <p:spPr>
                <a:xfrm>
                  <a:off x="2358901" y="5378540"/>
                  <a:ext cx="1514839" cy="24622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numCol="1" rtlCol="0">
                  <a:spAutoFit/>
                </a:bodyPr>
                <a:lstStyle/>
                <a:p>
                  <a:r>
                    <a:rPr lang="en-GB" sz="1000" dirty="0">
                      <a:latin typeface="Lucida Bright" panose="02040602050505020304" pitchFamily="18" charset="77"/>
                    </a:rPr>
                    <a:t>Ab-initio (VS-IMSRG)</a:t>
                  </a:r>
                  <a:endParaRPr lang="en-GB" sz="1000" b="1" dirty="0">
                    <a:latin typeface="Lucida Bright" panose="02040602050505020304" pitchFamily="18" charset="77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066F3B70-0368-FB12-0D5B-6397A0DC3A4C}"/>
                    </a:ext>
                  </a:extLst>
                </p:cNvPr>
                <p:cNvSpPr txBox="1"/>
                <p:nvPr/>
              </p:nvSpPr>
              <p:spPr>
                <a:xfrm>
                  <a:off x="2358901" y="5582828"/>
                  <a:ext cx="1131421" cy="246221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numCol="1" rtlCol="0">
                  <a:spAutoFit/>
                </a:bodyPr>
                <a:lstStyle/>
                <a:p>
                  <a:r>
                    <a:rPr lang="en-GB" sz="1000" dirty="0">
                      <a:latin typeface="Lucida Bright" panose="02040602050505020304" pitchFamily="18" charset="77"/>
                    </a:rPr>
                    <a:t>Global (DFT)</a:t>
                  </a:r>
                  <a:endParaRPr lang="en-GB" sz="1000" b="1" dirty="0">
                    <a:latin typeface="Lucida Bright" panose="02040602050505020304" pitchFamily="18" charset="77"/>
                  </a:endParaRPr>
                </a:p>
              </p:txBody>
            </p:sp>
          </p:grp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331C9E4-5E80-BDD7-C59D-0ECDDD3D1570}"/>
                  </a:ext>
                </a:extLst>
              </p:cNvPr>
              <p:cNvSpPr/>
              <p:nvPr/>
            </p:nvSpPr>
            <p:spPr>
              <a:xfrm>
                <a:off x="73491" y="4420820"/>
                <a:ext cx="72687" cy="135872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E8D930-2F05-DDA4-21B1-00A91046DB83}"/>
                </a:ext>
              </a:extLst>
            </p:cNvPr>
            <p:cNvSpPr/>
            <p:nvPr/>
          </p:nvSpPr>
          <p:spPr>
            <a:xfrm>
              <a:off x="6177322" y="5696078"/>
              <a:ext cx="406837" cy="425255"/>
            </a:xfrm>
            <a:prstGeom prst="rect">
              <a:avLst/>
            </a:prstGeom>
            <a:noFill/>
            <a:ln w="28575">
              <a:solidFill>
                <a:srgbClr val="3399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476A8BA-4789-174D-3B8B-4027A909F395}"/>
                </a:ext>
              </a:extLst>
            </p:cNvPr>
            <p:cNvGrpSpPr/>
            <p:nvPr/>
          </p:nvGrpSpPr>
          <p:grpSpPr>
            <a:xfrm>
              <a:off x="4373217" y="4448325"/>
              <a:ext cx="1292965" cy="1641325"/>
              <a:chOff x="3911526" y="4466328"/>
              <a:chExt cx="1292965" cy="1641325"/>
            </a:xfrm>
          </p:grpSpPr>
          <p:pic>
            <p:nvPicPr>
              <p:cNvPr id="41" name="Picture 40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B338FD0E-4E66-94DF-1FCD-88F82E8AB2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541" t="62757" r="73750" b="15515"/>
              <a:stretch/>
            </p:blipFill>
            <p:spPr>
              <a:xfrm>
                <a:off x="3911526" y="4477518"/>
                <a:ext cx="1279824" cy="1616370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22E61DB-0FB4-C4E1-9A62-A3316F791E8B}"/>
                  </a:ext>
                </a:extLst>
              </p:cNvPr>
              <p:cNvSpPr/>
              <p:nvPr/>
            </p:nvSpPr>
            <p:spPr>
              <a:xfrm>
                <a:off x="3911526" y="4466328"/>
                <a:ext cx="1292965" cy="1641325"/>
              </a:xfrm>
              <a:prstGeom prst="rect">
                <a:avLst/>
              </a:prstGeom>
              <a:noFill/>
              <a:ln w="28575">
                <a:solidFill>
                  <a:srgbClr val="3399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3ECB83B-332E-3A15-BCFC-5925A0FF27C6}"/>
                </a:ext>
              </a:extLst>
            </p:cNvPr>
            <p:cNvCxnSpPr/>
            <p:nvPr/>
          </p:nvCxnSpPr>
          <p:spPr>
            <a:xfrm flipH="1" flipV="1">
              <a:off x="5666182" y="6089650"/>
              <a:ext cx="511140" cy="29109"/>
            </a:xfrm>
            <a:prstGeom prst="line">
              <a:avLst/>
            </a:prstGeom>
            <a:ln>
              <a:solidFill>
                <a:srgbClr val="33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3F628B4-3942-54D4-946C-95A3ED8FA9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66182" y="4459515"/>
              <a:ext cx="511140" cy="1233989"/>
            </a:xfrm>
            <a:prstGeom prst="line">
              <a:avLst/>
            </a:prstGeom>
            <a:ln>
              <a:solidFill>
                <a:srgbClr val="33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519B99F-3092-03A4-5996-65E68202A026}"/>
              </a:ext>
            </a:extLst>
          </p:cNvPr>
          <p:cNvSpPr txBox="1"/>
          <p:nvPr/>
        </p:nvSpPr>
        <p:spPr>
          <a:xfrm>
            <a:off x="5979419" y="3019378"/>
            <a:ext cx="103999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GB" sz="1000" dirty="0">
                <a:latin typeface="Lucida Bright" panose="02040602050505020304" pitchFamily="18" charset="77"/>
              </a:rPr>
              <a:t>~0.8 </a:t>
            </a:r>
            <a:r>
              <a:rPr lang="en-GB" sz="1000" dirty="0" err="1">
                <a:latin typeface="Lucida Bright" panose="02040602050505020304" pitchFamily="18" charset="77"/>
              </a:rPr>
              <a:t>fm</a:t>
            </a:r>
            <a:endParaRPr lang="en-GB" sz="1000" dirty="0">
              <a:latin typeface="Lucida Bright" panose="02040602050505020304" pitchFamily="18" charset="77"/>
            </a:endParaRPr>
          </a:p>
          <a:p>
            <a:pPr algn="ctr"/>
            <a:r>
              <a:rPr lang="en-GB" sz="1000" dirty="0">
                <a:latin typeface="Lucida Bright" panose="02040602050505020304" pitchFamily="18" charset="77"/>
              </a:rPr>
              <a:t>Proton</a:t>
            </a:r>
            <a:endParaRPr lang="en-GB" sz="1000" b="1" dirty="0">
              <a:latin typeface="Lucida Bright" panose="02040602050505020304" pitchFamily="18" charset="77"/>
            </a:endParaRPr>
          </a:p>
        </p:txBody>
      </p:sp>
      <p:pic>
        <p:nvPicPr>
          <p:cNvPr id="61" name="Graphic 21">
            <a:extLst>
              <a:ext uri="{FF2B5EF4-FFF2-40B4-BE49-F238E27FC236}">
                <a16:creationId xmlns:a16="http://schemas.microsoft.com/office/drawing/2014/main" id="{F5768110-87C9-5589-EC35-47D6AF8F6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0706" y="2561539"/>
            <a:ext cx="658034" cy="65462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77DB585-E23B-80A8-3B67-5CECC9F8163D}"/>
              </a:ext>
            </a:extLst>
          </p:cNvPr>
          <p:cNvSpPr txBox="1"/>
          <p:nvPr/>
        </p:nvSpPr>
        <p:spPr>
          <a:xfrm>
            <a:off x="7173225" y="3263683"/>
            <a:ext cx="772997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GB" sz="1000" dirty="0">
                <a:latin typeface="Lucida Bright" panose="02040602050505020304" pitchFamily="18" charset="77"/>
              </a:rPr>
              <a:t>7.7 </a:t>
            </a:r>
            <a:r>
              <a:rPr lang="en-GB" sz="1000" dirty="0" err="1">
                <a:latin typeface="Lucida Bright" panose="02040602050505020304" pitchFamily="18" charset="77"/>
              </a:rPr>
              <a:t>fm</a:t>
            </a:r>
            <a:endParaRPr lang="en-GB" sz="1000" dirty="0">
              <a:latin typeface="Lucida Bright" panose="02040602050505020304" pitchFamily="18" charset="77"/>
            </a:endParaRPr>
          </a:p>
          <a:p>
            <a:pPr algn="ctr"/>
            <a:r>
              <a:rPr lang="en-GB" sz="1000" dirty="0">
                <a:latin typeface="Lucida Bright" panose="02040602050505020304" pitchFamily="18" charset="77"/>
              </a:rPr>
              <a:t>Gold</a:t>
            </a:r>
            <a:endParaRPr lang="en-GB" sz="1000" b="1" dirty="0">
              <a:latin typeface="Lucida Bright" panose="02040602050505020304" pitchFamily="18" charset="77"/>
            </a:endParaRPr>
          </a:p>
        </p:txBody>
      </p:sp>
      <p:pic>
        <p:nvPicPr>
          <p:cNvPr id="63" name="Graphic 21">
            <a:extLst>
              <a:ext uri="{FF2B5EF4-FFF2-40B4-BE49-F238E27FC236}">
                <a16:creationId xmlns:a16="http://schemas.microsoft.com/office/drawing/2014/main" id="{4A4910B4-940B-C548-D6EF-BB0766EC8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7042" y="2819517"/>
            <a:ext cx="144751" cy="1440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DA3C34-77A0-8AFE-0ACA-B2BEE6DBAD44}"/>
              </a:ext>
            </a:extLst>
          </p:cNvPr>
          <p:cNvGrpSpPr/>
          <p:nvPr/>
        </p:nvGrpSpPr>
        <p:grpSpPr>
          <a:xfrm>
            <a:off x="6503696" y="3382027"/>
            <a:ext cx="2640305" cy="2539561"/>
            <a:chOff x="6503696" y="3382027"/>
            <a:chExt cx="2640305" cy="2539561"/>
          </a:xfrm>
        </p:grpSpPr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11A4EC65-5D48-91A9-D85F-10CE1A661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88740" y="4085067"/>
              <a:ext cx="471328" cy="468887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778E8B-0ED3-E89B-A0DA-1319DD56A2F1}"/>
                </a:ext>
              </a:extLst>
            </p:cNvPr>
            <p:cNvSpPr txBox="1"/>
            <p:nvPr/>
          </p:nvSpPr>
          <p:spPr>
            <a:xfrm>
              <a:off x="7333381" y="4523176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7351DCC-935E-66D5-80DD-95C1019C3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7553" y="4880540"/>
              <a:ext cx="314259" cy="138158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EB82A12-7A51-5978-13CB-EC728188CD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6607" y="4839511"/>
              <a:ext cx="1062284" cy="949652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6287D91-62E6-708A-54B8-2A3741136E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6273" y="4732454"/>
              <a:ext cx="496164" cy="282616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DD389C4-180C-E8B0-5E0F-5F4878E08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494" y="4720009"/>
              <a:ext cx="0" cy="879296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3CD8272-39E9-8EEF-90CF-B70B0ECC90B4}"/>
                </a:ext>
              </a:extLst>
            </p:cNvPr>
            <p:cNvSpPr txBox="1"/>
            <p:nvPr/>
          </p:nvSpPr>
          <p:spPr>
            <a:xfrm>
              <a:off x="7332108" y="5445416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pic>
          <p:nvPicPr>
            <p:cNvPr id="73" name="Graphic 19">
              <a:extLst>
                <a:ext uri="{FF2B5EF4-FFF2-40B4-BE49-F238E27FC236}">
                  <a16:creationId xmlns:a16="http://schemas.microsoft.com/office/drawing/2014/main" id="{68FAC8A7-BDD2-82A4-2E96-7745D9038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95036" y="5394352"/>
              <a:ext cx="607078" cy="527236"/>
            </a:xfrm>
            <a:prstGeom prst="rect">
              <a:avLst/>
            </a:prstGeom>
          </p:spPr>
        </p:pic>
        <p:pic>
          <p:nvPicPr>
            <p:cNvPr id="75" name="Graphic 19">
              <a:extLst>
                <a:ext uri="{FF2B5EF4-FFF2-40B4-BE49-F238E27FC236}">
                  <a16:creationId xmlns:a16="http://schemas.microsoft.com/office/drawing/2014/main" id="{D06ED647-B7E4-DBD8-5B9B-C741BEA8F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03696" y="4447398"/>
              <a:ext cx="793694" cy="5180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17803D-B961-C24C-1102-EB6750218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501"/>
            <a:stretch/>
          </p:blipFill>
          <p:spPr>
            <a:xfrm>
              <a:off x="8007405" y="3382027"/>
              <a:ext cx="1136596" cy="1534297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F1AC018-F5AB-230E-02D7-449D6390C4AF}"/>
                </a:ext>
              </a:extLst>
            </p:cNvPr>
            <p:cNvSpPr txBox="1"/>
            <p:nvPr/>
          </p:nvSpPr>
          <p:spPr>
            <a:xfrm>
              <a:off x="8395083" y="4553954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Lu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E10DBF-57BF-EB5E-1340-7CF9D41C5B4F}"/>
              </a:ext>
            </a:extLst>
          </p:cNvPr>
          <p:cNvSpPr txBox="1"/>
          <p:nvPr/>
        </p:nvSpPr>
        <p:spPr>
          <a:xfrm>
            <a:off x="1723214" y="6040886"/>
            <a:ext cx="436560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R.P. de Groote et al., Nature Physics 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16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620–624 (2020)</a:t>
            </a:r>
            <a:endParaRPr lang="en-GB" sz="1200" b="1" dirty="0">
              <a:solidFill>
                <a:srgbClr val="3399FF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434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Brochure-2009-003-Eng copy.pdf">
            <a:extLst>
              <a:ext uri="{FF2B5EF4-FFF2-40B4-BE49-F238E27FC236}">
                <a16:creationId xmlns:a16="http://schemas.microsoft.com/office/drawing/2014/main" id="{E7D2B2A0-6AAA-9276-B060-6632C51ED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7" t="54286" r="8753" b="17916"/>
          <a:stretch/>
        </p:blipFill>
        <p:spPr>
          <a:xfrm>
            <a:off x="1" y="828299"/>
            <a:ext cx="9015780" cy="56189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BEB706-CBBC-EF73-167F-A56DC4676879}"/>
              </a:ext>
            </a:extLst>
          </p:cNvPr>
          <p:cNvGrpSpPr/>
          <p:nvPr/>
        </p:nvGrpSpPr>
        <p:grpSpPr>
          <a:xfrm>
            <a:off x="0" y="828298"/>
            <a:ext cx="9138737" cy="5183882"/>
            <a:chOff x="0" y="828298"/>
            <a:chExt cx="9138737" cy="518388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3A22-D07D-148E-CEF8-B5E2890063A2}"/>
                </a:ext>
              </a:extLst>
            </p:cNvPr>
            <p:cNvSpPr/>
            <p:nvPr/>
          </p:nvSpPr>
          <p:spPr>
            <a:xfrm>
              <a:off x="0" y="828299"/>
              <a:ext cx="2805193" cy="489832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AB3241-4424-9E93-1986-85EFA4D35DEC}"/>
                </a:ext>
              </a:extLst>
            </p:cNvPr>
            <p:cNvSpPr/>
            <p:nvPr/>
          </p:nvSpPr>
          <p:spPr>
            <a:xfrm>
              <a:off x="2805193" y="828298"/>
              <a:ext cx="6333544" cy="3425987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25BF69-4B9A-7622-6790-BF54AFB252C1}"/>
                </a:ext>
              </a:extLst>
            </p:cNvPr>
            <p:cNvSpPr/>
            <p:nvPr/>
          </p:nvSpPr>
          <p:spPr>
            <a:xfrm>
              <a:off x="0" y="5726624"/>
              <a:ext cx="2239505" cy="285556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C35064-67FF-D421-834C-F05CCDCF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of exotic nuclei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0B76EC-B33C-3AC3-2AC6-27029256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F9F49-E83C-C7EB-FED7-3D8C4FE07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42838"/>
            <a:ext cx="5808945" cy="5169342"/>
          </a:xfrm>
        </p:spPr>
        <p:txBody>
          <a:bodyPr/>
          <a:lstStyle/>
          <a:p>
            <a:r>
              <a:rPr lang="en-GB" dirty="0"/>
              <a:t>Go to </a:t>
            </a:r>
            <a:r>
              <a:rPr lang="en-GB" dirty="0">
                <a:solidFill>
                  <a:srgbClr val="3399FF"/>
                </a:solidFill>
              </a:rPr>
              <a:t>radioactive ion beam facilities </a:t>
            </a:r>
            <a:r>
              <a:rPr lang="en-GB" dirty="0"/>
              <a:t>to study exotic nuclei</a:t>
            </a:r>
          </a:p>
          <a:p>
            <a:endParaRPr lang="en-GB" dirty="0"/>
          </a:p>
          <a:p>
            <a:r>
              <a:rPr lang="en-GB" dirty="0"/>
              <a:t>Require </a:t>
            </a:r>
            <a:r>
              <a:rPr lang="en-GB" dirty="0">
                <a:solidFill>
                  <a:srgbClr val="3399FF"/>
                </a:solidFill>
              </a:rPr>
              <a:t>sensitive</a:t>
            </a:r>
            <a:r>
              <a:rPr lang="en-GB" dirty="0"/>
              <a:t> and </a:t>
            </a:r>
            <a:r>
              <a:rPr lang="en-GB" dirty="0">
                <a:solidFill>
                  <a:srgbClr val="3399FF"/>
                </a:solidFill>
              </a:rPr>
              <a:t>efficient</a:t>
            </a:r>
            <a:r>
              <a:rPr lang="en-GB" dirty="0"/>
              <a:t> laser spectroscopy techniques to measure them</a:t>
            </a:r>
          </a:p>
          <a:p>
            <a:endParaRPr lang="en-GB" dirty="0"/>
          </a:p>
          <a:p>
            <a:r>
              <a:rPr lang="en-GB" dirty="0"/>
              <a:t>Focus on laser spectroscopy studies at </a:t>
            </a:r>
            <a:r>
              <a:rPr lang="en-GB" dirty="0">
                <a:solidFill>
                  <a:srgbClr val="3399FF"/>
                </a:solidFill>
              </a:rPr>
              <a:t>ISOLDE facility </a:t>
            </a:r>
            <a:r>
              <a:rPr lang="en-GB" dirty="0"/>
              <a:t>at CERN</a:t>
            </a:r>
          </a:p>
          <a:p>
            <a:endParaRPr lang="en-GB" dirty="0"/>
          </a:p>
          <a:p>
            <a:r>
              <a:rPr lang="en-GB" dirty="0"/>
              <a:t>Uses 1.4 GeV protons from the PS Booster</a:t>
            </a:r>
          </a:p>
          <a:p>
            <a:endParaRPr lang="en-GB" dirty="0"/>
          </a:p>
          <a:p>
            <a:r>
              <a:rPr lang="en-GB" dirty="0"/>
              <a:t>Produces radioactive isotopes for </a:t>
            </a:r>
          </a:p>
          <a:p>
            <a:pPr lvl="1"/>
            <a:r>
              <a:rPr lang="en-GB" dirty="0"/>
              <a:t>nuclear physics</a:t>
            </a:r>
          </a:p>
          <a:p>
            <a:pPr lvl="1"/>
            <a:r>
              <a:rPr lang="en-GB" dirty="0"/>
              <a:t>astrophysics</a:t>
            </a:r>
          </a:p>
          <a:p>
            <a:pPr lvl="1"/>
            <a:r>
              <a:rPr lang="en-GB" dirty="0"/>
              <a:t>solid-state physics</a:t>
            </a:r>
          </a:p>
          <a:p>
            <a:pPr lvl="1"/>
            <a:r>
              <a:rPr lang="en-GB" dirty="0"/>
              <a:t>bio-physics</a:t>
            </a:r>
          </a:p>
          <a:p>
            <a:pPr lvl="1"/>
            <a:r>
              <a:rPr lang="en-GB" dirty="0"/>
              <a:t>fundamental physics</a:t>
            </a:r>
          </a:p>
          <a:p>
            <a:endParaRPr lang="en-GB" dirty="0"/>
          </a:p>
        </p:txBody>
      </p:sp>
      <p:pic>
        <p:nvPicPr>
          <p:cNvPr id="5" name="Picture 4" descr="ISOLDE shining2v1.jpg">
            <a:extLst>
              <a:ext uri="{FF2B5EF4-FFF2-40B4-BE49-F238E27FC236}">
                <a16:creationId xmlns:a16="http://schemas.microsoft.com/office/drawing/2014/main" id="{36993EE8-ABAF-5E37-7477-F5CD1D4CE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4069342"/>
            <a:ext cx="2846425" cy="2377952"/>
          </a:xfrm>
          <a:prstGeom prst="rect">
            <a:avLst/>
          </a:prstGeom>
        </p:spPr>
      </p:pic>
      <p:pic>
        <p:nvPicPr>
          <p:cNvPr id="6" name="Picture 5" descr="1301078_48-A4-at-144-dpi.jpg">
            <a:extLst>
              <a:ext uri="{FF2B5EF4-FFF2-40B4-BE49-F238E27FC236}">
                <a16:creationId xmlns:a16="http://schemas.microsoft.com/office/drawing/2014/main" id="{C0A54D00-8468-1949-CC78-556B1E45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12" y="1757577"/>
            <a:ext cx="2846425" cy="2239613"/>
          </a:xfrm>
          <a:prstGeom prst="rect">
            <a:avLst/>
          </a:prstGeom>
        </p:spPr>
      </p:pic>
      <p:pic>
        <p:nvPicPr>
          <p:cNvPr id="9" name="Picture 16" descr="Picture 16">
            <a:extLst>
              <a:ext uri="{FF2B5EF4-FFF2-40B4-BE49-F238E27FC236}">
                <a16:creationId xmlns:a16="http://schemas.microsoft.com/office/drawing/2014/main" id="{76EC4D1A-06D5-729B-2201-56F037C64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597" y="977118"/>
            <a:ext cx="3041184" cy="6022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060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 descr="A logo for a company&#10;&#10;Description automatically generated">
            <a:extLst>
              <a:ext uri="{FF2B5EF4-FFF2-40B4-BE49-F238E27FC236}">
                <a16:creationId xmlns:a16="http://schemas.microsoft.com/office/drawing/2014/main" id="{62A8171F-2644-67C8-3BC9-B309C611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272" y="5562951"/>
            <a:ext cx="1311491" cy="666154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2291031-CD26-DFB1-4B90-038B62D3656E}"/>
              </a:ext>
            </a:extLst>
          </p:cNvPr>
          <p:cNvCxnSpPr>
            <a:cxnSpLocks/>
          </p:cNvCxnSpPr>
          <p:nvPr/>
        </p:nvCxnSpPr>
        <p:spPr>
          <a:xfrm>
            <a:off x="5375190" y="2499108"/>
            <a:ext cx="191196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218225-FAEA-EEE9-5861-FCED65D5FE86}"/>
              </a:ext>
            </a:extLst>
          </p:cNvPr>
          <p:cNvCxnSpPr>
            <a:cxnSpLocks/>
          </p:cNvCxnSpPr>
          <p:nvPr/>
        </p:nvCxnSpPr>
        <p:spPr>
          <a:xfrm>
            <a:off x="5524459" y="2570335"/>
            <a:ext cx="191196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566BCD8-7616-85C0-785E-7E09F3DA8A0A}"/>
              </a:ext>
            </a:extLst>
          </p:cNvPr>
          <p:cNvCxnSpPr>
            <a:cxnSpLocks/>
          </p:cNvCxnSpPr>
          <p:nvPr/>
        </p:nvCxnSpPr>
        <p:spPr>
          <a:xfrm>
            <a:off x="5673727" y="2641561"/>
            <a:ext cx="1911961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3E9B3D-8CE4-6CF3-E9F5-9DF8ABA5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spectroscopy at ISOLDE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819DD6-0A6F-32E8-4F4A-FB5379F1B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F20D080-AE3D-F384-8339-ABB64DCDAF91}"/>
              </a:ext>
            </a:extLst>
          </p:cNvPr>
          <p:cNvGrpSpPr/>
          <p:nvPr/>
        </p:nvGrpSpPr>
        <p:grpSpPr>
          <a:xfrm rot="16200000">
            <a:off x="-420560" y="2705589"/>
            <a:ext cx="3591799" cy="2750681"/>
            <a:chOff x="-80544" y="1927549"/>
            <a:chExt cx="3591799" cy="27506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89FB44-D746-9B12-5189-7357B1BED8A3}"/>
                </a:ext>
              </a:extLst>
            </p:cNvPr>
            <p:cNvSpPr/>
            <p:nvPr/>
          </p:nvSpPr>
          <p:spPr>
            <a:xfrm>
              <a:off x="249195" y="2868910"/>
              <a:ext cx="620476" cy="125943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E9337A-24EF-1184-613D-0E7150CD612D}"/>
                </a:ext>
              </a:extLst>
            </p:cNvPr>
            <p:cNvSpPr/>
            <p:nvPr/>
          </p:nvSpPr>
          <p:spPr bwMode="auto">
            <a:xfrm>
              <a:off x="294635" y="3159404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84936D-6F65-AEC4-13B1-3D4B2A8380BE}"/>
                </a:ext>
              </a:extLst>
            </p:cNvPr>
            <p:cNvSpPr/>
            <p:nvPr/>
          </p:nvSpPr>
          <p:spPr bwMode="auto">
            <a:xfrm>
              <a:off x="449140" y="3351053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DFA4FB-7770-8C81-70C3-DB8DB26913E3}"/>
                </a:ext>
              </a:extLst>
            </p:cNvPr>
            <p:cNvSpPr/>
            <p:nvPr/>
          </p:nvSpPr>
          <p:spPr bwMode="auto">
            <a:xfrm>
              <a:off x="600903" y="3469510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2A43E3A-4749-132E-E421-8C4FD83E949C}"/>
                </a:ext>
              </a:extLst>
            </p:cNvPr>
            <p:cNvSpPr/>
            <p:nvPr/>
          </p:nvSpPr>
          <p:spPr bwMode="auto">
            <a:xfrm>
              <a:off x="283836" y="3454714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34FA10-F61C-C133-22EC-2CB8DF3B3352}"/>
                </a:ext>
              </a:extLst>
            </p:cNvPr>
            <p:cNvSpPr/>
            <p:nvPr/>
          </p:nvSpPr>
          <p:spPr bwMode="auto">
            <a:xfrm>
              <a:off x="323580" y="3676732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AAFFB7-A771-01B2-905A-4F21D7395C0A}"/>
                </a:ext>
              </a:extLst>
            </p:cNvPr>
            <p:cNvSpPr/>
            <p:nvPr/>
          </p:nvSpPr>
          <p:spPr bwMode="auto">
            <a:xfrm>
              <a:off x="491648" y="3911094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67A97E-B31F-9DD7-04DD-B3765F03F396}"/>
                </a:ext>
              </a:extLst>
            </p:cNvPr>
            <p:cNvSpPr/>
            <p:nvPr/>
          </p:nvSpPr>
          <p:spPr bwMode="auto">
            <a:xfrm>
              <a:off x="296740" y="3884013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743534-189E-48EE-39C9-E0D45DA11A01}"/>
                </a:ext>
              </a:extLst>
            </p:cNvPr>
            <p:cNvSpPr/>
            <p:nvPr/>
          </p:nvSpPr>
          <p:spPr bwMode="auto">
            <a:xfrm>
              <a:off x="649285" y="2973413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523254F-0F5E-24C9-AE39-0F4C013A7A91}"/>
                </a:ext>
              </a:extLst>
            </p:cNvPr>
            <p:cNvSpPr/>
            <p:nvPr/>
          </p:nvSpPr>
          <p:spPr bwMode="auto">
            <a:xfrm>
              <a:off x="297480" y="2926506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B4225AE-0E7E-FF4F-3566-0B09C353470E}"/>
                </a:ext>
              </a:extLst>
            </p:cNvPr>
            <p:cNvSpPr/>
            <p:nvPr/>
          </p:nvSpPr>
          <p:spPr bwMode="auto">
            <a:xfrm>
              <a:off x="651084" y="3260604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292674-CA23-ED33-F114-75F08D024972}"/>
                </a:ext>
              </a:extLst>
            </p:cNvPr>
            <p:cNvSpPr/>
            <p:nvPr/>
          </p:nvSpPr>
          <p:spPr>
            <a:xfrm>
              <a:off x="869672" y="3359937"/>
              <a:ext cx="729622" cy="29969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FE0EB4C-2A9F-6891-BEBA-096ABF8C3260}"/>
                </a:ext>
              </a:extLst>
            </p:cNvPr>
            <p:cNvSpPr/>
            <p:nvPr/>
          </p:nvSpPr>
          <p:spPr>
            <a:xfrm>
              <a:off x="840955" y="3377839"/>
              <a:ext cx="823844" cy="2628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403133-1211-DBDD-599D-D5710AF2CC74}"/>
                </a:ext>
              </a:extLst>
            </p:cNvPr>
            <p:cNvSpPr/>
            <p:nvPr/>
          </p:nvSpPr>
          <p:spPr bwMode="auto">
            <a:xfrm>
              <a:off x="844021" y="3442134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B21CDF-E171-981B-F9A2-FC0E4B1327B1}"/>
                </a:ext>
              </a:extLst>
            </p:cNvPr>
            <p:cNvSpPr/>
            <p:nvPr/>
          </p:nvSpPr>
          <p:spPr bwMode="auto">
            <a:xfrm>
              <a:off x="1215321" y="3457007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3B1CF17-9DA8-6D6D-412A-9F96E6089AD6}"/>
                </a:ext>
              </a:extLst>
            </p:cNvPr>
            <p:cNvSpPr/>
            <p:nvPr/>
          </p:nvSpPr>
          <p:spPr bwMode="auto">
            <a:xfrm>
              <a:off x="1024934" y="3387754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D2DB78-F71C-0972-D478-8F6F9075F772}"/>
                </a:ext>
              </a:extLst>
            </p:cNvPr>
            <p:cNvSpPr/>
            <p:nvPr/>
          </p:nvSpPr>
          <p:spPr bwMode="auto">
            <a:xfrm>
              <a:off x="535636" y="3659239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A80F021-9A19-35CB-F44D-CED044BE586E}"/>
                </a:ext>
              </a:extLst>
            </p:cNvPr>
            <p:cNvSpPr/>
            <p:nvPr/>
          </p:nvSpPr>
          <p:spPr bwMode="auto">
            <a:xfrm>
              <a:off x="677443" y="3824400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9950F89-8273-346B-4FA6-F26AD42F24D3}"/>
                </a:ext>
              </a:extLst>
            </p:cNvPr>
            <p:cNvSpPr/>
            <p:nvPr/>
          </p:nvSpPr>
          <p:spPr bwMode="auto">
            <a:xfrm>
              <a:off x="485033" y="3162200"/>
              <a:ext cx="163512" cy="1635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1F4F6B-EE18-014F-071C-3D95BF732433}"/>
                </a:ext>
              </a:extLst>
            </p:cNvPr>
            <p:cNvSpPr/>
            <p:nvPr/>
          </p:nvSpPr>
          <p:spPr bwMode="auto">
            <a:xfrm>
              <a:off x="469507" y="2985868"/>
              <a:ext cx="163512" cy="163512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E17C981-8F0A-E908-1D98-C4DD7B9281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0757" y="3443332"/>
              <a:ext cx="1911961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BB93B0-7343-A46E-9E1D-BCD0DFAA0B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50026" y="3514559"/>
              <a:ext cx="1911961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8C3A203-D9D7-1C43-EE0B-864EA486E8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9294" y="3585785"/>
              <a:ext cx="1911961" cy="0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Block Arc 34">
              <a:extLst>
                <a:ext uri="{FF2B5EF4-FFF2-40B4-BE49-F238E27FC236}">
                  <a16:creationId xmlns:a16="http://schemas.microsoft.com/office/drawing/2014/main" id="{5333C072-04C2-7A74-B913-562561F8EDCD}"/>
                </a:ext>
              </a:extLst>
            </p:cNvPr>
            <p:cNvSpPr/>
            <p:nvPr/>
          </p:nvSpPr>
          <p:spPr>
            <a:xfrm>
              <a:off x="1365328" y="3233999"/>
              <a:ext cx="1423156" cy="1444231"/>
            </a:xfrm>
            <a:prstGeom prst="blockArc">
              <a:avLst>
                <a:gd name="adj1" fmla="val 16172830"/>
                <a:gd name="adj2" fmla="val 21594306"/>
                <a:gd name="adj3" fmla="val 34411"/>
              </a:avLst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5C98B05-DCCA-39E8-A2E6-14E915DC1D69}"/>
                </a:ext>
              </a:extLst>
            </p:cNvPr>
            <p:cNvSpPr/>
            <p:nvPr/>
          </p:nvSpPr>
          <p:spPr bwMode="auto">
            <a:xfrm>
              <a:off x="1803504" y="3427483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86FC0B5-BB88-C16E-D694-11902963AACA}"/>
                </a:ext>
              </a:extLst>
            </p:cNvPr>
            <p:cNvSpPr/>
            <p:nvPr/>
          </p:nvSpPr>
          <p:spPr bwMode="auto">
            <a:xfrm>
              <a:off x="2452992" y="3997963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DEB6439-2175-C177-2EC2-04D526E081C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1078" y="2448920"/>
              <a:ext cx="1042742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14F99B-0C44-205A-A866-EF397F07D366}"/>
                </a:ext>
              </a:extLst>
            </p:cNvPr>
            <p:cNvSpPr/>
            <p:nvPr/>
          </p:nvSpPr>
          <p:spPr bwMode="auto">
            <a:xfrm>
              <a:off x="470693" y="2129524"/>
              <a:ext cx="163512" cy="163512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1651CF-CD3E-7203-92BC-CB96A4DDF2C2}"/>
                </a:ext>
              </a:extLst>
            </p:cNvPr>
            <p:cNvSpPr/>
            <p:nvPr/>
          </p:nvSpPr>
          <p:spPr bwMode="auto">
            <a:xfrm>
              <a:off x="470693" y="2477488"/>
              <a:ext cx="163512" cy="163512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91A28EE-C2D9-DC49-51AD-2DA05418AC8D}"/>
                </a:ext>
              </a:extLst>
            </p:cNvPr>
            <p:cNvSpPr txBox="1"/>
            <p:nvPr/>
          </p:nvSpPr>
          <p:spPr>
            <a:xfrm rot="5400000">
              <a:off x="524795" y="2091509"/>
              <a:ext cx="961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1.4 GeV protons from PSB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576007-8BAF-FF66-24D9-A67248A5CCDC}"/>
                </a:ext>
              </a:extLst>
            </p:cNvPr>
            <p:cNvSpPr txBox="1"/>
            <p:nvPr/>
          </p:nvSpPr>
          <p:spPr>
            <a:xfrm rot="5400000">
              <a:off x="-602032" y="3342471"/>
              <a:ext cx="13199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Lucida Bright" panose="02040602050505020304" pitchFamily="18" charset="77"/>
                </a:rPr>
                <a:t>Target </a:t>
              </a:r>
              <a:r>
                <a:rPr lang="en-GB" sz="1200" dirty="0" err="1">
                  <a:latin typeface="Lucida Bright" panose="02040602050505020304" pitchFamily="18" charset="77"/>
                </a:rPr>
                <a:t>e.g</a:t>
              </a:r>
              <a:r>
                <a:rPr lang="en-GB" sz="1200" dirty="0">
                  <a:latin typeface="Lucida Bright" panose="02040602050505020304" pitchFamily="18" charset="77"/>
                </a:rPr>
                <a:t> UCx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E1604C-ADFC-23F2-CFD2-C8F880D44208}"/>
                </a:ext>
              </a:extLst>
            </p:cNvPr>
            <p:cNvSpPr txBox="1"/>
            <p:nvPr/>
          </p:nvSpPr>
          <p:spPr>
            <a:xfrm rot="5400000">
              <a:off x="865352" y="3723633"/>
              <a:ext cx="689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Lucida Bright" panose="02040602050505020304" pitchFamily="18" charset="77"/>
                </a:rPr>
                <a:t>Ion source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3F6A2E9-FAFE-5CDA-C037-CF917BC1D60A}"/>
                </a:ext>
              </a:extLst>
            </p:cNvPr>
            <p:cNvSpPr txBox="1"/>
            <p:nvPr/>
          </p:nvSpPr>
          <p:spPr>
            <a:xfrm rot="5400000">
              <a:off x="1890234" y="2519361"/>
              <a:ext cx="981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Lucida Bright" panose="02040602050505020304" pitchFamily="18" charset="77"/>
                </a:rPr>
                <a:t>Mass separation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516E61D-E943-4A7B-5368-46A32773D18B}"/>
                </a:ext>
              </a:extLst>
            </p:cNvPr>
            <p:cNvSpPr txBox="1"/>
            <p:nvPr/>
          </p:nvSpPr>
          <p:spPr>
            <a:xfrm rot="5400000">
              <a:off x="2283761" y="2769373"/>
              <a:ext cx="14502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Lucida Bright" panose="02040602050505020304" pitchFamily="18" charset="77"/>
                </a:rPr>
                <a:t>RILIS lasers</a:t>
              </a:r>
            </a:p>
          </p:txBody>
        </p:sp>
      </p:grpSp>
      <p:pic>
        <p:nvPicPr>
          <p:cNvPr id="80" name="Picture 79" descr="Picture 5">
            <a:extLst>
              <a:ext uri="{FF2B5EF4-FFF2-40B4-BE49-F238E27FC236}">
                <a16:creationId xmlns:a16="http://schemas.microsoft.com/office/drawing/2014/main" id="{B041B6DE-B7F5-F9C5-A04F-24D3A78FC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760" y="2185034"/>
            <a:ext cx="1289865" cy="6849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5697B49-A9A3-B59C-BDC8-085F74A0BEB6}"/>
              </a:ext>
            </a:extLst>
          </p:cNvPr>
          <p:cNvGrpSpPr/>
          <p:nvPr/>
        </p:nvGrpSpPr>
        <p:grpSpPr>
          <a:xfrm>
            <a:off x="4664443" y="3914818"/>
            <a:ext cx="335078" cy="567891"/>
            <a:chOff x="4236922" y="3859260"/>
            <a:chExt cx="335078" cy="56789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8C8BD94-9432-84C8-6798-C78F181DFB10}"/>
                </a:ext>
              </a:extLst>
            </p:cNvPr>
            <p:cNvSpPr/>
            <p:nvPr/>
          </p:nvSpPr>
          <p:spPr>
            <a:xfrm>
              <a:off x="4258063" y="3859260"/>
              <a:ext cx="313937" cy="56789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7161A17-E4F7-69C8-5905-2DA6CD67C3D3}"/>
                </a:ext>
              </a:extLst>
            </p:cNvPr>
            <p:cNvSpPr/>
            <p:nvPr/>
          </p:nvSpPr>
          <p:spPr>
            <a:xfrm>
              <a:off x="4256889" y="3987912"/>
              <a:ext cx="185397" cy="3164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CA32040-52F6-EF5A-011D-A9A127B5C381}"/>
                </a:ext>
              </a:extLst>
            </p:cNvPr>
            <p:cNvSpPr/>
            <p:nvPr/>
          </p:nvSpPr>
          <p:spPr>
            <a:xfrm>
              <a:off x="4236922" y="4008166"/>
              <a:ext cx="185397" cy="27360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8" name="Picture 87" descr="Icon&#10;&#10;Description automatically generated with medium confidence">
            <a:extLst>
              <a:ext uri="{FF2B5EF4-FFF2-40B4-BE49-F238E27FC236}">
                <a16:creationId xmlns:a16="http://schemas.microsoft.com/office/drawing/2014/main" id="{49B08B21-BBB9-216D-5052-659CAD7B1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552" y="4803414"/>
            <a:ext cx="1731713" cy="485552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0F5424AD-2DA7-3B3E-DF55-732C23553F2B}"/>
              </a:ext>
            </a:extLst>
          </p:cNvPr>
          <p:cNvSpPr txBox="1"/>
          <p:nvPr/>
        </p:nvSpPr>
        <p:spPr>
          <a:xfrm>
            <a:off x="7701814" y="2884434"/>
            <a:ext cx="127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Ion detection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9E29EB-17F7-C51C-343D-DF7CDD4EADAC}"/>
              </a:ext>
            </a:extLst>
          </p:cNvPr>
          <p:cNvSpPr txBox="1"/>
          <p:nvPr/>
        </p:nvSpPr>
        <p:spPr>
          <a:xfrm>
            <a:off x="6561173" y="4801037"/>
            <a:ext cx="171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Laser-assisted decay spectroscopy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BE87F1F-EA1C-244A-4946-1CF5782EF815}"/>
              </a:ext>
            </a:extLst>
          </p:cNvPr>
          <p:cNvGrpSpPr/>
          <p:nvPr/>
        </p:nvGrpSpPr>
        <p:grpSpPr>
          <a:xfrm>
            <a:off x="7384363" y="2868312"/>
            <a:ext cx="315261" cy="340165"/>
            <a:chOff x="7369074" y="2868910"/>
            <a:chExt cx="315261" cy="340165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7BB512-0AB8-DC49-CC62-0083A2DF9D52}"/>
                </a:ext>
              </a:extLst>
            </p:cNvPr>
            <p:cNvSpPr/>
            <p:nvPr/>
          </p:nvSpPr>
          <p:spPr bwMode="auto">
            <a:xfrm rot="16200000" flipV="1">
              <a:off x="7450567" y="2975308"/>
              <a:ext cx="340165" cy="12737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DF2BBBB-9D84-3436-F9F2-458BA9879977}"/>
                </a:ext>
              </a:extLst>
            </p:cNvPr>
            <p:cNvSpPr/>
            <p:nvPr/>
          </p:nvSpPr>
          <p:spPr bwMode="auto">
            <a:xfrm rot="5400000" flipV="1">
              <a:off x="7331969" y="2952158"/>
              <a:ext cx="261019" cy="18681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F3613957-2C2B-5E6D-0550-B81CA7716F5D}"/>
                </a:ext>
              </a:extLst>
            </p:cNvPr>
            <p:cNvSpPr/>
            <p:nvPr/>
          </p:nvSpPr>
          <p:spPr bwMode="auto">
            <a:xfrm rot="5400000" flipV="1">
              <a:off x="7295311" y="2989822"/>
              <a:ext cx="260458" cy="1129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6CE7A327-CDE5-6741-E8E5-6AA92CB3F0EB}"/>
              </a:ext>
            </a:extLst>
          </p:cNvPr>
          <p:cNvSpPr txBox="1"/>
          <p:nvPr/>
        </p:nvSpPr>
        <p:spPr>
          <a:xfrm>
            <a:off x="4782670" y="3868358"/>
            <a:ext cx="171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ISOLDE </a:t>
            </a:r>
          </a:p>
          <a:p>
            <a:pPr algn="ctr"/>
            <a:r>
              <a:rPr lang="en-GB" sz="1200" dirty="0">
                <a:latin typeface="Lucida Bright" panose="02040602050505020304" pitchFamily="18" charset="77"/>
              </a:rPr>
              <a:t>Current or ion detection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95A588D0-0B95-CC58-1611-D42F22CB5F66}"/>
              </a:ext>
            </a:extLst>
          </p:cNvPr>
          <p:cNvCxnSpPr>
            <a:cxnSpLocks/>
          </p:cNvCxnSpPr>
          <p:nvPr/>
        </p:nvCxnSpPr>
        <p:spPr>
          <a:xfrm>
            <a:off x="5391260" y="1377902"/>
            <a:ext cx="1613715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Freeform 120">
            <a:extLst>
              <a:ext uri="{FF2B5EF4-FFF2-40B4-BE49-F238E27FC236}">
                <a16:creationId xmlns:a16="http://schemas.microsoft.com/office/drawing/2014/main" id="{2F176ECE-81D1-B885-0522-65561B7EB5AA}"/>
              </a:ext>
            </a:extLst>
          </p:cNvPr>
          <p:cNvSpPr/>
          <p:nvPr/>
        </p:nvSpPr>
        <p:spPr>
          <a:xfrm rot="19740712">
            <a:off x="5834625" y="842310"/>
            <a:ext cx="112643" cy="400878"/>
          </a:xfrm>
          <a:custGeom>
            <a:avLst/>
            <a:gdLst>
              <a:gd name="connsiteX0" fmla="*/ 53008 w 112643"/>
              <a:gd name="connsiteY0" fmla="*/ 400878 h 400878"/>
              <a:gd name="connsiteX1" fmla="*/ 29817 w 112643"/>
              <a:gd name="connsiteY1" fmla="*/ 390939 h 400878"/>
              <a:gd name="connsiteX2" fmla="*/ 3313 w 112643"/>
              <a:gd name="connsiteY2" fmla="*/ 361122 h 400878"/>
              <a:gd name="connsiteX3" fmla="*/ 0 w 112643"/>
              <a:gd name="connsiteY3" fmla="*/ 351182 h 400878"/>
              <a:gd name="connsiteX4" fmla="*/ 3313 w 112643"/>
              <a:gd name="connsiteY4" fmla="*/ 314739 h 400878"/>
              <a:gd name="connsiteX5" fmla="*/ 6626 w 112643"/>
              <a:gd name="connsiteY5" fmla="*/ 304800 h 400878"/>
              <a:gd name="connsiteX6" fmla="*/ 16565 w 112643"/>
              <a:gd name="connsiteY6" fmla="*/ 298174 h 400878"/>
              <a:gd name="connsiteX7" fmla="*/ 36443 w 112643"/>
              <a:gd name="connsiteY7" fmla="*/ 291548 h 400878"/>
              <a:gd name="connsiteX8" fmla="*/ 59635 w 112643"/>
              <a:gd name="connsiteY8" fmla="*/ 284922 h 400878"/>
              <a:gd name="connsiteX9" fmla="*/ 76200 w 112643"/>
              <a:gd name="connsiteY9" fmla="*/ 271669 h 400878"/>
              <a:gd name="connsiteX10" fmla="*/ 82826 w 112643"/>
              <a:gd name="connsiteY10" fmla="*/ 251791 h 400878"/>
              <a:gd name="connsiteX11" fmla="*/ 79513 w 112643"/>
              <a:gd name="connsiteY11" fmla="*/ 225287 h 400878"/>
              <a:gd name="connsiteX12" fmla="*/ 59635 w 112643"/>
              <a:gd name="connsiteY12" fmla="*/ 212035 h 400878"/>
              <a:gd name="connsiteX13" fmla="*/ 49695 w 112643"/>
              <a:gd name="connsiteY13" fmla="*/ 208722 h 400878"/>
              <a:gd name="connsiteX14" fmla="*/ 39756 w 112643"/>
              <a:gd name="connsiteY14" fmla="*/ 202096 h 400878"/>
              <a:gd name="connsiteX15" fmla="*/ 19878 w 112643"/>
              <a:gd name="connsiteY15" fmla="*/ 195469 h 400878"/>
              <a:gd name="connsiteX16" fmla="*/ 3313 w 112643"/>
              <a:gd name="connsiteY16" fmla="*/ 175591 h 400878"/>
              <a:gd name="connsiteX17" fmla="*/ 0 w 112643"/>
              <a:gd name="connsiteY17" fmla="*/ 165652 h 400878"/>
              <a:gd name="connsiteX18" fmla="*/ 3313 w 112643"/>
              <a:gd name="connsiteY18" fmla="*/ 132522 h 400878"/>
              <a:gd name="connsiteX19" fmla="*/ 36443 w 112643"/>
              <a:gd name="connsiteY19" fmla="*/ 99391 h 400878"/>
              <a:gd name="connsiteX20" fmla="*/ 46382 w 112643"/>
              <a:gd name="connsiteY20" fmla="*/ 96078 h 400878"/>
              <a:gd name="connsiteX21" fmla="*/ 86139 w 112643"/>
              <a:gd name="connsiteY21" fmla="*/ 92765 h 400878"/>
              <a:gd name="connsiteX22" fmla="*/ 106017 w 112643"/>
              <a:gd name="connsiteY22" fmla="*/ 76200 h 400878"/>
              <a:gd name="connsiteX23" fmla="*/ 112643 w 112643"/>
              <a:gd name="connsiteY23" fmla="*/ 53009 h 400878"/>
              <a:gd name="connsiteX24" fmla="*/ 102704 w 112643"/>
              <a:gd name="connsiteY24" fmla="*/ 23191 h 400878"/>
              <a:gd name="connsiteX25" fmla="*/ 82826 w 112643"/>
              <a:gd name="connsiteY25" fmla="*/ 16565 h 400878"/>
              <a:gd name="connsiteX26" fmla="*/ 72887 w 112643"/>
              <a:gd name="connsiteY26" fmla="*/ 9939 h 400878"/>
              <a:gd name="connsiteX27" fmla="*/ 66261 w 112643"/>
              <a:gd name="connsiteY27" fmla="*/ 0 h 4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2643" h="400878">
                <a:moveTo>
                  <a:pt x="53008" y="400878"/>
                </a:moveTo>
                <a:cubicBezTo>
                  <a:pt x="45278" y="397565"/>
                  <a:pt x="36732" y="395726"/>
                  <a:pt x="29817" y="390939"/>
                </a:cubicBezTo>
                <a:cubicBezTo>
                  <a:pt x="15769" y="381213"/>
                  <a:pt x="11463" y="373348"/>
                  <a:pt x="3313" y="361122"/>
                </a:cubicBezTo>
                <a:cubicBezTo>
                  <a:pt x="2209" y="357809"/>
                  <a:pt x="0" y="354675"/>
                  <a:pt x="0" y="351182"/>
                </a:cubicBezTo>
                <a:cubicBezTo>
                  <a:pt x="0" y="338984"/>
                  <a:pt x="1588" y="326814"/>
                  <a:pt x="3313" y="314739"/>
                </a:cubicBezTo>
                <a:cubicBezTo>
                  <a:pt x="3807" y="311282"/>
                  <a:pt x="4444" y="307527"/>
                  <a:pt x="6626" y="304800"/>
                </a:cubicBezTo>
                <a:cubicBezTo>
                  <a:pt x="9113" y="301691"/>
                  <a:pt x="12926" y="299791"/>
                  <a:pt x="16565" y="298174"/>
                </a:cubicBezTo>
                <a:cubicBezTo>
                  <a:pt x="22947" y="295337"/>
                  <a:pt x="29817" y="293757"/>
                  <a:pt x="36443" y="291548"/>
                </a:cubicBezTo>
                <a:cubicBezTo>
                  <a:pt x="50702" y="286795"/>
                  <a:pt x="42994" y="289082"/>
                  <a:pt x="59635" y="284922"/>
                </a:cubicBezTo>
                <a:cubicBezTo>
                  <a:pt x="63148" y="282580"/>
                  <a:pt x="73839" y="276392"/>
                  <a:pt x="76200" y="271669"/>
                </a:cubicBezTo>
                <a:cubicBezTo>
                  <a:pt x="79323" y="265422"/>
                  <a:pt x="82826" y="251791"/>
                  <a:pt x="82826" y="251791"/>
                </a:cubicBezTo>
                <a:cubicBezTo>
                  <a:pt x="81722" y="242956"/>
                  <a:pt x="81856" y="233877"/>
                  <a:pt x="79513" y="225287"/>
                </a:cubicBezTo>
                <a:cubicBezTo>
                  <a:pt x="76068" y="212656"/>
                  <a:pt x="70224" y="215060"/>
                  <a:pt x="59635" y="212035"/>
                </a:cubicBezTo>
                <a:cubicBezTo>
                  <a:pt x="56277" y="211076"/>
                  <a:pt x="53008" y="209826"/>
                  <a:pt x="49695" y="208722"/>
                </a:cubicBezTo>
                <a:cubicBezTo>
                  <a:pt x="46382" y="206513"/>
                  <a:pt x="43395" y="203713"/>
                  <a:pt x="39756" y="202096"/>
                </a:cubicBezTo>
                <a:cubicBezTo>
                  <a:pt x="33374" y="199259"/>
                  <a:pt x="19878" y="195469"/>
                  <a:pt x="19878" y="195469"/>
                </a:cubicBezTo>
                <a:cubicBezTo>
                  <a:pt x="12551" y="188142"/>
                  <a:pt x="7925" y="184816"/>
                  <a:pt x="3313" y="175591"/>
                </a:cubicBezTo>
                <a:cubicBezTo>
                  <a:pt x="1751" y="172467"/>
                  <a:pt x="1104" y="168965"/>
                  <a:pt x="0" y="165652"/>
                </a:cubicBezTo>
                <a:cubicBezTo>
                  <a:pt x="1104" y="154609"/>
                  <a:pt x="3" y="143115"/>
                  <a:pt x="3313" y="132522"/>
                </a:cubicBezTo>
                <a:cubicBezTo>
                  <a:pt x="7422" y="119372"/>
                  <a:pt x="23498" y="103706"/>
                  <a:pt x="36443" y="99391"/>
                </a:cubicBezTo>
                <a:cubicBezTo>
                  <a:pt x="39756" y="98287"/>
                  <a:pt x="42920" y="96540"/>
                  <a:pt x="46382" y="96078"/>
                </a:cubicBezTo>
                <a:cubicBezTo>
                  <a:pt x="59564" y="94320"/>
                  <a:pt x="72887" y="93869"/>
                  <a:pt x="86139" y="92765"/>
                </a:cubicBezTo>
                <a:cubicBezTo>
                  <a:pt x="93473" y="87876"/>
                  <a:pt x="100915" y="83853"/>
                  <a:pt x="106017" y="76200"/>
                </a:cubicBezTo>
                <a:cubicBezTo>
                  <a:pt x="107918" y="73348"/>
                  <a:pt x="112201" y="54776"/>
                  <a:pt x="112643" y="53009"/>
                </a:cubicBezTo>
                <a:cubicBezTo>
                  <a:pt x="111519" y="46262"/>
                  <a:pt x="111371" y="28608"/>
                  <a:pt x="102704" y="23191"/>
                </a:cubicBezTo>
                <a:cubicBezTo>
                  <a:pt x="96781" y="19489"/>
                  <a:pt x="89452" y="18774"/>
                  <a:pt x="82826" y="16565"/>
                </a:cubicBezTo>
                <a:cubicBezTo>
                  <a:pt x="79049" y="15306"/>
                  <a:pt x="76200" y="12148"/>
                  <a:pt x="72887" y="9939"/>
                </a:cubicBezTo>
                <a:lnTo>
                  <a:pt x="66261" y="0"/>
                </a:lnTo>
              </a:path>
            </a:pathLst>
          </a:custGeom>
          <a:noFill/>
          <a:ln w="38100">
            <a:solidFill>
              <a:srgbClr val="FFD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D400"/>
              </a:solidFill>
            </a:endParaRPr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956D1C54-F2B7-C79D-B38E-ECCD6C0EB00D}"/>
              </a:ext>
            </a:extLst>
          </p:cNvPr>
          <p:cNvSpPr/>
          <p:nvPr/>
        </p:nvSpPr>
        <p:spPr>
          <a:xfrm rot="825225">
            <a:off x="6209129" y="851320"/>
            <a:ext cx="112643" cy="400878"/>
          </a:xfrm>
          <a:custGeom>
            <a:avLst/>
            <a:gdLst>
              <a:gd name="connsiteX0" fmla="*/ 53008 w 112643"/>
              <a:gd name="connsiteY0" fmla="*/ 400878 h 400878"/>
              <a:gd name="connsiteX1" fmla="*/ 29817 w 112643"/>
              <a:gd name="connsiteY1" fmla="*/ 390939 h 400878"/>
              <a:gd name="connsiteX2" fmla="*/ 3313 w 112643"/>
              <a:gd name="connsiteY2" fmla="*/ 361122 h 400878"/>
              <a:gd name="connsiteX3" fmla="*/ 0 w 112643"/>
              <a:gd name="connsiteY3" fmla="*/ 351182 h 400878"/>
              <a:gd name="connsiteX4" fmla="*/ 3313 w 112643"/>
              <a:gd name="connsiteY4" fmla="*/ 314739 h 400878"/>
              <a:gd name="connsiteX5" fmla="*/ 6626 w 112643"/>
              <a:gd name="connsiteY5" fmla="*/ 304800 h 400878"/>
              <a:gd name="connsiteX6" fmla="*/ 16565 w 112643"/>
              <a:gd name="connsiteY6" fmla="*/ 298174 h 400878"/>
              <a:gd name="connsiteX7" fmla="*/ 36443 w 112643"/>
              <a:gd name="connsiteY7" fmla="*/ 291548 h 400878"/>
              <a:gd name="connsiteX8" fmla="*/ 59635 w 112643"/>
              <a:gd name="connsiteY8" fmla="*/ 284922 h 400878"/>
              <a:gd name="connsiteX9" fmla="*/ 76200 w 112643"/>
              <a:gd name="connsiteY9" fmla="*/ 271669 h 400878"/>
              <a:gd name="connsiteX10" fmla="*/ 82826 w 112643"/>
              <a:gd name="connsiteY10" fmla="*/ 251791 h 400878"/>
              <a:gd name="connsiteX11" fmla="*/ 79513 w 112643"/>
              <a:gd name="connsiteY11" fmla="*/ 225287 h 400878"/>
              <a:gd name="connsiteX12" fmla="*/ 59635 w 112643"/>
              <a:gd name="connsiteY12" fmla="*/ 212035 h 400878"/>
              <a:gd name="connsiteX13" fmla="*/ 49695 w 112643"/>
              <a:gd name="connsiteY13" fmla="*/ 208722 h 400878"/>
              <a:gd name="connsiteX14" fmla="*/ 39756 w 112643"/>
              <a:gd name="connsiteY14" fmla="*/ 202096 h 400878"/>
              <a:gd name="connsiteX15" fmla="*/ 19878 w 112643"/>
              <a:gd name="connsiteY15" fmla="*/ 195469 h 400878"/>
              <a:gd name="connsiteX16" fmla="*/ 3313 w 112643"/>
              <a:gd name="connsiteY16" fmla="*/ 175591 h 400878"/>
              <a:gd name="connsiteX17" fmla="*/ 0 w 112643"/>
              <a:gd name="connsiteY17" fmla="*/ 165652 h 400878"/>
              <a:gd name="connsiteX18" fmla="*/ 3313 w 112643"/>
              <a:gd name="connsiteY18" fmla="*/ 132522 h 400878"/>
              <a:gd name="connsiteX19" fmla="*/ 36443 w 112643"/>
              <a:gd name="connsiteY19" fmla="*/ 99391 h 400878"/>
              <a:gd name="connsiteX20" fmla="*/ 46382 w 112643"/>
              <a:gd name="connsiteY20" fmla="*/ 96078 h 400878"/>
              <a:gd name="connsiteX21" fmla="*/ 86139 w 112643"/>
              <a:gd name="connsiteY21" fmla="*/ 92765 h 400878"/>
              <a:gd name="connsiteX22" fmla="*/ 106017 w 112643"/>
              <a:gd name="connsiteY22" fmla="*/ 76200 h 400878"/>
              <a:gd name="connsiteX23" fmla="*/ 112643 w 112643"/>
              <a:gd name="connsiteY23" fmla="*/ 53009 h 400878"/>
              <a:gd name="connsiteX24" fmla="*/ 102704 w 112643"/>
              <a:gd name="connsiteY24" fmla="*/ 23191 h 400878"/>
              <a:gd name="connsiteX25" fmla="*/ 82826 w 112643"/>
              <a:gd name="connsiteY25" fmla="*/ 16565 h 400878"/>
              <a:gd name="connsiteX26" fmla="*/ 72887 w 112643"/>
              <a:gd name="connsiteY26" fmla="*/ 9939 h 400878"/>
              <a:gd name="connsiteX27" fmla="*/ 66261 w 112643"/>
              <a:gd name="connsiteY27" fmla="*/ 0 h 4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2643" h="400878">
                <a:moveTo>
                  <a:pt x="53008" y="400878"/>
                </a:moveTo>
                <a:cubicBezTo>
                  <a:pt x="45278" y="397565"/>
                  <a:pt x="36732" y="395726"/>
                  <a:pt x="29817" y="390939"/>
                </a:cubicBezTo>
                <a:cubicBezTo>
                  <a:pt x="15769" y="381213"/>
                  <a:pt x="11463" y="373348"/>
                  <a:pt x="3313" y="361122"/>
                </a:cubicBezTo>
                <a:cubicBezTo>
                  <a:pt x="2209" y="357809"/>
                  <a:pt x="0" y="354675"/>
                  <a:pt x="0" y="351182"/>
                </a:cubicBezTo>
                <a:cubicBezTo>
                  <a:pt x="0" y="338984"/>
                  <a:pt x="1588" y="326814"/>
                  <a:pt x="3313" y="314739"/>
                </a:cubicBezTo>
                <a:cubicBezTo>
                  <a:pt x="3807" y="311282"/>
                  <a:pt x="4444" y="307527"/>
                  <a:pt x="6626" y="304800"/>
                </a:cubicBezTo>
                <a:cubicBezTo>
                  <a:pt x="9113" y="301691"/>
                  <a:pt x="12926" y="299791"/>
                  <a:pt x="16565" y="298174"/>
                </a:cubicBezTo>
                <a:cubicBezTo>
                  <a:pt x="22947" y="295337"/>
                  <a:pt x="29817" y="293757"/>
                  <a:pt x="36443" y="291548"/>
                </a:cubicBezTo>
                <a:cubicBezTo>
                  <a:pt x="50702" y="286795"/>
                  <a:pt x="42994" y="289082"/>
                  <a:pt x="59635" y="284922"/>
                </a:cubicBezTo>
                <a:cubicBezTo>
                  <a:pt x="63148" y="282580"/>
                  <a:pt x="73839" y="276392"/>
                  <a:pt x="76200" y="271669"/>
                </a:cubicBezTo>
                <a:cubicBezTo>
                  <a:pt x="79323" y="265422"/>
                  <a:pt x="82826" y="251791"/>
                  <a:pt x="82826" y="251791"/>
                </a:cubicBezTo>
                <a:cubicBezTo>
                  <a:pt x="81722" y="242956"/>
                  <a:pt x="81856" y="233877"/>
                  <a:pt x="79513" y="225287"/>
                </a:cubicBezTo>
                <a:cubicBezTo>
                  <a:pt x="76068" y="212656"/>
                  <a:pt x="70224" y="215060"/>
                  <a:pt x="59635" y="212035"/>
                </a:cubicBezTo>
                <a:cubicBezTo>
                  <a:pt x="56277" y="211076"/>
                  <a:pt x="53008" y="209826"/>
                  <a:pt x="49695" y="208722"/>
                </a:cubicBezTo>
                <a:cubicBezTo>
                  <a:pt x="46382" y="206513"/>
                  <a:pt x="43395" y="203713"/>
                  <a:pt x="39756" y="202096"/>
                </a:cubicBezTo>
                <a:cubicBezTo>
                  <a:pt x="33374" y="199259"/>
                  <a:pt x="19878" y="195469"/>
                  <a:pt x="19878" y="195469"/>
                </a:cubicBezTo>
                <a:cubicBezTo>
                  <a:pt x="12551" y="188142"/>
                  <a:pt x="7925" y="184816"/>
                  <a:pt x="3313" y="175591"/>
                </a:cubicBezTo>
                <a:cubicBezTo>
                  <a:pt x="1751" y="172467"/>
                  <a:pt x="1104" y="168965"/>
                  <a:pt x="0" y="165652"/>
                </a:cubicBezTo>
                <a:cubicBezTo>
                  <a:pt x="1104" y="154609"/>
                  <a:pt x="3" y="143115"/>
                  <a:pt x="3313" y="132522"/>
                </a:cubicBezTo>
                <a:cubicBezTo>
                  <a:pt x="7422" y="119372"/>
                  <a:pt x="23498" y="103706"/>
                  <a:pt x="36443" y="99391"/>
                </a:cubicBezTo>
                <a:cubicBezTo>
                  <a:pt x="39756" y="98287"/>
                  <a:pt x="42920" y="96540"/>
                  <a:pt x="46382" y="96078"/>
                </a:cubicBezTo>
                <a:cubicBezTo>
                  <a:pt x="59564" y="94320"/>
                  <a:pt x="72887" y="93869"/>
                  <a:pt x="86139" y="92765"/>
                </a:cubicBezTo>
                <a:cubicBezTo>
                  <a:pt x="93473" y="87876"/>
                  <a:pt x="100915" y="83853"/>
                  <a:pt x="106017" y="76200"/>
                </a:cubicBezTo>
                <a:cubicBezTo>
                  <a:pt x="107918" y="73348"/>
                  <a:pt x="112201" y="54776"/>
                  <a:pt x="112643" y="53009"/>
                </a:cubicBezTo>
                <a:cubicBezTo>
                  <a:pt x="111519" y="46262"/>
                  <a:pt x="111371" y="28608"/>
                  <a:pt x="102704" y="23191"/>
                </a:cubicBezTo>
                <a:cubicBezTo>
                  <a:pt x="96781" y="19489"/>
                  <a:pt x="89452" y="18774"/>
                  <a:pt x="82826" y="16565"/>
                </a:cubicBezTo>
                <a:cubicBezTo>
                  <a:pt x="79049" y="15306"/>
                  <a:pt x="76200" y="12148"/>
                  <a:pt x="72887" y="9939"/>
                </a:cubicBezTo>
                <a:lnTo>
                  <a:pt x="66261" y="0"/>
                </a:lnTo>
              </a:path>
            </a:pathLst>
          </a:custGeom>
          <a:noFill/>
          <a:ln w="38100">
            <a:solidFill>
              <a:srgbClr val="FFD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D400"/>
              </a:solidFill>
            </a:endParaRPr>
          </a:p>
        </p:txBody>
      </p:sp>
      <p:sp>
        <p:nvSpPr>
          <p:cNvPr id="124" name="Freeform 123">
            <a:extLst>
              <a:ext uri="{FF2B5EF4-FFF2-40B4-BE49-F238E27FC236}">
                <a16:creationId xmlns:a16="http://schemas.microsoft.com/office/drawing/2014/main" id="{88CF6B08-F4A6-6388-C550-DD68B93ED7B5}"/>
              </a:ext>
            </a:extLst>
          </p:cNvPr>
          <p:cNvSpPr/>
          <p:nvPr/>
        </p:nvSpPr>
        <p:spPr>
          <a:xfrm rot="1484716">
            <a:off x="6581291" y="893480"/>
            <a:ext cx="112643" cy="400878"/>
          </a:xfrm>
          <a:custGeom>
            <a:avLst/>
            <a:gdLst>
              <a:gd name="connsiteX0" fmla="*/ 53008 w 112643"/>
              <a:gd name="connsiteY0" fmla="*/ 400878 h 400878"/>
              <a:gd name="connsiteX1" fmla="*/ 29817 w 112643"/>
              <a:gd name="connsiteY1" fmla="*/ 390939 h 400878"/>
              <a:gd name="connsiteX2" fmla="*/ 3313 w 112643"/>
              <a:gd name="connsiteY2" fmla="*/ 361122 h 400878"/>
              <a:gd name="connsiteX3" fmla="*/ 0 w 112643"/>
              <a:gd name="connsiteY3" fmla="*/ 351182 h 400878"/>
              <a:gd name="connsiteX4" fmla="*/ 3313 w 112643"/>
              <a:gd name="connsiteY4" fmla="*/ 314739 h 400878"/>
              <a:gd name="connsiteX5" fmla="*/ 6626 w 112643"/>
              <a:gd name="connsiteY5" fmla="*/ 304800 h 400878"/>
              <a:gd name="connsiteX6" fmla="*/ 16565 w 112643"/>
              <a:gd name="connsiteY6" fmla="*/ 298174 h 400878"/>
              <a:gd name="connsiteX7" fmla="*/ 36443 w 112643"/>
              <a:gd name="connsiteY7" fmla="*/ 291548 h 400878"/>
              <a:gd name="connsiteX8" fmla="*/ 59635 w 112643"/>
              <a:gd name="connsiteY8" fmla="*/ 284922 h 400878"/>
              <a:gd name="connsiteX9" fmla="*/ 76200 w 112643"/>
              <a:gd name="connsiteY9" fmla="*/ 271669 h 400878"/>
              <a:gd name="connsiteX10" fmla="*/ 82826 w 112643"/>
              <a:gd name="connsiteY10" fmla="*/ 251791 h 400878"/>
              <a:gd name="connsiteX11" fmla="*/ 79513 w 112643"/>
              <a:gd name="connsiteY11" fmla="*/ 225287 h 400878"/>
              <a:gd name="connsiteX12" fmla="*/ 59635 w 112643"/>
              <a:gd name="connsiteY12" fmla="*/ 212035 h 400878"/>
              <a:gd name="connsiteX13" fmla="*/ 49695 w 112643"/>
              <a:gd name="connsiteY13" fmla="*/ 208722 h 400878"/>
              <a:gd name="connsiteX14" fmla="*/ 39756 w 112643"/>
              <a:gd name="connsiteY14" fmla="*/ 202096 h 400878"/>
              <a:gd name="connsiteX15" fmla="*/ 19878 w 112643"/>
              <a:gd name="connsiteY15" fmla="*/ 195469 h 400878"/>
              <a:gd name="connsiteX16" fmla="*/ 3313 w 112643"/>
              <a:gd name="connsiteY16" fmla="*/ 175591 h 400878"/>
              <a:gd name="connsiteX17" fmla="*/ 0 w 112643"/>
              <a:gd name="connsiteY17" fmla="*/ 165652 h 400878"/>
              <a:gd name="connsiteX18" fmla="*/ 3313 w 112643"/>
              <a:gd name="connsiteY18" fmla="*/ 132522 h 400878"/>
              <a:gd name="connsiteX19" fmla="*/ 36443 w 112643"/>
              <a:gd name="connsiteY19" fmla="*/ 99391 h 400878"/>
              <a:gd name="connsiteX20" fmla="*/ 46382 w 112643"/>
              <a:gd name="connsiteY20" fmla="*/ 96078 h 400878"/>
              <a:gd name="connsiteX21" fmla="*/ 86139 w 112643"/>
              <a:gd name="connsiteY21" fmla="*/ 92765 h 400878"/>
              <a:gd name="connsiteX22" fmla="*/ 106017 w 112643"/>
              <a:gd name="connsiteY22" fmla="*/ 76200 h 400878"/>
              <a:gd name="connsiteX23" fmla="*/ 112643 w 112643"/>
              <a:gd name="connsiteY23" fmla="*/ 53009 h 400878"/>
              <a:gd name="connsiteX24" fmla="*/ 102704 w 112643"/>
              <a:gd name="connsiteY24" fmla="*/ 23191 h 400878"/>
              <a:gd name="connsiteX25" fmla="*/ 82826 w 112643"/>
              <a:gd name="connsiteY25" fmla="*/ 16565 h 400878"/>
              <a:gd name="connsiteX26" fmla="*/ 72887 w 112643"/>
              <a:gd name="connsiteY26" fmla="*/ 9939 h 400878"/>
              <a:gd name="connsiteX27" fmla="*/ 66261 w 112643"/>
              <a:gd name="connsiteY27" fmla="*/ 0 h 40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2643" h="400878">
                <a:moveTo>
                  <a:pt x="53008" y="400878"/>
                </a:moveTo>
                <a:cubicBezTo>
                  <a:pt x="45278" y="397565"/>
                  <a:pt x="36732" y="395726"/>
                  <a:pt x="29817" y="390939"/>
                </a:cubicBezTo>
                <a:cubicBezTo>
                  <a:pt x="15769" y="381213"/>
                  <a:pt x="11463" y="373348"/>
                  <a:pt x="3313" y="361122"/>
                </a:cubicBezTo>
                <a:cubicBezTo>
                  <a:pt x="2209" y="357809"/>
                  <a:pt x="0" y="354675"/>
                  <a:pt x="0" y="351182"/>
                </a:cubicBezTo>
                <a:cubicBezTo>
                  <a:pt x="0" y="338984"/>
                  <a:pt x="1588" y="326814"/>
                  <a:pt x="3313" y="314739"/>
                </a:cubicBezTo>
                <a:cubicBezTo>
                  <a:pt x="3807" y="311282"/>
                  <a:pt x="4444" y="307527"/>
                  <a:pt x="6626" y="304800"/>
                </a:cubicBezTo>
                <a:cubicBezTo>
                  <a:pt x="9113" y="301691"/>
                  <a:pt x="12926" y="299791"/>
                  <a:pt x="16565" y="298174"/>
                </a:cubicBezTo>
                <a:cubicBezTo>
                  <a:pt x="22947" y="295337"/>
                  <a:pt x="29817" y="293757"/>
                  <a:pt x="36443" y="291548"/>
                </a:cubicBezTo>
                <a:cubicBezTo>
                  <a:pt x="50702" y="286795"/>
                  <a:pt x="42994" y="289082"/>
                  <a:pt x="59635" y="284922"/>
                </a:cubicBezTo>
                <a:cubicBezTo>
                  <a:pt x="63148" y="282580"/>
                  <a:pt x="73839" y="276392"/>
                  <a:pt x="76200" y="271669"/>
                </a:cubicBezTo>
                <a:cubicBezTo>
                  <a:pt x="79323" y="265422"/>
                  <a:pt x="82826" y="251791"/>
                  <a:pt x="82826" y="251791"/>
                </a:cubicBezTo>
                <a:cubicBezTo>
                  <a:pt x="81722" y="242956"/>
                  <a:pt x="81856" y="233877"/>
                  <a:pt x="79513" y="225287"/>
                </a:cubicBezTo>
                <a:cubicBezTo>
                  <a:pt x="76068" y="212656"/>
                  <a:pt x="70224" y="215060"/>
                  <a:pt x="59635" y="212035"/>
                </a:cubicBezTo>
                <a:cubicBezTo>
                  <a:pt x="56277" y="211076"/>
                  <a:pt x="53008" y="209826"/>
                  <a:pt x="49695" y="208722"/>
                </a:cubicBezTo>
                <a:cubicBezTo>
                  <a:pt x="46382" y="206513"/>
                  <a:pt x="43395" y="203713"/>
                  <a:pt x="39756" y="202096"/>
                </a:cubicBezTo>
                <a:cubicBezTo>
                  <a:pt x="33374" y="199259"/>
                  <a:pt x="19878" y="195469"/>
                  <a:pt x="19878" y="195469"/>
                </a:cubicBezTo>
                <a:cubicBezTo>
                  <a:pt x="12551" y="188142"/>
                  <a:pt x="7925" y="184816"/>
                  <a:pt x="3313" y="175591"/>
                </a:cubicBezTo>
                <a:cubicBezTo>
                  <a:pt x="1751" y="172467"/>
                  <a:pt x="1104" y="168965"/>
                  <a:pt x="0" y="165652"/>
                </a:cubicBezTo>
                <a:cubicBezTo>
                  <a:pt x="1104" y="154609"/>
                  <a:pt x="3" y="143115"/>
                  <a:pt x="3313" y="132522"/>
                </a:cubicBezTo>
                <a:cubicBezTo>
                  <a:pt x="7422" y="119372"/>
                  <a:pt x="23498" y="103706"/>
                  <a:pt x="36443" y="99391"/>
                </a:cubicBezTo>
                <a:cubicBezTo>
                  <a:pt x="39756" y="98287"/>
                  <a:pt x="42920" y="96540"/>
                  <a:pt x="46382" y="96078"/>
                </a:cubicBezTo>
                <a:cubicBezTo>
                  <a:pt x="59564" y="94320"/>
                  <a:pt x="72887" y="93869"/>
                  <a:pt x="86139" y="92765"/>
                </a:cubicBezTo>
                <a:cubicBezTo>
                  <a:pt x="93473" y="87876"/>
                  <a:pt x="100915" y="83853"/>
                  <a:pt x="106017" y="76200"/>
                </a:cubicBezTo>
                <a:cubicBezTo>
                  <a:pt x="107918" y="73348"/>
                  <a:pt x="112201" y="54776"/>
                  <a:pt x="112643" y="53009"/>
                </a:cubicBezTo>
                <a:cubicBezTo>
                  <a:pt x="111519" y="46262"/>
                  <a:pt x="111371" y="28608"/>
                  <a:pt x="102704" y="23191"/>
                </a:cubicBezTo>
                <a:cubicBezTo>
                  <a:pt x="96781" y="19489"/>
                  <a:pt x="89452" y="18774"/>
                  <a:pt x="82826" y="16565"/>
                </a:cubicBezTo>
                <a:cubicBezTo>
                  <a:pt x="79049" y="15306"/>
                  <a:pt x="76200" y="12148"/>
                  <a:pt x="72887" y="9939"/>
                </a:cubicBezTo>
                <a:lnTo>
                  <a:pt x="66261" y="0"/>
                </a:lnTo>
              </a:path>
            </a:pathLst>
          </a:custGeom>
          <a:noFill/>
          <a:ln w="38100">
            <a:solidFill>
              <a:srgbClr val="FFD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D400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44CA905-0E47-3FC4-7317-845E77606E3A}"/>
              </a:ext>
            </a:extLst>
          </p:cNvPr>
          <p:cNvSpPr txBox="1"/>
          <p:nvPr/>
        </p:nvSpPr>
        <p:spPr>
          <a:xfrm>
            <a:off x="6763172" y="825547"/>
            <a:ext cx="1972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Fluorescence detection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06FB0D1-07D6-F58A-2F01-5CE6E8808A9B}"/>
              </a:ext>
            </a:extLst>
          </p:cNvPr>
          <p:cNvSpPr txBox="1"/>
          <p:nvPr/>
        </p:nvSpPr>
        <p:spPr>
          <a:xfrm>
            <a:off x="5703327" y="5772330"/>
            <a:ext cx="955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MR-</a:t>
            </a:r>
            <a:r>
              <a:rPr lang="en-GB" sz="1200" dirty="0" err="1">
                <a:latin typeface="Lucida Bright" panose="02040602050505020304" pitchFamily="18" charset="77"/>
              </a:rPr>
              <a:t>ToF</a:t>
            </a:r>
            <a:endParaRPr lang="en-GB" sz="12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6E1FC71-C8CE-92DF-8265-68524A70F795}"/>
              </a:ext>
            </a:extLst>
          </p:cNvPr>
          <p:cNvSpPr txBox="1"/>
          <p:nvPr/>
        </p:nvSpPr>
        <p:spPr>
          <a:xfrm>
            <a:off x="6586606" y="5689817"/>
            <a:ext cx="171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Laser-assisted mass measurements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D017967-2442-C668-77E5-A57FAB90268A}"/>
              </a:ext>
            </a:extLst>
          </p:cNvPr>
          <p:cNvGrpSpPr/>
          <p:nvPr/>
        </p:nvGrpSpPr>
        <p:grpSpPr>
          <a:xfrm>
            <a:off x="7347531" y="3407535"/>
            <a:ext cx="438272" cy="366323"/>
            <a:chOff x="7165494" y="3577071"/>
            <a:chExt cx="438272" cy="631716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A7FD1830-7BF7-F09A-05BF-B0AD23FFCAAC}"/>
                </a:ext>
              </a:extLst>
            </p:cNvPr>
            <p:cNvGrpSpPr/>
            <p:nvPr/>
          </p:nvGrpSpPr>
          <p:grpSpPr>
            <a:xfrm>
              <a:off x="7165494" y="3577071"/>
              <a:ext cx="438272" cy="631716"/>
              <a:chOff x="7165495" y="3562529"/>
              <a:chExt cx="759518" cy="1098255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42904EAC-755A-DED3-261B-71ED2C39746B}"/>
                  </a:ext>
                </a:extLst>
              </p:cNvPr>
              <p:cNvSpPr/>
              <p:nvPr/>
            </p:nvSpPr>
            <p:spPr>
              <a:xfrm rot="5400000" flipV="1">
                <a:off x="7107931" y="3620093"/>
                <a:ext cx="284275" cy="16914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DA323083-B2E8-D12C-0A87-EC211122F1CA}"/>
                  </a:ext>
                </a:extLst>
              </p:cNvPr>
              <p:cNvSpPr/>
              <p:nvPr/>
            </p:nvSpPr>
            <p:spPr>
              <a:xfrm rot="5400000" flipV="1">
                <a:off x="7287189" y="4022960"/>
                <a:ext cx="1087037" cy="18861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32BD863-1E0B-0535-6AD1-D878F2D7EDE2}"/>
                  </a:ext>
                </a:extLst>
              </p:cNvPr>
              <p:cNvSpPr/>
              <p:nvPr/>
            </p:nvSpPr>
            <p:spPr>
              <a:xfrm rot="5400000" flipV="1">
                <a:off x="7115399" y="3992115"/>
                <a:ext cx="814767" cy="173818"/>
              </a:xfrm>
              <a:prstGeom prst="rect">
                <a:avLst/>
              </a:prstGeom>
              <a:solidFill>
                <a:srgbClr val="CC66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6C51B3EB-A3F3-6FD0-1EAD-60F0A6757360}"/>
                </a:ext>
              </a:extLst>
            </p:cNvPr>
            <p:cNvSpPr/>
            <p:nvPr/>
          </p:nvSpPr>
          <p:spPr>
            <a:xfrm rot="5400000" flipV="1">
              <a:off x="7136460" y="4069971"/>
              <a:ext cx="163515" cy="976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24E4DE9A-9AEF-8DC1-A1DA-C7A31FD90342}"/>
              </a:ext>
            </a:extLst>
          </p:cNvPr>
          <p:cNvCxnSpPr>
            <a:cxnSpLocks/>
          </p:cNvCxnSpPr>
          <p:nvPr/>
        </p:nvCxnSpPr>
        <p:spPr>
          <a:xfrm>
            <a:off x="3986900" y="1385338"/>
            <a:ext cx="658557" cy="106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FD23EE86-4627-E308-2989-792B58380B64}"/>
              </a:ext>
            </a:extLst>
          </p:cNvPr>
          <p:cNvSpPr/>
          <p:nvPr/>
        </p:nvSpPr>
        <p:spPr>
          <a:xfrm>
            <a:off x="4674529" y="1204075"/>
            <a:ext cx="666202" cy="3669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686E2F5-5FC0-FB34-7153-3559866A64F6}"/>
              </a:ext>
            </a:extLst>
          </p:cNvPr>
          <p:cNvSpPr txBox="1"/>
          <p:nvPr/>
        </p:nvSpPr>
        <p:spPr>
          <a:xfrm>
            <a:off x="4371380" y="887684"/>
            <a:ext cx="127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Neutralisation 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F1F13960-7115-075E-7E33-22EE11467DE2}"/>
              </a:ext>
            </a:extLst>
          </p:cNvPr>
          <p:cNvSpPr/>
          <p:nvPr/>
        </p:nvSpPr>
        <p:spPr>
          <a:xfrm>
            <a:off x="4674529" y="2388759"/>
            <a:ext cx="666202" cy="3669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454B051-64C9-CC58-912A-D26471AFA905}"/>
              </a:ext>
            </a:extLst>
          </p:cNvPr>
          <p:cNvSpPr txBox="1"/>
          <p:nvPr/>
        </p:nvSpPr>
        <p:spPr>
          <a:xfrm>
            <a:off x="4362762" y="2094914"/>
            <a:ext cx="127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Neutralisation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DD04EAD-E595-BE47-CA88-6C194F7AA325}"/>
              </a:ext>
            </a:extLst>
          </p:cNvPr>
          <p:cNvSpPr txBox="1"/>
          <p:nvPr/>
        </p:nvSpPr>
        <p:spPr>
          <a:xfrm>
            <a:off x="5782080" y="2174753"/>
            <a:ext cx="127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Ionization</a:t>
            </a: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1381CBFA-FAD9-340C-1E78-B61733E47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975" y="1234049"/>
            <a:ext cx="1472901" cy="399836"/>
          </a:xfrm>
          <a:prstGeom prst="rect">
            <a:avLst/>
          </a:prstGeom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0EDAC71B-CD31-570A-5D21-D8E7423F6B36}"/>
              </a:ext>
            </a:extLst>
          </p:cNvPr>
          <p:cNvSpPr txBox="1"/>
          <p:nvPr/>
        </p:nvSpPr>
        <p:spPr>
          <a:xfrm>
            <a:off x="7774674" y="3273997"/>
            <a:ext cx="12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Laser-assisted decay spectroscopy</a:t>
            </a:r>
          </a:p>
        </p:txBody>
      </p:sp>
      <p:sp>
        <p:nvSpPr>
          <p:cNvPr id="180" name="Trapezium 179">
            <a:extLst>
              <a:ext uri="{FF2B5EF4-FFF2-40B4-BE49-F238E27FC236}">
                <a16:creationId xmlns:a16="http://schemas.microsoft.com/office/drawing/2014/main" id="{F98C9D14-F3A9-C147-0D0E-BB225ADB0A59}"/>
              </a:ext>
            </a:extLst>
          </p:cNvPr>
          <p:cNvSpPr/>
          <p:nvPr/>
        </p:nvSpPr>
        <p:spPr>
          <a:xfrm rot="16200000">
            <a:off x="3200082" y="3158471"/>
            <a:ext cx="471495" cy="230252"/>
          </a:xfrm>
          <a:prstGeom prst="trapezoid">
            <a:avLst>
              <a:gd name="adj" fmla="val 63934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Left Brace 182">
            <a:extLst>
              <a:ext uri="{FF2B5EF4-FFF2-40B4-BE49-F238E27FC236}">
                <a16:creationId xmlns:a16="http://schemas.microsoft.com/office/drawing/2014/main" id="{9EEE8EAC-A8FD-7ADC-6DAF-5CD5D7E5AB75}"/>
              </a:ext>
            </a:extLst>
          </p:cNvPr>
          <p:cNvSpPr/>
          <p:nvPr/>
        </p:nvSpPr>
        <p:spPr>
          <a:xfrm>
            <a:off x="3407045" y="1249727"/>
            <a:ext cx="251374" cy="1452359"/>
          </a:xfrm>
          <a:prstGeom prst="leftBrace">
            <a:avLst>
              <a:gd name="adj1" fmla="val 36863"/>
              <a:gd name="adj2" fmla="val 50000"/>
            </a:avLst>
          </a:prstGeom>
          <a:ln>
            <a:solidFill>
              <a:srgbClr val="339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5B33B14-513A-A8D4-E9DF-8C05AB8FFB3D}"/>
              </a:ext>
            </a:extLst>
          </p:cNvPr>
          <p:cNvSpPr txBox="1"/>
          <p:nvPr/>
        </p:nvSpPr>
        <p:spPr>
          <a:xfrm>
            <a:off x="2135672" y="1696539"/>
            <a:ext cx="135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Collinear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laser spectroscopy </a:t>
            </a:r>
          </a:p>
        </p:txBody>
      </p:sp>
      <p:sp>
        <p:nvSpPr>
          <p:cNvPr id="185" name="Left Brace 184">
            <a:extLst>
              <a:ext uri="{FF2B5EF4-FFF2-40B4-BE49-F238E27FC236}">
                <a16:creationId xmlns:a16="http://schemas.microsoft.com/office/drawing/2014/main" id="{F4342BFD-FA72-8EA3-7891-78CAD4B55027}"/>
              </a:ext>
            </a:extLst>
          </p:cNvPr>
          <p:cNvSpPr/>
          <p:nvPr/>
        </p:nvSpPr>
        <p:spPr>
          <a:xfrm rot="10800000">
            <a:off x="2494166" y="3998970"/>
            <a:ext cx="251374" cy="1657257"/>
          </a:xfrm>
          <a:prstGeom prst="leftBrace">
            <a:avLst>
              <a:gd name="adj1" fmla="val 36863"/>
              <a:gd name="adj2" fmla="val 50000"/>
            </a:avLst>
          </a:prstGeom>
          <a:ln>
            <a:solidFill>
              <a:srgbClr val="339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231A82F-9C22-125A-0F5E-789C1BB0F3EE}"/>
              </a:ext>
            </a:extLst>
          </p:cNvPr>
          <p:cNvSpPr txBox="1"/>
          <p:nvPr/>
        </p:nvSpPr>
        <p:spPr>
          <a:xfrm>
            <a:off x="2530703" y="4531341"/>
            <a:ext cx="12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In-source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laser spectroscopy </a:t>
            </a:r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2303C8C0-55F5-598A-1883-54054D4AF0F2}"/>
              </a:ext>
            </a:extLst>
          </p:cNvPr>
          <p:cNvCxnSpPr>
            <a:cxnSpLocks/>
          </p:cNvCxnSpPr>
          <p:nvPr/>
        </p:nvCxnSpPr>
        <p:spPr>
          <a:xfrm>
            <a:off x="4266854" y="4199459"/>
            <a:ext cx="48517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Oval 190">
            <a:extLst>
              <a:ext uri="{FF2B5EF4-FFF2-40B4-BE49-F238E27FC236}">
                <a16:creationId xmlns:a16="http://schemas.microsoft.com/office/drawing/2014/main" id="{42647ACD-D81D-5FD4-5EE2-010359E6A73A}"/>
              </a:ext>
            </a:extLst>
          </p:cNvPr>
          <p:cNvSpPr/>
          <p:nvPr/>
        </p:nvSpPr>
        <p:spPr bwMode="auto">
          <a:xfrm rot="16200000">
            <a:off x="4345931" y="4129076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9FAD7196-0F53-53D5-ECD9-700A1AD1BB76}"/>
              </a:ext>
            </a:extLst>
          </p:cNvPr>
          <p:cNvCxnSpPr>
            <a:cxnSpLocks/>
          </p:cNvCxnSpPr>
          <p:nvPr/>
        </p:nvCxnSpPr>
        <p:spPr>
          <a:xfrm>
            <a:off x="4269308" y="5037448"/>
            <a:ext cx="48517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Oval 192">
            <a:extLst>
              <a:ext uri="{FF2B5EF4-FFF2-40B4-BE49-F238E27FC236}">
                <a16:creationId xmlns:a16="http://schemas.microsoft.com/office/drawing/2014/main" id="{BD7301AC-28BB-2A35-0F8E-EB42A0EC5706}"/>
              </a:ext>
            </a:extLst>
          </p:cNvPr>
          <p:cNvSpPr/>
          <p:nvPr/>
        </p:nvSpPr>
        <p:spPr bwMode="auto">
          <a:xfrm rot="16200000">
            <a:off x="4348385" y="4967065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8E567992-D9FE-786C-5463-765D3343A7D7}"/>
              </a:ext>
            </a:extLst>
          </p:cNvPr>
          <p:cNvCxnSpPr>
            <a:cxnSpLocks/>
          </p:cNvCxnSpPr>
          <p:nvPr/>
        </p:nvCxnSpPr>
        <p:spPr>
          <a:xfrm>
            <a:off x="4266854" y="5956727"/>
            <a:ext cx="485178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Oval 194">
            <a:extLst>
              <a:ext uri="{FF2B5EF4-FFF2-40B4-BE49-F238E27FC236}">
                <a16:creationId xmlns:a16="http://schemas.microsoft.com/office/drawing/2014/main" id="{AD2BDB7E-4C33-3BCB-3EC5-698E6EE7332D}"/>
              </a:ext>
            </a:extLst>
          </p:cNvPr>
          <p:cNvSpPr/>
          <p:nvPr/>
        </p:nvSpPr>
        <p:spPr bwMode="auto">
          <a:xfrm rot="16200000">
            <a:off x="4345931" y="588634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5FABC62C-0044-7D10-A1A7-F01BA1920D6C}"/>
              </a:ext>
            </a:extLst>
          </p:cNvPr>
          <p:cNvCxnSpPr>
            <a:cxnSpLocks/>
            <a:stCxn id="220" idx="6"/>
          </p:cNvCxnSpPr>
          <p:nvPr/>
        </p:nvCxnSpPr>
        <p:spPr>
          <a:xfrm flipV="1">
            <a:off x="3759998" y="1363706"/>
            <a:ext cx="249942" cy="1809175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5E7F0DA1-3819-FDFE-6887-AE9855BD2206}"/>
              </a:ext>
            </a:extLst>
          </p:cNvPr>
          <p:cNvCxnSpPr>
            <a:cxnSpLocks/>
          </p:cNvCxnSpPr>
          <p:nvPr/>
        </p:nvCxnSpPr>
        <p:spPr>
          <a:xfrm>
            <a:off x="3686284" y="3385348"/>
            <a:ext cx="604208" cy="82548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73E7F864-0F98-2C5D-A913-FE60F91F95B9}"/>
              </a:ext>
            </a:extLst>
          </p:cNvPr>
          <p:cNvCxnSpPr>
            <a:cxnSpLocks/>
          </p:cNvCxnSpPr>
          <p:nvPr/>
        </p:nvCxnSpPr>
        <p:spPr>
          <a:xfrm>
            <a:off x="3686284" y="3385348"/>
            <a:ext cx="611526" cy="166084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D114508B-E3E5-2B7E-9A91-5045E0551151}"/>
              </a:ext>
            </a:extLst>
          </p:cNvPr>
          <p:cNvCxnSpPr>
            <a:cxnSpLocks/>
          </p:cNvCxnSpPr>
          <p:nvPr/>
        </p:nvCxnSpPr>
        <p:spPr>
          <a:xfrm>
            <a:off x="3686284" y="3385348"/>
            <a:ext cx="601233" cy="2582751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F503A5C0-A368-3BE7-B99E-3DABCB544D94}"/>
              </a:ext>
            </a:extLst>
          </p:cNvPr>
          <p:cNvSpPr/>
          <p:nvPr/>
        </p:nvSpPr>
        <p:spPr bwMode="auto">
          <a:xfrm rot="16200000">
            <a:off x="2768818" y="3176637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94D16C1F-ED50-14BA-620C-8A923194EC6A}"/>
              </a:ext>
            </a:extLst>
          </p:cNvPr>
          <p:cNvSpPr/>
          <p:nvPr/>
        </p:nvSpPr>
        <p:spPr>
          <a:xfrm>
            <a:off x="2530445" y="3133553"/>
            <a:ext cx="483908" cy="26570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CC047A90-BB79-49D7-01B4-7C4486BF6656}"/>
              </a:ext>
            </a:extLst>
          </p:cNvPr>
          <p:cNvSpPr/>
          <p:nvPr/>
        </p:nvSpPr>
        <p:spPr bwMode="auto">
          <a:xfrm rot="16200000">
            <a:off x="3072955" y="319161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73361818-6BD8-068D-2D33-2F69E1B70462}"/>
              </a:ext>
            </a:extLst>
          </p:cNvPr>
          <p:cNvSpPr/>
          <p:nvPr/>
        </p:nvSpPr>
        <p:spPr bwMode="auto">
          <a:xfrm rot="16200000">
            <a:off x="2286032" y="318425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D10A418B-B716-9941-786A-CDC4A05C4B57}"/>
              </a:ext>
            </a:extLst>
          </p:cNvPr>
          <p:cNvSpPr/>
          <p:nvPr/>
        </p:nvSpPr>
        <p:spPr bwMode="auto">
          <a:xfrm rot="16200000">
            <a:off x="4132190" y="1333453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55CAAF2D-F93C-327B-06B0-A1A3CD4D5B9E}"/>
              </a:ext>
            </a:extLst>
          </p:cNvPr>
          <p:cNvSpPr/>
          <p:nvPr/>
        </p:nvSpPr>
        <p:spPr bwMode="auto">
          <a:xfrm rot="16200000">
            <a:off x="4156758" y="1256856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CE91C86A-129A-BCAF-5550-3D725D065FBA}"/>
              </a:ext>
            </a:extLst>
          </p:cNvPr>
          <p:cNvSpPr/>
          <p:nvPr/>
        </p:nvSpPr>
        <p:spPr bwMode="auto">
          <a:xfrm rot="16200000">
            <a:off x="4236827" y="1303582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C95067EE-D5E8-923B-96C9-E4FA17858D90}"/>
              </a:ext>
            </a:extLst>
          </p:cNvPr>
          <p:cNvSpPr/>
          <p:nvPr/>
        </p:nvSpPr>
        <p:spPr bwMode="auto">
          <a:xfrm rot="16200000">
            <a:off x="4868808" y="134161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68DBA609-62B0-C89E-6303-80B595E35CE7}"/>
              </a:ext>
            </a:extLst>
          </p:cNvPr>
          <p:cNvSpPr/>
          <p:nvPr/>
        </p:nvSpPr>
        <p:spPr bwMode="auto">
          <a:xfrm rot="16200000">
            <a:off x="4893376" y="126501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952BF1A5-0B7A-C9AC-FBC0-DC99F476681D}"/>
              </a:ext>
            </a:extLst>
          </p:cNvPr>
          <p:cNvSpPr/>
          <p:nvPr/>
        </p:nvSpPr>
        <p:spPr bwMode="auto">
          <a:xfrm rot="16200000">
            <a:off x="4973445" y="1311740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C201AE75-F175-2267-26B2-2039C18235A3}"/>
              </a:ext>
            </a:extLst>
          </p:cNvPr>
          <p:cNvSpPr/>
          <p:nvPr/>
        </p:nvSpPr>
        <p:spPr bwMode="auto">
          <a:xfrm rot="16200000">
            <a:off x="5971709" y="131182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5F5E3CEA-7F53-CBCD-7B28-0E2403C89789}"/>
              </a:ext>
            </a:extLst>
          </p:cNvPr>
          <p:cNvSpPr/>
          <p:nvPr/>
        </p:nvSpPr>
        <p:spPr bwMode="auto">
          <a:xfrm rot="16200000">
            <a:off x="5996277" y="123522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AA251618-13E0-CFB7-7D95-B4299D803FD0}"/>
              </a:ext>
            </a:extLst>
          </p:cNvPr>
          <p:cNvSpPr/>
          <p:nvPr/>
        </p:nvSpPr>
        <p:spPr bwMode="auto">
          <a:xfrm rot="16200000">
            <a:off x="6085399" y="1281950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323B255A-F67D-AEC7-A560-89D4E8C8E5AB}"/>
              </a:ext>
            </a:extLst>
          </p:cNvPr>
          <p:cNvSpPr/>
          <p:nvPr/>
        </p:nvSpPr>
        <p:spPr bwMode="auto">
          <a:xfrm rot="16200000">
            <a:off x="6323358" y="131182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4" name="Oval 233">
            <a:extLst>
              <a:ext uri="{FF2B5EF4-FFF2-40B4-BE49-F238E27FC236}">
                <a16:creationId xmlns:a16="http://schemas.microsoft.com/office/drawing/2014/main" id="{DF08E292-A225-4E73-6C91-46FC91F6907C}"/>
              </a:ext>
            </a:extLst>
          </p:cNvPr>
          <p:cNvSpPr/>
          <p:nvPr/>
        </p:nvSpPr>
        <p:spPr bwMode="auto">
          <a:xfrm rot="16200000">
            <a:off x="6347926" y="123522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0B85F0E8-58A8-39C0-D927-E9EE32987AB5}"/>
              </a:ext>
            </a:extLst>
          </p:cNvPr>
          <p:cNvSpPr/>
          <p:nvPr/>
        </p:nvSpPr>
        <p:spPr bwMode="auto">
          <a:xfrm rot="16200000">
            <a:off x="6437048" y="1281950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E5F53A10-C435-2380-F51E-5FB9D385A7A9}"/>
              </a:ext>
            </a:extLst>
          </p:cNvPr>
          <p:cNvCxnSpPr>
            <a:cxnSpLocks/>
          </p:cNvCxnSpPr>
          <p:nvPr/>
        </p:nvCxnSpPr>
        <p:spPr>
          <a:xfrm>
            <a:off x="3959225" y="2564247"/>
            <a:ext cx="686232" cy="0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id="{C16F43C5-F457-0B52-153A-BE055742851F}"/>
              </a:ext>
            </a:extLst>
          </p:cNvPr>
          <p:cNvSpPr/>
          <p:nvPr/>
        </p:nvSpPr>
        <p:spPr bwMode="auto">
          <a:xfrm rot="16200000">
            <a:off x="4121333" y="2528918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08CB61D5-DF43-DE97-7ED9-4DF584FB3425}"/>
              </a:ext>
            </a:extLst>
          </p:cNvPr>
          <p:cNvSpPr/>
          <p:nvPr/>
        </p:nvSpPr>
        <p:spPr bwMode="auto">
          <a:xfrm rot="16200000">
            <a:off x="4145901" y="245232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451324AB-71A4-F854-DD28-358CC9695512}"/>
              </a:ext>
            </a:extLst>
          </p:cNvPr>
          <p:cNvSpPr/>
          <p:nvPr/>
        </p:nvSpPr>
        <p:spPr bwMode="auto">
          <a:xfrm rot="16200000">
            <a:off x="4225970" y="2499047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B40E4A21-A032-C0C3-A243-1D8912B4CB95}"/>
              </a:ext>
            </a:extLst>
          </p:cNvPr>
          <p:cNvSpPr/>
          <p:nvPr/>
        </p:nvSpPr>
        <p:spPr bwMode="auto">
          <a:xfrm rot="16200000">
            <a:off x="4876055" y="2537076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A6CE5588-2CF4-9F9C-DDCD-5E5A05D4086F}"/>
              </a:ext>
            </a:extLst>
          </p:cNvPr>
          <p:cNvSpPr/>
          <p:nvPr/>
        </p:nvSpPr>
        <p:spPr bwMode="auto">
          <a:xfrm rot="16200000">
            <a:off x="4900623" y="2460479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A76314C8-3DF7-B2D3-5AD6-E826D80706CB}"/>
              </a:ext>
            </a:extLst>
          </p:cNvPr>
          <p:cNvSpPr/>
          <p:nvPr/>
        </p:nvSpPr>
        <p:spPr bwMode="auto">
          <a:xfrm rot="16200000">
            <a:off x="4980692" y="2507205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31EE92B5-1F5F-414C-FBE8-A6D862401098}"/>
              </a:ext>
            </a:extLst>
          </p:cNvPr>
          <p:cNvSpPr/>
          <p:nvPr/>
        </p:nvSpPr>
        <p:spPr bwMode="auto">
          <a:xfrm rot="16200000">
            <a:off x="5867707" y="2525801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A8814284-DF19-A180-58AD-C66DA1A7CAA0}"/>
              </a:ext>
            </a:extLst>
          </p:cNvPr>
          <p:cNvSpPr/>
          <p:nvPr/>
        </p:nvSpPr>
        <p:spPr bwMode="auto">
          <a:xfrm rot="16200000">
            <a:off x="5892275" y="2449204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510F0917-88C2-ADF9-9356-13E996F7EF80}"/>
              </a:ext>
            </a:extLst>
          </p:cNvPr>
          <p:cNvSpPr/>
          <p:nvPr/>
        </p:nvSpPr>
        <p:spPr bwMode="auto">
          <a:xfrm rot="16200000">
            <a:off x="5972344" y="2495930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4E6B8D50-5F70-7917-1217-BFAC6C22B8E2}"/>
              </a:ext>
            </a:extLst>
          </p:cNvPr>
          <p:cNvSpPr/>
          <p:nvPr/>
        </p:nvSpPr>
        <p:spPr bwMode="auto">
          <a:xfrm rot="16200000">
            <a:off x="6502488" y="2525886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BE54EB9C-7F8B-B0CE-4C89-5DDAED7CFDC2}"/>
              </a:ext>
            </a:extLst>
          </p:cNvPr>
          <p:cNvSpPr/>
          <p:nvPr/>
        </p:nvSpPr>
        <p:spPr bwMode="auto">
          <a:xfrm rot="16200000">
            <a:off x="6527056" y="2449289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79455597-71A0-B306-8FF7-8F46D117FF9F}"/>
              </a:ext>
            </a:extLst>
          </p:cNvPr>
          <p:cNvSpPr/>
          <p:nvPr/>
        </p:nvSpPr>
        <p:spPr bwMode="auto">
          <a:xfrm rot="16200000">
            <a:off x="6607125" y="2496015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F213ABF1-87DE-4DB7-BAF3-192E475BF0EC}"/>
              </a:ext>
            </a:extLst>
          </p:cNvPr>
          <p:cNvSpPr/>
          <p:nvPr/>
        </p:nvSpPr>
        <p:spPr bwMode="auto">
          <a:xfrm rot="16200000">
            <a:off x="7054141" y="2985966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B144CD23-66D1-C738-AFA5-E986F18C5A91}"/>
              </a:ext>
            </a:extLst>
          </p:cNvPr>
          <p:cNvSpPr/>
          <p:nvPr/>
        </p:nvSpPr>
        <p:spPr bwMode="auto">
          <a:xfrm rot="16200000">
            <a:off x="7078709" y="2909369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9F8150F5-36F9-532B-D384-90B4FA20C72C}"/>
              </a:ext>
            </a:extLst>
          </p:cNvPr>
          <p:cNvSpPr/>
          <p:nvPr/>
        </p:nvSpPr>
        <p:spPr bwMode="auto">
          <a:xfrm rot="16200000">
            <a:off x="7158778" y="2956095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62AECF8A-96DD-A973-0F94-173AD02177F2}"/>
              </a:ext>
            </a:extLst>
          </p:cNvPr>
          <p:cNvSpPr/>
          <p:nvPr/>
        </p:nvSpPr>
        <p:spPr bwMode="auto">
          <a:xfrm rot="16200000">
            <a:off x="7031260" y="3530689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AEB88092-70B6-24C3-57FA-347D0D72C4AF}"/>
              </a:ext>
            </a:extLst>
          </p:cNvPr>
          <p:cNvSpPr/>
          <p:nvPr/>
        </p:nvSpPr>
        <p:spPr bwMode="auto">
          <a:xfrm rot="16200000">
            <a:off x="7055828" y="3454092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080E678C-2939-ED5E-8673-A573CE61E96C}"/>
              </a:ext>
            </a:extLst>
          </p:cNvPr>
          <p:cNvSpPr/>
          <p:nvPr/>
        </p:nvSpPr>
        <p:spPr bwMode="auto">
          <a:xfrm rot="16200000">
            <a:off x="7135897" y="3500818"/>
            <a:ext cx="163512" cy="1635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954614-727C-2FDD-1BAE-C991ACE65AF5}"/>
              </a:ext>
            </a:extLst>
          </p:cNvPr>
          <p:cNvSpPr txBox="1"/>
          <p:nvPr/>
        </p:nvSpPr>
        <p:spPr>
          <a:xfrm>
            <a:off x="2308877" y="2676275"/>
            <a:ext cx="930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ISCOOL buncher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7194315-3D53-38E5-FECE-55DC6BEAF3FA}"/>
              </a:ext>
            </a:extLst>
          </p:cNvPr>
          <p:cNvCxnSpPr>
            <a:cxnSpLocks/>
          </p:cNvCxnSpPr>
          <p:nvPr/>
        </p:nvCxnSpPr>
        <p:spPr>
          <a:xfrm flipV="1">
            <a:off x="3718670" y="2549988"/>
            <a:ext cx="262819" cy="718002"/>
          </a:xfrm>
          <a:prstGeom prst="straightConnector1">
            <a:avLst/>
          </a:prstGeom>
          <a:ln w="57150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3287BD-7F52-D402-D666-0E6428BE15F5}"/>
              </a:ext>
            </a:extLst>
          </p:cNvPr>
          <p:cNvGrpSpPr/>
          <p:nvPr/>
        </p:nvGrpSpPr>
        <p:grpSpPr>
          <a:xfrm>
            <a:off x="3616279" y="3153314"/>
            <a:ext cx="225475" cy="240109"/>
            <a:chOff x="3213741" y="1938020"/>
            <a:chExt cx="225475" cy="240109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05A32E57-6DBC-B0C7-8923-E7B9E2E4BF59}"/>
                </a:ext>
              </a:extLst>
            </p:cNvPr>
            <p:cNvSpPr/>
            <p:nvPr/>
          </p:nvSpPr>
          <p:spPr bwMode="auto">
            <a:xfrm rot="16200000">
              <a:off x="3216332" y="2014617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B16036FF-80D2-DDDE-3E4C-BD8E3F39B63B}"/>
                </a:ext>
              </a:extLst>
            </p:cNvPr>
            <p:cNvSpPr/>
            <p:nvPr/>
          </p:nvSpPr>
          <p:spPr bwMode="auto">
            <a:xfrm rot="16200000">
              <a:off x="3213741" y="1938020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DD37B0F-0494-C8B5-513E-BF65DD8F0600}"/>
                </a:ext>
              </a:extLst>
            </p:cNvPr>
            <p:cNvSpPr/>
            <p:nvPr/>
          </p:nvSpPr>
          <p:spPr bwMode="auto">
            <a:xfrm rot="16200000">
              <a:off x="3275704" y="1957587"/>
              <a:ext cx="163512" cy="16351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atin typeface="Calibri"/>
                <a:cs typeface="Calibri"/>
              </a:endParaRP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B1E1350C-13E2-F82F-63D9-0F073B9FE1F6}"/>
              </a:ext>
            </a:extLst>
          </p:cNvPr>
          <p:cNvSpPr/>
          <p:nvPr/>
        </p:nvSpPr>
        <p:spPr bwMode="auto">
          <a:xfrm rot="16200000">
            <a:off x="1630026" y="5167236"/>
            <a:ext cx="163512" cy="163512"/>
          </a:xfrm>
          <a:prstGeom prst="ellipse">
            <a:avLst/>
          </a:prstGeom>
          <a:solidFill>
            <a:srgbClr val="FF00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93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33860-B6F4-684F-4686-6AED5645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studies at ISOLDE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6F2E-ABE8-F6C9-23BF-BF1F85E0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9AB455E-54FE-5D53-1377-87B9C83B6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graph of numbers and equations&#10;&#10;Description automatically generated">
            <a:extLst>
              <a:ext uri="{FF2B5EF4-FFF2-40B4-BE49-F238E27FC236}">
                <a16:creationId xmlns:a16="http://schemas.microsoft.com/office/drawing/2014/main" id="{03AC6528-41D5-0A22-6CEF-8F11A228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" r="375" b="664"/>
          <a:stretch/>
        </p:blipFill>
        <p:spPr>
          <a:xfrm>
            <a:off x="595420" y="755690"/>
            <a:ext cx="7798772" cy="5206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23B2BC-29B6-512C-E5B4-DCA4B6BF856E}"/>
              </a:ext>
            </a:extLst>
          </p:cNvPr>
          <p:cNvSpPr/>
          <p:nvPr/>
        </p:nvSpPr>
        <p:spPr>
          <a:xfrm>
            <a:off x="6336792" y="5340096"/>
            <a:ext cx="1719072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F92D7-966F-EC90-5FE1-96E5E0E463C2}"/>
              </a:ext>
            </a:extLst>
          </p:cNvPr>
          <p:cNvSpPr/>
          <p:nvPr/>
        </p:nvSpPr>
        <p:spPr>
          <a:xfrm>
            <a:off x="353568" y="896112"/>
            <a:ext cx="871728" cy="171907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02463731-386C-A863-EE7D-79DA67734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2" y="1065686"/>
            <a:ext cx="3245020" cy="217920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40722AB-C56D-FC7A-21CC-1085A7582633}"/>
              </a:ext>
            </a:extLst>
          </p:cNvPr>
          <p:cNvSpPr/>
          <p:nvPr/>
        </p:nvSpPr>
        <p:spPr>
          <a:xfrm>
            <a:off x="4450080" y="2374578"/>
            <a:ext cx="212400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45268F-497C-E1CF-F3F0-795BCC18906A}"/>
              </a:ext>
            </a:extLst>
          </p:cNvPr>
          <p:cNvSpPr txBox="1"/>
          <p:nvPr/>
        </p:nvSpPr>
        <p:spPr>
          <a:xfrm>
            <a:off x="3426553" y="2253012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Gold Z=79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C29790-777E-8C2E-4C05-C0D27CA4098E}"/>
              </a:ext>
            </a:extLst>
          </p:cNvPr>
          <p:cNvSpPr txBox="1"/>
          <p:nvPr/>
        </p:nvSpPr>
        <p:spPr>
          <a:xfrm>
            <a:off x="3382782" y="1111226"/>
            <a:ext cx="2723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J.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Cubiss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</a:t>
            </a:r>
          </a:p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Phys Rev Lett 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131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202501 (2023)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7B03A50-1901-D144-24A9-ABBE7AA6E8FE}"/>
              </a:ext>
            </a:extLst>
          </p:cNvPr>
          <p:cNvSpPr/>
          <p:nvPr/>
        </p:nvSpPr>
        <p:spPr>
          <a:xfrm>
            <a:off x="1495705" y="4524773"/>
            <a:ext cx="1764000" cy="9144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81D7883-E0F2-8752-4DAE-8CF6BCBA8BD8}"/>
              </a:ext>
            </a:extLst>
          </p:cNvPr>
          <p:cNvSpPr txBox="1"/>
          <p:nvPr/>
        </p:nvSpPr>
        <p:spPr>
          <a:xfrm>
            <a:off x="3465399" y="4210905"/>
            <a:ext cx="111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C00000"/>
                </a:solidFill>
                <a:latin typeface="Lucida Bright" panose="02040602050505020304" pitchFamily="18" charset="77"/>
              </a:rPr>
              <a:t>Nickel Z=28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B381B63-45B4-EEA7-BF6C-B4E3961563B4}"/>
              </a:ext>
            </a:extLst>
          </p:cNvPr>
          <p:cNvSpPr txBox="1"/>
          <p:nvPr/>
        </p:nvSpPr>
        <p:spPr>
          <a:xfrm>
            <a:off x="3477681" y="4437384"/>
            <a:ext cx="285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S. </a:t>
            </a:r>
            <a:r>
              <a:rPr lang="en-GB" sz="12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Malbrunot-Ettenauer</a:t>
            </a:r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 et al. </a:t>
            </a:r>
          </a:p>
          <a:p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Phys. Rev. Lett. 128 022502 (2022)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09F9077-AD52-259A-2AB5-1AE9FE5189C1}"/>
              </a:ext>
            </a:extLst>
          </p:cNvPr>
          <p:cNvSpPr/>
          <p:nvPr/>
        </p:nvSpPr>
        <p:spPr>
          <a:xfrm>
            <a:off x="613705" y="5146834"/>
            <a:ext cx="1764000" cy="9144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BFEAF3-FF5D-12CA-46E0-7CC903E3F491}"/>
              </a:ext>
            </a:extLst>
          </p:cNvPr>
          <p:cNvSpPr txBox="1"/>
          <p:nvPr/>
        </p:nvSpPr>
        <p:spPr>
          <a:xfrm>
            <a:off x="2091052" y="5514187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C00000"/>
                </a:solidFill>
                <a:latin typeface="Lucida Bright" panose="02040602050505020304" pitchFamily="18" charset="77"/>
              </a:rPr>
              <a:t>Aluminium Z=13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9471FD2-009A-8E35-30BF-BF363C4FF1A7}"/>
              </a:ext>
            </a:extLst>
          </p:cNvPr>
          <p:cNvSpPr txBox="1"/>
          <p:nvPr/>
        </p:nvSpPr>
        <p:spPr>
          <a:xfrm>
            <a:off x="2112320" y="5734303"/>
            <a:ext cx="23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0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Bright" panose="02040602050505020304" pitchFamily="18" charset="77"/>
              </a:rPr>
              <a:t>P. Plattner </a:t>
            </a:r>
            <a:r>
              <a:rPr lang="en-GB" sz="1200" b="0" i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Bright" panose="02040602050505020304" pitchFamily="18" charset="77"/>
              </a:rPr>
              <a:t>et al. </a:t>
            </a:r>
            <a:r>
              <a:rPr lang="en-GB" sz="1200" b="0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Bright" panose="02040602050505020304" pitchFamily="18" charset="77"/>
              </a:rPr>
              <a:t>Phys. Rev. Lett. </a:t>
            </a:r>
            <a:r>
              <a:rPr lang="en-GB" sz="12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Bright" panose="02040602050505020304" pitchFamily="18" charset="77"/>
              </a:rPr>
              <a:t>131</a:t>
            </a:r>
            <a:r>
              <a:rPr lang="en-GB" sz="1200" b="0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Lucida Bright" panose="02040602050505020304" pitchFamily="18" charset="77"/>
              </a:rPr>
              <a:t> 222502 (2023)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F504A9-38CB-2310-A404-36103334C59C}"/>
              </a:ext>
            </a:extLst>
          </p:cNvPr>
          <p:cNvSpPr/>
          <p:nvPr/>
        </p:nvSpPr>
        <p:spPr>
          <a:xfrm>
            <a:off x="1135932" y="4788933"/>
            <a:ext cx="1635028" cy="91440"/>
          </a:xfrm>
          <a:prstGeom prst="rect">
            <a:avLst/>
          </a:prstGeom>
          <a:solidFill>
            <a:srgbClr val="C0000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DADCBB-70DC-CE26-094B-605EBE3D7091}"/>
              </a:ext>
            </a:extLst>
          </p:cNvPr>
          <p:cNvSpPr txBox="1"/>
          <p:nvPr/>
        </p:nvSpPr>
        <p:spPr>
          <a:xfrm>
            <a:off x="2663995" y="4881505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C00000"/>
                </a:solidFill>
                <a:latin typeface="Lucida Bright" panose="02040602050505020304" pitchFamily="18" charset="77"/>
              </a:rPr>
              <a:t>Scandium Z=21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CAA3CCA-607E-E3FE-0A57-B5FA091206E2}"/>
              </a:ext>
            </a:extLst>
          </p:cNvPr>
          <p:cNvSpPr txBox="1"/>
          <p:nvPr/>
        </p:nvSpPr>
        <p:spPr>
          <a:xfrm>
            <a:off x="2405595" y="5100489"/>
            <a:ext cx="4079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S. W. Bai et al. Phys. Lett. B </a:t>
            </a:r>
            <a:r>
              <a:rPr lang="en-GB" sz="1200" b="1" dirty="0">
                <a:solidFill>
                  <a:srgbClr val="C00000"/>
                </a:solidFill>
                <a:latin typeface="Lucida Bright" panose="02040602050505020304" pitchFamily="18" charset="77"/>
              </a:rPr>
              <a:t>829</a:t>
            </a:r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 137064 (2022)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5CC544-665C-2E39-206C-A086B2E6F2D7}"/>
              </a:ext>
            </a:extLst>
          </p:cNvPr>
          <p:cNvSpPr/>
          <p:nvPr/>
        </p:nvSpPr>
        <p:spPr>
          <a:xfrm>
            <a:off x="5429835" y="1950165"/>
            <a:ext cx="212400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2E8B9D-E7DC-D761-56AA-BB7758A64477}"/>
              </a:ext>
            </a:extLst>
          </p:cNvPr>
          <p:cNvSpPr txBox="1"/>
          <p:nvPr/>
        </p:nvSpPr>
        <p:spPr>
          <a:xfrm>
            <a:off x="7557541" y="1811665"/>
            <a:ext cx="1334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Actinium Z=89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8CF336-B90E-D241-6FC8-05CAC199E08F}"/>
              </a:ext>
            </a:extLst>
          </p:cNvPr>
          <p:cNvSpPr txBox="1"/>
          <p:nvPr/>
        </p:nvSpPr>
        <p:spPr>
          <a:xfrm>
            <a:off x="7110229" y="2100481"/>
            <a:ext cx="189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R.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Heinke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NIM B 541 8-12 (2023)</a:t>
            </a:r>
          </a:p>
        </p:txBody>
      </p:sp>
      <p:pic>
        <p:nvPicPr>
          <p:cNvPr id="55" name="Picture 54" descr="A graph of a function&#10;&#10;Description automatically generated">
            <a:extLst>
              <a:ext uri="{FF2B5EF4-FFF2-40B4-BE49-F238E27FC236}">
                <a16:creationId xmlns:a16="http://schemas.microsoft.com/office/drawing/2014/main" id="{46CAEDA0-D08F-CA64-8511-C6C9B1BFF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50" y="2901574"/>
            <a:ext cx="2778680" cy="2002965"/>
          </a:xfrm>
          <a:prstGeom prst="rect">
            <a:avLst/>
          </a:prstGeom>
        </p:spPr>
      </p:pic>
      <p:pic>
        <p:nvPicPr>
          <p:cNvPr id="57" name="Picture 56" descr="A diagram of a laser beam&#10;&#10;Description automatically generated">
            <a:extLst>
              <a:ext uri="{FF2B5EF4-FFF2-40B4-BE49-F238E27FC236}">
                <a16:creationId xmlns:a16="http://schemas.microsoft.com/office/drawing/2014/main" id="{A81F8ECA-BB27-3548-F216-07C645760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931" y="4957495"/>
            <a:ext cx="2182382" cy="147310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FF2BF5E-6E20-BEA8-ED6D-0CF03F522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770" y="5528621"/>
            <a:ext cx="1472901" cy="3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5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33860-B6F4-684F-4686-6AED5645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studies at ISOLDE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6F2E-ABE8-F6C9-23BF-BF1F85E0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9AB455E-54FE-5D53-1377-87B9C83B6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graph of numbers and equations&#10;&#10;Description automatically generated">
            <a:extLst>
              <a:ext uri="{FF2B5EF4-FFF2-40B4-BE49-F238E27FC236}">
                <a16:creationId xmlns:a16="http://schemas.microsoft.com/office/drawing/2014/main" id="{03AC6528-41D5-0A22-6CEF-8F11A228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" r="375" b="664"/>
          <a:stretch/>
        </p:blipFill>
        <p:spPr>
          <a:xfrm>
            <a:off x="595420" y="755690"/>
            <a:ext cx="7798772" cy="5206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23B2BC-29B6-512C-E5B4-DCA4B6BF856E}"/>
              </a:ext>
            </a:extLst>
          </p:cNvPr>
          <p:cNvSpPr/>
          <p:nvPr/>
        </p:nvSpPr>
        <p:spPr>
          <a:xfrm>
            <a:off x="6336792" y="5340096"/>
            <a:ext cx="1719072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F92D7-966F-EC90-5FE1-96E5E0E463C2}"/>
              </a:ext>
            </a:extLst>
          </p:cNvPr>
          <p:cNvSpPr/>
          <p:nvPr/>
        </p:nvSpPr>
        <p:spPr>
          <a:xfrm>
            <a:off x="353568" y="896112"/>
            <a:ext cx="871728" cy="171907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01B935-A766-CD07-AA66-862E7D238E0F}"/>
              </a:ext>
            </a:extLst>
          </p:cNvPr>
          <p:cNvSpPr/>
          <p:nvPr/>
        </p:nvSpPr>
        <p:spPr>
          <a:xfrm>
            <a:off x="5293360" y="1971040"/>
            <a:ext cx="210312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5AC29-B9B6-521E-772F-41D74F83365A}"/>
              </a:ext>
            </a:extLst>
          </p:cNvPr>
          <p:cNvSpPr/>
          <p:nvPr/>
        </p:nvSpPr>
        <p:spPr>
          <a:xfrm>
            <a:off x="2679520" y="3624800"/>
            <a:ext cx="210312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6D5E8-CF40-B4A7-2395-12D047D996CE}"/>
              </a:ext>
            </a:extLst>
          </p:cNvPr>
          <p:cNvSpPr txBox="1"/>
          <p:nvPr/>
        </p:nvSpPr>
        <p:spPr>
          <a:xfrm>
            <a:off x="4905259" y="3429000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Indium Z=49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3E60-F46A-19A5-E985-B8184E4258BF}"/>
              </a:ext>
            </a:extLst>
          </p:cNvPr>
          <p:cNvSpPr/>
          <p:nvPr/>
        </p:nvSpPr>
        <p:spPr>
          <a:xfrm>
            <a:off x="1135932" y="4788933"/>
            <a:ext cx="1635028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CD0F9-4064-57F0-C327-CB85AE2A06FF}"/>
              </a:ext>
            </a:extLst>
          </p:cNvPr>
          <p:cNvSpPr txBox="1"/>
          <p:nvPr/>
        </p:nvSpPr>
        <p:spPr>
          <a:xfrm>
            <a:off x="2770960" y="788676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RaF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 molecules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D631C-A607-373A-CDD9-8491CB4CCB70}"/>
              </a:ext>
            </a:extLst>
          </p:cNvPr>
          <p:cNvSpPr txBox="1"/>
          <p:nvPr/>
        </p:nvSpPr>
        <p:spPr>
          <a:xfrm>
            <a:off x="4905259" y="3683081"/>
            <a:ext cx="407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A. R. Vernon et al. Nature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607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260–265 (2022)</a:t>
            </a:r>
          </a:p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J.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Karthein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Nature Physics </a:t>
            </a:r>
            <a:r>
              <a:rPr lang="en-GB" sz="1200" i="1" dirty="0">
                <a:solidFill>
                  <a:srgbClr val="3399FF"/>
                </a:solidFill>
                <a:latin typeface="Lucida Bright" panose="02040602050505020304" pitchFamily="18" charset="77"/>
              </a:rPr>
              <a:t>Accepted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(2024)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72C831-A59C-A383-12FA-7082A7716D92}"/>
              </a:ext>
            </a:extLst>
          </p:cNvPr>
          <p:cNvSpPr txBox="1"/>
          <p:nvPr/>
        </p:nvSpPr>
        <p:spPr>
          <a:xfrm>
            <a:off x="2770960" y="1065675"/>
            <a:ext cx="458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R. F. Garcia et al. Nature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581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 396–400 (2020)</a:t>
            </a:r>
          </a:p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M.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Udrescu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Nature Physics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20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 202–207 (2024)</a:t>
            </a:r>
          </a:p>
        </p:txBody>
      </p:sp>
      <p:pic>
        <p:nvPicPr>
          <p:cNvPr id="27" name="Picture 26" descr="Picture 5">
            <a:extLst>
              <a:ext uri="{FF2B5EF4-FFF2-40B4-BE49-F238E27FC236}">
                <a16:creationId xmlns:a16="http://schemas.microsoft.com/office/drawing/2014/main" id="{3670637D-403C-10CD-CB6B-6595A7150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45" y="3101445"/>
            <a:ext cx="1530301" cy="812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843140F-1242-DECD-7F73-1BC69CD3F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91" y="863695"/>
            <a:ext cx="2264129" cy="21340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163C3A-8319-B0C9-E689-ACAE2AD45004}"/>
              </a:ext>
            </a:extLst>
          </p:cNvPr>
          <p:cNvSpPr txBox="1"/>
          <p:nvPr/>
        </p:nvSpPr>
        <p:spPr>
          <a:xfrm>
            <a:off x="2902116" y="4726897"/>
            <a:ext cx="13740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Scandium Z=21</a:t>
            </a:r>
          </a:p>
        </p:txBody>
      </p:sp>
      <p:pic>
        <p:nvPicPr>
          <p:cNvPr id="32" name="Picture 31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39BEC01E-6365-4B53-DC8B-E910375B3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217"/>
          <a:stretch/>
        </p:blipFill>
        <p:spPr>
          <a:xfrm>
            <a:off x="5307814" y="4149740"/>
            <a:ext cx="3137723" cy="226084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86E57E4-92CF-2444-4E8D-08583DFB44A9}"/>
              </a:ext>
            </a:extLst>
          </p:cNvPr>
          <p:cNvSpPr txBox="1"/>
          <p:nvPr/>
        </p:nvSpPr>
        <p:spPr>
          <a:xfrm>
            <a:off x="2916315" y="4933303"/>
            <a:ext cx="2306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W. Bai et al. Phys. Lett. B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829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137064 (2022)</a:t>
            </a:r>
          </a:p>
        </p:txBody>
      </p:sp>
    </p:spTree>
    <p:extLst>
      <p:ext uri="{BB962C8B-B14F-4D97-AF65-F5344CB8AC3E}">
        <p14:creationId xmlns:p14="http://schemas.microsoft.com/office/powerpoint/2010/main" val="352596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33860-B6F4-684F-4686-6AED5645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studies at ISOLDE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6F2E-ABE8-F6C9-23BF-BF1F85E0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9AB455E-54FE-5D53-1377-87B9C83B6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graph of numbers and equations&#10;&#10;Description automatically generated">
            <a:extLst>
              <a:ext uri="{FF2B5EF4-FFF2-40B4-BE49-F238E27FC236}">
                <a16:creationId xmlns:a16="http://schemas.microsoft.com/office/drawing/2014/main" id="{03AC6528-41D5-0A22-6CEF-8F11A2280C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4" r="375" b="664"/>
          <a:stretch/>
        </p:blipFill>
        <p:spPr>
          <a:xfrm>
            <a:off x="595420" y="755690"/>
            <a:ext cx="7798772" cy="52061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23B2BC-29B6-512C-E5B4-DCA4B6BF856E}"/>
              </a:ext>
            </a:extLst>
          </p:cNvPr>
          <p:cNvSpPr/>
          <p:nvPr/>
        </p:nvSpPr>
        <p:spPr>
          <a:xfrm>
            <a:off x="6336792" y="5340096"/>
            <a:ext cx="1719072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FF92D7-966F-EC90-5FE1-96E5E0E463C2}"/>
              </a:ext>
            </a:extLst>
          </p:cNvPr>
          <p:cNvSpPr/>
          <p:nvPr/>
        </p:nvSpPr>
        <p:spPr>
          <a:xfrm>
            <a:off x="353568" y="896112"/>
            <a:ext cx="871728" cy="171907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01B935-A766-CD07-AA66-862E7D238E0F}"/>
              </a:ext>
            </a:extLst>
          </p:cNvPr>
          <p:cNvSpPr/>
          <p:nvPr/>
        </p:nvSpPr>
        <p:spPr>
          <a:xfrm>
            <a:off x="5293360" y="1971040"/>
            <a:ext cx="210312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C5AC29-B9B6-521E-772F-41D74F83365A}"/>
              </a:ext>
            </a:extLst>
          </p:cNvPr>
          <p:cNvSpPr/>
          <p:nvPr/>
        </p:nvSpPr>
        <p:spPr>
          <a:xfrm>
            <a:off x="2679520" y="3624800"/>
            <a:ext cx="2103120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6D5E8-CF40-B4A7-2395-12D047D996CE}"/>
              </a:ext>
            </a:extLst>
          </p:cNvPr>
          <p:cNvSpPr txBox="1"/>
          <p:nvPr/>
        </p:nvSpPr>
        <p:spPr>
          <a:xfrm>
            <a:off x="4905259" y="3429000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Indium Z=49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3E60-F46A-19A5-E985-B8184E4258BF}"/>
              </a:ext>
            </a:extLst>
          </p:cNvPr>
          <p:cNvSpPr/>
          <p:nvPr/>
        </p:nvSpPr>
        <p:spPr>
          <a:xfrm>
            <a:off x="1135932" y="4809253"/>
            <a:ext cx="1635028" cy="91440"/>
          </a:xfrm>
          <a:prstGeom prst="rect">
            <a:avLst/>
          </a:prstGeom>
          <a:solidFill>
            <a:srgbClr val="3399FF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9832-6E27-D2CB-4E91-36B445E7242D}"/>
              </a:ext>
            </a:extLst>
          </p:cNvPr>
          <p:cNvSpPr txBox="1"/>
          <p:nvPr/>
        </p:nvSpPr>
        <p:spPr>
          <a:xfrm>
            <a:off x="2902116" y="4726897"/>
            <a:ext cx="13740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Scandium Z=21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ACD0F9-4064-57F0-C327-CB85AE2A06FF}"/>
              </a:ext>
            </a:extLst>
          </p:cNvPr>
          <p:cNvSpPr txBox="1"/>
          <p:nvPr/>
        </p:nvSpPr>
        <p:spPr>
          <a:xfrm>
            <a:off x="2770960" y="788676"/>
            <a:ext cx="1298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RaF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 molecules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D631C-A607-373A-CDD9-8491CB4CCB70}"/>
              </a:ext>
            </a:extLst>
          </p:cNvPr>
          <p:cNvSpPr txBox="1"/>
          <p:nvPr/>
        </p:nvSpPr>
        <p:spPr>
          <a:xfrm>
            <a:off x="4905259" y="3683081"/>
            <a:ext cx="407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A. R. Vernon et al. Nature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607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260–265 (2022)</a:t>
            </a:r>
          </a:p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J.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Karthein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Nature Physics </a:t>
            </a:r>
            <a:r>
              <a:rPr lang="en-GB" sz="1200" i="1" dirty="0">
                <a:solidFill>
                  <a:srgbClr val="3399FF"/>
                </a:solidFill>
                <a:latin typeface="Lucida Bright" panose="02040602050505020304" pitchFamily="18" charset="77"/>
              </a:rPr>
              <a:t>Accepted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(2024)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72C831-A59C-A383-12FA-7082A7716D92}"/>
              </a:ext>
            </a:extLst>
          </p:cNvPr>
          <p:cNvSpPr txBox="1"/>
          <p:nvPr/>
        </p:nvSpPr>
        <p:spPr>
          <a:xfrm>
            <a:off x="2770960" y="1065675"/>
            <a:ext cx="458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R. F. Garcia et al. Nature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581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 396–400 (2020)</a:t>
            </a:r>
          </a:p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M. </a:t>
            </a:r>
            <a:r>
              <a:rPr lang="en-GB" sz="12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Udrescu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Nature Physics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20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 202–207 (2024)</a:t>
            </a:r>
          </a:p>
        </p:txBody>
      </p:sp>
      <p:pic>
        <p:nvPicPr>
          <p:cNvPr id="20" name="Picture 1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047F384-EEDB-4F1B-80AB-C889A7877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217"/>
          <a:stretch/>
        </p:blipFill>
        <p:spPr>
          <a:xfrm>
            <a:off x="5307814" y="4149740"/>
            <a:ext cx="3137723" cy="2260842"/>
          </a:xfrm>
          <a:prstGeom prst="rect">
            <a:avLst/>
          </a:prstGeom>
        </p:spPr>
      </p:pic>
      <p:pic>
        <p:nvPicPr>
          <p:cNvPr id="22" name="Picture 2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D41EA4D-DF56-3483-029D-384D964B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91" y="863695"/>
            <a:ext cx="2264129" cy="21340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0A6B11-7C5F-BB36-6273-7DC27CEB296C}"/>
              </a:ext>
            </a:extLst>
          </p:cNvPr>
          <p:cNvSpPr/>
          <p:nvPr/>
        </p:nvSpPr>
        <p:spPr>
          <a:xfrm>
            <a:off x="4450080" y="2374578"/>
            <a:ext cx="2124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F3BC5A-76E8-9CED-EC18-B72788EFB779}"/>
              </a:ext>
            </a:extLst>
          </p:cNvPr>
          <p:cNvSpPr txBox="1"/>
          <p:nvPr/>
        </p:nvSpPr>
        <p:spPr>
          <a:xfrm>
            <a:off x="6608667" y="2281798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Gold Z=79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9970B8-EF28-A80A-198A-FC5562FB1D7F}"/>
              </a:ext>
            </a:extLst>
          </p:cNvPr>
          <p:cNvSpPr/>
          <p:nvPr/>
        </p:nvSpPr>
        <p:spPr>
          <a:xfrm>
            <a:off x="1268818" y="4681716"/>
            <a:ext cx="1620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6E85F6-A32D-CE16-EF12-C29785C50D8C}"/>
              </a:ext>
            </a:extLst>
          </p:cNvPr>
          <p:cNvSpPr txBox="1"/>
          <p:nvPr/>
        </p:nvSpPr>
        <p:spPr>
          <a:xfrm>
            <a:off x="67920" y="4426735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Chromium Z=24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F16147-891C-26D9-42F6-C0DE9E7D9C17}"/>
              </a:ext>
            </a:extLst>
          </p:cNvPr>
          <p:cNvSpPr/>
          <p:nvPr/>
        </p:nvSpPr>
        <p:spPr>
          <a:xfrm>
            <a:off x="1692099" y="4427663"/>
            <a:ext cx="1620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14A93F-B4E6-D3CC-6BF5-8F7155640E53}"/>
              </a:ext>
            </a:extLst>
          </p:cNvPr>
          <p:cNvSpPr txBox="1"/>
          <p:nvPr/>
        </p:nvSpPr>
        <p:spPr>
          <a:xfrm>
            <a:off x="3316141" y="4323770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Zinc Z=30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881E17-3586-5D37-B79F-3B59353EAD33}"/>
              </a:ext>
            </a:extLst>
          </p:cNvPr>
          <p:cNvSpPr/>
          <p:nvPr/>
        </p:nvSpPr>
        <p:spPr>
          <a:xfrm>
            <a:off x="5077979" y="2039351"/>
            <a:ext cx="2124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285EA8-9F5C-E7DE-0DD8-354CF900EAA8}"/>
              </a:ext>
            </a:extLst>
          </p:cNvPr>
          <p:cNvSpPr txBox="1"/>
          <p:nvPr/>
        </p:nvSpPr>
        <p:spPr>
          <a:xfrm>
            <a:off x="7381641" y="1999054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Francium Z=87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0B8148-C5A3-A4ED-E06B-317B7110B5C3}"/>
              </a:ext>
            </a:extLst>
          </p:cNvPr>
          <p:cNvSpPr txBox="1"/>
          <p:nvPr/>
        </p:nvSpPr>
        <p:spPr>
          <a:xfrm>
            <a:off x="2121589" y="6043468"/>
            <a:ext cx="2195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52B651"/>
                </a:solidFill>
                <a:latin typeface="Lucida Bright" panose="02040602050505020304" pitchFamily="18" charset="77"/>
              </a:rPr>
              <a:t>Recent experiment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45891F-9C71-2C93-F19B-0B8958682044}"/>
              </a:ext>
            </a:extLst>
          </p:cNvPr>
          <p:cNvSpPr/>
          <p:nvPr/>
        </p:nvSpPr>
        <p:spPr>
          <a:xfrm>
            <a:off x="1790384" y="6135305"/>
            <a:ext cx="331205" cy="131856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Picture 5">
            <a:extLst>
              <a:ext uri="{FF2B5EF4-FFF2-40B4-BE49-F238E27FC236}">
                <a16:creationId xmlns:a16="http://schemas.microsoft.com/office/drawing/2014/main" id="{177019B3-3368-60C6-F319-125E94570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145" y="3101445"/>
            <a:ext cx="1530301" cy="81266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2DB9879-48E3-9A41-7BA1-CF471D92E45B}"/>
              </a:ext>
            </a:extLst>
          </p:cNvPr>
          <p:cNvSpPr/>
          <p:nvPr/>
        </p:nvSpPr>
        <p:spPr>
          <a:xfrm>
            <a:off x="5402482" y="1902191"/>
            <a:ext cx="2124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48B423-612C-0B0A-AC6F-4936FED9C02F}"/>
              </a:ext>
            </a:extLst>
          </p:cNvPr>
          <p:cNvSpPr txBox="1"/>
          <p:nvPr/>
        </p:nvSpPr>
        <p:spPr>
          <a:xfrm>
            <a:off x="7576142" y="1756641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 err="1">
                <a:solidFill>
                  <a:srgbClr val="52B651"/>
                </a:solidFill>
                <a:latin typeface="Lucida Bright" panose="02040602050505020304" pitchFamily="18" charset="77"/>
              </a:rPr>
              <a:t>AcF</a:t>
            </a:r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 molecules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45F3B3-3A81-CE61-10CF-47558AD639FD}"/>
              </a:ext>
            </a:extLst>
          </p:cNvPr>
          <p:cNvSpPr/>
          <p:nvPr/>
        </p:nvSpPr>
        <p:spPr>
          <a:xfrm>
            <a:off x="613705" y="5146834"/>
            <a:ext cx="1764000" cy="91440"/>
          </a:xfrm>
          <a:prstGeom prst="rect">
            <a:avLst/>
          </a:prstGeom>
          <a:solidFill>
            <a:srgbClr val="52B65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6E2060-6F00-2750-6584-50ED4DDF2E2E}"/>
              </a:ext>
            </a:extLst>
          </p:cNvPr>
          <p:cNvSpPr txBox="1"/>
          <p:nvPr/>
        </p:nvSpPr>
        <p:spPr>
          <a:xfrm>
            <a:off x="1912040" y="5296958"/>
            <a:ext cx="14911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52B651"/>
                </a:solidFill>
                <a:latin typeface="Lucida Bright" panose="02040602050505020304" pitchFamily="18" charset="77"/>
              </a:rPr>
              <a:t>Aluminium Z=13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ED74A9-F673-C827-746F-DB9A081D6C60}"/>
              </a:ext>
            </a:extLst>
          </p:cNvPr>
          <p:cNvSpPr txBox="1"/>
          <p:nvPr/>
        </p:nvSpPr>
        <p:spPr>
          <a:xfrm>
            <a:off x="2916315" y="4933303"/>
            <a:ext cx="2306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W. Bai et al. Phys. Lett. B 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829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137064 (2022)</a:t>
            </a:r>
          </a:p>
        </p:txBody>
      </p:sp>
    </p:spTree>
    <p:extLst>
      <p:ext uri="{BB962C8B-B14F-4D97-AF65-F5344CB8AC3E}">
        <p14:creationId xmlns:p14="http://schemas.microsoft.com/office/powerpoint/2010/main" val="2718829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21CEEA-3B3D-9DB5-22C7-B76A8C20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ESPEN: Examining the Shape of Proton-Emitting Nuclei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17E1B14-2EED-D68B-9E3D-84C4DBE6C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82C2C-9D51-CD4B-A119-3E5E1F625F7C}"/>
              </a:ext>
            </a:extLst>
          </p:cNvPr>
          <p:cNvGrpSpPr/>
          <p:nvPr/>
        </p:nvGrpSpPr>
        <p:grpSpPr>
          <a:xfrm>
            <a:off x="4432860" y="3349149"/>
            <a:ext cx="4705950" cy="3102247"/>
            <a:chOff x="4432860" y="3403190"/>
            <a:chExt cx="4705950" cy="3102247"/>
          </a:xfrm>
        </p:grpSpPr>
        <p:pic>
          <p:nvPicPr>
            <p:cNvPr id="41" name="Picture 40" descr="Chart, histogram&#10;&#10;Description automatically generated">
              <a:extLst>
                <a:ext uri="{FF2B5EF4-FFF2-40B4-BE49-F238E27FC236}">
                  <a16:creationId xmlns:a16="http://schemas.microsoft.com/office/drawing/2014/main" id="{CCD50B67-11DA-D811-0FB9-0DE25D2B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60" y="3403190"/>
              <a:ext cx="4705950" cy="310224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B0D6A8-A523-8F94-B008-94C7F0CE7835}"/>
                </a:ext>
              </a:extLst>
            </p:cNvPr>
            <p:cNvSpPr/>
            <p:nvPr/>
          </p:nvSpPr>
          <p:spPr>
            <a:xfrm>
              <a:off x="4432860" y="3403190"/>
              <a:ext cx="998495" cy="108665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" name="Freeform 78">
            <a:extLst>
              <a:ext uri="{FF2B5EF4-FFF2-40B4-BE49-F238E27FC236}">
                <a16:creationId xmlns:a16="http://schemas.microsoft.com/office/drawing/2014/main" id="{7A0BD151-3DFB-143A-A543-92C1D4433F49}"/>
              </a:ext>
            </a:extLst>
          </p:cNvPr>
          <p:cNvSpPr/>
          <p:nvPr/>
        </p:nvSpPr>
        <p:spPr>
          <a:xfrm>
            <a:off x="4715123" y="3364818"/>
            <a:ext cx="4452776" cy="3085106"/>
          </a:xfrm>
          <a:custGeom>
            <a:avLst/>
            <a:gdLst>
              <a:gd name="connsiteX0" fmla="*/ 0 w 4452776"/>
              <a:gd name="connsiteY0" fmla="*/ 3085106 h 3085106"/>
              <a:gd name="connsiteX1" fmla="*/ 39756 w 4452776"/>
              <a:gd name="connsiteY1" fmla="*/ 3077155 h 3085106"/>
              <a:gd name="connsiteX2" fmla="*/ 87464 w 4452776"/>
              <a:gd name="connsiteY2" fmla="*/ 3045350 h 3085106"/>
              <a:gd name="connsiteX3" fmla="*/ 111318 w 4452776"/>
              <a:gd name="connsiteY3" fmla="*/ 3037398 h 3085106"/>
              <a:gd name="connsiteX4" fmla="*/ 159026 w 4452776"/>
              <a:gd name="connsiteY4" fmla="*/ 3005593 h 3085106"/>
              <a:gd name="connsiteX5" fmla="*/ 190831 w 4452776"/>
              <a:gd name="connsiteY5" fmla="*/ 2957885 h 3085106"/>
              <a:gd name="connsiteX6" fmla="*/ 206733 w 4452776"/>
              <a:gd name="connsiteY6" fmla="*/ 2934031 h 3085106"/>
              <a:gd name="connsiteX7" fmla="*/ 230587 w 4452776"/>
              <a:gd name="connsiteY7" fmla="*/ 2918129 h 3085106"/>
              <a:gd name="connsiteX8" fmla="*/ 278295 w 4452776"/>
              <a:gd name="connsiteY8" fmla="*/ 2886324 h 3085106"/>
              <a:gd name="connsiteX9" fmla="*/ 302149 w 4452776"/>
              <a:gd name="connsiteY9" fmla="*/ 2870421 h 3085106"/>
              <a:gd name="connsiteX10" fmla="*/ 326003 w 4452776"/>
              <a:gd name="connsiteY10" fmla="*/ 2846567 h 3085106"/>
              <a:gd name="connsiteX11" fmla="*/ 381662 w 4452776"/>
              <a:gd name="connsiteY11" fmla="*/ 2830665 h 3085106"/>
              <a:gd name="connsiteX12" fmla="*/ 429370 w 4452776"/>
              <a:gd name="connsiteY12" fmla="*/ 2814762 h 3085106"/>
              <a:gd name="connsiteX13" fmla="*/ 453224 w 4452776"/>
              <a:gd name="connsiteY13" fmla="*/ 2806811 h 3085106"/>
              <a:gd name="connsiteX14" fmla="*/ 500932 w 4452776"/>
              <a:gd name="connsiteY14" fmla="*/ 2775005 h 3085106"/>
              <a:gd name="connsiteX15" fmla="*/ 524786 w 4452776"/>
              <a:gd name="connsiteY15" fmla="*/ 2759103 h 3085106"/>
              <a:gd name="connsiteX16" fmla="*/ 548640 w 4452776"/>
              <a:gd name="connsiteY16" fmla="*/ 2751151 h 3085106"/>
              <a:gd name="connsiteX17" fmla="*/ 572493 w 4452776"/>
              <a:gd name="connsiteY17" fmla="*/ 2735249 h 3085106"/>
              <a:gd name="connsiteX18" fmla="*/ 620201 w 4452776"/>
              <a:gd name="connsiteY18" fmla="*/ 2719346 h 3085106"/>
              <a:gd name="connsiteX19" fmla="*/ 644055 w 4452776"/>
              <a:gd name="connsiteY19" fmla="*/ 2711395 h 3085106"/>
              <a:gd name="connsiteX20" fmla="*/ 675860 w 4452776"/>
              <a:gd name="connsiteY20" fmla="*/ 2695492 h 3085106"/>
              <a:gd name="connsiteX21" fmla="*/ 723568 w 4452776"/>
              <a:gd name="connsiteY21" fmla="*/ 2679590 h 3085106"/>
              <a:gd name="connsiteX22" fmla="*/ 747422 w 4452776"/>
              <a:gd name="connsiteY22" fmla="*/ 2671638 h 3085106"/>
              <a:gd name="connsiteX23" fmla="*/ 803081 w 4452776"/>
              <a:gd name="connsiteY23" fmla="*/ 2655736 h 3085106"/>
              <a:gd name="connsiteX24" fmla="*/ 874643 w 4452776"/>
              <a:gd name="connsiteY24" fmla="*/ 2608028 h 3085106"/>
              <a:gd name="connsiteX25" fmla="*/ 898497 w 4452776"/>
              <a:gd name="connsiteY25" fmla="*/ 2592125 h 3085106"/>
              <a:gd name="connsiteX26" fmla="*/ 946205 w 4452776"/>
              <a:gd name="connsiteY26" fmla="*/ 2544418 h 3085106"/>
              <a:gd name="connsiteX27" fmla="*/ 970059 w 4452776"/>
              <a:gd name="connsiteY27" fmla="*/ 2520564 h 3085106"/>
              <a:gd name="connsiteX28" fmla="*/ 993913 w 4452776"/>
              <a:gd name="connsiteY28" fmla="*/ 2488758 h 3085106"/>
              <a:gd name="connsiteX29" fmla="*/ 1009815 w 4452776"/>
              <a:gd name="connsiteY29" fmla="*/ 2464905 h 3085106"/>
              <a:gd name="connsiteX30" fmla="*/ 1057523 w 4452776"/>
              <a:gd name="connsiteY30" fmla="*/ 2425148 h 3085106"/>
              <a:gd name="connsiteX31" fmla="*/ 1081377 w 4452776"/>
              <a:gd name="connsiteY31" fmla="*/ 2393343 h 3085106"/>
              <a:gd name="connsiteX32" fmla="*/ 1097280 w 4452776"/>
              <a:gd name="connsiteY32" fmla="*/ 2369489 h 3085106"/>
              <a:gd name="connsiteX33" fmla="*/ 1144987 w 4452776"/>
              <a:gd name="connsiteY33" fmla="*/ 2345635 h 3085106"/>
              <a:gd name="connsiteX34" fmla="*/ 1208598 w 4452776"/>
              <a:gd name="connsiteY34" fmla="*/ 2313830 h 3085106"/>
              <a:gd name="connsiteX35" fmla="*/ 1256306 w 4452776"/>
              <a:gd name="connsiteY35" fmla="*/ 2282025 h 3085106"/>
              <a:gd name="connsiteX36" fmla="*/ 1280160 w 4452776"/>
              <a:gd name="connsiteY36" fmla="*/ 2266122 h 3085106"/>
              <a:gd name="connsiteX37" fmla="*/ 1311965 w 4452776"/>
              <a:gd name="connsiteY37" fmla="*/ 2218414 h 3085106"/>
              <a:gd name="connsiteX38" fmla="*/ 1335819 w 4452776"/>
              <a:gd name="connsiteY38" fmla="*/ 2170706 h 3085106"/>
              <a:gd name="connsiteX39" fmla="*/ 1367624 w 4452776"/>
              <a:gd name="connsiteY39" fmla="*/ 2130950 h 3085106"/>
              <a:gd name="connsiteX40" fmla="*/ 1415332 w 4452776"/>
              <a:gd name="connsiteY40" fmla="*/ 2083242 h 3085106"/>
              <a:gd name="connsiteX41" fmla="*/ 1439186 w 4452776"/>
              <a:gd name="connsiteY41" fmla="*/ 2059388 h 3085106"/>
              <a:gd name="connsiteX42" fmla="*/ 1463040 w 4452776"/>
              <a:gd name="connsiteY42" fmla="*/ 2043485 h 3085106"/>
              <a:gd name="connsiteX43" fmla="*/ 1510747 w 4452776"/>
              <a:gd name="connsiteY43" fmla="*/ 1995778 h 3085106"/>
              <a:gd name="connsiteX44" fmla="*/ 1534601 w 4452776"/>
              <a:gd name="connsiteY44" fmla="*/ 1971924 h 3085106"/>
              <a:gd name="connsiteX45" fmla="*/ 1582309 w 4452776"/>
              <a:gd name="connsiteY45" fmla="*/ 1940118 h 3085106"/>
              <a:gd name="connsiteX46" fmla="*/ 1637968 w 4452776"/>
              <a:gd name="connsiteY46" fmla="*/ 1892411 h 3085106"/>
              <a:gd name="connsiteX47" fmla="*/ 1661822 w 4452776"/>
              <a:gd name="connsiteY47" fmla="*/ 1876508 h 3085106"/>
              <a:gd name="connsiteX48" fmla="*/ 1749287 w 4452776"/>
              <a:gd name="connsiteY48" fmla="*/ 1844703 h 3085106"/>
              <a:gd name="connsiteX49" fmla="*/ 1773140 w 4452776"/>
              <a:gd name="connsiteY49" fmla="*/ 1836751 h 3085106"/>
              <a:gd name="connsiteX50" fmla="*/ 1852653 w 4452776"/>
              <a:gd name="connsiteY50" fmla="*/ 1804946 h 3085106"/>
              <a:gd name="connsiteX51" fmla="*/ 1900361 w 4452776"/>
              <a:gd name="connsiteY51" fmla="*/ 1789044 h 3085106"/>
              <a:gd name="connsiteX52" fmla="*/ 1924215 w 4452776"/>
              <a:gd name="connsiteY52" fmla="*/ 1781092 h 3085106"/>
              <a:gd name="connsiteX53" fmla="*/ 1971923 w 4452776"/>
              <a:gd name="connsiteY53" fmla="*/ 1741336 h 3085106"/>
              <a:gd name="connsiteX54" fmla="*/ 1987826 w 4452776"/>
              <a:gd name="connsiteY54" fmla="*/ 1717482 h 3085106"/>
              <a:gd name="connsiteX55" fmla="*/ 2035533 w 4452776"/>
              <a:gd name="connsiteY55" fmla="*/ 1669774 h 3085106"/>
              <a:gd name="connsiteX56" fmla="*/ 2067339 w 4452776"/>
              <a:gd name="connsiteY56" fmla="*/ 1630018 h 3085106"/>
              <a:gd name="connsiteX57" fmla="*/ 2083241 w 4452776"/>
              <a:gd name="connsiteY57" fmla="*/ 1606164 h 3085106"/>
              <a:gd name="connsiteX58" fmla="*/ 2154803 w 4452776"/>
              <a:gd name="connsiteY58" fmla="*/ 1582310 h 3085106"/>
              <a:gd name="connsiteX59" fmla="*/ 2186608 w 4452776"/>
              <a:gd name="connsiteY59" fmla="*/ 1566407 h 3085106"/>
              <a:gd name="connsiteX60" fmla="*/ 2210462 w 4452776"/>
              <a:gd name="connsiteY60" fmla="*/ 1558456 h 3085106"/>
              <a:gd name="connsiteX61" fmla="*/ 2258170 w 4452776"/>
              <a:gd name="connsiteY61" fmla="*/ 1526651 h 3085106"/>
              <a:gd name="connsiteX62" fmla="*/ 2305878 w 4452776"/>
              <a:gd name="connsiteY62" fmla="*/ 1502797 h 3085106"/>
              <a:gd name="connsiteX63" fmla="*/ 2337683 w 4452776"/>
              <a:gd name="connsiteY63" fmla="*/ 1455089 h 3085106"/>
              <a:gd name="connsiteX64" fmla="*/ 2353586 w 4452776"/>
              <a:gd name="connsiteY64" fmla="*/ 1431235 h 3085106"/>
              <a:gd name="connsiteX65" fmla="*/ 2401293 w 4452776"/>
              <a:gd name="connsiteY65" fmla="*/ 1335819 h 3085106"/>
              <a:gd name="connsiteX66" fmla="*/ 2425147 w 4452776"/>
              <a:gd name="connsiteY66" fmla="*/ 1311965 h 3085106"/>
              <a:gd name="connsiteX67" fmla="*/ 2449001 w 4452776"/>
              <a:gd name="connsiteY67" fmla="*/ 1304014 h 3085106"/>
              <a:gd name="connsiteX68" fmla="*/ 2480807 w 4452776"/>
              <a:gd name="connsiteY68" fmla="*/ 1288111 h 3085106"/>
              <a:gd name="connsiteX69" fmla="*/ 2528514 w 4452776"/>
              <a:gd name="connsiteY69" fmla="*/ 1272209 h 3085106"/>
              <a:gd name="connsiteX70" fmla="*/ 2576222 w 4452776"/>
              <a:gd name="connsiteY70" fmla="*/ 1240404 h 3085106"/>
              <a:gd name="connsiteX71" fmla="*/ 2600076 w 4452776"/>
              <a:gd name="connsiteY71" fmla="*/ 1224501 h 3085106"/>
              <a:gd name="connsiteX72" fmla="*/ 2631881 w 4452776"/>
              <a:gd name="connsiteY72" fmla="*/ 1216550 h 3085106"/>
              <a:gd name="connsiteX73" fmla="*/ 2663687 w 4452776"/>
              <a:gd name="connsiteY73" fmla="*/ 1200647 h 3085106"/>
              <a:gd name="connsiteX74" fmla="*/ 2695492 w 4452776"/>
              <a:gd name="connsiteY74" fmla="*/ 1192696 h 3085106"/>
              <a:gd name="connsiteX75" fmla="*/ 2719346 w 4452776"/>
              <a:gd name="connsiteY75" fmla="*/ 1176793 h 3085106"/>
              <a:gd name="connsiteX76" fmla="*/ 2767053 w 4452776"/>
              <a:gd name="connsiteY76" fmla="*/ 1160891 h 3085106"/>
              <a:gd name="connsiteX77" fmla="*/ 2798859 w 4452776"/>
              <a:gd name="connsiteY77" fmla="*/ 1144988 h 3085106"/>
              <a:gd name="connsiteX78" fmla="*/ 2822713 w 4452776"/>
              <a:gd name="connsiteY78" fmla="*/ 1129085 h 3085106"/>
              <a:gd name="connsiteX79" fmla="*/ 2878372 w 4452776"/>
              <a:gd name="connsiteY79" fmla="*/ 1105231 h 3085106"/>
              <a:gd name="connsiteX80" fmla="*/ 2926080 w 4452776"/>
              <a:gd name="connsiteY80" fmla="*/ 1073426 h 3085106"/>
              <a:gd name="connsiteX81" fmla="*/ 2965836 w 4452776"/>
              <a:gd name="connsiteY81" fmla="*/ 1009816 h 3085106"/>
              <a:gd name="connsiteX82" fmla="*/ 3005593 w 4452776"/>
              <a:gd name="connsiteY82" fmla="*/ 993913 h 3085106"/>
              <a:gd name="connsiteX83" fmla="*/ 3061252 w 4452776"/>
              <a:gd name="connsiteY83" fmla="*/ 962108 h 3085106"/>
              <a:gd name="connsiteX84" fmla="*/ 3085106 w 4452776"/>
              <a:gd name="connsiteY84" fmla="*/ 946205 h 3085106"/>
              <a:gd name="connsiteX85" fmla="*/ 3108960 w 4452776"/>
              <a:gd name="connsiteY85" fmla="*/ 938254 h 3085106"/>
              <a:gd name="connsiteX86" fmla="*/ 3156667 w 4452776"/>
              <a:gd name="connsiteY86" fmla="*/ 898498 h 3085106"/>
              <a:gd name="connsiteX87" fmla="*/ 3204375 w 4452776"/>
              <a:gd name="connsiteY87" fmla="*/ 866692 h 3085106"/>
              <a:gd name="connsiteX88" fmla="*/ 3283888 w 4452776"/>
              <a:gd name="connsiteY88" fmla="*/ 795131 h 3085106"/>
              <a:gd name="connsiteX89" fmla="*/ 3307742 w 4452776"/>
              <a:gd name="connsiteY89" fmla="*/ 779228 h 3085106"/>
              <a:gd name="connsiteX90" fmla="*/ 3395207 w 4452776"/>
              <a:gd name="connsiteY90" fmla="*/ 739471 h 3085106"/>
              <a:gd name="connsiteX91" fmla="*/ 3442914 w 4452776"/>
              <a:gd name="connsiteY91" fmla="*/ 707666 h 3085106"/>
              <a:gd name="connsiteX92" fmla="*/ 3466768 w 4452776"/>
              <a:gd name="connsiteY92" fmla="*/ 699715 h 3085106"/>
              <a:gd name="connsiteX93" fmla="*/ 3522427 w 4452776"/>
              <a:gd name="connsiteY93" fmla="*/ 667910 h 3085106"/>
              <a:gd name="connsiteX94" fmla="*/ 3562184 w 4452776"/>
              <a:gd name="connsiteY94" fmla="*/ 620202 h 3085106"/>
              <a:gd name="connsiteX95" fmla="*/ 3601940 w 4452776"/>
              <a:gd name="connsiteY95" fmla="*/ 572494 h 3085106"/>
              <a:gd name="connsiteX96" fmla="*/ 3649648 w 4452776"/>
              <a:gd name="connsiteY96" fmla="*/ 477078 h 3085106"/>
              <a:gd name="connsiteX97" fmla="*/ 3729161 w 4452776"/>
              <a:gd name="connsiteY97" fmla="*/ 429371 h 3085106"/>
              <a:gd name="connsiteX98" fmla="*/ 3784820 w 4452776"/>
              <a:gd name="connsiteY98" fmla="*/ 397565 h 3085106"/>
              <a:gd name="connsiteX99" fmla="*/ 3824577 w 4452776"/>
              <a:gd name="connsiteY99" fmla="*/ 389614 h 3085106"/>
              <a:gd name="connsiteX100" fmla="*/ 3856382 w 4452776"/>
              <a:gd name="connsiteY100" fmla="*/ 381663 h 3085106"/>
              <a:gd name="connsiteX101" fmla="*/ 3912041 w 4452776"/>
              <a:gd name="connsiteY101" fmla="*/ 357809 h 3085106"/>
              <a:gd name="connsiteX102" fmla="*/ 3935895 w 4452776"/>
              <a:gd name="connsiteY102" fmla="*/ 349858 h 3085106"/>
              <a:gd name="connsiteX103" fmla="*/ 3983603 w 4452776"/>
              <a:gd name="connsiteY103" fmla="*/ 310101 h 3085106"/>
              <a:gd name="connsiteX104" fmla="*/ 4007457 w 4452776"/>
              <a:gd name="connsiteY104" fmla="*/ 294198 h 3085106"/>
              <a:gd name="connsiteX105" fmla="*/ 4031311 w 4452776"/>
              <a:gd name="connsiteY105" fmla="*/ 270345 h 3085106"/>
              <a:gd name="connsiteX106" fmla="*/ 4055165 w 4452776"/>
              <a:gd name="connsiteY106" fmla="*/ 254442 h 3085106"/>
              <a:gd name="connsiteX107" fmla="*/ 4079019 w 4452776"/>
              <a:gd name="connsiteY107" fmla="*/ 230588 h 3085106"/>
              <a:gd name="connsiteX108" fmla="*/ 4158532 w 4452776"/>
              <a:gd name="connsiteY108" fmla="*/ 174929 h 3085106"/>
              <a:gd name="connsiteX109" fmla="*/ 4182386 w 4452776"/>
              <a:gd name="connsiteY109" fmla="*/ 159026 h 3085106"/>
              <a:gd name="connsiteX110" fmla="*/ 4206240 w 4452776"/>
              <a:gd name="connsiteY110" fmla="*/ 135172 h 3085106"/>
              <a:gd name="connsiteX111" fmla="*/ 4230093 w 4452776"/>
              <a:gd name="connsiteY111" fmla="*/ 127221 h 3085106"/>
              <a:gd name="connsiteX112" fmla="*/ 4301655 w 4452776"/>
              <a:gd name="connsiteY112" fmla="*/ 95416 h 3085106"/>
              <a:gd name="connsiteX113" fmla="*/ 4325509 w 4452776"/>
              <a:gd name="connsiteY113" fmla="*/ 87465 h 3085106"/>
              <a:gd name="connsiteX114" fmla="*/ 4349363 w 4452776"/>
              <a:gd name="connsiteY114" fmla="*/ 71562 h 3085106"/>
              <a:gd name="connsiteX115" fmla="*/ 4381168 w 4452776"/>
              <a:gd name="connsiteY115" fmla="*/ 55659 h 3085106"/>
              <a:gd name="connsiteX116" fmla="*/ 4428876 w 4452776"/>
              <a:gd name="connsiteY116" fmla="*/ 23854 h 3085106"/>
              <a:gd name="connsiteX117" fmla="*/ 4452730 w 4452776"/>
              <a:gd name="connsiteY117" fmla="*/ 0 h 308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452776" h="3085106">
                <a:moveTo>
                  <a:pt x="0" y="3085106"/>
                </a:moveTo>
                <a:cubicBezTo>
                  <a:pt x="13252" y="3082456"/>
                  <a:pt x="27453" y="3082747"/>
                  <a:pt x="39756" y="3077155"/>
                </a:cubicBezTo>
                <a:cubicBezTo>
                  <a:pt x="57155" y="3069246"/>
                  <a:pt x="69332" y="3051394"/>
                  <a:pt x="87464" y="3045350"/>
                </a:cubicBezTo>
                <a:cubicBezTo>
                  <a:pt x="95415" y="3042699"/>
                  <a:pt x="103991" y="3041468"/>
                  <a:pt x="111318" y="3037398"/>
                </a:cubicBezTo>
                <a:cubicBezTo>
                  <a:pt x="128025" y="3028116"/>
                  <a:pt x="159026" y="3005593"/>
                  <a:pt x="159026" y="3005593"/>
                </a:cubicBezTo>
                <a:lnTo>
                  <a:pt x="190831" y="2957885"/>
                </a:lnTo>
                <a:cubicBezTo>
                  <a:pt x="196132" y="2949934"/>
                  <a:pt x="198782" y="2939332"/>
                  <a:pt x="206733" y="2934031"/>
                </a:cubicBezTo>
                <a:cubicBezTo>
                  <a:pt x="214684" y="2928730"/>
                  <a:pt x="223246" y="2924247"/>
                  <a:pt x="230587" y="2918129"/>
                </a:cubicBezTo>
                <a:cubicBezTo>
                  <a:pt x="270295" y="2885039"/>
                  <a:pt x="236373" y="2900297"/>
                  <a:pt x="278295" y="2886324"/>
                </a:cubicBezTo>
                <a:cubicBezTo>
                  <a:pt x="286246" y="2881023"/>
                  <a:pt x="294808" y="2876539"/>
                  <a:pt x="302149" y="2870421"/>
                </a:cubicBezTo>
                <a:cubicBezTo>
                  <a:pt x="310788" y="2863222"/>
                  <a:pt x="316647" y="2852804"/>
                  <a:pt x="326003" y="2846567"/>
                </a:cubicBezTo>
                <a:cubicBezTo>
                  <a:pt x="333290" y="2841709"/>
                  <a:pt x="376843" y="2832111"/>
                  <a:pt x="381662" y="2830665"/>
                </a:cubicBezTo>
                <a:cubicBezTo>
                  <a:pt x="397718" y="2825848"/>
                  <a:pt x="413467" y="2820063"/>
                  <a:pt x="429370" y="2814762"/>
                </a:cubicBezTo>
                <a:lnTo>
                  <a:pt x="453224" y="2806811"/>
                </a:lnTo>
                <a:lnTo>
                  <a:pt x="500932" y="2775005"/>
                </a:lnTo>
                <a:cubicBezTo>
                  <a:pt x="508883" y="2769704"/>
                  <a:pt x="515720" y="2762125"/>
                  <a:pt x="524786" y="2759103"/>
                </a:cubicBezTo>
                <a:cubicBezTo>
                  <a:pt x="532737" y="2756452"/>
                  <a:pt x="541143" y="2754899"/>
                  <a:pt x="548640" y="2751151"/>
                </a:cubicBezTo>
                <a:cubicBezTo>
                  <a:pt x="557187" y="2746877"/>
                  <a:pt x="563761" y="2739130"/>
                  <a:pt x="572493" y="2735249"/>
                </a:cubicBezTo>
                <a:cubicBezTo>
                  <a:pt x="587811" y="2728441"/>
                  <a:pt x="604298" y="2724647"/>
                  <a:pt x="620201" y="2719346"/>
                </a:cubicBezTo>
                <a:cubicBezTo>
                  <a:pt x="628152" y="2716696"/>
                  <a:pt x="636558" y="2715143"/>
                  <a:pt x="644055" y="2711395"/>
                </a:cubicBezTo>
                <a:cubicBezTo>
                  <a:pt x="654657" y="2706094"/>
                  <a:pt x="664855" y="2699894"/>
                  <a:pt x="675860" y="2695492"/>
                </a:cubicBezTo>
                <a:cubicBezTo>
                  <a:pt x="691424" y="2689266"/>
                  <a:pt x="707665" y="2684891"/>
                  <a:pt x="723568" y="2679590"/>
                </a:cubicBezTo>
                <a:cubicBezTo>
                  <a:pt x="731519" y="2676940"/>
                  <a:pt x="739291" y="2673671"/>
                  <a:pt x="747422" y="2671638"/>
                </a:cubicBezTo>
                <a:cubicBezTo>
                  <a:pt x="787358" y="2661654"/>
                  <a:pt x="768860" y="2667143"/>
                  <a:pt x="803081" y="2655736"/>
                </a:cubicBezTo>
                <a:lnTo>
                  <a:pt x="874643" y="2608028"/>
                </a:lnTo>
                <a:cubicBezTo>
                  <a:pt x="882594" y="2602727"/>
                  <a:pt x="891740" y="2598882"/>
                  <a:pt x="898497" y="2592125"/>
                </a:cubicBezTo>
                <a:lnTo>
                  <a:pt x="946205" y="2544418"/>
                </a:lnTo>
                <a:cubicBezTo>
                  <a:pt x="954156" y="2536467"/>
                  <a:pt x="963312" y="2529560"/>
                  <a:pt x="970059" y="2520564"/>
                </a:cubicBezTo>
                <a:cubicBezTo>
                  <a:pt x="978010" y="2509962"/>
                  <a:pt x="986210" y="2499542"/>
                  <a:pt x="993913" y="2488758"/>
                </a:cubicBezTo>
                <a:cubicBezTo>
                  <a:pt x="999467" y="2480982"/>
                  <a:pt x="1003697" y="2472246"/>
                  <a:pt x="1009815" y="2464905"/>
                </a:cubicBezTo>
                <a:cubicBezTo>
                  <a:pt x="1074944" y="2386750"/>
                  <a:pt x="994978" y="2487693"/>
                  <a:pt x="1057523" y="2425148"/>
                </a:cubicBezTo>
                <a:cubicBezTo>
                  <a:pt x="1066894" y="2415777"/>
                  <a:pt x="1073674" y="2404127"/>
                  <a:pt x="1081377" y="2393343"/>
                </a:cubicBezTo>
                <a:cubicBezTo>
                  <a:pt x="1086932" y="2385567"/>
                  <a:pt x="1090523" y="2376246"/>
                  <a:pt x="1097280" y="2369489"/>
                </a:cubicBezTo>
                <a:cubicBezTo>
                  <a:pt x="1117611" y="2349158"/>
                  <a:pt x="1121273" y="2356414"/>
                  <a:pt x="1144987" y="2345635"/>
                </a:cubicBezTo>
                <a:cubicBezTo>
                  <a:pt x="1166569" y="2335825"/>
                  <a:pt x="1188873" y="2326980"/>
                  <a:pt x="1208598" y="2313830"/>
                </a:cubicBezTo>
                <a:lnTo>
                  <a:pt x="1256306" y="2282025"/>
                </a:lnTo>
                <a:lnTo>
                  <a:pt x="1280160" y="2266122"/>
                </a:lnTo>
                <a:cubicBezTo>
                  <a:pt x="1290762" y="2250219"/>
                  <a:pt x="1305921" y="2236546"/>
                  <a:pt x="1311965" y="2218414"/>
                </a:cubicBezTo>
                <a:cubicBezTo>
                  <a:pt x="1322938" y="2185494"/>
                  <a:pt x="1315267" y="2201534"/>
                  <a:pt x="1335819" y="2170706"/>
                </a:cubicBezTo>
                <a:cubicBezTo>
                  <a:pt x="1349638" y="2129247"/>
                  <a:pt x="1333551" y="2161237"/>
                  <a:pt x="1367624" y="2130950"/>
                </a:cubicBezTo>
                <a:cubicBezTo>
                  <a:pt x="1384433" y="2116009"/>
                  <a:pt x="1399429" y="2099145"/>
                  <a:pt x="1415332" y="2083242"/>
                </a:cubicBezTo>
                <a:cubicBezTo>
                  <a:pt x="1423283" y="2075291"/>
                  <a:pt x="1429830" y="2065626"/>
                  <a:pt x="1439186" y="2059388"/>
                </a:cubicBezTo>
                <a:cubicBezTo>
                  <a:pt x="1447137" y="2054087"/>
                  <a:pt x="1455897" y="2049834"/>
                  <a:pt x="1463040" y="2043485"/>
                </a:cubicBezTo>
                <a:cubicBezTo>
                  <a:pt x="1479849" y="2028544"/>
                  <a:pt x="1494845" y="2011680"/>
                  <a:pt x="1510747" y="1995778"/>
                </a:cubicBezTo>
                <a:cubicBezTo>
                  <a:pt x="1518698" y="1987827"/>
                  <a:pt x="1525245" y="1978162"/>
                  <a:pt x="1534601" y="1971924"/>
                </a:cubicBezTo>
                <a:cubicBezTo>
                  <a:pt x="1550504" y="1961322"/>
                  <a:pt x="1568794" y="1953632"/>
                  <a:pt x="1582309" y="1940118"/>
                </a:cubicBezTo>
                <a:cubicBezTo>
                  <a:pt x="1611206" y="1911222"/>
                  <a:pt x="1602268" y="1917911"/>
                  <a:pt x="1637968" y="1892411"/>
                </a:cubicBezTo>
                <a:cubicBezTo>
                  <a:pt x="1645744" y="1886856"/>
                  <a:pt x="1653275" y="1880782"/>
                  <a:pt x="1661822" y="1876508"/>
                </a:cubicBezTo>
                <a:cubicBezTo>
                  <a:pt x="1683956" y="1865441"/>
                  <a:pt x="1727014" y="1852128"/>
                  <a:pt x="1749287" y="1844703"/>
                </a:cubicBezTo>
                <a:cubicBezTo>
                  <a:pt x="1757238" y="1842053"/>
                  <a:pt x="1765644" y="1840499"/>
                  <a:pt x="1773140" y="1836751"/>
                </a:cubicBezTo>
                <a:cubicBezTo>
                  <a:pt x="1850568" y="1798039"/>
                  <a:pt x="1791340" y="1823340"/>
                  <a:pt x="1852653" y="1804946"/>
                </a:cubicBezTo>
                <a:cubicBezTo>
                  <a:pt x="1868709" y="1800129"/>
                  <a:pt x="1884458" y="1794345"/>
                  <a:pt x="1900361" y="1789044"/>
                </a:cubicBezTo>
                <a:cubicBezTo>
                  <a:pt x="1908312" y="1786394"/>
                  <a:pt x="1917241" y="1785741"/>
                  <a:pt x="1924215" y="1781092"/>
                </a:cubicBezTo>
                <a:cubicBezTo>
                  <a:pt x="1947671" y="1765455"/>
                  <a:pt x="1952790" y="1764295"/>
                  <a:pt x="1971923" y="1741336"/>
                </a:cubicBezTo>
                <a:cubicBezTo>
                  <a:pt x="1978041" y="1733995"/>
                  <a:pt x="1981477" y="1724625"/>
                  <a:pt x="1987826" y="1717482"/>
                </a:cubicBezTo>
                <a:cubicBezTo>
                  <a:pt x="2002767" y="1700673"/>
                  <a:pt x="2035533" y="1669774"/>
                  <a:pt x="2035533" y="1669774"/>
                </a:cubicBezTo>
                <a:cubicBezTo>
                  <a:pt x="2051015" y="1623333"/>
                  <a:pt x="2031372" y="1665985"/>
                  <a:pt x="2067339" y="1630018"/>
                </a:cubicBezTo>
                <a:cubicBezTo>
                  <a:pt x="2074096" y="1623261"/>
                  <a:pt x="2076484" y="1612921"/>
                  <a:pt x="2083241" y="1606164"/>
                </a:cubicBezTo>
                <a:cubicBezTo>
                  <a:pt x="2105602" y="1583802"/>
                  <a:pt x="2122818" y="1587641"/>
                  <a:pt x="2154803" y="1582310"/>
                </a:cubicBezTo>
                <a:cubicBezTo>
                  <a:pt x="2165405" y="1577009"/>
                  <a:pt x="2175713" y="1571076"/>
                  <a:pt x="2186608" y="1566407"/>
                </a:cubicBezTo>
                <a:cubicBezTo>
                  <a:pt x="2194312" y="1563105"/>
                  <a:pt x="2203135" y="1562526"/>
                  <a:pt x="2210462" y="1558456"/>
                </a:cubicBezTo>
                <a:cubicBezTo>
                  <a:pt x="2227169" y="1549174"/>
                  <a:pt x="2240038" y="1532695"/>
                  <a:pt x="2258170" y="1526651"/>
                </a:cubicBezTo>
                <a:cubicBezTo>
                  <a:pt x="2291090" y="1515677"/>
                  <a:pt x="2275050" y="1523348"/>
                  <a:pt x="2305878" y="1502797"/>
                </a:cubicBezTo>
                <a:lnTo>
                  <a:pt x="2337683" y="1455089"/>
                </a:lnTo>
                <a:lnTo>
                  <a:pt x="2353586" y="1431235"/>
                </a:lnTo>
                <a:cubicBezTo>
                  <a:pt x="2366520" y="1392433"/>
                  <a:pt x="2370465" y="1366647"/>
                  <a:pt x="2401293" y="1335819"/>
                </a:cubicBezTo>
                <a:cubicBezTo>
                  <a:pt x="2409244" y="1327868"/>
                  <a:pt x="2415791" y="1318202"/>
                  <a:pt x="2425147" y="1311965"/>
                </a:cubicBezTo>
                <a:cubicBezTo>
                  <a:pt x="2432121" y="1307316"/>
                  <a:pt x="2441297" y="1307316"/>
                  <a:pt x="2449001" y="1304014"/>
                </a:cubicBezTo>
                <a:cubicBezTo>
                  <a:pt x="2459896" y="1299345"/>
                  <a:pt x="2469801" y="1292513"/>
                  <a:pt x="2480807" y="1288111"/>
                </a:cubicBezTo>
                <a:cubicBezTo>
                  <a:pt x="2496371" y="1281886"/>
                  <a:pt x="2528514" y="1272209"/>
                  <a:pt x="2528514" y="1272209"/>
                </a:cubicBezTo>
                <a:lnTo>
                  <a:pt x="2576222" y="1240404"/>
                </a:lnTo>
                <a:cubicBezTo>
                  <a:pt x="2584173" y="1235103"/>
                  <a:pt x="2590805" y="1226819"/>
                  <a:pt x="2600076" y="1224501"/>
                </a:cubicBezTo>
                <a:lnTo>
                  <a:pt x="2631881" y="1216550"/>
                </a:lnTo>
                <a:cubicBezTo>
                  <a:pt x="2642483" y="1211249"/>
                  <a:pt x="2652588" y="1204809"/>
                  <a:pt x="2663687" y="1200647"/>
                </a:cubicBezTo>
                <a:cubicBezTo>
                  <a:pt x="2673919" y="1196810"/>
                  <a:pt x="2685448" y="1197001"/>
                  <a:pt x="2695492" y="1192696"/>
                </a:cubicBezTo>
                <a:cubicBezTo>
                  <a:pt x="2704276" y="1188932"/>
                  <a:pt x="2710613" y="1180674"/>
                  <a:pt x="2719346" y="1176793"/>
                </a:cubicBezTo>
                <a:cubicBezTo>
                  <a:pt x="2734664" y="1169985"/>
                  <a:pt x="2752060" y="1168387"/>
                  <a:pt x="2767053" y="1160891"/>
                </a:cubicBezTo>
                <a:cubicBezTo>
                  <a:pt x="2777655" y="1155590"/>
                  <a:pt x="2788567" y="1150869"/>
                  <a:pt x="2798859" y="1144988"/>
                </a:cubicBezTo>
                <a:cubicBezTo>
                  <a:pt x="2807156" y="1140247"/>
                  <a:pt x="2814166" y="1133359"/>
                  <a:pt x="2822713" y="1129085"/>
                </a:cubicBezTo>
                <a:cubicBezTo>
                  <a:pt x="2888527" y="1096178"/>
                  <a:pt x="2795632" y="1154875"/>
                  <a:pt x="2878372" y="1105231"/>
                </a:cubicBezTo>
                <a:cubicBezTo>
                  <a:pt x="2894761" y="1095398"/>
                  <a:pt x="2926080" y="1073426"/>
                  <a:pt x="2926080" y="1073426"/>
                </a:cubicBezTo>
                <a:cubicBezTo>
                  <a:pt x="2940584" y="1029912"/>
                  <a:pt x="2930554" y="1027457"/>
                  <a:pt x="2965836" y="1009816"/>
                </a:cubicBezTo>
                <a:cubicBezTo>
                  <a:pt x="2978602" y="1003433"/>
                  <a:pt x="2992341" y="999214"/>
                  <a:pt x="3005593" y="993913"/>
                </a:cubicBezTo>
                <a:cubicBezTo>
                  <a:pt x="3050910" y="948596"/>
                  <a:pt x="3005189" y="986135"/>
                  <a:pt x="3061252" y="962108"/>
                </a:cubicBezTo>
                <a:cubicBezTo>
                  <a:pt x="3070036" y="958344"/>
                  <a:pt x="3076559" y="950479"/>
                  <a:pt x="3085106" y="946205"/>
                </a:cubicBezTo>
                <a:cubicBezTo>
                  <a:pt x="3092603" y="942457"/>
                  <a:pt x="3101009" y="940904"/>
                  <a:pt x="3108960" y="938254"/>
                </a:cubicBezTo>
                <a:cubicBezTo>
                  <a:pt x="3194211" y="881416"/>
                  <a:pt x="3064818" y="969936"/>
                  <a:pt x="3156667" y="898498"/>
                </a:cubicBezTo>
                <a:cubicBezTo>
                  <a:pt x="3171754" y="886764"/>
                  <a:pt x="3190860" y="880207"/>
                  <a:pt x="3204375" y="866692"/>
                </a:cubicBezTo>
                <a:cubicBezTo>
                  <a:pt x="3250890" y="820178"/>
                  <a:pt x="3240316" y="826254"/>
                  <a:pt x="3283888" y="795131"/>
                </a:cubicBezTo>
                <a:cubicBezTo>
                  <a:pt x="3291664" y="789576"/>
                  <a:pt x="3299195" y="783502"/>
                  <a:pt x="3307742" y="779228"/>
                </a:cubicBezTo>
                <a:cubicBezTo>
                  <a:pt x="3375293" y="745452"/>
                  <a:pt x="3264116" y="826866"/>
                  <a:pt x="3395207" y="739471"/>
                </a:cubicBezTo>
                <a:cubicBezTo>
                  <a:pt x="3411109" y="728869"/>
                  <a:pt x="3424782" y="713710"/>
                  <a:pt x="3442914" y="707666"/>
                </a:cubicBezTo>
                <a:cubicBezTo>
                  <a:pt x="3450865" y="705016"/>
                  <a:pt x="3459064" y="703017"/>
                  <a:pt x="3466768" y="699715"/>
                </a:cubicBezTo>
                <a:cubicBezTo>
                  <a:pt x="3482775" y="692855"/>
                  <a:pt x="3508338" y="679651"/>
                  <a:pt x="3522427" y="667910"/>
                </a:cubicBezTo>
                <a:cubicBezTo>
                  <a:pt x="3560437" y="636235"/>
                  <a:pt x="3533756" y="654316"/>
                  <a:pt x="3562184" y="620202"/>
                </a:cubicBezTo>
                <a:cubicBezTo>
                  <a:pt x="3580019" y="598801"/>
                  <a:pt x="3590658" y="597878"/>
                  <a:pt x="3601940" y="572494"/>
                </a:cubicBezTo>
                <a:cubicBezTo>
                  <a:pt x="3615308" y="542416"/>
                  <a:pt x="3618327" y="497959"/>
                  <a:pt x="3649648" y="477078"/>
                </a:cubicBezTo>
                <a:cubicBezTo>
                  <a:pt x="3766369" y="399265"/>
                  <a:pt x="3643578" y="478276"/>
                  <a:pt x="3729161" y="429371"/>
                </a:cubicBezTo>
                <a:cubicBezTo>
                  <a:pt x="3753590" y="415411"/>
                  <a:pt x="3755986" y="407176"/>
                  <a:pt x="3784820" y="397565"/>
                </a:cubicBezTo>
                <a:cubicBezTo>
                  <a:pt x="3797641" y="393291"/>
                  <a:pt x="3811384" y="392546"/>
                  <a:pt x="3824577" y="389614"/>
                </a:cubicBezTo>
                <a:cubicBezTo>
                  <a:pt x="3835245" y="387243"/>
                  <a:pt x="3845875" y="384665"/>
                  <a:pt x="3856382" y="381663"/>
                </a:cubicBezTo>
                <a:cubicBezTo>
                  <a:pt x="3893672" y="371008"/>
                  <a:pt x="3869640" y="375980"/>
                  <a:pt x="3912041" y="357809"/>
                </a:cubicBezTo>
                <a:cubicBezTo>
                  <a:pt x="3919745" y="354508"/>
                  <a:pt x="3927944" y="352508"/>
                  <a:pt x="3935895" y="349858"/>
                </a:cubicBezTo>
                <a:cubicBezTo>
                  <a:pt x="3995120" y="310374"/>
                  <a:pt x="3922380" y="361120"/>
                  <a:pt x="3983603" y="310101"/>
                </a:cubicBezTo>
                <a:cubicBezTo>
                  <a:pt x="3990944" y="303983"/>
                  <a:pt x="4000116" y="300316"/>
                  <a:pt x="4007457" y="294198"/>
                </a:cubicBezTo>
                <a:cubicBezTo>
                  <a:pt x="4016095" y="286999"/>
                  <a:pt x="4022673" y="277544"/>
                  <a:pt x="4031311" y="270345"/>
                </a:cubicBezTo>
                <a:cubicBezTo>
                  <a:pt x="4038652" y="264227"/>
                  <a:pt x="4047824" y="260560"/>
                  <a:pt x="4055165" y="254442"/>
                </a:cubicBezTo>
                <a:cubicBezTo>
                  <a:pt x="4063804" y="247243"/>
                  <a:pt x="4070481" y="237906"/>
                  <a:pt x="4079019" y="230588"/>
                </a:cubicBezTo>
                <a:cubicBezTo>
                  <a:pt x="4099626" y="212925"/>
                  <a:pt x="4137999" y="188617"/>
                  <a:pt x="4158532" y="174929"/>
                </a:cubicBezTo>
                <a:cubicBezTo>
                  <a:pt x="4166483" y="169628"/>
                  <a:pt x="4175629" y="165783"/>
                  <a:pt x="4182386" y="159026"/>
                </a:cubicBezTo>
                <a:cubicBezTo>
                  <a:pt x="4190337" y="151075"/>
                  <a:pt x="4196884" y="141410"/>
                  <a:pt x="4206240" y="135172"/>
                </a:cubicBezTo>
                <a:cubicBezTo>
                  <a:pt x="4213213" y="130523"/>
                  <a:pt x="4222142" y="129871"/>
                  <a:pt x="4230093" y="127221"/>
                </a:cubicBezTo>
                <a:cubicBezTo>
                  <a:pt x="4267894" y="102020"/>
                  <a:pt x="4244881" y="114340"/>
                  <a:pt x="4301655" y="95416"/>
                </a:cubicBezTo>
                <a:lnTo>
                  <a:pt x="4325509" y="87465"/>
                </a:lnTo>
                <a:cubicBezTo>
                  <a:pt x="4333460" y="82164"/>
                  <a:pt x="4341066" y="76303"/>
                  <a:pt x="4349363" y="71562"/>
                </a:cubicBezTo>
                <a:cubicBezTo>
                  <a:pt x="4359654" y="65681"/>
                  <a:pt x="4371004" y="61757"/>
                  <a:pt x="4381168" y="55659"/>
                </a:cubicBezTo>
                <a:cubicBezTo>
                  <a:pt x="4397557" y="45826"/>
                  <a:pt x="4412973" y="34456"/>
                  <a:pt x="4428876" y="23854"/>
                </a:cubicBezTo>
                <a:cubicBezTo>
                  <a:pt x="4454935" y="6481"/>
                  <a:pt x="4452730" y="17507"/>
                  <a:pt x="445273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EC13DB-C0C9-AF97-753A-0B95CFB11531}"/>
              </a:ext>
            </a:extLst>
          </p:cNvPr>
          <p:cNvGrpSpPr/>
          <p:nvPr/>
        </p:nvGrpSpPr>
        <p:grpSpPr>
          <a:xfrm rot="16200000">
            <a:off x="7335009" y="953648"/>
            <a:ext cx="1538942" cy="2126838"/>
            <a:chOff x="7550355" y="1023132"/>
            <a:chExt cx="1538942" cy="2126838"/>
          </a:xfrm>
        </p:grpSpPr>
        <p:pic>
          <p:nvPicPr>
            <p:cNvPr id="7" name="Picture 6" descr="A metal measuring device with a ruler&#10;&#10;Description automatically generated">
              <a:extLst>
                <a:ext uri="{FF2B5EF4-FFF2-40B4-BE49-F238E27FC236}">
                  <a16:creationId xmlns:a16="http://schemas.microsoft.com/office/drawing/2014/main" id="{764ED6BB-BC52-7A6C-A374-D7B9420B3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046" b="11464"/>
            <a:stretch/>
          </p:blipFill>
          <p:spPr>
            <a:xfrm rot="5400000">
              <a:off x="7340078" y="1400750"/>
              <a:ext cx="2126838" cy="1371601"/>
            </a:xfrm>
            <a:prstGeom prst="rect">
              <a:avLst/>
            </a:prstGeom>
          </p:spPr>
        </p:pic>
        <p:pic>
          <p:nvPicPr>
            <p:cNvPr id="9" name="Picture 8" descr="A picture containing aircraft, transport, balloon, dark&#10;&#10;Description automatically generated">
              <a:extLst>
                <a:ext uri="{FF2B5EF4-FFF2-40B4-BE49-F238E27FC236}">
                  <a16:creationId xmlns:a16="http://schemas.microsoft.com/office/drawing/2014/main" id="{735AAE0F-C5A2-6698-8523-DD5B1BB9C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0355" y="1332113"/>
              <a:ext cx="717192" cy="729515"/>
            </a:xfrm>
            <a:prstGeom prst="rect">
              <a:avLst/>
            </a:prstGeom>
          </p:spPr>
        </p:pic>
      </p:grp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683F90-8CA0-49B8-DAD6-4A3A0182C0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New research project – </a:t>
            </a:r>
            <a:r>
              <a:rPr lang="en-GB" dirty="0">
                <a:solidFill>
                  <a:srgbClr val="3399FF"/>
                </a:solidFill>
              </a:rPr>
              <a:t>ESPEN: Examining the Shape of Proton-Emitting Nuclei</a:t>
            </a:r>
          </a:p>
          <a:p>
            <a:endParaRPr lang="en-GB" dirty="0"/>
          </a:p>
          <a:p>
            <a:r>
              <a:rPr lang="en-GB" dirty="0"/>
              <a:t>Proton-emitting nuclei located beyond the proton drip line </a:t>
            </a:r>
          </a:p>
          <a:p>
            <a:pPr lvl="1"/>
            <a:r>
              <a:rPr lang="en-GB" dirty="0"/>
              <a:t>Proton no longer bound in nucleus by nuclear force</a:t>
            </a:r>
          </a:p>
          <a:p>
            <a:endParaRPr lang="en-GB" dirty="0"/>
          </a:p>
          <a:p>
            <a:r>
              <a:rPr lang="en-GB" dirty="0"/>
              <a:t>Shape of proton-emitting nuclei has only been </a:t>
            </a:r>
            <a:r>
              <a:rPr lang="en-GB" dirty="0">
                <a:solidFill>
                  <a:srgbClr val="3399FF"/>
                </a:solidFill>
              </a:rPr>
              <a:t>inferred</a:t>
            </a:r>
            <a:r>
              <a:rPr lang="en-GB" dirty="0"/>
              <a:t> by nuclear theory</a:t>
            </a:r>
          </a:p>
          <a:p>
            <a:pPr lvl="1"/>
            <a:r>
              <a:rPr lang="en-GB" dirty="0"/>
              <a:t>Not directly </a:t>
            </a:r>
            <a:r>
              <a:rPr lang="en-GB" dirty="0">
                <a:solidFill>
                  <a:srgbClr val="3399FF"/>
                </a:solidFill>
              </a:rPr>
              <a:t>measured</a:t>
            </a:r>
          </a:p>
          <a:p>
            <a:endParaRPr lang="en-GB" dirty="0"/>
          </a:p>
          <a:p>
            <a:r>
              <a:rPr lang="en-GB" dirty="0"/>
              <a:t>What is the shape of the nucleus in the moments before it emits a proton?</a:t>
            </a:r>
          </a:p>
          <a:p>
            <a:r>
              <a:rPr lang="en-GB" dirty="0"/>
              <a:t>How does the shape of the nucleus change when the proton becomes unbound?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EC3A1E-8B4A-E6CA-C103-D815FFA5BC9F}"/>
              </a:ext>
            </a:extLst>
          </p:cNvPr>
          <p:cNvGrpSpPr/>
          <p:nvPr/>
        </p:nvGrpSpPr>
        <p:grpSpPr>
          <a:xfrm>
            <a:off x="241341" y="3841686"/>
            <a:ext cx="4296768" cy="1866481"/>
            <a:chOff x="1313500" y="1702838"/>
            <a:chExt cx="4296768" cy="220248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EDD3D90-E8C8-8931-33CB-85B7EE7282C2}"/>
                </a:ext>
              </a:extLst>
            </p:cNvPr>
            <p:cNvSpPr/>
            <p:nvPr/>
          </p:nvSpPr>
          <p:spPr>
            <a:xfrm>
              <a:off x="1619040" y="1702838"/>
              <a:ext cx="3991228" cy="2202484"/>
            </a:xfrm>
            <a:custGeom>
              <a:avLst/>
              <a:gdLst>
                <a:gd name="connsiteX0" fmla="*/ 0 w 3212757"/>
                <a:gd name="connsiteY0" fmla="*/ 1849460 h 2025436"/>
                <a:gd name="connsiteX1" fmla="*/ 568411 w 3212757"/>
                <a:gd name="connsiteY1" fmla="*/ 1849460 h 2025436"/>
                <a:gd name="connsiteX2" fmla="*/ 1149179 w 3212757"/>
                <a:gd name="connsiteY2" fmla="*/ 20660 h 2025436"/>
                <a:gd name="connsiteX3" fmla="*/ 1767016 w 3212757"/>
                <a:gd name="connsiteY3" fmla="*/ 873276 h 2025436"/>
                <a:gd name="connsiteX4" fmla="*/ 3212757 w 3212757"/>
                <a:gd name="connsiteY4" fmla="*/ 1033914 h 202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2757" h="2025436">
                  <a:moveTo>
                    <a:pt x="0" y="1849460"/>
                  </a:moveTo>
                  <a:cubicBezTo>
                    <a:pt x="188440" y="2001860"/>
                    <a:pt x="376881" y="2154260"/>
                    <a:pt x="568411" y="1849460"/>
                  </a:cubicBezTo>
                  <a:cubicBezTo>
                    <a:pt x="759941" y="1544660"/>
                    <a:pt x="949411" y="183357"/>
                    <a:pt x="1149179" y="20660"/>
                  </a:cubicBezTo>
                  <a:cubicBezTo>
                    <a:pt x="1348947" y="-142037"/>
                    <a:pt x="1423086" y="704400"/>
                    <a:pt x="1767016" y="873276"/>
                  </a:cubicBezTo>
                  <a:cubicBezTo>
                    <a:pt x="2110946" y="1042152"/>
                    <a:pt x="2661851" y="1038033"/>
                    <a:pt x="3212757" y="1033914"/>
                  </a:cubicBez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7820CB-66A4-7473-86FC-3375850477F9}"/>
                </a:ext>
              </a:extLst>
            </p:cNvPr>
            <p:cNvCxnSpPr/>
            <p:nvPr/>
          </p:nvCxnSpPr>
          <p:spPr>
            <a:xfrm>
              <a:off x="1313500" y="3905322"/>
              <a:ext cx="734373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9FFD9-86C4-D021-C332-EF741330F704}"/>
                </a:ext>
              </a:extLst>
            </p:cNvPr>
            <p:cNvSpPr/>
            <p:nvPr/>
          </p:nvSpPr>
          <p:spPr>
            <a:xfrm>
              <a:off x="1401162" y="3460046"/>
              <a:ext cx="609600" cy="418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A7920B-15DC-0D53-7D92-A5485D75AFAB}"/>
              </a:ext>
            </a:extLst>
          </p:cNvPr>
          <p:cNvGrpSpPr/>
          <p:nvPr/>
        </p:nvGrpSpPr>
        <p:grpSpPr>
          <a:xfrm>
            <a:off x="298957" y="4810487"/>
            <a:ext cx="3787716" cy="998410"/>
            <a:chOff x="1371116" y="2891481"/>
            <a:chExt cx="3787716" cy="1178143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2F7F08F-485F-177F-B77D-B611FBA65167}"/>
                </a:ext>
              </a:extLst>
            </p:cNvPr>
            <p:cNvSpPr/>
            <p:nvPr/>
          </p:nvSpPr>
          <p:spPr>
            <a:xfrm>
              <a:off x="1371116" y="2891482"/>
              <a:ext cx="1929384" cy="1178142"/>
            </a:xfrm>
            <a:custGeom>
              <a:avLst/>
              <a:gdLst>
                <a:gd name="connsiteX0" fmla="*/ 0 w 1929384"/>
                <a:gd name="connsiteY0" fmla="*/ 1368565 h 1475191"/>
                <a:gd name="connsiteX1" fmla="*/ 941832 w 1929384"/>
                <a:gd name="connsiteY1" fmla="*/ 1350277 h 1475191"/>
                <a:gd name="connsiteX2" fmla="*/ 1344168 w 1929384"/>
                <a:gd name="connsiteY2" fmla="*/ 115837 h 1475191"/>
                <a:gd name="connsiteX3" fmla="*/ 1929384 w 1929384"/>
                <a:gd name="connsiteY3" fmla="*/ 124981 h 147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9384" h="1475191">
                  <a:moveTo>
                    <a:pt x="0" y="1368565"/>
                  </a:moveTo>
                  <a:cubicBezTo>
                    <a:pt x="358902" y="1463815"/>
                    <a:pt x="717804" y="1559065"/>
                    <a:pt x="941832" y="1350277"/>
                  </a:cubicBezTo>
                  <a:cubicBezTo>
                    <a:pt x="1165860" y="1141489"/>
                    <a:pt x="1179576" y="320053"/>
                    <a:pt x="1344168" y="115837"/>
                  </a:cubicBezTo>
                  <a:cubicBezTo>
                    <a:pt x="1508760" y="-88379"/>
                    <a:pt x="1719072" y="18301"/>
                    <a:pt x="1929384" y="124981"/>
                  </a:cubicBezTo>
                </a:path>
              </a:pathLst>
            </a:custGeom>
            <a:noFill/>
            <a:ln w="19050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Lucida Bright" panose="02040602050505020304" pitchFamily="18" charset="77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9E6B6D-82FB-6EC8-DCC9-640015565FB2}"/>
                </a:ext>
              </a:extLst>
            </p:cNvPr>
            <p:cNvCxnSpPr>
              <a:cxnSpLocks/>
            </p:cNvCxnSpPr>
            <p:nvPr/>
          </p:nvCxnSpPr>
          <p:spPr>
            <a:xfrm>
              <a:off x="2933313" y="2891481"/>
              <a:ext cx="2225519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91CD12-4CDA-FC20-8D51-5B61DB3A73A7}"/>
                </a:ext>
              </a:extLst>
            </p:cNvPr>
            <p:cNvSpPr/>
            <p:nvPr/>
          </p:nvSpPr>
          <p:spPr>
            <a:xfrm>
              <a:off x="2938824" y="2913165"/>
              <a:ext cx="361666" cy="418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37802A1-BD9C-1B0F-294F-5E4A2613787B}"/>
              </a:ext>
            </a:extLst>
          </p:cNvPr>
          <p:cNvCxnSpPr>
            <a:cxnSpLocks/>
          </p:cNvCxnSpPr>
          <p:nvPr/>
        </p:nvCxnSpPr>
        <p:spPr>
          <a:xfrm flipV="1">
            <a:off x="880209" y="3665697"/>
            <a:ext cx="0" cy="22801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0EE35A2-66BC-4EC1-3C6C-397DACF89614}"/>
              </a:ext>
            </a:extLst>
          </p:cNvPr>
          <p:cNvSpPr/>
          <p:nvPr/>
        </p:nvSpPr>
        <p:spPr>
          <a:xfrm>
            <a:off x="234428" y="5516328"/>
            <a:ext cx="621562" cy="30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Bright" panose="02040602050505020304" pitchFamily="18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76D4F6-2D61-1D66-6131-C3F88145D052}"/>
              </a:ext>
            </a:extLst>
          </p:cNvPr>
          <p:cNvSpPr/>
          <p:nvPr/>
        </p:nvSpPr>
        <p:spPr>
          <a:xfrm>
            <a:off x="907023" y="4869955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63F381-15C0-32E4-B8E0-ABB5F04DC8FF}"/>
              </a:ext>
            </a:extLst>
          </p:cNvPr>
          <p:cNvSpPr/>
          <p:nvPr/>
        </p:nvSpPr>
        <p:spPr>
          <a:xfrm>
            <a:off x="1111803" y="5025804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B4FFE3-0895-B3E1-E3C8-D0BE0B9A2282}"/>
              </a:ext>
            </a:extLst>
          </p:cNvPr>
          <p:cNvSpPr/>
          <p:nvPr/>
        </p:nvSpPr>
        <p:spPr>
          <a:xfrm>
            <a:off x="1100734" y="5371402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5AE7CFB-746B-FF2A-EB73-9C1C96AA7B1A}"/>
              </a:ext>
            </a:extLst>
          </p:cNvPr>
          <p:cNvSpPr/>
          <p:nvPr/>
        </p:nvSpPr>
        <p:spPr>
          <a:xfrm>
            <a:off x="1300672" y="4929349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D844B49-95AA-CA19-0B68-BB5405287F80}"/>
              </a:ext>
            </a:extLst>
          </p:cNvPr>
          <p:cNvSpPr/>
          <p:nvPr/>
        </p:nvSpPr>
        <p:spPr>
          <a:xfrm>
            <a:off x="923316" y="5293918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CF4E1C3-0B46-B981-34E1-A8566DE166E3}"/>
              </a:ext>
            </a:extLst>
          </p:cNvPr>
          <p:cNvSpPr/>
          <p:nvPr/>
        </p:nvSpPr>
        <p:spPr>
          <a:xfrm>
            <a:off x="1116954" y="4862713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37913-9813-49BA-36BF-C9861B9AA79A}"/>
              </a:ext>
            </a:extLst>
          </p:cNvPr>
          <p:cNvSpPr/>
          <p:nvPr/>
        </p:nvSpPr>
        <p:spPr>
          <a:xfrm>
            <a:off x="1237024" y="5174079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1EA2BA-3E70-E602-6141-C210341514F9}"/>
              </a:ext>
            </a:extLst>
          </p:cNvPr>
          <p:cNvSpPr/>
          <p:nvPr/>
        </p:nvSpPr>
        <p:spPr>
          <a:xfrm>
            <a:off x="930217" y="5478724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F8C31F4-C321-CC84-6B9B-CF8284C597BF}"/>
              </a:ext>
            </a:extLst>
          </p:cNvPr>
          <p:cNvSpPr/>
          <p:nvPr/>
        </p:nvSpPr>
        <p:spPr>
          <a:xfrm>
            <a:off x="938712" y="5102079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85679C0-96F9-4057-C0D2-973860E627E0}"/>
              </a:ext>
            </a:extLst>
          </p:cNvPr>
          <p:cNvSpPr txBox="1"/>
          <p:nvPr/>
        </p:nvSpPr>
        <p:spPr>
          <a:xfrm>
            <a:off x="1590160" y="3546938"/>
            <a:ext cx="213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Coulomb and centrifugal potential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13E4B3-AD36-BF9B-851B-1E718BF9E0A5}"/>
              </a:ext>
            </a:extLst>
          </p:cNvPr>
          <p:cNvSpPr txBox="1"/>
          <p:nvPr/>
        </p:nvSpPr>
        <p:spPr>
          <a:xfrm>
            <a:off x="1467841" y="5370595"/>
            <a:ext cx="225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399FF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Strong interaction potential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BAF71B-57C7-BE88-5388-4A9FEA8BE9B6}"/>
              </a:ext>
            </a:extLst>
          </p:cNvPr>
          <p:cNvSpPr txBox="1"/>
          <p:nvPr/>
        </p:nvSpPr>
        <p:spPr>
          <a:xfrm rot="16200000">
            <a:off x="355210" y="4651295"/>
            <a:ext cx="691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B9D5D4-29DE-6241-C3BD-1CB09301E06B}"/>
              </a:ext>
            </a:extLst>
          </p:cNvPr>
          <p:cNvSpPr txBox="1"/>
          <p:nvPr/>
        </p:nvSpPr>
        <p:spPr>
          <a:xfrm>
            <a:off x="1672578" y="4838120"/>
            <a:ext cx="2585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Distance from centre of nucleus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697C35D-D3FE-8694-F70D-B9F8E2E0AEF0}"/>
              </a:ext>
            </a:extLst>
          </p:cNvPr>
          <p:cNvCxnSpPr>
            <a:cxnSpLocks/>
          </p:cNvCxnSpPr>
          <p:nvPr/>
        </p:nvCxnSpPr>
        <p:spPr>
          <a:xfrm>
            <a:off x="2413690" y="4332886"/>
            <a:ext cx="7432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823F8CF-61BF-E725-9480-071923633446}"/>
              </a:ext>
            </a:extLst>
          </p:cNvPr>
          <p:cNvCxnSpPr>
            <a:cxnSpLocks/>
          </p:cNvCxnSpPr>
          <p:nvPr/>
        </p:nvCxnSpPr>
        <p:spPr>
          <a:xfrm>
            <a:off x="1714943" y="4337776"/>
            <a:ext cx="674297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BA45B971-FACF-938C-575B-0F66B0877133}"/>
              </a:ext>
            </a:extLst>
          </p:cNvPr>
          <p:cNvSpPr/>
          <p:nvPr/>
        </p:nvSpPr>
        <p:spPr>
          <a:xfrm>
            <a:off x="903714" y="4625774"/>
            <a:ext cx="144000" cy="1440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1200795-8188-34FE-21FC-0A6408D14B9F}"/>
              </a:ext>
            </a:extLst>
          </p:cNvPr>
          <p:cNvSpPr/>
          <p:nvPr/>
        </p:nvSpPr>
        <p:spPr>
          <a:xfrm>
            <a:off x="4102662" y="4631784"/>
            <a:ext cx="469338" cy="302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Bright" panose="02040602050505020304" pitchFamily="18" charset="77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B50CCFF-34E1-E2A0-9FD8-E9923B31B633}"/>
              </a:ext>
            </a:extLst>
          </p:cNvPr>
          <p:cNvCxnSpPr>
            <a:cxnSpLocks/>
          </p:cNvCxnSpPr>
          <p:nvPr/>
        </p:nvCxnSpPr>
        <p:spPr>
          <a:xfrm flipV="1">
            <a:off x="791219" y="4802120"/>
            <a:ext cx="3364006" cy="36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C 0.01337 0.00371 0.00364 0.00139 0.03593 -3.7037E-6 C 0.0375 -3.7037E-6 0.03906 -0.00046 0.0408 -0.00069 C 0.04375 -0.00092 0.0467 -0.00115 0.04982 -0.00139 C 0.05555 -0.00301 0.04965 -0.00139 0.05989 -0.00277 C 0.06302 -0.00324 0.06337 -0.00347 0.0658 -0.00416 C 0.06597 -0.00486 0.06649 -0.00555 0.06632 -0.00625 C 0.0658 -0.00879 0.06406 -0.00856 0.0625 -0.00926 C 0.06163 -0.00972 0.06041 -0.01041 0.05937 -0.01064 C 0.05833 -0.01088 0.05764 -0.01134 0.05677 -0.01134 C 0.04913 -0.01203 0.03368 -0.01273 0.03368 -0.0125 C 0.03246 -0.01296 0.03125 -0.01342 0.03003 -0.01342 C 0.02361 -0.01458 0.02517 -0.01412 0.01823 -0.01504 C 0.01718 -0.01504 0.01146 -0.01597 0.01024 -0.01643 C 0.00937 -0.01643 0.00885 -0.01689 0.00816 -0.01713 C 0.00399 -0.01759 -0.00018 -0.01759 -0.00417 -0.01782 C -0.00521 -0.01805 -0.00643 -0.01805 -0.00747 -0.01851 C -0.00851 -0.01898 -0.01059 -0.0199 -0.01059 -0.01967 C -0.01094 -0.0206 -0.01181 -0.02129 -0.01163 -0.02199 C -0.01163 -0.02291 -0.01059 -0.02314 -0.01007 -0.02361 C -0.00868 -0.02453 -0.00591 -0.02476 -0.00469 -0.025 C 0.00139 -0.02523 0.00729 -0.02546 0.01337 -0.02569 L 0.05989 -0.025 C 0.06389 -0.025 0.06805 -0.02384 0.0717 -0.02569 C 0.07291 -0.02615 0.07205 -0.02939 0.071 -0.03055 C 0.07014 -0.03194 0.0684 -0.03194 0.06666 -0.03217 L 0.0625 -0.03287 C 0.06163 -0.0331 0.06041 -0.03333 0.05937 -0.03356 C 0.05764 -0.03379 0.0559 -0.03402 0.05399 -0.03426 C 0.03837 -0.0368 0.06458 -0.03287 0.04705 -0.03564 C 0.04097 -0.03657 0.04305 -0.03611 0.0375 -0.03703 C 0.03646 -0.03726 0.03541 -0.0375 0.03437 -0.03773 C 0.03281 -0.03819 0.03142 -0.03865 0.03003 -0.03935 C 0.02934 -0.03958 0.02847 -0.03981 0.02795 -0.04004 C 0.01753 -0.04166 0.03038 -0.03958 0.01823 -0.04143 C 0.01684 -0.04166 0.01545 -0.04189 0.01389 -0.04213 C 0.01232 -0.04236 0.01076 -0.04259 0.0092 -0.04282 C 0.00156 -0.04421 0.01198 -0.04282 0.0033 -0.04421 C 0.00156 -0.04444 -0.00035 -0.04467 -0.00209 -0.0449 L -0.00695 -0.04722 L -0.00851 -0.04791 C -0.0092 -0.0493 -0.01163 -0.05115 -0.01059 -0.05208 C -0.01007 -0.05254 -0.00955 -0.05324 -0.00903 -0.05347 C -0.00747 -0.05463 -0.00469 -0.05463 -0.00313 -0.05486 C 0.00208 -0.05463 0.01458 -0.05393 0.01927 -0.05277 C 0.02153 -0.05231 0.02361 -0.05162 0.02569 -0.05139 C 0.04184 -0.05023 0.03246 -0.05092 0.05347 -0.05 C 0.05694 -0.05023 0.06024 -0.05023 0.06371 -0.05069 C 0.06475 -0.05092 0.06614 -0.05139 0.06753 -0.05139 C 0.07135 -0.05185 0.07552 -0.05185 0.07968 -0.05208 C 0.09878 -0.05578 0.07847 -0.05208 0.12899 -0.05208 C 0.13593 -0.05208 0.14288 -0.05254 0.14982 -0.05277 C 0.16337 -0.05509 0.14791 -0.05277 0.18038 -0.05277 C 0.18941 -0.05277 0.19843 -0.05324 0.20764 -0.05347 C 0.22378 -0.05578 0.21111 -0.05416 0.24566 -0.05416 " pathEditMode="relative" rAng="0" ptsTypes="AAAAAAAAAAAAAAAAAAAAAAAAAAAAAAAAAAAAAAAAAAAAAAAAAAAAAAA">
                                      <p:cBhvr>
                                        <p:cTn id="1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26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21CEEA-3B3D-9DB5-22C7-B76A8C20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Towards studying p</a:t>
            </a:r>
            <a:r>
              <a:rPr lang="en-GB" sz="3200" dirty="0"/>
              <a:t>roton-emitting nuclei</a:t>
            </a:r>
            <a:endParaRPr lang="en-GB" dirty="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17E1B14-2EED-D68B-9E3D-84C4DBE6C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1908FB-0FC5-19EF-E550-4B027A89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Plan to investigate how the shape of the proton-unbound nuclei change in two regions:</a:t>
            </a:r>
            <a:endParaRPr lang="en-GB" dirty="0">
              <a:solidFill>
                <a:srgbClr val="963FD8"/>
              </a:solidFill>
            </a:endParaRPr>
          </a:p>
          <a:p>
            <a:pPr lvl="1"/>
            <a:r>
              <a:rPr lang="en-GB" dirty="0">
                <a:solidFill>
                  <a:srgbClr val="C00000"/>
                </a:solidFill>
              </a:rPr>
              <a:t>Above Z=50, </a:t>
            </a:r>
            <a:r>
              <a:rPr lang="en-GB" dirty="0"/>
              <a:t>where nuclei change from spherical to slightly deformed</a:t>
            </a:r>
            <a:endParaRPr lang="en-GB" dirty="0">
              <a:solidFill>
                <a:srgbClr val="3399FF"/>
              </a:solidFill>
            </a:endParaRPr>
          </a:p>
          <a:p>
            <a:pPr lvl="1"/>
            <a:r>
              <a:rPr lang="en-GB" dirty="0">
                <a:solidFill>
                  <a:srgbClr val="963FD8"/>
                </a:solidFill>
              </a:rPr>
              <a:t>Below Z=72</a:t>
            </a:r>
            <a:r>
              <a:rPr lang="en-GB" dirty="0"/>
              <a:t>, where nuclei change from slightly to highly deformed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Project will use two different resonance ionization spectroscopy (RIS) techniques</a:t>
            </a:r>
          </a:p>
          <a:p>
            <a:pPr lvl="1"/>
            <a:r>
              <a:rPr lang="en-GB" dirty="0">
                <a:solidFill>
                  <a:srgbClr val="3399FF"/>
                </a:solidFill>
              </a:rPr>
              <a:t>Sensitive</a:t>
            </a:r>
            <a:r>
              <a:rPr lang="en-GB" dirty="0"/>
              <a:t> to nuclear observables e.g. high-resolution spectroscopy</a:t>
            </a:r>
          </a:p>
          <a:p>
            <a:pPr lvl="1"/>
            <a:r>
              <a:rPr lang="en-GB" dirty="0">
                <a:solidFill>
                  <a:srgbClr val="3399FF"/>
                </a:solidFill>
              </a:rPr>
              <a:t>Efficient</a:t>
            </a:r>
            <a:r>
              <a:rPr lang="en-GB" dirty="0"/>
              <a:t> to measure as exotic isotopes as possible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1. Collinear Resonance Ionization Spectroscopy (CRIS)</a:t>
            </a:r>
          </a:p>
          <a:p>
            <a:pPr lvl="1"/>
            <a:r>
              <a:rPr lang="en-GB" dirty="0"/>
              <a:t>Experimental beamline at ISOLDE</a:t>
            </a:r>
          </a:p>
          <a:p>
            <a:pPr lvl="1"/>
            <a:r>
              <a:rPr lang="en-GB" dirty="0"/>
              <a:t>Perform </a:t>
            </a:r>
            <a:r>
              <a:rPr lang="en-GB" dirty="0">
                <a:solidFill>
                  <a:srgbClr val="C00000"/>
                </a:solidFill>
              </a:rPr>
              <a:t>collinear RIS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963FD8"/>
                </a:solidFill>
              </a:rPr>
              <a:t>2. PI-LIST set-up</a:t>
            </a:r>
          </a:p>
          <a:p>
            <a:pPr lvl="1"/>
            <a:r>
              <a:rPr lang="en-GB" dirty="0"/>
              <a:t>Newly developed target-ion source at ISOLDE</a:t>
            </a:r>
          </a:p>
          <a:p>
            <a:pPr lvl="1"/>
            <a:r>
              <a:rPr lang="en-GB" dirty="0"/>
              <a:t>Perform </a:t>
            </a:r>
            <a:r>
              <a:rPr lang="en-GB" dirty="0">
                <a:solidFill>
                  <a:srgbClr val="963FD8"/>
                </a:solidFill>
              </a:rPr>
              <a:t>in-source laser spectroscopy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82C2C-9D51-CD4B-A119-3E5E1F625F7C}"/>
              </a:ext>
            </a:extLst>
          </p:cNvPr>
          <p:cNvGrpSpPr/>
          <p:nvPr/>
        </p:nvGrpSpPr>
        <p:grpSpPr>
          <a:xfrm>
            <a:off x="4432860" y="3349149"/>
            <a:ext cx="4705950" cy="3102247"/>
            <a:chOff x="4432860" y="3403190"/>
            <a:chExt cx="4705950" cy="3102247"/>
          </a:xfrm>
        </p:grpSpPr>
        <p:pic>
          <p:nvPicPr>
            <p:cNvPr id="41" name="Picture 40" descr="Chart, histogram&#10;&#10;Description automatically generated">
              <a:extLst>
                <a:ext uri="{FF2B5EF4-FFF2-40B4-BE49-F238E27FC236}">
                  <a16:creationId xmlns:a16="http://schemas.microsoft.com/office/drawing/2014/main" id="{CCD50B67-11DA-D811-0FB9-0DE25D2B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60" y="3403190"/>
              <a:ext cx="4705950" cy="310224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B0D6A8-A523-8F94-B008-94C7F0CE7835}"/>
                </a:ext>
              </a:extLst>
            </p:cNvPr>
            <p:cNvSpPr/>
            <p:nvPr/>
          </p:nvSpPr>
          <p:spPr>
            <a:xfrm>
              <a:off x="4432860" y="3403190"/>
              <a:ext cx="998495" cy="108665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E901380-31BC-57FA-BEE6-767258F6CDCC}"/>
              </a:ext>
            </a:extLst>
          </p:cNvPr>
          <p:cNvSpPr txBox="1"/>
          <p:nvPr/>
        </p:nvSpPr>
        <p:spPr>
          <a:xfrm>
            <a:off x="4311353" y="594195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105</a:t>
            </a:r>
            <a:r>
              <a:rPr lang="en-GB" sz="1200" dirty="0">
                <a:latin typeface="Lucida Bright" panose="02040602050505020304" pitchFamily="18" charset="77"/>
              </a:rPr>
              <a:t>Sb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EAF386-87F2-CD03-649F-66E5FF9E92E0}"/>
              </a:ext>
            </a:extLst>
          </p:cNvPr>
          <p:cNvSpPr txBox="1"/>
          <p:nvPr/>
        </p:nvSpPr>
        <p:spPr>
          <a:xfrm>
            <a:off x="4955886" y="5519803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113</a:t>
            </a:r>
            <a:r>
              <a:rPr lang="en-GB" sz="1200" dirty="0">
                <a:latin typeface="Lucida Bright" panose="02040602050505020304" pitchFamily="18" charset="77"/>
              </a:rPr>
              <a:t>Cs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194927-8AF5-7F51-765B-C92220D556DB}"/>
              </a:ext>
            </a:extLst>
          </p:cNvPr>
          <p:cNvSpPr txBox="1"/>
          <p:nvPr/>
        </p:nvSpPr>
        <p:spPr>
          <a:xfrm>
            <a:off x="7406292" y="375377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151</a:t>
            </a:r>
            <a:r>
              <a:rPr lang="en-GB" sz="1200" dirty="0">
                <a:latin typeface="Lucida Bright" panose="02040602050505020304" pitchFamily="18" charset="77"/>
              </a:rPr>
              <a:t>Lu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CE252DD-BF26-2674-5299-2A278756624D}"/>
              </a:ext>
            </a:extLst>
          </p:cNvPr>
          <p:cNvSpPr txBox="1"/>
          <p:nvPr/>
        </p:nvSpPr>
        <p:spPr>
          <a:xfrm>
            <a:off x="7024924" y="396017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147</a:t>
            </a:r>
            <a:r>
              <a:rPr lang="en-GB" sz="1200" dirty="0">
                <a:latin typeface="Lucida Bright" panose="02040602050505020304" pitchFamily="18" charset="77"/>
              </a:rPr>
              <a:t>Tm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4A27D7-BD23-7D95-0FAF-6DDDC8BCDA16}"/>
              </a:ext>
            </a:extLst>
          </p:cNvPr>
          <p:cNvSpPr txBox="1"/>
          <p:nvPr/>
        </p:nvSpPr>
        <p:spPr>
          <a:xfrm>
            <a:off x="6681861" y="4242042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141</a:t>
            </a:r>
            <a:r>
              <a:rPr lang="en-GB" sz="1200" dirty="0">
                <a:latin typeface="Lucida Bright" panose="02040602050505020304" pitchFamily="18" charset="77"/>
              </a:rPr>
              <a:t>Ho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097EE31-372D-B752-F953-3F70182BFDA4}"/>
              </a:ext>
            </a:extLst>
          </p:cNvPr>
          <p:cNvSpPr/>
          <p:nvPr/>
        </p:nvSpPr>
        <p:spPr>
          <a:xfrm rot="20365615">
            <a:off x="4240461" y="5552399"/>
            <a:ext cx="1714816" cy="832505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36D2648-45AF-8C1B-1282-D5730A60CE3F}"/>
              </a:ext>
            </a:extLst>
          </p:cNvPr>
          <p:cNvSpPr/>
          <p:nvPr/>
        </p:nvSpPr>
        <p:spPr>
          <a:xfrm rot="20365615">
            <a:off x="6640309" y="3777382"/>
            <a:ext cx="1714816" cy="832505"/>
          </a:xfrm>
          <a:prstGeom prst="ellipse">
            <a:avLst/>
          </a:prstGeom>
          <a:noFill/>
          <a:ln w="38100">
            <a:solidFill>
              <a:srgbClr val="963F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5D97A-56AA-D3FB-8E2D-3A8CA433FFC4}"/>
              </a:ext>
            </a:extLst>
          </p:cNvPr>
          <p:cNvSpPr txBox="1"/>
          <p:nvPr/>
        </p:nvSpPr>
        <p:spPr>
          <a:xfrm>
            <a:off x="2192367" y="5463645"/>
            <a:ext cx="254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Collinear Resonance Ionization Spectroscopy (CRIS)</a:t>
            </a:r>
          </a:p>
        </p:txBody>
      </p:sp>
      <p:pic>
        <p:nvPicPr>
          <p:cNvPr id="11" name="Picture 5" descr="Picture 5">
            <a:extLst>
              <a:ext uri="{FF2B5EF4-FFF2-40B4-BE49-F238E27FC236}">
                <a16:creationId xmlns:a16="http://schemas.microsoft.com/office/drawing/2014/main" id="{A42586FD-4EC1-A877-D0AE-BB7D2DC0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74" y="4833451"/>
            <a:ext cx="1468566" cy="77988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27F645-4914-D8CC-2626-377ACC2C6E86}"/>
              </a:ext>
            </a:extLst>
          </p:cNvPr>
          <p:cNvSpPr txBox="1"/>
          <p:nvPr/>
        </p:nvSpPr>
        <p:spPr>
          <a:xfrm>
            <a:off x="5393464" y="3502633"/>
            <a:ext cx="1288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Lucida Bright" panose="02040602050505020304" pitchFamily="18" charset="77"/>
              </a:rPr>
              <a:t>PI-LIST</a:t>
            </a:r>
          </a:p>
        </p:txBody>
      </p:sp>
      <p:pic>
        <p:nvPicPr>
          <p:cNvPr id="13" name="Grafik 6">
            <a:extLst>
              <a:ext uri="{FF2B5EF4-FFF2-40B4-BE49-F238E27FC236}">
                <a16:creationId xmlns:a16="http://schemas.microsoft.com/office/drawing/2014/main" id="{70A98400-5397-8E96-C39C-D32B1CA88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399257" y="3810018"/>
            <a:ext cx="1188609" cy="9912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947A8F-4EAC-DB79-8E88-B259AD764C87}"/>
              </a:ext>
            </a:extLst>
          </p:cNvPr>
          <p:cNvSpPr txBox="1"/>
          <p:nvPr/>
        </p:nvSpPr>
        <p:spPr>
          <a:xfrm>
            <a:off x="4735016" y="5761505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109</a:t>
            </a:r>
            <a:r>
              <a:rPr lang="en-GB" sz="1200" dirty="0">
                <a:latin typeface="Lucida Bright" panose="02040602050505020304" pitchFamily="18" charset="77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314089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Collinear Resonance Ionization Spectroscopy (CRIS)</a:t>
            </a:r>
          </a:p>
        </p:txBody>
      </p:sp>
      <p:pic>
        <p:nvPicPr>
          <p:cNvPr id="3" name="Picture 2" descr="Diagram of a diagram of a diagram&#10;&#10;Description automatically generated">
            <a:extLst>
              <a:ext uri="{FF2B5EF4-FFF2-40B4-BE49-F238E27FC236}">
                <a16:creationId xmlns:a16="http://schemas.microsoft.com/office/drawing/2014/main" id="{BEE48C2D-25E9-C3E0-5C81-41A093BAC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90" y="925479"/>
            <a:ext cx="7304020" cy="24300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D1A197-6FE8-AC21-A448-029C72882304}"/>
              </a:ext>
            </a:extLst>
          </p:cNvPr>
          <p:cNvSpPr/>
          <p:nvPr/>
        </p:nvSpPr>
        <p:spPr>
          <a:xfrm>
            <a:off x="1410346" y="2170575"/>
            <a:ext cx="464949" cy="15498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Picture 5">
            <a:extLst>
              <a:ext uri="{FF2B5EF4-FFF2-40B4-BE49-F238E27FC236}">
                <a16:creationId xmlns:a16="http://schemas.microsoft.com/office/drawing/2014/main" id="{93B4E864-8785-6A61-0E1C-6FAE40FD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55" y="845821"/>
            <a:ext cx="1522340" cy="8084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0F98442-04E8-DABA-652F-9552A4591110}"/>
              </a:ext>
            </a:extLst>
          </p:cNvPr>
          <p:cNvGrpSpPr/>
          <p:nvPr/>
        </p:nvGrpSpPr>
        <p:grpSpPr>
          <a:xfrm>
            <a:off x="6894387" y="5104174"/>
            <a:ext cx="2246444" cy="1343479"/>
            <a:chOff x="6894387" y="5104174"/>
            <a:chExt cx="2246444" cy="1343479"/>
          </a:xfrm>
        </p:grpSpPr>
        <p:pic>
          <p:nvPicPr>
            <p:cNvPr id="6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D94C1BB7-3D36-12CD-51FE-52899355C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6693" r="57579"/>
            <a:stretch/>
          </p:blipFill>
          <p:spPr>
            <a:xfrm>
              <a:off x="7144536" y="5104174"/>
              <a:ext cx="1996295" cy="13434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92E739-3AB9-0D59-03C3-F8B705576CD3}"/>
                </a:ext>
              </a:extLst>
            </p:cNvPr>
            <p:cNvSpPr txBox="1"/>
            <p:nvPr/>
          </p:nvSpPr>
          <p:spPr>
            <a:xfrm>
              <a:off x="7023029" y="5938215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105</a:t>
              </a:r>
              <a:r>
                <a:rPr lang="en-GB" sz="1200" dirty="0">
                  <a:latin typeface="Lucida Bright" panose="02040602050505020304" pitchFamily="18" charset="77"/>
                </a:rPr>
                <a:t>Sb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E2F110-FF8D-E4B2-F18D-A4E42AF2BEC0}"/>
                </a:ext>
              </a:extLst>
            </p:cNvPr>
            <p:cNvSpPr txBox="1"/>
            <p:nvPr/>
          </p:nvSpPr>
          <p:spPr>
            <a:xfrm>
              <a:off x="7667562" y="5516060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113</a:t>
              </a:r>
              <a:r>
                <a:rPr lang="en-GB" sz="1200" dirty="0">
                  <a:latin typeface="Lucida Bright" panose="02040602050505020304" pitchFamily="18" charset="77"/>
                </a:rPr>
                <a:t>Cs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7E5B97D-B592-D786-DF49-38A9C87D5A3E}"/>
                </a:ext>
              </a:extLst>
            </p:cNvPr>
            <p:cNvSpPr/>
            <p:nvPr/>
          </p:nvSpPr>
          <p:spPr>
            <a:xfrm rot="20365615">
              <a:off x="6894387" y="5510156"/>
              <a:ext cx="1714816" cy="832505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F95170-7BD2-8E48-45D3-1ED44FB4DE7E}"/>
                </a:ext>
              </a:extLst>
            </p:cNvPr>
            <p:cNvSpPr txBox="1"/>
            <p:nvPr/>
          </p:nvSpPr>
          <p:spPr>
            <a:xfrm>
              <a:off x="7446692" y="5757762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109</a:t>
              </a:r>
              <a:r>
                <a:rPr lang="en-GB" sz="1200" dirty="0">
                  <a:latin typeface="Lucida Bright" panose="02040602050505020304" pitchFamily="18" charset="77"/>
                </a:rPr>
                <a:t>I</a:t>
              </a: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5652" y="3711844"/>
            <a:ext cx="8812696" cy="23003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99FF"/>
                </a:solidFill>
              </a:rPr>
              <a:t>Sensitivity</a:t>
            </a:r>
          </a:p>
          <a:p>
            <a:r>
              <a:rPr lang="en-US" dirty="0"/>
              <a:t>Collinear geometry reduces thermal Doppler broadening</a:t>
            </a:r>
          </a:p>
          <a:p>
            <a:pPr lvl="1"/>
            <a:r>
              <a:rPr lang="en-US" dirty="0"/>
              <a:t>Improves resolution from </a:t>
            </a:r>
            <a:r>
              <a:rPr lang="en-US" dirty="0">
                <a:solidFill>
                  <a:srgbClr val="C00000"/>
                </a:solidFill>
              </a:rPr>
              <a:t>1.5 GHz </a:t>
            </a:r>
            <a:r>
              <a:rPr lang="en-US" dirty="0"/>
              <a:t>to </a:t>
            </a:r>
            <a:r>
              <a:rPr lang="en-US" dirty="0">
                <a:solidFill>
                  <a:srgbClr val="3399FF"/>
                </a:solidFill>
              </a:rPr>
              <a:t>20 MHz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3399FF"/>
                </a:solidFill>
              </a:rPr>
              <a:t>Efficiency</a:t>
            </a:r>
          </a:p>
          <a:p>
            <a:r>
              <a:rPr lang="en-US" dirty="0"/>
              <a:t>Detection of ions</a:t>
            </a:r>
          </a:p>
          <a:p>
            <a:r>
              <a:rPr lang="en-US" dirty="0"/>
              <a:t>Use a bunched beam to reduce duty-cycle losses associated with using pulsed lasers</a:t>
            </a:r>
          </a:p>
          <a:p>
            <a:r>
              <a:rPr lang="en-US" dirty="0"/>
              <a:t>UHV region to minimize collisional ionization to minimize background</a:t>
            </a:r>
          </a:p>
          <a:p>
            <a:endParaRPr lang="en-US" dirty="0"/>
          </a:p>
        </p:txBody>
      </p:sp>
      <p:pic>
        <p:nvPicPr>
          <p:cNvPr id="10" name="Picture 9" descr="A graph of a frequency&#10;&#10;Description automatically generated">
            <a:extLst>
              <a:ext uri="{FF2B5EF4-FFF2-40B4-BE49-F238E27FC236}">
                <a16:creationId xmlns:a16="http://schemas.microsoft.com/office/drawing/2014/main" id="{C9F81E90-7ECF-52BC-C370-330B1D5D9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49" y="3502434"/>
            <a:ext cx="2085561" cy="16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1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99D677-700C-4FC2-C01C-E33B238F8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200" dirty="0"/>
              <a:t>Perpendicularly-Illuminated Laser Ion Source and Trap (PI-LIST)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918D82-2FD5-3E40-87E2-D1B22E148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FF94F-EC43-696E-AE33-D9187B238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42838"/>
            <a:ext cx="8812696" cy="5507162"/>
          </a:xfrm>
        </p:spPr>
        <p:txBody>
          <a:bodyPr/>
          <a:lstStyle/>
          <a:p>
            <a:r>
              <a:rPr lang="en-GB" dirty="0"/>
              <a:t>Significant isobaric contamination due to surface ionization for Lu, Tm, and Ho</a:t>
            </a:r>
          </a:p>
          <a:p>
            <a:pPr lvl="1"/>
            <a:r>
              <a:rPr lang="en-GB" dirty="0"/>
              <a:t>Challenging with CRIS technique</a:t>
            </a:r>
          </a:p>
          <a:p>
            <a:endParaRPr lang="en-GB" dirty="0"/>
          </a:p>
          <a:p>
            <a:r>
              <a:rPr lang="en-GB" dirty="0"/>
              <a:t>Develop and use the new </a:t>
            </a:r>
            <a:r>
              <a:rPr lang="en-GB" dirty="0">
                <a:solidFill>
                  <a:srgbClr val="3399FF"/>
                </a:solidFill>
              </a:rPr>
              <a:t>Perpendicularly-Illuminated Laser Ion Source and Trap </a:t>
            </a:r>
            <a:r>
              <a:rPr lang="en-GB" dirty="0"/>
              <a:t>(PI-LIST)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3399FF"/>
                </a:solidFill>
              </a:rPr>
              <a:t>Efficiency</a:t>
            </a:r>
          </a:p>
          <a:p>
            <a:r>
              <a:rPr lang="en-GB" dirty="0"/>
              <a:t>High efficiency due to studying the isotopes at the point of creation (in the target-ion source)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rgbClr val="3399FF"/>
                </a:solidFill>
              </a:rPr>
              <a:t>Sensitivity</a:t>
            </a:r>
          </a:p>
          <a:p>
            <a:r>
              <a:rPr lang="en-GB" dirty="0"/>
              <a:t>Resolution significantly </a:t>
            </a:r>
            <a:r>
              <a:rPr lang="en-GB" dirty="0">
                <a:solidFill>
                  <a:srgbClr val="3399FF"/>
                </a:solidFill>
              </a:rPr>
              <a:t>increased</a:t>
            </a:r>
            <a:r>
              <a:rPr lang="en-GB" dirty="0"/>
              <a:t> due to ionising the atoms in a </a:t>
            </a:r>
          </a:p>
          <a:p>
            <a:pPr marL="0" indent="0">
              <a:buNone/>
            </a:pPr>
            <a:r>
              <a:rPr lang="en-GB" dirty="0">
                <a:solidFill>
                  <a:srgbClr val="3399FF"/>
                </a:solidFill>
              </a:rPr>
              <a:t>	perpendicular</a:t>
            </a:r>
            <a:r>
              <a:rPr lang="en-GB" dirty="0"/>
              <a:t> geometry – From </a:t>
            </a:r>
            <a:r>
              <a:rPr lang="en-GB" dirty="0">
                <a:solidFill>
                  <a:srgbClr val="C00000"/>
                </a:solidFill>
              </a:rPr>
              <a:t>1.5 GHz </a:t>
            </a:r>
            <a:r>
              <a:rPr lang="en-GB" dirty="0"/>
              <a:t>to </a:t>
            </a:r>
            <a:r>
              <a:rPr lang="en-GB" dirty="0">
                <a:solidFill>
                  <a:srgbClr val="3399FF"/>
                </a:solidFill>
              </a:rPr>
              <a:t>200 MHz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435A9-A5C1-4272-398C-39A356C4D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79" y="1928917"/>
            <a:ext cx="3695700" cy="2364740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">
            <a:extLst>
              <a:ext uri="{FF2B5EF4-FFF2-40B4-BE49-F238E27FC236}">
                <a16:creationId xmlns:a16="http://schemas.microsoft.com/office/drawing/2014/main" id="{C75D78A9-D4E4-3C69-09A8-7F87A997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281" y="2009857"/>
            <a:ext cx="3054209" cy="21996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98DEE-6F86-9870-DC0F-9CC13300F1A7}"/>
              </a:ext>
            </a:extLst>
          </p:cNvPr>
          <p:cNvSpPr txBox="1"/>
          <p:nvPr/>
        </p:nvSpPr>
        <p:spPr>
          <a:xfrm>
            <a:off x="960579" y="4328399"/>
            <a:ext cx="31638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7030A0"/>
                </a:solidFill>
                <a:latin typeface="Lucida Bright" panose="02040602050505020304" pitchFamily="18" charset="77"/>
              </a:rPr>
              <a:t>T. Kron et al. PRC 102 (2020)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F0282B-F6CB-3625-E8AE-BC436F9EB4EC}"/>
              </a:ext>
            </a:extLst>
          </p:cNvPr>
          <p:cNvSpPr txBox="1"/>
          <p:nvPr/>
        </p:nvSpPr>
        <p:spPr>
          <a:xfrm>
            <a:off x="5598366" y="4238476"/>
            <a:ext cx="2566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7030A0"/>
                </a:solidFill>
                <a:latin typeface="Lucida Bright" panose="02040602050505020304" pitchFamily="18" charset="77"/>
              </a:rPr>
              <a:t>R. </a:t>
            </a:r>
            <a:r>
              <a:rPr lang="en-GB" sz="10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Heinke</a:t>
            </a:r>
            <a:r>
              <a:rPr lang="en-GB" sz="1000" dirty="0">
                <a:solidFill>
                  <a:srgbClr val="7030A0"/>
                </a:solidFill>
                <a:latin typeface="Lucida Bright" panose="02040602050505020304" pitchFamily="18" charset="77"/>
              </a:rPr>
              <a:t> et al. NIM B 541 8-12 (2023)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239E2-D5F0-3999-26FE-95F087F7912E}"/>
              </a:ext>
            </a:extLst>
          </p:cNvPr>
          <p:cNvSpPr txBox="1"/>
          <p:nvPr/>
        </p:nvSpPr>
        <p:spPr>
          <a:xfrm>
            <a:off x="5675453" y="2375596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C00000"/>
                </a:solidFill>
                <a:latin typeface="Lucida Bright" panose="02040602050505020304" pitchFamily="18" charset="77"/>
              </a:rPr>
              <a:t>1.5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9D3A6E-2DD3-1D0E-31B4-1AAE879A7A9D}"/>
              </a:ext>
            </a:extLst>
          </p:cNvPr>
          <p:cNvSpPr txBox="1"/>
          <p:nvPr/>
        </p:nvSpPr>
        <p:spPr>
          <a:xfrm>
            <a:off x="6028274" y="2985667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200 MHz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B087868-790E-B883-D83F-9C5EC7A0B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61" r="4637" b="50504"/>
          <a:stretch/>
        </p:blipFill>
        <p:spPr>
          <a:xfrm>
            <a:off x="6772137" y="4914164"/>
            <a:ext cx="2371863" cy="15354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DBFF39-FFAD-9E86-06F3-CFA3182E69D5}"/>
              </a:ext>
            </a:extLst>
          </p:cNvPr>
          <p:cNvSpPr txBox="1"/>
          <p:nvPr/>
        </p:nvSpPr>
        <p:spPr>
          <a:xfrm>
            <a:off x="7629711" y="5318789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151</a:t>
            </a:r>
            <a:r>
              <a:rPr lang="en-GB" sz="1200" dirty="0">
                <a:latin typeface="Lucida Bright" panose="02040602050505020304" pitchFamily="18" charset="77"/>
              </a:rPr>
              <a:t>Lu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DF5BA1-F2DC-3FEF-5D37-AEE6DF02F9C8}"/>
              </a:ext>
            </a:extLst>
          </p:cNvPr>
          <p:cNvSpPr txBox="1"/>
          <p:nvPr/>
        </p:nvSpPr>
        <p:spPr>
          <a:xfrm>
            <a:off x="7248343" y="5525186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147</a:t>
            </a:r>
            <a:r>
              <a:rPr lang="en-GB" sz="1200" dirty="0">
                <a:latin typeface="Lucida Bright" panose="02040602050505020304" pitchFamily="18" charset="77"/>
              </a:rPr>
              <a:t>Tm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B1D8A1-F8BA-79B0-572B-26B881335D74}"/>
              </a:ext>
            </a:extLst>
          </p:cNvPr>
          <p:cNvSpPr txBox="1"/>
          <p:nvPr/>
        </p:nvSpPr>
        <p:spPr>
          <a:xfrm>
            <a:off x="6905280" y="5807057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141</a:t>
            </a:r>
            <a:r>
              <a:rPr lang="en-GB" sz="1200" dirty="0">
                <a:latin typeface="Lucida Bright" panose="02040602050505020304" pitchFamily="18" charset="77"/>
              </a:rPr>
              <a:t>Ho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CD86A7-A08C-BF63-0CF5-8E20B5866139}"/>
              </a:ext>
            </a:extLst>
          </p:cNvPr>
          <p:cNvSpPr/>
          <p:nvPr/>
        </p:nvSpPr>
        <p:spPr>
          <a:xfrm rot="20365615">
            <a:off x="6863728" y="5342397"/>
            <a:ext cx="1714816" cy="832505"/>
          </a:xfrm>
          <a:prstGeom prst="ellipse">
            <a:avLst/>
          </a:prstGeom>
          <a:noFill/>
          <a:ln w="38100">
            <a:solidFill>
              <a:srgbClr val="963F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0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49ABA-A425-F5D8-2633-22DB36C4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B40819-D1D7-4FB7-CA54-81A5A2954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2FFE8-4DA0-6E9F-894C-E51645201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Royal Society Research Fellow at the University of Manchester, UK</a:t>
            </a:r>
          </a:p>
          <a:p>
            <a:r>
              <a:rPr lang="en-GB" dirty="0"/>
              <a:t>Perform </a:t>
            </a:r>
            <a:r>
              <a:rPr lang="en-GB" dirty="0">
                <a:solidFill>
                  <a:srgbClr val="3399FF"/>
                </a:solidFill>
              </a:rPr>
              <a:t>laser spectroscopy at ISOLDE </a:t>
            </a:r>
            <a:r>
              <a:rPr lang="en-GB" dirty="0"/>
              <a:t>to measure fundamental properties of the nucleus</a:t>
            </a:r>
          </a:p>
          <a:p>
            <a:endParaRPr lang="en-GB" dirty="0"/>
          </a:p>
          <a:p>
            <a:r>
              <a:rPr lang="en-GB" dirty="0"/>
              <a:t>Started a new research programme – </a:t>
            </a:r>
            <a:r>
              <a:rPr lang="en-GB" dirty="0">
                <a:solidFill>
                  <a:srgbClr val="3399FF"/>
                </a:solidFill>
              </a:rPr>
              <a:t>ESPEN: Examining the Shape of Proton Emitting Nuclei</a:t>
            </a:r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3399FF"/>
                </a:solidFill>
              </a:rPr>
              <a:t>Contents of talk:</a:t>
            </a:r>
          </a:p>
          <a:p>
            <a:pPr lvl="1"/>
            <a:r>
              <a:rPr lang="en-GB" sz="1400" dirty="0"/>
              <a:t>Nuclear structure studies</a:t>
            </a:r>
          </a:p>
          <a:p>
            <a:pPr lvl="1"/>
            <a:r>
              <a:rPr lang="en-GB" sz="1400" dirty="0"/>
              <a:t>Laser spectroscopy at ISOLDE</a:t>
            </a:r>
          </a:p>
          <a:p>
            <a:pPr lvl="2"/>
            <a:r>
              <a:rPr lang="en-GB" sz="1400" dirty="0"/>
              <a:t>Collinear laser spectroscopy</a:t>
            </a:r>
          </a:p>
          <a:p>
            <a:pPr lvl="2"/>
            <a:r>
              <a:rPr lang="en-GB" sz="1400" dirty="0"/>
              <a:t>In-source laser spectroscopy</a:t>
            </a:r>
          </a:p>
          <a:p>
            <a:pPr lvl="1"/>
            <a:r>
              <a:rPr lang="en-GB" sz="1400" dirty="0"/>
              <a:t>Recent highlights</a:t>
            </a:r>
          </a:p>
          <a:p>
            <a:pPr lvl="1"/>
            <a:r>
              <a:rPr lang="en-GB" sz="1400" dirty="0"/>
              <a:t>Future plans</a:t>
            </a:r>
          </a:p>
          <a:p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522DE-22DA-AC65-E8E6-A57B31310B4E}"/>
              </a:ext>
            </a:extLst>
          </p:cNvPr>
          <p:cNvSpPr/>
          <p:nvPr/>
        </p:nvSpPr>
        <p:spPr>
          <a:xfrm rot="4014623" flipV="1">
            <a:off x="4422855" y="5518685"/>
            <a:ext cx="720000" cy="72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A9291-2088-4FD9-51FE-D65B85EEA6C0}"/>
              </a:ext>
            </a:extLst>
          </p:cNvPr>
          <p:cNvSpPr/>
          <p:nvPr/>
        </p:nvSpPr>
        <p:spPr>
          <a:xfrm rot="17585377" flipH="1" flipV="1">
            <a:off x="7161081" y="5514126"/>
            <a:ext cx="720000" cy="720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pic>
        <p:nvPicPr>
          <p:cNvPr id="7" name="Picture 6" descr="uk_YORK_logo.gif">
            <a:extLst>
              <a:ext uri="{FF2B5EF4-FFF2-40B4-BE49-F238E27FC236}">
                <a16:creationId xmlns:a16="http://schemas.microsoft.com/office/drawing/2014/main" id="{F1072C73-E5B6-B00F-0491-763CB1223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89" y="4714032"/>
            <a:ext cx="1016243" cy="338748"/>
          </a:xfrm>
          <a:prstGeom prst="rect">
            <a:avLst/>
          </a:prstGeom>
        </p:spPr>
      </p:pic>
      <p:pic>
        <p:nvPicPr>
          <p:cNvPr id="8" name="Picture 7" descr="A purple rectangular sign with yellow text&#10;&#10;Description automatically generated">
            <a:extLst>
              <a:ext uri="{FF2B5EF4-FFF2-40B4-BE49-F238E27FC236}">
                <a16:creationId xmlns:a16="http://schemas.microsoft.com/office/drawing/2014/main" id="{9046162F-EEC3-B427-1A11-1E1511FEC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15296" r="16302" b="18562"/>
          <a:stretch/>
        </p:blipFill>
        <p:spPr>
          <a:xfrm>
            <a:off x="1351316" y="4646144"/>
            <a:ext cx="993499" cy="443757"/>
          </a:xfrm>
          <a:prstGeom prst="rect">
            <a:avLst/>
          </a:prstGeom>
        </p:spPr>
      </p:pic>
      <p:pic>
        <p:nvPicPr>
          <p:cNvPr id="9" name="Picture 8" descr="KULeuven-logo-2012.png">
            <a:extLst>
              <a:ext uri="{FF2B5EF4-FFF2-40B4-BE49-F238E27FC236}">
                <a16:creationId xmlns:a16="http://schemas.microsoft.com/office/drawing/2014/main" id="{068117B8-89B2-C139-4073-6C70994A8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84" y="5871477"/>
            <a:ext cx="924571" cy="330104"/>
          </a:xfrm>
          <a:prstGeom prst="rect">
            <a:avLst/>
          </a:prstGeom>
        </p:spPr>
      </p:pic>
      <p:pic>
        <p:nvPicPr>
          <p:cNvPr id="10" name="Picture 9" descr="CERN-logo.jpg">
            <a:extLst>
              <a:ext uri="{FF2B5EF4-FFF2-40B4-BE49-F238E27FC236}">
                <a16:creationId xmlns:a16="http://schemas.microsoft.com/office/drawing/2014/main" id="{8E951355-D58F-B90B-6EED-631AC725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15" y="4601805"/>
            <a:ext cx="444496" cy="443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E03-2466-9874-F45B-2DF56D009389}"/>
              </a:ext>
            </a:extLst>
          </p:cNvPr>
          <p:cNvSpPr txBox="1"/>
          <p:nvPr/>
        </p:nvSpPr>
        <p:spPr>
          <a:xfrm>
            <a:off x="5842226" y="6082406"/>
            <a:ext cx="1858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Career break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E49D7D78-5892-0D9D-7D55-ED2154BF112A}"/>
              </a:ext>
            </a:extLst>
          </p:cNvPr>
          <p:cNvSpPr/>
          <p:nvPr/>
        </p:nvSpPr>
        <p:spPr>
          <a:xfrm>
            <a:off x="7632330" y="5123782"/>
            <a:ext cx="1279670" cy="237600"/>
          </a:xfrm>
          <a:prstGeom prst="rightArrow">
            <a:avLst>
              <a:gd name="adj1" fmla="val 31297"/>
              <a:gd name="adj2" fmla="val 94066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2D457-E95C-4FF5-9109-C47BECEF95CE}"/>
              </a:ext>
            </a:extLst>
          </p:cNvPr>
          <p:cNvSpPr txBox="1"/>
          <p:nvPr/>
        </p:nvSpPr>
        <p:spPr>
          <a:xfrm>
            <a:off x="222393" y="4370487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Lucida Bright" panose="02040602050505020304" pitchFamily="18" charset="77"/>
              </a:rPr>
              <a:t>MPhys</a:t>
            </a:r>
            <a:endParaRPr lang="en-GB" sz="1200" dirty="0">
              <a:latin typeface="Lucida Bright" panose="02040602050505020304" pitchFamily="18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B7B500-2553-B2BD-04EC-51AF9A6A2AAD}"/>
              </a:ext>
            </a:extLst>
          </p:cNvPr>
          <p:cNvSpPr txBox="1"/>
          <p:nvPr/>
        </p:nvSpPr>
        <p:spPr>
          <a:xfrm>
            <a:off x="1331664" y="4376378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PhD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F8844B-8E50-8CCA-40FD-EBA6D628521D}"/>
              </a:ext>
            </a:extLst>
          </p:cNvPr>
          <p:cNvSpPr txBox="1"/>
          <p:nvPr/>
        </p:nvSpPr>
        <p:spPr>
          <a:xfrm>
            <a:off x="2287161" y="5596888"/>
            <a:ext cx="1665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Marie Curie Fellow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5B1F8D-7FCA-7CBF-A7E9-829A72D3B778}"/>
              </a:ext>
            </a:extLst>
          </p:cNvPr>
          <p:cNvSpPr txBox="1"/>
          <p:nvPr/>
        </p:nvSpPr>
        <p:spPr>
          <a:xfrm>
            <a:off x="4027695" y="4603709"/>
            <a:ext cx="110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Research Fellow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8B4866-5627-62ED-F445-BD21FA9C3741}"/>
              </a:ext>
            </a:extLst>
          </p:cNvPr>
          <p:cNvSpPr txBox="1"/>
          <p:nvPr/>
        </p:nvSpPr>
        <p:spPr>
          <a:xfrm>
            <a:off x="4372140" y="6022454"/>
            <a:ext cx="185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Trainee Patent Attorney</a:t>
            </a:r>
          </a:p>
        </p:txBody>
      </p:sp>
      <p:pic>
        <p:nvPicPr>
          <p:cNvPr id="18" name="Picture 17" descr="A purple rectangular sign with yellow text&#10;&#10;Description automatically generated">
            <a:extLst>
              <a:ext uri="{FF2B5EF4-FFF2-40B4-BE49-F238E27FC236}">
                <a16:creationId xmlns:a16="http://schemas.microsoft.com/office/drawing/2014/main" id="{A33F2C3C-BB77-4D69-1EE2-E6275FF330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15296" r="16302" b="18562"/>
          <a:stretch/>
        </p:blipFill>
        <p:spPr>
          <a:xfrm>
            <a:off x="7506235" y="4656560"/>
            <a:ext cx="993499" cy="4437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729213-A9AE-00E4-F0E3-1BC5DE904AB4}"/>
              </a:ext>
            </a:extLst>
          </p:cNvPr>
          <p:cNvSpPr txBox="1"/>
          <p:nvPr/>
        </p:nvSpPr>
        <p:spPr>
          <a:xfrm>
            <a:off x="6955021" y="4366104"/>
            <a:ext cx="21889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Research Fellow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FE7590-DF10-77FF-2439-6FF6543A0D3F}"/>
              </a:ext>
            </a:extLst>
          </p:cNvPr>
          <p:cNvSpPr/>
          <p:nvPr/>
        </p:nvSpPr>
        <p:spPr>
          <a:xfrm>
            <a:off x="430802" y="5209748"/>
            <a:ext cx="4239872" cy="606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9E26612-F407-26AA-F5AC-6168BE0C7E5E}"/>
              </a:ext>
            </a:extLst>
          </p:cNvPr>
          <p:cNvSpPr/>
          <p:nvPr/>
        </p:nvSpPr>
        <p:spPr>
          <a:xfrm>
            <a:off x="726026" y="5129850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C908A40-2D82-DD66-6E87-B78FA827577C}"/>
              </a:ext>
            </a:extLst>
          </p:cNvPr>
          <p:cNvSpPr/>
          <p:nvPr/>
        </p:nvSpPr>
        <p:spPr>
          <a:xfrm>
            <a:off x="1715545" y="5129850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00D9AFE-CF31-7D7F-1EE6-38D08DD1D348}"/>
              </a:ext>
            </a:extLst>
          </p:cNvPr>
          <p:cNvSpPr/>
          <p:nvPr/>
        </p:nvSpPr>
        <p:spPr>
          <a:xfrm>
            <a:off x="2999040" y="5129850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C08BFC-4206-6ACB-F47C-5E128D8222F9}"/>
              </a:ext>
            </a:extLst>
          </p:cNvPr>
          <p:cNvSpPr/>
          <p:nvPr/>
        </p:nvSpPr>
        <p:spPr>
          <a:xfrm>
            <a:off x="4237438" y="5129850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55DCED-51CF-43F9-9F8E-E1F3CB82DEC8}"/>
              </a:ext>
            </a:extLst>
          </p:cNvPr>
          <p:cNvSpPr/>
          <p:nvPr/>
        </p:nvSpPr>
        <p:spPr>
          <a:xfrm>
            <a:off x="7963375" y="5123782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44F1C8-89C5-3F7C-9E32-5119DDE833F8}"/>
              </a:ext>
            </a:extLst>
          </p:cNvPr>
          <p:cNvSpPr/>
          <p:nvPr/>
        </p:nvSpPr>
        <p:spPr>
          <a:xfrm>
            <a:off x="4888455" y="5807383"/>
            <a:ext cx="2526525" cy="8802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43EF30-9CD5-1D95-D553-B4E695812357}"/>
              </a:ext>
            </a:extLst>
          </p:cNvPr>
          <p:cNvSpPr/>
          <p:nvPr/>
        </p:nvSpPr>
        <p:spPr>
          <a:xfrm>
            <a:off x="6152147" y="5764857"/>
            <a:ext cx="1213701" cy="250574"/>
          </a:xfrm>
          <a:prstGeom prst="rect">
            <a:avLst/>
          </a:prstGeom>
          <a:solidFill>
            <a:srgbClr val="FFFFFF">
              <a:alpha val="4823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72D5F7-7E50-AACD-FA7E-290C92085610}"/>
              </a:ext>
            </a:extLst>
          </p:cNvPr>
          <p:cNvSpPr/>
          <p:nvPr/>
        </p:nvSpPr>
        <p:spPr>
          <a:xfrm>
            <a:off x="5301331" y="5738700"/>
            <a:ext cx="235342" cy="2376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F1585-4933-2141-6E1E-33F6FC4DA3E2}"/>
              </a:ext>
            </a:extLst>
          </p:cNvPr>
          <p:cNvSpPr txBox="1"/>
          <p:nvPr/>
        </p:nvSpPr>
        <p:spPr>
          <a:xfrm>
            <a:off x="572905" y="5361382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5F85A6-C707-9E4F-D223-D65AF5789FEB}"/>
              </a:ext>
            </a:extLst>
          </p:cNvPr>
          <p:cNvSpPr txBox="1"/>
          <p:nvPr/>
        </p:nvSpPr>
        <p:spPr>
          <a:xfrm>
            <a:off x="1558526" y="5385367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2013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2C625E-D098-83C4-40B4-D9310401BAE9}"/>
              </a:ext>
            </a:extLst>
          </p:cNvPr>
          <p:cNvSpPr txBox="1"/>
          <p:nvPr/>
        </p:nvSpPr>
        <p:spPr>
          <a:xfrm>
            <a:off x="2850763" y="5362019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2014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9ABD94-73F3-3F57-8154-61A5437DF624}"/>
              </a:ext>
            </a:extLst>
          </p:cNvPr>
          <p:cNvSpPr txBox="1"/>
          <p:nvPr/>
        </p:nvSpPr>
        <p:spPr>
          <a:xfrm>
            <a:off x="4060296" y="5378310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7CE4B0-F77D-CF60-3B37-B1931BD3A3A1}"/>
              </a:ext>
            </a:extLst>
          </p:cNvPr>
          <p:cNvSpPr txBox="1"/>
          <p:nvPr/>
        </p:nvSpPr>
        <p:spPr>
          <a:xfrm>
            <a:off x="5127872" y="5470217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A26996-1009-83FA-5E8C-E51A51E21EE6}"/>
              </a:ext>
            </a:extLst>
          </p:cNvPr>
          <p:cNvSpPr txBox="1"/>
          <p:nvPr/>
        </p:nvSpPr>
        <p:spPr>
          <a:xfrm>
            <a:off x="6333126" y="5447247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5175DA-4951-8423-B26F-BDC2AFBF256D}"/>
              </a:ext>
            </a:extLst>
          </p:cNvPr>
          <p:cNvSpPr txBox="1"/>
          <p:nvPr/>
        </p:nvSpPr>
        <p:spPr>
          <a:xfrm>
            <a:off x="7802764" y="5385588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  <a:latin typeface="Lucida Bright" panose="02040602050505020304" pitchFamily="18" charset="77"/>
              </a:rPr>
              <a:t>2022</a:t>
            </a:r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71B398FF-923F-F9D4-8E65-3511CEE78C9C}"/>
              </a:ext>
            </a:extLst>
          </p:cNvPr>
          <p:cNvSpPr/>
          <p:nvPr/>
        </p:nvSpPr>
        <p:spPr>
          <a:xfrm>
            <a:off x="6026817" y="5627383"/>
            <a:ext cx="360000" cy="360000"/>
          </a:xfrm>
          <a:prstGeom prst="star5">
            <a:avLst/>
          </a:prstGeom>
          <a:solidFill>
            <a:srgbClr val="33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sp>
        <p:nvSpPr>
          <p:cNvPr id="37" name="5-point Star 36">
            <a:extLst>
              <a:ext uri="{FF2B5EF4-FFF2-40B4-BE49-F238E27FC236}">
                <a16:creationId xmlns:a16="http://schemas.microsoft.com/office/drawing/2014/main" id="{B9D6F2F3-FA63-9097-EDC3-6E5853177FAB}"/>
              </a:ext>
            </a:extLst>
          </p:cNvPr>
          <p:cNvSpPr/>
          <p:nvPr/>
        </p:nvSpPr>
        <p:spPr>
          <a:xfrm>
            <a:off x="6722767" y="5636000"/>
            <a:ext cx="360000" cy="360000"/>
          </a:xfrm>
          <a:prstGeom prst="star5">
            <a:avLst/>
          </a:prstGeom>
          <a:solidFill>
            <a:srgbClr val="3399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>
              <a:latin typeface="Lucida Bright" panose="02040602050505020304" pitchFamily="18" charset="77"/>
            </a:endParaRPr>
          </a:p>
        </p:txBody>
      </p:sp>
      <p:pic>
        <p:nvPicPr>
          <p:cNvPr id="38" name="Picture 37" descr="A book cover with text and images&#10;&#10;Description automatically generated">
            <a:extLst>
              <a:ext uri="{FF2B5EF4-FFF2-40B4-BE49-F238E27FC236}">
                <a16:creationId xmlns:a16="http://schemas.microsoft.com/office/drawing/2014/main" id="{0097AE51-77FF-E6AC-1148-70ADDF89C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947" y="4571564"/>
            <a:ext cx="833965" cy="83396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54D0F28-8BEC-91FB-6E13-70FE8BF5BE3C}"/>
              </a:ext>
            </a:extLst>
          </p:cNvPr>
          <p:cNvGrpSpPr/>
          <p:nvPr/>
        </p:nvGrpSpPr>
        <p:grpSpPr>
          <a:xfrm>
            <a:off x="5419002" y="1692728"/>
            <a:ext cx="3799917" cy="2539561"/>
            <a:chOff x="6166650" y="1256408"/>
            <a:chExt cx="3799917" cy="2539561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D37A1DDD-1579-449C-A798-3A2856303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51694" y="1959448"/>
              <a:ext cx="471328" cy="46888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0CE68EC-B312-96AE-8665-5059B02AC28D}"/>
                </a:ext>
              </a:extLst>
            </p:cNvPr>
            <p:cNvSpPr txBox="1"/>
            <p:nvPr/>
          </p:nvSpPr>
          <p:spPr>
            <a:xfrm>
              <a:off x="6996335" y="2397557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81A67F8-6765-569E-86CA-797444AF4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0507" y="2754921"/>
              <a:ext cx="314259" cy="138158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053CDB3-A8D8-1FB7-892F-D9FED1660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561" y="2713892"/>
              <a:ext cx="1062284" cy="949652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26D6914-EB13-1798-2D3D-12C6121659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9227" y="2606835"/>
              <a:ext cx="496164" cy="282616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B1D714-2D3E-24B0-7903-A54AF7D686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7448" y="2594390"/>
              <a:ext cx="0" cy="879296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7470C9-F1A9-43A8-C0FE-452E4C137637}"/>
                </a:ext>
              </a:extLst>
            </p:cNvPr>
            <p:cNvSpPr txBox="1"/>
            <p:nvPr/>
          </p:nvSpPr>
          <p:spPr>
            <a:xfrm>
              <a:off x="6995062" y="3319797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pic>
          <p:nvPicPr>
            <p:cNvPr id="47" name="Graphic 19">
              <a:extLst>
                <a:ext uri="{FF2B5EF4-FFF2-40B4-BE49-F238E27FC236}">
                  <a16:creationId xmlns:a16="http://schemas.microsoft.com/office/drawing/2014/main" id="{8EC933FB-9D1E-836E-62B6-890D2162D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257990" y="3268733"/>
              <a:ext cx="607078" cy="527236"/>
            </a:xfrm>
            <a:prstGeom prst="rect">
              <a:avLst/>
            </a:prstGeom>
          </p:spPr>
        </p:pic>
        <p:pic>
          <p:nvPicPr>
            <p:cNvPr id="48" name="Graphic 19">
              <a:extLst>
                <a:ext uri="{FF2B5EF4-FFF2-40B4-BE49-F238E27FC236}">
                  <a16:creationId xmlns:a16="http://schemas.microsoft.com/office/drawing/2014/main" id="{7C53854A-0E69-9290-6730-819F72E4A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66650" y="2321779"/>
              <a:ext cx="793694" cy="51809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946A69-CC38-4BC9-DEFB-5F951432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70358" y="1256408"/>
              <a:ext cx="2296209" cy="153429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CB40B8-2960-4354-B071-B990ED6FF996}"/>
                </a:ext>
              </a:extLst>
            </p:cNvPr>
            <p:cNvSpPr txBox="1"/>
            <p:nvPr/>
          </p:nvSpPr>
          <p:spPr>
            <a:xfrm>
              <a:off x="8058037" y="2428335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9114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E057-72CC-31F2-D227-AA25C527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 in laser spectroscopy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0C0E5-29D5-E6D0-5CDD-E9CFF878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7C23E-8711-6642-0771-29F6CDA1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" y="842838"/>
            <a:ext cx="4132661" cy="516934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399FF"/>
                </a:solidFill>
              </a:rPr>
              <a:t>1.  In-source laser spectroscopy:</a:t>
            </a:r>
          </a:p>
          <a:p>
            <a:r>
              <a:rPr lang="en-GB" dirty="0"/>
              <a:t>Shine laser light directly into the target-ion source</a:t>
            </a:r>
          </a:p>
          <a:p>
            <a:r>
              <a:rPr lang="en-GB" dirty="0"/>
              <a:t>Probe max. number of atoms</a:t>
            </a:r>
          </a:p>
          <a:p>
            <a:r>
              <a:rPr lang="en-GB" dirty="0"/>
              <a:t>High temperature of source causes broadening of linewidths</a:t>
            </a:r>
          </a:p>
          <a:p>
            <a:r>
              <a:rPr lang="en-GB" dirty="0"/>
              <a:t>Low resolution: 1.5 – 3 GHz</a:t>
            </a:r>
          </a:p>
          <a:p>
            <a:r>
              <a:rPr lang="en-GB" dirty="0"/>
              <a:t>Measure &gt; 0.01 ions/s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3399FF"/>
                </a:solidFill>
              </a:rPr>
              <a:t>‘Low’ resolution </a:t>
            </a:r>
            <a:r>
              <a:rPr lang="en-GB" dirty="0"/>
              <a:t>allows us to measure:</a:t>
            </a:r>
          </a:p>
          <a:p>
            <a:r>
              <a:rPr lang="en-GB" dirty="0"/>
              <a:t>Hyperfine A factor → </a:t>
            </a:r>
            <a:r>
              <a:rPr lang="en-GB" dirty="0">
                <a:solidFill>
                  <a:srgbClr val="3399FF"/>
                </a:solidFill>
              </a:rPr>
              <a:t>magnetic moments</a:t>
            </a:r>
          </a:p>
          <a:p>
            <a:r>
              <a:rPr lang="en-GB" dirty="0"/>
              <a:t>Isotope shift → </a:t>
            </a:r>
            <a:r>
              <a:rPr lang="en-GB" dirty="0">
                <a:solidFill>
                  <a:srgbClr val="3399FF"/>
                </a:solidFill>
              </a:rPr>
              <a:t>charge radii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91D1D-0394-893B-EACC-FDAE4355D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2" t="9603" r="7899"/>
          <a:stretch/>
        </p:blipFill>
        <p:spPr>
          <a:xfrm>
            <a:off x="4572000" y="1799296"/>
            <a:ext cx="4572000" cy="367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8211A-751D-D1CD-DF0A-03AECF44991C}"/>
              </a:ext>
            </a:extLst>
          </p:cNvPr>
          <p:cNvSpPr txBox="1"/>
          <p:nvPr/>
        </p:nvSpPr>
        <p:spPr>
          <a:xfrm>
            <a:off x="3874103" y="1974135"/>
            <a:ext cx="107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Increasing resolution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E563213-C1E0-FD36-5625-691D2C0E5880}"/>
              </a:ext>
            </a:extLst>
          </p:cNvPr>
          <p:cNvSpPr/>
          <p:nvPr/>
        </p:nvSpPr>
        <p:spPr>
          <a:xfrm>
            <a:off x="4414332" y="2413224"/>
            <a:ext cx="157668" cy="2581905"/>
          </a:xfrm>
          <a:prstGeom prst="downArrow">
            <a:avLst>
              <a:gd name="adj1" fmla="val 50000"/>
              <a:gd name="adj2" fmla="val 104576"/>
            </a:avLst>
          </a:prstGeom>
          <a:gradFill>
            <a:gsLst>
              <a:gs pos="0">
                <a:srgbClr val="3399FF"/>
              </a:gs>
              <a:gs pos="51000">
                <a:srgbClr val="963FD8"/>
              </a:gs>
              <a:gs pos="100000">
                <a:srgbClr val="C00000"/>
              </a:gs>
            </a:gsLst>
            <a:lin ang="5400000" scaled="1"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120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E057-72CC-31F2-D227-AA25C527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 in laser spectroscopy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0C0E5-29D5-E6D0-5CDD-E9CFF878C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7C23E-8711-6642-0771-29F6CDA1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" y="842838"/>
            <a:ext cx="4132661" cy="516934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C00000"/>
                </a:solidFill>
              </a:rPr>
              <a:t>2.  Collinear laser spectroscopy</a:t>
            </a:r>
          </a:p>
          <a:p>
            <a:r>
              <a:rPr lang="en-GB" dirty="0"/>
              <a:t>Laser light shone collinearly with atom beam</a:t>
            </a:r>
          </a:p>
          <a:p>
            <a:r>
              <a:rPr lang="en-GB" dirty="0"/>
              <a:t>Reduces thermal broadening to below natural linewidth</a:t>
            </a:r>
          </a:p>
          <a:p>
            <a:r>
              <a:rPr lang="en-GB" dirty="0"/>
              <a:t>High resolution: 20 – 100 MHz</a:t>
            </a:r>
          </a:p>
          <a:p>
            <a:r>
              <a:rPr lang="en-GB" dirty="0"/>
              <a:t>Measure: &gt; 20 ions/s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‘High’ resolution</a:t>
            </a:r>
            <a:r>
              <a:rPr lang="en-GB" dirty="0"/>
              <a:t> allows us to measure:</a:t>
            </a:r>
          </a:p>
          <a:p>
            <a:r>
              <a:rPr lang="en-GB" dirty="0"/>
              <a:t>Hyperfine B factor → </a:t>
            </a:r>
            <a:r>
              <a:rPr lang="en-GB" dirty="0">
                <a:solidFill>
                  <a:srgbClr val="C00000"/>
                </a:solidFill>
              </a:rPr>
              <a:t>quadrupole moments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91D1D-0394-893B-EACC-FDAE4355D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2" t="9603" r="7899"/>
          <a:stretch/>
        </p:blipFill>
        <p:spPr>
          <a:xfrm>
            <a:off x="4572000" y="1799296"/>
            <a:ext cx="4572000" cy="367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8211A-751D-D1CD-DF0A-03AECF44991C}"/>
              </a:ext>
            </a:extLst>
          </p:cNvPr>
          <p:cNvSpPr txBox="1"/>
          <p:nvPr/>
        </p:nvSpPr>
        <p:spPr>
          <a:xfrm>
            <a:off x="3874103" y="1974135"/>
            <a:ext cx="107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ucida Bright" panose="02040602050505020304" pitchFamily="18" charset="77"/>
              </a:rPr>
              <a:t>Increasing resolution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E563213-C1E0-FD36-5625-691D2C0E5880}"/>
              </a:ext>
            </a:extLst>
          </p:cNvPr>
          <p:cNvSpPr/>
          <p:nvPr/>
        </p:nvSpPr>
        <p:spPr>
          <a:xfrm>
            <a:off x="4414332" y="2413224"/>
            <a:ext cx="157668" cy="2581905"/>
          </a:xfrm>
          <a:prstGeom prst="downArrow">
            <a:avLst>
              <a:gd name="adj1" fmla="val 50000"/>
              <a:gd name="adj2" fmla="val 104576"/>
            </a:avLst>
          </a:prstGeom>
          <a:gradFill>
            <a:gsLst>
              <a:gs pos="0">
                <a:srgbClr val="3399FF"/>
              </a:gs>
              <a:gs pos="51000">
                <a:srgbClr val="963FD8"/>
              </a:gs>
              <a:gs pos="100000">
                <a:srgbClr val="C00000"/>
              </a:gs>
            </a:gsLst>
            <a:lin ang="5400000" scaled="1"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58C9F-9B60-AF80-E727-B0EE550F961E}"/>
              </a:ext>
            </a:extLst>
          </p:cNvPr>
          <p:cNvSpPr txBox="1"/>
          <p:nvPr/>
        </p:nvSpPr>
        <p:spPr>
          <a:xfrm>
            <a:off x="165651" y="4499172"/>
            <a:ext cx="3592432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963FD8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</a:rPr>
              <a:t>3.  Perpendicular illumination (PI-LIST)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</a:rPr>
              <a:t>Shine laser light perpendicularly to the atoms in the target-ion source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</a:rPr>
              <a:t>Probe reduced ensemble of atoms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</a:rPr>
              <a:t>Resolution: 150 – 200 MHz</a:t>
            </a:r>
          </a:p>
        </p:txBody>
      </p:sp>
    </p:spTree>
    <p:extLst>
      <p:ext uri="{BB962C8B-B14F-4D97-AF65-F5344CB8AC3E}">
        <p14:creationId xmlns:p14="http://schemas.microsoft.com/office/powerpoint/2010/main" val="303734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17C6-9FEE-12B3-E629-7742C26B6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Laser-assisted decay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2E5D7-8EBD-3F25-FF1F-8F75D3B44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BA0C0-73C3-3682-CD69-F72000CB2F5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Different nuclear states have different hyperfine structures</a:t>
            </a:r>
          </a:p>
          <a:p>
            <a:pPr lvl="1"/>
            <a:r>
              <a:rPr lang="en-GB" dirty="0">
                <a:solidFill>
                  <a:srgbClr val="3399FF"/>
                </a:solidFill>
              </a:rPr>
              <a:t>Selectively ionize </a:t>
            </a:r>
            <a:r>
              <a:rPr lang="en-GB" dirty="0"/>
              <a:t>the nuclear state of interest for decay spectroscopy on </a:t>
            </a:r>
            <a:r>
              <a:rPr lang="en-GB" dirty="0">
                <a:solidFill>
                  <a:srgbClr val="3399FF"/>
                </a:solidFill>
              </a:rPr>
              <a:t>pure beams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Perform </a:t>
            </a:r>
            <a:r>
              <a:rPr lang="en-GB" dirty="0">
                <a:solidFill>
                  <a:srgbClr val="3399FF"/>
                </a:solidFill>
              </a:rPr>
              <a:t>laser-assisted decay spectroscopy </a:t>
            </a:r>
            <a:r>
              <a:rPr lang="en-GB" dirty="0"/>
              <a:t>on neutron-deficient Lu isotopes</a:t>
            </a:r>
          </a:p>
          <a:p>
            <a:pPr lvl="1"/>
            <a:r>
              <a:rPr lang="en-GB" dirty="0"/>
              <a:t>ISOLDE Decay Station (IDS)</a:t>
            </a:r>
          </a:p>
          <a:p>
            <a:pPr lvl="1"/>
            <a:r>
              <a:rPr lang="en-GB" dirty="0"/>
              <a:t>Understand level structure and alpha decay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Possibility to perform </a:t>
            </a:r>
            <a:r>
              <a:rPr lang="en-GB" dirty="0">
                <a:solidFill>
                  <a:srgbClr val="3399FF"/>
                </a:solidFill>
              </a:rPr>
              <a:t>laser-assisted proton decay spectroscopy</a:t>
            </a:r>
          </a:p>
          <a:p>
            <a:pPr lvl="1"/>
            <a:r>
              <a:rPr lang="en-GB" dirty="0"/>
              <a:t>Construct a new </a:t>
            </a:r>
            <a:r>
              <a:rPr lang="en-GB" dirty="0">
                <a:solidFill>
                  <a:srgbClr val="3399FF"/>
                </a:solidFill>
              </a:rPr>
              <a:t>Proton Decay Spectroscopy Station (pDSS)</a:t>
            </a:r>
            <a:endParaRPr lang="en-GB" dirty="0"/>
          </a:p>
          <a:p>
            <a:endParaRPr lang="en-GB" baseline="30000" dirty="0"/>
          </a:p>
          <a:p>
            <a:r>
              <a:rPr lang="en-GB" dirty="0"/>
              <a:t>If yields are favourable, use to study:</a:t>
            </a:r>
          </a:p>
          <a:p>
            <a:pPr lvl="1"/>
            <a:r>
              <a:rPr lang="en-GB" baseline="30000" dirty="0"/>
              <a:t>105</a:t>
            </a:r>
            <a:r>
              <a:rPr lang="en-GB" dirty="0"/>
              <a:t>Sb, </a:t>
            </a:r>
            <a:r>
              <a:rPr lang="en-GB" baseline="30000" dirty="0"/>
              <a:t>114,115</a:t>
            </a:r>
            <a:r>
              <a:rPr lang="en-GB" dirty="0"/>
              <a:t>Cs and </a:t>
            </a:r>
            <a:r>
              <a:rPr lang="en-GB" baseline="30000" dirty="0"/>
              <a:t>110</a:t>
            </a:r>
            <a:r>
              <a:rPr lang="en-GB" dirty="0"/>
              <a:t>I at </a:t>
            </a:r>
            <a:r>
              <a:rPr lang="en-GB" dirty="0">
                <a:solidFill>
                  <a:srgbClr val="3399FF"/>
                </a:solidFill>
              </a:rPr>
              <a:t>ISOLDE</a:t>
            </a:r>
          </a:p>
          <a:p>
            <a:pPr lvl="1"/>
            <a:r>
              <a:rPr lang="en-GB" baseline="30000" dirty="0"/>
              <a:t>151</a:t>
            </a:r>
            <a:r>
              <a:rPr lang="en-GB" dirty="0"/>
              <a:t>Lu and </a:t>
            </a:r>
            <a:r>
              <a:rPr lang="en-GB" baseline="30000" dirty="0"/>
              <a:t>146,147</a:t>
            </a:r>
            <a:r>
              <a:rPr lang="en-GB" dirty="0"/>
              <a:t>Tm at </a:t>
            </a:r>
            <a:r>
              <a:rPr lang="en-GB" dirty="0">
                <a:solidFill>
                  <a:srgbClr val="3399FF"/>
                </a:solidFill>
              </a:rPr>
              <a:t>ISOLDE</a:t>
            </a:r>
            <a:r>
              <a:rPr lang="en-GB" dirty="0"/>
              <a:t> and/or </a:t>
            </a:r>
            <a:r>
              <a:rPr lang="en-GB" dirty="0">
                <a:solidFill>
                  <a:srgbClr val="52B651"/>
                </a:solidFill>
              </a:rPr>
              <a:t>FRIB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Understanding of nuclear structure at proton drip line</a:t>
            </a:r>
          </a:p>
          <a:p>
            <a:pPr lvl="1"/>
            <a:r>
              <a:rPr lang="en-GB" dirty="0"/>
              <a:t>Laser spectroscopy provides electromagnetic moments and charge radii</a:t>
            </a:r>
          </a:p>
          <a:p>
            <a:pPr lvl="1"/>
            <a:r>
              <a:rPr lang="en-GB" dirty="0"/>
              <a:t>Decay spectroscopy provides lifetime, decay pathways and level ordering</a:t>
            </a:r>
          </a:p>
          <a:p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82F67B-C48C-F9A1-7340-17E99062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532" y="4053124"/>
            <a:ext cx="2012793" cy="189019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6C32462-EDB0-8788-27AA-CED0A96CB41A}"/>
              </a:ext>
            </a:extLst>
          </p:cNvPr>
          <p:cNvSpPr txBox="1"/>
          <p:nvPr/>
        </p:nvSpPr>
        <p:spPr>
          <a:xfrm>
            <a:off x="7235755" y="6032976"/>
            <a:ext cx="1540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K.M. Lynch et al., </a:t>
            </a:r>
          </a:p>
          <a:p>
            <a:pPr algn="ctr"/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PRX </a:t>
            </a:r>
            <a:r>
              <a:rPr lang="en-GB" sz="10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4</a:t>
            </a:r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 011055 (2014)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08576C-A541-C354-9A0F-D53482636BA4}"/>
              </a:ext>
            </a:extLst>
          </p:cNvPr>
          <p:cNvGrpSpPr/>
          <p:nvPr/>
        </p:nvGrpSpPr>
        <p:grpSpPr>
          <a:xfrm>
            <a:off x="6699179" y="2570013"/>
            <a:ext cx="2279169" cy="1733328"/>
            <a:chOff x="1611086" y="2781028"/>
            <a:chExt cx="2279169" cy="173332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AA202B-38D9-25F6-B901-0E785061E861}"/>
                </a:ext>
              </a:extLst>
            </p:cNvPr>
            <p:cNvCxnSpPr>
              <a:cxnSpLocks/>
            </p:cNvCxnSpPr>
            <p:nvPr/>
          </p:nvCxnSpPr>
          <p:spPr>
            <a:xfrm>
              <a:off x="1611086" y="4158343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A330D0-6D30-B6B7-4613-573BD3960D11}"/>
                </a:ext>
              </a:extLst>
            </p:cNvPr>
            <p:cNvCxnSpPr>
              <a:cxnSpLocks/>
            </p:cNvCxnSpPr>
            <p:nvPr/>
          </p:nvCxnSpPr>
          <p:spPr>
            <a:xfrm>
              <a:off x="2358571" y="2975429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C5AD286-66FD-67E5-7464-F1944B4482B1}"/>
                </a:ext>
              </a:extLst>
            </p:cNvPr>
            <p:cNvCxnSpPr>
              <a:cxnSpLocks/>
            </p:cNvCxnSpPr>
            <p:nvPr/>
          </p:nvCxnSpPr>
          <p:spPr>
            <a:xfrm>
              <a:off x="3098800" y="3229428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F9A4616-E190-5C8B-D956-5B2AF7AF7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7143" y="2975429"/>
              <a:ext cx="188006" cy="11829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E5DF810-C70D-B031-8298-40BCFF875C67}"/>
                </a:ext>
              </a:extLst>
            </p:cNvPr>
            <p:cNvCxnSpPr>
              <a:cxnSpLocks/>
            </p:cNvCxnSpPr>
            <p:nvPr/>
          </p:nvCxnSpPr>
          <p:spPr>
            <a:xfrm>
              <a:off x="2905161" y="2971899"/>
              <a:ext cx="200895" cy="257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03158C-DA50-9562-869E-CA63BC13F816}"/>
                </a:ext>
              </a:extLst>
            </p:cNvPr>
            <p:cNvSpPr txBox="1"/>
            <p:nvPr/>
          </p:nvSpPr>
          <p:spPr>
            <a:xfrm>
              <a:off x="1611086" y="423735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105</a:t>
              </a:r>
              <a:r>
                <a:rPr lang="en-GB" sz="1200" dirty="0">
                  <a:latin typeface="Lucida Bright" panose="02040602050505020304" pitchFamily="18" charset="77"/>
                </a:rPr>
                <a:t>Sn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068EFE-0C12-0940-3AAF-82E6B3B5F1DC}"/>
                </a:ext>
              </a:extLst>
            </p:cNvPr>
            <p:cNvSpPr txBox="1"/>
            <p:nvPr/>
          </p:nvSpPr>
          <p:spPr>
            <a:xfrm>
              <a:off x="2364920" y="297896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105</a:t>
              </a:r>
              <a:r>
                <a:rPr lang="en-GB" sz="1200" dirty="0">
                  <a:latin typeface="Lucida Bright" panose="02040602050505020304" pitchFamily="18" charset="77"/>
                </a:rPr>
                <a:t>Sb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36DA4E-9505-BFEB-EB3F-56E14E269D7A}"/>
                </a:ext>
              </a:extLst>
            </p:cNvPr>
            <p:cNvSpPr txBox="1"/>
            <p:nvPr/>
          </p:nvSpPr>
          <p:spPr>
            <a:xfrm>
              <a:off x="3111500" y="3290500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104</a:t>
              </a:r>
              <a:r>
                <a:rPr lang="en-GB" sz="1200" dirty="0">
                  <a:latin typeface="Lucida Bright" panose="02040602050505020304" pitchFamily="18" charset="77"/>
                </a:rPr>
                <a:t>Sn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7F842E-CC38-E44C-500A-4CD96F92A42C}"/>
                </a:ext>
              </a:extLst>
            </p:cNvPr>
            <p:cNvSpPr txBox="1"/>
            <p:nvPr/>
          </p:nvSpPr>
          <p:spPr>
            <a:xfrm>
              <a:off x="1948352" y="327449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β</a:t>
              </a:r>
              <a:r>
                <a:rPr lang="en-GB" sz="1400" b="1" baseline="300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+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2D879D-9193-7352-2C73-580C70010A34}"/>
                </a:ext>
              </a:extLst>
            </p:cNvPr>
            <p:cNvSpPr txBox="1"/>
            <p:nvPr/>
          </p:nvSpPr>
          <p:spPr>
            <a:xfrm>
              <a:off x="2958225" y="2781028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p?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614E28-10FC-47B3-70AF-1146BC251FF5}"/>
                </a:ext>
              </a:extLst>
            </p:cNvPr>
            <p:cNvSpPr txBox="1"/>
            <p:nvPr/>
          </p:nvSpPr>
          <p:spPr>
            <a:xfrm>
              <a:off x="2819128" y="3542865"/>
              <a:ext cx="1071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E</a:t>
              </a:r>
              <a:r>
                <a:rPr lang="en-GB" sz="1200" baseline="-250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p</a:t>
              </a:r>
              <a:r>
                <a:rPr lang="en-GB" sz="12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=478 keV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47CB48-4B0B-6833-8557-CF9CB6636849}"/>
                </a:ext>
              </a:extLst>
            </p:cNvPr>
            <p:cNvSpPr txBox="1"/>
            <p:nvPr/>
          </p:nvSpPr>
          <p:spPr>
            <a:xfrm>
              <a:off x="2609124" y="3151388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Lucida Bright" panose="02040602050505020304" pitchFamily="18" charset="77"/>
                </a:rPr>
                <a:t>~1%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52F5BF-7B13-1FDF-5630-02F521941D6B}"/>
                </a:ext>
              </a:extLst>
            </p:cNvPr>
            <p:cNvSpPr txBox="1"/>
            <p:nvPr/>
          </p:nvSpPr>
          <p:spPr>
            <a:xfrm>
              <a:off x="2218386" y="354778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Lucida Bright" panose="02040602050505020304" pitchFamily="18" charset="77"/>
                </a:rPr>
                <a:t>~99%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5CFCB9E-47BB-2B69-92B9-A717FA32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53" y="1699679"/>
            <a:ext cx="8378347" cy="30777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E77680A-72EA-979E-FC0C-29F13893E874}"/>
              </a:ext>
            </a:extLst>
          </p:cNvPr>
          <p:cNvSpPr/>
          <p:nvPr/>
        </p:nvSpPr>
        <p:spPr>
          <a:xfrm>
            <a:off x="1383956" y="1699680"/>
            <a:ext cx="2685130" cy="307776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Icon&#10;&#10;Description automatically generated with medium confidence">
            <a:extLst>
              <a:ext uri="{FF2B5EF4-FFF2-40B4-BE49-F238E27FC236}">
                <a16:creationId xmlns:a16="http://schemas.microsoft.com/office/drawing/2014/main" id="{1B1DFC26-629C-0CE1-DCCF-02E3F0BE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17" y="2413928"/>
            <a:ext cx="1928515" cy="5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69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21CEEA-3B3D-9DB5-22C7-B76A8C20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Exciting plans in the coming months</a:t>
            </a:r>
            <a:endParaRPr lang="en-GB" dirty="0"/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17E1B14-2EED-D68B-9E3D-84C4DBE6C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382C2C-9D51-CD4B-A119-3E5E1F625F7C}"/>
              </a:ext>
            </a:extLst>
          </p:cNvPr>
          <p:cNvGrpSpPr/>
          <p:nvPr/>
        </p:nvGrpSpPr>
        <p:grpSpPr>
          <a:xfrm>
            <a:off x="4432860" y="3349149"/>
            <a:ext cx="4705950" cy="3102247"/>
            <a:chOff x="4432860" y="3403190"/>
            <a:chExt cx="4705950" cy="3102247"/>
          </a:xfrm>
        </p:grpSpPr>
        <p:pic>
          <p:nvPicPr>
            <p:cNvPr id="41" name="Picture 40" descr="Chart, histogram&#10;&#10;Description automatically generated">
              <a:extLst>
                <a:ext uri="{FF2B5EF4-FFF2-40B4-BE49-F238E27FC236}">
                  <a16:creationId xmlns:a16="http://schemas.microsoft.com/office/drawing/2014/main" id="{CCD50B67-11DA-D811-0FB9-0DE25D2B0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60" y="3403190"/>
              <a:ext cx="4705950" cy="310224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BB0D6A8-A523-8F94-B008-94C7F0CE7835}"/>
                </a:ext>
              </a:extLst>
            </p:cNvPr>
            <p:cNvSpPr/>
            <p:nvPr/>
          </p:nvSpPr>
          <p:spPr>
            <a:xfrm>
              <a:off x="4432860" y="3403190"/>
              <a:ext cx="998495" cy="108665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9" name="Freeform 78">
            <a:extLst>
              <a:ext uri="{FF2B5EF4-FFF2-40B4-BE49-F238E27FC236}">
                <a16:creationId xmlns:a16="http://schemas.microsoft.com/office/drawing/2014/main" id="{7A0BD151-3DFB-143A-A543-92C1D4433F49}"/>
              </a:ext>
            </a:extLst>
          </p:cNvPr>
          <p:cNvSpPr/>
          <p:nvPr/>
        </p:nvSpPr>
        <p:spPr>
          <a:xfrm>
            <a:off x="4715123" y="3364818"/>
            <a:ext cx="4452776" cy="3085106"/>
          </a:xfrm>
          <a:custGeom>
            <a:avLst/>
            <a:gdLst>
              <a:gd name="connsiteX0" fmla="*/ 0 w 4452776"/>
              <a:gd name="connsiteY0" fmla="*/ 3085106 h 3085106"/>
              <a:gd name="connsiteX1" fmla="*/ 39756 w 4452776"/>
              <a:gd name="connsiteY1" fmla="*/ 3077155 h 3085106"/>
              <a:gd name="connsiteX2" fmla="*/ 87464 w 4452776"/>
              <a:gd name="connsiteY2" fmla="*/ 3045350 h 3085106"/>
              <a:gd name="connsiteX3" fmla="*/ 111318 w 4452776"/>
              <a:gd name="connsiteY3" fmla="*/ 3037398 h 3085106"/>
              <a:gd name="connsiteX4" fmla="*/ 159026 w 4452776"/>
              <a:gd name="connsiteY4" fmla="*/ 3005593 h 3085106"/>
              <a:gd name="connsiteX5" fmla="*/ 190831 w 4452776"/>
              <a:gd name="connsiteY5" fmla="*/ 2957885 h 3085106"/>
              <a:gd name="connsiteX6" fmla="*/ 206733 w 4452776"/>
              <a:gd name="connsiteY6" fmla="*/ 2934031 h 3085106"/>
              <a:gd name="connsiteX7" fmla="*/ 230587 w 4452776"/>
              <a:gd name="connsiteY7" fmla="*/ 2918129 h 3085106"/>
              <a:gd name="connsiteX8" fmla="*/ 278295 w 4452776"/>
              <a:gd name="connsiteY8" fmla="*/ 2886324 h 3085106"/>
              <a:gd name="connsiteX9" fmla="*/ 302149 w 4452776"/>
              <a:gd name="connsiteY9" fmla="*/ 2870421 h 3085106"/>
              <a:gd name="connsiteX10" fmla="*/ 326003 w 4452776"/>
              <a:gd name="connsiteY10" fmla="*/ 2846567 h 3085106"/>
              <a:gd name="connsiteX11" fmla="*/ 381662 w 4452776"/>
              <a:gd name="connsiteY11" fmla="*/ 2830665 h 3085106"/>
              <a:gd name="connsiteX12" fmla="*/ 429370 w 4452776"/>
              <a:gd name="connsiteY12" fmla="*/ 2814762 h 3085106"/>
              <a:gd name="connsiteX13" fmla="*/ 453224 w 4452776"/>
              <a:gd name="connsiteY13" fmla="*/ 2806811 h 3085106"/>
              <a:gd name="connsiteX14" fmla="*/ 500932 w 4452776"/>
              <a:gd name="connsiteY14" fmla="*/ 2775005 h 3085106"/>
              <a:gd name="connsiteX15" fmla="*/ 524786 w 4452776"/>
              <a:gd name="connsiteY15" fmla="*/ 2759103 h 3085106"/>
              <a:gd name="connsiteX16" fmla="*/ 548640 w 4452776"/>
              <a:gd name="connsiteY16" fmla="*/ 2751151 h 3085106"/>
              <a:gd name="connsiteX17" fmla="*/ 572493 w 4452776"/>
              <a:gd name="connsiteY17" fmla="*/ 2735249 h 3085106"/>
              <a:gd name="connsiteX18" fmla="*/ 620201 w 4452776"/>
              <a:gd name="connsiteY18" fmla="*/ 2719346 h 3085106"/>
              <a:gd name="connsiteX19" fmla="*/ 644055 w 4452776"/>
              <a:gd name="connsiteY19" fmla="*/ 2711395 h 3085106"/>
              <a:gd name="connsiteX20" fmla="*/ 675860 w 4452776"/>
              <a:gd name="connsiteY20" fmla="*/ 2695492 h 3085106"/>
              <a:gd name="connsiteX21" fmla="*/ 723568 w 4452776"/>
              <a:gd name="connsiteY21" fmla="*/ 2679590 h 3085106"/>
              <a:gd name="connsiteX22" fmla="*/ 747422 w 4452776"/>
              <a:gd name="connsiteY22" fmla="*/ 2671638 h 3085106"/>
              <a:gd name="connsiteX23" fmla="*/ 803081 w 4452776"/>
              <a:gd name="connsiteY23" fmla="*/ 2655736 h 3085106"/>
              <a:gd name="connsiteX24" fmla="*/ 874643 w 4452776"/>
              <a:gd name="connsiteY24" fmla="*/ 2608028 h 3085106"/>
              <a:gd name="connsiteX25" fmla="*/ 898497 w 4452776"/>
              <a:gd name="connsiteY25" fmla="*/ 2592125 h 3085106"/>
              <a:gd name="connsiteX26" fmla="*/ 946205 w 4452776"/>
              <a:gd name="connsiteY26" fmla="*/ 2544418 h 3085106"/>
              <a:gd name="connsiteX27" fmla="*/ 970059 w 4452776"/>
              <a:gd name="connsiteY27" fmla="*/ 2520564 h 3085106"/>
              <a:gd name="connsiteX28" fmla="*/ 993913 w 4452776"/>
              <a:gd name="connsiteY28" fmla="*/ 2488758 h 3085106"/>
              <a:gd name="connsiteX29" fmla="*/ 1009815 w 4452776"/>
              <a:gd name="connsiteY29" fmla="*/ 2464905 h 3085106"/>
              <a:gd name="connsiteX30" fmla="*/ 1057523 w 4452776"/>
              <a:gd name="connsiteY30" fmla="*/ 2425148 h 3085106"/>
              <a:gd name="connsiteX31" fmla="*/ 1081377 w 4452776"/>
              <a:gd name="connsiteY31" fmla="*/ 2393343 h 3085106"/>
              <a:gd name="connsiteX32" fmla="*/ 1097280 w 4452776"/>
              <a:gd name="connsiteY32" fmla="*/ 2369489 h 3085106"/>
              <a:gd name="connsiteX33" fmla="*/ 1144987 w 4452776"/>
              <a:gd name="connsiteY33" fmla="*/ 2345635 h 3085106"/>
              <a:gd name="connsiteX34" fmla="*/ 1208598 w 4452776"/>
              <a:gd name="connsiteY34" fmla="*/ 2313830 h 3085106"/>
              <a:gd name="connsiteX35" fmla="*/ 1256306 w 4452776"/>
              <a:gd name="connsiteY35" fmla="*/ 2282025 h 3085106"/>
              <a:gd name="connsiteX36" fmla="*/ 1280160 w 4452776"/>
              <a:gd name="connsiteY36" fmla="*/ 2266122 h 3085106"/>
              <a:gd name="connsiteX37" fmla="*/ 1311965 w 4452776"/>
              <a:gd name="connsiteY37" fmla="*/ 2218414 h 3085106"/>
              <a:gd name="connsiteX38" fmla="*/ 1335819 w 4452776"/>
              <a:gd name="connsiteY38" fmla="*/ 2170706 h 3085106"/>
              <a:gd name="connsiteX39" fmla="*/ 1367624 w 4452776"/>
              <a:gd name="connsiteY39" fmla="*/ 2130950 h 3085106"/>
              <a:gd name="connsiteX40" fmla="*/ 1415332 w 4452776"/>
              <a:gd name="connsiteY40" fmla="*/ 2083242 h 3085106"/>
              <a:gd name="connsiteX41" fmla="*/ 1439186 w 4452776"/>
              <a:gd name="connsiteY41" fmla="*/ 2059388 h 3085106"/>
              <a:gd name="connsiteX42" fmla="*/ 1463040 w 4452776"/>
              <a:gd name="connsiteY42" fmla="*/ 2043485 h 3085106"/>
              <a:gd name="connsiteX43" fmla="*/ 1510747 w 4452776"/>
              <a:gd name="connsiteY43" fmla="*/ 1995778 h 3085106"/>
              <a:gd name="connsiteX44" fmla="*/ 1534601 w 4452776"/>
              <a:gd name="connsiteY44" fmla="*/ 1971924 h 3085106"/>
              <a:gd name="connsiteX45" fmla="*/ 1582309 w 4452776"/>
              <a:gd name="connsiteY45" fmla="*/ 1940118 h 3085106"/>
              <a:gd name="connsiteX46" fmla="*/ 1637968 w 4452776"/>
              <a:gd name="connsiteY46" fmla="*/ 1892411 h 3085106"/>
              <a:gd name="connsiteX47" fmla="*/ 1661822 w 4452776"/>
              <a:gd name="connsiteY47" fmla="*/ 1876508 h 3085106"/>
              <a:gd name="connsiteX48" fmla="*/ 1749287 w 4452776"/>
              <a:gd name="connsiteY48" fmla="*/ 1844703 h 3085106"/>
              <a:gd name="connsiteX49" fmla="*/ 1773140 w 4452776"/>
              <a:gd name="connsiteY49" fmla="*/ 1836751 h 3085106"/>
              <a:gd name="connsiteX50" fmla="*/ 1852653 w 4452776"/>
              <a:gd name="connsiteY50" fmla="*/ 1804946 h 3085106"/>
              <a:gd name="connsiteX51" fmla="*/ 1900361 w 4452776"/>
              <a:gd name="connsiteY51" fmla="*/ 1789044 h 3085106"/>
              <a:gd name="connsiteX52" fmla="*/ 1924215 w 4452776"/>
              <a:gd name="connsiteY52" fmla="*/ 1781092 h 3085106"/>
              <a:gd name="connsiteX53" fmla="*/ 1971923 w 4452776"/>
              <a:gd name="connsiteY53" fmla="*/ 1741336 h 3085106"/>
              <a:gd name="connsiteX54" fmla="*/ 1987826 w 4452776"/>
              <a:gd name="connsiteY54" fmla="*/ 1717482 h 3085106"/>
              <a:gd name="connsiteX55" fmla="*/ 2035533 w 4452776"/>
              <a:gd name="connsiteY55" fmla="*/ 1669774 h 3085106"/>
              <a:gd name="connsiteX56" fmla="*/ 2067339 w 4452776"/>
              <a:gd name="connsiteY56" fmla="*/ 1630018 h 3085106"/>
              <a:gd name="connsiteX57" fmla="*/ 2083241 w 4452776"/>
              <a:gd name="connsiteY57" fmla="*/ 1606164 h 3085106"/>
              <a:gd name="connsiteX58" fmla="*/ 2154803 w 4452776"/>
              <a:gd name="connsiteY58" fmla="*/ 1582310 h 3085106"/>
              <a:gd name="connsiteX59" fmla="*/ 2186608 w 4452776"/>
              <a:gd name="connsiteY59" fmla="*/ 1566407 h 3085106"/>
              <a:gd name="connsiteX60" fmla="*/ 2210462 w 4452776"/>
              <a:gd name="connsiteY60" fmla="*/ 1558456 h 3085106"/>
              <a:gd name="connsiteX61" fmla="*/ 2258170 w 4452776"/>
              <a:gd name="connsiteY61" fmla="*/ 1526651 h 3085106"/>
              <a:gd name="connsiteX62" fmla="*/ 2305878 w 4452776"/>
              <a:gd name="connsiteY62" fmla="*/ 1502797 h 3085106"/>
              <a:gd name="connsiteX63" fmla="*/ 2337683 w 4452776"/>
              <a:gd name="connsiteY63" fmla="*/ 1455089 h 3085106"/>
              <a:gd name="connsiteX64" fmla="*/ 2353586 w 4452776"/>
              <a:gd name="connsiteY64" fmla="*/ 1431235 h 3085106"/>
              <a:gd name="connsiteX65" fmla="*/ 2401293 w 4452776"/>
              <a:gd name="connsiteY65" fmla="*/ 1335819 h 3085106"/>
              <a:gd name="connsiteX66" fmla="*/ 2425147 w 4452776"/>
              <a:gd name="connsiteY66" fmla="*/ 1311965 h 3085106"/>
              <a:gd name="connsiteX67" fmla="*/ 2449001 w 4452776"/>
              <a:gd name="connsiteY67" fmla="*/ 1304014 h 3085106"/>
              <a:gd name="connsiteX68" fmla="*/ 2480807 w 4452776"/>
              <a:gd name="connsiteY68" fmla="*/ 1288111 h 3085106"/>
              <a:gd name="connsiteX69" fmla="*/ 2528514 w 4452776"/>
              <a:gd name="connsiteY69" fmla="*/ 1272209 h 3085106"/>
              <a:gd name="connsiteX70" fmla="*/ 2576222 w 4452776"/>
              <a:gd name="connsiteY70" fmla="*/ 1240404 h 3085106"/>
              <a:gd name="connsiteX71" fmla="*/ 2600076 w 4452776"/>
              <a:gd name="connsiteY71" fmla="*/ 1224501 h 3085106"/>
              <a:gd name="connsiteX72" fmla="*/ 2631881 w 4452776"/>
              <a:gd name="connsiteY72" fmla="*/ 1216550 h 3085106"/>
              <a:gd name="connsiteX73" fmla="*/ 2663687 w 4452776"/>
              <a:gd name="connsiteY73" fmla="*/ 1200647 h 3085106"/>
              <a:gd name="connsiteX74" fmla="*/ 2695492 w 4452776"/>
              <a:gd name="connsiteY74" fmla="*/ 1192696 h 3085106"/>
              <a:gd name="connsiteX75" fmla="*/ 2719346 w 4452776"/>
              <a:gd name="connsiteY75" fmla="*/ 1176793 h 3085106"/>
              <a:gd name="connsiteX76" fmla="*/ 2767053 w 4452776"/>
              <a:gd name="connsiteY76" fmla="*/ 1160891 h 3085106"/>
              <a:gd name="connsiteX77" fmla="*/ 2798859 w 4452776"/>
              <a:gd name="connsiteY77" fmla="*/ 1144988 h 3085106"/>
              <a:gd name="connsiteX78" fmla="*/ 2822713 w 4452776"/>
              <a:gd name="connsiteY78" fmla="*/ 1129085 h 3085106"/>
              <a:gd name="connsiteX79" fmla="*/ 2878372 w 4452776"/>
              <a:gd name="connsiteY79" fmla="*/ 1105231 h 3085106"/>
              <a:gd name="connsiteX80" fmla="*/ 2926080 w 4452776"/>
              <a:gd name="connsiteY80" fmla="*/ 1073426 h 3085106"/>
              <a:gd name="connsiteX81" fmla="*/ 2965836 w 4452776"/>
              <a:gd name="connsiteY81" fmla="*/ 1009816 h 3085106"/>
              <a:gd name="connsiteX82" fmla="*/ 3005593 w 4452776"/>
              <a:gd name="connsiteY82" fmla="*/ 993913 h 3085106"/>
              <a:gd name="connsiteX83" fmla="*/ 3061252 w 4452776"/>
              <a:gd name="connsiteY83" fmla="*/ 962108 h 3085106"/>
              <a:gd name="connsiteX84" fmla="*/ 3085106 w 4452776"/>
              <a:gd name="connsiteY84" fmla="*/ 946205 h 3085106"/>
              <a:gd name="connsiteX85" fmla="*/ 3108960 w 4452776"/>
              <a:gd name="connsiteY85" fmla="*/ 938254 h 3085106"/>
              <a:gd name="connsiteX86" fmla="*/ 3156667 w 4452776"/>
              <a:gd name="connsiteY86" fmla="*/ 898498 h 3085106"/>
              <a:gd name="connsiteX87" fmla="*/ 3204375 w 4452776"/>
              <a:gd name="connsiteY87" fmla="*/ 866692 h 3085106"/>
              <a:gd name="connsiteX88" fmla="*/ 3283888 w 4452776"/>
              <a:gd name="connsiteY88" fmla="*/ 795131 h 3085106"/>
              <a:gd name="connsiteX89" fmla="*/ 3307742 w 4452776"/>
              <a:gd name="connsiteY89" fmla="*/ 779228 h 3085106"/>
              <a:gd name="connsiteX90" fmla="*/ 3395207 w 4452776"/>
              <a:gd name="connsiteY90" fmla="*/ 739471 h 3085106"/>
              <a:gd name="connsiteX91" fmla="*/ 3442914 w 4452776"/>
              <a:gd name="connsiteY91" fmla="*/ 707666 h 3085106"/>
              <a:gd name="connsiteX92" fmla="*/ 3466768 w 4452776"/>
              <a:gd name="connsiteY92" fmla="*/ 699715 h 3085106"/>
              <a:gd name="connsiteX93" fmla="*/ 3522427 w 4452776"/>
              <a:gd name="connsiteY93" fmla="*/ 667910 h 3085106"/>
              <a:gd name="connsiteX94" fmla="*/ 3562184 w 4452776"/>
              <a:gd name="connsiteY94" fmla="*/ 620202 h 3085106"/>
              <a:gd name="connsiteX95" fmla="*/ 3601940 w 4452776"/>
              <a:gd name="connsiteY95" fmla="*/ 572494 h 3085106"/>
              <a:gd name="connsiteX96" fmla="*/ 3649648 w 4452776"/>
              <a:gd name="connsiteY96" fmla="*/ 477078 h 3085106"/>
              <a:gd name="connsiteX97" fmla="*/ 3729161 w 4452776"/>
              <a:gd name="connsiteY97" fmla="*/ 429371 h 3085106"/>
              <a:gd name="connsiteX98" fmla="*/ 3784820 w 4452776"/>
              <a:gd name="connsiteY98" fmla="*/ 397565 h 3085106"/>
              <a:gd name="connsiteX99" fmla="*/ 3824577 w 4452776"/>
              <a:gd name="connsiteY99" fmla="*/ 389614 h 3085106"/>
              <a:gd name="connsiteX100" fmla="*/ 3856382 w 4452776"/>
              <a:gd name="connsiteY100" fmla="*/ 381663 h 3085106"/>
              <a:gd name="connsiteX101" fmla="*/ 3912041 w 4452776"/>
              <a:gd name="connsiteY101" fmla="*/ 357809 h 3085106"/>
              <a:gd name="connsiteX102" fmla="*/ 3935895 w 4452776"/>
              <a:gd name="connsiteY102" fmla="*/ 349858 h 3085106"/>
              <a:gd name="connsiteX103" fmla="*/ 3983603 w 4452776"/>
              <a:gd name="connsiteY103" fmla="*/ 310101 h 3085106"/>
              <a:gd name="connsiteX104" fmla="*/ 4007457 w 4452776"/>
              <a:gd name="connsiteY104" fmla="*/ 294198 h 3085106"/>
              <a:gd name="connsiteX105" fmla="*/ 4031311 w 4452776"/>
              <a:gd name="connsiteY105" fmla="*/ 270345 h 3085106"/>
              <a:gd name="connsiteX106" fmla="*/ 4055165 w 4452776"/>
              <a:gd name="connsiteY106" fmla="*/ 254442 h 3085106"/>
              <a:gd name="connsiteX107" fmla="*/ 4079019 w 4452776"/>
              <a:gd name="connsiteY107" fmla="*/ 230588 h 3085106"/>
              <a:gd name="connsiteX108" fmla="*/ 4158532 w 4452776"/>
              <a:gd name="connsiteY108" fmla="*/ 174929 h 3085106"/>
              <a:gd name="connsiteX109" fmla="*/ 4182386 w 4452776"/>
              <a:gd name="connsiteY109" fmla="*/ 159026 h 3085106"/>
              <a:gd name="connsiteX110" fmla="*/ 4206240 w 4452776"/>
              <a:gd name="connsiteY110" fmla="*/ 135172 h 3085106"/>
              <a:gd name="connsiteX111" fmla="*/ 4230093 w 4452776"/>
              <a:gd name="connsiteY111" fmla="*/ 127221 h 3085106"/>
              <a:gd name="connsiteX112" fmla="*/ 4301655 w 4452776"/>
              <a:gd name="connsiteY112" fmla="*/ 95416 h 3085106"/>
              <a:gd name="connsiteX113" fmla="*/ 4325509 w 4452776"/>
              <a:gd name="connsiteY113" fmla="*/ 87465 h 3085106"/>
              <a:gd name="connsiteX114" fmla="*/ 4349363 w 4452776"/>
              <a:gd name="connsiteY114" fmla="*/ 71562 h 3085106"/>
              <a:gd name="connsiteX115" fmla="*/ 4381168 w 4452776"/>
              <a:gd name="connsiteY115" fmla="*/ 55659 h 3085106"/>
              <a:gd name="connsiteX116" fmla="*/ 4428876 w 4452776"/>
              <a:gd name="connsiteY116" fmla="*/ 23854 h 3085106"/>
              <a:gd name="connsiteX117" fmla="*/ 4452730 w 4452776"/>
              <a:gd name="connsiteY117" fmla="*/ 0 h 308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452776" h="3085106">
                <a:moveTo>
                  <a:pt x="0" y="3085106"/>
                </a:moveTo>
                <a:cubicBezTo>
                  <a:pt x="13252" y="3082456"/>
                  <a:pt x="27453" y="3082747"/>
                  <a:pt x="39756" y="3077155"/>
                </a:cubicBezTo>
                <a:cubicBezTo>
                  <a:pt x="57155" y="3069246"/>
                  <a:pt x="69332" y="3051394"/>
                  <a:pt x="87464" y="3045350"/>
                </a:cubicBezTo>
                <a:cubicBezTo>
                  <a:pt x="95415" y="3042699"/>
                  <a:pt x="103991" y="3041468"/>
                  <a:pt x="111318" y="3037398"/>
                </a:cubicBezTo>
                <a:cubicBezTo>
                  <a:pt x="128025" y="3028116"/>
                  <a:pt x="159026" y="3005593"/>
                  <a:pt x="159026" y="3005593"/>
                </a:cubicBezTo>
                <a:lnTo>
                  <a:pt x="190831" y="2957885"/>
                </a:lnTo>
                <a:cubicBezTo>
                  <a:pt x="196132" y="2949934"/>
                  <a:pt x="198782" y="2939332"/>
                  <a:pt x="206733" y="2934031"/>
                </a:cubicBezTo>
                <a:cubicBezTo>
                  <a:pt x="214684" y="2928730"/>
                  <a:pt x="223246" y="2924247"/>
                  <a:pt x="230587" y="2918129"/>
                </a:cubicBezTo>
                <a:cubicBezTo>
                  <a:pt x="270295" y="2885039"/>
                  <a:pt x="236373" y="2900297"/>
                  <a:pt x="278295" y="2886324"/>
                </a:cubicBezTo>
                <a:cubicBezTo>
                  <a:pt x="286246" y="2881023"/>
                  <a:pt x="294808" y="2876539"/>
                  <a:pt x="302149" y="2870421"/>
                </a:cubicBezTo>
                <a:cubicBezTo>
                  <a:pt x="310788" y="2863222"/>
                  <a:pt x="316647" y="2852804"/>
                  <a:pt x="326003" y="2846567"/>
                </a:cubicBezTo>
                <a:cubicBezTo>
                  <a:pt x="333290" y="2841709"/>
                  <a:pt x="376843" y="2832111"/>
                  <a:pt x="381662" y="2830665"/>
                </a:cubicBezTo>
                <a:cubicBezTo>
                  <a:pt x="397718" y="2825848"/>
                  <a:pt x="413467" y="2820063"/>
                  <a:pt x="429370" y="2814762"/>
                </a:cubicBezTo>
                <a:lnTo>
                  <a:pt x="453224" y="2806811"/>
                </a:lnTo>
                <a:lnTo>
                  <a:pt x="500932" y="2775005"/>
                </a:lnTo>
                <a:cubicBezTo>
                  <a:pt x="508883" y="2769704"/>
                  <a:pt x="515720" y="2762125"/>
                  <a:pt x="524786" y="2759103"/>
                </a:cubicBezTo>
                <a:cubicBezTo>
                  <a:pt x="532737" y="2756452"/>
                  <a:pt x="541143" y="2754899"/>
                  <a:pt x="548640" y="2751151"/>
                </a:cubicBezTo>
                <a:cubicBezTo>
                  <a:pt x="557187" y="2746877"/>
                  <a:pt x="563761" y="2739130"/>
                  <a:pt x="572493" y="2735249"/>
                </a:cubicBezTo>
                <a:cubicBezTo>
                  <a:pt x="587811" y="2728441"/>
                  <a:pt x="604298" y="2724647"/>
                  <a:pt x="620201" y="2719346"/>
                </a:cubicBezTo>
                <a:cubicBezTo>
                  <a:pt x="628152" y="2716696"/>
                  <a:pt x="636558" y="2715143"/>
                  <a:pt x="644055" y="2711395"/>
                </a:cubicBezTo>
                <a:cubicBezTo>
                  <a:pt x="654657" y="2706094"/>
                  <a:pt x="664855" y="2699894"/>
                  <a:pt x="675860" y="2695492"/>
                </a:cubicBezTo>
                <a:cubicBezTo>
                  <a:pt x="691424" y="2689266"/>
                  <a:pt x="707665" y="2684891"/>
                  <a:pt x="723568" y="2679590"/>
                </a:cubicBezTo>
                <a:cubicBezTo>
                  <a:pt x="731519" y="2676940"/>
                  <a:pt x="739291" y="2673671"/>
                  <a:pt x="747422" y="2671638"/>
                </a:cubicBezTo>
                <a:cubicBezTo>
                  <a:pt x="787358" y="2661654"/>
                  <a:pt x="768860" y="2667143"/>
                  <a:pt x="803081" y="2655736"/>
                </a:cubicBezTo>
                <a:lnTo>
                  <a:pt x="874643" y="2608028"/>
                </a:lnTo>
                <a:cubicBezTo>
                  <a:pt x="882594" y="2602727"/>
                  <a:pt x="891740" y="2598882"/>
                  <a:pt x="898497" y="2592125"/>
                </a:cubicBezTo>
                <a:lnTo>
                  <a:pt x="946205" y="2544418"/>
                </a:lnTo>
                <a:cubicBezTo>
                  <a:pt x="954156" y="2536467"/>
                  <a:pt x="963312" y="2529560"/>
                  <a:pt x="970059" y="2520564"/>
                </a:cubicBezTo>
                <a:cubicBezTo>
                  <a:pt x="978010" y="2509962"/>
                  <a:pt x="986210" y="2499542"/>
                  <a:pt x="993913" y="2488758"/>
                </a:cubicBezTo>
                <a:cubicBezTo>
                  <a:pt x="999467" y="2480982"/>
                  <a:pt x="1003697" y="2472246"/>
                  <a:pt x="1009815" y="2464905"/>
                </a:cubicBezTo>
                <a:cubicBezTo>
                  <a:pt x="1074944" y="2386750"/>
                  <a:pt x="994978" y="2487693"/>
                  <a:pt x="1057523" y="2425148"/>
                </a:cubicBezTo>
                <a:cubicBezTo>
                  <a:pt x="1066894" y="2415777"/>
                  <a:pt x="1073674" y="2404127"/>
                  <a:pt x="1081377" y="2393343"/>
                </a:cubicBezTo>
                <a:cubicBezTo>
                  <a:pt x="1086932" y="2385567"/>
                  <a:pt x="1090523" y="2376246"/>
                  <a:pt x="1097280" y="2369489"/>
                </a:cubicBezTo>
                <a:cubicBezTo>
                  <a:pt x="1117611" y="2349158"/>
                  <a:pt x="1121273" y="2356414"/>
                  <a:pt x="1144987" y="2345635"/>
                </a:cubicBezTo>
                <a:cubicBezTo>
                  <a:pt x="1166569" y="2335825"/>
                  <a:pt x="1188873" y="2326980"/>
                  <a:pt x="1208598" y="2313830"/>
                </a:cubicBezTo>
                <a:lnTo>
                  <a:pt x="1256306" y="2282025"/>
                </a:lnTo>
                <a:lnTo>
                  <a:pt x="1280160" y="2266122"/>
                </a:lnTo>
                <a:cubicBezTo>
                  <a:pt x="1290762" y="2250219"/>
                  <a:pt x="1305921" y="2236546"/>
                  <a:pt x="1311965" y="2218414"/>
                </a:cubicBezTo>
                <a:cubicBezTo>
                  <a:pt x="1322938" y="2185494"/>
                  <a:pt x="1315267" y="2201534"/>
                  <a:pt x="1335819" y="2170706"/>
                </a:cubicBezTo>
                <a:cubicBezTo>
                  <a:pt x="1349638" y="2129247"/>
                  <a:pt x="1333551" y="2161237"/>
                  <a:pt x="1367624" y="2130950"/>
                </a:cubicBezTo>
                <a:cubicBezTo>
                  <a:pt x="1384433" y="2116009"/>
                  <a:pt x="1399429" y="2099145"/>
                  <a:pt x="1415332" y="2083242"/>
                </a:cubicBezTo>
                <a:cubicBezTo>
                  <a:pt x="1423283" y="2075291"/>
                  <a:pt x="1429830" y="2065626"/>
                  <a:pt x="1439186" y="2059388"/>
                </a:cubicBezTo>
                <a:cubicBezTo>
                  <a:pt x="1447137" y="2054087"/>
                  <a:pt x="1455897" y="2049834"/>
                  <a:pt x="1463040" y="2043485"/>
                </a:cubicBezTo>
                <a:cubicBezTo>
                  <a:pt x="1479849" y="2028544"/>
                  <a:pt x="1494845" y="2011680"/>
                  <a:pt x="1510747" y="1995778"/>
                </a:cubicBezTo>
                <a:cubicBezTo>
                  <a:pt x="1518698" y="1987827"/>
                  <a:pt x="1525245" y="1978162"/>
                  <a:pt x="1534601" y="1971924"/>
                </a:cubicBezTo>
                <a:cubicBezTo>
                  <a:pt x="1550504" y="1961322"/>
                  <a:pt x="1568794" y="1953632"/>
                  <a:pt x="1582309" y="1940118"/>
                </a:cubicBezTo>
                <a:cubicBezTo>
                  <a:pt x="1611206" y="1911222"/>
                  <a:pt x="1602268" y="1917911"/>
                  <a:pt x="1637968" y="1892411"/>
                </a:cubicBezTo>
                <a:cubicBezTo>
                  <a:pt x="1645744" y="1886856"/>
                  <a:pt x="1653275" y="1880782"/>
                  <a:pt x="1661822" y="1876508"/>
                </a:cubicBezTo>
                <a:cubicBezTo>
                  <a:pt x="1683956" y="1865441"/>
                  <a:pt x="1727014" y="1852128"/>
                  <a:pt x="1749287" y="1844703"/>
                </a:cubicBezTo>
                <a:cubicBezTo>
                  <a:pt x="1757238" y="1842053"/>
                  <a:pt x="1765644" y="1840499"/>
                  <a:pt x="1773140" y="1836751"/>
                </a:cubicBezTo>
                <a:cubicBezTo>
                  <a:pt x="1850568" y="1798039"/>
                  <a:pt x="1791340" y="1823340"/>
                  <a:pt x="1852653" y="1804946"/>
                </a:cubicBezTo>
                <a:cubicBezTo>
                  <a:pt x="1868709" y="1800129"/>
                  <a:pt x="1884458" y="1794345"/>
                  <a:pt x="1900361" y="1789044"/>
                </a:cubicBezTo>
                <a:cubicBezTo>
                  <a:pt x="1908312" y="1786394"/>
                  <a:pt x="1917241" y="1785741"/>
                  <a:pt x="1924215" y="1781092"/>
                </a:cubicBezTo>
                <a:cubicBezTo>
                  <a:pt x="1947671" y="1765455"/>
                  <a:pt x="1952790" y="1764295"/>
                  <a:pt x="1971923" y="1741336"/>
                </a:cubicBezTo>
                <a:cubicBezTo>
                  <a:pt x="1978041" y="1733995"/>
                  <a:pt x="1981477" y="1724625"/>
                  <a:pt x="1987826" y="1717482"/>
                </a:cubicBezTo>
                <a:cubicBezTo>
                  <a:pt x="2002767" y="1700673"/>
                  <a:pt x="2035533" y="1669774"/>
                  <a:pt x="2035533" y="1669774"/>
                </a:cubicBezTo>
                <a:cubicBezTo>
                  <a:pt x="2051015" y="1623333"/>
                  <a:pt x="2031372" y="1665985"/>
                  <a:pt x="2067339" y="1630018"/>
                </a:cubicBezTo>
                <a:cubicBezTo>
                  <a:pt x="2074096" y="1623261"/>
                  <a:pt x="2076484" y="1612921"/>
                  <a:pt x="2083241" y="1606164"/>
                </a:cubicBezTo>
                <a:cubicBezTo>
                  <a:pt x="2105602" y="1583802"/>
                  <a:pt x="2122818" y="1587641"/>
                  <a:pt x="2154803" y="1582310"/>
                </a:cubicBezTo>
                <a:cubicBezTo>
                  <a:pt x="2165405" y="1577009"/>
                  <a:pt x="2175713" y="1571076"/>
                  <a:pt x="2186608" y="1566407"/>
                </a:cubicBezTo>
                <a:cubicBezTo>
                  <a:pt x="2194312" y="1563105"/>
                  <a:pt x="2203135" y="1562526"/>
                  <a:pt x="2210462" y="1558456"/>
                </a:cubicBezTo>
                <a:cubicBezTo>
                  <a:pt x="2227169" y="1549174"/>
                  <a:pt x="2240038" y="1532695"/>
                  <a:pt x="2258170" y="1526651"/>
                </a:cubicBezTo>
                <a:cubicBezTo>
                  <a:pt x="2291090" y="1515677"/>
                  <a:pt x="2275050" y="1523348"/>
                  <a:pt x="2305878" y="1502797"/>
                </a:cubicBezTo>
                <a:lnTo>
                  <a:pt x="2337683" y="1455089"/>
                </a:lnTo>
                <a:lnTo>
                  <a:pt x="2353586" y="1431235"/>
                </a:lnTo>
                <a:cubicBezTo>
                  <a:pt x="2366520" y="1392433"/>
                  <a:pt x="2370465" y="1366647"/>
                  <a:pt x="2401293" y="1335819"/>
                </a:cubicBezTo>
                <a:cubicBezTo>
                  <a:pt x="2409244" y="1327868"/>
                  <a:pt x="2415791" y="1318202"/>
                  <a:pt x="2425147" y="1311965"/>
                </a:cubicBezTo>
                <a:cubicBezTo>
                  <a:pt x="2432121" y="1307316"/>
                  <a:pt x="2441297" y="1307316"/>
                  <a:pt x="2449001" y="1304014"/>
                </a:cubicBezTo>
                <a:cubicBezTo>
                  <a:pt x="2459896" y="1299345"/>
                  <a:pt x="2469801" y="1292513"/>
                  <a:pt x="2480807" y="1288111"/>
                </a:cubicBezTo>
                <a:cubicBezTo>
                  <a:pt x="2496371" y="1281886"/>
                  <a:pt x="2528514" y="1272209"/>
                  <a:pt x="2528514" y="1272209"/>
                </a:cubicBezTo>
                <a:lnTo>
                  <a:pt x="2576222" y="1240404"/>
                </a:lnTo>
                <a:cubicBezTo>
                  <a:pt x="2584173" y="1235103"/>
                  <a:pt x="2590805" y="1226819"/>
                  <a:pt x="2600076" y="1224501"/>
                </a:cubicBezTo>
                <a:lnTo>
                  <a:pt x="2631881" y="1216550"/>
                </a:lnTo>
                <a:cubicBezTo>
                  <a:pt x="2642483" y="1211249"/>
                  <a:pt x="2652588" y="1204809"/>
                  <a:pt x="2663687" y="1200647"/>
                </a:cubicBezTo>
                <a:cubicBezTo>
                  <a:pt x="2673919" y="1196810"/>
                  <a:pt x="2685448" y="1197001"/>
                  <a:pt x="2695492" y="1192696"/>
                </a:cubicBezTo>
                <a:cubicBezTo>
                  <a:pt x="2704276" y="1188932"/>
                  <a:pt x="2710613" y="1180674"/>
                  <a:pt x="2719346" y="1176793"/>
                </a:cubicBezTo>
                <a:cubicBezTo>
                  <a:pt x="2734664" y="1169985"/>
                  <a:pt x="2752060" y="1168387"/>
                  <a:pt x="2767053" y="1160891"/>
                </a:cubicBezTo>
                <a:cubicBezTo>
                  <a:pt x="2777655" y="1155590"/>
                  <a:pt x="2788567" y="1150869"/>
                  <a:pt x="2798859" y="1144988"/>
                </a:cubicBezTo>
                <a:cubicBezTo>
                  <a:pt x="2807156" y="1140247"/>
                  <a:pt x="2814166" y="1133359"/>
                  <a:pt x="2822713" y="1129085"/>
                </a:cubicBezTo>
                <a:cubicBezTo>
                  <a:pt x="2888527" y="1096178"/>
                  <a:pt x="2795632" y="1154875"/>
                  <a:pt x="2878372" y="1105231"/>
                </a:cubicBezTo>
                <a:cubicBezTo>
                  <a:pt x="2894761" y="1095398"/>
                  <a:pt x="2926080" y="1073426"/>
                  <a:pt x="2926080" y="1073426"/>
                </a:cubicBezTo>
                <a:cubicBezTo>
                  <a:pt x="2940584" y="1029912"/>
                  <a:pt x="2930554" y="1027457"/>
                  <a:pt x="2965836" y="1009816"/>
                </a:cubicBezTo>
                <a:cubicBezTo>
                  <a:pt x="2978602" y="1003433"/>
                  <a:pt x="2992341" y="999214"/>
                  <a:pt x="3005593" y="993913"/>
                </a:cubicBezTo>
                <a:cubicBezTo>
                  <a:pt x="3050910" y="948596"/>
                  <a:pt x="3005189" y="986135"/>
                  <a:pt x="3061252" y="962108"/>
                </a:cubicBezTo>
                <a:cubicBezTo>
                  <a:pt x="3070036" y="958344"/>
                  <a:pt x="3076559" y="950479"/>
                  <a:pt x="3085106" y="946205"/>
                </a:cubicBezTo>
                <a:cubicBezTo>
                  <a:pt x="3092603" y="942457"/>
                  <a:pt x="3101009" y="940904"/>
                  <a:pt x="3108960" y="938254"/>
                </a:cubicBezTo>
                <a:cubicBezTo>
                  <a:pt x="3194211" y="881416"/>
                  <a:pt x="3064818" y="969936"/>
                  <a:pt x="3156667" y="898498"/>
                </a:cubicBezTo>
                <a:cubicBezTo>
                  <a:pt x="3171754" y="886764"/>
                  <a:pt x="3190860" y="880207"/>
                  <a:pt x="3204375" y="866692"/>
                </a:cubicBezTo>
                <a:cubicBezTo>
                  <a:pt x="3250890" y="820178"/>
                  <a:pt x="3240316" y="826254"/>
                  <a:pt x="3283888" y="795131"/>
                </a:cubicBezTo>
                <a:cubicBezTo>
                  <a:pt x="3291664" y="789576"/>
                  <a:pt x="3299195" y="783502"/>
                  <a:pt x="3307742" y="779228"/>
                </a:cubicBezTo>
                <a:cubicBezTo>
                  <a:pt x="3375293" y="745452"/>
                  <a:pt x="3264116" y="826866"/>
                  <a:pt x="3395207" y="739471"/>
                </a:cubicBezTo>
                <a:cubicBezTo>
                  <a:pt x="3411109" y="728869"/>
                  <a:pt x="3424782" y="713710"/>
                  <a:pt x="3442914" y="707666"/>
                </a:cubicBezTo>
                <a:cubicBezTo>
                  <a:pt x="3450865" y="705016"/>
                  <a:pt x="3459064" y="703017"/>
                  <a:pt x="3466768" y="699715"/>
                </a:cubicBezTo>
                <a:cubicBezTo>
                  <a:pt x="3482775" y="692855"/>
                  <a:pt x="3508338" y="679651"/>
                  <a:pt x="3522427" y="667910"/>
                </a:cubicBezTo>
                <a:cubicBezTo>
                  <a:pt x="3560437" y="636235"/>
                  <a:pt x="3533756" y="654316"/>
                  <a:pt x="3562184" y="620202"/>
                </a:cubicBezTo>
                <a:cubicBezTo>
                  <a:pt x="3580019" y="598801"/>
                  <a:pt x="3590658" y="597878"/>
                  <a:pt x="3601940" y="572494"/>
                </a:cubicBezTo>
                <a:cubicBezTo>
                  <a:pt x="3615308" y="542416"/>
                  <a:pt x="3618327" y="497959"/>
                  <a:pt x="3649648" y="477078"/>
                </a:cubicBezTo>
                <a:cubicBezTo>
                  <a:pt x="3766369" y="399265"/>
                  <a:pt x="3643578" y="478276"/>
                  <a:pt x="3729161" y="429371"/>
                </a:cubicBezTo>
                <a:cubicBezTo>
                  <a:pt x="3753590" y="415411"/>
                  <a:pt x="3755986" y="407176"/>
                  <a:pt x="3784820" y="397565"/>
                </a:cubicBezTo>
                <a:cubicBezTo>
                  <a:pt x="3797641" y="393291"/>
                  <a:pt x="3811384" y="392546"/>
                  <a:pt x="3824577" y="389614"/>
                </a:cubicBezTo>
                <a:cubicBezTo>
                  <a:pt x="3835245" y="387243"/>
                  <a:pt x="3845875" y="384665"/>
                  <a:pt x="3856382" y="381663"/>
                </a:cubicBezTo>
                <a:cubicBezTo>
                  <a:pt x="3893672" y="371008"/>
                  <a:pt x="3869640" y="375980"/>
                  <a:pt x="3912041" y="357809"/>
                </a:cubicBezTo>
                <a:cubicBezTo>
                  <a:pt x="3919745" y="354508"/>
                  <a:pt x="3927944" y="352508"/>
                  <a:pt x="3935895" y="349858"/>
                </a:cubicBezTo>
                <a:cubicBezTo>
                  <a:pt x="3995120" y="310374"/>
                  <a:pt x="3922380" y="361120"/>
                  <a:pt x="3983603" y="310101"/>
                </a:cubicBezTo>
                <a:cubicBezTo>
                  <a:pt x="3990944" y="303983"/>
                  <a:pt x="4000116" y="300316"/>
                  <a:pt x="4007457" y="294198"/>
                </a:cubicBezTo>
                <a:cubicBezTo>
                  <a:pt x="4016095" y="286999"/>
                  <a:pt x="4022673" y="277544"/>
                  <a:pt x="4031311" y="270345"/>
                </a:cubicBezTo>
                <a:cubicBezTo>
                  <a:pt x="4038652" y="264227"/>
                  <a:pt x="4047824" y="260560"/>
                  <a:pt x="4055165" y="254442"/>
                </a:cubicBezTo>
                <a:cubicBezTo>
                  <a:pt x="4063804" y="247243"/>
                  <a:pt x="4070481" y="237906"/>
                  <a:pt x="4079019" y="230588"/>
                </a:cubicBezTo>
                <a:cubicBezTo>
                  <a:pt x="4099626" y="212925"/>
                  <a:pt x="4137999" y="188617"/>
                  <a:pt x="4158532" y="174929"/>
                </a:cubicBezTo>
                <a:cubicBezTo>
                  <a:pt x="4166483" y="169628"/>
                  <a:pt x="4175629" y="165783"/>
                  <a:pt x="4182386" y="159026"/>
                </a:cubicBezTo>
                <a:cubicBezTo>
                  <a:pt x="4190337" y="151075"/>
                  <a:pt x="4196884" y="141410"/>
                  <a:pt x="4206240" y="135172"/>
                </a:cubicBezTo>
                <a:cubicBezTo>
                  <a:pt x="4213213" y="130523"/>
                  <a:pt x="4222142" y="129871"/>
                  <a:pt x="4230093" y="127221"/>
                </a:cubicBezTo>
                <a:cubicBezTo>
                  <a:pt x="4267894" y="102020"/>
                  <a:pt x="4244881" y="114340"/>
                  <a:pt x="4301655" y="95416"/>
                </a:cubicBezTo>
                <a:lnTo>
                  <a:pt x="4325509" y="87465"/>
                </a:lnTo>
                <a:cubicBezTo>
                  <a:pt x="4333460" y="82164"/>
                  <a:pt x="4341066" y="76303"/>
                  <a:pt x="4349363" y="71562"/>
                </a:cubicBezTo>
                <a:cubicBezTo>
                  <a:pt x="4359654" y="65681"/>
                  <a:pt x="4371004" y="61757"/>
                  <a:pt x="4381168" y="55659"/>
                </a:cubicBezTo>
                <a:cubicBezTo>
                  <a:pt x="4397557" y="45826"/>
                  <a:pt x="4412973" y="34456"/>
                  <a:pt x="4428876" y="23854"/>
                </a:cubicBezTo>
                <a:cubicBezTo>
                  <a:pt x="4454935" y="6481"/>
                  <a:pt x="4452730" y="17507"/>
                  <a:pt x="4452730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E901380-31BC-57FA-BEE6-767258F6CDCC}"/>
              </a:ext>
            </a:extLst>
          </p:cNvPr>
          <p:cNvSpPr txBox="1"/>
          <p:nvPr/>
        </p:nvSpPr>
        <p:spPr>
          <a:xfrm>
            <a:off x="4311353" y="594195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105</a:t>
            </a:r>
            <a:r>
              <a:rPr lang="en-GB" sz="1200" dirty="0">
                <a:latin typeface="Lucida Bright" panose="02040602050505020304" pitchFamily="18" charset="77"/>
              </a:rPr>
              <a:t>Sb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EAF386-87F2-CD03-649F-66E5FF9E92E0}"/>
              </a:ext>
            </a:extLst>
          </p:cNvPr>
          <p:cNvSpPr txBox="1"/>
          <p:nvPr/>
        </p:nvSpPr>
        <p:spPr>
          <a:xfrm>
            <a:off x="4955886" y="5519803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113</a:t>
            </a:r>
            <a:r>
              <a:rPr lang="en-GB" sz="1200" dirty="0">
                <a:latin typeface="Lucida Bright" panose="02040602050505020304" pitchFamily="18" charset="77"/>
              </a:rPr>
              <a:t>Cs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194927-8AF5-7F51-765B-C92220D556DB}"/>
              </a:ext>
            </a:extLst>
          </p:cNvPr>
          <p:cNvSpPr txBox="1"/>
          <p:nvPr/>
        </p:nvSpPr>
        <p:spPr>
          <a:xfrm>
            <a:off x="7406292" y="375377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151</a:t>
            </a:r>
            <a:r>
              <a:rPr lang="en-GB" sz="1200" dirty="0">
                <a:latin typeface="Lucida Bright" panose="02040602050505020304" pitchFamily="18" charset="77"/>
              </a:rPr>
              <a:t>Lu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CE252DD-BF26-2674-5299-2A278756624D}"/>
              </a:ext>
            </a:extLst>
          </p:cNvPr>
          <p:cNvSpPr txBox="1"/>
          <p:nvPr/>
        </p:nvSpPr>
        <p:spPr>
          <a:xfrm>
            <a:off x="7024924" y="396017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147</a:t>
            </a:r>
            <a:r>
              <a:rPr lang="en-GB" sz="1200" dirty="0">
                <a:latin typeface="Lucida Bright" panose="02040602050505020304" pitchFamily="18" charset="77"/>
              </a:rPr>
              <a:t>Tm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6B295C-B011-9706-CBAD-12C147BE67C6}"/>
              </a:ext>
            </a:extLst>
          </p:cNvPr>
          <p:cNvSpPr txBox="1"/>
          <p:nvPr/>
        </p:nvSpPr>
        <p:spPr>
          <a:xfrm>
            <a:off x="4735016" y="5761505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109</a:t>
            </a:r>
            <a:r>
              <a:rPr lang="en-GB" sz="1200" dirty="0">
                <a:latin typeface="Lucida Bright" panose="02040602050505020304" pitchFamily="18" charset="77"/>
              </a:rPr>
              <a:t>I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4A27D7-BD23-7D95-0FAF-6DDDC8BCDA16}"/>
              </a:ext>
            </a:extLst>
          </p:cNvPr>
          <p:cNvSpPr txBox="1"/>
          <p:nvPr/>
        </p:nvSpPr>
        <p:spPr>
          <a:xfrm>
            <a:off x="6681861" y="4242042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141</a:t>
            </a:r>
            <a:r>
              <a:rPr lang="en-GB" sz="1200" dirty="0">
                <a:latin typeface="Lucida Bright" panose="02040602050505020304" pitchFamily="18" charset="77"/>
              </a:rPr>
              <a:t>Ho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6DBFA4-E4D9-6FA4-5D72-54C6D2312F4B}"/>
              </a:ext>
            </a:extLst>
          </p:cNvPr>
          <p:cNvSpPr/>
          <p:nvPr/>
        </p:nvSpPr>
        <p:spPr>
          <a:xfrm>
            <a:off x="4821755" y="6029399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AEC11C-3126-8D8E-48EA-DE6192C249AB}"/>
              </a:ext>
            </a:extLst>
          </p:cNvPr>
          <p:cNvSpPr/>
          <p:nvPr/>
        </p:nvSpPr>
        <p:spPr>
          <a:xfrm>
            <a:off x="7560857" y="4039291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1DC904-C7C3-1A83-8321-4C4BA58956BF}"/>
              </a:ext>
            </a:extLst>
          </p:cNvPr>
          <p:cNvSpPr/>
          <p:nvPr/>
        </p:nvSpPr>
        <p:spPr>
          <a:xfrm>
            <a:off x="7937659" y="3822574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B83F2B-2940-0EAB-9EE2-C0F4DAD36573}"/>
              </a:ext>
            </a:extLst>
          </p:cNvPr>
          <p:cNvSpPr/>
          <p:nvPr/>
        </p:nvSpPr>
        <p:spPr>
          <a:xfrm>
            <a:off x="7198120" y="4296226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683F90-8CA0-49B8-DAD6-4A3A0182C05F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/>
              <a:t>Collaborations between laser spectroscopists interested in proton-emitting nuclei</a:t>
            </a:r>
          </a:p>
          <a:p>
            <a:endParaRPr lang="en-GB" dirty="0">
              <a:solidFill>
                <a:srgbClr val="3399FF"/>
              </a:solidFill>
            </a:endParaRPr>
          </a:p>
          <a:p>
            <a:r>
              <a:rPr lang="en-GB" dirty="0">
                <a:solidFill>
                  <a:srgbClr val="3399FF"/>
                </a:solidFill>
              </a:rPr>
              <a:t>ISOLDE</a:t>
            </a:r>
          </a:p>
          <a:p>
            <a:r>
              <a:rPr lang="en-GB" i="1" dirty="0"/>
              <a:t>CRIS of neutron-deficient Sb isotopes</a:t>
            </a:r>
          </a:p>
          <a:p>
            <a:r>
              <a:rPr lang="en-GB" dirty="0"/>
              <a:t>Planned for 10-18</a:t>
            </a:r>
            <a:r>
              <a:rPr lang="en-GB" baseline="30000" dirty="0"/>
              <a:t>th</a:t>
            </a:r>
            <a:r>
              <a:rPr lang="en-GB" dirty="0"/>
              <a:t> August</a:t>
            </a:r>
          </a:p>
          <a:p>
            <a:endParaRPr lang="en-GB" i="1" dirty="0"/>
          </a:p>
          <a:p>
            <a:r>
              <a:rPr lang="en-GB" i="1" dirty="0"/>
              <a:t>Yield measurements of neutron-deficient Lu and Ho isotopes</a:t>
            </a:r>
          </a:p>
          <a:p>
            <a:r>
              <a:rPr lang="en-GB" dirty="0"/>
              <a:t>K. M. Lynch, T. E. </a:t>
            </a:r>
            <a:r>
              <a:rPr lang="en-GB" dirty="0" err="1"/>
              <a:t>Cocolios</a:t>
            </a:r>
            <a:r>
              <a:rPr lang="en-GB" dirty="0"/>
              <a:t> et al. </a:t>
            </a:r>
          </a:p>
          <a:p>
            <a:r>
              <a:rPr lang="en-GB" dirty="0"/>
              <a:t>Planned for 16-19</a:t>
            </a:r>
            <a:r>
              <a:rPr lang="en-GB" baseline="30000" dirty="0"/>
              <a:t>th</a:t>
            </a:r>
            <a:r>
              <a:rPr lang="en-GB" dirty="0"/>
              <a:t> September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Laser spectroscopy of neutron-deficient Tm isotopes</a:t>
            </a:r>
          </a:p>
          <a:p>
            <a:r>
              <a:rPr lang="en-GB" dirty="0"/>
              <a:t>B. Cheal, L. Vazquez Rodriguez et al.</a:t>
            </a:r>
          </a:p>
          <a:p>
            <a:r>
              <a:rPr lang="en-GB" dirty="0"/>
              <a:t>Very nice results from yield measurements and experiment in 2023</a:t>
            </a:r>
          </a:p>
          <a:p>
            <a:r>
              <a:rPr lang="en-GB" dirty="0"/>
              <a:t>Full COLLAPS experiment planned in September</a:t>
            </a:r>
          </a:p>
          <a:p>
            <a:endParaRPr lang="en-GB" dirty="0"/>
          </a:p>
          <a:p>
            <a:r>
              <a:rPr lang="en-GB" dirty="0">
                <a:solidFill>
                  <a:srgbClr val="3399FF"/>
                </a:solidFill>
              </a:rPr>
              <a:t>IGISOL, Jyvaskyla, Finland</a:t>
            </a:r>
          </a:p>
          <a:p>
            <a:r>
              <a:rPr lang="en-GB" i="1" dirty="0"/>
              <a:t>Production tests of stable Tm at IGISOL</a:t>
            </a:r>
          </a:p>
          <a:p>
            <a:r>
              <a:rPr lang="en-GB" dirty="0"/>
              <a:t>A. de </a:t>
            </a:r>
            <a:r>
              <a:rPr lang="en-GB" dirty="0" err="1"/>
              <a:t>Roubin</a:t>
            </a:r>
            <a:r>
              <a:rPr lang="en-GB" dirty="0"/>
              <a:t>, M. </a:t>
            </a:r>
            <a:r>
              <a:rPr lang="en-GB" dirty="0" err="1"/>
              <a:t>Reponen</a:t>
            </a:r>
            <a:r>
              <a:rPr lang="en-GB" dirty="0"/>
              <a:t>, S. </a:t>
            </a:r>
            <a:r>
              <a:rPr lang="en-GB" dirty="0" err="1"/>
              <a:t>Geldhof</a:t>
            </a:r>
            <a:r>
              <a:rPr lang="en-GB" dirty="0"/>
              <a:t> et al.</a:t>
            </a:r>
          </a:p>
          <a:p>
            <a:r>
              <a:rPr lang="en-GB" dirty="0"/>
              <a:t>Planned for 5-8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7" descr="A logo with a yellow circle and red lines&#10;&#10;Description automatically generated">
            <a:extLst>
              <a:ext uri="{FF2B5EF4-FFF2-40B4-BE49-F238E27FC236}">
                <a16:creationId xmlns:a16="http://schemas.microsoft.com/office/drawing/2014/main" id="{20D6D026-45D0-A2F1-6AF9-C23343772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3" t="19684" r="20996" b="13746"/>
          <a:stretch/>
        </p:blipFill>
        <p:spPr>
          <a:xfrm>
            <a:off x="4389150" y="4945239"/>
            <a:ext cx="651945" cy="727075"/>
          </a:xfrm>
          <a:prstGeom prst="rect">
            <a:avLst/>
          </a:prstGeom>
        </p:spPr>
      </p:pic>
      <p:pic>
        <p:nvPicPr>
          <p:cNvPr id="9" name="Picture 16" descr="Picture 16">
            <a:extLst>
              <a:ext uri="{FF2B5EF4-FFF2-40B4-BE49-F238E27FC236}">
                <a16:creationId xmlns:a16="http://schemas.microsoft.com/office/drawing/2014/main" id="{BA21EE06-D656-3802-A552-F8170DED5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381" y="1589505"/>
            <a:ext cx="1812748" cy="3589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7125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622C-F257-89AF-AB68-DA62D59A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A8090C-9CFC-B29F-6F26-DA6A2234BC6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5651" y="4303751"/>
            <a:ext cx="6200945" cy="1765026"/>
          </a:xfrm>
        </p:spPr>
        <p:txBody>
          <a:bodyPr/>
          <a:lstStyle/>
          <a:p>
            <a:r>
              <a:rPr lang="en-GB" sz="1400" dirty="0"/>
              <a:t>Results will hopefully help us understand impact of the unbound proton o</a:t>
            </a:r>
            <a:r>
              <a:rPr lang="en-GB" dirty="0"/>
              <a:t>n shape of nucleus</a:t>
            </a:r>
            <a:endParaRPr lang="en-GB" sz="1400" dirty="0"/>
          </a:p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4069-FD16-0208-16BB-84BF8401B8AB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sz="1400" dirty="0"/>
          </a:p>
          <a:p>
            <a:r>
              <a:rPr lang="en-GB" sz="1400" dirty="0">
                <a:solidFill>
                  <a:srgbClr val="3399FF"/>
                </a:solidFill>
              </a:rPr>
              <a:t>Laser spectroscopy </a:t>
            </a:r>
            <a:r>
              <a:rPr lang="en-GB" sz="1400" dirty="0"/>
              <a:t>provides nuclear-model independent measurements of </a:t>
            </a:r>
            <a:r>
              <a:rPr lang="en-GB" sz="1400" dirty="0">
                <a:solidFill>
                  <a:srgbClr val="3399FF"/>
                </a:solidFill>
              </a:rPr>
              <a:t>nuclear observables</a:t>
            </a:r>
          </a:p>
          <a:p>
            <a:pPr lvl="1"/>
            <a:r>
              <a:rPr lang="en-GB" dirty="0"/>
              <a:t>Magnetic moments, quadrupole moments, nuclear spin and change in charge radii</a:t>
            </a:r>
          </a:p>
          <a:p>
            <a:endParaRPr lang="en-GB" sz="1400" dirty="0"/>
          </a:p>
          <a:p>
            <a:r>
              <a:rPr lang="en-GB" dirty="0"/>
              <a:t>Dynamic and complementary programme of laser spectroscopy at ISOLDE, CERN</a:t>
            </a:r>
          </a:p>
          <a:p>
            <a:pPr lvl="1"/>
            <a:r>
              <a:rPr lang="en-GB" dirty="0"/>
              <a:t>In-source laser spectroscopy</a:t>
            </a:r>
          </a:p>
          <a:p>
            <a:pPr lvl="1"/>
            <a:r>
              <a:rPr lang="en-GB" dirty="0"/>
              <a:t>Collinear laser spectroscopy</a:t>
            </a:r>
          </a:p>
          <a:p>
            <a:endParaRPr lang="en-GB" sz="1400" dirty="0"/>
          </a:p>
          <a:p>
            <a:r>
              <a:rPr lang="en-GB" sz="1400" dirty="0"/>
              <a:t>Started a new research programme to study </a:t>
            </a:r>
            <a:r>
              <a:rPr lang="en-GB" dirty="0">
                <a:solidFill>
                  <a:srgbClr val="3399FF"/>
                </a:solidFill>
              </a:rPr>
              <a:t>nuclei at the proton drip line</a:t>
            </a:r>
          </a:p>
          <a:p>
            <a:endParaRPr lang="en-GB" dirty="0"/>
          </a:p>
          <a:p>
            <a:r>
              <a:rPr lang="en-GB" dirty="0"/>
              <a:t>Planned experiments include:</a:t>
            </a:r>
          </a:p>
          <a:p>
            <a:pPr lvl="1"/>
            <a:r>
              <a:rPr lang="en-GB" sz="1400" dirty="0"/>
              <a:t>CRIS – Study Sb isotopes in August</a:t>
            </a:r>
          </a:p>
          <a:p>
            <a:pPr lvl="1"/>
            <a:r>
              <a:rPr lang="en-GB" sz="1400" dirty="0"/>
              <a:t>PI-LIST – Yield tests for Lu and Ho isotopes in September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F704-B090-245E-375A-42B69221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66CEF4C-AC46-738F-3240-893A3A1A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03" y="5604458"/>
            <a:ext cx="802382" cy="795597"/>
          </a:xfrm>
          <a:prstGeom prst="rect">
            <a:avLst/>
          </a:prstGeom>
        </p:spPr>
      </p:pic>
      <p:pic>
        <p:nvPicPr>
          <p:cNvPr id="27" name="Picture 26" descr="A close-up of a logo&#10;&#10;Description automatically generated">
            <a:extLst>
              <a:ext uri="{FF2B5EF4-FFF2-40B4-BE49-F238E27FC236}">
                <a16:creationId xmlns:a16="http://schemas.microsoft.com/office/drawing/2014/main" id="{103148F5-B00A-8E53-7124-94872DCF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358" y="5644240"/>
            <a:ext cx="1336636" cy="7326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8FCAC9-6BBF-B2A1-4902-8986716FC31D}"/>
              </a:ext>
            </a:extLst>
          </p:cNvPr>
          <p:cNvSpPr txBox="1"/>
          <p:nvPr/>
        </p:nvSpPr>
        <p:spPr>
          <a:xfrm>
            <a:off x="1765431" y="6099915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Selected by</a:t>
            </a:r>
          </a:p>
        </p:txBody>
      </p:sp>
      <p:pic>
        <p:nvPicPr>
          <p:cNvPr id="29" name="Picture 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83496D-B23E-A383-EB93-237307C3C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671" y="5580320"/>
            <a:ext cx="857655" cy="860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47EA3F-CD86-E396-E298-8BFDE008A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33" y="5743836"/>
            <a:ext cx="2108393" cy="6216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919902-D7BA-DC89-508B-2B419374CF99}"/>
              </a:ext>
            </a:extLst>
          </p:cNvPr>
          <p:cNvSpPr txBox="1"/>
          <p:nvPr/>
        </p:nvSpPr>
        <p:spPr>
          <a:xfrm>
            <a:off x="3485592" y="6099915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Funded by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5EA066-A980-B577-5305-2E0FA53CEC70}"/>
              </a:ext>
            </a:extLst>
          </p:cNvPr>
          <p:cNvGrpSpPr/>
          <p:nvPr/>
        </p:nvGrpSpPr>
        <p:grpSpPr>
          <a:xfrm>
            <a:off x="6275257" y="2611440"/>
            <a:ext cx="3799917" cy="2539561"/>
            <a:chOff x="6166650" y="1256408"/>
            <a:chExt cx="3799917" cy="2539561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D665EDF-44DB-336D-CEED-685ADE8EE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51694" y="1959448"/>
              <a:ext cx="471328" cy="46888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9D9391-FE3D-B524-418B-1C40F593331A}"/>
                </a:ext>
              </a:extLst>
            </p:cNvPr>
            <p:cNvSpPr txBox="1"/>
            <p:nvPr/>
          </p:nvSpPr>
          <p:spPr>
            <a:xfrm>
              <a:off x="6996335" y="2397557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1948AC4-7E69-4D79-6B40-57CE3A04DB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0507" y="2754921"/>
              <a:ext cx="314259" cy="138158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7F659F-E0AF-C88C-DFC1-8CE2D4E3A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561" y="2713892"/>
              <a:ext cx="1062284" cy="949652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70AD106-FD8F-8506-0439-0C9B9F5D73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9227" y="2606835"/>
              <a:ext cx="496164" cy="282616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E331510-1213-9F17-BA78-4F2D3A05F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7448" y="2594390"/>
              <a:ext cx="0" cy="879296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8308CE-D784-7C81-11AE-991793802E57}"/>
                </a:ext>
              </a:extLst>
            </p:cNvPr>
            <p:cNvSpPr txBox="1"/>
            <p:nvPr/>
          </p:nvSpPr>
          <p:spPr>
            <a:xfrm>
              <a:off x="6995062" y="3319797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pic>
          <p:nvPicPr>
            <p:cNvPr id="42" name="Graphic 19">
              <a:extLst>
                <a:ext uri="{FF2B5EF4-FFF2-40B4-BE49-F238E27FC236}">
                  <a16:creationId xmlns:a16="http://schemas.microsoft.com/office/drawing/2014/main" id="{85549B23-1744-C410-8F43-A474B3A73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7990" y="3268733"/>
              <a:ext cx="607078" cy="527236"/>
            </a:xfrm>
            <a:prstGeom prst="rect">
              <a:avLst/>
            </a:prstGeom>
          </p:spPr>
        </p:pic>
        <p:pic>
          <p:nvPicPr>
            <p:cNvPr id="43" name="Graphic 19">
              <a:extLst>
                <a:ext uri="{FF2B5EF4-FFF2-40B4-BE49-F238E27FC236}">
                  <a16:creationId xmlns:a16="http://schemas.microsoft.com/office/drawing/2014/main" id="{BF078C9C-5729-0967-42A1-1A2ECDDA9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166650" y="2321779"/>
              <a:ext cx="793694" cy="51809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F8BF58A-25D6-6362-F8E1-6C0E4BD43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70358" y="1256408"/>
              <a:ext cx="2296209" cy="153429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065A20-65C5-A341-A62D-D725F05B5F9C}"/>
                </a:ext>
              </a:extLst>
            </p:cNvPr>
            <p:cNvSpPr txBox="1"/>
            <p:nvPr/>
          </p:nvSpPr>
          <p:spPr>
            <a:xfrm>
              <a:off x="8058037" y="2428335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14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622C-F257-89AF-AB68-DA62D59A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F704-B090-245E-375A-42B69221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4069-FD16-0208-16BB-84BF8401B8AB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1400" dirty="0"/>
              <a:t>Thank you to my collaborators at ISOLDE (CRIS, RILIS, COLLAPS) and JYFL</a:t>
            </a:r>
          </a:p>
          <a:p>
            <a:endParaRPr lang="en-GB" sz="1400" dirty="0"/>
          </a:p>
          <a:p>
            <a:endParaRPr lang="en-GB" sz="1400" dirty="0">
              <a:solidFill>
                <a:srgbClr val="3399FF"/>
              </a:solidFill>
            </a:endParaRPr>
          </a:p>
        </p:txBody>
      </p:sp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66CEF4C-AC46-738F-3240-893A3A1A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03" y="5604458"/>
            <a:ext cx="802382" cy="795597"/>
          </a:xfrm>
          <a:prstGeom prst="rect">
            <a:avLst/>
          </a:prstGeom>
        </p:spPr>
      </p:pic>
      <p:pic>
        <p:nvPicPr>
          <p:cNvPr id="27" name="Picture 26" descr="A close-up of a logo&#10;&#10;Description automatically generated">
            <a:extLst>
              <a:ext uri="{FF2B5EF4-FFF2-40B4-BE49-F238E27FC236}">
                <a16:creationId xmlns:a16="http://schemas.microsoft.com/office/drawing/2014/main" id="{103148F5-B00A-8E53-7124-94872DCF6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358" y="5644240"/>
            <a:ext cx="1336636" cy="7326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E8FCAC9-6BBF-B2A1-4902-8986716FC31D}"/>
              </a:ext>
            </a:extLst>
          </p:cNvPr>
          <p:cNvSpPr txBox="1"/>
          <p:nvPr/>
        </p:nvSpPr>
        <p:spPr>
          <a:xfrm>
            <a:off x="1765431" y="6099915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Selected by</a:t>
            </a:r>
          </a:p>
        </p:txBody>
      </p:sp>
      <p:pic>
        <p:nvPicPr>
          <p:cNvPr id="29" name="Picture 2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183496D-B23E-A383-EB93-237307C3C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671" y="5580320"/>
            <a:ext cx="857655" cy="860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47EA3F-CD86-E396-E298-8BFDE008AE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333" y="5743836"/>
            <a:ext cx="2108393" cy="6216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5919902-D7BA-DC89-508B-2B419374CF99}"/>
              </a:ext>
            </a:extLst>
          </p:cNvPr>
          <p:cNvSpPr txBox="1"/>
          <p:nvPr/>
        </p:nvSpPr>
        <p:spPr>
          <a:xfrm>
            <a:off x="3485592" y="6099915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Funded by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129643D-60DB-D3C0-1784-1A06CC2ECA9B}"/>
              </a:ext>
            </a:extLst>
          </p:cNvPr>
          <p:cNvSpPr txBox="1">
            <a:spLocks/>
          </p:cNvSpPr>
          <p:nvPr/>
        </p:nvSpPr>
        <p:spPr>
          <a:xfrm>
            <a:off x="1912790" y="4798607"/>
            <a:ext cx="5089086" cy="828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Lucida Bright" panose="02040602050505020304" pitchFamily="18" charset="77"/>
                <a:ea typeface="+mj-ea"/>
                <a:cs typeface="Lucida Bright" panose="02040602050505020304" pitchFamily="18" charset="77"/>
              </a:defRPr>
            </a:lvl1pPr>
          </a:lstStyle>
          <a:p>
            <a:r>
              <a:rPr lang="en-GB" sz="2800" i="1" dirty="0">
                <a:solidFill>
                  <a:srgbClr val="3399FF"/>
                </a:solidFill>
              </a:rPr>
              <a:t>Thanks for your attention!</a:t>
            </a:r>
          </a:p>
        </p:txBody>
      </p:sp>
      <p:pic>
        <p:nvPicPr>
          <p:cNvPr id="10" name="Picture 9" descr="A close-up of a text&#10;&#10;Description automatically generated">
            <a:extLst>
              <a:ext uri="{FF2B5EF4-FFF2-40B4-BE49-F238E27FC236}">
                <a16:creationId xmlns:a16="http://schemas.microsoft.com/office/drawing/2014/main" id="{8AC386D6-A52E-C449-4299-6018E7735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99" y="1487011"/>
            <a:ext cx="4527922" cy="1704958"/>
          </a:xfrm>
          <a:prstGeom prst="rect">
            <a:avLst/>
          </a:prstGeom>
        </p:spPr>
      </p:pic>
      <p:pic>
        <p:nvPicPr>
          <p:cNvPr id="12" name="Picture 11" descr="A close-up of a text&#10;&#10;Description automatically generated">
            <a:extLst>
              <a:ext uri="{FF2B5EF4-FFF2-40B4-BE49-F238E27FC236}">
                <a16:creationId xmlns:a16="http://schemas.microsoft.com/office/drawing/2014/main" id="{FF62FEE7-0FAB-68CB-CC79-73463F72E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46" y="3575949"/>
            <a:ext cx="4289277" cy="1113820"/>
          </a:xfrm>
          <a:prstGeom prst="rect">
            <a:avLst/>
          </a:prstGeom>
        </p:spPr>
      </p:pic>
      <p:pic>
        <p:nvPicPr>
          <p:cNvPr id="14" name="Picture 13" descr="A close-up of a list of names&#10;&#10;Description automatically generated">
            <a:extLst>
              <a:ext uri="{FF2B5EF4-FFF2-40B4-BE49-F238E27FC236}">
                <a16:creationId xmlns:a16="http://schemas.microsoft.com/office/drawing/2014/main" id="{52BC2107-AD1C-A52B-A462-C58E6B084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2093" y="1478069"/>
            <a:ext cx="4066100" cy="1355366"/>
          </a:xfrm>
          <a:prstGeom prst="rect">
            <a:avLst/>
          </a:prstGeom>
        </p:spPr>
      </p:pic>
      <p:pic>
        <p:nvPicPr>
          <p:cNvPr id="16" name="Picture 1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7CC5F9AE-FADE-8712-75DE-829335DEE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7453" y="3238883"/>
            <a:ext cx="3126791" cy="16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39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D6C7-F6FB-0D57-0DE4-E4E65EC2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</p:spPr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10AB-7248-D1E2-77C5-6939D7AFB6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5652" y="842838"/>
            <a:ext cx="8812696" cy="52105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DF203-582F-BAD0-DB5A-BCCD3E768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600131"/>
            <a:ext cx="441052" cy="215535"/>
          </a:xfrm>
        </p:spPr>
        <p:txBody>
          <a:bodyPr/>
          <a:lstStyle/>
          <a:p>
            <a:fld id="{3B806A38-8CBE-104B-8358-15D40CFB06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88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69F755B-914B-BE82-706D-351298DE8A6A}"/>
              </a:ext>
            </a:extLst>
          </p:cNvPr>
          <p:cNvGrpSpPr/>
          <p:nvPr/>
        </p:nvGrpSpPr>
        <p:grpSpPr>
          <a:xfrm>
            <a:off x="4432860" y="3348947"/>
            <a:ext cx="4705950" cy="3102247"/>
            <a:chOff x="4432860" y="3403190"/>
            <a:chExt cx="4705950" cy="3102247"/>
          </a:xfrm>
        </p:grpSpPr>
        <p:pic>
          <p:nvPicPr>
            <p:cNvPr id="24" name="Picture 23" descr="Chart, histogram&#10;&#10;Description automatically generated">
              <a:extLst>
                <a:ext uri="{FF2B5EF4-FFF2-40B4-BE49-F238E27FC236}">
                  <a16:creationId xmlns:a16="http://schemas.microsoft.com/office/drawing/2014/main" id="{2D210293-D24B-8358-20FE-FD8F3029E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860" y="3403190"/>
              <a:ext cx="4705950" cy="310224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DEE8F12-3592-E8E6-BA17-AF1F7406ABDB}"/>
                </a:ext>
              </a:extLst>
            </p:cNvPr>
            <p:cNvSpPr/>
            <p:nvPr/>
          </p:nvSpPr>
          <p:spPr>
            <a:xfrm>
              <a:off x="4432860" y="3403190"/>
              <a:ext cx="998495" cy="108665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F99BAA-5B7D-19A3-CA67-B042EC63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of proton emitters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999EF-176D-0185-B846-4BDBE8C9CE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5652" y="4227196"/>
            <a:ext cx="4740081" cy="2091749"/>
          </a:xfrm>
        </p:spPr>
        <p:txBody>
          <a:bodyPr/>
          <a:lstStyle/>
          <a:p>
            <a:r>
              <a:rPr lang="en-GB" sz="1400" dirty="0"/>
              <a:t>Correct </a:t>
            </a:r>
            <a:r>
              <a:rPr lang="en-GB" sz="1400" dirty="0">
                <a:solidFill>
                  <a:srgbClr val="3399FF"/>
                </a:solidFill>
              </a:rPr>
              <a:t>nuclear shape </a:t>
            </a:r>
            <a:r>
              <a:rPr lang="en-GB" sz="1400" dirty="0"/>
              <a:t>essential to accurately predict properties of proton emitters</a:t>
            </a:r>
          </a:p>
          <a:p>
            <a:endParaRPr lang="en-GB" sz="1400" dirty="0"/>
          </a:p>
          <a:p>
            <a:r>
              <a:rPr lang="en-GB" dirty="0"/>
              <a:t>Direct measurement of </a:t>
            </a:r>
            <a:r>
              <a:rPr lang="en-GB" dirty="0">
                <a:solidFill>
                  <a:srgbClr val="3399FF"/>
                </a:solidFill>
              </a:rPr>
              <a:t>nuclear properties </a:t>
            </a:r>
            <a:r>
              <a:rPr lang="en-GB" dirty="0"/>
              <a:t>crucial to test our understanding at </a:t>
            </a:r>
            <a:r>
              <a:rPr lang="en-GB" dirty="0">
                <a:solidFill>
                  <a:srgbClr val="3399FF"/>
                </a:solidFill>
              </a:rPr>
              <a:t>nuclear extremes </a:t>
            </a:r>
          </a:p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06B38F-DAF6-CA62-8409-B8819A6CC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600131"/>
            <a:ext cx="441052" cy="215535"/>
          </a:xfrm>
        </p:spPr>
        <p:txBody>
          <a:bodyPr/>
          <a:lstStyle/>
          <a:p>
            <a:fld id="{3B806A38-8CBE-104B-8358-15D40CFB066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7920-BEC3-630A-31DD-11A422156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42837"/>
            <a:ext cx="8812696" cy="3333737"/>
          </a:xfrm>
        </p:spPr>
        <p:txBody>
          <a:bodyPr>
            <a:normAutofit/>
          </a:bodyPr>
          <a:lstStyle/>
          <a:p>
            <a:r>
              <a:rPr lang="en-GB" dirty="0"/>
              <a:t>Proton emitter </a:t>
            </a:r>
            <a:r>
              <a:rPr lang="en-GB" baseline="30000" dirty="0">
                <a:solidFill>
                  <a:srgbClr val="3399FF"/>
                </a:solidFill>
              </a:rPr>
              <a:t>113</a:t>
            </a:r>
            <a:r>
              <a:rPr lang="en-GB" dirty="0">
                <a:solidFill>
                  <a:srgbClr val="3399FF"/>
                </a:solidFill>
              </a:rPr>
              <a:t>Cs</a:t>
            </a:r>
            <a:r>
              <a:rPr lang="en-GB" dirty="0"/>
              <a:t> is located in transition region between spherical and deformed nuclei </a:t>
            </a:r>
          </a:p>
          <a:p>
            <a:pPr lvl="1"/>
            <a:r>
              <a:rPr lang="en-GB" dirty="0"/>
              <a:t>Mild prolate deformation necessary to correctly predict proton-decay rate</a:t>
            </a:r>
          </a:p>
          <a:p>
            <a:endParaRPr lang="en-GB" dirty="0"/>
          </a:p>
          <a:p>
            <a:r>
              <a:rPr lang="en-GB" dirty="0"/>
              <a:t>Proton-decay rate for </a:t>
            </a:r>
            <a:r>
              <a:rPr lang="en-GB" baseline="30000" dirty="0">
                <a:solidFill>
                  <a:srgbClr val="3399FF"/>
                </a:solidFill>
              </a:rPr>
              <a:t>151</a:t>
            </a:r>
            <a:r>
              <a:rPr lang="en-GB" dirty="0">
                <a:solidFill>
                  <a:srgbClr val="3399FF"/>
                </a:solidFill>
              </a:rPr>
              <a:t>Lu</a:t>
            </a:r>
            <a:r>
              <a:rPr lang="en-GB" dirty="0"/>
              <a:t> only described by assignment of mild oblate deformation </a:t>
            </a:r>
          </a:p>
          <a:p>
            <a:pPr lvl="1"/>
            <a:r>
              <a:rPr lang="en-GB" dirty="0"/>
              <a:t>Predicted to have spherical shape</a:t>
            </a:r>
          </a:p>
          <a:p>
            <a:endParaRPr lang="en-GB" dirty="0"/>
          </a:p>
          <a:p>
            <a:r>
              <a:rPr lang="en-GB" dirty="0"/>
              <a:t>Deformed framework needed to describe proton emitter </a:t>
            </a:r>
            <a:r>
              <a:rPr lang="en-GB" baseline="30000" dirty="0">
                <a:solidFill>
                  <a:srgbClr val="3399FF"/>
                </a:solidFill>
              </a:rPr>
              <a:t>147</a:t>
            </a:r>
            <a:r>
              <a:rPr lang="en-GB" dirty="0">
                <a:solidFill>
                  <a:srgbClr val="3399FF"/>
                </a:solidFill>
              </a:rPr>
              <a:t>Tm</a:t>
            </a:r>
          </a:p>
          <a:p>
            <a:pPr lvl="1"/>
            <a:r>
              <a:rPr lang="en-GB" dirty="0"/>
              <a:t>Located in transition region between spherical and highly-deformed nuclei</a:t>
            </a:r>
          </a:p>
          <a:p>
            <a:endParaRPr lang="en-GB" dirty="0"/>
          </a:p>
          <a:p>
            <a:r>
              <a:rPr lang="en-GB" dirty="0"/>
              <a:t>Highly-deformed prolate shape needed to describe proton </a:t>
            </a:r>
          </a:p>
          <a:p>
            <a:pPr marL="0" indent="0">
              <a:buNone/>
            </a:pPr>
            <a:r>
              <a:rPr lang="en-GB" dirty="0"/>
              <a:t>	decay rate of </a:t>
            </a:r>
            <a:r>
              <a:rPr lang="en-GB" baseline="30000" dirty="0">
                <a:solidFill>
                  <a:srgbClr val="3399FF"/>
                </a:solidFill>
              </a:rPr>
              <a:t>141</a:t>
            </a:r>
            <a:r>
              <a:rPr lang="en-GB" dirty="0">
                <a:solidFill>
                  <a:srgbClr val="3399FF"/>
                </a:solidFill>
              </a:rPr>
              <a:t>Ho</a:t>
            </a:r>
          </a:p>
        </p:txBody>
      </p:sp>
      <p:pic>
        <p:nvPicPr>
          <p:cNvPr id="7" name="Graphic 21">
            <a:extLst>
              <a:ext uri="{FF2B5EF4-FFF2-40B4-BE49-F238E27FC236}">
                <a16:creationId xmlns:a16="http://schemas.microsoft.com/office/drawing/2014/main" id="{106911F3-BA64-699D-FD74-681B63F60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1322" y="5592343"/>
            <a:ext cx="610919" cy="607755"/>
          </a:xfrm>
          <a:prstGeom prst="rect">
            <a:avLst/>
          </a:prstGeom>
        </p:spPr>
      </p:pic>
      <p:pic>
        <p:nvPicPr>
          <p:cNvPr id="8" name="Graphic 20">
            <a:extLst>
              <a:ext uri="{FF2B5EF4-FFF2-40B4-BE49-F238E27FC236}">
                <a16:creationId xmlns:a16="http://schemas.microsoft.com/office/drawing/2014/main" id="{FBA41288-87AF-AB78-90EE-63AD1EC2C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2107" y="4837788"/>
            <a:ext cx="612950" cy="720256"/>
          </a:xfrm>
          <a:prstGeom prst="rect">
            <a:avLst/>
          </a:prstGeom>
        </p:spPr>
      </p:pic>
      <p:pic>
        <p:nvPicPr>
          <p:cNvPr id="13" name="Graphic 21">
            <a:extLst>
              <a:ext uri="{FF2B5EF4-FFF2-40B4-BE49-F238E27FC236}">
                <a16:creationId xmlns:a16="http://schemas.microsoft.com/office/drawing/2014/main" id="{6DF0DA7A-38D8-FE87-315A-06D5551A3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5557" y="2767002"/>
            <a:ext cx="610919" cy="60775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B00A077-B1C5-5D95-AA2B-9368B3EF9150}"/>
              </a:ext>
            </a:extLst>
          </p:cNvPr>
          <p:cNvSpPr/>
          <p:nvPr/>
        </p:nvSpPr>
        <p:spPr>
          <a:xfrm>
            <a:off x="5431355" y="5592076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B54508A-2CEA-8DD2-CE7C-8717CBCEBE2C}"/>
              </a:ext>
            </a:extLst>
          </p:cNvPr>
          <p:cNvSpPr/>
          <p:nvPr/>
        </p:nvSpPr>
        <p:spPr>
          <a:xfrm>
            <a:off x="7560857" y="4039291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D52198-5BFB-A691-2A90-FD120D4E2670}"/>
              </a:ext>
            </a:extLst>
          </p:cNvPr>
          <p:cNvSpPr/>
          <p:nvPr/>
        </p:nvSpPr>
        <p:spPr>
          <a:xfrm>
            <a:off x="7937659" y="3822574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19">
            <a:extLst>
              <a:ext uri="{FF2B5EF4-FFF2-40B4-BE49-F238E27FC236}">
                <a16:creationId xmlns:a16="http://schemas.microsoft.com/office/drawing/2014/main" id="{581AA8F2-1D88-70CB-C956-E1D590979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20222" y="3145997"/>
            <a:ext cx="858639" cy="5992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C698CC-38DE-D1D8-2DE5-2FAD8BAC5A2A}"/>
              </a:ext>
            </a:extLst>
          </p:cNvPr>
          <p:cNvSpPr/>
          <p:nvPr/>
        </p:nvSpPr>
        <p:spPr>
          <a:xfrm>
            <a:off x="7198120" y="4296226"/>
            <a:ext cx="612950" cy="278749"/>
          </a:xfrm>
          <a:prstGeom prst="ellipse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20">
            <a:extLst>
              <a:ext uri="{FF2B5EF4-FFF2-40B4-BE49-F238E27FC236}">
                <a16:creationId xmlns:a16="http://schemas.microsoft.com/office/drawing/2014/main" id="{F1D692AA-5C71-53BC-A009-72A40401A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4305" y="3835734"/>
            <a:ext cx="554467" cy="9209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B62324-11AA-B2E7-2D70-8E9F39DB4D50}"/>
              </a:ext>
            </a:extLst>
          </p:cNvPr>
          <p:cNvSpPr txBox="1"/>
          <p:nvPr/>
        </p:nvSpPr>
        <p:spPr>
          <a:xfrm>
            <a:off x="4955886" y="5519803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113</a:t>
            </a:r>
            <a:r>
              <a:rPr lang="en-GB" sz="1200" dirty="0">
                <a:latin typeface="Lucida Bright" panose="02040602050505020304" pitchFamily="18" charset="77"/>
              </a:rPr>
              <a:t>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8470A8-FC1D-3F6E-E355-33D4A9659CC0}"/>
              </a:ext>
            </a:extLst>
          </p:cNvPr>
          <p:cNvSpPr txBox="1"/>
          <p:nvPr/>
        </p:nvSpPr>
        <p:spPr>
          <a:xfrm>
            <a:off x="6681861" y="4242042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141</a:t>
            </a:r>
            <a:r>
              <a:rPr lang="en-GB" sz="1200" dirty="0">
                <a:latin typeface="Lucida Bright" panose="02040602050505020304" pitchFamily="18" charset="77"/>
              </a:rPr>
              <a:t>Ho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F5C819-8002-E5E2-237D-A9A8C49B32C0}"/>
              </a:ext>
            </a:extLst>
          </p:cNvPr>
          <p:cNvSpPr txBox="1"/>
          <p:nvPr/>
        </p:nvSpPr>
        <p:spPr>
          <a:xfrm>
            <a:off x="7406292" y="3753774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151</a:t>
            </a:r>
            <a:r>
              <a:rPr lang="en-GB" sz="1200" dirty="0">
                <a:latin typeface="Lucida Bright" panose="02040602050505020304" pitchFamily="18" charset="77"/>
              </a:rPr>
              <a:t>Lu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75BFDF-9BE5-91BC-D608-E9EE40890C2B}"/>
              </a:ext>
            </a:extLst>
          </p:cNvPr>
          <p:cNvSpPr txBox="1"/>
          <p:nvPr/>
        </p:nvSpPr>
        <p:spPr>
          <a:xfrm>
            <a:off x="7024924" y="3960171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aseline="30000" dirty="0">
                <a:latin typeface="Lucida Bright" panose="02040602050505020304" pitchFamily="18" charset="77"/>
              </a:rPr>
              <a:t>147</a:t>
            </a:r>
            <a:r>
              <a:rPr lang="en-GB" sz="1200" dirty="0">
                <a:latin typeface="Lucida Bright" panose="02040602050505020304" pitchFamily="18" charset="77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37583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A0E8-53A6-7955-EC21-2E1A8689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Part 1: Proton-unbound Sb, I and Cs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A5BD2B46-82D2-788D-FD2F-1BADFCC5F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17A52406-BC10-939D-DFA6-BEA84511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" y="2944485"/>
            <a:ext cx="8812695" cy="30676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399FF"/>
                </a:solidFill>
              </a:rPr>
              <a:t>Part 1: </a:t>
            </a:r>
            <a:r>
              <a:rPr lang="en-GB" dirty="0"/>
              <a:t>Laser spectroscopy of </a:t>
            </a:r>
            <a:r>
              <a:rPr lang="en-GB" b="1" dirty="0"/>
              <a:t>Sb, I </a:t>
            </a:r>
            <a:r>
              <a:rPr lang="en-GB" dirty="0"/>
              <a:t>and </a:t>
            </a:r>
            <a:r>
              <a:rPr lang="en-GB" b="1" dirty="0"/>
              <a:t>Cs</a:t>
            </a:r>
            <a:r>
              <a:rPr lang="en-GB" dirty="0"/>
              <a:t> isotopes at ISOLDE</a:t>
            </a:r>
          </a:p>
          <a:p>
            <a:pPr lvl="1"/>
            <a:r>
              <a:rPr lang="en-GB" dirty="0"/>
              <a:t>Use</a:t>
            </a:r>
            <a:r>
              <a:rPr lang="en-GB" dirty="0">
                <a:solidFill>
                  <a:srgbClr val="3399FF"/>
                </a:solidFill>
              </a:rPr>
              <a:t> Collinear Resonance Ionization Spectroscopy </a:t>
            </a:r>
            <a:r>
              <a:rPr lang="en-GB" dirty="0"/>
              <a:t>(CRIS) technique</a:t>
            </a:r>
          </a:p>
          <a:p>
            <a:pPr lvl="1"/>
            <a:endParaRPr lang="en-GB" dirty="0"/>
          </a:p>
          <a:p>
            <a:r>
              <a:rPr lang="en-GB" dirty="0"/>
              <a:t>Measure isotopes across proton drip line at </a:t>
            </a:r>
            <a:r>
              <a:rPr lang="en-GB" baseline="30000" dirty="0">
                <a:solidFill>
                  <a:srgbClr val="3399FF"/>
                </a:solidFill>
              </a:rPr>
              <a:t>105</a:t>
            </a:r>
            <a:r>
              <a:rPr lang="en-GB" dirty="0">
                <a:solidFill>
                  <a:srgbClr val="3399FF"/>
                </a:solidFill>
              </a:rPr>
              <a:t>Sb, </a:t>
            </a:r>
            <a:r>
              <a:rPr lang="en-GB" baseline="30000" dirty="0">
                <a:solidFill>
                  <a:srgbClr val="3399FF"/>
                </a:solidFill>
              </a:rPr>
              <a:t>109</a:t>
            </a:r>
            <a:r>
              <a:rPr lang="en-GB" dirty="0">
                <a:solidFill>
                  <a:srgbClr val="3399FF"/>
                </a:solidFill>
              </a:rPr>
              <a:t>I </a:t>
            </a:r>
            <a:r>
              <a:rPr lang="en-GB" dirty="0"/>
              <a:t>and</a:t>
            </a:r>
            <a:r>
              <a:rPr lang="en-GB" dirty="0">
                <a:solidFill>
                  <a:srgbClr val="3399FF"/>
                </a:solidFill>
              </a:rPr>
              <a:t> </a:t>
            </a:r>
            <a:r>
              <a:rPr lang="en-GB" baseline="30000" dirty="0">
                <a:solidFill>
                  <a:srgbClr val="3399FF"/>
                </a:solidFill>
              </a:rPr>
              <a:t>115</a:t>
            </a:r>
            <a:r>
              <a:rPr lang="en-GB" dirty="0">
                <a:solidFill>
                  <a:srgbClr val="3399FF"/>
                </a:solidFill>
              </a:rPr>
              <a:t>Cs</a:t>
            </a:r>
          </a:p>
          <a:p>
            <a:pPr lvl="1"/>
            <a:r>
              <a:rPr lang="en-GB" dirty="0"/>
              <a:t>Measure electromagnetic moments and charge radii</a:t>
            </a:r>
          </a:p>
          <a:p>
            <a:endParaRPr lang="en-GB" dirty="0"/>
          </a:p>
          <a:p>
            <a:r>
              <a:rPr lang="en-GB" dirty="0"/>
              <a:t>Understand </a:t>
            </a:r>
            <a:r>
              <a:rPr lang="en-GB" dirty="0">
                <a:solidFill>
                  <a:srgbClr val="3399FF"/>
                </a:solidFill>
              </a:rPr>
              <a:t>evolution of deformation </a:t>
            </a:r>
            <a:r>
              <a:rPr lang="en-GB" dirty="0"/>
              <a:t>across </a:t>
            </a:r>
            <a:br>
              <a:rPr lang="en-GB" dirty="0"/>
            </a:br>
            <a:r>
              <a:rPr lang="en-GB" dirty="0"/>
              <a:t>proton drip line</a:t>
            </a:r>
            <a:endParaRPr lang="en-GB" dirty="0">
              <a:effectLst/>
            </a:endParaRPr>
          </a:p>
          <a:p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D669F8-5ECE-735D-0C46-931FD1D33FD0}"/>
              </a:ext>
            </a:extLst>
          </p:cNvPr>
          <p:cNvGrpSpPr/>
          <p:nvPr/>
        </p:nvGrpSpPr>
        <p:grpSpPr>
          <a:xfrm>
            <a:off x="5491693" y="4171233"/>
            <a:ext cx="3574318" cy="2295040"/>
            <a:chOff x="5533128" y="4205342"/>
            <a:chExt cx="3574318" cy="2295040"/>
          </a:xfrm>
        </p:grpSpPr>
        <p:pic>
          <p:nvPicPr>
            <p:cNvPr id="11" name="Picture 10" descr="Chart, line chart&#10;&#10;Description automatically generated">
              <a:extLst>
                <a:ext uri="{FF2B5EF4-FFF2-40B4-BE49-F238E27FC236}">
                  <a16:creationId xmlns:a16="http://schemas.microsoft.com/office/drawing/2014/main" id="{32AE36DE-E307-8FA7-6EE0-5C95E396F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1278" y="4258795"/>
              <a:ext cx="3346168" cy="20444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C4AD28-1AD9-63E7-6C7E-746E249C85EB}"/>
                </a:ext>
              </a:extLst>
            </p:cNvPr>
            <p:cNvSpPr txBox="1"/>
            <p:nvPr/>
          </p:nvSpPr>
          <p:spPr>
            <a:xfrm>
              <a:off x="7421618" y="6223383"/>
              <a:ext cx="300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latin typeface="Lucida Bright" panose="02040602050505020304" pitchFamily="18" charset="77"/>
                </a:rPr>
                <a:t>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8EC3A7-9F2A-A1EF-5448-B8D9804C067C}"/>
                </a:ext>
              </a:extLst>
            </p:cNvPr>
            <p:cNvSpPr txBox="1"/>
            <p:nvPr/>
          </p:nvSpPr>
          <p:spPr>
            <a:xfrm rot="16200000">
              <a:off x="5174536" y="5098730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200" dirty="0">
                  <a:latin typeface="Lucida Bright" panose="02040602050505020304" pitchFamily="18" charset="77"/>
                </a:rPr>
                <a:t>δ</a:t>
              </a:r>
              <a:r>
                <a:rPr lang="en-GB" sz="1200" dirty="0">
                  <a:latin typeface="Lucida Bright" panose="02040602050505020304" pitchFamily="18" charset="77"/>
                </a:rPr>
                <a:t>&lt;r</a:t>
              </a:r>
              <a:r>
                <a:rPr lang="en-GB" sz="1200" baseline="30000" dirty="0">
                  <a:latin typeface="Lucida Bright" panose="02040602050505020304" pitchFamily="18" charset="77"/>
                </a:rPr>
                <a:t>2</a:t>
              </a:r>
              <a:r>
                <a:rPr lang="en-GB" sz="1200" dirty="0">
                  <a:latin typeface="Lucida Bright" panose="02040602050505020304" pitchFamily="18" charset="77"/>
                </a:rPr>
                <a:t>&gt; (fm</a:t>
              </a:r>
              <a:r>
                <a:rPr lang="en-GB" sz="1200" baseline="30000" dirty="0">
                  <a:latin typeface="Lucida Bright" panose="02040602050505020304" pitchFamily="18" charset="77"/>
                </a:rPr>
                <a:t>2</a:t>
              </a:r>
              <a:r>
                <a:rPr lang="en-GB" sz="1200" dirty="0">
                  <a:latin typeface="Lucida Bright" panose="02040602050505020304" pitchFamily="18" charset="77"/>
                </a:rPr>
                <a:t>)</a:t>
              </a:r>
              <a:endParaRPr lang="en-GB" sz="1200" baseline="30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4E2F7BC-4250-5402-B039-A64D9DDBEE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6720" y="5373866"/>
              <a:ext cx="0" cy="755674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1386D62-586C-5A80-A36D-9D8E074D2E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9128" y="5373866"/>
              <a:ext cx="655184" cy="416952"/>
            </a:xfrm>
            <a:prstGeom prst="straightConnector1">
              <a:avLst/>
            </a:prstGeom>
            <a:ln>
              <a:solidFill>
                <a:srgbClr val="3399FF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97E0A99-51B2-C0B4-F24D-7BF8D51DE9C6}"/>
                </a:ext>
              </a:extLst>
            </p:cNvPr>
            <p:cNvSpPr txBox="1"/>
            <p:nvPr/>
          </p:nvSpPr>
          <p:spPr>
            <a:xfrm>
              <a:off x="8434132" y="4205342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Cs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21085DE-4333-8B86-2E13-780FC5AAADBC}"/>
                </a:ext>
              </a:extLst>
            </p:cNvPr>
            <p:cNvSpPr txBox="1"/>
            <p:nvPr/>
          </p:nvSpPr>
          <p:spPr>
            <a:xfrm>
              <a:off x="6189475" y="535179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pic>
          <p:nvPicPr>
            <p:cNvPr id="53" name="Graphic 20">
              <a:extLst>
                <a:ext uri="{FF2B5EF4-FFF2-40B4-BE49-F238E27FC236}">
                  <a16:creationId xmlns:a16="http://schemas.microsoft.com/office/drawing/2014/main" id="{88AE5EAE-A87E-AABA-7041-C460A6C5A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45321" y="4253841"/>
              <a:ext cx="739374" cy="868813"/>
            </a:xfrm>
            <a:prstGeom prst="rect">
              <a:avLst/>
            </a:prstGeom>
          </p:spPr>
        </p:pic>
        <p:pic>
          <p:nvPicPr>
            <p:cNvPr id="54" name="Graphic 21">
              <a:extLst>
                <a:ext uri="{FF2B5EF4-FFF2-40B4-BE49-F238E27FC236}">
                  <a16:creationId xmlns:a16="http://schemas.microsoft.com/office/drawing/2014/main" id="{7F7080EA-8271-4D44-AE98-EF7B11EB6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5986" y="4975606"/>
              <a:ext cx="756293" cy="752376"/>
            </a:xfrm>
            <a:prstGeom prst="rect">
              <a:avLst/>
            </a:prstGeom>
          </p:spPr>
        </p:pic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021D071-EB84-EC82-E711-36424434BD30}"/>
              </a:ext>
            </a:extLst>
          </p:cNvPr>
          <p:cNvSpPr/>
          <p:nvPr/>
        </p:nvSpPr>
        <p:spPr>
          <a:xfrm>
            <a:off x="6564973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1C3AE97-A8E2-0F47-5733-FC9D9453920F}"/>
              </a:ext>
            </a:extLst>
          </p:cNvPr>
          <p:cNvSpPr/>
          <p:nvPr/>
        </p:nvSpPr>
        <p:spPr>
          <a:xfrm>
            <a:off x="708488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9375A19-0E9E-635B-55FB-1CEDF788A687}"/>
              </a:ext>
            </a:extLst>
          </p:cNvPr>
          <p:cNvSpPr/>
          <p:nvPr/>
        </p:nvSpPr>
        <p:spPr>
          <a:xfrm>
            <a:off x="7604789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112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EDF8712-6698-641D-77F7-A0DF56F1FD3F}"/>
              </a:ext>
            </a:extLst>
          </p:cNvPr>
          <p:cNvSpPr/>
          <p:nvPr/>
        </p:nvSpPr>
        <p:spPr>
          <a:xfrm>
            <a:off x="8124697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72CD4AA-932C-9C2F-5058-721DB7C901A6}"/>
              </a:ext>
            </a:extLst>
          </p:cNvPr>
          <p:cNvSpPr/>
          <p:nvPr/>
        </p:nvSpPr>
        <p:spPr>
          <a:xfrm>
            <a:off x="8644608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7A71A7E-DCE3-3CDC-8F3A-CA0EB7213417}"/>
              </a:ext>
            </a:extLst>
          </p:cNvPr>
          <p:cNvSpPr/>
          <p:nvPr/>
        </p:nvSpPr>
        <p:spPr>
          <a:xfrm>
            <a:off x="5005249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107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BBA3583-4D26-FF1C-3FCC-1B5D0AE8E862}"/>
              </a:ext>
            </a:extLst>
          </p:cNvPr>
          <p:cNvSpPr/>
          <p:nvPr/>
        </p:nvSpPr>
        <p:spPr>
          <a:xfrm>
            <a:off x="448534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106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8DD3D98-E138-5A92-927C-6862F57F3F3E}"/>
              </a:ext>
            </a:extLst>
          </p:cNvPr>
          <p:cNvCxnSpPr>
            <a:cxnSpLocks/>
          </p:cNvCxnSpPr>
          <p:nvPr/>
        </p:nvCxnSpPr>
        <p:spPr>
          <a:xfrm flipV="1">
            <a:off x="4444203" y="1962444"/>
            <a:ext cx="0" cy="54544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7F28503-CD53-609B-A4C1-A4B2745044AC}"/>
              </a:ext>
            </a:extLst>
          </p:cNvPr>
          <p:cNvSpPr/>
          <p:nvPr/>
        </p:nvSpPr>
        <p:spPr>
          <a:xfrm rot="10800000">
            <a:off x="7601938" y="2502740"/>
            <a:ext cx="1542062" cy="11204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ABD21FC-6750-CAE5-12D9-2E8DE9B98084}"/>
              </a:ext>
            </a:extLst>
          </p:cNvPr>
          <p:cNvSpPr txBox="1"/>
          <p:nvPr/>
        </p:nvSpPr>
        <p:spPr>
          <a:xfrm>
            <a:off x="3118426" y="2060757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Sb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(Z=51)</a:t>
            </a:r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CD50D693-C902-76B3-C866-6221FCFB28F9}"/>
              </a:ext>
            </a:extLst>
          </p:cNvPr>
          <p:cNvSpPr/>
          <p:nvPr/>
        </p:nvSpPr>
        <p:spPr>
          <a:xfrm rot="10800000">
            <a:off x="3965433" y="2449754"/>
            <a:ext cx="3519736" cy="208800"/>
          </a:xfrm>
          <a:prstGeom prst="rightArrow">
            <a:avLst>
              <a:gd name="adj1" fmla="val 50000"/>
              <a:gd name="adj2" fmla="val 74709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967C1F5-34C1-C5DA-9D02-9769CB64F0A3}"/>
              </a:ext>
            </a:extLst>
          </p:cNvPr>
          <p:cNvSpPr/>
          <p:nvPr/>
        </p:nvSpPr>
        <p:spPr>
          <a:xfrm>
            <a:off x="552515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CB08E8A-604F-305E-778A-63379B0F9B33}"/>
              </a:ext>
            </a:extLst>
          </p:cNvPr>
          <p:cNvSpPr/>
          <p:nvPr/>
        </p:nvSpPr>
        <p:spPr>
          <a:xfrm>
            <a:off x="604506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109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0F25530-AB22-B88C-3038-2D28D83E0715}"/>
              </a:ext>
            </a:extLst>
          </p:cNvPr>
          <p:cNvSpPr/>
          <p:nvPr/>
        </p:nvSpPr>
        <p:spPr>
          <a:xfrm>
            <a:off x="3965433" y="1967253"/>
            <a:ext cx="432000" cy="432000"/>
          </a:xfrm>
          <a:prstGeom prst="rect">
            <a:avLst/>
          </a:prstGeom>
          <a:gradFill>
            <a:gsLst>
              <a:gs pos="48000">
                <a:srgbClr val="C00000"/>
              </a:gs>
              <a:gs pos="49000">
                <a:srgbClr val="3399FF"/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105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9D04EB3-FB08-4996-E744-299DCCB209E3}"/>
              </a:ext>
            </a:extLst>
          </p:cNvPr>
          <p:cNvSpPr txBox="1"/>
          <p:nvPr/>
        </p:nvSpPr>
        <p:spPr>
          <a:xfrm>
            <a:off x="7659258" y="2634678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Previously measured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90749A9-3FE7-9129-93BF-561AF2E96A7E}"/>
              </a:ext>
            </a:extLst>
          </p:cNvPr>
          <p:cNvCxnSpPr>
            <a:cxnSpLocks/>
          </p:cNvCxnSpPr>
          <p:nvPr/>
        </p:nvCxnSpPr>
        <p:spPr>
          <a:xfrm flipV="1">
            <a:off x="7560226" y="736590"/>
            <a:ext cx="0" cy="676859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24EBB20-0C0C-FF65-7823-73DA7048922D}"/>
              </a:ext>
            </a:extLst>
          </p:cNvPr>
          <p:cNvSpPr txBox="1"/>
          <p:nvPr/>
        </p:nvSpPr>
        <p:spPr>
          <a:xfrm>
            <a:off x="7559386" y="713984"/>
            <a:ext cx="116570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drip line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3779F21-E9F3-2CD7-7C01-85871F86681F}"/>
              </a:ext>
            </a:extLst>
          </p:cNvPr>
          <p:cNvSpPr txBox="1"/>
          <p:nvPr/>
        </p:nvSpPr>
        <p:spPr>
          <a:xfrm>
            <a:off x="4647677" y="1045254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Cs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(Z=55)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1920AD2-9477-0ABE-375E-084D4BEB362C}"/>
              </a:ext>
            </a:extLst>
          </p:cNvPr>
          <p:cNvSpPr txBox="1"/>
          <p:nvPr/>
        </p:nvSpPr>
        <p:spPr>
          <a:xfrm>
            <a:off x="5461929" y="2619453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Measure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44CADD-395E-98BE-8846-213B1C68C935}"/>
              </a:ext>
            </a:extLst>
          </p:cNvPr>
          <p:cNvSpPr/>
          <p:nvPr/>
        </p:nvSpPr>
        <p:spPr>
          <a:xfrm>
            <a:off x="6564973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111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21A3914-BC5F-917C-C5C7-D7C8D358060F}"/>
              </a:ext>
            </a:extLst>
          </p:cNvPr>
          <p:cNvSpPr/>
          <p:nvPr/>
        </p:nvSpPr>
        <p:spPr>
          <a:xfrm>
            <a:off x="7084881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874CF4C-4579-853B-14FE-CD5072CE1CEE}"/>
              </a:ext>
            </a:extLst>
          </p:cNvPr>
          <p:cNvSpPr/>
          <p:nvPr/>
        </p:nvSpPr>
        <p:spPr>
          <a:xfrm>
            <a:off x="7604789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6B39541-8337-02CF-9BD4-4674F908586B}"/>
              </a:ext>
            </a:extLst>
          </p:cNvPr>
          <p:cNvSpPr/>
          <p:nvPr/>
        </p:nvSpPr>
        <p:spPr>
          <a:xfrm>
            <a:off x="812469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28B4AF8-6C51-2BA2-9CBB-76AAEEDCA7CD}"/>
              </a:ext>
            </a:extLst>
          </p:cNvPr>
          <p:cNvSpPr/>
          <p:nvPr/>
        </p:nvSpPr>
        <p:spPr>
          <a:xfrm>
            <a:off x="8644608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116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6D365895-2A94-38F1-57B9-956C4292C389}"/>
              </a:ext>
            </a:extLst>
          </p:cNvPr>
          <p:cNvSpPr/>
          <p:nvPr/>
        </p:nvSpPr>
        <p:spPr>
          <a:xfrm>
            <a:off x="5005249" y="1472521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EBB2F6D-A02C-07C9-C83F-82325C832E00}"/>
              </a:ext>
            </a:extLst>
          </p:cNvPr>
          <p:cNvSpPr/>
          <p:nvPr/>
        </p:nvSpPr>
        <p:spPr>
          <a:xfrm>
            <a:off x="6045065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BD23972-8709-6507-6AB2-08D573317022}"/>
              </a:ext>
            </a:extLst>
          </p:cNvPr>
          <p:cNvSpPr/>
          <p:nvPr/>
        </p:nvSpPr>
        <p:spPr>
          <a:xfrm>
            <a:off x="7082030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115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9677348-03DC-76F4-794D-12AC7124CB22}"/>
              </a:ext>
            </a:extLst>
          </p:cNvPr>
          <p:cNvSpPr/>
          <p:nvPr/>
        </p:nvSpPr>
        <p:spPr>
          <a:xfrm>
            <a:off x="7601938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116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2A3CF9A-8422-FF59-ACDD-BA4DAD914F75}"/>
              </a:ext>
            </a:extLst>
          </p:cNvPr>
          <p:cNvSpPr/>
          <p:nvPr/>
        </p:nvSpPr>
        <p:spPr>
          <a:xfrm>
            <a:off x="8121846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117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9CA7168-0472-ED0B-D8B6-F7B7B299F46A}"/>
              </a:ext>
            </a:extLst>
          </p:cNvPr>
          <p:cNvSpPr/>
          <p:nvPr/>
        </p:nvSpPr>
        <p:spPr>
          <a:xfrm>
            <a:off x="8641757" y="976639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118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CF8D30F-EBFF-40DE-4B8B-F443D6A23388}"/>
              </a:ext>
            </a:extLst>
          </p:cNvPr>
          <p:cNvSpPr/>
          <p:nvPr/>
        </p:nvSpPr>
        <p:spPr>
          <a:xfrm>
            <a:off x="5522306" y="976639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112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40D0C73-E983-DA35-B289-D7DD90C9BACA}"/>
              </a:ext>
            </a:extLst>
          </p:cNvPr>
          <p:cNvSpPr/>
          <p:nvPr/>
        </p:nvSpPr>
        <p:spPr>
          <a:xfrm>
            <a:off x="6042214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0165111-5D9F-EAB4-F9D8-4C2D0E1A9950}"/>
              </a:ext>
            </a:extLst>
          </p:cNvPr>
          <p:cNvSpPr/>
          <p:nvPr/>
        </p:nvSpPr>
        <p:spPr>
          <a:xfrm>
            <a:off x="5529836" y="1472521"/>
            <a:ext cx="432000" cy="432000"/>
          </a:xfrm>
          <a:prstGeom prst="rect">
            <a:avLst/>
          </a:prstGeom>
          <a:gradFill>
            <a:gsLst>
              <a:gs pos="48000">
                <a:srgbClr val="C00000"/>
              </a:gs>
              <a:gs pos="49000">
                <a:srgbClr val="3399FF"/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109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7490233-DAA6-0B94-B96C-9F0ECBAC1DF4}"/>
              </a:ext>
            </a:extLst>
          </p:cNvPr>
          <p:cNvCxnSpPr>
            <a:cxnSpLocks/>
          </p:cNvCxnSpPr>
          <p:nvPr/>
        </p:nvCxnSpPr>
        <p:spPr>
          <a:xfrm flipV="1">
            <a:off x="6002238" y="1425790"/>
            <a:ext cx="0" cy="54144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06D5FCB4-BE0F-3126-F640-EDA8C2C7163B}"/>
              </a:ext>
            </a:extLst>
          </p:cNvPr>
          <p:cNvSpPr txBox="1"/>
          <p:nvPr/>
        </p:nvSpPr>
        <p:spPr>
          <a:xfrm>
            <a:off x="4165864" y="1573645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(Z=53)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95F2DDD-9683-7E53-4B3F-E5347ABD3A10}"/>
              </a:ext>
            </a:extLst>
          </p:cNvPr>
          <p:cNvSpPr txBox="1"/>
          <p:nvPr/>
        </p:nvSpPr>
        <p:spPr>
          <a:xfrm>
            <a:off x="4894438" y="713984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emitters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25317B6-6A42-2C13-617B-817D415D3713}"/>
              </a:ext>
            </a:extLst>
          </p:cNvPr>
          <p:cNvSpPr/>
          <p:nvPr/>
        </p:nvSpPr>
        <p:spPr>
          <a:xfrm>
            <a:off x="6578094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60FDFD26-F9F7-47EA-E2CC-E07BB7135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96" y="932823"/>
            <a:ext cx="2277589" cy="120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 descr="A magnifying glass on a white background&#10;&#10;Description automatically generated">
            <a:extLst>
              <a:ext uri="{FF2B5EF4-FFF2-40B4-BE49-F238E27FC236}">
                <a16:creationId xmlns:a16="http://schemas.microsoft.com/office/drawing/2014/main" id="{F4B22675-CCD5-73D3-4F35-045292687D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15" t="11269" r="10333" b="12834"/>
          <a:stretch/>
        </p:blipFill>
        <p:spPr>
          <a:xfrm>
            <a:off x="656865" y="5357656"/>
            <a:ext cx="501622" cy="495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67C5FA-2940-1D73-C318-303823C37D41}"/>
              </a:ext>
            </a:extLst>
          </p:cNvPr>
          <p:cNvSpPr txBox="1"/>
          <p:nvPr/>
        </p:nvSpPr>
        <p:spPr>
          <a:xfrm>
            <a:off x="872350" y="5347541"/>
            <a:ext cx="38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3399FF"/>
                </a:solidFill>
                <a:effectLst/>
                <a:latin typeface="Lucida Bright" panose="02040602050505020304" pitchFamily="18" charset="77"/>
              </a:rPr>
              <a:t>How does the shape of the nucleus change when the proton becomes unbound?</a:t>
            </a:r>
          </a:p>
        </p:txBody>
      </p:sp>
    </p:spTree>
    <p:extLst>
      <p:ext uri="{BB962C8B-B14F-4D97-AF65-F5344CB8AC3E}">
        <p14:creationId xmlns:p14="http://schemas.microsoft.com/office/powerpoint/2010/main" val="1688580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A0E8-53A6-7955-EC21-2E1A8689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Part 1: Proton-unbound Sb, I and 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9EBD2-FA3E-A8C4-8D0A-6D1F83A13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2951174"/>
            <a:ext cx="8812696" cy="2974003"/>
          </a:xfrm>
        </p:spPr>
        <p:txBody>
          <a:bodyPr/>
          <a:lstStyle/>
          <a:p>
            <a:r>
              <a:rPr lang="en-GB" dirty="0"/>
              <a:t>Compare to </a:t>
            </a:r>
            <a:r>
              <a:rPr lang="en-GB" i="1" dirty="0">
                <a:solidFill>
                  <a:srgbClr val="FF7C00"/>
                </a:solidFill>
              </a:rPr>
              <a:t>ab-initio,</a:t>
            </a:r>
            <a:r>
              <a:rPr lang="en-GB" dirty="0">
                <a:solidFill>
                  <a:srgbClr val="FF7C0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DFT</a:t>
            </a:r>
            <a:r>
              <a:rPr lang="en-GB" dirty="0"/>
              <a:t> and </a:t>
            </a:r>
            <a:r>
              <a:rPr lang="en-GB" dirty="0">
                <a:solidFill>
                  <a:srgbClr val="3399FF"/>
                </a:solidFill>
              </a:rPr>
              <a:t>GCC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/>
              <a:t>nuclear theory calculations </a:t>
            </a:r>
          </a:p>
          <a:p>
            <a:pPr lvl="1"/>
            <a:r>
              <a:rPr lang="en-GB" dirty="0"/>
              <a:t>Provide insights</a:t>
            </a:r>
            <a:r>
              <a:rPr lang="en-GB" dirty="0">
                <a:solidFill>
                  <a:srgbClr val="3399FF"/>
                </a:solidFill>
              </a:rPr>
              <a:t> </a:t>
            </a:r>
            <a:r>
              <a:rPr lang="en-GB" dirty="0"/>
              <a:t>into </a:t>
            </a:r>
            <a:r>
              <a:rPr lang="en-GB" dirty="0">
                <a:solidFill>
                  <a:srgbClr val="3399FF"/>
                </a:solidFill>
              </a:rPr>
              <a:t>microscopic effects </a:t>
            </a:r>
            <a:r>
              <a:rPr lang="en-GB" dirty="0"/>
              <a:t>in the proton distribution</a:t>
            </a:r>
          </a:p>
          <a:p>
            <a:endParaRPr lang="en-GB" dirty="0"/>
          </a:p>
          <a:p>
            <a:r>
              <a:rPr lang="en-GB" dirty="0">
                <a:solidFill>
                  <a:srgbClr val="3399FF"/>
                </a:solidFill>
              </a:rPr>
              <a:t>Status: </a:t>
            </a:r>
          </a:p>
          <a:p>
            <a:r>
              <a:rPr lang="en-GB" dirty="0"/>
              <a:t>Experiment to study </a:t>
            </a:r>
            <a:r>
              <a:rPr lang="en-GB" dirty="0">
                <a:solidFill>
                  <a:srgbClr val="3399FF"/>
                </a:solidFill>
              </a:rPr>
              <a:t>neutron-deficient </a:t>
            </a:r>
            <a:r>
              <a:rPr lang="en-GB" b="1" dirty="0">
                <a:solidFill>
                  <a:srgbClr val="3399FF"/>
                </a:solidFill>
              </a:rPr>
              <a:t>Sb</a:t>
            </a:r>
            <a:r>
              <a:rPr lang="en-GB" dirty="0">
                <a:solidFill>
                  <a:srgbClr val="3399FF"/>
                </a:solidFill>
              </a:rPr>
              <a:t> isotopes </a:t>
            </a:r>
            <a:r>
              <a:rPr lang="en-GB" dirty="0"/>
              <a:t>scheduled for </a:t>
            </a:r>
            <a:r>
              <a:rPr lang="en-GB" b="1" dirty="0"/>
              <a:t>10-18 August </a:t>
            </a:r>
            <a:r>
              <a:rPr lang="en-GB" dirty="0"/>
              <a:t>at ISOLDE</a:t>
            </a:r>
          </a:p>
          <a:p>
            <a:pPr lvl="1"/>
            <a:r>
              <a:rPr lang="en-GB" dirty="0"/>
              <a:t>Laser spectroscopy of </a:t>
            </a:r>
            <a:r>
              <a:rPr lang="en-GB" baseline="30000" dirty="0"/>
              <a:t>112</a:t>
            </a:r>
            <a:r>
              <a:rPr lang="en-GB" dirty="0"/>
              <a:t>Sb towards the proton drip line</a:t>
            </a:r>
          </a:p>
          <a:p>
            <a:pPr lvl="1"/>
            <a:r>
              <a:rPr lang="en-GB" dirty="0"/>
              <a:t>Yield measurements for possible proton-emitter </a:t>
            </a:r>
            <a:r>
              <a:rPr lang="en-GB" baseline="30000" dirty="0"/>
              <a:t>105</a:t>
            </a:r>
            <a:r>
              <a:rPr lang="en-GB" dirty="0"/>
              <a:t>Sb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Previous Sb measurements down to </a:t>
            </a:r>
            <a:r>
              <a:rPr lang="en-GB" baseline="30000" dirty="0"/>
              <a:t>112</a:t>
            </a:r>
            <a:r>
              <a:rPr lang="en-GB" dirty="0"/>
              <a:t>Sb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A5BD2B46-82D2-788D-FD2F-1BADFCC5F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7" name="Picture 5" descr="Picture 5">
            <a:extLst>
              <a:ext uri="{FF2B5EF4-FFF2-40B4-BE49-F238E27FC236}">
                <a16:creationId xmlns:a16="http://schemas.microsoft.com/office/drawing/2014/main" id="{7BFD94A7-DF43-CED3-610C-DA0E0A752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6" y="932823"/>
            <a:ext cx="2277589" cy="1209517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8C683A4-EDB1-C219-445F-09DDA5674A29}"/>
              </a:ext>
            </a:extLst>
          </p:cNvPr>
          <p:cNvSpPr/>
          <p:nvPr/>
        </p:nvSpPr>
        <p:spPr>
          <a:xfrm>
            <a:off x="6564973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D8A7E3A-DCF1-31A7-003A-BCA2E902E5EB}"/>
              </a:ext>
            </a:extLst>
          </p:cNvPr>
          <p:cNvSpPr/>
          <p:nvPr/>
        </p:nvSpPr>
        <p:spPr>
          <a:xfrm>
            <a:off x="708488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111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E05686-EFB1-9039-D935-ACE2AA00C0B4}"/>
              </a:ext>
            </a:extLst>
          </p:cNvPr>
          <p:cNvSpPr/>
          <p:nvPr/>
        </p:nvSpPr>
        <p:spPr>
          <a:xfrm>
            <a:off x="7604789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A8F9DD-44E8-B760-9AFD-2FB26538A3B5}"/>
              </a:ext>
            </a:extLst>
          </p:cNvPr>
          <p:cNvSpPr/>
          <p:nvPr/>
        </p:nvSpPr>
        <p:spPr>
          <a:xfrm>
            <a:off x="8124697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80B890-9111-6F18-2DE3-26473FF16A8C}"/>
              </a:ext>
            </a:extLst>
          </p:cNvPr>
          <p:cNvSpPr/>
          <p:nvPr/>
        </p:nvSpPr>
        <p:spPr>
          <a:xfrm>
            <a:off x="8644608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948E73-1D2C-E76D-6F6D-951F9EB0B613}"/>
              </a:ext>
            </a:extLst>
          </p:cNvPr>
          <p:cNvSpPr/>
          <p:nvPr/>
        </p:nvSpPr>
        <p:spPr>
          <a:xfrm>
            <a:off x="5005249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8DB5E71-2E3A-D583-C4BC-65D108864D13}"/>
              </a:ext>
            </a:extLst>
          </p:cNvPr>
          <p:cNvSpPr/>
          <p:nvPr/>
        </p:nvSpPr>
        <p:spPr>
          <a:xfrm>
            <a:off x="448534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2C1C2E-D4FF-1508-4B61-4D27FE8AB73F}"/>
              </a:ext>
            </a:extLst>
          </p:cNvPr>
          <p:cNvCxnSpPr>
            <a:cxnSpLocks/>
          </p:cNvCxnSpPr>
          <p:nvPr/>
        </p:nvCxnSpPr>
        <p:spPr>
          <a:xfrm flipV="1">
            <a:off x="4444203" y="1962444"/>
            <a:ext cx="0" cy="54544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D136478F-2832-36C0-7DB8-958064D6696C}"/>
              </a:ext>
            </a:extLst>
          </p:cNvPr>
          <p:cNvSpPr/>
          <p:nvPr/>
        </p:nvSpPr>
        <p:spPr>
          <a:xfrm rot="10800000">
            <a:off x="7601938" y="2502740"/>
            <a:ext cx="1542062" cy="11204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880658-8038-C049-E475-A86FC45E6B34}"/>
              </a:ext>
            </a:extLst>
          </p:cNvPr>
          <p:cNvSpPr txBox="1"/>
          <p:nvPr/>
        </p:nvSpPr>
        <p:spPr>
          <a:xfrm>
            <a:off x="3118426" y="2060757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Sb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(Z=51)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DE0B027B-0A01-2324-5EDF-118B70FF4997}"/>
              </a:ext>
            </a:extLst>
          </p:cNvPr>
          <p:cNvSpPr/>
          <p:nvPr/>
        </p:nvSpPr>
        <p:spPr>
          <a:xfrm rot="10800000">
            <a:off x="3965433" y="2449754"/>
            <a:ext cx="3519736" cy="208800"/>
          </a:xfrm>
          <a:prstGeom prst="rightArrow">
            <a:avLst>
              <a:gd name="adj1" fmla="val 50000"/>
              <a:gd name="adj2" fmla="val 74709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83C4896-6111-9888-9C52-8AB89FC9B9D7}"/>
              </a:ext>
            </a:extLst>
          </p:cNvPr>
          <p:cNvSpPr/>
          <p:nvPr/>
        </p:nvSpPr>
        <p:spPr>
          <a:xfrm>
            <a:off x="552515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A0F5938-A9CA-051A-71B1-39D991102590}"/>
              </a:ext>
            </a:extLst>
          </p:cNvPr>
          <p:cNvSpPr/>
          <p:nvPr/>
        </p:nvSpPr>
        <p:spPr>
          <a:xfrm>
            <a:off x="604506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1EBB95-0C49-3CAB-3C6B-03BB423CC573}"/>
              </a:ext>
            </a:extLst>
          </p:cNvPr>
          <p:cNvSpPr/>
          <p:nvPr/>
        </p:nvSpPr>
        <p:spPr>
          <a:xfrm>
            <a:off x="3965433" y="1967253"/>
            <a:ext cx="432000" cy="432000"/>
          </a:xfrm>
          <a:prstGeom prst="rect">
            <a:avLst/>
          </a:prstGeom>
          <a:gradFill>
            <a:gsLst>
              <a:gs pos="48000">
                <a:srgbClr val="C00000"/>
              </a:gs>
              <a:gs pos="49000">
                <a:srgbClr val="3399FF"/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6B7486-4E58-12CE-2E88-3CF62E4693D4}"/>
              </a:ext>
            </a:extLst>
          </p:cNvPr>
          <p:cNvSpPr txBox="1"/>
          <p:nvPr/>
        </p:nvSpPr>
        <p:spPr>
          <a:xfrm>
            <a:off x="7659258" y="2634678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Previously measured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2BF549-4948-A543-64F4-1E76BF3EFD1A}"/>
              </a:ext>
            </a:extLst>
          </p:cNvPr>
          <p:cNvCxnSpPr>
            <a:cxnSpLocks/>
          </p:cNvCxnSpPr>
          <p:nvPr/>
        </p:nvCxnSpPr>
        <p:spPr>
          <a:xfrm flipV="1">
            <a:off x="7560226" y="736590"/>
            <a:ext cx="0" cy="676859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72C3BD6-1605-90D5-4997-BF896808E656}"/>
              </a:ext>
            </a:extLst>
          </p:cNvPr>
          <p:cNvSpPr txBox="1"/>
          <p:nvPr/>
        </p:nvSpPr>
        <p:spPr>
          <a:xfrm>
            <a:off x="7559386" y="713984"/>
            <a:ext cx="116570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drip line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21CA5E7-A56C-BEFC-FD27-98CC36C9DE6B}"/>
              </a:ext>
            </a:extLst>
          </p:cNvPr>
          <p:cNvSpPr txBox="1"/>
          <p:nvPr/>
        </p:nvSpPr>
        <p:spPr>
          <a:xfrm>
            <a:off x="4647677" y="1045254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Cs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(Z=55)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7A4B65C-32E0-6B28-AD21-49D8825BC3DB}"/>
              </a:ext>
            </a:extLst>
          </p:cNvPr>
          <p:cNvSpPr txBox="1"/>
          <p:nvPr/>
        </p:nvSpPr>
        <p:spPr>
          <a:xfrm>
            <a:off x="5461929" y="2619453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Measure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57B9F2-F4E4-480B-630F-04E15655951B}"/>
              </a:ext>
            </a:extLst>
          </p:cNvPr>
          <p:cNvSpPr/>
          <p:nvPr/>
        </p:nvSpPr>
        <p:spPr>
          <a:xfrm>
            <a:off x="6564973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103B655-CA89-F281-95F6-91D4C4E05D1D}"/>
              </a:ext>
            </a:extLst>
          </p:cNvPr>
          <p:cNvSpPr/>
          <p:nvPr/>
        </p:nvSpPr>
        <p:spPr>
          <a:xfrm>
            <a:off x="7084881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B8D9594-5A2E-2069-8D70-00999DCB7A7B}"/>
              </a:ext>
            </a:extLst>
          </p:cNvPr>
          <p:cNvSpPr/>
          <p:nvPr/>
        </p:nvSpPr>
        <p:spPr>
          <a:xfrm>
            <a:off x="7604789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1C3475-76B9-A01E-D31C-DC97259B4796}"/>
              </a:ext>
            </a:extLst>
          </p:cNvPr>
          <p:cNvSpPr/>
          <p:nvPr/>
        </p:nvSpPr>
        <p:spPr>
          <a:xfrm>
            <a:off x="812469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7CB0001-4C33-6FC5-17E8-975A6544B171}"/>
              </a:ext>
            </a:extLst>
          </p:cNvPr>
          <p:cNvSpPr/>
          <p:nvPr/>
        </p:nvSpPr>
        <p:spPr>
          <a:xfrm>
            <a:off x="8644608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116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06D10A-E3A3-F1CE-5742-0C81619C0C10}"/>
              </a:ext>
            </a:extLst>
          </p:cNvPr>
          <p:cNvSpPr/>
          <p:nvPr/>
        </p:nvSpPr>
        <p:spPr>
          <a:xfrm>
            <a:off x="5005249" y="1472521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6E01AD3-1F38-F1A4-11BC-F6AAABD301C1}"/>
              </a:ext>
            </a:extLst>
          </p:cNvPr>
          <p:cNvSpPr/>
          <p:nvPr/>
        </p:nvSpPr>
        <p:spPr>
          <a:xfrm>
            <a:off x="6045065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2D387BB-C4A0-E371-5EA7-8159B08D116E}"/>
              </a:ext>
            </a:extLst>
          </p:cNvPr>
          <p:cNvSpPr/>
          <p:nvPr/>
        </p:nvSpPr>
        <p:spPr>
          <a:xfrm>
            <a:off x="7082030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4FD6361-39F2-7E48-65E2-526B865567EB}"/>
              </a:ext>
            </a:extLst>
          </p:cNvPr>
          <p:cNvSpPr/>
          <p:nvPr/>
        </p:nvSpPr>
        <p:spPr>
          <a:xfrm>
            <a:off x="7601938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116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EA24CE5-FB5C-201B-FDCF-C4EDADE1833F}"/>
              </a:ext>
            </a:extLst>
          </p:cNvPr>
          <p:cNvSpPr/>
          <p:nvPr/>
        </p:nvSpPr>
        <p:spPr>
          <a:xfrm>
            <a:off x="8121846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AA0D7F-3AB5-8A67-61F2-22948C7672AE}"/>
              </a:ext>
            </a:extLst>
          </p:cNvPr>
          <p:cNvSpPr/>
          <p:nvPr/>
        </p:nvSpPr>
        <p:spPr>
          <a:xfrm>
            <a:off x="8641757" y="976639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118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384E388-EA7A-8A0E-2DC4-81EF69F04B0E}"/>
              </a:ext>
            </a:extLst>
          </p:cNvPr>
          <p:cNvSpPr/>
          <p:nvPr/>
        </p:nvSpPr>
        <p:spPr>
          <a:xfrm>
            <a:off x="5522306" y="976639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112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27A96D8-BF6C-94E5-087D-D7F8C8CC9279}"/>
              </a:ext>
            </a:extLst>
          </p:cNvPr>
          <p:cNvSpPr/>
          <p:nvPr/>
        </p:nvSpPr>
        <p:spPr>
          <a:xfrm>
            <a:off x="6042214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C4CCE82-2CB9-9707-515A-97C1D49344EA}"/>
              </a:ext>
            </a:extLst>
          </p:cNvPr>
          <p:cNvSpPr/>
          <p:nvPr/>
        </p:nvSpPr>
        <p:spPr>
          <a:xfrm>
            <a:off x="5529836" y="1472521"/>
            <a:ext cx="432000" cy="432000"/>
          </a:xfrm>
          <a:prstGeom prst="rect">
            <a:avLst/>
          </a:prstGeom>
          <a:gradFill>
            <a:gsLst>
              <a:gs pos="48000">
                <a:srgbClr val="C00000"/>
              </a:gs>
              <a:gs pos="49000">
                <a:srgbClr val="3399FF"/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109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2B93710-37E6-527D-7D7F-1D929AD75537}"/>
              </a:ext>
            </a:extLst>
          </p:cNvPr>
          <p:cNvCxnSpPr>
            <a:cxnSpLocks/>
          </p:cNvCxnSpPr>
          <p:nvPr/>
        </p:nvCxnSpPr>
        <p:spPr>
          <a:xfrm flipV="1">
            <a:off x="6002238" y="1425790"/>
            <a:ext cx="0" cy="54144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80744EA-05C1-6B3B-969F-339A35E825C6}"/>
              </a:ext>
            </a:extLst>
          </p:cNvPr>
          <p:cNvSpPr txBox="1"/>
          <p:nvPr/>
        </p:nvSpPr>
        <p:spPr>
          <a:xfrm>
            <a:off x="4165864" y="1573645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I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(Z=53)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A324364-7897-E108-38FA-1E29B64DE32A}"/>
              </a:ext>
            </a:extLst>
          </p:cNvPr>
          <p:cNvSpPr txBox="1"/>
          <p:nvPr/>
        </p:nvSpPr>
        <p:spPr>
          <a:xfrm>
            <a:off x="4894438" y="713984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emitters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E07C160-40DA-7537-3A52-0A6B4842BA48}"/>
              </a:ext>
            </a:extLst>
          </p:cNvPr>
          <p:cNvSpPr/>
          <p:nvPr/>
        </p:nvSpPr>
        <p:spPr>
          <a:xfrm>
            <a:off x="6578094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80F08-6429-AF5D-D80A-0B20B6F98BAF}"/>
              </a:ext>
            </a:extLst>
          </p:cNvPr>
          <p:cNvSpPr txBox="1"/>
          <p:nvPr/>
        </p:nvSpPr>
        <p:spPr>
          <a:xfrm>
            <a:off x="4224858" y="5166221"/>
            <a:ext cx="3151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Lechner et al. PRC 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104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014302 (2021)</a:t>
            </a:r>
          </a:p>
          <a:p>
            <a:pPr algn="ctr"/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S. Lechner et al. PLB </a:t>
            </a:r>
            <a:r>
              <a:rPr lang="en-GB" sz="1200" b="1" dirty="0">
                <a:solidFill>
                  <a:srgbClr val="3399FF"/>
                </a:solidFill>
                <a:latin typeface="Lucida Bright" panose="02040602050505020304" pitchFamily="18" charset="77"/>
              </a:rPr>
              <a:t>847</a:t>
            </a:r>
            <a:r>
              <a:rPr lang="en-GB" sz="1200" dirty="0">
                <a:solidFill>
                  <a:srgbClr val="3399FF"/>
                </a:solidFill>
                <a:latin typeface="Lucida Bright" panose="02040602050505020304" pitchFamily="18" charset="77"/>
              </a:rPr>
              <a:t> 138278 (2023)</a:t>
            </a:r>
          </a:p>
        </p:txBody>
      </p:sp>
    </p:spTree>
    <p:extLst>
      <p:ext uri="{BB962C8B-B14F-4D97-AF65-F5344CB8AC3E}">
        <p14:creationId xmlns:p14="http://schemas.microsoft.com/office/powerpoint/2010/main" val="292064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A33860-B6F4-684F-4686-6AED5645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landscape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066F2E-ABE8-F6C9-23BF-BF1F85E0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C9AB455E-54FE-5D53-1377-87B9C83B6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EBDECE-3419-225E-3989-293807F3E415}"/>
              </a:ext>
            </a:extLst>
          </p:cNvPr>
          <p:cNvGrpSpPr/>
          <p:nvPr/>
        </p:nvGrpSpPr>
        <p:grpSpPr>
          <a:xfrm>
            <a:off x="560877" y="776010"/>
            <a:ext cx="8127955" cy="5206198"/>
            <a:chOff x="266237" y="755690"/>
            <a:chExt cx="8127955" cy="5206198"/>
          </a:xfrm>
        </p:grpSpPr>
        <p:pic>
          <p:nvPicPr>
            <p:cNvPr id="7" name="Picture 6" descr="A graph of numbers and equations&#10;&#10;Description automatically generated">
              <a:extLst>
                <a:ext uri="{FF2B5EF4-FFF2-40B4-BE49-F238E27FC236}">
                  <a16:creationId xmlns:a16="http://schemas.microsoft.com/office/drawing/2014/main" id="{03AC6528-41D5-0A22-6CEF-8F11A2280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74" r="375" b="664"/>
            <a:stretch/>
          </p:blipFill>
          <p:spPr>
            <a:xfrm>
              <a:off x="595420" y="755690"/>
              <a:ext cx="7798772" cy="520619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23B2BC-29B6-512C-E5B4-DCA4B6BF856E}"/>
                </a:ext>
              </a:extLst>
            </p:cNvPr>
            <p:cNvSpPr/>
            <p:nvPr/>
          </p:nvSpPr>
          <p:spPr>
            <a:xfrm>
              <a:off x="6336792" y="5340096"/>
              <a:ext cx="1719072" cy="53035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FF92D7-966F-EC90-5FE1-96E5E0E463C2}"/>
                </a:ext>
              </a:extLst>
            </p:cNvPr>
            <p:cNvSpPr/>
            <p:nvPr/>
          </p:nvSpPr>
          <p:spPr>
            <a:xfrm>
              <a:off x="353568" y="896112"/>
              <a:ext cx="871728" cy="1719072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3FD777D-FF33-A14A-13AB-CEAC49942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3160" y="5961888"/>
              <a:ext cx="1440000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D3349D6-10C4-729B-18CF-89B67385F3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420" y="3462986"/>
              <a:ext cx="0" cy="144000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6D1668-BA9C-510A-D8B1-6FC5FA15A6EE}"/>
                </a:ext>
              </a:extLst>
            </p:cNvPr>
            <p:cNvSpPr txBox="1"/>
            <p:nvPr/>
          </p:nvSpPr>
          <p:spPr>
            <a:xfrm>
              <a:off x="2348029" y="5684889"/>
              <a:ext cx="16129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latin typeface="Lucida Bright" panose="02040602050505020304" pitchFamily="18" charset="77"/>
                </a:rPr>
                <a:t>N (No. of neutrons)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1E6462-16B3-2287-26FB-D822F5E22EE5}"/>
                </a:ext>
              </a:extLst>
            </p:cNvPr>
            <p:cNvSpPr txBox="1"/>
            <p:nvPr/>
          </p:nvSpPr>
          <p:spPr>
            <a:xfrm rot="16200000">
              <a:off x="-350438" y="4045675"/>
              <a:ext cx="15103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latin typeface="Lucida Bright" panose="02040602050505020304" pitchFamily="18" charset="77"/>
                </a:rPr>
                <a:t>Z (No. of protons)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AFF5E44-4F29-D300-EB29-7AA3D4A00F78}"/>
                </a:ext>
              </a:extLst>
            </p:cNvPr>
            <p:cNvGrpSpPr/>
            <p:nvPr/>
          </p:nvGrpSpPr>
          <p:grpSpPr>
            <a:xfrm>
              <a:off x="5474556" y="3614883"/>
              <a:ext cx="1047816" cy="1990389"/>
              <a:chOff x="5275675" y="3880059"/>
              <a:chExt cx="1047816" cy="199038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7B016A-968D-DE22-A8D1-11F9FC91D2DC}"/>
                  </a:ext>
                </a:extLst>
              </p:cNvPr>
              <p:cNvSpPr/>
              <p:nvPr/>
            </p:nvSpPr>
            <p:spPr>
              <a:xfrm>
                <a:off x="5275675" y="3909933"/>
                <a:ext cx="155448" cy="18547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2E92F3-DF62-9DD9-2179-EA1ED6324E0B}"/>
                  </a:ext>
                </a:extLst>
              </p:cNvPr>
              <p:cNvSpPr txBox="1"/>
              <p:nvPr/>
            </p:nvSpPr>
            <p:spPr>
              <a:xfrm>
                <a:off x="5483306" y="3880059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Stable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6A21507-6D7A-240A-0359-6C6F31031063}"/>
                  </a:ext>
                </a:extLst>
              </p:cNvPr>
              <p:cNvSpPr/>
              <p:nvPr/>
            </p:nvSpPr>
            <p:spPr>
              <a:xfrm>
                <a:off x="5278771" y="4252610"/>
                <a:ext cx="155448" cy="185470"/>
              </a:xfrm>
              <a:prstGeom prst="rect">
                <a:avLst/>
              </a:prstGeom>
              <a:solidFill>
                <a:srgbClr val="62C7DF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5C73E2-3471-7FBB-754F-8C545DCBF2EB}"/>
                  </a:ext>
                </a:extLst>
              </p:cNvPr>
              <p:cNvSpPr txBox="1"/>
              <p:nvPr/>
            </p:nvSpPr>
            <p:spPr>
              <a:xfrm>
                <a:off x="5486402" y="4222736"/>
                <a:ext cx="8370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β+ decay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AC9D1F1-D14D-CE3B-D389-C4A2B16CAB76}"/>
                  </a:ext>
                </a:extLst>
              </p:cNvPr>
              <p:cNvSpPr/>
              <p:nvPr/>
            </p:nvSpPr>
            <p:spPr>
              <a:xfrm>
                <a:off x="5278771" y="4595287"/>
                <a:ext cx="155448" cy="185470"/>
              </a:xfrm>
              <a:prstGeom prst="rect">
                <a:avLst/>
              </a:prstGeom>
              <a:solidFill>
                <a:srgbClr val="E88DC7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3D84408-D819-D545-46F8-9CF4715E352F}"/>
                  </a:ext>
                </a:extLst>
              </p:cNvPr>
              <p:cNvSpPr txBox="1"/>
              <p:nvPr/>
            </p:nvSpPr>
            <p:spPr>
              <a:xfrm>
                <a:off x="5486402" y="4565413"/>
                <a:ext cx="7938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β- decay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2544FDE-B15E-A59D-C599-7910984054AA}"/>
                  </a:ext>
                </a:extLst>
              </p:cNvPr>
              <p:cNvSpPr/>
              <p:nvPr/>
            </p:nvSpPr>
            <p:spPr>
              <a:xfrm>
                <a:off x="5275675" y="4937964"/>
                <a:ext cx="155448" cy="185470"/>
              </a:xfrm>
              <a:prstGeom prst="rect">
                <a:avLst/>
              </a:prstGeom>
              <a:solidFill>
                <a:srgbClr val="FFFF4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219F63B-F522-2DD4-B7F7-BDBEC7EF4EC0}"/>
                  </a:ext>
                </a:extLst>
              </p:cNvPr>
              <p:cNvSpPr txBox="1"/>
              <p:nvPr/>
            </p:nvSpPr>
            <p:spPr>
              <a:xfrm>
                <a:off x="5483306" y="4908090"/>
                <a:ext cx="7473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⍺ decay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A46ECCD-EC7A-122D-8674-A1726353BB27}"/>
                  </a:ext>
                </a:extLst>
              </p:cNvPr>
              <p:cNvSpPr/>
              <p:nvPr/>
            </p:nvSpPr>
            <p:spPr>
              <a:xfrm>
                <a:off x="5278771" y="5280641"/>
                <a:ext cx="155448" cy="185470"/>
              </a:xfrm>
              <a:prstGeom prst="rect">
                <a:avLst/>
              </a:prstGeom>
              <a:solidFill>
                <a:srgbClr val="52B65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4067835-4A0D-C0AF-AD34-7617919EF045}"/>
                  </a:ext>
                </a:extLst>
              </p:cNvPr>
              <p:cNvSpPr txBox="1"/>
              <p:nvPr/>
            </p:nvSpPr>
            <p:spPr>
              <a:xfrm>
                <a:off x="5486402" y="5250767"/>
                <a:ext cx="7072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Fission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A2326C3-48F7-9E88-22EF-03AEC278D049}"/>
                  </a:ext>
                </a:extLst>
              </p:cNvPr>
              <p:cNvSpPr/>
              <p:nvPr/>
            </p:nvSpPr>
            <p:spPr>
              <a:xfrm>
                <a:off x="5275675" y="5623318"/>
                <a:ext cx="155448" cy="185470"/>
              </a:xfrm>
              <a:prstGeom prst="rect">
                <a:avLst/>
              </a:prstGeom>
              <a:solidFill>
                <a:srgbClr val="FD9572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3443CE-E934-9B5C-CA10-CE37A82A9A62}"/>
                  </a:ext>
                </a:extLst>
              </p:cNvPr>
              <p:cNvSpPr txBox="1"/>
              <p:nvPr/>
            </p:nvSpPr>
            <p:spPr>
              <a:xfrm>
                <a:off x="5483306" y="5593449"/>
                <a:ext cx="7585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p decay</a:t>
                </a: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22B9095-8DBE-38EF-3E9F-8D02B313D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25" t="14902" r="20227" b="33540"/>
          <a:stretch/>
        </p:blipFill>
        <p:spPr>
          <a:xfrm>
            <a:off x="7598516" y="2071352"/>
            <a:ext cx="1368745" cy="394516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D1BB9D-99FE-647C-1F6E-7705A6A88D4F}"/>
              </a:ext>
            </a:extLst>
          </p:cNvPr>
          <p:cNvSpPr txBox="1"/>
          <p:nvPr/>
        </p:nvSpPr>
        <p:spPr>
          <a:xfrm>
            <a:off x="7355825" y="6095890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Nuclear Shell Model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76D830B4-4577-4D9F-4AE5-DF55CA4C33FB}"/>
              </a:ext>
            </a:extLst>
          </p:cNvPr>
          <p:cNvSpPr txBox="1">
            <a:spLocks/>
          </p:cNvSpPr>
          <p:nvPr/>
        </p:nvSpPr>
        <p:spPr>
          <a:xfrm>
            <a:off x="165652" y="842838"/>
            <a:ext cx="7157617" cy="53217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7030A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Aim is to understand nuclear structure across the nuclear chart</a:t>
            </a:r>
          </a:p>
          <a:p>
            <a:endParaRPr lang="en-GB" dirty="0"/>
          </a:p>
          <a:p>
            <a:r>
              <a:rPr lang="en-GB" dirty="0"/>
              <a:t>Study of </a:t>
            </a:r>
            <a:r>
              <a:rPr lang="en-GB" dirty="0">
                <a:solidFill>
                  <a:srgbClr val="3399FF"/>
                </a:solidFill>
              </a:rPr>
              <a:t>nuclear properties </a:t>
            </a:r>
            <a:r>
              <a:rPr lang="en-GB" dirty="0"/>
              <a:t>is vital</a:t>
            </a:r>
          </a:p>
          <a:p>
            <a:pPr lvl="1"/>
            <a:r>
              <a:rPr lang="en-GB" dirty="0"/>
              <a:t>Test our understanding</a:t>
            </a:r>
          </a:p>
          <a:p>
            <a:pPr lvl="1"/>
            <a:r>
              <a:rPr lang="en-GB" dirty="0"/>
              <a:t>Benchmark nuclear theories</a:t>
            </a:r>
          </a:p>
          <a:p>
            <a:endParaRPr lang="en-GB" dirty="0"/>
          </a:p>
          <a:p>
            <a:r>
              <a:rPr lang="en-GB" dirty="0"/>
              <a:t>Investigations are often focused around</a:t>
            </a:r>
          </a:p>
          <a:p>
            <a:pPr lvl="1"/>
            <a:r>
              <a:rPr lang="en-GB" dirty="0"/>
              <a:t>Emergence/disappearance of magic numbers</a:t>
            </a:r>
          </a:p>
          <a:p>
            <a:pPr lvl="1"/>
            <a:r>
              <a:rPr lang="en-GB" dirty="0"/>
              <a:t>Extremes of nuclear existence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162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A0E8-53A6-7955-EC21-2E1A8689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Part 2: Proton-unbound Lu and Ho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6CE1D66-FA13-E0F2-634E-170929735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52" name="Picture 16" descr="Picture 16">
            <a:extLst>
              <a:ext uri="{FF2B5EF4-FFF2-40B4-BE49-F238E27FC236}">
                <a16:creationId xmlns:a16="http://schemas.microsoft.com/office/drawing/2014/main" id="{619F548C-6798-2AD2-4B0B-100ABF0F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4" y="921933"/>
            <a:ext cx="2457868" cy="486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4D101CE-F352-9D94-E8DE-C4CBE214BED0}"/>
              </a:ext>
            </a:extLst>
          </p:cNvPr>
          <p:cNvSpPr/>
          <p:nvPr/>
        </p:nvSpPr>
        <p:spPr>
          <a:xfrm>
            <a:off x="605460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148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679A22F-566A-05BF-7A81-57E23AB9A4B9}"/>
              </a:ext>
            </a:extLst>
          </p:cNvPr>
          <p:cNvSpPr/>
          <p:nvPr/>
        </p:nvSpPr>
        <p:spPr>
          <a:xfrm>
            <a:off x="657451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C14414C-9C4F-4ED5-0B7C-438B2D520960}"/>
              </a:ext>
            </a:extLst>
          </p:cNvPr>
          <p:cNvSpPr/>
          <p:nvPr/>
        </p:nvSpPr>
        <p:spPr>
          <a:xfrm>
            <a:off x="7094423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DA24961-701B-4AD7-8506-6044C21C268C}"/>
              </a:ext>
            </a:extLst>
          </p:cNvPr>
          <p:cNvSpPr/>
          <p:nvPr/>
        </p:nvSpPr>
        <p:spPr>
          <a:xfrm>
            <a:off x="761433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AC67643-F0D9-9113-5C2B-A3D9F7B18086}"/>
              </a:ext>
            </a:extLst>
          </p:cNvPr>
          <p:cNvSpPr/>
          <p:nvPr/>
        </p:nvSpPr>
        <p:spPr>
          <a:xfrm>
            <a:off x="8134242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B8AC084-5542-9587-BD76-5CE47A680676}"/>
              </a:ext>
            </a:extLst>
          </p:cNvPr>
          <p:cNvSpPr/>
          <p:nvPr/>
        </p:nvSpPr>
        <p:spPr>
          <a:xfrm>
            <a:off x="397497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144</a:t>
            </a: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649E893-C343-9A63-B49F-A1EF174B6C3F}"/>
              </a:ext>
            </a:extLst>
          </p:cNvPr>
          <p:cNvCxnSpPr>
            <a:cxnSpLocks/>
          </p:cNvCxnSpPr>
          <p:nvPr/>
        </p:nvCxnSpPr>
        <p:spPr>
          <a:xfrm flipV="1">
            <a:off x="4972926" y="1962444"/>
            <a:ext cx="0" cy="54544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187A226-9A33-868B-F53F-70125CFB10F8}"/>
              </a:ext>
            </a:extLst>
          </p:cNvPr>
          <p:cNvSpPr/>
          <p:nvPr/>
        </p:nvSpPr>
        <p:spPr>
          <a:xfrm rot="10800000">
            <a:off x="8131390" y="2502740"/>
            <a:ext cx="1012609" cy="98258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D6A15FB-DF57-3BB1-5E41-608F5543AF36}"/>
              </a:ext>
            </a:extLst>
          </p:cNvPr>
          <p:cNvSpPr txBox="1"/>
          <p:nvPr/>
        </p:nvSpPr>
        <p:spPr>
          <a:xfrm>
            <a:off x="2052020" y="2032085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Ho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(Z=67)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D6DEB5B-7400-DA55-B652-61FFFF2AD8B9}"/>
              </a:ext>
            </a:extLst>
          </p:cNvPr>
          <p:cNvSpPr/>
          <p:nvPr/>
        </p:nvSpPr>
        <p:spPr>
          <a:xfrm>
            <a:off x="501479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146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93661355-96B5-1BB4-7863-9B8166142B0C}"/>
              </a:ext>
            </a:extLst>
          </p:cNvPr>
          <p:cNvSpPr/>
          <p:nvPr/>
        </p:nvSpPr>
        <p:spPr>
          <a:xfrm>
            <a:off x="5534699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939D108-6BD7-48C5-2781-044D6B3C9060}"/>
              </a:ext>
            </a:extLst>
          </p:cNvPr>
          <p:cNvSpPr/>
          <p:nvPr/>
        </p:nvSpPr>
        <p:spPr>
          <a:xfrm>
            <a:off x="345506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142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332097B2-A373-F203-4013-D2615956A8B1}"/>
              </a:ext>
            </a:extLst>
          </p:cNvPr>
          <p:cNvSpPr txBox="1"/>
          <p:nvPr/>
        </p:nvSpPr>
        <p:spPr>
          <a:xfrm>
            <a:off x="7715519" y="2596740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Previously measured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1640AEB8-1B94-5F1C-C65E-5042C70A5672}"/>
              </a:ext>
            </a:extLst>
          </p:cNvPr>
          <p:cNvCxnSpPr>
            <a:cxnSpLocks/>
          </p:cNvCxnSpPr>
          <p:nvPr/>
        </p:nvCxnSpPr>
        <p:spPr>
          <a:xfrm flipV="1">
            <a:off x="8084736" y="757604"/>
            <a:ext cx="0" cy="676859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51413A15-7933-0EAA-1665-BFD440746DB3}"/>
              </a:ext>
            </a:extLst>
          </p:cNvPr>
          <p:cNvSpPr txBox="1"/>
          <p:nvPr/>
        </p:nvSpPr>
        <p:spPr>
          <a:xfrm>
            <a:off x="8051919" y="714129"/>
            <a:ext cx="116570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drip line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8C233F3E-AD28-C54A-7F93-B5FBE915D836}"/>
              </a:ext>
            </a:extLst>
          </p:cNvPr>
          <p:cNvSpPr txBox="1"/>
          <p:nvPr/>
        </p:nvSpPr>
        <p:spPr>
          <a:xfrm>
            <a:off x="4137311" y="1045254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Lu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(Z=71)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7A0E4D0-5213-E0BE-3AE1-856EFFBB5B28}"/>
              </a:ext>
            </a:extLst>
          </p:cNvPr>
          <p:cNvSpPr txBox="1"/>
          <p:nvPr/>
        </p:nvSpPr>
        <p:spPr>
          <a:xfrm>
            <a:off x="5712105" y="2596322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Measure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CD0236D-97F6-8FAD-C0B2-F2DF85D97863}"/>
              </a:ext>
            </a:extLst>
          </p:cNvPr>
          <p:cNvSpPr/>
          <p:nvPr/>
        </p:nvSpPr>
        <p:spPr>
          <a:xfrm>
            <a:off x="605460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A8FDA28-794D-37BF-11EE-E8E4D29786A0}"/>
              </a:ext>
            </a:extLst>
          </p:cNvPr>
          <p:cNvSpPr/>
          <p:nvPr/>
        </p:nvSpPr>
        <p:spPr>
          <a:xfrm>
            <a:off x="6574515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AC07B54-8958-C266-477D-ED71CE0CD23E}"/>
              </a:ext>
            </a:extLst>
          </p:cNvPr>
          <p:cNvSpPr/>
          <p:nvPr/>
        </p:nvSpPr>
        <p:spPr>
          <a:xfrm>
            <a:off x="7094423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D555FD4-035F-02A0-214D-8186C8B85473}"/>
              </a:ext>
            </a:extLst>
          </p:cNvPr>
          <p:cNvSpPr/>
          <p:nvPr/>
        </p:nvSpPr>
        <p:spPr>
          <a:xfrm>
            <a:off x="7614331" y="1472521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42B04E5-B981-9611-CC3D-9D28D0892209}"/>
              </a:ext>
            </a:extLst>
          </p:cNvPr>
          <p:cNvSpPr/>
          <p:nvPr/>
        </p:nvSpPr>
        <p:spPr>
          <a:xfrm>
            <a:off x="8134242" y="1472521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154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2DED1A6-C8B7-CE58-3CF4-CB39C5BCB8FA}"/>
              </a:ext>
            </a:extLst>
          </p:cNvPr>
          <p:cNvSpPr/>
          <p:nvPr/>
        </p:nvSpPr>
        <p:spPr>
          <a:xfrm>
            <a:off x="4494883" y="1472521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147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0A961DC-D6C3-BB27-71C6-905D9D88C987}"/>
              </a:ext>
            </a:extLst>
          </p:cNvPr>
          <p:cNvSpPr/>
          <p:nvPr/>
        </p:nvSpPr>
        <p:spPr>
          <a:xfrm>
            <a:off x="7611480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45B3CF3-FB1B-5C7F-FD05-0CED16004B4F}"/>
              </a:ext>
            </a:extLst>
          </p:cNvPr>
          <p:cNvSpPr/>
          <p:nvPr/>
        </p:nvSpPr>
        <p:spPr>
          <a:xfrm>
            <a:off x="8131391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156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44B246A-DA9C-88C2-5E85-7530B6E1082D}"/>
              </a:ext>
            </a:extLst>
          </p:cNvPr>
          <p:cNvSpPr/>
          <p:nvPr/>
        </p:nvSpPr>
        <p:spPr>
          <a:xfrm>
            <a:off x="5011940" y="976639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B6E78511-B6BB-690E-EA14-620C16CC7F4A}"/>
              </a:ext>
            </a:extLst>
          </p:cNvPr>
          <p:cNvSpPr/>
          <p:nvPr/>
        </p:nvSpPr>
        <p:spPr>
          <a:xfrm>
            <a:off x="5531848" y="976639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BD4C966-D2F9-7308-852A-26209B7EDE96}"/>
              </a:ext>
            </a:extLst>
          </p:cNvPr>
          <p:cNvCxnSpPr>
            <a:cxnSpLocks/>
          </p:cNvCxnSpPr>
          <p:nvPr/>
        </p:nvCxnSpPr>
        <p:spPr>
          <a:xfrm flipV="1">
            <a:off x="6012075" y="1434463"/>
            <a:ext cx="0" cy="54144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5125796-EDF2-0C85-0584-F56E08EA181A}"/>
              </a:ext>
            </a:extLst>
          </p:cNvPr>
          <p:cNvSpPr txBox="1"/>
          <p:nvPr/>
        </p:nvSpPr>
        <p:spPr>
          <a:xfrm>
            <a:off x="3026755" y="1562992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Tm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(Z=69)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B457839B-548D-B415-A213-F5846B3133FF}"/>
              </a:ext>
            </a:extLst>
          </p:cNvPr>
          <p:cNvSpPr txBox="1"/>
          <p:nvPr/>
        </p:nvSpPr>
        <p:spPr>
          <a:xfrm>
            <a:off x="4907933" y="723737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emitters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9984EB8F-2256-D351-DCBC-0E82A458B650}"/>
              </a:ext>
            </a:extLst>
          </p:cNvPr>
          <p:cNvSpPr/>
          <p:nvPr/>
        </p:nvSpPr>
        <p:spPr>
          <a:xfrm>
            <a:off x="6067728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645D5A6-F0B5-E84E-A3DB-8E7651EE50F3}"/>
              </a:ext>
            </a:extLst>
          </p:cNvPr>
          <p:cNvSpPr/>
          <p:nvPr/>
        </p:nvSpPr>
        <p:spPr>
          <a:xfrm>
            <a:off x="8637622" y="1960572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EA4E379-4FCF-DB1C-ACF2-D2BE25833A12}"/>
              </a:ext>
            </a:extLst>
          </p:cNvPr>
          <p:cNvSpPr/>
          <p:nvPr/>
        </p:nvSpPr>
        <p:spPr>
          <a:xfrm>
            <a:off x="8637622" y="1465840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E91D583-8755-2D28-D1EC-AF635CA7DF40}"/>
              </a:ext>
            </a:extLst>
          </p:cNvPr>
          <p:cNvSpPr/>
          <p:nvPr/>
        </p:nvSpPr>
        <p:spPr>
          <a:xfrm>
            <a:off x="8634771" y="969958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157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34E4844C-E6B0-C75C-8EEC-AD1B3785256F}"/>
              </a:ext>
            </a:extLst>
          </p:cNvPr>
          <p:cNvSpPr/>
          <p:nvPr/>
        </p:nvSpPr>
        <p:spPr>
          <a:xfrm>
            <a:off x="6567747" y="969958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78179BD-72F2-7803-34AE-6499A6A63D32}"/>
              </a:ext>
            </a:extLst>
          </p:cNvPr>
          <p:cNvSpPr/>
          <p:nvPr/>
        </p:nvSpPr>
        <p:spPr>
          <a:xfrm>
            <a:off x="7094423" y="98139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154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6A62185E-A123-D70B-A20D-EEEACA0F89B2}"/>
              </a:ext>
            </a:extLst>
          </p:cNvPr>
          <p:cNvSpPr/>
          <p:nvPr/>
        </p:nvSpPr>
        <p:spPr>
          <a:xfrm>
            <a:off x="3977230" y="1472521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146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87B24D1A-FB5C-BC1A-70A3-C4B84D682FC9}"/>
              </a:ext>
            </a:extLst>
          </p:cNvPr>
          <p:cNvSpPr/>
          <p:nvPr/>
        </p:nvSpPr>
        <p:spPr>
          <a:xfrm>
            <a:off x="552961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149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C5600A5A-0617-88D7-814A-5CF58B0A8EE2}"/>
              </a:ext>
            </a:extLst>
          </p:cNvPr>
          <p:cNvSpPr/>
          <p:nvPr/>
        </p:nvSpPr>
        <p:spPr>
          <a:xfrm>
            <a:off x="4494883" y="1977064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145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F34A31C-98A5-5F7C-A62E-45ADED58928F}"/>
              </a:ext>
            </a:extLst>
          </p:cNvPr>
          <p:cNvSpPr/>
          <p:nvPr/>
        </p:nvSpPr>
        <p:spPr>
          <a:xfrm>
            <a:off x="2934306" y="1954585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141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A25AA47-C808-B655-669A-1C916E9A6D62}"/>
              </a:ext>
            </a:extLst>
          </p:cNvPr>
          <p:cNvCxnSpPr>
            <a:cxnSpLocks/>
          </p:cNvCxnSpPr>
          <p:nvPr/>
        </p:nvCxnSpPr>
        <p:spPr>
          <a:xfrm flipH="1" flipV="1">
            <a:off x="6569629" y="976639"/>
            <a:ext cx="4886" cy="18534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F1B24B59-7350-1F41-79AB-0B21E230911B}"/>
              </a:ext>
            </a:extLst>
          </p:cNvPr>
          <p:cNvCxnSpPr>
            <a:cxnSpLocks/>
          </p:cNvCxnSpPr>
          <p:nvPr/>
        </p:nvCxnSpPr>
        <p:spPr>
          <a:xfrm flipV="1">
            <a:off x="6999747" y="969958"/>
            <a:ext cx="0" cy="18601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70244956-AE56-4975-0B5C-BD0D9668920B}"/>
              </a:ext>
            </a:extLst>
          </p:cNvPr>
          <p:cNvSpPr txBox="1"/>
          <p:nvPr/>
        </p:nvSpPr>
        <p:spPr>
          <a:xfrm>
            <a:off x="6532271" y="2596322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N=82</a:t>
            </a:r>
          </a:p>
        </p:txBody>
      </p:sp>
      <p:sp>
        <p:nvSpPr>
          <p:cNvPr id="183" name="Right Arrow 182">
            <a:extLst>
              <a:ext uri="{FF2B5EF4-FFF2-40B4-BE49-F238E27FC236}">
                <a16:creationId xmlns:a16="http://schemas.microsoft.com/office/drawing/2014/main" id="{6A3C2B2F-4789-5AA7-E7B8-1565B572B6B6}"/>
              </a:ext>
            </a:extLst>
          </p:cNvPr>
          <p:cNvSpPr/>
          <p:nvPr/>
        </p:nvSpPr>
        <p:spPr>
          <a:xfrm rot="10800000">
            <a:off x="4530308" y="2450084"/>
            <a:ext cx="3513171" cy="208800"/>
          </a:xfrm>
          <a:prstGeom prst="rightArrow">
            <a:avLst>
              <a:gd name="adj1" fmla="val 50000"/>
              <a:gd name="adj2" fmla="val 74709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7F4797F-D18A-3F7B-1939-5DA052F013E5}"/>
              </a:ext>
            </a:extLst>
          </p:cNvPr>
          <p:cNvSpPr/>
          <p:nvPr/>
        </p:nvSpPr>
        <p:spPr>
          <a:xfrm>
            <a:off x="5017972" y="147014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148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74DEC8-1383-7761-3D3C-1053470AF609}"/>
              </a:ext>
            </a:extLst>
          </p:cNvPr>
          <p:cNvGrpSpPr/>
          <p:nvPr/>
        </p:nvGrpSpPr>
        <p:grpSpPr>
          <a:xfrm>
            <a:off x="6203779" y="3176667"/>
            <a:ext cx="2965116" cy="3299726"/>
            <a:chOff x="6193731" y="3146523"/>
            <a:chExt cx="2965116" cy="329972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244A03-9D56-A385-6C7D-522DD7BEAA2C}"/>
                </a:ext>
              </a:extLst>
            </p:cNvPr>
            <p:cNvGrpSpPr/>
            <p:nvPr/>
          </p:nvGrpSpPr>
          <p:grpSpPr>
            <a:xfrm>
              <a:off x="6193731" y="3146523"/>
              <a:ext cx="2965116" cy="3299726"/>
              <a:chOff x="6069591" y="2964271"/>
              <a:chExt cx="2965116" cy="3299726"/>
            </a:xfrm>
          </p:grpSpPr>
          <p:pic>
            <p:nvPicPr>
              <p:cNvPr id="28" name="Picture 27" descr="A picture containing screenshot, plot, line, colorfulness&#10;&#10;Description automatically generated">
                <a:extLst>
                  <a:ext uri="{FF2B5EF4-FFF2-40B4-BE49-F238E27FC236}">
                    <a16:creationId xmlns:a16="http://schemas.microsoft.com/office/drawing/2014/main" id="{61D5C355-C2B5-7B85-65B4-BCDDAF6EF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9591" y="3039612"/>
                <a:ext cx="2572394" cy="2936816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A4F531-F970-CD6A-AC31-25A9CC3833EA}"/>
                  </a:ext>
                </a:extLst>
              </p:cNvPr>
              <p:cNvSpPr txBox="1"/>
              <p:nvPr/>
            </p:nvSpPr>
            <p:spPr>
              <a:xfrm>
                <a:off x="8601575" y="3522019"/>
                <a:ext cx="4331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rgbClr val="3399FF"/>
                    </a:solidFill>
                    <a:latin typeface="Lucida Bright" panose="02040602050505020304" pitchFamily="18" charset="77"/>
                  </a:rPr>
                  <a:t>Tm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3C068D6-A214-8294-FBB9-76CDCC8ADF7D}"/>
                  </a:ext>
                </a:extLst>
              </p:cNvPr>
              <p:cNvSpPr txBox="1"/>
              <p:nvPr/>
            </p:nvSpPr>
            <p:spPr>
              <a:xfrm>
                <a:off x="8624457" y="2964271"/>
                <a:ext cx="3674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rgbClr val="33CC00"/>
                    </a:solidFill>
                    <a:latin typeface="Lucida Bright" panose="02040602050505020304" pitchFamily="18" charset="77"/>
                  </a:rPr>
                  <a:t>Lu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9BB20FE-34C4-BFF6-DEFB-F0479554AB78}"/>
                  </a:ext>
                </a:extLst>
              </p:cNvPr>
              <p:cNvSpPr txBox="1"/>
              <p:nvPr/>
            </p:nvSpPr>
            <p:spPr>
              <a:xfrm>
                <a:off x="8598994" y="4041246"/>
                <a:ext cx="3962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rgbClr val="0070C0"/>
                    </a:solidFill>
                    <a:latin typeface="Lucida Bright" panose="02040602050505020304" pitchFamily="18" charset="77"/>
                  </a:rPr>
                  <a:t>Ho</a:t>
                </a:r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C55CFA01-952D-67CA-3D8D-E62F226ED3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32271" y="4533052"/>
                <a:ext cx="433730" cy="247912"/>
              </a:xfrm>
              <a:prstGeom prst="straightConnector1">
                <a:avLst/>
              </a:prstGeom>
              <a:ln>
                <a:solidFill>
                  <a:srgbClr val="3399FF"/>
                </a:solidFill>
                <a:prstDash val="sysDot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B51BE9F-6631-0DA4-4477-7CE411D82C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97053" y="3640440"/>
                <a:ext cx="1124427" cy="695543"/>
              </a:xfrm>
              <a:prstGeom prst="straightConnector1">
                <a:avLst/>
              </a:prstGeom>
              <a:ln>
                <a:solidFill>
                  <a:srgbClr val="33CC00"/>
                </a:solidFill>
                <a:prstDash val="sysDot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5F074CB-44C8-26A8-49E7-00646071D5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48759" y="3939191"/>
                <a:ext cx="0" cy="37905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E7A7362-C4B3-13E6-D35A-1442C7969B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97053" y="4518068"/>
                <a:ext cx="0" cy="37905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B4EEBB1-9A71-F893-B6C7-7E860F276A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2029" y="5114634"/>
                <a:ext cx="757866" cy="41433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prstDash val="sysDot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CF166D2-6534-1BDE-1815-49C9BE2AED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74518" y="5311919"/>
                <a:ext cx="0" cy="379054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A5EEE0-A7B6-A803-0681-95D2AA39976A}"/>
                  </a:ext>
                </a:extLst>
              </p:cNvPr>
              <p:cNvSpPr txBox="1"/>
              <p:nvPr/>
            </p:nvSpPr>
            <p:spPr>
              <a:xfrm rot="16200000">
                <a:off x="8063911" y="5078631"/>
                <a:ext cx="9941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200" dirty="0">
                    <a:latin typeface="Lucida Bright" panose="02040602050505020304" pitchFamily="18" charset="77"/>
                  </a:rPr>
                  <a:t>δ</a:t>
                </a:r>
                <a:r>
                  <a:rPr lang="en-GB" sz="1200" dirty="0">
                    <a:latin typeface="Lucida Bright" panose="02040602050505020304" pitchFamily="18" charset="77"/>
                  </a:rPr>
                  <a:t>&lt;r</a:t>
                </a:r>
                <a:r>
                  <a:rPr lang="en-GB" sz="1200" baseline="30000" dirty="0">
                    <a:latin typeface="Lucida Bright" panose="02040602050505020304" pitchFamily="18" charset="77"/>
                  </a:rPr>
                  <a:t>2</a:t>
                </a:r>
                <a:r>
                  <a:rPr lang="en-GB" sz="1200" dirty="0">
                    <a:latin typeface="Lucida Bright" panose="02040602050505020304" pitchFamily="18" charset="77"/>
                  </a:rPr>
                  <a:t>&gt; (fm</a:t>
                </a:r>
                <a:r>
                  <a:rPr lang="en-GB" sz="1200" baseline="30000" dirty="0">
                    <a:latin typeface="Lucida Bright" panose="02040602050505020304" pitchFamily="18" charset="77"/>
                  </a:rPr>
                  <a:t>2</a:t>
                </a:r>
                <a:r>
                  <a:rPr lang="en-GB" sz="1200" dirty="0">
                    <a:latin typeface="Lucida Bright" panose="02040602050505020304" pitchFamily="18" charset="77"/>
                  </a:rPr>
                  <a:t>)</a:t>
                </a:r>
                <a:endParaRPr lang="en-GB" sz="12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2F80A1-A8A9-EAFF-0062-0F30CF1D2B12}"/>
                  </a:ext>
                </a:extLst>
              </p:cNvPr>
              <p:cNvSpPr txBox="1"/>
              <p:nvPr/>
            </p:nvSpPr>
            <p:spPr>
              <a:xfrm>
                <a:off x="7048759" y="5986998"/>
                <a:ext cx="3000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latin typeface="Lucida Bright" panose="02040602050505020304" pitchFamily="18" charset="77"/>
                  </a:rPr>
                  <a:t>N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986220-1B4E-BC80-7A8A-0DB88CB4F882}"/>
                  </a:ext>
                </a:extLst>
              </p:cNvPr>
              <p:cNvSpPr txBox="1"/>
              <p:nvPr/>
            </p:nvSpPr>
            <p:spPr>
              <a:xfrm>
                <a:off x="6741383" y="3682400"/>
                <a:ext cx="72808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C00000"/>
                    </a:solidFill>
                    <a:latin typeface="Lucida Bright" panose="02040602050505020304" pitchFamily="18" charset="77"/>
                    <a:cs typeface="Times New Roman" panose="02020603050405020304" pitchFamily="18" charset="0"/>
                  </a:rPr>
                  <a:t>Drip line</a:t>
                </a:r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F35D225-89A9-F708-F48B-C0BD77DCF0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4035" y="4500497"/>
              <a:ext cx="344863" cy="189775"/>
            </a:xfrm>
            <a:prstGeom prst="straightConnector1">
              <a:avLst/>
            </a:prstGeom>
            <a:ln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155">
            <a:extLst>
              <a:ext uri="{FF2B5EF4-FFF2-40B4-BE49-F238E27FC236}">
                <a16:creationId xmlns:a16="http://schemas.microsoft.com/office/drawing/2014/main" id="{2D65F17C-8F1A-4056-A28E-D03AA7B24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2975959"/>
            <a:ext cx="8812696" cy="34124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399FF"/>
                </a:solidFill>
              </a:rPr>
              <a:t>Part 2:</a:t>
            </a:r>
            <a:r>
              <a:rPr lang="en-GB" dirty="0"/>
              <a:t> Laser spectroscopy of </a:t>
            </a:r>
            <a:r>
              <a:rPr lang="en-GB" b="1" dirty="0"/>
              <a:t>Lu</a:t>
            </a:r>
            <a:r>
              <a:rPr lang="en-GB" dirty="0"/>
              <a:t> and </a:t>
            </a:r>
            <a:r>
              <a:rPr lang="en-GB" b="1" dirty="0"/>
              <a:t>Ho</a:t>
            </a:r>
            <a:r>
              <a:rPr lang="en-GB" dirty="0"/>
              <a:t> isotopes at ISOLDE</a:t>
            </a:r>
          </a:p>
          <a:p>
            <a:pPr lvl="1"/>
            <a:r>
              <a:rPr lang="en-GB" dirty="0"/>
              <a:t>Perform in-source laser spectroscopy with </a:t>
            </a:r>
            <a:r>
              <a:rPr lang="en-GB" dirty="0">
                <a:solidFill>
                  <a:srgbClr val="3399FF"/>
                </a:solidFill>
              </a:rPr>
              <a:t>PI-LIST </a:t>
            </a:r>
            <a:r>
              <a:rPr lang="en-GB" dirty="0"/>
              <a:t>setup</a:t>
            </a:r>
          </a:p>
          <a:p>
            <a:pPr lvl="1"/>
            <a:r>
              <a:rPr lang="en-GB" dirty="0"/>
              <a:t>Measure isotopes across proton drip line at </a:t>
            </a:r>
            <a:r>
              <a:rPr lang="en-GB" baseline="30000" dirty="0">
                <a:solidFill>
                  <a:srgbClr val="3399FF"/>
                </a:solidFill>
              </a:rPr>
              <a:t>155</a:t>
            </a:r>
            <a:r>
              <a:rPr lang="en-GB" dirty="0">
                <a:solidFill>
                  <a:srgbClr val="3399FF"/>
                </a:solidFill>
              </a:rPr>
              <a:t>Lu </a:t>
            </a:r>
            <a:r>
              <a:rPr lang="en-GB" dirty="0"/>
              <a:t>and</a:t>
            </a:r>
            <a:r>
              <a:rPr lang="en-GB" dirty="0">
                <a:solidFill>
                  <a:srgbClr val="3399FF"/>
                </a:solidFill>
              </a:rPr>
              <a:t> </a:t>
            </a:r>
            <a:r>
              <a:rPr lang="en-GB" baseline="30000" dirty="0">
                <a:solidFill>
                  <a:srgbClr val="3399FF"/>
                </a:solidFill>
              </a:rPr>
              <a:t>145</a:t>
            </a:r>
            <a:r>
              <a:rPr lang="en-GB" dirty="0">
                <a:solidFill>
                  <a:srgbClr val="3399FF"/>
                </a:solidFill>
              </a:rPr>
              <a:t>Ho</a:t>
            </a:r>
          </a:p>
          <a:p>
            <a:pPr marL="457200" lvl="1" indent="0">
              <a:buNone/>
            </a:pPr>
            <a:endParaRPr lang="en-GB" dirty="0">
              <a:solidFill>
                <a:srgbClr val="3399FF"/>
              </a:solidFill>
            </a:endParaRPr>
          </a:p>
          <a:p>
            <a:r>
              <a:rPr lang="en-GB" dirty="0"/>
              <a:t>Compare to </a:t>
            </a:r>
            <a:r>
              <a:rPr lang="en-GB" dirty="0">
                <a:solidFill>
                  <a:srgbClr val="0070C0"/>
                </a:solidFill>
              </a:rPr>
              <a:t>DFT </a:t>
            </a:r>
            <a:r>
              <a:rPr lang="en-GB" dirty="0"/>
              <a:t>and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3399FF"/>
                </a:solidFill>
              </a:rPr>
              <a:t>GCC</a:t>
            </a:r>
            <a:r>
              <a:rPr lang="en-GB" dirty="0"/>
              <a:t> nuclear theory calculations</a:t>
            </a:r>
          </a:p>
          <a:p>
            <a:pPr lvl="1"/>
            <a:r>
              <a:rPr lang="en-GB" dirty="0"/>
              <a:t>Understand </a:t>
            </a:r>
            <a:r>
              <a:rPr lang="en-GB" dirty="0">
                <a:solidFill>
                  <a:srgbClr val="3399FF"/>
                </a:solidFill>
              </a:rPr>
              <a:t>role of deformation </a:t>
            </a:r>
            <a:r>
              <a:rPr lang="en-GB" dirty="0"/>
              <a:t>as proton drip line is crossed</a:t>
            </a:r>
          </a:p>
          <a:p>
            <a:pPr lvl="1"/>
            <a:endParaRPr lang="en-GB" dirty="0">
              <a:solidFill>
                <a:srgbClr val="3399FF"/>
              </a:solidFill>
            </a:endParaRPr>
          </a:p>
          <a:p>
            <a:r>
              <a:rPr lang="en-GB" dirty="0">
                <a:solidFill>
                  <a:srgbClr val="3399FF"/>
                </a:solidFill>
              </a:rPr>
              <a:t>Status: </a:t>
            </a:r>
          </a:p>
          <a:p>
            <a:r>
              <a:rPr lang="en-GB" dirty="0"/>
              <a:t>Proposal to measure </a:t>
            </a:r>
            <a:r>
              <a:rPr lang="en-GB" dirty="0">
                <a:solidFill>
                  <a:srgbClr val="3399FF"/>
                </a:solidFill>
              </a:rPr>
              <a:t>yields of Lu and Ho isotopes </a:t>
            </a:r>
            <a:r>
              <a:rPr lang="en-GB" dirty="0"/>
              <a:t>accepted</a:t>
            </a:r>
          </a:p>
          <a:p>
            <a:pPr lvl="1"/>
            <a:r>
              <a:rPr lang="en-GB" dirty="0"/>
              <a:t>Collaboration with </a:t>
            </a:r>
            <a:r>
              <a:rPr lang="en-GB" b="1" dirty="0"/>
              <a:t>Thomas </a:t>
            </a:r>
            <a:r>
              <a:rPr lang="en-GB" b="1" dirty="0" err="1"/>
              <a:t>Cocolios</a:t>
            </a:r>
            <a:endParaRPr lang="en-GB" b="1" dirty="0"/>
          </a:p>
          <a:p>
            <a:pPr lvl="1"/>
            <a:r>
              <a:rPr lang="en-GB" dirty="0"/>
              <a:t>Hopefully scheduled in September</a:t>
            </a:r>
          </a:p>
          <a:p>
            <a:pPr lvl="1"/>
            <a:r>
              <a:rPr lang="en-GB" dirty="0"/>
              <a:t>In preparation for proposal the following year</a:t>
            </a:r>
          </a:p>
        </p:txBody>
      </p:sp>
    </p:spTree>
    <p:extLst>
      <p:ext uri="{BB962C8B-B14F-4D97-AF65-F5344CB8AC3E}">
        <p14:creationId xmlns:p14="http://schemas.microsoft.com/office/powerpoint/2010/main" val="2114121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7A0E8-53A6-7955-EC21-2E1A86897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Part 3: Proton emitters </a:t>
            </a:r>
            <a:r>
              <a:rPr lang="en-GB" baseline="30000" dirty="0"/>
              <a:t>151</a:t>
            </a:r>
            <a:r>
              <a:rPr lang="en-GB" dirty="0"/>
              <a:t>Lu and </a:t>
            </a:r>
            <a:r>
              <a:rPr lang="en-GB" baseline="30000" dirty="0"/>
              <a:t>147</a:t>
            </a:r>
            <a:r>
              <a:rPr lang="en-GB" dirty="0"/>
              <a:t>Tm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6CE1D66-FA13-E0F2-634E-170929735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1" name="Content Placeholder 155">
            <a:extLst>
              <a:ext uri="{FF2B5EF4-FFF2-40B4-BE49-F238E27FC236}">
                <a16:creationId xmlns:a16="http://schemas.microsoft.com/office/drawing/2014/main" id="{00BA979C-F1BC-F3DE-7430-CCAD3BA5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3017349"/>
            <a:ext cx="8812696" cy="29948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3CC00"/>
                </a:solidFill>
              </a:rPr>
              <a:t>Part 3</a:t>
            </a:r>
            <a:r>
              <a:rPr lang="en-GB" dirty="0">
                <a:solidFill>
                  <a:srgbClr val="52B651"/>
                </a:solidFill>
              </a:rPr>
              <a:t>: </a:t>
            </a:r>
            <a:r>
              <a:rPr lang="en-GB" dirty="0"/>
              <a:t>Laser spectroscopy on proton emitters </a:t>
            </a:r>
            <a:r>
              <a:rPr lang="en-GB" b="1" baseline="30000" dirty="0"/>
              <a:t>151</a:t>
            </a:r>
            <a:r>
              <a:rPr lang="en-GB" b="1" dirty="0"/>
              <a:t>Lu</a:t>
            </a:r>
            <a:r>
              <a:rPr lang="en-GB" dirty="0"/>
              <a:t> and </a:t>
            </a:r>
            <a:r>
              <a:rPr lang="en-GB" b="1" baseline="30000" dirty="0"/>
              <a:t>147</a:t>
            </a:r>
            <a:r>
              <a:rPr lang="en-GB" b="1" dirty="0"/>
              <a:t>Tm </a:t>
            </a:r>
          </a:p>
          <a:p>
            <a:pPr lvl="1"/>
            <a:r>
              <a:rPr lang="en-GB" dirty="0"/>
              <a:t>Perform resonance ionization spectroscopy at new </a:t>
            </a:r>
            <a:r>
              <a:rPr lang="en-GB" dirty="0" err="1">
                <a:solidFill>
                  <a:srgbClr val="33CC00"/>
                </a:solidFill>
              </a:rPr>
              <a:t>RiSE</a:t>
            </a:r>
            <a:r>
              <a:rPr lang="en-GB" dirty="0">
                <a:solidFill>
                  <a:srgbClr val="33CC00"/>
                </a:solidFill>
              </a:rPr>
              <a:t> experiment </a:t>
            </a:r>
            <a:r>
              <a:rPr lang="en-GB" dirty="0"/>
              <a:t>at FRIB</a:t>
            </a:r>
            <a:r>
              <a:rPr lang="en-GB" dirty="0">
                <a:solidFill>
                  <a:srgbClr val="52B651"/>
                </a:solidFill>
              </a:rPr>
              <a:t> </a:t>
            </a:r>
          </a:p>
          <a:p>
            <a:pPr lvl="1"/>
            <a:r>
              <a:rPr lang="en-GB" dirty="0"/>
              <a:t>Supported by measurements from </a:t>
            </a:r>
            <a:r>
              <a:rPr lang="en-GB" dirty="0">
                <a:solidFill>
                  <a:srgbClr val="3399FF"/>
                </a:solidFill>
              </a:rPr>
              <a:t>ISOLDE</a:t>
            </a:r>
            <a:endParaRPr lang="en-GB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64B3FF3-3C82-8D16-1DE5-898B0672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55" y="887912"/>
            <a:ext cx="1093952" cy="1287762"/>
          </a:xfrm>
          <a:prstGeom prst="rect">
            <a:avLst/>
          </a:prstGeom>
        </p:spPr>
      </p:pic>
      <p:sp>
        <p:nvSpPr>
          <p:cNvPr id="30" name="Content Placeholder 155">
            <a:extLst>
              <a:ext uri="{FF2B5EF4-FFF2-40B4-BE49-F238E27FC236}">
                <a16:creationId xmlns:a16="http://schemas.microsoft.com/office/drawing/2014/main" id="{F34F46C0-69C3-E674-441C-7E211F76EAC6}"/>
              </a:ext>
            </a:extLst>
          </p:cNvPr>
          <p:cNvSpPr txBox="1">
            <a:spLocks/>
          </p:cNvSpPr>
          <p:nvPr/>
        </p:nvSpPr>
        <p:spPr>
          <a:xfrm>
            <a:off x="159938" y="3802264"/>
            <a:ext cx="6162204" cy="260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33CC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r>
              <a:rPr lang="en-GB" dirty="0"/>
              <a:t>Benefit from </a:t>
            </a:r>
            <a:r>
              <a:rPr lang="en-GB" dirty="0">
                <a:solidFill>
                  <a:srgbClr val="33CC00"/>
                </a:solidFill>
              </a:rPr>
              <a:t>higher yields </a:t>
            </a:r>
            <a:r>
              <a:rPr lang="en-GB" dirty="0"/>
              <a:t>at FRIB to measure proton emitters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New </a:t>
            </a:r>
            <a:r>
              <a:rPr lang="en-GB" dirty="0">
                <a:solidFill>
                  <a:srgbClr val="33CC00"/>
                </a:solidFill>
              </a:rPr>
              <a:t>Resonance ionization Spectroscopy Experiment (</a:t>
            </a:r>
            <a:r>
              <a:rPr lang="en-GB" dirty="0" err="1">
                <a:solidFill>
                  <a:srgbClr val="33CC00"/>
                </a:solidFill>
              </a:rPr>
              <a:t>RiSE</a:t>
            </a:r>
            <a:r>
              <a:rPr lang="en-GB" dirty="0">
                <a:solidFill>
                  <a:srgbClr val="33CC00"/>
                </a:solidFill>
              </a:rPr>
              <a:t>)</a:t>
            </a:r>
          </a:p>
          <a:p>
            <a:pPr lvl="1"/>
            <a:r>
              <a:rPr lang="en-GB" dirty="0"/>
              <a:t>Integrated into BECOLA in </a:t>
            </a:r>
            <a:r>
              <a:rPr lang="en-GB" dirty="0">
                <a:solidFill>
                  <a:srgbClr val="33CC00"/>
                </a:solidFill>
              </a:rPr>
              <a:t>FRIB facility</a:t>
            </a:r>
          </a:p>
          <a:p>
            <a:pPr lvl="1"/>
            <a:r>
              <a:rPr lang="en-GB" dirty="0"/>
              <a:t>Collaboration with R. Garcia Ruiz, K. </a:t>
            </a:r>
            <a:r>
              <a:rPr lang="en-GB" dirty="0" err="1"/>
              <a:t>Minamisono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FEFACB-1D01-46FA-CA65-64A2C406A62C}"/>
              </a:ext>
            </a:extLst>
          </p:cNvPr>
          <p:cNvSpPr/>
          <p:nvPr/>
        </p:nvSpPr>
        <p:spPr>
          <a:xfrm>
            <a:off x="605460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9E680-8330-C7EF-7A25-1186E3A24F48}"/>
              </a:ext>
            </a:extLst>
          </p:cNvPr>
          <p:cNvSpPr/>
          <p:nvPr/>
        </p:nvSpPr>
        <p:spPr>
          <a:xfrm>
            <a:off x="657451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72C203-944A-962A-5D15-4B65A125A1AF}"/>
              </a:ext>
            </a:extLst>
          </p:cNvPr>
          <p:cNvSpPr/>
          <p:nvPr/>
        </p:nvSpPr>
        <p:spPr>
          <a:xfrm>
            <a:off x="7094423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A323D9-74FA-31FB-FF4F-9A4602D391C8}"/>
              </a:ext>
            </a:extLst>
          </p:cNvPr>
          <p:cNvSpPr/>
          <p:nvPr/>
        </p:nvSpPr>
        <p:spPr>
          <a:xfrm>
            <a:off x="761433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614F49-3CA5-4403-8C13-F5645363C846}"/>
              </a:ext>
            </a:extLst>
          </p:cNvPr>
          <p:cNvSpPr/>
          <p:nvPr/>
        </p:nvSpPr>
        <p:spPr>
          <a:xfrm>
            <a:off x="8134242" y="1967253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34AF42-ADBC-EB92-5A37-8FCF644DD7EB}"/>
              </a:ext>
            </a:extLst>
          </p:cNvPr>
          <p:cNvSpPr/>
          <p:nvPr/>
        </p:nvSpPr>
        <p:spPr>
          <a:xfrm>
            <a:off x="3974975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399AA9-FCF2-A6C6-F538-BAA6F6480978}"/>
              </a:ext>
            </a:extLst>
          </p:cNvPr>
          <p:cNvCxnSpPr>
            <a:cxnSpLocks/>
          </p:cNvCxnSpPr>
          <p:nvPr/>
        </p:nvCxnSpPr>
        <p:spPr>
          <a:xfrm flipV="1">
            <a:off x="4972926" y="1962444"/>
            <a:ext cx="0" cy="54544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1688DB0-B83E-9212-9A5C-2897E85D7560}"/>
              </a:ext>
            </a:extLst>
          </p:cNvPr>
          <p:cNvSpPr/>
          <p:nvPr/>
        </p:nvSpPr>
        <p:spPr>
          <a:xfrm rot="10800000">
            <a:off x="8131390" y="2502740"/>
            <a:ext cx="1012609" cy="98258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D6BC6-A640-AB26-3588-9DEB882C2C45}"/>
              </a:ext>
            </a:extLst>
          </p:cNvPr>
          <p:cNvSpPr txBox="1"/>
          <p:nvPr/>
        </p:nvSpPr>
        <p:spPr>
          <a:xfrm>
            <a:off x="2052020" y="2032085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Ho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(Z=67)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45888-B644-CDB2-D1E1-04319865264C}"/>
              </a:ext>
            </a:extLst>
          </p:cNvPr>
          <p:cNvSpPr/>
          <p:nvPr/>
        </p:nvSpPr>
        <p:spPr>
          <a:xfrm>
            <a:off x="5014791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280376-F0C7-221A-D7EB-C43185D0CF55}"/>
              </a:ext>
            </a:extLst>
          </p:cNvPr>
          <p:cNvSpPr/>
          <p:nvPr/>
        </p:nvSpPr>
        <p:spPr>
          <a:xfrm>
            <a:off x="5534699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2F250C-9399-08DB-65CD-EE31645CAFA2}"/>
              </a:ext>
            </a:extLst>
          </p:cNvPr>
          <p:cNvSpPr/>
          <p:nvPr/>
        </p:nvSpPr>
        <p:spPr>
          <a:xfrm>
            <a:off x="3455067" y="196725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FEB74E-CDFA-4087-329E-C6B467E429F0}"/>
              </a:ext>
            </a:extLst>
          </p:cNvPr>
          <p:cNvSpPr txBox="1"/>
          <p:nvPr/>
        </p:nvSpPr>
        <p:spPr>
          <a:xfrm>
            <a:off x="7715519" y="2596740"/>
            <a:ext cx="1473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Previously measured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8B21F99-8346-14FB-6FB2-FE73F6AFE409}"/>
              </a:ext>
            </a:extLst>
          </p:cNvPr>
          <p:cNvCxnSpPr>
            <a:cxnSpLocks/>
          </p:cNvCxnSpPr>
          <p:nvPr/>
        </p:nvCxnSpPr>
        <p:spPr>
          <a:xfrm flipV="1">
            <a:off x="8084736" y="757604"/>
            <a:ext cx="0" cy="676859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8480DB0-F1AA-D5EB-25AF-05FFF77E3761}"/>
              </a:ext>
            </a:extLst>
          </p:cNvPr>
          <p:cNvSpPr txBox="1"/>
          <p:nvPr/>
        </p:nvSpPr>
        <p:spPr>
          <a:xfrm>
            <a:off x="8051919" y="714129"/>
            <a:ext cx="1165704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drip line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9EDF5FB-B032-56E0-DD7D-FF89BEA1CFD6}"/>
              </a:ext>
            </a:extLst>
          </p:cNvPr>
          <p:cNvSpPr txBox="1"/>
          <p:nvPr/>
        </p:nvSpPr>
        <p:spPr>
          <a:xfrm>
            <a:off x="4137311" y="1045254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Lu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(Z=71)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E29EA2A-EEF8-1DFE-7077-7C2D1888A24E}"/>
              </a:ext>
            </a:extLst>
          </p:cNvPr>
          <p:cNvSpPr txBox="1"/>
          <p:nvPr/>
        </p:nvSpPr>
        <p:spPr>
          <a:xfrm>
            <a:off x="5712105" y="2596322"/>
            <a:ext cx="70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3399FF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Measure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25DB2F8-1FC8-5C00-3DCA-39BC7C82075F}"/>
              </a:ext>
            </a:extLst>
          </p:cNvPr>
          <p:cNvSpPr/>
          <p:nvPr/>
        </p:nvSpPr>
        <p:spPr>
          <a:xfrm>
            <a:off x="605460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3954110-902D-B58A-9D54-402899EAF101}"/>
              </a:ext>
            </a:extLst>
          </p:cNvPr>
          <p:cNvSpPr/>
          <p:nvPr/>
        </p:nvSpPr>
        <p:spPr>
          <a:xfrm>
            <a:off x="6574515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10D99B7-C76C-D646-FE09-3D67513BE8E8}"/>
              </a:ext>
            </a:extLst>
          </p:cNvPr>
          <p:cNvSpPr/>
          <p:nvPr/>
        </p:nvSpPr>
        <p:spPr>
          <a:xfrm>
            <a:off x="7094423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E50335A1-A601-3F4C-396B-AE3979C9274B}"/>
              </a:ext>
            </a:extLst>
          </p:cNvPr>
          <p:cNvSpPr/>
          <p:nvPr/>
        </p:nvSpPr>
        <p:spPr>
          <a:xfrm>
            <a:off x="7614331" y="1472521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E428F0C-D167-97D1-064B-44D90E5BFF95}"/>
              </a:ext>
            </a:extLst>
          </p:cNvPr>
          <p:cNvSpPr/>
          <p:nvPr/>
        </p:nvSpPr>
        <p:spPr>
          <a:xfrm>
            <a:off x="8134242" y="1472521"/>
            <a:ext cx="432000" cy="432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154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81A849B-B82A-E502-5348-B0765812D77F}"/>
              </a:ext>
            </a:extLst>
          </p:cNvPr>
          <p:cNvSpPr/>
          <p:nvPr/>
        </p:nvSpPr>
        <p:spPr>
          <a:xfrm>
            <a:off x="4494883" y="1472521"/>
            <a:ext cx="432000" cy="432000"/>
          </a:xfrm>
          <a:prstGeom prst="rect">
            <a:avLst/>
          </a:prstGeom>
          <a:solidFill>
            <a:srgbClr val="33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147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7784F72-C574-0EDA-8252-7EDB6FB7AE3F}"/>
              </a:ext>
            </a:extLst>
          </p:cNvPr>
          <p:cNvSpPr/>
          <p:nvPr/>
        </p:nvSpPr>
        <p:spPr>
          <a:xfrm>
            <a:off x="7611480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EC4B15-5445-5553-16F0-6CE87DC069FE}"/>
              </a:ext>
            </a:extLst>
          </p:cNvPr>
          <p:cNvSpPr/>
          <p:nvPr/>
        </p:nvSpPr>
        <p:spPr>
          <a:xfrm>
            <a:off x="8131391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156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583E0E0-63D9-C237-D2CA-C25F262BE6FB}"/>
              </a:ext>
            </a:extLst>
          </p:cNvPr>
          <p:cNvSpPr/>
          <p:nvPr/>
        </p:nvSpPr>
        <p:spPr>
          <a:xfrm>
            <a:off x="5011940" y="976639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1EEF4F6-D4B7-027C-D4F3-8D947FC3BDD5}"/>
              </a:ext>
            </a:extLst>
          </p:cNvPr>
          <p:cNvSpPr/>
          <p:nvPr/>
        </p:nvSpPr>
        <p:spPr>
          <a:xfrm>
            <a:off x="5531848" y="976639"/>
            <a:ext cx="432000" cy="432000"/>
          </a:xfrm>
          <a:prstGeom prst="rect">
            <a:avLst/>
          </a:prstGeom>
          <a:solidFill>
            <a:srgbClr val="33CC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151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2DE5B09-269D-E1DE-E658-9CA932C81790}"/>
              </a:ext>
            </a:extLst>
          </p:cNvPr>
          <p:cNvCxnSpPr>
            <a:cxnSpLocks/>
          </p:cNvCxnSpPr>
          <p:nvPr/>
        </p:nvCxnSpPr>
        <p:spPr>
          <a:xfrm flipV="1">
            <a:off x="6012075" y="1434463"/>
            <a:ext cx="0" cy="54144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AA607F1C-B54D-F1B5-3DAA-014A12EDA723}"/>
              </a:ext>
            </a:extLst>
          </p:cNvPr>
          <p:cNvSpPr txBox="1"/>
          <p:nvPr/>
        </p:nvSpPr>
        <p:spPr>
          <a:xfrm>
            <a:off x="3026755" y="1562992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Lucida Bright" panose="02040602050505020304" pitchFamily="18" charset="77"/>
                <a:cs typeface="Times New Roman" panose="02020603050405020304" pitchFamily="18" charset="0"/>
              </a:rPr>
              <a:t>Tm</a:t>
            </a:r>
            <a:r>
              <a:rPr lang="en-US" sz="1200" dirty="0">
                <a:latin typeface="Lucida Bright" panose="02040602050505020304" pitchFamily="18" charset="77"/>
                <a:cs typeface="Times New Roman" panose="02020603050405020304" pitchFamily="18" charset="0"/>
              </a:rPr>
              <a:t> (Z=69)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BC4440A-BEAB-AAB5-4F02-185CFBBF9559}"/>
              </a:ext>
            </a:extLst>
          </p:cNvPr>
          <p:cNvSpPr txBox="1"/>
          <p:nvPr/>
        </p:nvSpPr>
        <p:spPr>
          <a:xfrm>
            <a:off x="4907933" y="723737"/>
            <a:ext cx="11544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Lucida Bright" panose="02040602050505020304" pitchFamily="18" charset="77"/>
                <a:cs typeface="Times New Roman" panose="02020603050405020304" pitchFamily="18" charset="0"/>
              </a:rPr>
              <a:t>Proton emitters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50B5954-7750-5277-9ECF-94C2E8A2411E}"/>
              </a:ext>
            </a:extLst>
          </p:cNvPr>
          <p:cNvSpPr/>
          <p:nvPr/>
        </p:nvSpPr>
        <p:spPr>
          <a:xfrm>
            <a:off x="6067728" y="976639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75ED3D2-DB3C-508E-89B7-80F377E2247C}"/>
              </a:ext>
            </a:extLst>
          </p:cNvPr>
          <p:cNvSpPr/>
          <p:nvPr/>
        </p:nvSpPr>
        <p:spPr>
          <a:xfrm>
            <a:off x="8637622" y="1960572"/>
            <a:ext cx="432000" cy="432000"/>
          </a:xfrm>
          <a:prstGeom prst="rect">
            <a:avLst/>
          </a:prstGeom>
          <a:solidFill>
            <a:srgbClr val="99999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9F07D06-7224-AAEC-CCF3-4E2DB6612E9C}"/>
              </a:ext>
            </a:extLst>
          </p:cNvPr>
          <p:cNvSpPr/>
          <p:nvPr/>
        </p:nvSpPr>
        <p:spPr>
          <a:xfrm>
            <a:off x="8637622" y="1465840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A496932-AA5A-4A92-6A74-4B6FDFCD7E7C}"/>
              </a:ext>
            </a:extLst>
          </p:cNvPr>
          <p:cNvSpPr/>
          <p:nvPr/>
        </p:nvSpPr>
        <p:spPr>
          <a:xfrm>
            <a:off x="8634771" y="969958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157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0BA79140-68BA-5736-E2B5-0A635AD10741}"/>
              </a:ext>
            </a:extLst>
          </p:cNvPr>
          <p:cNvSpPr/>
          <p:nvPr/>
        </p:nvSpPr>
        <p:spPr>
          <a:xfrm>
            <a:off x="6567747" y="969958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9445873-1BA1-41C8-EE04-F58BBDD41647}"/>
              </a:ext>
            </a:extLst>
          </p:cNvPr>
          <p:cNvSpPr/>
          <p:nvPr/>
        </p:nvSpPr>
        <p:spPr>
          <a:xfrm>
            <a:off x="7094423" y="98139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154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77699BE-EEA7-FE0C-2C39-228E266D4289}"/>
              </a:ext>
            </a:extLst>
          </p:cNvPr>
          <p:cNvSpPr/>
          <p:nvPr/>
        </p:nvSpPr>
        <p:spPr>
          <a:xfrm>
            <a:off x="3977230" y="1472521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1CFC5D3-11B4-40BD-51C1-3441497F8041}"/>
              </a:ext>
            </a:extLst>
          </p:cNvPr>
          <p:cNvSpPr/>
          <p:nvPr/>
        </p:nvSpPr>
        <p:spPr>
          <a:xfrm>
            <a:off x="5529617" y="1472521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149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71388B3-E67F-626E-F08C-2E44F7C24858}"/>
              </a:ext>
            </a:extLst>
          </p:cNvPr>
          <p:cNvSpPr/>
          <p:nvPr/>
        </p:nvSpPr>
        <p:spPr>
          <a:xfrm>
            <a:off x="4494883" y="1977064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87723CA-4B09-1E7D-3ED1-F1FB3BDD2228}"/>
              </a:ext>
            </a:extLst>
          </p:cNvPr>
          <p:cNvSpPr/>
          <p:nvPr/>
        </p:nvSpPr>
        <p:spPr>
          <a:xfrm>
            <a:off x="2934306" y="1954585"/>
            <a:ext cx="432000" cy="432000"/>
          </a:xfrm>
          <a:prstGeom prst="rect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141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F93F1DB-7045-5213-3B98-42763FC98432}"/>
              </a:ext>
            </a:extLst>
          </p:cNvPr>
          <p:cNvCxnSpPr>
            <a:cxnSpLocks/>
          </p:cNvCxnSpPr>
          <p:nvPr/>
        </p:nvCxnSpPr>
        <p:spPr>
          <a:xfrm flipH="1" flipV="1">
            <a:off x="6569629" y="976639"/>
            <a:ext cx="4886" cy="18534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DFBDDBB-B0AD-B68E-F5CC-26F080A22D0F}"/>
              </a:ext>
            </a:extLst>
          </p:cNvPr>
          <p:cNvCxnSpPr>
            <a:cxnSpLocks/>
          </p:cNvCxnSpPr>
          <p:nvPr/>
        </p:nvCxnSpPr>
        <p:spPr>
          <a:xfrm flipV="1">
            <a:off x="6999747" y="969958"/>
            <a:ext cx="0" cy="18601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04891B-28EC-659D-266E-E2BD2ECC4C40}"/>
              </a:ext>
            </a:extLst>
          </p:cNvPr>
          <p:cNvSpPr txBox="1"/>
          <p:nvPr/>
        </p:nvSpPr>
        <p:spPr>
          <a:xfrm>
            <a:off x="6532271" y="2596322"/>
            <a:ext cx="516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N=82</a:t>
            </a:r>
          </a:p>
        </p:txBody>
      </p: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5844B47C-873B-AD78-AE69-51D850B6B824}"/>
              </a:ext>
            </a:extLst>
          </p:cNvPr>
          <p:cNvSpPr/>
          <p:nvPr/>
        </p:nvSpPr>
        <p:spPr>
          <a:xfrm rot="10800000">
            <a:off x="4530308" y="2450084"/>
            <a:ext cx="3513171" cy="208800"/>
          </a:xfrm>
          <a:prstGeom prst="rightArrow">
            <a:avLst>
              <a:gd name="adj1" fmla="val 50000"/>
              <a:gd name="adj2" fmla="val 74709"/>
            </a:avLst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Lucida Bright" panose="02040602050505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7772437-4D8F-C612-9561-ADCBE7236582}"/>
              </a:ext>
            </a:extLst>
          </p:cNvPr>
          <p:cNvSpPr/>
          <p:nvPr/>
        </p:nvSpPr>
        <p:spPr>
          <a:xfrm>
            <a:off x="5017972" y="1470143"/>
            <a:ext cx="432000" cy="432000"/>
          </a:xfrm>
          <a:prstGeom prst="rect">
            <a:avLst/>
          </a:prstGeom>
          <a:solidFill>
            <a:srgbClr val="3399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latin typeface="Lucida Bright" panose="02040602050505020304" pitchFamily="18" charset="77"/>
                <a:cs typeface="Times New Roman" panose="02020603050405020304" pitchFamily="18" charset="0"/>
              </a:rPr>
              <a:t>148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8C8382-C1DE-9BD3-C3CC-F97F3A6FCABD}"/>
              </a:ext>
            </a:extLst>
          </p:cNvPr>
          <p:cNvGrpSpPr/>
          <p:nvPr/>
        </p:nvGrpSpPr>
        <p:grpSpPr>
          <a:xfrm>
            <a:off x="6503696" y="2814866"/>
            <a:ext cx="2640305" cy="2539561"/>
            <a:chOff x="6503696" y="3382027"/>
            <a:chExt cx="2640305" cy="2539561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28DF4B7-7576-9681-5934-964A53BE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88740" y="4085067"/>
              <a:ext cx="471328" cy="46888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776408-1A50-E376-6D08-A92D91DFD62C}"/>
                </a:ext>
              </a:extLst>
            </p:cNvPr>
            <p:cNvSpPr txBox="1"/>
            <p:nvPr/>
          </p:nvSpPr>
          <p:spPr>
            <a:xfrm>
              <a:off x="7333381" y="4523176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40E165-1904-1BA8-1672-4057C374C9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7553" y="4880540"/>
              <a:ext cx="314259" cy="138158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FB6F47-CD25-999A-F1BB-2B54F18AC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6607" y="4839511"/>
              <a:ext cx="1062284" cy="949652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D54E571-FE34-5B7F-8F17-B3453A8999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6273" y="4732454"/>
              <a:ext cx="496164" cy="282616"/>
            </a:xfrm>
            <a:prstGeom prst="line">
              <a:avLst/>
            </a:prstGeom>
            <a:ln w="38100">
              <a:solidFill>
                <a:srgbClr val="3399FF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EAD5F3-6144-9EED-048A-7004878AF6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4494" y="4720009"/>
              <a:ext cx="0" cy="879296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8BDE1F-EFBA-2AD1-45A5-ECC388B32418}"/>
                </a:ext>
              </a:extLst>
            </p:cNvPr>
            <p:cNvSpPr txBox="1"/>
            <p:nvPr/>
          </p:nvSpPr>
          <p:spPr>
            <a:xfrm>
              <a:off x="7332108" y="5445416"/>
              <a:ext cx="2178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?</a:t>
              </a:r>
            </a:p>
          </p:txBody>
        </p:sp>
        <p:pic>
          <p:nvPicPr>
            <p:cNvPr id="35" name="Graphic 19">
              <a:extLst>
                <a:ext uri="{FF2B5EF4-FFF2-40B4-BE49-F238E27FC236}">
                  <a16:creationId xmlns:a16="http://schemas.microsoft.com/office/drawing/2014/main" id="{255EF4DE-AACB-6B0D-9B4A-28E1C710D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95036" y="5394352"/>
              <a:ext cx="607078" cy="527236"/>
            </a:xfrm>
            <a:prstGeom prst="rect">
              <a:avLst/>
            </a:prstGeom>
          </p:spPr>
        </p:pic>
        <p:pic>
          <p:nvPicPr>
            <p:cNvPr id="36" name="Graphic 19">
              <a:extLst>
                <a:ext uri="{FF2B5EF4-FFF2-40B4-BE49-F238E27FC236}">
                  <a16:creationId xmlns:a16="http://schemas.microsoft.com/office/drawing/2014/main" id="{F92ECAFC-2099-F138-6C0E-4BB8855E1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3696" y="4447398"/>
              <a:ext cx="793694" cy="51809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D67755-FD19-735F-887A-9849C9F0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0501"/>
            <a:stretch/>
          </p:blipFill>
          <p:spPr>
            <a:xfrm>
              <a:off x="8007405" y="3382027"/>
              <a:ext cx="1136596" cy="153429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DA29693-60B1-6320-14A9-DEA963AC7832}"/>
                </a:ext>
              </a:extLst>
            </p:cNvPr>
            <p:cNvSpPr txBox="1"/>
            <p:nvPr/>
          </p:nvSpPr>
          <p:spPr>
            <a:xfrm>
              <a:off x="8395083" y="4553954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Lu</a:t>
              </a:r>
            </a:p>
          </p:txBody>
        </p:sp>
      </p:grpSp>
      <p:pic>
        <p:nvPicPr>
          <p:cNvPr id="39" name="Picture 38" descr="A magnifying glass on a white background&#10;&#10;Description automatically generated">
            <a:extLst>
              <a:ext uri="{FF2B5EF4-FFF2-40B4-BE49-F238E27FC236}">
                <a16:creationId xmlns:a16="http://schemas.microsoft.com/office/drawing/2014/main" id="{B82E1E9D-A971-033E-9D54-A9603EA452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15" t="11269" r="10333" b="12834"/>
          <a:stretch/>
        </p:blipFill>
        <p:spPr>
          <a:xfrm>
            <a:off x="5184076" y="5761241"/>
            <a:ext cx="501622" cy="495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CFA2F-1CB7-9F8B-F3D3-52033BA001BD}"/>
              </a:ext>
            </a:extLst>
          </p:cNvPr>
          <p:cNvSpPr txBox="1"/>
          <p:nvPr/>
        </p:nvSpPr>
        <p:spPr>
          <a:xfrm>
            <a:off x="5234697" y="5736746"/>
            <a:ext cx="3869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3399FF"/>
                </a:solidFill>
                <a:effectLst/>
                <a:latin typeface="Lucida Bright" panose="02040602050505020304" pitchFamily="18" charset="77"/>
              </a:rPr>
              <a:t>What is the shape of the nucleus in the moments before it emits a proton?</a:t>
            </a:r>
          </a:p>
        </p:txBody>
      </p:sp>
    </p:spTree>
    <p:extLst>
      <p:ext uri="{BB962C8B-B14F-4D97-AF65-F5344CB8AC3E}">
        <p14:creationId xmlns:p14="http://schemas.microsoft.com/office/powerpoint/2010/main" val="4099878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33831-EE50-A7AA-42E3-710322BBB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</p:spPr>
        <p:txBody>
          <a:bodyPr/>
          <a:lstStyle/>
          <a:p>
            <a:r>
              <a:rPr lang="en-GB" dirty="0"/>
              <a:t>State-of-the-art nuclear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A23D-C533-39B5-FFA9-77AF252BF7C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756" y="1089874"/>
            <a:ext cx="5439644" cy="145505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>
                <a:solidFill>
                  <a:srgbClr val="FF7C00"/>
                </a:solidFill>
              </a:rPr>
              <a:t>Ab-initio</a:t>
            </a:r>
            <a:r>
              <a:rPr lang="en-GB" dirty="0">
                <a:solidFill>
                  <a:srgbClr val="FF7C00"/>
                </a:solidFill>
              </a:rPr>
              <a:t> model (VS-IMSRG):</a:t>
            </a:r>
            <a:r>
              <a:rPr lang="en-GB" dirty="0"/>
              <a:t> </a:t>
            </a:r>
          </a:p>
          <a:p>
            <a:r>
              <a:rPr lang="en-GB" sz="1500" dirty="0"/>
              <a:t>Uses 2- and 3-body forces, constrained by properties of </a:t>
            </a:r>
            <a:r>
              <a:rPr lang="en-GB" sz="1500" baseline="30000" dirty="0"/>
              <a:t>3</a:t>
            </a:r>
            <a:r>
              <a:rPr lang="en-GB" sz="1500" dirty="0"/>
              <a:t>H, </a:t>
            </a:r>
            <a:r>
              <a:rPr lang="en-GB" sz="1500" baseline="30000" dirty="0"/>
              <a:t>3</a:t>
            </a:r>
            <a:r>
              <a:rPr lang="en-GB" sz="1500" dirty="0"/>
              <a:t>He, </a:t>
            </a:r>
            <a:r>
              <a:rPr lang="en-GB" sz="1500" baseline="30000" dirty="0"/>
              <a:t>4</a:t>
            </a:r>
            <a:r>
              <a:rPr lang="en-GB" sz="1500" dirty="0"/>
              <a:t>He</a:t>
            </a:r>
          </a:p>
          <a:p>
            <a:r>
              <a:rPr lang="en-GB" sz="1500" dirty="0"/>
              <a:t>Fundamental building blocks ‘scaled-up’ to heavier nuclei</a:t>
            </a:r>
          </a:p>
          <a:p>
            <a:r>
              <a:rPr lang="en-GB" sz="1500" dirty="0"/>
              <a:t>Can currently calculate properties up to Sn (Z=50)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F12A-1512-372B-71A8-ACFAED261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600131"/>
            <a:ext cx="441052" cy="215535"/>
          </a:xfrm>
        </p:spPr>
        <p:txBody>
          <a:bodyPr/>
          <a:lstStyle/>
          <a:p>
            <a:fld id="{3B806A38-8CBE-104B-8358-15D40CFB0667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514884-EE21-8B3E-51B5-0FA2B5821ED3}"/>
              </a:ext>
            </a:extLst>
          </p:cNvPr>
          <p:cNvGrpSpPr>
            <a:grpSpLocks noChangeAspect="1"/>
          </p:cNvGrpSpPr>
          <p:nvPr/>
        </p:nvGrpSpPr>
        <p:grpSpPr>
          <a:xfrm>
            <a:off x="5690160" y="772687"/>
            <a:ext cx="3209214" cy="2221684"/>
            <a:chOff x="5264250" y="3814809"/>
            <a:chExt cx="3780216" cy="2616979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DD289DA4-77BE-DCBF-DFB8-656D4BDDA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6020" y="3814809"/>
              <a:ext cx="3292328" cy="261697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CC169A-AAD6-3886-ABED-A3B7E4ED3A90}"/>
                </a:ext>
              </a:extLst>
            </p:cNvPr>
            <p:cNvSpPr/>
            <p:nvPr/>
          </p:nvSpPr>
          <p:spPr>
            <a:xfrm>
              <a:off x="5585791" y="4363278"/>
              <a:ext cx="3458675" cy="1143000"/>
            </a:xfrm>
            <a:prstGeom prst="rect">
              <a:avLst/>
            </a:prstGeom>
            <a:noFill/>
            <a:ln w="38100">
              <a:solidFill>
                <a:srgbClr val="3399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A4257-6AEA-959B-442E-3856AF1A8E1F}"/>
                </a:ext>
              </a:extLst>
            </p:cNvPr>
            <p:cNvSpPr txBox="1"/>
            <p:nvPr/>
          </p:nvSpPr>
          <p:spPr>
            <a:xfrm rot="16200000">
              <a:off x="4849553" y="4808114"/>
              <a:ext cx="1106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Model space</a:t>
              </a:r>
            </a:p>
          </p:txBody>
        </p:sp>
      </p:grpSp>
      <p:pic>
        <p:nvPicPr>
          <p:cNvPr id="9" name="Picture 8" descr="A picture containing aircraft, transport, balloon, dark&#10;&#10;Description automatically generated">
            <a:extLst>
              <a:ext uri="{FF2B5EF4-FFF2-40B4-BE49-F238E27FC236}">
                <a16:creationId xmlns:a16="http://schemas.microsoft.com/office/drawing/2014/main" id="{81C282DA-FFDC-799C-2F3E-81DB672F3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407" y="4924288"/>
            <a:ext cx="1480634" cy="1506074"/>
          </a:xfrm>
          <a:prstGeom prst="rect">
            <a:avLst/>
          </a:prstGeom>
        </p:spPr>
      </p:pic>
      <p:pic>
        <p:nvPicPr>
          <p:cNvPr id="13" name="Picture 12" descr="A picture containing text, screenshot, colorfulness, circle&#10;&#10;Description automatically generated">
            <a:extLst>
              <a:ext uri="{FF2B5EF4-FFF2-40B4-BE49-F238E27FC236}">
                <a16:creationId xmlns:a16="http://schemas.microsoft.com/office/drawing/2014/main" id="{393053B9-7671-4015-D808-A7FE48ADB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74" t="18261"/>
          <a:stretch/>
        </p:blipFill>
        <p:spPr>
          <a:xfrm>
            <a:off x="357857" y="2906485"/>
            <a:ext cx="1939332" cy="203291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509A8B-78D5-05C6-DE6A-4FE5B74B81B4}"/>
              </a:ext>
            </a:extLst>
          </p:cNvPr>
          <p:cNvSpPr txBox="1">
            <a:spLocks/>
          </p:cNvSpPr>
          <p:nvPr/>
        </p:nvSpPr>
        <p:spPr>
          <a:xfrm>
            <a:off x="2393999" y="3054232"/>
            <a:ext cx="6392144" cy="169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33CC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Global model (Density Functional Theory):</a:t>
            </a:r>
            <a:endParaRPr lang="en-GB" dirty="0"/>
          </a:p>
          <a:p>
            <a:r>
              <a:rPr lang="en-GB" dirty="0"/>
              <a:t>Uses experimental data to constrain the nuclear model</a:t>
            </a:r>
          </a:p>
          <a:p>
            <a:r>
              <a:rPr lang="en-GB" dirty="0"/>
              <a:t>Uses nuclear density functionals to calculate nuclear properties </a:t>
            </a:r>
          </a:p>
          <a:p>
            <a:pPr lvl="1"/>
            <a:r>
              <a:rPr lang="en-GB" dirty="0"/>
              <a:t>e.g. energy levels, masses, charge radii</a:t>
            </a:r>
          </a:p>
          <a:p>
            <a:r>
              <a:rPr lang="en-GB" dirty="0"/>
              <a:t>Use different density functionals to test influence on nuclear properties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DEC79E-AC36-39F4-DB8C-B2110011B264}"/>
              </a:ext>
            </a:extLst>
          </p:cNvPr>
          <p:cNvSpPr txBox="1">
            <a:spLocks/>
          </p:cNvSpPr>
          <p:nvPr/>
        </p:nvSpPr>
        <p:spPr>
          <a:xfrm>
            <a:off x="914557" y="4939399"/>
            <a:ext cx="6392144" cy="1450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33CC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3399FF"/>
                </a:solidFill>
              </a:rPr>
              <a:t>Gamow Coupled Cluster approach:</a:t>
            </a:r>
            <a:endParaRPr lang="en-GB" dirty="0"/>
          </a:p>
          <a:p>
            <a:r>
              <a:rPr lang="en-GB" dirty="0"/>
              <a:t>Modelled with valence proton atop a vibrational core</a:t>
            </a:r>
          </a:p>
          <a:p>
            <a:r>
              <a:rPr lang="en-GB" dirty="0"/>
              <a:t>Alter strength of proton-core interaction</a:t>
            </a:r>
          </a:p>
          <a:p>
            <a:r>
              <a:rPr lang="en-GB" dirty="0"/>
              <a:t>Identify impact of proton continuum on charge radii</a:t>
            </a:r>
          </a:p>
        </p:txBody>
      </p:sp>
    </p:spTree>
    <p:extLst>
      <p:ext uri="{BB962C8B-B14F-4D97-AF65-F5344CB8AC3E}">
        <p14:creationId xmlns:p14="http://schemas.microsoft.com/office/powerpoint/2010/main" val="1253621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74D3F882-09A2-1F99-0294-3752205FC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6" t="5161" r="14453" b="-2312"/>
          <a:stretch/>
        </p:blipFill>
        <p:spPr>
          <a:xfrm>
            <a:off x="6955882" y="4533779"/>
            <a:ext cx="1801940" cy="1884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57B142-5B3B-96BC-6279-8B21895A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aseline="30000" dirty="0"/>
              <a:t>105</a:t>
            </a:r>
            <a:r>
              <a:rPr lang="en-GB" dirty="0"/>
              <a:t>Sb – Proton emitter?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8D0C2-9D77-9B4C-85C3-E844A2368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6F6A0-8909-03CB-CC1C-DD3235BE5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1" y="842838"/>
            <a:ext cx="6690251" cy="51693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Status of </a:t>
            </a:r>
            <a:r>
              <a:rPr lang="en-GB" baseline="30000" dirty="0"/>
              <a:t>105</a:t>
            </a:r>
            <a:r>
              <a:rPr lang="en-GB" dirty="0"/>
              <a:t>Sb as a proton emitter is </a:t>
            </a:r>
            <a:r>
              <a:rPr lang="en-GB" dirty="0">
                <a:solidFill>
                  <a:srgbClr val="3399FF"/>
                </a:solidFill>
              </a:rPr>
              <a:t>contested</a:t>
            </a:r>
            <a:r>
              <a:rPr lang="en-GB" dirty="0"/>
              <a:t> in literature</a:t>
            </a:r>
          </a:p>
          <a:p>
            <a:endParaRPr lang="en-GB" dirty="0"/>
          </a:p>
          <a:p>
            <a:r>
              <a:rPr lang="en-GB" dirty="0"/>
              <a:t>1994: </a:t>
            </a:r>
            <a:r>
              <a:rPr lang="en-GB" dirty="0">
                <a:solidFill>
                  <a:srgbClr val="3399FF"/>
                </a:solidFill>
              </a:rPr>
              <a:t>Berkeley</a:t>
            </a:r>
            <a:r>
              <a:rPr lang="en-GB" dirty="0"/>
              <a:t> experiment saw proton emission at 478 keV with 1% BR</a:t>
            </a:r>
          </a:p>
          <a:p>
            <a:pPr lvl="1"/>
            <a:r>
              <a:rPr lang="en-GB" dirty="0"/>
              <a:t>58Ni + 50Cr reaction</a:t>
            </a:r>
          </a:p>
          <a:p>
            <a:pPr lvl="1"/>
            <a:r>
              <a:rPr lang="en-GB" dirty="0"/>
              <a:t>Measurement after 25 </a:t>
            </a:r>
            <a:r>
              <a:rPr lang="en-GB" dirty="0" err="1"/>
              <a:t>ms</a:t>
            </a:r>
            <a:endParaRPr lang="en-GB" dirty="0"/>
          </a:p>
          <a:p>
            <a:endParaRPr lang="en-GB" dirty="0"/>
          </a:p>
          <a:p>
            <a:r>
              <a:rPr lang="en-GB" dirty="0"/>
              <a:t>Later </a:t>
            </a:r>
            <a:r>
              <a:rPr lang="en-GB" dirty="0">
                <a:solidFill>
                  <a:srgbClr val="3399FF"/>
                </a:solidFill>
              </a:rPr>
              <a:t>GSI</a:t>
            </a:r>
            <a:r>
              <a:rPr lang="en-GB" dirty="0"/>
              <a:t> experiments </a:t>
            </a:r>
            <a:r>
              <a:rPr lang="en-GB" dirty="0">
                <a:solidFill>
                  <a:srgbClr val="3399FF"/>
                </a:solidFill>
              </a:rPr>
              <a:t>failed</a:t>
            </a:r>
            <a:r>
              <a:rPr lang="en-GB" dirty="0"/>
              <a:t> to see proton emission from </a:t>
            </a:r>
            <a:r>
              <a:rPr lang="en-GB" baseline="30000" dirty="0"/>
              <a:t>105</a:t>
            </a:r>
            <a:r>
              <a:rPr lang="en-GB" dirty="0"/>
              <a:t>Sb</a:t>
            </a:r>
          </a:p>
          <a:p>
            <a:pPr lvl="1"/>
            <a:r>
              <a:rPr lang="en-GB" dirty="0"/>
              <a:t>58Ni + 50Cr reaction</a:t>
            </a:r>
          </a:p>
          <a:p>
            <a:pPr lvl="1"/>
            <a:r>
              <a:rPr lang="en-GB" dirty="0"/>
              <a:t>Measurement after 2.8 secs</a:t>
            </a:r>
          </a:p>
          <a:p>
            <a:endParaRPr lang="en-GB" dirty="0"/>
          </a:p>
          <a:p>
            <a:r>
              <a:rPr lang="en-GB" dirty="0"/>
              <a:t>Could there is a </a:t>
            </a:r>
            <a:r>
              <a:rPr lang="en-GB" dirty="0">
                <a:solidFill>
                  <a:srgbClr val="3399FF"/>
                </a:solidFill>
              </a:rPr>
              <a:t>short-lived ground </a:t>
            </a:r>
            <a:r>
              <a:rPr lang="en-GB" dirty="0"/>
              <a:t>or</a:t>
            </a:r>
            <a:r>
              <a:rPr lang="en-GB" dirty="0">
                <a:solidFill>
                  <a:srgbClr val="3399FF"/>
                </a:solidFill>
              </a:rPr>
              <a:t> </a:t>
            </a:r>
            <a:r>
              <a:rPr lang="en-GB" dirty="0">
                <a:solidFill>
                  <a:srgbClr val="C00000"/>
                </a:solidFill>
              </a:rPr>
              <a:t>isomeric state </a:t>
            </a:r>
            <a:r>
              <a:rPr lang="en-GB" dirty="0"/>
              <a:t>that decays via proton emission?</a:t>
            </a:r>
          </a:p>
          <a:p>
            <a:pPr lvl="1"/>
            <a:r>
              <a:rPr lang="en-GB" dirty="0"/>
              <a:t>Very small branching ratio of </a:t>
            </a:r>
            <a:r>
              <a:rPr lang="en-GB" baseline="30000" dirty="0"/>
              <a:t>109</a:t>
            </a:r>
            <a:r>
              <a:rPr lang="en-GB" dirty="0"/>
              <a:t>I alpha decay puts limit on ground-state proton decay of </a:t>
            </a:r>
            <a:r>
              <a:rPr lang="en-GB" baseline="30000" dirty="0"/>
              <a:t>105</a:t>
            </a:r>
            <a:r>
              <a:rPr lang="en-GB" dirty="0"/>
              <a:t>Sb</a:t>
            </a:r>
          </a:p>
          <a:p>
            <a:endParaRPr lang="en-GB" dirty="0"/>
          </a:p>
          <a:p>
            <a:r>
              <a:rPr lang="en-GB" dirty="0"/>
              <a:t>Decay of </a:t>
            </a:r>
            <a:r>
              <a:rPr lang="en-GB" dirty="0">
                <a:solidFill>
                  <a:srgbClr val="C00000"/>
                </a:solidFill>
              </a:rPr>
              <a:t>short-lived isomeric state </a:t>
            </a:r>
            <a:r>
              <a:rPr lang="en-GB" dirty="0"/>
              <a:t>of </a:t>
            </a:r>
            <a:r>
              <a:rPr lang="en-GB" baseline="30000" dirty="0"/>
              <a:t>105</a:t>
            </a:r>
            <a:r>
              <a:rPr lang="en-GB" dirty="0"/>
              <a:t>Sb possible</a:t>
            </a:r>
          </a:p>
          <a:p>
            <a:endParaRPr lang="en-GB" dirty="0"/>
          </a:p>
          <a:p>
            <a:r>
              <a:rPr lang="en-GB" dirty="0"/>
              <a:t>Measuring with CRIS, we will immediately see if an </a:t>
            </a:r>
            <a:r>
              <a:rPr lang="en-GB" dirty="0">
                <a:solidFill>
                  <a:srgbClr val="C00000"/>
                </a:solidFill>
              </a:rPr>
              <a:t>isomeric state </a:t>
            </a:r>
            <a:r>
              <a:rPr lang="en-GB" dirty="0"/>
              <a:t>is present</a:t>
            </a:r>
          </a:p>
          <a:p>
            <a:pPr lvl="1"/>
            <a:r>
              <a:rPr lang="en-GB" dirty="0"/>
              <a:t>Extra </a:t>
            </a:r>
            <a:r>
              <a:rPr lang="en-GB" dirty="0">
                <a:solidFill>
                  <a:srgbClr val="C00000"/>
                </a:solidFill>
              </a:rPr>
              <a:t>peaks</a:t>
            </a:r>
            <a:r>
              <a:rPr lang="en-GB" dirty="0"/>
              <a:t> in HFS spectrum</a:t>
            </a:r>
          </a:p>
          <a:p>
            <a:pPr lvl="1"/>
            <a:r>
              <a:rPr lang="en-GB" dirty="0"/>
              <a:t>Perform laser-assisted proton decay spectroscopy on </a:t>
            </a:r>
            <a:r>
              <a:rPr lang="en-GB" dirty="0">
                <a:solidFill>
                  <a:srgbClr val="C00000"/>
                </a:solidFill>
              </a:rPr>
              <a:t>isomeric state</a:t>
            </a:r>
          </a:p>
          <a:p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23F86D-CDCC-9B3A-0B44-7E41E265FB08}"/>
              </a:ext>
            </a:extLst>
          </p:cNvPr>
          <p:cNvGrpSpPr/>
          <p:nvPr/>
        </p:nvGrpSpPr>
        <p:grpSpPr>
          <a:xfrm>
            <a:off x="6829858" y="3017313"/>
            <a:ext cx="2279169" cy="1733328"/>
            <a:chOff x="1611086" y="2781028"/>
            <a:chExt cx="2279169" cy="173332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DF464AD-F161-ECA5-E6C5-1A02CD6E9DDA}"/>
                </a:ext>
              </a:extLst>
            </p:cNvPr>
            <p:cNvCxnSpPr>
              <a:cxnSpLocks/>
            </p:cNvCxnSpPr>
            <p:nvPr/>
          </p:nvCxnSpPr>
          <p:spPr>
            <a:xfrm>
              <a:off x="1611086" y="4158343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F0294E9-4521-B038-A35C-F614FAEC2F96}"/>
                </a:ext>
              </a:extLst>
            </p:cNvPr>
            <p:cNvCxnSpPr>
              <a:cxnSpLocks/>
            </p:cNvCxnSpPr>
            <p:nvPr/>
          </p:nvCxnSpPr>
          <p:spPr>
            <a:xfrm>
              <a:off x="2358571" y="2975429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2247086-8866-D3E9-D8CD-6FC32BC0B4FF}"/>
                </a:ext>
              </a:extLst>
            </p:cNvPr>
            <p:cNvCxnSpPr>
              <a:cxnSpLocks/>
            </p:cNvCxnSpPr>
            <p:nvPr/>
          </p:nvCxnSpPr>
          <p:spPr>
            <a:xfrm>
              <a:off x="3098800" y="3229428"/>
              <a:ext cx="566057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8A3BA9E-571C-F0D2-62A3-EDEF20DF6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7143" y="2975429"/>
              <a:ext cx="188006" cy="11829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0F17540-B359-3E5A-D179-7FA04DC39837}"/>
                </a:ext>
              </a:extLst>
            </p:cNvPr>
            <p:cNvCxnSpPr>
              <a:cxnSpLocks/>
            </p:cNvCxnSpPr>
            <p:nvPr/>
          </p:nvCxnSpPr>
          <p:spPr>
            <a:xfrm>
              <a:off x="2905161" y="2971899"/>
              <a:ext cx="200895" cy="257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D34284-A5AA-936B-30B6-212CBDB0E72A}"/>
                </a:ext>
              </a:extLst>
            </p:cNvPr>
            <p:cNvSpPr txBox="1"/>
            <p:nvPr/>
          </p:nvSpPr>
          <p:spPr>
            <a:xfrm>
              <a:off x="1611086" y="423735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105</a:t>
              </a:r>
              <a:r>
                <a:rPr lang="en-GB" sz="1200" dirty="0">
                  <a:latin typeface="Lucida Bright" panose="02040602050505020304" pitchFamily="18" charset="77"/>
                </a:rPr>
                <a:t>Sn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A71B60-0180-9755-2A87-DB133C5D07AB}"/>
                </a:ext>
              </a:extLst>
            </p:cNvPr>
            <p:cNvSpPr txBox="1"/>
            <p:nvPr/>
          </p:nvSpPr>
          <p:spPr>
            <a:xfrm>
              <a:off x="2364920" y="2978960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105</a:t>
              </a:r>
              <a:r>
                <a:rPr lang="en-GB" sz="1200" dirty="0">
                  <a:latin typeface="Lucida Bright" panose="02040602050505020304" pitchFamily="18" charset="77"/>
                </a:rPr>
                <a:t>Sb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714C59-26C9-BEA8-6D28-B9CA325D766B}"/>
                </a:ext>
              </a:extLst>
            </p:cNvPr>
            <p:cNvSpPr txBox="1"/>
            <p:nvPr/>
          </p:nvSpPr>
          <p:spPr>
            <a:xfrm>
              <a:off x="3111500" y="3290500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baseline="30000" dirty="0">
                  <a:latin typeface="Lucida Bright" panose="02040602050505020304" pitchFamily="18" charset="77"/>
                </a:rPr>
                <a:t>104</a:t>
              </a:r>
              <a:r>
                <a:rPr lang="en-GB" sz="1200" dirty="0">
                  <a:latin typeface="Lucida Bright" panose="02040602050505020304" pitchFamily="18" charset="77"/>
                </a:rPr>
                <a:t>Sn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47ADAA-9D9D-17E3-AF52-A61DDC0A46EA}"/>
                </a:ext>
              </a:extLst>
            </p:cNvPr>
            <p:cNvSpPr txBox="1"/>
            <p:nvPr/>
          </p:nvSpPr>
          <p:spPr>
            <a:xfrm>
              <a:off x="1948352" y="3274498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β</a:t>
              </a:r>
              <a:r>
                <a:rPr lang="en-GB" sz="1400" b="1" baseline="30000" dirty="0">
                  <a:solidFill>
                    <a:srgbClr val="3399FF"/>
                  </a:solidFill>
                  <a:latin typeface="Lucida Bright" panose="02040602050505020304" pitchFamily="18" charset="77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8AF9E2-78BF-3657-6BD1-DDC11E512F01}"/>
                </a:ext>
              </a:extLst>
            </p:cNvPr>
            <p:cNvSpPr txBox="1"/>
            <p:nvPr/>
          </p:nvSpPr>
          <p:spPr>
            <a:xfrm>
              <a:off x="2958225" y="2781028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p?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E0D5F4-98B1-8ADB-40B1-E08661C7DF2D}"/>
                </a:ext>
              </a:extLst>
            </p:cNvPr>
            <p:cNvSpPr txBox="1"/>
            <p:nvPr/>
          </p:nvSpPr>
          <p:spPr>
            <a:xfrm>
              <a:off x="2819128" y="3542865"/>
              <a:ext cx="1071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E</a:t>
              </a:r>
              <a:r>
                <a:rPr lang="en-GB" sz="1200" baseline="-250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p</a:t>
              </a:r>
              <a:r>
                <a:rPr lang="en-GB" sz="1200" dirty="0">
                  <a:solidFill>
                    <a:srgbClr val="C00000"/>
                  </a:solidFill>
                  <a:latin typeface="Lucida Bright" panose="02040602050505020304" pitchFamily="18" charset="77"/>
                </a:rPr>
                <a:t>=478 keV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29A0B7-39D8-B2FF-6CB3-B8DD1AE02FA6}"/>
                </a:ext>
              </a:extLst>
            </p:cNvPr>
            <p:cNvSpPr txBox="1"/>
            <p:nvPr/>
          </p:nvSpPr>
          <p:spPr>
            <a:xfrm>
              <a:off x="2609124" y="3151388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Lucida Bright" panose="02040602050505020304" pitchFamily="18" charset="77"/>
                </a:rPr>
                <a:t>~1%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3A4A067-20EB-CEE1-5479-196CD868136B}"/>
                </a:ext>
              </a:extLst>
            </p:cNvPr>
            <p:cNvSpPr txBox="1"/>
            <p:nvPr/>
          </p:nvSpPr>
          <p:spPr>
            <a:xfrm>
              <a:off x="2218386" y="3547780"/>
              <a:ext cx="5677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Lucida Bright" panose="02040602050505020304" pitchFamily="18" charset="77"/>
                </a:rPr>
                <a:t>~99%</a:t>
              </a:r>
            </a:p>
          </p:txBody>
        </p:sp>
      </p:grpSp>
      <p:pic>
        <p:nvPicPr>
          <p:cNvPr id="37" name="Picture 36" descr="A picture containing text, diagram, line, number&#10;&#10;Description automatically generated">
            <a:extLst>
              <a:ext uri="{FF2B5EF4-FFF2-40B4-BE49-F238E27FC236}">
                <a16:creationId xmlns:a16="http://schemas.microsoft.com/office/drawing/2014/main" id="{98234B97-D6ED-8570-AF32-9B63C94A2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046" y="758291"/>
            <a:ext cx="1976474" cy="21428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BB007-A97E-B4F2-D53A-579B4D6A60DD}"/>
              </a:ext>
            </a:extLst>
          </p:cNvPr>
          <p:cNvSpPr txBox="1"/>
          <p:nvPr/>
        </p:nvSpPr>
        <p:spPr>
          <a:xfrm>
            <a:off x="4665752" y="1582580"/>
            <a:ext cx="1826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R.J. </a:t>
            </a:r>
            <a:r>
              <a:rPr lang="en-GB" sz="1000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Tigne</a:t>
            </a:r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 et al. Phys. Rev. C 49, R2871(R) (1994)</a:t>
            </a:r>
            <a:endParaRPr lang="en-GB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A592D-8279-C595-880E-D265B5F2FB32}"/>
              </a:ext>
            </a:extLst>
          </p:cNvPr>
          <p:cNvSpPr txBox="1"/>
          <p:nvPr/>
        </p:nvSpPr>
        <p:spPr>
          <a:xfrm>
            <a:off x="4772966" y="2616550"/>
            <a:ext cx="1563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3399FF"/>
                </a:solidFill>
                <a:latin typeface="Lucida Bright" panose="02040602050505020304" pitchFamily="18" charset="77"/>
              </a:rPr>
              <a:t>Z. Lui et al. Phys. Rev. C 72, 047301 (2005)</a:t>
            </a:r>
            <a:endParaRPr lang="en-GB" sz="1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7391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7428933-FB66-BF45-F473-AC843E2A4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aseline="30000" dirty="0"/>
              <a:t>105</a:t>
            </a:r>
            <a:r>
              <a:rPr lang="en-GB" dirty="0"/>
              <a:t>Sb – Charge radii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AEEDF2F-4269-B4D2-36E0-238B87FE1E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5652" y="4643635"/>
            <a:ext cx="8812696" cy="1675310"/>
          </a:xfrm>
        </p:spPr>
        <p:txBody>
          <a:bodyPr/>
          <a:lstStyle/>
          <a:p>
            <a:r>
              <a:rPr lang="en-GB" dirty="0"/>
              <a:t>Nuclear theory colleagues have started calculations for Sb isotopes</a:t>
            </a:r>
          </a:p>
          <a:p>
            <a:r>
              <a:rPr lang="en-GB" dirty="0"/>
              <a:t>Visible impact of proton-decay Q-value on charge radii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C1619-30AF-64B9-CD19-5C8F20D1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600131"/>
            <a:ext cx="441052" cy="215535"/>
          </a:xfrm>
        </p:spPr>
        <p:txBody>
          <a:bodyPr/>
          <a:lstStyle/>
          <a:p>
            <a:fld id="{3B806A38-8CBE-104B-8358-15D40CFB066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Content Placeholder 7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62FE03FA-69E2-C098-B7BA-E70AD16DA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652" y="847028"/>
            <a:ext cx="4082368" cy="33877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EFBB55-86AC-7F97-5B7A-6DF1EE9281DB}"/>
              </a:ext>
            </a:extLst>
          </p:cNvPr>
          <p:cNvSpPr txBox="1"/>
          <p:nvPr/>
        </p:nvSpPr>
        <p:spPr>
          <a:xfrm>
            <a:off x="2770064" y="4192902"/>
            <a:ext cx="3603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3399FF"/>
                </a:solidFill>
                <a:latin typeface="Lucida Bright" panose="02040602050505020304" pitchFamily="18" charset="77"/>
              </a:rPr>
              <a:t>W. </a:t>
            </a:r>
            <a:r>
              <a:rPr lang="en-GB" sz="1400" dirty="0" err="1">
                <a:solidFill>
                  <a:srgbClr val="3399FF"/>
                </a:solidFill>
                <a:effectLst/>
                <a:latin typeface="Lucida Bright" panose="02040602050505020304" pitchFamily="18" charset="77"/>
              </a:rPr>
              <a:t>Nazarewicz</a:t>
            </a:r>
            <a:r>
              <a:rPr lang="en-GB" sz="1400" dirty="0">
                <a:solidFill>
                  <a:srgbClr val="3399FF"/>
                </a:solidFill>
                <a:effectLst/>
                <a:latin typeface="Lucida Bright" panose="02040602050505020304" pitchFamily="18" charset="77"/>
              </a:rPr>
              <a:t>, Private Communication</a:t>
            </a:r>
            <a:endParaRPr lang="en-GB" sz="1400" dirty="0">
              <a:solidFill>
                <a:srgbClr val="3399FF"/>
              </a:solidFill>
              <a:latin typeface="Lucida Bright" panose="02040602050505020304" pitchFamily="18" charset="77"/>
            </a:endParaRPr>
          </a:p>
        </p:txBody>
      </p:sp>
      <p:pic>
        <p:nvPicPr>
          <p:cNvPr id="13" name="Picture 1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C133F5F0-89D8-13CE-41F6-E54E8EEBE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883" y="847028"/>
            <a:ext cx="4728117" cy="320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3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12B1-0EBB-4AE3-B863-8A045208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Resolution with PI-LIST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9D9AE-AF6E-4DB0-AF1F-F19891060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D6C380F-326D-3C40-9EE7-7FBAB0953422}" type="slidenum">
              <a:rPr lang="en-US" smtClean="0"/>
              <a:t>35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97553639-232B-424A-A9D3-3954A341D854}"/>
              </a:ext>
            </a:extLst>
          </p:cNvPr>
          <p:cNvGrpSpPr/>
          <p:nvPr/>
        </p:nvGrpSpPr>
        <p:grpSpPr>
          <a:xfrm>
            <a:off x="6283051" y="1207730"/>
            <a:ext cx="2272064" cy="1580710"/>
            <a:chOff x="7136550" y="17961868"/>
            <a:chExt cx="2969568" cy="2099755"/>
          </a:xfrm>
        </p:grpSpPr>
        <p:sp>
          <p:nvSpPr>
            <p:cNvPr id="7" name="Rechteck 9">
              <a:extLst>
                <a:ext uri="{FF2B5EF4-FFF2-40B4-BE49-F238E27FC236}">
                  <a16:creationId xmlns:a16="http://schemas.microsoft.com/office/drawing/2014/main" id="{D63573A7-D4D9-419A-BC50-832118FC88A2}"/>
                </a:ext>
              </a:extLst>
            </p:cNvPr>
            <p:cNvSpPr/>
            <p:nvPr/>
          </p:nvSpPr>
          <p:spPr>
            <a:xfrm>
              <a:off x="7292669" y="17961868"/>
              <a:ext cx="2661090" cy="436796"/>
            </a:xfrm>
            <a:prstGeom prst="rect">
              <a:avLst/>
            </a:prstGeom>
            <a:solidFill>
              <a:srgbClr val="2E942F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8" name="Rechteck 10">
              <a:extLst>
                <a:ext uri="{FF2B5EF4-FFF2-40B4-BE49-F238E27FC236}">
                  <a16:creationId xmlns:a16="http://schemas.microsoft.com/office/drawing/2014/main" id="{D930F6ED-4DF7-4969-9888-4D5430A9C41F}"/>
                </a:ext>
              </a:extLst>
            </p:cNvPr>
            <p:cNvSpPr/>
            <p:nvPr/>
          </p:nvSpPr>
          <p:spPr>
            <a:xfrm>
              <a:off x="7292669" y="19624827"/>
              <a:ext cx="2661090" cy="436796"/>
            </a:xfrm>
            <a:prstGeom prst="rect">
              <a:avLst/>
            </a:prstGeom>
            <a:solidFill>
              <a:srgbClr val="2E942F"/>
            </a:solidFill>
            <a:ln w="254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9" name="Rechteck 11">
              <a:extLst>
                <a:ext uri="{FF2B5EF4-FFF2-40B4-BE49-F238E27FC236}">
                  <a16:creationId xmlns:a16="http://schemas.microsoft.com/office/drawing/2014/main" id="{3FD1F521-373C-4AB9-BE41-A7D7ADD955AA}"/>
                </a:ext>
              </a:extLst>
            </p:cNvPr>
            <p:cNvSpPr/>
            <p:nvPr/>
          </p:nvSpPr>
          <p:spPr>
            <a:xfrm>
              <a:off x="7137864" y="17963781"/>
              <a:ext cx="75502" cy="868628"/>
            </a:xfrm>
            <a:prstGeom prst="rect">
              <a:avLst/>
            </a:prstGeom>
            <a:solidFill>
              <a:srgbClr val="04C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0" name="Rechteck 12">
              <a:extLst>
                <a:ext uri="{FF2B5EF4-FFF2-40B4-BE49-F238E27FC236}">
                  <a16:creationId xmlns:a16="http://schemas.microsoft.com/office/drawing/2014/main" id="{BB566C99-82CD-45A5-BBEC-A6B5DB918FD7}"/>
                </a:ext>
              </a:extLst>
            </p:cNvPr>
            <p:cNvSpPr/>
            <p:nvPr/>
          </p:nvSpPr>
          <p:spPr>
            <a:xfrm>
              <a:off x="7136550" y="19174623"/>
              <a:ext cx="75502" cy="868628"/>
            </a:xfrm>
            <a:prstGeom prst="rect">
              <a:avLst/>
            </a:prstGeom>
            <a:solidFill>
              <a:srgbClr val="04CC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1" name="Rechteck 13">
              <a:extLst>
                <a:ext uri="{FF2B5EF4-FFF2-40B4-BE49-F238E27FC236}">
                  <a16:creationId xmlns:a16="http://schemas.microsoft.com/office/drawing/2014/main" id="{AB668E5B-6AA2-45F2-B6B4-7E11834D8562}"/>
                </a:ext>
              </a:extLst>
            </p:cNvPr>
            <p:cNvSpPr/>
            <p:nvPr/>
          </p:nvSpPr>
          <p:spPr>
            <a:xfrm>
              <a:off x="10030616" y="19192995"/>
              <a:ext cx="75502" cy="868628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  <p:sp>
          <p:nvSpPr>
            <p:cNvPr id="12" name="Rechteck 14">
              <a:extLst>
                <a:ext uri="{FF2B5EF4-FFF2-40B4-BE49-F238E27FC236}">
                  <a16:creationId xmlns:a16="http://schemas.microsoft.com/office/drawing/2014/main" id="{7A0B8174-4448-4C4E-87CA-6320C9403C0B}"/>
                </a:ext>
              </a:extLst>
            </p:cNvPr>
            <p:cNvSpPr/>
            <p:nvPr/>
          </p:nvSpPr>
          <p:spPr>
            <a:xfrm>
              <a:off x="10030548" y="17971441"/>
              <a:ext cx="75502" cy="78744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/>
            </a:p>
          </p:txBody>
        </p:sp>
      </p:grpSp>
      <p:sp>
        <p:nvSpPr>
          <p:cNvPr id="13" name="Textfeld 15">
            <a:extLst>
              <a:ext uri="{FF2B5EF4-FFF2-40B4-BE49-F238E27FC236}">
                <a16:creationId xmlns:a16="http://schemas.microsoft.com/office/drawing/2014/main" id="{78D93C20-952E-4230-900D-B77C9DEA3F92}"/>
              </a:ext>
            </a:extLst>
          </p:cNvPr>
          <p:cNvSpPr txBox="1"/>
          <p:nvPr/>
        </p:nvSpPr>
        <p:spPr>
          <a:xfrm>
            <a:off x="7354292" y="2087825"/>
            <a:ext cx="11474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 err="1">
                <a:solidFill>
                  <a:srgbClr val="F98200"/>
                </a:solidFill>
              </a:rPr>
              <a:t>Atomic</a:t>
            </a:r>
            <a:br>
              <a:rPr lang="de-DE" sz="1050" b="1" dirty="0">
                <a:solidFill>
                  <a:srgbClr val="F98200"/>
                </a:solidFill>
              </a:rPr>
            </a:br>
            <a:r>
              <a:rPr lang="de-DE" sz="1050" b="1" dirty="0">
                <a:solidFill>
                  <a:srgbClr val="F98200"/>
                </a:solidFill>
              </a:rPr>
              <a:t>beam </a:t>
            </a:r>
            <a:r>
              <a:rPr lang="de-DE" sz="1050" b="1" dirty="0" err="1">
                <a:solidFill>
                  <a:srgbClr val="F98200"/>
                </a:solidFill>
              </a:rPr>
              <a:t>cone</a:t>
            </a:r>
            <a:endParaRPr lang="de-DE" sz="1050" b="1" dirty="0">
              <a:solidFill>
                <a:srgbClr val="F98200"/>
              </a:solidFill>
            </a:endParaRPr>
          </a:p>
        </p:txBody>
      </p:sp>
      <p:sp>
        <p:nvSpPr>
          <p:cNvPr id="14" name="Gleichschenkliges Dreieck 16">
            <a:extLst>
              <a:ext uri="{FF2B5EF4-FFF2-40B4-BE49-F238E27FC236}">
                <a16:creationId xmlns:a16="http://schemas.microsoft.com/office/drawing/2014/main" id="{F881D6AD-443B-4C5E-AF8A-EE616D2E4561}"/>
              </a:ext>
            </a:extLst>
          </p:cNvPr>
          <p:cNvSpPr/>
          <p:nvPr/>
        </p:nvSpPr>
        <p:spPr>
          <a:xfrm rot="16200000">
            <a:off x="6232936" y="1258910"/>
            <a:ext cx="799904" cy="1451585"/>
          </a:xfrm>
          <a:prstGeom prst="triangle">
            <a:avLst/>
          </a:prstGeom>
          <a:gradFill>
            <a:gsLst>
              <a:gs pos="100000">
                <a:schemeClr val="bg1"/>
              </a:gs>
              <a:gs pos="53000">
                <a:srgbClr val="F98200"/>
              </a:gs>
              <a:gs pos="0">
                <a:srgbClr val="F982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/>
          </a:p>
        </p:txBody>
      </p:sp>
      <p:sp>
        <p:nvSpPr>
          <p:cNvPr id="15" name="Rechteck 17">
            <a:extLst>
              <a:ext uri="{FF2B5EF4-FFF2-40B4-BE49-F238E27FC236}">
                <a16:creationId xmlns:a16="http://schemas.microsoft.com/office/drawing/2014/main" id="{9CC71F93-CE37-4814-8A91-C9F7DEC547A0}"/>
              </a:ext>
            </a:extLst>
          </p:cNvPr>
          <p:cNvSpPr/>
          <p:nvPr/>
        </p:nvSpPr>
        <p:spPr>
          <a:xfrm>
            <a:off x="5264098" y="1870138"/>
            <a:ext cx="876658" cy="248405"/>
          </a:xfrm>
          <a:prstGeom prst="rect">
            <a:avLst/>
          </a:prstGeom>
          <a:solidFill>
            <a:srgbClr val="B3A2C7"/>
          </a:solidFill>
          <a:ln w="31750">
            <a:solidFill>
              <a:srgbClr val="604A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cxnSp>
        <p:nvCxnSpPr>
          <p:cNvPr id="16" name="Gerader Verbinder 18">
            <a:extLst>
              <a:ext uri="{FF2B5EF4-FFF2-40B4-BE49-F238E27FC236}">
                <a16:creationId xmlns:a16="http://schemas.microsoft.com/office/drawing/2014/main" id="{5F942175-138D-4D9A-A109-6F3F40821227}"/>
              </a:ext>
            </a:extLst>
          </p:cNvPr>
          <p:cNvCxnSpPr/>
          <p:nvPr/>
        </p:nvCxnSpPr>
        <p:spPr>
          <a:xfrm>
            <a:off x="5336604" y="1963137"/>
            <a:ext cx="3433199" cy="0"/>
          </a:xfrm>
          <a:prstGeom prst="line">
            <a:avLst/>
          </a:prstGeom>
          <a:ln w="254000">
            <a:solidFill>
              <a:srgbClr val="FF0000">
                <a:alpha val="50000"/>
              </a:srgbClr>
            </a:solidFill>
            <a:headEnd type="triangle"/>
            <a:tailEnd type="none" w="lg" len="lg"/>
          </a:ln>
          <a:effectLst>
            <a:glow rad="76200">
              <a:schemeClr val="bg1">
                <a:alpha val="17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9">
            <a:extLst>
              <a:ext uri="{FF2B5EF4-FFF2-40B4-BE49-F238E27FC236}">
                <a16:creationId xmlns:a16="http://schemas.microsoft.com/office/drawing/2014/main" id="{0DB28848-2204-4311-B426-70E6ED3A2605}"/>
              </a:ext>
            </a:extLst>
          </p:cNvPr>
          <p:cNvCxnSpPr/>
          <p:nvPr/>
        </p:nvCxnSpPr>
        <p:spPr>
          <a:xfrm>
            <a:off x="5428893" y="1988610"/>
            <a:ext cx="3407340" cy="0"/>
          </a:xfrm>
          <a:prstGeom prst="line">
            <a:avLst/>
          </a:prstGeom>
          <a:ln w="254000">
            <a:solidFill>
              <a:srgbClr val="00B0F0">
                <a:alpha val="50000"/>
              </a:srgbClr>
            </a:solidFill>
            <a:headEnd type="triangle"/>
            <a:tailEnd type="none" w="lg" len="lg"/>
          </a:ln>
          <a:effectLst>
            <a:glow rad="76200">
              <a:schemeClr val="bg1">
                <a:alpha val="27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feil nach oben 20">
            <a:extLst>
              <a:ext uri="{FF2B5EF4-FFF2-40B4-BE49-F238E27FC236}">
                <a16:creationId xmlns:a16="http://schemas.microsoft.com/office/drawing/2014/main" id="{9B11A6FC-2BCD-4FCC-BFF8-4F1A3D7EC02B}"/>
              </a:ext>
            </a:extLst>
          </p:cNvPr>
          <p:cNvSpPr/>
          <p:nvPr/>
        </p:nvSpPr>
        <p:spPr>
          <a:xfrm>
            <a:off x="6212027" y="1547957"/>
            <a:ext cx="992303" cy="1428315"/>
          </a:xfrm>
          <a:prstGeom prst="upArrow">
            <a:avLst>
              <a:gd name="adj1" fmla="val 50000"/>
              <a:gd name="adj2" fmla="val 28069"/>
            </a:avLst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grpSp>
        <p:nvGrpSpPr>
          <p:cNvPr id="19" name="Gruppieren 26">
            <a:extLst>
              <a:ext uri="{FF2B5EF4-FFF2-40B4-BE49-F238E27FC236}">
                <a16:creationId xmlns:a16="http://schemas.microsoft.com/office/drawing/2014/main" id="{3279704C-C5D6-490D-8356-5DFFABC3563B}"/>
              </a:ext>
            </a:extLst>
          </p:cNvPr>
          <p:cNvGrpSpPr/>
          <p:nvPr/>
        </p:nvGrpSpPr>
        <p:grpSpPr>
          <a:xfrm>
            <a:off x="6340819" y="1965227"/>
            <a:ext cx="1086043" cy="34289"/>
            <a:chOff x="3141552" y="2988113"/>
            <a:chExt cx="905357" cy="0"/>
          </a:xfrm>
        </p:grpSpPr>
        <p:cxnSp>
          <p:nvCxnSpPr>
            <p:cNvPr id="20" name="Gerade Verbindung mit Pfeil 27">
              <a:extLst>
                <a:ext uri="{FF2B5EF4-FFF2-40B4-BE49-F238E27FC236}">
                  <a16:creationId xmlns:a16="http://schemas.microsoft.com/office/drawing/2014/main" id="{FE84DD42-B40B-4EB7-B746-23FCA8AC832D}"/>
                </a:ext>
              </a:extLst>
            </p:cNvPr>
            <p:cNvCxnSpPr/>
            <p:nvPr/>
          </p:nvCxnSpPr>
          <p:spPr>
            <a:xfrm>
              <a:off x="3141552" y="2988113"/>
              <a:ext cx="262550" cy="0"/>
            </a:xfrm>
            <a:prstGeom prst="straightConnector1">
              <a:avLst/>
            </a:prstGeom>
            <a:ln w="38100">
              <a:solidFill>
                <a:schemeClr val="tx1"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8">
              <a:extLst>
                <a:ext uri="{FF2B5EF4-FFF2-40B4-BE49-F238E27FC236}">
                  <a16:creationId xmlns:a16="http://schemas.microsoft.com/office/drawing/2014/main" id="{CD84AD29-4704-4DB0-AC4A-D2562BCB9023}"/>
                </a:ext>
              </a:extLst>
            </p:cNvPr>
            <p:cNvCxnSpPr/>
            <p:nvPr/>
          </p:nvCxnSpPr>
          <p:spPr>
            <a:xfrm>
              <a:off x="3141552" y="2988113"/>
              <a:ext cx="479834" cy="0"/>
            </a:xfrm>
            <a:prstGeom prst="straightConnector1">
              <a:avLst/>
            </a:prstGeom>
            <a:ln w="38100">
              <a:solidFill>
                <a:schemeClr val="tx1"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9">
              <a:extLst>
                <a:ext uri="{FF2B5EF4-FFF2-40B4-BE49-F238E27FC236}">
                  <a16:creationId xmlns:a16="http://schemas.microsoft.com/office/drawing/2014/main" id="{27A24C0E-FF6D-46B1-880D-C8A1ADB90777}"/>
                </a:ext>
              </a:extLst>
            </p:cNvPr>
            <p:cNvCxnSpPr/>
            <p:nvPr/>
          </p:nvCxnSpPr>
          <p:spPr>
            <a:xfrm>
              <a:off x="3141552" y="2988113"/>
              <a:ext cx="679010" cy="0"/>
            </a:xfrm>
            <a:prstGeom prst="straightConnector1">
              <a:avLst/>
            </a:prstGeom>
            <a:ln w="38100">
              <a:solidFill>
                <a:schemeClr val="tx1"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30">
              <a:extLst>
                <a:ext uri="{FF2B5EF4-FFF2-40B4-BE49-F238E27FC236}">
                  <a16:creationId xmlns:a16="http://schemas.microsoft.com/office/drawing/2014/main" id="{E4462158-6CF2-43D0-BF8F-C1747A86EA33}"/>
                </a:ext>
              </a:extLst>
            </p:cNvPr>
            <p:cNvCxnSpPr/>
            <p:nvPr/>
          </p:nvCxnSpPr>
          <p:spPr>
            <a:xfrm>
              <a:off x="3141560" y="2988113"/>
              <a:ext cx="905349" cy="0"/>
            </a:xfrm>
            <a:prstGeom prst="straightConnector1">
              <a:avLst/>
            </a:prstGeom>
            <a:ln w="38100">
              <a:solidFill>
                <a:schemeClr val="tx1">
                  <a:alpha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en 122">
            <a:extLst>
              <a:ext uri="{FF2B5EF4-FFF2-40B4-BE49-F238E27FC236}">
                <a16:creationId xmlns:a16="http://schemas.microsoft.com/office/drawing/2014/main" id="{0B32E49D-EA77-4BB3-8160-9FD5D39E23FB}"/>
              </a:ext>
            </a:extLst>
          </p:cNvPr>
          <p:cNvGrpSpPr/>
          <p:nvPr/>
        </p:nvGrpSpPr>
        <p:grpSpPr>
          <a:xfrm>
            <a:off x="6456380" y="1869577"/>
            <a:ext cx="449813" cy="192377"/>
            <a:chOff x="711703" y="1820018"/>
            <a:chExt cx="599750" cy="389476"/>
          </a:xfrm>
        </p:grpSpPr>
        <p:grpSp>
          <p:nvGrpSpPr>
            <p:cNvPr id="25" name="Gruppieren 109">
              <a:extLst>
                <a:ext uri="{FF2B5EF4-FFF2-40B4-BE49-F238E27FC236}">
                  <a16:creationId xmlns:a16="http://schemas.microsoft.com/office/drawing/2014/main" id="{F3B12E42-39F8-4147-B158-0034BE9B1297}"/>
                </a:ext>
              </a:extLst>
            </p:cNvPr>
            <p:cNvGrpSpPr/>
            <p:nvPr/>
          </p:nvGrpSpPr>
          <p:grpSpPr>
            <a:xfrm>
              <a:off x="711703" y="1820018"/>
              <a:ext cx="0" cy="389476"/>
              <a:chOff x="5461466" y="3767662"/>
              <a:chExt cx="0" cy="389476"/>
            </a:xfrm>
          </p:grpSpPr>
          <p:cxnSp>
            <p:nvCxnSpPr>
              <p:cNvPr id="35" name="Gerade Verbindung mit Pfeil 101">
                <a:extLst>
                  <a:ext uri="{FF2B5EF4-FFF2-40B4-BE49-F238E27FC236}">
                    <a16:creationId xmlns:a16="http://schemas.microsoft.com/office/drawing/2014/main" id="{E78F3146-4C23-4A0F-A0B0-C69E6E19D57F}"/>
                  </a:ext>
                </a:extLst>
              </p:cNvPr>
              <p:cNvCxnSpPr/>
              <p:nvPr/>
            </p:nvCxnSpPr>
            <p:spPr>
              <a:xfrm>
                <a:off x="5461466" y="3962400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mit Pfeil 108">
                <a:extLst>
                  <a:ext uri="{FF2B5EF4-FFF2-40B4-BE49-F238E27FC236}">
                    <a16:creationId xmlns:a16="http://schemas.microsoft.com/office/drawing/2014/main" id="{0CE084A6-D29B-4019-9E96-37D61FB45A8E}"/>
                  </a:ext>
                </a:extLst>
              </p:cNvPr>
              <p:cNvCxnSpPr/>
              <p:nvPr/>
            </p:nvCxnSpPr>
            <p:spPr>
              <a:xfrm flipV="1">
                <a:off x="5461466" y="3767662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ieren 110">
              <a:extLst>
                <a:ext uri="{FF2B5EF4-FFF2-40B4-BE49-F238E27FC236}">
                  <a16:creationId xmlns:a16="http://schemas.microsoft.com/office/drawing/2014/main" id="{2BBDF6FA-4457-4E6F-811E-F977E5B7E789}"/>
                </a:ext>
              </a:extLst>
            </p:cNvPr>
            <p:cNvGrpSpPr/>
            <p:nvPr/>
          </p:nvGrpSpPr>
          <p:grpSpPr>
            <a:xfrm>
              <a:off x="911620" y="1820018"/>
              <a:ext cx="0" cy="389476"/>
              <a:chOff x="5461466" y="3767662"/>
              <a:chExt cx="0" cy="389476"/>
            </a:xfrm>
          </p:grpSpPr>
          <p:cxnSp>
            <p:nvCxnSpPr>
              <p:cNvPr id="33" name="Gerade Verbindung mit Pfeil 111">
                <a:extLst>
                  <a:ext uri="{FF2B5EF4-FFF2-40B4-BE49-F238E27FC236}">
                    <a16:creationId xmlns:a16="http://schemas.microsoft.com/office/drawing/2014/main" id="{A8A7CEFA-9B59-4C21-842B-46DD1E1E9BB4}"/>
                  </a:ext>
                </a:extLst>
              </p:cNvPr>
              <p:cNvCxnSpPr/>
              <p:nvPr/>
            </p:nvCxnSpPr>
            <p:spPr>
              <a:xfrm>
                <a:off x="5461466" y="3962400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112">
                <a:extLst>
                  <a:ext uri="{FF2B5EF4-FFF2-40B4-BE49-F238E27FC236}">
                    <a16:creationId xmlns:a16="http://schemas.microsoft.com/office/drawing/2014/main" id="{2C56F01D-4C58-4039-B655-D0BF8902874B}"/>
                  </a:ext>
                </a:extLst>
              </p:cNvPr>
              <p:cNvCxnSpPr/>
              <p:nvPr/>
            </p:nvCxnSpPr>
            <p:spPr>
              <a:xfrm flipV="1">
                <a:off x="5461466" y="3767662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ieren 113">
              <a:extLst>
                <a:ext uri="{FF2B5EF4-FFF2-40B4-BE49-F238E27FC236}">
                  <a16:creationId xmlns:a16="http://schemas.microsoft.com/office/drawing/2014/main" id="{2CC70544-6BFF-45B8-ABDD-C1AC819BB57F}"/>
                </a:ext>
              </a:extLst>
            </p:cNvPr>
            <p:cNvGrpSpPr/>
            <p:nvPr/>
          </p:nvGrpSpPr>
          <p:grpSpPr>
            <a:xfrm>
              <a:off x="1111537" y="1820018"/>
              <a:ext cx="0" cy="389476"/>
              <a:chOff x="5461466" y="3767662"/>
              <a:chExt cx="0" cy="389476"/>
            </a:xfrm>
          </p:grpSpPr>
          <p:cxnSp>
            <p:nvCxnSpPr>
              <p:cNvPr id="31" name="Gerade Verbindung mit Pfeil 114">
                <a:extLst>
                  <a:ext uri="{FF2B5EF4-FFF2-40B4-BE49-F238E27FC236}">
                    <a16:creationId xmlns:a16="http://schemas.microsoft.com/office/drawing/2014/main" id="{47F07D61-89A7-4EE0-A264-4FAC32E68FC9}"/>
                  </a:ext>
                </a:extLst>
              </p:cNvPr>
              <p:cNvCxnSpPr/>
              <p:nvPr/>
            </p:nvCxnSpPr>
            <p:spPr>
              <a:xfrm>
                <a:off x="5461466" y="3962400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115">
                <a:extLst>
                  <a:ext uri="{FF2B5EF4-FFF2-40B4-BE49-F238E27FC236}">
                    <a16:creationId xmlns:a16="http://schemas.microsoft.com/office/drawing/2014/main" id="{2E4BE91F-22CD-4D41-8D76-B03FAF46A5E6}"/>
                  </a:ext>
                </a:extLst>
              </p:cNvPr>
              <p:cNvCxnSpPr/>
              <p:nvPr/>
            </p:nvCxnSpPr>
            <p:spPr>
              <a:xfrm flipV="1">
                <a:off x="5461466" y="3767662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116">
              <a:extLst>
                <a:ext uri="{FF2B5EF4-FFF2-40B4-BE49-F238E27FC236}">
                  <a16:creationId xmlns:a16="http://schemas.microsoft.com/office/drawing/2014/main" id="{FD6B0704-8637-4385-8FF4-258039F1C9C8}"/>
                </a:ext>
              </a:extLst>
            </p:cNvPr>
            <p:cNvGrpSpPr/>
            <p:nvPr/>
          </p:nvGrpSpPr>
          <p:grpSpPr>
            <a:xfrm>
              <a:off x="1311453" y="1820018"/>
              <a:ext cx="0" cy="389476"/>
              <a:chOff x="5461466" y="3767662"/>
              <a:chExt cx="0" cy="389476"/>
            </a:xfrm>
          </p:grpSpPr>
          <p:cxnSp>
            <p:nvCxnSpPr>
              <p:cNvPr id="29" name="Gerade Verbindung mit Pfeil 117">
                <a:extLst>
                  <a:ext uri="{FF2B5EF4-FFF2-40B4-BE49-F238E27FC236}">
                    <a16:creationId xmlns:a16="http://schemas.microsoft.com/office/drawing/2014/main" id="{4DAD4A1A-5CF6-4E2F-BF80-2DFC6AB9616F}"/>
                  </a:ext>
                </a:extLst>
              </p:cNvPr>
              <p:cNvCxnSpPr/>
              <p:nvPr/>
            </p:nvCxnSpPr>
            <p:spPr>
              <a:xfrm>
                <a:off x="5461466" y="3962400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118">
                <a:extLst>
                  <a:ext uri="{FF2B5EF4-FFF2-40B4-BE49-F238E27FC236}">
                    <a16:creationId xmlns:a16="http://schemas.microsoft.com/office/drawing/2014/main" id="{22CFD906-BE93-45BC-8C8B-5716B111EE8F}"/>
                  </a:ext>
                </a:extLst>
              </p:cNvPr>
              <p:cNvCxnSpPr/>
              <p:nvPr/>
            </p:nvCxnSpPr>
            <p:spPr>
              <a:xfrm flipV="1">
                <a:off x="5461466" y="3767662"/>
                <a:ext cx="0" cy="1947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feld 1">
            <a:extLst>
              <a:ext uri="{FF2B5EF4-FFF2-40B4-BE49-F238E27FC236}">
                <a16:creationId xmlns:a16="http://schemas.microsoft.com/office/drawing/2014/main" id="{0E845D1D-83FC-43F6-8233-CE2D4C05504A}"/>
              </a:ext>
            </a:extLst>
          </p:cNvPr>
          <p:cNvSpPr txBox="1"/>
          <p:nvPr/>
        </p:nvSpPr>
        <p:spPr>
          <a:xfrm>
            <a:off x="7337324" y="1582661"/>
            <a:ext cx="63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50" dirty="0" err="1"/>
              <a:t>v</a:t>
            </a:r>
            <a:r>
              <a:rPr lang="de-DE" sz="1350" baseline="-25000" dirty="0" err="1"/>
              <a:t>thermal</a:t>
            </a:r>
            <a:endParaRPr lang="en-US" sz="1350" baseline="-25000" dirty="0"/>
          </a:p>
        </p:txBody>
      </p:sp>
      <p:sp>
        <p:nvSpPr>
          <p:cNvPr id="45" name="Textfeld 23">
            <a:extLst>
              <a:ext uri="{FF2B5EF4-FFF2-40B4-BE49-F238E27FC236}">
                <a16:creationId xmlns:a16="http://schemas.microsoft.com/office/drawing/2014/main" id="{D41570E2-3AA3-4545-9971-D8C2855D0E99}"/>
              </a:ext>
            </a:extLst>
          </p:cNvPr>
          <p:cNvSpPr txBox="1"/>
          <p:nvPr/>
        </p:nvSpPr>
        <p:spPr>
          <a:xfrm>
            <a:off x="7060485" y="2805634"/>
            <a:ext cx="177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>
                <a:solidFill>
                  <a:srgbClr val="00B0F0"/>
                </a:solidFill>
              </a:rPr>
              <a:t>Narrow bandwidth</a:t>
            </a:r>
            <a:br>
              <a:rPr lang="de-DE" sz="1200" b="1" i="1" dirty="0">
                <a:solidFill>
                  <a:srgbClr val="00B0F0"/>
                </a:solidFill>
              </a:rPr>
            </a:br>
            <a:r>
              <a:rPr lang="de-DE" sz="1200" b="1" dirty="0">
                <a:solidFill>
                  <a:srgbClr val="00B0F0"/>
                </a:solidFill>
              </a:rPr>
              <a:t>spectroscopy laser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254C04D-3466-AAC1-A444-514F18766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42"/>
          <a:stretch/>
        </p:blipFill>
        <p:spPr>
          <a:xfrm>
            <a:off x="511298" y="1063624"/>
            <a:ext cx="3682251" cy="2359178"/>
          </a:xfrm>
          <a:prstGeom prst="rect">
            <a:avLst/>
          </a:prstGeom>
        </p:spPr>
      </p:pic>
      <p:pic>
        <p:nvPicPr>
          <p:cNvPr id="39" name="Picture 3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A2BE22C-F540-E808-DDE8-200040FF8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4" y="3645026"/>
            <a:ext cx="4167303" cy="2260762"/>
          </a:xfrm>
          <a:prstGeom prst="rect">
            <a:avLst/>
          </a:prstGeom>
        </p:spPr>
      </p:pic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086E994D-50E0-DDC4-B736-9F974EEEA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3992" y="3605463"/>
            <a:ext cx="4344355" cy="2406716"/>
          </a:xfrm>
        </p:spPr>
        <p:txBody>
          <a:bodyPr/>
          <a:lstStyle/>
          <a:p>
            <a:r>
              <a:rPr lang="en-GB" dirty="0"/>
              <a:t>Crossed atom beam / laser geometry</a:t>
            </a:r>
          </a:p>
          <a:p>
            <a:endParaRPr lang="en-GB" dirty="0"/>
          </a:p>
          <a:p>
            <a:r>
              <a:rPr lang="en-GB" dirty="0"/>
              <a:t>Selection of reduced Doppler ensemble</a:t>
            </a:r>
            <a:br>
              <a:rPr lang="en-GB" dirty="0"/>
            </a:br>
            <a:r>
              <a:rPr lang="en-GB" dirty="0"/>
              <a:t>in laser intersection volume</a:t>
            </a:r>
          </a:p>
          <a:p>
            <a:endParaRPr lang="en-GB" dirty="0"/>
          </a:p>
          <a:p>
            <a:r>
              <a:rPr lang="en-GB" dirty="0"/>
              <a:t>Standard in-source spectroscopy resolution: </a:t>
            </a:r>
            <a:r>
              <a:rPr lang="en-GB" dirty="0">
                <a:solidFill>
                  <a:srgbClr val="C00000"/>
                </a:solidFill>
              </a:rPr>
              <a:t>1 - 5 GHz</a:t>
            </a:r>
          </a:p>
          <a:p>
            <a:r>
              <a:rPr lang="en-GB" dirty="0"/>
              <a:t>High resolution with new PI-LIST setup: </a:t>
            </a:r>
            <a:br>
              <a:rPr lang="en-GB" dirty="0"/>
            </a:br>
            <a:r>
              <a:rPr lang="en-GB" dirty="0">
                <a:solidFill>
                  <a:srgbClr val="52B651"/>
                </a:solidFill>
              </a:rPr>
              <a:t>150 - 200 MHz</a:t>
            </a:r>
          </a:p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EE81B6-5278-193A-B8DB-6FA920CE55B5}"/>
              </a:ext>
            </a:extLst>
          </p:cNvPr>
          <p:cNvSpPr txBox="1"/>
          <p:nvPr/>
        </p:nvSpPr>
        <p:spPr>
          <a:xfrm>
            <a:off x="6402500" y="6163389"/>
            <a:ext cx="2759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i="1" dirty="0">
                <a:solidFill>
                  <a:srgbClr val="3399FF"/>
                </a:solidFill>
                <a:latin typeface="Lucida Bright" panose="02040602050505020304" pitchFamily="18" charset="77"/>
              </a:rPr>
              <a:t>Slide kindly provided by R. </a:t>
            </a:r>
            <a:r>
              <a:rPr lang="en-GB" sz="1200" i="1" dirty="0" err="1">
                <a:solidFill>
                  <a:srgbClr val="3399FF"/>
                </a:solidFill>
                <a:latin typeface="Lucida Bright" panose="02040602050505020304" pitchFamily="18" charset="77"/>
              </a:rPr>
              <a:t>Heinke</a:t>
            </a:r>
            <a:endParaRPr lang="en-GB" sz="1200" i="1" dirty="0">
              <a:solidFill>
                <a:srgbClr val="3399FF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32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D51F-0852-D546-6048-784FB00FB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Laser spectroscopy</a:t>
            </a:r>
          </a:p>
        </p:txBody>
      </p:sp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D7ABBEE9-E512-5AB6-FBC7-B56A33DEE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2" name="Content Placeholder 91">
            <a:extLst>
              <a:ext uri="{FF2B5EF4-FFF2-40B4-BE49-F238E27FC236}">
                <a16:creationId xmlns:a16="http://schemas.microsoft.com/office/drawing/2014/main" id="{BA12DA85-EBF8-6CD9-867D-2865F0652EFD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Fundamental </a:t>
            </a:r>
            <a:r>
              <a:rPr lang="en-US" dirty="0">
                <a:solidFill>
                  <a:srgbClr val="3399FF"/>
                </a:solidFill>
              </a:rPr>
              <a:t>nuclear observables </a:t>
            </a:r>
            <a:r>
              <a:rPr lang="en-US" dirty="0"/>
              <a:t>measured with laser spectroscopy</a:t>
            </a:r>
          </a:p>
          <a:p>
            <a:endParaRPr lang="en-US" dirty="0"/>
          </a:p>
          <a:p>
            <a:r>
              <a:rPr lang="en-US" dirty="0"/>
              <a:t>Probe the </a:t>
            </a:r>
            <a:r>
              <a:rPr lang="en-US" dirty="0">
                <a:solidFill>
                  <a:srgbClr val="3399FF"/>
                </a:solidFill>
              </a:rPr>
              <a:t>hyperfine structure </a:t>
            </a:r>
            <a:r>
              <a:rPr lang="en-US" dirty="0"/>
              <a:t>of the energy levels of the electron</a:t>
            </a:r>
          </a:p>
          <a:p>
            <a:endParaRPr lang="en-US" dirty="0"/>
          </a:p>
          <a:p>
            <a:r>
              <a:rPr lang="en-US" dirty="0"/>
              <a:t>Nuclear observables extracted with </a:t>
            </a:r>
            <a:r>
              <a:rPr lang="en-US" dirty="0">
                <a:solidFill>
                  <a:srgbClr val="3399FF"/>
                </a:solidFill>
              </a:rPr>
              <a:t>nuclear-model independence</a:t>
            </a:r>
            <a:endParaRPr lang="en-GB" dirty="0">
              <a:solidFill>
                <a:srgbClr val="3399FF"/>
              </a:solidFill>
            </a:endParaRPr>
          </a:p>
        </p:txBody>
      </p:sp>
      <p:sp>
        <p:nvSpPr>
          <p:cNvPr id="71" name="Straight Connector 64">
            <a:extLst>
              <a:ext uri="{FF2B5EF4-FFF2-40B4-BE49-F238E27FC236}">
                <a16:creationId xmlns:a16="http://schemas.microsoft.com/office/drawing/2014/main" id="{8A5EE6AF-34AC-E2BF-FE19-E32FF869A72C}"/>
              </a:ext>
            </a:extLst>
          </p:cNvPr>
          <p:cNvSpPr/>
          <p:nvPr/>
        </p:nvSpPr>
        <p:spPr>
          <a:xfrm>
            <a:off x="2748122" y="5047167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Straight Connector 51">
            <a:extLst>
              <a:ext uri="{FF2B5EF4-FFF2-40B4-BE49-F238E27FC236}">
                <a16:creationId xmlns:a16="http://schemas.microsoft.com/office/drawing/2014/main" id="{FB09F8AE-1A50-5A4C-AE4D-4CA07D34CF86}"/>
              </a:ext>
            </a:extLst>
          </p:cNvPr>
          <p:cNvSpPr/>
          <p:nvPr/>
        </p:nvSpPr>
        <p:spPr>
          <a:xfrm>
            <a:off x="2748122" y="4207620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Straight Connector 52">
            <a:extLst>
              <a:ext uri="{FF2B5EF4-FFF2-40B4-BE49-F238E27FC236}">
                <a16:creationId xmlns:a16="http://schemas.microsoft.com/office/drawing/2014/main" id="{A9003535-087E-3AF1-2795-3F377F2EDF07}"/>
              </a:ext>
            </a:extLst>
          </p:cNvPr>
          <p:cNvSpPr/>
          <p:nvPr/>
        </p:nvSpPr>
        <p:spPr>
          <a:xfrm>
            <a:off x="2722848" y="3967386"/>
            <a:ext cx="214835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" name="Straight Connector 53">
            <a:extLst>
              <a:ext uri="{FF2B5EF4-FFF2-40B4-BE49-F238E27FC236}">
                <a16:creationId xmlns:a16="http://schemas.microsoft.com/office/drawing/2014/main" id="{0ED7B3D1-00AF-77F0-7A6F-5FF6557670FE}"/>
              </a:ext>
            </a:extLst>
          </p:cNvPr>
          <p:cNvSpPr/>
          <p:nvPr/>
        </p:nvSpPr>
        <p:spPr>
          <a:xfrm>
            <a:off x="2748122" y="3688345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5" name="Straight Connector 54">
            <a:extLst>
              <a:ext uri="{FF2B5EF4-FFF2-40B4-BE49-F238E27FC236}">
                <a16:creationId xmlns:a16="http://schemas.microsoft.com/office/drawing/2014/main" id="{DB3CD997-D0B2-1D56-FF99-B6B49DA8B08E}"/>
              </a:ext>
            </a:extLst>
          </p:cNvPr>
          <p:cNvSpPr/>
          <p:nvPr/>
        </p:nvSpPr>
        <p:spPr>
          <a:xfrm>
            <a:off x="2748122" y="3425590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" name="Straight Connector 55">
            <a:extLst>
              <a:ext uri="{FF2B5EF4-FFF2-40B4-BE49-F238E27FC236}">
                <a16:creationId xmlns:a16="http://schemas.microsoft.com/office/drawing/2014/main" id="{4C436C55-1FAA-718B-FB75-A936C35F87C6}"/>
              </a:ext>
            </a:extLst>
          </p:cNvPr>
          <p:cNvSpPr/>
          <p:nvPr/>
        </p:nvSpPr>
        <p:spPr>
          <a:xfrm>
            <a:off x="2237572" y="3846001"/>
            <a:ext cx="503160" cy="36035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7" name="Straight Connector 56">
            <a:extLst>
              <a:ext uri="{FF2B5EF4-FFF2-40B4-BE49-F238E27FC236}">
                <a16:creationId xmlns:a16="http://schemas.microsoft.com/office/drawing/2014/main" id="{2D9C1DD4-EFCE-52D9-6B7D-4060212C0F61}"/>
              </a:ext>
            </a:extLst>
          </p:cNvPr>
          <p:cNvSpPr/>
          <p:nvPr/>
        </p:nvSpPr>
        <p:spPr>
          <a:xfrm>
            <a:off x="2237573" y="3845999"/>
            <a:ext cx="485275" cy="120118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" name="Straight Connector 57">
            <a:extLst>
              <a:ext uri="{FF2B5EF4-FFF2-40B4-BE49-F238E27FC236}">
                <a16:creationId xmlns:a16="http://schemas.microsoft.com/office/drawing/2014/main" id="{99418C12-F3C2-A203-3934-DFF502B3BD92}"/>
              </a:ext>
            </a:extLst>
          </p:cNvPr>
          <p:cNvSpPr/>
          <p:nvPr/>
        </p:nvSpPr>
        <p:spPr>
          <a:xfrm flipV="1">
            <a:off x="2237572" y="3686919"/>
            <a:ext cx="510550" cy="159082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9" name="Straight Connector 58">
            <a:extLst>
              <a:ext uri="{FF2B5EF4-FFF2-40B4-BE49-F238E27FC236}">
                <a16:creationId xmlns:a16="http://schemas.microsoft.com/office/drawing/2014/main" id="{B3252D1D-E6D9-B563-0CDD-314EF20E96D8}"/>
              </a:ext>
            </a:extLst>
          </p:cNvPr>
          <p:cNvSpPr/>
          <p:nvPr/>
        </p:nvSpPr>
        <p:spPr>
          <a:xfrm flipV="1">
            <a:off x="2237573" y="3424321"/>
            <a:ext cx="510539" cy="42293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" name="Straight Connector 59">
            <a:extLst>
              <a:ext uri="{FF2B5EF4-FFF2-40B4-BE49-F238E27FC236}">
                <a16:creationId xmlns:a16="http://schemas.microsoft.com/office/drawing/2014/main" id="{3B91FFB1-ABBB-6386-98F1-F6D4A1A8D4BC}"/>
              </a:ext>
            </a:extLst>
          </p:cNvPr>
          <p:cNvSpPr/>
          <p:nvPr/>
        </p:nvSpPr>
        <p:spPr>
          <a:xfrm>
            <a:off x="2237572" y="5287402"/>
            <a:ext cx="510536" cy="241508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1" name="Straight Connector 60">
            <a:extLst>
              <a:ext uri="{FF2B5EF4-FFF2-40B4-BE49-F238E27FC236}">
                <a16:creationId xmlns:a16="http://schemas.microsoft.com/office/drawing/2014/main" id="{4B3BF9F9-8ED5-5173-D5E7-14F0E76F682C}"/>
              </a:ext>
            </a:extLst>
          </p:cNvPr>
          <p:cNvSpPr/>
          <p:nvPr/>
        </p:nvSpPr>
        <p:spPr>
          <a:xfrm flipV="1">
            <a:off x="2237572" y="5045896"/>
            <a:ext cx="503160" cy="241507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2" name="Straight Connector 72">
            <a:extLst>
              <a:ext uri="{FF2B5EF4-FFF2-40B4-BE49-F238E27FC236}">
                <a16:creationId xmlns:a16="http://schemas.microsoft.com/office/drawing/2014/main" id="{FEAA075D-3A08-98E1-54B3-C405BC4AEADC}"/>
              </a:ext>
            </a:extLst>
          </p:cNvPr>
          <p:cNvSpPr/>
          <p:nvPr/>
        </p:nvSpPr>
        <p:spPr>
          <a:xfrm>
            <a:off x="721087" y="3845999"/>
            <a:ext cx="151648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Straight Connector 73">
            <a:extLst>
              <a:ext uri="{FF2B5EF4-FFF2-40B4-BE49-F238E27FC236}">
                <a16:creationId xmlns:a16="http://schemas.microsoft.com/office/drawing/2014/main" id="{92E19D5F-67BE-B755-33B7-750E959167F2}"/>
              </a:ext>
            </a:extLst>
          </p:cNvPr>
          <p:cNvSpPr/>
          <p:nvPr/>
        </p:nvSpPr>
        <p:spPr>
          <a:xfrm>
            <a:off x="721087" y="5288671"/>
            <a:ext cx="151648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TextBox 133">
            <a:extLst>
              <a:ext uri="{FF2B5EF4-FFF2-40B4-BE49-F238E27FC236}">
                <a16:creationId xmlns:a16="http://schemas.microsoft.com/office/drawing/2014/main" id="{9D9F9414-26DE-6A6F-2AAB-59B7B8758620}"/>
              </a:ext>
            </a:extLst>
          </p:cNvPr>
          <p:cNvSpPr txBox="1"/>
          <p:nvPr/>
        </p:nvSpPr>
        <p:spPr>
          <a:xfrm>
            <a:off x="385158" y="5107226"/>
            <a:ext cx="2878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1200">
                <a:latin typeface="Lucida Bright" panose="02040602050505020304" pitchFamily="18" charset="77"/>
              </a:rPr>
              <a:t>GS</a:t>
            </a:r>
          </a:p>
        </p:txBody>
      </p:sp>
      <p:sp>
        <p:nvSpPr>
          <p:cNvPr id="85" name="TextBox 133">
            <a:extLst>
              <a:ext uri="{FF2B5EF4-FFF2-40B4-BE49-F238E27FC236}">
                <a16:creationId xmlns:a16="http://schemas.microsoft.com/office/drawing/2014/main" id="{B3E0655A-BF7D-3B9F-2A8A-A267654399B9}"/>
              </a:ext>
            </a:extLst>
          </p:cNvPr>
          <p:cNvSpPr txBox="1"/>
          <p:nvPr/>
        </p:nvSpPr>
        <p:spPr>
          <a:xfrm>
            <a:off x="431916" y="3650810"/>
            <a:ext cx="2638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1200">
                <a:latin typeface="Lucida Bright" panose="02040602050505020304" pitchFamily="18" charset="77"/>
              </a:rPr>
              <a:t>Ex</a:t>
            </a:r>
          </a:p>
        </p:txBody>
      </p:sp>
      <p:pic>
        <p:nvPicPr>
          <p:cNvPr id="86" name="Picture 4" descr="Picture 4">
            <a:extLst>
              <a:ext uri="{FF2B5EF4-FFF2-40B4-BE49-F238E27FC236}">
                <a16:creationId xmlns:a16="http://schemas.microsoft.com/office/drawing/2014/main" id="{1246B25A-9152-EA63-88BA-560023B27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1" t="-56638" r="8961" b="1071"/>
          <a:stretch/>
        </p:blipFill>
        <p:spPr>
          <a:xfrm rot="10800000">
            <a:off x="2748107" y="5580617"/>
            <a:ext cx="2148355" cy="16713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traight Connector 68">
            <a:extLst>
              <a:ext uri="{FF2B5EF4-FFF2-40B4-BE49-F238E27FC236}">
                <a16:creationId xmlns:a16="http://schemas.microsoft.com/office/drawing/2014/main" id="{D1D0484E-85A9-FD4C-BA62-3365280C36E3}"/>
              </a:ext>
            </a:extLst>
          </p:cNvPr>
          <p:cNvSpPr/>
          <p:nvPr/>
        </p:nvSpPr>
        <p:spPr>
          <a:xfrm>
            <a:off x="2748122" y="5527635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88" name="Group 3">
            <a:extLst>
              <a:ext uri="{FF2B5EF4-FFF2-40B4-BE49-F238E27FC236}">
                <a16:creationId xmlns:a16="http://schemas.microsoft.com/office/drawing/2014/main" id="{3FA568D2-F1E2-87CA-0268-B62B7BAB83CB}"/>
              </a:ext>
            </a:extLst>
          </p:cNvPr>
          <p:cNvGrpSpPr/>
          <p:nvPr/>
        </p:nvGrpSpPr>
        <p:grpSpPr>
          <a:xfrm>
            <a:off x="2832004" y="2551555"/>
            <a:ext cx="1880443" cy="2961215"/>
            <a:chOff x="0" y="335040"/>
            <a:chExt cx="1880443" cy="2961215"/>
          </a:xfrm>
        </p:grpSpPr>
        <p:sp>
          <p:nvSpPr>
            <p:cNvPr id="94" name="Straight Arrow Connector 65">
              <a:extLst>
                <a:ext uri="{FF2B5EF4-FFF2-40B4-BE49-F238E27FC236}">
                  <a16:creationId xmlns:a16="http://schemas.microsoft.com/office/drawing/2014/main" id="{E5529704-E14E-556F-4A75-B7585F030715}"/>
                </a:ext>
              </a:extLst>
            </p:cNvPr>
            <p:cNvSpPr/>
            <p:nvPr/>
          </p:nvSpPr>
          <p:spPr>
            <a:xfrm flipH="1" flipV="1">
              <a:off x="1465404" y="1469295"/>
              <a:ext cx="0" cy="1826254"/>
            </a:xfrm>
            <a:prstGeom prst="line">
              <a:avLst/>
            </a:prstGeom>
            <a:noFill/>
            <a:ln w="38100" cap="flat">
              <a:solidFill>
                <a:srgbClr val="33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6" name="Straight Arrow Connector 66">
              <a:extLst>
                <a:ext uri="{FF2B5EF4-FFF2-40B4-BE49-F238E27FC236}">
                  <a16:creationId xmlns:a16="http://schemas.microsoft.com/office/drawing/2014/main" id="{8960FB87-9C82-CD34-D9E6-63D12C57F1A2}"/>
                </a:ext>
              </a:extLst>
            </p:cNvPr>
            <p:cNvSpPr/>
            <p:nvPr/>
          </p:nvSpPr>
          <p:spPr>
            <a:xfrm flipV="1">
              <a:off x="1311260" y="1766426"/>
              <a:ext cx="0" cy="1529829"/>
            </a:xfrm>
            <a:prstGeom prst="line">
              <a:avLst/>
            </a:prstGeom>
            <a:noFill/>
            <a:ln w="38100" cap="flat">
              <a:solidFill>
                <a:srgbClr val="00CC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Straight Arrow Connector 67">
              <a:extLst>
                <a:ext uri="{FF2B5EF4-FFF2-40B4-BE49-F238E27FC236}">
                  <a16:creationId xmlns:a16="http://schemas.microsoft.com/office/drawing/2014/main" id="{0968905F-0724-4013-3399-14604B73D97B}"/>
                </a:ext>
              </a:extLst>
            </p:cNvPr>
            <p:cNvSpPr/>
            <p:nvPr/>
          </p:nvSpPr>
          <p:spPr>
            <a:xfrm flipH="1" flipV="1">
              <a:off x="1647909" y="1220192"/>
              <a:ext cx="1466" cy="2074717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101" name="Picture 261" descr="Picture 261">
              <a:extLst>
                <a:ext uri="{FF2B5EF4-FFF2-40B4-BE49-F238E27FC236}">
                  <a16:creationId xmlns:a16="http://schemas.microsoft.com/office/drawing/2014/main" id="{6AB3E77D-A1D8-9B9F-F7C2-76984D31F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442" t="11374" r="28899" b="12598"/>
            <a:stretch>
              <a:fillRect/>
            </a:stretch>
          </p:blipFill>
          <p:spPr>
            <a:xfrm>
              <a:off x="0" y="335040"/>
              <a:ext cx="1880443" cy="791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" name="Straight Arrow Connector 61">
              <a:extLst>
                <a:ext uri="{FF2B5EF4-FFF2-40B4-BE49-F238E27FC236}">
                  <a16:creationId xmlns:a16="http://schemas.microsoft.com/office/drawing/2014/main" id="{9C5B06B2-8C40-0248-9981-BA0FCD2211ED}"/>
                </a:ext>
              </a:extLst>
            </p:cNvPr>
            <p:cNvSpPr/>
            <p:nvPr/>
          </p:nvSpPr>
          <p:spPr>
            <a:xfrm flipH="1" flipV="1">
              <a:off x="420730" y="1486904"/>
              <a:ext cx="1468" cy="1331627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Straight Arrow Connector 62">
              <a:extLst>
                <a:ext uri="{FF2B5EF4-FFF2-40B4-BE49-F238E27FC236}">
                  <a16:creationId xmlns:a16="http://schemas.microsoft.com/office/drawing/2014/main" id="{C007C9EB-9A42-97D6-6CE3-743CDBFF2D7D}"/>
                </a:ext>
              </a:extLst>
            </p:cNvPr>
            <p:cNvSpPr/>
            <p:nvPr/>
          </p:nvSpPr>
          <p:spPr>
            <a:xfrm flipV="1">
              <a:off x="220689" y="1762680"/>
              <a:ext cx="0" cy="105289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Straight Arrow Connector 63">
              <a:extLst>
                <a:ext uri="{FF2B5EF4-FFF2-40B4-BE49-F238E27FC236}">
                  <a16:creationId xmlns:a16="http://schemas.microsoft.com/office/drawing/2014/main" id="{5FE95BFE-C3C3-E23A-68DE-689328545168}"/>
                </a:ext>
              </a:extLst>
            </p:cNvPr>
            <p:cNvSpPr/>
            <p:nvPr/>
          </p:nvSpPr>
          <p:spPr>
            <a:xfrm flipV="1">
              <a:off x="622112" y="1228506"/>
              <a:ext cx="1467" cy="1590013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5" name="Straight Arrow Connector 62">
            <a:extLst>
              <a:ext uri="{FF2B5EF4-FFF2-40B4-BE49-F238E27FC236}">
                <a16:creationId xmlns:a16="http://schemas.microsoft.com/office/drawing/2014/main" id="{E4DA9384-A4F2-42C3-50B1-5E1EE0FD615C}"/>
              </a:ext>
            </a:extLst>
          </p:cNvPr>
          <p:cNvSpPr/>
          <p:nvPr/>
        </p:nvSpPr>
        <p:spPr>
          <a:xfrm flipH="1" flipV="1">
            <a:off x="1455179" y="3842141"/>
            <a:ext cx="1466" cy="141840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06" name="Straight Arrow Connector 61">
            <a:extLst>
              <a:ext uri="{FF2B5EF4-FFF2-40B4-BE49-F238E27FC236}">
                <a16:creationId xmlns:a16="http://schemas.microsoft.com/office/drawing/2014/main" id="{A428C482-C54E-E83F-830D-E5D7F9B638D0}"/>
              </a:ext>
            </a:extLst>
          </p:cNvPr>
          <p:cNvSpPr/>
          <p:nvPr/>
        </p:nvSpPr>
        <p:spPr>
          <a:xfrm flipH="1" flipV="1">
            <a:off x="1451335" y="3842141"/>
            <a:ext cx="9155" cy="1418400"/>
          </a:xfrm>
          <a:prstGeom prst="line">
            <a:avLst/>
          </a:prstGeom>
          <a:noFill/>
          <a:ln w="38100" cap="flat">
            <a:solidFill>
              <a:srgbClr val="FF6600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07" name="Straight Arrow Connector 63">
            <a:extLst>
              <a:ext uri="{FF2B5EF4-FFF2-40B4-BE49-F238E27FC236}">
                <a16:creationId xmlns:a16="http://schemas.microsoft.com/office/drawing/2014/main" id="{5B386C2A-CA2C-4009-8FD8-C60640119AAE}"/>
              </a:ext>
            </a:extLst>
          </p:cNvPr>
          <p:cNvSpPr/>
          <p:nvPr/>
        </p:nvSpPr>
        <p:spPr>
          <a:xfrm flipV="1">
            <a:off x="1455179" y="3842141"/>
            <a:ext cx="1467" cy="1418400"/>
          </a:xfrm>
          <a:prstGeom prst="line">
            <a:avLst/>
          </a:prstGeom>
          <a:noFill/>
          <a:ln w="38100" cap="flat">
            <a:solidFill>
              <a:srgbClr val="FFCC00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08" name="Straight Arrow Connector 66">
            <a:extLst>
              <a:ext uri="{FF2B5EF4-FFF2-40B4-BE49-F238E27FC236}">
                <a16:creationId xmlns:a16="http://schemas.microsoft.com/office/drawing/2014/main" id="{86FC6198-00C2-0984-0528-705E36D4CC1A}"/>
              </a:ext>
            </a:extLst>
          </p:cNvPr>
          <p:cNvSpPr/>
          <p:nvPr/>
        </p:nvSpPr>
        <p:spPr>
          <a:xfrm flipV="1">
            <a:off x="1455912" y="3842141"/>
            <a:ext cx="0" cy="1418400"/>
          </a:xfrm>
          <a:prstGeom prst="line">
            <a:avLst/>
          </a:prstGeom>
          <a:noFill/>
          <a:ln w="38100" cap="flat">
            <a:solidFill>
              <a:srgbClr val="00CCCC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09" name="Straight Arrow Connector 65">
            <a:extLst>
              <a:ext uri="{FF2B5EF4-FFF2-40B4-BE49-F238E27FC236}">
                <a16:creationId xmlns:a16="http://schemas.microsoft.com/office/drawing/2014/main" id="{059017E8-424B-9E89-D9E6-4282D173BDD0}"/>
              </a:ext>
            </a:extLst>
          </p:cNvPr>
          <p:cNvSpPr/>
          <p:nvPr/>
        </p:nvSpPr>
        <p:spPr>
          <a:xfrm flipH="1" flipV="1">
            <a:off x="1455912" y="3842141"/>
            <a:ext cx="0" cy="1418400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10" name="Straight Arrow Connector 67">
            <a:extLst>
              <a:ext uri="{FF2B5EF4-FFF2-40B4-BE49-F238E27FC236}">
                <a16:creationId xmlns:a16="http://schemas.microsoft.com/office/drawing/2014/main" id="{69227760-A9DF-14C8-9D6E-493168D886D2}"/>
              </a:ext>
            </a:extLst>
          </p:cNvPr>
          <p:cNvSpPr/>
          <p:nvPr/>
        </p:nvSpPr>
        <p:spPr>
          <a:xfrm flipH="1" flipV="1">
            <a:off x="1455179" y="3842141"/>
            <a:ext cx="1466" cy="1418400"/>
          </a:xfrm>
          <a:prstGeom prst="line">
            <a:avLst/>
          </a:prstGeom>
          <a:noFill/>
          <a:ln w="38100" cap="flat">
            <a:solidFill>
              <a:srgbClr val="6600FF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AC2EEAF-370D-6E97-8D7C-3E2728EF61B4}"/>
              </a:ext>
            </a:extLst>
          </p:cNvPr>
          <p:cNvGrpSpPr/>
          <p:nvPr/>
        </p:nvGrpSpPr>
        <p:grpSpPr>
          <a:xfrm>
            <a:off x="6151785" y="4509674"/>
            <a:ext cx="2472572" cy="523220"/>
            <a:chOff x="5717512" y="4831486"/>
            <a:chExt cx="2472572" cy="523220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1AEE874-D1FB-8614-F542-F9A9FF41870C}"/>
                </a:ext>
              </a:extLst>
            </p:cNvPr>
            <p:cNvSpPr txBox="1"/>
            <p:nvPr/>
          </p:nvSpPr>
          <p:spPr>
            <a:xfrm>
              <a:off x="5730323" y="4852970"/>
              <a:ext cx="1662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Lucida Bright" panose="02040602050505020304" pitchFamily="18" charset="77"/>
                </a:rPr>
                <a:t>Change in mean-square charge radii</a:t>
              </a:r>
            </a:p>
          </p:txBody>
        </p:sp>
        <p:graphicFrame>
          <p:nvGraphicFramePr>
            <p:cNvPr id="113" name="Object 112">
              <a:extLst>
                <a:ext uri="{FF2B5EF4-FFF2-40B4-BE49-F238E27FC236}">
                  <a16:creationId xmlns:a16="http://schemas.microsoft.com/office/drawing/2014/main" id="{D4FAE808-DF4C-7993-2F3F-29C92A6E812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38426" y="4866603"/>
            <a:ext cx="851658" cy="4057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58800" imgH="304800" progId="Equation.3">
                    <p:embed/>
                  </p:oleObj>
                </mc:Choice>
                <mc:Fallback>
                  <p:oleObj name="Equation" r:id="rId4" imgW="558800" imgH="304800" progId="Equation.3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1214344D-CD38-6708-C91F-8D4F89B1E4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338426" y="4866603"/>
                          <a:ext cx="851658" cy="405716"/>
                        </a:xfrm>
                        <a:prstGeom prst="rect">
                          <a:avLst/>
                        </a:prstGeom>
                        <a:ln w="57150" cmpd="sng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7E23CE4-30B9-AE38-6F67-702C7A3C4F06}"/>
                </a:ext>
              </a:extLst>
            </p:cNvPr>
            <p:cNvSpPr/>
            <p:nvPr/>
          </p:nvSpPr>
          <p:spPr>
            <a:xfrm>
              <a:off x="5717512" y="4831486"/>
              <a:ext cx="2472572" cy="523220"/>
            </a:xfrm>
            <a:prstGeom prst="rect">
              <a:avLst/>
            </a:prstGeom>
            <a:noFill/>
            <a:ln w="38100">
              <a:solidFill>
                <a:srgbClr val="3399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Lucida Bright" panose="02040602050505020304" pitchFamily="18" charset="77"/>
              </a:endParaRPr>
            </a:p>
          </p:txBody>
        </p:sp>
      </p:grpSp>
      <p:pic>
        <p:nvPicPr>
          <p:cNvPr id="115" name="Picture 114" descr="A picture containing aircraft, transport, balloon, dark&#10;&#10;Description automatically generated">
            <a:extLst>
              <a:ext uri="{FF2B5EF4-FFF2-40B4-BE49-F238E27FC236}">
                <a16:creationId xmlns:a16="http://schemas.microsoft.com/office/drawing/2014/main" id="{9AC58C7A-060D-0AD3-CD23-AE1A9C77F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15" y="4998219"/>
            <a:ext cx="1480634" cy="1506074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C2E7B79-1B21-0A1A-FA90-D8024E4FA2B3}"/>
              </a:ext>
            </a:extLst>
          </p:cNvPr>
          <p:cNvSpPr txBox="1"/>
          <p:nvPr/>
        </p:nvSpPr>
        <p:spPr>
          <a:xfrm>
            <a:off x="7521452" y="5455490"/>
            <a:ext cx="1301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latin typeface="Lucida Bright" panose="02040602050505020304" pitchFamily="18" charset="77"/>
              </a:rPr>
              <a:t>Spatial distribution of protons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A793D6B-5711-E990-46ED-6A8B915E8E78}"/>
              </a:ext>
            </a:extLst>
          </p:cNvPr>
          <p:cNvGrpSpPr/>
          <p:nvPr/>
        </p:nvGrpSpPr>
        <p:grpSpPr>
          <a:xfrm>
            <a:off x="6151785" y="1044773"/>
            <a:ext cx="2767615" cy="3172653"/>
            <a:chOff x="6082272" y="1054064"/>
            <a:chExt cx="2767615" cy="3172653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177971DF-9EB7-272A-ACD8-86E42C25AE2E}"/>
                </a:ext>
              </a:extLst>
            </p:cNvPr>
            <p:cNvGrpSpPr/>
            <p:nvPr/>
          </p:nvGrpSpPr>
          <p:grpSpPr>
            <a:xfrm>
              <a:off x="6309533" y="2828602"/>
              <a:ext cx="2034980" cy="523220"/>
              <a:chOff x="5493973" y="4125611"/>
              <a:chExt cx="2034980" cy="523220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6387000-3A4A-14F3-7E80-69F580A7B52C}"/>
                  </a:ext>
                </a:extLst>
              </p:cNvPr>
              <p:cNvSpPr txBox="1"/>
              <p:nvPr/>
            </p:nvSpPr>
            <p:spPr>
              <a:xfrm>
                <a:off x="5493973" y="4156388"/>
                <a:ext cx="1690184" cy="4616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Lucida Bright" panose="02040602050505020304" pitchFamily="18" charset="77"/>
                  </a:rPr>
                  <a:t>Electric quadrupole moment</a:t>
                </a:r>
              </a:p>
            </p:txBody>
          </p:sp>
          <p:graphicFrame>
            <p:nvGraphicFramePr>
              <p:cNvPr id="145" name="Object 144">
                <a:extLst>
                  <a:ext uri="{FF2B5EF4-FFF2-40B4-BE49-F238E27FC236}">
                    <a16:creationId xmlns:a16="http://schemas.microsoft.com/office/drawing/2014/main" id="{F8968AA7-5AC4-999F-720E-AAE9EA3560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93623" y="4195292"/>
              <a:ext cx="328019" cy="3511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203200" imgH="215900" progId="Equation.3">
                      <p:embed/>
                    </p:oleObj>
                  </mc:Choice>
                  <mc:Fallback>
                    <p:oleObj name="Equation" r:id="rId7" imgW="203200" imgH="215900" progId="Equation.3">
                      <p:embed/>
                      <p:pic>
                        <p:nvPicPr>
                          <p:cNvPr id="25" name="Object 24">
                            <a:extLst>
                              <a:ext uri="{FF2B5EF4-FFF2-40B4-BE49-F238E27FC236}">
                                <a16:creationId xmlns:a16="http://schemas.microsoft.com/office/drawing/2014/main" id="{91E41D8C-0E13-5931-A43D-34AE99818E7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7093623" y="4195292"/>
                            <a:ext cx="328019" cy="351103"/>
                          </a:xfrm>
                          <a:prstGeom prst="rect">
                            <a:avLst/>
                          </a:prstGeom>
                          <a:ln w="57150" cmpd="sng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BBEF51A8-8D9A-85E2-7F38-76B2443FE7B6}"/>
                  </a:ext>
                </a:extLst>
              </p:cNvPr>
              <p:cNvSpPr/>
              <p:nvPr/>
            </p:nvSpPr>
            <p:spPr>
              <a:xfrm>
                <a:off x="5496784" y="4125611"/>
                <a:ext cx="2032169" cy="523220"/>
              </a:xfrm>
              <a:prstGeom prst="rect">
                <a:avLst/>
              </a:prstGeom>
              <a:noFill/>
              <a:ln w="38100">
                <a:solidFill>
                  <a:srgbClr val="3399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Lucida Bright" panose="02040602050505020304" pitchFamily="18" charset="77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468D3D0-3460-FDB2-2F89-181F9EDD908E}"/>
                </a:ext>
              </a:extLst>
            </p:cNvPr>
            <p:cNvGrpSpPr/>
            <p:nvPr/>
          </p:nvGrpSpPr>
          <p:grpSpPr>
            <a:xfrm>
              <a:off x="6082272" y="3508415"/>
              <a:ext cx="2489503" cy="718302"/>
              <a:chOff x="6116254" y="2559570"/>
              <a:chExt cx="2489503" cy="718302"/>
            </a:xfrm>
          </p:grpSpPr>
          <p:pic>
            <p:nvPicPr>
              <p:cNvPr id="141" name="Graphic 19">
                <a:extLst>
                  <a:ext uri="{FF2B5EF4-FFF2-40B4-BE49-F238E27FC236}">
                    <a16:creationId xmlns:a16="http://schemas.microsoft.com/office/drawing/2014/main" id="{A6883AD1-7A13-3510-9B5C-F0DBCD836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16254" y="2622595"/>
                <a:ext cx="669677" cy="592253"/>
              </a:xfrm>
              <a:prstGeom prst="rect">
                <a:avLst/>
              </a:prstGeom>
            </p:spPr>
          </p:pic>
          <p:pic>
            <p:nvPicPr>
              <p:cNvPr id="142" name="Graphic 21">
                <a:extLst>
                  <a:ext uri="{FF2B5EF4-FFF2-40B4-BE49-F238E27FC236}">
                    <a16:creationId xmlns:a16="http://schemas.microsoft.com/office/drawing/2014/main" id="{08C3EAD8-DC58-B920-6D52-485FC4CF0F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95274" y="2625322"/>
                <a:ext cx="589854" cy="586799"/>
              </a:xfrm>
              <a:prstGeom prst="rect">
                <a:avLst/>
              </a:prstGeom>
            </p:spPr>
          </p:pic>
          <p:pic>
            <p:nvPicPr>
              <p:cNvPr id="143" name="Graphic 20">
                <a:extLst>
                  <a:ext uri="{FF2B5EF4-FFF2-40B4-BE49-F238E27FC236}">
                    <a16:creationId xmlns:a16="http://schemas.microsoft.com/office/drawing/2014/main" id="{686BA36B-4568-B6DC-AFD0-064A61F5E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994471" y="2559570"/>
                <a:ext cx="611286" cy="718302"/>
              </a:xfrm>
              <a:prstGeom prst="rect">
                <a:avLst/>
              </a:prstGeom>
            </p:spPr>
          </p:pic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B70721D-575E-C47A-3DC0-C7716C9D1065}"/>
                </a:ext>
              </a:extLst>
            </p:cNvPr>
            <p:cNvGrpSpPr/>
            <p:nvPr/>
          </p:nvGrpSpPr>
          <p:grpSpPr>
            <a:xfrm>
              <a:off x="6439195" y="1949318"/>
              <a:ext cx="1775657" cy="523220"/>
              <a:chOff x="6993653" y="3304895"/>
              <a:chExt cx="1775657" cy="523220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3DEE6EB-D28C-4873-7B64-11863BB8065B}"/>
                  </a:ext>
                </a:extLst>
              </p:cNvPr>
              <p:cNvSpPr txBox="1"/>
              <p:nvPr/>
            </p:nvSpPr>
            <p:spPr>
              <a:xfrm>
                <a:off x="7027139" y="3345602"/>
                <a:ext cx="1406940" cy="46166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Lucida Bright" panose="02040602050505020304" pitchFamily="18" charset="77"/>
                  </a:rPr>
                  <a:t>Magnetic dipole moment</a:t>
                </a: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E08037A-DD3B-B3FE-1ED2-64B03FEED613}"/>
                  </a:ext>
                </a:extLst>
              </p:cNvPr>
              <p:cNvGrpSpPr/>
              <p:nvPr/>
            </p:nvGrpSpPr>
            <p:grpSpPr>
              <a:xfrm>
                <a:off x="6993653" y="3304895"/>
                <a:ext cx="1775657" cy="523220"/>
                <a:chOff x="6993653" y="3304895"/>
                <a:chExt cx="1775657" cy="523220"/>
              </a:xfrm>
            </p:grpSpPr>
            <p:graphicFrame>
              <p:nvGraphicFramePr>
                <p:cNvPr id="139" name="Object 138">
                  <a:extLst>
                    <a:ext uri="{FF2B5EF4-FFF2-40B4-BE49-F238E27FC236}">
                      <a16:creationId xmlns:a16="http://schemas.microsoft.com/office/drawing/2014/main" id="{E2B2CE2B-B54A-BDD5-3452-3B59B741CE8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8357515" y="3327655"/>
                <a:ext cx="351726" cy="4053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5" imgW="177800" imgH="203200" progId="Equation.3">
                        <p:embed/>
                      </p:oleObj>
                    </mc:Choice>
                    <mc:Fallback>
                      <p:oleObj name="Equation" r:id="rId15" imgW="177800" imgH="203200" progId="Equation.3">
                        <p:embed/>
                        <p:pic>
                          <p:nvPicPr>
                            <p:cNvPr id="10" name="Object 9">
                              <a:extLst>
                                <a:ext uri="{FF2B5EF4-FFF2-40B4-BE49-F238E27FC236}">
                                  <a16:creationId xmlns:a16="http://schemas.microsoft.com/office/drawing/2014/main" id="{2F196B4A-9FB9-2397-B29A-2815AD37A76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357515" y="3327655"/>
                              <a:ext cx="351726" cy="405380"/>
                            </a:xfrm>
                            <a:prstGeom prst="rect">
                              <a:avLst/>
                            </a:prstGeom>
                            <a:ln w="57150" cmpd="sng">
                              <a:noFill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2A0DF53E-9CAC-54FF-9B78-BC7AF816AAC0}"/>
                    </a:ext>
                  </a:extLst>
                </p:cNvPr>
                <p:cNvSpPr/>
                <p:nvPr/>
              </p:nvSpPr>
              <p:spPr>
                <a:xfrm>
                  <a:off x="6993653" y="3304895"/>
                  <a:ext cx="1775657" cy="523220"/>
                </a:xfrm>
                <a:prstGeom prst="rect">
                  <a:avLst/>
                </a:prstGeom>
                <a:noFill/>
                <a:ln w="38100">
                  <a:solidFill>
                    <a:srgbClr val="3399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>
                    <a:latin typeface="Lucida Bright" panose="02040602050505020304" pitchFamily="18" charset="77"/>
                  </a:endParaRPr>
                </a:p>
              </p:txBody>
            </p: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8607911-AE50-2116-3736-265A018AFDB3}"/>
                </a:ext>
              </a:extLst>
            </p:cNvPr>
            <p:cNvGrpSpPr/>
            <p:nvPr/>
          </p:nvGrpSpPr>
          <p:grpSpPr>
            <a:xfrm>
              <a:off x="6556786" y="1234546"/>
              <a:ext cx="1540474" cy="367591"/>
              <a:chOff x="5267669" y="2727080"/>
              <a:chExt cx="1540474" cy="367591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B6DED9-D226-168D-F7F1-1EB62BABE1E6}"/>
                  </a:ext>
                </a:extLst>
              </p:cNvPr>
              <p:cNvSpPr txBox="1"/>
              <p:nvPr/>
            </p:nvSpPr>
            <p:spPr>
              <a:xfrm>
                <a:off x="5267669" y="2764374"/>
                <a:ext cx="1348160" cy="27699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Lucida Bright" panose="02040602050505020304" pitchFamily="18" charset="77"/>
                  </a:rPr>
                  <a:t>Nuclear spin</a:t>
                </a:r>
              </a:p>
            </p:txBody>
          </p:sp>
          <p:graphicFrame>
            <p:nvGraphicFramePr>
              <p:cNvPr id="135" name="Object 134">
                <a:extLst>
                  <a:ext uri="{FF2B5EF4-FFF2-40B4-BE49-F238E27FC236}">
                    <a16:creationId xmlns:a16="http://schemas.microsoft.com/office/drawing/2014/main" id="{16150108-C641-41F8-5247-E2A53D60C6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79289" y="2787751"/>
              <a:ext cx="201730" cy="2705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114300" imgH="152400" progId="Equation.3">
                      <p:embed/>
                    </p:oleObj>
                  </mc:Choice>
                  <mc:Fallback>
                    <p:oleObj name="Equation" r:id="rId17" imgW="114300" imgH="152400" progId="Equation.3">
                      <p:embed/>
                      <p:pic>
                        <p:nvPicPr>
                          <p:cNvPr id="14" name="Object 13">
                            <a:extLst>
                              <a:ext uri="{FF2B5EF4-FFF2-40B4-BE49-F238E27FC236}">
                                <a16:creationId xmlns:a16="http://schemas.microsoft.com/office/drawing/2014/main" id="{731AEA77-C2CA-AF39-64CC-57D75ACD10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6479289" y="2787751"/>
                            <a:ext cx="201730" cy="270535"/>
                          </a:xfrm>
                          <a:prstGeom prst="rect">
                            <a:avLst/>
                          </a:prstGeom>
                          <a:ln w="57150" cmpd="sng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8BE6F3B-4445-0A82-95D1-7592F86679DE}"/>
                  </a:ext>
                </a:extLst>
              </p:cNvPr>
              <p:cNvSpPr/>
              <p:nvPr/>
            </p:nvSpPr>
            <p:spPr>
              <a:xfrm>
                <a:off x="5335676" y="2727080"/>
                <a:ext cx="1472467" cy="367591"/>
              </a:xfrm>
              <a:prstGeom prst="rect">
                <a:avLst/>
              </a:prstGeom>
              <a:noFill/>
              <a:ln w="38100">
                <a:solidFill>
                  <a:srgbClr val="3399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latin typeface="Lucida Bright" panose="02040602050505020304" pitchFamily="18" charset="77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CE387599-1F0B-261A-81F0-037DA581A000}"/>
                </a:ext>
              </a:extLst>
            </p:cNvPr>
            <p:cNvGrpSpPr/>
            <p:nvPr/>
          </p:nvGrpSpPr>
          <p:grpSpPr>
            <a:xfrm>
              <a:off x="8253006" y="1054064"/>
              <a:ext cx="524097" cy="655453"/>
              <a:chOff x="2004953" y="5691552"/>
              <a:chExt cx="524097" cy="655453"/>
            </a:xfrm>
          </p:grpSpPr>
          <p:sp>
            <p:nvSpPr>
              <p:cNvPr id="129" name="Straight Connector 13">
                <a:extLst>
                  <a:ext uri="{FF2B5EF4-FFF2-40B4-BE49-F238E27FC236}">
                    <a16:creationId xmlns:a16="http://schemas.microsoft.com/office/drawing/2014/main" id="{54C08B37-FDA8-6B36-CC43-A6BEB782EE08}"/>
                  </a:ext>
                </a:extLst>
              </p:cNvPr>
              <p:cNvSpPr/>
              <p:nvPr/>
            </p:nvSpPr>
            <p:spPr>
              <a:xfrm flipV="1">
                <a:off x="2004953" y="5909327"/>
                <a:ext cx="380790" cy="3658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200">
                  <a:latin typeface="Lucida Bright" panose="02040602050505020304" pitchFamily="18" charset="77"/>
                </a:endParaRPr>
              </a:p>
            </p:txBody>
          </p:sp>
          <p:pic>
            <p:nvPicPr>
              <p:cNvPr id="130" name="Graphic 19">
                <a:extLst>
                  <a:ext uri="{FF2B5EF4-FFF2-40B4-BE49-F238E27FC236}">
                    <a16:creationId xmlns:a16="http://schemas.microsoft.com/office/drawing/2014/main" id="{338FB427-1A37-D4A1-0490-3651470C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2747550">
                <a:off x="2007051" y="5813330"/>
                <a:ext cx="505216" cy="446807"/>
              </a:xfrm>
              <a:prstGeom prst="rect">
                <a:avLst/>
              </a:prstGeom>
            </p:spPr>
          </p:pic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1E7BCACC-1E57-5382-79E6-187FE392A6AF}"/>
                  </a:ext>
                </a:extLst>
              </p:cNvPr>
              <p:cNvSpPr/>
              <p:nvPr/>
            </p:nvSpPr>
            <p:spPr>
              <a:xfrm rot="19205580">
                <a:off x="2164262" y="5691552"/>
                <a:ext cx="217142" cy="655453"/>
              </a:xfrm>
              <a:prstGeom prst="arc">
                <a:avLst>
                  <a:gd name="adj1" fmla="val 4145000"/>
                  <a:gd name="adj2" fmla="val 17662555"/>
                </a:avLst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Straight Connector 13">
                <a:extLst>
                  <a:ext uri="{FF2B5EF4-FFF2-40B4-BE49-F238E27FC236}">
                    <a16:creationId xmlns:a16="http://schemas.microsoft.com/office/drawing/2014/main" id="{93566B18-8ACB-46E4-5A71-54943F9153CC}"/>
                  </a:ext>
                </a:extLst>
              </p:cNvPr>
              <p:cNvSpPr/>
              <p:nvPr/>
            </p:nvSpPr>
            <p:spPr>
              <a:xfrm>
                <a:off x="2152442" y="6045747"/>
                <a:ext cx="69559" cy="69785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20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133" name="Straight Connector 13">
                <a:extLst>
                  <a:ext uri="{FF2B5EF4-FFF2-40B4-BE49-F238E27FC236}">
                    <a16:creationId xmlns:a16="http://schemas.microsoft.com/office/drawing/2014/main" id="{94F1DD5E-061E-BCD5-C808-8040CE78C17D}"/>
                  </a:ext>
                </a:extLst>
              </p:cNvPr>
              <p:cNvSpPr/>
              <p:nvPr/>
            </p:nvSpPr>
            <p:spPr>
              <a:xfrm flipV="1">
                <a:off x="2382568" y="5784533"/>
                <a:ext cx="146482" cy="12797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200">
                  <a:latin typeface="Lucida Bright" panose="02040602050505020304" pitchFamily="18" charset="77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28590DE-B37F-321C-02FD-309AC445ADC2}"/>
                </a:ext>
              </a:extLst>
            </p:cNvPr>
            <p:cNvGrpSpPr/>
            <p:nvPr/>
          </p:nvGrpSpPr>
          <p:grpSpPr>
            <a:xfrm rot="19264980">
              <a:off x="8344671" y="1914092"/>
              <a:ext cx="505216" cy="588686"/>
              <a:chOff x="5471347" y="5706347"/>
              <a:chExt cx="505216" cy="588686"/>
            </a:xfrm>
          </p:grpSpPr>
          <p:sp>
            <p:nvSpPr>
              <p:cNvPr id="124" name="Straight Connector 13">
                <a:extLst>
                  <a:ext uri="{FF2B5EF4-FFF2-40B4-BE49-F238E27FC236}">
                    <a16:creationId xmlns:a16="http://schemas.microsoft.com/office/drawing/2014/main" id="{F7AAED54-B667-9AC0-D09C-8C1D615A1C84}"/>
                  </a:ext>
                </a:extLst>
              </p:cNvPr>
              <p:cNvSpPr/>
              <p:nvPr/>
            </p:nvSpPr>
            <p:spPr>
              <a:xfrm rot="19783290" flipV="1">
                <a:off x="5506005" y="5929220"/>
                <a:ext cx="380790" cy="3658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200">
                  <a:latin typeface="Lucida Bright" panose="02040602050505020304" pitchFamily="18" charset="77"/>
                </a:endParaRPr>
              </a:p>
            </p:txBody>
          </p:sp>
          <p:pic>
            <p:nvPicPr>
              <p:cNvPr id="125" name="Graphic 19">
                <a:extLst>
                  <a:ext uri="{FF2B5EF4-FFF2-40B4-BE49-F238E27FC236}">
                    <a16:creationId xmlns:a16="http://schemas.microsoft.com/office/drawing/2014/main" id="{8D52B1FF-4534-4DE0-9BB1-C62FB5847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930840">
                <a:off x="5471347" y="5808368"/>
                <a:ext cx="505216" cy="446807"/>
              </a:xfrm>
              <a:prstGeom prst="rect">
                <a:avLst/>
              </a:prstGeom>
            </p:spPr>
          </p:pic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id="{3A9577F1-6672-208E-F5B5-CC2B7412FDEF}"/>
                  </a:ext>
                </a:extLst>
              </p:cNvPr>
              <p:cNvSpPr/>
              <p:nvPr/>
            </p:nvSpPr>
            <p:spPr>
              <a:xfrm rot="17088253">
                <a:off x="5624209" y="5781701"/>
                <a:ext cx="217142" cy="450288"/>
              </a:xfrm>
              <a:prstGeom prst="arc">
                <a:avLst>
                  <a:gd name="adj1" fmla="val 5394580"/>
                  <a:gd name="adj2" fmla="val 16120027"/>
                </a:avLst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7" name="Straight Connector 13">
                <a:extLst>
                  <a:ext uri="{FF2B5EF4-FFF2-40B4-BE49-F238E27FC236}">
                    <a16:creationId xmlns:a16="http://schemas.microsoft.com/office/drawing/2014/main" id="{FA343258-0E9D-AE3C-1F66-CF42065E3AB2}"/>
                  </a:ext>
                </a:extLst>
              </p:cNvPr>
              <p:cNvSpPr/>
              <p:nvPr/>
            </p:nvSpPr>
            <p:spPr>
              <a:xfrm rot="19783290" flipV="1">
                <a:off x="5725207" y="5706347"/>
                <a:ext cx="146482" cy="127970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sz="1200">
                  <a:latin typeface="Lucida Bright" panose="02040602050505020304" pitchFamily="18" charset="77"/>
                </a:endParaRPr>
              </a:p>
            </p:txBody>
          </p:sp>
          <p:pic>
            <p:nvPicPr>
              <p:cNvPr id="128" name="Graphic 21">
                <a:extLst>
                  <a:ext uri="{FF2B5EF4-FFF2-40B4-BE49-F238E27FC236}">
                    <a16:creationId xmlns:a16="http://schemas.microsoft.com/office/drawing/2014/main" id="{4E677E32-FA63-C414-D1D9-CA83D980D3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535185" y="6014507"/>
                <a:ext cx="66548" cy="6620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494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BD51F-0852-D546-6048-784FB00FB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Resonance ionization spectroscopy</a:t>
            </a:r>
          </a:p>
        </p:txBody>
      </p:sp>
      <p:sp>
        <p:nvSpPr>
          <p:cNvPr id="190" name="Slide Number Placeholder 189">
            <a:extLst>
              <a:ext uri="{FF2B5EF4-FFF2-40B4-BE49-F238E27FC236}">
                <a16:creationId xmlns:a16="http://schemas.microsoft.com/office/drawing/2014/main" id="{2EC358EB-E8D6-E103-2DC2-2D0E627F3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7" name="Content Placeholder 156">
            <a:extLst>
              <a:ext uri="{FF2B5EF4-FFF2-40B4-BE49-F238E27FC236}">
                <a16:creationId xmlns:a16="http://schemas.microsoft.com/office/drawing/2014/main" id="{2B0328B3-4780-4401-4302-0ED54C4FA15B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Resonant excitation is followed by an </a:t>
            </a:r>
            <a:r>
              <a:rPr lang="en-US" dirty="0">
                <a:solidFill>
                  <a:srgbClr val="3399FF"/>
                </a:solidFill>
              </a:rPr>
              <a:t>ionization step </a:t>
            </a:r>
            <a:r>
              <a:rPr lang="en-US" dirty="0"/>
              <a:t>into the continuum</a:t>
            </a:r>
          </a:p>
          <a:p>
            <a:pPr lvl="1"/>
            <a:r>
              <a:rPr lang="en-US" dirty="0">
                <a:solidFill>
                  <a:srgbClr val="3399FF"/>
                </a:solidFill>
              </a:rPr>
              <a:t>Resonantly ionize </a:t>
            </a:r>
            <a:r>
              <a:rPr lang="en-US" dirty="0"/>
              <a:t>the nuclear state of interest</a:t>
            </a:r>
          </a:p>
          <a:p>
            <a:endParaRPr lang="en-US" dirty="0"/>
          </a:p>
          <a:p>
            <a:r>
              <a:rPr lang="en-US" dirty="0"/>
              <a:t>Laser spectroscopy:</a:t>
            </a:r>
          </a:p>
          <a:p>
            <a:pPr lvl="1"/>
            <a:r>
              <a:rPr lang="en-US" dirty="0">
                <a:solidFill>
                  <a:srgbClr val="3399FF"/>
                </a:solidFill>
              </a:rPr>
              <a:t>Fluorescence detection</a:t>
            </a:r>
            <a:r>
              <a:rPr lang="en-US" dirty="0"/>
              <a:t>: Measure photons emitted from de-excitation of electrons</a:t>
            </a:r>
          </a:p>
          <a:p>
            <a:pPr lvl="1"/>
            <a:r>
              <a:rPr lang="en-US" dirty="0">
                <a:solidFill>
                  <a:srgbClr val="3399FF"/>
                </a:solidFill>
              </a:rPr>
              <a:t>Ion detection</a:t>
            </a:r>
            <a:r>
              <a:rPr lang="en-US" dirty="0"/>
              <a:t>: Measure ion created from resonance ionization process</a:t>
            </a:r>
            <a:endParaRPr lang="en-GB" dirty="0"/>
          </a:p>
        </p:txBody>
      </p:sp>
      <p:sp>
        <p:nvSpPr>
          <p:cNvPr id="122" name="Straight Connector 69">
            <a:extLst>
              <a:ext uri="{FF2B5EF4-FFF2-40B4-BE49-F238E27FC236}">
                <a16:creationId xmlns:a16="http://schemas.microsoft.com/office/drawing/2014/main" id="{DAB30C35-83EA-0488-1696-79A9F9FCBA27}"/>
              </a:ext>
            </a:extLst>
          </p:cNvPr>
          <p:cNvSpPr/>
          <p:nvPr/>
        </p:nvSpPr>
        <p:spPr>
          <a:xfrm>
            <a:off x="713662" y="2780070"/>
            <a:ext cx="1516487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TextBox 133">
            <a:extLst>
              <a:ext uri="{FF2B5EF4-FFF2-40B4-BE49-F238E27FC236}">
                <a16:creationId xmlns:a16="http://schemas.microsoft.com/office/drawing/2014/main" id="{46F8DC8F-18CD-CA08-72BE-B47862A7F0CD}"/>
              </a:ext>
            </a:extLst>
          </p:cNvPr>
          <p:cNvSpPr txBox="1"/>
          <p:nvPr/>
        </p:nvSpPr>
        <p:spPr>
          <a:xfrm>
            <a:off x="472619" y="2628977"/>
            <a:ext cx="2301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pPr algn="r"/>
            <a:r>
              <a:rPr sz="1200" dirty="0">
                <a:latin typeface="Lucida Bright" panose="02040602050505020304" pitchFamily="18" charset="77"/>
              </a:rPr>
              <a:t>IP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26D79B-DDF3-9652-81A4-6AEDD732D174}"/>
              </a:ext>
            </a:extLst>
          </p:cNvPr>
          <p:cNvGrpSpPr/>
          <p:nvPr/>
        </p:nvGrpSpPr>
        <p:grpSpPr>
          <a:xfrm>
            <a:off x="5240152" y="2072008"/>
            <a:ext cx="3866555" cy="2035142"/>
            <a:chOff x="5234626" y="1619785"/>
            <a:chExt cx="3866555" cy="2035142"/>
          </a:xfrm>
        </p:grpSpPr>
        <p:sp>
          <p:nvSpPr>
            <p:cNvPr id="53" name="TextBox 251">
              <a:extLst>
                <a:ext uri="{FF2B5EF4-FFF2-40B4-BE49-F238E27FC236}">
                  <a16:creationId xmlns:a16="http://schemas.microsoft.com/office/drawing/2014/main" id="{5D1A477F-5C83-FFF3-2209-166800AD5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7875" y="2986419"/>
              <a:ext cx="11247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latin typeface="Lucida Bright" panose="02040602050505020304" pitchFamily="18" charset="77"/>
                  <a:cs typeface="Candara"/>
                </a:rPr>
                <a:t>Count ions</a:t>
              </a:r>
            </a:p>
          </p:txBody>
        </p:sp>
        <p:grpSp>
          <p:nvGrpSpPr>
            <p:cNvPr id="91" name="Group 95">
              <a:extLst>
                <a:ext uri="{FF2B5EF4-FFF2-40B4-BE49-F238E27FC236}">
                  <a16:creationId xmlns:a16="http://schemas.microsoft.com/office/drawing/2014/main" id="{0C255C51-1B37-6761-2FC2-C2D7BEE9C0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04064" y="2324712"/>
              <a:ext cx="432239" cy="609600"/>
              <a:chOff x="25062656" y="17923667"/>
              <a:chExt cx="377825" cy="614363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CE1F25E-E71D-3F8F-7FF8-DB63014B7C01}"/>
                  </a:ext>
                </a:extLst>
              </p:cNvPr>
              <p:cNvSpPr/>
              <p:nvPr/>
            </p:nvSpPr>
            <p:spPr>
              <a:xfrm rot="16200000" flipV="1">
                <a:off x="25056942" y="18154492"/>
                <a:ext cx="614363" cy="152714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836BA72-2287-9FDA-D108-119EA39D9A03}"/>
                  </a:ext>
                </a:extLst>
              </p:cNvPr>
              <p:cNvSpPr/>
              <p:nvPr/>
            </p:nvSpPr>
            <p:spPr>
              <a:xfrm rot="5400000" flipV="1">
                <a:off x="24938938" y="18122408"/>
                <a:ext cx="471417" cy="22398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</a:gra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6E52E46-243F-9713-AD20-E812E2631198}"/>
                  </a:ext>
                </a:extLst>
              </p:cNvPr>
              <p:cNvSpPr/>
              <p:nvPr/>
            </p:nvSpPr>
            <p:spPr>
              <a:xfrm rot="5400000" flipV="1">
                <a:off x="24902114" y="18160244"/>
                <a:ext cx="470403" cy="1493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5" tIns="45713" rIns="91425" bIns="45713"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5" name="TextBox 322">
              <a:extLst>
                <a:ext uri="{FF2B5EF4-FFF2-40B4-BE49-F238E27FC236}">
                  <a16:creationId xmlns:a16="http://schemas.microsoft.com/office/drawing/2014/main" id="{D3ACDE5F-817C-371D-7605-A6A6E65B0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3943" y="1619785"/>
              <a:ext cx="16802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3399FF"/>
                  </a:solidFill>
                  <a:latin typeface="Lucida Bright" panose="02040602050505020304" pitchFamily="18" charset="77"/>
                  <a:cs typeface="Candara"/>
                </a:rPr>
                <a:t>Laser spectroscopy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E18A1AA9-A561-9417-ACA9-9325015BD85E}"/>
                </a:ext>
              </a:extLst>
            </p:cNvPr>
            <p:cNvCxnSpPr>
              <a:cxnSpLocks/>
            </p:cNvCxnSpPr>
            <p:nvPr/>
          </p:nvCxnSpPr>
          <p:spPr>
            <a:xfrm>
              <a:off x="5458945" y="2629512"/>
              <a:ext cx="38883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3" name="Group 633">
              <a:extLst>
                <a:ext uri="{FF2B5EF4-FFF2-40B4-BE49-F238E27FC236}">
                  <a16:creationId xmlns:a16="http://schemas.microsoft.com/office/drawing/2014/main" id="{016EDF29-2AE4-77E6-1CF8-A4EC2C7C15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4626" y="2509656"/>
              <a:ext cx="277812" cy="239712"/>
              <a:chOff x="4997449" y="18145124"/>
              <a:chExt cx="276300" cy="2382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3CE604A-850E-7854-A482-E7E5CE9E0598}"/>
                  </a:ext>
                </a:extLst>
              </p:cNvPr>
              <p:cNvSpPr/>
              <p:nvPr/>
            </p:nvSpPr>
            <p:spPr>
              <a:xfrm>
                <a:off x="5111127" y="18145124"/>
                <a:ext cx="162622" cy="162481"/>
              </a:xfrm>
              <a:prstGeom prst="ellipse">
                <a:avLst/>
              </a:prstGeom>
              <a:solidFill>
                <a:srgbClr val="0432FF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F3559B82-B918-D6A2-6478-1AF7DCFBECF9}"/>
                  </a:ext>
                </a:extLst>
              </p:cNvPr>
              <p:cNvSpPr/>
              <p:nvPr/>
            </p:nvSpPr>
            <p:spPr>
              <a:xfrm>
                <a:off x="4997449" y="18145124"/>
                <a:ext cx="162622" cy="162481"/>
              </a:xfrm>
              <a:prstGeom prst="ellipse">
                <a:avLst/>
              </a:prstGeom>
              <a:solidFill>
                <a:srgbClr val="008F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ED72F05-85C0-884B-E7B4-3BB9EF86C83D}"/>
                  </a:ext>
                </a:extLst>
              </p:cNvPr>
              <p:cNvSpPr/>
              <p:nvPr/>
            </p:nvSpPr>
            <p:spPr>
              <a:xfrm>
                <a:off x="5073234" y="18220843"/>
                <a:ext cx="162622" cy="162481"/>
              </a:xfrm>
              <a:prstGeom prst="ellipse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"/>
                  <a:cs typeface="Calibri"/>
                </a:endParaRPr>
              </a:p>
            </p:txBody>
          </p:sp>
        </p:grpSp>
        <p:pic>
          <p:nvPicPr>
            <p:cNvPr id="154" name="Content Placeholder 14" descr="CRIS_Fr204.pdf">
              <a:extLst>
                <a:ext uri="{FF2B5EF4-FFF2-40B4-BE49-F238E27FC236}">
                  <a16:creationId xmlns:a16="http://schemas.microsoft.com/office/drawing/2014/main" id="{84B0EE5F-5C6C-78E7-E1EF-C8300F9172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3" t="9648" r="2353"/>
            <a:stretch/>
          </p:blipFill>
          <p:spPr>
            <a:xfrm>
              <a:off x="6878913" y="1964096"/>
              <a:ext cx="2222268" cy="158024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D14E62-18C2-C31F-B87C-BA0D47154C16}"/>
                </a:ext>
              </a:extLst>
            </p:cNvPr>
            <p:cNvSpPr txBox="1"/>
            <p:nvPr/>
          </p:nvSpPr>
          <p:spPr>
            <a:xfrm>
              <a:off x="7401207" y="3439483"/>
              <a:ext cx="129875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Lucida Bright" panose="02040602050505020304" pitchFamily="18" charset="77"/>
                </a:rPr>
                <a:t>Laser frequency (MHz)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3F1B51-5DC1-9372-191A-4E3FB47104CC}"/>
                </a:ext>
              </a:extLst>
            </p:cNvPr>
            <p:cNvSpPr txBox="1"/>
            <p:nvPr/>
          </p:nvSpPr>
          <p:spPr>
            <a:xfrm rot="16200000">
              <a:off x="6629832" y="2542779"/>
              <a:ext cx="53893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Lucida Bright" panose="02040602050505020304" pitchFamily="18" charset="77"/>
                </a:rPr>
                <a:t>Counts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0D4710-549F-E7EF-DF9D-7BAAC0055323}"/>
                </a:ext>
              </a:extLst>
            </p:cNvPr>
            <p:cNvSpPr/>
            <p:nvPr/>
          </p:nvSpPr>
          <p:spPr>
            <a:xfrm>
              <a:off x="7693681" y="1996266"/>
              <a:ext cx="560448" cy="3711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1A44DE-3289-11FD-9A58-03A57EC1F811}"/>
                </a:ext>
              </a:extLst>
            </p:cNvPr>
            <p:cNvSpPr/>
            <p:nvPr/>
          </p:nvSpPr>
          <p:spPr>
            <a:xfrm>
              <a:off x="7668128" y="2043022"/>
              <a:ext cx="182753" cy="91982"/>
            </a:xfrm>
            <a:prstGeom prst="rect">
              <a:avLst/>
            </a:prstGeom>
            <a:solidFill>
              <a:srgbClr val="0432FF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9BBE5F-1067-39BD-B8BA-277A28DF2E69}"/>
                </a:ext>
              </a:extLst>
            </p:cNvPr>
            <p:cNvSpPr/>
            <p:nvPr/>
          </p:nvSpPr>
          <p:spPr>
            <a:xfrm>
              <a:off x="7668128" y="2202346"/>
              <a:ext cx="182753" cy="91982"/>
            </a:xfrm>
            <a:prstGeom prst="rect">
              <a:avLst/>
            </a:prstGeom>
            <a:solidFill>
              <a:srgbClr val="008F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974810-1259-6124-15B8-7BAADC196DCF}"/>
                </a:ext>
              </a:extLst>
            </p:cNvPr>
            <p:cNvSpPr/>
            <p:nvPr/>
          </p:nvSpPr>
          <p:spPr>
            <a:xfrm>
              <a:off x="7668128" y="2378252"/>
              <a:ext cx="182753" cy="91982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E93713-A075-62A9-A051-0A13450B3F1E}"/>
                </a:ext>
              </a:extLst>
            </p:cNvPr>
            <p:cNvSpPr txBox="1"/>
            <p:nvPr/>
          </p:nvSpPr>
          <p:spPr>
            <a:xfrm>
              <a:off x="7837187" y="1980489"/>
              <a:ext cx="83388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Lucida Bright" panose="02040602050505020304" pitchFamily="18" charset="77"/>
                </a:rPr>
                <a:t>Ground state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2F2CC-6883-A1DF-A838-C2E94C1FEA1F}"/>
                </a:ext>
              </a:extLst>
            </p:cNvPr>
            <p:cNvSpPr txBox="1"/>
            <p:nvPr/>
          </p:nvSpPr>
          <p:spPr>
            <a:xfrm>
              <a:off x="7837187" y="2141887"/>
              <a:ext cx="6222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Lucida Bright" panose="02040602050505020304" pitchFamily="18" charset="77"/>
                </a:rPr>
                <a:t>Isomer 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2B4905B-606C-2F35-2FA0-C24E354EA680}"/>
                </a:ext>
              </a:extLst>
            </p:cNvPr>
            <p:cNvSpPr txBox="1"/>
            <p:nvPr/>
          </p:nvSpPr>
          <p:spPr>
            <a:xfrm>
              <a:off x="7837187" y="2320800"/>
              <a:ext cx="6222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Lucida Bright" panose="02040602050505020304" pitchFamily="18" charset="77"/>
                </a:rPr>
                <a:t>Isomer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13C47F-0FED-C0B2-A2F6-4F7D41BCAFF6}"/>
              </a:ext>
            </a:extLst>
          </p:cNvPr>
          <p:cNvGrpSpPr/>
          <p:nvPr/>
        </p:nvGrpSpPr>
        <p:grpSpPr>
          <a:xfrm>
            <a:off x="5184910" y="4236698"/>
            <a:ext cx="4116107" cy="2061822"/>
            <a:chOff x="5179384" y="3712915"/>
            <a:chExt cx="4116107" cy="20618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D82224-A317-A0EE-2460-B2D5CE444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152" r="6237"/>
            <a:stretch/>
          </p:blipFill>
          <p:spPr>
            <a:xfrm>
              <a:off x="6816751" y="3996687"/>
              <a:ext cx="2209629" cy="1653120"/>
            </a:xfrm>
            <a:prstGeom prst="rect">
              <a:avLst/>
            </a:prstGeom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F21F2F8-E375-F899-2D78-AE382CF28981}"/>
                </a:ext>
              </a:extLst>
            </p:cNvPr>
            <p:cNvSpPr/>
            <p:nvPr/>
          </p:nvSpPr>
          <p:spPr>
            <a:xfrm rot="5400000" flipV="1">
              <a:off x="5669380" y="4312687"/>
              <a:ext cx="420130" cy="1738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7010B8B-C49F-7026-F93D-162193EF9A8F}"/>
                </a:ext>
              </a:extLst>
            </p:cNvPr>
            <p:cNvSpPr/>
            <p:nvPr/>
          </p:nvSpPr>
          <p:spPr>
            <a:xfrm rot="5400000" flipV="1">
              <a:off x="5669890" y="4978064"/>
              <a:ext cx="419110" cy="1738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684AF36-623C-A2C3-B709-72C4D96166F4}"/>
                </a:ext>
              </a:extLst>
            </p:cNvPr>
            <p:cNvSpPr/>
            <p:nvPr/>
          </p:nvSpPr>
          <p:spPr>
            <a:xfrm rot="5400000" flipV="1">
              <a:off x="5914232" y="4649962"/>
              <a:ext cx="1087037" cy="18861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8848B72-EBA5-CFE8-47DE-7D0CECA6C26F}"/>
                </a:ext>
              </a:extLst>
            </p:cNvPr>
            <p:cNvSpPr/>
            <p:nvPr/>
          </p:nvSpPr>
          <p:spPr>
            <a:xfrm rot="5400000" flipV="1">
              <a:off x="5755325" y="4619118"/>
              <a:ext cx="814767" cy="173818"/>
            </a:xfrm>
            <a:prstGeom prst="rect">
              <a:avLst/>
            </a:prstGeom>
            <a:solidFill>
              <a:srgbClr val="CC66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5" tIns="45713" rIns="91425" bIns="45713"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1" name="TextBox 358">
              <a:extLst>
                <a:ext uri="{FF2B5EF4-FFF2-40B4-BE49-F238E27FC236}">
                  <a16:creationId xmlns:a16="http://schemas.microsoft.com/office/drawing/2014/main" id="{33F4B70A-6108-BB52-B7CD-191FF153A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8138" y="5313072"/>
              <a:ext cx="15704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latin typeface="Lucida Bright" panose="02040602050505020304" pitchFamily="18" charset="77"/>
                  <a:cs typeface="Candara"/>
                </a:rPr>
                <a:t>Measure radioactive decay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C6EA363-33D7-9E12-692D-7015E0C7C322}"/>
                </a:ext>
              </a:extLst>
            </p:cNvPr>
            <p:cNvCxnSpPr>
              <a:cxnSpLocks/>
            </p:cNvCxnSpPr>
            <p:nvPr/>
          </p:nvCxnSpPr>
          <p:spPr>
            <a:xfrm>
              <a:off x="5403703" y="4734930"/>
              <a:ext cx="6159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96B4085-9575-6A97-AD16-FC868248D65E}"/>
                </a:ext>
              </a:extLst>
            </p:cNvPr>
            <p:cNvSpPr/>
            <p:nvPr/>
          </p:nvSpPr>
          <p:spPr bwMode="auto">
            <a:xfrm>
              <a:off x="5293684" y="4615074"/>
              <a:ext cx="163512" cy="163512"/>
            </a:xfrm>
            <a:prstGeom prst="ellipse">
              <a:avLst/>
            </a:prstGeom>
            <a:solidFill>
              <a:srgbClr val="0432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A9A95726-00F1-A053-AC98-D30DFD4578B7}"/>
                </a:ext>
              </a:extLst>
            </p:cNvPr>
            <p:cNvSpPr/>
            <p:nvPr/>
          </p:nvSpPr>
          <p:spPr bwMode="auto">
            <a:xfrm>
              <a:off x="5179384" y="4615074"/>
              <a:ext cx="163512" cy="163512"/>
            </a:xfrm>
            <a:prstGeom prst="ellipse">
              <a:avLst/>
            </a:prstGeom>
            <a:solidFill>
              <a:srgbClr val="008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0E5474D-EE4D-7316-BFD7-8D28E6EFADB1}"/>
                </a:ext>
              </a:extLst>
            </p:cNvPr>
            <p:cNvSpPr/>
            <p:nvPr/>
          </p:nvSpPr>
          <p:spPr bwMode="auto">
            <a:xfrm>
              <a:off x="5255584" y="4691274"/>
              <a:ext cx="163512" cy="163512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2" name="TextBox 322">
              <a:extLst>
                <a:ext uri="{FF2B5EF4-FFF2-40B4-BE49-F238E27FC236}">
                  <a16:creationId xmlns:a16="http://schemas.microsoft.com/office/drawing/2014/main" id="{C1228993-93EC-B1A6-541E-333F192837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4491" y="3712915"/>
              <a:ext cx="3291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1pPr>
              <a:lvl2pPr marL="742950" indent="-28575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2pPr>
              <a:lvl3pPr marL="11430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3pPr>
              <a:lvl4pPr marL="16002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4pPr>
              <a:lvl5pPr marL="2057400" indent="-228600" eaLnBrk="0" hangingPunct="0"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defRPr>
              </a:lvl9pPr>
            </a:lstStyle>
            <a:p>
              <a:pPr algn="ctr" eaLnBrk="1" hangingPunct="1"/>
              <a:r>
                <a:rPr lang="en-US" sz="1200" dirty="0">
                  <a:solidFill>
                    <a:srgbClr val="3399FF"/>
                  </a:solidFill>
                  <a:latin typeface="Lucida Bright" panose="02040602050505020304" pitchFamily="18" charset="77"/>
                  <a:cs typeface="Candara"/>
                </a:rPr>
                <a:t>Laser-assisted decay spectroscopy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59E0FA-345C-B788-5FB6-1BCA6587CEE5}"/>
                </a:ext>
              </a:extLst>
            </p:cNvPr>
            <p:cNvSpPr txBox="1"/>
            <p:nvPr/>
          </p:nvSpPr>
          <p:spPr>
            <a:xfrm>
              <a:off x="7427232" y="5545472"/>
              <a:ext cx="112562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dirty="0">
                  <a:latin typeface="Lucida Bright" panose="02040602050505020304" pitchFamily="18" charset="77"/>
                </a:rPr>
                <a:t>Alpha energy (keV)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BF8C12-033B-017A-2501-719A4F748268}"/>
                </a:ext>
              </a:extLst>
            </p:cNvPr>
            <p:cNvSpPr txBox="1"/>
            <p:nvPr/>
          </p:nvSpPr>
          <p:spPr>
            <a:xfrm rot="16200000">
              <a:off x="6594916" y="4658669"/>
              <a:ext cx="6280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dirty="0">
                  <a:latin typeface="Lucida Bright" panose="02040602050505020304" pitchFamily="18" charset="77"/>
                </a:rPr>
                <a:t>Counts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2884E5-7428-40F4-1571-5443A34F7F80}"/>
                </a:ext>
              </a:extLst>
            </p:cNvPr>
            <p:cNvSpPr/>
            <p:nvPr/>
          </p:nvSpPr>
          <p:spPr>
            <a:xfrm>
              <a:off x="7963417" y="4097488"/>
              <a:ext cx="160592" cy="41610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C686A0-3FA2-F522-8003-5CAB2E1930BD}"/>
                </a:ext>
              </a:extLst>
            </p:cNvPr>
            <p:cNvSpPr/>
            <p:nvPr/>
          </p:nvSpPr>
          <p:spPr>
            <a:xfrm>
              <a:off x="7963417" y="4616591"/>
              <a:ext cx="112506" cy="41610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F8846C-BB41-46BE-3136-29E9776FBFAF}"/>
                </a:ext>
              </a:extLst>
            </p:cNvPr>
            <p:cNvSpPr/>
            <p:nvPr/>
          </p:nvSpPr>
          <p:spPr>
            <a:xfrm>
              <a:off x="7711849" y="4723363"/>
              <a:ext cx="112506" cy="41610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00E53-9FA8-CA3D-6F37-ED2ABDE7EF09}"/>
                </a:ext>
              </a:extLst>
            </p:cNvPr>
            <p:cNvSpPr/>
            <p:nvPr/>
          </p:nvSpPr>
          <p:spPr>
            <a:xfrm>
              <a:off x="7682417" y="4606468"/>
              <a:ext cx="414894" cy="21172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768DD8-3530-CB8F-99FE-C365A8A3A5DF}"/>
                </a:ext>
              </a:extLst>
            </p:cNvPr>
            <p:cNvSpPr/>
            <p:nvPr/>
          </p:nvSpPr>
          <p:spPr>
            <a:xfrm>
              <a:off x="7752725" y="4123103"/>
              <a:ext cx="414894" cy="11721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Straight Connector 64">
            <a:extLst>
              <a:ext uri="{FF2B5EF4-FFF2-40B4-BE49-F238E27FC236}">
                <a16:creationId xmlns:a16="http://schemas.microsoft.com/office/drawing/2014/main" id="{FFF2CCC2-4196-8194-0DCC-DE155FB968ED}"/>
              </a:ext>
            </a:extLst>
          </p:cNvPr>
          <p:cNvSpPr/>
          <p:nvPr/>
        </p:nvSpPr>
        <p:spPr>
          <a:xfrm>
            <a:off x="2739141" y="5044067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Straight Connector 51">
            <a:extLst>
              <a:ext uri="{FF2B5EF4-FFF2-40B4-BE49-F238E27FC236}">
                <a16:creationId xmlns:a16="http://schemas.microsoft.com/office/drawing/2014/main" id="{DF4268FD-5AC3-57E6-9D96-0EAF60B8008D}"/>
              </a:ext>
            </a:extLst>
          </p:cNvPr>
          <p:cNvSpPr/>
          <p:nvPr/>
        </p:nvSpPr>
        <p:spPr>
          <a:xfrm>
            <a:off x="2739141" y="4204520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Straight Connector 52">
            <a:extLst>
              <a:ext uri="{FF2B5EF4-FFF2-40B4-BE49-F238E27FC236}">
                <a16:creationId xmlns:a16="http://schemas.microsoft.com/office/drawing/2014/main" id="{EE7E126A-7997-889A-EAA4-318F538B0EC7}"/>
              </a:ext>
            </a:extLst>
          </p:cNvPr>
          <p:cNvSpPr/>
          <p:nvPr/>
        </p:nvSpPr>
        <p:spPr>
          <a:xfrm>
            <a:off x="2713867" y="3964286"/>
            <a:ext cx="214835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Straight Connector 53">
            <a:extLst>
              <a:ext uri="{FF2B5EF4-FFF2-40B4-BE49-F238E27FC236}">
                <a16:creationId xmlns:a16="http://schemas.microsoft.com/office/drawing/2014/main" id="{5B5CB995-8725-99E9-079F-6103083C0011}"/>
              </a:ext>
            </a:extLst>
          </p:cNvPr>
          <p:cNvSpPr/>
          <p:nvPr/>
        </p:nvSpPr>
        <p:spPr>
          <a:xfrm>
            <a:off x="2739141" y="3685245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Straight Connector 54">
            <a:extLst>
              <a:ext uri="{FF2B5EF4-FFF2-40B4-BE49-F238E27FC236}">
                <a16:creationId xmlns:a16="http://schemas.microsoft.com/office/drawing/2014/main" id="{176D1B32-4704-6281-3585-A44D374016B0}"/>
              </a:ext>
            </a:extLst>
          </p:cNvPr>
          <p:cNvSpPr/>
          <p:nvPr/>
        </p:nvSpPr>
        <p:spPr>
          <a:xfrm>
            <a:off x="2739141" y="3422490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Straight Connector 55">
            <a:extLst>
              <a:ext uri="{FF2B5EF4-FFF2-40B4-BE49-F238E27FC236}">
                <a16:creationId xmlns:a16="http://schemas.microsoft.com/office/drawing/2014/main" id="{1C1E7C60-5886-25A4-5A6F-C7CCBBC06831}"/>
              </a:ext>
            </a:extLst>
          </p:cNvPr>
          <p:cNvSpPr/>
          <p:nvPr/>
        </p:nvSpPr>
        <p:spPr>
          <a:xfrm>
            <a:off x="2228591" y="3842901"/>
            <a:ext cx="503160" cy="36035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Straight Connector 56">
            <a:extLst>
              <a:ext uri="{FF2B5EF4-FFF2-40B4-BE49-F238E27FC236}">
                <a16:creationId xmlns:a16="http://schemas.microsoft.com/office/drawing/2014/main" id="{011825A8-AB59-080B-7008-9F8D3A4895D2}"/>
              </a:ext>
            </a:extLst>
          </p:cNvPr>
          <p:cNvSpPr/>
          <p:nvPr/>
        </p:nvSpPr>
        <p:spPr>
          <a:xfrm>
            <a:off x="2228592" y="3842899"/>
            <a:ext cx="485275" cy="120118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Straight Connector 57">
            <a:extLst>
              <a:ext uri="{FF2B5EF4-FFF2-40B4-BE49-F238E27FC236}">
                <a16:creationId xmlns:a16="http://schemas.microsoft.com/office/drawing/2014/main" id="{BC9745A9-C6C5-1F1D-D617-FE56C7E25D69}"/>
              </a:ext>
            </a:extLst>
          </p:cNvPr>
          <p:cNvSpPr/>
          <p:nvPr/>
        </p:nvSpPr>
        <p:spPr>
          <a:xfrm flipV="1">
            <a:off x="2228591" y="3683819"/>
            <a:ext cx="510550" cy="159082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Straight Connector 58">
            <a:extLst>
              <a:ext uri="{FF2B5EF4-FFF2-40B4-BE49-F238E27FC236}">
                <a16:creationId xmlns:a16="http://schemas.microsoft.com/office/drawing/2014/main" id="{73AF1DD6-9384-3CEC-FFE5-87205C093407}"/>
              </a:ext>
            </a:extLst>
          </p:cNvPr>
          <p:cNvSpPr/>
          <p:nvPr/>
        </p:nvSpPr>
        <p:spPr>
          <a:xfrm flipV="1">
            <a:off x="2228592" y="3421221"/>
            <a:ext cx="510539" cy="42293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Straight Connector 59">
            <a:extLst>
              <a:ext uri="{FF2B5EF4-FFF2-40B4-BE49-F238E27FC236}">
                <a16:creationId xmlns:a16="http://schemas.microsoft.com/office/drawing/2014/main" id="{13E16A57-2AD4-2436-93EF-822EAF51658B}"/>
              </a:ext>
            </a:extLst>
          </p:cNvPr>
          <p:cNvSpPr/>
          <p:nvPr/>
        </p:nvSpPr>
        <p:spPr>
          <a:xfrm>
            <a:off x="2228591" y="5284302"/>
            <a:ext cx="510536" cy="241508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Straight Connector 60">
            <a:extLst>
              <a:ext uri="{FF2B5EF4-FFF2-40B4-BE49-F238E27FC236}">
                <a16:creationId xmlns:a16="http://schemas.microsoft.com/office/drawing/2014/main" id="{E4A20EEF-4012-B2D0-FD17-A4696739DEDD}"/>
              </a:ext>
            </a:extLst>
          </p:cNvPr>
          <p:cNvSpPr/>
          <p:nvPr/>
        </p:nvSpPr>
        <p:spPr>
          <a:xfrm flipV="1">
            <a:off x="2228591" y="5042796"/>
            <a:ext cx="503160" cy="241507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" name="Straight Connector 72">
            <a:extLst>
              <a:ext uri="{FF2B5EF4-FFF2-40B4-BE49-F238E27FC236}">
                <a16:creationId xmlns:a16="http://schemas.microsoft.com/office/drawing/2014/main" id="{B1A0FB17-6B52-7431-EFE2-D1579B0A2219}"/>
              </a:ext>
            </a:extLst>
          </p:cNvPr>
          <p:cNvSpPr/>
          <p:nvPr/>
        </p:nvSpPr>
        <p:spPr>
          <a:xfrm>
            <a:off x="712106" y="3842899"/>
            <a:ext cx="151648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" name="Straight Connector 73">
            <a:extLst>
              <a:ext uri="{FF2B5EF4-FFF2-40B4-BE49-F238E27FC236}">
                <a16:creationId xmlns:a16="http://schemas.microsoft.com/office/drawing/2014/main" id="{9DB78802-451C-AAD7-DB4C-6B1BF57C76A1}"/>
              </a:ext>
            </a:extLst>
          </p:cNvPr>
          <p:cNvSpPr/>
          <p:nvPr/>
        </p:nvSpPr>
        <p:spPr>
          <a:xfrm>
            <a:off x="712106" y="5285571"/>
            <a:ext cx="1516487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" name="TextBox 133">
            <a:extLst>
              <a:ext uri="{FF2B5EF4-FFF2-40B4-BE49-F238E27FC236}">
                <a16:creationId xmlns:a16="http://schemas.microsoft.com/office/drawing/2014/main" id="{3D79220D-F748-69F0-B2A7-1192EF503CB5}"/>
              </a:ext>
            </a:extLst>
          </p:cNvPr>
          <p:cNvSpPr txBox="1"/>
          <p:nvPr/>
        </p:nvSpPr>
        <p:spPr>
          <a:xfrm>
            <a:off x="376177" y="5104126"/>
            <a:ext cx="287897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1200">
                <a:latin typeface="Lucida Bright" panose="02040602050505020304" pitchFamily="18" charset="77"/>
              </a:rPr>
              <a:t>GS</a:t>
            </a:r>
          </a:p>
        </p:txBody>
      </p:sp>
      <p:sp>
        <p:nvSpPr>
          <p:cNvPr id="44" name="TextBox 133">
            <a:extLst>
              <a:ext uri="{FF2B5EF4-FFF2-40B4-BE49-F238E27FC236}">
                <a16:creationId xmlns:a16="http://schemas.microsoft.com/office/drawing/2014/main" id="{241C78E1-B314-750D-2A28-1BD79426F458}"/>
              </a:ext>
            </a:extLst>
          </p:cNvPr>
          <p:cNvSpPr txBox="1"/>
          <p:nvPr/>
        </p:nvSpPr>
        <p:spPr>
          <a:xfrm>
            <a:off x="422935" y="3647710"/>
            <a:ext cx="26385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r>
              <a:rPr sz="1200" dirty="0">
                <a:latin typeface="Lucida Bright" panose="02040602050505020304" pitchFamily="18" charset="77"/>
              </a:rPr>
              <a:t>Ex</a:t>
            </a:r>
          </a:p>
        </p:txBody>
      </p:sp>
      <p:pic>
        <p:nvPicPr>
          <p:cNvPr id="45" name="Picture 4" descr="Picture 4">
            <a:extLst>
              <a:ext uri="{FF2B5EF4-FFF2-40B4-BE49-F238E27FC236}">
                <a16:creationId xmlns:a16="http://schemas.microsoft.com/office/drawing/2014/main" id="{E44C30D0-74E5-1F11-6C8E-4A8CE9348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61" t="-56638" r="8961" b="1071"/>
          <a:stretch/>
        </p:blipFill>
        <p:spPr>
          <a:xfrm rot="10800000">
            <a:off x="2739126" y="5577517"/>
            <a:ext cx="2148355" cy="16713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traight Connector 68">
            <a:extLst>
              <a:ext uri="{FF2B5EF4-FFF2-40B4-BE49-F238E27FC236}">
                <a16:creationId xmlns:a16="http://schemas.microsoft.com/office/drawing/2014/main" id="{7CBEDD1A-7C5D-3031-6701-9070AAA98D58}"/>
              </a:ext>
            </a:extLst>
          </p:cNvPr>
          <p:cNvSpPr/>
          <p:nvPr/>
        </p:nvSpPr>
        <p:spPr>
          <a:xfrm>
            <a:off x="2739141" y="5524535"/>
            <a:ext cx="21483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8" name="Group 3">
            <a:extLst>
              <a:ext uri="{FF2B5EF4-FFF2-40B4-BE49-F238E27FC236}">
                <a16:creationId xmlns:a16="http://schemas.microsoft.com/office/drawing/2014/main" id="{AC70D047-4BE2-8C6B-CCE8-64588EA96951}"/>
              </a:ext>
            </a:extLst>
          </p:cNvPr>
          <p:cNvGrpSpPr/>
          <p:nvPr/>
        </p:nvGrpSpPr>
        <p:grpSpPr>
          <a:xfrm>
            <a:off x="2823023" y="2548455"/>
            <a:ext cx="1880443" cy="2961215"/>
            <a:chOff x="0" y="335040"/>
            <a:chExt cx="1880443" cy="2961215"/>
          </a:xfrm>
        </p:grpSpPr>
        <p:sp>
          <p:nvSpPr>
            <p:cNvPr id="49" name="Straight Arrow Connector 65">
              <a:extLst>
                <a:ext uri="{FF2B5EF4-FFF2-40B4-BE49-F238E27FC236}">
                  <a16:creationId xmlns:a16="http://schemas.microsoft.com/office/drawing/2014/main" id="{1C5D1379-EFFB-51F1-04DA-9B80DF1F6EA3}"/>
                </a:ext>
              </a:extLst>
            </p:cNvPr>
            <p:cNvSpPr/>
            <p:nvPr/>
          </p:nvSpPr>
          <p:spPr>
            <a:xfrm flipH="1" flipV="1">
              <a:off x="1465404" y="1469295"/>
              <a:ext cx="0" cy="1826254"/>
            </a:xfrm>
            <a:prstGeom prst="line">
              <a:avLst/>
            </a:prstGeom>
            <a:noFill/>
            <a:ln w="38100" cap="flat">
              <a:solidFill>
                <a:srgbClr val="3399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0" name="Straight Arrow Connector 66">
              <a:extLst>
                <a:ext uri="{FF2B5EF4-FFF2-40B4-BE49-F238E27FC236}">
                  <a16:creationId xmlns:a16="http://schemas.microsoft.com/office/drawing/2014/main" id="{334D5F4C-4E7A-0631-F47C-26ECDA9F7042}"/>
                </a:ext>
              </a:extLst>
            </p:cNvPr>
            <p:cNvSpPr/>
            <p:nvPr/>
          </p:nvSpPr>
          <p:spPr>
            <a:xfrm flipV="1">
              <a:off x="1311260" y="1766426"/>
              <a:ext cx="0" cy="1529829"/>
            </a:xfrm>
            <a:prstGeom prst="line">
              <a:avLst/>
            </a:prstGeom>
            <a:noFill/>
            <a:ln w="38100" cap="flat">
              <a:solidFill>
                <a:srgbClr val="00CCC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1" name="Straight Arrow Connector 67">
              <a:extLst>
                <a:ext uri="{FF2B5EF4-FFF2-40B4-BE49-F238E27FC236}">
                  <a16:creationId xmlns:a16="http://schemas.microsoft.com/office/drawing/2014/main" id="{4B5C7B4A-F070-B350-BE5B-F4B903659AE8}"/>
                </a:ext>
              </a:extLst>
            </p:cNvPr>
            <p:cNvSpPr/>
            <p:nvPr/>
          </p:nvSpPr>
          <p:spPr>
            <a:xfrm flipH="1" flipV="1">
              <a:off x="1647909" y="1220192"/>
              <a:ext cx="1466" cy="2074717"/>
            </a:xfrm>
            <a:prstGeom prst="line">
              <a:avLst/>
            </a:prstGeom>
            <a:noFill/>
            <a:ln w="38100" cap="flat">
              <a:solidFill>
                <a:srgbClr val="660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52" name="Picture 261" descr="Picture 261">
              <a:extLst>
                <a:ext uri="{FF2B5EF4-FFF2-40B4-BE49-F238E27FC236}">
                  <a16:creationId xmlns:a16="http://schemas.microsoft.com/office/drawing/2014/main" id="{14B452EF-FF59-3E81-A94F-034384B8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442" t="11374" r="28899" b="12598"/>
            <a:stretch>
              <a:fillRect/>
            </a:stretch>
          </p:blipFill>
          <p:spPr>
            <a:xfrm>
              <a:off x="0" y="335040"/>
              <a:ext cx="1880443" cy="791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Straight Arrow Connector 61">
              <a:extLst>
                <a:ext uri="{FF2B5EF4-FFF2-40B4-BE49-F238E27FC236}">
                  <a16:creationId xmlns:a16="http://schemas.microsoft.com/office/drawing/2014/main" id="{FB4CE2A9-76AE-5E53-A3A4-2AC264AC8E7F}"/>
                </a:ext>
              </a:extLst>
            </p:cNvPr>
            <p:cNvSpPr/>
            <p:nvPr/>
          </p:nvSpPr>
          <p:spPr>
            <a:xfrm flipH="1" flipV="1">
              <a:off x="420730" y="1486904"/>
              <a:ext cx="1468" cy="1331627"/>
            </a:xfrm>
            <a:prstGeom prst="line">
              <a:avLst/>
            </a:prstGeom>
            <a:noFill/>
            <a:ln w="38100" cap="flat">
              <a:solidFill>
                <a:srgbClr val="FF6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5" name="Straight Arrow Connector 62">
              <a:extLst>
                <a:ext uri="{FF2B5EF4-FFF2-40B4-BE49-F238E27FC236}">
                  <a16:creationId xmlns:a16="http://schemas.microsoft.com/office/drawing/2014/main" id="{B566298B-011D-55F9-0F72-3CC29BE37270}"/>
                </a:ext>
              </a:extLst>
            </p:cNvPr>
            <p:cNvSpPr/>
            <p:nvPr/>
          </p:nvSpPr>
          <p:spPr>
            <a:xfrm flipV="1">
              <a:off x="220689" y="1762680"/>
              <a:ext cx="0" cy="105289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6" name="Straight Arrow Connector 63">
              <a:extLst>
                <a:ext uri="{FF2B5EF4-FFF2-40B4-BE49-F238E27FC236}">
                  <a16:creationId xmlns:a16="http://schemas.microsoft.com/office/drawing/2014/main" id="{0EF0E431-A01D-D917-21F7-61D24A4872EA}"/>
                </a:ext>
              </a:extLst>
            </p:cNvPr>
            <p:cNvSpPr/>
            <p:nvPr/>
          </p:nvSpPr>
          <p:spPr>
            <a:xfrm flipV="1">
              <a:off x="622112" y="1228506"/>
              <a:ext cx="1467" cy="1590013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62" name="Straight Arrow Connector 67">
            <a:extLst>
              <a:ext uri="{FF2B5EF4-FFF2-40B4-BE49-F238E27FC236}">
                <a16:creationId xmlns:a16="http://schemas.microsoft.com/office/drawing/2014/main" id="{1EAB9D49-F19F-5319-8B60-6A7618332840}"/>
              </a:ext>
            </a:extLst>
          </p:cNvPr>
          <p:cNvSpPr/>
          <p:nvPr/>
        </p:nvSpPr>
        <p:spPr>
          <a:xfrm flipH="1" flipV="1">
            <a:off x="1442193" y="3849143"/>
            <a:ext cx="1466" cy="1418400"/>
          </a:xfrm>
          <a:prstGeom prst="line">
            <a:avLst/>
          </a:prstGeom>
          <a:noFill/>
          <a:ln w="38100" cap="flat">
            <a:solidFill>
              <a:srgbClr val="3399FF"/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61" name="Straight Connector 69">
            <a:extLst>
              <a:ext uri="{FF2B5EF4-FFF2-40B4-BE49-F238E27FC236}">
                <a16:creationId xmlns:a16="http://schemas.microsoft.com/office/drawing/2014/main" id="{950240EC-F25C-A16D-130E-51B549F83109}"/>
              </a:ext>
            </a:extLst>
          </p:cNvPr>
          <p:cNvSpPr/>
          <p:nvPr/>
        </p:nvSpPr>
        <p:spPr>
          <a:xfrm>
            <a:off x="734586" y="2953561"/>
            <a:ext cx="1516487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" name="TextBox 133">
            <a:extLst>
              <a:ext uri="{FF2B5EF4-FFF2-40B4-BE49-F238E27FC236}">
                <a16:creationId xmlns:a16="http://schemas.microsoft.com/office/drawing/2014/main" id="{F47941AC-4894-9248-4C1B-939A568E4FCD}"/>
              </a:ext>
            </a:extLst>
          </p:cNvPr>
          <p:cNvSpPr txBox="1"/>
          <p:nvPr/>
        </p:nvSpPr>
        <p:spPr>
          <a:xfrm>
            <a:off x="308879" y="2809554"/>
            <a:ext cx="39392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pPr algn="r"/>
            <a:r>
              <a:rPr lang="en-GB" sz="1200" dirty="0" err="1">
                <a:latin typeface="Lucida Bright" panose="02040602050505020304" pitchFamily="18" charset="77"/>
              </a:rPr>
              <a:t>Ryd</a:t>
            </a:r>
            <a:endParaRPr sz="1200" dirty="0">
              <a:latin typeface="Lucida Bright" panose="02040602050505020304" pitchFamily="18" charset="77"/>
            </a:endParaRPr>
          </a:p>
        </p:txBody>
      </p:sp>
      <p:sp>
        <p:nvSpPr>
          <p:cNvPr id="64" name="Straight Connector 69">
            <a:extLst>
              <a:ext uri="{FF2B5EF4-FFF2-40B4-BE49-F238E27FC236}">
                <a16:creationId xmlns:a16="http://schemas.microsoft.com/office/drawing/2014/main" id="{6815ABFE-9DCC-F45C-63DC-2E8040FD86DE}"/>
              </a:ext>
            </a:extLst>
          </p:cNvPr>
          <p:cNvSpPr/>
          <p:nvPr/>
        </p:nvSpPr>
        <p:spPr>
          <a:xfrm>
            <a:off x="712104" y="2554845"/>
            <a:ext cx="1516487" cy="0"/>
          </a:xfrm>
          <a:prstGeom prst="line">
            <a:avLst/>
          </a:prstGeom>
          <a:ln w="28575">
            <a:solidFill>
              <a:srgbClr val="000000"/>
            </a:solidFill>
            <a:prstDash val="soli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" name="TextBox 133">
            <a:extLst>
              <a:ext uri="{FF2B5EF4-FFF2-40B4-BE49-F238E27FC236}">
                <a16:creationId xmlns:a16="http://schemas.microsoft.com/office/drawing/2014/main" id="{6298AC46-A7E6-C34F-7B99-D5E0670BD4E6}"/>
              </a:ext>
            </a:extLst>
          </p:cNvPr>
          <p:cNvSpPr txBox="1"/>
          <p:nvPr/>
        </p:nvSpPr>
        <p:spPr>
          <a:xfrm>
            <a:off x="413633" y="2416345"/>
            <a:ext cx="28917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/>
            </a:lvl1pPr>
          </a:lstStyle>
          <a:p>
            <a:pPr algn="r"/>
            <a:r>
              <a:rPr lang="en-GB" sz="1200" dirty="0">
                <a:latin typeface="Lucida Bright" panose="02040602050505020304" pitchFamily="18" charset="77"/>
              </a:rPr>
              <a:t>AI</a:t>
            </a:r>
            <a:endParaRPr sz="1200" dirty="0">
              <a:latin typeface="Lucida Bright" panose="02040602050505020304" pitchFamily="18" charset="77"/>
            </a:endParaRPr>
          </a:p>
        </p:txBody>
      </p:sp>
      <p:sp>
        <p:nvSpPr>
          <p:cNvPr id="66" name="Straight Arrow Connector 71">
            <a:extLst>
              <a:ext uri="{FF2B5EF4-FFF2-40B4-BE49-F238E27FC236}">
                <a16:creationId xmlns:a16="http://schemas.microsoft.com/office/drawing/2014/main" id="{A4BAD131-3E55-D832-478A-02C3B3EA1EF9}"/>
              </a:ext>
            </a:extLst>
          </p:cNvPr>
          <p:cNvSpPr/>
          <p:nvPr/>
        </p:nvSpPr>
        <p:spPr>
          <a:xfrm flipV="1">
            <a:off x="1136626" y="2971588"/>
            <a:ext cx="0" cy="858349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Straight Arrow Connector 71">
            <a:extLst>
              <a:ext uri="{FF2B5EF4-FFF2-40B4-BE49-F238E27FC236}">
                <a16:creationId xmlns:a16="http://schemas.microsoft.com/office/drawing/2014/main" id="{EA980C64-550C-D7AB-9D84-2281A479CD65}"/>
              </a:ext>
            </a:extLst>
          </p:cNvPr>
          <p:cNvSpPr/>
          <p:nvPr/>
        </p:nvSpPr>
        <p:spPr>
          <a:xfrm flipH="1" flipV="1">
            <a:off x="1792531" y="2567808"/>
            <a:ext cx="0" cy="1260586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Straight Arrow Connector 71">
            <a:extLst>
              <a:ext uri="{FF2B5EF4-FFF2-40B4-BE49-F238E27FC236}">
                <a16:creationId xmlns:a16="http://schemas.microsoft.com/office/drawing/2014/main" id="{8BCA1FC6-2A4D-263F-E181-AABA9C76E70D}"/>
              </a:ext>
            </a:extLst>
          </p:cNvPr>
          <p:cNvSpPr/>
          <p:nvPr/>
        </p:nvSpPr>
        <p:spPr>
          <a:xfrm flipV="1">
            <a:off x="1437880" y="2654568"/>
            <a:ext cx="1" cy="1174805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33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hyperfine spectra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frequency of each hyperfine peak is given by: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centroid and hyperfine factors can be determined from the hyperfine spectrum using a        </a:t>
            </a:r>
            <a:br>
              <a:rPr lang="en-US" dirty="0"/>
            </a:br>
            <a:r>
              <a:rPr lang="en-US" dirty="0"/>
              <a:t>      minimization fitting routine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889266"/>
              </p:ext>
            </p:extLst>
          </p:nvPr>
        </p:nvGraphicFramePr>
        <p:xfrm>
          <a:off x="5717623" y="3947918"/>
          <a:ext cx="3244705" cy="34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30400" imgH="203200" progId="Equation.3">
                  <p:embed/>
                </p:oleObj>
              </mc:Choice>
              <mc:Fallback>
                <p:oleObj name="Equation" r:id="rId3" imgW="1930400" imgH="2032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7623" y="3947918"/>
                        <a:ext cx="3244705" cy="341704"/>
                      </a:xfrm>
                      <a:prstGeom prst="rect">
                        <a:avLst/>
                      </a:prstGeom>
                      <a:ln w="571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505572"/>
              </p:ext>
            </p:extLst>
          </p:nvPr>
        </p:nvGraphicFramePr>
        <p:xfrm>
          <a:off x="2681793" y="5504492"/>
          <a:ext cx="100330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8800" imgH="393700" progId="Equation.3">
                  <p:embed/>
                </p:oleObj>
              </mc:Choice>
              <mc:Fallback>
                <p:oleObj name="Equation" r:id="rId5" imgW="558800" imgH="3937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81793" y="5504492"/>
                        <a:ext cx="1003300" cy="708025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963FD8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870861"/>
              </p:ext>
            </p:extLst>
          </p:nvPr>
        </p:nvGraphicFramePr>
        <p:xfrm>
          <a:off x="4572000" y="5436229"/>
          <a:ext cx="17097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500" imgH="469900" progId="Equation.3">
                  <p:embed/>
                </p:oleObj>
              </mc:Choice>
              <mc:Fallback>
                <p:oleObj name="Equation" r:id="rId7" imgW="952500" imgH="4699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5436229"/>
                        <a:ext cx="1709737" cy="844550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421645"/>
              </p:ext>
            </p:extLst>
          </p:nvPr>
        </p:nvGraphicFramePr>
        <p:xfrm>
          <a:off x="2358669" y="2880265"/>
          <a:ext cx="4394622" cy="489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43100" imgH="215900" progId="Equation.3">
                  <p:embed/>
                </p:oleObj>
              </mc:Choice>
              <mc:Fallback>
                <p:oleObj name="Equation" r:id="rId9" imgW="1943100" imgH="2159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58669" y="2880265"/>
                        <a:ext cx="4394622" cy="489847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3399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454762"/>
              </p:ext>
            </p:extLst>
          </p:nvPr>
        </p:nvGraphicFramePr>
        <p:xfrm>
          <a:off x="919405" y="3819562"/>
          <a:ext cx="718714" cy="655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31800" imgH="393700" progId="Equation.3">
                  <p:embed/>
                </p:oleObj>
              </mc:Choice>
              <mc:Fallback>
                <p:oleObj name="Equation" r:id="rId11" imgW="431800" imgH="3937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9405" y="3819562"/>
                        <a:ext cx="718714" cy="655515"/>
                      </a:xfrm>
                      <a:prstGeom prst="rect">
                        <a:avLst/>
                      </a:prstGeom>
                      <a:ln w="571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999795"/>
              </p:ext>
            </p:extLst>
          </p:nvPr>
        </p:nvGraphicFramePr>
        <p:xfrm>
          <a:off x="2053709" y="3819562"/>
          <a:ext cx="3262769" cy="684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93900" imgH="419100" progId="Equation.3">
                  <p:embed/>
                </p:oleObj>
              </mc:Choice>
              <mc:Fallback>
                <p:oleObj name="Equation" r:id="rId13" imgW="1993900" imgH="4191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53709" y="3819562"/>
                        <a:ext cx="3262769" cy="684921"/>
                      </a:xfrm>
                      <a:prstGeom prst="rect">
                        <a:avLst/>
                      </a:prstGeom>
                      <a:ln w="571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AE72F53-1C83-34AF-1691-01FFB36E11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452155"/>
              </p:ext>
            </p:extLst>
          </p:nvPr>
        </p:nvGraphicFramePr>
        <p:xfrm>
          <a:off x="629796" y="4932804"/>
          <a:ext cx="289609" cy="306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15900" imgH="228600" progId="Equation.3">
                  <p:embed/>
                </p:oleObj>
              </mc:Choice>
              <mc:Fallback>
                <p:oleObj name="Equation" r:id="rId15" imgW="215900" imgH="2286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AE72F53-1C83-34AF-1691-01FFB36E11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9796" y="4932804"/>
                        <a:ext cx="289609" cy="306158"/>
                      </a:xfrm>
                      <a:prstGeom prst="rect">
                        <a:avLst/>
                      </a:prstGeom>
                      <a:ln w="57150" cmpd="sng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EA2631C9-2E44-64B9-A000-ED8716BA9F04}"/>
              </a:ext>
            </a:extLst>
          </p:cNvPr>
          <p:cNvSpPr/>
          <p:nvPr/>
        </p:nvSpPr>
        <p:spPr>
          <a:xfrm>
            <a:off x="3685094" y="2943113"/>
            <a:ext cx="364434" cy="341705"/>
          </a:xfrm>
          <a:prstGeom prst="rect">
            <a:avLst/>
          </a:prstGeom>
          <a:solidFill>
            <a:srgbClr val="963FD8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4C1791-A31D-20BD-45ED-0B6650068F99}"/>
              </a:ext>
            </a:extLst>
          </p:cNvPr>
          <p:cNvSpPr/>
          <p:nvPr/>
        </p:nvSpPr>
        <p:spPr>
          <a:xfrm>
            <a:off x="4622685" y="2947523"/>
            <a:ext cx="364434" cy="341705"/>
          </a:xfrm>
          <a:prstGeom prst="rect">
            <a:avLst/>
          </a:prstGeom>
          <a:solidFill>
            <a:srgbClr val="C00000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E60D3B-48EA-393B-97BC-72AB2E47BC14}"/>
              </a:ext>
            </a:extLst>
          </p:cNvPr>
          <p:cNvSpPr/>
          <p:nvPr/>
        </p:nvSpPr>
        <p:spPr>
          <a:xfrm>
            <a:off x="5514213" y="2949236"/>
            <a:ext cx="364434" cy="341705"/>
          </a:xfrm>
          <a:prstGeom prst="rect">
            <a:avLst/>
          </a:prstGeom>
          <a:solidFill>
            <a:srgbClr val="963FD8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DEAC28-28A4-A1B3-F28F-F5C1DAEC3FE2}"/>
              </a:ext>
            </a:extLst>
          </p:cNvPr>
          <p:cNvSpPr/>
          <p:nvPr/>
        </p:nvSpPr>
        <p:spPr>
          <a:xfrm>
            <a:off x="6421987" y="2953646"/>
            <a:ext cx="331304" cy="341705"/>
          </a:xfrm>
          <a:prstGeom prst="rect">
            <a:avLst/>
          </a:prstGeom>
          <a:solidFill>
            <a:srgbClr val="C00000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pic>
        <p:nvPicPr>
          <p:cNvPr id="12" name="Picture 261" descr="Picture 261">
            <a:extLst>
              <a:ext uri="{FF2B5EF4-FFF2-40B4-BE49-F238E27FC236}">
                <a16:creationId xmlns:a16="http://schemas.microsoft.com/office/drawing/2014/main" id="{DE746DA0-6D9A-8720-9FB3-ADAE8F4B00F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31442" t="11374" r="28899" b="12598"/>
          <a:stretch>
            <a:fillRect/>
          </a:stretch>
        </p:blipFill>
        <p:spPr>
          <a:xfrm>
            <a:off x="2681793" y="853973"/>
            <a:ext cx="3537432" cy="12883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6F1CAF-8C8B-36D3-B9BB-A8C69D770667}"/>
              </a:ext>
            </a:extLst>
          </p:cNvPr>
          <p:cNvSpPr/>
          <p:nvPr/>
        </p:nvSpPr>
        <p:spPr>
          <a:xfrm>
            <a:off x="3135085" y="5525854"/>
            <a:ext cx="303167" cy="341705"/>
          </a:xfrm>
          <a:prstGeom prst="rect">
            <a:avLst/>
          </a:prstGeom>
          <a:solidFill>
            <a:srgbClr val="963FD8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359B9-C389-DAFB-3B95-FB800D954D87}"/>
              </a:ext>
            </a:extLst>
          </p:cNvPr>
          <p:cNvSpPr/>
          <p:nvPr/>
        </p:nvSpPr>
        <p:spPr>
          <a:xfrm>
            <a:off x="5137871" y="5681610"/>
            <a:ext cx="318217" cy="341705"/>
          </a:xfrm>
          <a:prstGeom prst="rect">
            <a:avLst/>
          </a:prstGeom>
          <a:solidFill>
            <a:srgbClr val="C00000">
              <a:alpha val="47843"/>
            </a:srgb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"/>
    </mc:Choice>
    <mc:Fallback xmlns="">
      <p:transition xmlns:p14="http://schemas.microsoft.com/office/powerpoint/2010/main" spd="slow" advTm="31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E247-D867-1ADC-7972-386CF936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Magnetic moment </a:t>
            </a:r>
            <a:r>
              <a:rPr lang="en-GB" i="1" dirty="0" err="1"/>
              <a:t>μ</a:t>
            </a:r>
            <a:r>
              <a:rPr lang="en-GB" i="1" baseline="-25000" dirty="0" err="1"/>
              <a:t>I</a:t>
            </a:r>
            <a:endParaRPr lang="en-GB" i="1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B3DDC-81B5-CCD3-6956-740B323CE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8F682C4-884D-C9F0-ABDB-5404CB70A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Extracted from </a:t>
            </a:r>
            <a:r>
              <a:rPr lang="en-US" dirty="0">
                <a:solidFill>
                  <a:srgbClr val="3399FF"/>
                </a:solidFill>
              </a:rPr>
              <a:t>hyperfine A factors</a:t>
            </a:r>
          </a:p>
          <a:p>
            <a:endParaRPr lang="en-US" dirty="0"/>
          </a:p>
          <a:p>
            <a:r>
              <a:rPr lang="en-US" dirty="0"/>
              <a:t>Measure of the single-particle nature of the nucleus</a:t>
            </a:r>
          </a:p>
          <a:p>
            <a:endParaRPr lang="en-US" dirty="0"/>
          </a:p>
          <a:p>
            <a:r>
              <a:rPr lang="en-US" dirty="0"/>
              <a:t>Sensitive to the </a:t>
            </a:r>
            <a:r>
              <a:rPr lang="en-US" dirty="0">
                <a:solidFill>
                  <a:srgbClr val="3399FF"/>
                </a:solidFill>
              </a:rPr>
              <a:t>nuclear orbitals </a:t>
            </a:r>
            <a:r>
              <a:rPr lang="en-US" dirty="0"/>
              <a:t>occupied by the </a:t>
            </a:r>
            <a:r>
              <a:rPr lang="en-US" dirty="0">
                <a:solidFill>
                  <a:srgbClr val="3399FF"/>
                </a:solidFill>
              </a:rPr>
              <a:t>valence protons </a:t>
            </a:r>
            <a:r>
              <a:rPr lang="en-US" dirty="0"/>
              <a:t>and/or </a:t>
            </a:r>
            <a:r>
              <a:rPr lang="en-US" dirty="0">
                <a:solidFill>
                  <a:srgbClr val="3399FF"/>
                </a:solidFill>
              </a:rPr>
              <a:t>neutrons</a:t>
            </a:r>
          </a:p>
          <a:p>
            <a:endParaRPr lang="en-US" dirty="0"/>
          </a:p>
          <a:p>
            <a:r>
              <a:rPr lang="en-US" dirty="0"/>
              <a:t>Insight into the ‘location’ of the neutrons and protons in the nucleus </a:t>
            </a:r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42B59D-A7F0-76D2-5B53-CD665064A779}"/>
              </a:ext>
            </a:extLst>
          </p:cNvPr>
          <p:cNvGrpSpPr/>
          <p:nvPr/>
        </p:nvGrpSpPr>
        <p:grpSpPr>
          <a:xfrm rot="19264980">
            <a:off x="7674676" y="965879"/>
            <a:ext cx="1178868" cy="1341232"/>
            <a:chOff x="5471347" y="5706347"/>
            <a:chExt cx="505216" cy="588686"/>
          </a:xfrm>
        </p:grpSpPr>
        <p:sp>
          <p:nvSpPr>
            <p:cNvPr id="11" name="Straight Connector 13">
              <a:extLst>
                <a:ext uri="{FF2B5EF4-FFF2-40B4-BE49-F238E27FC236}">
                  <a16:creationId xmlns:a16="http://schemas.microsoft.com/office/drawing/2014/main" id="{11F3661C-BD68-B721-283A-334B60A92848}"/>
                </a:ext>
              </a:extLst>
            </p:cNvPr>
            <p:cNvSpPr/>
            <p:nvPr/>
          </p:nvSpPr>
          <p:spPr>
            <a:xfrm rot="19783290" flipV="1">
              <a:off x="5506005" y="5929220"/>
              <a:ext cx="380790" cy="3658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0">
                <a:latin typeface="Lucida Bright" panose="02040602050505020304" pitchFamily="18" charset="77"/>
              </a:endParaRPr>
            </a:p>
          </p:txBody>
        </p:sp>
        <p:pic>
          <p:nvPicPr>
            <p:cNvPr id="12" name="Graphic 19">
              <a:extLst>
                <a:ext uri="{FF2B5EF4-FFF2-40B4-BE49-F238E27FC236}">
                  <a16:creationId xmlns:a16="http://schemas.microsoft.com/office/drawing/2014/main" id="{EDFC93BF-6D13-C1E7-201D-C3DCB3BD0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930840">
              <a:off x="5471347" y="5808368"/>
              <a:ext cx="505216" cy="446807"/>
            </a:xfrm>
            <a:prstGeom prst="rect">
              <a:avLst/>
            </a:prstGeom>
          </p:spPr>
        </p:pic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D8FE984-B153-74CA-B323-8F6819B546D4}"/>
                </a:ext>
              </a:extLst>
            </p:cNvPr>
            <p:cNvSpPr/>
            <p:nvPr/>
          </p:nvSpPr>
          <p:spPr>
            <a:xfrm rot="17088253">
              <a:off x="5624209" y="5781701"/>
              <a:ext cx="217142" cy="450288"/>
            </a:xfrm>
            <a:prstGeom prst="arc">
              <a:avLst>
                <a:gd name="adj1" fmla="val 5394580"/>
                <a:gd name="adj2" fmla="val 16120027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traight Connector 13">
              <a:extLst>
                <a:ext uri="{FF2B5EF4-FFF2-40B4-BE49-F238E27FC236}">
                  <a16:creationId xmlns:a16="http://schemas.microsoft.com/office/drawing/2014/main" id="{4A96B19B-ABC2-416D-F2B3-03F9216CD852}"/>
                </a:ext>
              </a:extLst>
            </p:cNvPr>
            <p:cNvSpPr/>
            <p:nvPr/>
          </p:nvSpPr>
          <p:spPr>
            <a:xfrm rot="19783290" flipV="1">
              <a:off x="5725207" y="5706347"/>
              <a:ext cx="146482" cy="12797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0">
                <a:latin typeface="Lucida Bright" panose="02040602050505020304" pitchFamily="18" charset="77"/>
              </a:endParaRPr>
            </a:p>
          </p:txBody>
        </p:sp>
        <p:pic>
          <p:nvPicPr>
            <p:cNvPr id="15" name="Graphic 21">
              <a:extLst>
                <a:ext uri="{FF2B5EF4-FFF2-40B4-BE49-F238E27FC236}">
                  <a16:creationId xmlns:a16="http://schemas.microsoft.com/office/drawing/2014/main" id="{E864AC08-B12E-4B16-6DF5-033C7BEA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5185" y="6014507"/>
              <a:ext cx="66548" cy="66203"/>
            </a:xfrm>
            <a:prstGeom prst="rect">
              <a:avLst/>
            </a:prstGeom>
          </p:spPr>
        </p:pic>
      </p:grpSp>
      <p:pic>
        <p:nvPicPr>
          <p:cNvPr id="30" name="Picture 29" descr="A graph of a number of electrons&#10;&#10;Description automatically generated">
            <a:extLst>
              <a:ext uri="{FF2B5EF4-FFF2-40B4-BE49-F238E27FC236}">
                <a16:creationId xmlns:a16="http://schemas.microsoft.com/office/drawing/2014/main" id="{82B1B94D-9B27-A83A-F73B-FA3B88D86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078" y="2804801"/>
            <a:ext cx="3878168" cy="2963163"/>
          </a:xfrm>
          <a:prstGeom prst="rect">
            <a:avLst/>
          </a:prstGeom>
        </p:spPr>
      </p:pic>
      <p:pic>
        <p:nvPicPr>
          <p:cNvPr id="32" name="Picture 31" descr="A maths table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0FEA3BC-BB66-3C0E-23DF-B0EB21A9E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7930" y="2732519"/>
            <a:ext cx="2392414" cy="28293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2510D1A-4D05-23F5-0DB5-E56F3E62D819}"/>
              </a:ext>
            </a:extLst>
          </p:cNvPr>
          <p:cNvSpPr/>
          <p:nvPr/>
        </p:nvSpPr>
        <p:spPr>
          <a:xfrm>
            <a:off x="1852984" y="3167969"/>
            <a:ext cx="2700356" cy="519802"/>
          </a:xfrm>
          <a:prstGeom prst="rect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EF8923C-F977-584C-39BC-BFD4E2BD7519}"/>
              </a:ext>
            </a:extLst>
          </p:cNvPr>
          <p:cNvSpPr/>
          <p:nvPr/>
        </p:nvSpPr>
        <p:spPr>
          <a:xfrm>
            <a:off x="5330085" y="4612884"/>
            <a:ext cx="1524000" cy="82296"/>
          </a:xfrm>
          <a:prstGeom prst="rect">
            <a:avLst/>
          </a:prstGeom>
          <a:noFill/>
          <a:ln w="38100">
            <a:solidFill>
              <a:srgbClr val="33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E124960-E03F-BFE4-551C-E643181F479F}"/>
              </a:ext>
            </a:extLst>
          </p:cNvPr>
          <p:cNvSpPr/>
          <p:nvPr/>
        </p:nvSpPr>
        <p:spPr>
          <a:xfrm>
            <a:off x="5330085" y="4774106"/>
            <a:ext cx="1524000" cy="82296"/>
          </a:xfrm>
          <a:prstGeom prst="rect">
            <a:avLst/>
          </a:prstGeom>
          <a:noFill/>
          <a:ln w="38100">
            <a:solidFill>
              <a:srgbClr val="963F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A30273-D329-56A7-6819-995887951CEF}"/>
              </a:ext>
            </a:extLst>
          </p:cNvPr>
          <p:cNvSpPr/>
          <p:nvPr/>
        </p:nvSpPr>
        <p:spPr>
          <a:xfrm>
            <a:off x="5330085" y="3825120"/>
            <a:ext cx="1524000" cy="8229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14FFAA-06A7-1FE7-74CB-DBA4963BD332}"/>
              </a:ext>
            </a:extLst>
          </p:cNvPr>
          <p:cNvSpPr/>
          <p:nvPr/>
        </p:nvSpPr>
        <p:spPr>
          <a:xfrm>
            <a:off x="1705580" y="4366816"/>
            <a:ext cx="3196050" cy="37575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940E74-7268-E044-E8DC-AD4D5953E3E4}"/>
              </a:ext>
            </a:extLst>
          </p:cNvPr>
          <p:cNvSpPr/>
          <p:nvPr/>
        </p:nvSpPr>
        <p:spPr>
          <a:xfrm>
            <a:off x="2392440" y="4749842"/>
            <a:ext cx="1991020" cy="336951"/>
          </a:xfrm>
          <a:prstGeom prst="rect">
            <a:avLst/>
          </a:prstGeom>
          <a:noFill/>
          <a:ln w="38100">
            <a:solidFill>
              <a:srgbClr val="963F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030A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0BB74C-D7D5-C009-E9D0-A3DEE4CAD967}"/>
              </a:ext>
            </a:extLst>
          </p:cNvPr>
          <p:cNvSpPr/>
          <p:nvPr/>
        </p:nvSpPr>
        <p:spPr>
          <a:xfrm>
            <a:off x="3024424" y="5789114"/>
            <a:ext cx="179939" cy="23044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F01FC78B-15E4-4428-4DAE-C5285106D2B1}"/>
              </a:ext>
            </a:extLst>
          </p:cNvPr>
          <p:cNvSpPr/>
          <p:nvPr/>
        </p:nvSpPr>
        <p:spPr>
          <a:xfrm>
            <a:off x="1852984" y="5784107"/>
            <a:ext cx="185618" cy="207772"/>
          </a:xfrm>
          <a:prstGeom prst="triangle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37B80535-2C66-F5C3-F644-9E9BCB3E25FE}"/>
              </a:ext>
            </a:extLst>
          </p:cNvPr>
          <p:cNvSpPr/>
          <p:nvPr/>
        </p:nvSpPr>
        <p:spPr>
          <a:xfrm>
            <a:off x="4058033" y="5795071"/>
            <a:ext cx="179939" cy="230445"/>
          </a:xfrm>
          <a:prstGeom prst="diamond">
            <a:avLst/>
          </a:prstGeom>
          <a:solidFill>
            <a:schemeClr val="accent1">
              <a:lumMod val="75000"/>
            </a:schemeClr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8E2D89-828D-DCB1-1E60-66E651D9DA64}"/>
              </a:ext>
            </a:extLst>
          </p:cNvPr>
          <p:cNvSpPr txBox="1"/>
          <p:nvPr/>
        </p:nvSpPr>
        <p:spPr>
          <a:xfrm>
            <a:off x="3151738" y="5780844"/>
            <a:ext cx="1231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Tl (Z=81)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CDC84B-9C72-FA6E-07D2-C427FD50CE62}"/>
              </a:ext>
            </a:extLst>
          </p:cNvPr>
          <p:cNvSpPr txBox="1"/>
          <p:nvPr/>
        </p:nvSpPr>
        <p:spPr>
          <a:xfrm>
            <a:off x="1993041" y="5765838"/>
            <a:ext cx="971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Au (Z=79)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1827DC-9F34-BECF-CC28-992A8289DC66}"/>
              </a:ext>
            </a:extLst>
          </p:cNvPr>
          <p:cNvSpPr txBox="1"/>
          <p:nvPr/>
        </p:nvSpPr>
        <p:spPr>
          <a:xfrm>
            <a:off x="4179624" y="5765838"/>
            <a:ext cx="1217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latin typeface="Lucida Bright" panose="02040602050505020304" pitchFamily="18" charset="77"/>
              </a:rPr>
              <a:t>Bi (Z=83)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4A6DD0-DD5F-BDF9-98CE-9337962D830A}"/>
              </a:ext>
            </a:extLst>
          </p:cNvPr>
          <p:cNvSpPr txBox="1"/>
          <p:nvPr/>
        </p:nvSpPr>
        <p:spPr>
          <a:xfrm>
            <a:off x="867648" y="3851006"/>
            <a:ext cx="621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err="1">
                <a:latin typeface="Lucida Bright" panose="02040602050505020304" pitchFamily="18" charset="77"/>
              </a:rPr>
              <a:t>μ</a:t>
            </a:r>
            <a:r>
              <a:rPr lang="en-GB" sz="1400" dirty="0">
                <a:latin typeface="Lucida Bright" panose="02040602050505020304" pitchFamily="18" charset="77"/>
              </a:rPr>
              <a:t>/I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8805B3-C1A9-9287-2432-B93D17464A61}"/>
              </a:ext>
            </a:extLst>
          </p:cNvPr>
          <p:cNvSpPr txBox="1"/>
          <p:nvPr/>
        </p:nvSpPr>
        <p:spPr>
          <a:xfrm>
            <a:off x="1736192" y="6149644"/>
            <a:ext cx="322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G. </a:t>
            </a:r>
            <a:r>
              <a:rPr lang="en-GB" sz="12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Neyens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 Rep. Prog. Phys. </a:t>
            </a:r>
            <a:r>
              <a:rPr lang="en-GB" sz="1200" b="1" dirty="0">
                <a:solidFill>
                  <a:srgbClr val="7030A0"/>
                </a:solidFill>
                <a:latin typeface="Lucida Bright" panose="02040602050505020304" pitchFamily="18" charset="77"/>
              </a:rPr>
              <a:t>66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 633 (2003)</a:t>
            </a:r>
          </a:p>
        </p:txBody>
      </p:sp>
    </p:spTree>
    <p:extLst>
      <p:ext uri="{BB962C8B-B14F-4D97-AF65-F5344CB8AC3E}">
        <p14:creationId xmlns:p14="http://schemas.microsoft.com/office/powerpoint/2010/main" val="386699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51CD5-75B7-D597-4910-63E2A5DB7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Extracted from </a:t>
            </a:r>
            <a:r>
              <a:rPr lang="en-GB" dirty="0">
                <a:solidFill>
                  <a:srgbClr val="3399FF"/>
                </a:solidFill>
              </a:rPr>
              <a:t>hyperfine B factors</a:t>
            </a:r>
          </a:p>
          <a:p>
            <a:endParaRPr lang="en-GB" dirty="0"/>
          </a:p>
          <a:p>
            <a:r>
              <a:rPr lang="en-GB" dirty="0"/>
              <a:t>Measures the </a:t>
            </a:r>
            <a:r>
              <a:rPr lang="en-GB" dirty="0">
                <a:solidFill>
                  <a:srgbClr val="3399FF"/>
                </a:solidFill>
              </a:rPr>
              <a:t>static deformation </a:t>
            </a:r>
            <a:r>
              <a:rPr lang="en-GB" dirty="0"/>
              <a:t>of the nucleus</a:t>
            </a:r>
          </a:p>
          <a:p>
            <a:endParaRPr lang="en-GB" dirty="0"/>
          </a:p>
          <a:p>
            <a:r>
              <a:rPr lang="en-GB" dirty="0"/>
              <a:t>Nuclear-model independent measurement of the shape of the nucleus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5E247-D867-1ADC-7972-386CF936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Quadrupole moment </a:t>
            </a:r>
            <a:r>
              <a:rPr lang="en-GB" i="1" dirty="0"/>
              <a:t>Q</a:t>
            </a:r>
            <a:r>
              <a:rPr lang="en-GB" i="1" baseline="-25000" dirty="0"/>
              <a:t>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B3DDC-81B5-CCD3-6956-740B323CE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120FB4-2D25-4006-C724-E3ED5707DEC0}"/>
              </a:ext>
            </a:extLst>
          </p:cNvPr>
          <p:cNvGrpSpPr/>
          <p:nvPr/>
        </p:nvGrpSpPr>
        <p:grpSpPr>
          <a:xfrm>
            <a:off x="5247925" y="3024893"/>
            <a:ext cx="3624772" cy="1477250"/>
            <a:chOff x="6116256" y="2559570"/>
            <a:chExt cx="2489505" cy="981607"/>
          </a:xfrm>
        </p:grpSpPr>
        <p:pic>
          <p:nvPicPr>
            <p:cNvPr id="21" name="Graphic 19">
              <a:extLst>
                <a:ext uri="{FF2B5EF4-FFF2-40B4-BE49-F238E27FC236}">
                  <a16:creationId xmlns:a16="http://schemas.microsoft.com/office/drawing/2014/main" id="{1CE3EC8C-4DE9-50AD-38A8-F9C271ED2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16256" y="2622595"/>
              <a:ext cx="669677" cy="59225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8C35989-7AAB-0408-F30A-D82613896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95274" y="2625322"/>
              <a:ext cx="589854" cy="586799"/>
            </a:xfrm>
            <a:prstGeom prst="rect">
              <a:avLst/>
            </a:prstGeom>
          </p:spPr>
        </p:pic>
        <p:pic>
          <p:nvPicPr>
            <p:cNvPr id="23" name="Graphic 20">
              <a:extLst>
                <a:ext uri="{FF2B5EF4-FFF2-40B4-BE49-F238E27FC236}">
                  <a16:creationId xmlns:a16="http://schemas.microsoft.com/office/drawing/2014/main" id="{A7EC7FD1-29B0-E6AC-1280-69198025D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94475" y="2559570"/>
              <a:ext cx="611286" cy="71830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1315B6-0C18-CE95-BB8F-A6F097592E2D}"/>
                </a:ext>
              </a:extLst>
            </p:cNvPr>
            <p:cNvSpPr txBox="1"/>
            <p:nvPr/>
          </p:nvSpPr>
          <p:spPr>
            <a:xfrm>
              <a:off x="6210195" y="3258665"/>
              <a:ext cx="458975" cy="28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Lucida Bright" panose="02040602050505020304" pitchFamily="18" charset="77"/>
                </a:rPr>
                <a:t>Oblate</a:t>
              </a:r>
            </a:p>
            <a:p>
              <a:pPr algn="ctr"/>
              <a:r>
                <a:rPr lang="el-GR" sz="1400" dirty="0">
                  <a:solidFill>
                    <a:srgbClr val="202122"/>
                  </a:solidFill>
                  <a:effectLst/>
                  <a:latin typeface="SBL BibLit"/>
                </a:rPr>
                <a:t>β</a:t>
              </a:r>
              <a:r>
                <a:rPr lang="en-GB" sz="1400" dirty="0">
                  <a:solidFill>
                    <a:srgbClr val="202122"/>
                  </a:solidFill>
                  <a:effectLst/>
                  <a:latin typeface="Lucida Bright" panose="02040602050505020304" pitchFamily="18" charset="77"/>
                </a:rPr>
                <a:t> &lt; 0</a:t>
              </a:r>
              <a:endParaRPr lang="en-GB" sz="1400" dirty="0">
                <a:latin typeface="Lucida Bright" panose="02040602050505020304" pitchFamily="18" charset="7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70F41F-F346-5797-E130-54D18BBB7F21}"/>
                </a:ext>
              </a:extLst>
            </p:cNvPr>
            <p:cNvSpPr txBox="1"/>
            <p:nvPr/>
          </p:nvSpPr>
          <p:spPr>
            <a:xfrm>
              <a:off x="7062165" y="3258665"/>
              <a:ext cx="600815" cy="28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Lucida Bright" panose="02040602050505020304" pitchFamily="18" charset="77"/>
                </a:rPr>
                <a:t>Spherical</a:t>
              </a:r>
            </a:p>
            <a:p>
              <a:pPr algn="ctr"/>
              <a:r>
                <a:rPr lang="el-GR" sz="1400" dirty="0">
                  <a:solidFill>
                    <a:srgbClr val="202122"/>
                  </a:solidFill>
                  <a:effectLst/>
                  <a:latin typeface="SBL BibLit"/>
                </a:rPr>
                <a:t>β</a:t>
              </a:r>
              <a:r>
                <a:rPr lang="en-GB" sz="1400" dirty="0">
                  <a:solidFill>
                    <a:srgbClr val="202122"/>
                  </a:solidFill>
                  <a:effectLst/>
                  <a:latin typeface="Lucida Bright" panose="02040602050505020304" pitchFamily="18" charset="77"/>
                </a:rPr>
                <a:t> = 0</a:t>
              </a:r>
              <a:endParaRPr lang="en-GB" sz="1400" dirty="0">
                <a:latin typeface="Lucida Bright" panose="02040602050505020304" pitchFamily="18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F6A20D-B22B-4598-A71B-7F67206D3A75}"/>
                </a:ext>
              </a:extLst>
            </p:cNvPr>
            <p:cNvSpPr txBox="1"/>
            <p:nvPr/>
          </p:nvSpPr>
          <p:spPr>
            <a:xfrm>
              <a:off x="8060584" y="3258665"/>
              <a:ext cx="483430" cy="28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Lucida Bright" panose="02040602050505020304" pitchFamily="18" charset="77"/>
                </a:rPr>
                <a:t>Prolate</a:t>
              </a:r>
            </a:p>
            <a:p>
              <a:pPr algn="ctr"/>
              <a:r>
                <a:rPr lang="el-GR" sz="1400" dirty="0">
                  <a:solidFill>
                    <a:srgbClr val="202122"/>
                  </a:solidFill>
                  <a:effectLst/>
                  <a:latin typeface="SBL BibLit"/>
                </a:rPr>
                <a:t>β</a:t>
              </a:r>
              <a:r>
                <a:rPr lang="en-GB" sz="1400" dirty="0">
                  <a:solidFill>
                    <a:srgbClr val="202122"/>
                  </a:solidFill>
                  <a:effectLst/>
                  <a:latin typeface="Lucida Bright" panose="02040602050505020304" pitchFamily="18" charset="77"/>
                </a:rPr>
                <a:t> &gt; 0</a:t>
              </a:r>
              <a:endParaRPr lang="en-GB" sz="14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C5B58-E0FD-0986-282A-37A3357A774B}"/>
              </a:ext>
            </a:extLst>
          </p:cNvPr>
          <p:cNvGrpSpPr/>
          <p:nvPr/>
        </p:nvGrpSpPr>
        <p:grpSpPr>
          <a:xfrm>
            <a:off x="391109" y="2566341"/>
            <a:ext cx="4635031" cy="2904003"/>
            <a:chOff x="426059" y="2219045"/>
            <a:chExt cx="4635031" cy="2904003"/>
          </a:xfrm>
        </p:grpSpPr>
        <p:pic>
          <p:nvPicPr>
            <p:cNvPr id="52" name="Picture 51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96AA4C73-52CD-630C-EC0D-B2F1087E9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322" y="2219045"/>
              <a:ext cx="4156567" cy="26308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4A17FD-BAE9-6630-8CDC-04117DDCAE6E}"/>
                </a:ext>
              </a:extLst>
            </p:cNvPr>
            <p:cNvSpPr txBox="1"/>
            <p:nvPr/>
          </p:nvSpPr>
          <p:spPr>
            <a:xfrm>
              <a:off x="1780328" y="4846049"/>
              <a:ext cx="20776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Lucida Bright" panose="02040602050505020304" pitchFamily="18" charset="77"/>
                </a:rPr>
                <a:t>Neutron Number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9890971-C4B9-80CA-59B3-770F57740065}"/>
                </a:ext>
              </a:extLst>
            </p:cNvPr>
            <p:cNvSpPr txBox="1"/>
            <p:nvPr/>
          </p:nvSpPr>
          <p:spPr>
            <a:xfrm rot="16200000">
              <a:off x="-60240" y="3227050"/>
              <a:ext cx="12495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i="1" dirty="0">
                  <a:latin typeface="Lucida Bright" panose="02040602050505020304" pitchFamily="18" charset="77"/>
                </a:rPr>
                <a:t>Qs </a:t>
              </a:r>
              <a:r>
                <a:rPr lang="en-GB" sz="1200" dirty="0">
                  <a:latin typeface="Lucida Bright" panose="02040602050505020304" pitchFamily="18" charset="77"/>
                </a:rPr>
                <a:t>(fm</a:t>
              </a:r>
              <a:r>
                <a:rPr lang="en-GB" sz="1200" baseline="30000" dirty="0">
                  <a:latin typeface="Lucida Bright" panose="02040602050505020304" pitchFamily="18" charset="77"/>
                </a:rPr>
                <a:t>2</a:t>
              </a:r>
              <a:r>
                <a:rPr lang="en-GB" sz="1200" dirty="0">
                  <a:latin typeface="Lucida Bright" panose="02040602050505020304" pitchFamily="18" charset="77"/>
                </a:rPr>
                <a:t>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8DC7FAB-30E2-DEF3-56CF-52D8101D4DDD}"/>
                </a:ext>
              </a:extLst>
            </p:cNvPr>
            <p:cNvSpPr txBox="1"/>
            <p:nvPr/>
          </p:nvSpPr>
          <p:spPr>
            <a:xfrm>
              <a:off x="834828" y="4794481"/>
              <a:ext cx="515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latin typeface="Lucida Bright" panose="02040602050505020304" pitchFamily="18" charset="77"/>
                </a:rPr>
                <a:t>50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CF7A38-2A56-BC58-38B3-A3310F7706EA}"/>
                </a:ext>
              </a:extLst>
            </p:cNvPr>
            <p:cNvSpPr txBox="1"/>
            <p:nvPr/>
          </p:nvSpPr>
          <p:spPr>
            <a:xfrm>
              <a:off x="4545792" y="4814801"/>
              <a:ext cx="515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latin typeface="Lucida Bright" panose="02040602050505020304" pitchFamily="18" charset="77"/>
                </a:rPr>
                <a:t>82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41BDBDD-0605-76B4-D9FC-3AC1BBF8B486}"/>
              </a:ext>
            </a:extLst>
          </p:cNvPr>
          <p:cNvSpPr txBox="1"/>
          <p:nvPr/>
        </p:nvSpPr>
        <p:spPr>
          <a:xfrm>
            <a:off x="1784687" y="6111252"/>
            <a:ext cx="508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J. </a:t>
            </a:r>
            <a:r>
              <a:rPr lang="en-GB" sz="12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Karthein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 et al. Nature Physics. </a:t>
            </a:r>
            <a:r>
              <a:rPr lang="en-GB" sz="1200" i="1" dirty="0">
                <a:solidFill>
                  <a:srgbClr val="7030A0"/>
                </a:solidFill>
                <a:latin typeface="Lucida Bright" panose="02040602050505020304" pitchFamily="18" charset="77"/>
              </a:rPr>
              <a:t>Accepted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 (2024) </a:t>
            </a:r>
          </a:p>
        </p:txBody>
      </p:sp>
    </p:spTree>
    <p:extLst>
      <p:ext uri="{BB962C8B-B14F-4D97-AF65-F5344CB8AC3E}">
        <p14:creationId xmlns:p14="http://schemas.microsoft.com/office/powerpoint/2010/main" val="3221615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BBD51F-0852-D546-6048-784FB00FBEE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Change in charge </a:t>
                </a:r>
                <a:r>
                  <a:rPr lang="en-GB" dirty="0">
                    <a:solidFill>
                      <a:schemeClr val="tx1"/>
                    </a:solidFill>
                  </a:rPr>
                  <a:t>radii </a:t>
                </a:r>
                <a14:m>
                  <m:oMath xmlns:m="http://schemas.openxmlformats.org/officeDocument/2006/math">
                    <m:r>
                      <a:rPr lang="en-GB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GB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sz="3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GB" i="1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FBBD51F-0852-D546-6048-784FB00FBE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3704" b="-20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Slide Number Placeholder 92">
            <a:extLst>
              <a:ext uri="{FF2B5EF4-FFF2-40B4-BE49-F238E27FC236}">
                <a16:creationId xmlns:a16="http://schemas.microsoft.com/office/drawing/2014/main" id="{D7ABBEE9-E512-5AB6-FBC7-B56A33DEE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Content Placeholder 91">
                <a:extLst>
                  <a:ext uri="{FF2B5EF4-FFF2-40B4-BE49-F238E27FC236}">
                    <a16:creationId xmlns:a16="http://schemas.microsoft.com/office/drawing/2014/main" id="{BA12DA85-EBF8-6CD9-867D-2865F0652E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5652" y="842838"/>
                <a:ext cx="8812696" cy="5169342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Study hyperfine structure of isotopes along an isotopic chain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rgbClr val="3399FF"/>
                    </a:solidFill>
                  </a:rPr>
                  <a:t>Shift</a:t>
                </a:r>
                <a:r>
                  <a:rPr lang="en-US" dirty="0">
                    <a:solidFill>
                      <a:schemeClr val="tx1"/>
                    </a:solidFill>
                  </a:rPr>
                  <a:t> in centroid frequency of hyperfine structure for each isotope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Isotope shift 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GB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allows extraction of change in </a:t>
                </a:r>
                <a:r>
                  <a:rPr lang="en-US" dirty="0"/>
                  <a:t>mean-square</a:t>
                </a:r>
                <a:r>
                  <a:rPr lang="en-US" dirty="0">
                    <a:solidFill>
                      <a:srgbClr val="3399FF"/>
                    </a:solidFill>
                  </a:rPr>
                  <a:t> charge radii 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3399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GB" i="1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solidFill>
                                  <a:srgbClr val="3399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i="1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the spatial distribution of protons changes when neutrons are removed from nucleus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2" name="Content Placeholder 91">
                <a:extLst>
                  <a:ext uri="{FF2B5EF4-FFF2-40B4-BE49-F238E27FC236}">
                    <a16:creationId xmlns:a16="http://schemas.microsoft.com/office/drawing/2014/main" id="{BA12DA85-EBF8-6CD9-867D-2865F0652E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5652" y="842838"/>
                <a:ext cx="8812696" cy="5169342"/>
              </a:xfrm>
              <a:prstGeom prst="rect">
                <a:avLst/>
              </a:prstGeom>
              <a:blipFill>
                <a:blip r:embed="rId3"/>
                <a:stretch>
                  <a:fillRect t="-2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5F3A449F-2CC7-78AA-5E99-43F3A9712D2F}"/>
              </a:ext>
            </a:extLst>
          </p:cNvPr>
          <p:cNvSpPr txBox="1"/>
          <p:nvPr/>
        </p:nvSpPr>
        <p:spPr>
          <a:xfrm>
            <a:off x="5723187" y="3837196"/>
            <a:ext cx="316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J. </a:t>
            </a:r>
            <a:r>
              <a:rPr lang="en-GB" sz="1200" dirty="0" err="1">
                <a:solidFill>
                  <a:srgbClr val="7030A0"/>
                </a:solidFill>
                <a:latin typeface="Lucida Bright" panose="02040602050505020304" pitchFamily="18" charset="77"/>
              </a:rPr>
              <a:t>Cubiss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 et al. PRL </a:t>
            </a:r>
            <a:r>
              <a:rPr lang="en-GB" sz="1200" b="1" dirty="0">
                <a:solidFill>
                  <a:srgbClr val="7030A0"/>
                </a:solidFill>
                <a:latin typeface="Lucida Bright" panose="02040602050505020304" pitchFamily="18" charset="77"/>
              </a:rPr>
              <a:t>131</a:t>
            </a:r>
            <a:r>
              <a:rPr lang="en-GB" sz="1200" dirty="0">
                <a:solidFill>
                  <a:srgbClr val="7030A0"/>
                </a:solidFill>
                <a:latin typeface="Lucida Bright" panose="02040602050505020304" pitchFamily="18" charset="77"/>
              </a:rPr>
              <a:t> 202501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95E6FF6-4A9C-20D0-ABBB-B5B3C1CB98E9}"/>
                  </a:ext>
                </a:extLst>
              </p:cNvPr>
              <p:cNvSpPr txBox="1"/>
              <p:nvPr/>
            </p:nvSpPr>
            <p:spPr>
              <a:xfrm>
                <a:off x="3084562" y="4775660"/>
                <a:ext cx="2974875" cy="474745"/>
              </a:xfrm>
              <a:prstGeom prst="rect">
                <a:avLst/>
              </a:prstGeom>
              <a:noFill/>
              <a:ln w="38100">
                <a:solidFill>
                  <a:srgbClr val="3399FF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GB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rgbClr val="3399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GB" sz="1600" b="0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sz="1600" i="1">
                                <a:solidFill>
                                  <a:srgbClr val="3399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GB" sz="1600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GB" sz="1600" i="1">
                                    <a:solidFill>
                                      <a:srgbClr val="3399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1600" b="0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sz="1600" b="0" i="1" smtClean="0">
                            <a:solidFill>
                              <a:srgbClr val="3399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𝐴𝐴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den>
                    </m:f>
                  </m:oMath>
                </a14:m>
                <a:r>
                  <a:rPr lang="en-GB" sz="1600" dirty="0">
                    <a:latin typeface="Lucida Bright" panose="02040602050505020304" pitchFamily="18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95E6FF6-4A9C-20D0-ABBB-B5B3C1CB9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562" y="4775660"/>
                <a:ext cx="2974875" cy="4747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3399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C08FF0E0-0A23-23EE-843F-2ADE950B329C}"/>
              </a:ext>
            </a:extLst>
          </p:cNvPr>
          <p:cNvGrpSpPr/>
          <p:nvPr/>
        </p:nvGrpSpPr>
        <p:grpSpPr>
          <a:xfrm>
            <a:off x="562399" y="1960741"/>
            <a:ext cx="3016626" cy="1909606"/>
            <a:chOff x="688420" y="3669633"/>
            <a:chExt cx="3016626" cy="1909606"/>
          </a:xfrm>
        </p:grpSpPr>
        <p:pic>
          <p:nvPicPr>
            <p:cNvPr id="36" name="Picture 261" descr="Picture 261">
              <a:extLst>
                <a:ext uri="{FF2B5EF4-FFF2-40B4-BE49-F238E27FC236}">
                  <a16:creationId xmlns:a16="http://schemas.microsoft.com/office/drawing/2014/main" id="{04D9E095-6BDF-6FB0-3412-80377C66C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442" t="11374" r="28899" b="12598"/>
            <a:stretch>
              <a:fillRect/>
            </a:stretch>
          </p:blipFill>
          <p:spPr>
            <a:xfrm>
              <a:off x="1824603" y="3724318"/>
              <a:ext cx="1880443" cy="791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C03E29D-28FA-F8A4-AC18-6517DC84B9D8}"/>
                </a:ext>
              </a:extLst>
            </p:cNvPr>
            <p:cNvCxnSpPr>
              <a:cxnSpLocks/>
            </p:cNvCxnSpPr>
            <p:nvPr/>
          </p:nvCxnSpPr>
          <p:spPr>
            <a:xfrm>
              <a:off x="2764825" y="3669633"/>
              <a:ext cx="0" cy="1009488"/>
            </a:xfrm>
            <a:prstGeom prst="line">
              <a:avLst/>
            </a:prstGeom>
            <a:ln>
              <a:solidFill>
                <a:srgbClr val="3399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61" descr="Picture 261">
              <a:extLst>
                <a:ext uri="{FF2B5EF4-FFF2-40B4-BE49-F238E27FC236}">
                  <a16:creationId xmlns:a16="http://schemas.microsoft.com/office/drawing/2014/main" id="{8C472E63-1B23-41DC-E423-01549CB74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1442" t="11374" r="28899" b="12598"/>
            <a:stretch>
              <a:fillRect/>
            </a:stretch>
          </p:blipFill>
          <p:spPr>
            <a:xfrm>
              <a:off x="1219976" y="4770561"/>
              <a:ext cx="1880443" cy="791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562E3E9-4109-5181-7BC1-F8B8F2662067}"/>
                </a:ext>
              </a:extLst>
            </p:cNvPr>
            <p:cNvCxnSpPr>
              <a:cxnSpLocks/>
            </p:cNvCxnSpPr>
            <p:nvPr/>
          </p:nvCxnSpPr>
          <p:spPr>
            <a:xfrm>
              <a:off x="2160197" y="4555394"/>
              <a:ext cx="0" cy="1023845"/>
            </a:xfrm>
            <a:prstGeom prst="line">
              <a:avLst/>
            </a:prstGeom>
            <a:ln>
              <a:solidFill>
                <a:srgbClr val="3399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E9FBAFE-AE73-6245-0D90-CE140669E35A}"/>
                </a:ext>
              </a:extLst>
            </p:cNvPr>
            <p:cNvCxnSpPr/>
            <p:nvPr/>
          </p:nvCxnSpPr>
          <p:spPr>
            <a:xfrm>
              <a:off x="2160197" y="4679121"/>
              <a:ext cx="60462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5B0C018A-7993-D7EE-44E6-96E3C7020EEE}"/>
                    </a:ext>
                  </a:extLst>
                </p:cNvPr>
                <p:cNvSpPr txBox="1"/>
                <p:nvPr/>
              </p:nvSpPr>
              <p:spPr>
                <a:xfrm>
                  <a:off x="2099843" y="4719141"/>
                  <a:ext cx="756104" cy="3392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GB" sz="16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𝐴𝐴</m:t>
                            </m:r>
                            <m:r>
                              <a:rPr lang="en-GB" sz="1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lang="en-GB" sz="1600" dirty="0">
                    <a:solidFill>
                      <a:srgbClr val="7030A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5B0C018A-7993-D7EE-44E6-96E3C7020E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843" y="4719141"/>
                  <a:ext cx="756104" cy="33926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8F11DC8-EC39-FBAD-1C4B-28977DE49DC9}"/>
                </a:ext>
              </a:extLst>
            </p:cNvPr>
            <p:cNvSpPr txBox="1"/>
            <p:nvPr/>
          </p:nvSpPr>
          <p:spPr>
            <a:xfrm>
              <a:off x="1351802" y="3684298"/>
              <a:ext cx="1015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latin typeface="Lucida Bright" panose="02040602050505020304" pitchFamily="18" charset="77"/>
                </a:rPr>
                <a:t>Isotope </a:t>
              </a:r>
              <a:r>
                <a:rPr lang="en-GB" sz="1400" i="1" dirty="0">
                  <a:latin typeface="Lucida Bright" panose="02040602050505020304" pitchFamily="18" charset="77"/>
                </a:rPr>
                <a:t>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6BEA99F-1ED0-BE54-F144-FDE3BDE8002E}"/>
                </a:ext>
              </a:extLst>
            </p:cNvPr>
            <p:cNvSpPr txBox="1"/>
            <p:nvPr/>
          </p:nvSpPr>
          <p:spPr>
            <a:xfrm>
              <a:off x="688420" y="4715022"/>
              <a:ext cx="1063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latin typeface="Lucida Bright" panose="02040602050505020304" pitchFamily="18" charset="77"/>
                </a:rPr>
                <a:t>Isotope </a:t>
              </a:r>
              <a:r>
                <a:rPr lang="en-GB" sz="1400" i="1" dirty="0">
                  <a:latin typeface="Lucida Bright" panose="02040602050505020304" pitchFamily="18" charset="77"/>
                </a:rPr>
                <a:t>A’</a:t>
              </a:r>
            </a:p>
          </p:txBody>
        </p:sp>
      </p:grpSp>
      <p:pic>
        <p:nvPicPr>
          <p:cNvPr id="96" name="Picture 95" descr="A picture containing aircraft, transport, balloon, dark&#10;&#10;Description automatically generated">
            <a:extLst>
              <a:ext uri="{FF2B5EF4-FFF2-40B4-BE49-F238E27FC236}">
                <a16:creationId xmlns:a16="http://schemas.microsoft.com/office/drawing/2014/main" id="{989616E3-ACE8-0F57-8439-F7C0F33EF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193" y="4498746"/>
            <a:ext cx="1065409" cy="1083715"/>
          </a:xfrm>
          <a:prstGeom prst="rect">
            <a:avLst/>
          </a:prstGeom>
        </p:spPr>
      </p:pic>
      <p:pic>
        <p:nvPicPr>
          <p:cNvPr id="101" name="Picture 100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D0177CAA-D3C7-DE8B-7985-1E627C7677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316" y="1755538"/>
            <a:ext cx="3149127" cy="2114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04DD2A8-6F55-39C5-7221-E10BDEDC22BF}"/>
              </a:ext>
            </a:extLst>
          </p:cNvPr>
          <p:cNvGrpSpPr/>
          <p:nvPr/>
        </p:nvGrpSpPr>
        <p:grpSpPr>
          <a:xfrm>
            <a:off x="4195352" y="1960741"/>
            <a:ext cx="1030801" cy="2096931"/>
            <a:chOff x="4304383" y="1901875"/>
            <a:chExt cx="1030801" cy="209693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A2AAC7A-6302-6409-2588-C9A56C709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4524858" y="2113220"/>
              <a:ext cx="589854" cy="586799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9D96F20-0966-44D8-3B04-EB7C1276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4304383" y="3183473"/>
              <a:ext cx="1030801" cy="586799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6E70BB0-745C-2151-A7AD-D91CB6C7E17B}"/>
                </a:ext>
              </a:extLst>
            </p:cNvPr>
            <p:cNvCxnSpPr>
              <a:cxnSpLocks/>
            </p:cNvCxnSpPr>
            <p:nvPr/>
          </p:nvCxnSpPr>
          <p:spPr>
            <a:xfrm>
              <a:off x="4824987" y="1901875"/>
              <a:ext cx="0" cy="2096931"/>
            </a:xfrm>
            <a:prstGeom prst="line">
              <a:avLst/>
            </a:prstGeom>
            <a:ln>
              <a:solidFill>
                <a:srgbClr val="3399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C36FFFF-9CE5-8D0A-D62F-D55BF5D5F189}"/>
                </a:ext>
              </a:extLst>
            </p:cNvPr>
            <p:cNvCxnSpPr>
              <a:cxnSpLocks/>
            </p:cNvCxnSpPr>
            <p:nvPr/>
          </p:nvCxnSpPr>
          <p:spPr>
            <a:xfrm>
              <a:off x="4524858" y="2414349"/>
              <a:ext cx="3060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80085A-2F69-9AA2-2E14-198529A60F8E}"/>
                </a:ext>
              </a:extLst>
            </p:cNvPr>
            <p:cNvCxnSpPr>
              <a:cxnSpLocks/>
            </p:cNvCxnSpPr>
            <p:nvPr/>
          </p:nvCxnSpPr>
          <p:spPr>
            <a:xfrm>
              <a:off x="4304383" y="3476767"/>
              <a:ext cx="515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CE788D8-6091-679A-EE8F-6F16063AAD4D}"/>
                </a:ext>
              </a:extLst>
            </p:cNvPr>
            <p:cNvCxnSpPr>
              <a:cxnSpLocks/>
            </p:cNvCxnSpPr>
            <p:nvPr/>
          </p:nvCxnSpPr>
          <p:spPr>
            <a:xfrm>
              <a:off x="4304383" y="2416435"/>
              <a:ext cx="22047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F00C07-44C4-E79F-87A4-D24DA40F409F}"/>
                </a:ext>
              </a:extLst>
            </p:cNvPr>
            <p:cNvSpPr txBox="1"/>
            <p:nvPr/>
          </p:nvSpPr>
          <p:spPr>
            <a:xfrm>
              <a:off x="4502746" y="2087932"/>
              <a:ext cx="378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i="1" dirty="0">
                  <a:latin typeface="Lucida Bright" panose="02040602050505020304" pitchFamily="18" charset="77"/>
                </a:rPr>
                <a:t>R</a:t>
              </a:r>
              <a:r>
                <a:rPr lang="en-GB" sz="1400" i="1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F5B93E-B960-B3AD-2A96-4B203B96FF77}"/>
                </a:ext>
              </a:extLst>
            </p:cNvPr>
            <p:cNvSpPr txBox="1"/>
            <p:nvPr/>
          </p:nvSpPr>
          <p:spPr>
            <a:xfrm>
              <a:off x="4394297" y="315568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i="1" dirty="0">
                  <a:latin typeface="Lucida Bright" panose="02040602050505020304" pitchFamily="18" charset="77"/>
                </a:rPr>
                <a:t>R</a:t>
              </a:r>
              <a:r>
                <a:rPr lang="en-GB" sz="1400" i="1" baseline="-25000" dirty="0">
                  <a:latin typeface="Lucida Bright" panose="02040602050505020304" pitchFamily="18" charset="77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726699"/>
      </p:ext>
    </p:extLst>
  </p:cSld>
  <p:clrMapOvr>
    <a:masterClrMapping/>
  </p:clrMapOvr>
</p:sld>
</file>

<file path=ppt/theme/theme1.xml><?xml version="1.0" encoding="utf-8"?>
<a:theme xmlns:a="http://schemas.openxmlformats.org/drawingml/2006/main" name="CRI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3399FF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>
            <a:latin typeface="Lucida Bright" panose="02040602050505020304" pitchFamily="18" charset="7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CRIS Theme.thmx</Template>
  <TotalTime>62189</TotalTime>
  <Words>3103</Words>
  <Application>Microsoft Macintosh PowerPoint</Application>
  <PresentationFormat>On-screen Show (4:3)</PresentationFormat>
  <Paragraphs>780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Cambria Math</vt:lpstr>
      <vt:lpstr>Candara</vt:lpstr>
      <vt:lpstr>Lucida Bright</vt:lpstr>
      <vt:lpstr>SBL BibLit</vt:lpstr>
      <vt:lpstr>CRIS Theme</vt:lpstr>
      <vt:lpstr>Equation</vt:lpstr>
      <vt:lpstr>Studying nuclear structure with  laser spectroscopy</vt:lpstr>
      <vt:lpstr>Overview</vt:lpstr>
      <vt:lpstr>Nuclear landscape</vt:lpstr>
      <vt:lpstr>Laser spectroscopy</vt:lpstr>
      <vt:lpstr>Resonance ionization spectroscopy</vt:lpstr>
      <vt:lpstr>The hyperfine spectra</vt:lpstr>
      <vt:lpstr>Magnetic moment μI</vt:lpstr>
      <vt:lpstr>Quadrupole moment Qs</vt:lpstr>
      <vt:lpstr>Change in charge radii δ⟨r^2 ⟩^AA′</vt:lpstr>
      <vt:lpstr>Charge radius: A sensitive probe</vt:lpstr>
      <vt:lpstr>Production of exotic nuclei</vt:lpstr>
      <vt:lpstr>Laser spectroscopy at ISOLDE</vt:lpstr>
      <vt:lpstr>Recent studies at ISOLDE</vt:lpstr>
      <vt:lpstr>Recent studies at ISOLDE</vt:lpstr>
      <vt:lpstr>Recent studies at ISOLDE</vt:lpstr>
      <vt:lpstr>ESPEN: Examining the Shape of Proton-Emitting Nuclei</vt:lpstr>
      <vt:lpstr>Towards studying proton-emitting nuclei</vt:lpstr>
      <vt:lpstr>Collinear Resonance Ionization Spectroscopy (CRIS)</vt:lpstr>
      <vt:lpstr>Perpendicularly-Illuminated Laser Ion Source and Trap (PI-LIST)</vt:lpstr>
      <vt:lpstr>Resolution in laser spectroscopy</vt:lpstr>
      <vt:lpstr>Resolution in laser spectroscopy</vt:lpstr>
      <vt:lpstr>Laser-assisted decay spectroscopy</vt:lpstr>
      <vt:lpstr>Exciting plans in the coming months</vt:lpstr>
      <vt:lpstr>Summary</vt:lpstr>
      <vt:lpstr>Thank you</vt:lpstr>
      <vt:lpstr>PowerPoint Presentation</vt:lpstr>
      <vt:lpstr>Properties of proton emitters</vt:lpstr>
      <vt:lpstr>Part 1: Proton-unbound Sb, I and Cs</vt:lpstr>
      <vt:lpstr>Part 1: Proton-unbound Sb, I and Cs</vt:lpstr>
      <vt:lpstr>Part 2: Proton-unbound Lu and Ho</vt:lpstr>
      <vt:lpstr>Part 3: Proton emitters 151Lu and 147Tm</vt:lpstr>
      <vt:lpstr>State-of-the-art nuclear theories</vt:lpstr>
      <vt:lpstr>105Sb – Proton emitter?</vt:lpstr>
      <vt:lpstr>105Sb – Charge radii</vt:lpstr>
      <vt:lpstr>Resolution with PI-LIST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Collinear resonance ionization spectroscopy of francium</dc:title>
  <dc:creator>Kara Lynch</dc:creator>
  <cp:lastModifiedBy>Kara Lynch</cp:lastModifiedBy>
  <cp:revision>672</cp:revision>
  <dcterms:created xsi:type="dcterms:W3CDTF">2015-07-27T08:08:55Z</dcterms:created>
  <dcterms:modified xsi:type="dcterms:W3CDTF">2024-07-22T12:02:54Z</dcterms:modified>
</cp:coreProperties>
</file>