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0" name="Title Text"/>
          <p:cNvSpPr txBox="1">
            <a:spLocks noGrp="1"/>
          </p:cNvSpPr>
          <p:nvPr>
            <p:ph type="title"/>
          </p:nvPr>
        </p:nvSpPr>
        <p:spPr>
          <a:xfrm>
            <a:off x="949381" y="303736"/>
            <a:ext cx="16680657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5800" b="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1671" y="3268265"/>
            <a:ext cx="7143751" cy="92332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369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5800" b="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1671" y="3268265"/>
            <a:ext cx="7143751" cy="92332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369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5800" b="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3851671" y="3268265"/>
            <a:ext cx="16680658" cy="92332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369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0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3962400" y="184149"/>
            <a:ext cx="16459200" cy="3016251"/>
          </a:xfrm>
          <a:prstGeom prst="rect">
            <a:avLst/>
          </a:prstGeom>
        </p:spPr>
        <p:txBody>
          <a:bodyPr lIns="101600" tIns="101600" rIns="101600" bIns="101600" anchor="ctr">
            <a:noAutofit/>
          </a:bodyPr>
          <a:lstStyle>
            <a:lvl1pPr marL="81279" marR="81279" algn="ctr" defTabSz="1828800">
              <a:lnSpc>
                <a:spcPct val="100000"/>
              </a:lnSpc>
              <a:defRPr sz="8800" b="0" spc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>
            <a:noAutofit/>
          </a:bodyPr>
          <a:lstStyle>
            <a:lvl1pPr marL="726440" marR="81279" indent="-685800" defTabSz="1828800">
              <a:lnSpc>
                <a:spcPct val="100000"/>
              </a:lnSpc>
              <a:spcBef>
                <a:spcPts val="1400"/>
              </a:spcBef>
              <a:buSzPct val="100000"/>
              <a:defRPr sz="6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1069339" marR="81279" indent="-571499" defTabSz="1828800">
              <a:lnSpc>
                <a:spcPct val="100000"/>
              </a:lnSpc>
              <a:spcBef>
                <a:spcPts val="1200"/>
              </a:spcBef>
              <a:buSzPct val="100000"/>
              <a:buChar char="–"/>
              <a:defRPr sz="56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412239" marR="81279" indent="-457200" defTabSz="1828800">
              <a:lnSpc>
                <a:spcPct val="100000"/>
              </a:lnSpc>
              <a:spcBef>
                <a:spcPts val="1100"/>
              </a:spcBef>
              <a:buSzPct val="100000"/>
              <a:defRPr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8694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–"/>
              <a:defRPr sz="4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326639" marR="81279" indent="-457200" defTabSz="1828800">
              <a:lnSpc>
                <a:spcPct val="100000"/>
              </a:lnSpc>
              <a:spcBef>
                <a:spcPts val="900"/>
              </a:spcBef>
              <a:buSzPct val="100000"/>
              <a:buChar char="»"/>
              <a:defRPr sz="40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82282" y="12490450"/>
            <a:ext cx="611436" cy="597967"/>
          </a:xfrm>
          <a:prstGeom prst="rect">
            <a:avLst/>
          </a:prstGeom>
        </p:spPr>
        <p:txBody>
          <a:bodyPr lIns="101600" tIns="101600" rIns="101600" bIns="101600" anchor="t"/>
          <a:lstStyle>
            <a:lvl1pPr defTabSz="1168400"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ine"/>
          <p:cNvSpPr/>
          <p:nvPr/>
        </p:nvSpPr>
        <p:spPr>
          <a:xfrm>
            <a:off x="3958828" y="2768203"/>
            <a:ext cx="1646634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5800" b="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9146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125"/>
          <p:cNvSpPr/>
          <p:nvPr/>
        </p:nvSpPr>
        <p:spPr>
          <a:xfrm>
            <a:off x="3958828" y="2768204"/>
            <a:ext cx="16466344" cy="17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64292" tIns="64292" rIns="64292" bIns="64292"/>
          <a:lstStyle/>
          <a:p>
            <a:pPr defTabSz="821531">
              <a:defRPr sz="5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07" name="Title Text"/>
          <p:cNvSpPr txBox="1">
            <a:spLocks noGrp="1"/>
          </p:cNvSpPr>
          <p:nvPr>
            <p:ph type="title"/>
          </p:nvPr>
        </p:nvSpPr>
        <p:spPr>
          <a:xfrm>
            <a:off x="3851671" y="464343"/>
            <a:ext cx="16680658" cy="1964532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lnSpc>
                <a:spcPct val="100000"/>
              </a:lnSpc>
              <a:defRPr sz="5800" b="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29148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r" defTabSz="821531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Text"/>
          <p:cNvSpPr txBox="1">
            <a:spLocks noGrp="1"/>
          </p:cNvSpPr>
          <p:nvPr>
            <p:ph type="title"/>
          </p:nvPr>
        </p:nvSpPr>
        <p:spPr>
          <a:xfrm>
            <a:off x="4826000" y="355600"/>
            <a:ext cx="14732000" cy="3429000"/>
          </a:xfrm>
          <a:prstGeom prst="rect">
            <a:avLst/>
          </a:prstGeom>
        </p:spPr>
        <p:txBody>
          <a:bodyPr lIns="76200" tIns="76200" rIns="76200" bIns="76200" anchor="ctr">
            <a:noAutofit/>
          </a:bodyPr>
          <a:lstStyle>
            <a:lvl1pPr algn="ctr" defTabSz="812800">
              <a:lnSpc>
                <a:spcPct val="100000"/>
              </a:lnSpc>
              <a:defRPr sz="11200" b="0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2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4350" y="13055600"/>
            <a:ext cx="469901" cy="508000"/>
          </a:xfrm>
          <a:prstGeom prst="rect">
            <a:avLst/>
          </a:prstGeom>
        </p:spPr>
        <p:txBody>
          <a:bodyPr lIns="76200" tIns="76200" rIns="76200" bIns="76200"/>
          <a:lstStyle>
            <a:lvl1pPr defTabSz="81280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Line"/>
          <p:cNvSpPr/>
          <p:nvPr/>
        </p:nvSpPr>
        <p:spPr>
          <a:xfrm>
            <a:off x="3958828" y="2768203"/>
            <a:ext cx="6858094" cy="12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2" name="Image"/>
          <p:cNvSpPr>
            <a:spLocks noGrp="1"/>
          </p:cNvSpPr>
          <p:nvPr>
            <p:ph type="pic" sz="half" idx="21"/>
          </p:nvPr>
        </p:nvSpPr>
        <p:spPr>
          <a:xfrm>
            <a:off x="12162141" y="-205383"/>
            <a:ext cx="9358313" cy="139278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33" name="Title Text"/>
          <p:cNvSpPr txBox="1">
            <a:spLocks noGrp="1"/>
          </p:cNvSpPr>
          <p:nvPr>
            <p:ph type="title"/>
          </p:nvPr>
        </p:nvSpPr>
        <p:spPr>
          <a:xfrm>
            <a:off x="3851671" y="464343"/>
            <a:ext cx="7143751" cy="196453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5800" b="0" spc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51671" y="3268265"/>
            <a:ext cx="7143751" cy="923329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369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1pPr>
            <a:lvl2pPr marL="813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2pPr>
            <a:lvl3pPr marL="1258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3pPr>
            <a:lvl4pPr marL="17027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4pPr>
            <a:lvl5pPr marL="2147276" indent="-369276" defTabSz="821531">
              <a:lnSpc>
                <a:spcPct val="100000"/>
              </a:lnSpc>
              <a:spcBef>
                <a:spcPts val="6700"/>
              </a:spcBef>
              <a:buSzPct val="100000"/>
              <a:defRPr sz="3600">
                <a:solidFill>
                  <a:srgbClr val="74747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66232" y="12930187"/>
            <a:ext cx="409779" cy="41587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l" defTabSz="821531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tif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tif"/><Relationship Id="rId5" Type="http://schemas.openxmlformats.org/officeDocument/2006/relationships/image" Target="../media/image50.tif"/><Relationship Id="rId4" Type="http://schemas.openxmlformats.org/officeDocument/2006/relationships/image" Target="../media/image49.t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tif"/><Relationship Id="rId5" Type="http://schemas.openxmlformats.org/officeDocument/2006/relationships/image" Target="../media/image66.tif"/><Relationship Id="rId4" Type="http://schemas.openxmlformats.org/officeDocument/2006/relationships/image" Target="../media/image65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hysics.ox.ac.uk" TargetMode="Externa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earching for Quantum Spin Liquids and Ices with Muons"/>
          <p:cNvSpPr txBox="1">
            <a:spLocks noGrp="1"/>
          </p:cNvSpPr>
          <p:nvPr>
            <p:ph type="title"/>
          </p:nvPr>
        </p:nvSpPr>
        <p:spPr>
          <a:xfrm>
            <a:off x="725115" y="918218"/>
            <a:ext cx="9779001" cy="5882274"/>
          </a:xfrm>
          <a:prstGeom prst="rect">
            <a:avLst/>
          </a:prstGeom>
        </p:spPr>
        <p:txBody>
          <a:bodyPr anchor="t"/>
          <a:lstStyle/>
          <a:p>
            <a:pPr lvl="1"/>
            <a:r>
              <a:t>Searching for Quantum Spin Liquids and Ices with Muons</a:t>
            </a:r>
          </a:p>
        </p:txBody>
      </p:sp>
      <p:sp>
        <p:nvSpPr>
          <p:cNvPr id="245" name="Graeme Luke…"/>
          <p:cNvSpPr txBox="1">
            <a:spLocks noGrp="1"/>
          </p:cNvSpPr>
          <p:nvPr>
            <p:ph type="body" sz="quarter" idx="1"/>
          </p:nvPr>
        </p:nvSpPr>
        <p:spPr>
          <a:xfrm>
            <a:off x="1206500" y="7060576"/>
            <a:ext cx="10115745" cy="5385424"/>
          </a:xfrm>
          <a:prstGeom prst="rect">
            <a:avLst/>
          </a:prstGeom>
        </p:spPr>
        <p:txBody>
          <a:bodyPr/>
          <a:lstStyle/>
          <a:p>
            <a:r>
              <a:t>Graeme Luke</a:t>
            </a:r>
          </a:p>
          <a:p>
            <a:r>
              <a:t>Dept. of Physics &amp; Astronomy</a:t>
            </a:r>
          </a:p>
          <a:p>
            <a:r>
              <a:t>McMaster University</a:t>
            </a:r>
          </a:p>
        </p:txBody>
      </p:sp>
      <p:pic>
        <p:nvPicPr>
          <p:cNvPr id="24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65" y="12044415"/>
            <a:ext cx="2463801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093" y="12101565"/>
            <a:ext cx="3530601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4820" y="12648387"/>
            <a:ext cx="1378114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472" y="11886233"/>
            <a:ext cx="2312584" cy="128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30467" y="12676157"/>
            <a:ext cx="3087973" cy="528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struct2.pdf" descr="struct2.pdf"/>
          <p:cNvPicPr>
            <a:picLocks noChangeAspect="1"/>
          </p:cNvPicPr>
          <p:nvPr/>
        </p:nvPicPr>
        <p:blipFill>
          <a:blip r:embed="rId7"/>
          <a:srcRect l="19792" r="26272"/>
          <a:stretch>
            <a:fillRect/>
          </a:stretch>
        </p:blipFill>
        <p:spPr>
          <a:xfrm>
            <a:off x="12447725" y="3874301"/>
            <a:ext cx="5819194" cy="7877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1.png" descr="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31191" y="-380321"/>
            <a:ext cx="12607885" cy="79680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Quantum Materia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Quantum Materials</a:t>
            </a:r>
          </a:p>
        </p:txBody>
      </p:sp>
      <p:sp>
        <p:nvSpPr>
          <p:cNvPr id="31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Materials whose essential properties go beyond semi-classical particl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98500" indent="-698500" defTabSz="825500">
              <a:lnSpc>
                <a:spcPct val="100000"/>
              </a:lnSpc>
              <a:spcBef>
                <a:spcPts val="0"/>
              </a:spcBef>
              <a:defRPr sz="5500" b="1"/>
            </a:pPr>
            <a:r>
              <a:t>Materials whose essential properties go beyond semi-classical particles.</a:t>
            </a:r>
          </a:p>
          <a:p>
            <a:pPr marL="698500" indent="-698500" defTabSz="825500">
              <a:lnSpc>
                <a:spcPct val="100000"/>
              </a:lnSpc>
              <a:spcBef>
                <a:spcPts val="0"/>
              </a:spcBef>
              <a:defRPr sz="5500" b="1"/>
            </a:pPr>
            <a:r>
              <a:t>Collective properties governed by fully quantum behaviour</a:t>
            </a:r>
          </a:p>
          <a:p>
            <a:pPr marL="698500" indent="-698500" defTabSz="825500">
              <a:lnSpc>
                <a:spcPct val="100000"/>
              </a:lnSpc>
              <a:spcBef>
                <a:spcPts val="0"/>
              </a:spcBef>
              <a:defRPr sz="5500" b="1"/>
            </a:pPr>
            <a:r>
              <a:t>Strong electronic correlations, often resulting in some kind of order such as magnetic, superconducting, topological…</a:t>
            </a:r>
          </a:p>
          <a:p>
            <a:pPr marL="698500" indent="-698500" defTabSz="825500">
              <a:lnSpc>
                <a:spcPct val="100000"/>
              </a:lnSpc>
              <a:spcBef>
                <a:spcPts val="0"/>
              </a:spcBef>
              <a:defRPr sz="5500" b="1"/>
            </a:pPr>
            <a:r>
              <a:t>Fundamental degrees of freedom: charge, spin, orbit and lattice become intertwined.</a:t>
            </a:r>
          </a:p>
          <a:p>
            <a:pPr marL="698500" indent="-698500" defTabSz="825500">
              <a:lnSpc>
                <a:spcPct val="100000"/>
              </a:lnSpc>
              <a:spcBef>
                <a:spcPts val="0"/>
              </a:spcBef>
              <a:defRPr sz="5500" b="1"/>
            </a:pPr>
            <a:r>
              <a:t>Emergence of novel excitations/quasiparticles/behaviour.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Quantum Spin Syst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Quantum Spin Systems</a:t>
            </a:r>
          </a:p>
        </p:txBody>
      </p:sp>
      <p:sp>
        <p:nvSpPr>
          <p:cNvPr id="315" name="Role of quantum fluctuations in Quantum spin systems (eg. spin 1/2).…"/>
          <p:cNvSpPr txBox="1">
            <a:spLocks noGrp="1"/>
          </p:cNvSpPr>
          <p:nvPr>
            <p:ph type="body" sz="half" idx="1"/>
          </p:nvPr>
        </p:nvSpPr>
        <p:spPr>
          <a:xfrm>
            <a:off x="903289" y="3107658"/>
            <a:ext cx="10092133" cy="105548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13776" indent="-369276">
              <a:spcBef>
                <a:spcPts val="1100"/>
              </a:spcBef>
            </a:pPr>
            <a:r>
              <a:t>Role of quantum fluctuations in Quantum spin systems (eg. spin 1/2).</a:t>
            </a:r>
          </a:p>
          <a:p>
            <a:pPr marL="1258276" lvl="1">
              <a:spcBef>
                <a:spcPts val="1100"/>
              </a:spcBef>
            </a:pPr>
            <a:r>
              <a:t>Neel state not an eigenstate of Heisenberg Hamiltonian.</a:t>
            </a:r>
          </a:p>
          <a:p>
            <a:pPr marL="1258276" lvl="1">
              <a:spcBef>
                <a:spcPts val="1100"/>
              </a:spcBef>
            </a:pPr>
            <a:r>
              <a:t>increasingly bad for low-d, low spin.</a:t>
            </a:r>
          </a:p>
          <a:p>
            <a:pPr marL="813776" indent="-369276">
              <a:spcBef>
                <a:spcPts val="1100"/>
              </a:spcBef>
            </a:pPr>
            <a:r>
              <a:t>Quantum spin liquid: originally suggested by Anderson for 2-D spin 1/2 -RVB.</a:t>
            </a:r>
          </a:p>
          <a:p>
            <a:pPr marL="813776" indent="-369276">
              <a:spcBef>
                <a:spcPts val="1100"/>
              </a:spcBef>
            </a:pPr>
            <a:r>
              <a:t>Spin liquid, Quantum spin liquid states</a:t>
            </a:r>
          </a:p>
          <a:p>
            <a:pPr marL="813776" indent="-369276">
              <a:spcBef>
                <a:spcPts val="1100"/>
              </a:spcBef>
            </a:pPr>
            <a:r>
              <a:t>Emergent excitations include monopoles, spinons, holons.</a:t>
            </a:r>
          </a:p>
        </p:txBody>
      </p:sp>
      <p:pic>
        <p:nvPicPr>
          <p:cNvPr id="316" name="nature08917-f3.2.png" descr="nature08917-f3.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780" y="3303984"/>
            <a:ext cx="11615110" cy="756918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Balents, Nature 464, 199 (2010)."/>
          <p:cNvSpPr txBox="1"/>
          <p:nvPr/>
        </p:nvSpPr>
        <p:spPr>
          <a:xfrm>
            <a:off x="15688418" y="10941319"/>
            <a:ext cx="5686527" cy="62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defTabSz="821531">
              <a:defRPr sz="3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Balents, Nature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464</a:t>
            </a:r>
            <a:r>
              <a:t>, 199 (2010).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No periodic arrangements of moments which can simultaneously minimize energy.…"/>
          <p:cNvSpPr txBox="1">
            <a:spLocks noGrp="1"/>
          </p:cNvSpPr>
          <p:nvPr>
            <p:ph type="body" sz="half" idx="1"/>
          </p:nvPr>
        </p:nvSpPr>
        <p:spPr>
          <a:xfrm>
            <a:off x="385530" y="2964783"/>
            <a:ext cx="10266569" cy="9876235"/>
          </a:xfrm>
          <a:prstGeom prst="rect">
            <a:avLst/>
          </a:prstGeom>
        </p:spPr>
        <p:txBody>
          <a:bodyPr/>
          <a:lstStyle/>
          <a:p>
            <a:pPr marL="772746" indent="-328246">
              <a:defRPr sz="4000"/>
            </a:pPr>
            <a:r>
              <a:t>No periodic arrangements of moments which can simultaneously minimize energy.</a:t>
            </a:r>
          </a:p>
          <a:p>
            <a:pPr marL="772746" indent="-328246">
              <a:defRPr sz="4000"/>
            </a:pPr>
            <a:r>
              <a:t>Can have large number of classically degenerate ground states.</a:t>
            </a:r>
          </a:p>
          <a:p>
            <a:pPr marL="772746" indent="-328246">
              <a:defRPr sz="4000"/>
            </a:pPr>
            <a:r>
              <a:t>Leads to competing low temperature phases and enhanced quantum mechanical spin dynamics.</a:t>
            </a:r>
          </a:p>
          <a:p>
            <a:pPr marL="772746" indent="-328246">
              <a:defRPr sz="4000"/>
            </a:pPr>
            <a:r>
              <a:t>Possible emergent phenomena, quasiparticles.</a:t>
            </a:r>
          </a:p>
        </p:txBody>
      </p:sp>
      <p:pic>
        <p:nvPicPr>
          <p:cNvPr id="320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628" y="3026074"/>
            <a:ext cx="12409928" cy="8239169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Geometrical Frustration"/>
          <p:cNvSpPr txBox="1"/>
          <p:nvPr/>
        </p:nvSpPr>
        <p:spPr>
          <a:xfrm>
            <a:off x="1074536" y="1054564"/>
            <a:ext cx="851451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algn="l" defTabSz="821531">
              <a:defRPr sz="5800" b="1">
                <a:solidFill>
                  <a:srgbClr val="000000"/>
                </a:solidFill>
              </a:defRPr>
            </a:lvl1pPr>
          </a:lstStyle>
          <a:p>
            <a:r>
              <a:t>Geometrical Frustration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Lattices Promoting Geometrical Frustration"/>
          <p:cNvSpPr txBox="1"/>
          <p:nvPr/>
        </p:nvSpPr>
        <p:spPr>
          <a:xfrm>
            <a:off x="1609966" y="770205"/>
            <a:ext cx="15360448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sz="5800" b="1">
                <a:solidFill>
                  <a:srgbClr val="000000"/>
                </a:solidFill>
              </a:defRPr>
            </a:lvl1pPr>
          </a:lstStyle>
          <a:p>
            <a:r>
              <a:t>Lattices Promoting Geometrical Frustration</a:t>
            </a:r>
          </a:p>
        </p:txBody>
      </p:sp>
      <p:pic>
        <p:nvPicPr>
          <p:cNvPr id="324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841" y="2553062"/>
            <a:ext cx="9169654" cy="3380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01" y="7448332"/>
            <a:ext cx="7874001" cy="576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Yb2Be2GeO7 lattice.png" descr="Yb2Be2GeO7 latti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7389" y="7448332"/>
            <a:ext cx="12559487" cy="576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0897" y="2176447"/>
            <a:ext cx="8024701" cy="4860277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Pyrochlore"/>
          <p:cNvSpPr txBox="1"/>
          <p:nvPr/>
        </p:nvSpPr>
        <p:spPr>
          <a:xfrm>
            <a:off x="2815812" y="5849695"/>
            <a:ext cx="157063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92022"/>
                </a:solidFill>
              </a:defRPr>
            </a:lvl1pPr>
          </a:lstStyle>
          <a:p>
            <a:r>
              <a:t>Pyrochlore</a:t>
            </a:r>
          </a:p>
        </p:txBody>
      </p:sp>
      <p:sp>
        <p:nvSpPr>
          <p:cNvPr id="329" name="Stacked Triangular"/>
          <p:cNvSpPr txBox="1"/>
          <p:nvPr/>
        </p:nvSpPr>
        <p:spPr>
          <a:xfrm>
            <a:off x="20310042" y="4831381"/>
            <a:ext cx="264901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92022"/>
                </a:solidFill>
              </a:defRPr>
            </a:lvl1pPr>
          </a:lstStyle>
          <a:p>
            <a:r>
              <a:t>Stacked Triangular</a:t>
            </a:r>
          </a:p>
        </p:txBody>
      </p:sp>
      <p:sp>
        <p:nvSpPr>
          <p:cNvPr id="330" name="Kagome"/>
          <p:cNvSpPr txBox="1"/>
          <p:nvPr/>
        </p:nvSpPr>
        <p:spPr>
          <a:xfrm>
            <a:off x="4023371" y="12940866"/>
            <a:ext cx="125486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92022"/>
                </a:solidFill>
              </a:defRPr>
            </a:lvl1pPr>
          </a:lstStyle>
          <a:p>
            <a:r>
              <a:t>Kagome</a:t>
            </a:r>
          </a:p>
        </p:txBody>
      </p:sp>
      <p:sp>
        <p:nvSpPr>
          <p:cNvPr id="331" name="Shastry-Sutherland  J1-J2"/>
          <p:cNvSpPr txBox="1"/>
          <p:nvPr/>
        </p:nvSpPr>
        <p:spPr>
          <a:xfrm>
            <a:off x="14514584" y="12940866"/>
            <a:ext cx="3575406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92022"/>
                </a:solidFill>
              </a:defRPr>
            </a:pPr>
            <a:r>
              <a:t>Shastry-Sutherland  J</a:t>
            </a:r>
            <a:r>
              <a:rPr baseline="-5999"/>
              <a:t>1</a:t>
            </a:r>
            <a:r>
              <a:t>-J</a:t>
            </a:r>
            <a:r>
              <a:rPr baseline="-5999"/>
              <a:t>2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arwin.png" descr="garwin.png"/>
          <p:cNvPicPr>
            <a:picLocks/>
          </p:cNvPicPr>
          <p:nvPr/>
        </p:nvPicPr>
        <p:blipFill>
          <a:blip r:embed="rId2"/>
          <a:srcRect l="5879" t="7608" r="7409" b="7608"/>
          <a:stretch>
            <a:fillRect/>
          </a:stretch>
        </p:blipFill>
        <p:spPr>
          <a:xfrm>
            <a:off x="3841750" y="457200"/>
            <a:ext cx="10029825" cy="13258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friedman_telegdi.png" descr="friedman_telegdi.png"/>
          <p:cNvPicPr>
            <a:picLocks/>
          </p:cNvPicPr>
          <p:nvPr/>
        </p:nvPicPr>
        <p:blipFill>
          <a:blip r:embed="rId3"/>
          <a:srcRect l="49656" t="6097" r="7485" b="6097"/>
          <a:stretch>
            <a:fillRect/>
          </a:stretch>
        </p:blipFill>
        <p:spPr>
          <a:xfrm>
            <a:off x="14478000" y="0"/>
            <a:ext cx="5118100" cy="1417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ion → Muon → e+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Pion → Muon → e</a:t>
            </a:r>
            <a:r>
              <a:rPr baseline="31999"/>
              <a:t>+</a:t>
            </a:r>
          </a:p>
        </p:txBody>
      </p:sp>
      <p:pic>
        <p:nvPicPr>
          <p:cNvPr id="337" name="Pion-Muon-Production.tiff" descr="Pion-Muon-Production.tif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257517" y="3692106"/>
            <a:ext cx="8592222" cy="5949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decay_prev.tiff" descr="decay_prev.tif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137" y="7808550"/>
            <a:ext cx="5454232" cy="5330949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π+μ++νμ   (26ns)"/>
          <p:cNvSpPr txBox="1"/>
          <p:nvPr/>
        </p:nvSpPr>
        <p:spPr>
          <a:xfrm>
            <a:off x="4478192" y="10784107"/>
            <a:ext cx="4541165" cy="925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R="81279" algn="l" defTabSz="1828800">
              <a:spcBef>
                <a:spcPts val="2400"/>
              </a:spcBef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4600">
                <a:latin typeface="Symbol"/>
                <a:ea typeface="Symbol"/>
                <a:cs typeface="Symbol"/>
                <a:sym typeface="Symbol"/>
              </a:rPr>
              <a:t>p</a:t>
            </a:r>
            <a:r>
              <a:rPr sz="4600" baseline="30956">
                <a:latin typeface="Symbol"/>
                <a:ea typeface="Symbol"/>
                <a:cs typeface="Symbol"/>
                <a:sym typeface="Symbol"/>
              </a:rPr>
              <a:t>+</a:t>
            </a:r>
            <a:r>
              <a:rPr sz="4600">
                <a:latin typeface="Wingdings 3"/>
                <a:ea typeface="Wingdings 3"/>
                <a:cs typeface="Wingdings 3"/>
                <a:sym typeface="Wingdings 3"/>
              </a:rPr>
              <a:t></a:t>
            </a:r>
            <a:r>
              <a:rPr sz="4600"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sz="4600" baseline="30956">
                <a:latin typeface="Symbol"/>
                <a:ea typeface="Symbol"/>
                <a:cs typeface="Symbol"/>
                <a:sym typeface="Symbol"/>
              </a:rPr>
              <a:t>+</a:t>
            </a:r>
            <a:r>
              <a:rPr sz="4600">
                <a:latin typeface="Symbol"/>
                <a:ea typeface="Symbol"/>
                <a:cs typeface="Symbol"/>
                <a:sym typeface="Symbol"/>
              </a:rPr>
              <a:t>+n</a:t>
            </a:r>
            <a:r>
              <a:rPr sz="4600" baseline="-15913"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sz="4600">
                <a:latin typeface="Symbol"/>
                <a:ea typeface="Symbol"/>
                <a:cs typeface="Symbol"/>
                <a:sym typeface="Symbol"/>
              </a:rPr>
              <a:t>   (</a:t>
            </a:r>
            <a:r>
              <a:rPr sz="4600">
                <a:latin typeface="Times New Roman"/>
                <a:ea typeface="Times New Roman"/>
                <a:cs typeface="Times New Roman"/>
                <a:sym typeface="Times New Roman"/>
              </a:rPr>
              <a:t>26ns)</a:t>
            </a:r>
          </a:p>
        </p:txBody>
      </p:sp>
      <p:sp>
        <p:nvSpPr>
          <p:cNvPr id="340" name="μ+e++νe+νμ  (2.2μs)"/>
          <p:cNvSpPr txBox="1"/>
          <p:nvPr/>
        </p:nvSpPr>
        <p:spPr>
          <a:xfrm>
            <a:off x="14752243" y="5918253"/>
            <a:ext cx="5248404" cy="925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R="81279" algn="l" defTabSz="1828800">
              <a:spcBef>
                <a:spcPts val="2400"/>
              </a:spcBef>
              <a:defRPr sz="3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4600"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sz="4600" baseline="30956">
                <a:latin typeface="Symbol"/>
                <a:ea typeface="Symbol"/>
                <a:cs typeface="Symbol"/>
                <a:sym typeface="Symbol"/>
              </a:rPr>
              <a:t>+</a:t>
            </a:r>
            <a:r>
              <a:rPr sz="4600">
                <a:latin typeface="Wingdings 3"/>
                <a:ea typeface="Wingdings 3"/>
                <a:cs typeface="Wingdings 3"/>
                <a:sym typeface="Wingdings 3"/>
              </a:rPr>
              <a:t></a:t>
            </a:r>
            <a:r>
              <a:rPr sz="4600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sz="4600" baseline="30956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460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4600"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sz="4600" baseline="-15913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sz="460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4600">
                <a:latin typeface="Symbol"/>
                <a:ea typeface="Symbol"/>
                <a:cs typeface="Symbol"/>
                <a:sym typeface="Symbol"/>
              </a:rPr>
              <a:t>n</a:t>
            </a:r>
            <a:r>
              <a:rPr sz="4600" baseline="-15913">
                <a:latin typeface="Symbol"/>
                <a:ea typeface="Symbol"/>
                <a:cs typeface="Symbol"/>
                <a:sym typeface="Symbol"/>
              </a:rPr>
              <a:t>m  </a:t>
            </a:r>
            <a:r>
              <a:rPr sz="4600">
                <a:latin typeface="Times New Roman"/>
                <a:ea typeface="Times New Roman"/>
                <a:cs typeface="Times New Roman"/>
                <a:sym typeface="Times New Roman"/>
              </a:rPr>
              <a:t>(2.2</a:t>
            </a:r>
            <a:r>
              <a:rPr sz="4600">
                <a:latin typeface="Symbol"/>
                <a:ea typeface="Symbol"/>
                <a:cs typeface="Symbol"/>
                <a:sym typeface="Symbol"/>
              </a:rPr>
              <a:t>m</a:t>
            </a:r>
            <a:r>
              <a:rPr sz="4600">
                <a:latin typeface="Times New Roman"/>
                <a:ea typeface="Times New Roman"/>
                <a:cs typeface="Times New Roman"/>
                <a:sym typeface="Times New Roman"/>
              </a:rPr>
              <a:t>s)</a:t>
            </a:r>
          </a:p>
        </p:txBody>
      </p:sp>
      <p:sp>
        <p:nvSpPr>
          <p:cNvPr id="341" name="&lt;a&gt; = 1/3"/>
          <p:cNvSpPr txBox="1"/>
          <p:nvPr/>
        </p:nvSpPr>
        <p:spPr>
          <a:xfrm>
            <a:off x="14961835" y="7087499"/>
            <a:ext cx="2441886" cy="791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marR="81279" algn="l" defTabSz="1828800">
              <a:spcBef>
                <a:spcPts val="2700"/>
              </a:spcBef>
              <a:def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&lt;a&gt; = 1/3</a:t>
            </a:r>
          </a:p>
        </p:txBody>
      </p:sp>
      <p:pic>
        <p:nvPicPr>
          <p:cNvPr id="342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418645" y="6014459"/>
            <a:ext cx="530087" cy="101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musr-4.mov" descr="musr-4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3551" y="2925184"/>
            <a:ext cx="12112105" cy="10174168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μSR Technique"/>
          <p:cNvSpPr txBox="1">
            <a:spLocks noGrp="1"/>
          </p:cNvSpPr>
          <p:nvPr>
            <p:ph type="title"/>
          </p:nvPr>
        </p:nvSpPr>
        <p:spPr>
          <a:xfrm>
            <a:off x="4833937" y="285750"/>
            <a:ext cx="14716126" cy="1660922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μSR Technique</a:t>
            </a:r>
          </a:p>
        </p:txBody>
      </p:sp>
      <p:pic>
        <p:nvPicPr>
          <p:cNvPr id="347" name="droppedImage.pdf" descr="dropped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3140" y="2375296"/>
            <a:ext cx="5411392" cy="839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droppedImage.pdf" descr="droppedIma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2687" y="3536156"/>
            <a:ext cx="3036095" cy="714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9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4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RIUM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TRIUMF</a:t>
            </a:r>
          </a:p>
        </p:txBody>
      </p:sp>
      <p:pic>
        <p:nvPicPr>
          <p:cNvPr id="351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171" y="2797717"/>
            <a:ext cx="11483579" cy="109156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G_0977.jpeg" descr="IMG_097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158" y="806621"/>
            <a:ext cx="16712232" cy="125341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eo.png" descr="ge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116" y="4339828"/>
            <a:ext cx="7485651" cy="7447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rawspect.png" descr="rawspec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7046" y="3518097"/>
            <a:ext cx="8090297" cy="6090247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τμ=2.2μs"/>
          <p:cNvSpPr txBox="1"/>
          <p:nvPr/>
        </p:nvSpPr>
        <p:spPr>
          <a:xfrm>
            <a:off x="12930683" y="11658599"/>
            <a:ext cx="260836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defTabSz="821531">
              <a:defRPr sz="5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τ</a:t>
            </a:r>
            <a:r>
              <a:rPr baseline="-5999"/>
              <a:t>μ</a:t>
            </a:r>
            <a:r>
              <a:t>=2.2μs</a:t>
            </a:r>
          </a:p>
        </p:txBody>
      </p:sp>
      <p:sp>
        <p:nvSpPr>
          <p:cNvPr id="358" name="Line"/>
          <p:cNvSpPr/>
          <p:nvPr/>
        </p:nvSpPr>
        <p:spPr>
          <a:xfrm flipH="1">
            <a:off x="14763750" y="7750968"/>
            <a:ext cx="767954" cy="3536157"/>
          </a:xfrm>
          <a:prstGeom prst="line">
            <a:avLst/>
          </a:prstGeom>
          <a:ln w="25400">
            <a:solidFill>
              <a:srgbClr val="11053B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9" name="Experimental Geometry"/>
          <p:cNvSpPr txBox="1">
            <a:spLocks noGrp="1"/>
          </p:cNvSpPr>
          <p:nvPr>
            <p:ph type="title"/>
          </p:nvPr>
        </p:nvSpPr>
        <p:spPr>
          <a:xfrm>
            <a:off x="3708796" y="464343"/>
            <a:ext cx="16680658" cy="1964532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Experimental Geometry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ductionist Approa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Reductionist Approach</a:t>
            </a:r>
          </a:p>
        </p:txBody>
      </p:sp>
      <p:sp>
        <p:nvSpPr>
          <p:cNvPr id="255" name="Standard model of particle physics a very successful description of particles and interactions in a reductionist view.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813776" indent="-369276"/>
            <a:r>
              <a:t>Standard model of particle physics a very successful description of particles and interactions in a </a:t>
            </a:r>
            <a:r>
              <a:rPr>
                <a:solidFill>
                  <a:srgbClr val="942192"/>
                </a:solidFill>
              </a:rPr>
              <a:t>reductionist</a:t>
            </a:r>
            <a:r>
              <a:t> view.</a:t>
            </a:r>
          </a:p>
          <a:p>
            <a:pPr marL="813776" indent="-369276"/>
            <a:r>
              <a:t>Periodic table of elements.</a:t>
            </a:r>
          </a:p>
        </p:txBody>
      </p:sp>
      <p:pic>
        <p:nvPicPr>
          <p:cNvPr id="256" name="standard-model-of-fundamental-particles-and-interactions_502915e8cc628.jpg" descr="standard-model-of-fundamental-particles-and-interactions_502915e8cc6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7593" y="173012"/>
            <a:ext cx="9858376" cy="747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eriodic-Table-of-Elements-10pfkm6.png" descr="Periodic-Table-of-Elements-10pfkm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9031" y="8030909"/>
            <a:ext cx="9786938" cy="5506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c-atom_e1.gif" descr="c-atom_e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609" y="8405812"/>
            <a:ext cx="5000626" cy="41671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rcare_prev.png" descr="srcare_pre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399" y="4858293"/>
            <a:ext cx="8412577" cy="7303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cav3o7_data_prev.png" descr="cav3o7_data_pr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98" y="671479"/>
            <a:ext cx="8608171" cy="6525850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Zero Field ZF-μSR"/>
          <p:cNvSpPr txBox="1"/>
          <p:nvPr/>
        </p:nvSpPr>
        <p:spPr>
          <a:xfrm>
            <a:off x="12628672" y="762396"/>
            <a:ext cx="653895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algn="l" defTabSz="821531">
              <a:defRPr sz="5800" b="1">
                <a:solidFill>
                  <a:srgbClr val="000000"/>
                </a:solidFill>
              </a:defRPr>
            </a:lvl1pPr>
          </a:lstStyle>
          <a:p>
            <a:r>
              <a:t>Zero Field ZF-μSR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4" name="Ordered state, ν∝ Moment ∝…"/>
              <p:cNvSpPr txBox="1"/>
              <p:nvPr/>
            </p:nvSpPr>
            <p:spPr>
              <a:xfrm>
                <a:off x="12567046" y="2053828"/>
                <a:ext cx="7393783" cy="20606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71437" tIns="71437" rIns="71437" bIns="71437">
                <a:spAutoFit/>
              </a:bodyPr>
              <a:lstStyle/>
              <a:p>
                <a:pPr marL="369276" indent="-369276" algn="l" defTabSz="821531">
                  <a:buSzPct val="100000"/>
                  <a:buChar char="•"/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t>Ordered state, ν∝ Moment ∝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sz="43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sz="4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4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sz="43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rad>
                  </m:oMath>
                </a14:m>
                <a:endParaRPr/>
              </a:p>
              <a:p>
                <a:pPr marL="369276" indent="-369276" algn="l" defTabSz="821531">
                  <a:buSzPct val="100000"/>
                  <a:buChar char="•"/>
                  <a:defRPr sz="3600">
                    <a:solidFill>
                      <a:srgbClr val="000000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r>
                  <a:t>Random frozen spins give characteristic relaxation.</a:t>
                </a:r>
              </a:p>
            </p:txBody>
          </p:sp>
        </mc:Choice>
        <mc:Fallback>
          <p:sp>
            <p:nvSpPr>
              <p:cNvPr id="364" name="Ordered state, ν∝ Moment ∝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7046" y="2053828"/>
                <a:ext cx="7393783" cy="2060697"/>
              </a:xfrm>
              <a:prstGeom prst="rect">
                <a:avLst/>
              </a:prstGeom>
              <a:blipFill>
                <a:blip r:embed="rId4"/>
                <a:stretch>
                  <a:fillRect l="-2744" b="-920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5" name="Line"/>
          <p:cNvSpPr/>
          <p:nvPr/>
        </p:nvSpPr>
        <p:spPr>
          <a:xfrm flipV="1">
            <a:off x="10352484" y="2393156"/>
            <a:ext cx="2053829" cy="285751"/>
          </a:xfrm>
          <a:prstGeom prst="line">
            <a:avLst/>
          </a:prstGeom>
          <a:ln w="25400">
            <a:solidFill>
              <a:srgbClr val="561029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6" name="Line"/>
          <p:cNvSpPr/>
          <p:nvPr/>
        </p:nvSpPr>
        <p:spPr>
          <a:xfrm flipH="1" flipV="1">
            <a:off x="14067234" y="4143375"/>
            <a:ext cx="714377" cy="4875610"/>
          </a:xfrm>
          <a:prstGeom prst="line">
            <a:avLst/>
          </a:prstGeom>
          <a:ln w="25400">
            <a:solidFill>
              <a:srgbClr val="3C081B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67" name="cav3o7_frq.png" descr="cav3o7_frq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218" y="7370983"/>
            <a:ext cx="7197330" cy="6077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pin Fluctuations - Dynamics"/>
          <p:cNvSpPr txBox="1"/>
          <p:nvPr/>
        </p:nvSpPr>
        <p:spPr>
          <a:xfrm>
            <a:off x="427572" y="417430"/>
            <a:ext cx="10383979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sz="5800" b="1">
                <a:solidFill>
                  <a:srgbClr val="000000"/>
                </a:solidFill>
              </a:defRPr>
            </a:lvl1pPr>
          </a:lstStyle>
          <a:p>
            <a:r>
              <a:t>Spin Fluctuations - Dynamics</a:t>
            </a:r>
          </a:p>
        </p:txBody>
      </p:sp>
      <p:pic>
        <p:nvPicPr>
          <p:cNvPr id="370" name="sca.png" descr="sca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47114" y="1938384"/>
            <a:ext cx="7780964" cy="96574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kdgzf_prev.tiff" descr="kdgzf_prev.tif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450157" y="1672551"/>
            <a:ext cx="7780964" cy="5822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kdlzf_prev.tiff" descr="kdlzf_prev.tif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450157" y="7755686"/>
            <a:ext cx="7780964" cy="5346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cav4o9_data_prev.tiff" descr="cav4o9_data_prev.tif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653200" y="2126541"/>
            <a:ext cx="7200761" cy="6042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cav4o9_lf_prev.tiff" descr="cav4o9_lf_prev.tif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6653200" y="8527515"/>
            <a:ext cx="6935463" cy="4792417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Longitudinal Field µSR"/>
          <p:cNvSpPr txBox="1"/>
          <p:nvPr/>
        </p:nvSpPr>
        <p:spPr>
          <a:xfrm>
            <a:off x="17760407" y="1132679"/>
            <a:ext cx="4721049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EE3B4F"/>
                </a:solidFill>
              </a:defRPr>
            </a:lvl1pPr>
          </a:lstStyle>
          <a:p>
            <a:r>
              <a:t>Longitudinal Field µSR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ransverse Field µSR"/>
          <p:cNvSpPr txBox="1"/>
          <p:nvPr/>
        </p:nvSpPr>
        <p:spPr>
          <a:xfrm>
            <a:off x="1609966" y="770205"/>
            <a:ext cx="749503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1531">
              <a:defRPr sz="5800" b="1">
                <a:solidFill>
                  <a:srgbClr val="000000"/>
                </a:solidFill>
              </a:defRPr>
            </a:lvl1pPr>
          </a:lstStyle>
          <a:p>
            <a:r>
              <a:t>Transverse Field µSR</a:t>
            </a:r>
          </a:p>
        </p:txBody>
      </p:sp>
      <p:pic>
        <p:nvPicPr>
          <p:cNvPr id="378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75" y="3155367"/>
            <a:ext cx="12393451" cy="8516173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Amplitude: volume fraction of signal.…"/>
          <p:cNvSpPr txBox="1"/>
          <p:nvPr/>
        </p:nvSpPr>
        <p:spPr>
          <a:xfrm>
            <a:off x="13580609" y="3763329"/>
            <a:ext cx="8574310" cy="500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t>Amplitude: volume fraction of signal.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Frequency: local field at muon site(s): Knight shift</a:t>
            </a:r>
          </a:p>
          <a:p>
            <a:pPr marL="1066800" lvl="1" indent="-457200" algn="l">
              <a:buSzPct val="123000"/>
              <a:buChar char="•"/>
              <a:defRPr sz="3600"/>
            </a:pPr>
            <a:r>
              <a:t>Field of 8T gives 1GHz precession</a:t>
            </a:r>
          </a:p>
          <a:p>
            <a:pPr marL="1066800" lvl="1" indent="-457200" algn="l">
              <a:buSzPct val="123000"/>
              <a:buChar char="•"/>
              <a:defRPr sz="3600"/>
            </a:pPr>
            <a:r>
              <a:t>Max field of ~0.2T at pulsed facility due to pulse width, pion lifetime.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Damping: Field inhomogeneity: line shape gives field distribution.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pin Ice"/>
          <p:cNvSpPr txBox="1">
            <a:spLocks noGrp="1"/>
          </p:cNvSpPr>
          <p:nvPr>
            <p:ph type="title"/>
          </p:nvPr>
        </p:nvSpPr>
        <p:spPr>
          <a:xfrm>
            <a:off x="3744515" y="1035843"/>
            <a:ext cx="14716126" cy="1393032"/>
          </a:xfrm>
          <a:prstGeom prst="rect">
            <a:avLst/>
          </a:prstGeom>
        </p:spPr>
        <p:txBody>
          <a:bodyPr/>
          <a:lstStyle/>
          <a:p>
            <a:r>
              <a:t>Spin Ice</a:t>
            </a:r>
          </a:p>
        </p:txBody>
      </p:sp>
      <p:sp>
        <p:nvSpPr>
          <p:cNvPr id="382" name="Ho2Ti2O7, Dy2Ti2O7, Ho3+/Dy3+ occupy vertices of corner-sharing tetrahedra in pyrochlore lattice.…"/>
          <p:cNvSpPr txBox="1">
            <a:spLocks noGrp="1"/>
          </p:cNvSpPr>
          <p:nvPr>
            <p:ph type="body" sz="half" idx="1"/>
          </p:nvPr>
        </p:nvSpPr>
        <p:spPr>
          <a:xfrm>
            <a:off x="3601640" y="3000375"/>
            <a:ext cx="9376173" cy="8072438"/>
          </a:xfrm>
          <a:prstGeom prst="rect">
            <a:avLst/>
          </a:prstGeom>
        </p:spPr>
        <p:txBody>
          <a:bodyPr/>
          <a:lstStyle/>
          <a:p>
            <a:pPr marL="772746" indent="-328246">
              <a:spcBef>
                <a:spcPts val="1900"/>
              </a:spcBef>
              <a:defRPr sz="3200"/>
            </a:pPr>
            <a:r>
              <a:t>Ho</a:t>
            </a:r>
            <a:r>
              <a:rPr baseline="-5999"/>
              <a:t>2</a:t>
            </a:r>
            <a:r>
              <a:t>Ti</a:t>
            </a:r>
            <a:r>
              <a:rPr baseline="-5999"/>
              <a:t>2</a:t>
            </a:r>
            <a:r>
              <a:t>O</a:t>
            </a:r>
            <a:r>
              <a:rPr baseline="-5999"/>
              <a:t>7</a:t>
            </a:r>
            <a:r>
              <a:t>, Dy</a:t>
            </a:r>
            <a:r>
              <a:rPr baseline="-5999"/>
              <a:t>2</a:t>
            </a:r>
            <a:r>
              <a:t>Ti</a:t>
            </a:r>
            <a:r>
              <a:rPr baseline="-5999"/>
              <a:t>2</a:t>
            </a:r>
            <a:r>
              <a:t>O</a:t>
            </a:r>
            <a:r>
              <a:rPr baseline="-5999"/>
              <a:t>7</a:t>
            </a:r>
            <a:r>
              <a:t>, Ho</a:t>
            </a:r>
            <a:r>
              <a:rPr baseline="31999"/>
              <a:t>3+</a:t>
            </a:r>
            <a:r>
              <a:t>/Dy</a:t>
            </a:r>
            <a:r>
              <a:rPr baseline="31999"/>
              <a:t>3+</a:t>
            </a:r>
            <a:r>
              <a:t> occupy vertices of corner-sharing tetrahedra in pyrochlore lattice.</a:t>
            </a:r>
          </a:p>
          <a:p>
            <a:pPr marL="772746" indent="-328246">
              <a:spcBef>
                <a:spcPts val="1900"/>
              </a:spcBef>
              <a:defRPr sz="3200"/>
            </a:pPr>
            <a:r>
              <a:t>Strong crystal field anisotropy results in “Ising”-spins, either in or out along local &lt;111&gt;.</a:t>
            </a:r>
          </a:p>
          <a:p>
            <a:pPr marL="772746" indent="-328246">
              <a:spcBef>
                <a:spcPts val="1900"/>
              </a:spcBef>
              <a:defRPr sz="3200"/>
            </a:pPr>
            <a:r>
              <a:t>Ferromagnetic interactions give “ice-rules” - 2 in / 2 out. 6-fold degeneracy for each tetrahedron.</a:t>
            </a:r>
          </a:p>
          <a:p>
            <a:pPr marL="772746" indent="-328246">
              <a:spcBef>
                <a:spcPts val="1900"/>
              </a:spcBef>
              <a:defRPr sz="3200"/>
            </a:pPr>
            <a:r>
              <a:t>macroscopic degeneracy, corresponding to water ice.</a:t>
            </a:r>
          </a:p>
        </p:txBody>
      </p:sp>
      <p:pic>
        <p:nvPicPr>
          <p:cNvPr id="383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9519046"/>
            <a:ext cx="10608469" cy="3911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0203" y="1268015"/>
            <a:ext cx="6145186" cy="7411642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Ramirez et al., Nature 399, 333 (1999)."/>
          <p:cNvSpPr txBox="1"/>
          <p:nvPr/>
        </p:nvSpPr>
        <p:spPr>
          <a:xfrm>
            <a:off x="15524975" y="8873331"/>
            <a:ext cx="552794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Ramirez et al., Nature 399, 333 (1999).</a:t>
            </a:r>
          </a:p>
        </p:txBody>
      </p:sp>
      <p:sp>
        <p:nvSpPr>
          <p:cNvPr id="386" name="Bramwell &amp; Gingras, Science 294, 1495 (2001)."/>
          <p:cNvSpPr txBox="1"/>
          <p:nvPr/>
        </p:nvSpPr>
        <p:spPr>
          <a:xfrm>
            <a:off x="14434572" y="12918479"/>
            <a:ext cx="6730544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Bramwell &amp; Gingras, Science 294, 1495 (2001).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Ho3+ and Dy3+ have large magnetic moment ∼10μB.…"/>
          <p:cNvSpPr txBox="1">
            <a:spLocks noGrp="1"/>
          </p:cNvSpPr>
          <p:nvPr>
            <p:ph type="body" sz="half" idx="1"/>
          </p:nvPr>
        </p:nvSpPr>
        <p:spPr>
          <a:xfrm>
            <a:off x="3369468" y="3554015"/>
            <a:ext cx="8358189" cy="11037095"/>
          </a:xfrm>
          <a:prstGeom prst="rect">
            <a:avLst/>
          </a:prstGeom>
        </p:spPr>
        <p:txBody>
          <a:bodyPr/>
          <a:lstStyle/>
          <a:p>
            <a:pPr marL="772746" indent="-328246">
              <a:defRPr sz="3200"/>
            </a:pPr>
            <a:r>
              <a:t>Ho</a:t>
            </a:r>
            <a:r>
              <a:rPr baseline="31999"/>
              <a:t>3+</a:t>
            </a:r>
            <a:r>
              <a:t> and Dy</a:t>
            </a:r>
            <a:r>
              <a:rPr baseline="31999"/>
              <a:t>3+</a:t>
            </a:r>
            <a:r>
              <a:t> have large magnetic moment ∼10μ</a:t>
            </a:r>
            <a:r>
              <a:rPr baseline="-5999"/>
              <a:t>B</a:t>
            </a:r>
            <a:r>
              <a:t>.</a:t>
            </a:r>
          </a:p>
          <a:p>
            <a:pPr marL="772746" indent="-328246">
              <a:defRPr sz="3200"/>
            </a:pPr>
            <a:r>
              <a:t>Dipole interactions large D</a:t>
            </a:r>
            <a:r>
              <a:rPr baseline="-5999"/>
              <a:t>nn</a:t>
            </a:r>
            <a:r>
              <a:t>∼1K.</a:t>
            </a:r>
          </a:p>
          <a:p>
            <a:pPr marL="772746" indent="-328246">
              <a:defRPr sz="3200"/>
            </a:pPr>
            <a:r>
              <a:t>Exchange J</a:t>
            </a:r>
            <a:r>
              <a:rPr baseline="-5999"/>
              <a:t>nn</a:t>
            </a:r>
            <a:r>
              <a:t>: Need J</a:t>
            </a:r>
            <a:r>
              <a:rPr baseline="-5999"/>
              <a:t>eff</a:t>
            </a:r>
            <a:r>
              <a:t>=J</a:t>
            </a:r>
            <a:r>
              <a:rPr baseline="-5999"/>
              <a:t>nn</a:t>
            </a:r>
            <a:r>
              <a:t>+D</a:t>
            </a:r>
            <a:r>
              <a:rPr baseline="-5999"/>
              <a:t>nn</a:t>
            </a:r>
            <a:r>
              <a:t>&gt;0.</a:t>
            </a:r>
          </a:p>
          <a:p>
            <a:pPr marL="772746" indent="-328246">
              <a:defRPr sz="3200"/>
            </a:pPr>
            <a:r>
              <a:t>Upon cooling, spin configurations which don’t obey ice rules freeze out.</a:t>
            </a:r>
          </a:p>
          <a:p>
            <a:pPr marL="1217246" lvl="1" indent="-328246">
              <a:defRPr sz="3200"/>
            </a:pPr>
            <a:r>
              <a:t>gives a crossover in C</a:t>
            </a:r>
            <a:r>
              <a:rPr baseline="-5999"/>
              <a:t>p</a:t>
            </a:r>
            <a:r>
              <a:t>.</a:t>
            </a:r>
          </a:p>
          <a:p>
            <a:pPr marL="772746" indent="-328246">
              <a:defRPr sz="3200"/>
            </a:pPr>
            <a:r>
              <a:t>Spin ice state should have extremely slow dynamics due to Ising nature precluding classical flips or tunneling.</a:t>
            </a:r>
          </a:p>
        </p:txBody>
      </p:sp>
      <p:pic>
        <p:nvPicPr>
          <p:cNvPr id="389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906" y="2955726"/>
            <a:ext cx="7893844" cy="9867306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den Hertog &amp; Gingras, Phys. Rev. Lett. 84, 3430 (2000)."/>
          <p:cNvSpPr txBox="1"/>
          <p:nvPr/>
        </p:nvSpPr>
        <p:spPr>
          <a:xfrm>
            <a:off x="12911467" y="12760523"/>
            <a:ext cx="7897455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defTabSz="821531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den Hertog &amp; Gingras, Phys. Rev. Lett.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84</a:t>
            </a:r>
            <a:r>
              <a:t>, 3430 (2000).</a:t>
            </a:r>
          </a:p>
        </p:txBody>
      </p:sp>
      <p:sp>
        <p:nvSpPr>
          <p:cNvPr id="391" name="Spin Ice"/>
          <p:cNvSpPr txBox="1"/>
          <p:nvPr/>
        </p:nvSpPr>
        <p:spPr>
          <a:xfrm>
            <a:off x="3994546" y="1494631"/>
            <a:ext cx="275901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algn="l" defTabSz="821531">
              <a:defRPr sz="5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Spin Ice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pin Ice - No Long Range Order"/>
          <p:cNvSpPr txBox="1">
            <a:spLocks noGrp="1"/>
          </p:cNvSpPr>
          <p:nvPr>
            <p:ph type="title"/>
          </p:nvPr>
        </p:nvSpPr>
        <p:spPr>
          <a:xfrm>
            <a:off x="4048125" y="1196578"/>
            <a:ext cx="14716125" cy="1071563"/>
          </a:xfrm>
          <a:prstGeom prst="rect">
            <a:avLst/>
          </a:prstGeom>
        </p:spPr>
        <p:txBody>
          <a:bodyPr/>
          <a:lstStyle/>
          <a:p>
            <a:r>
              <a:t>Spin Ice - No Long Range Order</a:t>
            </a:r>
          </a:p>
        </p:txBody>
      </p:sp>
      <p:sp>
        <p:nvSpPr>
          <p:cNvPr id="394" name="Only diffuse magnetic peaks seen.…"/>
          <p:cNvSpPr txBox="1">
            <a:spLocks noGrp="1"/>
          </p:cNvSpPr>
          <p:nvPr>
            <p:ph type="body" sz="quarter" idx="1"/>
          </p:nvPr>
        </p:nvSpPr>
        <p:spPr>
          <a:xfrm>
            <a:off x="3655218" y="4143375"/>
            <a:ext cx="6107907" cy="8072438"/>
          </a:xfrm>
          <a:prstGeom prst="rect">
            <a:avLst/>
          </a:prstGeom>
        </p:spPr>
        <p:txBody>
          <a:bodyPr/>
          <a:lstStyle/>
          <a:p>
            <a:pPr marL="772746" indent="-328246">
              <a:defRPr sz="3200"/>
            </a:pPr>
            <a:r>
              <a:t>Only diffuse magnetic peaks seen.</a:t>
            </a:r>
          </a:p>
          <a:p>
            <a:pPr marL="772746" indent="-328246">
              <a:defRPr sz="3200"/>
            </a:pPr>
            <a:r>
              <a:t>Short range FM correlations.</a:t>
            </a:r>
          </a:p>
        </p:txBody>
      </p:sp>
      <p:pic>
        <p:nvPicPr>
          <p:cNvPr id="395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187" y="3803907"/>
            <a:ext cx="11090673" cy="8751234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Fennell et al., Phys. Rev. B 70, 134408 (2004)."/>
          <p:cNvSpPr txBox="1"/>
          <p:nvPr/>
        </p:nvSpPr>
        <p:spPr>
          <a:xfrm>
            <a:off x="11378583" y="12706945"/>
            <a:ext cx="6569813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defTabSz="821531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Fennell et al., Phys. Rev. B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70</a:t>
            </a:r>
            <a:r>
              <a:t>, 134408 (2004).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Dy2Ti2O7 Low Temperature Irreversibility"/>
          <p:cNvSpPr txBox="1">
            <a:spLocks noGrp="1"/>
          </p:cNvSpPr>
          <p:nvPr>
            <p:ph type="title"/>
          </p:nvPr>
        </p:nvSpPr>
        <p:spPr>
          <a:xfrm>
            <a:off x="3976687" y="946546"/>
            <a:ext cx="14716126" cy="1375173"/>
          </a:xfrm>
          <a:prstGeom prst="rect">
            <a:avLst/>
          </a:prstGeom>
        </p:spPr>
        <p:txBody>
          <a:bodyPr/>
          <a:lstStyle/>
          <a:p>
            <a:r>
              <a:t>Dy</a:t>
            </a:r>
            <a:r>
              <a:rPr baseline="-5999"/>
              <a:t>2</a:t>
            </a:r>
            <a:r>
              <a:t>Ti</a:t>
            </a:r>
            <a:r>
              <a:rPr baseline="-5999"/>
              <a:t>2</a:t>
            </a:r>
            <a:r>
              <a:t>O</a:t>
            </a:r>
            <a:r>
              <a:rPr baseline="-5999"/>
              <a:t>7</a:t>
            </a:r>
            <a:r>
              <a:t> Low Temperature Irreversibility</a:t>
            </a:r>
          </a:p>
        </p:txBody>
      </p:sp>
      <p:pic>
        <p:nvPicPr>
          <p:cNvPr id="399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0312" y="3050274"/>
            <a:ext cx="10036970" cy="9665601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nyder et al., Phys. Rev. B 69, 064414 (2004)."/>
          <p:cNvSpPr txBox="1"/>
          <p:nvPr/>
        </p:nvSpPr>
        <p:spPr>
          <a:xfrm>
            <a:off x="12536391" y="12939117"/>
            <a:ext cx="6575920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defTabSz="821531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Snyder et al., Phys. Rev. B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69</a:t>
            </a:r>
            <a:r>
              <a:t>, 064414 (2004).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Magnetic Monopoles?"/>
          <p:cNvSpPr txBox="1">
            <a:spLocks noGrp="1"/>
          </p:cNvSpPr>
          <p:nvPr>
            <p:ph type="title"/>
          </p:nvPr>
        </p:nvSpPr>
        <p:spPr>
          <a:xfrm>
            <a:off x="4101703" y="1196578"/>
            <a:ext cx="14716126" cy="1125141"/>
          </a:xfrm>
          <a:prstGeom prst="rect">
            <a:avLst/>
          </a:prstGeom>
        </p:spPr>
        <p:txBody>
          <a:bodyPr/>
          <a:lstStyle/>
          <a:p>
            <a:r>
              <a:t>Magnetic Monopoles?</a:t>
            </a:r>
          </a:p>
        </p:txBody>
      </p:sp>
      <p:pic>
        <p:nvPicPr>
          <p:cNvPr id="403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9187" y="3196828"/>
            <a:ext cx="8683230" cy="5107782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pin flip excitations from ground state create magnetic dipoles which can separate with minimal energy cost.…"/>
          <p:cNvSpPr txBox="1">
            <a:spLocks noGrp="1"/>
          </p:cNvSpPr>
          <p:nvPr>
            <p:ph type="body" sz="quarter" idx="1"/>
          </p:nvPr>
        </p:nvSpPr>
        <p:spPr>
          <a:xfrm>
            <a:off x="4512468" y="9161859"/>
            <a:ext cx="14716126" cy="4107657"/>
          </a:xfrm>
          <a:prstGeom prst="rect">
            <a:avLst/>
          </a:prstGeom>
        </p:spPr>
        <p:txBody>
          <a:bodyPr/>
          <a:lstStyle/>
          <a:p>
            <a:pPr marL="772746" indent="-328246">
              <a:defRPr sz="3200"/>
            </a:pPr>
            <a:r>
              <a:t>Spin flip excitations from ground state create magnetic dipoles which can separate with minimal energy cost.</a:t>
            </a:r>
          </a:p>
          <a:p>
            <a:pPr marL="772746" indent="-328246">
              <a:defRPr sz="3200"/>
            </a:pPr>
            <a:r>
              <a:t>Separated excitations correspond to magnetic monopoles.</a:t>
            </a:r>
          </a:p>
          <a:p>
            <a:pPr marL="1217246" lvl="1" indent="-328246">
              <a:defRPr sz="3200"/>
            </a:pPr>
            <a:r>
              <a:t>Interact via Coulomb potential</a:t>
            </a:r>
          </a:p>
        </p:txBody>
      </p:sp>
      <p:pic>
        <p:nvPicPr>
          <p:cNvPr id="405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187" y="3178968"/>
            <a:ext cx="8809696" cy="5125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Ho2Ti2O7 Magnetic Neutron Scattering"/>
          <p:cNvSpPr txBox="1">
            <a:spLocks noGrp="1"/>
          </p:cNvSpPr>
          <p:nvPr>
            <p:ph type="title"/>
          </p:nvPr>
        </p:nvSpPr>
        <p:spPr>
          <a:xfrm>
            <a:off x="4833937" y="285750"/>
            <a:ext cx="14716126" cy="1125141"/>
          </a:xfrm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Ho</a:t>
            </a:r>
            <a:r>
              <a:rPr baseline="-5999"/>
              <a:t>2</a:t>
            </a:r>
            <a:r>
              <a:t>Ti</a:t>
            </a:r>
            <a:r>
              <a:rPr baseline="-5999"/>
              <a:t>2</a:t>
            </a:r>
            <a:r>
              <a:t>O</a:t>
            </a:r>
            <a:r>
              <a:rPr baseline="-5999"/>
              <a:t>7</a:t>
            </a:r>
            <a:r>
              <a:t> Magnetic Neutron Scattering</a:t>
            </a:r>
          </a:p>
        </p:txBody>
      </p:sp>
      <p:pic>
        <p:nvPicPr>
          <p:cNvPr id="408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109" y="2250281"/>
            <a:ext cx="12769454" cy="9894094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Data"/>
          <p:cNvSpPr txBox="1"/>
          <p:nvPr/>
        </p:nvSpPr>
        <p:spPr>
          <a:xfrm>
            <a:off x="17719254" y="4066381"/>
            <a:ext cx="167516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5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Data</a:t>
            </a:r>
          </a:p>
        </p:txBody>
      </p:sp>
      <p:sp>
        <p:nvSpPr>
          <p:cNvPr id="410" name="MC Simulation"/>
          <p:cNvSpPr txBox="1"/>
          <p:nvPr/>
        </p:nvSpPr>
        <p:spPr>
          <a:xfrm>
            <a:off x="17099078" y="8018859"/>
            <a:ext cx="3625454" cy="1946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defTabSz="821531">
              <a:defRPr sz="5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MC Simulation</a:t>
            </a:r>
          </a:p>
        </p:txBody>
      </p:sp>
      <p:sp>
        <p:nvSpPr>
          <p:cNvPr id="411" name="Fennell et al., Science 415, 1177582 (2009)."/>
          <p:cNvSpPr txBox="1"/>
          <p:nvPr/>
        </p:nvSpPr>
        <p:spPr>
          <a:xfrm>
            <a:off x="10848603" y="12671226"/>
            <a:ext cx="6272461" cy="535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defTabSz="821531"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Fennell et al., Science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415</a:t>
            </a:r>
            <a:r>
              <a:t>, 1177582 (2009).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Dy2Ti2O7 Zero Field μSR"/>
          <p:cNvSpPr txBox="1">
            <a:spLocks noGrp="1"/>
          </p:cNvSpPr>
          <p:nvPr>
            <p:ph type="title"/>
          </p:nvPr>
        </p:nvSpPr>
        <p:spPr>
          <a:xfrm>
            <a:off x="3887390" y="1393031"/>
            <a:ext cx="14716126" cy="1035844"/>
          </a:xfrm>
          <a:prstGeom prst="rect">
            <a:avLst/>
          </a:prstGeom>
        </p:spPr>
        <p:txBody>
          <a:bodyPr/>
          <a:lstStyle/>
          <a:p>
            <a:r>
              <a:t>Dy</a:t>
            </a:r>
            <a:r>
              <a:rPr baseline="-5999"/>
              <a:t>2</a:t>
            </a:r>
            <a:r>
              <a:t>Ti</a:t>
            </a:r>
            <a:r>
              <a:rPr baseline="-5999"/>
              <a:t>2</a:t>
            </a:r>
            <a:r>
              <a:t>O</a:t>
            </a:r>
            <a:r>
              <a:rPr baseline="-5999"/>
              <a:t>7</a:t>
            </a:r>
            <a:r>
              <a:t> Zero Field μSR</a:t>
            </a:r>
          </a:p>
        </p:txBody>
      </p:sp>
      <p:sp>
        <p:nvSpPr>
          <p:cNvPr id="414" name="High (200K) temperature: full signal relaxes due to T1.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787187"/>
            <a:ext cx="14716126" cy="1660923"/>
          </a:xfrm>
          <a:prstGeom prst="rect">
            <a:avLst/>
          </a:prstGeom>
        </p:spPr>
        <p:txBody>
          <a:bodyPr/>
          <a:lstStyle/>
          <a:p>
            <a:pPr marL="772746" indent="-328246">
              <a:spcBef>
                <a:spcPts val="2800"/>
              </a:spcBef>
              <a:defRPr sz="3200"/>
            </a:pPr>
            <a:r>
              <a:t>High (200K) temperature: full signal relaxes due to T</a:t>
            </a:r>
            <a:r>
              <a:rPr baseline="-5999"/>
              <a:t>1</a:t>
            </a:r>
            <a:r>
              <a:t>.</a:t>
            </a:r>
          </a:p>
          <a:p>
            <a:pPr marL="772746" indent="-328246">
              <a:spcBef>
                <a:spcPts val="2800"/>
              </a:spcBef>
              <a:defRPr sz="3200"/>
            </a:pPr>
            <a:r>
              <a:t>Low (2K) temperature: 1/3 tail relaxes slowly from T</a:t>
            </a:r>
            <a:r>
              <a:rPr baseline="-5999"/>
              <a:t>1</a:t>
            </a:r>
            <a:r>
              <a:t>.</a:t>
            </a:r>
          </a:p>
        </p:txBody>
      </p:sp>
      <p:pic>
        <p:nvPicPr>
          <p:cNvPr id="415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046" y="3513611"/>
            <a:ext cx="13126642" cy="7666358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200K"/>
          <p:cNvSpPr txBox="1"/>
          <p:nvPr/>
        </p:nvSpPr>
        <p:spPr>
          <a:xfrm>
            <a:off x="4460573" y="5156596"/>
            <a:ext cx="115342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3200">
                <a:solidFill>
                  <a:srgbClr val="FF26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200K</a:t>
            </a:r>
          </a:p>
        </p:txBody>
      </p:sp>
      <p:sp>
        <p:nvSpPr>
          <p:cNvPr id="417" name="2K"/>
          <p:cNvSpPr txBox="1"/>
          <p:nvPr/>
        </p:nvSpPr>
        <p:spPr>
          <a:xfrm>
            <a:off x="4409568" y="6531768"/>
            <a:ext cx="6767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3200">
                <a:solidFill>
                  <a:srgbClr val="0433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2K</a:t>
            </a:r>
          </a:p>
        </p:txBody>
      </p:sp>
      <p:sp>
        <p:nvSpPr>
          <p:cNvPr id="418" name="Line"/>
          <p:cNvSpPr/>
          <p:nvPr/>
        </p:nvSpPr>
        <p:spPr>
          <a:xfrm flipH="1" flipV="1">
            <a:off x="5673328" y="5607844"/>
            <a:ext cx="3554016" cy="1232297"/>
          </a:xfrm>
          <a:prstGeom prst="line">
            <a:avLst/>
          </a:prstGeom>
          <a:ln w="25400">
            <a:solidFill>
              <a:srgbClr val="E324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19" name="Line"/>
          <p:cNvSpPr/>
          <p:nvPr/>
        </p:nvSpPr>
        <p:spPr>
          <a:xfrm flipH="1" flipV="1">
            <a:off x="5280422" y="6911576"/>
            <a:ext cx="4000500" cy="1500190"/>
          </a:xfrm>
          <a:prstGeom prst="line">
            <a:avLst/>
          </a:prstGeom>
          <a:ln w="25400">
            <a:solidFill>
              <a:srgbClr val="0042AA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0" name="10"/>
          <p:cNvSpPr txBox="1"/>
          <p:nvPr/>
        </p:nvSpPr>
        <p:spPr>
          <a:xfrm>
            <a:off x="19236277" y="10758289"/>
            <a:ext cx="677085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10</a:t>
            </a:r>
          </a:p>
        </p:txBody>
      </p:sp>
      <p:sp>
        <p:nvSpPr>
          <p:cNvPr id="421" name="0"/>
          <p:cNvSpPr txBox="1"/>
          <p:nvPr/>
        </p:nvSpPr>
        <p:spPr>
          <a:xfrm>
            <a:off x="8392810" y="10713640"/>
            <a:ext cx="41891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0</a:t>
            </a:r>
          </a:p>
        </p:txBody>
      </p:sp>
      <p:sp>
        <p:nvSpPr>
          <p:cNvPr id="422" name="2"/>
          <p:cNvSpPr txBox="1"/>
          <p:nvPr/>
        </p:nvSpPr>
        <p:spPr>
          <a:xfrm>
            <a:off x="10709608" y="10713640"/>
            <a:ext cx="41891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2</a:t>
            </a:r>
          </a:p>
        </p:txBody>
      </p:sp>
      <p:sp>
        <p:nvSpPr>
          <p:cNvPr id="423" name="4"/>
          <p:cNvSpPr txBox="1"/>
          <p:nvPr/>
        </p:nvSpPr>
        <p:spPr>
          <a:xfrm>
            <a:off x="12888450" y="10767218"/>
            <a:ext cx="41891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4</a:t>
            </a:r>
          </a:p>
        </p:txBody>
      </p:sp>
      <p:sp>
        <p:nvSpPr>
          <p:cNvPr id="424" name="6"/>
          <p:cNvSpPr txBox="1"/>
          <p:nvPr/>
        </p:nvSpPr>
        <p:spPr>
          <a:xfrm>
            <a:off x="14995857" y="10767218"/>
            <a:ext cx="41891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6</a:t>
            </a:r>
          </a:p>
        </p:txBody>
      </p:sp>
      <p:sp>
        <p:nvSpPr>
          <p:cNvPr id="425" name="8"/>
          <p:cNvSpPr txBox="1"/>
          <p:nvPr/>
        </p:nvSpPr>
        <p:spPr>
          <a:xfrm>
            <a:off x="17192560" y="10713640"/>
            <a:ext cx="418910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8</a:t>
            </a:r>
          </a:p>
        </p:txBody>
      </p:sp>
      <p:sp>
        <p:nvSpPr>
          <p:cNvPr id="426" name="Large internal quasi-static magnetic field"/>
          <p:cNvSpPr txBox="1"/>
          <p:nvPr/>
        </p:nvSpPr>
        <p:spPr>
          <a:xfrm>
            <a:off x="10147291" y="5909371"/>
            <a:ext cx="8408367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Large internal quasi-static magnetic field</a:t>
            </a:r>
          </a:p>
        </p:txBody>
      </p:sp>
      <p:sp>
        <p:nvSpPr>
          <p:cNvPr id="427" name="Line"/>
          <p:cNvSpPr/>
          <p:nvPr/>
        </p:nvSpPr>
        <p:spPr>
          <a:xfrm flipH="1">
            <a:off x="8809453" y="6788882"/>
            <a:ext cx="4002493" cy="61463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cow.jpg" descr="c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2057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Emerg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Emergence</a:t>
            </a:r>
          </a:p>
        </p:txBody>
      </p:sp>
      <p:sp>
        <p:nvSpPr>
          <p:cNvPr id="262" name="Many (most) complex phenomena not amenable to a reductionist approach.…"/>
          <p:cNvSpPr txBox="1">
            <a:spLocks noGrp="1"/>
          </p:cNvSpPr>
          <p:nvPr>
            <p:ph type="body" idx="1"/>
          </p:nvPr>
        </p:nvSpPr>
        <p:spPr>
          <a:xfrm>
            <a:off x="3262312" y="3143250"/>
            <a:ext cx="16680657" cy="12001500"/>
          </a:xfrm>
          <a:prstGeom prst="rect">
            <a:avLst/>
          </a:prstGeom>
        </p:spPr>
        <p:txBody>
          <a:bodyPr/>
          <a:lstStyle/>
          <a:p>
            <a:pPr marL="813776" indent="-369276">
              <a:spcBef>
                <a:spcPts val="3900"/>
              </a:spcBef>
              <a:defRPr>
                <a:solidFill>
                  <a:srgbClr val="0F0F0F"/>
                </a:solidFill>
              </a:defRPr>
            </a:pPr>
            <a:r>
              <a:t>Many (most) complex phenomena not amenable to a reductionist approach.</a:t>
            </a:r>
          </a:p>
          <a:p>
            <a:pPr marL="813776" indent="-369276">
              <a:spcBef>
                <a:spcPts val="3900"/>
              </a:spcBef>
              <a:defRPr>
                <a:solidFill>
                  <a:srgbClr val="0F0F0F"/>
                </a:solidFill>
              </a:defRPr>
            </a:pPr>
            <a:r>
              <a:t>10</a:t>
            </a:r>
            <a:r>
              <a:rPr baseline="31999"/>
              <a:t>23</a:t>
            </a:r>
            <a:r>
              <a:t> atoms/cm</a:t>
            </a:r>
            <a:r>
              <a:rPr baseline="31999"/>
              <a:t>3</a:t>
            </a:r>
            <a:r>
              <a:t>, reductionist approach untenable.</a:t>
            </a:r>
          </a:p>
          <a:p>
            <a:pPr marL="1258276" lvl="1">
              <a:spcBef>
                <a:spcPts val="3900"/>
              </a:spcBef>
              <a:defRPr>
                <a:solidFill>
                  <a:srgbClr val="0F0F0F"/>
                </a:solidFill>
              </a:defRPr>
            </a:pPr>
            <a:r>
              <a:t>most profound emergent problem: </a:t>
            </a:r>
            <a:r>
              <a:rPr>
                <a:solidFill>
                  <a:srgbClr val="601256"/>
                </a:solidFill>
              </a:rPr>
              <a:t>life</a:t>
            </a:r>
          </a:p>
          <a:p>
            <a:pPr marL="813776" indent="-369276">
              <a:spcBef>
                <a:spcPts val="3900"/>
              </a:spcBef>
              <a:defRPr>
                <a:solidFill>
                  <a:srgbClr val="0F0F0F"/>
                </a:solidFill>
              </a:defRPr>
            </a:pPr>
            <a:r>
              <a:t>Collective phenomena in microscopic systems that are qualitatively different from that of their microscopic constituents.</a:t>
            </a:r>
          </a:p>
          <a:p>
            <a:pPr marL="813776" indent="-369276">
              <a:spcBef>
                <a:spcPts val="3900"/>
              </a:spcBef>
              <a:defRPr>
                <a:solidFill>
                  <a:srgbClr val="0F0F0F"/>
                </a:solidFill>
              </a:defRPr>
            </a:pPr>
            <a:r>
              <a:t>Emergent approach</a:t>
            </a:r>
          </a:p>
          <a:p>
            <a:pPr marL="1258276" lvl="1">
              <a:spcBef>
                <a:spcPts val="3900"/>
              </a:spcBef>
              <a:defRPr>
                <a:solidFill>
                  <a:srgbClr val="0F0F0F"/>
                </a:solidFill>
              </a:defRPr>
            </a:pPr>
            <a:r>
              <a:t>identify origins of </a:t>
            </a:r>
            <a:r>
              <a:rPr>
                <a:solidFill>
                  <a:srgbClr val="69125A"/>
                </a:solidFill>
              </a:rPr>
              <a:t>emergent</a:t>
            </a:r>
            <a:r>
              <a:t> behaviour</a:t>
            </a:r>
          </a:p>
          <a:p>
            <a:pPr marL="1258276" lvl="1">
              <a:spcBef>
                <a:spcPts val="3900"/>
              </a:spcBef>
              <a:defRPr>
                <a:solidFill>
                  <a:srgbClr val="0F0F0F"/>
                </a:solidFill>
              </a:defRPr>
            </a:pPr>
            <a:r>
              <a:t>use these organizing principles as building blocks for model of quantum matter.</a:t>
            </a:r>
          </a:p>
          <a:p>
            <a:pPr marL="1258276" lvl="1">
              <a:spcBef>
                <a:spcPts val="3900"/>
              </a:spcBef>
              <a:defRPr>
                <a:solidFill>
                  <a:srgbClr val="0F0F0F"/>
                </a:solidFill>
              </a:defRPr>
            </a:pPr>
            <a:r>
              <a:t>Some properties protected: independent of the microscopic details.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Dy2Ti2O7 Zero Field μSR"/>
          <p:cNvSpPr txBox="1">
            <a:spLocks noGrp="1"/>
          </p:cNvSpPr>
          <p:nvPr>
            <p:ph type="title"/>
          </p:nvPr>
        </p:nvSpPr>
        <p:spPr>
          <a:xfrm>
            <a:off x="1703088" y="604332"/>
            <a:ext cx="14716126" cy="1125141"/>
          </a:xfrm>
          <a:prstGeom prst="rect">
            <a:avLst/>
          </a:prstGeom>
        </p:spPr>
        <p:txBody>
          <a:bodyPr/>
          <a:lstStyle/>
          <a:p>
            <a:r>
              <a:t>Dy</a:t>
            </a:r>
            <a:r>
              <a:rPr baseline="-5999"/>
              <a:t>2</a:t>
            </a:r>
            <a:r>
              <a:t>Ti</a:t>
            </a:r>
            <a:r>
              <a:rPr baseline="-5999"/>
              <a:t>2</a:t>
            </a:r>
            <a:r>
              <a:t>O</a:t>
            </a:r>
            <a:r>
              <a:rPr baseline="-5999"/>
              <a:t>7</a:t>
            </a:r>
            <a:r>
              <a:t> Zero Field μSR</a:t>
            </a:r>
          </a:p>
        </p:txBody>
      </p:sp>
      <p:sp>
        <p:nvSpPr>
          <p:cNvPr id="430" name="Above 70K full amplitude, below 70K, 1/3 only.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0787062"/>
            <a:ext cx="14716126" cy="2518173"/>
          </a:xfrm>
          <a:prstGeom prst="rect">
            <a:avLst/>
          </a:prstGeom>
        </p:spPr>
        <p:txBody>
          <a:bodyPr/>
          <a:lstStyle/>
          <a:p>
            <a:pPr marL="772746" indent="-328246">
              <a:spcBef>
                <a:spcPts val="2900"/>
              </a:spcBef>
              <a:defRPr sz="3200"/>
            </a:pPr>
            <a:r>
              <a:t>Above 70K full amplitude, below 70K, 1/3 only.</a:t>
            </a:r>
          </a:p>
          <a:p>
            <a:pPr marL="772746" indent="-328246">
              <a:spcBef>
                <a:spcPts val="2900"/>
              </a:spcBef>
              <a:defRPr sz="3200"/>
            </a:pPr>
            <a:r>
              <a:t>Maximum 1/T</a:t>
            </a:r>
            <a:r>
              <a:rPr baseline="-5999"/>
              <a:t>1</a:t>
            </a:r>
            <a:r>
              <a:t> where moments slow, crystal field levels depopulated.</a:t>
            </a:r>
          </a:p>
          <a:p>
            <a:pPr marL="772746" indent="-328246">
              <a:spcBef>
                <a:spcPts val="2900"/>
              </a:spcBef>
              <a:defRPr sz="3200"/>
            </a:pPr>
            <a:r>
              <a:t>T</a:t>
            </a:r>
            <a:r>
              <a:rPr baseline="-5999"/>
              <a:t>1</a:t>
            </a:r>
            <a:r>
              <a:t> minimum - slow dynamics at low temperature.</a:t>
            </a:r>
          </a:p>
        </p:txBody>
      </p:sp>
      <p:pic>
        <p:nvPicPr>
          <p:cNvPr id="431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725" y="2805125"/>
            <a:ext cx="11394283" cy="7951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Quantum Spin I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Quantum Spin Ice</a:t>
            </a:r>
          </a:p>
        </p:txBody>
      </p:sp>
      <p:sp>
        <p:nvSpPr>
          <p:cNvPr id="434" name="Classical spin ice has frozen spin configurations, whereas QSI has quantum fluctuations between different spin configurations.…"/>
          <p:cNvSpPr txBox="1">
            <a:spLocks noGrp="1"/>
          </p:cNvSpPr>
          <p:nvPr>
            <p:ph type="body" sz="half" idx="1"/>
          </p:nvPr>
        </p:nvSpPr>
        <p:spPr>
          <a:xfrm>
            <a:off x="400549" y="2764564"/>
            <a:ext cx="12249130" cy="9233298"/>
          </a:xfrm>
          <a:prstGeom prst="rect">
            <a:avLst/>
          </a:prstGeom>
        </p:spPr>
        <p:txBody>
          <a:bodyPr/>
          <a:lstStyle/>
          <a:p>
            <a:r>
              <a:t>Classical spin ice has frozen spin configurations, whereas QSI has quantum fluctuations between different spin configurations.</a:t>
            </a:r>
          </a:p>
          <a:p>
            <a:r>
              <a:t>QSI is a type of U(1) quantum spin liquid- collective paramagnetic phase with fractionalized gapless excitations at low energy.</a:t>
            </a:r>
          </a:p>
          <a:p>
            <a:pPr lvl="1"/>
            <a:r>
              <a:t>linear dispersion analogous to photons (spin 1 excitation like a magnon).</a:t>
            </a:r>
          </a:p>
          <a:p>
            <a:pPr lvl="1"/>
            <a:r>
              <a:rPr b="1"/>
              <a:t>Vison</a:t>
            </a:r>
            <a:r>
              <a:t> is a topological excitation that disrupts the local spin configuration: analogous to a flux vortex in a superconductor</a:t>
            </a: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2635" y="52697"/>
            <a:ext cx="7823201" cy="7112001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Gingras and McClarty, Rep. Prog. Phys. 77, 056501 (2014)"/>
          <p:cNvSpPr txBox="1"/>
          <p:nvPr/>
        </p:nvSpPr>
        <p:spPr>
          <a:xfrm>
            <a:off x="14580573" y="7433988"/>
            <a:ext cx="8058609" cy="462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Gingras and McClarty, Rep. Prog. Phys. </a:t>
            </a:r>
            <a:r>
              <a:rPr b="1"/>
              <a:t>77</a:t>
            </a:r>
            <a:r>
              <a:t>, 056501 (2014)</a:t>
            </a:r>
          </a:p>
        </p:txBody>
      </p:sp>
      <p:pic>
        <p:nvPicPr>
          <p:cNvPr id="43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8177" y="8448411"/>
            <a:ext cx="11963401" cy="3467101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Smith et al., Phys. Rev. Lett. 122, 187201 (2019)"/>
          <p:cNvSpPr txBox="1"/>
          <p:nvPr/>
        </p:nvSpPr>
        <p:spPr>
          <a:xfrm>
            <a:off x="15836281" y="12116213"/>
            <a:ext cx="6637021" cy="462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Smith </a:t>
            </a:r>
            <a:r>
              <a:rPr i="1"/>
              <a:t>et al</a:t>
            </a:r>
            <a:r>
              <a:t>., Phys. Rev. Lett. </a:t>
            </a:r>
            <a:r>
              <a:rPr b="1"/>
              <a:t>122</a:t>
            </a:r>
            <a:r>
              <a:t>, 187201 (2019)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e2Zr2O7 Quantum Spin Ice Candidate"/>
          <p:cNvSpPr txBox="1"/>
          <p:nvPr/>
        </p:nvSpPr>
        <p:spPr>
          <a:xfrm>
            <a:off x="1432671" y="480237"/>
            <a:ext cx="12408155" cy="969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1531">
              <a:defRPr sz="5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Ce</a:t>
            </a:r>
            <a:r>
              <a:rPr baseline="-5999"/>
              <a:t>2</a:t>
            </a:r>
            <a:r>
              <a:t>Zr</a:t>
            </a:r>
            <a:r>
              <a:rPr baseline="-5999"/>
              <a:t>2</a:t>
            </a:r>
            <a:r>
              <a:t>O</a:t>
            </a:r>
            <a:r>
              <a:rPr baseline="-5999"/>
              <a:t>7</a:t>
            </a:r>
            <a:r>
              <a:t> Quantum Spin Ice Candidate</a:t>
            </a:r>
          </a:p>
        </p:txBody>
      </p:sp>
      <p:pic>
        <p:nvPicPr>
          <p:cNvPr id="441" name="struct2.pdf" descr="struct2.pdf"/>
          <p:cNvPicPr>
            <a:picLocks noChangeAspect="1"/>
          </p:cNvPicPr>
          <p:nvPr/>
        </p:nvPicPr>
        <p:blipFill>
          <a:blip r:embed="rId2"/>
          <a:srcRect l="19792" r="26272"/>
          <a:stretch>
            <a:fillRect/>
          </a:stretch>
        </p:blipFill>
        <p:spPr>
          <a:xfrm>
            <a:off x="19551790" y="350353"/>
            <a:ext cx="4213350" cy="5703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62" y="1490751"/>
            <a:ext cx="9918453" cy="4273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5012" y="5590242"/>
            <a:ext cx="11455401" cy="782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0650" y="6060142"/>
            <a:ext cx="5499101" cy="688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92553" y="6477970"/>
            <a:ext cx="6197601" cy="4191001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Beare et al., Phys. Rev. B 108, 174411 (2023)"/>
          <p:cNvSpPr txBox="1"/>
          <p:nvPr/>
        </p:nvSpPr>
        <p:spPr>
          <a:xfrm>
            <a:off x="17600777" y="11092698"/>
            <a:ext cx="6241085" cy="462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Beare </a:t>
            </a:r>
            <a:r>
              <a:rPr i="1"/>
              <a:t>et al</a:t>
            </a:r>
            <a:r>
              <a:t>., Phys. Rev. B </a:t>
            </a:r>
            <a:r>
              <a:rPr b="1"/>
              <a:t>108</a:t>
            </a:r>
            <a:r>
              <a:t>, 174411 (2023)</a:t>
            </a:r>
          </a:p>
        </p:txBody>
      </p:sp>
      <p:sp>
        <p:nvSpPr>
          <p:cNvPr id="447" name="No order/frozen moments to 20mK…"/>
          <p:cNvSpPr txBox="1"/>
          <p:nvPr/>
        </p:nvSpPr>
        <p:spPr>
          <a:xfrm>
            <a:off x="10315073" y="2121706"/>
            <a:ext cx="7515821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4800" indent="-304800" algn="l">
              <a:buSzPct val="123000"/>
              <a:buChar char="•"/>
            </a:pPr>
            <a:r>
              <a:t>No order/frozen moments to 20mK</a:t>
            </a:r>
          </a:p>
          <a:p>
            <a:pPr marL="304800" indent="-304800" algn="l">
              <a:buSzPct val="123000"/>
              <a:buChar char="•"/>
            </a:pPr>
            <a:r>
              <a:t>Strong temperature independent fluctuations below 4K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Quantum Spin Liquid Ground State in Shastry-Sutherland Lattice Material: Yb2Be2GeO7"/>
          <p:cNvSpPr txBox="1"/>
          <p:nvPr/>
        </p:nvSpPr>
        <p:spPr>
          <a:xfrm>
            <a:off x="994584" y="645285"/>
            <a:ext cx="23389416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1531">
              <a:defRPr sz="5800" b="1">
                <a:solidFill>
                  <a:srgbClr val="000000"/>
                </a:solidFill>
              </a:defRPr>
            </a:pPr>
            <a:r>
              <a:rPr sz="4400" dirty="0"/>
              <a:t>Quantum Spin Liquid Ground State in </a:t>
            </a:r>
            <a:r>
              <a:rPr sz="4400" dirty="0" err="1"/>
              <a:t>Shastry</a:t>
            </a:r>
            <a:r>
              <a:rPr sz="4400" dirty="0"/>
              <a:t>-Sutherland Lattice Material: Yb</a:t>
            </a:r>
            <a:r>
              <a:rPr sz="4400" baseline="-5999" dirty="0"/>
              <a:t>2</a:t>
            </a:r>
            <a:r>
              <a:rPr sz="4400" dirty="0"/>
              <a:t>Be</a:t>
            </a:r>
            <a:r>
              <a:rPr sz="4400" baseline="-5999" dirty="0"/>
              <a:t>2</a:t>
            </a:r>
            <a:r>
              <a:rPr sz="4400" dirty="0"/>
              <a:t>GeO</a:t>
            </a:r>
            <a:r>
              <a:rPr sz="4400" baseline="-5999" dirty="0"/>
              <a:t>7</a:t>
            </a:r>
          </a:p>
        </p:txBody>
      </p:sp>
      <p:pic>
        <p:nvPicPr>
          <p:cNvPr id="450" name="Yb2Be2GeO7-Elastic Scattering.jpg" descr="Yb2Be2GeO7-Elastic Scatter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1849"/>
            <a:ext cx="14521519" cy="5809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Yb2Be2GeO7 lattice.png" descr="Yb2Be2GeO7 lattic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59" y="8231574"/>
            <a:ext cx="11165913" cy="5126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Yb-ENS-summary - Diffus.jpg" descr="Yb-ENS-summary - Diffu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4650" y="2222039"/>
            <a:ext cx="7851579" cy="6009535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J&gt;J’: local singlet dimer state…"/>
          <p:cNvSpPr txBox="1"/>
          <p:nvPr/>
        </p:nvSpPr>
        <p:spPr>
          <a:xfrm>
            <a:off x="11153003" y="8051687"/>
            <a:ext cx="11165912" cy="2318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304800" indent="-304800" algn="l">
              <a:buSzPct val="123000"/>
              <a:buChar char="•"/>
              <a:defRPr sz="3600"/>
            </a:pPr>
            <a:r>
              <a:rPr dirty="0"/>
              <a:t>J&gt;J’: local singlet dimer state</a:t>
            </a:r>
          </a:p>
          <a:p>
            <a:pPr marL="304800" indent="-304800" algn="l">
              <a:buSzPct val="123000"/>
              <a:buChar char="•"/>
              <a:defRPr sz="3600"/>
            </a:pPr>
            <a:r>
              <a:rPr dirty="0"/>
              <a:t>J’&gt;J: AFM order (Neel)</a:t>
            </a:r>
          </a:p>
          <a:p>
            <a:pPr marL="304800" indent="-304800" algn="l">
              <a:buSzPct val="123000"/>
              <a:buChar char="•"/>
              <a:defRPr sz="3600"/>
            </a:pPr>
            <a:r>
              <a:rPr dirty="0"/>
              <a:t>spin plaquette singlet and quantum spin liquid states near border between dimer/AFM.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E0A256-66C1-E381-05B6-BC0168FEE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5572" y="10261275"/>
            <a:ext cx="8087198" cy="3454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157AA8-D199-916E-EF96-C6EB0AD9387C}"/>
              </a:ext>
            </a:extLst>
          </p:cNvPr>
          <p:cNvSpPr txBox="1"/>
          <p:nvPr/>
        </p:nvSpPr>
        <p:spPr>
          <a:xfrm>
            <a:off x="19266195" y="11115698"/>
            <a:ext cx="455073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CA" dirty="0" err="1">
                <a:effectLst/>
              </a:rPr>
              <a:t>Viteritti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.,arXiv:2311.16899 (2024).</a:t>
            </a:r>
            <a:endParaRPr lang="en-CA" dirty="0">
              <a:effectLst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Quantum Spin Liquid Ground State in Yb2Be2GeO7"/>
          <p:cNvSpPr txBox="1"/>
          <p:nvPr/>
        </p:nvSpPr>
        <p:spPr>
          <a:xfrm>
            <a:off x="1609966" y="770205"/>
            <a:ext cx="1761665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1531">
              <a:defRPr sz="5800" b="1">
                <a:solidFill>
                  <a:srgbClr val="000000"/>
                </a:solidFill>
              </a:defRPr>
            </a:pPr>
            <a:r>
              <a:t>Quantum Spin Liquid Ground State in Yb</a:t>
            </a:r>
            <a:r>
              <a:rPr baseline="-5999"/>
              <a:t>2</a:t>
            </a:r>
            <a:r>
              <a:t>Be</a:t>
            </a:r>
            <a:r>
              <a:rPr baseline="-5999"/>
              <a:t>2</a:t>
            </a:r>
            <a:r>
              <a:t>GeO</a:t>
            </a:r>
            <a:r>
              <a:rPr baseline="-5999"/>
              <a:t>7</a:t>
            </a:r>
          </a:p>
        </p:txBody>
      </p:sp>
      <p:pic>
        <p:nvPicPr>
          <p:cNvPr id="456" name="A-HeatCapacityinField - paper.jpg" descr="A-HeatCapacityinField - pap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1824" y="1720281"/>
            <a:ext cx="13425068" cy="10275438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Magnetic Susceptibility"/>
          <p:cNvSpPr txBox="1"/>
          <p:nvPr/>
        </p:nvSpPr>
        <p:spPr>
          <a:xfrm>
            <a:off x="644062" y="12592982"/>
            <a:ext cx="4873296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Magnetic Susceptibility</a:t>
            </a:r>
          </a:p>
        </p:txBody>
      </p:sp>
      <p:sp>
        <p:nvSpPr>
          <p:cNvPr id="458" name="Heat Capacity"/>
          <p:cNvSpPr txBox="1"/>
          <p:nvPr/>
        </p:nvSpPr>
        <p:spPr>
          <a:xfrm>
            <a:off x="12812424" y="12273764"/>
            <a:ext cx="3018436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Heat Capacity</a:t>
            </a:r>
          </a:p>
        </p:txBody>
      </p:sp>
      <p:pic>
        <p:nvPicPr>
          <p:cNvPr id="459" name="Yb-magnetic-summary-paper -CEF.jpg" descr="Yb-magnetic-summary-paper -CE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99" y="1813860"/>
            <a:ext cx="5412112" cy="10825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Muon Spin Relaxation in Yb2Be2GeO7"/>
          <p:cNvSpPr txBox="1"/>
          <p:nvPr/>
        </p:nvSpPr>
        <p:spPr>
          <a:xfrm>
            <a:off x="1609966" y="770205"/>
            <a:ext cx="13085827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821531">
              <a:defRPr sz="5800" b="1">
                <a:solidFill>
                  <a:srgbClr val="000000"/>
                </a:solidFill>
              </a:defRPr>
            </a:pPr>
            <a:r>
              <a:t>Muon Spin Relaxation in Yb</a:t>
            </a:r>
            <a:r>
              <a:rPr baseline="-5999"/>
              <a:t>2</a:t>
            </a:r>
            <a:r>
              <a:t>Be</a:t>
            </a:r>
            <a:r>
              <a:rPr baseline="-5999"/>
              <a:t>2</a:t>
            </a:r>
            <a:r>
              <a:t>GeO</a:t>
            </a:r>
            <a:r>
              <a:rPr baseline="-5999"/>
              <a:t>7</a:t>
            </a:r>
          </a:p>
        </p:txBody>
      </p:sp>
      <p:pic>
        <p:nvPicPr>
          <p:cNvPr id="462" name="Yb-MuSR-summary - New.jpg" descr="Yb-MuSR-summary - N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66" y="2069666"/>
            <a:ext cx="15122596" cy="11574711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No precession seen at any temperatures…"/>
          <p:cNvSpPr txBox="1"/>
          <p:nvPr/>
        </p:nvSpPr>
        <p:spPr>
          <a:xfrm>
            <a:off x="15237026" y="1557225"/>
            <a:ext cx="9158033" cy="391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t>No precession seen at any temperatures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Increasing relaxation with decreasing temperature</a:t>
            </a:r>
          </a:p>
          <a:p>
            <a:pPr marL="1066800" lvl="1" indent="-457200" algn="l">
              <a:buSzPct val="123000"/>
              <a:buChar char="•"/>
              <a:defRPr sz="3600"/>
            </a:pPr>
            <a:r>
              <a:t>depopulating crystal field levels</a:t>
            </a:r>
          </a:p>
          <a:p>
            <a:pPr marL="1066800" lvl="1" indent="-457200" algn="l">
              <a:buSzPct val="123000"/>
              <a:buChar char="•"/>
              <a:defRPr sz="3600"/>
            </a:pPr>
            <a:r>
              <a:t>slowing down of spin fluctuations.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Relaxation essentially plateaued below 10K.</a:t>
            </a:r>
          </a:p>
        </p:txBody>
      </p:sp>
      <p:sp>
        <p:nvSpPr>
          <p:cNvPr id="464" name="At low temperature, LF relaxation rate increases with increasing field indicating increased low frequency spin fluctuations present.…"/>
          <p:cNvSpPr txBox="1"/>
          <p:nvPr/>
        </p:nvSpPr>
        <p:spPr>
          <a:xfrm>
            <a:off x="15699120" y="6465868"/>
            <a:ext cx="8703993" cy="2831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t>At low temperature, LF relaxation rate </a:t>
            </a:r>
            <a:r>
              <a:rPr b="1" i="1"/>
              <a:t>increases</a:t>
            </a:r>
            <a:r>
              <a:t> with increasing field indicating increased low frequency spin fluctuations present.</a:t>
            </a:r>
          </a:p>
          <a:p>
            <a:pPr marL="457200" indent="-457200" algn="l">
              <a:buSzPct val="123000"/>
              <a:buChar char="•"/>
              <a:defRPr sz="3600"/>
            </a:pPr>
            <a:r>
              <a:t>Closing of gap with field above 0.2T.</a:t>
            </a:r>
          </a:p>
        </p:txBody>
      </p:sp>
      <p:sp>
        <p:nvSpPr>
          <p:cNvPr id="465" name="Yb2Be2GeO7 is a gapped quantum spin liquid candidate"/>
          <p:cNvSpPr txBox="1"/>
          <p:nvPr/>
        </p:nvSpPr>
        <p:spPr>
          <a:xfrm>
            <a:off x="15699120" y="10295011"/>
            <a:ext cx="8703993" cy="118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57200" indent="-457200" algn="l">
              <a:buSzPct val="123000"/>
              <a:buChar char="•"/>
              <a:defRPr sz="3600"/>
            </a:pPr>
            <a:r>
              <a:t>Yb</a:t>
            </a:r>
            <a:r>
              <a:rPr baseline="-5999"/>
              <a:t>2</a:t>
            </a:r>
            <a:r>
              <a:t>Be</a:t>
            </a:r>
            <a:r>
              <a:rPr baseline="-5999"/>
              <a:t>2</a:t>
            </a:r>
            <a:r>
              <a:t>GeO</a:t>
            </a:r>
            <a:r>
              <a:rPr baseline="-5999"/>
              <a:t>7</a:t>
            </a:r>
            <a:r>
              <a:t> is a gapped quantum spin liquid candidate</a:t>
            </a:r>
          </a:p>
        </p:txBody>
      </p:sp>
      <p:sp>
        <p:nvSpPr>
          <p:cNvPr id="466" name="Pula et al., Phys. Rev. B 110, 014412 (2024). (1 week ago!)"/>
          <p:cNvSpPr txBox="1"/>
          <p:nvPr/>
        </p:nvSpPr>
        <p:spPr>
          <a:xfrm>
            <a:off x="15896719" y="11856755"/>
            <a:ext cx="8703992" cy="173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/>
            </a:pPr>
            <a:r>
              <a:t>Pula </a:t>
            </a:r>
            <a:r>
              <a:rPr i="1"/>
              <a:t>et al</a:t>
            </a:r>
            <a:r>
              <a:t>., Phys. Rev. B </a:t>
            </a:r>
            <a:r>
              <a:rPr b="1"/>
              <a:t>110</a:t>
            </a:r>
            <a:r>
              <a:t>, 014412 (2024). (1 week ago!)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88" y="604698"/>
            <a:ext cx="7802267" cy="3020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14" y="3984023"/>
            <a:ext cx="16644712" cy="9157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65474" y="3561224"/>
            <a:ext cx="5173686" cy="9567775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Coming Soon: TRIUMF M9H"/>
          <p:cNvSpPr txBox="1"/>
          <p:nvPr/>
        </p:nvSpPr>
        <p:spPr>
          <a:xfrm>
            <a:off x="9605106" y="279193"/>
            <a:ext cx="10456851" cy="10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6600" spc="-132">
                <a:solidFill>
                  <a:srgbClr val="000000"/>
                </a:solidFill>
              </a:defRPr>
            </a:lvl1pPr>
          </a:lstStyle>
          <a:p>
            <a:r>
              <a:t>Coming Soon: TRIUMF M9H</a:t>
            </a:r>
          </a:p>
        </p:txBody>
      </p:sp>
      <p:sp>
        <p:nvSpPr>
          <p:cNvPr id="472" name="First muon decay channel explicitly designed for delivery of transversely spin polarized beams."/>
          <p:cNvSpPr txBox="1"/>
          <p:nvPr/>
        </p:nvSpPr>
        <p:spPr>
          <a:xfrm>
            <a:off x="6374810" y="8522674"/>
            <a:ext cx="8703992" cy="1727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600"/>
            </a:lvl1pPr>
          </a:lstStyle>
          <a:p>
            <a:r>
              <a:t>First muon decay channel explicitly designed for delivery of transversely spin polarized beams.</a:t>
            </a:r>
          </a:p>
        </p:txBody>
      </p:sp>
      <p:sp>
        <p:nvSpPr>
          <p:cNvPr id="473" name="4T 6 port magnet with DR,SiPM spectrometer"/>
          <p:cNvSpPr txBox="1"/>
          <p:nvPr/>
        </p:nvSpPr>
        <p:spPr>
          <a:xfrm>
            <a:off x="17603685" y="2174178"/>
            <a:ext cx="6155016" cy="1180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600"/>
            </a:lvl1pPr>
          </a:lstStyle>
          <a:p>
            <a:r>
              <a:t>4T 6 port magnet with DR,SiPM spectrometer</a:t>
            </a:r>
          </a:p>
        </p:txBody>
      </p:sp>
      <p:sp>
        <p:nvSpPr>
          <p:cNvPr id="474" name="High energy decay muons (µ+/µ-), suitable for pressure cells, muonic x-rays for elemental analysis."/>
          <p:cNvSpPr txBox="1"/>
          <p:nvPr/>
        </p:nvSpPr>
        <p:spPr>
          <a:xfrm>
            <a:off x="6374810" y="10910068"/>
            <a:ext cx="8703992" cy="1727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/>
            </a:pPr>
            <a:r>
              <a:t>High energy decay muons (µ</a:t>
            </a:r>
            <a:r>
              <a:rPr baseline="31999"/>
              <a:t>+</a:t>
            </a:r>
            <a:r>
              <a:t>/µ</a:t>
            </a:r>
            <a:r>
              <a:rPr baseline="31999"/>
              <a:t>-</a:t>
            </a:r>
            <a:r>
              <a:t>), suitable for pressure cells, muonic x-rays for elemental analysis.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Quantum Materials: Emergent States and Excit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600" b="0" spc="-132"/>
            </a:lvl1pPr>
          </a:lstStyle>
          <a:p>
            <a:r>
              <a:t>Quantum Materials: Emergent States and Excitations</a:t>
            </a:r>
          </a:p>
        </p:txBody>
      </p:sp>
      <p:sp>
        <p:nvSpPr>
          <p:cNvPr id="477" name="Synthesis, Characterization &amp; Identific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4400" b="0"/>
            </a:lvl1pPr>
          </a:lstStyle>
          <a:p>
            <a:r>
              <a:t>Synthesis, Characterization &amp; Identification</a:t>
            </a:r>
          </a:p>
        </p:txBody>
      </p:sp>
      <p:sp>
        <p:nvSpPr>
          <p:cNvPr id="478" name="Quantum spin liquids: elusive, need for multiple complementary probes…"/>
          <p:cNvSpPr txBox="1">
            <a:spLocks noGrp="1"/>
          </p:cNvSpPr>
          <p:nvPr>
            <p:ph type="body" sz="half" idx="1"/>
          </p:nvPr>
        </p:nvSpPr>
        <p:spPr>
          <a:xfrm>
            <a:off x="1062856" y="3505943"/>
            <a:ext cx="20028326" cy="4888849"/>
          </a:xfrm>
          <a:prstGeom prst="rect">
            <a:avLst/>
          </a:prstGeom>
        </p:spPr>
        <p:txBody>
          <a:bodyPr/>
          <a:lstStyle/>
          <a:p>
            <a:r>
              <a:t>Quantum spin liquids: elusive, need for multiple complementary probes</a:t>
            </a:r>
          </a:p>
          <a:p>
            <a:r>
              <a:t>Muons provide a real space/volume sensitive probe with relevant frequency window.</a:t>
            </a:r>
          </a:p>
        </p:txBody>
      </p:sp>
      <p:pic>
        <p:nvPicPr>
          <p:cNvPr id="47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6413" y="6429832"/>
            <a:ext cx="2381174" cy="2408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3725" y="9270858"/>
            <a:ext cx="2806548" cy="510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06007" y="10221707"/>
            <a:ext cx="3257838" cy="845195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Thanks for your attention!"/>
          <p:cNvSpPr txBox="1"/>
          <p:nvPr/>
        </p:nvSpPr>
        <p:spPr>
          <a:xfrm>
            <a:off x="16831433" y="12686879"/>
            <a:ext cx="7144309" cy="871933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chemeClr val="accent5"/>
                </a:solidFill>
              </a:defRPr>
            </a:lvl1pPr>
          </a:lstStyle>
          <a:p>
            <a:r>
              <a:t>Thanks for your attention!</a:t>
            </a:r>
          </a:p>
        </p:txBody>
      </p:sp>
      <p:pic>
        <p:nvPicPr>
          <p:cNvPr id="483" name="IMG_1020.jpeg" descr="IMG_1020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730" y="8895388"/>
            <a:ext cx="3353234" cy="4470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IMG_1053.jpeg" descr="IMG_1053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309" y="9171716"/>
            <a:ext cx="4962064" cy="3721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G_1021.jpeg" descr="IMG_102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8760" y="8719674"/>
            <a:ext cx="3469224" cy="4625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TechnionIIT English 3-lines.png" descr="TechnionIIT English 3-lin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08081" y="4633767"/>
            <a:ext cx="3257838" cy="1468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Arindam_Ghara.jpg" descr="Arindam_Ghara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38772" y="8832556"/>
            <a:ext cx="3257837" cy="3257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G_1565.jpeg" descr="IMG_1565.jpeg"/>
          <p:cNvPicPr>
            <a:picLocks noChangeAspect="1"/>
          </p:cNvPicPr>
          <p:nvPr/>
        </p:nvPicPr>
        <p:blipFill>
          <a:blip r:embed="rId10"/>
          <a:srcRect l="50941" t="23512" r="6180" b="23512"/>
          <a:stretch>
            <a:fillRect/>
          </a:stretch>
        </p:blipFill>
        <p:spPr>
          <a:xfrm>
            <a:off x="17419061" y="8462241"/>
            <a:ext cx="2245993" cy="3699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national-scotch-day.jpg" descr="national-scotch-d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5" y="4371082"/>
            <a:ext cx="4661297" cy="5826622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Crystalline Syste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Crystalline Systems</a:t>
            </a:r>
          </a:p>
        </p:txBody>
      </p:sp>
      <p:pic>
        <p:nvPicPr>
          <p:cNvPr id="266" name="sun_nasa.jpg" descr="sun_nas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734" y="5929312"/>
            <a:ext cx="3911204" cy="3911204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Plasma"/>
          <p:cNvSpPr txBox="1"/>
          <p:nvPr/>
        </p:nvSpPr>
        <p:spPr>
          <a:xfrm>
            <a:off x="4781328" y="4334271"/>
            <a:ext cx="253625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5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Plasma</a:t>
            </a:r>
          </a:p>
        </p:txBody>
      </p:sp>
      <p:sp>
        <p:nvSpPr>
          <p:cNvPr id="268" name="Liquid"/>
          <p:cNvSpPr txBox="1"/>
          <p:nvPr/>
        </p:nvSpPr>
        <p:spPr>
          <a:xfrm>
            <a:off x="11337064" y="4012803"/>
            <a:ext cx="210494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5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Liquid</a:t>
            </a:r>
          </a:p>
        </p:txBody>
      </p:sp>
      <p:sp>
        <p:nvSpPr>
          <p:cNvPr id="269" name="Crystalline Solid"/>
          <p:cNvSpPr txBox="1"/>
          <p:nvPr/>
        </p:nvSpPr>
        <p:spPr>
          <a:xfrm>
            <a:off x="15742899" y="3191271"/>
            <a:ext cx="525905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5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Crystalline Solid</a:t>
            </a:r>
          </a:p>
        </p:txBody>
      </p:sp>
      <p:sp>
        <p:nvSpPr>
          <p:cNvPr id="270" name="Decreasing Temperature➞"/>
          <p:cNvSpPr txBox="1"/>
          <p:nvPr/>
        </p:nvSpPr>
        <p:spPr>
          <a:xfrm>
            <a:off x="7213566" y="10549334"/>
            <a:ext cx="870887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5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Decreasing Temperature➞</a:t>
            </a:r>
          </a:p>
        </p:txBody>
      </p:sp>
      <p:sp>
        <p:nvSpPr>
          <p:cNvPr id="271" name="Symmetry Breaking➞"/>
          <p:cNvSpPr txBox="1"/>
          <p:nvPr/>
        </p:nvSpPr>
        <p:spPr>
          <a:xfrm>
            <a:off x="11807305" y="12138818"/>
            <a:ext cx="716520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5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Symmetry Breaking➞</a:t>
            </a:r>
          </a:p>
        </p:txBody>
      </p:sp>
      <p:sp>
        <p:nvSpPr>
          <p:cNvPr id="272" name="➞"/>
          <p:cNvSpPr txBox="1"/>
          <p:nvPr/>
        </p:nvSpPr>
        <p:spPr>
          <a:xfrm>
            <a:off x="9353570" y="7406084"/>
            <a:ext cx="85698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5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➞</a:t>
            </a:r>
          </a:p>
        </p:txBody>
      </p:sp>
      <p:sp>
        <p:nvSpPr>
          <p:cNvPr id="273" name="➞"/>
          <p:cNvSpPr txBox="1"/>
          <p:nvPr/>
        </p:nvSpPr>
        <p:spPr>
          <a:xfrm>
            <a:off x="14960203" y="7209631"/>
            <a:ext cx="856989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5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➞</a:t>
            </a:r>
          </a:p>
        </p:txBody>
      </p:sp>
      <p:pic>
        <p:nvPicPr>
          <p:cNvPr id="274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9015" y="4398546"/>
            <a:ext cx="3786189" cy="6334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rystalline Soli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Crystalline Solids</a:t>
            </a:r>
          </a:p>
        </p:txBody>
      </p:sp>
      <p:sp>
        <p:nvSpPr>
          <p:cNvPr id="277" name="Periodic arrangement of ions.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813776" indent="-369276"/>
            <a:r>
              <a:t>Periodic arrangement of ions.</a:t>
            </a:r>
          </a:p>
          <a:p>
            <a:pPr marL="813776" indent="-369276"/>
            <a:r>
              <a:t>Vibrations of ions about equilibrium positions (classical normal modes)</a:t>
            </a:r>
          </a:p>
          <a:p>
            <a:pPr marL="1258276" lvl="1"/>
            <a:r>
              <a:t>quantized into elementary excitations: </a:t>
            </a:r>
            <a:r>
              <a:rPr>
                <a:solidFill>
                  <a:srgbClr val="942192"/>
                </a:solidFill>
              </a:rPr>
              <a:t>Phonons</a:t>
            </a:r>
          </a:p>
          <a:p>
            <a:pPr marL="1258276" lvl="1"/>
            <a:r>
              <a:t>Experimentally detected, eg. inelastic neutron scattering.</a:t>
            </a:r>
          </a:p>
        </p:txBody>
      </p:sp>
      <p:pic>
        <p:nvPicPr>
          <p:cNvPr id="27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8859" y="3218851"/>
            <a:ext cx="4982766" cy="9354149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Mittal et al., PRL 102 (217001) 2009."/>
          <p:cNvSpPr txBox="1"/>
          <p:nvPr/>
        </p:nvSpPr>
        <p:spPr>
          <a:xfrm>
            <a:off x="16041218" y="12613251"/>
            <a:ext cx="4698133" cy="4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Mittal et al., PRL 102 (217001) 2009.</a:t>
            </a:r>
          </a:p>
        </p:txBody>
      </p:sp>
      <p:pic>
        <p:nvPicPr>
          <p:cNvPr id="280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937" y="3094812"/>
            <a:ext cx="3786188" cy="6334938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CaFe2As2"/>
          <p:cNvSpPr txBox="1"/>
          <p:nvPr/>
        </p:nvSpPr>
        <p:spPr>
          <a:xfrm>
            <a:off x="17201736" y="2844173"/>
            <a:ext cx="1341250" cy="4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/>
          <a:p>
            <a: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CaFe</a:t>
            </a:r>
            <a:r>
              <a:rPr baseline="-5999"/>
              <a:t>2</a:t>
            </a:r>
            <a:r>
              <a:t>As</a:t>
            </a:r>
            <a:r>
              <a:rPr baseline="-5999"/>
              <a:t>2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Electrons in Soli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Electrons in Solids</a:t>
            </a:r>
          </a:p>
        </p:txBody>
      </p:sp>
      <p:sp>
        <p:nvSpPr>
          <p:cNvPr id="284" name="Overlap between electron wavefunctions results in bandstructure.…"/>
          <p:cNvSpPr txBox="1">
            <a:spLocks noGrp="1"/>
          </p:cNvSpPr>
          <p:nvPr>
            <p:ph type="body" sz="half" idx="1"/>
          </p:nvPr>
        </p:nvSpPr>
        <p:spPr>
          <a:xfrm>
            <a:off x="3851671" y="2893218"/>
            <a:ext cx="7143751" cy="1060847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13776" indent="-369276"/>
            <a:r>
              <a:t>Overlap between electron wavefunctions results in bandstructure.</a:t>
            </a:r>
          </a:p>
          <a:p>
            <a:pPr marL="813776" indent="-369276"/>
            <a:r>
              <a:t>Insulator, semi-conductor or metal: varying response to electric field.</a:t>
            </a:r>
          </a:p>
          <a:p>
            <a:pPr marL="813776" indent="-369276"/>
            <a:r>
              <a:t>Pauli exclusion and (nearly) free electrons gives good description of basic metals.</a:t>
            </a:r>
          </a:p>
          <a:p>
            <a:pPr marL="1258276" lvl="1"/>
            <a:r>
              <a:t>independent electrons</a:t>
            </a:r>
          </a:p>
          <a:p>
            <a:pPr marL="1258276" lvl="1"/>
            <a:r>
              <a:t>electron quantum numbers are momentum and spin.</a:t>
            </a:r>
          </a:p>
        </p:txBody>
      </p:sp>
      <p:pic>
        <p:nvPicPr>
          <p:cNvPr id="285" name="Band_Structure.pdf" descr="Band_Structur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093" y="3500437"/>
            <a:ext cx="7590236" cy="4215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Copper.png" descr="Copp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0327" y="8786812"/>
            <a:ext cx="4345782" cy="3911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specific_heat_metal.pdf" descr="specific_heat_metal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8312" y="9751218"/>
            <a:ext cx="3648474" cy="2607470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www.physics.ox.ac.uk"/>
          <p:cNvSpPr txBox="1"/>
          <p:nvPr/>
        </p:nvSpPr>
        <p:spPr>
          <a:xfrm>
            <a:off x="12861821" y="12756126"/>
            <a:ext cx="2913052" cy="4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2200" u="sng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  <a:hlinkClick r:id="rId5"/>
              </a:defRPr>
            </a:lvl1pPr>
          </a:lstStyle>
          <a:p>
            <a:pPr>
              <a:defRPr u="none"/>
            </a:pPr>
            <a:r>
              <a:rPr u="sng">
                <a:hlinkClick r:id="rId5"/>
              </a:rPr>
              <a:t>www.physics.ox.ac.uk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Electrons ➞ Quasipartic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Electrons ➞ Quasiparticles</a:t>
            </a:r>
          </a:p>
        </p:txBody>
      </p:sp>
      <p:sp>
        <p:nvSpPr>
          <p:cNvPr id="291" name="electrons not actually free, independent in metals.…"/>
          <p:cNvSpPr txBox="1">
            <a:spLocks noGrp="1"/>
          </p:cNvSpPr>
          <p:nvPr>
            <p:ph type="body" sz="half" idx="1"/>
          </p:nvPr>
        </p:nvSpPr>
        <p:spPr>
          <a:xfrm>
            <a:off x="3851671" y="2946796"/>
            <a:ext cx="7143751" cy="10804923"/>
          </a:xfrm>
          <a:prstGeom prst="rect">
            <a:avLst/>
          </a:prstGeom>
        </p:spPr>
        <p:txBody>
          <a:bodyPr/>
          <a:lstStyle/>
          <a:p>
            <a:pPr marL="813776" indent="-369276"/>
            <a:r>
              <a:t>electrons not actually free, independent in metals.</a:t>
            </a:r>
          </a:p>
          <a:p>
            <a:pPr marL="813776" indent="-369276"/>
            <a:r>
              <a:t>Quasiparticle: combined properties of electron and its surroundings as a composite object that can be treated as a single particle with renormalized properties.</a:t>
            </a:r>
          </a:p>
          <a:p>
            <a:pPr marL="1258276" lvl="1"/>
            <a:r>
              <a:t>electron, hole</a:t>
            </a:r>
          </a:p>
          <a:p>
            <a:pPr marL="813776" indent="-369276"/>
            <a:r>
              <a:t>Landau Fermi Liquid</a:t>
            </a:r>
          </a:p>
          <a:p>
            <a:pPr marL="1258276" lvl="1"/>
            <a:r>
              <a:t>𝛒~AT</a:t>
            </a:r>
            <a:r>
              <a:rPr baseline="31999"/>
              <a:t>2</a:t>
            </a:r>
          </a:p>
        </p:txBody>
      </p:sp>
      <p:pic>
        <p:nvPicPr>
          <p:cNvPr id="292" name="landau.jpg" descr="landa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098" y="3268265"/>
            <a:ext cx="2395762" cy="3357564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Landau"/>
          <p:cNvSpPr txBox="1"/>
          <p:nvPr/>
        </p:nvSpPr>
        <p:spPr>
          <a:xfrm>
            <a:off x="13614717" y="6820296"/>
            <a:ext cx="1657291" cy="69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b">
            <a:spAutoFit/>
          </a:bodyPr>
          <a:lstStyle>
            <a:lvl1pPr defTabSz="821531">
              <a:defRPr sz="3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Landau</a:t>
            </a:r>
          </a:p>
        </p:txBody>
      </p:sp>
      <p:pic>
        <p:nvPicPr>
          <p:cNvPr id="294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937" y="7465218"/>
            <a:ext cx="7753101" cy="567928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Nagel et al., PNAS 109, 19161 (2012)."/>
          <p:cNvSpPr txBox="1"/>
          <p:nvPr/>
        </p:nvSpPr>
        <p:spPr>
          <a:xfrm>
            <a:off x="13389658" y="13054806"/>
            <a:ext cx="5840016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Nagel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et al</a:t>
            </a:r>
            <a:r>
              <a:t>., PNAS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109</a:t>
            </a:r>
            <a:r>
              <a:t>, 19161 (2012).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Quasiparticles - Quantized Excitations"/>
          <p:cNvSpPr txBox="1">
            <a:spLocks noGrp="1"/>
          </p:cNvSpPr>
          <p:nvPr>
            <p:ph type="title"/>
          </p:nvPr>
        </p:nvSpPr>
        <p:spPr>
          <a:xfrm>
            <a:off x="1328921" y="403797"/>
            <a:ext cx="16680657" cy="1964532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Quasiparticles - Quantized Excitations</a:t>
            </a:r>
          </a:p>
        </p:txBody>
      </p:sp>
      <p:sp>
        <p:nvSpPr>
          <p:cNvPr id="298" name="Phonon…"/>
          <p:cNvSpPr txBox="1">
            <a:spLocks noGrp="1"/>
          </p:cNvSpPr>
          <p:nvPr>
            <p:ph type="body" sz="half" idx="1"/>
          </p:nvPr>
        </p:nvSpPr>
        <p:spPr>
          <a:xfrm>
            <a:off x="1248193" y="2970753"/>
            <a:ext cx="12306680" cy="10288048"/>
          </a:xfrm>
          <a:prstGeom prst="rect">
            <a:avLst/>
          </a:prstGeom>
        </p:spPr>
        <p:txBody>
          <a:bodyPr/>
          <a:lstStyle/>
          <a:p>
            <a:pPr marL="609600" indent="-609600" defTabSz="2438338">
              <a:spcBef>
                <a:spcPts val="1500"/>
              </a:spcBef>
              <a:buSzPct val="106000"/>
              <a:defRPr sz="4800">
                <a:solidFill>
                  <a:srgbClr val="000000"/>
                </a:solidFill>
              </a:defRPr>
            </a:pPr>
            <a:r>
              <a:t>Phonon</a:t>
            </a:r>
          </a:p>
          <a:p>
            <a:pPr marL="609600" indent="-609600" defTabSz="2438338">
              <a:spcBef>
                <a:spcPts val="1500"/>
              </a:spcBef>
              <a:buSzPct val="106000"/>
              <a:defRPr sz="4800">
                <a:solidFill>
                  <a:srgbClr val="000000"/>
                </a:solidFill>
              </a:defRPr>
            </a:pPr>
            <a:r>
              <a:t>Magnon: magnetic excitation</a:t>
            </a:r>
          </a:p>
          <a:p>
            <a:pPr marL="609600" indent="-609600" defTabSz="2438338">
              <a:spcBef>
                <a:spcPts val="1500"/>
              </a:spcBef>
              <a:buSzPct val="106000"/>
              <a:defRPr sz="4800">
                <a:solidFill>
                  <a:srgbClr val="000000"/>
                </a:solidFill>
              </a:defRPr>
            </a:pPr>
            <a:r>
              <a:t>Roton: circulating superfluid (He</a:t>
            </a:r>
            <a:r>
              <a:rPr baseline="31999"/>
              <a:t>4</a:t>
            </a:r>
            <a:r>
              <a:t>)</a:t>
            </a:r>
          </a:p>
          <a:p>
            <a:pPr marL="609600" indent="-609600" defTabSz="2438338">
              <a:spcBef>
                <a:spcPts val="1500"/>
              </a:spcBef>
              <a:buSzPct val="106000"/>
              <a:defRPr sz="4800">
                <a:solidFill>
                  <a:srgbClr val="000000"/>
                </a:solidFill>
              </a:defRPr>
            </a:pPr>
            <a:r>
              <a:t>Polaron: charged quasiparticle and accompanying lattice deformation</a:t>
            </a:r>
          </a:p>
          <a:p>
            <a:pPr marL="609600" indent="-609600" defTabSz="2438338">
              <a:spcBef>
                <a:spcPts val="1500"/>
              </a:spcBef>
              <a:buSzPct val="106000"/>
              <a:defRPr sz="4800">
                <a:solidFill>
                  <a:srgbClr val="000000"/>
                </a:solidFill>
              </a:defRPr>
            </a:pPr>
            <a:r>
              <a:t>Soliton: (eg. polyacetylene)</a:t>
            </a:r>
          </a:p>
          <a:p>
            <a:pPr marL="609600" indent="-609600" defTabSz="2438338">
              <a:spcBef>
                <a:spcPts val="1500"/>
              </a:spcBef>
              <a:buSzPct val="106000"/>
              <a:defRPr sz="4800">
                <a:solidFill>
                  <a:srgbClr val="000000"/>
                </a:solidFill>
              </a:defRPr>
            </a:pPr>
            <a:r>
              <a:t>Spinon/Holon: from spin/charge separation</a:t>
            </a:r>
          </a:p>
          <a:p>
            <a:pPr marL="609600" indent="-609600" defTabSz="2438338">
              <a:spcBef>
                <a:spcPts val="1500"/>
              </a:spcBef>
              <a:buSzPct val="106000"/>
              <a:defRPr sz="4800">
                <a:solidFill>
                  <a:srgbClr val="000000"/>
                </a:solidFill>
              </a:defRPr>
            </a:pPr>
            <a:r>
              <a:t>Monopoles</a:t>
            </a:r>
          </a:p>
          <a:p>
            <a:pPr marL="609600" indent="-609600" defTabSz="2438338">
              <a:spcBef>
                <a:spcPts val="1500"/>
              </a:spcBef>
              <a:buSzPct val="106000"/>
              <a:defRPr sz="4800">
                <a:solidFill>
                  <a:srgbClr val="000000"/>
                </a:solidFill>
              </a:defRPr>
            </a:pPr>
            <a:r>
              <a:t>Majorana fermion: quasiparticle that is its own anti-particle</a:t>
            </a:r>
          </a:p>
        </p:txBody>
      </p:sp>
      <p:pic>
        <p:nvPicPr>
          <p:cNvPr id="299" name="He-4-roton.jpg" descr="He-4-rot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3804" y="2355514"/>
            <a:ext cx="4560907" cy="3321845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Line"/>
          <p:cNvSpPr/>
          <p:nvPr/>
        </p:nvSpPr>
        <p:spPr>
          <a:xfrm flipH="1">
            <a:off x="11184330" y="3875146"/>
            <a:ext cx="5543286" cy="109945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71437" tIns="71437" rIns="71437" bIns="71437" anchor="ctr"/>
          <a:lstStyle/>
          <a:p>
            <a:pPr algn="l" defTabSz="642937"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1" name="Glyde, H. R. Excitations in Liquid and Solid Helium (Clarendon, 1994)"/>
          <p:cNvSpPr txBox="1"/>
          <p:nvPr/>
        </p:nvSpPr>
        <p:spPr>
          <a:xfrm>
            <a:off x="14974633" y="4093592"/>
            <a:ext cx="3178970" cy="892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/>
          <a:p>
            <a:pPr algn="l" defTabSz="642937">
              <a:defRPr sz="1600" i="1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i="0"/>
              <a:t>Glyde, H. R. </a:t>
            </a:r>
            <a:r>
              <a:t>Excitations in Liquid and Solid Helium</a:t>
            </a:r>
            <a:r>
              <a:rPr i="0"/>
              <a:t> (Clarendon, 1994)</a:t>
            </a:r>
          </a:p>
        </p:txBody>
      </p:sp>
      <p:pic>
        <p:nvPicPr>
          <p:cNvPr id="3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3240" y="6456205"/>
            <a:ext cx="10897368" cy="6559243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Balents, Nature 464, 199 (2010)"/>
          <p:cNvSpPr txBox="1"/>
          <p:nvPr/>
        </p:nvSpPr>
        <p:spPr>
          <a:xfrm>
            <a:off x="19290958" y="13004221"/>
            <a:ext cx="4490620" cy="462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Balents, Nature </a:t>
            </a:r>
            <a:r>
              <a:rPr b="1"/>
              <a:t>464</a:t>
            </a:r>
            <a:r>
              <a:t>, 199 (2010)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093" y="7659886"/>
            <a:ext cx="10340579" cy="5859662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Quantum Hall Effec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Quantum Hall Effect</a:t>
            </a:r>
          </a:p>
        </p:txBody>
      </p:sp>
      <p:sp>
        <p:nvSpPr>
          <p:cNvPr id="307" name="Quasiparticles in 2-D electron gas move in edge states around sample.…"/>
          <p:cNvSpPr txBox="1">
            <a:spLocks noGrp="1"/>
          </p:cNvSpPr>
          <p:nvPr>
            <p:ph type="body" sz="quarter" idx="1"/>
          </p:nvPr>
        </p:nvSpPr>
        <p:spPr>
          <a:xfrm>
            <a:off x="3619500" y="3268265"/>
            <a:ext cx="7143750" cy="9233298"/>
          </a:xfrm>
          <a:prstGeom prst="rect">
            <a:avLst/>
          </a:prstGeom>
        </p:spPr>
        <p:txBody>
          <a:bodyPr/>
          <a:lstStyle/>
          <a:p>
            <a:pPr marL="813776" indent="-369276"/>
            <a:r>
              <a:rPr dirty="0"/>
              <a:t>Quasiparticles in 2-D electron gas move in edge states around sample.</a:t>
            </a:r>
          </a:p>
          <a:p>
            <a:pPr marL="813776" indent="-369276"/>
            <a:r>
              <a:rPr dirty="0"/>
              <a:t>Quantized Hall Resistance gives </a:t>
            </a:r>
            <a:r>
              <a:rPr lang="en-CA" dirty="0"/>
              <a:t>resistance standard, fine structure constant.</a:t>
            </a:r>
            <a:endParaRPr dirty="0"/>
          </a:p>
        </p:txBody>
      </p:sp>
      <p:pic>
        <p:nvPicPr>
          <p:cNvPr id="308" name="droppedImage.png" descr="dropped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2129" y="3125390"/>
            <a:ext cx="10059559" cy="7750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1440</Words>
  <Application>Microsoft Macintosh PowerPoint</Application>
  <PresentationFormat>Custom</PresentationFormat>
  <Paragraphs>186</Paragraphs>
  <Slides>38</Slides>
  <Notes>0</Notes>
  <HiddenSlides>7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Gill Sans</vt:lpstr>
      <vt:lpstr>Helvetica Neue</vt:lpstr>
      <vt:lpstr>Helvetica Neue Light</vt:lpstr>
      <vt:lpstr>Helvetica Neue Medium</vt:lpstr>
      <vt:lpstr>Symbol</vt:lpstr>
      <vt:lpstr>Times New Roman</vt:lpstr>
      <vt:lpstr>Wingdings 3</vt:lpstr>
      <vt:lpstr>21_BasicWhite</vt:lpstr>
      <vt:lpstr>Searching for Quantum Spin Liquids and Ices with Muons</vt:lpstr>
      <vt:lpstr>Reductionist Approach</vt:lpstr>
      <vt:lpstr>Emergence</vt:lpstr>
      <vt:lpstr>Crystalline Systems</vt:lpstr>
      <vt:lpstr>Crystalline Solids</vt:lpstr>
      <vt:lpstr>Electrons in Solids</vt:lpstr>
      <vt:lpstr>Electrons ➞ Quasiparticles</vt:lpstr>
      <vt:lpstr>Quasiparticles - Quantized Excitations</vt:lpstr>
      <vt:lpstr>Quantum Hall Effect</vt:lpstr>
      <vt:lpstr>Quantum Materials</vt:lpstr>
      <vt:lpstr>Quantum Spin Systems</vt:lpstr>
      <vt:lpstr>PowerPoint Presentation</vt:lpstr>
      <vt:lpstr>PowerPoint Presentation</vt:lpstr>
      <vt:lpstr>PowerPoint Presentation</vt:lpstr>
      <vt:lpstr>Pion → Muon → e+</vt:lpstr>
      <vt:lpstr>μSR Technique</vt:lpstr>
      <vt:lpstr>TRIUMF</vt:lpstr>
      <vt:lpstr>PowerPoint Presentation</vt:lpstr>
      <vt:lpstr>Experimental Geometry</vt:lpstr>
      <vt:lpstr>PowerPoint Presentation</vt:lpstr>
      <vt:lpstr>PowerPoint Presentation</vt:lpstr>
      <vt:lpstr>PowerPoint Presentation</vt:lpstr>
      <vt:lpstr>Spin Ice</vt:lpstr>
      <vt:lpstr>PowerPoint Presentation</vt:lpstr>
      <vt:lpstr>Spin Ice - No Long Range Order</vt:lpstr>
      <vt:lpstr>Dy2Ti2O7 Low Temperature Irreversibility</vt:lpstr>
      <vt:lpstr>Magnetic Monopoles?</vt:lpstr>
      <vt:lpstr>Ho2Ti2O7 Magnetic Neutron Scattering</vt:lpstr>
      <vt:lpstr>Dy2Ti2O7 Zero Field μSR</vt:lpstr>
      <vt:lpstr>Dy2Ti2O7 Zero Field μSR</vt:lpstr>
      <vt:lpstr>Quantum Spin 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Materials: Emergent States and Excitations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Luke, Graeme</cp:lastModifiedBy>
  <cp:revision>3</cp:revision>
  <dcterms:modified xsi:type="dcterms:W3CDTF">2024-07-22T16:59:50Z</dcterms:modified>
</cp:coreProperties>
</file>