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" ContentType="image/tiff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6" r:id="rId1"/>
    <p:sldMasterId id="2147483711" r:id="rId2"/>
    <p:sldMasterId id="2147483744" r:id="rId3"/>
    <p:sldMasterId id="2147483755" r:id="rId4"/>
    <p:sldMasterId id="2147483773" r:id="rId5"/>
    <p:sldMasterId id="2147483788" r:id="rId6"/>
  </p:sldMasterIdLst>
  <p:notesMasterIdLst>
    <p:notesMasterId r:id="rId35"/>
  </p:notesMasterIdLst>
  <p:sldIdLst>
    <p:sldId id="1448942500" r:id="rId7"/>
    <p:sldId id="317" r:id="rId8"/>
    <p:sldId id="1993219207" r:id="rId9"/>
    <p:sldId id="1993219206" r:id="rId10"/>
    <p:sldId id="262" r:id="rId11"/>
    <p:sldId id="1448942506" r:id="rId12"/>
    <p:sldId id="284" r:id="rId13"/>
    <p:sldId id="1993219201" r:id="rId14"/>
    <p:sldId id="1993219195" r:id="rId15"/>
    <p:sldId id="1993219208" r:id="rId16"/>
    <p:sldId id="1448942542" r:id="rId17"/>
    <p:sldId id="1993219204" r:id="rId18"/>
    <p:sldId id="1448942526" r:id="rId19"/>
    <p:sldId id="1448942481" r:id="rId20"/>
    <p:sldId id="1398" r:id="rId21"/>
    <p:sldId id="1993219159" r:id="rId22"/>
    <p:sldId id="1471" r:id="rId23"/>
    <p:sldId id="1448942531" r:id="rId24"/>
    <p:sldId id="1993219160" r:id="rId25"/>
    <p:sldId id="1993219197" r:id="rId26"/>
    <p:sldId id="1448942467" r:id="rId27"/>
    <p:sldId id="1993219162" r:id="rId28"/>
    <p:sldId id="305" r:id="rId29"/>
    <p:sldId id="1993219185" r:id="rId30"/>
    <p:sldId id="535" r:id="rId31"/>
    <p:sldId id="536" r:id="rId32"/>
    <p:sldId id="537" r:id="rId33"/>
    <p:sldId id="1448942498" r:id="rId34"/>
  </p:sldIdLst>
  <p:sldSz cx="12192000" cy="6858000"/>
  <p:notesSz cx="7023100" cy="93091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annsen, Meredith" initials="" lastIdx="6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42F82"/>
    <a:srgbClr val="AE78F0"/>
    <a:srgbClr val="00CCFF"/>
    <a:srgbClr val="C2B7ED"/>
    <a:srgbClr val="5A3E5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214" autoAdjust="0"/>
    <p:restoredTop sz="94674"/>
  </p:normalViewPr>
  <p:slideViewPr>
    <p:cSldViewPr snapToGrid="0" snapToObjects="1" showGuides="1">
      <p:cViewPr varScale="1">
        <p:scale>
          <a:sx n="105" d="100"/>
          <a:sy n="105" d="100"/>
        </p:scale>
        <p:origin x="200" y="5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theme" Target="theme/theme1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commentAuthors" Target="commentAuthor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2.xml"/><Relationship Id="rId3" Type="http://schemas.openxmlformats.org/officeDocument/2006/relationships/slideMaster" Target="slideMasters/slideMaster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Jackson/Desktop/Key%20MPO%20writing:data/Fall%202020%20Data/Control%20Library%2012%20Oct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2430026060329539"/>
          <c:y val="6.3641770212249468E-2"/>
          <c:w val="0.56118322485937033"/>
          <c:h val="0.8841248312169071"/>
        </c:manualLayout>
      </c:layout>
      <c:radarChart>
        <c:radarStyle val="filled"/>
        <c:varyColors val="0"/>
        <c:ser>
          <c:idx val="0"/>
          <c:order val="0"/>
          <c:tx>
            <c:v>Successful CNS Tracers</c:v>
          </c:tx>
          <c:spPr>
            <a:solidFill>
              <a:srgbClr val="23FF0D"/>
            </a:solidFill>
            <a:ln>
              <a:noFill/>
            </a:ln>
            <a:effectLst/>
          </c:spPr>
          <c:cat>
            <c:strRef>
              <c:f>'Summary Radars'!$A$12:$A$18</c:f>
              <c:strCache>
                <c:ptCount val="7"/>
                <c:pt idx="0">
                  <c:v>CLogP</c:v>
                </c:pt>
                <c:pt idx="1">
                  <c:v>CLogD</c:v>
                </c:pt>
                <c:pt idx="2">
                  <c:v>tPSA/10</c:v>
                </c:pt>
                <c:pt idx="3">
                  <c:v>MW/100</c:v>
                </c:pt>
                <c:pt idx="4">
                  <c:v>wHBD</c:v>
                </c:pt>
                <c:pt idx="5">
                  <c:v>Charge</c:v>
                </c:pt>
                <c:pt idx="6">
                  <c:v>pKa</c:v>
                </c:pt>
              </c:strCache>
            </c:strRef>
          </c:cat>
          <c:val>
            <c:numRef>
              <c:f>'Summary Radars'!$B$12:$B$18</c:f>
              <c:numCache>
                <c:formatCode>0.00</c:formatCode>
                <c:ptCount val="7"/>
                <c:pt idx="0">
                  <c:v>2.7018073333333339</c:v>
                </c:pt>
                <c:pt idx="1">
                  <c:v>2.24464</c:v>
                </c:pt>
                <c:pt idx="2">
                  <c:v>4.7004533333333303</c:v>
                </c:pt>
                <c:pt idx="3">
                  <c:v>3.3599053333333302</c:v>
                </c:pt>
                <c:pt idx="4">
                  <c:v>1.219614666666667</c:v>
                </c:pt>
                <c:pt idx="5">
                  <c:v>0.48969523809523796</c:v>
                </c:pt>
                <c:pt idx="6" formatCode="General">
                  <c:v>8.785733333333333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7B5-214D-9C4C-2FC3A2AA2E1E}"/>
            </c:ext>
          </c:extLst>
        </c:ser>
        <c:ser>
          <c:idx val="1"/>
          <c:order val="1"/>
          <c:tx>
            <c:v>Failed CNS Tracers</c:v>
          </c:tx>
          <c:spPr>
            <a:solidFill>
              <a:srgbClr val="04409D">
                <a:alpha val="50000"/>
              </a:srgbClr>
            </a:solidFill>
            <a:ln>
              <a:noFill/>
            </a:ln>
            <a:effectLst/>
          </c:spPr>
          <c:cat>
            <c:strRef>
              <c:f>'Summary Radars'!$A$12:$A$18</c:f>
              <c:strCache>
                <c:ptCount val="7"/>
                <c:pt idx="0">
                  <c:v>CLogP</c:v>
                </c:pt>
                <c:pt idx="1">
                  <c:v>CLogD</c:v>
                </c:pt>
                <c:pt idx="2">
                  <c:v>tPSA/10</c:v>
                </c:pt>
                <c:pt idx="3">
                  <c:v>MW/100</c:v>
                </c:pt>
                <c:pt idx="4">
                  <c:v>wHBD</c:v>
                </c:pt>
                <c:pt idx="5">
                  <c:v>Charge</c:v>
                </c:pt>
                <c:pt idx="6">
                  <c:v>pKa</c:v>
                </c:pt>
              </c:strCache>
            </c:strRef>
          </c:cat>
          <c:val>
            <c:numRef>
              <c:f>'Summary Radars'!$C$12:$C$18</c:f>
              <c:numCache>
                <c:formatCode>0.00</c:formatCode>
                <c:ptCount val="7"/>
                <c:pt idx="0">
                  <c:v>1.9830048000000007</c:v>
                </c:pt>
                <c:pt idx="1">
                  <c:v>1.8109230769230773</c:v>
                </c:pt>
                <c:pt idx="2">
                  <c:v>6.55924615384615</c:v>
                </c:pt>
                <c:pt idx="3">
                  <c:v>3.56772615384615</c:v>
                </c:pt>
                <c:pt idx="4">
                  <c:v>1.539507692307692</c:v>
                </c:pt>
                <c:pt idx="5">
                  <c:v>0.27577543859649123</c:v>
                </c:pt>
                <c:pt idx="6" formatCode="General">
                  <c:v>9.9350769230769238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7B5-214D-9C4C-2FC3A2AA2E1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461957104"/>
        <c:axId val="1466167936"/>
      </c:radarChart>
      <c:catAx>
        <c:axId val="146195710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66167936"/>
        <c:crosses val="autoZero"/>
        <c:auto val="1"/>
        <c:lblAlgn val="ctr"/>
        <c:lblOffset val="100"/>
        <c:noMultiLvlLbl val="0"/>
      </c:catAx>
      <c:valAx>
        <c:axId val="1466167936"/>
        <c:scaling>
          <c:orientation val="minMax"/>
          <c:max val="1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61957104"/>
        <c:crosses val="autoZero"/>
        <c:crossBetween val="between"/>
        <c:majorUnit val="2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1.5724993402318678E-2"/>
          <c:y val="8.5467637335942346E-3"/>
          <c:w val="0.26081471378761867"/>
          <c:h val="0.2060467879012684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1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583D0E2-11F1-4B11-B512-E0F6860632F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238" cy="46672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6C243A5-021A-4A32-BE45-86561B9F99E5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978275" y="0"/>
            <a:ext cx="3043238" cy="46672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20D8D848-10E3-4F8B-96B8-BF6311E3338E}" type="datetimeFigureOut">
              <a:rPr lang="en-US"/>
              <a:pPr>
                <a:defRPr/>
              </a:pPr>
              <a:t>7/22/24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F9C36854-038F-47C8-A7AF-6AE3D9691EB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4825" cy="3141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A9888D79-C71A-45E5-8ED5-A535C130597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01675" y="4479925"/>
            <a:ext cx="5619750" cy="3665538"/>
          </a:xfrm>
          <a:prstGeom prst="rect">
            <a:avLst/>
          </a:prstGeom>
        </p:spPr>
        <p:txBody>
          <a:bodyPr vert="horz" lIns="93324" tIns="46662" rIns="93324" bIns="46662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D2D099-2162-4A2B-8E17-C959A89CF2C0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842375"/>
            <a:ext cx="3043238" cy="46672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D6CB81-839B-43D2-AAF3-9D14FFD6AE4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978275" y="8842375"/>
            <a:ext cx="3043238" cy="46672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8BA897E0-3E95-441E-816A-D4BEDAFD69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Scott’s basic science is focused in 2 areas – the first is development, preclinical evaluation and translation of new PET radiotracers, such as his work with Allen Brooks and Ben </a:t>
            </a:r>
            <a:r>
              <a:rPr lang="en-US" dirty="0" err="1"/>
              <a:t>Viglianit</a:t>
            </a:r>
            <a:r>
              <a:rPr lang="en-US" dirty="0"/>
              <a:t> on development of FNP-59 for cholesterol trafficking.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E69193-5739-9648-BFA2-2417935812D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00716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/>
              <a:t>Automated, high throughput computational methods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Analysis of 15 supervised machine learning methods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/>
              <a:t>Manual statistical analysis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Correlation matrix for parameters properties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Statistical analysis of optimal relative weighting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 Library is different= more positives and negatives than anyone has compiled. </a:t>
            </a:r>
          </a:p>
          <a:p>
            <a:pPr lvl="1"/>
            <a:r>
              <a:rPr lang="en-US" b="1" dirty="0"/>
              <a:t>80 positive controls </a:t>
            </a:r>
          </a:p>
          <a:p>
            <a:pPr lvl="1"/>
            <a:r>
              <a:rPr lang="en-US" b="1" dirty="0"/>
              <a:t>68 negative controls</a:t>
            </a:r>
            <a:r>
              <a:rPr lang="en-US" dirty="0"/>
              <a:t> (27 non-permeable, 24 high NSB)</a:t>
            </a:r>
          </a:p>
          <a:p>
            <a:pPr lvl="1"/>
            <a:r>
              <a:rPr lang="en-US" dirty="0"/>
              <a:t>We took </a:t>
            </a:r>
            <a:r>
              <a:rPr lang="en-US" dirty="0" err="1"/>
              <a:t>alot</a:t>
            </a:r>
            <a:r>
              <a:rPr lang="en-US" dirty="0"/>
              <a:t> of care to include diverse negatives. </a:t>
            </a:r>
          </a:p>
          <a:p>
            <a:pPr lvl="1"/>
            <a:r>
              <a:rPr lang="en-US" dirty="0"/>
              <a:t>First thing: applied it to our prelim modified algorithm (that arose in context of GPR84). Promising, but not perfect. gave us hope we could  </a:t>
            </a:r>
          </a:p>
          <a:p>
            <a:pPr lvl="1"/>
            <a:r>
              <a:rPr lang="en-US" dirty="0"/>
              <a:t>Intuitively, seemed that wiggling the cutoffs could help. Thought </a:t>
            </a:r>
            <a:r>
              <a:rPr lang="en-US" dirty="0" err="1"/>
              <a:t>alot</a:t>
            </a:r>
            <a:r>
              <a:rPr lang="en-US" dirty="0"/>
              <a:t> about this, realized: We had this awesome collection of molecules, let's let the data tell us.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E2EEE3-1AFF-F34C-A873-EAC662BE50C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55838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Functions to capture positives but not negatives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Bump functions to quantify the degree to which a variable, in this case a given parameter, aligned with the property distribution of successful tracers as described </a:t>
            </a:r>
            <a:r>
              <a:rPr lang="en-US" dirty="0" err="1"/>
              <a:t>bt</a:t>
            </a:r>
            <a:r>
              <a:rPr lang="en-US" dirty="0"/>
              <a:t>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Applied scoring tool to 140 known PET tracers and assessed ability to separate successful from unsuccessful tracers.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Functions for 7 of the calculated physicochemical properties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Summed, weighted overall scoring function gave a score from 0-5.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Assessed this scoring function, alongside ML (relative pros and cons)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E2EEE3-1AFF-F34C-A873-EAC662BE50C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41530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Hindsight is 20/20 say the words!!!!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D7B5A1-5A87-3C41-AD41-36027DF630A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99394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Make sure to fix characteristic #4 in Methodology development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A10A2-5F57-F647-8985-56C6A54B0DCC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90557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Make sure to fix characteristic #4 in Methodology development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A10A2-5F57-F647-8985-56C6A54B0DCC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77311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an amazing capability, but how do we leverage it to its full extent? How to choose the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08C768-DD67-3940-9D82-DEA094DFC77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75161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an amazing capability, but how do we leverage it to its full extent? How to choose the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08C768-DD67-3940-9D82-DEA094DFC77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39779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an amazing capability, but how do we leverage it to its full extent? How to choose the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08C768-DD67-3940-9D82-DEA094DFC77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63093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2.emf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87430A-636C-8D4B-841B-D7728D0F02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8BB6FDC-9AB9-9C4F-A6A3-D757E80944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ED1D48-4064-6C48-8EEE-4AF4D09522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C2AF8EB-5C1B-48A8-B06E-279692D78122}" type="datetime1">
              <a:rPr lang="en-US" smtClean="0"/>
              <a:pPr>
                <a:defRPr/>
              </a:pPr>
              <a:t>7/22/24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9DB868-E772-F94D-8AC7-37B99DC5CE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FCF9BC-9D7A-4F4E-A5BE-292703193C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0D320D-E5DB-47E6-B8A1-2750D68D74A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193583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C9AFF2-6F1A-774F-BA87-DDE18F2C81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5EA237-E2C4-B345-8909-94F50CA24F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009659-2499-014E-A895-B97676639F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C2AF8EB-5C1B-48A8-B06E-279692D78122}" type="datetime1">
              <a:rPr lang="en-US" smtClean="0"/>
              <a:pPr>
                <a:defRPr/>
              </a:pPr>
              <a:t>7/22/24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A83A1D-0383-3D41-B007-42EBFD8A7D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0D47E8-82CC-534A-AA56-E362198998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0D320D-E5DB-47E6-B8A1-2750D68D74A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270146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E8F66C8-115E-EE4A-86B2-8AF7E7B0379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FC94F7D-3D7B-AA41-B903-7D25C288D0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C7610A-BE08-1544-8A36-3E49A4AC7B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C2AF8EB-5C1B-48A8-B06E-279692D78122}" type="datetime1">
              <a:rPr lang="en-US" smtClean="0"/>
              <a:pPr>
                <a:defRPr/>
              </a:pPr>
              <a:t>7/22/24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6A5956-167F-E24F-A61F-D21BC1A0A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22C5D4-F1DD-4F43-8443-29B83A072B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0D320D-E5DB-47E6-B8A1-2750D68D74A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066094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952B26A-CC82-4C53-8E7A-FA4605811433}"/>
              </a:ext>
            </a:extLst>
          </p:cNvPr>
          <p:cNvSpPr/>
          <p:nvPr/>
        </p:nvSpPr>
        <p:spPr>
          <a:xfrm>
            <a:off x="0" y="6053138"/>
            <a:ext cx="3060700" cy="812800"/>
          </a:xfrm>
          <a:custGeom>
            <a:avLst/>
            <a:gdLst>
              <a:gd name="connsiteX0" fmla="*/ 0 w 3505200"/>
              <a:gd name="connsiteY0" fmla="*/ 0 h 892629"/>
              <a:gd name="connsiteX1" fmla="*/ 3505200 w 3505200"/>
              <a:gd name="connsiteY1" fmla="*/ 0 h 892629"/>
              <a:gd name="connsiteX2" fmla="*/ 3505200 w 3505200"/>
              <a:gd name="connsiteY2" fmla="*/ 892629 h 892629"/>
              <a:gd name="connsiteX3" fmla="*/ 0 w 3505200"/>
              <a:gd name="connsiteY3" fmla="*/ 892629 h 892629"/>
              <a:gd name="connsiteX4" fmla="*/ 0 w 3505200"/>
              <a:gd name="connsiteY4" fmla="*/ 0 h 892629"/>
              <a:gd name="connsiteX0" fmla="*/ 0 w 3505200"/>
              <a:gd name="connsiteY0" fmla="*/ 0 h 892629"/>
              <a:gd name="connsiteX1" fmla="*/ 3243943 w 3505200"/>
              <a:gd name="connsiteY1" fmla="*/ 0 h 892629"/>
              <a:gd name="connsiteX2" fmla="*/ 3505200 w 3505200"/>
              <a:gd name="connsiteY2" fmla="*/ 892629 h 892629"/>
              <a:gd name="connsiteX3" fmla="*/ 0 w 3505200"/>
              <a:gd name="connsiteY3" fmla="*/ 892629 h 892629"/>
              <a:gd name="connsiteX4" fmla="*/ 0 w 3505200"/>
              <a:gd name="connsiteY4" fmla="*/ 0 h 892629"/>
              <a:gd name="connsiteX0" fmla="*/ 0 w 3505200"/>
              <a:gd name="connsiteY0" fmla="*/ 10886 h 903515"/>
              <a:gd name="connsiteX1" fmla="*/ 3262890 w 3505200"/>
              <a:gd name="connsiteY1" fmla="*/ 0 h 903515"/>
              <a:gd name="connsiteX2" fmla="*/ 3505200 w 3505200"/>
              <a:gd name="connsiteY2" fmla="*/ 903515 h 903515"/>
              <a:gd name="connsiteX3" fmla="*/ 0 w 3505200"/>
              <a:gd name="connsiteY3" fmla="*/ 903515 h 903515"/>
              <a:gd name="connsiteX4" fmla="*/ 0 w 3505200"/>
              <a:gd name="connsiteY4" fmla="*/ 10886 h 903515"/>
              <a:gd name="connsiteX0" fmla="*/ 0 w 3495726"/>
              <a:gd name="connsiteY0" fmla="*/ 10886 h 903515"/>
              <a:gd name="connsiteX1" fmla="*/ 3262890 w 3495726"/>
              <a:gd name="connsiteY1" fmla="*/ 0 h 903515"/>
              <a:gd name="connsiteX2" fmla="*/ 3495726 w 3495726"/>
              <a:gd name="connsiteY2" fmla="*/ 881743 h 903515"/>
              <a:gd name="connsiteX3" fmla="*/ 0 w 3495726"/>
              <a:gd name="connsiteY3" fmla="*/ 903515 h 903515"/>
              <a:gd name="connsiteX4" fmla="*/ 0 w 3495726"/>
              <a:gd name="connsiteY4" fmla="*/ 10886 h 903515"/>
              <a:gd name="connsiteX0" fmla="*/ 0 w 3495726"/>
              <a:gd name="connsiteY0" fmla="*/ 1 h 892630"/>
              <a:gd name="connsiteX1" fmla="*/ 3272363 w 3495726"/>
              <a:gd name="connsiteY1" fmla="*/ 0 h 892630"/>
              <a:gd name="connsiteX2" fmla="*/ 3495726 w 3495726"/>
              <a:gd name="connsiteY2" fmla="*/ 870858 h 892630"/>
              <a:gd name="connsiteX3" fmla="*/ 0 w 3495726"/>
              <a:gd name="connsiteY3" fmla="*/ 892630 h 892630"/>
              <a:gd name="connsiteX4" fmla="*/ 0 w 3495726"/>
              <a:gd name="connsiteY4" fmla="*/ 1 h 892630"/>
              <a:gd name="connsiteX0" fmla="*/ 0 w 3495726"/>
              <a:gd name="connsiteY0" fmla="*/ 1 h 1251859"/>
              <a:gd name="connsiteX1" fmla="*/ 3272363 w 3495726"/>
              <a:gd name="connsiteY1" fmla="*/ 0 h 1251859"/>
              <a:gd name="connsiteX2" fmla="*/ 3495726 w 3495726"/>
              <a:gd name="connsiteY2" fmla="*/ 870858 h 1251859"/>
              <a:gd name="connsiteX3" fmla="*/ 0 w 3495726"/>
              <a:gd name="connsiteY3" fmla="*/ 1251859 h 1251859"/>
              <a:gd name="connsiteX4" fmla="*/ 0 w 3495726"/>
              <a:gd name="connsiteY4" fmla="*/ 1 h 1251859"/>
              <a:gd name="connsiteX0" fmla="*/ 0 w 3580988"/>
              <a:gd name="connsiteY0" fmla="*/ 1 h 1251859"/>
              <a:gd name="connsiteX1" fmla="*/ 3272363 w 3580988"/>
              <a:gd name="connsiteY1" fmla="*/ 0 h 1251859"/>
              <a:gd name="connsiteX2" fmla="*/ 3580988 w 3580988"/>
              <a:gd name="connsiteY2" fmla="*/ 1251858 h 1251859"/>
              <a:gd name="connsiteX3" fmla="*/ 0 w 3580988"/>
              <a:gd name="connsiteY3" fmla="*/ 1251859 h 1251859"/>
              <a:gd name="connsiteX4" fmla="*/ 0 w 3580988"/>
              <a:gd name="connsiteY4" fmla="*/ 1 h 1251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80988" h="1251859">
                <a:moveTo>
                  <a:pt x="0" y="1"/>
                </a:moveTo>
                <a:lnTo>
                  <a:pt x="3272363" y="0"/>
                </a:lnTo>
                <a:lnTo>
                  <a:pt x="3580988" y="1251858"/>
                </a:lnTo>
                <a:lnTo>
                  <a:pt x="0" y="1251859"/>
                </a:lnTo>
                <a:lnTo>
                  <a:pt x="0" y="1"/>
                </a:lnTo>
                <a:close/>
              </a:path>
            </a:pathLst>
          </a:custGeom>
          <a:solidFill>
            <a:srgbClr val="742F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5" name="Rectangle: Single Corner Rounded 4">
            <a:extLst>
              <a:ext uri="{FF2B5EF4-FFF2-40B4-BE49-F238E27FC236}">
                <a16:creationId xmlns:a16="http://schemas.microsoft.com/office/drawing/2014/main" id="{2E8EC9CD-A8DC-4549-8307-12E6E58BA818}"/>
              </a:ext>
            </a:extLst>
          </p:cNvPr>
          <p:cNvSpPr/>
          <p:nvPr/>
        </p:nvSpPr>
        <p:spPr>
          <a:xfrm>
            <a:off x="0" y="5908675"/>
            <a:ext cx="1719263" cy="141288"/>
          </a:xfrm>
          <a:custGeom>
            <a:avLst/>
            <a:gdLst>
              <a:gd name="connsiteX0" fmla="*/ 0 w 1665514"/>
              <a:gd name="connsiteY0" fmla="*/ 0 h 130629"/>
              <a:gd name="connsiteX1" fmla="*/ 1643742 w 1665514"/>
              <a:gd name="connsiteY1" fmla="*/ 0 h 130629"/>
              <a:gd name="connsiteX2" fmla="*/ 1665514 w 1665514"/>
              <a:gd name="connsiteY2" fmla="*/ 21772 h 130629"/>
              <a:gd name="connsiteX3" fmla="*/ 1665514 w 1665514"/>
              <a:gd name="connsiteY3" fmla="*/ 130629 h 130629"/>
              <a:gd name="connsiteX4" fmla="*/ 0 w 1665514"/>
              <a:gd name="connsiteY4" fmla="*/ 130629 h 130629"/>
              <a:gd name="connsiteX5" fmla="*/ 0 w 1665514"/>
              <a:gd name="connsiteY5" fmla="*/ 0 h 130629"/>
              <a:gd name="connsiteX0" fmla="*/ 0 w 1719943"/>
              <a:gd name="connsiteY0" fmla="*/ 0 h 141514"/>
              <a:gd name="connsiteX1" fmla="*/ 1643742 w 1719943"/>
              <a:gd name="connsiteY1" fmla="*/ 0 h 141514"/>
              <a:gd name="connsiteX2" fmla="*/ 1665514 w 1719943"/>
              <a:gd name="connsiteY2" fmla="*/ 21772 h 141514"/>
              <a:gd name="connsiteX3" fmla="*/ 1719943 w 1719943"/>
              <a:gd name="connsiteY3" fmla="*/ 141514 h 141514"/>
              <a:gd name="connsiteX4" fmla="*/ 0 w 1719943"/>
              <a:gd name="connsiteY4" fmla="*/ 130629 h 141514"/>
              <a:gd name="connsiteX5" fmla="*/ 0 w 1719943"/>
              <a:gd name="connsiteY5" fmla="*/ 0 h 141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19943" h="141514">
                <a:moveTo>
                  <a:pt x="0" y="0"/>
                </a:moveTo>
                <a:lnTo>
                  <a:pt x="1643742" y="0"/>
                </a:lnTo>
                <a:cubicBezTo>
                  <a:pt x="1655766" y="0"/>
                  <a:pt x="1665514" y="9748"/>
                  <a:pt x="1665514" y="21772"/>
                </a:cubicBezTo>
                <a:lnTo>
                  <a:pt x="1719943" y="141514"/>
                </a:lnTo>
                <a:lnTo>
                  <a:pt x="0" y="130629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tangle 12">
            <a:extLst>
              <a:ext uri="{FF2B5EF4-FFF2-40B4-BE49-F238E27FC236}">
                <a16:creationId xmlns:a16="http://schemas.microsoft.com/office/drawing/2014/main" id="{691A43FC-3D8B-4B36-9480-7A2D8C4508BE}"/>
              </a:ext>
            </a:extLst>
          </p:cNvPr>
          <p:cNvSpPr/>
          <p:nvPr/>
        </p:nvSpPr>
        <p:spPr>
          <a:xfrm>
            <a:off x="10656888" y="0"/>
            <a:ext cx="1535112" cy="3014663"/>
          </a:xfrm>
          <a:custGeom>
            <a:avLst/>
            <a:gdLst>
              <a:gd name="connsiteX0" fmla="*/ 0 w 1230086"/>
              <a:gd name="connsiteY0" fmla="*/ 0 h 2982686"/>
              <a:gd name="connsiteX1" fmla="*/ 1230086 w 1230086"/>
              <a:gd name="connsiteY1" fmla="*/ 0 h 2982686"/>
              <a:gd name="connsiteX2" fmla="*/ 1230086 w 1230086"/>
              <a:gd name="connsiteY2" fmla="*/ 2982686 h 2982686"/>
              <a:gd name="connsiteX3" fmla="*/ 0 w 1230086"/>
              <a:gd name="connsiteY3" fmla="*/ 2982686 h 2982686"/>
              <a:gd name="connsiteX4" fmla="*/ 0 w 1230086"/>
              <a:gd name="connsiteY4" fmla="*/ 0 h 2982686"/>
              <a:gd name="connsiteX0" fmla="*/ 0 w 1534886"/>
              <a:gd name="connsiteY0" fmla="*/ 0 h 2982686"/>
              <a:gd name="connsiteX1" fmla="*/ 1534886 w 1534886"/>
              <a:gd name="connsiteY1" fmla="*/ 0 h 2982686"/>
              <a:gd name="connsiteX2" fmla="*/ 1534886 w 1534886"/>
              <a:gd name="connsiteY2" fmla="*/ 2982686 h 2982686"/>
              <a:gd name="connsiteX3" fmla="*/ 304800 w 1534886"/>
              <a:gd name="connsiteY3" fmla="*/ 2982686 h 2982686"/>
              <a:gd name="connsiteX4" fmla="*/ 0 w 1534886"/>
              <a:gd name="connsiteY4" fmla="*/ 0 h 2982686"/>
              <a:gd name="connsiteX0" fmla="*/ 0 w 1534886"/>
              <a:gd name="connsiteY0" fmla="*/ 0 h 3004457"/>
              <a:gd name="connsiteX1" fmla="*/ 1534886 w 1534886"/>
              <a:gd name="connsiteY1" fmla="*/ 0 h 3004457"/>
              <a:gd name="connsiteX2" fmla="*/ 1534886 w 1534886"/>
              <a:gd name="connsiteY2" fmla="*/ 2982686 h 3004457"/>
              <a:gd name="connsiteX3" fmla="*/ 794657 w 1534886"/>
              <a:gd name="connsiteY3" fmla="*/ 3004457 h 3004457"/>
              <a:gd name="connsiteX4" fmla="*/ 0 w 1534886"/>
              <a:gd name="connsiteY4" fmla="*/ 0 h 3004457"/>
              <a:gd name="connsiteX0" fmla="*/ 0 w 1534886"/>
              <a:gd name="connsiteY0" fmla="*/ 0 h 3004457"/>
              <a:gd name="connsiteX1" fmla="*/ 1534886 w 1534886"/>
              <a:gd name="connsiteY1" fmla="*/ 0 h 3004457"/>
              <a:gd name="connsiteX2" fmla="*/ 1534886 w 1534886"/>
              <a:gd name="connsiteY2" fmla="*/ 2993571 h 3004457"/>
              <a:gd name="connsiteX3" fmla="*/ 794657 w 1534886"/>
              <a:gd name="connsiteY3" fmla="*/ 3004457 h 3004457"/>
              <a:gd name="connsiteX4" fmla="*/ 0 w 1534886"/>
              <a:gd name="connsiteY4" fmla="*/ 0 h 3004457"/>
              <a:gd name="connsiteX0" fmla="*/ 0 w 1534886"/>
              <a:gd name="connsiteY0" fmla="*/ 0 h 3015342"/>
              <a:gd name="connsiteX1" fmla="*/ 1534886 w 1534886"/>
              <a:gd name="connsiteY1" fmla="*/ 0 h 3015342"/>
              <a:gd name="connsiteX2" fmla="*/ 1534886 w 1534886"/>
              <a:gd name="connsiteY2" fmla="*/ 2993571 h 3015342"/>
              <a:gd name="connsiteX3" fmla="*/ 805543 w 1534886"/>
              <a:gd name="connsiteY3" fmla="*/ 3015342 h 3015342"/>
              <a:gd name="connsiteX4" fmla="*/ 0 w 1534886"/>
              <a:gd name="connsiteY4" fmla="*/ 0 h 3015342"/>
              <a:gd name="connsiteX0" fmla="*/ 0 w 1534886"/>
              <a:gd name="connsiteY0" fmla="*/ 0 h 3015342"/>
              <a:gd name="connsiteX1" fmla="*/ 1534886 w 1534886"/>
              <a:gd name="connsiteY1" fmla="*/ 0 h 3015342"/>
              <a:gd name="connsiteX2" fmla="*/ 1534886 w 1534886"/>
              <a:gd name="connsiteY2" fmla="*/ 2993571 h 3015342"/>
              <a:gd name="connsiteX3" fmla="*/ 805543 w 1534886"/>
              <a:gd name="connsiteY3" fmla="*/ 3015342 h 3015342"/>
              <a:gd name="connsiteX4" fmla="*/ 0 w 1534886"/>
              <a:gd name="connsiteY4" fmla="*/ 0 h 3015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4886" h="3015342">
                <a:moveTo>
                  <a:pt x="0" y="0"/>
                </a:moveTo>
                <a:lnTo>
                  <a:pt x="1534886" y="0"/>
                </a:lnTo>
                <a:lnTo>
                  <a:pt x="1534886" y="2993571"/>
                </a:lnTo>
                <a:lnTo>
                  <a:pt x="805543" y="3015342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Right Triangle 6">
            <a:extLst>
              <a:ext uri="{FF2B5EF4-FFF2-40B4-BE49-F238E27FC236}">
                <a16:creationId xmlns:a16="http://schemas.microsoft.com/office/drawing/2014/main" id="{E7027DBC-673D-4879-9FC9-91D90D75C710}"/>
              </a:ext>
            </a:extLst>
          </p:cNvPr>
          <p:cNvSpPr/>
          <p:nvPr/>
        </p:nvSpPr>
        <p:spPr>
          <a:xfrm rot="10800000">
            <a:off x="11049000" y="0"/>
            <a:ext cx="1143000" cy="3886200"/>
          </a:xfrm>
          <a:prstGeom prst="rtTriangle">
            <a:avLst/>
          </a:prstGeom>
          <a:solidFill>
            <a:srgbClr val="742F82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8" name="Graphic 10">
            <a:extLst>
              <a:ext uri="{FF2B5EF4-FFF2-40B4-BE49-F238E27FC236}">
                <a16:creationId xmlns:a16="http://schemas.microsoft.com/office/drawing/2014/main" id="{F1A50F19-8BCD-4C15-90FF-7EF03AB1601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788" y="482600"/>
            <a:ext cx="1784350" cy="407988"/>
          </a:xfrm>
          <a:prstGeom prst="rect">
            <a:avLst/>
          </a:prstGeom>
        </p:spPr>
      </p:pic>
      <p:sp>
        <p:nvSpPr>
          <p:cNvPr id="11" name="TextBox 11">
            <a:extLst>
              <a:ext uri="{FF2B5EF4-FFF2-40B4-BE49-F238E27FC236}">
                <a16:creationId xmlns:a16="http://schemas.microsoft.com/office/drawing/2014/main" id="{68FF63F1-5649-4E94-A2A8-CDA8D7D516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342063"/>
            <a:ext cx="2854325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75000"/>
              </a:lnSpc>
            </a:pPr>
            <a:r>
              <a:rPr lang="en-US" altLang="en-US" sz="2400" b="1" baseline="30000">
                <a:solidFill>
                  <a:schemeClr val="bg1"/>
                </a:solidFill>
              </a:rPr>
              <a:t>Annual Meeting &amp; Exposition</a:t>
            </a:r>
            <a:br>
              <a:rPr lang="en-US" altLang="en-US" sz="2400" b="1" baseline="30000">
                <a:solidFill>
                  <a:schemeClr val="bg1"/>
                </a:solidFill>
              </a:rPr>
            </a:br>
            <a:r>
              <a:rPr lang="en-US" altLang="en-US" sz="2000" baseline="30000">
                <a:solidFill>
                  <a:schemeClr val="bg1"/>
                </a:solidFill>
              </a:rPr>
              <a:t>Seattle, Washington </a:t>
            </a:r>
            <a:r>
              <a:rPr lang="en-US" altLang="en-US" sz="2200" baseline="30000">
                <a:solidFill>
                  <a:schemeClr val="bg1"/>
                </a:solidFill>
              </a:rPr>
              <a:t>|</a:t>
            </a:r>
            <a:r>
              <a:rPr lang="en-US" altLang="en-US" sz="2000" baseline="30000">
                <a:solidFill>
                  <a:schemeClr val="bg1"/>
                </a:solidFill>
              </a:rPr>
              <a:t> March 22-25</a:t>
            </a:r>
            <a:endParaRPr lang="en-US" altLang="en-US" sz="2000">
              <a:solidFill>
                <a:schemeClr val="bg1"/>
              </a:solidFill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0C485362-8A44-A544-8172-C0C672726C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6035" y="1796561"/>
            <a:ext cx="6752980" cy="1946031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5000" b="1" i="0">
                <a:solidFill>
                  <a:srgbClr val="742F82"/>
                </a:solidFill>
                <a:latin typeface="Gotham Bold" pitchFamily="2" charset="0"/>
                <a:cs typeface="Gotham Bol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2D15D367-6B89-0247-B0DF-97F2D6C01F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6035" y="3885467"/>
            <a:ext cx="6752980" cy="619125"/>
          </a:xfrm>
        </p:spPr>
        <p:txBody>
          <a:bodyPr>
            <a:normAutofit/>
          </a:bodyPr>
          <a:lstStyle>
            <a:lvl1pPr marL="0" indent="0">
              <a:lnSpc>
                <a:spcPct val="60000"/>
              </a:lnSpc>
              <a:buNone/>
              <a:defRPr sz="2800" b="0" i="1">
                <a:solidFill>
                  <a:schemeClr val="tx1"/>
                </a:solidFill>
                <a:latin typeface="Gotham Book Italic" pitchFamily="2" charset="0"/>
                <a:cs typeface="Gotham Book Italic" pitchFamily="2" charset="0"/>
              </a:defRPr>
            </a:lvl1pPr>
            <a:lvl2pPr marL="457200" indent="0">
              <a:buNone/>
              <a:defRPr sz="2000">
                <a:solidFill>
                  <a:schemeClr val="tx1"/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54BAE402-E117-40E2-9C3C-74F6FF79914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131300" y="6172200"/>
            <a:ext cx="2743200" cy="365125"/>
          </a:xfrm>
        </p:spPr>
        <p:txBody>
          <a:bodyPr/>
          <a:lstStyle>
            <a:lvl1pPr>
              <a:defRPr b="0" i="0" smtClean="0">
                <a:solidFill>
                  <a:srgbClr val="742F82"/>
                </a:solidFill>
                <a:latin typeface="Gotham Book" pitchFamily="2" charset="0"/>
                <a:cs typeface="Gotham Book" pitchFamily="2" charset="0"/>
              </a:defRPr>
            </a:lvl1pPr>
          </a:lstStyle>
          <a:p>
            <a:pPr>
              <a:defRPr/>
            </a:pPr>
            <a:fld id="{CE03AC98-8F9D-4DD3-A821-A298C235417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9354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extLst>
              <a:ext uri="{FF2B5EF4-FFF2-40B4-BE49-F238E27FC236}">
                <a16:creationId xmlns:a16="http://schemas.microsoft.com/office/drawing/2014/main" id="{D7346F64-FB2C-44A8-916E-0A47711D6C58}"/>
              </a:ext>
            </a:extLst>
          </p:cNvPr>
          <p:cNvSpPr/>
          <p:nvPr/>
        </p:nvSpPr>
        <p:spPr>
          <a:xfrm>
            <a:off x="9012238" y="0"/>
            <a:ext cx="3181350" cy="954088"/>
          </a:xfrm>
          <a:custGeom>
            <a:avLst/>
            <a:gdLst>
              <a:gd name="connsiteX0" fmla="*/ 0 w 3179975"/>
              <a:gd name="connsiteY0" fmla="*/ 0 h 944691"/>
              <a:gd name="connsiteX1" fmla="*/ 3179975 w 3179975"/>
              <a:gd name="connsiteY1" fmla="*/ 0 h 944691"/>
              <a:gd name="connsiteX2" fmla="*/ 3179975 w 3179975"/>
              <a:gd name="connsiteY2" fmla="*/ 944691 h 944691"/>
              <a:gd name="connsiteX3" fmla="*/ 0 w 3179975"/>
              <a:gd name="connsiteY3" fmla="*/ 944691 h 944691"/>
              <a:gd name="connsiteX4" fmla="*/ 0 w 3179975"/>
              <a:gd name="connsiteY4" fmla="*/ 0 h 944691"/>
              <a:gd name="connsiteX0" fmla="*/ 0 w 3179975"/>
              <a:gd name="connsiteY0" fmla="*/ 0 h 944691"/>
              <a:gd name="connsiteX1" fmla="*/ 3179975 w 3179975"/>
              <a:gd name="connsiteY1" fmla="*/ 0 h 944691"/>
              <a:gd name="connsiteX2" fmla="*/ 3179975 w 3179975"/>
              <a:gd name="connsiteY2" fmla="*/ 944691 h 944691"/>
              <a:gd name="connsiteX3" fmla="*/ 235670 w 3179975"/>
              <a:gd name="connsiteY3" fmla="*/ 935264 h 944691"/>
              <a:gd name="connsiteX4" fmla="*/ 0 w 3179975"/>
              <a:gd name="connsiteY4" fmla="*/ 0 h 944691"/>
              <a:gd name="connsiteX0" fmla="*/ 0 w 3179975"/>
              <a:gd name="connsiteY0" fmla="*/ 0 h 935264"/>
              <a:gd name="connsiteX1" fmla="*/ 3179975 w 3179975"/>
              <a:gd name="connsiteY1" fmla="*/ 0 h 935264"/>
              <a:gd name="connsiteX2" fmla="*/ 3170548 w 3179975"/>
              <a:gd name="connsiteY2" fmla="*/ 935264 h 935264"/>
              <a:gd name="connsiteX3" fmla="*/ 235670 w 3179975"/>
              <a:gd name="connsiteY3" fmla="*/ 935264 h 935264"/>
              <a:gd name="connsiteX4" fmla="*/ 0 w 3179975"/>
              <a:gd name="connsiteY4" fmla="*/ 0 h 935264"/>
              <a:gd name="connsiteX0" fmla="*/ 0 w 3179975"/>
              <a:gd name="connsiteY0" fmla="*/ 0 h 972971"/>
              <a:gd name="connsiteX1" fmla="*/ 3179975 w 3179975"/>
              <a:gd name="connsiteY1" fmla="*/ 0 h 972971"/>
              <a:gd name="connsiteX2" fmla="*/ 3170548 w 3179975"/>
              <a:gd name="connsiteY2" fmla="*/ 972971 h 972971"/>
              <a:gd name="connsiteX3" fmla="*/ 235670 w 3179975"/>
              <a:gd name="connsiteY3" fmla="*/ 935264 h 972971"/>
              <a:gd name="connsiteX4" fmla="*/ 0 w 3179975"/>
              <a:gd name="connsiteY4" fmla="*/ 0 h 972971"/>
              <a:gd name="connsiteX0" fmla="*/ 0 w 3180882"/>
              <a:gd name="connsiteY0" fmla="*/ 0 h 954118"/>
              <a:gd name="connsiteX1" fmla="*/ 3179975 w 3180882"/>
              <a:gd name="connsiteY1" fmla="*/ 0 h 954118"/>
              <a:gd name="connsiteX2" fmla="*/ 3179975 w 3180882"/>
              <a:gd name="connsiteY2" fmla="*/ 954118 h 954118"/>
              <a:gd name="connsiteX3" fmla="*/ 235670 w 3180882"/>
              <a:gd name="connsiteY3" fmla="*/ 935264 h 954118"/>
              <a:gd name="connsiteX4" fmla="*/ 0 w 3180882"/>
              <a:gd name="connsiteY4" fmla="*/ 0 h 954118"/>
              <a:gd name="connsiteX0" fmla="*/ 0 w 3180882"/>
              <a:gd name="connsiteY0" fmla="*/ 0 h 954118"/>
              <a:gd name="connsiteX1" fmla="*/ 3179975 w 3180882"/>
              <a:gd name="connsiteY1" fmla="*/ 0 h 954118"/>
              <a:gd name="connsiteX2" fmla="*/ 3179975 w 3180882"/>
              <a:gd name="connsiteY2" fmla="*/ 954118 h 954118"/>
              <a:gd name="connsiteX3" fmla="*/ 245096 w 3180882"/>
              <a:gd name="connsiteY3" fmla="*/ 954117 h 954118"/>
              <a:gd name="connsiteX4" fmla="*/ 0 w 3180882"/>
              <a:gd name="connsiteY4" fmla="*/ 0 h 954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80882" h="954118">
                <a:moveTo>
                  <a:pt x="0" y="0"/>
                </a:moveTo>
                <a:lnTo>
                  <a:pt x="3179975" y="0"/>
                </a:lnTo>
                <a:cubicBezTo>
                  <a:pt x="3176833" y="311755"/>
                  <a:pt x="3183117" y="642363"/>
                  <a:pt x="3179975" y="954118"/>
                </a:cubicBezTo>
                <a:lnTo>
                  <a:pt x="245096" y="954117"/>
                </a:lnTo>
                <a:lnTo>
                  <a:pt x="0" y="0"/>
                </a:lnTo>
                <a:close/>
              </a:path>
            </a:pathLst>
          </a:custGeom>
          <a:solidFill>
            <a:srgbClr val="742F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EBFA66AB-EDBF-465C-B361-6FF5B1A9B65D}"/>
              </a:ext>
            </a:extLst>
          </p:cNvPr>
          <p:cNvSpPr/>
          <p:nvPr/>
        </p:nvSpPr>
        <p:spPr>
          <a:xfrm>
            <a:off x="8751888" y="0"/>
            <a:ext cx="455612" cy="793750"/>
          </a:xfrm>
          <a:custGeom>
            <a:avLst/>
            <a:gdLst>
              <a:gd name="connsiteX0" fmla="*/ 0 w 593888"/>
              <a:gd name="connsiteY0" fmla="*/ 0 h 783760"/>
              <a:gd name="connsiteX1" fmla="*/ 593888 w 593888"/>
              <a:gd name="connsiteY1" fmla="*/ 0 h 783760"/>
              <a:gd name="connsiteX2" fmla="*/ 593888 w 593888"/>
              <a:gd name="connsiteY2" fmla="*/ 783760 h 783760"/>
              <a:gd name="connsiteX3" fmla="*/ 0 w 593888"/>
              <a:gd name="connsiteY3" fmla="*/ 783760 h 783760"/>
              <a:gd name="connsiteX4" fmla="*/ 0 w 593888"/>
              <a:gd name="connsiteY4" fmla="*/ 0 h 783760"/>
              <a:gd name="connsiteX0" fmla="*/ 0 w 593888"/>
              <a:gd name="connsiteY0" fmla="*/ 0 h 783760"/>
              <a:gd name="connsiteX1" fmla="*/ 593888 w 593888"/>
              <a:gd name="connsiteY1" fmla="*/ 0 h 783760"/>
              <a:gd name="connsiteX2" fmla="*/ 593888 w 593888"/>
              <a:gd name="connsiteY2" fmla="*/ 783760 h 783760"/>
              <a:gd name="connsiteX3" fmla="*/ 263951 w 593888"/>
              <a:gd name="connsiteY3" fmla="*/ 774333 h 783760"/>
              <a:gd name="connsiteX4" fmla="*/ 0 w 593888"/>
              <a:gd name="connsiteY4" fmla="*/ 0 h 783760"/>
              <a:gd name="connsiteX0" fmla="*/ 0 w 405352"/>
              <a:gd name="connsiteY0" fmla="*/ 0 h 802613"/>
              <a:gd name="connsiteX1" fmla="*/ 405352 w 405352"/>
              <a:gd name="connsiteY1" fmla="*/ 18853 h 802613"/>
              <a:gd name="connsiteX2" fmla="*/ 405352 w 405352"/>
              <a:gd name="connsiteY2" fmla="*/ 802613 h 802613"/>
              <a:gd name="connsiteX3" fmla="*/ 75415 w 405352"/>
              <a:gd name="connsiteY3" fmla="*/ 793186 h 802613"/>
              <a:gd name="connsiteX4" fmla="*/ 0 w 405352"/>
              <a:gd name="connsiteY4" fmla="*/ 0 h 802613"/>
              <a:gd name="connsiteX0" fmla="*/ 0 w 490194"/>
              <a:gd name="connsiteY0" fmla="*/ 0 h 793186"/>
              <a:gd name="connsiteX1" fmla="*/ 490194 w 490194"/>
              <a:gd name="connsiteY1" fmla="*/ 9426 h 793186"/>
              <a:gd name="connsiteX2" fmla="*/ 490194 w 490194"/>
              <a:gd name="connsiteY2" fmla="*/ 793186 h 793186"/>
              <a:gd name="connsiteX3" fmla="*/ 160257 w 490194"/>
              <a:gd name="connsiteY3" fmla="*/ 783759 h 793186"/>
              <a:gd name="connsiteX4" fmla="*/ 0 w 490194"/>
              <a:gd name="connsiteY4" fmla="*/ 0 h 793186"/>
              <a:gd name="connsiteX0" fmla="*/ 0 w 490194"/>
              <a:gd name="connsiteY0" fmla="*/ 0 h 793186"/>
              <a:gd name="connsiteX1" fmla="*/ 490194 w 490194"/>
              <a:gd name="connsiteY1" fmla="*/ 9426 h 793186"/>
              <a:gd name="connsiteX2" fmla="*/ 490194 w 490194"/>
              <a:gd name="connsiteY2" fmla="*/ 793186 h 793186"/>
              <a:gd name="connsiteX3" fmla="*/ 188538 w 490194"/>
              <a:gd name="connsiteY3" fmla="*/ 783759 h 793186"/>
              <a:gd name="connsiteX4" fmla="*/ 0 w 490194"/>
              <a:gd name="connsiteY4" fmla="*/ 0 h 793186"/>
              <a:gd name="connsiteX0" fmla="*/ 0 w 490194"/>
              <a:gd name="connsiteY0" fmla="*/ 0 h 793186"/>
              <a:gd name="connsiteX1" fmla="*/ 282805 w 490194"/>
              <a:gd name="connsiteY1" fmla="*/ 9426 h 793186"/>
              <a:gd name="connsiteX2" fmla="*/ 490194 w 490194"/>
              <a:gd name="connsiteY2" fmla="*/ 793186 h 793186"/>
              <a:gd name="connsiteX3" fmla="*/ 188538 w 490194"/>
              <a:gd name="connsiteY3" fmla="*/ 783759 h 793186"/>
              <a:gd name="connsiteX4" fmla="*/ 0 w 490194"/>
              <a:gd name="connsiteY4" fmla="*/ 0 h 793186"/>
              <a:gd name="connsiteX0" fmla="*/ 0 w 490194"/>
              <a:gd name="connsiteY0" fmla="*/ 0 h 783759"/>
              <a:gd name="connsiteX1" fmla="*/ 282805 w 490194"/>
              <a:gd name="connsiteY1" fmla="*/ 9426 h 783759"/>
              <a:gd name="connsiteX2" fmla="*/ 490194 w 490194"/>
              <a:gd name="connsiteY2" fmla="*/ 783759 h 783759"/>
              <a:gd name="connsiteX3" fmla="*/ 188538 w 490194"/>
              <a:gd name="connsiteY3" fmla="*/ 783759 h 783759"/>
              <a:gd name="connsiteX4" fmla="*/ 0 w 490194"/>
              <a:gd name="connsiteY4" fmla="*/ 0 h 783759"/>
              <a:gd name="connsiteX0" fmla="*/ 0 w 490194"/>
              <a:gd name="connsiteY0" fmla="*/ 0 h 783759"/>
              <a:gd name="connsiteX1" fmla="*/ 329842 w 490194"/>
              <a:gd name="connsiteY1" fmla="*/ 9426 h 783759"/>
              <a:gd name="connsiteX2" fmla="*/ 490194 w 490194"/>
              <a:gd name="connsiteY2" fmla="*/ 783759 h 783759"/>
              <a:gd name="connsiteX3" fmla="*/ 188538 w 490194"/>
              <a:gd name="connsiteY3" fmla="*/ 783759 h 783759"/>
              <a:gd name="connsiteX4" fmla="*/ 0 w 490194"/>
              <a:gd name="connsiteY4" fmla="*/ 0 h 783759"/>
              <a:gd name="connsiteX0" fmla="*/ 0 w 584269"/>
              <a:gd name="connsiteY0" fmla="*/ 0 h 783759"/>
              <a:gd name="connsiteX1" fmla="*/ 329842 w 584269"/>
              <a:gd name="connsiteY1" fmla="*/ 9426 h 783759"/>
              <a:gd name="connsiteX2" fmla="*/ 584269 w 584269"/>
              <a:gd name="connsiteY2" fmla="*/ 783759 h 783759"/>
              <a:gd name="connsiteX3" fmla="*/ 188538 w 584269"/>
              <a:gd name="connsiteY3" fmla="*/ 783759 h 783759"/>
              <a:gd name="connsiteX4" fmla="*/ 0 w 584269"/>
              <a:gd name="connsiteY4" fmla="*/ 0 h 783759"/>
              <a:gd name="connsiteX0" fmla="*/ 0 w 584269"/>
              <a:gd name="connsiteY0" fmla="*/ 0 h 783759"/>
              <a:gd name="connsiteX1" fmla="*/ 329842 w 584269"/>
              <a:gd name="connsiteY1" fmla="*/ 9426 h 783759"/>
              <a:gd name="connsiteX2" fmla="*/ 584269 w 584269"/>
              <a:gd name="connsiteY2" fmla="*/ 783759 h 783759"/>
              <a:gd name="connsiteX3" fmla="*/ 212057 w 584269"/>
              <a:gd name="connsiteY3" fmla="*/ 783759 h 783759"/>
              <a:gd name="connsiteX4" fmla="*/ 0 w 584269"/>
              <a:gd name="connsiteY4" fmla="*/ 0 h 783759"/>
              <a:gd name="connsiteX0" fmla="*/ 0 w 584269"/>
              <a:gd name="connsiteY0" fmla="*/ 0 h 793074"/>
              <a:gd name="connsiteX1" fmla="*/ 329842 w 584269"/>
              <a:gd name="connsiteY1" fmla="*/ 9426 h 793074"/>
              <a:gd name="connsiteX2" fmla="*/ 584269 w 584269"/>
              <a:gd name="connsiteY2" fmla="*/ 783759 h 793074"/>
              <a:gd name="connsiteX3" fmla="*/ 341409 w 584269"/>
              <a:gd name="connsiteY3" fmla="*/ 793074 h 793074"/>
              <a:gd name="connsiteX4" fmla="*/ 0 w 584269"/>
              <a:gd name="connsiteY4" fmla="*/ 0 h 793074"/>
              <a:gd name="connsiteX0" fmla="*/ 0 w 584269"/>
              <a:gd name="connsiteY0" fmla="*/ 0 h 793074"/>
              <a:gd name="connsiteX1" fmla="*/ 329842 w 584269"/>
              <a:gd name="connsiteY1" fmla="*/ 9426 h 793074"/>
              <a:gd name="connsiteX2" fmla="*/ 584269 w 584269"/>
              <a:gd name="connsiteY2" fmla="*/ 783759 h 793074"/>
              <a:gd name="connsiteX3" fmla="*/ 270853 w 584269"/>
              <a:gd name="connsiteY3" fmla="*/ 793074 h 793074"/>
              <a:gd name="connsiteX4" fmla="*/ 0 w 584269"/>
              <a:gd name="connsiteY4" fmla="*/ 0 h 793074"/>
              <a:gd name="connsiteX0" fmla="*/ 0 w 584269"/>
              <a:gd name="connsiteY0" fmla="*/ 0 h 793074"/>
              <a:gd name="connsiteX1" fmla="*/ 341601 w 584269"/>
              <a:gd name="connsiteY1" fmla="*/ 9426 h 793074"/>
              <a:gd name="connsiteX2" fmla="*/ 584269 w 584269"/>
              <a:gd name="connsiteY2" fmla="*/ 783759 h 793074"/>
              <a:gd name="connsiteX3" fmla="*/ 270853 w 584269"/>
              <a:gd name="connsiteY3" fmla="*/ 793074 h 793074"/>
              <a:gd name="connsiteX4" fmla="*/ 0 w 584269"/>
              <a:gd name="connsiteY4" fmla="*/ 0 h 793074"/>
              <a:gd name="connsiteX0" fmla="*/ 0 w 584269"/>
              <a:gd name="connsiteY0" fmla="*/ 9204 h 783648"/>
              <a:gd name="connsiteX1" fmla="*/ 341601 w 584269"/>
              <a:gd name="connsiteY1" fmla="*/ 0 h 783648"/>
              <a:gd name="connsiteX2" fmla="*/ 584269 w 584269"/>
              <a:gd name="connsiteY2" fmla="*/ 774333 h 783648"/>
              <a:gd name="connsiteX3" fmla="*/ 270853 w 584269"/>
              <a:gd name="connsiteY3" fmla="*/ 783648 h 783648"/>
              <a:gd name="connsiteX4" fmla="*/ 0 w 584269"/>
              <a:gd name="connsiteY4" fmla="*/ 9204 h 783648"/>
              <a:gd name="connsiteX0" fmla="*/ 0 w 584269"/>
              <a:gd name="connsiteY0" fmla="*/ 0 h 793073"/>
              <a:gd name="connsiteX1" fmla="*/ 341601 w 584269"/>
              <a:gd name="connsiteY1" fmla="*/ 9425 h 793073"/>
              <a:gd name="connsiteX2" fmla="*/ 584269 w 584269"/>
              <a:gd name="connsiteY2" fmla="*/ 783758 h 793073"/>
              <a:gd name="connsiteX3" fmla="*/ 270853 w 584269"/>
              <a:gd name="connsiteY3" fmla="*/ 793073 h 793073"/>
              <a:gd name="connsiteX4" fmla="*/ 0 w 584269"/>
              <a:gd name="connsiteY4" fmla="*/ 0 h 793073"/>
              <a:gd name="connsiteX0" fmla="*/ 0 w 560751"/>
              <a:gd name="connsiteY0" fmla="*/ 27834 h 783648"/>
              <a:gd name="connsiteX1" fmla="*/ 318083 w 560751"/>
              <a:gd name="connsiteY1" fmla="*/ 0 h 783648"/>
              <a:gd name="connsiteX2" fmla="*/ 560751 w 560751"/>
              <a:gd name="connsiteY2" fmla="*/ 774333 h 783648"/>
              <a:gd name="connsiteX3" fmla="*/ 247335 w 560751"/>
              <a:gd name="connsiteY3" fmla="*/ 783648 h 783648"/>
              <a:gd name="connsiteX4" fmla="*/ 0 w 560751"/>
              <a:gd name="connsiteY4" fmla="*/ 27834 h 783648"/>
              <a:gd name="connsiteX0" fmla="*/ 0 w 548991"/>
              <a:gd name="connsiteY0" fmla="*/ 9204 h 783648"/>
              <a:gd name="connsiteX1" fmla="*/ 306323 w 548991"/>
              <a:gd name="connsiteY1" fmla="*/ 0 h 783648"/>
              <a:gd name="connsiteX2" fmla="*/ 548991 w 548991"/>
              <a:gd name="connsiteY2" fmla="*/ 774333 h 783648"/>
              <a:gd name="connsiteX3" fmla="*/ 235575 w 548991"/>
              <a:gd name="connsiteY3" fmla="*/ 783648 h 783648"/>
              <a:gd name="connsiteX4" fmla="*/ 0 w 548991"/>
              <a:gd name="connsiteY4" fmla="*/ 9204 h 783648"/>
              <a:gd name="connsiteX0" fmla="*/ 0 w 543051"/>
              <a:gd name="connsiteY0" fmla="*/ 0 h 783856"/>
              <a:gd name="connsiteX1" fmla="*/ 300383 w 543051"/>
              <a:gd name="connsiteY1" fmla="*/ 208 h 783856"/>
              <a:gd name="connsiteX2" fmla="*/ 543051 w 543051"/>
              <a:gd name="connsiteY2" fmla="*/ 774541 h 783856"/>
              <a:gd name="connsiteX3" fmla="*/ 229635 w 543051"/>
              <a:gd name="connsiteY3" fmla="*/ 783856 h 783856"/>
              <a:gd name="connsiteX4" fmla="*/ 0 w 543051"/>
              <a:gd name="connsiteY4" fmla="*/ 0 h 783856"/>
              <a:gd name="connsiteX0" fmla="*/ 0 w 543051"/>
              <a:gd name="connsiteY0" fmla="*/ 0 h 783856"/>
              <a:gd name="connsiteX1" fmla="*/ 300383 w 543051"/>
              <a:gd name="connsiteY1" fmla="*/ 208 h 783856"/>
              <a:gd name="connsiteX2" fmla="*/ 543051 w 543051"/>
              <a:gd name="connsiteY2" fmla="*/ 774541 h 783856"/>
              <a:gd name="connsiteX3" fmla="*/ 223695 w 543051"/>
              <a:gd name="connsiteY3" fmla="*/ 783856 h 783856"/>
              <a:gd name="connsiteX4" fmla="*/ 0 w 543051"/>
              <a:gd name="connsiteY4" fmla="*/ 0 h 783856"/>
              <a:gd name="connsiteX0" fmla="*/ 0 w 548991"/>
              <a:gd name="connsiteY0" fmla="*/ 0 h 783856"/>
              <a:gd name="connsiteX1" fmla="*/ 300383 w 548991"/>
              <a:gd name="connsiteY1" fmla="*/ 208 h 783856"/>
              <a:gd name="connsiteX2" fmla="*/ 548991 w 548991"/>
              <a:gd name="connsiteY2" fmla="*/ 779246 h 783856"/>
              <a:gd name="connsiteX3" fmla="*/ 223695 w 548991"/>
              <a:gd name="connsiteY3" fmla="*/ 783856 h 783856"/>
              <a:gd name="connsiteX4" fmla="*/ 0 w 548991"/>
              <a:gd name="connsiteY4" fmla="*/ 0 h 783856"/>
              <a:gd name="connsiteX0" fmla="*/ 0 w 548991"/>
              <a:gd name="connsiteY0" fmla="*/ 0 h 783856"/>
              <a:gd name="connsiteX1" fmla="*/ 300383 w 548991"/>
              <a:gd name="connsiteY1" fmla="*/ 208 h 783856"/>
              <a:gd name="connsiteX2" fmla="*/ 548991 w 548991"/>
              <a:gd name="connsiteY2" fmla="*/ 779246 h 783856"/>
              <a:gd name="connsiteX3" fmla="*/ 217755 w 548991"/>
              <a:gd name="connsiteY3" fmla="*/ 783856 h 783856"/>
              <a:gd name="connsiteX4" fmla="*/ 0 w 548991"/>
              <a:gd name="connsiteY4" fmla="*/ 0 h 783856"/>
              <a:gd name="connsiteX0" fmla="*/ 0 w 572755"/>
              <a:gd name="connsiteY0" fmla="*/ 0 h 783856"/>
              <a:gd name="connsiteX1" fmla="*/ 324147 w 572755"/>
              <a:gd name="connsiteY1" fmla="*/ 208 h 783856"/>
              <a:gd name="connsiteX2" fmla="*/ 572755 w 572755"/>
              <a:gd name="connsiteY2" fmla="*/ 779246 h 783856"/>
              <a:gd name="connsiteX3" fmla="*/ 241519 w 572755"/>
              <a:gd name="connsiteY3" fmla="*/ 783856 h 783856"/>
              <a:gd name="connsiteX4" fmla="*/ 0 w 572755"/>
              <a:gd name="connsiteY4" fmla="*/ 0 h 783856"/>
              <a:gd name="connsiteX0" fmla="*/ 0 w 572755"/>
              <a:gd name="connsiteY0" fmla="*/ 0 h 788658"/>
              <a:gd name="connsiteX1" fmla="*/ 324147 w 572755"/>
              <a:gd name="connsiteY1" fmla="*/ 208 h 788658"/>
              <a:gd name="connsiteX2" fmla="*/ 572755 w 572755"/>
              <a:gd name="connsiteY2" fmla="*/ 788658 h 788658"/>
              <a:gd name="connsiteX3" fmla="*/ 241519 w 572755"/>
              <a:gd name="connsiteY3" fmla="*/ 783856 h 788658"/>
              <a:gd name="connsiteX4" fmla="*/ 0 w 572755"/>
              <a:gd name="connsiteY4" fmla="*/ 0 h 788658"/>
              <a:gd name="connsiteX0" fmla="*/ 0 w 566815"/>
              <a:gd name="connsiteY0" fmla="*/ 0 h 783952"/>
              <a:gd name="connsiteX1" fmla="*/ 324147 w 566815"/>
              <a:gd name="connsiteY1" fmla="*/ 208 h 783952"/>
              <a:gd name="connsiteX2" fmla="*/ 566815 w 566815"/>
              <a:gd name="connsiteY2" fmla="*/ 783952 h 783952"/>
              <a:gd name="connsiteX3" fmla="*/ 241519 w 566815"/>
              <a:gd name="connsiteY3" fmla="*/ 783856 h 783952"/>
              <a:gd name="connsiteX4" fmla="*/ 0 w 566815"/>
              <a:gd name="connsiteY4" fmla="*/ 0 h 7839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6815" h="783952">
                <a:moveTo>
                  <a:pt x="0" y="0"/>
                </a:moveTo>
                <a:lnTo>
                  <a:pt x="324147" y="208"/>
                </a:lnTo>
                <a:lnTo>
                  <a:pt x="566815" y="783952"/>
                </a:lnTo>
                <a:lnTo>
                  <a:pt x="241519" y="78385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1" name="Graphic 11">
            <a:extLst>
              <a:ext uri="{FF2B5EF4-FFF2-40B4-BE49-F238E27FC236}">
                <a16:creationId xmlns:a16="http://schemas.microsoft.com/office/drawing/2014/main" id="{6647CC7F-2B20-4F01-9DF5-7ADB4D7AD20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18688" y="303213"/>
            <a:ext cx="1809750" cy="412750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9880F13-021E-864E-94C8-68BE5BA285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773" y="1647825"/>
            <a:ext cx="10946027" cy="4364037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Gotham Book" pitchFamily="2" charset="0"/>
                <a:cs typeface="Gotham Book" pitchFamily="2" charset="0"/>
              </a:defRPr>
            </a:lvl1pPr>
            <a:lvl2pPr>
              <a:defRPr b="0" i="0">
                <a:solidFill>
                  <a:schemeClr val="tx1"/>
                </a:solidFill>
                <a:latin typeface="Gotham Book" pitchFamily="2" charset="0"/>
                <a:cs typeface="Gotham Book" pitchFamily="2" charset="0"/>
              </a:defRPr>
            </a:lvl2pPr>
            <a:lvl3pPr>
              <a:defRPr b="0" i="0">
                <a:solidFill>
                  <a:schemeClr val="tx1"/>
                </a:solidFill>
                <a:latin typeface="Gotham Book" pitchFamily="2" charset="0"/>
                <a:cs typeface="Gotham Book" pitchFamily="2" charset="0"/>
              </a:defRPr>
            </a:lvl3pPr>
            <a:lvl4pPr>
              <a:defRPr b="0" i="0">
                <a:solidFill>
                  <a:schemeClr val="tx1"/>
                </a:solidFill>
                <a:latin typeface="Gotham Book" pitchFamily="2" charset="0"/>
                <a:cs typeface="Gotham Book" pitchFamily="2" charset="0"/>
              </a:defRPr>
            </a:lvl4pPr>
            <a:lvl5pPr>
              <a:defRPr b="0" i="0">
                <a:solidFill>
                  <a:schemeClr val="tx1"/>
                </a:solidFill>
                <a:latin typeface="Gotham Book" pitchFamily="2" charset="0"/>
                <a:cs typeface="Gotham Book" pitchFamily="2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ABAE9B44-E8CF-44AF-B299-DD36753F462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131300" y="6172200"/>
            <a:ext cx="2743200" cy="365125"/>
          </a:xfrm>
        </p:spPr>
        <p:txBody>
          <a:bodyPr/>
          <a:lstStyle>
            <a:lvl1pPr>
              <a:defRPr b="0" i="0" smtClean="0">
                <a:solidFill>
                  <a:srgbClr val="742F82"/>
                </a:solidFill>
                <a:latin typeface="Gotham Book" pitchFamily="2" charset="0"/>
                <a:cs typeface="Gotham Book" pitchFamily="2" charset="0"/>
              </a:defRPr>
            </a:lvl1pPr>
          </a:lstStyle>
          <a:p>
            <a:pPr>
              <a:defRPr/>
            </a:pPr>
            <a:fld id="{2FBA607C-9561-41C7-BDDE-00CFEC5DE11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50A7DA02-B8D7-4BA0-AE28-2531ABF07F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773" y="363519"/>
            <a:ext cx="7745627" cy="536822"/>
          </a:xfrm>
        </p:spPr>
        <p:txBody>
          <a:bodyPr>
            <a:normAutofit/>
          </a:bodyPr>
          <a:lstStyle>
            <a:lvl1pPr>
              <a:defRPr sz="3300" b="1" i="0">
                <a:solidFill>
                  <a:srgbClr val="742F82"/>
                </a:solidFill>
                <a:latin typeface="Gotham Bold" pitchFamily="2" charset="0"/>
                <a:cs typeface="Gotham Bol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42220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extLst>
              <a:ext uri="{FF2B5EF4-FFF2-40B4-BE49-F238E27FC236}">
                <a16:creationId xmlns:a16="http://schemas.microsoft.com/office/drawing/2014/main" id="{AB9B4501-F6EE-493B-933A-1FF6DA450125}"/>
              </a:ext>
            </a:extLst>
          </p:cNvPr>
          <p:cNvSpPr/>
          <p:nvPr/>
        </p:nvSpPr>
        <p:spPr>
          <a:xfrm>
            <a:off x="9012238" y="0"/>
            <a:ext cx="3181350" cy="954088"/>
          </a:xfrm>
          <a:custGeom>
            <a:avLst/>
            <a:gdLst>
              <a:gd name="connsiteX0" fmla="*/ 0 w 3179975"/>
              <a:gd name="connsiteY0" fmla="*/ 0 h 944691"/>
              <a:gd name="connsiteX1" fmla="*/ 3179975 w 3179975"/>
              <a:gd name="connsiteY1" fmla="*/ 0 h 944691"/>
              <a:gd name="connsiteX2" fmla="*/ 3179975 w 3179975"/>
              <a:gd name="connsiteY2" fmla="*/ 944691 h 944691"/>
              <a:gd name="connsiteX3" fmla="*/ 0 w 3179975"/>
              <a:gd name="connsiteY3" fmla="*/ 944691 h 944691"/>
              <a:gd name="connsiteX4" fmla="*/ 0 w 3179975"/>
              <a:gd name="connsiteY4" fmla="*/ 0 h 944691"/>
              <a:gd name="connsiteX0" fmla="*/ 0 w 3179975"/>
              <a:gd name="connsiteY0" fmla="*/ 0 h 944691"/>
              <a:gd name="connsiteX1" fmla="*/ 3179975 w 3179975"/>
              <a:gd name="connsiteY1" fmla="*/ 0 h 944691"/>
              <a:gd name="connsiteX2" fmla="*/ 3179975 w 3179975"/>
              <a:gd name="connsiteY2" fmla="*/ 944691 h 944691"/>
              <a:gd name="connsiteX3" fmla="*/ 235670 w 3179975"/>
              <a:gd name="connsiteY3" fmla="*/ 935264 h 944691"/>
              <a:gd name="connsiteX4" fmla="*/ 0 w 3179975"/>
              <a:gd name="connsiteY4" fmla="*/ 0 h 944691"/>
              <a:gd name="connsiteX0" fmla="*/ 0 w 3179975"/>
              <a:gd name="connsiteY0" fmla="*/ 0 h 935264"/>
              <a:gd name="connsiteX1" fmla="*/ 3179975 w 3179975"/>
              <a:gd name="connsiteY1" fmla="*/ 0 h 935264"/>
              <a:gd name="connsiteX2" fmla="*/ 3170548 w 3179975"/>
              <a:gd name="connsiteY2" fmla="*/ 935264 h 935264"/>
              <a:gd name="connsiteX3" fmla="*/ 235670 w 3179975"/>
              <a:gd name="connsiteY3" fmla="*/ 935264 h 935264"/>
              <a:gd name="connsiteX4" fmla="*/ 0 w 3179975"/>
              <a:gd name="connsiteY4" fmla="*/ 0 h 935264"/>
              <a:gd name="connsiteX0" fmla="*/ 0 w 3179975"/>
              <a:gd name="connsiteY0" fmla="*/ 0 h 972971"/>
              <a:gd name="connsiteX1" fmla="*/ 3179975 w 3179975"/>
              <a:gd name="connsiteY1" fmla="*/ 0 h 972971"/>
              <a:gd name="connsiteX2" fmla="*/ 3170548 w 3179975"/>
              <a:gd name="connsiteY2" fmla="*/ 972971 h 972971"/>
              <a:gd name="connsiteX3" fmla="*/ 235670 w 3179975"/>
              <a:gd name="connsiteY3" fmla="*/ 935264 h 972971"/>
              <a:gd name="connsiteX4" fmla="*/ 0 w 3179975"/>
              <a:gd name="connsiteY4" fmla="*/ 0 h 972971"/>
              <a:gd name="connsiteX0" fmla="*/ 0 w 3180882"/>
              <a:gd name="connsiteY0" fmla="*/ 0 h 954118"/>
              <a:gd name="connsiteX1" fmla="*/ 3179975 w 3180882"/>
              <a:gd name="connsiteY1" fmla="*/ 0 h 954118"/>
              <a:gd name="connsiteX2" fmla="*/ 3179975 w 3180882"/>
              <a:gd name="connsiteY2" fmla="*/ 954118 h 954118"/>
              <a:gd name="connsiteX3" fmla="*/ 235670 w 3180882"/>
              <a:gd name="connsiteY3" fmla="*/ 935264 h 954118"/>
              <a:gd name="connsiteX4" fmla="*/ 0 w 3180882"/>
              <a:gd name="connsiteY4" fmla="*/ 0 h 954118"/>
              <a:gd name="connsiteX0" fmla="*/ 0 w 3180882"/>
              <a:gd name="connsiteY0" fmla="*/ 0 h 954118"/>
              <a:gd name="connsiteX1" fmla="*/ 3179975 w 3180882"/>
              <a:gd name="connsiteY1" fmla="*/ 0 h 954118"/>
              <a:gd name="connsiteX2" fmla="*/ 3179975 w 3180882"/>
              <a:gd name="connsiteY2" fmla="*/ 954118 h 954118"/>
              <a:gd name="connsiteX3" fmla="*/ 245096 w 3180882"/>
              <a:gd name="connsiteY3" fmla="*/ 954117 h 954118"/>
              <a:gd name="connsiteX4" fmla="*/ 0 w 3180882"/>
              <a:gd name="connsiteY4" fmla="*/ 0 h 954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80882" h="954118">
                <a:moveTo>
                  <a:pt x="0" y="0"/>
                </a:moveTo>
                <a:lnTo>
                  <a:pt x="3179975" y="0"/>
                </a:lnTo>
                <a:cubicBezTo>
                  <a:pt x="3176833" y="311755"/>
                  <a:pt x="3183117" y="642363"/>
                  <a:pt x="3179975" y="954118"/>
                </a:cubicBezTo>
                <a:lnTo>
                  <a:pt x="245096" y="954117"/>
                </a:lnTo>
                <a:lnTo>
                  <a:pt x="0" y="0"/>
                </a:lnTo>
                <a:close/>
              </a:path>
            </a:pathLst>
          </a:custGeom>
          <a:solidFill>
            <a:srgbClr val="742F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2DAAD762-5642-4EA4-8684-CE8993E34841}"/>
              </a:ext>
            </a:extLst>
          </p:cNvPr>
          <p:cNvSpPr/>
          <p:nvPr/>
        </p:nvSpPr>
        <p:spPr>
          <a:xfrm>
            <a:off x="-20638" y="0"/>
            <a:ext cx="9285288" cy="954088"/>
          </a:xfrm>
          <a:custGeom>
            <a:avLst/>
            <a:gdLst>
              <a:gd name="connsiteX0" fmla="*/ 0 w 593888"/>
              <a:gd name="connsiteY0" fmla="*/ 0 h 783760"/>
              <a:gd name="connsiteX1" fmla="*/ 593888 w 593888"/>
              <a:gd name="connsiteY1" fmla="*/ 0 h 783760"/>
              <a:gd name="connsiteX2" fmla="*/ 593888 w 593888"/>
              <a:gd name="connsiteY2" fmla="*/ 783760 h 783760"/>
              <a:gd name="connsiteX3" fmla="*/ 0 w 593888"/>
              <a:gd name="connsiteY3" fmla="*/ 783760 h 783760"/>
              <a:gd name="connsiteX4" fmla="*/ 0 w 593888"/>
              <a:gd name="connsiteY4" fmla="*/ 0 h 783760"/>
              <a:gd name="connsiteX0" fmla="*/ 0 w 593888"/>
              <a:gd name="connsiteY0" fmla="*/ 0 h 783760"/>
              <a:gd name="connsiteX1" fmla="*/ 593888 w 593888"/>
              <a:gd name="connsiteY1" fmla="*/ 0 h 783760"/>
              <a:gd name="connsiteX2" fmla="*/ 593888 w 593888"/>
              <a:gd name="connsiteY2" fmla="*/ 783760 h 783760"/>
              <a:gd name="connsiteX3" fmla="*/ 263951 w 593888"/>
              <a:gd name="connsiteY3" fmla="*/ 774333 h 783760"/>
              <a:gd name="connsiteX4" fmla="*/ 0 w 593888"/>
              <a:gd name="connsiteY4" fmla="*/ 0 h 783760"/>
              <a:gd name="connsiteX0" fmla="*/ 0 w 405352"/>
              <a:gd name="connsiteY0" fmla="*/ 0 h 802613"/>
              <a:gd name="connsiteX1" fmla="*/ 405352 w 405352"/>
              <a:gd name="connsiteY1" fmla="*/ 18853 h 802613"/>
              <a:gd name="connsiteX2" fmla="*/ 405352 w 405352"/>
              <a:gd name="connsiteY2" fmla="*/ 802613 h 802613"/>
              <a:gd name="connsiteX3" fmla="*/ 75415 w 405352"/>
              <a:gd name="connsiteY3" fmla="*/ 793186 h 802613"/>
              <a:gd name="connsiteX4" fmla="*/ 0 w 405352"/>
              <a:gd name="connsiteY4" fmla="*/ 0 h 802613"/>
              <a:gd name="connsiteX0" fmla="*/ 0 w 490194"/>
              <a:gd name="connsiteY0" fmla="*/ 0 h 793186"/>
              <a:gd name="connsiteX1" fmla="*/ 490194 w 490194"/>
              <a:gd name="connsiteY1" fmla="*/ 9426 h 793186"/>
              <a:gd name="connsiteX2" fmla="*/ 490194 w 490194"/>
              <a:gd name="connsiteY2" fmla="*/ 793186 h 793186"/>
              <a:gd name="connsiteX3" fmla="*/ 160257 w 490194"/>
              <a:gd name="connsiteY3" fmla="*/ 783759 h 793186"/>
              <a:gd name="connsiteX4" fmla="*/ 0 w 490194"/>
              <a:gd name="connsiteY4" fmla="*/ 0 h 793186"/>
              <a:gd name="connsiteX0" fmla="*/ 0 w 490194"/>
              <a:gd name="connsiteY0" fmla="*/ 0 h 793186"/>
              <a:gd name="connsiteX1" fmla="*/ 490194 w 490194"/>
              <a:gd name="connsiteY1" fmla="*/ 9426 h 793186"/>
              <a:gd name="connsiteX2" fmla="*/ 490194 w 490194"/>
              <a:gd name="connsiteY2" fmla="*/ 793186 h 793186"/>
              <a:gd name="connsiteX3" fmla="*/ 188538 w 490194"/>
              <a:gd name="connsiteY3" fmla="*/ 783759 h 793186"/>
              <a:gd name="connsiteX4" fmla="*/ 0 w 490194"/>
              <a:gd name="connsiteY4" fmla="*/ 0 h 793186"/>
              <a:gd name="connsiteX0" fmla="*/ 0 w 490194"/>
              <a:gd name="connsiteY0" fmla="*/ 0 h 793186"/>
              <a:gd name="connsiteX1" fmla="*/ 282805 w 490194"/>
              <a:gd name="connsiteY1" fmla="*/ 9426 h 793186"/>
              <a:gd name="connsiteX2" fmla="*/ 490194 w 490194"/>
              <a:gd name="connsiteY2" fmla="*/ 793186 h 793186"/>
              <a:gd name="connsiteX3" fmla="*/ 188538 w 490194"/>
              <a:gd name="connsiteY3" fmla="*/ 783759 h 793186"/>
              <a:gd name="connsiteX4" fmla="*/ 0 w 490194"/>
              <a:gd name="connsiteY4" fmla="*/ 0 h 793186"/>
              <a:gd name="connsiteX0" fmla="*/ 0 w 490194"/>
              <a:gd name="connsiteY0" fmla="*/ 0 h 783759"/>
              <a:gd name="connsiteX1" fmla="*/ 282805 w 490194"/>
              <a:gd name="connsiteY1" fmla="*/ 9426 h 783759"/>
              <a:gd name="connsiteX2" fmla="*/ 490194 w 490194"/>
              <a:gd name="connsiteY2" fmla="*/ 783759 h 783759"/>
              <a:gd name="connsiteX3" fmla="*/ 188538 w 490194"/>
              <a:gd name="connsiteY3" fmla="*/ 783759 h 783759"/>
              <a:gd name="connsiteX4" fmla="*/ 0 w 490194"/>
              <a:gd name="connsiteY4" fmla="*/ 0 h 783759"/>
              <a:gd name="connsiteX0" fmla="*/ 0 w 490194"/>
              <a:gd name="connsiteY0" fmla="*/ 0 h 783759"/>
              <a:gd name="connsiteX1" fmla="*/ 329842 w 490194"/>
              <a:gd name="connsiteY1" fmla="*/ 9426 h 783759"/>
              <a:gd name="connsiteX2" fmla="*/ 490194 w 490194"/>
              <a:gd name="connsiteY2" fmla="*/ 783759 h 783759"/>
              <a:gd name="connsiteX3" fmla="*/ 188538 w 490194"/>
              <a:gd name="connsiteY3" fmla="*/ 783759 h 783759"/>
              <a:gd name="connsiteX4" fmla="*/ 0 w 490194"/>
              <a:gd name="connsiteY4" fmla="*/ 0 h 783759"/>
              <a:gd name="connsiteX0" fmla="*/ 0 w 584269"/>
              <a:gd name="connsiteY0" fmla="*/ 0 h 783759"/>
              <a:gd name="connsiteX1" fmla="*/ 329842 w 584269"/>
              <a:gd name="connsiteY1" fmla="*/ 9426 h 783759"/>
              <a:gd name="connsiteX2" fmla="*/ 584269 w 584269"/>
              <a:gd name="connsiteY2" fmla="*/ 783759 h 783759"/>
              <a:gd name="connsiteX3" fmla="*/ 188538 w 584269"/>
              <a:gd name="connsiteY3" fmla="*/ 783759 h 783759"/>
              <a:gd name="connsiteX4" fmla="*/ 0 w 584269"/>
              <a:gd name="connsiteY4" fmla="*/ 0 h 783759"/>
              <a:gd name="connsiteX0" fmla="*/ 0 w 584269"/>
              <a:gd name="connsiteY0" fmla="*/ 0 h 783759"/>
              <a:gd name="connsiteX1" fmla="*/ 329842 w 584269"/>
              <a:gd name="connsiteY1" fmla="*/ 9426 h 783759"/>
              <a:gd name="connsiteX2" fmla="*/ 584269 w 584269"/>
              <a:gd name="connsiteY2" fmla="*/ 783759 h 783759"/>
              <a:gd name="connsiteX3" fmla="*/ 212057 w 584269"/>
              <a:gd name="connsiteY3" fmla="*/ 783759 h 783759"/>
              <a:gd name="connsiteX4" fmla="*/ 0 w 584269"/>
              <a:gd name="connsiteY4" fmla="*/ 0 h 783759"/>
              <a:gd name="connsiteX0" fmla="*/ 0 w 584269"/>
              <a:gd name="connsiteY0" fmla="*/ 0 h 793074"/>
              <a:gd name="connsiteX1" fmla="*/ 329842 w 584269"/>
              <a:gd name="connsiteY1" fmla="*/ 9426 h 793074"/>
              <a:gd name="connsiteX2" fmla="*/ 584269 w 584269"/>
              <a:gd name="connsiteY2" fmla="*/ 783759 h 793074"/>
              <a:gd name="connsiteX3" fmla="*/ 341409 w 584269"/>
              <a:gd name="connsiteY3" fmla="*/ 793074 h 793074"/>
              <a:gd name="connsiteX4" fmla="*/ 0 w 584269"/>
              <a:gd name="connsiteY4" fmla="*/ 0 h 793074"/>
              <a:gd name="connsiteX0" fmla="*/ 0 w 584269"/>
              <a:gd name="connsiteY0" fmla="*/ 0 h 793074"/>
              <a:gd name="connsiteX1" fmla="*/ 329842 w 584269"/>
              <a:gd name="connsiteY1" fmla="*/ 9426 h 793074"/>
              <a:gd name="connsiteX2" fmla="*/ 584269 w 584269"/>
              <a:gd name="connsiteY2" fmla="*/ 783759 h 793074"/>
              <a:gd name="connsiteX3" fmla="*/ 270853 w 584269"/>
              <a:gd name="connsiteY3" fmla="*/ 793074 h 793074"/>
              <a:gd name="connsiteX4" fmla="*/ 0 w 584269"/>
              <a:gd name="connsiteY4" fmla="*/ 0 h 793074"/>
              <a:gd name="connsiteX0" fmla="*/ 0 w 584269"/>
              <a:gd name="connsiteY0" fmla="*/ 0 h 793074"/>
              <a:gd name="connsiteX1" fmla="*/ 341601 w 584269"/>
              <a:gd name="connsiteY1" fmla="*/ 9426 h 793074"/>
              <a:gd name="connsiteX2" fmla="*/ 584269 w 584269"/>
              <a:gd name="connsiteY2" fmla="*/ 783759 h 793074"/>
              <a:gd name="connsiteX3" fmla="*/ 270853 w 584269"/>
              <a:gd name="connsiteY3" fmla="*/ 793074 h 793074"/>
              <a:gd name="connsiteX4" fmla="*/ 0 w 584269"/>
              <a:gd name="connsiteY4" fmla="*/ 0 h 793074"/>
              <a:gd name="connsiteX0" fmla="*/ 0 w 584269"/>
              <a:gd name="connsiteY0" fmla="*/ 9204 h 783648"/>
              <a:gd name="connsiteX1" fmla="*/ 341601 w 584269"/>
              <a:gd name="connsiteY1" fmla="*/ 0 h 783648"/>
              <a:gd name="connsiteX2" fmla="*/ 584269 w 584269"/>
              <a:gd name="connsiteY2" fmla="*/ 774333 h 783648"/>
              <a:gd name="connsiteX3" fmla="*/ 270853 w 584269"/>
              <a:gd name="connsiteY3" fmla="*/ 783648 h 783648"/>
              <a:gd name="connsiteX4" fmla="*/ 0 w 584269"/>
              <a:gd name="connsiteY4" fmla="*/ 9204 h 783648"/>
              <a:gd name="connsiteX0" fmla="*/ 0 w 584269"/>
              <a:gd name="connsiteY0" fmla="*/ 0 h 793073"/>
              <a:gd name="connsiteX1" fmla="*/ 341601 w 584269"/>
              <a:gd name="connsiteY1" fmla="*/ 9425 h 793073"/>
              <a:gd name="connsiteX2" fmla="*/ 584269 w 584269"/>
              <a:gd name="connsiteY2" fmla="*/ 783758 h 793073"/>
              <a:gd name="connsiteX3" fmla="*/ 270853 w 584269"/>
              <a:gd name="connsiteY3" fmla="*/ 793073 h 793073"/>
              <a:gd name="connsiteX4" fmla="*/ 0 w 584269"/>
              <a:gd name="connsiteY4" fmla="*/ 0 h 793073"/>
              <a:gd name="connsiteX0" fmla="*/ 0 w 560751"/>
              <a:gd name="connsiteY0" fmla="*/ 27834 h 783648"/>
              <a:gd name="connsiteX1" fmla="*/ 318083 w 560751"/>
              <a:gd name="connsiteY1" fmla="*/ 0 h 783648"/>
              <a:gd name="connsiteX2" fmla="*/ 560751 w 560751"/>
              <a:gd name="connsiteY2" fmla="*/ 774333 h 783648"/>
              <a:gd name="connsiteX3" fmla="*/ 247335 w 560751"/>
              <a:gd name="connsiteY3" fmla="*/ 783648 h 783648"/>
              <a:gd name="connsiteX4" fmla="*/ 0 w 560751"/>
              <a:gd name="connsiteY4" fmla="*/ 27834 h 783648"/>
              <a:gd name="connsiteX0" fmla="*/ 0 w 548991"/>
              <a:gd name="connsiteY0" fmla="*/ 9204 h 783648"/>
              <a:gd name="connsiteX1" fmla="*/ 306323 w 548991"/>
              <a:gd name="connsiteY1" fmla="*/ 0 h 783648"/>
              <a:gd name="connsiteX2" fmla="*/ 548991 w 548991"/>
              <a:gd name="connsiteY2" fmla="*/ 774333 h 783648"/>
              <a:gd name="connsiteX3" fmla="*/ 235575 w 548991"/>
              <a:gd name="connsiteY3" fmla="*/ 783648 h 783648"/>
              <a:gd name="connsiteX4" fmla="*/ 0 w 548991"/>
              <a:gd name="connsiteY4" fmla="*/ 9204 h 783648"/>
              <a:gd name="connsiteX0" fmla="*/ 0 w 543051"/>
              <a:gd name="connsiteY0" fmla="*/ 0 h 783856"/>
              <a:gd name="connsiteX1" fmla="*/ 300383 w 543051"/>
              <a:gd name="connsiteY1" fmla="*/ 208 h 783856"/>
              <a:gd name="connsiteX2" fmla="*/ 543051 w 543051"/>
              <a:gd name="connsiteY2" fmla="*/ 774541 h 783856"/>
              <a:gd name="connsiteX3" fmla="*/ 229635 w 543051"/>
              <a:gd name="connsiteY3" fmla="*/ 783856 h 783856"/>
              <a:gd name="connsiteX4" fmla="*/ 0 w 543051"/>
              <a:gd name="connsiteY4" fmla="*/ 0 h 783856"/>
              <a:gd name="connsiteX0" fmla="*/ 0 w 543051"/>
              <a:gd name="connsiteY0" fmla="*/ 0 h 783856"/>
              <a:gd name="connsiteX1" fmla="*/ 300383 w 543051"/>
              <a:gd name="connsiteY1" fmla="*/ 208 h 783856"/>
              <a:gd name="connsiteX2" fmla="*/ 543051 w 543051"/>
              <a:gd name="connsiteY2" fmla="*/ 774541 h 783856"/>
              <a:gd name="connsiteX3" fmla="*/ 223695 w 543051"/>
              <a:gd name="connsiteY3" fmla="*/ 783856 h 783856"/>
              <a:gd name="connsiteX4" fmla="*/ 0 w 543051"/>
              <a:gd name="connsiteY4" fmla="*/ 0 h 783856"/>
              <a:gd name="connsiteX0" fmla="*/ 0 w 548991"/>
              <a:gd name="connsiteY0" fmla="*/ 0 h 783856"/>
              <a:gd name="connsiteX1" fmla="*/ 300383 w 548991"/>
              <a:gd name="connsiteY1" fmla="*/ 208 h 783856"/>
              <a:gd name="connsiteX2" fmla="*/ 548991 w 548991"/>
              <a:gd name="connsiteY2" fmla="*/ 779246 h 783856"/>
              <a:gd name="connsiteX3" fmla="*/ 223695 w 548991"/>
              <a:gd name="connsiteY3" fmla="*/ 783856 h 783856"/>
              <a:gd name="connsiteX4" fmla="*/ 0 w 548991"/>
              <a:gd name="connsiteY4" fmla="*/ 0 h 783856"/>
              <a:gd name="connsiteX0" fmla="*/ 0 w 548991"/>
              <a:gd name="connsiteY0" fmla="*/ 0 h 783856"/>
              <a:gd name="connsiteX1" fmla="*/ 300383 w 548991"/>
              <a:gd name="connsiteY1" fmla="*/ 208 h 783856"/>
              <a:gd name="connsiteX2" fmla="*/ 548991 w 548991"/>
              <a:gd name="connsiteY2" fmla="*/ 779246 h 783856"/>
              <a:gd name="connsiteX3" fmla="*/ 217755 w 548991"/>
              <a:gd name="connsiteY3" fmla="*/ 783856 h 783856"/>
              <a:gd name="connsiteX4" fmla="*/ 0 w 548991"/>
              <a:gd name="connsiteY4" fmla="*/ 0 h 783856"/>
              <a:gd name="connsiteX0" fmla="*/ 0 w 572755"/>
              <a:gd name="connsiteY0" fmla="*/ 0 h 783856"/>
              <a:gd name="connsiteX1" fmla="*/ 324147 w 572755"/>
              <a:gd name="connsiteY1" fmla="*/ 208 h 783856"/>
              <a:gd name="connsiteX2" fmla="*/ 572755 w 572755"/>
              <a:gd name="connsiteY2" fmla="*/ 779246 h 783856"/>
              <a:gd name="connsiteX3" fmla="*/ 241519 w 572755"/>
              <a:gd name="connsiteY3" fmla="*/ 783856 h 783856"/>
              <a:gd name="connsiteX4" fmla="*/ 0 w 572755"/>
              <a:gd name="connsiteY4" fmla="*/ 0 h 783856"/>
              <a:gd name="connsiteX0" fmla="*/ 0 w 572755"/>
              <a:gd name="connsiteY0" fmla="*/ 0 h 788658"/>
              <a:gd name="connsiteX1" fmla="*/ 324147 w 572755"/>
              <a:gd name="connsiteY1" fmla="*/ 208 h 788658"/>
              <a:gd name="connsiteX2" fmla="*/ 572755 w 572755"/>
              <a:gd name="connsiteY2" fmla="*/ 788658 h 788658"/>
              <a:gd name="connsiteX3" fmla="*/ 241519 w 572755"/>
              <a:gd name="connsiteY3" fmla="*/ 783856 h 788658"/>
              <a:gd name="connsiteX4" fmla="*/ 0 w 572755"/>
              <a:gd name="connsiteY4" fmla="*/ 0 h 788658"/>
              <a:gd name="connsiteX0" fmla="*/ 0 w 566815"/>
              <a:gd name="connsiteY0" fmla="*/ 0 h 783952"/>
              <a:gd name="connsiteX1" fmla="*/ 324147 w 566815"/>
              <a:gd name="connsiteY1" fmla="*/ 208 h 783952"/>
              <a:gd name="connsiteX2" fmla="*/ 566815 w 566815"/>
              <a:gd name="connsiteY2" fmla="*/ 783952 h 783952"/>
              <a:gd name="connsiteX3" fmla="*/ 241519 w 566815"/>
              <a:gd name="connsiteY3" fmla="*/ 783856 h 783952"/>
              <a:gd name="connsiteX4" fmla="*/ 0 w 566815"/>
              <a:gd name="connsiteY4" fmla="*/ 0 h 783952"/>
              <a:gd name="connsiteX0" fmla="*/ 0 w 11486168"/>
              <a:gd name="connsiteY0" fmla="*/ 9204 h 783744"/>
              <a:gd name="connsiteX1" fmla="*/ 11243500 w 11486168"/>
              <a:gd name="connsiteY1" fmla="*/ 0 h 783744"/>
              <a:gd name="connsiteX2" fmla="*/ 11486168 w 11486168"/>
              <a:gd name="connsiteY2" fmla="*/ 783744 h 783744"/>
              <a:gd name="connsiteX3" fmla="*/ 11160872 w 11486168"/>
              <a:gd name="connsiteY3" fmla="*/ 783648 h 783744"/>
              <a:gd name="connsiteX4" fmla="*/ 0 w 11486168"/>
              <a:gd name="connsiteY4" fmla="*/ 9204 h 783744"/>
              <a:gd name="connsiteX0" fmla="*/ 19880 w 11506048"/>
              <a:gd name="connsiteY0" fmla="*/ 9204 h 783744"/>
              <a:gd name="connsiteX1" fmla="*/ 11263380 w 11506048"/>
              <a:gd name="connsiteY1" fmla="*/ 0 h 783744"/>
              <a:gd name="connsiteX2" fmla="*/ 11506048 w 11506048"/>
              <a:gd name="connsiteY2" fmla="*/ 783744 h 783744"/>
              <a:gd name="connsiteX3" fmla="*/ 0 w 11506048"/>
              <a:gd name="connsiteY3" fmla="*/ 680119 h 783744"/>
              <a:gd name="connsiteX4" fmla="*/ 19880 w 11506048"/>
              <a:gd name="connsiteY4" fmla="*/ 9204 h 783744"/>
              <a:gd name="connsiteX0" fmla="*/ 31762 w 11517930"/>
              <a:gd name="connsiteY0" fmla="*/ 9204 h 783744"/>
              <a:gd name="connsiteX1" fmla="*/ 11275262 w 11517930"/>
              <a:gd name="connsiteY1" fmla="*/ 0 h 783744"/>
              <a:gd name="connsiteX2" fmla="*/ 11517930 w 11517930"/>
              <a:gd name="connsiteY2" fmla="*/ 783744 h 783744"/>
              <a:gd name="connsiteX3" fmla="*/ 0 w 11517930"/>
              <a:gd name="connsiteY3" fmla="*/ 736589 h 783744"/>
              <a:gd name="connsiteX4" fmla="*/ 31762 w 11517930"/>
              <a:gd name="connsiteY4" fmla="*/ 9204 h 783744"/>
              <a:gd name="connsiteX0" fmla="*/ 7998 w 11494166"/>
              <a:gd name="connsiteY0" fmla="*/ 9204 h 783744"/>
              <a:gd name="connsiteX1" fmla="*/ 11251498 w 11494166"/>
              <a:gd name="connsiteY1" fmla="*/ 0 h 783744"/>
              <a:gd name="connsiteX2" fmla="*/ 11494166 w 11494166"/>
              <a:gd name="connsiteY2" fmla="*/ 783744 h 783744"/>
              <a:gd name="connsiteX3" fmla="*/ 0 w 11494166"/>
              <a:gd name="connsiteY3" fmla="*/ 736589 h 783744"/>
              <a:gd name="connsiteX4" fmla="*/ 7998 w 11494166"/>
              <a:gd name="connsiteY4" fmla="*/ 9204 h 783744"/>
              <a:gd name="connsiteX0" fmla="*/ -1 w 11486167"/>
              <a:gd name="connsiteY0" fmla="*/ 9204 h 783744"/>
              <a:gd name="connsiteX1" fmla="*/ 11243499 w 11486167"/>
              <a:gd name="connsiteY1" fmla="*/ 0 h 783744"/>
              <a:gd name="connsiteX2" fmla="*/ 11486167 w 11486167"/>
              <a:gd name="connsiteY2" fmla="*/ 783744 h 783744"/>
              <a:gd name="connsiteX3" fmla="*/ 15765 w 11486167"/>
              <a:gd name="connsiteY3" fmla="*/ 783648 h 783744"/>
              <a:gd name="connsiteX4" fmla="*/ -1 w 11486167"/>
              <a:gd name="connsiteY4" fmla="*/ 9204 h 783744"/>
              <a:gd name="connsiteX0" fmla="*/ 0 w 11486168"/>
              <a:gd name="connsiteY0" fmla="*/ 9204 h 783744"/>
              <a:gd name="connsiteX1" fmla="*/ 11243500 w 11486168"/>
              <a:gd name="connsiteY1" fmla="*/ 0 h 783744"/>
              <a:gd name="connsiteX2" fmla="*/ 11486168 w 11486168"/>
              <a:gd name="connsiteY2" fmla="*/ 783744 h 783744"/>
              <a:gd name="connsiteX3" fmla="*/ 3884 w 11486168"/>
              <a:gd name="connsiteY3" fmla="*/ 783648 h 783744"/>
              <a:gd name="connsiteX4" fmla="*/ 0 w 11486168"/>
              <a:gd name="connsiteY4" fmla="*/ 9204 h 783744"/>
              <a:gd name="connsiteX0" fmla="*/ 0 w 11486168"/>
              <a:gd name="connsiteY0" fmla="*/ 9204 h 783744"/>
              <a:gd name="connsiteX1" fmla="*/ 11243500 w 11486168"/>
              <a:gd name="connsiteY1" fmla="*/ 0 h 783744"/>
              <a:gd name="connsiteX2" fmla="*/ 11486168 w 11486168"/>
              <a:gd name="connsiteY2" fmla="*/ 783744 h 783744"/>
              <a:gd name="connsiteX3" fmla="*/ 3884 w 11486168"/>
              <a:gd name="connsiteY3" fmla="*/ 783648 h 783744"/>
              <a:gd name="connsiteX4" fmla="*/ 0 w 11486168"/>
              <a:gd name="connsiteY4" fmla="*/ 9204 h 783744"/>
              <a:gd name="connsiteX0" fmla="*/ 0 w 11557459"/>
              <a:gd name="connsiteY0" fmla="*/ 9204 h 783744"/>
              <a:gd name="connsiteX1" fmla="*/ 11243500 w 11557459"/>
              <a:gd name="connsiteY1" fmla="*/ 0 h 783744"/>
              <a:gd name="connsiteX2" fmla="*/ 11557459 w 11557459"/>
              <a:gd name="connsiteY2" fmla="*/ 783744 h 783744"/>
              <a:gd name="connsiteX3" fmla="*/ 3884 w 11557459"/>
              <a:gd name="connsiteY3" fmla="*/ 783648 h 783744"/>
              <a:gd name="connsiteX4" fmla="*/ 0 w 11557459"/>
              <a:gd name="connsiteY4" fmla="*/ 9204 h 783744"/>
              <a:gd name="connsiteX0" fmla="*/ 0 w 11581223"/>
              <a:gd name="connsiteY0" fmla="*/ 9204 h 783744"/>
              <a:gd name="connsiteX1" fmla="*/ 11267264 w 11581223"/>
              <a:gd name="connsiteY1" fmla="*/ 0 h 783744"/>
              <a:gd name="connsiteX2" fmla="*/ 11581223 w 11581223"/>
              <a:gd name="connsiteY2" fmla="*/ 783744 h 783744"/>
              <a:gd name="connsiteX3" fmla="*/ 27648 w 11581223"/>
              <a:gd name="connsiteY3" fmla="*/ 783648 h 783744"/>
              <a:gd name="connsiteX4" fmla="*/ 0 w 11581223"/>
              <a:gd name="connsiteY4" fmla="*/ 9204 h 783744"/>
              <a:gd name="connsiteX0" fmla="*/ 0 w 11581223"/>
              <a:gd name="connsiteY0" fmla="*/ 9204 h 783744"/>
              <a:gd name="connsiteX1" fmla="*/ 11267264 w 11581223"/>
              <a:gd name="connsiteY1" fmla="*/ 0 h 783744"/>
              <a:gd name="connsiteX2" fmla="*/ 11581223 w 11581223"/>
              <a:gd name="connsiteY2" fmla="*/ 783744 h 783744"/>
              <a:gd name="connsiteX3" fmla="*/ 27648 w 11581223"/>
              <a:gd name="connsiteY3" fmla="*/ 775823 h 783744"/>
              <a:gd name="connsiteX4" fmla="*/ 0 w 11581223"/>
              <a:gd name="connsiteY4" fmla="*/ 9204 h 783744"/>
              <a:gd name="connsiteX0" fmla="*/ 0 w 11581223"/>
              <a:gd name="connsiteY0" fmla="*/ 9204 h 783744"/>
              <a:gd name="connsiteX1" fmla="*/ 11267264 w 11581223"/>
              <a:gd name="connsiteY1" fmla="*/ 0 h 783744"/>
              <a:gd name="connsiteX2" fmla="*/ 11581223 w 11581223"/>
              <a:gd name="connsiteY2" fmla="*/ 783744 h 783744"/>
              <a:gd name="connsiteX3" fmla="*/ 15766 w 11581223"/>
              <a:gd name="connsiteY3" fmla="*/ 760173 h 783744"/>
              <a:gd name="connsiteX4" fmla="*/ 0 w 11581223"/>
              <a:gd name="connsiteY4" fmla="*/ 9204 h 783744"/>
              <a:gd name="connsiteX0" fmla="*/ 0 w 11581223"/>
              <a:gd name="connsiteY0" fmla="*/ 9204 h 783744"/>
              <a:gd name="connsiteX1" fmla="*/ 11267264 w 11581223"/>
              <a:gd name="connsiteY1" fmla="*/ 0 h 783744"/>
              <a:gd name="connsiteX2" fmla="*/ 11581223 w 11581223"/>
              <a:gd name="connsiteY2" fmla="*/ 783744 h 783744"/>
              <a:gd name="connsiteX3" fmla="*/ 15766 w 11581223"/>
              <a:gd name="connsiteY3" fmla="*/ 767998 h 783744"/>
              <a:gd name="connsiteX4" fmla="*/ 0 w 11581223"/>
              <a:gd name="connsiteY4" fmla="*/ 9204 h 783744"/>
              <a:gd name="connsiteX0" fmla="*/ 0 w 11581223"/>
              <a:gd name="connsiteY0" fmla="*/ 9204 h 783744"/>
              <a:gd name="connsiteX1" fmla="*/ 11267264 w 11581223"/>
              <a:gd name="connsiteY1" fmla="*/ 0 h 783744"/>
              <a:gd name="connsiteX2" fmla="*/ 11581223 w 11581223"/>
              <a:gd name="connsiteY2" fmla="*/ 783744 h 783744"/>
              <a:gd name="connsiteX3" fmla="*/ 51412 w 11581223"/>
              <a:gd name="connsiteY3" fmla="*/ 783648 h 783744"/>
              <a:gd name="connsiteX4" fmla="*/ 0 w 11581223"/>
              <a:gd name="connsiteY4" fmla="*/ 9204 h 783744"/>
              <a:gd name="connsiteX0" fmla="*/ 0 w 11581223"/>
              <a:gd name="connsiteY0" fmla="*/ 9204 h 783744"/>
              <a:gd name="connsiteX1" fmla="*/ 11267264 w 11581223"/>
              <a:gd name="connsiteY1" fmla="*/ 0 h 783744"/>
              <a:gd name="connsiteX2" fmla="*/ 11581223 w 11581223"/>
              <a:gd name="connsiteY2" fmla="*/ 783744 h 783744"/>
              <a:gd name="connsiteX3" fmla="*/ 15766 w 11581223"/>
              <a:gd name="connsiteY3" fmla="*/ 783648 h 783744"/>
              <a:gd name="connsiteX4" fmla="*/ 0 w 11581223"/>
              <a:gd name="connsiteY4" fmla="*/ 9204 h 783744"/>
              <a:gd name="connsiteX0" fmla="*/ 25593 w 11606816"/>
              <a:gd name="connsiteY0" fmla="*/ 9204 h 783744"/>
              <a:gd name="connsiteX1" fmla="*/ 11292857 w 11606816"/>
              <a:gd name="connsiteY1" fmla="*/ 0 h 783744"/>
              <a:gd name="connsiteX2" fmla="*/ 11606816 w 11606816"/>
              <a:gd name="connsiteY2" fmla="*/ 783744 h 783744"/>
              <a:gd name="connsiteX3" fmla="*/ 42 w 11606816"/>
              <a:gd name="connsiteY3" fmla="*/ 783648 h 783744"/>
              <a:gd name="connsiteX4" fmla="*/ 25593 w 11606816"/>
              <a:gd name="connsiteY4" fmla="*/ 9204 h 7837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06816" h="783744">
                <a:moveTo>
                  <a:pt x="25593" y="9204"/>
                </a:moveTo>
                <a:lnTo>
                  <a:pt x="11292857" y="0"/>
                </a:lnTo>
                <a:lnTo>
                  <a:pt x="11606816" y="783744"/>
                </a:lnTo>
                <a:lnTo>
                  <a:pt x="42" y="783648"/>
                </a:lnTo>
                <a:cubicBezTo>
                  <a:pt x="-1253" y="525500"/>
                  <a:pt x="26888" y="267352"/>
                  <a:pt x="25593" y="9204"/>
                </a:cubicBezTo>
                <a:close/>
              </a:path>
            </a:pathLst>
          </a:custGeom>
          <a:solidFill>
            <a:schemeClr val="bg1">
              <a:lumMod val="85000"/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0" name="Graphic 11">
            <a:extLst>
              <a:ext uri="{FF2B5EF4-FFF2-40B4-BE49-F238E27FC236}">
                <a16:creationId xmlns:a16="http://schemas.microsoft.com/office/drawing/2014/main" id="{454754A2-2E14-43E0-8A68-6394BA32EF5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18688" y="303213"/>
            <a:ext cx="1809750" cy="412750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9880F13-021E-864E-94C8-68BE5BA285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773" y="1647825"/>
            <a:ext cx="10946027" cy="4286250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Gotham Book" pitchFamily="2" charset="0"/>
                <a:cs typeface="Gotham Book" pitchFamily="2" charset="0"/>
              </a:defRPr>
            </a:lvl1pPr>
            <a:lvl2pPr>
              <a:defRPr b="0" i="0">
                <a:solidFill>
                  <a:schemeClr val="tx1"/>
                </a:solidFill>
                <a:latin typeface="Gotham Book" pitchFamily="2" charset="0"/>
                <a:cs typeface="Gotham Book" pitchFamily="2" charset="0"/>
              </a:defRPr>
            </a:lvl2pPr>
            <a:lvl3pPr>
              <a:defRPr b="0" i="0">
                <a:solidFill>
                  <a:schemeClr val="tx1"/>
                </a:solidFill>
                <a:latin typeface="Gotham Book" pitchFamily="2" charset="0"/>
                <a:cs typeface="Gotham Book" pitchFamily="2" charset="0"/>
              </a:defRPr>
            </a:lvl3pPr>
            <a:lvl4pPr>
              <a:defRPr b="0" i="0">
                <a:solidFill>
                  <a:schemeClr val="tx1"/>
                </a:solidFill>
                <a:latin typeface="Gotham Book" pitchFamily="2" charset="0"/>
                <a:cs typeface="Gotham Book" pitchFamily="2" charset="0"/>
              </a:defRPr>
            </a:lvl4pPr>
            <a:lvl5pPr>
              <a:defRPr b="0" i="0">
                <a:solidFill>
                  <a:schemeClr val="tx1"/>
                </a:solidFill>
                <a:latin typeface="Gotham Book" pitchFamily="2" charset="0"/>
                <a:cs typeface="Gotham Book" pitchFamily="2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6A6E4BB3-9896-4463-8AFB-D4ABBFFA6A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773" y="363519"/>
            <a:ext cx="7745627" cy="536822"/>
          </a:xfrm>
        </p:spPr>
        <p:txBody>
          <a:bodyPr>
            <a:normAutofit/>
          </a:bodyPr>
          <a:lstStyle>
            <a:lvl1pPr>
              <a:defRPr sz="3300" b="1" i="0">
                <a:solidFill>
                  <a:srgbClr val="742F82"/>
                </a:solidFill>
                <a:latin typeface="Gotham Bold" pitchFamily="2" charset="0"/>
                <a:cs typeface="Gotham Bol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E14FE327-96C6-428B-B9C4-5BA561E7B17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131300" y="6172200"/>
            <a:ext cx="2743200" cy="365125"/>
          </a:xfrm>
        </p:spPr>
        <p:txBody>
          <a:bodyPr/>
          <a:lstStyle>
            <a:lvl1pPr>
              <a:defRPr b="0" i="0" smtClean="0">
                <a:solidFill>
                  <a:srgbClr val="742F82"/>
                </a:solidFill>
                <a:latin typeface="Gotham Book" pitchFamily="2" charset="0"/>
                <a:cs typeface="Gotham Book" pitchFamily="2" charset="0"/>
              </a:defRPr>
            </a:lvl1pPr>
          </a:lstStyle>
          <a:p>
            <a:pPr>
              <a:defRPr/>
            </a:pPr>
            <a:fld id="{AE30BC17-A2C6-4785-9CD5-F3544C9943E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46910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0" y="6193332"/>
            <a:ext cx="12192000" cy="369332"/>
          </a:xfrm>
          <a:prstGeom prst="rect">
            <a:avLst/>
          </a:prstGeom>
          <a:solidFill>
            <a:srgbClr val="00153E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3" name="Picture 7" descr="Signature-Marketing-White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27951" y="6325833"/>
            <a:ext cx="4262967" cy="394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036555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63481"/>
            <a:ext cx="10515600" cy="739056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9C65CE8-4186-4EF3-A508-A12E5E686468}"/>
              </a:ext>
            </a:extLst>
          </p:cNvPr>
          <p:cNvGrpSpPr/>
          <p:nvPr userDrawn="1"/>
        </p:nvGrpSpPr>
        <p:grpSpPr>
          <a:xfrm>
            <a:off x="12554553" y="1"/>
            <a:ext cx="1647523" cy="1816099"/>
            <a:chOff x="12554553" y="1"/>
            <a:chExt cx="1647523" cy="1816099"/>
          </a:xfrm>
        </p:grpSpPr>
        <p:sp>
          <p:nvSpPr>
            <p:cNvPr id="4" name="Rectangle: Folded Corner 3">
              <a:extLst>
                <a:ext uri="{FF2B5EF4-FFF2-40B4-BE49-F238E27FC236}">
                  <a16:creationId xmlns:a16="http://schemas.microsoft.com/office/drawing/2014/main" id="{0A32BB05-B08C-4D73-BFF9-25A2D9328D4D}"/>
                </a:ext>
              </a:extLst>
            </p:cNvPr>
            <p:cNvSpPr/>
            <p:nvPr userDrawn="1"/>
          </p:nvSpPr>
          <p:spPr>
            <a:xfrm>
              <a:off x="12554553" y="1"/>
              <a:ext cx="1644047" cy="1816099"/>
            </a:xfrm>
            <a:prstGeom prst="foldedCorner">
              <a:avLst/>
            </a:prstGeom>
            <a:ln>
              <a:noFill/>
            </a:ln>
            <a:effectLst>
              <a:outerShdw blurRad="1016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Ins="0" rtlCol="0" anchor="t"/>
            <a:lstStyle/>
            <a:p>
              <a:r>
                <a:rPr lang="en-US" sz="1400">
                  <a:solidFill>
                    <a:schemeClr val="accent2">
                      <a:lumMod val="50000"/>
                    </a:schemeClr>
                  </a:solidFill>
                </a:rPr>
                <a:t>To insert your own icons*:</a:t>
              </a:r>
            </a:p>
            <a:p>
              <a:endParaRPr lang="en-US" sz="1400">
                <a:solidFill>
                  <a:schemeClr val="accent2">
                    <a:lumMod val="50000"/>
                  </a:schemeClr>
                </a:solidFill>
              </a:endParaRPr>
            </a:p>
            <a:p>
              <a:r>
                <a:rPr lang="en-US" sz="1400" b="1">
                  <a:solidFill>
                    <a:schemeClr val="accent2">
                      <a:lumMod val="50000"/>
                    </a:schemeClr>
                  </a:solidFill>
                </a:rPr>
                <a:t>Insert</a:t>
              </a:r>
              <a:r>
                <a:rPr lang="en-US" sz="1400">
                  <a:solidFill>
                    <a:schemeClr val="accent2">
                      <a:lumMod val="50000"/>
                    </a:schemeClr>
                  </a:solidFill>
                </a:rPr>
                <a:t> &gt;&gt; </a:t>
              </a:r>
              <a:r>
                <a:rPr lang="en-US" sz="1400" b="1">
                  <a:solidFill>
                    <a:schemeClr val="accent2">
                      <a:lumMod val="50000"/>
                    </a:schemeClr>
                  </a:solidFill>
                </a:rPr>
                <a:t>Icons</a:t>
              </a:r>
            </a:p>
            <a:p>
              <a:endParaRPr lang="en-US" sz="1400">
                <a:solidFill>
                  <a:schemeClr val="accent2">
                    <a:lumMod val="50000"/>
                  </a:schemeClr>
                </a:solidFill>
              </a:endParaRPr>
            </a:p>
            <a:p>
              <a:r>
                <a:rPr lang="en-US" sz="1200" i="1">
                  <a:solidFill>
                    <a:schemeClr val="accent2">
                      <a:lumMod val="50000"/>
                    </a:schemeClr>
                  </a:solidFill>
                </a:rPr>
                <a:t>(*Only available to Office 365 subscribers)</a:t>
              </a: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BC568985-A849-45B0-B77A-2F6998D822D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3802026" y="424090"/>
              <a:ext cx="400050" cy="6572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397154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4EF18D1-3F58-2049-8CD4-E8C227F1A0E8}"/>
              </a:ext>
            </a:extLst>
          </p:cNvPr>
          <p:cNvSpPr/>
          <p:nvPr userDrawn="1"/>
        </p:nvSpPr>
        <p:spPr bwMode="ltGray">
          <a:xfrm>
            <a:off x="0" y="0"/>
            <a:ext cx="4572000" cy="6858000"/>
          </a:xfrm>
          <a:prstGeom prst="rect">
            <a:avLst/>
          </a:prstGeom>
          <a:solidFill>
            <a:srgbClr val="EDF2F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3DA1CA0-FD66-D84A-A69F-000D3668EC7E}"/>
              </a:ext>
            </a:extLst>
          </p:cNvPr>
          <p:cNvSpPr/>
          <p:nvPr userDrawn="1"/>
        </p:nvSpPr>
        <p:spPr bwMode="ltGray">
          <a:xfrm>
            <a:off x="4311651" y="0"/>
            <a:ext cx="7880349" cy="6858000"/>
          </a:xfrm>
          <a:prstGeom prst="rect">
            <a:avLst/>
          </a:prstGeom>
          <a:solidFill>
            <a:srgbClr val="26262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pic>
        <p:nvPicPr>
          <p:cNvPr id="7" name="Picture 9">
            <a:extLst>
              <a:ext uri="{FF2B5EF4-FFF2-40B4-BE49-F238E27FC236}">
                <a16:creationId xmlns:a16="http://schemas.microsoft.com/office/drawing/2014/main" id="{14CEA7D0-7AC3-0A40-BA38-D6626BE8141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534" y="2599267"/>
            <a:ext cx="3471333" cy="973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 bwMode="gray">
          <a:xfrm>
            <a:off x="4572000" y="2474036"/>
            <a:ext cx="7281333" cy="1465016"/>
          </a:xfrm>
        </p:spPr>
        <p:txBody>
          <a:bodyPr anchor="ctr"/>
          <a:lstStyle>
            <a:lvl1pPr algn="l">
              <a:lnSpc>
                <a:spcPct val="90000"/>
              </a:lnSpc>
              <a:defRPr sz="4800" b="0" i="0">
                <a:ln>
                  <a:noFill/>
                </a:ln>
                <a:solidFill>
                  <a:schemeClr val="bg1"/>
                </a:solidFill>
                <a:effectLst/>
                <a:latin typeface="Helvetica Light"/>
                <a:cs typeface="Helvetica Ligh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4572000" y="4061661"/>
            <a:ext cx="6807200" cy="535531"/>
          </a:xfrm>
        </p:spPr>
        <p:txBody>
          <a:bodyPr>
            <a:sp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3200" b="0" i="0">
                <a:solidFill>
                  <a:srgbClr val="FFFFFF"/>
                </a:solidFill>
                <a:effectLst/>
                <a:latin typeface="Helvetica Light"/>
                <a:cs typeface="Helvetica Light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4572001" y="5196418"/>
            <a:ext cx="5499100" cy="512233"/>
          </a:xfrm>
        </p:spPr>
        <p:txBody>
          <a:bodyPr/>
          <a:lstStyle>
            <a:lvl1pPr marL="0" indent="0">
              <a:buFontTx/>
              <a:buNone/>
              <a:defRPr baseline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22967068"/>
      </p:ext>
    </p:extLst>
  </p:cSld>
  <p:clrMapOvr>
    <a:masterClrMapping/>
  </p:clrMapOvr>
  <p:transition>
    <p:wipe dir="r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406399" y="1473913"/>
            <a:ext cx="11383839" cy="4515812"/>
          </a:xfrm>
        </p:spPr>
        <p:txBody>
          <a:bodyPr/>
          <a:lstStyle>
            <a:lvl1pPr>
              <a:defRPr b="0" i="0">
                <a:latin typeface="Helvetica Light"/>
                <a:cs typeface="Helvetica Light"/>
              </a:defRPr>
            </a:lvl1pPr>
            <a:lvl2pPr>
              <a:lnSpc>
                <a:spcPct val="100000"/>
              </a:lnSpc>
              <a:defRPr b="0" i="0">
                <a:latin typeface="Helvetica Light"/>
                <a:cs typeface="Helvetica Light"/>
              </a:defRPr>
            </a:lvl2pPr>
            <a:lvl3pPr>
              <a:lnSpc>
                <a:spcPct val="100000"/>
              </a:lnSpc>
              <a:defRPr sz="2400" b="0" i="0">
                <a:latin typeface="Helvetica Light"/>
                <a:cs typeface="Helvetica Light"/>
              </a:defRPr>
            </a:lvl3pPr>
            <a:lvl4pPr marL="1443531" indent="-298443">
              <a:lnSpc>
                <a:spcPct val="100000"/>
              </a:lnSpc>
              <a:buFont typeface="Wingdings" charset="2"/>
              <a:buChar char="§"/>
              <a:defRPr sz="2133" b="0" i="0">
                <a:latin typeface="Helvetica Light"/>
                <a:cs typeface="Helvetica Light"/>
              </a:defRPr>
            </a:lvl4pPr>
            <a:lvl5pPr marL="1826638" indent="-298443">
              <a:lnSpc>
                <a:spcPct val="100000"/>
              </a:lnSpc>
              <a:buFont typeface="Arial"/>
              <a:buChar char="•"/>
              <a:defRPr sz="2133" b="0" i="0">
                <a:latin typeface="Helvetica Light"/>
                <a:cs typeface="Helvetica Ligh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Footer Placeholder 6">
            <a:extLst>
              <a:ext uri="{FF2B5EF4-FFF2-40B4-BE49-F238E27FC236}">
                <a16:creationId xmlns:a16="http://schemas.microsoft.com/office/drawing/2014/main" id="{E9854282-684E-424C-8073-B4A5B47543B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16">
            <a:extLst>
              <a:ext uri="{FF2B5EF4-FFF2-40B4-BE49-F238E27FC236}">
                <a16:creationId xmlns:a16="http://schemas.microsoft.com/office/drawing/2014/main" id="{D55ED43C-A0E3-F845-9E7F-317341174715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fld id="{386280A7-9D71-6B46-9A56-DE1CCE5DB90A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987827438"/>
      </p:ext>
    </p:extLst>
  </p:cSld>
  <p:clrMapOvr>
    <a:masterClrMapping/>
  </p:clrMapOvr>
  <p:transition>
    <p:wipe dir="r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Content Placeholder 5"/>
          <p:cNvSpPr>
            <a:spLocks noGrp="1"/>
          </p:cNvSpPr>
          <p:nvPr>
            <p:ph sz="quarter" idx="12"/>
          </p:nvPr>
        </p:nvSpPr>
        <p:spPr>
          <a:xfrm>
            <a:off x="406400" y="1473913"/>
            <a:ext cx="5537071" cy="4515812"/>
          </a:xfrm>
        </p:spPr>
        <p:txBody>
          <a:bodyPr/>
          <a:lstStyle>
            <a:lvl1pPr>
              <a:defRPr b="0" i="0">
                <a:latin typeface="Helvetica Light"/>
                <a:cs typeface="Helvetica Light"/>
              </a:defRPr>
            </a:lvl1pPr>
            <a:lvl2pPr>
              <a:lnSpc>
                <a:spcPct val="100000"/>
              </a:lnSpc>
              <a:defRPr b="0" i="0">
                <a:latin typeface="Helvetica Light"/>
                <a:cs typeface="Helvetica Light"/>
              </a:defRPr>
            </a:lvl2pPr>
            <a:lvl3pPr>
              <a:lnSpc>
                <a:spcPct val="100000"/>
              </a:lnSpc>
              <a:defRPr sz="2400" b="0" i="0">
                <a:latin typeface="Helvetica Light"/>
                <a:cs typeface="Helvetica Light"/>
              </a:defRPr>
            </a:lvl3pPr>
            <a:lvl4pPr marL="1443531" indent="-298443">
              <a:lnSpc>
                <a:spcPct val="100000"/>
              </a:lnSpc>
              <a:buFont typeface="Wingdings" charset="2"/>
              <a:buChar char="§"/>
              <a:defRPr sz="2133" b="0" i="0">
                <a:latin typeface="Helvetica Light"/>
                <a:cs typeface="Helvetica Light"/>
              </a:defRPr>
            </a:lvl4pPr>
            <a:lvl5pPr marL="1826638" indent="-298443">
              <a:lnSpc>
                <a:spcPct val="100000"/>
              </a:lnSpc>
              <a:buFont typeface="Arial"/>
              <a:buChar char="•"/>
              <a:defRPr sz="2133" b="0" i="0">
                <a:latin typeface="Helvetica Light"/>
                <a:cs typeface="Helvetica Ligh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>
          <a:xfrm>
            <a:off x="6188866" y="1470879"/>
            <a:ext cx="5537071" cy="4515812"/>
          </a:xfrm>
        </p:spPr>
        <p:txBody>
          <a:bodyPr/>
          <a:lstStyle>
            <a:lvl1pPr>
              <a:defRPr b="0" i="0">
                <a:latin typeface="Helvetica Light"/>
                <a:cs typeface="Helvetica Light"/>
              </a:defRPr>
            </a:lvl1pPr>
            <a:lvl2pPr>
              <a:lnSpc>
                <a:spcPct val="100000"/>
              </a:lnSpc>
              <a:defRPr b="0" i="0">
                <a:latin typeface="Helvetica Light"/>
                <a:cs typeface="Helvetica Light"/>
              </a:defRPr>
            </a:lvl2pPr>
            <a:lvl3pPr>
              <a:lnSpc>
                <a:spcPct val="100000"/>
              </a:lnSpc>
              <a:defRPr sz="2400" b="0" i="0">
                <a:latin typeface="Helvetica Light"/>
                <a:cs typeface="Helvetica Light"/>
              </a:defRPr>
            </a:lvl3pPr>
            <a:lvl4pPr marL="1443531" indent="-298443">
              <a:lnSpc>
                <a:spcPct val="100000"/>
              </a:lnSpc>
              <a:buFont typeface="Wingdings" charset="2"/>
              <a:buChar char="§"/>
              <a:defRPr sz="2133" b="0" i="0">
                <a:latin typeface="Helvetica Light"/>
                <a:cs typeface="Helvetica Light"/>
              </a:defRPr>
            </a:lvl4pPr>
            <a:lvl5pPr marL="1826638" indent="-298443">
              <a:lnSpc>
                <a:spcPct val="100000"/>
              </a:lnSpc>
              <a:buFont typeface="Arial"/>
              <a:buChar char="•"/>
              <a:defRPr sz="2133" b="0" i="0">
                <a:latin typeface="Helvetica Light"/>
                <a:cs typeface="Helvetica Ligh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06EB75D0-7283-194F-9D1C-0B18B3539A0A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Slide Number Placeholder 16">
            <a:extLst>
              <a:ext uri="{FF2B5EF4-FFF2-40B4-BE49-F238E27FC236}">
                <a16:creationId xmlns:a16="http://schemas.microsoft.com/office/drawing/2014/main" id="{ACC5C5B5-7214-4943-B677-02F1713B67F5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fld id="{3AD100F7-BF06-074E-80EF-AC4D38D29FBD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942568689"/>
      </p:ext>
    </p:extLst>
  </p:cSld>
  <p:clrMapOvr>
    <a:masterClrMapping/>
  </p:clrMapOvr>
  <p:transition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56A48C-2CBF-EE43-8F73-03EF4566E7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8C074B-93DE-4748-93D8-4187A507BB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AFC946-1E1F-A946-AA0D-801982C958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C2AF8EB-5C1B-48A8-B06E-279692D78122}" type="datetime1">
              <a:rPr lang="en-US" smtClean="0"/>
              <a:pPr>
                <a:defRPr/>
              </a:pPr>
              <a:t>7/22/24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41DBBC-F5E2-B541-8AFC-A2C504BDEE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0C1D29-A4DE-D742-A9B8-4A32A9F004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0D320D-E5DB-47E6-B8A1-2750D68D74A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385409"/>
      </p:ext>
    </p:extLst>
  </p:cSld>
  <p:clrMapOvr>
    <a:masterClrMapping/>
  </p:clrMapOvr>
  <p:hf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Footer Placeholder 6">
            <a:extLst>
              <a:ext uri="{FF2B5EF4-FFF2-40B4-BE49-F238E27FC236}">
                <a16:creationId xmlns:a16="http://schemas.microsoft.com/office/drawing/2014/main" id="{E993068E-0C0C-9240-90C4-FFA9B75E01A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16">
            <a:extLst>
              <a:ext uri="{FF2B5EF4-FFF2-40B4-BE49-F238E27FC236}">
                <a16:creationId xmlns:a16="http://schemas.microsoft.com/office/drawing/2014/main" id="{43F650BB-89F9-D947-A237-DFD3C92CC29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C31F0E6-BC20-694D-9D8F-AFC4E83BF5A8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396325840"/>
      </p:ext>
    </p:extLst>
  </p:cSld>
  <p:clrMapOvr>
    <a:masterClrMapping/>
  </p:clrMapOvr>
  <p:transition>
    <p:wipe dir="r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6">
            <a:extLst>
              <a:ext uri="{FF2B5EF4-FFF2-40B4-BE49-F238E27FC236}">
                <a16:creationId xmlns:a16="http://schemas.microsoft.com/office/drawing/2014/main" id="{AC644993-4833-544D-B882-4D1AB5EFCFD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Slide Number Placeholder 16">
            <a:extLst>
              <a:ext uri="{FF2B5EF4-FFF2-40B4-BE49-F238E27FC236}">
                <a16:creationId xmlns:a16="http://schemas.microsoft.com/office/drawing/2014/main" id="{067E8CCD-3510-2E4E-888F-DC480D694F2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AE2A8CE-AA6A-FD43-B632-2AE2EC993D07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482622438"/>
      </p:ext>
    </p:extLst>
  </p:cSld>
  <p:clrMapOvr>
    <a:masterClrMapping/>
  </p:clrMapOvr>
  <p:transition>
    <p:wipe dir="r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89597" y="1"/>
            <a:ext cx="12102403" cy="5214051"/>
          </a:xfrm>
        </p:spPr>
        <p:txBody>
          <a:bodyPr rtlCol="0">
            <a:normAutofit/>
          </a:bodyPr>
          <a:lstStyle>
            <a:lvl1pPr marL="0" indent="0" algn="ctr">
              <a:buNone/>
              <a:defRPr/>
            </a:lvl1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92764" y="4915297"/>
            <a:ext cx="12102403" cy="968204"/>
          </a:xfrm>
          <a:solidFill>
            <a:srgbClr val="1C1C1C"/>
          </a:solidFill>
          <a:ln>
            <a:noFill/>
          </a:ln>
          <a:sp3d/>
        </p:spPr>
        <p:txBody>
          <a:bodyPr lIns="182880" rIns="182880" anchor="ctr">
            <a:normAutofit/>
          </a:bodyPr>
          <a:lstStyle>
            <a:lvl1pPr marL="0" indent="0">
              <a:buNone/>
              <a:defRPr sz="2400" baseline="0">
                <a:solidFill>
                  <a:schemeClr val="bg1"/>
                </a:solidFill>
              </a:defRPr>
            </a:lvl1pPr>
            <a:lvl2pPr marL="450838" indent="0">
              <a:buNone/>
              <a:defRPr>
                <a:solidFill>
                  <a:schemeClr val="bg1"/>
                </a:solidFill>
              </a:defRPr>
            </a:lvl2pPr>
            <a:lvl3pPr marL="761981" indent="0">
              <a:buNone/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Footer Placeholder 6">
            <a:extLst>
              <a:ext uri="{FF2B5EF4-FFF2-40B4-BE49-F238E27FC236}">
                <a16:creationId xmlns:a16="http://schemas.microsoft.com/office/drawing/2014/main" id="{CB02A9EF-7A4D-4840-A8D0-AB8B0DFA09E0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16">
            <a:extLst>
              <a:ext uri="{FF2B5EF4-FFF2-40B4-BE49-F238E27FC236}">
                <a16:creationId xmlns:a16="http://schemas.microsoft.com/office/drawing/2014/main" id="{F91C6DD4-6A7A-CA42-8D81-BDA4B26C50D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fld id="{EB996E13-F2B2-3746-802D-13EE6BDB911F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868348978"/>
      </p:ext>
    </p:extLst>
  </p:cSld>
  <p:clrMapOvr>
    <a:masterClrMapping/>
  </p:clrMapOvr>
  <p:transition>
    <p:wipe dir="r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2">
            <a:extLst>
              <a:ext uri="{FF2B5EF4-FFF2-40B4-BE49-F238E27FC236}">
                <a16:creationId xmlns:a16="http://schemas.microsoft.com/office/drawing/2014/main" id="{6EDA9659-C2A3-B248-A0ED-EAA9778711D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3451" y="2624667"/>
            <a:ext cx="5247216" cy="1466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5809790"/>
      </p:ext>
    </p:extLst>
  </p:cSld>
  <p:clrMapOvr>
    <a:masterClrMapping/>
  </p:clrMapOvr>
  <p:transition>
    <p:wipe dir="r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CBF2E60-0D38-5F42-BBB9-9C95F2168BED}"/>
              </a:ext>
            </a:extLst>
          </p:cNvPr>
          <p:cNvSpPr/>
          <p:nvPr userDrawn="1"/>
        </p:nvSpPr>
        <p:spPr>
          <a:xfrm>
            <a:off x="0" y="6373368"/>
            <a:ext cx="12192000" cy="484632"/>
          </a:xfrm>
          <a:prstGeom prst="rect">
            <a:avLst/>
          </a:prstGeom>
          <a:solidFill>
            <a:srgbClr val="8A161A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5A54B69-FA28-EF43-BD0F-A4AF70300D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71920" y="6433120"/>
            <a:ext cx="2743200" cy="365125"/>
          </a:xfrm>
        </p:spPr>
        <p:txBody>
          <a:bodyPr/>
          <a:lstStyle/>
          <a:p>
            <a:fld id="{F70834FD-AB41-734A-A9A9-7667023F8DBA}" type="datetime1">
              <a:rPr lang="en-US" smtClean="0"/>
              <a:t>7/22/24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BD731A5-B5BF-0444-98C8-DD5AC891C0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40280" y="6433120"/>
            <a:ext cx="4114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EC83042-5972-884F-B25A-E4BDA6012770}"/>
              </a:ext>
            </a:extLst>
          </p:cNvPr>
          <p:cNvSpPr/>
          <p:nvPr userDrawn="1"/>
        </p:nvSpPr>
        <p:spPr>
          <a:xfrm>
            <a:off x="0" y="0"/>
            <a:ext cx="12192000" cy="812800"/>
          </a:xfrm>
          <a:prstGeom prst="rect">
            <a:avLst/>
          </a:prstGeom>
          <a:solidFill>
            <a:srgbClr val="8A161A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4483511"/>
      </p:ext>
    </p:extLst>
  </p:cSld>
  <p:clrMapOvr>
    <a:masterClrMapping/>
  </p:clrMapOvr>
  <p:transition>
    <p:wipe dir="r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F36172D-D40E-46AE-BD58-EEA750F3803D}"/>
              </a:ext>
            </a:extLst>
          </p:cNvPr>
          <p:cNvSpPr/>
          <p:nvPr userDrawn="1"/>
        </p:nvSpPr>
        <p:spPr>
          <a:xfrm>
            <a:off x="0" y="-26837"/>
            <a:ext cx="12192000" cy="914400"/>
          </a:xfrm>
          <a:prstGeom prst="rect">
            <a:avLst/>
          </a:prstGeom>
          <a:solidFill>
            <a:srgbClr val="8A161A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981070920"/>
      </p:ext>
    </p:extLst>
  </p:cSld>
  <p:clrMapOvr>
    <a:masterClrMapping/>
  </p:clrMapOvr>
  <p:transition>
    <p:wipe dir="r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31F84C-28F0-014C-A2FC-ACEE48E494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095D5D6-61BF-3740-BDAC-83E93192DF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0973D0-AF40-8E4C-8FA9-C685D17CC3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D7894D-EBD2-3440-B3C5-9CA914BF8FFB}" type="datetimeFigureOut">
              <a:rPr lang="en-US" smtClean="0"/>
              <a:t>7/22/24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62D83A-71C4-A741-BDA7-5990BF7CAB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D66582-F24B-FC4B-8FA7-4028BC3748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5FC6F-DDDE-644B-9379-109E3EB5F4F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6245139"/>
      </p:ext>
    </p:extLst>
  </p:cSld>
  <p:clrMapOvr>
    <a:masterClrMapping/>
  </p:clrMapOvr>
  <p:transition>
    <p:wipe dir="r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6527276"/>
            <a:ext cx="12192000" cy="3307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3942494"/>
            <a:ext cx="9144000" cy="1470411"/>
          </a:xfrm>
        </p:spPr>
        <p:txBody>
          <a:bodyPr anchor="t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5486403"/>
            <a:ext cx="9144000" cy="461665"/>
          </a:xfrm>
        </p:spPr>
        <p:txBody>
          <a:bodyPr>
            <a:spAutoFit/>
          </a:bodyPr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945D9-FBA1-4149-95E6-9A7C1EC20BD6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2" descr="Signature-Vertical-Bug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12480" y="1085850"/>
            <a:ext cx="2567040" cy="2567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7634294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304800" y="885825"/>
            <a:ext cx="11582400" cy="0"/>
          </a:xfrm>
          <a:prstGeom prst="line">
            <a:avLst/>
          </a:prstGeom>
          <a:ln>
            <a:solidFill>
              <a:srgbClr val="00274C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203200" y="1162050"/>
            <a:ext cx="11684000" cy="50768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03200" y="228603"/>
            <a:ext cx="11684000" cy="657225"/>
          </a:xfrm>
        </p:spPr>
        <p:txBody>
          <a:bodyPr>
            <a:normAutofit/>
          </a:bodyPr>
          <a:lstStyle>
            <a:lvl1pPr algn="l">
              <a:defRPr sz="3600" b="0">
                <a:solidFill>
                  <a:schemeClr val="tx2">
                    <a:lumMod val="75000"/>
                  </a:schemeClr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22945D9-FBA1-4149-95E6-9A7C1EC20B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53895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203200" y="1162050"/>
            <a:ext cx="11684000" cy="50768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03200" y="228601"/>
            <a:ext cx="11684000" cy="588364"/>
          </a:xfrm>
        </p:spPr>
        <p:txBody>
          <a:bodyPr>
            <a:normAutofit/>
          </a:bodyPr>
          <a:lstStyle>
            <a:lvl1pPr algn="l">
              <a:defRPr sz="3600" b="0">
                <a:solidFill>
                  <a:srgbClr val="00274C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22945D9-FBA1-4149-95E6-9A7C1EC20B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6307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89F5CF-7692-A848-9E14-9C8A4FCE6F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223D01-BBBF-CF4E-80F7-734C9C3E24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FD9CB5-AC23-6B48-9B93-E02B9EB7BB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C2AF8EB-5C1B-48A8-B06E-279692D78122}" type="datetime1">
              <a:rPr lang="en-US" smtClean="0"/>
              <a:pPr>
                <a:defRPr/>
              </a:pPr>
              <a:t>7/22/24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086F68-2824-BF42-B289-A9A6497C91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54BD25-1B57-7B4E-A189-21CD88D47F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0D320D-E5DB-47E6-B8A1-2750D68D74A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062382"/>
      </p:ext>
    </p:extLst>
  </p:cSld>
  <p:clrMapOvr>
    <a:masterClrMapping/>
  </p:clrMapOvr>
  <p:hf hdr="0" ft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ubheader Option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304800" y="885825"/>
            <a:ext cx="11582400" cy="0"/>
          </a:xfrm>
          <a:prstGeom prst="line">
            <a:avLst/>
          </a:prstGeom>
          <a:ln>
            <a:solidFill>
              <a:srgbClr val="00274C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03200" y="228603"/>
            <a:ext cx="11684000" cy="657225"/>
          </a:xfrm>
        </p:spPr>
        <p:txBody>
          <a:bodyPr>
            <a:normAutofit/>
          </a:bodyPr>
          <a:lstStyle>
            <a:lvl1pPr algn="l">
              <a:defRPr sz="3600" b="0">
                <a:solidFill>
                  <a:srgbClr val="00274C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3200" y="1323975"/>
            <a:ext cx="11684000" cy="49149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304800" y="885828"/>
            <a:ext cx="11582400" cy="371475"/>
          </a:xfrm>
        </p:spPr>
        <p:txBody>
          <a:bodyPr/>
          <a:lstStyle>
            <a:lvl1pPr marL="0" indent="0" algn="l" defTabSz="457200" rtl="0" fontAlgn="base">
              <a:spcBef>
                <a:spcPct val="0"/>
              </a:spcBef>
              <a:spcAft>
                <a:spcPct val="0"/>
              </a:spcAft>
              <a:buNone/>
              <a:defRPr lang="en-US" sz="2000" kern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fld id="{B22945D9-FBA1-4149-95E6-9A7C1EC20B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2112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ubheader Option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304800" y="885825"/>
            <a:ext cx="11582400" cy="0"/>
          </a:xfrm>
          <a:prstGeom prst="line">
            <a:avLst/>
          </a:prstGeom>
          <a:ln>
            <a:solidFill>
              <a:srgbClr val="00274C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03200" y="342903"/>
            <a:ext cx="11684000" cy="542925"/>
          </a:xfrm>
        </p:spPr>
        <p:txBody>
          <a:bodyPr>
            <a:normAutofit/>
          </a:bodyPr>
          <a:lstStyle>
            <a:lvl1pPr algn="l">
              <a:defRPr lang="en-US" sz="2300" b="1" kern="1200" dirty="0">
                <a:solidFill>
                  <a:srgbClr val="00274C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228600" y="161850"/>
            <a:ext cx="11582400" cy="371475"/>
          </a:xfrm>
        </p:spPr>
        <p:txBody>
          <a:bodyPr/>
          <a:lstStyle>
            <a:lvl1pPr marL="0" indent="0" algn="l" defTabSz="457200" rtl="0" fontAlgn="base">
              <a:spcBef>
                <a:spcPct val="0"/>
              </a:spcBef>
              <a:spcAft>
                <a:spcPct val="0"/>
              </a:spcAft>
              <a:buNone/>
              <a:defRPr lang="en-US" sz="1800" b="0" kern="1200" dirty="0" smtClean="0">
                <a:solidFill>
                  <a:srgbClr val="00274C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203200" y="1162050"/>
            <a:ext cx="11684000" cy="50768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fld id="{B22945D9-FBA1-4149-95E6-9A7C1EC20B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24078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711200" y="2438400"/>
            <a:ext cx="10972800" cy="1143000"/>
          </a:xfrm>
        </p:spPr>
        <p:txBody>
          <a:bodyPr>
            <a:normAutofit/>
          </a:bodyPr>
          <a:lstStyle>
            <a:lvl1pPr>
              <a:defRPr sz="3600">
                <a:solidFill>
                  <a:srgbClr val="00274C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405384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" y="2438400"/>
            <a:ext cx="12261955" cy="1143000"/>
          </a:xfrm>
          <a:prstGeom prst="rect">
            <a:avLst/>
          </a:prstGeom>
          <a:solidFill>
            <a:srgbClr val="0027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711200" y="2438400"/>
            <a:ext cx="10972800" cy="1143000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445617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&amp; Footer N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304800" y="885825"/>
            <a:ext cx="11582400" cy="0"/>
          </a:xfrm>
          <a:prstGeom prst="line">
            <a:avLst/>
          </a:prstGeom>
          <a:ln>
            <a:solidFill>
              <a:srgbClr val="00274C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03200" y="228603"/>
            <a:ext cx="11684000" cy="657225"/>
          </a:xfrm>
        </p:spPr>
        <p:txBody>
          <a:bodyPr>
            <a:normAutofit/>
          </a:bodyPr>
          <a:lstStyle>
            <a:lvl1pPr algn="l">
              <a:defRPr sz="3600" b="0">
                <a:solidFill>
                  <a:srgbClr val="00274C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22945D9-FBA1-4149-95E6-9A7C1EC20BD6}" type="slidenum">
              <a:rPr lang="en-US" smtClean="0"/>
              <a:t>‹#›</a:t>
            </a:fld>
            <a:endParaRPr lang="en-US"/>
          </a:p>
        </p:txBody>
      </p:sp>
      <p:cxnSp>
        <p:nvCxnSpPr>
          <p:cNvPr id="5" name="Straight Connector 4"/>
          <p:cNvCxnSpPr/>
          <p:nvPr/>
        </p:nvCxnSpPr>
        <p:spPr>
          <a:xfrm>
            <a:off x="304800" y="885825"/>
            <a:ext cx="11582400" cy="0"/>
          </a:xfrm>
          <a:prstGeom prst="line">
            <a:avLst/>
          </a:prstGeom>
          <a:ln>
            <a:solidFill>
              <a:srgbClr val="00274C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9256342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Option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03200" y="228603"/>
            <a:ext cx="11684000" cy="663315"/>
          </a:xfrm>
        </p:spPr>
        <p:txBody>
          <a:bodyPr>
            <a:normAutofit/>
          </a:bodyPr>
          <a:lstStyle>
            <a:lvl1pPr algn="l">
              <a:defRPr sz="3600" b="0">
                <a:solidFill>
                  <a:srgbClr val="00274C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122889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Option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22945D9-FBA1-4149-95E6-9A7C1EC20B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04940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 Option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27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22945D9-FBA1-4149-95E6-9A7C1EC20B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830592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 Option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CB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22945D9-FBA1-4149-95E6-9A7C1EC20B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96646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304800" y="885825"/>
            <a:ext cx="11582400" cy="0"/>
          </a:xfrm>
          <a:prstGeom prst="line">
            <a:avLst/>
          </a:prstGeom>
          <a:ln>
            <a:solidFill>
              <a:srgbClr val="00274C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03201" y="1171578"/>
            <a:ext cx="580285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171578"/>
            <a:ext cx="5689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03200" y="228603"/>
            <a:ext cx="11684000" cy="657225"/>
          </a:xfrm>
        </p:spPr>
        <p:txBody>
          <a:bodyPr>
            <a:normAutofit/>
          </a:bodyPr>
          <a:lstStyle>
            <a:lvl1pPr algn="l">
              <a:defRPr sz="3600" b="0">
                <a:solidFill>
                  <a:srgbClr val="00274C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22945D9-FBA1-4149-95E6-9A7C1EC20B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7453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C4E58A-9E59-A846-BCFC-96D19158E8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2D596C-B9D5-8D43-BFF1-50BD2B49F7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682142-A9F9-524F-BF53-2DCD5A954F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EA64F8-B096-0848-A3A7-5284AAEF3F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C2AF8EB-5C1B-48A8-B06E-279692D78122}" type="datetime1">
              <a:rPr lang="en-US" smtClean="0"/>
              <a:pPr>
                <a:defRPr/>
              </a:pPr>
              <a:t>7/22/24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8BE63B5-4545-1C43-AF17-DF0A1E8EA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D6497C-6DBE-F94B-97EA-FD655D5DE5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0D320D-E5DB-47E6-B8A1-2750D68D74A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292577"/>
      </p:ext>
    </p:extLst>
  </p:cSld>
  <p:clrMapOvr>
    <a:masterClrMapping/>
  </p:clrMapOvr>
  <p:hf hdr="0" ftr="0" dt="0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>
            <a:off x="304800" y="885825"/>
            <a:ext cx="11582400" cy="0"/>
          </a:xfrm>
          <a:prstGeom prst="line">
            <a:avLst/>
          </a:prstGeom>
          <a:ln>
            <a:solidFill>
              <a:srgbClr val="00274C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3200" y="1173163"/>
            <a:ext cx="57933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03200" y="1812925"/>
            <a:ext cx="57933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173163"/>
            <a:ext cx="56938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1812925"/>
            <a:ext cx="56938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203200" y="228600"/>
            <a:ext cx="11684000" cy="761344"/>
          </a:xfrm>
        </p:spPr>
        <p:txBody>
          <a:bodyPr>
            <a:normAutofit/>
          </a:bodyPr>
          <a:lstStyle>
            <a:lvl1pPr algn="l">
              <a:defRPr sz="3600" b="0">
                <a:solidFill>
                  <a:srgbClr val="00274C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22945D9-FBA1-4149-95E6-9A7C1EC20B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41523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ingle Column Text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ChangeArrowheads="1"/>
          </p:cNvSpPr>
          <p:nvPr/>
        </p:nvSpPr>
        <p:spPr bwMode="gray">
          <a:xfrm>
            <a:off x="522822" y="1154113"/>
            <a:ext cx="5353049" cy="513556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defTabSz="913972" fontAlgn="base">
              <a:lnSpc>
                <a:spcPct val="106000"/>
              </a:lnSpc>
              <a:spcBef>
                <a:spcPct val="80000"/>
              </a:spcBef>
              <a:spcAft>
                <a:spcPct val="0"/>
              </a:spcAft>
              <a:buClr>
                <a:srgbClr val="002776"/>
              </a:buClr>
              <a:buSzPct val="80000"/>
              <a:buFont typeface="Wingdings" pitchFamily="2" charset="2"/>
              <a:buNone/>
              <a:defRPr/>
            </a:pPr>
            <a:endParaRPr lang="en-US" sz="1000" dirty="0">
              <a:solidFill>
                <a:srgbClr val="002776"/>
              </a:solidFill>
              <a:cs typeface="Arial" charset="0"/>
            </a:endParaRP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0"/>
          </p:nvPr>
        </p:nvSpPr>
        <p:spPr>
          <a:xfrm>
            <a:off x="524256" y="1152144"/>
            <a:ext cx="11136461" cy="5138928"/>
          </a:xfrm>
        </p:spPr>
        <p:txBody>
          <a:bodyPr lIns="101834" tIns="101834" rIns="101834" bIns="101834"/>
          <a:lstStyle>
            <a:lvl1pPr>
              <a:buNone/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2"/>
          </p:nvPr>
        </p:nvSpPr>
        <p:spPr>
          <a:xfrm>
            <a:off x="524256" y="440668"/>
            <a:ext cx="11131296" cy="336572"/>
          </a:xfrm>
          <a:solidFill>
            <a:srgbClr val="FFFFFF"/>
          </a:solidFill>
        </p:spPr>
        <p:txBody>
          <a:bodyPr anchor="b"/>
          <a:lstStyle>
            <a:lvl1pPr>
              <a:buNone/>
              <a:defRPr sz="1600" b="1">
                <a:solidFill>
                  <a:srgbClr val="000000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5667060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2945D9-FBA1-4149-95E6-9A7C1EC20B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87751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611FECBE-7F2E-A244-8F06-AF3BB9BB365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355108"/>
            <a:ext cx="9144000" cy="864092"/>
          </a:xfrm>
          <a:prstGeom prst="rect">
            <a:avLst/>
          </a:prstGeom>
        </p:spPr>
        <p:txBody>
          <a:bodyPr anchor="b"/>
          <a:lstStyle>
            <a:lvl1pPr algn="l">
              <a:defRPr sz="4800" b="1">
                <a:solidFill>
                  <a:srgbClr val="00274C"/>
                </a:solidFill>
              </a:defRPr>
            </a:lvl1pPr>
          </a:lstStyle>
          <a:p>
            <a:r>
              <a:rPr lang="en-US" dirty="0"/>
              <a:t>Headline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04E4369A-837A-B34E-AB83-109EFB99D88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1542009"/>
            <a:ext cx="9144000" cy="45960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Content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1C186C50-8FFD-7347-8887-535491AC5AD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693166" y="6474372"/>
            <a:ext cx="974834" cy="247103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C1E98028-C120-C94E-94C2-6A0D2C6AE1BF}" type="datetimeFigureOut">
              <a:rPr lang="en-US" smtClean="0"/>
              <a:pPr/>
              <a:t>7/22/24</a:t>
            </a:fld>
            <a:endParaRPr lang="en-US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FE9C16E7-4A5A-4B4E-BA20-0C42548368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24000" y="6474372"/>
            <a:ext cx="7819697" cy="247103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4677279D-D2B1-9448-9829-8902CDD5D7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68000" y="6474372"/>
            <a:ext cx="1135117" cy="247103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B72E91CA-9B22-2844-8E94-2A762C5288E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536609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DF3454-45E0-EC43-B599-D16ACCEE2A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D671B17-FFBF-9B40-982D-0A826388CA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C2E1CA-F311-3A49-9D16-642B10EC3F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330ED-8ADF-4B4E-AD21-9D7B20F9F091}" type="datetimeFigureOut">
              <a:rPr lang="en-US" smtClean="0"/>
              <a:t>7/22/24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E391BD-EC86-A74D-9A38-A3031C51CD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97F834-BE08-3544-94C3-7C98C65D44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C7985-EF45-AE44-A60D-BFC2911AB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61687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5B760C-F118-1242-8EBE-3ED8663D2F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FB37C7-397E-9B49-ADBA-1BB055D0BC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7D42C0-26AF-674D-B5C1-2F23712E86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330ED-8ADF-4B4E-AD21-9D7B20F9F091}" type="datetimeFigureOut">
              <a:rPr lang="en-US" smtClean="0"/>
              <a:t>7/22/24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B3960A-CF96-1C41-B7F8-E57864360D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D6DE06-1D96-B84F-BC52-3C15D4EEBC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C7985-EF45-AE44-A60D-BFC2911AB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19954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507ADA-C4E7-9945-942E-7C714C82F5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2A5257-D29F-0F45-A858-BD1085BE04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B48F32-825A-814F-AA82-05090463FA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330ED-8ADF-4B4E-AD21-9D7B20F9F091}" type="datetimeFigureOut">
              <a:rPr lang="en-US" smtClean="0"/>
              <a:t>7/22/24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EA0A63-A11B-7745-8893-EC590B6335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DFF476-B85D-F54A-AB62-A286B8F73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C7985-EF45-AE44-A60D-BFC2911AB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472159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E4AC22-3AF7-5E4B-BB4A-1CABA2C6C2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E41A6A-CB26-AD48-9DB7-8EFA127E974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A9E2149-976A-5B47-8A91-32AE76F708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501FC8-310B-1C4B-898C-AA242061C8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330ED-8ADF-4B4E-AD21-9D7B20F9F091}" type="datetimeFigureOut">
              <a:rPr lang="en-US" smtClean="0"/>
              <a:t>7/22/24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81B71CD-8899-5843-9236-364E93FCED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12008E-9E7B-C342-A4AA-09AAFCA056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C7985-EF45-AE44-A60D-BFC2911AB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55828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FCE8EA-22F2-B64F-A670-A485B31AE6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8323C0-30A1-EC43-BBE0-572EBA6BBB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872C68-569C-A247-A8D1-C7EBBA2649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0A4299C-B47B-3948-AED2-D14F659415F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559EAFE-398F-564C-B912-5FD63C15EF9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77649D2-8AD1-FC4B-8DB1-386D76584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330ED-8ADF-4B4E-AD21-9D7B20F9F091}" type="datetimeFigureOut">
              <a:rPr lang="en-US" smtClean="0"/>
              <a:t>7/22/24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688FA21-7910-7B49-8838-3F0B58F205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BA96161-D5AF-374C-93DA-28D9CC9F1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C7985-EF45-AE44-A60D-BFC2911AB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732875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BF4CD3-66B2-904D-81C3-C188088EE2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6FF83AF-0899-194F-939A-523C4277D5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330ED-8ADF-4B4E-AD21-9D7B20F9F091}" type="datetimeFigureOut">
              <a:rPr lang="en-US" smtClean="0"/>
              <a:t>7/22/24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A59044B-EB64-5B4E-954A-B7DD9F44F3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B8C8F82-A2F5-9F46-A8D7-1BD1F4D294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C7985-EF45-AE44-A60D-BFC2911AB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27485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C97061-2CF5-6B41-A25A-D698922AF0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64E325-BE59-7244-91A6-8642A98F0A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573CBD-7D9F-BE45-AEAA-23355ED2B0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CD82816-B064-AE4A-8AE7-A346BF69AE3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5CC9F80-F867-BF44-8769-24E8C28A058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05BAB8D-0062-FA47-A954-BA851B0443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C2AF8EB-5C1B-48A8-B06E-279692D78122}" type="datetime1">
              <a:rPr lang="en-US" smtClean="0"/>
              <a:pPr>
                <a:defRPr/>
              </a:pPr>
              <a:t>7/22/24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41DF0C3-169B-9F4B-8B31-79088C3CCE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50889F9-B97B-1647-8113-35895FB8F4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0D320D-E5DB-47E6-B8A1-2750D68D74A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288852"/>
      </p:ext>
    </p:extLst>
  </p:cSld>
  <p:clrMapOvr>
    <a:masterClrMapping/>
  </p:clrMapOvr>
  <p:hf hdr="0" ftr="0" dt="0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F8C34A9-6730-A041-9D90-FDC55ABC1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330ED-8ADF-4B4E-AD21-9D7B20F9F091}" type="datetimeFigureOut">
              <a:rPr lang="en-US" smtClean="0"/>
              <a:t>7/22/24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827D3F-C4C3-1E48-86F6-9BEABE23F9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8C9437-DF87-2241-BFF9-F2C62796F8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C7985-EF45-AE44-A60D-BFC2911AB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33280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2F06E5-EF8B-3C46-AE31-D3EE5BCF52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041921-D089-FF43-82D7-CBEB2D25E9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CD7C27-F059-234D-8C3C-042C274E28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544B9E-224E-AA43-A711-3B81F93533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330ED-8ADF-4B4E-AD21-9D7B20F9F091}" type="datetimeFigureOut">
              <a:rPr lang="en-US" smtClean="0"/>
              <a:t>7/22/24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2314B8-6F05-4C49-88CC-AC11AC50C0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0BD751-C099-FB48-A46E-9183AEDBB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C7985-EF45-AE44-A60D-BFC2911AB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49779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9E9D0C-FD09-154D-8B52-51912F9D4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B93BD11-5D9E-3944-B1E8-84EFF55CA14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A47F68-15BC-5544-9FEB-BC56D1B24F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F46E456-5F18-DB46-B294-66DA510EB7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330ED-8ADF-4B4E-AD21-9D7B20F9F091}" type="datetimeFigureOut">
              <a:rPr lang="en-US" smtClean="0"/>
              <a:t>7/22/24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338E81-8643-B84C-8C99-A65D03D5AD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3F421A-68F7-E04A-BB49-2FCBB846A8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C7985-EF45-AE44-A60D-BFC2911AB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15454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F52F3C-B9CE-E846-8AD9-D9A331EDCF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6E0816F-052D-E749-964F-A691B3B4D6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D1C6CC-8067-1846-8150-43C855473D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330ED-8ADF-4B4E-AD21-9D7B20F9F091}" type="datetimeFigureOut">
              <a:rPr lang="en-US" smtClean="0"/>
              <a:t>7/22/24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DB7498-BCFD-A741-82B3-A77E63D4D6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9A019-1A0C-A547-85FC-40B10EF230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C7985-EF45-AE44-A60D-BFC2911AB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11397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86F2D95-8739-CE42-BD43-050082E3AC4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8070909-59C9-004F-9B39-27017BE71A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DF6936-07DE-9940-86F7-5C9ACF9A55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330ED-8ADF-4B4E-AD21-9D7B20F9F091}" type="datetimeFigureOut">
              <a:rPr lang="en-US" smtClean="0"/>
              <a:t>7/22/24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56404B-F2D8-164E-B2BF-EBBCABD906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529F2D-C9BF-AA45-B3B1-EC7BDBECE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C7985-EF45-AE44-A60D-BFC2911AB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03855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lose up of a light&#10;&#10;Description automatically generated">
            <a:extLst>
              <a:ext uri="{FF2B5EF4-FFF2-40B4-BE49-F238E27FC236}">
                <a16:creationId xmlns:a16="http://schemas.microsoft.com/office/drawing/2014/main" id="{B5EB4A03-2FEC-4260-8A47-D441415617A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17492" y="0"/>
            <a:ext cx="7474508" cy="6858000"/>
          </a:xfrm>
          <a:prstGeom prst="rect">
            <a:avLst/>
          </a:prstGeom>
        </p:spPr>
      </p:pic>
      <p:pic>
        <p:nvPicPr>
          <p:cNvPr id="7" name="Picture 6" descr="A close up of a light&#10;&#10;Description automatically generated">
            <a:extLst>
              <a:ext uri="{FF2B5EF4-FFF2-40B4-BE49-F238E27FC236}">
                <a16:creationId xmlns:a16="http://schemas.microsoft.com/office/drawing/2014/main" id="{3ACFE158-0F14-4738-A4A9-672696C177C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17492" y="0"/>
            <a:ext cx="7474508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630554" y="1719749"/>
            <a:ext cx="9000934" cy="1554480"/>
          </a:xfrm>
        </p:spPr>
        <p:txBody>
          <a:bodyPr anchor="t" anchorCtr="0">
            <a:noAutofit/>
          </a:bodyPr>
          <a:lstStyle>
            <a:lvl1pPr algn="l">
              <a:lnSpc>
                <a:spcPct val="9000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Slide Layout</a:t>
            </a:r>
            <a:endParaRPr lang="en-CA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65760" y="365760"/>
            <a:ext cx="901153" cy="901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AutoShape 3"/>
          <p:cNvSpPr>
            <a:spLocks noChangeAspect="1" noChangeArrowheads="1" noTextEdit="1"/>
          </p:cNvSpPr>
          <p:nvPr/>
        </p:nvSpPr>
        <p:spPr bwMode="auto">
          <a:xfrm>
            <a:off x="365125" y="365125"/>
            <a:ext cx="901700" cy="90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sp>
        <p:nvSpPr>
          <p:cNvPr id="9" name="AutoShape 3">
            <a:extLst>
              <a:ext uri="{FF2B5EF4-FFF2-40B4-BE49-F238E27FC236}">
                <a16:creationId xmlns:a16="http://schemas.microsoft.com/office/drawing/2014/main" id="{FCF080B3-84C7-4A2E-8AB3-5A69B7D90BBF}"/>
              </a:ext>
            </a:extLst>
          </p:cNvPr>
          <p:cNvSpPr>
            <a:spLocks noChangeAspect="1" noChangeArrowheads="1" noTextEdit="1"/>
          </p:cNvSpPr>
          <p:nvPr userDrawn="1"/>
        </p:nvSpPr>
        <p:spPr bwMode="auto">
          <a:xfrm>
            <a:off x="365125" y="365125"/>
            <a:ext cx="901700" cy="90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5083663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274638"/>
            <a:ext cx="10566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812800" y="1600200"/>
            <a:ext cx="105664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94C02F-1142-BC48-844C-B15E28107F9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fld id="{8F68F380-FE7E-9E4A-A3B0-7F1B33E7F48D}" type="datetimeFigureOut">
              <a:rPr lang="en-US" altLang="en-US"/>
              <a:pPr/>
              <a:t>7/22/24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5F28C5-F8B2-1143-9825-38F904092FE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C31D65-84A0-9644-914B-EF471C201FD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6D2C9975-C205-864B-96D3-DDFBA7F59D3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7887704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/Content - Top; Referen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12192000" cy="646331"/>
          </a:xfrm>
          <a:prstGeom prst="rect">
            <a:avLst/>
          </a:prstGeom>
        </p:spPr>
        <p:txBody>
          <a:bodyPr vert="horz" lIns="91440" tIns="45720" rIns="91440" bIns="45720" rtlCol="0" anchor="t" anchorCtr="0">
            <a:sp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Content 1"/>
          <p:cNvSpPr>
            <a:spLocks noGrp="1"/>
          </p:cNvSpPr>
          <p:nvPr>
            <p:ph sz="quarter" idx="10"/>
          </p:nvPr>
        </p:nvSpPr>
        <p:spPr>
          <a:xfrm>
            <a:off x="512064" y="841248"/>
            <a:ext cx="11484864" cy="5559552"/>
          </a:xfrm>
        </p:spPr>
        <p:txBody>
          <a:bodyPr/>
          <a:lstStyle>
            <a:lvl1pPr>
              <a:lnSpc>
                <a:spcPct val="89000"/>
              </a:lnSpc>
              <a:spcBef>
                <a:spcPts val="1100"/>
              </a:spcBef>
              <a:defRPr/>
            </a:lvl1pPr>
            <a:lvl2pPr>
              <a:lnSpc>
                <a:spcPct val="85000"/>
              </a:lnSpc>
              <a:spcBef>
                <a:spcPts val="900"/>
              </a:spcBef>
              <a:defRPr/>
            </a:lvl2pPr>
            <a:lvl3pPr>
              <a:lnSpc>
                <a:spcPct val="85000"/>
              </a:lnSpc>
              <a:spcBef>
                <a:spcPts val="900"/>
              </a:spcBef>
              <a:defRPr/>
            </a:lvl3pPr>
            <a:lvl4pPr>
              <a:lnSpc>
                <a:spcPct val="80000"/>
              </a:lnSpc>
              <a:spcBef>
                <a:spcPts val="700"/>
              </a:spcBef>
              <a:defRPr sz="2600"/>
            </a:lvl4pPr>
            <a:lvl5pPr>
              <a:lnSpc>
                <a:spcPct val="80000"/>
              </a:lnSpc>
              <a:spcBef>
                <a:spcPts val="700"/>
              </a:spcBef>
              <a:defRPr sz="26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References"/>
          <p:cNvSpPr>
            <a:spLocks noGrp="1"/>
          </p:cNvSpPr>
          <p:nvPr>
            <p:ph type="body" sz="quarter" idx="21" hasCustomPrompt="1"/>
          </p:nvPr>
        </p:nvSpPr>
        <p:spPr>
          <a:xfrm>
            <a:off x="192024" y="6473952"/>
            <a:ext cx="10789920" cy="301752"/>
          </a:xfrm>
        </p:spPr>
        <p:txBody>
          <a:bodyPr anchor="b" anchorCtr="0"/>
          <a:lstStyle>
            <a:lvl1pPr marL="0" indent="0">
              <a:buNone/>
              <a:defRPr lang="en-US" sz="1400" i="1" kern="1200" baseline="0" dirty="0">
                <a:solidFill>
                  <a:schemeClr val="accent1">
                    <a:lumMod val="20000"/>
                    <a:lumOff val="80000"/>
                  </a:schemeClr>
                </a:solidFill>
                <a:latin typeface="Trebuchet MS" pitchFamily="34" charset="0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ts val="1200"/>
              </a:lnSpc>
              <a:spcBef>
                <a:spcPts val="600"/>
              </a:spcBef>
              <a:buFont typeface="Arial" pitchFamily="34" charset="0"/>
              <a:buNone/>
            </a:pPr>
            <a:r>
              <a:rPr lang="en-US" dirty="0"/>
              <a:t>Click to add references</a:t>
            </a:r>
          </a:p>
        </p:txBody>
      </p:sp>
    </p:spTree>
    <p:extLst>
      <p:ext uri="{BB962C8B-B14F-4D97-AF65-F5344CB8AC3E}">
        <p14:creationId xmlns:p14="http://schemas.microsoft.com/office/powerpoint/2010/main" val="314111690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728527-B944-0114-4316-BD00CB4516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9972189-7058-104B-1093-3FE88CF1FC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595473-0CD8-1CEC-130F-A537AE7887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0C1023-7AB3-D445-A4E0-3B944489A864}" type="datetimeFigureOut">
              <a:rPr lang="en-US" smtClean="0"/>
              <a:t>7/22/24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C4DB34-F9E7-341E-FE5F-51814F77FA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DA3B3C-B7E1-B81F-F6EF-89756B4414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4A180-81DB-3E49-953D-5A2F060428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66395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D117D9-846D-7AB3-E50E-399F854CD0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53CBCC-D6CA-D43F-5F56-1E9F1F8CAA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CB804B-084F-486E-6B42-7DBA0738D1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0C1023-7AB3-D445-A4E0-3B944489A864}" type="datetimeFigureOut">
              <a:rPr lang="en-US" smtClean="0"/>
              <a:t>7/22/24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2EEF67-7383-1A21-E3E9-DB58D776D4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B534E9-A901-EC05-9DB9-7EA9839EE8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4A180-81DB-3E49-953D-5A2F060428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115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3CC232-0C47-A047-910B-8E3C8D18CD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557A222-ACE2-6946-99A8-0500BBDFFB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C2AF8EB-5C1B-48A8-B06E-279692D78122}" type="datetime1">
              <a:rPr lang="en-US" smtClean="0"/>
              <a:pPr>
                <a:defRPr/>
              </a:pPr>
              <a:t>7/22/24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CFE7676-AD1C-9849-AFA0-0AFB89FAE9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AC967D-B251-F14A-A830-8630481EB5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0D320D-E5DB-47E6-B8A1-2750D68D74A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525536"/>
      </p:ext>
    </p:extLst>
  </p:cSld>
  <p:clrMapOvr>
    <a:masterClrMapping/>
  </p:clrMapOvr>
  <p:hf hdr="0" ftr="0" dt="0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F9A8E3-62A7-B5D5-5A23-596CCA404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BB29AB-2603-BCAC-1AE6-F70E3A5CAA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EEC071-0650-864E-D8FB-ABC7C6DD5B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0C1023-7AB3-D445-A4E0-3B944489A864}" type="datetimeFigureOut">
              <a:rPr lang="en-US" smtClean="0"/>
              <a:t>7/22/24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F90BE4-50BA-38BF-978F-571FA0AA9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72B209-175F-09C5-D791-0303CAA82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4A180-81DB-3E49-953D-5A2F060428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13139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738CA1-B250-ECD1-EAF6-4BF72BF5D4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7BA3ED-2572-D5E0-089E-944092DB8F6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DAC9C1-527D-FBD8-41B5-CCE5918F44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D061A0-45B2-29A8-7DB8-BB770DCFE8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0C1023-7AB3-D445-A4E0-3B944489A864}" type="datetimeFigureOut">
              <a:rPr lang="en-US" smtClean="0"/>
              <a:t>7/22/24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A29322-F062-168C-F9B9-714888BD30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B3358A-CB5F-1A67-F7A6-1458E1FB8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4A180-81DB-3E49-953D-5A2F060428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3173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13530C-6CB4-F458-88E9-B63205005B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0C6B0E-F0E0-8532-0FC6-8ED4D6963B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722483C-177C-1388-67DF-62DA8E13F4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491436-D237-7DFF-3565-57EE6F57AD7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C0236AB-49AA-EC75-E1C4-CBF2AA59C44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6D657F3-C948-30B9-3267-F7FA0D1665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0C1023-7AB3-D445-A4E0-3B944489A864}" type="datetimeFigureOut">
              <a:rPr lang="en-US" smtClean="0"/>
              <a:t>7/22/24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1EEA440-B63B-4671-7B51-81796D2EB8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3733377-E4BD-9A2B-2788-8EF296EAAD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4A180-81DB-3E49-953D-5A2F060428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26940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A51E0C-A549-146E-297C-66B0F8A6FE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337CC9D-E0DE-93D0-AB53-6BF7E5F7ED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0C1023-7AB3-D445-A4E0-3B944489A864}" type="datetimeFigureOut">
              <a:rPr lang="en-US" smtClean="0"/>
              <a:t>7/22/24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5134AB4-5ABE-67B0-9054-2634E23D6F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36CF424-1688-6449-DD31-A7E36DD5CA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4A180-81DB-3E49-953D-5A2F060428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82326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EEBEC31-7D4E-AE73-7623-923ACBC9E7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0C1023-7AB3-D445-A4E0-3B944489A864}" type="datetimeFigureOut">
              <a:rPr lang="en-US" smtClean="0"/>
              <a:t>7/22/24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602A376-7B3B-E66B-FF8D-B9E23C0483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2FB04A-F33D-EEDC-4ED3-38475C7E0C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4A180-81DB-3E49-953D-5A2F060428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45278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D6CADC-38EF-9B15-CDF4-544633FCD2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51CE0E-F862-340C-E8D1-8391DC9E56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0C9CEC9-B1AB-FFBD-5B0B-505F87AAD1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DE226F-7FFD-1F06-A514-C56F531F79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0C1023-7AB3-D445-A4E0-3B944489A864}" type="datetimeFigureOut">
              <a:rPr lang="en-US" smtClean="0"/>
              <a:t>7/22/24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33988C-77E4-6E84-EDE4-CB0B8705F6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E9D24D-14B1-8BF5-23F2-1A4B125366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4A180-81DB-3E49-953D-5A2F060428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44047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7D00A2-5994-6061-6069-55B0257132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46FD68A-6F81-A431-A8E2-B6580DCB33A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9A987E-C6C0-E9A9-B43A-E34577E599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3911FC-6F1B-3E4C-56E5-C552B5DE64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0C1023-7AB3-D445-A4E0-3B944489A864}" type="datetimeFigureOut">
              <a:rPr lang="en-US" smtClean="0"/>
              <a:t>7/22/24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2C3F63-7C73-6E52-4173-C8F708A930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6A91E5-8CE4-433D-0FDC-5870E958E8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4A180-81DB-3E49-953D-5A2F060428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56510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A7EE44-6758-B3BF-0DAD-82C80524B7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980433F-86C6-7760-0454-A4FAD38EEA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3CD61D-F3F3-5F80-7BBE-9B07D10988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0C1023-7AB3-D445-A4E0-3B944489A864}" type="datetimeFigureOut">
              <a:rPr lang="en-US" smtClean="0"/>
              <a:t>7/22/24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11A0A2-1E23-40FF-B26C-79AB10919E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286E89-B262-02B4-887E-844AD767C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4A180-81DB-3E49-953D-5A2F060428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18769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66FA5DD-81CF-630E-B23B-86CBD3D3F42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55DDCD8-CEAE-E9AF-A2DB-53AB870A59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3B7823-2B1B-A175-BA83-102C04ABB5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0C1023-7AB3-D445-A4E0-3B944489A864}" type="datetimeFigureOut">
              <a:rPr lang="en-US" smtClean="0"/>
              <a:t>7/22/24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9E432D-6F1E-78E5-64B7-5171E455AE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9D66B7-7E32-D457-0A12-C2DC5AD68A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4A180-81DB-3E49-953D-5A2F060428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8164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184699C-DFEA-2E46-A270-76B43E1735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C2AF8EB-5C1B-48A8-B06E-279692D78122}" type="datetime1">
              <a:rPr lang="en-US" smtClean="0"/>
              <a:pPr>
                <a:defRPr/>
              </a:pPr>
              <a:t>7/22/24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305057E-745C-564D-9B3D-AD28B32E86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04427D-186E-7E46-BCC7-40770E6E3A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0D320D-E5DB-47E6-B8A1-2750D68D74A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664150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3B72E0-8E7D-6043-90FF-1C5308295D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FD5F81-3F7F-9B44-B377-AEDDD81435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988610F-523A-FF4D-B654-FAABE70031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79753A-EF2D-DB49-93EB-DABFE4DE99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C2AF8EB-5C1B-48A8-B06E-279692D78122}" type="datetime1">
              <a:rPr lang="en-US" smtClean="0"/>
              <a:pPr>
                <a:defRPr/>
              </a:pPr>
              <a:t>7/22/24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F3EF74-9941-BD42-8EEA-F0208B1768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497D04-C93C-7C4F-8A3E-FEDB649F6D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0D320D-E5DB-47E6-B8A1-2750D68D74A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884105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0CC76E-98BE-3F49-A94F-1B73756565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5B69935-C8EE-8540-AEFA-415394DCA2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9CBC32F-71B5-C343-9E5A-9575605E77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22CBB5-09BF-0848-94D4-1AEB2B368B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C2AF8EB-5C1B-48A8-B06E-279692D78122}" type="datetime1">
              <a:rPr lang="en-US" smtClean="0"/>
              <a:pPr>
                <a:defRPr/>
              </a:pPr>
              <a:t>7/22/24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BAF557-5ACA-C54A-9E54-B5D955A736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2E76CB-2F33-8744-9F81-57634062E6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0D320D-E5DB-47E6-B8A1-2750D68D74A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628241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6.xml"/><Relationship Id="rId4" Type="http://schemas.openxmlformats.org/officeDocument/2006/relationships/hyperlink" Target="http://www.presentationgo.com/" TargetMode="Externa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image" Target="../media/image6.png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17" Type="http://schemas.openxmlformats.org/officeDocument/2006/relationships/slideLayout" Target="../slideLayouts/slideLayout43.xml"/><Relationship Id="rId2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42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36.xml"/><Relationship Id="rId19" Type="http://schemas.openxmlformats.org/officeDocument/2006/relationships/image" Target="../media/image8.png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4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slideLayout" Target="../slideLayouts/slideLayout56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Relationship Id="rId14" Type="http://schemas.openxmlformats.org/officeDocument/2006/relationships/slideLayout" Target="../slideLayouts/slideLayout5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6905386-6566-6A49-835E-C44F17163B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8206EE-0A0C-0740-B8FB-41FD1C0F31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438873-7E28-FF41-A2EF-79969E243B3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C2AF8EB-5C1B-48A8-B06E-279692D78122}" type="datetime1">
              <a:rPr lang="en-US" smtClean="0"/>
              <a:pPr>
                <a:defRPr/>
              </a:pPr>
              <a:t>7/22/24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6E85A3-8397-114C-A16B-E799C731B9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877C32-9AEC-2042-9AD6-4D580A139B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430D320D-E5DB-47E6-B8A1-2750D68D74A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0518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667" r:id="rId14"/>
    <p:sldLayoutId id="2147483710" r:id="rId1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rgbClr val="323A45"/>
            </a:gs>
            <a:gs pos="35000">
              <a:srgbClr val="323A45"/>
            </a:gs>
            <a:gs pos="100000">
              <a:srgbClr val="1C2026"/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163482"/>
            <a:ext cx="10515600" cy="739056"/>
          </a:xfrm>
          <a:prstGeom prst="rect">
            <a:avLst/>
          </a:prstGeom>
        </p:spPr>
        <p:txBody>
          <a:bodyPr rIns="0">
            <a:normAutofit/>
          </a:bodyPr>
          <a:lstStyle/>
          <a:p>
            <a:pPr marL="0" lvl="0"/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219200"/>
            <a:ext cx="10515600" cy="49577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6305911"/>
            <a:ext cx="12192000" cy="5520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15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www.</a:t>
            </a:r>
            <a:r>
              <a:rPr kumimoji="0" lang="en-US" sz="3200" b="0" i="0" u="none" strike="noStrike" kern="1200" cap="none" spc="15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presentationgo</a:t>
            </a:r>
            <a:r>
              <a:rPr kumimoji="0" lang="en-US" sz="3200" b="0" i="0" u="none" strike="noStrike" kern="1200" cap="none" spc="15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.com</a:t>
            </a:r>
          </a:p>
        </p:txBody>
      </p:sp>
      <p:sp>
        <p:nvSpPr>
          <p:cNvPr id="13" name="Freeform 12"/>
          <p:cNvSpPr/>
          <p:nvPr userDrawn="1"/>
        </p:nvSpPr>
        <p:spPr>
          <a:xfrm rot="5400000">
            <a:off x="91178" y="173588"/>
            <a:ext cx="369496" cy="570902"/>
          </a:xfrm>
          <a:custGeom>
            <a:avLst/>
            <a:gdLst>
              <a:gd name="connsiteX0" fmla="*/ 210916 w 1034764"/>
              <a:gd name="connsiteY0" fmla="*/ 535701 h 1598797"/>
              <a:gd name="connsiteX1" fmla="*/ 331908 w 1034764"/>
              <a:gd name="connsiteY1" fmla="*/ 284049 h 1598797"/>
              <a:gd name="connsiteX2" fmla="*/ 741774 w 1034764"/>
              <a:gd name="connsiteY2" fmla="*/ 315409 h 1598797"/>
              <a:gd name="connsiteX3" fmla="*/ 403935 w 1034764"/>
              <a:gd name="connsiteY3" fmla="*/ 375418 h 1598797"/>
              <a:gd name="connsiteX4" fmla="*/ 266699 w 1034764"/>
              <a:gd name="connsiteY4" fmla="*/ 689905 h 1598797"/>
              <a:gd name="connsiteX5" fmla="*/ 266698 w 1034764"/>
              <a:gd name="connsiteY5" fmla="*/ 689907 h 1598797"/>
              <a:gd name="connsiteX6" fmla="*/ 210916 w 1034764"/>
              <a:gd name="connsiteY6" fmla="*/ 535701 h 1598797"/>
              <a:gd name="connsiteX7" fmla="*/ 134938 w 1034764"/>
              <a:gd name="connsiteY7" fmla="*/ 517381 h 1598797"/>
              <a:gd name="connsiteX8" fmla="*/ 517383 w 1034764"/>
              <a:gd name="connsiteY8" fmla="*/ 899826 h 1598797"/>
              <a:gd name="connsiteX9" fmla="*/ 899828 w 1034764"/>
              <a:gd name="connsiteY9" fmla="*/ 517381 h 1598797"/>
              <a:gd name="connsiteX10" fmla="*/ 517383 w 1034764"/>
              <a:gd name="connsiteY10" fmla="*/ 134936 h 1598797"/>
              <a:gd name="connsiteX11" fmla="*/ 134938 w 1034764"/>
              <a:gd name="connsiteY11" fmla="*/ 517381 h 1598797"/>
              <a:gd name="connsiteX12" fmla="*/ 0 w 1034764"/>
              <a:gd name="connsiteY12" fmla="*/ 517382 h 1598797"/>
              <a:gd name="connsiteX13" fmla="*/ 517382 w 1034764"/>
              <a:gd name="connsiteY13" fmla="*/ 0 h 1598797"/>
              <a:gd name="connsiteX14" fmla="*/ 1034764 w 1034764"/>
              <a:gd name="connsiteY14" fmla="*/ 517382 h 1598797"/>
              <a:gd name="connsiteX15" fmla="*/ 621653 w 1034764"/>
              <a:gd name="connsiteY15" fmla="*/ 1024253 h 1598797"/>
              <a:gd name="connsiteX16" fmla="*/ 620527 w 1034764"/>
              <a:gd name="connsiteY16" fmla="*/ 1024366 h 1598797"/>
              <a:gd name="connsiteX17" fmla="*/ 662992 w 1034764"/>
              <a:gd name="connsiteY17" fmla="*/ 1598797 h 1598797"/>
              <a:gd name="connsiteX18" fmla="*/ 371775 w 1034764"/>
              <a:gd name="connsiteY18" fmla="*/ 1598797 h 1598797"/>
              <a:gd name="connsiteX19" fmla="*/ 414241 w 1034764"/>
              <a:gd name="connsiteY19" fmla="*/ 1024367 h 1598797"/>
              <a:gd name="connsiteX20" fmla="*/ 413112 w 1034764"/>
              <a:gd name="connsiteY20" fmla="*/ 1024253 h 1598797"/>
              <a:gd name="connsiteX21" fmla="*/ 0 w 1034764"/>
              <a:gd name="connsiteY21" fmla="*/ 517382 h 1598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034764" h="1598797">
                <a:moveTo>
                  <a:pt x="210916" y="535701"/>
                </a:moveTo>
                <a:cubicBezTo>
                  <a:pt x="207764" y="443901"/>
                  <a:pt x="249915" y="348683"/>
                  <a:pt x="331908" y="284049"/>
                </a:cubicBezTo>
                <a:cubicBezTo>
                  <a:pt x="463097" y="180634"/>
                  <a:pt x="646600" y="194675"/>
                  <a:pt x="741774" y="315409"/>
                </a:cubicBezTo>
                <a:cubicBezTo>
                  <a:pt x="631231" y="275026"/>
                  <a:pt x="502220" y="297941"/>
                  <a:pt x="403935" y="375418"/>
                </a:cubicBezTo>
                <a:cubicBezTo>
                  <a:pt x="305650" y="452895"/>
                  <a:pt x="253243" y="572989"/>
                  <a:pt x="266699" y="689905"/>
                </a:cubicBezTo>
                <a:lnTo>
                  <a:pt x="266698" y="689907"/>
                </a:lnTo>
                <a:cubicBezTo>
                  <a:pt x="231008" y="644631"/>
                  <a:pt x="212807" y="590781"/>
                  <a:pt x="210916" y="535701"/>
                </a:cubicBezTo>
                <a:close/>
                <a:moveTo>
                  <a:pt x="134938" y="517381"/>
                </a:moveTo>
                <a:cubicBezTo>
                  <a:pt x="134938" y="728600"/>
                  <a:pt x="306164" y="899826"/>
                  <a:pt x="517383" y="899826"/>
                </a:cubicBezTo>
                <a:cubicBezTo>
                  <a:pt x="728602" y="899826"/>
                  <a:pt x="899828" y="728600"/>
                  <a:pt x="899828" y="517381"/>
                </a:cubicBezTo>
                <a:cubicBezTo>
                  <a:pt x="899828" y="306162"/>
                  <a:pt x="728602" y="134936"/>
                  <a:pt x="517383" y="134936"/>
                </a:cubicBezTo>
                <a:cubicBezTo>
                  <a:pt x="306164" y="134936"/>
                  <a:pt x="134938" y="306162"/>
                  <a:pt x="134938" y="517381"/>
                </a:cubicBezTo>
                <a:close/>
                <a:moveTo>
                  <a:pt x="0" y="517382"/>
                </a:moveTo>
                <a:cubicBezTo>
                  <a:pt x="0" y="231640"/>
                  <a:pt x="231640" y="0"/>
                  <a:pt x="517382" y="0"/>
                </a:cubicBezTo>
                <a:cubicBezTo>
                  <a:pt x="803124" y="0"/>
                  <a:pt x="1034764" y="231640"/>
                  <a:pt x="1034764" y="517382"/>
                </a:cubicBezTo>
                <a:cubicBezTo>
                  <a:pt x="1034764" y="767406"/>
                  <a:pt x="857415" y="976008"/>
                  <a:pt x="621653" y="1024253"/>
                </a:cubicBezTo>
                <a:lnTo>
                  <a:pt x="620527" y="1024366"/>
                </a:lnTo>
                <a:lnTo>
                  <a:pt x="662992" y="1598797"/>
                </a:lnTo>
                <a:lnTo>
                  <a:pt x="371775" y="1598797"/>
                </a:lnTo>
                <a:lnTo>
                  <a:pt x="414241" y="1024367"/>
                </a:lnTo>
                <a:lnTo>
                  <a:pt x="413112" y="1024253"/>
                </a:lnTo>
                <a:cubicBezTo>
                  <a:pt x="177349" y="976008"/>
                  <a:pt x="0" y="767406"/>
                  <a:pt x="0" y="517382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>
            <a:outerShdw blurRad="12700" dist="12700" dir="2700000" algn="tl" rotWithShape="0">
              <a:schemeClr val="bg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/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-1654908" y="-16654"/>
            <a:ext cx="1569183" cy="612144"/>
            <a:chOff x="-2096383" y="21447"/>
            <a:chExt cx="1569183" cy="612144"/>
          </a:xfrm>
        </p:grpSpPr>
        <p:sp>
          <p:nvSpPr>
            <p:cNvPr id="15" name="TextBox 14"/>
            <p:cNvSpPr txBox="1"/>
            <p:nvPr userDrawn="1"/>
          </p:nvSpPr>
          <p:spPr>
            <a:xfrm>
              <a:off x="-2096383" y="21447"/>
              <a:ext cx="36580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By:</a:t>
              </a:r>
            </a:p>
          </p:txBody>
        </p:sp>
        <p:sp>
          <p:nvSpPr>
            <p:cNvPr id="16" name="TextBox 15"/>
            <p:cNvSpPr txBox="1"/>
            <p:nvPr userDrawn="1"/>
          </p:nvSpPr>
          <p:spPr>
            <a:xfrm>
              <a:off x="-1002010" y="387370"/>
              <a:ext cx="47481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.com</a:t>
              </a:r>
            </a:p>
          </p:txBody>
        </p:sp>
        <p:pic>
          <p:nvPicPr>
            <p:cNvPr id="17" name="Picture 16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-2018604" y="234547"/>
              <a:ext cx="1405251" cy="185944"/>
            </a:xfrm>
            <a:prstGeom prst="rect">
              <a:avLst/>
            </a:prstGeom>
          </p:spPr>
        </p:pic>
      </p:grpSp>
      <p:sp>
        <p:nvSpPr>
          <p:cNvPr id="18" name="Rectangle 17"/>
          <p:cNvSpPr/>
          <p:nvPr userDrawn="1"/>
        </p:nvSpPr>
        <p:spPr>
          <a:xfrm>
            <a:off x="-12701" y="6959601"/>
            <a:ext cx="166103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b="0" i="0" dirty="0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© </a:t>
            </a:r>
            <a:r>
              <a:rPr lang="en-US" sz="1100" b="0" i="0" u="none" strike="noStrike" dirty="0">
                <a:solidFill>
                  <a:srgbClr val="A5CD28"/>
                </a:solidFill>
                <a:effectLst/>
                <a:latin typeface="Open Sans" panose="020B0606030504020204" pitchFamily="34" charset="0"/>
                <a:hlinkClick r:id="rId4" tooltip="PresentationGo!"/>
              </a:rPr>
              <a:t>presentationgo.com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18514795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3600" b="1" kern="1200">
          <a:solidFill>
            <a:schemeClr val="bg1"/>
          </a:solidFill>
          <a:latin typeface="Helvetica" panose="020B0500000000000000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9E836A66-09EE-0645-A555-8DF2C27F682C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06400" y="425805"/>
            <a:ext cx="8534400" cy="683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1BDFB890-C91C-5D45-BDEF-2672AA3F15A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06400" y="1507067"/>
            <a:ext cx="11379200" cy="448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FD9BCB3-6442-7D44-9DF5-3F0B90F811DE}"/>
              </a:ext>
            </a:extLst>
          </p:cNvPr>
          <p:cNvSpPr/>
          <p:nvPr userDrawn="1"/>
        </p:nvSpPr>
        <p:spPr bwMode="ltGray">
          <a:xfrm>
            <a:off x="1" y="0"/>
            <a:ext cx="99484" cy="68580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4BBCBA51-99D5-F846-B981-6830BA0E22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280151"/>
            <a:ext cx="3860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600" b="0" i="0">
                <a:solidFill>
                  <a:schemeClr val="tx1">
                    <a:tint val="75000"/>
                  </a:schemeClr>
                </a:solidFill>
                <a:latin typeface="Helvetica Light"/>
                <a:ea typeface="+mn-ea"/>
                <a:cs typeface="Helvetica Ligh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41C40F01-CD80-B242-B510-FCFE112186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06401" y="6309785"/>
            <a:ext cx="937684" cy="366183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600">
                <a:solidFill>
                  <a:srgbClr val="898989"/>
                </a:solidFill>
                <a:latin typeface="Helvetica Light" panose="020B0403020202020204" pitchFamily="34" charset="0"/>
              </a:defRPr>
            </a:lvl1pPr>
          </a:lstStyle>
          <a:p>
            <a:fld id="{B1A22798-749D-8241-8B41-4C123DFD3720}" type="slidenum">
              <a:rPr lang="en-US" altLang="en-US"/>
              <a:pPr/>
              <a:t>‹#›</a:t>
            </a:fld>
            <a:endParaRPr lang="en-US" alt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F988A73-E1CB-D244-A2E0-8236C0D722B9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9085386" y="6097694"/>
            <a:ext cx="4605251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1234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</p:sldLayoutIdLst>
  <p:transition>
    <p:wipe dir="r"/>
  </p:transition>
  <p:txStyles>
    <p:titleStyle>
      <a:lvl1pPr algn="l" defTabSz="60958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267" kern="1200">
          <a:solidFill>
            <a:schemeClr val="accent2"/>
          </a:solidFill>
          <a:latin typeface="Helvetica Light"/>
          <a:ea typeface="ＭＳ Ｐゴシック" charset="0"/>
          <a:cs typeface="Helvetica Light"/>
        </a:defRPr>
      </a:lvl1pPr>
      <a:lvl2pPr algn="l" defTabSz="60958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267">
          <a:solidFill>
            <a:schemeClr val="accent2"/>
          </a:solidFill>
          <a:latin typeface="Helvetica Light" charset="0"/>
          <a:ea typeface="ＭＳ Ｐゴシック" charset="0"/>
        </a:defRPr>
      </a:lvl2pPr>
      <a:lvl3pPr algn="l" defTabSz="60958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267">
          <a:solidFill>
            <a:schemeClr val="accent2"/>
          </a:solidFill>
          <a:latin typeface="Helvetica Light" charset="0"/>
          <a:ea typeface="ＭＳ Ｐゴシック" charset="0"/>
        </a:defRPr>
      </a:lvl3pPr>
      <a:lvl4pPr algn="l" defTabSz="60958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267">
          <a:solidFill>
            <a:schemeClr val="accent2"/>
          </a:solidFill>
          <a:latin typeface="Helvetica Light" charset="0"/>
          <a:ea typeface="ＭＳ Ｐゴシック" charset="0"/>
        </a:defRPr>
      </a:lvl4pPr>
      <a:lvl5pPr algn="l" defTabSz="60958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267">
          <a:solidFill>
            <a:schemeClr val="accent2"/>
          </a:solidFill>
          <a:latin typeface="Helvetica Light" charset="0"/>
          <a:ea typeface="ＭＳ Ｐゴシック" charset="0"/>
        </a:defRPr>
      </a:lvl5pPr>
      <a:lvl6pPr marL="609585" algn="l" defTabSz="609585" rtl="0" fontAlgn="base">
        <a:lnSpc>
          <a:spcPct val="90000"/>
        </a:lnSpc>
        <a:spcBef>
          <a:spcPct val="0"/>
        </a:spcBef>
        <a:spcAft>
          <a:spcPct val="0"/>
        </a:spcAft>
        <a:defRPr sz="4267">
          <a:solidFill>
            <a:schemeClr val="accent1"/>
          </a:solidFill>
          <a:latin typeface="Helvetica Light" charset="0"/>
          <a:ea typeface="ＭＳ Ｐゴシック" charset="0"/>
        </a:defRPr>
      </a:lvl6pPr>
      <a:lvl7pPr marL="1219170" algn="l" defTabSz="609585" rtl="0" fontAlgn="base">
        <a:lnSpc>
          <a:spcPct val="90000"/>
        </a:lnSpc>
        <a:spcBef>
          <a:spcPct val="0"/>
        </a:spcBef>
        <a:spcAft>
          <a:spcPct val="0"/>
        </a:spcAft>
        <a:defRPr sz="4267">
          <a:solidFill>
            <a:schemeClr val="accent1"/>
          </a:solidFill>
          <a:latin typeface="Helvetica Light" charset="0"/>
          <a:ea typeface="ＭＳ Ｐゴシック" charset="0"/>
        </a:defRPr>
      </a:lvl7pPr>
      <a:lvl8pPr marL="1828754" algn="l" defTabSz="609585" rtl="0" fontAlgn="base">
        <a:lnSpc>
          <a:spcPct val="90000"/>
        </a:lnSpc>
        <a:spcBef>
          <a:spcPct val="0"/>
        </a:spcBef>
        <a:spcAft>
          <a:spcPct val="0"/>
        </a:spcAft>
        <a:defRPr sz="4267">
          <a:solidFill>
            <a:schemeClr val="accent1"/>
          </a:solidFill>
          <a:latin typeface="Helvetica Light" charset="0"/>
          <a:ea typeface="ＭＳ Ｐゴシック" charset="0"/>
        </a:defRPr>
      </a:lvl8pPr>
      <a:lvl9pPr marL="2438339" algn="l" defTabSz="609585" rtl="0" fontAlgn="base">
        <a:lnSpc>
          <a:spcPct val="90000"/>
        </a:lnSpc>
        <a:spcBef>
          <a:spcPct val="0"/>
        </a:spcBef>
        <a:spcAft>
          <a:spcPct val="0"/>
        </a:spcAft>
        <a:defRPr sz="4267">
          <a:solidFill>
            <a:schemeClr val="accent1"/>
          </a:solidFill>
          <a:latin typeface="Helvetica Light" charset="0"/>
          <a:ea typeface="ＭＳ Ｐゴシック" charset="0"/>
        </a:defRPr>
      </a:lvl9pPr>
    </p:titleStyle>
    <p:bodyStyle>
      <a:lvl1pPr marL="457189" indent="-457189" algn="l" defTabSz="609585" rtl="0" eaLnBrk="0" fontAlgn="base" hangingPunct="0">
        <a:lnSpc>
          <a:spcPct val="90000"/>
        </a:lnSpc>
        <a:spcBef>
          <a:spcPts val="533"/>
        </a:spcBef>
        <a:spcAft>
          <a:spcPts val="533"/>
        </a:spcAft>
        <a:buSzPct val="110000"/>
        <a:buFont typeface="Wingdings" pitchFamily="2" charset="2"/>
        <a:buChar char="§"/>
        <a:defRPr sz="2667" kern="1200">
          <a:solidFill>
            <a:srgbClr val="262626"/>
          </a:solidFill>
          <a:latin typeface="Helvetica Light"/>
          <a:ea typeface="ＭＳ Ｐゴシック" charset="0"/>
          <a:cs typeface="Helvetica Light"/>
        </a:defRPr>
      </a:lvl1pPr>
      <a:lvl2pPr marL="761981" indent="-311143" algn="l" defTabSz="609585" rtl="0" eaLnBrk="0" fontAlgn="base" hangingPunct="0">
        <a:lnSpc>
          <a:spcPct val="90000"/>
        </a:lnSpc>
        <a:spcBef>
          <a:spcPct val="0"/>
        </a:spcBef>
        <a:spcAft>
          <a:spcPts val="533"/>
        </a:spcAft>
        <a:buFont typeface="Arial" panose="020B0604020202020204" pitchFamily="34" charset="0"/>
        <a:buChar char="–"/>
        <a:defRPr kern="1200">
          <a:solidFill>
            <a:srgbClr val="262626"/>
          </a:solidFill>
          <a:latin typeface="Helvetica Light"/>
          <a:ea typeface="ＭＳ Ｐゴシック" charset="0"/>
          <a:cs typeface="Helvetica Light"/>
        </a:defRPr>
      </a:lvl2pPr>
      <a:lvl3pPr marL="1066773" indent="-304792" algn="l" defTabSz="605352" rtl="0" eaLnBrk="0" fontAlgn="base" hangingPunct="0">
        <a:lnSpc>
          <a:spcPct val="90000"/>
        </a:lnSpc>
        <a:spcBef>
          <a:spcPct val="0"/>
        </a:spcBef>
        <a:spcAft>
          <a:spcPts val="533"/>
        </a:spcAft>
        <a:buSzPct val="80000"/>
        <a:buFont typeface="Wingdings" pitchFamily="2" charset="2"/>
        <a:buChar char="§"/>
        <a:defRPr kern="1200">
          <a:solidFill>
            <a:srgbClr val="262626"/>
          </a:solidFill>
          <a:latin typeface="Helvetica Light"/>
          <a:ea typeface="ＭＳ Ｐゴシック" charset="0"/>
          <a:cs typeface="Helvetica Light"/>
        </a:defRPr>
      </a:lvl3pPr>
      <a:lvl4pPr marL="2133547" indent="-304792" algn="l" defTabSz="609585" rtl="0" eaLnBrk="0" fontAlgn="base" hangingPunct="0">
        <a:spcBef>
          <a:spcPct val="20000"/>
        </a:spcBef>
        <a:spcAft>
          <a:spcPct val="0"/>
        </a:spcAft>
        <a:buFont typeface="Courier New" panose="02070309020205020404" pitchFamily="49" charset="0"/>
        <a:buChar char="o"/>
        <a:defRPr sz="2667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438339" algn="l" defTabSz="609585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defRPr sz="2667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6527275"/>
            <a:ext cx="12192002" cy="330727"/>
          </a:xfrm>
          <a:prstGeom prst="rect">
            <a:avLst/>
          </a:prstGeom>
          <a:solidFill>
            <a:srgbClr val="0027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3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 flipH="1">
            <a:off x="11243507" y="6527276"/>
            <a:ext cx="677789" cy="298397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B22945D9-FBA1-4149-95E6-9A7C1EC20BD6}" type="slidenum">
              <a:rPr lang="en-US" smtClean="0"/>
              <a:t>‹#›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1422" y="6591633"/>
            <a:ext cx="1686770" cy="202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8825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  <p:sldLayoutId id="2147483767" r:id="rId12"/>
    <p:sldLayoutId id="2147483768" r:id="rId13"/>
    <p:sldLayoutId id="2147483769" r:id="rId14"/>
    <p:sldLayoutId id="2147483770" r:id="rId15"/>
    <p:sldLayoutId id="2147483771" r:id="rId16"/>
    <p:sldLayoutId id="2147483800" r:id="rId17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rgbClr val="00274C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00274C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00274C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00274C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00274C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00274C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00274C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00274C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00274C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CA6250C-ACBB-ED46-9485-6FC5ED5D99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4F2E44-A6FE-FE40-87BC-015F8B3057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41B68A-6AB5-4E4B-842D-8D3660A4716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C330ED-8ADF-4B4E-AD21-9D7B20F9F091}" type="datetimeFigureOut">
              <a:rPr lang="en-US" smtClean="0"/>
              <a:t>7/22/24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653F68-9DB6-E74B-8E64-A98A8E490B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C9C22F-2D18-EA4E-867E-A7D3C99256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1C7985-EF45-AE44-A60D-BFC2911AB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5554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  <p:sldLayoutId id="2147483781" r:id="rId8"/>
    <p:sldLayoutId id="2147483782" r:id="rId9"/>
    <p:sldLayoutId id="2147483783" r:id="rId10"/>
    <p:sldLayoutId id="2147483784" r:id="rId11"/>
    <p:sldLayoutId id="2147483785" r:id="rId12"/>
    <p:sldLayoutId id="2147483786" r:id="rId13"/>
    <p:sldLayoutId id="2147483787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6577CD9-A40A-4B98-C8D2-57AA91514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DDB04B-209E-2B4E-1138-8AFB120318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2F66E3-6AD0-0156-DD7B-FBD1BCF5EBC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B0C1023-7AB3-D445-A4E0-3B944489A864}" type="datetimeFigureOut">
              <a:rPr lang="en-US" smtClean="0"/>
              <a:t>7/22/24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260412-5313-7DFE-22E3-6DA5C6AEC9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625577-26ED-FD88-E009-B47A48752E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2F4A180-81DB-3E49-953D-5A2F060428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4692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9" r:id="rId1"/>
    <p:sldLayoutId id="2147483790" r:id="rId2"/>
    <p:sldLayoutId id="2147483791" r:id="rId3"/>
    <p:sldLayoutId id="2147483792" r:id="rId4"/>
    <p:sldLayoutId id="2147483793" r:id="rId5"/>
    <p:sldLayoutId id="2147483794" r:id="rId6"/>
    <p:sldLayoutId id="2147483795" r:id="rId7"/>
    <p:sldLayoutId id="2147483796" r:id="rId8"/>
    <p:sldLayoutId id="2147483797" r:id="rId9"/>
    <p:sldLayoutId id="2147483798" r:id="rId10"/>
    <p:sldLayoutId id="214748379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svg"/><Relationship Id="rId13" Type="http://schemas.openxmlformats.org/officeDocument/2006/relationships/image" Target="../media/image48.png"/><Relationship Id="rId3" Type="http://schemas.openxmlformats.org/officeDocument/2006/relationships/image" Target="../media/image38.tiff"/><Relationship Id="rId7" Type="http://schemas.openxmlformats.org/officeDocument/2006/relationships/image" Target="../media/image42.png"/><Relationship Id="rId12" Type="http://schemas.openxmlformats.org/officeDocument/2006/relationships/image" Target="../media/image47.jpg"/><Relationship Id="rId17" Type="http://schemas.openxmlformats.org/officeDocument/2006/relationships/image" Target="../media/image52.png"/><Relationship Id="rId2" Type="http://schemas.openxmlformats.org/officeDocument/2006/relationships/image" Target="../media/image37.tiff"/><Relationship Id="rId16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svg"/><Relationship Id="rId11" Type="http://schemas.openxmlformats.org/officeDocument/2006/relationships/image" Target="../media/image46.svg"/><Relationship Id="rId5" Type="http://schemas.openxmlformats.org/officeDocument/2006/relationships/image" Target="../media/image40.png"/><Relationship Id="rId15" Type="http://schemas.openxmlformats.org/officeDocument/2006/relationships/image" Target="../media/image50.png"/><Relationship Id="rId10" Type="http://schemas.openxmlformats.org/officeDocument/2006/relationships/image" Target="../media/image45.png"/><Relationship Id="rId4" Type="http://schemas.openxmlformats.org/officeDocument/2006/relationships/image" Target="../media/image39.tiff"/><Relationship Id="rId9" Type="http://schemas.openxmlformats.org/officeDocument/2006/relationships/image" Target="../media/image44.png"/><Relationship Id="rId14" Type="http://schemas.openxmlformats.org/officeDocument/2006/relationships/image" Target="../media/image49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8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gif"/><Relationship Id="rId3" Type="http://schemas.openxmlformats.org/officeDocument/2006/relationships/image" Target="../media/image57.tiff"/><Relationship Id="rId7" Type="http://schemas.openxmlformats.org/officeDocument/2006/relationships/image" Target="../media/image61.tiff"/><Relationship Id="rId2" Type="http://schemas.openxmlformats.org/officeDocument/2006/relationships/image" Target="../media/image56.tiff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60.jpg"/><Relationship Id="rId5" Type="http://schemas.openxmlformats.org/officeDocument/2006/relationships/image" Target="../media/image59.tiff"/><Relationship Id="rId4" Type="http://schemas.openxmlformats.org/officeDocument/2006/relationships/image" Target="../media/image58.tif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3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9.xml"/><Relationship Id="rId6" Type="http://schemas.openxmlformats.org/officeDocument/2006/relationships/chart" Target="../charts/chart1.xml"/><Relationship Id="rId5" Type="http://schemas.openxmlformats.org/officeDocument/2006/relationships/image" Target="../media/image65.jpeg"/><Relationship Id="rId4" Type="http://schemas.openxmlformats.org/officeDocument/2006/relationships/image" Target="../media/image64.tiff"/><Relationship Id="rId9" Type="http://schemas.openxmlformats.org/officeDocument/2006/relationships/image" Target="../media/image6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7" Type="http://schemas.openxmlformats.org/officeDocument/2006/relationships/image" Target="../media/image64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71.png"/><Relationship Id="rId7" Type="http://schemas.openxmlformats.org/officeDocument/2006/relationships/image" Target="../media/image74.t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73.tiff"/><Relationship Id="rId5" Type="http://schemas.microsoft.com/office/2007/relationships/hdphoto" Target="../media/hdphoto1.wdp"/><Relationship Id="rId4" Type="http://schemas.openxmlformats.org/officeDocument/2006/relationships/image" Target="../media/image7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emf"/><Relationship Id="rId2" Type="http://schemas.openxmlformats.org/officeDocument/2006/relationships/image" Target="../media/image76.emf"/><Relationship Id="rId1" Type="http://schemas.openxmlformats.org/officeDocument/2006/relationships/slideLayout" Target="../slideLayouts/slideLayout2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79.png"/><Relationship Id="rId5" Type="http://schemas.openxmlformats.org/officeDocument/2006/relationships/image" Target="../media/image77.emf"/><Relationship Id="rId4" Type="http://schemas.openxmlformats.org/officeDocument/2006/relationships/image" Target="../media/image76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77.emf"/><Relationship Id="rId4" Type="http://schemas.openxmlformats.org/officeDocument/2006/relationships/image" Target="../media/image76.em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2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emf"/><Relationship Id="rId1" Type="http://schemas.openxmlformats.org/officeDocument/2006/relationships/slideLayout" Target="../slideLayouts/slideLayout28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emf"/><Relationship Id="rId3" Type="http://schemas.openxmlformats.org/officeDocument/2006/relationships/image" Target="../media/image83.jpeg"/><Relationship Id="rId7" Type="http://schemas.openxmlformats.org/officeDocument/2006/relationships/oleObject" Target="../embeddings/oleObject1.bin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87.png"/><Relationship Id="rId11" Type="http://schemas.openxmlformats.org/officeDocument/2006/relationships/image" Target="../media/image91.jpeg"/><Relationship Id="rId5" Type="http://schemas.openxmlformats.org/officeDocument/2006/relationships/image" Target="../media/image85.png"/><Relationship Id="rId10" Type="http://schemas.openxmlformats.org/officeDocument/2006/relationships/image" Target="../media/image90.tiff"/><Relationship Id="rId4" Type="http://schemas.openxmlformats.org/officeDocument/2006/relationships/image" Target="../media/image84.png"/><Relationship Id="rId9" Type="http://schemas.openxmlformats.org/officeDocument/2006/relationships/image" Target="../media/image89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emf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96.jpeg"/><Relationship Id="rId5" Type="http://schemas.openxmlformats.org/officeDocument/2006/relationships/image" Target="../media/image95.emf"/><Relationship Id="rId4" Type="http://schemas.openxmlformats.org/officeDocument/2006/relationships/image" Target="../media/image94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9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emf"/><Relationship Id="rId7" Type="http://schemas.openxmlformats.org/officeDocument/2006/relationships/image" Target="../media/image97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102.png"/><Relationship Id="rId5" Type="http://schemas.openxmlformats.org/officeDocument/2006/relationships/image" Target="../media/image101.emf"/><Relationship Id="rId4" Type="http://schemas.openxmlformats.org/officeDocument/2006/relationships/image" Target="../media/image100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16.png"/><Relationship Id="rId5" Type="http://schemas.openxmlformats.org/officeDocument/2006/relationships/image" Target="../media/image107.png"/><Relationship Id="rId4" Type="http://schemas.openxmlformats.org/officeDocument/2006/relationships/image" Target="../media/image10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Logo&#10;&#10;Description automatically generated">
            <a:extLst>
              <a:ext uri="{FF2B5EF4-FFF2-40B4-BE49-F238E27FC236}">
                <a16:creationId xmlns:a16="http://schemas.microsoft.com/office/drawing/2014/main" id="{DEE25B3B-8C98-51FC-0359-68896A9D04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68303" y="16812"/>
            <a:ext cx="1723697" cy="1716053"/>
          </a:xfrm>
          <a:prstGeom prst="rect">
            <a:avLst/>
          </a:prstGeom>
        </p:spPr>
      </p:pic>
      <p:sp>
        <p:nvSpPr>
          <p:cNvPr id="13" name="Title 3">
            <a:extLst>
              <a:ext uri="{FF2B5EF4-FFF2-40B4-BE49-F238E27FC236}">
                <a16:creationId xmlns:a16="http://schemas.microsoft.com/office/drawing/2014/main" id="{57394F29-C76B-AB96-4637-9458FA667386}"/>
              </a:ext>
            </a:extLst>
          </p:cNvPr>
          <p:cNvSpPr txBox="1">
            <a:spLocks/>
          </p:cNvSpPr>
          <p:nvPr/>
        </p:nvSpPr>
        <p:spPr>
          <a:xfrm>
            <a:off x="90105" y="258547"/>
            <a:ext cx="11805006" cy="259621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800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2024 </a:t>
            </a:r>
            <a:r>
              <a:rPr lang="en-US" sz="3800" u="sng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Triumf</a:t>
            </a:r>
            <a:r>
              <a:rPr lang="en-US" sz="3800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Science Week, Vancouver, Canada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lvl="0"/>
            <a:r>
              <a:rPr lang="en-US" sz="4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The Radiochemistry Lab of the Future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Prof. Peter J. H. Scott, PhD</a:t>
            </a:r>
            <a:b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Professor (Radiology, Medicinal Chemistry and Pharmacology)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Faculty Scientist 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Rogel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Cancer Center)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Division Director of Nuclear Medicine</a:t>
            </a:r>
            <a:r>
              <a:rPr lang="en-US" sz="2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Director of the PET Center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The University of Michigan, Ann Arbor MI, USA</a:t>
            </a:r>
          </a:p>
        </p:txBody>
      </p:sp>
      <p:pic>
        <p:nvPicPr>
          <p:cNvPr id="3" name="Picture 2" descr="A room with a round table and chairs&#10;&#10;Description automatically generated">
            <a:extLst>
              <a:ext uri="{FF2B5EF4-FFF2-40B4-BE49-F238E27FC236}">
                <a16:creationId xmlns:a16="http://schemas.microsoft.com/office/drawing/2014/main" id="{F02E3FCE-CEDA-1E49-C220-064A57352B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105" y="4318200"/>
            <a:ext cx="7225095" cy="25398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AFE0B11-B085-9C43-B015-8F986C35890C}"/>
              </a:ext>
            </a:extLst>
          </p:cNvPr>
          <p:cNvSpPr txBox="1"/>
          <p:nvPr/>
        </p:nvSpPr>
        <p:spPr>
          <a:xfrm>
            <a:off x="8056802" y="5510526"/>
            <a:ext cx="4187749" cy="132343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@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Scott_LabUM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800" b="1" dirty="0">
              <a:latin typeface="Calibri" panose="020F0502020204030204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pjhscott@umich.edu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F1B7811-5606-7140-A7D6-63FDF7204A2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47620" y="6211669"/>
            <a:ext cx="646331" cy="64633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641D43A-3D50-C158-1D59-A6408F755B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47619" y="5579636"/>
            <a:ext cx="646332" cy="632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2581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graph of a patient's health&#10;&#10;Description automatically generated with medium confidence">
            <a:extLst>
              <a:ext uri="{FF2B5EF4-FFF2-40B4-BE49-F238E27FC236}">
                <a16:creationId xmlns:a16="http://schemas.microsoft.com/office/drawing/2014/main" id="{7093FCE7-8AF6-4F21-7683-18610B077D3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858" b="-1"/>
          <a:stretch/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2D4CAF-B106-3DCE-3253-DC1C193A4A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4320" y="6455664"/>
            <a:ext cx="448056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eaLnBrk="1" hangingPunct="1">
              <a:spcAft>
                <a:spcPts val="600"/>
              </a:spcAft>
              <a:defRPr/>
            </a:pPr>
            <a:fld id="{430D320D-E5DB-47E6-B8A1-2750D68D74A5}" type="slidenum">
              <a:rPr lang="en-US" sz="1100">
                <a:solidFill>
                  <a:srgbClr val="FFFFFF"/>
                </a:solidFill>
                <a:latin typeface="+mn-lt"/>
              </a:rPr>
              <a:pPr eaLnBrk="1" hangingPunct="1">
                <a:spcAft>
                  <a:spcPts val="600"/>
                </a:spcAft>
                <a:defRPr/>
              </a:pPr>
              <a:t>10</a:t>
            </a:fld>
            <a:endParaRPr lang="en-US" sz="1100">
              <a:solidFill>
                <a:srgbClr val="FFFFFF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649677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>
            <a:extLst>
              <a:ext uri="{FF2B5EF4-FFF2-40B4-BE49-F238E27FC236}">
                <a16:creationId xmlns:a16="http://schemas.microsoft.com/office/drawing/2014/main" id="{E0DBF968-3794-3B46-8817-3BA735E1E0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1240" y="4624696"/>
            <a:ext cx="2961393" cy="1638829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47A45CFE-6FB0-544E-A80D-84621570109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8669312" y="4889201"/>
            <a:ext cx="334406" cy="33440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8FE17DA-A0FA-4A4A-8F25-51DCF5B4A0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84" y="186160"/>
            <a:ext cx="12020154" cy="804861"/>
          </a:xfrm>
        </p:spPr>
        <p:txBody>
          <a:bodyPr>
            <a:noAutofit/>
          </a:bodyPr>
          <a:lstStyle/>
          <a:p>
            <a:pPr algn="l"/>
            <a:r>
              <a:rPr lang="en-US" sz="4200" b="1" dirty="0">
                <a:latin typeface="Arial" panose="020B0604020202020204" pitchFamily="34" charset="0"/>
                <a:cs typeface="Arial" panose="020B0604020202020204" pitchFamily="34" charset="0"/>
              </a:rPr>
              <a:t>Radiopharmaceuticals – from Radionuclide to Clinic in just a few hours!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B22C9D3-3BB5-0449-A722-3908AAD7005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1272" y="1639587"/>
            <a:ext cx="1862065" cy="1862065"/>
          </a:xfrm>
          <a:prstGeom prst="rect">
            <a:avLst/>
          </a:prstGeom>
        </p:spPr>
      </p:pic>
      <p:pic>
        <p:nvPicPr>
          <p:cNvPr id="17" name="Graphic 16" descr="Arrow: Straight with solid fill">
            <a:extLst>
              <a:ext uri="{FF2B5EF4-FFF2-40B4-BE49-F238E27FC236}">
                <a16:creationId xmlns:a16="http://schemas.microsoft.com/office/drawing/2014/main" id="{3D3154B9-9115-2C48-AFD1-AD0122804D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435012" y="4676728"/>
            <a:ext cx="1635512" cy="1635512"/>
          </a:xfrm>
          <a:prstGeom prst="rect">
            <a:avLst/>
          </a:prstGeom>
        </p:spPr>
      </p:pic>
      <p:pic>
        <p:nvPicPr>
          <p:cNvPr id="19" name="Graphic 18" descr="Arrow: Clockwise curve with solid fill">
            <a:extLst>
              <a:ext uri="{FF2B5EF4-FFF2-40B4-BE49-F238E27FC236}">
                <a16:creationId xmlns:a16="http://schemas.microsoft.com/office/drawing/2014/main" id="{1C8D9EBC-73BF-AD41-9D02-838C2C32D29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5113493">
            <a:off x="9732830" y="4837706"/>
            <a:ext cx="1635512" cy="163551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97733B6C-09FC-404E-AF0B-755E80DA987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4112" y="1691345"/>
            <a:ext cx="1469407" cy="1911999"/>
          </a:xfrm>
          <a:prstGeom prst="rect">
            <a:avLst/>
          </a:prstGeom>
        </p:spPr>
      </p:pic>
      <p:pic>
        <p:nvPicPr>
          <p:cNvPr id="32" name="Graphic 31">
            <a:extLst>
              <a:ext uri="{FF2B5EF4-FFF2-40B4-BE49-F238E27FC236}">
                <a16:creationId xmlns:a16="http://schemas.microsoft.com/office/drawing/2014/main" id="{368D82FE-B6FC-F841-BDB6-154D2ACB131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765189" y="2865391"/>
            <a:ext cx="2160439" cy="1828064"/>
          </a:xfrm>
          <a:prstGeom prst="rect">
            <a:avLst/>
          </a:prstGeom>
        </p:spPr>
      </p:pic>
      <p:pic>
        <p:nvPicPr>
          <p:cNvPr id="38" name="Picture 37" descr="A close-up of a microscope&#10;&#10;Description automatically generated with medium confidence">
            <a:extLst>
              <a:ext uri="{FF2B5EF4-FFF2-40B4-BE49-F238E27FC236}">
                <a16:creationId xmlns:a16="http://schemas.microsoft.com/office/drawing/2014/main" id="{E9FD8D07-B67A-9841-B364-9189021B219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336591" y="1475306"/>
            <a:ext cx="2961392" cy="1669958"/>
          </a:xfrm>
          <a:prstGeom prst="rect">
            <a:avLst/>
          </a:prstGeom>
        </p:spPr>
      </p:pic>
      <p:pic>
        <p:nvPicPr>
          <p:cNvPr id="39" name="Graphic 38" descr="Arrow: Straight with solid fill">
            <a:extLst>
              <a:ext uri="{FF2B5EF4-FFF2-40B4-BE49-F238E27FC236}">
                <a16:creationId xmlns:a16="http://schemas.microsoft.com/office/drawing/2014/main" id="{43EB8278-B114-E247-A872-B2774EE643E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>
            <a:off x="2991012" y="1699148"/>
            <a:ext cx="1635512" cy="1635512"/>
          </a:xfrm>
          <a:prstGeom prst="rect">
            <a:avLst/>
          </a:prstGeom>
        </p:spPr>
      </p:pic>
      <p:pic>
        <p:nvPicPr>
          <p:cNvPr id="44" name="Picture 43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47367992-6540-D74D-9634-014FA927889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79726" y="4356465"/>
            <a:ext cx="1635512" cy="1929937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92A421E4-4BAD-6940-8784-4F5340405AB8}"/>
              </a:ext>
            </a:extLst>
          </p:cNvPr>
          <p:cNvSpPr txBox="1"/>
          <p:nvPr/>
        </p:nvSpPr>
        <p:spPr>
          <a:xfrm>
            <a:off x="61518" y="3590082"/>
            <a:ext cx="30515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Production of radionuclide (e.g. cyclotron or generator)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3C69759A-BD86-8F47-B38B-35DEB25CD8FB}"/>
              </a:ext>
            </a:extLst>
          </p:cNvPr>
          <p:cNvSpPr txBox="1"/>
          <p:nvPr/>
        </p:nvSpPr>
        <p:spPr>
          <a:xfrm>
            <a:off x="5123008" y="3590082"/>
            <a:ext cx="38908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Radiochemistry (synthesis modules)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1CB474AD-C244-CC41-B714-BA42F30D46AD}"/>
              </a:ext>
            </a:extLst>
          </p:cNvPr>
          <p:cNvSpPr txBox="1"/>
          <p:nvPr/>
        </p:nvSpPr>
        <p:spPr>
          <a:xfrm>
            <a:off x="10124665" y="4709935"/>
            <a:ext cx="14414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QC Analysis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70DCAD63-CCD6-3942-936D-9CC8DC3FF4CC}"/>
              </a:ext>
            </a:extLst>
          </p:cNvPr>
          <p:cNvSpPr txBox="1"/>
          <p:nvPr/>
        </p:nvSpPr>
        <p:spPr>
          <a:xfrm>
            <a:off x="7005370" y="6225997"/>
            <a:ext cx="28607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Distribution (DOT Courier)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4778430E-E5D6-2946-BB4D-21CD48DA0989}"/>
              </a:ext>
            </a:extLst>
          </p:cNvPr>
          <p:cNvSpPr txBox="1"/>
          <p:nvPr/>
        </p:nvSpPr>
        <p:spPr>
          <a:xfrm>
            <a:off x="3470363" y="6248931"/>
            <a:ext cx="26340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Dispensing (e.g.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Intego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)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F25CF9EC-6C38-AB47-B0EB-3AC54AA02266}"/>
              </a:ext>
            </a:extLst>
          </p:cNvPr>
          <p:cNvSpPr txBox="1"/>
          <p:nvPr/>
        </p:nvSpPr>
        <p:spPr>
          <a:xfrm>
            <a:off x="1444375" y="6263525"/>
            <a:ext cx="1556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Radiotherapy</a:t>
            </a: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997E8765-E1D7-6645-A764-5FE5BD12733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228253" y="2175518"/>
            <a:ext cx="706634" cy="861210"/>
          </a:xfrm>
          <a:prstGeom prst="rect">
            <a:avLst/>
          </a:prstGeom>
        </p:spPr>
      </p:pic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71703D9D-90AC-BD47-BBF6-249409687F3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195994" y="560745"/>
            <a:ext cx="1691088" cy="1509900"/>
          </a:xfrm>
          <a:prstGeom prst="rect">
            <a:avLst/>
          </a:prstGeom>
        </p:spPr>
      </p:pic>
      <p:pic>
        <p:nvPicPr>
          <p:cNvPr id="24" name="Picture 20">
            <a:extLst>
              <a:ext uri="{FF2B5EF4-FFF2-40B4-BE49-F238E27FC236}">
                <a16:creationId xmlns:a16="http://schemas.microsoft.com/office/drawing/2014/main" id="{F7474A23-8B87-2C44-ACDA-FC472865445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311" y="4246097"/>
            <a:ext cx="1425759" cy="14025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Graphic 22" descr="Arrow: Clockwise curve with solid fill">
            <a:extLst>
              <a:ext uri="{FF2B5EF4-FFF2-40B4-BE49-F238E27FC236}">
                <a16:creationId xmlns:a16="http://schemas.microsoft.com/office/drawing/2014/main" id="{4174A12D-BAA6-6843-B767-2CA5CE887FE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9284922" flipH="1" flipV="1">
            <a:off x="9593794" y="1492529"/>
            <a:ext cx="1635512" cy="163551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25CFD5E-1C75-0C93-665F-5CE507129B7C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5180" y="5329876"/>
            <a:ext cx="1411135" cy="141113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C7255B3-DDD4-90EE-D9CB-77EF68230D12}"/>
              </a:ext>
            </a:extLst>
          </p:cNvPr>
          <p:cNvSpPr txBox="1"/>
          <p:nvPr/>
        </p:nvSpPr>
        <p:spPr>
          <a:xfrm>
            <a:off x="-14590" y="4582941"/>
            <a:ext cx="12192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PET Scan</a:t>
            </a:r>
          </a:p>
        </p:txBody>
      </p:sp>
      <p:pic>
        <p:nvPicPr>
          <p:cNvPr id="40" name="Graphic 39" descr="Arrow: Straight with solid fill">
            <a:extLst>
              <a:ext uri="{FF2B5EF4-FFF2-40B4-BE49-F238E27FC236}">
                <a16:creationId xmlns:a16="http://schemas.microsoft.com/office/drawing/2014/main" id="{37EE5E3C-3D34-2C4C-9E16-924B1123B0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296054" y="4684164"/>
            <a:ext cx="1635512" cy="1635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4527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BFCC9AD8-EC96-F847-8980-5D575C53EF1C}"/>
              </a:ext>
            </a:extLst>
          </p:cNvPr>
          <p:cNvSpPr txBox="1"/>
          <p:nvPr/>
        </p:nvSpPr>
        <p:spPr bwMode="auto">
          <a:xfrm>
            <a:off x="-42041" y="1024433"/>
            <a:ext cx="6842233" cy="452596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228600" marR="0" lvl="0" indent="-228600" defTabSz="914400" eaLnBrk="1" latinLnBrk="0" hangingPunct="1">
              <a:lnSpc>
                <a:spcPct val="90000"/>
              </a:lnSpc>
              <a:spcBef>
                <a:spcPct val="20000"/>
              </a:spcBef>
              <a:buClrTx/>
              <a:buSzTx/>
              <a:buFont typeface="Arial" charset="0"/>
              <a:buChar char="•"/>
              <a:defRPr/>
            </a:pPr>
            <a:r>
              <a:rPr kumimoji="0" lang="en-US" sz="20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</a:rPr>
              <a:t>A number of challenges face PET drug manufacturers given the rapid growth in nuclear medicine (</a:t>
            </a:r>
            <a:r>
              <a:rPr kumimoji="0" lang="en-US" sz="20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sym typeface="Wingdings" pitchFamily="2" charset="2"/>
              </a:rPr>
              <a:t> </a:t>
            </a:r>
            <a:r>
              <a:rPr kumimoji="0" lang="en-US" sz="20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</a:rPr>
              <a:t>$30b by 2030): </a:t>
            </a:r>
          </a:p>
          <a:p>
            <a:pPr marL="228600" marR="0" lvl="0" indent="-228600" defTabSz="914400" eaLnBrk="1" latinLnBrk="0" hangingPunct="1">
              <a:lnSpc>
                <a:spcPct val="90000"/>
              </a:lnSpc>
              <a:spcBef>
                <a:spcPct val="20000"/>
              </a:spcBef>
              <a:buClrTx/>
              <a:buSzTx/>
              <a:buFont typeface="Arial" charset="0"/>
              <a:buChar char="•"/>
              <a:defRPr/>
            </a:pPr>
            <a:endParaRPr kumimoji="0" lang="en-US" sz="800" b="0" i="0" u="none" strike="noStrike" cap="none" spc="0" normalizeH="0" baseline="0" noProof="0" dirty="0">
              <a:ln>
                <a:noFill/>
              </a:ln>
              <a:effectLst/>
              <a:uLnTx/>
              <a:uFillTx/>
              <a:latin typeface="+mn-lt"/>
            </a:endParaRPr>
          </a:p>
          <a:p>
            <a:pPr marL="228600" marR="0" lvl="0" indent="-228600" defTabSz="914400" eaLnBrk="1" latinLnBrk="0" hangingPunct="1">
              <a:lnSpc>
                <a:spcPct val="90000"/>
              </a:lnSpc>
              <a:spcBef>
                <a:spcPct val="20000"/>
              </a:spcBef>
              <a:buClrTx/>
              <a:buSzTx/>
              <a:buFont typeface="Arial" charset="0"/>
              <a:buChar char="•"/>
              <a:defRPr/>
            </a:pPr>
            <a:r>
              <a:rPr kumimoji="0" lang="en-US" sz="20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</a:rPr>
              <a:t>15+ new tracers have garnered FDA approval, including </a:t>
            </a:r>
            <a:r>
              <a:rPr kumimoji="0" lang="en-US" sz="2000" b="0" i="0" u="none" strike="noStrike" cap="none" spc="0" normalizeH="0" baseline="30000" noProof="0" dirty="0">
                <a:ln>
                  <a:noFill/>
                </a:ln>
                <a:effectLst/>
                <a:uLnTx/>
                <a:uFillTx/>
                <a:latin typeface="+mn-lt"/>
              </a:rPr>
              <a:t>11</a:t>
            </a:r>
            <a:r>
              <a:rPr kumimoji="0" lang="en-US" sz="20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</a:rPr>
              <a:t>C, </a:t>
            </a:r>
            <a:r>
              <a:rPr kumimoji="0" lang="en-US" sz="2000" b="0" i="0" u="none" strike="noStrike" cap="none" spc="0" normalizeH="0" baseline="30000" noProof="0" dirty="0">
                <a:ln>
                  <a:noFill/>
                </a:ln>
                <a:effectLst/>
                <a:uLnTx/>
                <a:uFillTx/>
                <a:latin typeface="+mn-lt"/>
              </a:rPr>
              <a:t>18</a:t>
            </a:r>
            <a:r>
              <a:rPr kumimoji="0" lang="en-US" sz="20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</a:rPr>
              <a:t>F, </a:t>
            </a:r>
            <a:r>
              <a:rPr kumimoji="0" lang="en-US" sz="2000" b="0" i="0" u="none" strike="noStrike" cap="none" spc="0" normalizeH="0" baseline="30000" noProof="0" dirty="0">
                <a:ln>
                  <a:noFill/>
                </a:ln>
                <a:effectLst/>
                <a:uLnTx/>
                <a:uFillTx/>
                <a:latin typeface="+mn-lt"/>
              </a:rPr>
              <a:t>64</a:t>
            </a:r>
            <a:r>
              <a:rPr kumimoji="0" lang="en-US" sz="20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</a:rPr>
              <a:t>Cu and </a:t>
            </a:r>
            <a:r>
              <a:rPr kumimoji="0" lang="en-US" sz="2000" b="0" i="0" u="none" strike="noStrike" cap="none" spc="0" normalizeH="0" baseline="30000" noProof="0" dirty="0">
                <a:ln>
                  <a:noFill/>
                </a:ln>
                <a:effectLst/>
                <a:uLnTx/>
                <a:uFillTx/>
                <a:latin typeface="+mn-lt"/>
              </a:rPr>
              <a:t>68</a:t>
            </a:r>
            <a:r>
              <a:rPr kumimoji="0" lang="en-US" sz="20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</a:rPr>
              <a:t>Ga tracers, mandating increased numbers of more diverse </a:t>
            </a:r>
            <a:r>
              <a:rPr kumimoji="0" lang="en-US" sz="2000" b="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n-lt"/>
              </a:rPr>
              <a:t>radiosyntheses</a:t>
            </a:r>
            <a:r>
              <a:rPr kumimoji="0" lang="en-US" sz="20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</a:rPr>
              <a:t> per day;</a:t>
            </a:r>
          </a:p>
          <a:p>
            <a:pPr marL="228600" marR="0" lvl="0" indent="-228600" defTabSz="914400" eaLnBrk="1" latinLnBrk="0" hangingPunct="1">
              <a:lnSpc>
                <a:spcPct val="90000"/>
              </a:lnSpc>
              <a:spcBef>
                <a:spcPct val="20000"/>
              </a:spcBef>
              <a:buClrTx/>
              <a:buSzTx/>
              <a:buFont typeface="Arial" charset="0"/>
              <a:buChar char="•"/>
              <a:defRPr/>
            </a:pPr>
            <a:endParaRPr kumimoji="0" lang="en-US" sz="800" b="0" i="0" u="none" strike="noStrike" cap="none" spc="0" normalizeH="0" baseline="0" noProof="0" dirty="0">
              <a:ln>
                <a:noFill/>
              </a:ln>
              <a:effectLst/>
              <a:uLnTx/>
              <a:uFillTx/>
              <a:latin typeface="+mn-lt"/>
            </a:endParaRPr>
          </a:p>
          <a:p>
            <a:pPr marL="228600" marR="0" lvl="0" indent="-228600" defTabSz="914400" eaLnBrk="1" latinLnBrk="0" hangingPunct="1">
              <a:lnSpc>
                <a:spcPct val="90000"/>
              </a:lnSpc>
              <a:spcBef>
                <a:spcPct val="20000"/>
              </a:spcBef>
              <a:buClrTx/>
              <a:buSzTx/>
              <a:buFont typeface="Arial" charset="0"/>
              <a:buChar char="•"/>
              <a:defRPr/>
            </a:pPr>
            <a:r>
              <a:rPr kumimoji="0" lang="en-US" sz="20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</a:rPr>
              <a:t>Demand for PET drugs is increasing overall (e.g. clinical throughput has doubled at UM in the last 5 years);</a:t>
            </a:r>
          </a:p>
          <a:p>
            <a:pPr marL="228600" marR="0" lvl="0" indent="-228600" defTabSz="914400" eaLnBrk="1" latinLnBrk="0" hangingPunct="1">
              <a:lnSpc>
                <a:spcPct val="90000"/>
              </a:lnSpc>
              <a:spcBef>
                <a:spcPct val="20000"/>
              </a:spcBef>
              <a:buClrTx/>
              <a:buSzTx/>
              <a:buFont typeface="Arial" charset="0"/>
              <a:buChar char="•"/>
              <a:defRPr/>
            </a:pPr>
            <a:endParaRPr kumimoji="0" lang="en-US" sz="800" b="0" i="0" u="none" strike="noStrike" cap="none" spc="0" normalizeH="0" baseline="0" noProof="0" dirty="0">
              <a:ln>
                <a:noFill/>
              </a:ln>
              <a:effectLst/>
              <a:uLnTx/>
              <a:uFillTx/>
              <a:latin typeface="+mn-lt"/>
            </a:endParaRPr>
          </a:p>
          <a:p>
            <a:pPr marL="228600" marR="0" lvl="0" indent="-228600" defTabSz="914400" eaLnBrk="1" latinLnBrk="0" hangingPunct="1">
              <a:lnSpc>
                <a:spcPct val="90000"/>
              </a:lnSpc>
              <a:spcBef>
                <a:spcPct val="20000"/>
              </a:spcBef>
              <a:buClrTx/>
              <a:buSzTx/>
              <a:buFont typeface="Arial" charset="0"/>
              <a:buChar char="•"/>
              <a:defRPr/>
            </a:pPr>
            <a:r>
              <a:rPr kumimoji="0" lang="en-US" sz="20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</a:rPr>
              <a:t>There is a need to label more complex molecules (e.g. labeling tracers for new imaging targets, as well as complex drugs);</a:t>
            </a:r>
          </a:p>
          <a:p>
            <a:pPr marL="228600" marR="0" lvl="0" indent="-228600" defTabSz="914400" eaLnBrk="1" latinLnBrk="0" hangingPunct="1">
              <a:lnSpc>
                <a:spcPct val="90000"/>
              </a:lnSpc>
              <a:spcBef>
                <a:spcPct val="20000"/>
              </a:spcBef>
              <a:buClrTx/>
              <a:buSzTx/>
              <a:buFont typeface="Arial" charset="0"/>
              <a:buChar char="•"/>
              <a:defRPr/>
            </a:pPr>
            <a:endParaRPr lang="en-US" sz="800" dirty="0">
              <a:latin typeface="+mn-lt"/>
            </a:endParaRPr>
          </a:p>
          <a:p>
            <a:pPr marL="228600" marR="0" lvl="0" indent="-228600" defTabSz="914400" eaLnBrk="1" latinLnBrk="0" hangingPunct="1">
              <a:lnSpc>
                <a:spcPct val="90000"/>
              </a:lnSpc>
              <a:spcBef>
                <a:spcPct val="20000"/>
              </a:spcBef>
              <a:buClrTx/>
              <a:buSzTx/>
              <a:buFont typeface="Arial" charset="0"/>
              <a:buChar char="•"/>
              <a:defRPr/>
            </a:pPr>
            <a:r>
              <a:rPr kumimoji="0" lang="en-US" sz="20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</a:rPr>
              <a:t>Many PET Labs being asked to also make therapeutics;</a:t>
            </a:r>
          </a:p>
          <a:p>
            <a:pPr marL="228600" marR="0" lvl="0" indent="-228600" defTabSz="914400" eaLnBrk="1" latinLnBrk="0" hangingPunct="1">
              <a:lnSpc>
                <a:spcPct val="90000"/>
              </a:lnSpc>
              <a:spcBef>
                <a:spcPct val="20000"/>
              </a:spcBef>
              <a:buClrTx/>
              <a:buSzTx/>
              <a:buFont typeface="Arial" charset="0"/>
              <a:buChar char="•"/>
              <a:defRPr/>
            </a:pPr>
            <a:endParaRPr kumimoji="0" lang="en-US" sz="800" b="0" i="0" u="none" strike="noStrike" cap="none" spc="0" normalizeH="0" baseline="0" noProof="0" dirty="0">
              <a:ln>
                <a:noFill/>
              </a:ln>
              <a:effectLst/>
              <a:uLnTx/>
              <a:uFillTx/>
              <a:latin typeface="+mn-lt"/>
            </a:endParaRPr>
          </a:p>
          <a:p>
            <a:pPr marL="228600" marR="0" lvl="0" indent="-228600" defTabSz="914400" eaLnBrk="1" latinLnBrk="0" hangingPunct="1">
              <a:lnSpc>
                <a:spcPct val="90000"/>
              </a:lnSpc>
              <a:spcBef>
                <a:spcPct val="20000"/>
              </a:spcBef>
              <a:buClrTx/>
              <a:buSzTx/>
              <a:buFont typeface="Arial" charset="0"/>
              <a:buChar char="•"/>
              <a:defRPr/>
            </a:pPr>
            <a:r>
              <a:rPr kumimoji="0" lang="en-US" sz="20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</a:rPr>
              <a:t>cGMP is increasing regulatory burden (and cost) associated with radiopharmaceutical manufacture</a:t>
            </a:r>
            <a:r>
              <a:rPr lang="en-US" sz="2000" dirty="0">
                <a:latin typeface="+mn-lt"/>
              </a:rPr>
              <a:t>;</a:t>
            </a:r>
          </a:p>
          <a:p>
            <a:pPr marL="228600" marR="0" lvl="0" indent="-228600" defTabSz="914400" eaLnBrk="1" latinLnBrk="0" hangingPunct="1">
              <a:lnSpc>
                <a:spcPct val="90000"/>
              </a:lnSpc>
              <a:spcBef>
                <a:spcPct val="20000"/>
              </a:spcBef>
              <a:buClrTx/>
              <a:buSzTx/>
              <a:buFont typeface="Arial" charset="0"/>
              <a:buChar char="•"/>
              <a:defRPr/>
            </a:pPr>
            <a:endParaRPr kumimoji="0" lang="en-US" sz="800" b="0" i="0" u="none" strike="noStrike" cap="none" spc="0" normalizeH="0" baseline="0" noProof="0" dirty="0">
              <a:ln>
                <a:noFill/>
              </a:ln>
              <a:effectLst/>
              <a:uLnTx/>
              <a:uFillTx/>
              <a:latin typeface="+mn-lt"/>
            </a:endParaRPr>
          </a:p>
          <a:p>
            <a:pPr marL="228600" marR="0" lvl="0" indent="-228600" defTabSz="914400" eaLnBrk="1" latinLnBrk="0" hangingPunct="1">
              <a:lnSpc>
                <a:spcPct val="90000"/>
              </a:lnSpc>
              <a:spcBef>
                <a:spcPct val="20000"/>
              </a:spcBef>
              <a:buClrTx/>
              <a:buSzTx/>
              <a:buFont typeface="Arial" charset="0"/>
              <a:buChar char="•"/>
              <a:defRPr/>
            </a:pPr>
            <a:r>
              <a:rPr lang="en-US" sz="2000" b="1" u="sng" dirty="0">
                <a:solidFill>
                  <a:srgbClr val="FF0000"/>
                </a:solidFill>
                <a:latin typeface="+mn-lt"/>
              </a:rPr>
              <a:t>Growth in clinical utilization is overwhelming resources and tying up personnel that might otherwise be doing R&amp;D… a new paradigm is urgently needed!</a:t>
            </a:r>
            <a:endParaRPr kumimoji="0" lang="en-US" sz="2000" b="1" i="0" u="sng" strike="noStrike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</a:endParaRPr>
          </a:p>
        </p:txBody>
      </p:sp>
      <p:pic>
        <p:nvPicPr>
          <p:cNvPr id="3" name="Picture 2" descr="A syringe and a vial of liquid&#10;&#10;Description automatically generated">
            <a:extLst>
              <a:ext uri="{FF2B5EF4-FFF2-40B4-BE49-F238E27FC236}">
                <a16:creationId xmlns:a16="http://schemas.microsoft.com/office/drawing/2014/main" id="{CAB7DA0F-B823-31A9-B24F-A0AC28A047E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00192" y="1613336"/>
            <a:ext cx="5305263" cy="4220231"/>
          </a:xfrm>
          <a:prstGeom prst="rect">
            <a:avLst/>
          </a:prstGeom>
          <a:noFill/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2FEAD87-99BB-5A48-A60C-54B02987D329}"/>
              </a:ext>
            </a:extLst>
          </p:cNvPr>
          <p:cNvSpPr txBox="1"/>
          <p:nvPr/>
        </p:nvSpPr>
        <p:spPr bwMode="auto">
          <a:xfrm>
            <a:off x="203200" y="228603"/>
            <a:ext cx="11684000" cy="6572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/>
          <a:p>
            <a:pPr marL="0" marR="0" lvl="0" indent="0" defTabSz="914400" eaLnBrk="1" latinLnBrk="0" hangingPunct="1"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74C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Challenges for Radiopharmaceutical Manufacturers in 2024</a:t>
            </a:r>
          </a:p>
        </p:txBody>
      </p:sp>
    </p:spTree>
    <p:extLst>
      <p:ext uri="{BB962C8B-B14F-4D97-AF65-F5344CB8AC3E}">
        <p14:creationId xmlns:p14="http://schemas.microsoft.com/office/powerpoint/2010/main" val="11345938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650C0F-7F7C-194E-9B22-9C01C37879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02584"/>
            <a:ext cx="12191993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latin typeface="+mn-lt"/>
              </a:rPr>
              <a:t>What does the future of tracer design and synthesis look like?</a:t>
            </a:r>
          </a:p>
        </p:txBody>
      </p:sp>
      <p:pic>
        <p:nvPicPr>
          <p:cNvPr id="10" name="image3.png">
            <a:extLst>
              <a:ext uri="{FF2B5EF4-FFF2-40B4-BE49-F238E27FC236}">
                <a16:creationId xmlns:a16="http://schemas.microsoft.com/office/drawing/2014/main" id="{AA24EA85-DEF6-B941-BB87-117B88A95D8E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0" y="1122979"/>
            <a:ext cx="5927566" cy="4281100"/>
          </a:xfrm>
          <a:prstGeom prst="rect">
            <a:avLst/>
          </a:prstGeom>
          <a:ln/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86E2682-609C-C240-A0C9-0E025AE1FCD1}"/>
              </a:ext>
            </a:extLst>
          </p:cNvPr>
          <p:cNvSpPr txBox="1"/>
          <p:nvPr/>
        </p:nvSpPr>
        <p:spPr>
          <a:xfrm>
            <a:off x="-86715" y="5735021"/>
            <a:ext cx="610099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Trend in publications on artificial intelligence within nuclear medicine </a:t>
            </a:r>
            <a:endParaRPr lang="en-US" b="1" dirty="0"/>
          </a:p>
        </p:txBody>
      </p:sp>
      <p:pic>
        <p:nvPicPr>
          <p:cNvPr id="19" name="image7.png">
            <a:extLst>
              <a:ext uri="{FF2B5EF4-FFF2-40B4-BE49-F238E27FC236}">
                <a16:creationId xmlns:a16="http://schemas.microsoft.com/office/drawing/2014/main" id="{FD06731B-8476-754C-9094-0A6EC1861114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6264436" y="1122979"/>
            <a:ext cx="5772666" cy="4180559"/>
          </a:xfrm>
          <a:prstGeom prst="rect">
            <a:avLst/>
          </a:prstGeom>
          <a:ln/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A57A9DC9-BF88-CC4A-9C71-8C4522AB70CE}"/>
              </a:ext>
            </a:extLst>
          </p:cNvPr>
          <p:cNvSpPr txBox="1"/>
          <p:nvPr/>
        </p:nvSpPr>
        <p:spPr>
          <a:xfrm>
            <a:off x="6264436" y="5735021"/>
            <a:ext cx="577266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Applications of AI span the gamut of nuclear medicine subspecialties</a:t>
            </a:r>
            <a:r>
              <a:rPr lang="en-US" b="1" dirty="0">
                <a:effectLst/>
              </a:rPr>
              <a:t> </a:t>
            </a:r>
            <a:endParaRPr lang="en-US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443967C-0C72-B6A7-C36C-31E5F39DF427}"/>
              </a:ext>
            </a:extLst>
          </p:cNvPr>
          <p:cNvSpPr txBox="1"/>
          <p:nvPr/>
        </p:nvSpPr>
        <p:spPr>
          <a:xfrm>
            <a:off x="123890" y="6550166"/>
            <a:ext cx="119132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0" i="0" u="none" strike="noStrike" dirty="0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Journal of Nuclear Medicine, 2022, 63 (4) 500-510 and 2023, 64 (2) 188-196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95814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650C0F-7F7C-194E-9B22-9C01C37879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-136834"/>
            <a:ext cx="11942568" cy="1325563"/>
          </a:xfrm>
        </p:spPr>
        <p:txBody>
          <a:bodyPr/>
          <a:lstStyle/>
          <a:p>
            <a:pPr algn="ctr"/>
            <a:r>
              <a:rPr lang="en-US" b="1" dirty="0"/>
              <a:t>What can AI do for radiotracer design / synthesis?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567745-2C30-B64E-A945-C8DB636CE5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5458019"/>
            <a:ext cx="5741502" cy="913200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b="1" dirty="0"/>
              <a:t>1. Which radiotracers should we develop (minimize costly clinical failures)?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4788A2D-C5A4-ED4C-95C3-07D84C9C642F}"/>
              </a:ext>
            </a:extLst>
          </p:cNvPr>
          <p:cNvCxnSpPr>
            <a:cxnSpLocks/>
          </p:cNvCxnSpPr>
          <p:nvPr/>
        </p:nvCxnSpPr>
        <p:spPr>
          <a:xfrm>
            <a:off x="6096000" y="1162281"/>
            <a:ext cx="0" cy="4502662"/>
          </a:xfrm>
          <a:prstGeom prst="line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8">
            <a:extLst>
              <a:ext uri="{FF2B5EF4-FFF2-40B4-BE49-F238E27FC236}">
                <a16:creationId xmlns:a16="http://schemas.microsoft.com/office/drawing/2014/main" id="{8146E07F-6097-8BFE-4E2A-AB376E91EEEF}"/>
              </a:ext>
            </a:extLst>
          </p:cNvPr>
          <p:cNvGrpSpPr/>
          <p:nvPr/>
        </p:nvGrpSpPr>
        <p:grpSpPr>
          <a:xfrm>
            <a:off x="152400" y="1039413"/>
            <a:ext cx="5887913" cy="4078983"/>
            <a:chOff x="152400" y="1187697"/>
            <a:chExt cx="5887913" cy="4078983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17A3464-C611-074F-A59E-EFAED631894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2400" y="1187697"/>
              <a:ext cx="2107613" cy="2107613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B3A3301-82EE-2740-99FD-B3CD4248EA4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00158" y="3188007"/>
              <a:ext cx="2078673" cy="2078673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CF38981-CBBD-EF45-92F0-F84530B3468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972822" y="3199189"/>
              <a:ext cx="2067491" cy="2067491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510A8617-FDF9-854E-A85A-52B8638C73C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886078" y="1330541"/>
              <a:ext cx="1941952" cy="1941952"/>
            </a:xfrm>
            <a:prstGeom prst="rect">
              <a:avLst/>
            </a:prstGeom>
          </p:spPr>
        </p:pic>
      </p:grp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BD8892D3-DAD1-1541-A78C-FA1838627663}"/>
              </a:ext>
            </a:extLst>
          </p:cNvPr>
          <p:cNvSpPr txBox="1">
            <a:spLocks/>
          </p:cNvSpPr>
          <p:nvPr/>
        </p:nvSpPr>
        <p:spPr>
          <a:xfrm>
            <a:off x="6298098" y="5194457"/>
            <a:ext cx="5796869" cy="9132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2. How should we prepare them (minimize resource intensive synthesis failures)?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E0E59B73-FB21-5057-F03D-077E0E534E15}"/>
              </a:ext>
            </a:extLst>
          </p:cNvPr>
          <p:cNvGrpSpPr/>
          <p:nvPr/>
        </p:nvGrpSpPr>
        <p:grpSpPr>
          <a:xfrm>
            <a:off x="6284729" y="1124566"/>
            <a:ext cx="5648096" cy="1995721"/>
            <a:chOff x="6284729" y="1272850"/>
            <a:chExt cx="5648096" cy="1995721"/>
          </a:xfrm>
        </p:grpSpPr>
        <p:pic>
          <p:nvPicPr>
            <p:cNvPr id="14" name="Picture 13" descr="A picture containing object, lamp, computer, light&#10;&#10;Description automatically generated">
              <a:extLst>
                <a:ext uri="{FF2B5EF4-FFF2-40B4-BE49-F238E27FC236}">
                  <a16:creationId xmlns:a16="http://schemas.microsoft.com/office/drawing/2014/main" id="{CA740BEF-D8F4-5146-ADC0-D3A9FC6A444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774775" y="1639805"/>
              <a:ext cx="1158050" cy="1311322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C5BF3173-9169-ED47-9588-E60622F6DB1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284729" y="1272850"/>
              <a:ext cx="1760930" cy="1995721"/>
            </a:xfrm>
            <a:prstGeom prst="rect">
              <a:avLst/>
            </a:prstGeom>
          </p:spPr>
        </p:pic>
        <p:pic>
          <p:nvPicPr>
            <p:cNvPr id="16" name="Picture 15" descr="A close up of a logo&#10;&#10;Description automatically generated">
              <a:extLst>
                <a:ext uri="{FF2B5EF4-FFF2-40B4-BE49-F238E27FC236}">
                  <a16:creationId xmlns:a16="http://schemas.microsoft.com/office/drawing/2014/main" id="{2D2BDAB6-315C-EE44-9207-C462A1D64C4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059429" y="1330541"/>
              <a:ext cx="2562657" cy="1880340"/>
            </a:xfrm>
            <a:prstGeom prst="rect">
              <a:avLst/>
            </a:prstGeom>
          </p:spPr>
        </p:pic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0F137878-EF72-B140-8FFA-B7B07E8C5292}"/>
              </a:ext>
            </a:extLst>
          </p:cNvPr>
          <p:cNvSpPr txBox="1"/>
          <p:nvPr/>
        </p:nvSpPr>
        <p:spPr>
          <a:xfrm>
            <a:off x="6193185" y="3185475"/>
            <a:ext cx="5901783" cy="203132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Reaction Screening (Historical)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61963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Limited throughput</a:t>
            </a:r>
          </a:p>
          <a:p>
            <a:pPr marL="806450" marR="0" lvl="0" indent="-344488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Trial and error</a:t>
            </a:r>
          </a:p>
          <a:p>
            <a:pPr marL="806450" marR="0" lvl="0" indent="-344488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❌ 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Resource intensive (e.g.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</a:t>
            </a:r>
            <a:r>
              <a:rPr kumimoji="0" lang="en-US" sz="1800" b="0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Ar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CMRF precursors need to be synthesized, reaction conditions screened)</a:t>
            </a:r>
          </a:p>
          <a:p>
            <a:pPr marL="461963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❌ 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 consuming</a:t>
            </a:r>
          </a:p>
          <a:p>
            <a:pPr marL="461963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❌ 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Non-obvious trends missed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C3A7551-89A3-55A0-DADC-22CC6404F926}"/>
              </a:ext>
            </a:extLst>
          </p:cNvPr>
          <p:cNvSpPr txBox="1"/>
          <p:nvPr/>
        </p:nvSpPr>
        <p:spPr>
          <a:xfrm>
            <a:off x="2038487" y="6371219"/>
            <a:ext cx="85428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Webb EW, Scott PJH, 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PET Clinics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, 2021; Jackson et al., ACS Chem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Neurosci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, 2022</a:t>
            </a:r>
          </a:p>
        </p:txBody>
      </p:sp>
    </p:spTree>
    <p:extLst>
      <p:ext uri="{BB962C8B-B14F-4D97-AF65-F5344CB8AC3E}">
        <p14:creationId xmlns:p14="http://schemas.microsoft.com/office/powerpoint/2010/main" val="28784480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91D8D5-D247-6845-B739-6A03BC4049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0229" y="-235203"/>
            <a:ext cx="12476229" cy="1072093"/>
          </a:xfrm>
        </p:spPr>
        <p:txBody>
          <a:bodyPr>
            <a:noAutofit/>
          </a:bodyPr>
          <a:lstStyle/>
          <a:p>
            <a:r>
              <a:rPr lang="en-US" sz="2800" dirty="0">
                <a:cs typeface="Calibri" panose="020F0502020204030204" pitchFamily="34" charset="0"/>
              </a:rPr>
              <a:t>A Computational Approach to Novel Tracer Development (with Michelle James)</a:t>
            </a:r>
            <a:endParaRPr lang="en-US" sz="2800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74A70D58-5FA9-8B49-A060-A5A50E608B89}"/>
              </a:ext>
            </a:extLst>
          </p:cNvPr>
          <p:cNvCxnSpPr>
            <a:cxnSpLocks/>
          </p:cNvCxnSpPr>
          <p:nvPr/>
        </p:nvCxnSpPr>
        <p:spPr>
          <a:xfrm flipV="1">
            <a:off x="475989" y="6576164"/>
            <a:ext cx="11574049" cy="950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54A6788-F431-E246-8D3A-F136712B1080}"/>
              </a:ext>
            </a:extLst>
          </p:cNvPr>
          <p:cNvCxnSpPr/>
          <p:nvPr/>
        </p:nvCxnSpPr>
        <p:spPr>
          <a:xfrm>
            <a:off x="84884" y="589008"/>
            <a:ext cx="9538131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5DA4F0EF-C89B-0943-AF25-BED9D7968C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96340"/>
            <a:ext cx="1766169" cy="761660"/>
          </a:xfrm>
          <a:prstGeom prst="rect">
            <a:avLst/>
          </a:prstGeom>
        </p:spPr>
      </p:pic>
      <p:sp>
        <p:nvSpPr>
          <p:cNvPr id="8" name="Chevron 7">
            <a:extLst>
              <a:ext uri="{FF2B5EF4-FFF2-40B4-BE49-F238E27FC236}">
                <a16:creationId xmlns:a16="http://schemas.microsoft.com/office/drawing/2014/main" id="{63D41495-F061-B847-A6A4-0D79D204734A}"/>
              </a:ext>
            </a:extLst>
          </p:cNvPr>
          <p:cNvSpPr/>
          <p:nvPr/>
        </p:nvSpPr>
        <p:spPr>
          <a:xfrm>
            <a:off x="122102" y="992729"/>
            <a:ext cx="4329962" cy="1519937"/>
          </a:xfrm>
          <a:prstGeom prst="chevron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ED416AD-2071-A04E-ACE2-556A840ACB81}"/>
              </a:ext>
            </a:extLst>
          </p:cNvPr>
          <p:cNvSpPr/>
          <p:nvPr/>
        </p:nvSpPr>
        <p:spPr>
          <a:xfrm>
            <a:off x="728955" y="1424230"/>
            <a:ext cx="352044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Assemble control library of well characterized successful, failed CNS tracers</a:t>
            </a:r>
          </a:p>
        </p:txBody>
      </p:sp>
      <p:sp>
        <p:nvSpPr>
          <p:cNvPr id="20" name="Chevron 19">
            <a:extLst>
              <a:ext uri="{FF2B5EF4-FFF2-40B4-BE49-F238E27FC236}">
                <a16:creationId xmlns:a16="http://schemas.microsoft.com/office/drawing/2014/main" id="{325B5E80-15CE-FF4E-A254-9E963A9BA73F}"/>
              </a:ext>
            </a:extLst>
          </p:cNvPr>
          <p:cNvSpPr/>
          <p:nvPr/>
        </p:nvSpPr>
        <p:spPr>
          <a:xfrm>
            <a:off x="4030240" y="996845"/>
            <a:ext cx="4549122" cy="1519936"/>
          </a:xfrm>
          <a:prstGeom prst="chevron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9FB2532-1FD0-F84F-9668-E7AD6D1981A7}"/>
              </a:ext>
            </a:extLst>
          </p:cNvPr>
          <p:cNvSpPr/>
          <p:nvPr/>
        </p:nvSpPr>
        <p:spPr>
          <a:xfrm>
            <a:off x="4461104" y="1414945"/>
            <a:ext cx="37727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Quantify and Interpret panel of physiochemical parameters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5ACBDFF-FA57-374D-935E-322580A1EEFA}"/>
              </a:ext>
            </a:extLst>
          </p:cNvPr>
          <p:cNvSpPr/>
          <p:nvPr/>
        </p:nvSpPr>
        <p:spPr>
          <a:xfrm>
            <a:off x="4332710" y="5006091"/>
            <a:ext cx="4205108" cy="2893100"/>
          </a:xfrm>
          <a:prstGeom prst="rect">
            <a:avLst/>
          </a:prstGeom>
        </p:spPr>
        <p:txBody>
          <a:bodyPr wrap="square" numCol="2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ClogP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ClogD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tPSA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MW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H-bond donor count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pKa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Net charge pH 7.4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+ 62 other properties, variants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5B9F025-57EE-8546-9B2C-2975627B819C}"/>
              </a:ext>
            </a:extLst>
          </p:cNvPr>
          <p:cNvSpPr txBox="1"/>
          <p:nvPr/>
        </p:nvSpPr>
        <p:spPr>
          <a:xfrm>
            <a:off x="-67043" y="589008"/>
            <a:ext cx="12660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Predicting in vivo success of CNS PET tracers prior time and resource intensive imaging studies remains a significant challenge</a:t>
            </a:r>
          </a:p>
        </p:txBody>
      </p:sp>
      <p:sp>
        <p:nvSpPr>
          <p:cNvPr id="30" name="Chevron 29">
            <a:extLst>
              <a:ext uri="{FF2B5EF4-FFF2-40B4-BE49-F238E27FC236}">
                <a16:creationId xmlns:a16="http://schemas.microsoft.com/office/drawing/2014/main" id="{CA6F5209-303A-FF42-A7EF-FED9CDCAFD8E}"/>
              </a:ext>
            </a:extLst>
          </p:cNvPr>
          <p:cNvSpPr/>
          <p:nvPr/>
        </p:nvSpPr>
        <p:spPr>
          <a:xfrm>
            <a:off x="9871533" y="1001947"/>
            <a:ext cx="2368359" cy="1519936"/>
          </a:xfrm>
          <a:prstGeom prst="chevron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Chevron 36">
            <a:extLst>
              <a:ext uri="{FF2B5EF4-FFF2-40B4-BE49-F238E27FC236}">
                <a16:creationId xmlns:a16="http://schemas.microsoft.com/office/drawing/2014/main" id="{732AB45E-1646-EC4C-BC7C-B1ED3A3986B1}"/>
              </a:ext>
            </a:extLst>
          </p:cNvPr>
          <p:cNvSpPr/>
          <p:nvPr/>
        </p:nvSpPr>
        <p:spPr>
          <a:xfrm>
            <a:off x="8161762" y="990601"/>
            <a:ext cx="2148064" cy="1519936"/>
          </a:xfrm>
          <a:prstGeom prst="chevron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3FE002C-31C8-6144-A182-A20C1BAE5F28}"/>
              </a:ext>
            </a:extLst>
          </p:cNvPr>
          <p:cNvSpPr/>
          <p:nvPr/>
        </p:nvSpPr>
        <p:spPr>
          <a:xfrm>
            <a:off x="8426051" y="1137947"/>
            <a:ext cx="157096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Proof-of-Concept method development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4190BD3E-A212-2A4D-811D-D174DA9FB5C9}"/>
              </a:ext>
            </a:extLst>
          </p:cNvPr>
          <p:cNvSpPr/>
          <p:nvPr/>
        </p:nvSpPr>
        <p:spPr>
          <a:xfrm>
            <a:off x="10398618" y="1314061"/>
            <a:ext cx="1671280" cy="8540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Ongoing work and Future Directions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C4584BB-2E10-2B40-9D40-449BBE026767}"/>
              </a:ext>
            </a:extLst>
          </p:cNvPr>
          <p:cNvSpPr/>
          <p:nvPr/>
        </p:nvSpPr>
        <p:spPr>
          <a:xfrm>
            <a:off x="-30229" y="5129202"/>
            <a:ext cx="4652333" cy="1323439"/>
          </a:xfrm>
          <a:prstGeom prst="rect">
            <a:avLst/>
          </a:prstGeom>
        </p:spPr>
        <p:txBody>
          <a:bodyPr wrap="square" numCol="2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Literature evidence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Peak CNS Uptake (SUV, %ID/g)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Binding Potential 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Metabolic Stability </a:t>
            </a: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FAB18CEC-9D0A-1E4D-AC50-3F05B5CAF04F}"/>
              </a:ext>
            </a:extLst>
          </p:cNvPr>
          <p:cNvCxnSpPr>
            <a:cxnSpLocks/>
          </p:cNvCxnSpPr>
          <p:nvPr/>
        </p:nvCxnSpPr>
        <p:spPr>
          <a:xfrm>
            <a:off x="4249400" y="5129202"/>
            <a:ext cx="0" cy="1323439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9C420974-93BC-6544-840D-1467E35EC6A6}"/>
              </a:ext>
            </a:extLst>
          </p:cNvPr>
          <p:cNvSpPr txBox="1"/>
          <p:nvPr/>
        </p:nvSpPr>
        <p:spPr>
          <a:xfrm>
            <a:off x="9985488" y="903145"/>
            <a:ext cx="3834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4.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0240671E-3612-5E41-9A41-1D3E05BBAC48}"/>
              </a:ext>
            </a:extLst>
          </p:cNvPr>
          <p:cNvSpPr txBox="1"/>
          <p:nvPr/>
        </p:nvSpPr>
        <p:spPr>
          <a:xfrm>
            <a:off x="8302787" y="895866"/>
            <a:ext cx="3834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3.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A011CE84-646D-0B48-AF5D-E287093EBA5C}"/>
              </a:ext>
            </a:extLst>
          </p:cNvPr>
          <p:cNvSpPr txBox="1"/>
          <p:nvPr/>
        </p:nvSpPr>
        <p:spPr>
          <a:xfrm>
            <a:off x="4209651" y="922442"/>
            <a:ext cx="3834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2.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529828BD-A2B1-944D-A382-0CEC149DCFF3}"/>
              </a:ext>
            </a:extLst>
          </p:cNvPr>
          <p:cNvSpPr txBox="1"/>
          <p:nvPr/>
        </p:nvSpPr>
        <p:spPr>
          <a:xfrm>
            <a:off x="284270" y="901056"/>
            <a:ext cx="3834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1.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3F08AE23-4811-1242-93D9-58259BB8E9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28340" y="6096340"/>
            <a:ext cx="1160978" cy="732816"/>
          </a:xfrm>
          <a:prstGeom prst="rect">
            <a:avLst/>
          </a:prstGeom>
        </p:spPr>
      </p:pic>
      <p:pic>
        <p:nvPicPr>
          <p:cNvPr id="40" name="Picture 39" descr="A person with a beard&#10;&#10;Description automatically generated with low confidence">
            <a:extLst>
              <a:ext uri="{FF2B5EF4-FFF2-40B4-BE49-F238E27FC236}">
                <a16:creationId xmlns:a16="http://schemas.microsoft.com/office/drawing/2014/main" id="{4F9F57E7-B0E5-874C-810A-4C6F434159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35794" y="5129202"/>
            <a:ext cx="1384038" cy="1384038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7C169C55-856B-4C47-B64E-CEC00A71F23B}"/>
              </a:ext>
            </a:extLst>
          </p:cNvPr>
          <p:cNvSpPr txBox="1"/>
          <p:nvPr/>
        </p:nvSpPr>
        <p:spPr>
          <a:xfrm>
            <a:off x="9411452" y="6550223"/>
            <a:ext cx="11480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Isaac Jackson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7982D42-8B80-BE48-A730-87AABEBA4608}"/>
              </a:ext>
            </a:extLst>
          </p:cNvPr>
          <p:cNvSpPr/>
          <p:nvPr/>
        </p:nvSpPr>
        <p:spPr>
          <a:xfrm>
            <a:off x="1990119" y="6576164"/>
            <a:ext cx="702679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UnicodeMS" panose="020B0604020202020204" pitchFamily="34" charset="-128"/>
                <a:ea typeface="ArialUnicodeMS" panose="020B0604020202020204" pitchFamily="34" charset="-128"/>
                <a:cs typeface="+mn-cs"/>
              </a:rPr>
              <a:t>Jackson et al., NMB.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UnicodeMS" panose="020B0604020202020204" pitchFamily="34" charset="-128"/>
                <a:ea typeface="ArialUnicodeMS" panose="020B0604020202020204" pitchFamily="34" charset="-128"/>
                <a:cs typeface="+mn-cs"/>
              </a:rPr>
              <a:t>eSRS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UnicodeMS" panose="020B0604020202020204" pitchFamily="34" charset="-128"/>
                <a:ea typeface="ArialUnicodeMS" panose="020B0604020202020204" pitchFamily="34" charset="-128"/>
                <a:cs typeface="+mn-cs"/>
              </a:rPr>
              <a:t> Virtual Meeting,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UnicodeMS" panose="020B0604020202020204" pitchFamily="34" charset="-128"/>
                <a:ea typeface="ArialUnicodeMS" panose="020B0604020202020204" pitchFamily="34" charset="-128"/>
                <a:cs typeface="+mn-cs"/>
              </a:rPr>
              <a:t>Nucl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UnicodeMS" panose="020B0604020202020204" pitchFamily="34" charset="-128"/>
                <a:ea typeface="ArialUnicodeMS" panose="020B0604020202020204" pitchFamily="34" charset="-128"/>
                <a:cs typeface="+mn-cs"/>
              </a:rPr>
              <a:t>. Med. Biol., 96-97, S24-S25, 2021 </a:t>
            </a:r>
          </a:p>
        </p:txBody>
      </p:sp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FCA1E01A-5F70-8965-0C84-B5B670D2F4A7}"/>
              </a:ext>
            </a:extLst>
          </p:cNvPr>
          <p:cNvGraphicFramePr>
            <a:graphicFrameLocks/>
          </p:cNvGraphicFramePr>
          <p:nvPr/>
        </p:nvGraphicFramePr>
        <p:xfrm>
          <a:off x="4283370" y="2643220"/>
          <a:ext cx="3564711" cy="24001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pic>
        <p:nvPicPr>
          <p:cNvPr id="25" name="Picture 24">
            <a:extLst>
              <a:ext uri="{FF2B5EF4-FFF2-40B4-BE49-F238E27FC236}">
                <a16:creationId xmlns:a16="http://schemas.microsoft.com/office/drawing/2014/main" id="{FFCDBB11-DF34-3402-FE59-6530B1AAEB1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6915" y="2595246"/>
            <a:ext cx="3112748" cy="2636681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14F486FC-EAC8-E64A-959E-52F9098F718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67621" y="3236544"/>
            <a:ext cx="1481048" cy="1489186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8868CE5F-72C1-3E7C-9FCB-B125B17CB87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309826" y="3283777"/>
            <a:ext cx="1423957" cy="1431781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FC8E55C5-17F2-BBBA-2664-E045B2C19574}"/>
              </a:ext>
            </a:extLst>
          </p:cNvPr>
          <p:cNvSpPr txBox="1"/>
          <p:nvPr/>
        </p:nvSpPr>
        <p:spPr>
          <a:xfrm>
            <a:off x="8913778" y="4654415"/>
            <a:ext cx="27497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Successful                     Unsuccessful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826C0F3-81A9-31C8-55A8-31A2FD4A20CF}"/>
              </a:ext>
            </a:extLst>
          </p:cNvPr>
          <p:cNvSpPr txBox="1"/>
          <p:nvPr/>
        </p:nvSpPr>
        <p:spPr>
          <a:xfrm>
            <a:off x="7640196" y="2565490"/>
            <a:ext cx="454912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Average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ClogP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of a Successful Tracer: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2.7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Preferred Range: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1.25-4.25</a:t>
            </a:r>
          </a:p>
        </p:txBody>
      </p:sp>
    </p:spTree>
    <p:extLst>
      <p:ext uri="{BB962C8B-B14F-4D97-AF65-F5344CB8AC3E}">
        <p14:creationId xmlns:p14="http://schemas.microsoft.com/office/powerpoint/2010/main" val="38247409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7D63A072-9DBD-0DF6-A7A2-CE09813C41A8}"/>
                  </a:ext>
                </a:extLst>
              </p:cNvPr>
              <p:cNvSpPr txBox="1"/>
              <p:nvPr/>
            </p:nvSpPr>
            <p:spPr>
              <a:xfrm>
                <a:off x="6385907" y="5889061"/>
                <a:ext cx="4662007" cy="670696"/>
              </a:xfrm>
              <a:prstGeom prst="rect">
                <a:avLst/>
              </a:prstGeom>
              <a:noFill/>
              <a:ln w="57150">
                <a:solidFill>
                  <a:schemeClr val="bg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bHide m:val="on"/>
                          <m:supHide m:val="on"/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naryPr>
                        <m:sub/>
                        <m:sup/>
                        <m:e>
                          <m:d>
                            <m:dPr>
                              <m:ctrlP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𝑌</m:t>
                                  </m:r>
                                </m:e>
                                <m:sub>
                                  <m: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𝑃</m:t>
                                  </m:r>
                                  <m: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  <m:sSub>
                                <m:sSubPr>
                                  <m:ctrlP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𝑃</m:t>
                                  </m:r>
                                  <m: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+</m:t>
                          </m:r>
                          <m:d>
                            <m:dPr>
                              <m:ctrlP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kumimoji="0" lang="en-US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𝑌</m:t>
                                  </m:r>
                                </m:e>
                                <m:sub>
                                  <m: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𝑃</m:t>
                                  </m:r>
                                  <m: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  <m:sSub>
                                <m:sSubPr>
                                  <m:ctrlPr>
                                    <a:rPr kumimoji="0" lang="en-US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𝑃</m:t>
                                  </m:r>
                                  <m: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+…</m:t>
                          </m:r>
                          <m:d>
                            <m:dPr>
                              <m:ctrlP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kumimoji="0" lang="en-US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𝑌</m:t>
                                  </m:r>
                                </m:e>
                                <m:sub>
                                  <m: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𝑃</m:t>
                                  </m:r>
                                  <m: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7</m:t>
                                  </m:r>
                                </m:sub>
                              </m:sSub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  <m:sSub>
                                <m:sSubPr>
                                  <m:ctrlPr>
                                    <a:rPr kumimoji="0" lang="en-US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𝑃</m:t>
                                  </m:r>
                                  <m: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7</m:t>
                                  </m:r>
                                </m:sub>
                              </m:sSub>
                            </m:e>
                          </m:d>
                        </m:e>
                      </m:nary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7D63A072-9DBD-0DF6-A7A2-CE09813C41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85907" y="5889061"/>
                <a:ext cx="4662007" cy="670696"/>
              </a:xfrm>
              <a:prstGeom prst="rect">
                <a:avLst/>
              </a:prstGeom>
              <a:blipFill>
                <a:blip r:embed="rId3"/>
                <a:stretch>
                  <a:fillRect l="-13172" t="-131034" b="-181034"/>
                </a:stretch>
              </a:blipFill>
              <a:ln w="57150"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5" name="TextBox 64">
            <a:extLst>
              <a:ext uri="{FF2B5EF4-FFF2-40B4-BE49-F238E27FC236}">
                <a16:creationId xmlns:a16="http://schemas.microsoft.com/office/drawing/2014/main" id="{F6C73738-3B85-3540-9195-5B6523FE5326}"/>
              </a:ext>
            </a:extLst>
          </p:cNvPr>
          <p:cNvSpPr txBox="1"/>
          <p:nvPr/>
        </p:nvSpPr>
        <p:spPr>
          <a:xfrm>
            <a:off x="4397490" y="2935880"/>
            <a:ext cx="587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51%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314DA9A2-FA20-3F40-9289-C7756BDE7333}"/>
              </a:ext>
            </a:extLst>
          </p:cNvPr>
          <p:cNvSpPr txBox="1"/>
          <p:nvPr/>
        </p:nvSpPr>
        <p:spPr>
          <a:xfrm>
            <a:off x="11056340" y="2864673"/>
            <a:ext cx="587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40%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DE9E28FD-64F0-3741-B90F-E8879BEC070B}"/>
              </a:ext>
            </a:extLst>
          </p:cNvPr>
          <p:cNvSpPr txBox="1"/>
          <p:nvPr/>
        </p:nvSpPr>
        <p:spPr>
          <a:xfrm>
            <a:off x="7772730" y="2882325"/>
            <a:ext cx="587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60%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93DDA01-0E36-CED6-3E21-8FF4602D31BD}"/>
              </a:ext>
            </a:extLst>
          </p:cNvPr>
          <p:cNvGrpSpPr/>
          <p:nvPr/>
        </p:nvGrpSpPr>
        <p:grpSpPr>
          <a:xfrm>
            <a:off x="-91635" y="1697353"/>
            <a:ext cx="5167775" cy="4671154"/>
            <a:chOff x="12879240" y="23164800"/>
            <a:chExt cx="6861135" cy="3808013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858A8515-A028-B2DD-842E-8D5F7F5B5714}"/>
                </a:ext>
              </a:extLst>
            </p:cNvPr>
            <p:cNvGrpSpPr/>
            <p:nvPr/>
          </p:nvGrpSpPr>
          <p:grpSpPr>
            <a:xfrm>
              <a:off x="13560241" y="23164800"/>
              <a:ext cx="6180134" cy="3808013"/>
              <a:chOff x="1548091" y="1966736"/>
              <a:chExt cx="4547909" cy="2755142"/>
            </a:xfrm>
          </p:grpSpPr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CD88AF9D-A661-B7C7-F6B1-711F9FFCE0CE}"/>
                  </a:ext>
                </a:extLst>
              </p:cNvPr>
              <p:cNvSpPr txBox="1"/>
              <p:nvPr/>
            </p:nvSpPr>
            <p:spPr>
              <a:xfrm>
                <a:off x="4159805" y="2359966"/>
                <a:ext cx="593601" cy="27734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52EE53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rPr>
                  <a:t>3.00</a:t>
                </a:r>
                <a:endPara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52EE53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C2268652-5ED8-7C2D-695C-18D89F0B3614}"/>
                  </a:ext>
                </a:extLst>
              </p:cNvPr>
              <p:cNvSpPr txBox="1"/>
              <p:nvPr/>
            </p:nvSpPr>
            <p:spPr>
              <a:xfrm>
                <a:off x="2798600" y="2359966"/>
                <a:ext cx="593601" cy="27734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52EE53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rPr>
                  <a:t>2.40</a:t>
                </a:r>
                <a:endPara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52EE53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cxnSp>
            <p:nvCxnSpPr>
              <p:cNvPr id="49" name="Straight Arrow Connector 48">
                <a:extLst>
                  <a:ext uri="{FF2B5EF4-FFF2-40B4-BE49-F238E27FC236}">
                    <a16:creationId xmlns:a16="http://schemas.microsoft.com/office/drawing/2014/main" id="{0DE4B294-0E7B-3171-AC12-D0C957E71C25}"/>
                  </a:ext>
                </a:extLst>
              </p:cNvPr>
              <p:cNvCxnSpPr>
                <a:cxnSpLocks noChangeAspect="1"/>
              </p:cNvCxnSpPr>
              <p:nvPr/>
            </p:nvCxnSpPr>
            <p:spPr>
              <a:xfrm flipV="1">
                <a:off x="1548091" y="1966736"/>
                <a:ext cx="0" cy="2303813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Arrow Connector 49">
                <a:extLst>
                  <a:ext uri="{FF2B5EF4-FFF2-40B4-BE49-F238E27FC236}">
                    <a16:creationId xmlns:a16="http://schemas.microsoft.com/office/drawing/2014/main" id="{A252E723-B91D-DC52-2BB0-E37074FDEF6B}"/>
                  </a:ext>
                </a:extLst>
              </p:cNvPr>
              <p:cNvCxnSpPr>
                <a:cxnSpLocks noChangeAspect="1"/>
              </p:cNvCxnSpPr>
              <p:nvPr/>
            </p:nvCxnSpPr>
            <p:spPr>
              <a:xfrm>
                <a:off x="1548091" y="4270547"/>
                <a:ext cx="4547909" cy="0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81EEB125-83AB-B18B-0C8D-7EA907EF80ED}"/>
                  </a:ext>
                </a:extLst>
              </p:cNvPr>
              <p:cNvCxnSpPr>
                <a:cxnSpLocks noChangeAspect="1"/>
              </p:cNvCxnSpPr>
              <p:nvPr/>
            </p:nvCxnSpPr>
            <p:spPr>
              <a:xfrm>
                <a:off x="1814316" y="4066183"/>
                <a:ext cx="859326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E68B7317-01BD-0925-FE3C-1EFDDEE23AB4}"/>
                  </a:ext>
                </a:extLst>
              </p:cNvPr>
              <p:cNvCxnSpPr>
                <a:cxnSpLocks noChangeAspect="1"/>
              </p:cNvCxnSpPr>
              <p:nvPr/>
            </p:nvCxnSpPr>
            <p:spPr>
              <a:xfrm flipV="1">
                <a:off x="2661822" y="2835387"/>
                <a:ext cx="433581" cy="1237546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id="{4A9CCBAB-468F-4982-F8F2-2F462FF4065C}"/>
                  </a:ext>
                </a:extLst>
              </p:cNvPr>
              <p:cNvCxnSpPr>
                <a:cxnSpLocks noChangeAspect="1"/>
              </p:cNvCxnSpPr>
              <p:nvPr/>
            </p:nvCxnSpPr>
            <p:spPr>
              <a:xfrm>
                <a:off x="4883122" y="4066183"/>
                <a:ext cx="859326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FE01ACB5-999B-CBC9-BAC4-BFDF90B82BB3}"/>
                  </a:ext>
                </a:extLst>
              </p:cNvPr>
              <p:cNvCxnSpPr>
                <a:cxnSpLocks noChangeAspect="1"/>
              </p:cNvCxnSpPr>
              <p:nvPr/>
            </p:nvCxnSpPr>
            <p:spPr>
              <a:xfrm flipH="1" flipV="1">
                <a:off x="4456606" y="2835387"/>
                <a:ext cx="433581" cy="1237546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EFCB05BD-EB63-FCCB-9733-6770C559FC51}"/>
                  </a:ext>
                </a:extLst>
              </p:cNvPr>
              <p:cNvCxnSpPr>
                <a:cxnSpLocks noChangeAspect="1"/>
              </p:cNvCxnSpPr>
              <p:nvPr/>
            </p:nvCxnSpPr>
            <p:spPr>
              <a:xfrm>
                <a:off x="3095403" y="2835387"/>
                <a:ext cx="1361203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6" name="Oval 55">
                <a:extLst>
                  <a:ext uri="{FF2B5EF4-FFF2-40B4-BE49-F238E27FC236}">
                    <a16:creationId xmlns:a16="http://schemas.microsoft.com/office/drawing/2014/main" id="{12C2FF50-BC87-2B27-787B-3615BFF6D6A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602582" y="3997690"/>
                <a:ext cx="106496" cy="115425"/>
              </a:xfrm>
              <a:prstGeom prst="ellipse">
                <a:avLst/>
              </a:prstGeom>
              <a:solidFill>
                <a:srgbClr val="002060">
                  <a:alpha val="70000"/>
                </a:srgbClr>
              </a:solidFill>
              <a:ln w="12700">
                <a:solidFill>
                  <a:srgbClr val="002060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" name="Oval 56">
                <a:extLst>
                  <a:ext uri="{FF2B5EF4-FFF2-40B4-BE49-F238E27FC236}">
                    <a16:creationId xmlns:a16="http://schemas.microsoft.com/office/drawing/2014/main" id="{66C62BB4-8B05-EAA7-531A-629E8BD9702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838074" y="4002512"/>
                <a:ext cx="106067" cy="114960"/>
              </a:xfrm>
              <a:prstGeom prst="ellipse">
                <a:avLst/>
              </a:prstGeom>
              <a:solidFill>
                <a:srgbClr val="002060">
                  <a:alpha val="70000"/>
                </a:srgbClr>
              </a:solidFill>
              <a:ln w="12700">
                <a:solidFill>
                  <a:srgbClr val="002060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" name="Oval 57">
                <a:extLst>
                  <a:ext uri="{FF2B5EF4-FFF2-40B4-BE49-F238E27FC236}">
                    <a16:creationId xmlns:a16="http://schemas.microsoft.com/office/drawing/2014/main" id="{ED8D6628-0595-6E85-D130-143D7C6FD09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048147" y="2780709"/>
                <a:ext cx="106496" cy="115425"/>
              </a:xfrm>
              <a:prstGeom prst="ellipse">
                <a:avLst/>
              </a:prstGeom>
              <a:solidFill>
                <a:srgbClr val="55FC57">
                  <a:alpha val="70000"/>
                </a:srgbClr>
              </a:solidFill>
              <a:ln w="12700">
                <a:solidFill>
                  <a:srgbClr val="4AD247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" name="Oval 58">
                <a:extLst>
                  <a:ext uri="{FF2B5EF4-FFF2-40B4-BE49-F238E27FC236}">
                    <a16:creationId xmlns:a16="http://schemas.microsoft.com/office/drawing/2014/main" id="{EC8A4AAF-380B-5F93-933F-DAB1C41610D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397366" y="2777673"/>
                <a:ext cx="106496" cy="115425"/>
              </a:xfrm>
              <a:prstGeom prst="ellipse">
                <a:avLst/>
              </a:prstGeom>
              <a:solidFill>
                <a:srgbClr val="55FC57">
                  <a:alpha val="70000"/>
                </a:srgbClr>
              </a:solidFill>
              <a:ln w="12700">
                <a:solidFill>
                  <a:srgbClr val="4AD247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E425F31E-1C9F-CA3A-F1CD-17A082CDB57B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3267501" y="4343684"/>
                <a:ext cx="1129865" cy="3781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rPr>
                  <a:t>ClogP</a:t>
                </a:r>
                <a:endPara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22B7C6B7-29D6-71B4-C5F8-6133F433A858}"/>
                  </a:ext>
                </a:extLst>
              </p:cNvPr>
              <p:cNvSpPr txBox="1"/>
              <p:nvPr/>
            </p:nvSpPr>
            <p:spPr>
              <a:xfrm>
                <a:off x="2062481" y="3634816"/>
                <a:ext cx="593601" cy="27734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rPr>
                  <a:t>1.25</a:t>
                </a:r>
                <a:endPara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AB7FBD08-E1C6-E4F7-B7B5-93A87E4AFC5C}"/>
                  </a:ext>
                </a:extLst>
              </p:cNvPr>
              <p:cNvSpPr txBox="1"/>
              <p:nvPr/>
            </p:nvSpPr>
            <p:spPr>
              <a:xfrm>
                <a:off x="4883121" y="3634816"/>
                <a:ext cx="593601" cy="27734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rPr>
                  <a:t>4.25</a:t>
                </a:r>
                <a:endPara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DB42BE1A-1DA2-08ED-B0A0-5BF0B9F86B95}"/>
                </a:ext>
              </a:extLst>
            </p:cNvPr>
            <p:cNvSpPr/>
            <p:nvPr/>
          </p:nvSpPr>
          <p:spPr>
            <a:xfrm rot="16200000">
              <a:off x="12685570" y="24916483"/>
              <a:ext cx="1000282" cy="61294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Score</a:t>
              </a:r>
            </a:p>
          </p:txBody>
        </p: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9F61F5FE-B1DF-55D0-9ACF-4A9545963C5D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3437279" y="26066294"/>
              <a:ext cx="507871" cy="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CB4EC73C-082E-F583-AF7B-049C4F4BE209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13569764" y="24395588"/>
              <a:ext cx="2047877" cy="4632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C7C7586B-CF0C-C8F5-6928-B3C755CA6103}"/>
                </a:ext>
              </a:extLst>
            </p:cNvPr>
            <p:cNvSpPr/>
            <p:nvPr/>
          </p:nvSpPr>
          <p:spPr>
            <a:xfrm>
              <a:off x="13221589" y="24168070"/>
              <a:ext cx="400542" cy="41817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B5AB075E-B849-94D0-1A0A-0B41EA1A7792}"/>
                </a:ext>
              </a:extLst>
            </p:cNvPr>
            <p:cNvSpPr/>
            <p:nvPr/>
          </p:nvSpPr>
          <p:spPr>
            <a:xfrm>
              <a:off x="13131054" y="25827755"/>
              <a:ext cx="400542" cy="41817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0</a:t>
              </a:r>
            </a:p>
          </p:txBody>
        </p:sp>
      </p:grpSp>
      <p:graphicFrame>
        <p:nvGraphicFramePr>
          <p:cNvPr id="72" name="Table 84">
            <a:extLst>
              <a:ext uri="{FF2B5EF4-FFF2-40B4-BE49-F238E27FC236}">
                <a16:creationId xmlns:a16="http://schemas.microsoft.com/office/drawing/2014/main" id="{F4DA5954-7DB2-5B29-DFFB-D6BB4BF61CF9}"/>
              </a:ext>
            </a:extLst>
          </p:cNvPr>
          <p:cNvGraphicFramePr>
            <a:graphicFrameLocks noGrp="1"/>
          </p:cNvGraphicFramePr>
          <p:nvPr/>
        </p:nvGraphicFramePr>
        <p:xfrm>
          <a:off x="5534568" y="1755590"/>
          <a:ext cx="6354894" cy="410755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26923">
                  <a:extLst>
                    <a:ext uri="{9D8B030D-6E8A-4147-A177-3AD203B41FA5}">
                      <a16:colId xmlns:a16="http://schemas.microsoft.com/office/drawing/2014/main" val="1246610898"/>
                    </a:ext>
                  </a:extLst>
                </a:gridCol>
                <a:gridCol w="756827">
                  <a:extLst>
                    <a:ext uri="{9D8B030D-6E8A-4147-A177-3AD203B41FA5}">
                      <a16:colId xmlns:a16="http://schemas.microsoft.com/office/drawing/2014/main" val="4119590036"/>
                    </a:ext>
                  </a:extLst>
                </a:gridCol>
                <a:gridCol w="1844457">
                  <a:extLst>
                    <a:ext uri="{9D8B030D-6E8A-4147-A177-3AD203B41FA5}">
                      <a16:colId xmlns:a16="http://schemas.microsoft.com/office/drawing/2014/main" val="461832415"/>
                    </a:ext>
                  </a:extLst>
                </a:gridCol>
                <a:gridCol w="1630164">
                  <a:extLst>
                    <a:ext uri="{9D8B030D-6E8A-4147-A177-3AD203B41FA5}">
                      <a16:colId xmlns:a16="http://schemas.microsoft.com/office/drawing/2014/main" val="2353812140"/>
                    </a:ext>
                  </a:extLst>
                </a:gridCol>
                <a:gridCol w="1296523">
                  <a:extLst>
                    <a:ext uri="{9D8B030D-6E8A-4147-A177-3AD203B41FA5}">
                      <a16:colId xmlns:a16="http://schemas.microsoft.com/office/drawing/2014/main" val="1603814394"/>
                    </a:ext>
                  </a:extLst>
                </a:gridCol>
              </a:tblGrid>
              <a:tr h="542236"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Property</a:t>
                      </a:r>
                    </a:p>
                    <a:p>
                      <a:pPr algn="ctr"/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(Px)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Weight</a:t>
                      </a:r>
                    </a:p>
                    <a:p>
                      <a:pPr algn="ctr"/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(w)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More Desirable </a:t>
                      </a:r>
                    </a:p>
                    <a:p>
                      <a:pPr algn="ctr"/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Y=1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E9A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Less Desirable </a:t>
                      </a:r>
                    </a:p>
                    <a:p>
                      <a:pPr algn="ctr"/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0≤Y</a:t>
                      </a:r>
                      <a:r>
                        <a:rPr lang="en-US" sz="1400" b="0" u="none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≤</a:t>
                      </a:r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Undesirable </a:t>
                      </a:r>
                    </a:p>
                    <a:p>
                      <a:pPr algn="ctr"/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Y=0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50196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2881557"/>
                  </a:ext>
                </a:extLst>
              </a:tr>
              <a:tr h="501034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n-lt"/>
                          <a:cs typeface="Arial" panose="020B0604020202020204" pitchFamily="34" charset="0"/>
                        </a:rPr>
                        <a:t>ClogP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n-lt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+mn-lt"/>
                          <a:cs typeface="Arial" panose="020B0604020202020204" pitchFamily="34" charset="0"/>
                        </a:rPr>
                        <a:t>2.4≤Px≤3.0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+mn-lt"/>
                          <a:cs typeface="Arial" panose="020B0604020202020204" pitchFamily="34" charset="0"/>
                        </a:rPr>
                        <a:t>1.25≤Px≤2.4</a:t>
                      </a:r>
                    </a:p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+mn-lt"/>
                          <a:cs typeface="Arial" panose="020B0604020202020204" pitchFamily="34" charset="0"/>
                        </a:rPr>
                        <a:t>3.0≤ Px≤ 4.25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n-lt"/>
                          <a:cs typeface="Arial" panose="020B0604020202020204" pitchFamily="34" charset="0"/>
                        </a:rPr>
                        <a:t>Px≤1.25</a:t>
                      </a:r>
                    </a:p>
                    <a:p>
                      <a:pPr algn="ctr"/>
                      <a:r>
                        <a:rPr lang="en-US" sz="1400" dirty="0">
                          <a:latin typeface="+mn-lt"/>
                          <a:cs typeface="Arial" panose="020B0604020202020204" pitchFamily="34" charset="0"/>
                        </a:rPr>
                        <a:t>4.25≤Px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0249524"/>
                  </a:ext>
                </a:extLst>
              </a:tr>
              <a:tr h="501034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n-lt"/>
                          <a:cs typeface="Arial" panose="020B0604020202020204" pitchFamily="34" charset="0"/>
                        </a:rPr>
                        <a:t>ClogD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n-lt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n-lt"/>
                          <a:cs typeface="Arial" panose="020B0604020202020204" pitchFamily="34" charset="0"/>
                        </a:rPr>
                        <a:t>1.92≤Px≤2.56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1.75≤Px≤1.92</a:t>
                      </a:r>
                    </a:p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2.56≤ Px≤ 4.25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n-lt"/>
                          <a:cs typeface="Arial" panose="020B0604020202020204" pitchFamily="34" charset="0"/>
                        </a:rPr>
                        <a:t>Px≤1.75</a:t>
                      </a:r>
                    </a:p>
                    <a:p>
                      <a:pPr algn="ctr"/>
                      <a:r>
                        <a:rPr lang="en-US" sz="1400" dirty="0">
                          <a:latin typeface="+mn-lt"/>
                          <a:cs typeface="Arial" panose="020B0604020202020204" pitchFamily="34" charset="0"/>
                        </a:rPr>
                        <a:t>4.25≤Px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93666316"/>
                  </a:ext>
                </a:extLst>
              </a:tr>
              <a:tr h="501034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n-lt"/>
                          <a:cs typeface="Arial" panose="020B0604020202020204" pitchFamily="34" charset="0"/>
                        </a:rPr>
                        <a:t>tPSA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n-lt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42.78≤ Px≤51.22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22.6≤ Px≤ 42.7851.22≤ Px≤ 62.5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n-lt"/>
                          <a:cs typeface="Arial" panose="020B0604020202020204" pitchFamily="34" charset="0"/>
                        </a:rPr>
                        <a:t>Px≤22.6</a:t>
                      </a:r>
                    </a:p>
                    <a:p>
                      <a:pPr algn="ctr"/>
                      <a:r>
                        <a:rPr lang="en-US" sz="1400" dirty="0">
                          <a:latin typeface="+mn-lt"/>
                          <a:cs typeface="Arial" panose="020B0604020202020204" pitchFamily="34" charset="0"/>
                        </a:rPr>
                        <a:t>62.5≤Px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79764932"/>
                  </a:ext>
                </a:extLst>
              </a:tr>
              <a:tr h="29472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n-lt"/>
                          <a:cs typeface="Arial" panose="020B0604020202020204" pitchFamily="34" charset="0"/>
                        </a:rPr>
                        <a:t>MW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n-lt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n-lt"/>
                          <a:cs typeface="Arial" panose="020B0604020202020204" pitchFamily="34" charset="0"/>
                        </a:rPr>
                        <a:t>Px ≤ 475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n-lt"/>
                          <a:cs typeface="Arial" panose="020B0604020202020204" pitchFamily="34" charset="0"/>
                        </a:rPr>
                        <a:t>N/A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n-lt"/>
                          <a:cs typeface="Arial" panose="020B0604020202020204" pitchFamily="34" charset="0"/>
                        </a:rPr>
                        <a:t>475&lt;Px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39218521"/>
                  </a:ext>
                </a:extLst>
              </a:tr>
              <a:tr h="501034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n-lt"/>
                          <a:cs typeface="Arial" panose="020B0604020202020204" pitchFamily="34" charset="0"/>
                        </a:rPr>
                        <a:t>pKa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n-lt"/>
                          <a:cs typeface="Arial" panose="020B0604020202020204" pitchFamily="34" charset="0"/>
                        </a:rPr>
                        <a:t>0.33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7.63≤ Px≤9.95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5≤ Px≤ 7.63</a:t>
                      </a:r>
                    </a:p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9.95≤ Px≤ 11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n-lt"/>
                          <a:cs typeface="Arial" panose="020B0604020202020204" pitchFamily="34" charset="0"/>
                        </a:rPr>
                        <a:t>Px≤5</a:t>
                      </a:r>
                    </a:p>
                    <a:p>
                      <a:pPr algn="ctr"/>
                      <a:r>
                        <a:rPr lang="en-US" sz="1400" dirty="0">
                          <a:latin typeface="+mn-lt"/>
                          <a:cs typeface="Arial" panose="020B0604020202020204" pitchFamily="34" charset="0"/>
                        </a:rPr>
                        <a:t>62.5≤11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3564267"/>
                  </a:ext>
                </a:extLst>
              </a:tr>
              <a:tr h="36632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n-lt"/>
                          <a:cs typeface="Arial" panose="020B0604020202020204" pitchFamily="34" charset="0"/>
                        </a:rPr>
                        <a:t>wHBD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n-lt"/>
                          <a:cs typeface="Arial" panose="020B0604020202020204" pitchFamily="34" charset="0"/>
                        </a:rPr>
                        <a:t>0.33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n-lt"/>
                          <a:cs typeface="Arial" panose="020B0604020202020204" pitchFamily="34" charset="0"/>
                        </a:rPr>
                        <a:t>Px ≤ 2.2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n-lt"/>
                          <a:cs typeface="Arial" panose="020B0604020202020204" pitchFamily="34" charset="0"/>
                        </a:rPr>
                        <a:t>N/A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+mn-lt"/>
                          <a:cs typeface="Arial" panose="020B0604020202020204" pitchFamily="34" charset="0"/>
                        </a:rPr>
                        <a:t>2.2&lt;Px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5798038"/>
                  </a:ext>
                </a:extLst>
              </a:tr>
              <a:tr h="63227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n-lt"/>
                          <a:cs typeface="Arial" panose="020B0604020202020204" pitchFamily="34" charset="0"/>
                        </a:rPr>
                        <a:t>Charge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n-lt"/>
                          <a:cs typeface="Arial" panose="020B0604020202020204" pitchFamily="34" charset="0"/>
                        </a:rPr>
                        <a:t>0.33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n-lt"/>
                          <a:cs typeface="Arial" panose="020B0604020202020204" pitchFamily="34" charset="0"/>
                        </a:rPr>
                        <a:t>Px = 0 </a:t>
                      </a:r>
                    </a:p>
                    <a:p>
                      <a:pPr algn="ctr"/>
                      <a:r>
                        <a:rPr lang="en-US" sz="1400" dirty="0">
                          <a:latin typeface="+mn-lt"/>
                          <a:cs typeface="Arial" panose="020B0604020202020204" pitchFamily="34" charset="0"/>
                        </a:rPr>
                        <a:t>0.75</a:t>
                      </a: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≤Px</a:t>
                      </a:r>
                      <a:endParaRPr lang="en-US" sz="14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n-lt"/>
                          <a:cs typeface="Arial" panose="020B0604020202020204" pitchFamily="34" charset="0"/>
                        </a:rPr>
                        <a:t>0 &lt; Px &lt; 0.75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n-lt"/>
                          <a:cs typeface="Arial" panose="020B0604020202020204" pitchFamily="34" charset="0"/>
                        </a:rPr>
                        <a:t>Px&lt;0</a:t>
                      </a:r>
                    </a:p>
                    <a:p>
                      <a:pPr algn="ctr"/>
                      <a:endParaRPr lang="en-US" sz="14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3199158"/>
                  </a:ext>
                </a:extLst>
              </a:tr>
            </a:tbl>
          </a:graphicData>
        </a:graphic>
      </p:graphicFrame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E56D4CC-AFE8-79BF-0DE2-DE5D1882650D}"/>
              </a:ext>
            </a:extLst>
          </p:cNvPr>
          <p:cNvCxnSpPr>
            <a:cxnSpLocks/>
          </p:cNvCxnSpPr>
          <p:nvPr/>
        </p:nvCxnSpPr>
        <p:spPr>
          <a:xfrm>
            <a:off x="516850" y="745473"/>
            <a:ext cx="11654867" cy="0"/>
          </a:xfrm>
          <a:prstGeom prst="line">
            <a:avLst/>
          </a:prstGeom>
          <a:ln w="38100">
            <a:solidFill>
              <a:srgbClr val="9411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8">
            <a:extLst>
              <a:ext uri="{FF2B5EF4-FFF2-40B4-BE49-F238E27FC236}">
                <a16:creationId xmlns:a16="http://schemas.microsoft.com/office/drawing/2014/main" id="{6324B400-FDFB-DF9A-9788-F27639AE08B6}"/>
              </a:ext>
            </a:extLst>
          </p:cNvPr>
          <p:cNvGrpSpPr/>
          <p:nvPr/>
        </p:nvGrpSpPr>
        <p:grpSpPr>
          <a:xfrm>
            <a:off x="-30229" y="5925212"/>
            <a:ext cx="12202201" cy="1022491"/>
            <a:chOff x="-30229" y="5925212"/>
            <a:chExt cx="12202201" cy="1022491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9DAEB2DB-B024-6D1B-8DD9-D4749A81FD5D}"/>
                </a:ext>
              </a:extLst>
            </p:cNvPr>
            <p:cNvGrpSpPr/>
            <p:nvPr/>
          </p:nvGrpSpPr>
          <p:grpSpPr>
            <a:xfrm>
              <a:off x="-30229" y="5925212"/>
              <a:ext cx="10935317" cy="1022491"/>
              <a:chOff x="-30229" y="5925212"/>
              <a:chExt cx="10935317" cy="1022491"/>
            </a:xfrm>
          </p:grpSpPr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7B5D2977-09BF-3631-26FF-2D4D2192197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7786" y="6544024"/>
                <a:ext cx="10767302" cy="31466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9B48A061-6C5B-D66C-528C-307F2631B1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197" y="5925212"/>
                <a:ext cx="2222500" cy="958453"/>
              </a:xfrm>
              <a:prstGeom prst="rect">
                <a:avLst/>
              </a:prstGeom>
            </p:spPr>
          </p:pic>
          <p:sp>
            <p:nvSpPr>
              <p:cNvPr id="14" name="Slide Number Placeholder 1">
                <a:extLst>
                  <a:ext uri="{FF2B5EF4-FFF2-40B4-BE49-F238E27FC236}">
                    <a16:creationId xmlns:a16="http://schemas.microsoft.com/office/drawing/2014/main" id="{798BFA59-724B-FE21-1B26-35363E7A9E1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-30229" y="6582578"/>
                <a:ext cx="404983" cy="365125"/>
              </a:xfrm>
              <a:prstGeom prst="rect">
                <a:avLst/>
              </a:prstGeom>
            </p:spPr>
            <p:txBody>
              <a:bodyPr vert="horz" lIns="91440" tIns="45720" rIns="91440" bIns="45720" rtlCol="0" anchor="ctr"/>
              <a:lstStyle>
                <a:defPPr>
                  <a:defRPr lang="en-US"/>
                </a:defPPr>
                <a:lvl1pPr marL="0" algn="r" defTabSz="914400" rtl="0" eaLnBrk="1" latinLnBrk="0" hangingPunct="1">
                  <a:defRPr sz="12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fld id="{EF600426-26AB-8A4A-9122-3D6E84D79F7F}" type="slidenum">
                  <a:rPr kumimoji="0" lang="en-US" sz="1400" b="0" i="0" u="none" strike="noStrike" kern="120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pPr marL="0" marR="0" lvl="0" indent="0" algn="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t>16</a:t>
                </a:fld>
                <a:endPara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CEA7819-04EA-45F5-825D-12A7AB2E2D6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05088" y="6136413"/>
              <a:ext cx="1266884" cy="732837"/>
            </a:xfrm>
            <a:prstGeom prst="rect">
              <a:avLst/>
            </a:prstGeom>
          </p:spPr>
        </p:pic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5879AC93-4662-0DD6-AA3D-91B31E35E2AC}"/>
              </a:ext>
            </a:extLst>
          </p:cNvPr>
          <p:cNvGrpSpPr/>
          <p:nvPr/>
        </p:nvGrpSpPr>
        <p:grpSpPr>
          <a:xfrm>
            <a:off x="0" y="43366"/>
            <a:ext cx="1553860" cy="1449512"/>
            <a:chOff x="0" y="43366"/>
            <a:chExt cx="1553860" cy="1449512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3884C6DD-317B-225A-1093-CA5CEFD592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36908" r="45439" b="64336"/>
            <a:stretch/>
          </p:blipFill>
          <p:spPr>
            <a:xfrm>
              <a:off x="0" y="43366"/>
              <a:ext cx="1496291" cy="1322466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A8C65395-0333-81C1-16F2-DE0BEFF69348}"/>
                </a:ext>
              </a:extLst>
            </p:cNvPr>
            <p:cNvSpPr txBox="1"/>
            <p:nvPr/>
          </p:nvSpPr>
          <p:spPr>
            <a:xfrm>
              <a:off x="200771" y="504544"/>
              <a:ext cx="115326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rPr>
                <a:t>Validate</a:t>
              </a: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B73613BC-6E61-0BF6-A6FB-338B71CA52CB}"/>
                </a:ext>
              </a:extLst>
            </p:cNvPr>
            <p:cNvSpPr/>
            <p:nvPr/>
          </p:nvSpPr>
          <p:spPr>
            <a:xfrm>
              <a:off x="3109" y="1190847"/>
              <a:ext cx="162065" cy="24809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3087D4CA-26C0-9A60-F6E9-082A10DDBBDE}"/>
                </a:ext>
              </a:extLst>
            </p:cNvPr>
            <p:cNvSpPr/>
            <p:nvPr/>
          </p:nvSpPr>
          <p:spPr>
            <a:xfrm>
              <a:off x="1391795" y="1244785"/>
              <a:ext cx="162065" cy="24809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5002C2CE-3CCF-DB5B-0F35-23A1EB0E9616}"/>
              </a:ext>
            </a:extLst>
          </p:cNvPr>
          <p:cNvSpPr txBox="1"/>
          <p:nvPr/>
        </p:nvSpPr>
        <p:spPr>
          <a:xfrm>
            <a:off x="891155" y="1281559"/>
            <a:ext cx="109062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Bump Functions and Formulae for Conversion of Parameter Values to a Weighted Score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9DA379F-378C-7D94-59F3-1FBBED92702F}"/>
              </a:ext>
            </a:extLst>
          </p:cNvPr>
          <p:cNvSpPr txBox="1">
            <a:spLocks/>
          </p:cNvSpPr>
          <p:nvPr/>
        </p:nvSpPr>
        <p:spPr>
          <a:xfrm>
            <a:off x="1121447" y="-176517"/>
            <a:ext cx="11298063" cy="107209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+mj-ea"/>
                <a:cs typeface="Calibri" panose="020F0502020204030204" pitchFamily="34" charset="0"/>
              </a:rPr>
              <a:t>Physicochem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+mj-ea"/>
                <a:cs typeface="Calibri" panose="020F0502020204030204" pitchFamily="34" charset="0"/>
              </a:rPr>
              <a:t> Properties Distinguish Successful vs Nonpermeable Tracers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j-ea"/>
              <a:cs typeface="+mj-cs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9C5BECB8-A9B6-B055-F82B-7516A4BB2419}"/>
              </a:ext>
            </a:extLst>
          </p:cNvPr>
          <p:cNvSpPr txBox="1"/>
          <p:nvPr/>
        </p:nvSpPr>
        <p:spPr>
          <a:xfrm>
            <a:off x="6864091" y="6606705"/>
            <a:ext cx="389817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Jackson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 et. al, </a:t>
            </a: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Manuscript in Preparation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, </a:t>
            </a: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2024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BF9D474-24D1-B15C-551A-571FF515617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05087" y="6042880"/>
            <a:ext cx="1276715" cy="80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074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id="{C271B17F-D94F-7C3F-01BF-C1FFBBC33E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0256" y="3479413"/>
            <a:ext cx="2267963" cy="123508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1DD2DB2-E60D-2F99-FDE9-D54B1038E4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5717" y="5184361"/>
            <a:ext cx="2069915" cy="403409"/>
          </a:xfrm>
        </p:spPr>
        <p:txBody>
          <a:bodyPr>
            <a:noAutofit/>
          </a:bodyPr>
          <a:lstStyle/>
          <a:p>
            <a:pPr algn="ctr"/>
            <a:r>
              <a:rPr lang="en-US" sz="2000" dirty="0">
                <a:latin typeface="Helvetica" pitchFamily="2" charset="0"/>
              </a:rPr>
              <a:t>Second Generation Radiotracer</a:t>
            </a:r>
            <a:br>
              <a:rPr lang="en-US" sz="2000" dirty="0">
                <a:latin typeface="Helvetica" pitchFamily="2" charset="0"/>
              </a:rPr>
            </a:br>
            <a:r>
              <a:rPr lang="en-US" sz="2000" dirty="0">
                <a:latin typeface="Helvetica" pitchFamily="2" charset="0"/>
              </a:rPr>
              <a:t>[</a:t>
            </a:r>
            <a:r>
              <a:rPr lang="en-US" sz="2000" baseline="30000" dirty="0">
                <a:latin typeface="Helvetica" pitchFamily="2" charset="0"/>
              </a:rPr>
              <a:t>11</a:t>
            </a:r>
            <a:r>
              <a:rPr lang="en-US" sz="2000" dirty="0">
                <a:latin typeface="Helvetica" pitchFamily="2" charset="0"/>
              </a:rPr>
              <a:t>C]GLPG38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4FE4853-549B-F47C-E426-A9F38CDF9419}"/>
              </a:ext>
            </a:extLst>
          </p:cNvPr>
          <p:cNvCxnSpPr>
            <a:cxnSpLocks/>
          </p:cNvCxnSpPr>
          <p:nvPr/>
        </p:nvCxnSpPr>
        <p:spPr>
          <a:xfrm>
            <a:off x="0" y="3535829"/>
            <a:ext cx="12206582" cy="0"/>
          </a:xfrm>
          <a:prstGeom prst="line">
            <a:avLst/>
          </a:prstGeom>
          <a:ln w="28575">
            <a:solidFill>
              <a:schemeClr val="accent3"/>
            </a:solidFill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3A3A2CFA-8C98-49E9-6B04-74AB800E0146}"/>
              </a:ext>
            </a:extLst>
          </p:cNvPr>
          <p:cNvSpPr/>
          <p:nvPr/>
        </p:nvSpPr>
        <p:spPr>
          <a:xfrm>
            <a:off x="105031" y="64597"/>
            <a:ext cx="3771289" cy="295674"/>
          </a:xfrm>
          <a:prstGeom prst="round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Radiotracer</a:t>
            </a:r>
          </a:p>
        </p:txBody>
      </p:sp>
      <p:sp>
        <p:nvSpPr>
          <p:cNvPr id="45" name="Rounded Rectangle 44">
            <a:extLst>
              <a:ext uri="{FF2B5EF4-FFF2-40B4-BE49-F238E27FC236}">
                <a16:creationId xmlns:a16="http://schemas.microsoft.com/office/drawing/2014/main" id="{DB060CC3-BC9F-BFD0-7A52-DDA9CDD8FCFE}"/>
              </a:ext>
            </a:extLst>
          </p:cNvPr>
          <p:cNvSpPr/>
          <p:nvPr/>
        </p:nvSpPr>
        <p:spPr>
          <a:xfrm>
            <a:off x="8329945" y="62630"/>
            <a:ext cx="3771288" cy="295674"/>
          </a:xfrm>
          <a:prstGeom prst="round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Rhesus Imaging Results</a:t>
            </a: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5EA771CD-4394-E1BB-7A26-8E5A26E6925D}"/>
              </a:ext>
            </a:extLst>
          </p:cNvPr>
          <p:cNvGrpSpPr/>
          <p:nvPr/>
        </p:nvGrpSpPr>
        <p:grpSpPr>
          <a:xfrm>
            <a:off x="6413230" y="4890475"/>
            <a:ext cx="1638105" cy="1792390"/>
            <a:chOff x="6301309" y="1743308"/>
            <a:chExt cx="1638105" cy="1792390"/>
          </a:xfrm>
        </p:grpSpPr>
        <p:sp>
          <p:nvSpPr>
            <p:cNvPr id="62" name="Rounded Rectangle 61">
              <a:extLst>
                <a:ext uri="{FF2B5EF4-FFF2-40B4-BE49-F238E27FC236}">
                  <a16:creationId xmlns:a16="http://schemas.microsoft.com/office/drawing/2014/main" id="{DB5B844F-EE83-B477-AC6E-FB5C2E4B732C}"/>
                </a:ext>
              </a:extLst>
            </p:cNvPr>
            <p:cNvSpPr/>
            <p:nvPr/>
          </p:nvSpPr>
          <p:spPr>
            <a:xfrm>
              <a:off x="6301309" y="1743308"/>
              <a:ext cx="1631631" cy="237128"/>
            </a:xfrm>
            <a:prstGeom prst="roundRect">
              <a:avLst/>
            </a:prstGeom>
            <a:solidFill>
              <a:srgbClr val="F2CB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rPr>
                <a:t>0.998</a:t>
              </a:r>
            </a:p>
          </p:txBody>
        </p:sp>
        <p:sp>
          <p:nvSpPr>
            <p:cNvPr id="63" name="Rounded Rectangle 62">
              <a:extLst>
                <a:ext uri="{FF2B5EF4-FFF2-40B4-BE49-F238E27FC236}">
                  <a16:creationId xmlns:a16="http://schemas.microsoft.com/office/drawing/2014/main" id="{36461BD5-991A-7EDF-17AF-4FF7AA935510}"/>
                </a:ext>
              </a:extLst>
            </p:cNvPr>
            <p:cNvSpPr/>
            <p:nvPr/>
          </p:nvSpPr>
          <p:spPr>
            <a:xfrm>
              <a:off x="6302308" y="2005220"/>
              <a:ext cx="1631631" cy="237128"/>
            </a:xfrm>
            <a:prstGeom prst="roundRect">
              <a:avLst/>
            </a:prstGeom>
            <a:solidFill>
              <a:srgbClr val="EC56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rPr>
                <a:t>0.000</a:t>
              </a:r>
            </a:p>
          </p:txBody>
        </p:sp>
        <p:sp>
          <p:nvSpPr>
            <p:cNvPr id="64" name="Rounded Rectangle 63">
              <a:extLst>
                <a:ext uri="{FF2B5EF4-FFF2-40B4-BE49-F238E27FC236}">
                  <a16:creationId xmlns:a16="http://schemas.microsoft.com/office/drawing/2014/main" id="{7FC9B478-2B67-4430-C74B-B86A1D8E9F04}"/>
                </a:ext>
              </a:extLst>
            </p:cNvPr>
            <p:cNvSpPr/>
            <p:nvPr/>
          </p:nvSpPr>
          <p:spPr>
            <a:xfrm>
              <a:off x="6307783" y="2263031"/>
              <a:ext cx="1631631" cy="237128"/>
            </a:xfrm>
            <a:prstGeom prst="roundRect">
              <a:avLst/>
            </a:prstGeom>
            <a:solidFill>
              <a:srgbClr val="F2CB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rPr>
                <a:t>0.467</a:t>
              </a:r>
            </a:p>
          </p:txBody>
        </p:sp>
        <p:sp>
          <p:nvSpPr>
            <p:cNvPr id="65" name="Rounded Rectangle 64">
              <a:extLst>
                <a:ext uri="{FF2B5EF4-FFF2-40B4-BE49-F238E27FC236}">
                  <a16:creationId xmlns:a16="http://schemas.microsoft.com/office/drawing/2014/main" id="{EFA5804A-24F8-A903-26B3-7B643AFCF09F}"/>
                </a:ext>
              </a:extLst>
            </p:cNvPr>
            <p:cNvSpPr/>
            <p:nvPr/>
          </p:nvSpPr>
          <p:spPr>
            <a:xfrm>
              <a:off x="6307783" y="2524899"/>
              <a:ext cx="1631631" cy="237128"/>
            </a:xfrm>
            <a:prstGeom prst="roundRect">
              <a:avLst/>
            </a:prstGeom>
            <a:solidFill>
              <a:srgbClr val="25B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rPr>
                <a:t>1.000</a:t>
              </a:r>
            </a:p>
          </p:txBody>
        </p:sp>
        <p:sp>
          <p:nvSpPr>
            <p:cNvPr id="66" name="Rounded Rectangle 65">
              <a:extLst>
                <a:ext uri="{FF2B5EF4-FFF2-40B4-BE49-F238E27FC236}">
                  <a16:creationId xmlns:a16="http://schemas.microsoft.com/office/drawing/2014/main" id="{6A7A2276-6F39-D893-D451-D66D8C363330}"/>
                </a:ext>
              </a:extLst>
            </p:cNvPr>
            <p:cNvSpPr/>
            <p:nvPr/>
          </p:nvSpPr>
          <p:spPr>
            <a:xfrm>
              <a:off x="6301309" y="2781767"/>
              <a:ext cx="1631631" cy="237128"/>
            </a:xfrm>
            <a:prstGeom prst="roundRect">
              <a:avLst/>
            </a:prstGeom>
            <a:solidFill>
              <a:srgbClr val="EC56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rPr>
                <a:t>0.000</a:t>
              </a:r>
            </a:p>
          </p:txBody>
        </p:sp>
        <p:sp>
          <p:nvSpPr>
            <p:cNvPr id="67" name="Rounded Rectangle 66">
              <a:extLst>
                <a:ext uri="{FF2B5EF4-FFF2-40B4-BE49-F238E27FC236}">
                  <a16:creationId xmlns:a16="http://schemas.microsoft.com/office/drawing/2014/main" id="{2780DBFB-C6B1-1B94-6D0E-F4892BA2B193}"/>
                </a:ext>
              </a:extLst>
            </p:cNvPr>
            <p:cNvSpPr/>
            <p:nvPr/>
          </p:nvSpPr>
          <p:spPr>
            <a:xfrm>
              <a:off x="6307782" y="3035861"/>
              <a:ext cx="1631631" cy="237128"/>
            </a:xfrm>
            <a:prstGeom prst="roundRect">
              <a:avLst/>
            </a:prstGeom>
            <a:solidFill>
              <a:srgbClr val="25B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rPr>
                <a:t>1.000</a:t>
              </a:r>
            </a:p>
          </p:txBody>
        </p:sp>
        <p:sp>
          <p:nvSpPr>
            <p:cNvPr id="68" name="Rounded Rectangle 67">
              <a:extLst>
                <a:ext uri="{FF2B5EF4-FFF2-40B4-BE49-F238E27FC236}">
                  <a16:creationId xmlns:a16="http://schemas.microsoft.com/office/drawing/2014/main" id="{52F00941-9767-3917-B0C2-3BB5D8A4F3C2}"/>
                </a:ext>
              </a:extLst>
            </p:cNvPr>
            <p:cNvSpPr/>
            <p:nvPr/>
          </p:nvSpPr>
          <p:spPr>
            <a:xfrm>
              <a:off x="6301309" y="3298570"/>
              <a:ext cx="1631631" cy="237128"/>
            </a:xfrm>
            <a:prstGeom prst="roundRect">
              <a:avLst/>
            </a:prstGeom>
            <a:solidFill>
              <a:srgbClr val="25B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rPr>
                <a:t>1.000</a:t>
              </a: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6978C8E3-C70E-E44E-53CC-28B744C28CD7}"/>
              </a:ext>
            </a:extLst>
          </p:cNvPr>
          <p:cNvGrpSpPr/>
          <p:nvPr/>
        </p:nvGrpSpPr>
        <p:grpSpPr>
          <a:xfrm>
            <a:off x="8323667" y="3648869"/>
            <a:ext cx="3771444" cy="3076114"/>
            <a:chOff x="7467802" y="1825268"/>
            <a:chExt cx="4537466" cy="3756047"/>
          </a:xfrm>
        </p:grpSpPr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id="{11B2322C-79E7-E1EC-75C1-C03AB209C2C9}"/>
                </a:ext>
              </a:extLst>
            </p:cNvPr>
            <p:cNvGrpSpPr/>
            <p:nvPr/>
          </p:nvGrpSpPr>
          <p:grpSpPr>
            <a:xfrm>
              <a:off x="7467802" y="1825268"/>
              <a:ext cx="4537466" cy="3756047"/>
              <a:chOff x="7562711" y="2033708"/>
              <a:chExt cx="4537466" cy="3756047"/>
            </a:xfrm>
          </p:grpSpPr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CF5F6358-A9BD-DA70-74F6-04CB64E374E7}"/>
                  </a:ext>
                </a:extLst>
              </p:cNvPr>
              <p:cNvSpPr txBox="1"/>
              <p:nvPr/>
            </p:nvSpPr>
            <p:spPr>
              <a:xfrm>
                <a:off x="7562711" y="2060264"/>
                <a:ext cx="4537466" cy="3696675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75" name="Picture 74" descr="A picture containing text, monitor, indoor, screen&#10;&#10;Description automatically generated">
                <a:extLst>
                  <a:ext uri="{FF2B5EF4-FFF2-40B4-BE49-F238E27FC236}">
                    <a16:creationId xmlns:a16="http://schemas.microsoft.com/office/drawing/2014/main" id="{9AC22789-F94C-7D6A-CD1E-B6A2AA69E72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harpenSoften amount="-8000"/>
                        </a14:imgEffect>
                        <a14:imgEffect>
                          <a14:brightnessContrast bright="20000"/>
                        </a14:imgEffect>
                      </a14:imgLayer>
                    </a14:imgProps>
                  </a:ext>
                </a:extLst>
              </a:blip>
              <a:srcRect l="42172" t="27718" r="39076" b="30813"/>
              <a:stretch/>
            </p:blipFill>
            <p:spPr>
              <a:xfrm flipH="1">
                <a:off x="7570497" y="2817947"/>
                <a:ext cx="3602079" cy="2932235"/>
              </a:xfrm>
              <a:prstGeom prst="rect">
                <a:avLst/>
              </a:prstGeom>
            </p:spPr>
          </p:pic>
          <p:pic>
            <p:nvPicPr>
              <p:cNvPr id="76" name="Picture 75">
                <a:extLst>
                  <a:ext uri="{FF2B5EF4-FFF2-40B4-BE49-F238E27FC236}">
                    <a16:creationId xmlns:a16="http://schemas.microsoft.com/office/drawing/2014/main" id="{09769231-6E1D-560E-D0F1-B57FAA0ACA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 flipH="1">
                <a:off x="11611727" y="2060264"/>
                <a:ext cx="484673" cy="3663583"/>
              </a:xfrm>
              <a:prstGeom prst="rect">
                <a:avLst/>
              </a:prstGeom>
            </p:spPr>
          </p:pic>
          <p:sp>
            <p:nvSpPr>
              <p:cNvPr id="77" name="TextBox 77">
                <a:extLst>
                  <a:ext uri="{FF2B5EF4-FFF2-40B4-BE49-F238E27FC236}">
                    <a16:creationId xmlns:a16="http://schemas.microsoft.com/office/drawing/2014/main" id="{FA5D9547-CF3E-455A-2628-D52FE0FD6208}"/>
                  </a:ext>
                </a:extLst>
              </p:cNvPr>
              <p:cNvSpPr txBox="1"/>
              <p:nvPr/>
            </p:nvSpPr>
            <p:spPr>
              <a:xfrm>
                <a:off x="11315526" y="5376368"/>
                <a:ext cx="380438" cy="4133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Times New Roman" pitchFamily="-105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Times New Roman" pitchFamily="-105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Times New Roman" pitchFamily="-105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Times New Roman" pitchFamily="-105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Times New Roman" pitchFamily="-105" charset="0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2000" kern="1200">
                    <a:solidFill>
                      <a:schemeClr val="tx1"/>
                    </a:solidFill>
                    <a:latin typeface="Times New Roman" pitchFamily="-105" charset="0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2000" kern="1200">
                    <a:solidFill>
                      <a:schemeClr val="tx1"/>
                    </a:solidFill>
                    <a:latin typeface="Times New Roman" pitchFamily="-105" charset="0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2000" kern="1200">
                    <a:solidFill>
                      <a:schemeClr val="tx1"/>
                    </a:solidFill>
                    <a:latin typeface="Times New Roman" pitchFamily="-105" charset="0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2000" kern="1200">
                    <a:solidFill>
                      <a:schemeClr val="tx1"/>
                    </a:solidFill>
                    <a:latin typeface="Times New Roman" pitchFamily="-105" charset="0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Helvetica" pitchFamily="2" charset="0"/>
                    <a:ea typeface="+mn-ea"/>
                    <a:cs typeface="Arial" panose="020B0604020202020204" pitchFamily="34" charset="0"/>
                  </a:rPr>
                  <a:t>0</a:t>
                </a:r>
              </a:p>
            </p:txBody>
          </p:sp>
          <p:sp>
            <p:nvSpPr>
              <p:cNvPr id="78" name="TextBox 78">
                <a:extLst>
                  <a:ext uri="{FF2B5EF4-FFF2-40B4-BE49-F238E27FC236}">
                    <a16:creationId xmlns:a16="http://schemas.microsoft.com/office/drawing/2014/main" id="{D8D800F0-29C4-CECF-E18C-CCEEE8DBB715}"/>
                  </a:ext>
                </a:extLst>
              </p:cNvPr>
              <p:cNvSpPr txBox="1"/>
              <p:nvPr/>
            </p:nvSpPr>
            <p:spPr>
              <a:xfrm>
                <a:off x="11198941" y="2033708"/>
                <a:ext cx="584616" cy="4133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Times New Roman" pitchFamily="-105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Times New Roman" pitchFamily="-105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Times New Roman" pitchFamily="-105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Times New Roman" pitchFamily="-105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Times New Roman" pitchFamily="-105" charset="0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2000" kern="1200">
                    <a:solidFill>
                      <a:schemeClr val="tx1"/>
                    </a:solidFill>
                    <a:latin typeface="Times New Roman" pitchFamily="-105" charset="0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2000" kern="1200">
                    <a:solidFill>
                      <a:schemeClr val="tx1"/>
                    </a:solidFill>
                    <a:latin typeface="Times New Roman" pitchFamily="-105" charset="0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2000" kern="1200">
                    <a:solidFill>
                      <a:schemeClr val="tx1"/>
                    </a:solidFill>
                    <a:latin typeface="Times New Roman" pitchFamily="-105" charset="0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2000" kern="1200">
                    <a:solidFill>
                      <a:schemeClr val="tx1"/>
                    </a:solidFill>
                    <a:latin typeface="Times New Roman" pitchFamily="-105" charset="0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Helvetica" pitchFamily="2" charset="0"/>
                    <a:ea typeface="+mn-ea"/>
                    <a:cs typeface="Arial" panose="020B0604020202020204" pitchFamily="34" charset="0"/>
                  </a:rPr>
                  <a:t>1.2</a:t>
                </a:r>
              </a:p>
            </p:txBody>
          </p:sp>
          <p:sp>
            <p:nvSpPr>
              <p:cNvPr id="79" name="TextBox 79">
                <a:extLst>
                  <a:ext uri="{FF2B5EF4-FFF2-40B4-BE49-F238E27FC236}">
                    <a16:creationId xmlns:a16="http://schemas.microsoft.com/office/drawing/2014/main" id="{471D2132-384B-F712-D81D-DDE18A9DB4E0}"/>
                  </a:ext>
                </a:extLst>
              </p:cNvPr>
              <p:cNvSpPr txBox="1"/>
              <p:nvPr/>
            </p:nvSpPr>
            <p:spPr>
              <a:xfrm>
                <a:off x="11172576" y="3734979"/>
                <a:ext cx="584616" cy="4133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Times New Roman" pitchFamily="-105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Times New Roman" pitchFamily="-105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Times New Roman" pitchFamily="-105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Times New Roman" pitchFamily="-105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Times New Roman" pitchFamily="-105" charset="0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2000" kern="1200">
                    <a:solidFill>
                      <a:schemeClr val="tx1"/>
                    </a:solidFill>
                    <a:latin typeface="Times New Roman" pitchFamily="-105" charset="0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2000" kern="1200">
                    <a:solidFill>
                      <a:schemeClr val="tx1"/>
                    </a:solidFill>
                    <a:latin typeface="Times New Roman" pitchFamily="-105" charset="0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2000" kern="1200">
                    <a:solidFill>
                      <a:schemeClr val="tx1"/>
                    </a:solidFill>
                    <a:latin typeface="Times New Roman" pitchFamily="-105" charset="0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2000" kern="1200">
                    <a:solidFill>
                      <a:schemeClr val="tx1"/>
                    </a:solidFill>
                    <a:latin typeface="Times New Roman" pitchFamily="-105" charset="0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Helvetica" pitchFamily="2" charset="0"/>
                    <a:ea typeface="+mn-ea"/>
                    <a:cs typeface="Arial" panose="020B0604020202020204" pitchFamily="34" charset="0"/>
                  </a:rPr>
                  <a:t>0.6</a:t>
                </a:r>
              </a:p>
            </p:txBody>
          </p:sp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E5303C0A-46D2-5ECD-4B62-2997812688E4}"/>
                  </a:ext>
                </a:extLst>
              </p:cNvPr>
              <p:cNvSpPr txBox="1"/>
              <p:nvPr/>
            </p:nvSpPr>
            <p:spPr>
              <a:xfrm rot="16200000">
                <a:off x="10739953" y="3704942"/>
                <a:ext cx="2228220" cy="4073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Times New Roman" pitchFamily="-105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Times New Roman" pitchFamily="-105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Times New Roman" pitchFamily="-105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Times New Roman" pitchFamily="-105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Times New Roman" pitchFamily="-105" charset="0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2000" kern="1200">
                    <a:solidFill>
                      <a:schemeClr val="tx1"/>
                    </a:solidFill>
                    <a:latin typeface="Times New Roman" pitchFamily="-105" charset="0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2000" kern="1200">
                    <a:solidFill>
                      <a:schemeClr val="tx1"/>
                    </a:solidFill>
                    <a:latin typeface="Times New Roman" pitchFamily="-105" charset="0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2000" kern="1200">
                    <a:solidFill>
                      <a:schemeClr val="tx1"/>
                    </a:solidFill>
                    <a:latin typeface="Times New Roman" pitchFamily="-105" charset="0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2000" kern="1200">
                    <a:solidFill>
                      <a:schemeClr val="tx1"/>
                    </a:solidFill>
                    <a:latin typeface="Times New Roman" pitchFamily="-105" charset="0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elvetica" pitchFamily="2" charset="0"/>
                    <a:ea typeface="+mn-ea"/>
                    <a:cs typeface="Arial" panose="020B0604020202020204" pitchFamily="34" charset="0"/>
                  </a:rPr>
                  <a:t>SUV</a:t>
                </a:r>
              </a:p>
            </p:txBody>
          </p:sp>
        </p:grp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6511C2E3-D1E8-81B7-B4FD-A1B791A74F7F}"/>
                </a:ext>
              </a:extLst>
            </p:cNvPr>
            <p:cNvSpPr txBox="1"/>
            <p:nvPr/>
          </p:nvSpPr>
          <p:spPr>
            <a:xfrm>
              <a:off x="7922708" y="2010451"/>
              <a:ext cx="3099537" cy="48854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rPr>
                <a:t>healthy adult rhesus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07A3F9E4-DAE7-CEBC-EF78-131A891C8242}"/>
              </a:ext>
            </a:extLst>
          </p:cNvPr>
          <p:cNvGrpSpPr/>
          <p:nvPr/>
        </p:nvGrpSpPr>
        <p:grpSpPr>
          <a:xfrm>
            <a:off x="8330139" y="428572"/>
            <a:ext cx="3771444" cy="3101263"/>
            <a:chOff x="8241414" y="367821"/>
            <a:chExt cx="3771444" cy="3101263"/>
          </a:xfrm>
        </p:grpSpPr>
        <p:grpSp>
          <p:nvGrpSpPr>
            <p:cNvPr id="95" name="Group 94">
              <a:extLst>
                <a:ext uri="{FF2B5EF4-FFF2-40B4-BE49-F238E27FC236}">
                  <a16:creationId xmlns:a16="http://schemas.microsoft.com/office/drawing/2014/main" id="{451D5C0B-BCD6-62F9-E829-8E9D87AFA597}"/>
                </a:ext>
              </a:extLst>
            </p:cNvPr>
            <p:cNvGrpSpPr/>
            <p:nvPr/>
          </p:nvGrpSpPr>
          <p:grpSpPr>
            <a:xfrm>
              <a:off x="8241414" y="367821"/>
              <a:ext cx="3771444" cy="3049238"/>
              <a:chOff x="8234942" y="387562"/>
              <a:chExt cx="3771444" cy="3049238"/>
            </a:xfrm>
          </p:grpSpPr>
          <p:grpSp>
            <p:nvGrpSpPr>
              <p:cNvPr id="82" name="Group 81">
                <a:extLst>
                  <a:ext uri="{FF2B5EF4-FFF2-40B4-BE49-F238E27FC236}">
                    <a16:creationId xmlns:a16="http://schemas.microsoft.com/office/drawing/2014/main" id="{29F8613B-EA63-ADB1-6256-7F2B69ADC8DC}"/>
                  </a:ext>
                </a:extLst>
              </p:cNvPr>
              <p:cNvGrpSpPr/>
              <p:nvPr/>
            </p:nvGrpSpPr>
            <p:grpSpPr>
              <a:xfrm>
                <a:off x="8234942" y="387562"/>
                <a:ext cx="3771444" cy="3049238"/>
                <a:chOff x="7467802" y="1825268"/>
                <a:chExt cx="4537466" cy="3723231"/>
              </a:xfrm>
            </p:grpSpPr>
            <p:grpSp>
              <p:nvGrpSpPr>
                <p:cNvPr id="83" name="Group 82">
                  <a:extLst>
                    <a:ext uri="{FF2B5EF4-FFF2-40B4-BE49-F238E27FC236}">
                      <a16:creationId xmlns:a16="http://schemas.microsoft.com/office/drawing/2014/main" id="{3105DB68-9829-19B1-6CFC-0D7C3C085A4C}"/>
                    </a:ext>
                  </a:extLst>
                </p:cNvPr>
                <p:cNvGrpSpPr/>
                <p:nvPr/>
              </p:nvGrpSpPr>
              <p:grpSpPr>
                <a:xfrm>
                  <a:off x="7467802" y="1825268"/>
                  <a:ext cx="4537466" cy="3723231"/>
                  <a:chOff x="7562711" y="2033708"/>
                  <a:chExt cx="4537466" cy="3723231"/>
                </a:xfrm>
              </p:grpSpPr>
              <p:sp>
                <p:nvSpPr>
                  <p:cNvPr id="85" name="TextBox 84">
                    <a:extLst>
                      <a:ext uri="{FF2B5EF4-FFF2-40B4-BE49-F238E27FC236}">
                        <a16:creationId xmlns:a16="http://schemas.microsoft.com/office/drawing/2014/main" id="{86BEBE18-2E85-1D5B-C8B2-DD98BE4FE7C3}"/>
                      </a:ext>
                    </a:extLst>
                  </p:cNvPr>
                  <p:cNvSpPr txBox="1"/>
                  <p:nvPr/>
                </p:nvSpPr>
                <p:spPr>
                  <a:xfrm>
                    <a:off x="7562711" y="2060264"/>
                    <a:ext cx="4537466" cy="3696675"/>
                  </a:xfrm>
                  <a:prstGeom prst="rect">
                    <a:avLst/>
                  </a:prstGeom>
                  <a:solidFill>
                    <a:schemeClr val="tx1"/>
                  </a:solidFill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pic>
                <p:nvPicPr>
                  <p:cNvPr id="87" name="Picture 86">
                    <a:extLst>
                      <a:ext uri="{FF2B5EF4-FFF2-40B4-BE49-F238E27FC236}">
                        <a16:creationId xmlns:a16="http://schemas.microsoft.com/office/drawing/2014/main" id="{1376034E-F89B-C10A-A0F7-98DCA690364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/>
                  <a:stretch>
                    <a:fillRect/>
                  </a:stretch>
                </p:blipFill>
                <p:spPr>
                  <a:xfrm flipH="1">
                    <a:off x="11611727" y="2060264"/>
                    <a:ext cx="484673" cy="3663583"/>
                  </a:xfrm>
                  <a:prstGeom prst="rect">
                    <a:avLst/>
                  </a:prstGeom>
                </p:spPr>
              </p:pic>
              <p:sp>
                <p:nvSpPr>
                  <p:cNvPr id="89" name="TextBox 78">
                    <a:extLst>
                      <a:ext uri="{FF2B5EF4-FFF2-40B4-BE49-F238E27FC236}">
                        <a16:creationId xmlns:a16="http://schemas.microsoft.com/office/drawing/2014/main" id="{968E3749-5DEB-5A95-0C71-001C7829D59B}"/>
                      </a:ext>
                    </a:extLst>
                  </p:cNvPr>
                  <p:cNvSpPr txBox="1"/>
                  <p:nvPr/>
                </p:nvSpPr>
                <p:spPr>
                  <a:xfrm>
                    <a:off x="11198941" y="2033708"/>
                    <a:ext cx="584616" cy="41338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en-US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2000" kern="1200">
                        <a:solidFill>
                          <a:schemeClr val="tx1"/>
                        </a:solidFill>
                        <a:latin typeface="Times New Roman" pitchFamily="-105" charset="0"/>
                        <a:ea typeface="+mn-ea"/>
                        <a:cs typeface="+mn-cs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2000" kern="1200">
                        <a:solidFill>
                          <a:schemeClr val="tx1"/>
                        </a:solidFill>
                        <a:latin typeface="Times New Roman" pitchFamily="-105" charset="0"/>
                        <a:ea typeface="+mn-ea"/>
                        <a:cs typeface="+mn-cs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2000" kern="1200">
                        <a:solidFill>
                          <a:schemeClr val="tx1"/>
                        </a:solidFill>
                        <a:latin typeface="Times New Roman" pitchFamily="-105" charset="0"/>
                        <a:ea typeface="+mn-ea"/>
                        <a:cs typeface="+mn-cs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2000" kern="1200">
                        <a:solidFill>
                          <a:schemeClr val="tx1"/>
                        </a:solidFill>
                        <a:latin typeface="Times New Roman" pitchFamily="-105" charset="0"/>
                        <a:ea typeface="+mn-ea"/>
                        <a:cs typeface="+mn-cs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2000" kern="1200">
                        <a:solidFill>
                          <a:schemeClr val="tx1"/>
                        </a:solidFill>
                        <a:latin typeface="Times New Roman" pitchFamily="-105" charset="0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2000" kern="1200">
                        <a:solidFill>
                          <a:schemeClr val="tx1"/>
                        </a:solidFill>
                        <a:latin typeface="Times New Roman" pitchFamily="-105" charset="0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2000" kern="1200">
                        <a:solidFill>
                          <a:schemeClr val="tx1"/>
                        </a:solidFill>
                        <a:latin typeface="Times New Roman" pitchFamily="-105" charset="0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2000" kern="1200">
                        <a:solidFill>
                          <a:schemeClr val="tx1"/>
                        </a:solidFill>
                        <a:latin typeface="Times New Roman" pitchFamily="-105" charset="0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2000" kern="1200">
                        <a:solidFill>
                          <a:schemeClr val="tx1"/>
                        </a:solidFill>
                        <a:latin typeface="Times New Roman" pitchFamily="-105" charset="0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Helvetica" pitchFamily="2" charset="0"/>
                        <a:ea typeface="+mn-ea"/>
                        <a:cs typeface="Arial" panose="020B0604020202020204" pitchFamily="34" charset="0"/>
                      </a:rPr>
                      <a:t>1.2</a:t>
                    </a:r>
                  </a:p>
                </p:txBody>
              </p:sp>
              <p:sp>
                <p:nvSpPr>
                  <p:cNvPr id="91" name="TextBox 90">
                    <a:extLst>
                      <a:ext uri="{FF2B5EF4-FFF2-40B4-BE49-F238E27FC236}">
                        <a16:creationId xmlns:a16="http://schemas.microsoft.com/office/drawing/2014/main" id="{EE640407-E5CF-E7CC-AFA0-1E3699EF710D}"/>
                      </a:ext>
                    </a:extLst>
                  </p:cNvPr>
                  <p:cNvSpPr txBox="1"/>
                  <p:nvPr/>
                </p:nvSpPr>
                <p:spPr>
                  <a:xfrm rot="16200000">
                    <a:off x="10739953" y="3704942"/>
                    <a:ext cx="2228220" cy="407318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en-US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2000" kern="1200">
                        <a:solidFill>
                          <a:schemeClr val="tx1"/>
                        </a:solidFill>
                        <a:latin typeface="Times New Roman" pitchFamily="-105" charset="0"/>
                        <a:ea typeface="+mn-ea"/>
                        <a:cs typeface="+mn-cs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2000" kern="1200">
                        <a:solidFill>
                          <a:schemeClr val="tx1"/>
                        </a:solidFill>
                        <a:latin typeface="Times New Roman" pitchFamily="-105" charset="0"/>
                        <a:ea typeface="+mn-ea"/>
                        <a:cs typeface="+mn-cs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2000" kern="1200">
                        <a:solidFill>
                          <a:schemeClr val="tx1"/>
                        </a:solidFill>
                        <a:latin typeface="Times New Roman" pitchFamily="-105" charset="0"/>
                        <a:ea typeface="+mn-ea"/>
                        <a:cs typeface="+mn-cs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2000" kern="1200">
                        <a:solidFill>
                          <a:schemeClr val="tx1"/>
                        </a:solidFill>
                        <a:latin typeface="Times New Roman" pitchFamily="-105" charset="0"/>
                        <a:ea typeface="+mn-ea"/>
                        <a:cs typeface="+mn-cs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2000" kern="1200">
                        <a:solidFill>
                          <a:schemeClr val="tx1"/>
                        </a:solidFill>
                        <a:latin typeface="Times New Roman" pitchFamily="-105" charset="0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2000" kern="1200">
                        <a:solidFill>
                          <a:schemeClr val="tx1"/>
                        </a:solidFill>
                        <a:latin typeface="Times New Roman" pitchFamily="-105" charset="0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2000" kern="1200">
                        <a:solidFill>
                          <a:schemeClr val="tx1"/>
                        </a:solidFill>
                        <a:latin typeface="Times New Roman" pitchFamily="-105" charset="0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2000" kern="1200">
                        <a:solidFill>
                          <a:schemeClr val="tx1"/>
                        </a:solidFill>
                        <a:latin typeface="Times New Roman" pitchFamily="-105" charset="0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2000" kern="1200">
                        <a:solidFill>
                          <a:schemeClr val="tx1"/>
                        </a:solidFill>
                        <a:latin typeface="Times New Roman" pitchFamily="-105" charset="0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Helvetica" pitchFamily="2" charset="0"/>
                        <a:ea typeface="+mn-ea"/>
                        <a:cs typeface="Arial" panose="020B0604020202020204" pitchFamily="34" charset="0"/>
                      </a:rPr>
                      <a:t>SUV</a:t>
                    </a:r>
                  </a:p>
                </p:txBody>
              </p:sp>
            </p:grpSp>
            <p:sp>
              <p:nvSpPr>
                <p:cNvPr id="84" name="TextBox 83">
                  <a:extLst>
                    <a:ext uri="{FF2B5EF4-FFF2-40B4-BE49-F238E27FC236}">
                      <a16:creationId xmlns:a16="http://schemas.microsoft.com/office/drawing/2014/main" id="{37898838-3CC4-21CD-EDFF-7CC0844F8D83}"/>
                    </a:ext>
                  </a:extLst>
                </p:cNvPr>
                <p:cNvSpPr txBox="1"/>
                <p:nvPr/>
              </p:nvSpPr>
              <p:spPr>
                <a:xfrm>
                  <a:off x="7914921" y="1899152"/>
                  <a:ext cx="3099537" cy="48854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Helvetica" pitchFamily="2" charset="0"/>
                      <a:ea typeface="+mn-ea"/>
                      <a:cs typeface="+mn-cs"/>
                    </a:rPr>
                    <a:t>healthy adult rhesus</a:t>
                  </a:r>
                </a:p>
              </p:txBody>
            </p:sp>
          </p:grpSp>
          <p:pic>
            <p:nvPicPr>
              <p:cNvPr id="92" name="Picture 91" descr="A picture containing light&#10;&#10;Description automatically generated">
                <a:extLst>
                  <a:ext uri="{FF2B5EF4-FFF2-40B4-BE49-F238E27FC236}">
                    <a16:creationId xmlns:a16="http://schemas.microsoft.com/office/drawing/2014/main" id="{39588280-FA76-EDFA-EE0A-0C02C6765D4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7457" r="15260" b="26518"/>
              <a:stretch/>
            </p:blipFill>
            <p:spPr>
              <a:xfrm>
                <a:off x="8238745" y="1204927"/>
                <a:ext cx="3217338" cy="2221847"/>
              </a:xfrm>
              <a:prstGeom prst="rect">
                <a:avLst/>
              </a:prstGeom>
            </p:spPr>
          </p:pic>
        </p:grpSp>
        <p:sp>
          <p:nvSpPr>
            <p:cNvPr id="93" name="TextBox 79">
              <a:extLst>
                <a:ext uri="{FF2B5EF4-FFF2-40B4-BE49-F238E27FC236}">
                  <a16:creationId xmlns:a16="http://schemas.microsoft.com/office/drawing/2014/main" id="{26BBB3D4-3156-E47B-58ED-0994F2D6A0C9}"/>
                </a:ext>
              </a:extLst>
            </p:cNvPr>
            <p:cNvSpPr txBox="1"/>
            <p:nvPr/>
          </p:nvSpPr>
          <p:spPr>
            <a:xfrm>
              <a:off x="11235384" y="1780863"/>
              <a:ext cx="48592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000" kern="1200">
                  <a:solidFill>
                    <a:schemeClr val="tx1"/>
                  </a:solidFill>
                  <a:latin typeface="Times New Roman" pitchFamily="-105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000" kern="1200">
                  <a:solidFill>
                    <a:schemeClr val="tx1"/>
                  </a:solidFill>
                  <a:latin typeface="Times New Roman" pitchFamily="-105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000" kern="1200">
                  <a:solidFill>
                    <a:schemeClr val="tx1"/>
                  </a:solidFill>
                  <a:latin typeface="Times New Roman" pitchFamily="-105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000" kern="1200">
                  <a:solidFill>
                    <a:schemeClr val="tx1"/>
                  </a:solidFill>
                  <a:latin typeface="Times New Roman" pitchFamily="-105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000" kern="1200">
                  <a:solidFill>
                    <a:schemeClr val="tx1"/>
                  </a:solidFill>
                  <a:latin typeface="Times New Roman" pitchFamily="-105" charset="0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2000" kern="1200">
                  <a:solidFill>
                    <a:schemeClr val="tx1"/>
                  </a:solidFill>
                  <a:latin typeface="Times New Roman" pitchFamily="-105" charset="0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2000" kern="1200">
                  <a:solidFill>
                    <a:schemeClr val="tx1"/>
                  </a:solidFill>
                  <a:latin typeface="Times New Roman" pitchFamily="-105" charset="0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2000" kern="1200">
                  <a:solidFill>
                    <a:schemeClr val="tx1"/>
                  </a:solidFill>
                  <a:latin typeface="Times New Roman" pitchFamily="-105" charset="0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2000" kern="1200">
                  <a:solidFill>
                    <a:schemeClr val="tx1"/>
                  </a:solidFill>
                  <a:latin typeface="Times New Roman" pitchFamily="-105" charset="0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Arial" panose="020B0604020202020204" pitchFamily="34" charset="0"/>
                </a:rPr>
                <a:t>0.6</a:t>
              </a:r>
            </a:p>
          </p:txBody>
        </p:sp>
        <p:sp>
          <p:nvSpPr>
            <p:cNvPr id="94" name="TextBox 77">
              <a:extLst>
                <a:ext uri="{FF2B5EF4-FFF2-40B4-BE49-F238E27FC236}">
                  <a16:creationId xmlns:a16="http://schemas.microsoft.com/office/drawing/2014/main" id="{E2D61E8D-EEB0-B5DC-D5C5-D7E359445915}"/>
                </a:ext>
              </a:extLst>
            </p:cNvPr>
            <p:cNvSpPr txBox="1"/>
            <p:nvPr/>
          </p:nvSpPr>
          <p:spPr>
            <a:xfrm>
              <a:off x="11342152" y="3130530"/>
              <a:ext cx="31621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000" kern="1200">
                  <a:solidFill>
                    <a:schemeClr val="tx1"/>
                  </a:solidFill>
                  <a:latin typeface="Times New Roman" pitchFamily="-105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000" kern="1200">
                  <a:solidFill>
                    <a:schemeClr val="tx1"/>
                  </a:solidFill>
                  <a:latin typeface="Times New Roman" pitchFamily="-105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000" kern="1200">
                  <a:solidFill>
                    <a:schemeClr val="tx1"/>
                  </a:solidFill>
                  <a:latin typeface="Times New Roman" pitchFamily="-105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000" kern="1200">
                  <a:solidFill>
                    <a:schemeClr val="tx1"/>
                  </a:solidFill>
                  <a:latin typeface="Times New Roman" pitchFamily="-105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000" kern="1200">
                  <a:solidFill>
                    <a:schemeClr val="tx1"/>
                  </a:solidFill>
                  <a:latin typeface="Times New Roman" pitchFamily="-105" charset="0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2000" kern="1200">
                  <a:solidFill>
                    <a:schemeClr val="tx1"/>
                  </a:solidFill>
                  <a:latin typeface="Times New Roman" pitchFamily="-105" charset="0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2000" kern="1200">
                  <a:solidFill>
                    <a:schemeClr val="tx1"/>
                  </a:solidFill>
                  <a:latin typeface="Times New Roman" pitchFamily="-105" charset="0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2000" kern="1200">
                  <a:solidFill>
                    <a:schemeClr val="tx1"/>
                  </a:solidFill>
                  <a:latin typeface="Times New Roman" pitchFamily="-105" charset="0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2000" kern="1200">
                  <a:solidFill>
                    <a:schemeClr val="tx1"/>
                  </a:solidFill>
                  <a:latin typeface="Times New Roman" pitchFamily="-105" charset="0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Arial" panose="020B0604020202020204" pitchFamily="34" charset="0"/>
                </a:rPr>
                <a:t>0</a:t>
              </a:r>
            </a:p>
          </p:txBody>
        </p:sp>
      </p:grpSp>
      <p:grpSp>
        <p:nvGrpSpPr>
          <p:cNvPr id="99" name="Group 98">
            <a:extLst>
              <a:ext uri="{FF2B5EF4-FFF2-40B4-BE49-F238E27FC236}">
                <a16:creationId xmlns:a16="http://schemas.microsoft.com/office/drawing/2014/main" id="{751EA126-D16A-44AF-D56F-7E50F1697B56}"/>
              </a:ext>
            </a:extLst>
          </p:cNvPr>
          <p:cNvGrpSpPr/>
          <p:nvPr/>
        </p:nvGrpSpPr>
        <p:grpSpPr>
          <a:xfrm>
            <a:off x="6384180" y="1675713"/>
            <a:ext cx="1638105" cy="1792390"/>
            <a:chOff x="6301309" y="1743308"/>
            <a:chExt cx="1638105" cy="1792390"/>
          </a:xfrm>
        </p:grpSpPr>
        <p:sp>
          <p:nvSpPr>
            <p:cNvPr id="100" name="Rounded Rectangle 99">
              <a:extLst>
                <a:ext uri="{FF2B5EF4-FFF2-40B4-BE49-F238E27FC236}">
                  <a16:creationId xmlns:a16="http://schemas.microsoft.com/office/drawing/2014/main" id="{99634E25-E47D-5B18-26D8-FC8279142B0F}"/>
                </a:ext>
              </a:extLst>
            </p:cNvPr>
            <p:cNvSpPr/>
            <p:nvPr/>
          </p:nvSpPr>
          <p:spPr>
            <a:xfrm>
              <a:off x="6301309" y="1743308"/>
              <a:ext cx="1631631" cy="237128"/>
            </a:xfrm>
            <a:prstGeom prst="roundRect">
              <a:avLst/>
            </a:prstGeom>
            <a:solidFill>
              <a:srgbClr val="EC56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rPr>
                <a:t>0.000</a:t>
              </a:r>
            </a:p>
          </p:txBody>
        </p:sp>
        <p:sp>
          <p:nvSpPr>
            <p:cNvPr id="101" name="Rounded Rectangle 100">
              <a:extLst>
                <a:ext uri="{FF2B5EF4-FFF2-40B4-BE49-F238E27FC236}">
                  <a16:creationId xmlns:a16="http://schemas.microsoft.com/office/drawing/2014/main" id="{ED2FB856-8F10-3872-FC88-5E6BD7F466B5}"/>
                </a:ext>
              </a:extLst>
            </p:cNvPr>
            <p:cNvSpPr/>
            <p:nvPr/>
          </p:nvSpPr>
          <p:spPr>
            <a:xfrm>
              <a:off x="6302308" y="2005220"/>
              <a:ext cx="1631631" cy="237128"/>
            </a:xfrm>
            <a:prstGeom prst="roundRect">
              <a:avLst/>
            </a:prstGeom>
            <a:solidFill>
              <a:srgbClr val="EC56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rPr>
                <a:t>0.000</a:t>
              </a:r>
            </a:p>
          </p:txBody>
        </p:sp>
        <p:sp>
          <p:nvSpPr>
            <p:cNvPr id="102" name="Rounded Rectangle 101">
              <a:extLst>
                <a:ext uri="{FF2B5EF4-FFF2-40B4-BE49-F238E27FC236}">
                  <a16:creationId xmlns:a16="http://schemas.microsoft.com/office/drawing/2014/main" id="{76A05B21-9F9F-ED85-A350-B65010E47E69}"/>
                </a:ext>
              </a:extLst>
            </p:cNvPr>
            <p:cNvSpPr/>
            <p:nvPr/>
          </p:nvSpPr>
          <p:spPr>
            <a:xfrm>
              <a:off x="6307783" y="2263031"/>
              <a:ext cx="1631631" cy="237128"/>
            </a:xfrm>
            <a:prstGeom prst="roundRect">
              <a:avLst/>
            </a:prstGeom>
            <a:solidFill>
              <a:srgbClr val="EC56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rPr>
                <a:t>0.000</a:t>
              </a:r>
            </a:p>
          </p:txBody>
        </p:sp>
        <p:sp>
          <p:nvSpPr>
            <p:cNvPr id="103" name="Rounded Rectangle 102">
              <a:extLst>
                <a:ext uri="{FF2B5EF4-FFF2-40B4-BE49-F238E27FC236}">
                  <a16:creationId xmlns:a16="http://schemas.microsoft.com/office/drawing/2014/main" id="{D385FDB2-112B-4034-4F65-3AF78A7404E5}"/>
                </a:ext>
              </a:extLst>
            </p:cNvPr>
            <p:cNvSpPr/>
            <p:nvPr/>
          </p:nvSpPr>
          <p:spPr>
            <a:xfrm>
              <a:off x="6307783" y="2524899"/>
              <a:ext cx="1631631" cy="237128"/>
            </a:xfrm>
            <a:prstGeom prst="roundRect">
              <a:avLst/>
            </a:prstGeom>
            <a:solidFill>
              <a:srgbClr val="25B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rPr>
                <a:t>1.000</a:t>
              </a:r>
            </a:p>
          </p:txBody>
        </p:sp>
        <p:sp>
          <p:nvSpPr>
            <p:cNvPr id="104" name="Rounded Rectangle 103">
              <a:extLst>
                <a:ext uri="{FF2B5EF4-FFF2-40B4-BE49-F238E27FC236}">
                  <a16:creationId xmlns:a16="http://schemas.microsoft.com/office/drawing/2014/main" id="{AEB2FEF8-0671-51B5-FFDE-F4A125CF74DF}"/>
                </a:ext>
              </a:extLst>
            </p:cNvPr>
            <p:cNvSpPr/>
            <p:nvPr/>
          </p:nvSpPr>
          <p:spPr>
            <a:xfrm>
              <a:off x="6301309" y="2781767"/>
              <a:ext cx="1631631" cy="237128"/>
            </a:xfrm>
            <a:prstGeom prst="roundRect">
              <a:avLst/>
            </a:prstGeom>
            <a:solidFill>
              <a:srgbClr val="EC56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rPr>
                <a:t>0.000</a:t>
              </a:r>
            </a:p>
          </p:txBody>
        </p:sp>
        <p:sp>
          <p:nvSpPr>
            <p:cNvPr id="105" name="Rounded Rectangle 104">
              <a:extLst>
                <a:ext uri="{FF2B5EF4-FFF2-40B4-BE49-F238E27FC236}">
                  <a16:creationId xmlns:a16="http://schemas.microsoft.com/office/drawing/2014/main" id="{08B167AC-B9FA-F4DB-3D92-873E4ECD0D33}"/>
                </a:ext>
              </a:extLst>
            </p:cNvPr>
            <p:cNvSpPr/>
            <p:nvPr/>
          </p:nvSpPr>
          <p:spPr>
            <a:xfrm>
              <a:off x="6307782" y="3035861"/>
              <a:ext cx="1631631" cy="237128"/>
            </a:xfrm>
            <a:prstGeom prst="roundRect">
              <a:avLst/>
            </a:prstGeom>
            <a:solidFill>
              <a:srgbClr val="25B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rPr>
                <a:t>1.000</a:t>
              </a:r>
            </a:p>
          </p:txBody>
        </p:sp>
        <p:sp>
          <p:nvSpPr>
            <p:cNvPr id="106" name="Rounded Rectangle 105">
              <a:extLst>
                <a:ext uri="{FF2B5EF4-FFF2-40B4-BE49-F238E27FC236}">
                  <a16:creationId xmlns:a16="http://schemas.microsoft.com/office/drawing/2014/main" id="{C745534A-7839-2EBD-3E8E-4D473222AC0B}"/>
                </a:ext>
              </a:extLst>
            </p:cNvPr>
            <p:cNvSpPr/>
            <p:nvPr/>
          </p:nvSpPr>
          <p:spPr>
            <a:xfrm>
              <a:off x="6301309" y="3298570"/>
              <a:ext cx="1631631" cy="237128"/>
            </a:xfrm>
            <a:prstGeom prst="roundRect">
              <a:avLst/>
            </a:prstGeom>
            <a:solidFill>
              <a:srgbClr val="EC56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rPr>
                <a:t>0.000</a:t>
              </a:r>
            </a:p>
          </p:txBody>
        </p:sp>
      </p:grp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78311AAF-65D9-FDD4-C331-5BB9D2EFA257}"/>
              </a:ext>
            </a:extLst>
          </p:cNvPr>
          <p:cNvGrpSpPr/>
          <p:nvPr/>
        </p:nvGrpSpPr>
        <p:grpSpPr>
          <a:xfrm>
            <a:off x="4673524" y="52250"/>
            <a:ext cx="2938801" cy="1511976"/>
            <a:chOff x="4578521" y="62699"/>
            <a:chExt cx="2938801" cy="1511976"/>
          </a:xfrm>
        </p:grpSpPr>
        <p:pic>
          <p:nvPicPr>
            <p:cNvPr id="96" name="Picture 95">
              <a:extLst>
                <a:ext uri="{FF2B5EF4-FFF2-40B4-BE49-F238E27FC236}">
                  <a16:creationId xmlns:a16="http://schemas.microsoft.com/office/drawing/2014/main" id="{1BC8D264-CF06-9B6D-6884-58EEA707CF0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907656" y="62699"/>
              <a:ext cx="2267964" cy="1511976"/>
            </a:xfrm>
            <a:prstGeom prst="rect">
              <a:avLst/>
            </a:prstGeom>
          </p:spPr>
        </p:pic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F5808E89-87D3-E60E-1890-1CADA5A2067E}"/>
                </a:ext>
              </a:extLst>
            </p:cNvPr>
            <p:cNvSpPr txBox="1"/>
            <p:nvPr/>
          </p:nvSpPr>
          <p:spPr>
            <a:xfrm>
              <a:off x="4578521" y="378989"/>
              <a:ext cx="100589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rPr>
                <a:t>Overall</a:t>
              </a:r>
            </a:p>
          </p:txBody>
        </p:sp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35F3CFEC-11E4-3215-1A13-77EBEA0DB45C}"/>
                </a:ext>
              </a:extLst>
            </p:cNvPr>
            <p:cNvSpPr txBox="1"/>
            <p:nvPr/>
          </p:nvSpPr>
          <p:spPr>
            <a:xfrm>
              <a:off x="6564960" y="378989"/>
              <a:ext cx="95236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rPr>
                <a:t>Score</a:t>
              </a:r>
            </a:p>
          </p:txBody>
        </p:sp>
      </p:grp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8C244522-C2F4-E86D-053A-C235863E8239}"/>
              </a:ext>
            </a:extLst>
          </p:cNvPr>
          <p:cNvSpPr/>
          <p:nvPr/>
        </p:nvSpPr>
        <p:spPr>
          <a:xfrm>
            <a:off x="4250997" y="68624"/>
            <a:ext cx="3771288" cy="295674"/>
          </a:xfrm>
          <a:prstGeom prst="round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Our CNS POP Algorithm</a:t>
            </a:r>
          </a:p>
        </p:txBody>
      </p:sp>
      <p:graphicFrame>
        <p:nvGraphicFramePr>
          <p:cNvPr id="97" name="Table 45">
            <a:extLst>
              <a:ext uri="{FF2B5EF4-FFF2-40B4-BE49-F238E27FC236}">
                <a16:creationId xmlns:a16="http://schemas.microsoft.com/office/drawing/2014/main" id="{4AE55C33-EED2-7D78-7D3B-6CD18D7D9385}"/>
              </a:ext>
            </a:extLst>
          </p:cNvPr>
          <p:cNvGraphicFramePr>
            <a:graphicFrameLocks noGrp="1"/>
          </p:cNvGraphicFramePr>
          <p:nvPr/>
        </p:nvGraphicFramePr>
        <p:xfrm>
          <a:off x="4258210" y="1393526"/>
          <a:ext cx="3724377" cy="2072640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758556">
                  <a:extLst>
                    <a:ext uri="{9D8B030D-6E8A-4147-A177-3AD203B41FA5}">
                      <a16:colId xmlns:a16="http://schemas.microsoft.com/office/drawing/2014/main" val="466719202"/>
                    </a:ext>
                  </a:extLst>
                </a:gridCol>
                <a:gridCol w="1324232">
                  <a:extLst>
                    <a:ext uri="{9D8B030D-6E8A-4147-A177-3AD203B41FA5}">
                      <a16:colId xmlns:a16="http://schemas.microsoft.com/office/drawing/2014/main" val="319951106"/>
                    </a:ext>
                  </a:extLst>
                </a:gridCol>
                <a:gridCol w="1641589">
                  <a:extLst>
                    <a:ext uri="{9D8B030D-6E8A-4147-A177-3AD203B41FA5}">
                      <a16:colId xmlns:a16="http://schemas.microsoft.com/office/drawing/2014/main" val="2432198286"/>
                    </a:ext>
                  </a:extLst>
                </a:gridCol>
              </a:tblGrid>
              <a:tr h="176600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Helvetica" pitchFamily="2" charset="0"/>
                        </a:rPr>
                        <a:t>Property</a:t>
                      </a:r>
                    </a:p>
                  </a:txBody>
                  <a:tcPr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Helvetica" pitchFamily="2" charset="0"/>
                        </a:rPr>
                        <a:t>Calculated Value</a:t>
                      </a:r>
                    </a:p>
                  </a:txBody>
                  <a:tcP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Helvetica" pitchFamily="2" charset="0"/>
                        </a:rPr>
                        <a:t>Unweighted Score</a:t>
                      </a:r>
                    </a:p>
                  </a:txBody>
                  <a:tcPr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7350973"/>
                  </a:ext>
                </a:extLst>
              </a:tr>
              <a:tr h="176600">
                <a:tc>
                  <a:txBody>
                    <a:bodyPr/>
                    <a:lstStyle/>
                    <a:p>
                      <a:r>
                        <a:rPr lang="en-US" sz="1100" dirty="0" err="1">
                          <a:latin typeface="Helvetica" pitchFamily="2" charset="0"/>
                        </a:rPr>
                        <a:t>ClogP</a:t>
                      </a:r>
                      <a:endParaRPr lang="en-US" sz="1100" dirty="0">
                        <a:latin typeface="Helvetica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latin typeface="Helvetica" pitchFamily="2" charset="0"/>
                        </a:rPr>
                        <a:t>1.020</a:t>
                      </a:r>
                    </a:p>
                  </a:txBody>
                  <a:tcPr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100" dirty="0">
                        <a:latin typeface="Helvetica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29967992"/>
                  </a:ext>
                </a:extLst>
              </a:tr>
              <a:tr h="176600">
                <a:tc>
                  <a:txBody>
                    <a:bodyPr/>
                    <a:lstStyle/>
                    <a:p>
                      <a:r>
                        <a:rPr lang="en-US" sz="1100" dirty="0" err="1">
                          <a:latin typeface="Helvetica" pitchFamily="2" charset="0"/>
                        </a:rPr>
                        <a:t>ClogD</a:t>
                      </a:r>
                      <a:endParaRPr lang="en-US" sz="1100" dirty="0">
                        <a:latin typeface="Helvetica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latin typeface="Helvetica" pitchFamily="2" charset="0"/>
                        </a:rPr>
                        <a:t>1.491</a:t>
                      </a:r>
                    </a:p>
                  </a:txBody>
                  <a:tcPr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100" dirty="0">
                        <a:latin typeface="Helvetica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42868724"/>
                  </a:ext>
                </a:extLst>
              </a:tr>
              <a:tr h="176600">
                <a:tc>
                  <a:txBody>
                    <a:bodyPr/>
                    <a:lstStyle/>
                    <a:p>
                      <a:r>
                        <a:rPr lang="en-US" sz="1100" dirty="0" err="1">
                          <a:latin typeface="Helvetica" pitchFamily="2" charset="0"/>
                        </a:rPr>
                        <a:t>tPSA</a:t>
                      </a:r>
                      <a:endParaRPr lang="en-US" sz="1100" dirty="0">
                        <a:latin typeface="Helvetica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latin typeface="Helvetica" pitchFamily="2" charset="0"/>
                        </a:rPr>
                        <a:t>129.93</a:t>
                      </a:r>
                    </a:p>
                  </a:txBody>
                  <a:tcPr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100" dirty="0">
                        <a:latin typeface="Helvetica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69249081"/>
                  </a:ext>
                </a:extLst>
              </a:tr>
              <a:tr h="176600">
                <a:tc>
                  <a:txBody>
                    <a:bodyPr/>
                    <a:lstStyle/>
                    <a:p>
                      <a:r>
                        <a:rPr lang="en-US" sz="1100" dirty="0">
                          <a:latin typeface="Helvetica" pitchFamily="2" charset="0"/>
                        </a:rPr>
                        <a:t>MW</a:t>
                      </a:r>
                    </a:p>
                  </a:txBody>
                  <a:tcPr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latin typeface="Helvetica" pitchFamily="2" charset="0"/>
                        </a:rPr>
                        <a:t>470.54</a:t>
                      </a:r>
                    </a:p>
                  </a:txBody>
                  <a:tcPr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100" dirty="0">
                        <a:latin typeface="Helvetica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72637408"/>
                  </a:ext>
                </a:extLst>
              </a:tr>
              <a:tr h="176600">
                <a:tc>
                  <a:txBody>
                    <a:bodyPr/>
                    <a:lstStyle/>
                    <a:p>
                      <a:r>
                        <a:rPr lang="en-US" sz="1100" dirty="0" err="1">
                          <a:latin typeface="Helvetica" pitchFamily="2" charset="0"/>
                        </a:rPr>
                        <a:t>pKa</a:t>
                      </a:r>
                      <a:endParaRPr lang="en-US" sz="1100" dirty="0">
                        <a:latin typeface="Helvetica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latin typeface="Helvetica" pitchFamily="2" charset="0"/>
                        </a:rPr>
                        <a:t>1.920</a:t>
                      </a:r>
                    </a:p>
                  </a:txBody>
                  <a:tcPr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100" dirty="0">
                        <a:latin typeface="Helvetica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94277283"/>
                  </a:ext>
                </a:extLst>
              </a:tr>
              <a:tr h="176600">
                <a:tc>
                  <a:txBody>
                    <a:bodyPr/>
                    <a:lstStyle/>
                    <a:p>
                      <a:r>
                        <a:rPr lang="en-US" sz="1100" dirty="0" err="1">
                          <a:latin typeface="Helvetica" pitchFamily="2" charset="0"/>
                        </a:rPr>
                        <a:t>wHBD</a:t>
                      </a:r>
                      <a:endParaRPr lang="en-US" sz="1100" dirty="0">
                        <a:latin typeface="Helvetica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latin typeface="Helvetica" pitchFamily="2" charset="0"/>
                        </a:rPr>
                        <a:t>0.040</a:t>
                      </a:r>
                    </a:p>
                  </a:txBody>
                  <a:tcPr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100" dirty="0">
                        <a:latin typeface="Helvetica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57046525"/>
                  </a:ext>
                </a:extLst>
              </a:tr>
              <a:tr h="176600">
                <a:tc>
                  <a:txBody>
                    <a:bodyPr/>
                    <a:lstStyle/>
                    <a:p>
                      <a:r>
                        <a:rPr lang="en-US" sz="1100" dirty="0">
                          <a:latin typeface="Helvetica" pitchFamily="2" charset="0"/>
                        </a:rPr>
                        <a:t>Charge</a:t>
                      </a:r>
                    </a:p>
                  </a:txBody>
                  <a:tcPr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latin typeface="Helvetica" pitchFamily="2" charset="0"/>
                        </a:rPr>
                        <a:t>-.9996</a:t>
                      </a:r>
                    </a:p>
                  </a:txBody>
                  <a:tcPr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100" dirty="0">
                        <a:latin typeface="Helvetica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21984621"/>
                  </a:ext>
                </a:extLst>
              </a:tr>
            </a:tbl>
          </a:graphicData>
        </a:graphic>
      </p:graphicFrame>
      <p:grpSp>
        <p:nvGrpSpPr>
          <p:cNvPr id="110" name="Group 109">
            <a:extLst>
              <a:ext uri="{FF2B5EF4-FFF2-40B4-BE49-F238E27FC236}">
                <a16:creationId xmlns:a16="http://schemas.microsoft.com/office/drawing/2014/main" id="{55F9D56C-07AC-443B-D7A8-3AD2E3D43520}"/>
              </a:ext>
            </a:extLst>
          </p:cNvPr>
          <p:cNvGrpSpPr/>
          <p:nvPr/>
        </p:nvGrpSpPr>
        <p:grpSpPr>
          <a:xfrm>
            <a:off x="4646191" y="3625881"/>
            <a:ext cx="3108127" cy="707886"/>
            <a:chOff x="4620617" y="436195"/>
            <a:chExt cx="2897234" cy="707886"/>
          </a:xfrm>
        </p:grpSpPr>
        <p:sp>
          <p:nvSpPr>
            <p:cNvPr id="112" name="TextBox 111">
              <a:extLst>
                <a:ext uri="{FF2B5EF4-FFF2-40B4-BE49-F238E27FC236}">
                  <a16:creationId xmlns:a16="http://schemas.microsoft.com/office/drawing/2014/main" id="{42F5D4B6-539A-0F42-4C8C-1392DBDCE8AD}"/>
                </a:ext>
              </a:extLst>
            </p:cNvPr>
            <p:cNvSpPr txBox="1"/>
            <p:nvPr/>
          </p:nvSpPr>
          <p:spPr>
            <a:xfrm>
              <a:off x="4620617" y="436195"/>
              <a:ext cx="95236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rPr>
                <a:t>Overall</a:t>
              </a:r>
            </a:p>
          </p:txBody>
        </p:sp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id="{48DB3AFB-76AB-C318-81B3-21E8F541D6B0}"/>
                </a:ext>
              </a:extLst>
            </p:cNvPr>
            <p:cNvSpPr txBox="1"/>
            <p:nvPr/>
          </p:nvSpPr>
          <p:spPr>
            <a:xfrm>
              <a:off x="6565489" y="436195"/>
              <a:ext cx="95236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rPr>
                <a:t>Score</a:t>
              </a:r>
            </a:p>
          </p:txBody>
        </p:sp>
      </p:grpSp>
      <p:graphicFrame>
        <p:nvGraphicFramePr>
          <p:cNvPr id="115" name="Table 45">
            <a:extLst>
              <a:ext uri="{FF2B5EF4-FFF2-40B4-BE49-F238E27FC236}">
                <a16:creationId xmlns:a16="http://schemas.microsoft.com/office/drawing/2014/main" id="{6FDF3E1C-E404-22C9-83CA-E62CFB3154E0}"/>
              </a:ext>
            </a:extLst>
          </p:cNvPr>
          <p:cNvGraphicFramePr>
            <a:graphicFrameLocks noGrp="1"/>
          </p:cNvGraphicFramePr>
          <p:nvPr/>
        </p:nvGraphicFramePr>
        <p:xfrm>
          <a:off x="4302048" y="4607219"/>
          <a:ext cx="3724377" cy="2072640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758556">
                  <a:extLst>
                    <a:ext uri="{9D8B030D-6E8A-4147-A177-3AD203B41FA5}">
                      <a16:colId xmlns:a16="http://schemas.microsoft.com/office/drawing/2014/main" val="466719202"/>
                    </a:ext>
                  </a:extLst>
                </a:gridCol>
                <a:gridCol w="1324232">
                  <a:extLst>
                    <a:ext uri="{9D8B030D-6E8A-4147-A177-3AD203B41FA5}">
                      <a16:colId xmlns:a16="http://schemas.microsoft.com/office/drawing/2014/main" val="319951106"/>
                    </a:ext>
                  </a:extLst>
                </a:gridCol>
                <a:gridCol w="1641589">
                  <a:extLst>
                    <a:ext uri="{9D8B030D-6E8A-4147-A177-3AD203B41FA5}">
                      <a16:colId xmlns:a16="http://schemas.microsoft.com/office/drawing/2014/main" val="2432198286"/>
                    </a:ext>
                  </a:extLst>
                </a:gridCol>
              </a:tblGrid>
              <a:tr h="176600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Helvetica" pitchFamily="2" charset="0"/>
                        </a:rPr>
                        <a:t>Property</a:t>
                      </a:r>
                    </a:p>
                  </a:txBody>
                  <a:tcPr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Helvetica" pitchFamily="2" charset="0"/>
                        </a:rPr>
                        <a:t>Calculated Value</a:t>
                      </a:r>
                    </a:p>
                  </a:txBody>
                  <a:tcP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Helvetica" pitchFamily="2" charset="0"/>
                        </a:rPr>
                        <a:t>Unweighted Score</a:t>
                      </a:r>
                    </a:p>
                  </a:txBody>
                  <a:tcPr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7350973"/>
                  </a:ext>
                </a:extLst>
              </a:tr>
              <a:tr h="176600">
                <a:tc>
                  <a:txBody>
                    <a:bodyPr/>
                    <a:lstStyle/>
                    <a:p>
                      <a:r>
                        <a:rPr lang="en-US" sz="1100" dirty="0" err="1">
                          <a:latin typeface="Helvetica" pitchFamily="2" charset="0"/>
                        </a:rPr>
                        <a:t>ClogP</a:t>
                      </a:r>
                      <a:endParaRPr lang="en-US" sz="1100" dirty="0">
                        <a:latin typeface="Helvetica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latin typeface="Helvetica" pitchFamily="2" charset="0"/>
                        </a:rPr>
                        <a:t>2.398</a:t>
                      </a:r>
                    </a:p>
                  </a:txBody>
                  <a:tcPr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100" dirty="0">
                        <a:latin typeface="Helvetica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29967992"/>
                  </a:ext>
                </a:extLst>
              </a:tr>
              <a:tr h="176600">
                <a:tc>
                  <a:txBody>
                    <a:bodyPr/>
                    <a:lstStyle/>
                    <a:p>
                      <a:r>
                        <a:rPr lang="en-US" sz="1100" dirty="0" err="1">
                          <a:latin typeface="Helvetica" pitchFamily="2" charset="0"/>
                        </a:rPr>
                        <a:t>ClogD</a:t>
                      </a:r>
                      <a:endParaRPr lang="en-US" sz="1100" dirty="0">
                        <a:latin typeface="Helvetica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latin typeface="Helvetica" pitchFamily="2" charset="0"/>
                        </a:rPr>
                        <a:t>1.686</a:t>
                      </a:r>
                    </a:p>
                  </a:txBody>
                  <a:tcPr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100" dirty="0">
                        <a:latin typeface="Helvetica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42868724"/>
                  </a:ext>
                </a:extLst>
              </a:tr>
              <a:tr h="176600">
                <a:tc>
                  <a:txBody>
                    <a:bodyPr/>
                    <a:lstStyle/>
                    <a:p>
                      <a:r>
                        <a:rPr lang="en-US" sz="1100" dirty="0" err="1">
                          <a:latin typeface="Helvetica" pitchFamily="2" charset="0"/>
                        </a:rPr>
                        <a:t>tPSA</a:t>
                      </a:r>
                      <a:endParaRPr lang="en-US" sz="1100" dirty="0">
                        <a:latin typeface="Helvetica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latin typeface="Helvetica" pitchFamily="2" charset="0"/>
                        </a:rPr>
                        <a:t>57.230</a:t>
                      </a:r>
                    </a:p>
                  </a:txBody>
                  <a:tcPr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100" dirty="0">
                        <a:latin typeface="Helvetica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69249081"/>
                  </a:ext>
                </a:extLst>
              </a:tr>
              <a:tr h="176600">
                <a:tc>
                  <a:txBody>
                    <a:bodyPr/>
                    <a:lstStyle/>
                    <a:p>
                      <a:r>
                        <a:rPr lang="en-US" sz="1100" dirty="0">
                          <a:latin typeface="Helvetica" pitchFamily="2" charset="0"/>
                        </a:rPr>
                        <a:t>MW</a:t>
                      </a:r>
                    </a:p>
                  </a:txBody>
                  <a:tcPr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latin typeface="Helvetica" pitchFamily="2" charset="0"/>
                        </a:rPr>
                        <a:t>371.43</a:t>
                      </a:r>
                    </a:p>
                  </a:txBody>
                  <a:tcPr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100" dirty="0">
                        <a:latin typeface="Helvetica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72637408"/>
                  </a:ext>
                </a:extLst>
              </a:tr>
              <a:tr h="176600">
                <a:tc>
                  <a:txBody>
                    <a:bodyPr/>
                    <a:lstStyle/>
                    <a:p>
                      <a:r>
                        <a:rPr lang="en-US" sz="1100" dirty="0" err="1">
                          <a:latin typeface="Helvetica" pitchFamily="2" charset="0"/>
                        </a:rPr>
                        <a:t>pKa</a:t>
                      </a:r>
                      <a:endParaRPr lang="en-US" sz="1100" dirty="0">
                        <a:latin typeface="Helvetica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latin typeface="Helvetica" pitchFamily="2" charset="0"/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100" dirty="0">
                        <a:latin typeface="Helvetica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94277283"/>
                  </a:ext>
                </a:extLst>
              </a:tr>
              <a:tr h="176600">
                <a:tc>
                  <a:txBody>
                    <a:bodyPr/>
                    <a:lstStyle/>
                    <a:p>
                      <a:r>
                        <a:rPr lang="en-US" sz="1100" dirty="0" err="1">
                          <a:latin typeface="Helvetica" pitchFamily="2" charset="0"/>
                        </a:rPr>
                        <a:t>wHBD</a:t>
                      </a:r>
                      <a:endParaRPr lang="en-US" sz="1100" dirty="0">
                        <a:latin typeface="Helvetica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latin typeface="Helvetica" pitchFamily="2" charset="0"/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100" dirty="0">
                        <a:latin typeface="Helvetica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57046525"/>
                  </a:ext>
                </a:extLst>
              </a:tr>
              <a:tr h="176600">
                <a:tc>
                  <a:txBody>
                    <a:bodyPr/>
                    <a:lstStyle/>
                    <a:p>
                      <a:r>
                        <a:rPr lang="en-US" sz="1100" dirty="0">
                          <a:latin typeface="Helvetica" pitchFamily="2" charset="0"/>
                        </a:rPr>
                        <a:t>Charge</a:t>
                      </a:r>
                    </a:p>
                  </a:txBody>
                  <a:tcPr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latin typeface="Helvetica" pitchFamily="2" charset="0"/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100" dirty="0">
                        <a:latin typeface="Helvetica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21984621"/>
                  </a:ext>
                </a:extLst>
              </a:tr>
            </a:tbl>
          </a:graphicData>
        </a:graphic>
      </p:graphicFrame>
      <p:sp>
        <p:nvSpPr>
          <p:cNvPr id="4" name="Title 1">
            <a:extLst>
              <a:ext uri="{FF2B5EF4-FFF2-40B4-BE49-F238E27FC236}">
                <a16:creationId xmlns:a16="http://schemas.microsoft.com/office/drawing/2014/main" id="{AE01D4C9-0882-4731-69CD-76C5C6B69147}"/>
              </a:ext>
            </a:extLst>
          </p:cNvPr>
          <p:cNvSpPr txBox="1">
            <a:spLocks/>
          </p:cNvSpPr>
          <p:nvPr/>
        </p:nvSpPr>
        <p:spPr>
          <a:xfrm>
            <a:off x="955717" y="1737421"/>
            <a:ext cx="2069915" cy="40340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+mj-ea"/>
                <a:cs typeface="+mj-cs"/>
              </a:rPr>
              <a:t>First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+mj-ea"/>
                <a:cs typeface="+mj-cs"/>
              </a:rPr>
              <a:t>Generation Radiotracer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+mj-ea"/>
                <a:cs typeface="+mj-cs"/>
              </a:rPr>
              <a:t>[</a:t>
            </a:r>
            <a:r>
              <a:rPr kumimoji="0" lang="en-US" sz="20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+mj-ea"/>
                <a:cs typeface="+mj-cs"/>
              </a:rPr>
              <a:t>11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+mj-ea"/>
                <a:cs typeface="+mj-cs"/>
              </a:rPr>
              <a:t>C]AZD1283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46FC86B-29C8-BCB4-F438-1A9F5275C3D6}"/>
              </a:ext>
            </a:extLst>
          </p:cNvPr>
          <p:cNvSpPr/>
          <p:nvPr/>
        </p:nvSpPr>
        <p:spPr>
          <a:xfrm>
            <a:off x="2218944" y="2968266"/>
            <a:ext cx="1146048" cy="22301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D43885D4-E1CD-B72F-5203-59BCAD39E5CF}"/>
              </a:ext>
            </a:extLst>
          </p:cNvPr>
          <p:cNvSpPr/>
          <p:nvPr/>
        </p:nvSpPr>
        <p:spPr>
          <a:xfrm>
            <a:off x="2223270" y="3242305"/>
            <a:ext cx="1146048" cy="22301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32FD3F72-4BE2-2237-C8A6-F8F0A2149120}"/>
              </a:ext>
            </a:extLst>
          </p:cNvPr>
          <p:cNvSpPr/>
          <p:nvPr/>
        </p:nvSpPr>
        <p:spPr>
          <a:xfrm>
            <a:off x="2251980" y="6171698"/>
            <a:ext cx="1352526" cy="21737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75D66C77-EAE7-0002-BE81-C3B1AD02DEE5}"/>
              </a:ext>
            </a:extLst>
          </p:cNvPr>
          <p:cNvSpPr/>
          <p:nvPr/>
        </p:nvSpPr>
        <p:spPr>
          <a:xfrm>
            <a:off x="2256306" y="6445737"/>
            <a:ext cx="1352526" cy="21737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E8053E8D-57AF-5068-84AB-DAE373DE3DC7}"/>
              </a:ext>
            </a:extLst>
          </p:cNvPr>
          <p:cNvSpPr txBox="1"/>
          <p:nvPr/>
        </p:nvSpPr>
        <p:spPr>
          <a:xfrm>
            <a:off x="7544755" y="6676941"/>
            <a:ext cx="389817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Jackson et. al, </a:t>
            </a: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Manuscript in Preparation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, </a:t>
            </a: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2023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3539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5" grpId="0" animBg="1"/>
      <p:bldP spid="45" grpId="0" animBg="1"/>
      <p:bldP spid="44" grpId="0" animBg="1"/>
      <p:bldP spid="4" grpId="0"/>
      <p:bldP spid="3" grpId="0" animBg="1"/>
      <p:bldP spid="3" grpId="1" animBg="1"/>
      <p:bldP spid="69" grpId="0" animBg="1"/>
      <p:bldP spid="69" grpId="1" animBg="1"/>
      <p:bldP spid="70" grpId="0" animBg="1"/>
      <p:bldP spid="70" grpId="1" animBg="1"/>
      <p:bldP spid="81" grpId="0" animBg="1"/>
      <p:bldP spid="81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2F9497D-DD0F-C449-B3BE-68C4CB29AA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562" y="1736594"/>
            <a:ext cx="4178300" cy="38608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2730C24-287B-4049-B5A2-1A4D85F910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4140" y="1736594"/>
            <a:ext cx="4165600" cy="3860800"/>
          </a:xfrm>
          <a:prstGeom prst="rect">
            <a:avLst/>
          </a:prstGeom>
        </p:spPr>
      </p:pic>
      <p:sp>
        <p:nvSpPr>
          <p:cNvPr id="9" name="Right Arrow 8">
            <a:extLst>
              <a:ext uri="{FF2B5EF4-FFF2-40B4-BE49-F238E27FC236}">
                <a16:creationId xmlns:a16="http://schemas.microsoft.com/office/drawing/2014/main" id="{097FBB20-9042-5C4B-9099-2CB6B7342094}"/>
              </a:ext>
            </a:extLst>
          </p:cNvPr>
          <p:cNvSpPr/>
          <p:nvPr/>
        </p:nvSpPr>
        <p:spPr>
          <a:xfrm>
            <a:off x="4999972" y="3449902"/>
            <a:ext cx="2192055" cy="434183"/>
          </a:xfrm>
          <a:prstGeom prst="rightArrow">
            <a:avLst/>
          </a:prstGeom>
          <a:solidFill>
            <a:srgbClr val="D6D6D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B4F4A10-D7E7-5049-B7FA-E2D2F18D89B5}"/>
              </a:ext>
            </a:extLst>
          </p:cNvPr>
          <p:cNvSpPr/>
          <p:nvPr/>
        </p:nvSpPr>
        <p:spPr>
          <a:xfrm>
            <a:off x="971121" y="1551928"/>
            <a:ext cx="3235181" cy="3693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E02405D-1340-E044-9845-BE514E134E1B}"/>
              </a:ext>
            </a:extLst>
          </p:cNvPr>
          <p:cNvSpPr txBox="1"/>
          <p:nvPr/>
        </p:nvSpPr>
        <p:spPr>
          <a:xfrm>
            <a:off x="971121" y="1585609"/>
            <a:ext cx="32351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Methodology Development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377741F-326E-CD4F-823D-3D21F31C6086}"/>
              </a:ext>
            </a:extLst>
          </p:cNvPr>
          <p:cNvSpPr/>
          <p:nvPr/>
        </p:nvSpPr>
        <p:spPr>
          <a:xfrm>
            <a:off x="7985700" y="1487469"/>
            <a:ext cx="3235181" cy="3693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8B7811B-878C-B742-99CB-DB5A5746A312}"/>
              </a:ext>
            </a:extLst>
          </p:cNvPr>
          <p:cNvSpPr txBox="1"/>
          <p:nvPr/>
        </p:nvSpPr>
        <p:spPr>
          <a:xfrm>
            <a:off x="7985700" y="1561326"/>
            <a:ext cx="32351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Complex Drug Application</a:t>
            </a:r>
          </a:p>
        </p:txBody>
      </p:sp>
      <p:sp>
        <p:nvSpPr>
          <p:cNvPr id="14" name="Lightning Bolt 13">
            <a:extLst>
              <a:ext uri="{FF2B5EF4-FFF2-40B4-BE49-F238E27FC236}">
                <a16:creationId xmlns:a16="http://schemas.microsoft.com/office/drawing/2014/main" id="{0EB69AFD-326E-B14F-8BA0-9D3E28D1A043}"/>
              </a:ext>
            </a:extLst>
          </p:cNvPr>
          <p:cNvSpPr/>
          <p:nvPr/>
        </p:nvSpPr>
        <p:spPr>
          <a:xfrm rot="3752665">
            <a:off x="5728345" y="3276733"/>
            <a:ext cx="325432" cy="1023322"/>
          </a:xfrm>
          <a:prstGeom prst="lightningBol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E9CD189-7C38-9742-AC2F-C12B8013DFFA}"/>
              </a:ext>
            </a:extLst>
          </p:cNvPr>
          <p:cNvSpPr txBox="1"/>
          <p:nvPr/>
        </p:nvSpPr>
        <p:spPr>
          <a:xfrm>
            <a:off x="4999971" y="3138825"/>
            <a:ext cx="21920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Disconnect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F2C9318-AFB8-DD4D-86CF-ED8319A85F67}"/>
              </a:ext>
            </a:extLst>
          </p:cNvPr>
          <p:cNvSpPr/>
          <p:nvPr/>
        </p:nvSpPr>
        <p:spPr>
          <a:xfrm rot="10800000" flipV="1">
            <a:off x="1074218" y="5693562"/>
            <a:ext cx="10043561" cy="429817"/>
          </a:xfrm>
          <a:prstGeom prst="rect">
            <a:avLst/>
          </a:prstGeom>
          <a:solidFill>
            <a:srgbClr val="D6D6D6"/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B0503020202020204" pitchFamily="34" charset="0"/>
                <a:ea typeface="+mn-ea"/>
                <a:cs typeface="+mn-cs"/>
              </a:rPr>
              <a:t>The disconnect between application and method requires a great deal of time and resources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35A192DD-0DA6-AB66-9C5A-31C81667BA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749" y="197942"/>
            <a:ext cx="11996336" cy="804861"/>
          </a:xfrm>
        </p:spPr>
        <p:txBody>
          <a:bodyPr>
            <a:normAutofit/>
          </a:bodyPr>
          <a:lstStyle/>
          <a:p>
            <a:r>
              <a:rPr lang="en-US" sz="4200" b="1" dirty="0">
                <a:latin typeface="+mn-lt"/>
              </a:rPr>
              <a:t>Machine Learning for Radiochemistry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13DAFF9-8EB0-36B3-622C-60CD2EBD3684}"/>
              </a:ext>
            </a:extLst>
          </p:cNvPr>
          <p:cNvSpPr txBox="1"/>
          <p:nvPr/>
        </p:nvSpPr>
        <p:spPr>
          <a:xfrm>
            <a:off x="2237443" y="6506955"/>
            <a:ext cx="77108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Webb EW, Scott PJH, </a:t>
            </a:r>
            <a:r>
              <a:rPr lang="en-US" b="1" i="1" dirty="0">
                <a:solidFill>
                  <a:schemeClr val="bg1"/>
                </a:solidFill>
              </a:rPr>
              <a:t>PET Clinics</a:t>
            </a:r>
            <a:r>
              <a:rPr lang="en-US" b="1" dirty="0">
                <a:solidFill>
                  <a:schemeClr val="bg1"/>
                </a:solidFill>
              </a:rPr>
              <a:t>, 2021; Jackson et al., ACS Chem </a:t>
            </a:r>
            <a:r>
              <a:rPr lang="en-US" b="1" dirty="0" err="1">
                <a:solidFill>
                  <a:schemeClr val="bg1"/>
                </a:solidFill>
              </a:rPr>
              <a:t>Neurosci</a:t>
            </a:r>
            <a:r>
              <a:rPr lang="en-US" b="1" dirty="0">
                <a:solidFill>
                  <a:schemeClr val="bg1"/>
                </a:solidFill>
              </a:rPr>
              <a:t>, 2022</a:t>
            </a:r>
          </a:p>
        </p:txBody>
      </p:sp>
    </p:spTree>
    <p:extLst>
      <p:ext uri="{BB962C8B-B14F-4D97-AF65-F5344CB8AC3E}">
        <p14:creationId xmlns:p14="http://schemas.microsoft.com/office/powerpoint/2010/main" val="41376609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E6A89E1-D8D1-1D41-97E0-186C5FF8D5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2202" y="1736593"/>
            <a:ext cx="2386343" cy="385876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2F9497D-DD0F-C449-B3BE-68C4CB29AA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9562" y="1736594"/>
            <a:ext cx="4178300" cy="38608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2730C24-287B-4049-B5A2-1A4D85F910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14140" y="1736594"/>
            <a:ext cx="4165600" cy="3860800"/>
          </a:xfrm>
          <a:prstGeom prst="rect">
            <a:avLst/>
          </a:prstGeom>
        </p:spPr>
      </p:pic>
      <p:sp>
        <p:nvSpPr>
          <p:cNvPr id="9" name="Right Arrow 8">
            <a:extLst>
              <a:ext uri="{FF2B5EF4-FFF2-40B4-BE49-F238E27FC236}">
                <a16:creationId xmlns:a16="http://schemas.microsoft.com/office/drawing/2014/main" id="{097FBB20-9042-5C4B-9099-2CB6B7342094}"/>
              </a:ext>
            </a:extLst>
          </p:cNvPr>
          <p:cNvSpPr/>
          <p:nvPr/>
        </p:nvSpPr>
        <p:spPr>
          <a:xfrm>
            <a:off x="4999972" y="3449902"/>
            <a:ext cx="2192055" cy="434183"/>
          </a:xfrm>
          <a:prstGeom prst="rightArrow">
            <a:avLst/>
          </a:prstGeom>
          <a:solidFill>
            <a:srgbClr val="D6D6D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B4F4A10-D7E7-5049-B7FA-E2D2F18D89B5}"/>
              </a:ext>
            </a:extLst>
          </p:cNvPr>
          <p:cNvSpPr/>
          <p:nvPr/>
        </p:nvSpPr>
        <p:spPr>
          <a:xfrm>
            <a:off x="971121" y="1551928"/>
            <a:ext cx="3235181" cy="3693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E02405D-1340-E044-9845-BE514E134E1B}"/>
              </a:ext>
            </a:extLst>
          </p:cNvPr>
          <p:cNvSpPr txBox="1"/>
          <p:nvPr/>
        </p:nvSpPr>
        <p:spPr>
          <a:xfrm>
            <a:off x="971121" y="1585609"/>
            <a:ext cx="32351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Methodology Development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377741F-326E-CD4F-823D-3D21F31C6086}"/>
              </a:ext>
            </a:extLst>
          </p:cNvPr>
          <p:cNvSpPr/>
          <p:nvPr/>
        </p:nvSpPr>
        <p:spPr>
          <a:xfrm>
            <a:off x="7985700" y="1487469"/>
            <a:ext cx="3235181" cy="3693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8B7811B-878C-B742-99CB-DB5A5746A312}"/>
              </a:ext>
            </a:extLst>
          </p:cNvPr>
          <p:cNvSpPr txBox="1"/>
          <p:nvPr/>
        </p:nvSpPr>
        <p:spPr>
          <a:xfrm>
            <a:off x="7985700" y="1561326"/>
            <a:ext cx="32351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Complex Drug Application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B061B4A-4425-CD48-84FD-3DC63947469C}"/>
              </a:ext>
            </a:extLst>
          </p:cNvPr>
          <p:cNvSpPr/>
          <p:nvPr/>
        </p:nvSpPr>
        <p:spPr>
          <a:xfrm>
            <a:off x="5322555" y="1600998"/>
            <a:ext cx="1540606" cy="3693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C08CEB2-6527-7D4C-9285-89EE370BCC5D}"/>
              </a:ext>
            </a:extLst>
          </p:cNvPr>
          <p:cNvSpPr txBox="1"/>
          <p:nvPr/>
        </p:nvSpPr>
        <p:spPr>
          <a:xfrm>
            <a:off x="5414425" y="1585609"/>
            <a:ext cx="13631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Ask Peter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D846E61-F42A-DF48-8961-7692C71F9F3C}"/>
              </a:ext>
            </a:extLst>
          </p:cNvPr>
          <p:cNvSpPr/>
          <p:nvPr/>
        </p:nvSpPr>
        <p:spPr>
          <a:xfrm rot="10800000" flipV="1">
            <a:off x="1691086" y="5732988"/>
            <a:ext cx="8803544" cy="429817"/>
          </a:xfrm>
          <a:prstGeom prst="rect">
            <a:avLst/>
          </a:prstGeom>
          <a:solidFill>
            <a:srgbClr val="D6D6D6"/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B0503020202020204" pitchFamily="34" charset="0"/>
                <a:ea typeface="+mn-ea"/>
                <a:cs typeface="+mn-cs"/>
              </a:rPr>
              <a:t>AI and ML can bridge the gap between method development and application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CCBBDAE-AB77-ABC6-9227-ADAAB72526AB}"/>
              </a:ext>
            </a:extLst>
          </p:cNvPr>
          <p:cNvSpPr txBox="1"/>
          <p:nvPr/>
        </p:nvSpPr>
        <p:spPr>
          <a:xfrm>
            <a:off x="2237443" y="6517465"/>
            <a:ext cx="77108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Webb EW, Scott PJH, </a:t>
            </a:r>
            <a:r>
              <a:rPr lang="en-US" b="1" i="1" dirty="0">
                <a:solidFill>
                  <a:schemeClr val="bg1"/>
                </a:solidFill>
              </a:rPr>
              <a:t>PET Clinics</a:t>
            </a:r>
            <a:r>
              <a:rPr lang="en-US" b="1" dirty="0">
                <a:solidFill>
                  <a:schemeClr val="bg1"/>
                </a:solidFill>
              </a:rPr>
              <a:t>, 2021; Jackson et al., ACS Chem </a:t>
            </a:r>
            <a:r>
              <a:rPr lang="en-US" b="1" dirty="0" err="1">
                <a:solidFill>
                  <a:schemeClr val="bg1"/>
                </a:solidFill>
              </a:rPr>
              <a:t>Neurosci</a:t>
            </a:r>
            <a:r>
              <a:rPr lang="en-US" b="1" dirty="0">
                <a:solidFill>
                  <a:schemeClr val="bg1"/>
                </a:solidFill>
              </a:rPr>
              <a:t>, 2022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17076F7-50E1-902C-4FDB-9B7D25700A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67880" y="2065851"/>
            <a:ext cx="1420325" cy="1420325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69452F48-547A-45DF-E34E-3CB1315E89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749" y="197942"/>
            <a:ext cx="11996336" cy="804861"/>
          </a:xfrm>
        </p:spPr>
        <p:txBody>
          <a:bodyPr>
            <a:normAutofit/>
          </a:bodyPr>
          <a:lstStyle/>
          <a:p>
            <a:r>
              <a:rPr lang="en-US" sz="4200" b="1" dirty="0">
                <a:latin typeface="+mn-lt"/>
              </a:rPr>
              <a:t>Machine Learning for Radiochemistry</a:t>
            </a:r>
          </a:p>
        </p:txBody>
      </p:sp>
    </p:spTree>
    <p:extLst>
      <p:ext uri="{BB962C8B-B14F-4D97-AF65-F5344CB8AC3E}">
        <p14:creationId xmlns:p14="http://schemas.microsoft.com/office/powerpoint/2010/main" val="13136273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1">
            <a:extLst>
              <a:ext uri="{FF2B5EF4-FFF2-40B4-BE49-F238E27FC236}">
                <a16:creationId xmlns:a16="http://schemas.microsoft.com/office/drawing/2014/main" id="{92C882DE-5D9C-4043-9379-75CE3CAE86AD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1401763" y="79372"/>
            <a:ext cx="9428162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pPr algn="ctr" eaLnBrk="1" hangingPunct="1"/>
            <a:r>
              <a:rPr lang="en-US" altLang="en-US" sz="3400">
                <a:solidFill>
                  <a:srgbClr val="000000"/>
                </a:solidFill>
                <a:latin typeface="Arial Black" panose="020B0604020202020204" pitchFamily="34" charset="0"/>
              </a:rPr>
              <a:t>Anatomical vs. Functional Imaging</a:t>
            </a:r>
          </a:p>
        </p:txBody>
      </p:sp>
      <p:pic>
        <p:nvPicPr>
          <p:cNvPr id="19458" name="Picture 5" descr="homer_mri.jpg">
            <a:extLst>
              <a:ext uri="{FF2B5EF4-FFF2-40B4-BE49-F238E27FC236}">
                <a16:creationId xmlns:a16="http://schemas.microsoft.com/office/drawing/2014/main" id="{4037977E-18B8-ED46-B9A2-53BE4DA3CE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171" y="801391"/>
            <a:ext cx="3897769" cy="4845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Title 1">
            <a:extLst>
              <a:ext uri="{FF2B5EF4-FFF2-40B4-BE49-F238E27FC236}">
                <a16:creationId xmlns:a16="http://schemas.microsoft.com/office/drawing/2014/main" id="{65431B74-3612-984B-AA4F-904985CE4896}"/>
              </a:ext>
            </a:extLst>
          </p:cNvPr>
          <p:cNvSpPr txBox="1">
            <a:spLocks/>
          </p:cNvSpPr>
          <p:nvPr/>
        </p:nvSpPr>
        <p:spPr bwMode="auto">
          <a:xfrm>
            <a:off x="1254124" y="5646739"/>
            <a:ext cx="397986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3000" b="1">
                <a:latin typeface="Arial Black" panose="020B0604020202020204" pitchFamily="34" charset="0"/>
              </a:rPr>
              <a:t>Anatomical</a:t>
            </a:r>
          </a:p>
          <a:p>
            <a:pPr algn="ctr" eaLnBrk="1" hangingPunct="1"/>
            <a:r>
              <a:rPr lang="en-US" altLang="en-US" sz="3000" b="1">
                <a:latin typeface="Arial Black" panose="020B0604020202020204" pitchFamily="34" charset="0"/>
              </a:rPr>
              <a:t>(X-ray, CT, MRI)</a:t>
            </a:r>
            <a:endParaRPr lang="en-US" altLang="en-US" sz="3000">
              <a:latin typeface="Arial Black" panose="020B0604020202020204" pitchFamily="34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E6A89E1-D8D1-1D41-97E0-186C5FF8D5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2201" y="1736593"/>
            <a:ext cx="2387600" cy="3860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2F9497D-DD0F-C449-B3BE-68C4CB29AA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9562" y="1736594"/>
            <a:ext cx="4178300" cy="38608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2730C24-287B-4049-B5A2-1A4D85F910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14140" y="1736594"/>
            <a:ext cx="4165600" cy="3860800"/>
          </a:xfrm>
          <a:prstGeom prst="rect">
            <a:avLst/>
          </a:prstGeom>
        </p:spPr>
      </p:pic>
      <p:sp>
        <p:nvSpPr>
          <p:cNvPr id="9" name="Right Arrow 8">
            <a:extLst>
              <a:ext uri="{FF2B5EF4-FFF2-40B4-BE49-F238E27FC236}">
                <a16:creationId xmlns:a16="http://schemas.microsoft.com/office/drawing/2014/main" id="{097FBB20-9042-5C4B-9099-2CB6B7342094}"/>
              </a:ext>
            </a:extLst>
          </p:cNvPr>
          <p:cNvSpPr/>
          <p:nvPr/>
        </p:nvSpPr>
        <p:spPr>
          <a:xfrm>
            <a:off x="4999972" y="3449902"/>
            <a:ext cx="2192055" cy="434183"/>
          </a:xfrm>
          <a:prstGeom prst="rightArrow">
            <a:avLst/>
          </a:prstGeom>
          <a:solidFill>
            <a:srgbClr val="D6D6D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B4F4A10-D7E7-5049-B7FA-E2D2F18D89B5}"/>
              </a:ext>
            </a:extLst>
          </p:cNvPr>
          <p:cNvSpPr/>
          <p:nvPr/>
        </p:nvSpPr>
        <p:spPr>
          <a:xfrm>
            <a:off x="971121" y="1551928"/>
            <a:ext cx="3235181" cy="3693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E02405D-1340-E044-9845-BE514E134E1B}"/>
              </a:ext>
            </a:extLst>
          </p:cNvPr>
          <p:cNvSpPr txBox="1"/>
          <p:nvPr/>
        </p:nvSpPr>
        <p:spPr>
          <a:xfrm>
            <a:off x="971121" y="1585609"/>
            <a:ext cx="32351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Methodology Development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377741F-326E-CD4F-823D-3D21F31C6086}"/>
              </a:ext>
            </a:extLst>
          </p:cNvPr>
          <p:cNvSpPr/>
          <p:nvPr/>
        </p:nvSpPr>
        <p:spPr>
          <a:xfrm>
            <a:off x="7985700" y="1487469"/>
            <a:ext cx="3235181" cy="3693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8B7811B-878C-B742-99CB-DB5A5746A312}"/>
              </a:ext>
            </a:extLst>
          </p:cNvPr>
          <p:cNvSpPr txBox="1"/>
          <p:nvPr/>
        </p:nvSpPr>
        <p:spPr>
          <a:xfrm>
            <a:off x="7985700" y="1561326"/>
            <a:ext cx="32351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Complex Drug Application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B061B4A-4425-CD48-84FD-3DC63947469C}"/>
              </a:ext>
            </a:extLst>
          </p:cNvPr>
          <p:cNvSpPr/>
          <p:nvPr/>
        </p:nvSpPr>
        <p:spPr>
          <a:xfrm>
            <a:off x="5322555" y="1600998"/>
            <a:ext cx="1540606" cy="3693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C08CEB2-6527-7D4C-9285-89EE370BCC5D}"/>
              </a:ext>
            </a:extLst>
          </p:cNvPr>
          <p:cNvSpPr txBox="1"/>
          <p:nvPr/>
        </p:nvSpPr>
        <p:spPr>
          <a:xfrm>
            <a:off x="5414425" y="1585609"/>
            <a:ext cx="13631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AI and ML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D846E61-F42A-DF48-8961-7692C71F9F3C}"/>
              </a:ext>
            </a:extLst>
          </p:cNvPr>
          <p:cNvSpPr/>
          <p:nvPr/>
        </p:nvSpPr>
        <p:spPr>
          <a:xfrm rot="10800000" flipV="1">
            <a:off x="1691086" y="5732988"/>
            <a:ext cx="8803544" cy="429817"/>
          </a:xfrm>
          <a:prstGeom prst="rect">
            <a:avLst/>
          </a:prstGeom>
          <a:solidFill>
            <a:srgbClr val="D6D6D6"/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B0503020202020204" pitchFamily="34" charset="0"/>
                <a:ea typeface="+mn-ea"/>
                <a:cs typeface="+mn-cs"/>
              </a:rPr>
              <a:t>AI and ML can bridge the gap between method development and application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3EB132B1-FC6E-7C4B-8C77-5EBD3F82EC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749" y="197942"/>
            <a:ext cx="11996336" cy="804861"/>
          </a:xfrm>
        </p:spPr>
        <p:txBody>
          <a:bodyPr>
            <a:normAutofit/>
          </a:bodyPr>
          <a:lstStyle/>
          <a:p>
            <a:r>
              <a:rPr lang="en-US" sz="4200" b="1" dirty="0">
                <a:latin typeface="+mn-lt"/>
              </a:rPr>
              <a:t>Machine Learning for Radiochemistry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8E7F1AE-B93D-DCB1-68C2-EC157A114F95}"/>
              </a:ext>
            </a:extLst>
          </p:cNvPr>
          <p:cNvSpPr txBox="1"/>
          <p:nvPr/>
        </p:nvSpPr>
        <p:spPr>
          <a:xfrm>
            <a:off x="2237443" y="6506955"/>
            <a:ext cx="77108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Webb EW, Scott PJH, </a:t>
            </a:r>
            <a:r>
              <a:rPr lang="en-US" b="1" i="1" dirty="0">
                <a:solidFill>
                  <a:schemeClr val="bg1"/>
                </a:solidFill>
              </a:rPr>
              <a:t>PET Clinics</a:t>
            </a:r>
            <a:r>
              <a:rPr lang="en-US" b="1" dirty="0">
                <a:solidFill>
                  <a:schemeClr val="bg1"/>
                </a:solidFill>
              </a:rPr>
              <a:t>, 2021; Jackson et al., ACS Chem </a:t>
            </a:r>
            <a:r>
              <a:rPr lang="en-US" b="1" dirty="0" err="1">
                <a:solidFill>
                  <a:schemeClr val="bg1"/>
                </a:solidFill>
              </a:rPr>
              <a:t>Neurosci</a:t>
            </a:r>
            <a:r>
              <a:rPr lang="en-US" b="1" dirty="0">
                <a:solidFill>
                  <a:schemeClr val="bg1"/>
                </a:solidFill>
              </a:rPr>
              <a:t>, 2022</a:t>
            </a:r>
          </a:p>
        </p:txBody>
      </p:sp>
    </p:spTree>
    <p:extLst>
      <p:ext uri="{BB962C8B-B14F-4D97-AF65-F5344CB8AC3E}">
        <p14:creationId xmlns:p14="http://schemas.microsoft.com/office/powerpoint/2010/main" val="2962836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timeline&#10;&#10;Description automatically generated">
            <a:extLst>
              <a:ext uri="{FF2B5EF4-FFF2-40B4-BE49-F238E27FC236}">
                <a16:creationId xmlns:a16="http://schemas.microsoft.com/office/drawing/2014/main" id="{90156644-E20F-7BD8-2C8F-0267A73902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053" y="949281"/>
            <a:ext cx="8299893" cy="553326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3708C90-DC0D-737E-EB9C-658C82C7CB60}"/>
              </a:ext>
            </a:extLst>
          </p:cNvPr>
          <p:cNvSpPr txBox="1"/>
          <p:nvPr/>
        </p:nvSpPr>
        <p:spPr>
          <a:xfrm>
            <a:off x="225631" y="63560"/>
            <a:ext cx="992944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200" b="1" dirty="0"/>
              <a:t>What the hell is machine learning anyway?!</a:t>
            </a:r>
          </a:p>
        </p:txBody>
      </p:sp>
    </p:spTree>
    <p:extLst>
      <p:ext uri="{BB962C8B-B14F-4D97-AF65-F5344CB8AC3E}">
        <p14:creationId xmlns:p14="http://schemas.microsoft.com/office/powerpoint/2010/main" val="45162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194700-867E-9E43-AAF1-09E023E2BE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073" y="-73570"/>
            <a:ext cx="10515600" cy="1325563"/>
          </a:xfrm>
        </p:spPr>
        <p:txBody>
          <a:bodyPr>
            <a:normAutofit/>
          </a:bodyPr>
          <a:lstStyle/>
          <a:p>
            <a:r>
              <a:rPr lang="en-US" b="1" dirty="0">
                <a:latin typeface="+mn-lt"/>
              </a:rPr>
              <a:t>Workflow for Preliminary ML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B5734F5-B758-0F4D-8879-EFA83E2194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200" y="1413644"/>
            <a:ext cx="11023600" cy="43815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9276019-F0AD-6143-BF2E-537E46DFD01A}"/>
              </a:ext>
            </a:extLst>
          </p:cNvPr>
          <p:cNvSpPr txBox="1"/>
          <p:nvPr/>
        </p:nvSpPr>
        <p:spPr>
          <a:xfrm>
            <a:off x="3904662" y="6488668"/>
            <a:ext cx="3839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Webb EW, Scott PJH, </a:t>
            </a:r>
            <a:r>
              <a:rPr lang="en-US" b="1" i="1" dirty="0">
                <a:solidFill>
                  <a:schemeClr val="bg1"/>
                </a:solidFill>
              </a:rPr>
              <a:t>PET Clinics</a:t>
            </a:r>
            <a:r>
              <a:rPr lang="en-US" b="1" dirty="0">
                <a:solidFill>
                  <a:schemeClr val="bg1"/>
                </a:solidFill>
              </a:rPr>
              <a:t>, 2021.</a:t>
            </a:r>
          </a:p>
        </p:txBody>
      </p:sp>
    </p:spTree>
    <p:extLst>
      <p:ext uri="{BB962C8B-B14F-4D97-AF65-F5344CB8AC3E}">
        <p14:creationId xmlns:p14="http://schemas.microsoft.com/office/powerpoint/2010/main" val="33808078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E610D742-4FEB-4BF9-9B4D-B2F37EC38255}"/>
              </a:ext>
            </a:extLst>
          </p:cNvPr>
          <p:cNvSpPr/>
          <p:nvPr/>
        </p:nvSpPr>
        <p:spPr>
          <a:xfrm>
            <a:off x="233180" y="5762030"/>
            <a:ext cx="11466279" cy="684329"/>
          </a:xfrm>
          <a:prstGeom prst="roundRect">
            <a:avLst/>
          </a:prstGeom>
          <a:solidFill>
            <a:srgbClr val="6620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vention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3FEC583-590E-85B5-B2D0-1AA6CCB95D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6258"/>
            <a:ext cx="12192000" cy="850107"/>
          </a:xfrm>
        </p:spPr>
        <p:txBody>
          <a:bodyPr>
            <a:noAutofit/>
          </a:bodyPr>
          <a:lstStyle/>
          <a:p>
            <a:r>
              <a:rPr lang="en-US" sz="3100" b="1" dirty="0"/>
              <a:t>Going forward, how do we rapidly gather big data to populate Machine Learning algorithms? HTE for Radiochemistry enables Parallel Reactions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648F97A-3638-58E6-509E-69E80214E21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584744" y="6480175"/>
            <a:ext cx="229431" cy="216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700" kern="1200">
                <a:solidFill>
                  <a:srgbClr val="9EA7B3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CC380D-5F44-41E8-971E-CDD19ED6F8E3}" type="slidenum">
              <a:rPr lang="en-GB" smtClean="0"/>
              <a:pPr marL="0" marR="0" lvl="0" indent="0" algn="r" defTabSz="228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GB" sz="700" b="0" i="0" u="none" strike="noStrike" kern="1200" cap="none" spc="0" normalizeH="0" baseline="0" noProof="0" dirty="0">
              <a:ln>
                <a:noFill/>
              </a:ln>
              <a:solidFill>
                <a:srgbClr val="9EA7B3"/>
              </a:solidFill>
              <a:effectLst/>
              <a:uLnTx/>
              <a:uFillTx/>
              <a:latin typeface="Invention"/>
              <a:ea typeface="+mn-ea"/>
              <a:cs typeface="+mn-cs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1C7076E-08E5-24FF-F2C6-1A1B9B5808F7}"/>
              </a:ext>
            </a:extLst>
          </p:cNvPr>
          <p:cNvSpPr/>
          <p:nvPr/>
        </p:nvSpPr>
        <p:spPr>
          <a:xfrm>
            <a:off x="9343647" y="2447763"/>
            <a:ext cx="2067213" cy="1611357"/>
          </a:xfrm>
          <a:prstGeom prst="roundRect">
            <a:avLst/>
          </a:prstGeom>
          <a:solidFill>
            <a:srgbClr val="0028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vention"/>
              <a:ea typeface="+mn-ea"/>
              <a:cs typeface="+mn-cs"/>
            </a:endParaRPr>
          </a:p>
        </p:txBody>
      </p:sp>
      <p:pic>
        <p:nvPicPr>
          <p:cNvPr id="7" name="Picture 2" descr="24-Well Parallel Synthesis Block Assembly, no Rack Adapter (24249) - Analytical  Sales and Services, Inc.">
            <a:extLst>
              <a:ext uri="{FF2B5EF4-FFF2-40B4-BE49-F238E27FC236}">
                <a16:creationId xmlns:a16="http://schemas.microsoft.com/office/drawing/2014/main" id="{5B0012C3-9A04-3B3D-27C7-6773BFA618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567760" y="3830730"/>
            <a:ext cx="967914" cy="784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CB98FC6-40A7-644A-EC05-85361693ADB5}"/>
              </a:ext>
            </a:extLst>
          </p:cNvPr>
          <p:cNvSpPr txBox="1"/>
          <p:nvPr/>
        </p:nvSpPr>
        <p:spPr>
          <a:xfrm>
            <a:off x="1920353" y="4624255"/>
            <a:ext cx="214513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vention"/>
                <a:ea typeface="+mn-ea"/>
                <a:cs typeface="+mn-cs"/>
              </a:rPr>
              <a:t>8x30mm vial (1 mL)</a:t>
            </a:r>
          </a:p>
          <a:p>
            <a:pPr marL="0" marR="0" lvl="0" indent="0" algn="ctr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vention"/>
                <a:ea typeface="+mn-ea"/>
                <a:cs typeface="+mn-cs"/>
              </a:rPr>
              <a:t>Reaction scale &lt; 1 mL (1 – 10 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m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vention"/>
                <a:ea typeface="+mn-ea"/>
                <a:cs typeface="+mn-cs"/>
              </a:rPr>
              <a:t>mol)</a:t>
            </a:r>
          </a:p>
        </p:txBody>
      </p:sp>
      <p:pic>
        <p:nvPicPr>
          <p:cNvPr id="9" name="Picture 4" descr="Shop Oasis HLB 96-well Plates | WAT058951 | Waters">
            <a:extLst>
              <a:ext uri="{FF2B5EF4-FFF2-40B4-BE49-F238E27FC236}">
                <a16:creationId xmlns:a16="http://schemas.microsoft.com/office/drawing/2014/main" id="{D0A4E2B0-8909-B712-E163-F8E79A04E0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544276" y="3845264"/>
            <a:ext cx="1305765" cy="713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4C983A6-B36B-C000-6E76-F110F95362AA}"/>
              </a:ext>
            </a:extLst>
          </p:cNvPr>
          <p:cNvSpPr txBox="1"/>
          <p:nvPr/>
        </p:nvSpPr>
        <p:spPr>
          <a:xfrm>
            <a:off x="4089958" y="4638628"/>
            <a:ext cx="22271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vention"/>
                <a:ea typeface="+mn-ea"/>
                <a:cs typeface="+mn-cs"/>
              </a:rPr>
              <a:t>Separation of inorganic and organic radioactivity </a:t>
            </a:r>
          </a:p>
          <a:p>
            <a:pPr marL="0" marR="0" lvl="0" indent="0" algn="ctr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vention"/>
                <a:ea typeface="+mn-ea"/>
                <a:cs typeface="+mn-cs"/>
              </a:rPr>
              <a:t>(multi-well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vention"/>
                <a:ea typeface="+mn-ea"/>
                <a:cs typeface="+mn-cs"/>
              </a:rPr>
              <a:t>SepPak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vention"/>
                <a:ea typeface="+mn-ea"/>
                <a:cs typeface="+mn-cs"/>
              </a:rPr>
              <a:t>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9CDD9E3-DC4B-1278-D9B1-5818A71A99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19789" y="2998333"/>
            <a:ext cx="2067213" cy="2343477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3B932DC4-7018-76B8-C726-151833E1C06C}"/>
              </a:ext>
            </a:extLst>
          </p:cNvPr>
          <p:cNvSpPr/>
          <p:nvPr/>
        </p:nvSpPr>
        <p:spPr>
          <a:xfrm>
            <a:off x="312082" y="2346176"/>
            <a:ext cx="11387377" cy="3179401"/>
          </a:xfrm>
          <a:prstGeom prst="roundRect">
            <a:avLst/>
          </a:prstGeom>
          <a:noFill/>
          <a:ln w="28575">
            <a:solidFill>
              <a:srgbClr val="00284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vention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2C6AFF5-C9C7-EA42-E5C2-97E06DCEFD12}"/>
              </a:ext>
            </a:extLst>
          </p:cNvPr>
          <p:cNvSpPr txBox="1"/>
          <p:nvPr/>
        </p:nvSpPr>
        <p:spPr>
          <a:xfrm>
            <a:off x="7049316" y="2795033"/>
            <a:ext cx="155042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vention"/>
                <a:ea typeface="+mn-ea"/>
                <a:cs typeface="+mn-cs"/>
              </a:rPr>
              <a:t>Aqueous soluble activity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DFFD058-8EB2-1C1A-3C0F-7FC947E448BA}"/>
              </a:ext>
            </a:extLst>
          </p:cNvPr>
          <p:cNvSpPr txBox="1"/>
          <p:nvPr/>
        </p:nvSpPr>
        <p:spPr>
          <a:xfrm>
            <a:off x="7064401" y="5279356"/>
            <a:ext cx="149271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vention"/>
                <a:ea typeface="+mn-ea"/>
                <a:cs typeface="+mn-cs"/>
              </a:rPr>
              <a:t>Organic soluble activity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7F54547-07ED-27C5-2F9C-1E61A44B22A4}"/>
              </a:ext>
            </a:extLst>
          </p:cNvPr>
          <p:cNvGrpSpPr/>
          <p:nvPr/>
        </p:nvGrpSpPr>
        <p:grpSpPr>
          <a:xfrm>
            <a:off x="6191127" y="3468596"/>
            <a:ext cx="736987" cy="1508841"/>
            <a:chOff x="7867249" y="3977523"/>
            <a:chExt cx="736987" cy="1508841"/>
          </a:xfrm>
          <a:solidFill>
            <a:srgbClr val="AAC2BF"/>
          </a:solidFill>
        </p:grpSpPr>
        <p:sp>
          <p:nvSpPr>
            <p:cNvPr id="16" name="Arrow: Bent 15">
              <a:extLst>
                <a:ext uri="{FF2B5EF4-FFF2-40B4-BE49-F238E27FC236}">
                  <a16:creationId xmlns:a16="http://schemas.microsoft.com/office/drawing/2014/main" id="{B7D19324-2542-118E-3657-C2BF8ABDCA1E}"/>
                </a:ext>
              </a:extLst>
            </p:cNvPr>
            <p:cNvSpPr/>
            <p:nvPr/>
          </p:nvSpPr>
          <p:spPr>
            <a:xfrm>
              <a:off x="8279452" y="3977523"/>
              <a:ext cx="322656" cy="762754"/>
            </a:xfrm>
            <a:prstGeom prst="bentArrow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228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vention"/>
                <a:ea typeface="+mn-ea"/>
                <a:cs typeface="+mn-cs"/>
              </a:endParaRPr>
            </a:p>
          </p:txBody>
        </p:sp>
        <p:sp>
          <p:nvSpPr>
            <p:cNvPr id="17" name="Arrow: Bent 16">
              <a:extLst>
                <a:ext uri="{FF2B5EF4-FFF2-40B4-BE49-F238E27FC236}">
                  <a16:creationId xmlns:a16="http://schemas.microsoft.com/office/drawing/2014/main" id="{2CB58B35-3AF7-22F9-3448-8A016A7FC870}"/>
                </a:ext>
              </a:extLst>
            </p:cNvPr>
            <p:cNvSpPr/>
            <p:nvPr/>
          </p:nvSpPr>
          <p:spPr>
            <a:xfrm flipV="1">
              <a:off x="8281580" y="4723610"/>
              <a:ext cx="322656" cy="762754"/>
            </a:xfrm>
            <a:prstGeom prst="bentArrow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228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vention"/>
                <a:ea typeface="+mn-ea"/>
                <a:cs typeface="+mn-cs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FDE48322-0282-CEB0-41BF-79CEC5E85DFA}"/>
                </a:ext>
              </a:extLst>
            </p:cNvPr>
            <p:cNvSpPr/>
            <p:nvPr/>
          </p:nvSpPr>
          <p:spPr>
            <a:xfrm>
              <a:off x="7867249" y="4683594"/>
              <a:ext cx="416459" cy="11336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228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vention"/>
                <a:ea typeface="+mn-ea"/>
                <a:cs typeface="+mn-cs"/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3F071F17-6C33-42F4-113B-2CF4FD72A485}"/>
              </a:ext>
            </a:extLst>
          </p:cNvPr>
          <p:cNvSpPr txBox="1"/>
          <p:nvPr/>
        </p:nvSpPr>
        <p:spPr>
          <a:xfrm>
            <a:off x="4368499" y="3398236"/>
            <a:ext cx="22271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vention Light"/>
                <a:ea typeface="+mn-ea"/>
                <a:cs typeface="+mn-cs"/>
              </a:rPr>
              <a:t>Solid Phase Extraction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B5F13AD-1BF6-1205-20D7-A8A9D61990CF}"/>
              </a:ext>
            </a:extLst>
          </p:cNvPr>
          <p:cNvSpPr txBox="1"/>
          <p:nvPr/>
        </p:nvSpPr>
        <p:spPr>
          <a:xfrm>
            <a:off x="6583614" y="2383446"/>
            <a:ext cx="24818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vention Light"/>
                <a:ea typeface="+mn-ea"/>
                <a:cs typeface="+mn-cs"/>
              </a:rPr>
              <a:t>Analysis </a:t>
            </a:r>
          </a:p>
          <a:p>
            <a:pPr marL="0" marR="0" lvl="0" indent="0" algn="ctr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vention Light"/>
                <a:ea typeface="+mn-ea"/>
                <a:cs typeface="+mn-cs"/>
              </a:rPr>
              <a:t>(Gamma counter / PET scanner)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6EB21BC4-6D2D-E0F4-BB23-1E4B80D2B1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57608" y="3858870"/>
            <a:ext cx="188150" cy="64284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326B076-C98D-B625-6324-C74A76D01FC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8699" y="3879906"/>
            <a:ext cx="308653" cy="643980"/>
          </a:xfrm>
          <a:prstGeom prst="rect">
            <a:avLst/>
          </a:prstGeom>
        </p:spPr>
      </p:pic>
      <p:graphicFrame>
        <p:nvGraphicFramePr>
          <p:cNvPr id="23" name="Object 22">
            <a:extLst>
              <a:ext uri="{FF2B5EF4-FFF2-40B4-BE49-F238E27FC236}">
                <a16:creationId xmlns:a16="http://schemas.microsoft.com/office/drawing/2014/main" id="{86F62750-A719-327E-0439-4E6F199E72D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87818437"/>
              </p:ext>
            </p:extLst>
          </p:nvPr>
        </p:nvGraphicFramePr>
        <p:xfrm>
          <a:off x="818698" y="4146277"/>
          <a:ext cx="308327" cy="3034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S ChemDraw Drawing" r:id="rId7" imgW="385409" imgH="379318" progId="ChemDraw.Document.6.0">
                  <p:embed/>
                </p:oleObj>
              </mc:Choice>
              <mc:Fallback>
                <p:oleObj name="CS ChemDraw Drawing" r:id="rId7" imgW="385409" imgH="379318" progId="ChemDraw.Document.6.0">
                  <p:embed/>
                  <p:pic>
                    <p:nvPicPr>
                      <p:cNvPr id="23" name="Object 22">
                        <a:extLst>
                          <a:ext uri="{FF2B5EF4-FFF2-40B4-BE49-F238E27FC236}">
                            <a16:creationId xmlns:a16="http://schemas.microsoft.com/office/drawing/2014/main" id="{86F62750-A719-327E-0439-4E6F199E72D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818698" y="4146277"/>
                        <a:ext cx="308327" cy="30345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TextBox 23">
            <a:extLst>
              <a:ext uri="{FF2B5EF4-FFF2-40B4-BE49-F238E27FC236}">
                <a16:creationId xmlns:a16="http://schemas.microsoft.com/office/drawing/2014/main" id="{1C3B3A42-A1AB-670B-2565-556AD87B26A2}"/>
              </a:ext>
            </a:extLst>
          </p:cNvPr>
          <p:cNvSpPr txBox="1"/>
          <p:nvPr/>
        </p:nvSpPr>
        <p:spPr>
          <a:xfrm>
            <a:off x="348219" y="4538550"/>
            <a:ext cx="15359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vention Light" panose="020B0403020008020204" pitchFamily="34" charset="0"/>
                <a:ea typeface="+mn-ea"/>
                <a:cs typeface="+mn-cs"/>
              </a:rPr>
              <a:t>Azeotropically dried</a:t>
            </a:r>
          </a:p>
          <a:p>
            <a:pPr marL="0" marR="0" lvl="0" indent="0" algn="ctr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vention Light" panose="020B0403020008020204" pitchFamily="34" charset="0"/>
                <a:ea typeface="+mn-ea"/>
                <a:cs typeface="+mn-cs"/>
              </a:rPr>
              <a:t>and resolubilized</a:t>
            </a:r>
          </a:p>
          <a:p>
            <a:pPr marL="0" marR="0" lvl="0" indent="0" algn="ctr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vention Light" panose="020B0403020008020204" pitchFamily="34" charset="0"/>
                <a:ea typeface="+mn-ea"/>
                <a:cs typeface="+mn-cs"/>
              </a:rPr>
              <a:t>[</a:t>
            </a:r>
            <a:r>
              <a:rPr kumimoji="0" lang="en-US" sz="12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vention Light" panose="020B0403020008020204" pitchFamily="34" charset="0"/>
                <a:ea typeface="+mn-ea"/>
                <a:cs typeface="+mn-cs"/>
              </a:rPr>
              <a:t>18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vention Light" panose="020B0403020008020204" pitchFamily="34" charset="0"/>
                <a:ea typeface="+mn-ea"/>
                <a:cs typeface="+mn-cs"/>
              </a:rPr>
              <a:t>F]F</a:t>
            </a:r>
            <a:r>
              <a:rPr kumimoji="0" lang="en-US" sz="12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vention Light" panose="020B0403020008020204" pitchFamily="34" charset="0"/>
                <a:ea typeface="+mn-ea"/>
                <a:cs typeface="+mn-cs"/>
              </a:rPr>
              <a:t>-</a:t>
            </a:r>
          </a:p>
        </p:txBody>
      </p:sp>
      <p:sp>
        <p:nvSpPr>
          <p:cNvPr id="25" name="Arrow: Down 24">
            <a:extLst>
              <a:ext uri="{FF2B5EF4-FFF2-40B4-BE49-F238E27FC236}">
                <a16:creationId xmlns:a16="http://schemas.microsoft.com/office/drawing/2014/main" id="{63C79E65-468B-D897-0BB1-BAEBC8FE3184}"/>
              </a:ext>
            </a:extLst>
          </p:cNvPr>
          <p:cNvSpPr/>
          <p:nvPr/>
        </p:nvSpPr>
        <p:spPr>
          <a:xfrm rot="16200000">
            <a:off x="1522888" y="3913193"/>
            <a:ext cx="382342" cy="662983"/>
          </a:xfrm>
          <a:prstGeom prst="downArrow">
            <a:avLst/>
          </a:prstGeom>
          <a:solidFill>
            <a:srgbClr val="AAC2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vention"/>
              <a:ea typeface="+mn-ea"/>
              <a:cs typeface="+mn-cs"/>
            </a:endParaRPr>
          </a:p>
        </p:txBody>
      </p:sp>
      <p:sp>
        <p:nvSpPr>
          <p:cNvPr id="26" name="Arrow: Down 25">
            <a:extLst>
              <a:ext uri="{FF2B5EF4-FFF2-40B4-BE49-F238E27FC236}">
                <a16:creationId xmlns:a16="http://schemas.microsoft.com/office/drawing/2014/main" id="{588A1B1C-C88F-8DD5-E516-123B5BE8DFEC}"/>
              </a:ext>
            </a:extLst>
          </p:cNvPr>
          <p:cNvSpPr/>
          <p:nvPr/>
        </p:nvSpPr>
        <p:spPr>
          <a:xfrm rot="16200000">
            <a:off x="3848108" y="3918969"/>
            <a:ext cx="382342" cy="662983"/>
          </a:xfrm>
          <a:prstGeom prst="downArrow">
            <a:avLst/>
          </a:prstGeom>
          <a:solidFill>
            <a:srgbClr val="AAC2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vention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72ABDD1-F1D0-EF7C-BB48-F474F51677CB}"/>
              </a:ext>
            </a:extLst>
          </p:cNvPr>
          <p:cNvSpPr txBox="1"/>
          <p:nvPr/>
        </p:nvSpPr>
        <p:spPr>
          <a:xfrm>
            <a:off x="2133507" y="3368808"/>
            <a:ext cx="188366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vention Light"/>
                <a:ea typeface="GulimChe" panose="020B0503020000020004" pitchFamily="49" charset="-127"/>
                <a:cs typeface="+mn-cs"/>
              </a:rPr>
              <a:t>Arrays for 24 or 96 reactions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54FC1DE-0BE6-F4A3-6266-F8B027AA5051}"/>
              </a:ext>
            </a:extLst>
          </p:cNvPr>
          <p:cNvSpPr txBox="1"/>
          <p:nvPr/>
        </p:nvSpPr>
        <p:spPr>
          <a:xfrm>
            <a:off x="576454" y="2556249"/>
            <a:ext cx="4993803" cy="33855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vention"/>
                <a:ea typeface="+mn-ea"/>
                <a:cs typeface="+mn-cs"/>
              </a:rPr>
              <a:t>High Throughput Radiosynthesis Workflow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4A1CF33-DFFC-9341-CD46-3BA97C81D58F}"/>
              </a:ext>
            </a:extLst>
          </p:cNvPr>
          <p:cNvSpPr txBox="1"/>
          <p:nvPr/>
        </p:nvSpPr>
        <p:spPr>
          <a:xfrm>
            <a:off x="9365208" y="2461140"/>
            <a:ext cx="2008093" cy="15696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vention Light"/>
                <a:ea typeface="+mn-ea"/>
                <a:cs typeface="+mn-cs"/>
              </a:rPr>
              <a:t>Use analytical techniques with high sensitivity and fast analysis time to enable high throughput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3435ACA-79CB-7D76-1724-B5CF9443A6D1}"/>
              </a:ext>
            </a:extLst>
          </p:cNvPr>
          <p:cNvSpPr txBox="1"/>
          <p:nvPr/>
        </p:nvSpPr>
        <p:spPr>
          <a:xfrm>
            <a:off x="263665" y="1156711"/>
            <a:ext cx="11580995" cy="95923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1450" marR="0" lvl="0" indent="-17145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vention Light"/>
                <a:ea typeface="+mn-ea"/>
                <a:cs typeface="+mn-cs"/>
              </a:rPr>
              <a:t>Innovative techniques for HTE radiochemistry have been pioneered by the van Dam group</a:t>
            </a:r>
            <a:r>
              <a:rPr kumimoji="0" lang="en-US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vention Light"/>
                <a:ea typeface="+mn-ea"/>
                <a:cs typeface="+mn-cs"/>
              </a:rPr>
              <a:t>1,2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vention Light"/>
                <a:ea typeface="+mn-ea"/>
                <a:cs typeface="+mn-cs"/>
              </a:rPr>
              <a:t> and others</a:t>
            </a:r>
            <a:r>
              <a:rPr kumimoji="0" lang="en-US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vention Light"/>
                <a:ea typeface="+mn-ea"/>
                <a:cs typeface="+mn-cs"/>
              </a:rPr>
              <a:t>3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vention Light"/>
                <a:ea typeface="+mn-ea"/>
                <a:cs typeface="+mn-cs"/>
              </a:rPr>
              <a:t> but, to date, tend to rely heavily on custom-built apparatus for both synthesis and analysis. No general radiochemistry HTE available.</a:t>
            </a:r>
          </a:p>
          <a:p>
            <a:pPr marL="171450" marR="0" lvl="0" indent="-17145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vention Light"/>
                <a:ea typeface="+mn-ea"/>
                <a:cs typeface="+mn-cs"/>
              </a:rPr>
              <a:t>This work describes parallel radiochemistry techniques using commercially available HTE platforms.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Invention Light"/>
              <a:ea typeface="+mn-ea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16FC8EA-BD85-2A58-9CAE-2E7F1ACB4F2F}"/>
              </a:ext>
            </a:extLst>
          </p:cNvPr>
          <p:cNvSpPr txBox="1"/>
          <p:nvPr/>
        </p:nvSpPr>
        <p:spPr>
          <a:xfrm>
            <a:off x="342757" y="5806474"/>
            <a:ext cx="11260651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vention Light"/>
                <a:ea typeface="+mn-ea"/>
                <a:cs typeface="+mn-cs"/>
              </a:rPr>
              <a:t>Parallel reactions in 24- or 96 well format have the potential to significantly accelerate radiotracer development and aid exploration of radiochemical space 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CE378190-B80E-3A10-996C-7C0A5F694322}"/>
              </a:ext>
            </a:extLst>
          </p:cNvPr>
          <p:cNvGrpSpPr/>
          <p:nvPr/>
        </p:nvGrpSpPr>
        <p:grpSpPr>
          <a:xfrm>
            <a:off x="9311452" y="4170227"/>
            <a:ext cx="2291956" cy="1243399"/>
            <a:chOff x="9311452" y="4004644"/>
            <a:chExt cx="2291956" cy="1243399"/>
          </a:xfrm>
        </p:grpSpPr>
        <p:pic>
          <p:nvPicPr>
            <p:cNvPr id="6" name="Picture 5" descr="A person in a suit and tie&#10;&#10;Description automatically generated with medium confidence">
              <a:extLst>
                <a:ext uri="{FF2B5EF4-FFF2-40B4-BE49-F238E27FC236}">
                  <a16:creationId xmlns:a16="http://schemas.microsoft.com/office/drawing/2014/main" id="{FFA06E73-105B-862D-1B11-CB8908B1AD2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311452" y="4004644"/>
              <a:ext cx="598106" cy="771750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10524359-490D-BD15-A3DF-B2C3B8F10A0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030388" y="4008844"/>
              <a:ext cx="717054" cy="767550"/>
            </a:xfrm>
            <a:prstGeom prst="rect">
              <a:avLst/>
            </a:prstGeom>
          </p:spPr>
        </p:pic>
        <p:pic>
          <p:nvPicPr>
            <p:cNvPr id="35" name="Picture 34" descr="A person in a white shirt and red tie&#10;&#10;Description automatically generated with medium confidence">
              <a:extLst>
                <a:ext uri="{FF2B5EF4-FFF2-40B4-BE49-F238E27FC236}">
                  <a16:creationId xmlns:a16="http://schemas.microsoft.com/office/drawing/2014/main" id="{D5EAB501-3A45-7CF3-C9F4-04FD2B7DD97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0849034" y="4009886"/>
              <a:ext cx="754374" cy="754374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5400F069-AFD9-8EA9-ADBD-DB90994E21A8}"/>
                </a:ext>
              </a:extLst>
            </p:cNvPr>
            <p:cNvSpPr txBox="1"/>
            <p:nvPr/>
          </p:nvSpPr>
          <p:spPr>
            <a:xfrm>
              <a:off x="9311452" y="4873046"/>
              <a:ext cx="524503" cy="36933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+mj-lt"/>
                </a:rPr>
                <a:t>Stefan</a:t>
              </a:r>
            </a:p>
            <a:p>
              <a:pPr algn="ctr"/>
              <a:r>
                <a:rPr lang="en-US" sz="1200" dirty="0" err="1">
                  <a:latin typeface="+mj-lt"/>
                </a:rPr>
                <a:t>Verhoog</a:t>
              </a:r>
              <a:endParaRPr lang="en-US" sz="1200" dirty="0">
                <a:latin typeface="+mj-lt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177D5834-0B59-CD07-81D9-DC6F2C3D0732}"/>
                </a:ext>
              </a:extLst>
            </p:cNvPr>
            <p:cNvSpPr txBox="1"/>
            <p:nvPr/>
          </p:nvSpPr>
          <p:spPr>
            <a:xfrm>
              <a:off x="10193323" y="4874313"/>
              <a:ext cx="367858" cy="36933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+mj-lt"/>
                </a:rPr>
                <a:t>Eric</a:t>
              </a:r>
            </a:p>
            <a:p>
              <a:pPr algn="ctr"/>
              <a:r>
                <a:rPr lang="en-US" sz="1200" dirty="0">
                  <a:latin typeface="+mj-lt"/>
                </a:rPr>
                <a:t>Webb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A630F4EC-80E2-EB68-4985-502868B9440F}"/>
                </a:ext>
              </a:extLst>
            </p:cNvPr>
            <p:cNvSpPr txBox="1"/>
            <p:nvPr/>
          </p:nvSpPr>
          <p:spPr>
            <a:xfrm>
              <a:off x="11019727" y="4878711"/>
              <a:ext cx="391133" cy="36933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+mj-lt"/>
                </a:rPr>
                <a:t>Kevin</a:t>
              </a:r>
            </a:p>
            <a:p>
              <a:pPr algn="ctr"/>
              <a:r>
                <a:rPr lang="en-US" sz="1200" dirty="0">
                  <a:latin typeface="+mj-lt"/>
                </a:rPr>
                <a:t>Cheng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357A37EC-C402-1012-1245-7B523CC522C2}"/>
              </a:ext>
            </a:extLst>
          </p:cNvPr>
          <p:cNvSpPr txBox="1"/>
          <p:nvPr/>
        </p:nvSpPr>
        <p:spPr>
          <a:xfrm>
            <a:off x="4342699" y="6490424"/>
            <a:ext cx="276998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i="1" dirty="0">
                <a:solidFill>
                  <a:schemeClr val="bg1"/>
                </a:solidFill>
              </a:rPr>
              <a:t>Webb et al. JACS, 2024</a:t>
            </a:r>
          </a:p>
        </p:txBody>
      </p:sp>
    </p:spTree>
    <p:extLst>
      <p:ext uri="{BB962C8B-B14F-4D97-AF65-F5344CB8AC3E}">
        <p14:creationId xmlns:p14="http://schemas.microsoft.com/office/powerpoint/2010/main" val="6644526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113C85-ED16-C354-EAE6-B5BCD5C9B4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782" y="19339"/>
            <a:ext cx="11879579" cy="804861"/>
          </a:xfrm>
        </p:spPr>
        <p:txBody>
          <a:bodyPr>
            <a:noAutofit/>
          </a:bodyPr>
          <a:lstStyle/>
          <a:p>
            <a:r>
              <a:rPr lang="en-US" sz="3200" b="1" dirty="0"/>
              <a:t>Use Design of Experiments (DoE) to determine reaction conditions that maximize ROI when screening new substrate sets</a:t>
            </a:r>
          </a:p>
        </p:txBody>
      </p:sp>
      <p:sp>
        <p:nvSpPr>
          <p:cNvPr id="5" name="Lightning Bolt 4">
            <a:extLst>
              <a:ext uri="{FF2B5EF4-FFF2-40B4-BE49-F238E27FC236}">
                <a16:creationId xmlns:a16="http://schemas.microsoft.com/office/drawing/2014/main" id="{0C006DCA-C8A5-A9C7-00F1-2D481DA4738E}"/>
              </a:ext>
            </a:extLst>
          </p:cNvPr>
          <p:cNvSpPr/>
          <p:nvPr/>
        </p:nvSpPr>
        <p:spPr>
          <a:xfrm rot="3752665">
            <a:off x="5404495" y="2322366"/>
            <a:ext cx="325432" cy="1023322"/>
          </a:xfrm>
          <a:prstGeom prst="lightningBol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Lightning Bolt 5">
            <a:extLst>
              <a:ext uri="{FF2B5EF4-FFF2-40B4-BE49-F238E27FC236}">
                <a16:creationId xmlns:a16="http://schemas.microsoft.com/office/drawing/2014/main" id="{5DCC0533-9AF4-9D58-682D-E4EE735751B6}"/>
              </a:ext>
            </a:extLst>
          </p:cNvPr>
          <p:cNvSpPr/>
          <p:nvPr/>
        </p:nvSpPr>
        <p:spPr>
          <a:xfrm rot="3752665">
            <a:off x="5556895" y="2474766"/>
            <a:ext cx="325432" cy="1023322"/>
          </a:xfrm>
          <a:prstGeom prst="lightningBol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Lightning Bolt 7">
            <a:extLst>
              <a:ext uri="{FF2B5EF4-FFF2-40B4-BE49-F238E27FC236}">
                <a16:creationId xmlns:a16="http://schemas.microsoft.com/office/drawing/2014/main" id="{2EF06FD4-2D7C-8ECB-76FC-EDE4AA167225}"/>
              </a:ext>
            </a:extLst>
          </p:cNvPr>
          <p:cNvSpPr/>
          <p:nvPr/>
        </p:nvSpPr>
        <p:spPr>
          <a:xfrm rot="3752665">
            <a:off x="5404495" y="2322366"/>
            <a:ext cx="325432" cy="1023322"/>
          </a:xfrm>
          <a:prstGeom prst="lightningBol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 descr="A person wearing glasses and a blue shirt&#10;&#10;Description automatically generated with low confidence">
            <a:extLst>
              <a:ext uri="{FF2B5EF4-FFF2-40B4-BE49-F238E27FC236}">
                <a16:creationId xmlns:a16="http://schemas.microsoft.com/office/drawing/2014/main" id="{C6315F8D-0C0E-5283-6A96-DC9CF7341C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74642" y="4719887"/>
            <a:ext cx="1061596" cy="147506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025C941-9E8F-FAEE-7251-C868DC797A25}"/>
              </a:ext>
            </a:extLst>
          </p:cNvPr>
          <p:cNvSpPr txBox="1"/>
          <p:nvPr/>
        </p:nvSpPr>
        <p:spPr>
          <a:xfrm>
            <a:off x="10677579" y="6194272"/>
            <a:ext cx="16557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Greg Bowden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1B9E692-E7A0-9C29-8B30-F864D6FC85C4}"/>
              </a:ext>
            </a:extLst>
          </p:cNvPr>
          <p:cNvSpPr txBox="1"/>
          <p:nvPr/>
        </p:nvSpPr>
        <p:spPr>
          <a:xfrm>
            <a:off x="229782" y="1162584"/>
            <a:ext cx="1172725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DoE can be used to </a:t>
            </a:r>
            <a:r>
              <a:rPr lang="en-US" sz="2000" dirty="0">
                <a:solidFill>
                  <a:prstClr val="black"/>
                </a:solidFill>
                <a:latin typeface="Helvetica" pitchFamily="2" charset="0"/>
              </a:rPr>
              <a:t>select an optimal set of </a:t>
            </a: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experiments to acquire reaction data efficiently!</a:t>
            </a:r>
          </a:p>
          <a:p>
            <a:pPr marL="342900" indent="-342900" algn="ctr">
              <a:buFont typeface="Arial" panose="020B0604020202020204" pitchFamily="34" charset="0"/>
              <a:buChar char="•"/>
              <a:defRPr/>
            </a:pPr>
            <a:endParaRPr lang="en-US" sz="800" dirty="0">
              <a:solidFill>
                <a:prstClr val="black"/>
              </a:solidFill>
              <a:latin typeface="Helvetica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prstClr val="black"/>
                </a:solidFill>
                <a:latin typeface="Helvetica" pitchFamily="2" charset="0"/>
              </a:rPr>
              <a:t>Dispensing of DoE plates can be automated to avoid pipetting 96 well plates. Results from one plate feed forward into the design of the next plate to rapidly optimize conditions.</a:t>
            </a:r>
            <a:endParaRPr kumimoji="0" lang="en-US" sz="200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Invention Light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401B262-335A-0C29-00AC-F624AE975E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4688" y="3116976"/>
            <a:ext cx="2452236" cy="2084400"/>
          </a:xfrm>
          <a:prstGeom prst="rect">
            <a:avLst/>
          </a:prstGeom>
        </p:spPr>
      </p:pic>
      <p:sp>
        <p:nvSpPr>
          <p:cNvPr id="16" name="Right Arrow 15">
            <a:extLst>
              <a:ext uri="{FF2B5EF4-FFF2-40B4-BE49-F238E27FC236}">
                <a16:creationId xmlns:a16="http://schemas.microsoft.com/office/drawing/2014/main" id="{B3749A7F-D7A6-F445-2159-D1B229035E4E}"/>
              </a:ext>
            </a:extLst>
          </p:cNvPr>
          <p:cNvSpPr/>
          <p:nvPr/>
        </p:nvSpPr>
        <p:spPr>
          <a:xfrm>
            <a:off x="6260860" y="3850196"/>
            <a:ext cx="749265" cy="532696"/>
          </a:xfrm>
          <a:prstGeom prst="rightArrow">
            <a:avLst/>
          </a:prstGeom>
          <a:solidFill>
            <a:schemeClr val="tx2">
              <a:lumMod val="75000"/>
              <a:alpha val="17737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9B2CBB4B-C29F-0057-328F-9302FFBF33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91936" y="2950342"/>
            <a:ext cx="2032000" cy="212090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80D9358B-D2DB-C9F5-662B-A046FE92F9D0}"/>
              </a:ext>
            </a:extLst>
          </p:cNvPr>
          <p:cNvSpPr txBox="1"/>
          <p:nvPr/>
        </p:nvSpPr>
        <p:spPr>
          <a:xfrm>
            <a:off x="116324" y="5269766"/>
            <a:ext cx="36231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DE" sz="2000" dirty="0"/>
              <a:t>Identify Substrates </a:t>
            </a:r>
            <a:r>
              <a:rPr lang="en-DE" sz="2000"/>
              <a:t>of </a:t>
            </a:r>
            <a:endParaRPr lang="en-US" sz="2000" dirty="0"/>
          </a:p>
          <a:p>
            <a:pPr algn="ctr"/>
            <a:r>
              <a:rPr lang="en-DE" sz="2000"/>
              <a:t>Interest</a:t>
            </a:r>
            <a:endParaRPr lang="en-DE" sz="20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B840CC1-13A3-CE66-40CB-112F4E55EFFA}"/>
              </a:ext>
            </a:extLst>
          </p:cNvPr>
          <p:cNvSpPr txBox="1"/>
          <p:nvPr/>
        </p:nvSpPr>
        <p:spPr>
          <a:xfrm>
            <a:off x="3739491" y="5269766"/>
            <a:ext cx="26507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DE" sz="2000" dirty="0"/>
              <a:t>Build </a:t>
            </a:r>
            <a:r>
              <a:rPr lang="en-DE" sz="2000"/>
              <a:t>DoE Studies</a:t>
            </a:r>
            <a:r>
              <a:rPr lang="en-US" sz="2000" dirty="0"/>
              <a:t>: </a:t>
            </a:r>
            <a:r>
              <a:rPr lang="en-DE" sz="2000"/>
              <a:t>Map </a:t>
            </a:r>
            <a:r>
              <a:rPr lang="en-DE" sz="2000" dirty="0"/>
              <a:t>Reaction Space For Interesting Molecules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1341E62-24AB-A397-A0D2-E2722C0EE05D}"/>
              </a:ext>
            </a:extLst>
          </p:cNvPr>
          <p:cNvSpPr txBox="1"/>
          <p:nvPr/>
        </p:nvSpPr>
        <p:spPr>
          <a:xfrm>
            <a:off x="6531882" y="5269766"/>
            <a:ext cx="317792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DE" sz="2000" dirty="0"/>
              <a:t>Learn From Resulting Response </a:t>
            </a:r>
          </a:p>
          <a:p>
            <a:pPr algn="ctr"/>
            <a:r>
              <a:rPr lang="en-DE" sz="2000" dirty="0"/>
              <a:t>Surface Models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474E2F80-18C7-E18D-009B-5C9467DDDA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563" y="2738208"/>
            <a:ext cx="3838445" cy="254516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6DD04D0-D169-F0EE-E844-60D77ED589B6}"/>
              </a:ext>
            </a:extLst>
          </p:cNvPr>
          <p:cNvSpPr txBox="1"/>
          <p:nvPr/>
        </p:nvSpPr>
        <p:spPr>
          <a:xfrm>
            <a:off x="3994655" y="6563604"/>
            <a:ext cx="4202689" cy="323165"/>
          </a:xfrm>
          <a:prstGeom prst="rect">
            <a:avLst/>
          </a:prstGeom>
          <a:noFill/>
        </p:spPr>
        <p:txBody>
          <a:bodyPr wrap="square" lIns="0" tIns="0" rIns="0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Bowden </a:t>
            </a:r>
            <a:r>
              <a:rPr lang="en-US" i="1" dirty="0">
                <a:solidFill>
                  <a:schemeClr val="bg1"/>
                </a:solidFill>
              </a:rPr>
              <a:t>et al.</a:t>
            </a:r>
            <a:r>
              <a:rPr lang="en-US" dirty="0">
                <a:solidFill>
                  <a:schemeClr val="bg1"/>
                </a:solidFill>
              </a:rPr>
              <a:t> Org. </a:t>
            </a:r>
            <a:r>
              <a:rPr lang="en-US" dirty="0" err="1">
                <a:solidFill>
                  <a:schemeClr val="bg1"/>
                </a:solidFill>
              </a:rPr>
              <a:t>Biomol</a:t>
            </a:r>
            <a:r>
              <a:rPr lang="en-US" dirty="0">
                <a:solidFill>
                  <a:schemeClr val="bg1"/>
                </a:solidFill>
              </a:rPr>
              <a:t>. Chem. (</a:t>
            </a:r>
            <a:r>
              <a:rPr lang="en-US" b="1" dirty="0">
                <a:solidFill>
                  <a:schemeClr val="bg1"/>
                </a:solidFill>
              </a:rPr>
              <a:t>2021)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12" name="Picture 11" descr="A green and silver machine&#10;&#10;Description automatically generated">
            <a:extLst>
              <a:ext uri="{FF2B5EF4-FFF2-40B4-BE49-F238E27FC236}">
                <a16:creationId xmlns:a16="http://schemas.microsoft.com/office/drawing/2014/main" id="{3E80551B-5C81-1CA8-E769-513F9BB111A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29295" y="2557898"/>
            <a:ext cx="2706495" cy="2029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4279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B41559-400E-BC49-812A-235ACADBAE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2212" y="111484"/>
            <a:ext cx="10972800" cy="584058"/>
          </a:xfrm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30188" algn="l"/>
              </a:tabLst>
              <a:defRPr/>
            </a:pPr>
            <a:r>
              <a:rPr kumimoji="0" lang="en-US" alt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549"/>
                </a:solidFill>
                <a:effectLst/>
                <a:uLnTx/>
                <a:uFillTx/>
                <a:ea typeface="ＭＳ Ｐゴシック" panose="020B0600070205080204" pitchFamily="34" charset="-128"/>
                <a:cs typeface="+mn-cs"/>
              </a:rPr>
              <a:t>[</a:t>
            </a:r>
            <a:r>
              <a:rPr kumimoji="0" lang="en-US" altLang="en-US" sz="2800" i="0" u="none" strike="noStrike" kern="1200" cap="none" spc="0" normalizeH="0" baseline="30000" noProof="0" dirty="0">
                <a:ln>
                  <a:noFill/>
                </a:ln>
                <a:solidFill>
                  <a:srgbClr val="002549"/>
                </a:solidFill>
                <a:effectLst/>
                <a:uLnTx/>
                <a:uFillTx/>
                <a:ea typeface="ＭＳ Ｐゴシック" panose="020B0600070205080204" pitchFamily="34" charset="-128"/>
                <a:cs typeface="+mn-cs"/>
              </a:rPr>
              <a:t>18</a:t>
            </a:r>
            <a:r>
              <a:rPr kumimoji="0" lang="en-US" alt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549"/>
                </a:solidFill>
                <a:effectLst/>
                <a:uLnTx/>
                <a:uFillTx/>
                <a:ea typeface="ＭＳ Ｐゴシック" panose="020B0600070205080204" pitchFamily="34" charset="-128"/>
                <a:cs typeface="+mn-cs"/>
              </a:rPr>
              <a:t>F]</a:t>
            </a:r>
            <a:r>
              <a:rPr lang="en-US" altLang="en-US" sz="2800" dirty="0">
                <a:solidFill>
                  <a:srgbClr val="002549"/>
                </a:solidFill>
                <a:ea typeface="ＭＳ Ｐゴシック" panose="020B0600070205080204" pitchFamily="34" charset="-128"/>
                <a:cs typeface="+mn-cs"/>
              </a:rPr>
              <a:t>C</a:t>
            </a:r>
            <a:r>
              <a:rPr kumimoji="0" lang="en-US" alt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549"/>
                </a:solidFill>
                <a:effectLst/>
                <a:uLnTx/>
                <a:uFillTx/>
                <a:ea typeface="ＭＳ Ｐゴシック" panose="020B0600070205080204" pitchFamily="34" charset="-128"/>
                <a:cs typeface="+mn-cs"/>
              </a:rPr>
              <a:t>rizotinib</a:t>
            </a:r>
            <a:r>
              <a:rPr kumimoji="0" lang="en-US" alt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549"/>
                </a:solidFill>
                <a:effectLst/>
                <a:uLnTx/>
                <a:uFillTx/>
                <a:ea typeface="ＭＳ Ｐゴシック" panose="020B0600070205080204" pitchFamily="34" charset="-128"/>
                <a:cs typeface="+mn-cs"/>
              </a:rPr>
              <a:t>: The Perfect Challenge for HTE with DoE</a:t>
            </a: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2549"/>
              </a:solidFill>
              <a:effectLst/>
              <a:uLnTx/>
              <a:uFillTx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51D0CE5-51F9-FA62-9661-DA0D27882D32}"/>
              </a:ext>
            </a:extLst>
          </p:cNvPr>
          <p:cNvSpPr/>
          <p:nvPr/>
        </p:nvSpPr>
        <p:spPr>
          <a:xfrm>
            <a:off x="306324" y="642810"/>
            <a:ext cx="1828800" cy="97972"/>
          </a:xfrm>
          <a:prstGeom prst="rect">
            <a:avLst/>
          </a:prstGeom>
          <a:solidFill>
            <a:srgbClr val="FFCB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88427B8-28A6-5059-9557-1A2D5B2F6AC7}"/>
              </a:ext>
            </a:extLst>
          </p:cNvPr>
          <p:cNvSpPr txBox="1"/>
          <p:nvPr/>
        </p:nvSpPr>
        <p:spPr>
          <a:xfrm>
            <a:off x="306324" y="3168202"/>
            <a:ext cx="8547240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DE" sz="2400"/>
              <a:t>Challenging </a:t>
            </a:r>
            <a:r>
              <a:rPr lang="en-US" sz="2400" dirty="0"/>
              <a:t>radiosynthesis (1 reaction had worked in ~6 months)</a:t>
            </a:r>
          </a:p>
          <a:p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Adam had a l</a:t>
            </a:r>
            <a:r>
              <a:rPr lang="en-DE" sz="2400" dirty="0"/>
              <a:t>ow amount of precious precursor </a:t>
            </a:r>
            <a:r>
              <a:rPr lang="en-US" sz="2400" dirty="0"/>
              <a:t>left </a:t>
            </a:r>
            <a:r>
              <a:rPr lang="en-DE" sz="2400" dirty="0"/>
              <a:t>(58 µmol)</a:t>
            </a: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Goals: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Find conditions that work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Validate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Automate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Tech transfer to Vanderbilt for production.</a:t>
            </a:r>
            <a:endParaRPr lang="en-DE" sz="24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EF8619F-D481-B115-4AD1-B449C69BB9AD}"/>
              </a:ext>
            </a:extLst>
          </p:cNvPr>
          <p:cNvSpPr txBox="1"/>
          <p:nvPr/>
        </p:nvSpPr>
        <p:spPr>
          <a:xfrm>
            <a:off x="3272361" y="6473643"/>
            <a:ext cx="64625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DE" sz="2400" dirty="0">
                <a:solidFill>
                  <a:schemeClr val="bg1"/>
                </a:solidFill>
              </a:rPr>
              <a:t>Bowden et al., </a:t>
            </a:r>
            <a:r>
              <a:rPr lang="en-DE" sz="2400" i="1">
                <a:solidFill>
                  <a:schemeClr val="bg1"/>
                </a:solidFill>
              </a:rPr>
              <a:t>SNMMI 2024</a:t>
            </a:r>
            <a:r>
              <a:rPr lang="en-US" sz="2400" i="1" dirty="0">
                <a:solidFill>
                  <a:schemeClr val="bg1"/>
                </a:solidFill>
              </a:rPr>
              <a:t> </a:t>
            </a:r>
            <a:r>
              <a:rPr lang="en-DE" sz="2400">
                <a:solidFill>
                  <a:schemeClr val="bg1"/>
                </a:solidFill>
              </a:rPr>
              <a:t>Abstrac</a:t>
            </a:r>
            <a:r>
              <a:rPr lang="en-US" sz="2400" dirty="0">
                <a:solidFill>
                  <a:schemeClr val="bg1"/>
                </a:solidFill>
              </a:rPr>
              <a:t>t</a:t>
            </a:r>
            <a:endParaRPr lang="en-DE" sz="2400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225E8C2-47CC-5BE1-7AFD-68A6921B72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5614" y="925682"/>
            <a:ext cx="8100772" cy="19982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587C211-57E4-7C97-B99C-BBAF292890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16494" y="3954932"/>
            <a:ext cx="1613309" cy="226499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C0DD3BC-7479-482E-888C-188937FBDF60}"/>
              </a:ext>
            </a:extLst>
          </p:cNvPr>
          <p:cNvSpPr txBox="1"/>
          <p:nvPr/>
        </p:nvSpPr>
        <p:spPr>
          <a:xfrm>
            <a:off x="10380917" y="6219922"/>
            <a:ext cx="17797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Adam Rosenberg</a:t>
            </a:r>
          </a:p>
        </p:txBody>
      </p:sp>
    </p:spTree>
    <p:extLst>
      <p:ext uri="{BB962C8B-B14F-4D97-AF65-F5344CB8AC3E}">
        <p14:creationId xmlns:p14="http://schemas.microsoft.com/office/powerpoint/2010/main" val="85210328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B41559-400E-BC49-812A-235ACADBAE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2212" y="111484"/>
            <a:ext cx="10972800" cy="584058"/>
          </a:xfrm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30188" algn="l"/>
              </a:tabLst>
              <a:defRPr/>
            </a:pPr>
            <a:r>
              <a:rPr kumimoji="0" lang="en-US" alt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549"/>
                </a:solidFill>
                <a:effectLst/>
                <a:uLnTx/>
                <a:uFillTx/>
                <a:ea typeface="ＭＳ Ｐゴシック" panose="020B0600070205080204" pitchFamily="34" charset="-128"/>
                <a:cs typeface="+mn-cs"/>
              </a:rPr>
              <a:t>[</a:t>
            </a:r>
            <a:r>
              <a:rPr kumimoji="0" lang="en-US" altLang="en-US" sz="2800" i="0" u="none" strike="noStrike" kern="1200" cap="none" spc="0" normalizeH="0" baseline="30000" noProof="0" dirty="0">
                <a:ln>
                  <a:noFill/>
                </a:ln>
                <a:solidFill>
                  <a:srgbClr val="002549"/>
                </a:solidFill>
                <a:effectLst/>
                <a:uLnTx/>
                <a:uFillTx/>
                <a:ea typeface="ＭＳ Ｐゴシック" panose="020B0600070205080204" pitchFamily="34" charset="-128"/>
                <a:cs typeface="+mn-cs"/>
              </a:rPr>
              <a:t>18</a:t>
            </a:r>
            <a:r>
              <a:rPr kumimoji="0" lang="en-US" alt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549"/>
                </a:solidFill>
                <a:effectLst/>
                <a:uLnTx/>
                <a:uFillTx/>
                <a:ea typeface="ＭＳ Ｐゴシック" panose="020B0600070205080204" pitchFamily="34" charset="-128"/>
                <a:cs typeface="+mn-cs"/>
              </a:rPr>
              <a:t>F]</a:t>
            </a:r>
            <a:r>
              <a:rPr lang="en-US" altLang="en-US" sz="2800" dirty="0">
                <a:solidFill>
                  <a:srgbClr val="002549"/>
                </a:solidFill>
                <a:ea typeface="ＭＳ Ｐゴシック" panose="020B0600070205080204" pitchFamily="34" charset="-128"/>
                <a:cs typeface="+mn-cs"/>
              </a:rPr>
              <a:t>C</a:t>
            </a:r>
            <a:r>
              <a:rPr kumimoji="0" lang="en-US" alt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549"/>
                </a:solidFill>
                <a:effectLst/>
                <a:uLnTx/>
                <a:uFillTx/>
                <a:ea typeface="ＭＳ Ｐゴシック" panose="020B0600070205080204" pitchFamily="34" charset="-128"/>
                <a:cs typeface="+mn-cs"/>
              </a:rPr>
              <a:t>rizotinib</a:t>
            </a:r>
            <a:r>
              <a:rPr kumimoji="0" lang="en-US" alt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549"/>
                </a:solidFill>
                <a:effectLst/>
                <a:uLnTx/>
                <a:uFillTx/>
                <a:ea typeface="ＭＳ Ｐゴシック" panose="020B0600070205080204" pitchFamily="34" charset="-128"/>
                <a:cs typeface="+mn-cs"/>
              </a:rPr>
              <a:t>: The Perfect Challenge for HTE with DoE</a:t>
            </a: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2549"/>
              </a:solidFill>
              <a:effectLst/>
              <a:uLnTx/>
              <a:uFillTx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51D0CE5-51F9-FA62-9661-DA0D27882D32}"/>
              </a:ext>
            </a:extLst>
          </p:cNvPr>
          <p:cNvSpPr/>
          <p:nvPr/>
        </p:nvSpPr>
        <p:spPr>
          <a:xfrm>
            <a:off x="306324" y="642810"/>
            <a:ext cx="1828800" cy="97972"/>
          </a:xfrm>
          <a:prstGeom prst="rect">
            <a:avLst/>
          </a:prstGeom>
          <a:solidFill>
            <a:srgbClr val="FFCB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9458375-6CCF-DA24-B43C-C0A8CE7F585D}"/>
              </a:ext>
            </a:extLst>
          </p:cNvPr>
          <p:cNvSpPr txBox="1"/>
          <p:nvPr/>
        </p:nvSpPr>
        <p:spPr>
          <a:xfrm>
            <a:off x="78541" y="2383873"/>
            <a:ext cx="358135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</a:t>
            </a:r>
            <a:r>
              <a:rPr lang="en-DE" dirty="0"/>
              <a:t>onditions for DoE optimization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DE" dirty="0"/>
              <a:t>Precursor Loading (Minimization)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DE" dirty="0"/>
              <a:t>Copper Loading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DE" dirty="0"/>
              <a:t>IMPY Loading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n-</a:t>
            </a:r>
            <a:r>
              <a:rPr lang="en-GB" dirty="0" err="1"/>
              <a:t>BuOH</a:t>
            </a:r>
            <a:r>
              <a:rPr lang="en-GB" dirty="0"/>
              <a:t> co-solvent?</a:t>
            </a:r>
          </a:p>
          <a:p>
            <a:endParaRPr lang="en-GB" dirty="0"/>
          </a:p>
          <a:p>
            <a:r>
              <a:rPr lang="en-GB" dirty="0"/>
              <a:t>Reaction Conditions: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DMI, 120 °C, 20 min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r>
              <a:rPr lang="en-DE" sz="1800" dirty="0"/>
              <a:t>DoE Designed as a “custom” Design (D-O</a:t>
            </a:r>
            <a:r>
              <a:rPr lang="en-GB" sz="1800" dirty="0"/>
              <a:t>p</a:t>
            </a:r>
            <a:r>
              <a:rPr lang="en-DE" sz="1800" dirty="0"/>
              <a:t>timal) in JMP</a:t>
            </a:r>
          </a:p>
          <a:p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5281B1B-C0F1-EAB1-67B2-3A2D79219E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3712" y="2064827"/>
            <a:ext cx="3485747" cy="3735366"/>
          </a:xfrm>
          <a:prstGeom prst="rect">
            <a:avLst/>
          </a:prstGeom>
        </p:spPr>
      </p:pic>
      <p:sp>
        <p:nvSpPr>
          <p:cNvPr id="6" name="U-turn Arrow 5">
            <a:extLst>
              <a:ext uri="{FF2B5EF4-FFF2-40B4-BE49-F238E27FC236}">
                <a16:creationId xmlns:a16="http://schemas.microsoft.com/office/drawing/2014/main" id="{8A1DFBE6-9D53-8CA6-86A9-52E5DD1D285A}"/>
              </a:ext>
            </a:extLst>
          </p:cNvPr>
          <p:cNvSpPr/>
          <p:nvPr/>
        </p:nvSpPr>
        <p:spPr>
          <a:xfrm>
            <a:off x="5794117" y="1422674"/>
            <a:ext cx="2145939" cy="585277"/>
          </a:xfrm>
          <a:prstGeom prst="uturnArrow">
            <a:avLst>
              <a:gd name="adj1" fmla="val 28396"/>
              <a:gd name="adj2" fmla="val 25000"/>
              <a:gd name="adj3" fmla="val 25000"/>
              <a:gd name="adj4" fmla="val 43750"/>
              <a:gd name="adj5" fmla="val 75000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>
              <a:solidFill>
                <a:schemeClr val="tx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5E1832D-DEAD-F99D-9A2F-9E9F0AA609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50803" y="1912868"/>
            <a:ext cx="1944588" cy="1455725"/>
          </a:xfrm>
          <a:prstGeom prst="rect">
            <a:avLst/>
          </a:prstGeom>
        </p:spPr>
      </p:pic>
      <p:sp>
        <p:nvSpPr>
          <p:cNvPr id="14" name="Down Arrow 13">
            <a:extLst>
              <a:ext uri="{FF2B5EF4-FFF2-40B4-BE49-F238E27FC236}">
                <a16:creationId xmlns:a16="http://schemas.microsoft.com/office/drawing/2014/main" id="{60B31391-0DC5-F2B2-8631-25404C1961CC}"/>
              </a:ext>
            </a:extLst>
          </p:cNvPr>
          <p:cNvSpPr/>
          <p:nvPr/>
        </p:nvSpPr>
        <p:spPr>
          <a:xfrm>
            <a:off x="7656293" y="3292558"/>
            <a:ext cx="283763" cy="393700"/>
          </a:xfrm>
          <a:prstGeom prst="down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pic>
        <p:nvPicPr>
          <p:cNvPr id="15" name="Picture 5">
            <a:extLst>
              <a:ext uri="{FF2B5EF4-FFF2-40B4-BE49-F238E27FC236}">
                <a16:creationId xmlns:a16="http://schemas.microsoft.com/office/drawing/2014/main" id="{29621CF8-FAD4-EBB6-8269-CD07A53A97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73275" y="3865181"/>
            <a:ext cx="4804885" cy="1825232"/>
          </a:xfrm>
          <a:prstGeom prst="rect">
            <a:avLst/>
          </a:prstGeom>
        </p:spPr>
      </p:pic>
      <p:pic>
        <p:nvPicPr>
          <p:cNvPr id="16" name="Picture 15" descr="A screenshot of a graph&#10;&#10;Description automatically generated">
            <a:extLst>
              <a:ext uri="{FF2B5EF4-FFF2-40B4-BE49-F238E27FC236}">
                <a16:creationId xmlns:a16="http://schemas.microsoft.com/office/drawing/2014/main" id="{BBCF44CF-8DDC-0717-A8FE-03B832EE20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79303" y="1553473"/>
            <a:ext cx="1906373" cy="217451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70A93DA-99DE-69A9-3421-FA619DED42E7}"/>
              </a:ext>
            </a:extLst>
          </p:cNvPr>
          <p:cNvSpPr txBox="1"/>
          <p:nvPr/>
        </p:nvSpPr>
        <p:spPr>
          <a:xfrm>
            <a:off x="4307856" y="6488668"/>
            <a:ext cx="49622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DE" dirty="0">
                <a:solidFill>
                  <a:schemeClr val="bg1"/>
                </a:solidFill>
              </a:rPr>
              <a:t>Bowden et al., </a:t>
            </a:r>
            <a:r>
              <a:rPr lang="en-DE" i="1">
                <a:solidFill>
                  <a:schemeClr val="bg1"/>
                </a:solidFill>
              </a:rPr>
              <a:t>SNMMI 2024</a:t>
            </a:r>
            <a:r>
              <a:rPr lang="en-US" i="1" dirty="0">
                <a:solidFill>
                  <a:schemeClr val="bg1"/>
                </a:solidFill>
              </a:rPr>
              <a:t> Annual Meeting</a:t>
            </a:r>
            <a:endParaRPr lang="en-DE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86713EE-FB0B-F40D-9912-15D79871072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2212" y="849812"/>
            <a:ext cx="4734232" cy="116783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74FEACF-199C-4C8D-C539-07984BA4C884}"/>
              </a:ext>
            </a:extLst>
          </p:cNvPr>
          <p:cNvSpPr txBox="1"/>
          <p:nvPr/>
        </p:nvSpPr>
        <p:spPr>
          <a:xfrm>
            <a:off x="7469325" y="1419663"/>
            <a:ext cx="4568985" cy="2308324"/>
          </a:xfrm>
          <a:prstGeom prst="rect">
            <a:avLst/>
          </a:prstGeom>
          <a:solidFill>
            <a:schemeClr val="bg1">
              <a:alpha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DE" dirty="0"/>
              <a:t>Validation “Full-scale” (manual):</a:t>
            </a:r>
          </a:p>
          <a:p>
            <a:r>
              <a:rPr lang="en-DE" dirty="0"/>
              <a:t>Optimal Conditions:</a:t>
            </a:r>
          </a:p>
          <a:p>
            <a:r>
              <a:rPr lang="en-DE" dirty="0"/>
              <a:t>	</a:t>
            </a:r>
            <a:r>
              <a:rPr lang="en-GB" dirty="0"/>
              <a:t>P</a:t>
            </a:r>
            <a:r>
              <a:rPr lang="en-DE" dirty="0"/>
              <a:t>redicted: 55 %RCC</a:t>
            </a:r>
          </a:p>
          <a:p>
            <a:r>
              <a:rPr lang="en-DE" dirty="0"/>
              <a:t>	Observed: 57 %RCC</a:t>
            </a:r>
          </a:p>
          <a:p>
            <a:endParaRPr lang="en-DE" dirty="0"/>
          </a:p>
          <a:p>
            <a:r>
              <a:rPr lang="en-DE" dirty="0"/>
              <a:t>“Low Precursor” Conditions:</a:t>
            </a:r>
          </a:p>
          <a:p>
            <a:r>
              <a:rPr lang="en-DE" dirty="0"/>
              <a:t>	</a:t>
            </a:r>
            <a:r>
              <a:rPr lang="en-GB" dirty="0"/>
              <a:t>P</a:t>
            </a:r>
            <a:r>
              <a:rPr lang="en-DE" dirty="0"/>
              <a:t>redicted: 36 %RCC</a:t>
            </a:r>
          </a:p>
          <a:p>
            <a:r>
              <a:rPr lang="en-DE" dirty="0"/>
              <a:t>	Observed: 39 %RCC</a:t>
            </a:r>
          </a:p>
        </p:txBody>
      </p:sp>
    </p:spTree>
    <p:extLst>
      <p:ext uri="{BB962C8B-B14F-4D97-AF65-F5344CB8AC3E}">
        <p14:creationId xmlns:p14="http://schemas.microsoft.com/office/powerpoint/2010/main" val="3754490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allAtOnce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B41559-400E-BC49-812A-235ACADBAE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2212" y="111484"/>
            <a:ext cx="10972800" cy="584058"/>
          </a:xfrm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30188" algn="l"/>
              </a:tabLst>
              <a:defRPr/>
            </a:pPr>
            <a:r>
              <a:rPr kumimoji="0" lang="en-US" alt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549"/>
                </a:solidFill>
                <a:effectLst/>
                <a:uLnTx/>
                <a:uFillTx/>
                <a:ea typeface="ＭＳ Ｐゴシック" panose="020B0600070205080204" pitchFamily="34" charset="-128"/>
                <a:cs typeface="+mn-cs"/>
              </a:rPr>
              <a:t>[</a:t>
            </a:r>
            <a:r>
              <a:rPr kumimoji="0" lang="en-US" altLang="en-US" sz="2800" i="0" u="none" strike="noStrike" kern="1200" cap="none" spc="0" normalizeH="0" baseline="30000" noProof="0" dirty="0">
                <a:ln>
                  <a:noFill/>
                </a:ln>
                <a:solidFill>
                  <a:srgbClr val="002549"/>
                </a:solidFill>
                <a:effectLst/>
                <a:uLnTx/>
                <a:uFillTx/>
                <a:ea typeface="ＭＳ Ｐゴシック" panose="020B0600070205080204" pitchFamily="34" charset="-128"/>
                <a:cs typeface="+mn-cs"/>
              </a:rPr>
              <a:t>18</a:t>
            </a:r>
            <a:r>
              <a:rPr kumimoji="0" lang="en-US" alt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549"/>
                </a:solidFill>
                <a:effectLst/>
                <a:uLnTx/>
                <a:uFillTx/>
                <a:ea typeface="ＭＳ Ｐゴシック" panose="020B0600070205080204" pitchFamily="34" charset="-128"/>
                <a:cs typeface="+mn-cs"/>
              </a:rPr>
              <a:t>F]</a:t>
            </a:r>
            <a:r>
              <a:rPr lang="en-US" altLang="en-US" sz="2800" dirty="0">
                <a:solidFill>
                  <a:srgbClr val="002549"/>
                </a:solidFill>
                <a:ea typeface="ＭＳ Ｐゴシック" panose="020B0600070205080204" pitchFamily="34" charset="-128"/>
                <a:cs typeface="+mn-cs"/>
              </a:rPr>
              <a:t>C</a:t>
            </a:r>
            <a:r>
              <a:rPr kumimoji="0" lang="en-US" alt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549"/>
                </a:solidFill>
                <a:effectLst/>
                <a:uLnTx/>
                <a:uFillTx/>
                <a:ea typeface="ＭＳ Ｐゴシック" panose="020B0600070205080204" pitchFamily="34" charset="-128"/>
                <a:cs typeface="+mn-cs"/>
              </a:rPr>
              <a:t>rizotinib</a:t>
            </a:r>
            <a:r>
              <a:rPr kumimoji="0" lang="en-US" alt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549"/>
                </a:solidFill>
                <a:effectLst/>
                <a:uLnTx/>
                <a:uFillTx/>
                <a:ea typeface="ＭＳ Ｐゴシック" panose="020B0600070205080204" pitchFamily="34" charset="-128"/>
                <a:cs typeface="+mn-cs"/>
              </a:rPr>
              <a:t>: Automation and Tech Transfer</a:t>
            </a: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2549"/>
              </a:solidFill>
              <a:effectLst/>
              <a:uLnTx/>
              <a:uFillTx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51D0CE5-51F9-FA62-9661-DA0D27882D32}"/>
              </a:ext>
            </a:extLst>
          </p:cNvPr>
          <p:cNvSpPr/>
          <p:nvPr/>
        </p:nvSpPr>
        <p:spPr>
          <a:xfrm>
            <a:off x="306324" y="642810"/>
            <a:ext cx="1828800" cy="97972"/>
          </a:xfrm>
          <a:prstGeom prst="rect">
            <a:avLst/>
          </a:prstGeom>
          <a:solidFill>
            <a:srgbClr val="FFCB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7AFB703-5A0F-40CC-99E3-2771C810DC4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787" t="-2295" r="52513" b="-480"/>
          <a:stretch/>
        </p:blipFill>
        <p:spPr>
          <a:xfrm>
            <a:off x="172212" y="856958"/>
            <a:ext cx="4794715" cy="535823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0186E58-6197-90F4-779A-5373B78A096A}"/>
              </a:ext>
            </a:extLst>
          </p:cNvPr>
          <p:cNvSpPr txBox="1"/>
          <p:nvPr/>
        </p:nvSpPr>
        <p:spPr>
          <a:xfrm>
            <a:off x="5034844" y="749884"/>
            <a:ext cx="7157156" cy="59862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DE" sz="1600" u="sng" baseline="30000" dirty="0"/>
              <a:t>18</a:t>
            </a:r>
            <a:r>
              <a:rPr lang="en-DE" sz="1600" u="sng" dirty="0"/>
              <a:t>F Processing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DE" sz="1600" dirty="0"/>
              <a:t>QMA plus light (46 mg) (Conditions: 10 ml KOTf 0.5 M)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DE" sz="1600" dirty="0"/>
              <a:t>Vial 1: TBAOTf (10 mg in 1.5 ml MeOH)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DE" sz="1600" dirty="0"/>
              <a:t>Dry down at 100 °C for 5 min</a:t>
            </a:r>
          </a:p>
          <a:p>
            <a:endParaRPr lang="en-DE" sz="900" dirty="0"/>
          </a:p>
          <a:p>
            <a:r>
              <a:rPr lang="en-DE" sz="1600" u="sng" dirty="0"/>
              <a:t>Addition of reagents and reaction: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DE" sz="1600" dirty="0"/>
              <a:t>Vial 3: Cu(O</a:t>
            </a:r>
            <a:r>
              <a:rPr lang="en-GB" sz="1600" dirty="0"/>
              <a:t>T</a:t>
            </a:r>
            <a:r>
              <a:rPr lang="en-DE" sz="1600" dirty="0"/>
              <a:t>f)</a:t>
            </a:r>
            <a:r>
              <a:rPr lang="en-DE" sz="1600" baseline="-25000" dirty="0"/>
              <a:t>2 </a:t>
            </a:r>
            <a:r>
              <a:rPr lang="en-DE" sz="1600" dirty="0"/>
              <a:t>(28 µmol, 14 mg), IMPY (175 µmol, 21 mg), DMI (240 µl), n-BuOH (60 µl)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DE" sz="1600" dirty="0"/>
              <a:t>Vial 2: B</a:t>
            </a:r>
            <a:r>
              <a:rPr lang="en-GB" sz="1600" dirty="0"/>
              <a:t>Pin-Boc-</a:t>
            </a:r>
            <a:r>
              <a:rPr lang="en-GB" sz="1600" dirty="0" err="1"/>
              <a:t>Criz</a:t>
            </a:r>
            <a:r>
              <a:rPr lang="en-GB" sz="1600" dirty="0"/>
              <a:t> (6.9 mg, 16 µmol) pulled through with a vacuum to pull air into the reactor.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Reaction run at 120 ℃, 20 min.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Vial 4: HCl 3M 250 µl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Reaction run at 120 ℃, 10 min.</a:t>
            </a:r>
          </a:p>
          <a:p>
            <a:endParaRPr lang="en-GB" sz="900" dirty="0"/>
          </a:p>
          <a:p>
            <a:r>
              <a:rPr lang="en-GB" sz="1600" u="sng" dirty="0"/>
              <a:t>Quench and HLB clean up (pre HPLC)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Vial 5: Ammonium Acetate (25 mM, 10 ml)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HLB SPE Trapping: (Will also work for re-formulation).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Vial 6: </a:t>
            </a:r>
            <a:r>
              <a:rPr lang="en-GB" sz="1600" dirty="0" err="1"/>
              <a:t>MeCN</a:t>
            </a:r>
            <a:r>
              <a:rPr lang="en-GB" sz="1600" dirty="0"/>
              <a:t> 3 ml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900" dirty="0"/>
          </a:p>
          <a:p>
            <a:r>
              <a:rPr lang="en-US" sz="2000" b="1" u="sng" dirty="0"/>
              <a:t>• </a:t>
            </a:r>
            <a:r>
              <a:rPr lang="en-DE" sz="2000" b="1" u="sng"/>
              <a:t>27 </a:t>
            </a:r>
            <a:r>
              <a:rPr lang="en-DE" sz="2000" b="1" u="sng" dirty="0"/>
              <a:t>mCi from a 5 min Beam (AY approx = 15%)</a:t>
            </a:r>
            <a:r>
              <a:rPr lang="en-US" sz="2000" b="1" u="sng" dirty="0"/>
              <a:t> – tech transferred back to Vanderbilt and validated there too! </a:t>
            </a:r>
          </a:p>
          <a:p>
            <a:endParaRPr lang="en-US" sz="900" b="1" u="sng" dirty="0"/>
          </a:p>
          <a:p>
            <a:r>
              <a:rPr lang="en-US" sz="2000" b="1" u="sng" dirty="0">
                <a:solidFill>
                  <a:srgbClr val="FF0000"/>
                </a:solidFill>
              </a:rPr>
              <a:t>• Reduced optimization workflow from several months to just a couple of days!!!!!</a:t>
            </a:r>
          </a:p>
        </p:txBody>
      </p:sp>
    </p:spTree>
    <p:extLst>
      <p:ext uri="{BB962C8B-B14F-4D97-AF65-F5344CB8AC3E}">
        <p14:creationId xmlns:p14="http://schemas.microsoft.com/office/powerpoint/2010/main" val="76088372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C70D97-5EAB-9846-B37E-0AF08EB566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358448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dirty="0"/>
              <a:t>Acknowledgments</a:t>
            </a:r>
          </a:p>
        </p:txBody>
      </p:sp>
      <p:pic>
        <p:nvPicPr>
          <p:cNvPr id="8" name="Picture 7" descr="A group of people standing in front of a crowd posing for the camera&#10;&#10;Description automatically generated">
            <a:extLst>
              <a:ext uri="{FF2B5EF4-FFF2-40B4-BE49-F238E27FC236}">
                <a16:creationId xmlns:a16="http://schemas.microsoft.com/office/drawing/2014/main" id="{6716EE63-1F9B-764C-BAFA-A3FABE26FD3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88538" y="104577"/>
            <a:ext cx="5666273" cy="424970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4C34562-C504-0E4A-9539-9255054AD10E}"/>
              </a:ext>
            </a:extLst>
          </p:cNvPr>
          <p:cNvSpPr/>
          <p:nvPr/>
        </p:nvSpPr>
        <p:spPr>
          <a:xfrm>
            <a:off x="1550169" y="339305"/>
            <a:ext cx="2315028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5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Post-doctoral Fellows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Raphael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Hoareau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Ph.D.</a:t>
            </a:r>
            <a:b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Ryan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Littich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Ph.D.</a:t>
            </a:r>
            <a:b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Melissa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Rodnick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Ph.D.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Allen Brooks, Ph.D.</a:t>
            </a:r>
            <a:b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Kuhn-Sam Jang, Ph.D. </a:t>
            </a:r>
            <a:b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Erin Cole, Ph.D.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Andrew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Mossine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Ph.D.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So-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Jeong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Lee, Ph.D.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Matthew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McCammant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Ph.D.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Stephen Thompson, Ph.D.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Stefan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Verhoog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Ph.D.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Ryan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Pakula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Ph.D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Tanpreet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Kaur,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Ph.D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Eric Webb,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Ph.D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Jay Wright,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Ph.D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Jason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Witek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Ph.D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Josh Priest,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Ph.D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Greg Bowden,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Ph.D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5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5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Staff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Phillip Sherman</a:t>
            </a:r>
            <a:b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Jenelle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Stauff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Janna Arteaga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Carole Quesada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Louis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Tluczek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Surekha Patel*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Brian Hockley*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Charlie Schneider*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Brad Henderson*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Timothy Desmond*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Mara Clark*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Alexandra Sowa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Dumond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Ph.D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Melissa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Rodnick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Ph.D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Laura Bruton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Sean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Preshlock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Ph.D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(RIP)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Tanpreet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Kaur,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Ph.D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Wade Winton*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Luke Morrissette*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Elena Della Valle,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Ph.D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1D5C7B3-FA34-F64C-81E2-5F601901ED3D}"/>
              </a:ext>
            </a:extLst>
          </p:cNvPr>
          <p:cNvSpPr/>
          <p:nvPr/>
        </p:nvSpPr>
        <p:spPr>
          <a:xfrm>
            <a:off x="3408361" y="549116"/>
            <a:ext cx="3440498" cy="63171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5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Faculty</a:t>
            </a:r>
            <a:endParaRPr kumimoji="0" lang="en-US" sz="1250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Xia Shao, Ph.D.*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Allen Brooks, Ph.D.*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Yong-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Woon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Jung, Ph.D</a:t>
            </a:r>
            <a:r>
              <a:rPr kumimoji="0" lang="en-US" sz="12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5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Collaborators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Prof. Melanie Sanford (UM)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Dr. Katarina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Makaravage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(UM)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Dr. Naoko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Ichiishi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(UM)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Dr. Liam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Sharninghausen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(UM)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Dr. Joseph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Topcsewski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(UM)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Prof. Ralf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Schirrmacher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(Alberta)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Dr. Shane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Krska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(Merck)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Dr. Eric Hostetler (Merck)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Dr.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Wenping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Li (Merck)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Dr. David Donnelly (BMS)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Dr. Marc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Skaddan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(AbbVie)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Dr. Tony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Giamis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(AbbVie)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Prof. Michelle James (Stanford)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Prof. Neil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Vasdev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(Toronto/CAMH)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Dr. Katie Gagnon (GE)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Dr. Chris Parr (GE)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Dr. Jens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Frigell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Dr. Carina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Sollert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(GE)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Brian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Prejna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(GE)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Joanna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Suan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(GE)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 = current group member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5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Valuable Assistance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University of Heidelberg (</a:t>
            </a:r>
            <a:r>
              <a:rPr kumimoji="0" lang="en-US" sz="11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68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Ga PSMA-11 r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egulatory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), MSKCC, BNL (Ac225 advice),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ToD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(motivation)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5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Funding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NIH, DOE, Alzheimer’s Association, Merck,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AbbVie, RJS, BMS,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Corvus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Weston Brain Institute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E3CDC7E-45EB-4B42-B03F-ED8F67477684}"/>
              </a:ext>
            </a:extLst>
          </p:cNvPr>
          <p:cNvSpPr/>
          <p:nvPr/>
        </p:nvSpPr>
        <p:spPr>
          <a:xfrm>
            <a:off x="38737" y="551289"/>
            <a:ext cx="2535382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5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Undergraduates</a:t>
            </a:r>
            <a:endParaRPr kumimoji="0" lang="en-US" sz="1250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Daniel Mason</a:t>
            </a:r>
            <a:b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Garrett Carpenter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Adam Runkle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Merissa Zeman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Adam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Ziolkowski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Stacy Monk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Andrew Glatz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Renee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Veresh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Joseph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Casamento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Brian Cary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Isaac Jackson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Dale Mallette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Anthony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Mufarreh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Austin Zhao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Jonathan Pham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Wade Winton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Nicholas Wiesner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Alex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Lapsys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Hailey Gross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Richard Ma*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Kevin Cheng*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Katie Liddell*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Wendy Liu*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dirty="0">
                <a:solidFill>
                  <a:prstClr val="black"/>
                </a:solidFill>
                <a:latin typeface="Calibri" panose="020F0502020204030204"/>
                <a:cs typeface="Times New Roman" panose="02020603050405020304" pitchFamily="18" charset="0"/>
              </a:rPr>
              <a:t>Dre </a:t>
            </a:r>
            <a:r>
              <a:rPr lang="en-US" sz="1000" dirty="0" err="1">
                <a:solidFill>
                  <a:prstClr val="black"/>
                </a:solidFill>
                <a:latin typeface="Calibri" panose="020F0502020204030204"/>
                <a:cs typeface="Times New Roman" panose="02020603050405020304" pitchFamily="18" charset="0"/>
              </a:rPr>
              <a:t>Hubers</a:t>
            </a:r>
            <a:r>
              <a:rPr lang="en-US" sz="1000" dirty="0">
                <a:solidFill>
                  <a:prstClr val="black"/>
                </a:solidFill>
                <a:latin typeface="Calibri" panose="020F0502020204030204"/>
                <a:cs typeface="Times New Roman" panose="02020603050405020304" pitchFamily="18" charset="0"/>
              </a:rPr>
              <a:t>*</a:t>
            </a:r>
            <a:endParaRPr kumimoji="0" lang="en-US" sz="10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5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5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Graduate Students</a:t>
            </a:r>
            <a:endParaRPr kumimoji="0" lang="en-US" sz="1250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Megan Stewart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Alexandra Sowa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Lindsey Drake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Jason Miller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Sean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Tanzey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Jonathan Godinez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Ivan Wang*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Madison Frazier*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dirty="0">
                <a:solidFill>
                  <a:prstClr val="black"/>
                </a:solidFill>
                <a:latin typeface="Calibri" panose="020F0502020204030204"/>
              </a:rPr>
              <a:t>Gina </a:t>
            </a:r>
            <a:r>
              <a:rPr lang="en-US" sz="1000" dirty="0" err="1">
                <a:solidFill>
                  <a:prstClr val="black"/>
                </a:solidFill>
                <a:latin typeface="Calibri" panose="020F0502020204030204"/>
              </a:rPr>
              <a:t>Kaup</a:t>
            </a:r>
            <a:r>
              <a:rPr lang="en-US" sz="1000" dirty="0">
                <a:solidFill>
                  <a:prstClr val="black"/>
                </a:solidFill>
                <a:latin typeface="Calibri" panose="020F0502020204030204"/>
              </a:rPr>
              <a:t>*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Casey McCarthy*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dirty="0">
                <a:solidFill>
                  <a:prstClr val="black"/>
                </a:solidFill>
                <a:latin typeface="Calibri" panose="020F0502020204030204"/>
              </a:rPr>
              <a:t>Helen </a:t>
            </a:r>
            <a:r>
              <a:rPr lang="en-US" sz="1000" dirty="0" err="1">
                <a:solidFill>
                  <a:prstClr val="black"/>
                </a:solidFill>
                <a:latin typeface="Calibri" panose="020F0502020204030204"/>
              </a:rPr>
              <a:t>SaTsu</a:t>
            </a:r>
            <a:r>
              <a:rPr lang="en-US" sz="1000" dirty="0">
                <a:solidFill>
                  <a:prstClr val="black"/>
                </a:solidFill>
                <a:latin typeface="Calibri" panose="020F0502020204030204"/>
              </a:rPr>
              <a:t>*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9B8FEAD-32F2-B94D-B65E-0993153DB5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70959" y="4444662"/>
            <a:ext cx="2087615" cy="141862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7F24FA0-C51B-7440-AC9D-B179BD274A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48406" y="4444662"/>
            <a:ext cx="1631859" cy="152725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C53D3C0-DE17-5348-B032-0CAAE5E589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95004" y="4496335"/>
            <a:ext cx="1318839" cy="131883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35A6800-0DBA-7F1D-52BA-A29E5941DB5C}"/>
              </a:ext>
            </a:extLst>
          </p:cNvPr>
          <p:cNvSpPr txBox="1"/>
          <p:nvPr/>
        </p:nvSpPr>
        <p:spPr>
          <a:xfrm>
            <a:off x="8106945" y="6060156"/>
            <a:ext cx="3179460" cy="64633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@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Scott_LabUM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823E55B-A169-D10E-6D05-F4C60A76096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86889" y="6074454"/>
            <a:ext cx="646332" cy="632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1833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1">
            <a:extLst>
              <a:ext uri="{FF2B5EF4-FFF2-40B4-BE49-F238E27FC236}">
                <a16:creationId xmlns:a16="http://schemas.microsoft.com/office/drawing/2014/main" id="{92C882DE-5D9C-4043-9379-75CE3CAE86AD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1401763" y="79372"/>
            <a:ext cx="9428162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pPr algn="ctr" eaLnBrk="1" hangingPunct="1"/>
            <a:r>
              <a:rPr lang="en-US" altLang="en-US" sz="3400">
                <a:solidFill>
                  <a:srgbClr val="000000"/>
                </a:solidFill>
                <a:latin typeface="Arial Black" panose="020B0604020202020204" pitchFamily="34" charset="0"/>
              </a:rPr>
              <a:t>Anatomical vs. Functional Imaging</a:t>
            </a:r>
          </a:p>
        </p:txBody>
      </p:sp>
      <p:pic>
        <p:nvPicPr>
          <p:cNvPr id="19458" name="Picture 5" descr="homer_mri.jpg">
            <a:extLst>
              <a:ext uri="{FF2B5EF4-FFF2-40B4-BE49-F238E27FC236}">
                <a16:creationId xmlns:a16="http://schemas.microsoft.com/office/drawing/2014/main" id="{4037977E-18B8-ED46-B9A2-53BE4DA3CE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171" y="801391"/>
            <a:ext cx="3897769" cy="4845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Title 1">
            <a:extLst>
              <a:ext uri="{FF2B5EF4-FFF2-40B4-BE49-F238E27FC236}">
                <a16:creationId xmlns:a16="http://schemas.microsoft.com/office/drawing/2014/main" id="{65431B74-3612-984B-AA4F-904985CE4896}"/>
              </a:ext>
            </a:extLst>
          </p:cNvPr>
          <p:cNvSpPr txBox="1">
            <a:spLocks/>
          </p:cNvSpPr>
          <p:nvPr/>
        </p:nvSpPr>
        <p:spPr bwMode="auto">
          <a:xfrm>
            <a:off x="1254124" y="5646739"/>
            <a:ext cx="397986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3000" b="1">
                <a:latin typeface="Arial Black" panose="020B0604020202020204" pitchFamily="34" charset="0"/>
              </a:rPr>
              <a:t>Anatomical</a:t>
            </a:r>
          </a:p>
          <a:p>
            <a:pPr algn="ctr" eaLnBrk="1" hangingPunct="1"/>
            <a:r>
              <a:rPr lang="en-US" altLang="en-US" sz="3000" b="1">
                <a:latin typeface="Arial Black" panose="020B0604020202020204" pitchFamily="34" charset="0"/>
              </a:rPr>
              <a:t>(X-ray, CT, MRI)</a:t>
            </a:r>
            <a:endParaRPr lang="en-US" altLang="en-US" sz="3000">
              <a:latin typeface="Arial Black" panose="020B0604020202020204" pitchFamily="34" charset="0"/>
            </a:endParaRPr>
          </a:p>
        </p:txBody>
      </p:sp>
      <p:pic>
        <p:nvPicPr>
          <p:cNvPr id="19460" name="Picture 4" descr="homer_function.jpg">
            <a:extLst>
              <a:ext uri="{FF2B5EF4-FFF2-40B4-BE49-F238E27FC236}">
                <a16:creationId xmlns:a16="http://schemas.microsoft.com/office/drawing/2014/main" id="{7F110897-B3E7-4F46-910D-F8ACAE0207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0756" y="801391"/>
            <a:ext cx="3718024" cy="4845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1" name="Title 1">
            <a:extLst>
              <a:ext uri="{FF2B5EF4-FFF2-40B4-BE49-F238E27FC236}">
                <a16:creationId xmlns:a16="http://schemas.microsoft.com/office/drawing/2014/main" id="{19C70609-B3A6-8B41-ADFA-041CE1094807}"/>
              </a:ext>
            </a:extLst>
          </p:cNvPr>
          <p:cNvSpPr txBox="1">
            <a:spLocks/>
          </p:cNvSpPr>
          <p:nvPr/>
        </p:nvSpPr>
        <p:spPr bwMode="auto">
          <a:xfrm>
            <a:off x="6827831" y="5646739"/>
            <a:ext cx="30638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3000" b="1" dirty="0">
                <a:latin typeface="Arial Black" panose="020B0604020202020204" pitchFamily="34" charset="0"/>
              </a:rPr>
              <a:t>Functional</a:t>
            </a:r>
          </a:p>
          <a:p>
            <a:pPr algn="ctr" eaLnBrk="1" hangingPunct="1"/>
            <a:r>
              <a:rPr lang="en-US" altLang="en-US" sz="3000" b="1" dirty="0">
                <a:latin typeface="Arial Black" panose="020B0604020202020204" pitchFamily="34" charset="0"/>
              </a:rPr>
              <a:t>(PET, SPECT)</a:t>
            </a:r>
            <a:endParaRPr lang="en-US" altLang="en-US" sz="3000" dirty="0">
              <a:latin typeface="Arial Black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53747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A0C0B56-2506-D255-1D8C-4665499F856E}"/>
              </a:ext>
            </a:extLst>
          </p:cNvPr>
          <p:cNvSpPr txBox="1"/>
          <p:nvPr/>
        </p:nvSpPr>
        <p:spPr>
          <a:xfrm>
            <a:off x="1609120" y="6219948"/>
            <a:ext cx="82620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funginstitute.berkeley.edu</a:t>
            </a:r>
            <a:r>
              <a:rPr lang="en-US" dirty="0"/>
              <a:t>/news/op-ed-the-need-for-personalized-healthcare/</a:t>
            </a:r>
          </a:p>
        </p:txBody>
      </p:sp>
      <p:pic>
        <p:nvPicPr>
          <p:cNvPr id="7" name="Picture 6" descr="A diagram of people with different colors&#10;&#10;Description automatically generated">
            <a:extLst>
              <a:ext uri="{FF2B5EF4-FFF2-40B4-BE49-F238E27FC236}">
                <a16:creationId xmlns:a16="http://schemas.microsoft.com/office/drawing/2014/main" id="{7F034B01-1A52-F328-3908-0DBC153B90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85346" y="1226591"/>
            <a:ext cx="4711161" cy="385552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87800CB-CB23-854A-3C3D-059CA115D2E5}"/>
              </a:ext>
            </a:extLst>
          </p:cNvPr>
          <p:cNvSpPr txBox="1"/>
          <p:nvPr/>
        </p:nvSpPr>
        <p:spPr>
          <a:xfrm>
            <a:off x="2058123" y="6488323"/>
            <a:ext cx="73640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www.jpatholtm.org</a:t>
            </a:r>
            <a:r>
              <a:rPr lang="en-US" dirty="0"/>
              <a:t>/journal/</a:t>
            </a:r>
            <a:r>
              <a:rPr lang="en-US" dirty="0" err="1"/>
              <a:t>view.php?number</a:t>
            </a:r>
            <a:r>
              <a:rPr lang="en-US" dirty="0"/>
              <a:t>=5805&amp;view=citations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A8C7114-12AB-18A8-A52E-998F6A7B27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1426" y="1444791"/>
            <a:ext cx="7772400" cy="396841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41C5FE8-88B5-F9FF-8768-B45355F80070}"/>
              </a:ext>
            </a:extLst>
          </p:cNvPr>
          <p:cNvSpPr txBox="1"/>
          <p:nvPr/>
        </p:nvSpPr>
        <p:spPr>
          <a:xfrm>
            <a:off x="-55717" y="35131"/>
            <a:ext cx="1230343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Molecular Imaging is Enabling Personalized Medicine</a:t>
            </a:r>
          </a:p>
        </p:txBody>
      </p:sp>
    </p:spTree>
    <p:extLst>
      <p:ext uri="{BB962C8B-B14F-4D97-AF65-F5344CB8AC3E}">
        <p14:creationId xmlns:p14="http://schemas.microsoft.com/office/powerpoint/2010/main" val="22901549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68EBDCD-F29E-8044-970C-9820CC7CFE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1. Treating Cancer in Nuclear Medicine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28EFB677-A97B-AD19-3847-122B6E7011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61215" y="1598240"/>
            <a:ext cx="4840197" cy="595161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latin typeface="+mj-lt"/>
              </a:rPr>
              <a:t>Key innovations:</a:t>
            </a:r>
          </a:p>
        </p:txBody>
      </p:sp>
      <p:pic>
        <p:nvPicPr>
          <p:cNvPr id="18" name="Picture 17" descr="A diagram of a cancer cell&#10;&#10;Description automatically generated">
            <a:extLst>
              <a:ext uri="{FF2B5EF4-FFF2-40B4-BE49-F238E27FC236}">
                <a16:creationId xmlns:a16="http://schemas.microsoft.com/office/drawing/2014/main" id="{C65056F8-7E8E-C8FE-C610-F6CBB3226D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1711"/>
            <a:ext cx="6556551" cy="532881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EC9BED82-4A57-F943-9C86-8792A048084A}"/>
              </a:ext>
            </a:extLst>
          </p:cNvPr>
          <p:cNvSpPr txBox="1"/>
          <p:nvPr/>
        </p:nvSpPr>
        <p:spPr>
          <a:xfrm>
            <a:off x="3727058" y="6586407"/>
            <a:ext cx="473788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https://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www.cancer.gov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/publications/dictionaries/cancer-terms/def/metastasis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C840CE5-39C8-0E89-99C6-F3F3B595EC0F}"/>
              </a:ext>
            </a:extLst>
          </p:cNvPr>
          <p:cNvGrpSpPr/>
          <p:nvPr/>
        </p:nvGrpSpPr>
        <p:grpSpPr>
          <a:xfrm>
            <a:off x="6861215" y="2330380"/>
            <a:ext cx="1342785" cy="3001779"/>
            <a:chOff x="6861215" y="1689114"/>
            <a:chExt cx="1342785" cy="3001779"/>
          </a:xfrm>
        </p:grpSpPr>
        <p:pic>
          <p:nvPicPr>
            <p:cNvPr id="5" name="Picture 4" descr="A black and white image of a bomb&#10;&#10;Description automatically generated">
              <a:extLst>
                <a:ext uri="{FF2B5EF4-FFF2-40B4-BE49-F238E27FC236}">
                  <a16:creationId xmlns:a16="http://schemas.microsoft.com/office/drawing/2014/main" id="{977EFA55-F2F9-6C2E-6760-ABB621DB07A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938904" y="3503486"/>
              <a:ext cx="1187407" cy="1187407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89B17BCA-6DF7-2C8F-7BFE-74ADF1B0ED8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861215" y="1689114"/>
              <a:ext cx="1342785" cy="1342785"/>
            </a:xfrm>
            <a:prstGeom prst="rect">
              <a:avLst/>
            </a:prstGeom>
          </p:spPr>
        </p:pic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737A20B3-8DB8-C6CF-4E4E-7825676BA0DB}"/>
                </a:ext>
              </a:extLst>
            </p:cNvPr>
            <p:cNvSpPr/>
            <p:nvPr/>
          </p:nvSpPr>
          <p:spPr>
            <a:xfrm>
              <a:off x="6861215" y="1694442"/>
              <a:ext cx="1342785" cy="1325564"/>
            </a:xfrm>
            <a:prstGeom prst="ellipse">
              <a:avLst/>
            </a:prstGeom>
            <a:noFill/>
            <a:ln w="635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0C95071C-9AA3-FEEC-7C2F-BC04984E6BB0}"/>
                </a:ext>
              </a:extLst>
            </p:cNvPr>
            <p:cNvSpPr/>
            <p:nvPr/>
          </p:nvSpPr>
          <p:spPr>
            <a:xfrm>
              <a:off x="6861215" y="3337567"/>
              <a:ext cx="1342785" cy="1325564"/>
            </a:xfrm>
            <a:prstGeom prst="ellipse">
              <a:avLst/>
            </a:prstGeom>
            <a:noFill/>
            <a:ln w="635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23032875-BDA8-B72C-AC96-0A39D1ABBDC5}"/>
              </a:ext>
            </a:extLst>
          </p:cNvPr>
          <p:cNvGrpSpPr/>
          <p:nvPr/>
        </p:nvGrpSpPr>
        <p:grpSpPr>
          <a:xfrm>
            <a:off x="8313325" y="2536825"/>
            <a:ext cx="3787233" cy="2642337"/>
            <a:chOff x="8313325" y="1895559"/>
            <a:chExt cx="3787233" cy="2642337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46BB8CD8-2A12-3173-A996-4C6C85CFB27E}"/>
                </a:ext>
              </a:extLst>
            </p:cNvPr>
            <p:cNvSpPr txBox="1"/>
            <p:nvPr/>
          </p:nvSpPr>
          <p:spPr>
            <a:xfrm>
              <a:off x="8313325" y="1895559"/>
              <a:ext cx="378723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A homing beacon to non-invasively detect primary cancer and any circulating metastases.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A937C008-C640-93E8-58E5-5C806BC8A12F}"/>
                </a:ext>
              </a:extLst>
            </p:cNvPr>
            <p:cNvSpPr txBox="1"/>
            <p:nvPr/>
          </p:nvSpPr>
          <p:spPr>
            <a:xfrm>
              <a:off x="8373499" y="3337567"/>
              <a:ext cx="372705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A homing missile that can destroy most cancers and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mets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, with minimal collateral damage to surrounding healthy tissue.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808048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F88411F-7F46-464C-95DD-AFA0BAF2CB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876" y="1162049"/>
            <a:ext cx="5646641" cy="5323157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Theranostics</a:t>
            </a:r>
          </a:p>
          <a:p>
            <a:pPr lvl="1"/>
            <a:r>
              <a:rPr lang="en-US" sz="3200" i="1" dirty="0"/>
              <a:t>one radioactive drug is used to identify (diag</a:t>
            </a:r>
            <a:r>
              <a:rPr lang="en-US" sz="3200" b="1" i="1" dirty="0"/>
              <a:t>nostic</a:t>
            </a:r>
            <a:r>
              <a:rPr lang="en-US" sz="3200" i="1" dirty="0"/>
              <a:t>), and a second radioactive drug is used to treat (</a:t>
            </a:r>
            <a:r>
              <a:rPr lang="en-US" sz="3200" b="1" i="1" dirty="0"/>
              <a:t>thera</a:t>
            </a:r>
            <a:r>
              <a:rPr lang="en-US" sz="3200" i="1" dirty="0"/>
              <a:t>peutic) cancerous tumors and/or metastases. </a:t>
            </a:r>
            <a:endParaRPr lang="en-US" sz="3200" dirty="0"/>
          </a:p>
          <a:p>
            <a:pPr marL="0" indent="0">
              <a:buNone/>
            </a:pPr>
            <a:r>
              <a:rPr lang="en-US" b="1" i="1" dirty="0">
                <a:solidFill>
                  <a:srgbClr val="FF0000"/>
                </a:solidFill>
              </a:rPr>
              <a:t>Treat what we see, see what we treat.</a:t>
            </a: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68EBDCD-F29E-8044-970C-9820CC7CFE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Theranostics</a:t>
            </a:r>
            <a:endParaRPr lang="en-US" dirty="0"/>
          </a:p>
        </p:txBody>
      </p:sp>
      <p:pic>
        <p:nvPicPr>
          <p:cNvPr id="7" name="Picture 6" descr="Diagram, arrow&#10;&#10;Description automatically generated">
            <a:extLst>
              <a:ext uri="{FF2B5EF4-FFF2-40B4-BE49-F238E27FC236}">
                <a16:creationId xmlns:a16="http://schemas.microsoft.com/office/drawing/2014/main" id="{ED4D3C2C-87A0-9546-A24A-7AF715C167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0320" y="1287462"/>
            <a:ext cx="5715000" cy="2413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1582A7A-E445-0B40-8B49-0ED177043F9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5894" y="1287462"/>
            <a:ext cx="775570" cy="77714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10E567A-0AA0-6C46-BD2D-84745FEA2397}"/>
              </a:ext>
            </a:extLst>
          </p:cNvPr>
          <p:cNvSpPr txBox="1"/>
          <p:nvPr/>
        </p:nvSpPr>
        <p:spPr>
          <a:xfrm>
            <a:off x="6157948" y="1754676"/>
            <a:ext cx="465192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Dx</a:t>
            </a:r>
          </a:p>
        </p:txBody>
      </p:sp>
      <p:pic>
        <p:nvPicPr>
          <p:cNvPr id="10" name="Picture 9" descr="Diagram, arrow&#10;&#10;Description automatically generated">
            <a:extLst>
              <a:ext uri="{FF2B5EF4-FFF2-40B4-BE49-F238E27FC236}">
                <a16:creationId xmlns:a16="http://schemas.microsoft.com/office/drawing/2014/main" id="{71B6EBBA-DF8E-CA4C-ADDE-2F4E002D0F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0320" y="3825875"/>
            <a:ext cx="5715000" cy="2413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46FDCA4-7916-4540-BDAC-35A360651F2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6381565" y="3825875"/>
            <a:ext cx="804229" cy="80422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DECEB9F-F02E-1547-BFE5-E7473699A26A}"/>
              </a:ext>
            </a:extLst>
          </p:cNvPr>
          <p:cNvSpPr txBox="1"/>
          <p:nvPr/>
        </p:nvSpPr>
        <p:spPr>
          <a:xfrm>
            <a:off x="6180262" y="4297760"/>
            <a:ext cx="420564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Tx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0A0F533-4194-1F4F-B5ED-7039A61706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2462860"/>
            <a:ext cx="2067399" cy="132736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618B0A5-94C0-5940-9138-91C375CFEB9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5062543"/>
            <a:ext cx="2559420" cy="1266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7505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CE2F60B-E29C-1A41-A02C-48B58960CF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3039" y="148048"/>
            <a:ext cx="10388028" cy="657225"/>
          </a:xfrm>
        </p:spPr>
        <p:txBody>
          <a:bodyPr>
            <a:noAutofit/>
          </a:bodyPr>
          <a:lstStyle/>
          <a:p>
            <a:pPr algn="ctr"/>
            <a:r>
              <a:rPr lang="en-US" sz="2500" dirty="0"/>
              <a:t>Alpha therapy with </a:t>
            </a:r>
            <a:r>
              <a:rPr lang="en-US" sz="2500" baseline="30000" dirty="0"/>
              <a:t>225</a:t>
            </a:r>
            <a:r>
              <a:rPr lang="en-US" sz="2500" dirty="0"/>
              <a:t>Ac-PSMA-617 in patients with advanced prostate cancer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58B691E-5578-9642-9DC4-06CF366DBA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883" y="1713845"/>
            <a:ext cx="11785600" cy="4005843"/>
          </a:xfrm>
          <a:prstGeom prst="rect">
            <a:avLst/>
          </a:prstGeom>
        </p:spPr>
      </p:pic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8759C0BD-706B-9546-AD91-D27E49FD9768}"/>
              </a:ext>
            </a:extLst>
          </p:cNvPr>
          <p:cNvSpPr txBox="1">
            <a:spLocks/>
          </p:cNvSpPr>
          <p:nvPr/>
        </p:nvSpPr>
        <p:spPr bwMode="auto">
          <a:xfrm>
            <a:off x="174883" y="5804493"/>
            <a:ext cx="11785600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Advanced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theranostic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clinical trials ongoing around the world, including at UM Radiology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90E9CF-E22F-60F1-EF46-511FF81FE830}"/>
              </a:ext>
            </a:extLst>
          </p:cNvPr>
          <p:cNvSpPr txBox="1"/>
          <p:nvPr/>
        </p:nvSpPr>
        <p:spPr>
          <a:xfrm>
            <a:off x="6310236" y="6546523"/>
            <a:ext cx="56108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Therapy image from: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Sathekge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et al.,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Eur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J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Nucl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Med Mol Imaging. 2019;46:129-138.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A4F8C8D-FA86-DDA9-1680-D03892C3B715}"/>
              </a:ext>
            </a:extLst>
          </p:cNvPr>
          <p:cNvGrpSpPr/>
          <p:nvPr/>
        </p:nvGrpSpPr>
        <p:grpSpPr>
          <a:xfrm>
            <a:off x="104229" y="142491"/>
            <a:ext cx="1342785" cy="1326825"/>
            <a:chOff x="104229" y="142491"/>
            <a:chExt cx="1342785" cy="1326825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CF156E24-D832-3E81-A582-C7B947600406}"/>
                </a:ext>
              </a:extLst>
            </p:cNvPr>
            <p:cNvSpPr/>
            <p:nvPr/>
          </p:nvSpPr>
          <p:spPr>
            <a:xfrm>
              <a:off x="190254" y="192131"/>
              <a:ext cx="1249726" cy="124972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7" name="Picture 6" descr="A black and white image of a bomb&#10;&#10;Description automatically generated">
              <a:extLst>
                <a:ext uri="{FF2B5EF4-FFF2-40B4-BE49-F238E27FC236}">
                  <a16:creationId xmlns:a16="http://schemas.microsoft.com/office/drawing/2014/main" id="{0A8453B0-1C00-D304-9E6B-994E70812BC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4883" y="281909"/>
              <a:ext cx="1187407" cy="1187407"/>
            </a:xfrm>
            <a:prstGeom prst="rect">
              <a:avLst/>
            </a:prstGeom>
          </p:spPr>
        </p:pic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4C95258E-033C-2249-4A71-E0D98366144C}"/>
                </a:ext>
              </a:extLst>
            </p:cNvPr>
            <p:cNvSpPr/>
            <p:nvPr/>
          </p:nvSpPr>
          <p:spPr>
            <a:xfrm>
              <a:off x="104229" y="142491"/>
              <a:ext cx="1342785" cy="1325564"/>
            </a:xfrm>
            <a:prstGeom prst="ellipse">
              <a:avLst/>
            </a:prstGeom>
            <a:noFill/>
            <a:ln w="635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032641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029352-602A-9573-8A21-2F4F475445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949" y="209868"/>
            <a:ext cx="11398102" cy="804861"/>
          </a:xfrm>
        </p:spPr>
        <p:txBody>
          <a:bodyPr>
            <a:normAutofit fontScale="90000"/>
          </a:bodyPr>
          <a:lstStyle/>
          <a:p>
            <a:r>
              <a:rPr lang="en-US" dirty="0"/>
              <a:t>2. Amyloid PET for diagnosis and treatment monitoring of dementia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F980077-037A-8D79-6A47-2D7E9DBAF568}"/>
              </a:ext>
            </a:extLst>
          </p:cNvPr>
          <p:cNvSpPr txBox="1"/>
          <p:nvPr/>
        </p:nvSpPr>
        <p:spPr>
          <a:xfrm>
            <a:off x="186005" y="5347073"/>
            <a:ext cx="914167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• Definitive diagnosis of Alzheimer’s was historically made post-mortem;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E5BF92A-0151-0D54-C426-6B08B459622D}"/>
              </a:ext>
            </a:extLst>
          </p:cNvPr>
          <p:cNvSpPr txBox="1"/>
          <p:nvPr/>
        </p:nvSpPr>
        <p:spPr>
          <a:xfrm>
            <a:off x="0" y="6415315"/>
            <a:ext cx="58785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Nature Reviews Neurology volume 12, page 555 (2016)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B085260-CAC6-377A-1BF2-6477C02F15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882" y="1356188"/>
            <a:ext cx="3757004" cy="348983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4CFF74B-A617-6244-B100-5E81D639A5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1988" y="2076408"/>
            <a:ext cx="5130130" cy="1759610"/>
          </a:xfrm>
          <a:prstGeom prst="rect">
            <a:avLst/>
          </a:prstGeom>
        </p:spPr>
      </p:pic>
      <p:pic>
        <p:nvPicPr>
          <p:cNvPr id="4" name="Picture 5">
            <a:extLst>
              <a:ext uri="{FF2B5EF4-FFF2-40B4-BE49-F238E27FC236}">
                <a16:creationId xmlns:a16="http://schemas.microsoft.com/office/drawing/2014/main" id="{E7C33EBD-DC10-4DDE-C875-6551C3ECDD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6486" y="3545754"/>
            <a:ext cx="2545902" cy="823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>
            <a:extLst>
              <a:ext uri="{FF2B5EF4-FFF2-40B4-BE49-F238E27FC236}">
                <a16:creationId xmlns:a16="http://schemas.microsoft.com/office/drawing/2014/main" id="{CE57E1BC-E733-6222-1480-A82A92EFA3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7640" y="1361797"/>
            <a:ext cx="2898053" cy="1901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B5202771-82A6-A59B-95FA-5DAC74C15601}"/>
              </a:ext>
            </a:extLst>
          </p:cNvPr>
          <p:cNvSpPr txBox="1">
            <a:spLocks/>
          </p:cNvSpPr>
          <p:nvPr/>
        </p:nvSpPr>
        <p:spPr>
          <a:xfrm>
            <a:off x="3957640" y="4138217"/>
            <a:ext cx="3265951" cy="1143001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Thioflavin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S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D4FD7D7D-0DC0-5B4D-3E51-525EA9B8A381}"/>
              </a:ext>
            </a:extLst>
          </p:cNvPr>
          <p:cNvSpPr txBox="1">
            <a:spLocks/>
          </p:cNvSpPr>
          <p:nvPr/>
        </p:nvSpPr>
        <p:spPr>
          <a:xfrm>
            <a:off x="7898536" y="4138217"/>
            <a:ext cx="3265951" cy="1143001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Amyloid PET Agents</a:t>
            </a:r>
          </a:p>
        </p:txBody>
      </p:sp>
    </p:spTree>
    <p:extLst>
      <p:ext uri="{BB962C8B-B14F-4D97-AF65-F5344CB8AC3E}">
        <p14:creationId xmlns:p14="http://schemas.microsoft.com/office/powerpoint/2010/main" val="34399479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-up of several colored images&#10;&#10;Description automatically generated">
            <a:extLst>
              <a:ext uri="{FF2B5EF4-FFF2-40B4-BE49-F238E27FC236}">
                <a16:creationId xmlns:a16="http://schemas.microsoft.com/office/drawing/2014/main" id="{1F933616-FB12-13C7-4837-677A18E02C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8164" y="1359462"/>
            <a:ext cx="3012854" cy="3724983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F9E15A2B-C5EC-8172-BE37-48F74D2E6623}"/>
              </a:ext>
            </a:extLst>
          </p:cNvPr>
          <p:cNvGrpSpPr/>
          <p:nvPr/>
        </p:nvGrpSpPr>
        <p:grpSpPr>
          <a:xfrm>
            <a:off x="7283666" y="1192466"/>
            <a:ext cx="4965831" cy="3960414"/>
            <a:chOff x="3593804" y="1684223"/>
            <a:chExt cx="4965831" cy="3960414"/>
          </a:xfrm>
        </p:grpSpPr>
        <p:pic>
          <p:nvPicPr>
            <p:cNvPr id="7" name="Picture 6" descr="A close-up of several brain scans&#10;&#10;Description automatically generated">
              <a:extLst>
                <a:ext uri="{FF2B5EF4-FFF2-40B4-BE49-F238E27FC236}">
                  <a16:creationId xmlns:a16="http://schemas.microsoft.com/office/drawing/2014/main" id="{20B8FD7B-7A53-FEED-7A3E-020C0B2C10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93804" y="1684223"/>
              <a:ext cx="3094074" cy="3960414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7AABC2D-7C19-8BCC-0F42-8253D7F0310C}"/>
                </a:ext>
              </a:extLst>
            </p:cNvPr>
            <p:cNvSpPr txBox="1"/>
            <p:nvPr/>
          </p:nvSpPr>
          <p:spPr>
            <a:xfrm>
              <a:off x="6913029" y="2510268"/>
              <a:ext cx="1646606" cy="23083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Placebo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Aducanumab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7F980077-037A-8D79-6A47-2D7E9DBAF568}"/>
              </a:ext>
            </a:extLst>
          </p:cNvPr>
          <p:cNvSpPr txBox="1"/>
          <p:nvPr/>
        </p:nvSpPr>
        <p:spPr>
          <a:xfrm>
            <a:off x="186005" y="5347073"/>
            <a:ext cx="1024530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• Definitive diagnosis of Alzheimer’s was historically made post-mortem;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• Amyloid PET enables early and accurate diagnosis of disease in living patients;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• Monitoring response to therapy, adjusting dose and/or treatment as needed.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E5BF92A-0151-0D54-C426-6B08B459622D}"/>
              </a:ext>
            </a:extLst>
          </p:cNvPr>
          <p:cNvSpPr txBox="1"/>
          <p:nvPr/>
        </p:nvSpPr>
        <p:spPr>
          <a:xfrm>
            <a:off x="0" y="6415315"/>
            <a:ext cx="58785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Nature Reviews Neurology volume 12, page 555 (2016)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B085260-CAC6-377A-1BF2-6477C02F15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005" y="1573870"/>
            <a:ext cx="3577008" cy="3322643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F9638BA1-93EA-20A3-361D-786A024BC9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949" y="209868"/>
            <a:ext cx="11398102" cy="804861"/>
          </a:xfrm>
        </p:spPr>
        <p:txBody>
          <a:bodyPr>
            <a:normAutofit fontScale="90000"/>
          </a:bodyPr>
          <a:lstStyle/>
          <a:p>
            <a:r>
              <a:rPr lang="en-US" dirty="0"/>
              <a:t>2. Amyloid PET for diagnosis and treatment monitoring of dementia</a:t>
            </a:r>
          </a:p>
        </p:txBody>
      </p:sp>
    </p:spTree>
    <p:extLst>
      <p:ext uri="{BB962C8B-B14F-4D97-AF65-F5344CB8AC3E}">
        <p14:creationId xmlns:p14="http://schemas.microsoft.com/office/powerpoint/2010/main" val="330536462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plate PresentationGo Dark">
  <a:themeElements>
    <a:clrScheme name="PGO2">
      <a:dk1>
        <a:sysClr val="windowText" lastClr="000000"/>
      </a:dk1>
      <a:lt1>
        <a:sysClr val="window" lastClr="FFFFFF"/>
      </a:lt1>
      <a:dk2>
        <a:srgbClr val="063951"/>
      </a:dk2>
      <a:lt2>
        <a:srgbClr val="D3D3D3"/>
      </a:lt2>
      <a:accent1>
        <a:srgbClr val="3A5C84"/>
      </a:accent1>
      <a:accent2>
        <a:srgbClr val="F7931F"/>
      </a:accent2>
      <a:accent3>
        <a:srgbClr val="4CC1EF"/>
      </a:accent3>
      <a:accent4>
        <a:srgbClr val="FFCC4C"/>
      </a:accent4>
      <a:accent5>
        <a:srgbClr val="C13018"/>
      </a:accent5>
      <a:accent6>
        <a:srgbClr val="A2B969"/>
      </a:accent6>
      <a:hlink>
        <a:srgbClr val="6C2B43"/>
      </a:hlink>
      <a:folHlink>
        <a:srgbClr val="6C2B43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Stanford Medicine">
  <a:themeElements>
    <a:clrScheme name="Stanford Medicine">
      <a:dk1>
        <a:sysClr val="windowText" lastClr="000000"/>
      </a:dk1>
      <a:lt1>
        <a:sysClr val="window" lastClr="FFFFFF"/>
      </a:lt1>
      <a:dk2>
        <a:srgbClr val="696253"/>
      </a:dk2>
      <a:lt2>
        <a:srgbClr val="B9AE98"/>
      </a:lt2>
      <a:accent1>
        <a:srgbClr val="C1C1C1"/>
      </a:accent1>
      <a:accent2>
        <a:srgbClr val="780811"/>
      </a:accent2>
      <a:accent3>
        <a:srgbClr val="0B3248"/>
      </a:accent3>
      <a:accent4>
        <a:srgbClr val="0D697F"/>
      </a:accent4>
      <a:accent5>
        <a:srgbClr val="6E8920"/>
      </a:accent5>
      <a:accent6>
        <a:srgbClr val="435119"/>
      </a:accent6>
      <a:hlink>
        <a:srgbClr val="1188AD"/>
      </a:hlink>
      <a:folHlink>
        <a:srgbClr val="1188AD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9050" cap="flat" cmpd="sng" algn="ctr">
          <a:solidFill>
            <a:schemeClr val="bg2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lnSpc>
            <a:spcPct val="90000"/>
          </a:lnSpc>
          <a:defRPr dirty="0" smtClean="0">
            <a:solidFill>
              <a:srgbClr val="696253"/>
            </a:solidFill>
          </a:defRPr>
        </a:defPPr>
      </a:lstStyle>
    </a:txDef>
  </a:objectDefaults>
  <a:extraClrSchemeLst/>
</a:theme>
</file>

<file path=ppt/theme/theme4.xml><?xml version="1.0" encoding="utf-8"?>
<a:theme xmlns:a="http://schemas.openxmlformats.org/drawingml/2006/main" name="Metro Health - Michigan MEdicin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tro Health - Michigan MEdicine Theme" id="{F3C9CBF7-BCBD-4D42-9F0F-A6BD97482D42}" vid="{7AB957D9-756C-4283-97C7-51CB66FEE4B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2906</TotalTime>
  <Words>2860</Words>
  <Application>Microsoft Macintosh PowerPoint</Application>
  <PresentationFormat>Widescreen</PresentationFormat>
  <Paragraphs>525</Paragraphs>
  <Slides>28</Slides>
  <Notes>9</Notes>
  <HiddenSlides>0</HiddenSlides>
  <MMClips>0</MMClips>
  <ScaleCrop>false</ScaleCrop>
  <HeadingPairs>
    <vt:vector size="8" baseType="variant">
      <vt:variant>
        <vt:lpstr>Fonts Used</vt:lpstr>
      </vt:variant>
      <vt:variant>
        <vt:i4>24</vt:i4>
      </vt:variant>
      <vt:variant>
        <vt:lpstr>Theme</vt:lpstr>
      </vt:variant>
      <vt:variant>
        <vt:i4>6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59" baseType="lpstr">
      <vt:lpstr>ArialUnicodeMS</vt:lpstr>
      <vt:lpstr>ＭＳ Ｐゴシック</vt:lpstr>
      <vt:lpstr>Aptos</vt:lpstr>
      <vt:lpstr>Aptos Display</vt:lpstr>
      <vt:lpstr>Arial</vt:lpstr>
      <vt:lpstr>Arial Black</vt:lpstr>
      <vt:lpstr>Avenir Next</vt:lpstr>
      <vt:lpstr>Calibri</vt:lpstr>
      <vt:lpstr>Calibri Light</vt:lpstr>
      <vt:lpstr>Cambria Math</vt:lpstr>
      <vt:lpstr>Courier New</vt:lpstr>
      <vt:lpstr>Gotham Bold</vt:lpstr>
      <vt:lpstr>Gotham Book</vt:lpstr>
      <vt:lpstr>Gotham Book Italic</vt:lpstr>
      <vt:lpstr>Helvetica</vt:lpstr>
      <vt:lpstr>Helvetica Light</vt:lpstr>
      <vt:lpstr>Helvetica Neue</vt:lpstr>
      <vt:lpstr>Invention</vt:lpstr>
      <vt:lpstr>Invention Light</vt:lpstr>
      <vt:lpstr>Open Sans</vt:lpstr>
      <vt:lpstr>Symbol</vt:lpstr>
      <vt:lpstr>Times New Roman</vt:lpstr>
      <vt:lpstr>Trebuchet MS</vt:lpstr>
      <vt:lpstr>Wingdings</vt:lpstr>
      <vt:lpstr>Office Theme</vt:lpstr>
      <vt:lpstr>Template PresentationGo Dark</vt:lpstr>
      <vt:lpstr>Stanford Medicine</vt:lpstr>
      <vt:lpstr>Metro Health - Michigan MEdicine Theme</vt:lpstr>
      <vt:lpstr>2_Office Theme</vt:lpstr>
      <vt:lpstr>1_Office Theme</vt:lpstr>
      <vt:lpstr>CS ChemDraw Drawing</vt:lpstr>
      <vt:lpstr>PowerPoint Presentation</vt:lpstr>
      <vt:lpstr>Anatomical vs. Functional Imaging</vt:lpstr>
      <vt:lpstr>Anatomical vs. Functional Imaging</vt:lpstr>
      <vt:lpstr>PowerPoint Presentation</vt:lpstr>
      <vt:lpstr>1. Treating Cancer in Nuclear Medicine</vt:lpstr>
      <vt:lpstr>Theranostics</vt:lpstr>
      <vt:lpstr>Alpha therapy with 225Ac-PSMA-617 in patients with advanced prostate cancer</vt:lpstr>
      <vt:lpstr>2. Amyloid PET for diagnosis and treatment monitoring of dementia</vt:lpstr>
      <vt:lpstr>2. Amyloid PET for diagnosis and treatment monitoring of dementia</vt:lpstr>
      <vt:lpstr>PowerPoint Presentation</vt:lpstr>
      <vt:lpstr>Radiopharmaceuticals – from Radionuclide to Clinic in just a few hours!</vt:lpstr>
      <vt:lpstr>PowerPoint Presentation</vt:lpstr>
      <vt:lpstr>What does the future of tracer design and synthesis look like?</vt:lpstr>
      <vt:lpstr>What can AI do for radiotracer design / synthesis?</vt:lpstr>
      <vt:lpstr>A Computational Approach to Novel Tracer Development (with Michelle James)</vt:lpstr>
      <vt:lpstr>PowerPoint Presentation</vt:lpstr>
      <vt:lpstr>Second Generation Radiotracer [11C]GLPG38</vt:lpstr>
      <vt:lpstr>Machine Learning for Radiochemistry</vt:lpstr>
      <vt:lpstr>Machine Learning for Radiochemistry</vt:lpstr>
      <vt:lpstr>Machine Learning for Radiochemistry</vt:lpstr>
      <vt:lpstr>PowerPoint Presentation</vt:lpstr>
      <vt:lpstr>Workflow for Preliminary ML</vt:lpstr>
      <vt:lpstr>Going forward, how do we rapidly gather big data to populate Machine Learning algorithms? HTE for Radiochemistry enables Parallel Reactions</vt:lpstr>
      <vt:lpstr>Use Design of Experiments (DoE) to determine reaction conditions that maximize ROI when screening new substrate sets</vt:lpstr>
      <vt:lpstr>[18F]Crizotinib: The Perfect Challenge for HTE with DoE</vt:lpstr>
      <vt:lpstr>[18F]Crizotinib: The Perfect Challenge for HTE with DoE</vt:lpstr>
      <vt:lpstr>[18F]Crizotinib: Automation and Tech Transfer</vt:lpstr>
      <vt:lpstr>Acknowledgments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Two Cyclotrons are Better than One!</dc:title>
  <dc:creator>Microsoft Office User</dc:creator>
  <cp:lastModifiedBy>Scott, Peter</cp:lastModifiedBy>
  <cp:revision>539</cp:revision>
  <dcterms:created xsi:type="dcterms:W3CDTF">2020-06-09T16:21:19Z</dcterms:created>
  <dcterms:modified xsi:type="dcterms:W3CDTF">2024-07-22T22:01:48Z</dcterms:modified>
</cp:coreProperties>
</file>