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2" r:id="rId1"/>
  </p:sldMasterIdLst>
  <p:notesMasterIdLst>
    <p:notesMasterId r:id="rId36"/>
  </p:notesMasterIdLst>
  <p:sldIdLst>
    <p:sldId id="753" r:id="rId2"/>
    <p:sldId id="1263" r:id="rId3"/>
    <p:sldId id="1273" r:id="rId4"/>
    <p:sldId id="520" r:id="rId5"/>
    <p:sldId id="578" r:id="rId6"/>
    <p:sldId id="748" r:id="rId7"/>
    <p:sldId id="577" r:id="rId8"/>
    <p:sldId id="1261" r:id="rId9"/>
    <p:sldId id="1262" r:id="rId10"/>
    <p:sldId id="754" r:id="rId11"/>
    <p:sldId id="1257" r:id="rId12"/>
    <p:sldId id="807" r:id="rId13"/>
    <p:sldId id="758" r:id="rId14"/>
    <p:sldId id="579" r:id="rId15"/>
    <p:sldId id="757" r:id="rId16"/>
    <p:sldId id="1272" r:id="rId17"/>
    <p:sldId id="1271" r:id="rId18"/>
    <p:sldId id="1264" r:id="rId19"/>
    <p:sldId id="1266" r:id="rId20"/>
    <p:sldId id="542" r:id="rId21"/>
    <p:sldId id="1259" r:id="rId22"/>
    <p:sldId id="582" r:id="rId23"/>
    <p:sldId id="797" r:id="rId24"/>
    <p:sldId id="546" r:id="rId25"/>
    <p:sldId id="805" r:id="rId26"/>
    <p:sldId id="806" r:id="rId27"/>
    <p:sldId id="1260" r:id="rId28"/>
    <p:sldId id="752" r:id="rId29"/>
    <p:sldId id="1196" r:id="rId30"/>
    <p:sldId id="1195" r:id="rId31"/>
    <p:sldId id="451" r:id="rId32"/>
    <p:sldId id="1269" r:id="rId33"/>
    <p:sldId id="1268" r:id="rId34"/>
    <p:sldId id="428" r:id="rId3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33"/>
    <a:srgbClr val="FF6600"/>
    <a:srgbClr val="0000FF"/>
    <a:srgbClr val="339933"/>
    <a:srgbClr val="FFFFCC"/>
    <a:srgbClr val="D1E7F6"/>
    <a:srgbClr val="080808"/>
    <a:srgbClr val="FF00FF"/>
    <a:srgbClr val="FF66FF"/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6507" autoAdjust="0"/>
    <p:restoredTop sz="93175" autoAdjust="0"/>
  </p:normalViewPr>
  <p:slideViewPr>
    <p:cSldViewPr snapToGrid="0">
      <p:cViewPr varScale="1">
        <p:scale>
          <a:sx n="82" d="100"/>
          <a:sy n="82" d="100"/>
        </p:scale>
        <p:origin x="156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5877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8C9724-A8E0-4BA3-B99B-2847FCCF4C87}" type="datetimeFigureOut">
              <a:rPr lang="en-US" smtClean="0"/>
              <a:t>7/22/2024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B13B35-9951-441B-839A-11D6DA081D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6067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B13B35-9951-441B-839A-11D6DA081D2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5233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B13B35-9951-441B-839A-11D6DA081D2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5388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B13B35-9951-441B-839A-11D6DA081D2A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8417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B13B35-9951-441B-839A-11D6DA081D2A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238850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B13B35-9951-441B-839A-11D6DA081D2A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4423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AC6907-DB87-66FC-336C-801B56515D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947FBA8-4B44-5B98-70B5-6B0DE42722B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D593B10-0622-21F4-EC18-5C769D77D00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094D5F-51A2-7BE0-C083-0C3D912495A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23F288-8D64-419E-88A1-5CCF17743086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613064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B13B35-9951-441B-839A-11D6DA081D2A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8540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B13B35-9951-441B-839A-11D6DA081D2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9700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B13B35-9951-441B-839A-11D6DA081D2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5648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B13B35-9951-441B-839A-11D6DA081D2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7154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B13B35-9951-441B-839A-11D6DA081D2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2702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B13B35-9951-441B-839A-11D6DA081D2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3956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B13B35-9951-441B-839A-11D6DA081D2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9988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B13B35-9951-441B-839A-11D6DA081D2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97219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B13B35-9951-441B-839A-11D6DA081D2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3384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  <a:prstGeom prst="rect">
            <a:avLst/>
          </a:prstGeo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/>
          <a:lstStyle/>
          <a:p>
            <a:fld id="{4BDF68E2-58F2-4D09-BE8B-E3BD06533059}" type="datetimeFigureOut">
              <a:rPr lang="en-US" smtClean="0"/>
              <a:t>7/22/2024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786483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22959" y="1845734"/>
            <a:ext cx="7543801" cy="4023360"/>
          </a:xfrm>
          <a:prstGeom prst="rect">
            <a:avLst/>
          </a:prstGeo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/>
          <a:lstStyle/>
          <a:p>
            <a:fld id="{2E2D6473-DF6D-4702-B328-E0DD40540A4E}" type="datetimeFigureOut">
              <a:rPr lang="en-US" smtClean="0"/>
              <a:t>7/22/2024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90079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2302"/>
            <a:ext cx="1971675" cy="575989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2302"/>
            <a:ext cx="5800725" cy="5759898"/>
          </a:xfrm>
          <a:prstGeom prst="rect">
            <a:avLst/>
          </a:prstGeo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/>
          <a:lstStyle/>
          <a:p>
            <a:fld id="{E26F7E3A-B166-407D-9866-32884E7D5B37}" type="datetimeFigureOut">
              <a:rPr lang="en-US" smtClean="0"/>
              <a:t>7/22/2024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09770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9833493D-6F9E-4696-B2DD-8DD69CB0AC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15240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bg1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bg1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bg1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CB9C6B7-7614-4449-A498-8EE74F44FC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907513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451296B3-2B48-42A4-ABD8-DF8CEC3C3BC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2" y="1"/>
            <a:ext cx="9143999" cy="61145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defRPr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9560319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451296B3-2B48-42A4-ABD8-DF8CEC3C3BC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" y="4"/>
            <a:ext cx="9143999" cy="68579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defRPr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009395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2959" y="1845734"/>
            <a:ext cx="7543801" cy="402336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/>
          <a:lstStyle/>
          <a:p>
            <a:fld id="{528FC5F6-F338-4AE4-BB23-26385BCFC423}" type="datetimeFigureOut">
              <a:rPr lang="en-US" smtClean="0"/>
              <a:t>7/22/2024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/>
          <a:lstStyle/>
          <a:p>
            <a:fld id="{6113E31D-E2AB-40D1-8B51-AFA5AFEF393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86196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  <a:prstGeom prst="rect">
            <a:avLst/>
          </a:prstGeo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/>
          <a:lstStyle/>
          <a:p>
            <a:fld id="{20EBB0C4-6273-4C6E-B9BD-2EDC30F1CD52}" type="datetimeFigureOut">
              <a:rPr lang="en-US" smtClean="0"/>
              <a:t>7/22/2024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51952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5"/>
            <a:ext cx="3703320" cy="402335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5"/>
            <a:ext cx="3703320" cy="402336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/>
          <a:lstStyle/>
          <a:p>
            <a:fld id="{19AB4D41-86C1-4908-B66A-0B50CEB3BF29}" type="datetimeFigureOut">
              <a:rPr lang="en-US" smtClean="0"/>
              <a:t>7/22/2024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30393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  <a:prstGeom prst="rect">
            <a:avLst/>
          </a:prstGeo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5"/>
            <a:ext cx="3703320" cy="328676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  <a:prstGeom prst="rect">
            <a:avLst/>
          </a:prstGeo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28676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/>
          <a:lstStyle/>
          <a:p>
            <a:fld id="{E6426E2C-56C1-4E0D-A793-0088A7FDD37E}" type="datetimeFigureOut">
              <a:rPr lang="en-US" smtClean="0"/>
              <a:t>7/22/2024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37267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/>
          <a:lstStyle/>
          <a:p>
            <a:fld id="{C8C39B41-D8B5-4052-B551-9B5525EAA8B6}" type="datetimeFigureOut">
              <a:rPr lang="en-US" smtClean="0"/>
              <a:t>7/22/2024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90505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5093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450" y="731520"/>
            <a:ext cx="4869180" cy="5257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  <a:prstGeom prst="rect">
            <a:avLst/>
          </a:prstGeo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6459786"/>
            <a:ext cx="1963883" cy="365125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fld id="{32ABBEA6-7C60-4B02-AE87-00D78D8422AF}" type="datetimeFigureOut">
              <a:rPr lang="en-US" smtClean="0"/>
              <a:t>7/22/2024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86"/>
            <a:ext cx="3486150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46911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141619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491507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9520" cy="822960"/>
          </a:xfrm>
          <a:prstGeom prst="rect">
            <a:avLst/>
          </a:prstGeo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60" y="5907024"/>
            <a:ext cx="7589520" cy="594360"/>
          </a:xfrm>
          <a:prstGeom prst="rect">
            <a:avLst/>
          </a:prstGeo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/>
          <a:lstStyle/>
          <a:p>
            <a:fld id="{C9CAD897-D46E-4AD2-BD9B-49DD3E640873}" type="datetimeFigureOut">
              <a:rPr lang="en-US" smtClean="0"/>
              <a:t>7/22/2024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69523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5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15070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651" r:id="rId12"/>
    <p:sldLayoutId id="2147483658" r:id="rId13"/>
    <p:sldLayoutId id="2147483659" r:id="rId14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png"/><Relationship Id="rId5" Type="http://schemas.openxmlformats.org/officeDocument/2006/relationships/image" Target="../media/image4.WMF"/><Relationship Id="rId4" Type="http://schemas.openxmlformats.org/officeDocument/2006/relationships/image" Target="../media/image3.w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tqt.uwaterloo.ca/project-details/materials-for-majorana-based-topological-qubits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70.pn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7.jpeg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1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43.png"/><Relationship Id="rId4" Type="http://schemas.openxmlformats.org/officeDocument/2006/relationships/image" Target="../media/image42.png"/><Relationship Id="rId9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png"/><Relationship Id="rId4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1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9.png"/><Relationship Id="rId5" Type="http://schemas.openxmlformats.org/officeDocument/2006/relationships/image" Target="../media/image48.png"/><Relationship Id="rId4" Type="http://schemas.openxmlformats.org/officeDocument/2006/relationships/image" Target="../media/image7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8.png"/><Relationship Id="rId4" Type="http://schemas.openxmlformats.org/officeDocument/2006/relationships/image" Target="../media/image4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7" Type="http://schemas.openxmlformats.org/officeDocument/2006/relationships/image" Target="../media/image42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2.png"/><Relationship Id="rId5" Type="http://schemas.openxmlformats.org/officeDocument/2006/relationships/image" Target="../media/image91.jpeg"/><Relationship Id="rId4" Type="http://schemas.openxmlformats.org/officeDocument/2006/relationships/image" Target="../media/image9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9.jpeg"/><Relationship Id="rId4" Type="http://schemas.openxmlformats.org/officeDocument/2006/relationships/image" Target="../media/image9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wmf"/><Relationship Id="rId3" Type="http://schemas.openxmlformats.org/officeDocument/2006/relationships/image" Target="../media/image14.jpeg"/><Relationship Id="rId7" Type="http://schemas.openxmlformats.org/officeDocument/2006/relationships/oleObject" Target="../embeddings/oleObject1.bin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9.png"/><Relationship Id="rId18" Type="http://schemas.openxmlformats.org/officeDocument/2006/relationships/image" Target="../media/image130.png"/><Relationship Id="rId12" Type="http://schemas.openxmlformats.org/officeDocument/2006/relationships/image" Target="../media/image24.png"/><Relationship Id="rId17" Type="http://schemas.openxmlformats.org/officeDocument/2006/relationships/image" Target="../media/image12.png"/><Relationship Id="rId7" Type="http://schemas.openxmlformats.org/officeDocument/2006/relationships/image" Target="../media/image200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1.png"/><Relationship Id="rId20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0.png"/><Relationship Id="rId15" Type="http://schemas.openxmlformats.org/officeDocument/2006/relationships/image" Target="../media/image20.png"/><Relationship Id="rId19" Type="http://schemas.openxmlformats.org/officeDocument/2006/relationships/image" Target="../media/image140.png"/><Relationship Id="rId1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openxmlformats.org/officeDocument/2006/relationships/hyperlink" Target="https://www.iotinsider.com/iot-insights/how-mram-enables-secure-data-capture-in-iiot-systems/" TargetMode="External"/><Relationship Id="rId4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5C4D3B59-24A2-2121-5B29-7B4FFCE40E9E}"/>
              </a:ext>
            </a:extLst>
          </p:cNvPr>
          <p:cNvGrpSpPr/>
          <p:nvPr/>
        </p:nvGrpSpPr>
        <p:grpSpPr>
          <a:xfrm>
            <a:off x="267913" y="290656"/>
            <a:ext cx="8605260" cy="1756000"/>
            <a:chOff x="-128290" y="372195"/>
            <a:chExt cx="8701124" cy="1756000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4462F94-D868-6B7F-9163-D20AA88348B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128290" y="372195"/>
              <a:ext cx="8701124" cy="126188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en-CA" sz="2400" b="1" kern="100" dirty="0">
                  <a:solidFill>
                    <a:srgbClr val="002060"/>
                  </a:solidFill>
                  <a:effectLst/>
                  <a:latin typeface="Segoe UI Semibold" panose="020B0702040204020203" pitchFamily="34" charset="0"/>
                  <a:ea typeface="Aptos" panose="020B0004020202020204" pitchFamily="34" charset="0"/>
                  <a:cs typeface="Segoe UI Semibold" panose="020B0702040204020203" pitchFamily="34" charset="0"/>
                  <a:sym typeface="Symbol" panose="05050102010706020507" pitchFamily="18" charset="2"/>
                </a:rPr>
                <a:t></a:t>
              </a:r>
              <a:r>
                <a:rPr lang="en-CA" sz="2400" b="1" kern="100" dirty="0">
                  <a:solidFill>
                    <a:srgbClr val="002060"/>
                  </a:solidFill>
                  <a:effectLst/>
                  <a:latin typeface="Segoe UI Semibold" panose="020B0702040204020203" pitchFamily="34" charset="0"/>
                  <a:ea typeface="Aptos" panose="020B0004020202020204" pitchFamily="34" charset="0"/>
                  <a:cs typeface="Segoe UI Semibold" panose="020B0702040204020203" pitchFamily="34" charset="0"/>
                </a:rPr>
                <a:t>SR</a:t>
              </a:r>
              <a:r>
                <a:rPr lang="en-CA" sz="2400" b="1" kern="0" dirty="0">
                  <a:solidFill>
                    <a:srgbClr val="002060"/>
                  </a:solidFill>
                  <a:latin typeface="Segoe UI Semibold" panose="020B0702040204020203" pitchFamily="34" charset="0"/>
                  <a:ea typeface="Aptos" panose="020B0004020202020204" pitchFamily="34" charset="0"/>
                  <a:cs typeface="Segoe UI Semibold" panose="020B0702040204020203" pitchFamily="34" charset="0"/>
                  <a:sym typeface="Symbol" panose="05050102010706020507" pitchFamily="18" charset="2"/>
                </a:rPr>
                <a:t> </a:t>
              </a:r>
              <a:r>
                <a:rPr lang="en-CA" sz="2400" kern="0" dirty="0">
                  <a:solidFill>
                    <a:srgbClr val="002060"/>
                  </a:solidFill>
                  <a:effectLst/>
                  <a:latin typeface="Segoe UI Semibold" panose="020B0702040204020203" pitchFamily="34" charset="0"/>
                  <a:ea typeface="Aptos" panose="020B0004020202020204" pitchFamily="34" charset="0"/>
                  <a:cs typeface="Segoe UI Semibold" panose="020B0702040204020203" pitchFamily="34" charset="0"/>
                </a:rPr>
                <a:t>studies of rare candidate spin-triplet superconductors wanted for spintronics and quantum computing applications</a:t>
              </a:r>
              <a:endParaRPr lang="en-CA" sz="2400" kern="100" dirty="0">
                <a:solidFill>
                  <a:srgbClr val="002060"/>
                </a:solidFill>
                <a:effectLst/>
                <a:latin typeface="Segoe UI Semibold" panose="020B0702040204020203" pitchFamily="34" charset="0"/>
                <a:ea typeface="Aptos" panose="020B0004020202020204" pitchFamily="34" charset="0"/>
                <a:cs typeface="Segoe UI Semibold" panose="020B0702040204020203" pitchFamily="34" charset="0"/>
              </a:endParaRPr>
            </a:p>
            <a:p>
              <a:r>
                <a:rPr lang="en-US" sz="2800" dirty="0">
                  <a:solidFill>
                    <a:srgbClr val="002060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rPr>
                <a:t> </a:t>
              </a:r>
              <a:endParaRPr lang="en-CA" altLang="en-US" sz="2800" baseline="-25000" dirty="0">
                <a:solidFill>
                  <a:srgbClr val="00206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68521BA-E942-9069-3455-9A601F878A6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0200" y="1254605"/>
              <a:ext cx="7293720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/>
              <a:r>
                <a:rPr lang="en-CA" altLang="en-US" sz="2000" b="1" dirty="0">
                  <a:solidFill>
                    <a:srgbClr val="002060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rPr>
                <a:t>Jeff Sonier</a:t>
              </a: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D19CB66E-0F3C-FBFA-7927-0DC5E1ACC85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416209" y="1654715"/>
              <a:ext cx="2051746" cy="473480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B432D5C4-B855-716B-EA3D-B870558F4153}"/>
              </a:ext>
            </a:extLst>
          </p:cNvPr>
          <p:cNvGrpSpPr/>
          <p:nvPr/>
        </p:nvGrpSpPr>
        <p:grpSpPr>
          <a:xfrm>
            <a:off x="52417" y="2686826"/>
            <a:ext cx="4176000" cy="3128465"/>
            <a:chOff x="1597532" y="1596097"/>
            <a:chExt cx="4176000" cy="31320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3C8FB0A0-033F-D02B-F7D7-45207529DBB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97532" y="1596097"/>
              <a:ext cx="4176000" cy="3132000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F010D370-2158-FA19-FEBB-B8D6F0045D4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86480" y="3027669"/>
              <a:ext cx="343762" cy="540610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AA2ABA2-714C-E2AD-D0D3-7A36668CC21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10806" y="3804746"/>
              <a:ext cx="343762" cy="540610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3876CCD-F4F2-42A0-E420-723BA33CC06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0093" y="1886802"/>
              <a:ext cx="343762" cy="540610"/>
            </a:xfrm>
            <a:prstGeom prst="rect">
              <a:avLst/>
            </a:prstGeom>
          </p:spPr>
        </p:pic>
      </p:grpSp>
      <p:pic>
        <p:nvPicPr>
          <p:cNvPr id="7" name="Picture 6" descr="A diagram of a nuclear model&#10;&#10;Description automatically generated">
            <a:extLst>
              <a:ext uri="{FF2B5EF4-FFF2-40B4-BE49-F238E27FC236}">
                <a16:creationId xmlns:a16="http://schemas.microsoft.com/office/drawing/2014/main" id="{4A7689C2-E954-70CC-D1A7-F0F7CF4D2F9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6748" y="2658782"/>
            <a:ext cx="5433955" cy="34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2316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5151DF9D-2706-8C2D-C154-BC0A85B4126E}"/>
              </a:ext>
            </a:extLst>
          </p:cNvPr>
          <p:cNvSpPr txBox="1"/>
          <p:nvPr/>
        </p:nvSpPr>
        <p:spPr>
          <a:xfrm>
            <a:off x="2792570" y="277193"/>
            <a:ext cx="37513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800" dirty="0">
                <a:solidFill>
                  <a:srgbClr val="00206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Quantum Computing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55E2C6-C6E2-A899-B8F6-EC7F9A8FF961}"/>
              </a:ext>
            </a:extLst>
          </p:cNvPr>
          <p:cNvSpPr txBox="1"/>
          <p:nvPr/>
        </p:nvSpPr>
        <p:spPr>
          <a:xfrm>
            <a:off x="378575" y="880813"/>
            <a:ext cx="863146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solidFill>
                  <a:srgbClr val="000000"/>
                </a:solidFill>
              </a:rPr>
              <a:t>In condensed matter physics</a:t>
            </a:r>
            <a:r>
              <a:rPr lang="en-US" b="0" i="0" u="none" strike="noStrike" baseline="0" dirty="0">
                <a:solidFill>
                  <a:srgbClr val="221E1F"/>
                </a:solidFill>
              </a:rPr>
              <a:t>, Majorana fermions emerge as zero-energy quasi-particles, </a:t>
            </a:r>
            <a:r>
              <a:rPr lang="en-US" b="0" i="1" u="none" strike="noStrike" baseline="0" dirty="0">
                <a:solidFill>
                  <a:srgbClr val="221E1F"/>
                </a:solidFill>
              </a:rPr>
              <a:t>i.e.</a:t>
            </a:r>
            <a:r>
              <a:rPr lang="en-US" b="0" i="0" u="none" strike="noStrike" baseline="0" dirty="0">
                <a:solidFill>
                  <a:srgbClr val="221E1F"/>
                </a:solidFill>
              </a:rPr>
              <a:t>, </a:t>
            </a:r>
            <a:r>
              <a:rPr lang="en-US" b="1" i="0" u="none" strike="noStrike" baseline="0" dirty="0">
                <a:solidFill>
                  <a:srgbClr val="FF0000"/>
                </a:solidFill>
              </a:rPr>
              <a:t>Majorana zero modes </a:t>
            </a:r>
            <a:r>
              <a:rPr lang="en-US" i="0" u="none" strike="noStrike" baseline="0" dirty="0"/>
              <a:t>(</a:t>
            </a:r>
            <a:r>
              <a:rPr lang="en-US" b="1" i="0" u="none" strike="noStrike" baseline="0" dirty="0">
                <a:solidFill>
                  <a:srgbClr val="FF0000"/>
                </a:solidFill>
              </a:rPr>
              <a:t>MZM</a:t>
            </a:r>
            <a:r>
              <a:rPr lang="en-US" i="0" u="none" strike="noStrike" baseline="0" dirty="0"/>
              <a:t>s)</a:t>
            </a:r>
            <a:r>
              <a:rPr lang="en-US" dirty="0">
                <a:solidFill>
                  <a:srgbClr val="221E1F"/>
                </a:solidFill>
              </a:rPr>
              <a:t>, </a:t>
            </a:r>
            <a:r>
              <a:rPr lang="en-US" b="0" i="0" dirty="0">
                <a:solidFill>
                  <a:srgbClr val="1A1A1A"/>
                </a:solidFill>
                <a:effectLst/>
                <a:highlight>
                  <a:srgbClr val="FFFFFF"/>
                </a:highlight>
              </a:rPr>
              <a:t>at topological defects, where they possess non-abelian exchange statistics (non-abelian braiding).</a:t>
            </a:r>
            <a:endParaRPr lang="en-US" b="0" i="0" u="none" strike="noStrike" baseline="0" dirty="0">
              <a:solidFill>
                <a:srgbClr val="221E1F"/>
              </a:solidFill>
            </a:endParaRPr>
          </a:p>
          <a:p>
            <a:endParaRPr lang="en-US" dirty="0">
              <a:solidFill>
                <a:srgbClr val="221E1F"/>
              </a:solidFill>
            </a:endParaRPr>
          </a:p>
          <a:p>
            <a:r>
              <a:rPr lang="en-US" i="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Due to their nonlocal character, </a:t>
            </a:r>
            <a:r>
              <a:rPr lang="en-US" b="1" i="0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MZM</a:t>
            </a:r>
            <a:r>
              <a:rPr lang="en-US" dirty="0">
                <a:ea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en-US" b="0" i="0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>
                <a:solidFill>
                  <a:srgbClr val="333333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may </a:t>
            </a:r>
            <a:r>
              <a:rPr lang="en-US" b="0" i="0" dirty="0">
                <a:solidFill>
                  <a:srgbClr val="333333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be used to make a quantum computer with</a:t>
            </a:r>
            <a:r>
              <a:rPr lang="en-US" dirty="0">
                <a:solidFill>
                  <a:srgbClr val="333333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robust </a:t>
            </a:r>
            <a:r>
              <a:rPr lang="en-US" b="1" i="0" dirty="0">
                <a:solidFill>
                  <a:srgbClr val="333333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quantum bits </a:t>
            </a:r>
            <a:r>
              <a:rPr lang="en-US" i="0" dirty="0">
                <a:solidFill>
                  <a:srgbClr val="333333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b="1" i="0" dirty="0">
                <a:solidFill>
                  <a:srgbClr val="333333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qubits</a:t>
            </a:r>
            <a:r>
              <a:rPr lang="en-US" i="0" dirty="0">
                <a:solidFill>
                  <a:srgbClr val="333333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), eliminating the noise-induced decoherenc</a:t>
            </a:r>
            <a:r>
              <a:rPr lang="en-US" dirty="0">
                <a:solidFill>
                  <a:srgbClr val="333333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e problem.</a:t>
            </a:r>
            <a:endParaRPr lang="en-US" i="0" u="none" strike="noStrike" baseline="0" dirty="0">
              <a:solidFill>
                <a:srgbClr val="221E1F"/>
              </a:solidFill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6615F476-02A4-3C2F-C207-1D021F268475}"/>
              </a:ext>
            </a:extLst>
          </p:cNvPr>
          <p:cNvGrpSpPr/>
          <p:nvPr/>
        </p:nvGrpSpPr>
        <p:grpSpPr>
          <a:xfrm>
            <a:off x="663962" y="2900205"/>
            <a:ext cx="3718833" cy="3815600"/>
            <a:chOff x="663962" y="2900205"/>
            <a:chExt cx="3718833" cy="3815600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75D1278-37C2-452D-AE6D-74E89C801B9C}"/>
                </a:ext>
              </a:extLst>
            </p:cNvPr>
            <p:cNvGrpSpPr/>
            <p:nvPr/>
          </p:nvGrpSpPr>
          <p:grpSpPr>
            <a:xfrm>
              <a:off x="815390" y="2900205"/>
              <a:ext cx="3567405" cy="800576"/>
              <a:chOff x="850335" y="1223083"/>
              <a:chExt cx="3567405" cy="800576"/>
            </a:xfrm>
          </p:grpSpPr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FDFD5B7-6BC9-4243-35A3-C0EA0230D67B}"/>
                  </a:ext>
                </a:extLst>
              </p:cNvPr>
              <p:cNvSpPr txBox="1"/>
              <p:nvPr/>
            </p:nvSpPr>
            <p:spPr>
              <a:xfrm>
                <a:off x="850335" y="1561994"/>
                <a:ext cx="266919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CA" sz="2400" b="1" dirty="0"/>
                  <a:t>Engineered Devices</a:t>
                </a:r>
              </a:p>
            </p:txBody>
          </p: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E4F05917-C46C-FB44-1613-9DDB78E837DE}"/>
                  </a:ext>
                </a:extLst>
              </p:cNvPr>
              <p:cNvCxnSpPr/>
              <p:nvPr/>
            </p:nvCxnSpPr>
            <p:spPr>
              <a:xfrm flipH="1">
                <a:off x="3174191" y="1223083"/>
                <a:ext cx="1243549" cy="338911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6" name="Picture 2">
              <a:extLst>
                <a:ext uri="{FF2B5EF4-FFF2-40B4-BE49-F238E27FC236}">
                  <a16:creationId xmlns:a16="http://schemas.microsoft.com/office/drawing/2014/main" id="{985B9096-5CFB-37E7-D70C-6B317A0CE24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7359" y="3762336"/>
              <a:ext cx="2753600" cy="26594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1F05304-6230-DFD0-4E1E-74163DCB7964}"/>
                </a:ext>
              </a:extLst>
            </p:cNvPr>
            <p:cNvSpPr txBox="1"/>
            <p:nvPr/>
          </p:nvSpPr>
          <p:spPr>
            <a:xfrm>
              <a:off x="663962" y="6484973"/>
              <a:ext cx="3717587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hlinkClick r:id="rId4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Materials for Majorana-based Topological Qubits - TQT (uwaterloo.ca)</a:t>
              </a:r>
              <a:endParaRPr lang="en-CA" sz="900" dirty="0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1EEA83D5-D2DF-4C3B-D494-7F3BEC0605CD}"/>
              </a:ext>
            </a:extLst>
          </p:cNvPr>
          <p:cNvGrpSpPr/>
          <p:nvPr/>
        </p:nvGrpSpPr>
        <p:grpSpPr>
          <a:xfrm>
            <a:off x="4572001" y="2877799"/>
            <a:ext cx="4343400" cy="1838645"/>
            <a:chOff x="4302033" y="1216929"/>
            <a:chExt cx="4470074" cy="1838645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2A77615F-A783-54C5-EAD6-D5B9DAC8169D}"/>
                </a:ext>
              </a:extLst>
            </p:cNvPr>
            <p:cNvSpPr txBox="1"/>
            <p:nvPr/>
          </p:nvSpPr>
          <p:spPr>
            <a:xfrm>
              <a:off x="4302033" y="2039911"/>
              <a:ext cx="4470074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000" b="1" i="1" dirty="0">
                  <a:solidFill>
                    <a:srgbClr val="333333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p</a:t>
              </a:r>
              <a:r>
                <a:rPr lang="en-US" sz="2000" b="1" dirty="0">
                  <a:solidFill>
                    <a:srgbClr val="333333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-wave chiral superconductor </a:t>
              </a:r>
              <a:r>
                <a:rPr lang="en-US" sz="2000" dirty="0">
                  <a:solidFill>
                    <a:srgbClr val="333333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(with </a:t>
              </a:r>
              <a:r>
                <a:rPr lang="en-CA" sz="2000" b="0" i="0" dirty="0">
                  <a:solidFill>
                    <a:srgbClr val="333333"/>
                  </a:solidFill>
                  <a:effectLst/>
                  <a:highlight>
                    <a:srgbClr val="FFFFFF"/>
                  </a:highlight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spin-selective point nodes) </a:t>
              </a:r>
              <a:r>
                <a:rPr lang="en-US" sz="2000" b="0" i="0" dirty="0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can naturally </a:t>
              </a:r>
              <a:r>
                <a:rPr lang="en-US" sz="2000" b="0" i="0" dirty="0" err="1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harbour</a:t>
              </a:r>
              <a:r>
                <a:rPr lang="en-US" sz="2000" b="0" i="0" dirty="0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000" b="1" i="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MZM</a:t>
              </a:r>
              <a:r>
                <a:rPr lang="en-US" sz="20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</a:t>
              </a:r>
              <a:r>
                <a:rPr lang="en-US" sz="2000" b="0" i="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endParaRPr lang="en-CA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2EABC117-3C37-22A0-F9A1-3EB8E03D57C2}"/>
                </a:ext>
              </a:extLst>
            </p:cNvPr>
            <p:cNvSpPr txBox="1"/>
            <p:nvPr/>
          </p:nvSpPr>
          <p:spPr>
            <a:xfrm>
              <a:off x="5269883" y="1590377"/>
              <a:ext cx="211188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sz="2400" b="1" dirty="0"/>
                <a:t>New Materials</a:t>
              </a:r>
            </a:p>
          </p:txBody>
        </p: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B30968BC-AB2A-2ED8-C882-BBCF9605F0D5}"/>
                </a:ext>
              </a:extLst>
            </p:cNvPr>
            <p:cNvCxnSpPr>
              <a:cxnSpLocks/>
            </p:cNvCxnSpPr>
            <p:nvPr/>
          </p:nvCxnSpPr>
          <p:spPr>
            <a:xfrm>
              <a:off x="4726262" y="1216929"/>
              <a:ext cx="1109590" cy="37344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443728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B0DE045-0B81-0B41-4702-A25DB23E2B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412" y="4124366"/>
            <a:ext cx="8541175" cy="2520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2688210-86E6-0DEE-66D4-7B8FD05356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4829" y="163078"/>
            <a:ext cx="4635433" cy="38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4449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1A4257C-6715-9DB0-A1FD-642593E310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93624" y="218782"/>
            <a:ext cx="4617136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CA" altLang="en-US" sz="2400" b="1" dirty="0">
                <a:solidFill>
                  <a:srgbClr val="002060"/>
                </a:solidFill>
                <a:latin typeface="Segoe UI Semibold" panose="020B0702040204020203" pitchFamily="34" charset="0"/>
                <a:cs typeface="Segoe UI Semibold" panose="020B0702040204020203" pitchFamily="34" charset="0"/>
                <a:sym typeface="Symbol" panose="05050102010706020507" pitchFamily="18" charset="2"/>
              </a:rPr>
              <a:t>Chiral Superconductors</a:t>
            </a:r>
            <a:endParaRPr lang="en-CA" altLang="en-US" sz="2400" b="1" dirty="0">
              <a:solidFill>
                <a:srgbClr val="002060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05756A0-2EFB-1FA2-A9A5-7929A7A97D51}"/>
              </a:ext>
            </a:extLst>
          </p:cNvPr>
          <p:cNvSpPr txBox="1"/>
          <p:nvPr/>
        </p:nvSpPr>
        <p:spPr>
          <a:xfrm>
            <a:off x="267910" y="779180"/>
            <a:ext cx="86023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Exhibit Cooper pairing carrying a </a:t>
            </a:r>
            <a:r>
              <a:rPr lang="en-US" b="1" dirty="0"/>
              <a:t>finite orbital angular momentum </a:t>
            </a:r>
            <a:r>
              <a:rPr lang="en-US" dirty="0"/>
              <a:t>due to the phase winding of a </a:t>
            </a:r>
            <a:r>
              <a:rPr lang="en-US" b="1" dirty="0"/>
              <a:t>two-component order parameter</a:t>
            </a:r>
            <a:r>
              <a:rPr lang="en-US" dirty="0"/>
              <a:t> with a relative phase that </a:t>
            </a:r>
            <a:r>
              <a:rPr lang="en-US" b="1" u="sng" dirty="0"/>
              <a:t>breaks time-reversal symmetry</a:t>
            </a:r>
            <a:r>
              <a:rPr lang="en-US" dirty="0"/>
              <a:t>.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718BAA0-742A-BBC1-BCB8-630B2E8D43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9995" y="4973648"/>
            <a:ext cx="4245562" cy="1582883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6054F030-2FFD-09F3-4F41-76008204392E}"/>
              </a:ext>
            </a:extLst>
          </p:cNvPr>
          <p:cNvGrpSpPr/>
          <p:nvPr/>
        </p:nvGrpSpPr>
        <p:grpSpPr>
          <a:xfrm>
            <a:off x="1946639" y="1801243"/>
            <a:ext cx="5380358" cy="2906801"/>
            <a:chOff x="199377" y="2033577"/>
            <a:chExt cx="5380358" cy="2906801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561971CF-C5B7-D906-5B0E-1CF830230EC3}"/>
                </a:ext>
              </a:extLst>
            </p:cNvPr>
            <p:cNvGrpSpPr/>
            <p:nvPr/>
          </p:nvGrpSpPr>
          <p:grpSpPr>
            <a:xfrm>
              <a:off x="199377" y="2033577"/>
              <a:ext cx="5134013" cy="2790845"/>
              <a:chOff x="1876747" y="1953946"/>
              <a:chExt cx="5134013" cy="2790845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CC151195-4EBC-8836-2CCE-708D42D1F02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876747" y="1953946"/>
                <a:ext cx="5134013" cy="2790845"/>
              </a:xfrm>
              <a:prstGeom prst="rect">
                <a:avLst/>
              </a:prstGeom>
            </p:spPr>
          </p:pic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1B74633B-0018-E221-1D9E-E4306F67348A}"/>
                  </a:ext>
                </a:extLst>
              </p:cNvPr>
              <p:cNvSpPr/>
              <p:nvPr/>
            </p:nvSpPr>
            <p:spPr>
              <a:xfrm>
                <a:off x="1962757" y="2108362"/>
                <a:ext cx="238792" cy="22714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7248BC77-FBAC-56A2-316C-9ABD2C92340A}"/>
                  </a:ext>
                </a:extLst>
              </p:cNvPr>
              <p:cNvSpPr/>
              <p:nvPr/>
            </p:nvSpPr>
            <p:spPr>
              <a:xfrm>
                <a:off x="4204961" y="2335506"/>
                <a:ext cx="238792" cy="22714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944A0AC8-17D0-6287-F6F3-63CBB326ACE7}"/>
                    </a:ext>
                  </a:extLst>
                </p:cNvPr>
                <p:cNvSpPr txBox="1"/>
                <p:nvPr/>
              </p:nvSpPr>
              <p:spPr>
                <a:xfrm>
                  <a:off x="4900318" y="2681143"/>
                  <a:ext cx="679417" cy="28911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CA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∝</m:t>
                        </m:r>
                        <m:sSup>
                          <m:sSupPr>
                            <m:ctrlPr>
                              <a:rPr lang="en-CA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CA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CA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  <m:sSub>
                              <m:sSubPr>
                                <m:ctrlPr>
                                  <a:rPr lang="en-CA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CA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en-CA" b="1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𝒌</m:t>
                                </m:r>
                              </m:sub>
                            </m:sSub>
                          </m:sup>
                        </m:sSup>
                      </m:oMath>
                    </m:oMathPara>
                  </a14:m>
                  <a:endParaRPr lang="en-CA" dirty="0"/>
                </a:p>
              </p:txBody>
            </p:sp>
          </mc:Choice>
          <mc:Fallback xmlns="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944A0AC8-17D0-6287-F6F3-63CBB326ACE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00318" y="2681143"/>
                  <a:ext cx="679417" cy="289118"/>
                </a:xfrm>
                <a:prstGeom prst="rect">
                  <a:avLst/>
                </a:prstGeom>
                <a:blipFill>
                  <a:blip r:embed="rId5"/>
                  <a:stretch>
                    <a:fillRect l="-4464" t="-6383" r="-1786"/>
                  </a:stretch>
                </a:blipFill>
              </p:spPr>
              <p:txBody>
                <a:bodyPr/>
                <a:lstStyle/>
                <a:p>
                  <a:r>
                    <a:rPr lang="en-CA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1D4D335-DFBB-0658-D932-BF4BBD79306D}"/>
                </a:ext>
              </a:extLst>
            </p:cNvPr>
            <p:cNvSpPr txBox="1"/>
            <p:nvPr/>
          </p:nvSpPr>
          <p:spPr>
            <a:xfrm>
              <a:off x="3671840" y="4694157"/>
              <a:ext cx="190789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sz="1000" dirty="0"/>
                <a:t>K. </a:t>
              </a:r>
              <a:r>
                <a:rPr lang="en-CA" sz="1000" dirty="0" err="1"/>
                <a:t>Lahabi</a:t>
              </a:r>
              <a:r>
                <a:rPr lang="en-CA" sz="1000" dirty="0"/>
                <a:t>, Doctoral Thesis (2018)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362618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1A4257C-6715-9DB0-A1FD-642593E310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93624" y="218782"/>
            <a:ext cx="4617136" cy="5232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CA" altLang="en-US" sz="2800" b="1" dirty="0">
                <a:solidFill>
                  <a:srgbClr val="002060"/>
                </a:solidFill>
                <a:latin typeface="Segoe UI Semibold" panose="020B0702040204020203" pitchFamily="34" charset="0"/>
                <a:cs typeface="Segoe UI Semibold" panose="020B0702040204020203" pitchFamily="34" charset="0"/>
                <a:sym typeface="Symbol" panose="05050102010706020507" pitchFamily="18" charset="2"/>
              </a:rPr>
              <a:t>Chiral Superconductors</a:t>
            </a:r>
            <a:endParaRPr lang="en-CA" altLang="en-US" sz="2800" b="1" dirty="0">
              <a:solidFill>
                <a:srgbClr val="002060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AAA9F78-C4B8-F6D1-2CFE-CD1A636E5E15}"/>
              </a:ext>
            </a:extLst>
          </p:cNvPr>
          <p:cNvSpPr txBox="1"/>
          <p:nvPr/>
        </p:nvSpPr>
        <p:spPr>
          <a:xfrm>
            <a:off x="518351" y="939648"/>
            <a:ext cx="84916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0" i="0" dirty="0">
                <a:solidFill>
                  <a:srgbClr val="333333"/>
                </a:solidFill>
                <a:effectLst/>
              </a:rPr>
              <a:t>Chiral superconductivity is </a:t>
            </a:r>
            <a:r>
              <a:rPr lang="en-US" sz="2000" b="0" i="0" dirty="0">
                <a:solidFill>
                  <a:srgbClr val="212121"/>
                </a:solidFill>
                <a:effectLst/>
              </a:rPr>
              <a:t>a </a:t>
            </a:r>
            <a:r>
              <a:rPr lang="en-US" sz="2000" b="1" i="0" dirty="0">
                <a:solidFill>
                  <a:srgbClr val="212121"/>
                </a:solidFill>
                <a:effectLst/>
              </a:rPr>
              <a:t>topologically non-trivial state </a:t>
            </a:r>
            <a:r>
              <a:rPr lang="en-US" sz="2000" b="0" i="0" dirty="0">
                <a:solidFill>
                  <a:srgbClr val="212121"/>
                </a:solidFill>
                <a:effectLst/>
              </a:rPr>
              <a:t>which supports distinctive topological modes at surfaces and defects</a:t>
            </a:r>
            <a:r>
              <a:rPr lang="en-US" sz="2000" dirty="0">
                <a:solidFill>
                  <a:srgbClr val="333333"/>
                </a:solidFill>
              </a:rPr>
              <a:t>.</a:t>
            </a:r>
            <a:r>
              <a:rPr lang="en-US" sz="2000" b="0" i="0" dirty="0">
                <a:solidFill>
                  <a:srgbClr val="333333"/>
                </a:solidFill>
                <a:effectLst/>
              </a:rPr>
              <a:t> </a:t>
            </a:r>
            <a:endParaRPr lang="en-CA" sz="200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ADDB0F5-5930-4AF8-4B34-5CA386AB3D5D}"/>
              </a:ext>
            </a:extLst>
          </p:cNvPr>
          <p:cNvGrpSpPr/>
          <p:nvPr/>
        </p:nvGrpSpPr>
        <p:grpSpPr>
          <a:xfrm>
            <a:off x="605742" y="2143993"/>
            <a:ext cx="7757791" cy="3420489"/>
            <a:chOff x="420693" y="2788569"/>
            <a:chExt cx="7757791" cy="3420489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C180F01-715D-C279-2E1A-1F02AE29A605}"/>
                </a:ext>
              </a:extLst>
            </p:cNvPr>
            <p:cNvSpPr txBox="1"/>
            <p:nvPr/>
          </p:nvSpPr>
          <p:spPr>
            <a:xfrm>
              <a:off x="420693" y="2788569"/>
              <a:ext cx="775779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0" i="0" dirty="0">
                  <a:solidFill>
                    <a:srgbClr val="333333"/>
                  </a:solidFill>
                  <a:effectLst/>
                </a:rPr>
                <a:t>Materials proposed to host chiral superconductivity based on direct experimental evidence of TRSB </a:t>
              </a:r>
              <a:r>
                <a:rPr lang="en-US" sz="1600" b="0" i="0" dirty="0">
                  <a:solidFill>
                    <a:srgbClr val="0056A7"/>
                  </a:solidFill>
                  <a:effectLst/>
                </a:rPr>
                <a:t>– A. </a:t>
              </a:r>
              <a:r>
                <a:rPr lang="en-US" sz="1600" b="0" i="0" dirty="0" err="1">
                  <a:solidFill>
                    <a:srgbClr val="0056A7"/>
                  </a:solidFill>
                  <a:effectLst/>
                </a:rPr>
                <a:t>Ramires</a:t>
              </a:r>
              <a:r>
                <a:rPr lang="en-US" sz="1600" b="0" i="0" dirty="0">
                  <a:solidFill>
                    <a:srgbClr val="0056A7"/>
                  </a:solidFill>
                  <a:effectLst/>
                </a:rPr>
                <a:t>, Contemporary Physics </a:t>
              </a:r>
              <a:r>
                <a:rPr lang="en-US" sz="1600" b="1" i="0" dirty="0">
                  <a:solidFill>
                    <a:srgbClr val="0056A7"/>
                  </a:solidFill>
                  <a:effectLst/>
                </a:rPr>
                <a:t>63</a:t>
              </a:r>
              <a:r>
                <a:rPr lang="en-US" sz="1600" b="0" i="0" dirty="0">
                  <a:solidFill>
                    <a:srgbClr val="0056A7"/>
                  </a:solidFill>
                  <a:effectLst/>
                </a:rPr>
                <a:t>, 71 (2022)</a:t>
              </a:r>
              <a:endParaRPr lang="en-CA" sz="1600" dirty="0">
                <a:solidFill>
                  <a:srgbClr val="0056A7"/>
                </a:solidFill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61B5C15-C326-9AFF-CB2E-371423A8E242}"/>
                </a:ext>
              </a:extLst>
            </p:cNvPr>
            <p:cNvSpPr txBox="1"/>
            <p:nvPr/>
          </p:nvSpPr>
          <p:spPr>
            <a:xfrm>
              <a:off x="854968" y="5839726"/>
              <a:ext cx="718457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i="1" dirty="0"/>
                <a:t>p</a:t>
              </a:r>
              <a:r>
                <a:rPr lang="en-CA" dirty="0"/>
                <a:t> + </a:t>
              </a:r>
              <a:r>
                <a:rPr lang="en-CA" i="1" dirty="0" err="1"/>
                <a:t>ip</a:t>
              </a:r>
              <a:r>
                <a:rPr lang="en-CA" i="1" dirty="0"/>
                <a:t>              d</a:t>
              </a:r>
              <a:r>
                <a:rPr lang="en-CA" dirty="0"/>
                <a:t> + </a:t>
              </a:r>
              <a:r>
                <a:rPr lang="en-CA" i="1" dirty="0"/>
                <a:t>id              d</a:t>
              </a:r>
              <a:r>
                <a:rPr lang="en-CA" dirty="0"/>
                <a:t> + </a:t>
              </a:r>
              <a:r>
                <a:rPr lang="en-CA" i="1" dirty="0"/>
                <a:t>id               f</a:t>
              </a:r>
              <a:r>
                <a:rPr lang="en-CA" dirty="0"/>
                <a:t> + </a:t>
              </a:r>
              <a:r>
                <a:rPr lang="en-CA" i="1" dirty="0"/>
                <a:t>if               d</a:t>
              </a:r>
              <a:r>
                <a:rPr lang="en-CA" dirty="0"/>
                <a:t> + </a:t>
              </a:r>
              <a:r>
                <a:rPr lang="en-CA" i="1" dirty="0"/>
                <a:t>id               ?</a:t>
              </a:r>
              <a:r>
                <a:rPr lang="en-CA" dirty="0"/>
                <a:t> + </a:t>
              </a:r>
              <a:r>
                <a:rPr lang="en-CA" i="1" dirty="0" err="1"/>
                <a:t>i</a:t>
              </a:r>
              <a:r>
                <a:rPr lang="en-CA" i="1" dirty="0"/>
                <a:t>?</a:t>
              </a: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1AD662EE-A453-7B87-39E6-C94D9A5E131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2486" y="3497116"/>
              <a:ext cx="7634203" cy="23426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990701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7C08C74-3ECD-510F-E580-6017B77040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06754" y="290306"/>
            <a:ext cx="3531271" cy="5232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CA" altLang="en-US" sz="2800" b="1" dirty="0">
                <a:solidFill>
                  <a:srgbClr val="002060"/>
                </a:solidFill>
                <a:latin typeface="Segoe UI Semibold" panose="020B0702040204020203" pitchFamily="34" charset="0"/>
                <a:cs typeface="Segoe UI Semibold" panose="020B0702040204020203" pitchFamily="34" charset="0"/>
                <a:sym typeface="Symbol" panose="05050102010706020507" pitchFamily="18" charset="2"/>
              </a:rPr>
              <a:t>Sr</a:t>
            </a:r>
            <a:r>
              <a:rPr lang="en-CA" altLang="en-US" sz="2800" b="1" baseline="-25000" dirty="0">
                <a:solidFill>
                  <a:srgbClr val="002060"/>
                </a:solidFill>
                <a:latin typeface="Segoe UI Semibold" panose="020B0702040204020203" pitchFamily="34" charset="0"/>
                <a:cs typeface="Segoe UI Semibold" panose="020B0702040204020203" pitchFamily="34" charset="0"/>
                <a:sym typeface="Symbol" panose="05050102010706020507" pitchFamily="18" charset="2"/>
              </a:rPr>
              <a:t>2</a:t>
            </a:r>
            <a:r>
              <a:rPr lang="en-CA" altLang="en-US" sz="2800" b="1" dirty="0">
                <a:solidFill>
                  <a:srgbClr val="002060"/>
                </a:solidFill>
                <a:latin typeface="Segoe UI Semibold" panose="020B0702040204020203" pitchFamily="34" charset="0"/>
                <a:cs typeface="Segoe UI Semibold" panose="020B0702040204020203" pitchFamily="34" charset="0"/>
                <a:sym typeface="Symbol" panose="05050102010706020507" pitchFamily="18" charset="2"/>
              </a:rPr>
              <a:t>RuO</a:t>
            </a:r>
            <a:r>
              <a:rPr lang="en-CA" altLang="en-US" sz="2800" b="1" baseline="-25000" dirty="0">
                <a:solidFill>
                  <a:srgbClr val="002060"/>
                </a:solidFill>
                <a:latin typeface="Segoe UI Semibold" panose="020B0702040204020203" pitchFamily="34" charset="0"/>
                <a:cs typeface="Segoe UI Semibold" panose="020B0702040204020203" pitchFamily="34" charset="0"/>
                <a:sym typeface="Symbol" panose="05050102010706020507" pitchFamily="18" charset="2"/>
              </a:rPr>
              <a:t>4</a:t>
            </a:r>
            <a:endParaRPr lang="en-CA" altLang="en-US" sz="2800" b="1" dirty="0">
              <a:solidFill>
                <a:srgbClr val="002060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D0B394D-2123-75B0-6465-724D4DACA696}"/>
              </a:ext>
            </a:extLst>
          </p:cNvPr>
          <p:cNvGrpSpPr/>
          <p:nvPr/>
        </p:nvGrpSpPr>
        <p:grpSpPr>
          <a:xfrm>
            <a:off x="380937" y="2006650"/>
            <a:ext cx="8345341" cy="4603371"/>
            <a:chOff x="622237" y="1949500"/>
            <a:chExt cx="8389951" cy="4603371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0DE66DA0-69AA-A257-D38B-B8759B281753}"/>
                </a:ext>
              </a:extLst>
            </p:cNvPr>
            <p:cNvSpPr txBox="1"/>
            <p:nvPr/>
          </p:nvSpPr>
          <p:spPr>
            <a:xfrm>
              <a:off x="622237" y="1949500"/>
              <a:ext cx="830557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For the past 26 years Sr</a:t>
              </a:r>
              <a:r>
                <a:rPr lang="en-US" sz="2000" baseline="-25000" dirty="0"/>
                <a:t>2</a:t>
              </a:r>
              <a:r>
                <a:rPr lang="en-US" sz="2000" dirty="0"/>
                <a:t>RuO</a:t>
              </a:r>
              <a:r>
                <a:rPr lang="en-US" sz="2000" baseline="-25000" dirty="0"/>
                <a:t>4</a:t>
              </a:r>
              <a:r>
                <a:rPr lang="en-US" sz="2000" dirty="0"/>
                <a:t> has widely been considered to be a long sought </a:t>
              </a:r>
              <a:r>
                <a:rPr lang="en-US" sz="2000" dirty="0">
                  <a:solidFill>
                    <a:srgbClr val="C00000"/>
                  </a:solidFill>
                </a:rPr>
                <a:t>odd-parity</a:t>
              </a:r>
              <a:r>
                <a:rPr lang="en-US" sz="2000" dirty="0"/>
                <a:t>, </a:t>
              </a:r>
              <a:r>
                <a:rPr lang="en-US" sz="2000" dirty="0">
                  <a:solidFill>
                    <a:srgbClr val="C00000"/>
                  </a:solidFill>
                </a:rPr>
                <a:t>spin-triplet</a:t>
              </a:r>
              <a:r>
                <a:rPr lang="en-US" sz="2000" dirty="0"/>
                <a:t> superconductor.</a:t>
              </a: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81305200-58C5-5AB0-2C05-8D64488BD89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653866" y="3367139"/>
              <a:ext cx="3358322" cy="2199588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ABA429E-36AB-E739-54A6-AC120F74F7A8}"/>
                </a:ext>
              </a:extLst>
            </p:cNvPr>
            <p:cNvSpPr txBox="1"/>
            <p:nvPr/>
          </p:nvSpPr>
          <p:spPr>
            <a:xfrm>
              <a:off x="4309272" y="6245094"/>
              <a:ext cx="408008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sz="1400" dirty="0"/>
                <a:t>Y</a:t>
              </a:r>
              <a:r>
                <a:rPr lang="en-CA" sz="1200" dirty="0"/>
                <a:t>. </a:t>
              </a:r>
              <a:r>
                <a:rPr lang="en-CA" sz="1200" dirty="0" err="1"/>
                <a:t>Maeno</a:t>
              </a:r>
              <a:r>
                <a:rPr lang="en-CA" sz="1200" dirty="0"/>
                <a:t>, T.M. Rice &amp; M. </a:t>
              </a:r>
              <a:r>
                <a:rPr lang="en-CA" sz="1200" dirty="0" err="1"/>
                <a:t>Sigrist</a:t>
              </a:r>
              <a:r>
                <a:rPr lang="en-CA" sz="1200" dirty="0"/>
                <a:t>, Physics Today </a:t>
              </a:r>
              <a:r>
                <a:rPr lang="en-CA" sz="1200" b="1" dirty="0"/>
                <a:t>54</a:t>
              </a:r>
              <a:r>
                <a:rPr lang="en-CA" sz="1200" dirty="0"/>
                <a:t>, 42 (2001) 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84C10B43-82E2-0AB3-8483-777EB9E20C9F}"/>
              </a:ext>
            </a:extLst>
          </p:cNvPr>
          <p:cNvSpPr txBox="1"/>
          <p:nvPr/>
        </p:nvSpPr>
        <p:spPr>
          <a:xfrm>
            <a:off x="380937" y="974927"/>
            <a:ext cx="81423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Superconductivity discovered below </a:t>
            </a:r>
            <a:r>
              <a:rPr lang="en-US" sz="2000" i="1" dirty="0"/>
              <a:t>T</a:t>
            </a:r>
            <a:r>
              <a:rPr lang="en-US" sz="2000" baseline="-25000" dirty="0"/>
              <a:t>c</a:t>
            </a:r>
            <a:r>
              <a:rPr lang="en-US" sz="2000" dirty="0"/>
              <a:t> = 0.93 K in 1994.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5613EBA-089F-E77D-C88A-CECA70E97851}"/>
              </a:ext>
            </a:extLst>
          </p:cNvPr>
          <p:cNvSpPr txBox="1"/>
          <p:nvPr/>
        </p:nvSpPr>
        <p:spPr>
          <a:xfrm>
            <a:off x="392397" y="1373039"/>
            <a:ext cx="72346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Y. </a:t>
            </a:r>
            <a:r>
              <a:rPr lang="en-CA" dirty="0" err="1"/>
              <a:t>Maeno</a:t>
            </a:r>
            <a:r>
              <a:rPr lang="en-CA" dirty="0"/>
              <a:t> </a:t>
            </a:r>
            <a:r>
              <a:rPr lang="en-CA" i="1" dirty="0"/>
              <a:t>et al.</a:t>
            </a:r>
            <a:r>
              <a:rPr lang="en-CA" dirty="0"/>
              <a:t>, Nature </a:t>
            </a:r>
            <a:r>
              <a:rPr lang="en-CA" b="1" dirty="0"/>
              <a:t>372</a:t>
            </a:r>
            <a:r>
              <a:rPr lang="en-CA" dirty="0"/>
              <a:t>, 532-534 (1994) </a:t>
            </a:r>
            <a:r>
              <a:rPr lang="en-CA" dirty="0">
                <a:solidFill>
                  <a:srgbClr val="0056A7"/>
                </a:solidFill>
              </a:rPr>
              <a:t>~ 3,000 citations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A8C80C6-481F-95FD-B462-30B18A6428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3716" y="3046619"/>
            <a:ext cx="2566056" cy="2923542"/>
          </a:xfrm>
          <a:prstGeom prst="rect">
            <a:avLst/>
          </a:prstGeom>
        </p:spPr>
      </p:pic>
      <p:pic>
        <p:nvPicPr>
          <p:cNvPr id="1028" name="Picture 4" descr="Issue Cover">
            <a:extLst>
              <a:ext uri="{FF2B5EF4-FFF2-40B4-BE49-F238E27FC236}">
                <a16:creationId xmlns:a16="http://schemas.microsoft.com/office/drawing/2014/main" id="{764F2E5B-B4D2-241B-2816-EC86F04D97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632" y="2978815"/>
            <a:ext cx="2379279" cy="3120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912CAFA5-8734-72CE-DB40-6432B9081422}"/>
              </a:ext>
            </a:extLst>
          </p:cNvPr>
          <p:cNvSpPr txBox="1"/>
          <p:nvPr/>
        </p:nvSpPr>
        <p:spPr>
          <a:xfrm>
            <a:off x="6251699" y="5636239"/>
            <a:ext cx="25816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200" dirty="0"/>
              <a:t>K. Ishida </a:t>
            </a:r>
            <a:r>
              <a:rPr lang="en-CA" sz="1200" i="1" dirty="0"/>
              <a:t>et al.</a:t>
            </a:r>
            <a:r>
              <a:rPr lang="en-CA" sz="1200" dirty="0"/>
              <a:t>, Nature </a:t>
            </a:r>
            <a:r>
              <a:rPr lang="en-CA" sz="1200" b="1" dirty="0"/>
              <a:t>396</a:t>
            </a:r>
            <a:r>
              <a:rPr lang="en-CA" sz="1200" dirty="0"/>
              <a:t>, 658 (1998)</a:t>
            </a:r>
          </a:p>
        </p:txBody>
      </p:sp>
    </p:spTree>
    <p:extLst>
      <p:ext uri="{BB962C8B-B14F-4D97-AF65-F5344CB8AC3E}">
        <p14:creationId xmlns:p14="http://schemas.microsoft.com/office/powerpoint/2010/main" val="13341736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7C08C74-3ECD-510F-E580-6017B77040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7045" y="244347"/>
            <a:ext cx="6469909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CA" altLang="en-US" sz="2400" b="1" dirty="0">
                <a:solidFill>
                  <a:srgbClr val="00206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Muon Spin Relaxation/Rotation (</a:t>
            </a:r>
            <a:r>
              <a:rPr lang="en-CA" altLang="en-US" sz="2400" b="1" dirty="0">
                <a:solidFill>
                  <a:srgbClr val="002060"/>
                </a:solidFill>
                <a:latin typeface="Segoe UI Semibold" panose="020B0702040204020203" pitchFamily="34" charset="0"/>
                <a:cs typeface="Segoe UI Semibold" panose="020B0702040204020203" pitchFamily="34" charset="0"/>
                <a:sym typeface="Symbol" panose="05050102010706020507" pitchFamily="18" charset="2"/>
              </a:rPr>
              <a:t>SR)</a:t>
            </a:r>
            <a:endParaRPr lang="en-CA" altLang="en-US" sz="2400" b="1" dirty="0">
              <a:solidFill>
                <a:srgbClr val="002060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24" name="Picture 2" descr="C:\Talks\APS2010\musrZF_March2010.wmf">
            <a:extLst>
              <a:ext uri="{FF2B5EF4-FFF2-40B4-BE49-F238E27FC236}">
                <a16:creationId xmlns:a16="http://schemas.microsoft.com/office/drawing/2014/main" id="{15C0E224-EE59-97D6-4ACD-0555317E60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046" y="1868759"/>
            <a:ext cx="4189304" cy="4023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6A0065E5-0F10-2C8D-DC50-48106792BB6E}"/>
              </a:ext>
            </a:extLst>
          </p:cNvPr>
          <p:cNvGrpSpPr/>
          <p:nvPr/>
        </p:nvGrpSpPr>
        <p:grpSpPr>
          <a:xfrm>
            <a:off x="2855579" y="3453244"/>
            <a:ext cx="737518" cy="774671"/>
            <a:chOff x="2855579" y="3453244"/>
            <a:chExt cx="737518" cy="774671"/>
          </a:xfrm>
        </p:grpSpPr>
        <p:sp>
          <p:nvSpPr>
            <p:cNvPr id="25" name="Line 8">
              <a:extLst>
                <a:ext uri="{FF2B5EF4-FFF2-40B4-BE49-F238E27FC236}">
                  <a16:creationId xmlns:a16="http://schemas.microsoft.com/office/drawing/2014/main" id="{79D41503-FCE5-D28A-1012-05D29577C8C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66216" y="3966771"/>
              <a:ext cx="626881" cy="261144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 type="triangle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>
                <a:highlight>
                  <a:srgbClr val="00FF00"/>
                </a:highlight>
              </a:endParaRPr>
            </a:p>
          </p:txBody>
        </p:sp>
        <p:sp>
          <p:nvSpPr>
            <p:cNvPr id="26" name="Text Box 9">
              <a:extLst>
                <a:ext uri="{FF2B5EF4-FFF2-40B4-BE49-F238E27FC236}">
                  <a16:creationId xmlns:a16="http://schemas.microsoft.com/office/drawing/2014/main" id="{20EEC064-76C1-A490-5471-92765170795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55579" y="3453244"/>
              <a:ext cx="606256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CA" altLang="en-US" sz="2400" b="1" dirty="0">
                  <a:solidFill>
                    <a:srgbClr val="FF0000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H</a:t>
              </a:r>
              <a:r>
                <a:rPr lang="en-CA" altLang="en-US" sz="2400" b="1" baseline="-25000" dirty="0">
                  <a:solidFill>
                    <a:srgbClr val="FF0000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LF</a:t>
              </a:r>
              <a:endParaRPr lang="en-CA" altLang="en-US" sz="2400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FE4BC82F-A9B0-BD5C-0C5B-99458CD6CBE9}"/>
              </a:ext>
            </a:extLst>
          </p:cNvPr>
          <p:cNvGrpSpPr/>
          <p:nvPr/>
        </p:nvGrpSpPr>
        <p:grpSpPr>
          <a:xfrm>
            <a:off x="3593097" y="3505106"/>
            <a:ext cx="628837" cy="753512"/>
            <a:chOff x="3593097" y="3505106"/>
            <a:chExt cx="628837" cy="753512"/>
          </a:xfrm>
        </p:grpSpPr>
        <p:sp>
          <p:nvSpPr>
            <p:cNvPr id="27" name="Line 8">
              <a:extLst>
                <a:ext uri="{FF2B5EF4-FFF2-40B4-BE49-F238E27FC236}">
                  <a16:creationId xmlns:a16="http://schemas.microsoft.com/office/drawing/2014/main" id="{46C8B54E-8BE4-6364-4C69-4A8B489B625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593097" y="3537119"/>
              <a:ext cx="0" cy="721499"/>
            </a:xfrm>
            <a:prstGeom prst="line">
              <a:avLst/>
            </a:prstGeom>
            <a:noFill/>
            <a:ln w="57150">
              <a:solidFill>
                <a:srgbClr val="33CC33"/>
              </a:solidFill>
              <a:round/>
              <a:headEnd type="triangle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Text Box 9">
              <a:extLst>
                <a:ext uri="{FF2B5EF4-FFF2-40B4-BE49-F238E27FC236}">
                  <a16:creationId xmlns:a16="http://schemas.microsoft.com/office/drawing/2014/main" id="{E85B849B-E95E-1536-45F6-E718AD02432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04457" y="3505106"/>
              <a:ext cx="617477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CA" altLang="en-US" sz="2400" b="1" dirty="0">
                  <a:solidFill>
                    <a:srgbClr val="33CC33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 pitchFamily="34" charset="0"/>
                </a:rPr>
                <a:t>H</a:t>
              </a:r>
              <a:r>
                <a:rPr lang="en-CA" altLang="en-US" sz="2400" b="1" baseline="-25000" dirty="0">
                  <a:solidFill>
                    <a:srgbClr val="33CC33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 pitchFamily="34" charset="0"/>
                </a:rPr>
                <a:t>TF</a:t>
              </a:r>
              <a:endParaRPr lang="en-CA" altLang="en-US" sz="2400" b="1" dirty="0">
                <a:solidFill>
                  <a:srgbClr val="33CC33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29" name="Picture 28" descr="Chart, line chart, scatter chart&#10;&#10;Description automatically generated">
            <a:extLst>
              <a:ext uri="{FF2B5EF4-FFF2-40B4-BE49-F238E27FC236}">
                <a16:creationId xmlns:a16="http://schemas.microsoft.com/office/drawing/2014/main" id="{FC7A7BE2-DEF5-D749-E0A8-6B4CE97687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0134" y="915177"/>
            <a:ext cx="3418593" cy="2412000"/>
          </a:xfrm>
          <a:prstGeom prst="rect">
            <a:avLst/>
          </a:prstGeom>
        </p:spPr>
      </p:pic>
      <p:pic>
        <p:nvPicPr>
          <p:cNvPr id="30" name="Picture 29" descr="Chart, scatter chart&#10;&#10;Description automatically generated">
            <a:extLst>
              <a:ext uri="{FF2B5EF4-FFF2-40B4-BE49-F238E27FC236}">
                <a16:creationId xmlns:a16="http://schemas.microsoft.com/office/drawing/2014/main" id="{0434EE33-4F22-240F-8AF6-8C760F439D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9989" y="3480119"/>
            <a:ext cx="3456834" cy="2412000"/>
          </a:xfrm>
          <a:prstGeom prst="rect">
            <a:avLst/>
          </a:prstGeom>
        </p:spPr>
      </p:pic>
      <p:sp>
        <p:nvSpPr>
          <p:cNvPr id="31" name="Text Box 9">
            <a:extLst>
              <a:ext uri="{FF2B5EF4-FFF2-40B4-BE49-F238E27FC236}">
                <a16:creationId xmlns:a16="http://schemas.microsoft.com/office/drawing/2014/main" id="{FAE8337B-BF81-1F5D-5A24-5CB4B802FA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966" y="5657312"/>
            <a:ext cx="2813591" cy="5616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Aft>
                <a:spcPts val="300"/>
              </a:spcAft>
            </a:pPr>
            <a:r>
              <a:rPr lang="en-CA" altLang="en-US" sz="1400" dirty="0">
                <a:ea typeface="Cambria Math" panose="02040503050406030204" pitchFamily="18" charset="0"/>
                <a:cs typeface="Times New Roman" panose="02020603050405020304" pitchFamily="18" charset="0"/>
              </a:rPr>
              <a:t>“Zero field (ZF)”</a:t>
            </a:r>
            <a:r>
              <a:rPr lang="en-CA" altLang="en-US" sz="14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CA" altLang="en-US" sz="1400" b="1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H</a:t>
            </a:r>
            <a:r>
              <a:rPr lang="en-CA" altLang="en-US" sz="14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CA" altLang="en-US" sz="14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  <a:sym typeface="Symbol" panose="05050102010706020507" pitchFamily="18" charset="2"/>
              </a:rPr>
              <a:t>= 0</a:t>
            </a:r>
            <a:endParaRPr lang="en-CA" altLang="en-US" sz="1400" dirty="0">
              <a:ea typeface="Cambria Math" panose="020405030504060302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300"/>
              </a:spcAft>
            </a:pPr>
            <a:r>
              <a:rPr lang="en-CA" altLang="en-US" sz="1400" dirty="0">
                <a:ea typeface="Cambria Math" panose="02040503050406030204" pitchFamily="18" charset="0"/>
                <a:cs typeface="Times New Roman" panose="02020603050405020304" pitchFamily="18" charset="0"/>
              </a:rPr>
              <a:t>“Longitudinal field (LF)”</a:t>
            </a:r>
            <a:r>
              <a:rPr lang="en-CA" altLang="en-US" sz="14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CA" altLang="en-US" sz="1400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H</a:t>
            </a:r>
            <a:r>
              <a:rPr lang="en-CA" altLang="en-US" sz="1400" b="1" baseline="-25000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L</a:t>
            </a:r>
            <a:r>
              <a:rPr lang="en-CA" altLang="en-US" sz="1400" baseline="-25000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F</a:t>
            </a:r>
            <a:r>
              <a:rPr lang="en-CA" altLang="en-US" sz="1400" dirty="0">
                <a:solidFill>
                  <a:srgbClr val="33CC33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CA" altLang="en-US" sz="14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  <a:sym typeface="Symbol" panose="05050102010706020507" pitchFamily="18" charset="2"/>
              </a:rPr>
              <a:t> </a:t>
            </a:r>
            <a:r>
              <a:rPr lang="en-CA" altLang="en-US" sz="1400" b="1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  <a:sym typeface="Symbol" panose="05050102010706020507" pitchFamily="18" charset="2"/>
              </a:rPr>
              <a:t>P</a:t>
            </a:r>
            <a:r>
              <a:rPr lang="en-CA" altLang="en-US" sz="14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  <a:sym typeface="Symbol" panose="05050102010706020507" pitchFamily="18" charset="2"/>
              </a:rPr>
              <a:t>(0) </a:t>
            </a:r>
            <a:endParaRPr lang="en-CA" altLang="en-US" sz="1400" dirty="0">
              <a:latin typeface="Cambria Math" panose="02040503050406030204" pitchFamily="18" charset="0"/>
              <a:ea typeface="Cambria Math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6588A7D-9D90-0759-8D91-1E9B4AB67EA4}"/>
              </a:ext>
            </a:extLst>
          </p:cNvPr>
          <p:cNvSpPr txBox="1"/>
          <p:nvPr/>
        </p:nvSpPr>
        <p:spPr>
          <a:xfrm>
            <a:off x="147936" y="678414"/>
            <a:ext cx="490973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pure </a:t>
            </a:r>
            <a:r>
              <a:rPr lang="en-US" sz="1600" dirty="0">
                <a:solidFill>
                  <a:srgbClr val="FF0000"/>
                </a:solidFill>
              </a:rPr>
              <a:t>local</a:t>
            </a:r>
            <a:r>
              <a:rPr lang="en-US" sz="1600" dirty="0"/>
              <a:t> magnetic probe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integrates over all </a:t>
            </a:r>
            <a:r>
              <a:rPr lang="en-US" sz="1600" b="1" dirty="0"/>
              <a:t>q</a:t>
            </a:r>
            <a:r>
              <a:rPr lang="en-US" sz="1600" dirty="0"/>
              <a:t> space (loss of information)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measures at </a:t>
            </a:r>
            <a:r>
              <a:rPr lang="en-US" sz="1600" dirty="0">
                <a:sym typeface="Symbol" panose="05050102010706020507" pitchFamily="18" charset="2"/>
              </a:rPr>
              <a:t>  0 (</a:t>
            </a:r>
            <a:r>
              <a:rPr lang="en-US" sz="1600" i="1" dirty="0">
                <a:sym typeface="Symbol" panose="05050102010706020507" pitchFamily="18" charset="2"/>
              </a:rPr>
              <a:t>i.e.</a:t>
            </a:r>
            <a:r>
              <a:rPr lang="en-US" sz="1600" dirty="0">
                <a:sym typeface="Symbol" panose="05050102010706020507" pitchFamily="18" charset="2"/>
              </a:rPr>
              <a:t>, sensitive to slow correlated/uncorrelated spin fluctuations)</a:t>
            </a:r>
          </a:p>
        </p:txBody>
      </p:sp>
      <p:sp>
        <p:nvSpPr>
          <p:cNvPr id="4" name="Text Box 9">
            <a:extLst>
              <a:ext uri="{FF2B5EF4-FFF2-40B4-BE49-F238E27FC236}">
                <a16:creationId xmlns:a16="http://schemas.microsoft.com/office/drawing/2014/main" id="{9E0A327D-02C2-6255-B024-25D6939461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966" y="6179586"/>
            <a:ext cx="2643737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Aft>
                <a:spcPts val="300"/>
              </a:spcAft>
            </a:pPr>
            <a:r>
              <a:rPr lang="en-CA" altLang="en-US" sz="1400" dirty="0">
                <a:ea typeface="Cambria Math" panose="02040503050406030204" pitchFamily="18" charset="0"/>
                <a:cs typeface="Times New Roman" panose="02020603050405020304" pitchFamily="18" charset="0"/>
              </a:rPr>
              <a:t>“Transverse field (TF)”</a:t>
            </a:r>
            <a:r>
              <a:rPr lang="en-CA" altLang="en-US" sz="14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CA" altLang="en-US" sz="1400" b="1" dirty="0">
                <a:solidFill>
                  <a:srgbClr val="33CC33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H</a:t>
            </a:r>
            <a:r>
              <a:rPr lang="en-CA" altLang="en-US" sz="1400" baseline="-25000" dirty="0">
                <a:solidFill>
                  <a:srgbClr val="33CC33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TF</a:t>
            </a:r>
            <a:r>
              <a:rPr lang="en-CA" altLang="en-US" sz="1400" dirty="0">
                <a:solidFill>
                  <a:srgbClr val="33CC33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CA" altLang="en-US" sz="14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  <a:sym typeface="Symbol" panose="05050102010706020507" pitchFamily="18" charset="2"/>
              </a:rPr>
              <a:t> </a:t>
            </a:r>
            <a:r>
              <a:rPr lang="en-CA" altLang="en-US" sz="1400" b="1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  <a:sym typeface="Symbol" panose="05050102010706020507" pitchFamily="18" charset="2"/>
              </a:rPr>
              <a:t>P</a:t>
            </a:r>
            <a:r>
              <a:rPr lang="en-CA" altLang="en-US" sz="14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  <a:sym typeface="Symbol" panose="05050102010706020507" pitchFamily="18" charset="2"/>
              </a:rPr>
              <a:t>(0)</a:t>
            </a:r>
          </a:p>
        </p:txBody>
      </p:sp>
    </p:spTree>
    <p:extLst>
      <p:ext uri="{BB962C8B-B14F-4D97-AF65-F5344CB8AC3E}">
        <p14:creationId xmlns:p14="http://schemas.microsoft.com/office/powerpoint/2010/main" val="16739630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9892277B-F7ED-7DBC-A09C-627960DA3841}"/>
              </a:ext>
            </a:extLst>
          </p:cNvPr>
          <p:cNvGrpSpPr/>
          <p:nvPr/>
        </p:nvGrpSpPr>
        <p:grpSpPr>
          <a:xfrm>
            <a:off x="2969492" y="2472616"/>
            <a:ext cx="4829117" cy="1668782"/>
            <a:chOff x="336953" y="217119"/>
            <a:chExt cx="4316585" cy="137327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5B2F26A4-2060-56EA-E937-A015B9CAA40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03877" y="631043"/>
              <a:ext cx="4249661" cy="651576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E320A1B0-3348-7CC2-CDDA-05D55AFA9FB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4920" y="217119"/>
              <a:ext cx="991132" cy="413923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86867AD-89EA-841F-3DE4-DC7D6904ACDB}"/>
                </a:ext>
              </a:extLst>
            </p:cNvPr>
            <p:cNvSpPr txBox="1"/>
            <p:nvPr/>
          </p:nvSpPr>
          <p:spPr>
            <a:xfrm>
              <a:off x="336953" y="1282619"/>
              <a:ext cx="112492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sz="1400" dirty="0"/>
                <a:t>R.B. Laughlin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7F0857B-CF4A-A9CE-FE29-50383F9D76CE}"/>
                </a:ext>
              </a:extLst>
            </p:cNvPr>
            <p:cNvSpPr txBox="1"/>
            <p:nvPr/>
          </p:nvSpPr>
          <p:spPr>
            <a:xfrm>
              <a:off x="1316525" y="1309549"/>
              <a:ext cx="1741182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>
                  <a:solidFill>
                    <a:srgbClr val="110F4A"/>
                  </a:solidFill>
                </a:rPr>
                <a:t>Science </a:t>
              </a:r>
              <a:r>
                <a:rPr lang="en-US" sz="1050" b="1" dirty="0">
                  <a:solidFill>
                    <a:srgbClr val="110F4A"/>
                  </a:solidFill>
                </a:rPr>
                <a:t>242</a:t>
              </a:r>
              <a:r>
                <a:rPr lang="en-US" sz="1050" dirty="0">
                  <a:solidFill>
                    <a:srgbClr val="110F4A"/>
                  </a:solidFill>
                </a:rPr>
                <a:t>, 525-533 (1988)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A58DEFDC-25E9-953A-DC57-3C770D485D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8952" y="481380"/>
            <a:ext cx="4146348" cy="289417"/>
          </a:xfrm>
          <a:prstGeom prst="rect">
            <a:avLst/>
          </a:prstGeom>
        </p:spPr>
      </p:pic>
      <p:pic>
        <p:nvPicPr>
          <p:cNvPr id="10" name="Picture 22" descr="medal">
            <a:extLst>
              <a:ext uri="{FF2B5EF4-FFF2-40B4-BE49-F238E27FC236}">
                <a16:creationId xmlns:a16="http://schemas.microsoft.com/office/drawing/2014/main" id="{7552F113-462F-E1D4-D486-984109B092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191" y="311149"/>
            <a:ext cx="594339" cy="594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7F4C678-391F-080D-612A-DE9B0B75E7C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9722" y="805285"/>
            <a:ext cx="1285109" cy="230563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5AEF1AD-4F7C-C732-C1E9-C687E026721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26453" y="1094950"/>
            <a:ext cx="4489682" cy="105351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B532ACD-D2E0-B80F-34E5-14BA8F6E614F}"/>
              </a:ext>
            </a:extLst>
          </p:cNvPr>
          <p:cNvSpPr txBox="1"/>
          <p:nvPr/>
        </p:nvSpPr>
        <p:spPr>
          <a:xfrm>
            <a:off x="2969492" y="4216724"/>
            <a:ext cx="50383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Proposed that </a:t>
            </a:r>
            <a:r>
              <a:rPr lang="en-CA" dirty="0" err="1">
                <a:solidFill>
                  <a:srgbClr val="0070C0"/>
                </a:solidFill>
              </a:rPr>
              <a:t>anyons</a:t>
            </a:r>
            <a:r>
              <a:rPr lang="en-CA" dirty="0"/>
              <a:t> may provide the mechanism for high-temperature </a:t>
            </a:r>
            <a:r>
              <a:rPr lang="en-CA" dirty="0" err="1"/>
              <a:t>cuprate</a:t>
            </a:r>
            <a:r>
              <a:rPr lang="en-CA" dirty="0"/>
              <a:t> superconductivity.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9BDACF7-4A41-CC6F-E77B-7F1044DB4D5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25969" y="5107858"/>
            <a:ext cx="4191031" cy="1304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6686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2B2252B-9DD8-3C73-81A5-6A66665E92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817" y="882604"/>
            <a:ext cx="7296203" cy="129540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81DEA37-B101-CBF3-517F-CBF4033D5F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0956" y="283723"/>
            <a:ext cx="8582088" cy="47625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52213B9-7E6C-BD85-7565-B7806C8515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1437" y="2423742"/>
            <a:ext cx="2824242" cy="3600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CF01188-E961-A939-A12C-C227F0B248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32480" y="2347235"/>
            <a:ext cx="3015712" cy="3852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D3D78F2-D90E-E71A-66A2-EB55BA5692E1}"/>
              </a:ext>
            </a:extLst>
          </p:cNvPr>
          <p:cNvSpPr txBox="1"/>
          <p:nvPr/>
        </p:nvSpPr>
        <p:spPr>
          <a:xfrm>
            <a:off x="3162301" y="6296293"/>
            <a:ext cx="577215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333333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No observed increase in the ZF-</a:t>
            </a:r>
            <a:r>
              <a:rPr lang="en-US" sz="1600" dirty="0" err="1">
                <a:solidFill>
                  <a:srgbClr val="333333"/>
                </a:solidFill>
                <a:latin typeface="Symbol" panose="05050102010706020507" pitchFamily="18" charset="2"/>
                <a:ea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en-US" sz="1600" dirty="0" err="1">
                <a:solidFill>
                  <a:srgbClr val="333333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SR</a:t>
            </a:r>
            <a:r>
              <a:rPr lang="en-US" sz="1600" dirty="0">
                <a:solidFill>
                  <a:srgbClr val="333333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relaxation rate below </a:t>
            </a:r>
            <a:r>
              <a:rPr lang="en-US" sz="1600" i="1" dirty="0">
                <a:solidFill>
                  <a:srgbClr val="333333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US" sz="1600" baseline="-25000" dirty="0">
                <a:solidFill>
                  <a:srgbClr val="333333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-US" sz="1600" dirty="0">
                <a:solidFill>
                  <a:srgbClr val="333333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~ 90 K.</a:t>
            </a:r>
            <a:endParaRPr lang="en-CA" sz="1600" dirty="0"/>
          </a:p>
        </p:txBody>
      </p:sp>
    </p:spTree>
    <p:extLst>
      <p:ext uri="{BB962C8B-B14F-4D97-AF65-F5344CB8AC3E}">
        <p14:creationId xmlns:p14="http://schemas.microsoft.com/office/powerpoint/2010/main" val="17094856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igure 1">
            <a:extLst>
              <a:ext uri="{FF2B5EF4-FFF2-40B4-BE49-F238E27FC236}">
                <a16:creationId xmlns:a16="http://schemas.microsoft.com/office/drawing/2014/main" id="{FD40B474-303B-B465-58CA-5ACA5035A0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631" y="3429000"/>
            <a:ext cx="3817919" cy="262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669BD40-93CC-1E2D-0DAE-28DB36786A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622" y="665416"/>
            <a:ext cx="7124752" cy="2238391"/>
          </a:xfrm>
          <a:prstGeom prst="rect">
            <a:avLst/>
          </a:prstGeom>
        </p:spPr>
      </p:pic>
      <p:pic>
        <p:nvPicPr>
          <p:cNvPr id="7" name="Picture 4" descr="figure 2">
            <a:extLst>
              <a:ext uri="{FF2B5EF4-FFF2-40B4-BE49-F238E27FC236}">
                <a16:creationId xmlns:a16="http://schemas.microsoft.com/office/drawing/2014/main" id="{4D240B3B-04B4-6EE4-BD4A-EBCEAAE01C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11" y="2457221"/>
            <a:ext cx="3033838" cy="39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925BFDD-ADFB-28D7-8F5E-C410FC6FD2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4515" y="153736"/>
            <a:ext cx="1242001" cy="324000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ACFFA1C-21CB-9C54-A9EB-5647ED136BE8}"/>
              </a:ext>
            </a:extLst>
          </p:cNvPr>
          <p:cNvCxnSpPr/>
          <p:nvPr/>
        </p:nvCxnSpPr>
        <p:spPr>
          <a:xfrm>
            <a:off x="442639" y="599895"/>
            <a:ext cx="8139156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16109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A508F7D-B233-7BCF-300C-A5A0EB59BCD7}"/>
              </a:ext>
            </a:extLst>
          </p:cNvPr>
          <p:cNvSpPr txBox="1"/>
          <p:nvPr/>
        </p:nvSpPr>
        <p:spPr>
          <a:xfrm>
            <a:off x="582986" y="4748256"/>
            <a:ext cx="37600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0" i="0" dirty="0">
                <a:solidFill>
                  <a:srgbClr val="111111"/>
                </a:solidFill>
                <a:effectLst/>
              </a:rPr>
              <a:t>Linearly-polarized light becomes elliptically polarized after reflection from a magnetized material with magnetization (</a:t>
            </a:r>
            <a:r>
              <a:rPr lang="en-US" sz="1600" b="1" i="0" dirty="0">
                <a:solidFill>
                  <a:srgbClr val="111111"/>
                </a:solidFill>
                <a:effectLst/>
              </a:rPr>
              <a:t>M</a:t>
            </a:r>
            <a:r>
              <a:rPr lang="en-US" sz="1600" b="0" i="0" dirty="0">
                <a:solidFill>
                  <a:srgbClr val="111111"/>
                </a:solidFill>
                <a:effectLst/>
              </a:rPr>
              <a:t>).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23650B2-5B00-9409-A81E-B0B6D0A4B9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208" y="832897"/>
            <a:ext cx="6848525" cy="1371610"/>
          </a:xfrm>
          <a:prstGeom prst="rect">
            <a:avLst/>
          </a:prstGeom>
        </p:spPr>
      </p:pic>
      <p:pic>
        <p:nvPicPr>
          <p:cNvPr id="10" name="Picture 2" descr="PDF] Polar Kerr effect as probe for time-reversal symmetry breaking in  unconventional superconductors | Semantic Scholar">
            <a:extLst>
              <a:ext uri="{FF2B5EF4-FFF2-40B4-BE49-F238E27FC236}">
                <a16:creationId xmlns:a16="http://schemas.microsoft.com/office/drawing/2014/main" id="{CBBB9F5C-EBA9-1D88-F0A4-9EE647D7DB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471620"/>
            <a:ext cx="3989014" cy="3512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BF6E59A-521B-B7C4-D687-0D6E6AACAE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0391" y="3006449"/>
            <a:ext cx="2391496" cy="166888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4522CE85-C4A2-A79A-0C62-F413735E00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0956" y="283723"/>
            <a:ext cx="8582088" cy="476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7146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76AFF9B-7EC1-137E-E975-55B9526D61A4}"/>
              </a:ext>
            </a:extLst>
          </p:cNvPr>
          <p:cNvSpPr txBox="1"/>
          <p:nvPr/>
        </p:nvSpPr>
        <p:spPr>
          <a:xfrm>
            <a:off x="2872538" y="275010"/>
            <a:ext cx="34222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800" dirty="0">
                <a:solidFill>
                  <a:srgbClr val="00206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Quantum Materials </a:t>
            </a:r>
          </a:p>
        </p:txBody>
      </p:sp>
      <p:pic>
        <p:nvPicPr>
          <p:cNvPr id="1026" name="Picture 2" descr="Figure">
            <a:extLst>
              <a:ext uri="{FF2B5EF4-FFF2-40B4-BE49-F238E27FC236}">
                <a16:creationId xmlns:a16="http://schemas.microsoft.com/office/drawing/2014/main" id="{7C958B19-BCAD-9D4C-9312-F8E356CB09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4975" y="1962636"/>
            <a:ext cx="5734050" cy="4486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145ED8B-3B2B-9A07-B40D-B32DC0B3DD39}"/>
              </a:ext>
            </a:extLst>
          </p:cNvPr>
          <p:cNvSpPr txBox="1"/>
          <p:nvPr/>
        </p:nvSpPr>
        <p:spPr>
          <a:xfrm>
            <a:off x="5063490" y="6448911"/>
            <a:ext cx="246253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rgbClr val="333333"/>
                </a:solidFill>
                <a:latin typeface="-apple-system"/>
              </a:rPr>
              <a:t>Rao, </a:t>
            </a:r>
            <a:r>
              <a:rPr lang="en-US" sz="800" dirty="0" err="1">
                <a:solidFill>
                  <a:srgbClr val="333333"/>
                </a:solidFill>
                <a:latin typeface="-apple-system"/>
              </a:rPr>
              <a:t>Bhallamudi</a:t>
            </a:r>
            <a:r>
              <a:rPr lang="en-US" sz="800" dirty="0">
                <a:solidFill>
                  <a:srgbClr val="333333"/>
                </a:solidFill>
                <a:latin typeface="-apple-system"/>
              </a:rPr>
              <a:t> &amp; Hammel, J. Phys. D: Applied Physics</a:t>
            </a:r>
            <a:endParaRPr lang="en-US" sz="800" b="0" i="0" dirty="0">
              <a:solidFill>
                <a:srgbClr val="333333"/>
              </a:solidFill>
              <a:effectLst/>
              <a:latin typeface="-apple-system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97C4D22-EB42-D301-6F4A-77EC952B5126}"/>
              </a:ext>
            </a:extLst>
          </p:cNvPr>
          <p:cNvSpPr txBox="1"/>
          <p:nvPr/>
        </p:nvSpPr>
        <p:spPr>
          <a:xfrm>
            <a:off x="274125" y="798230"/>
            <a:ext cx="8619043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aterials that do not behave according to the laws 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of classical physics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Will serve as the platform for the operation of </a:t>
            </a:r>
            <a:r>
              <a:rPr lang="en-US" sz="1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quantum technology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n-US" sz="1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quantum computation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akin to the role of semiconductors in today’s computers and electronic devices</a:t>
            </a:r>
            <a:endParaRPr lang="en-CA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20418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517A3BA-B095-866E-DF17-343AA219A1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1873" y="2839458"/>
            <a:ext cx="3400948" cy="245221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7C08C74-3ECD-510F-E580-6017B77040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06754" y="290306"/>
            <a:ext cx="3531271" cy="5847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CA" altLang="en-US" sz="3200" b="1" dirty="0">
                <a:solidFill>
                  <a:srgbClr val="002060"/>
                </a:solidFill>
                <a:latin typeface="Segoe UI Semibold" panose="020B0702040204020203" pitchFamily="34" charset="0"/>
                <a:cs typeface="Segoe UI Semibold" panose="020B0702040204020203" pitchFamily="34" charset="0"/>
                <a:sym typeface="Symbol" panose="05050102010706020507" pitchFamily="18" charset="2"/>
              </a:rPr>
              <a:t>Sr</a:t>
            </a:r>
            <a:r>
              <a:rPr lang="en-CA" altLang="en-US" sz="3200" b="1" baseline="-25000" dirty="0">
                <a:solidFill>
                  <a:srgbClr val="002060"/>
                </a:solidFill>
                <a:latin typeface="Segoe UI Semibold" panose="020B0702040204020203" pitchFamily="34" charset="0"/>
                <a:cs typeface="Segoe UI Semibold" panose="020B0702040204020203" pitchFamily="34" charset="0"/>
                <a:sym typeface="Symbol" panose="05050102010706020507" pitchFamily="18" charset="2"/>
              </a:rPr>
              <a:t>2</a:t>
            </a:r>
            <a:r>
              <a:rPr lang="en-CA" altLang="en-US" sz="3200" b="1" dirty="0">
                <a:solidFill>
                  <a:srgbClr val="002060"/>
                </a:solidFill>
                <a:latin typeface="Segoe UI Semibold" panose="020B0702040204020203" pitchFamily="34" charset="0"/>
                <a:cs typeface="Segoe UI Semibold" panose="020B0702040204020203" pitchFamily="34" charset="0"/>
                <a:sym typeface="Symbol" panose="05050102010706020507" pitchFamily="18" charset="2"/>
              </a:rPr>
              <a:t>RuO</a:t>
            </a:r>
            <a:r>
              <a:rPr lang="en-CA" altLang="en-US" sz="3200" b="1" baseline="-25000" dirty="0">
                <a:solidFill>
                  <a:srgbClr val="002060"/>
                </a:solidFill>
                <a:latin typeface="Segoe UI Semibold" panose="020B0702040204020203" pitchFamily="34" charset="0"/>
                <a:cs typeface="Segoe UI Semibold" panose="020B0702040204020203" pitchFamily="34" charset="0"/>
                <a:sym typeface="Symbol" panose="05050102010706020507" pitchFamily="18" charset="2"/>
              </a:rPr>
              <a:t>4</a:t>
            </a:r>
            <a:endParaRPr lang="en-CA" altLang="en-US" sz="3200" b="1" dirty="0">
              <a:solidFill>
                <a:srgbClr val="002060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C6CF385-46B9-A57E-C191-9C7BD5F6FDF8}"/>
              </a:ext>
            </a:extLst>
          </p:cNvPr>
          <p:cNvGrpSpPr/>
          <p:nvPr/>
        </p:nvGrpSpPr>
        <p:grpSpPr>
          <a:xfrm>
            <a:off x="286026" y="927041"/>
            <a:ext cx="7925532" cy="5510577"/>
            <a:chOff x="289577" y="870247"/>
            <a:chExt cx="7925532" cy="5510577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0DE66DA0-69AA-A257-D38B-B8759B281753}"/>
                </a:ext>
              </a:extLst>
            </p:cNvPr>
            <p:cNvSpPr txBox="1"/>
            <p:nvPr/>
          </p:nvSpPr>
          <p:spPr>
            <a:xfrm>
              <a:off x="1225695" y="870247"/>
              <a:ext cx="698941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Turns out Sr</a:t>
              </a:r>
              <a:r>
                <a:rPr lang="en-US" sz="2000" baseline="-25000" dirty="0"/>
                <a:t>2</a:t>
              </a:r>
              <a:r>
                <a:rPr lang="en-US" sz="2000" dirty="0"/>
                <a:t>RuO</a:t>
              </a:r>
              <a:r>
                <a:rPr lang="en-US" sz="2000" baseline="-25000" dirty="0"/>
                <a:t>4</a:t>
              </a:r>
              <a:r>
                <a:rPr lang="en-US" sz="2000" dirty="0"/>
                <a:t> is </a:t>
              </a:r>
              <a:r>
                <a:rPr lang="en-US" sz="2000" u="sng" dirty="0"/>
                <a:t>not</a:t>
              </a:r>
              <a:r>
                <a:rPr lang="en-US" sz="2000" dirty="0"/>
                <a:t> a spin triplet odd-parity superconductor!</a:t>
              </a:r>
            </a:p>
          </p:txBody>
        </p: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1E857D26-AB68-A6BC-EE80-E95325703051}"/>
                </a:ext>
              </a:extLst>
            </p:cNvPr>
            <p:cNvGrpSpPr/>
            <p:nvPr/>
          </p:nvGrpSpPr>
          <p:grpSpPr>
            <a:xfrm>
              <a:off x="289577" y="1284061"/>
              <a:ext cx="6975987" cy="5096763"/>
              <a:chOff x="360371" y="859307"/>
              <a:chExt cx="6975987" cy="5096763"/>
            </a:xfrm>
          </p:grpSpPr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54B4FA6C-A4B4-6C3E-2B8F-69AE76C101E0}"/>
                  </a:ext>
                </a:extLst>
              </p:cNvPr>
              <p:cNvGrpSpPr/>
              <p:nvPr/>
            </p:nvGrpSpPr>
            <p:grpSpPr>
              <a:xfrm>
                <a:off x="360371" y="859307"/>
                <a:ext cx="6657422" cy="1885306"/>
                <a:chOff x="392307" y="891178"/>
                <a:chExt cx="6657422" cy="1885306"/>
              </a:xfrm>
            </p:grpSpPr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1235F09F-9052-5021-BA80-2F87B82E99B9}"/>
                    </a:ext>
                  </a:extLst>
                </p:cNvPr>
                <p:cNvSpPr txBox="1"/>
                <p:nvPr/>
              </p:nvSpPr>
              <p:spPr>
                <a:xfrm>
                  <a:off x="392307" y="2437930"/>
                  <a:ext cx="2286395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dirty="0">
                      <a:solidFill>
                        <a:srgbClr val="110F4A"/>
                      </a:solidFill>
                    </a:rPr>
                    <a:t>Nature </a:t>
                  </a:r>
                  <a:r>
                    <a:rPr lang="en-US" sz="1600" b="1" dirty="0">
                      <a:solidFill>
                        <a:srgbClr val="110F4A"/>
                      </a:solidFill>
                    </a:rPr>
                    <a:t>574</a:t>
                  </a:r>
                  <a:r>
                    <a:rPr lang="en-US" sz="1600" dirty="0">
                      <a:solidFill>
                        <a:srgbClr val="110F4A"/>
                      </a:solidFill>
                    </a:rPr>
                    <a:t>, 72-75 (2019)</a:t>
                  </a:r>
                </a:p>
              </p:txBody>
            </p:sp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8B66CDEC-2969-EC38-67E9-C2C43AD005D9}"/>
                    </a:ext>
                  </a:extLst>
                </p:cNvPr>
                <p:cNvSpPr txBox="1"/>
                <p:nvPr/>
              </p:nvSpPr>
              <p:spPr>
                <a:xfrm>
                  <a:off x="392307" y="891178"/>
                  <a:ext cx="6657422" cy="1631216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l"/>
                  <a:r>
                    <a:rPr lang="nb-NO" sz="3800" b="0" i="0" u="none" strike="noStrike" baseline="0" dirty="0">
                      <a:solidFill>
                        <a:srgbClr val="034EA3"/>
                      </a:solidFill>
                      <a:latin typeface="GlosaMath-Roman"/>
                    </a:rPr>
                    <a:t>Letter </a:t>
                  </a:r>
                  <a:r>
                    <a:rPr lang="nb-NO" sz="700" b="1" i="0" u="none" strike="noStrike" baseline="0" dirty="0">
                      <a:solidFill>
                        <a:srgbClr val="000000"/>
                      </a:solidFill>
                      <a:latin typeface="NewsGothicMTStd-Bold"/>
                    </a:rPr>
                    <a:t>https://doi.org/10.1038/s41586-019-1596-2</a:t>
                  </a:r>
                </a:p>
                <a:p>
                  <a:pPr algn="l"/>
                  <a:r>
                    <a:rPr lang="en-CA" sz="2200" b="1" i="0" u="none" strike="noStrike" baseline="0" dirty="0">
                      <a:solidFill>
                        <a:srgbClr val="000000"/>
                      </a:solidFill>
                      <a:latin typeface="GlosaMath-Bold"/>
                    </a:rPr>
                    <a:t>Constraints on the superconducting order parameter in</a:t>
                  </a:r>
                </a:p>
                <a:p>
                  <a:pPr algn="l"/>
                  <a:r>
                    <a:rPr lang="en-CA" sz="2200" b="1" i="0" u="none" strike="noStrike" baseline="0" dirty="0">
                      <a:solidFill>
                        <a:srgbClr val="000000"/>
                      </a:solidFill>
                      <a:latin typeface="GlosaMath-Bold"/>
                    </a:rPr>
                    <a:t>Sr</a:t>
                  </a:r>
                  <a:r>
                    <a:rPr lang="en-CA" sz="1500" b="1" i="0" u="none" strike="noStrike" baseline="0" dirty="0">
                      <a:solidFill>
                        <a:srgbClr val="000000"/>
                      </a:solidFill>
                      <a:latin typeface="GlosaMath-Bold"/>
                    </a:rPr>
                    <a:t>2</a:t>
                  </a:r>
                  <a:r>
                    <a:rPr lang="en-CA" sz="2200" b="1" i="0" u="none" strike="noStrike" baseline="0" dirty="0">
                      <a:solidFill>
                        <a:srgbClr val="000000"/>
                      </a:solidFill>
                      <a:latin typeface="GlosaMath-Bold"/>
                    </a:rPr>
                    <a:t>RuO</a:t>
                  </a:r>
                  <a:r>
                    <a:rPr lang="en-CA" sz="1500" b="1" i="0" u="none" strike="noStrike" baseline="0" dirty="0">
                      <a:solidFill>
                        <a:srgbClr val="000000"/>
                      </a:solidFill>
                      <a:latin typeface="GlosaMath-Bold"/>
                    </a:rPr>
                    <a:t>4 </a:t>
                  </a:r>
                  <a:r>
                    <a:rPr lang="en-CA" sz="2200" b="1" i="0" u="none" strike="noStrike" baseline="0" dirty="0">
                      <a:solidFill>
                        <a:srgbClr val="000000"/>
                      </a:solidFill>
                      <a:latin typeface="GlosaMath-Bold"/>
                    </a:rPr>
                    <a:t>from oxygen-17 nuclear magnetic resonance</a:t>
                  </a:r>
                </a:p>
                <a:p>
                  <a:pPr algn="l"/>
                  <a:r>
                    <a:rPr lang="en-US" sz="900" b="0" i="0" u="none" strike="noStrike" baseline="0" dirty="0">
                      <a:solidFill>
                        <a:srgbClr val="000000"/>
                      </a:solidFill>
                      <a:latin typeface="GlosaMath-Roman"/>
                    </a:rPr>
                    <a:t>A. Pustogow</a:t>
                  </a:r>
                  <a:r>
                    <a:rPr lang="en-US" sz="600" b="0" i="0" u="none" strike="noStrike" baseline="0" dirty="0">
                      <a:solidFill>
                        <a:srgbClr val="000000"/>
                      </a:solidFill>
                      <a:latin typeface="GlosaMath-Roman"/>
                    </a:rPr>
                    <a:t>1,8</a:t>
                  </a:r>
                  <a:r>
                    <a:rPr lang="en-US" sz="900" b="0" i="0" u="none" strike="noStrike" baseline="0" dirty="0">
                      <a:solidFill>
                        <a:srgbClr val="000000"/>
                      </a:solidFill>
                      <a:latin typeface="STIXGeneral-Regular"/>
                    </a:rPr>
                    <a:t>*</a:t>
                  </a:r>
                  <a:r>
                    <a:rPr lang="en-US" sz="900" b="0" i="0" u="none" strike="noStrike" baseline="0" dirty="0">
                      <a:solidFill>
                        <a:srgbClr val="000000"/>
                      </a:solidFill>
                      <a:latin typeface="GlosaMath-Roman"/>
                    </a:rPr>
                    <a:t>, Yongkang Luo</a:t>
                  </a:r>
                  <a:r>
                    <a:rPr lang="en-US" sz="600" b="0" i="0" u="none" strike="noStrike" baseline="0" dirty="0">
                      <a:solidFill>
                        <a:srgbClr val="000000"/>
                      </a:solidFill>
                      <a:latin typeface="GlosaMath-Roman"/>
                    </a:rPr>
                    <a:t>1,2,8</a:t>
                  </a:r>
                  <a:r>
                    <a:rPr lang="en-US" sz="900" b="0" i="0" u="none" strike="noStrike" baseline="0" dirty="0">
                      <a:solidFill>
                        <a:srgbClr val="000000"/>
                      </a:solidFill>
                      <a:latin typeface="STIXGeneral-Regular"/>
                    </a:rPr>
                    <a:t>*</a:t>
                  </a:r>
                  <a:r>
                    <a:rPr lang="en-US" sz="900" b="0" i="0" u="none" strike="noStrike" baseline="0" dirty="0">
                      <a:solidFill>
                        <a:srgbClr val="000000"/>
                      </a:solidFill>
                      <a:latin typeface="GlosaMath-Roman"/>
                    </a:rPr>
                    <a:t>, A. Chronister</a:t>
                  </a:r>
                  <a:r>
                    <a:rPr lang="en-US" sz="600" b="0" i="0" u="none" strike="noStrike" baseline="0" dirty="0">
                      <a:solidFill>
                        <a:srgbClr val="000000"/>
                      </a:solidFill>
                      <a:latin typeface="GlosaMath-Roman"/>
                    </a:rPr>
                    <a:t>1</a:t>
                  </a:r>
                  <a:r>
                    <a:rPr lang="en-US" sz="900" b="0" i="0" u="none" strike="noStrike" baseline="0" dirty="0">
                      <a:solidFill>
                        <a:srgbClr val="000000"/>
                      </a:solidFill>
                      <a:latin typeface="GlosaMath-Roman"/>
                    </a:rPr>
                    <a:t>, Y.-S. Su</a:t>
                  </a:r>
                  <a:r>
                    <a:rPr lang="en-US" sz="600" b="0" i="0" u="none" strike="noStrike" baseline="0" dirty="0">
                      <a:solidFill>
                        <a:srgbClr val="000000"/>
                      </a:solidFill>
                      <a:latin typeface="GlosaMath-Roman"/>
                    </a:rPr>
                    <a:t>1</a:t>
                  </a:r>
                  <a:r>
                    <a:rPr lang="en-US" sz="900" b="0" i="0" u="none" strike="noStrike" baseline="0" dirty="0">
                      <a:solidFill>
                        <a:srgbClr val="000000"/>
                      </a:solidFill>
                      <a:latin typeface="GlosaMath-Roman"/>
                    </a:rPr>
                    <a:t>, D. A. Sokolov</a:t>
                  </a:r>
                  <a:r>
                    <a:rPr lang="en-US" sz="600" b="0" i="0" u="none" strike="noStrike" baseline="0" dirty="0">
                      <a:solidFill>
                        <a:srgbClr val="000000"/>
                      </a:solidFill>
                      <a:latin typeface="GlosaMath-Roman"/>
                    </a:rPr>
                    <a:t>3</a:t>
                  </a:r>
                  <a:r>
                    <a:rPr lang="en-US" sz="900" b="0" i="0" u="none" strike="noStrike" baseline="0" dirty="0">
                      <a:solidFill>
                        <a:srgbClr val="000000"/>
                      </a:solidFill>
                      <a:latin typeface="GlosaMath-Roman"/>
                    </a:rPr>
                    <a:t>, F. Jerzembeck</a:t>
                  </a:r>
                  <a:r>
                    <a:rPr lang="en-US" sz="600" b="0" i="0" u="none" strike="noStrike" baseline="0" dirty="0">
                      <a:solidFill>
                        <a:srgbClr val="000000"/>
                      </a:solidFill>
                      <a:latin typeface="GlosaMath-Roman"/>
                    </a:rPr>
                    <a:t>3</a:t>
                  </a:r>
                  <a:r>
                    <a:rPr lang="en-US" sz="900" b="0" i="0" u="none" strike="noStrike" baseline="0" dirty="0">
                      <a:solidFill>
                        <a:srgbClr val="000000"/>
                      </a:solidFill>
                      <a:latin typeface="GlosaMath-Roman"/>
                    </a:rPr>
                    <a:t>, A. P. Mackenzie</a:t>
                  </a:r>
                  <a:r>
                    <a:rPr lang="en-US" sz="600" b="0" i="0" u="none" strike="noStrike" baseline="0" dirty="0">
                      <a:solidFill>
                        <a:srgbClr val="000000"/>
                      </a:solidFill>
                      <a:latin typeface="GlosaMath-Roman"/>
                    </a:rPr>
                    <a:t>3,4</a:t>
                  </a:r>
                  <a:r>
                    <a:rPr lang="en-US" sz="900" b="0" i="0" u="none" strike="noStrike" baseline="0" dirty="0">
                      <a:solidFill>
                        <a:srgbClr val="000000"/>
                      </a:solidFill>
                      <a:latin typeface="GlosaMath-Roman"/>
                    </a:rPr>
                    <a:t>, C. W. Hicks</a:t>
                  </a:r>
                  <a:r>
                    <a:rPr lang="en-US" sz="600" b="0" i="0" u="none" strike="noStrike" baseline="0" dirty="0">
                      <a:solidFill>
                        <a:srgbClr val="000000"/>
                      </a:solidFill>
                      <a:latin typeface="GlosaMath-Roman"/>
                    </a:rPr>
                    <a:t>3</a:t>
                  </a:r>
                  <a:r>
                    <a:rPr lang="en-US" sz="900" b="0" i="0" u="none" strike="noStrike" baseline="0" dirty="0">
                      <a:solidFill>
                        <a:srgbClr val="000000"/>
                      </a:solidFill>
                      <a:latin typeface="GlosaMath-Roman"/>
                    </a:rPr>
                    <a:t>,</a:t>
                  </a:r>
                </a:p>
                <a:p>
                  <a:pPr algn="l"/>
                  <a:r>
                    <a:rPr lang="en-US" sz="900" b="0" i="0" u="none" strike="noStrike" baseline="0" dirty="0">
                      <a:solidFill>
                        <a:srgbClr val="000000"/>
                      </a:solidFill>
                      <a:latin typeface="GlosaMath-Roman"/>
                    </a:rPr>
                    <a:t>N. Kikugawa</a:t>
                  </a:r>
                  <a:r>
                    <a:rPr lang="en-US" sz="600" b="0" i="0" u="none" strike="noStrike" baseline="0" dirty="0">
                      <a:solidFill>
                        <a:srgbClr val="000000"/>
                      </a:solidFill>
                      <a:latin typeface="GlosaMath-Roman"/>
                    </a:rPr>
                    <a:t>5</a:t>
                  </a:r>
                  <a:r>
                    <a:rPr lang="en-US" sz="900" b="0" i="0" u="none" strike="noStrike" baseline="0" dirty="0">
                      <a:solidFill>
                        <a:srgbClr val="000000"/>
                      </a:solidFill>
                      <a:latin typeface="GlosaMath-Roman"/>
                    </a:rPr>
                    <a:t>, S. Raghu</a:t>
                  </a:r>
                  <a:r>
                    <a:rPr lang="en-US" sz="600" b="0" i="0" u="none" strike="noStrike" baseline="0" dirty="0">
                      <a:solidFill>
                        <a:srgbClr val="000000"/>
                      </a:solidFill>
                      <a:latin typeface="GlosaMath-Roman"/>
                    </a:rPr>
                    <a:t>6</a:t>
                  </a:r>
                  <a:r>
                    <a:rPr lang="en-US" sz="900" b="0" i="0" u="none" strike="noStrike" baseline="0" dirty="0">
                      <a:solidFill>
                        <a:srgbClr val="000000"/>
                      </a:solidFill>
                      <a:latin typeface="GlosaMath-Roman"/>
                    </a:rPr>
                    <a:t>, E. D. Bauer</a:t>
                  </a:r>
                  <a:r>
                    <a:rPr lang="en-US" sz="600" b="0" i="0" u="none" strike="noStrike" baseline="0" dirty="0">
                      <a:solidFill>
                        <a:srgbClr val="000000"/>
                      </a:solidFill>
                      <a:latin typeface="GlosaMath-Roman"/>
                    </a:rPr>
                    <a:t>7 </a:t>
                  </a:r>
                  <a:r>
                    <a:rPr lang="en-US" sz="900" b="0" i="0" u="none" strike="noStrike" baseline="0" dirty="0">
                      <a:solidFill>
                        <a:srgbClr val="000000"/>
                      </a:solidFill>
                      <a:latin typeface="GlosaMath-Roman"/>
                    </a:rPr>
                    <a:t>&amp; S. E. Brown</a:t>
                  </a:r>
                  <a:r>
                    <a:rPr lang="en-US" sz="600" b="0" i="0" u="none" strike="noStrike" baseline="0" dirty="0">
                      <a:solidFill>
                        <a:srgbClr val="000000"/>
                      </a:solidFill>
                      <a:latin typeface="GlosaMath-Roman"/>
                    </a:rPr>
                    <a:t>1</a:t>
                  </a:r>
                  <a:r>
                    <a:rPr lang="en-US" sz="900" b="0" i="0" u="none" strike="noStrike" baseline="0" dirty="0">
                      <a:solidFill>
                        <a:srgbClr val="000000"/>
                      </a:solidFill>
                      <a:latin typeface="STIXGeneral-Regular"/>
                    </a:rPr>
                    <a:t>*</a:t>
                  </a:r>
                  <a:endParaRPr lang="en-US" dirty="0"/>
                </a:p>
              </p:txBody>
            </p:sp>
          </p:grpSp>
          <p:grpSp>
            <p:nvGrpSpPr>
              <p:cNvPr id="41" name="Group 40">
                <a:extLst>
                  <a:ext uri="{FF2B5EF4-FFF2-40B4-BE49-F238E27FC236}">
                    <a16:creationId xmlns:a16="http://schemas.microsoft.com/office/drawing/2014/main" id="{43198688-E6F6-9A0B-4436-AACD5FA844BB}"/>
                  </a:ext>
                </a:extLst>
              </p:cNvPr>
              <p:cNvGrpSpPr/>
              <p:nvPr/>
            </p:nvGrpSpPr>
            <p:grpSpPr>
              <a:xfrm>
                <a:off x="360371" y="4242044"/>
                <a:ext cx="6975987" cy="1714026"/>
                <a:chOff x="443974" y="4776031"/>
                <a:chExt cx="6975987" cy="1714026"/>
              </a:xfrm>
            </p:grpSpPr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85E3A5E1-DF8B-AA10-CE14-F9E902F8DD13}"/>
                    </a:ext>
                  </a:extLst>
                </p:cNvPr>
                <p:cNvSpPr txBox="1"/>
                <p:nvPr/>
              </p:nvSpPr>
              <p:spPr>
                <a:xfrm>
                  <a:off x="443974" y="5211495"/>
                  <a:ext cx="6975987" cy="98488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R="19000"/>
                  <a:r>
                    <a:rPr lang="en-CA" sz="2000" b="1" i="0" u="none" strike="noStrike" baseline="0" dirty="0">
                      <a:latin typeface="Trebuchet MS" panose="020B0603020202020204" pitchFamily="34" charset="0"/>
                    </a:rPr>
                    <a:t>Evidence for even parity unconventional superconductivity in Sr</a:t>
                  </a:r>
                  <a:r>
                    <a:rPr lang="en-CA" sz="2000" b="1" i="0" u="none" strike="noStrike" baseline="-25000" dirty="0">
                      <a:latin typeface="Trebuchet MS" panose="020B0603020202020204" pitchFamily="34" charset="0"/>
                    </a:rPr>
                    <a:t>2</a:t>
                  </a:r>
                  <a:r>
                    <a:rPr lang="en-CA" sz="2000" b="1" i="0" u="none" strike="noStrike" baseline="0" dirty="0">
                      <a:latin typeface="Trebuchet MS" panose="020B0603020202020204" pitchFamily="34" charset="0"/>
                    </a:rPr>
                    <a:t>RuO</a:t>
                  </a:r>
                  <a:r>
                    <a:rPr lang="en-CA" sz="2000" b="1" i="0" u="none" strike="noStrike" baseline="-25000" dirty="0">
                      <a:latin typeface="Trebuchet MS" panose="020B0603020202020204" pitchFamily="34" charset="0"/>
                    </a:rPr>
                    <a:t>4</a:t>
                  </a:r>
                </a:p>
                <a:p>
                  <a:r>
                    <a:rPr lang="en-US" sz="900" i="0" u="none" strike="noStrike" baseline="0" dirty="0">
                      <a:latin typeface="Gill Sans MT" panose="020B0502020104020203" pitchFamily="34" charset="0"/>
                    </a:rPr>
                    <a:t>Aaron Chronister</a:t>
                  </a:r>
                  <a:r>
                    <a:rPr lang="en-US" sz="900" i="0" u="none" strike="noStrike" baseline="30000" dirty="0">
                      <a:latin typeface="Gill Sans MT" panose="020B0502020104020203" pitchFamily="34" charset="0"/>
                    </a:rPr>
                    <a:t>a,1,2</a:t>
                  </a:r>
                  <a:r>
                    <a:rPr lang="en-US" sz="900" i="0" u="none" strike="noStrike" baseline="0" dirty="0">
                      <a:latin typeface="Gill Sans MT" panose="020B0502020104020203" pitchFamily="34" charset="0"/>
                    </a:rPr>
                    <a:t>, Andrej Pustogow</a:t>
                  </a:r>
                  <a:r>
                    <a:rPr lang="en-US" sz="900" i="0" u="none" strike="noStrike" baseline="30000" dirty="0">
                      <a:latin typeface="Gill Sans MT" panose="020B0502020104020203" pitchFamily="34" charset="0"/>
                    </a:rPr>
                    <a:t>a,1,2,3</a:t>
                  </a:r>
                  <a:r>
                    <a:rPr lang="en-US" sz="900" i="0" u="none" strike="noStrike" baseline="0" dirty="0">
                      <a:latin typeface="Gill Sans MT" panose="020B0502020104020203" pitchFamily="34" charset="0"/>
                    </a:rPr>
                    <a:t> , Naoki </a:t>
                  </a:r>
                  <a:r>
                    <a:rPr lang="en-US" sz="900" i="0" u="none" strike="noStrike" baseline="0" dirty="0" err="1">
                      <a:latin typeface="Gill Sans MT" panose="020B0502020104020203" pitchFamily="34" charset="0"/>
                    </a:rPr>
                    <a:t>Kikugawa</a:t>
                  </a:r>
                  <a:r>
                    <a:rPr lang="en-US" sz="900" i="0" u="none" strike="noStrike" baseline="30000" dirty="0" err="1">
                      <a:latin typeface="Gill Sans MT" panose="020B0502020104020203" pitchFamily="34" charset="0"/>
                    </a:rPr>
                    <a:t>b</a:t>
                  </a:r>
                  <a:r>
                    <a:rPr lang="en-US" sz="900" i="0" u="none" strike="noStrike" baseline="0" dirty="0">
                      <a:latin typeface="Gill Sans MT" panose="020B0502020104020203" pitchFamily="34" charset="0"/>
                    </a:rPr>
                    <a:t>, Dmitry A. </a:t>
                  </a:r>
                  <a:r>
                    <a:rPr lang="en-US" sz="900" i="0" u="none" strike="noStrike" baseline="0" dirty="0" err="1">
                      <a:latin typeface="Gill Sans MT" panose="020B0502020104020203" pitchFamily="34" charset="0"/>
                    </a:rPr>
                    <a:t>Sokolov</a:t>
                  </a:r>
                  <a:r>
                    <a:rPr lang="en-US" sz="900" i="0" u="none" strike="noStrike" baseline="30000" dirty="0" err="1">
                      <a:latin typeface="Gill Sans MT" panose="020B0502020104020203" pitchFamily="34" charset="0"/>
                    </a:rPr>
                    <a:t>c</a:t>
                  </a:r>
                  <a:r>
                    <a:rPr lang="en-US" sz="900" i="0" u="none" strike="noStrike" baseline="0" dirty="0">
                      <a:latin typeface="Gill Sans MT" panose="020B0502020104020203" pitchFamily="34" charset="0"/>
                    </a:rPr>
                    <a:t>, Fabian </a:t>
                  </a:r>
                  <a:r>
                    <a:rPr lang="en-US" sz="900" i="0" u="none" strike="noStrike" baseline="0" dirty="0" err="1">
                      <a:latin typeface="Gill Sans MT" panose="020B0502020104020203" pitchFamily="34" charset="0"/>
                    </a:rPr>
                    <a:t>Jerzembeck</a:t>
                  </a:r>
                  <a:r>
                    <a:rPr lang="en-US" sz="900" i="0" u="none" strike="noStrike" baseline="30000" dirty="0" err="1">
                      <a:latin typeface="Gill Sans MT" panose="020B0502020104020203" pitchFamily="34" charset="0"/>
                    </a:rPr>
                    <a:t>c</a:t>
                  </a:r>
                  <a:r>
                    <a:rPr lang="en-US" sz="900" i="0" u="none" strike="noStrike" baseline="0" dirty="0">
                      <a:latin typeface="Gill Sans MT" panose="020B0502020104020203" pitchFamily="34" charset="0"/>
                    </a:rPr>
                    <a:t> , Clifford W. </a:t>
                  </a:r>
                  <a:r>
                    <a:rPr lang="en-US" sz="900" i="0" u="none" strike="noStrike" baseline="0" dirty="0" err="1">
                      <a:latin typeface="Gill Sans MT" panose="020B0502020104020203" pitchFamily="34" charset="0"/>
                    </a:rPr>
                    <a:t>Hicks</a:t>
                  </a:r>
                  <a:r>
                    <a:rPr lang="en-US" sz="900" i="0" u="none" strike="noStrike" baseline="30000" dirty="0" err="1">
                      <a:latin typeface="Gill Sans MT" panose="020B0502020104020203" pitchFamily="34" charset="0"/>
                    </a:rPr>
                    <a:t>c,d</a:t>
                  </a:r>
                  <a:r>
                    <a:rPr lang="en-US" sz="900" i="0" u="none" strike="noStrike" baseline="0" dirty="0">
                      <a:latin typeface="Gill Sans MT" panose="020B0502020104020203" pitchFamily="34" charset="0"/>
                    </a:rPr>
                    <a:t> , Andrew P. </a:t>
                  </a:r>
                  <a:r>
                    <a:rPr lang="en-US" sz="900" i="0" u="none" strike="noStrike" baseline="0" dirty="0" err="1">
                      <a:latin typeface="Gill Sans MT" panose="020B0502020104020203" pitchFamily="34" charset="0"/>
                    </a:rPr>
                    <a:t>Mackenzie</a:t>
                  </a:r>
                  <a:r>
                    <a:rPr lang="en-US" sz="900" i="0" u="none" strike="noStrike" baseline="30000" dirty="0" err="1">
                      <a:latin typeface="Gill Sans MT" panose="020B0502020104020203" pitchFamily="34" charset="0"/>
                    </a:rPr>
                    <a:t>c,e</a:t>
                  </a:r>
                  <a:r>
                    <a:rPr lang="en-US" sz="900" i="0" u="none" strike="noStrike" baseline="0" dirty="0">
                      <a:latin typeface="Gill Sans MT" panose="020B0502020104020203" pitchFamily="34" charset="0"/>
                    </a:rPr>
                    <a:t> , Eric D. </a:t>
                  </a:r>
                  <a:r>
                    <a:rPr lang="en-US" sz="900" i="0" u="none" strike="noStrike" baseline="0" dirty="0" err="1">
                      <a:latin typeface="Gill Sans MT" panose="020B0502020104020203" pitchFamily="34" charset="0"/>
                    </a:rPr>
                    <a:t>Bauer</a:t>
                  </a:r>
                  <a:r>
                    <a:rPr lang="en-US" sz="900" i="0" u="none" strike="noStrike" baseline="30000" dirty="0" err="1">
                      <a:latin typeface="Gill Sans MT" panose="020B0502020104020203" pitchFamily="34" charset="0"/>
                    </a:rPr>
                    <a:t>f</a:t>
                  </a:r>
                  <a:r>
                    <a:rPr lang="en-US" sz="900" i="0" u="none" strike="noStrike" baseline="0" dirty="0">
                      <a:latin typeface="Gill Sans MT" panose="020B0502020104020203" pitchFamily="34" charset="0"/>
                    </a:rPr>
                    <a:t>, and Stuart E. Brown</a:t>
                  </a:r>
                  <a:r>
                    <a:rPr lang="en-US" sz="900" i="0" u="none" strike="noStrike" baseline="30000" dirty="0">
                      <a:latin typeface="Gill Sans MT" panose="020B0502020104020203" pitchFamily="34" charset="0"/>
                    </a:rPr>
                    <a:t>a,2</a:t>
                  </a:r>
                </a:p>
              </p:txBody>
            </p:sp>
            <p:pic>
              <p:nvPicPr>
                <p:cNvPr id="38" name="Picture 37">
                  <a:extLst>
                    <a:ext uri="{FF2B5EF4-FFF2-40B4-BE49-F238E27FC236}">
                      <a16:creationId xmlns:a16="http://schemas.microsoft.com/office/drawing/2014/main" id="{E59A1196-9EE9-951A-29F5-D589DBA19CB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523934" y="4776031"/>
                  <a:ext cx="980399" cy="362748"/>
                </a:xfrm>
                <a:prstGeom prst="rect">
                  <a:avLst/>
                </a:prstGeom>
              </p:spPr>
            </p:pic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87952C22-EE0E-9173-E840-1FFC06239318}"/>
                    </a:ext>
                  </a:extLst>
                </p:cNvPr>
                <p:cNvSpPr txBox="1"/>
                <p:nvPr/>
              </p:nvSpPr>
              <p:spPr>
                <a:xfrm>
                  <a:off x="443974" y="6151503"/>
                  <a:ext cx="2826415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dirty="0">
                      <a:solidFill>
                        <a:srgbClr val="110F4A"/>
                      </a:solidFill>
                    </a:rPr>
                    <a:t>PNAS </a:t>
                  </a:r>
                  <a:r>
                    <a:rPr lang="en-US" sz="1600" b="1" dirty="0">
                      <a:solidFill>
                        <a:srgbClr val="110F4A"/>
                      </a:solidFill>
                    </a:rPr>
                    <a:t>118</a:t>
                  </a:r>
                  <a:r>
                    <a:rPr lang="en-US" sz="1600" dirty="0">
                      <a:solidFill>
                        <a:srgbClr val="110F4A"/>
                      </a:solidFill>
                    </a:rPr>
                    <a:t>, e2025313118 (2021)</a:t>
                  </a: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6367243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7C08C74-3ECD-510F-E580-6017B77040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06754" y="290306"/>
            <a:ext cx="3531271" cy="5847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CA" altLang="en-US" sz="3200" b="1" dirty="0">
                <a:solidFill>
                  <a:srgbClr val="002060"/>
                </a:solidFill>
                <a:latin typeface="Segoe UI Semibold" panose="020B0702040204020203" pitchFamily="34" charset="0"/>
                <a:cs typeface="Segoe UI Semibold" panose="020B0702040204020203" pitchFamily="34" charset="0"/>
                <a:sym typeface="Symbol" panose="05050102010706020507" pitchFamily="18" charset="2"/>
              </a:rPr>
              <a:t>UTe</a:t>
            </a:r>
            <a:r>
              <a:rPr lang="en-CA" altLang="en-US" sz="3200" b="1" baseline="-25000" dirty="0">
                <a:solidFill>
                  <a:srgbClr val="002060"/>
                </a:solidFill>
                <a:latin typeface="Segoe UI Semibold" panose="020B0702040204020203" pitchFamily="34" charset="0"/>
                <a:cs typeface="Segoe UI Semibold" panose="020B0702040204020203" pitchFamily="34" charset="0"/>
                <a:sym typeface="Symbol" panose="05050102010706020507" pitchFamily="18" charset="2"/>
              </a:rPr>
              <a:t>2</a:t>
            </a:r>
            <a:endParaRPr lang="en-CA" altLang="en-US" sz="3200" b="1" dirty="0">
              <a:solidFill>
                <a:srgbClr val="002060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841D0E77-4D9C-D512-E1EC-F97B9D8572C8}"/>
              </a:ext>
            </a:extLst>
          </p:cNvPr>
          <p:cNvGrpSpPr/>
          <p:nvPr/>
        </p:nvGrpSpPr>
        <p:grpSpPr>
          <a:xfrm>
            <a:off x="425262" y="816388"/>
            <a:ext cx="4572000" cy="1839152"/>
            <a:chOff x="289577" y="1524311"/>
            <a:chExt cx="4572000" cy="1839152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235F09F-9052-5021-BA80-2F87B82E99B9}"/>
                </a:ext>
              </a:extLst>
            </p:cNvPr>
            <p:cNvSpPr txBox="1"/>
            <p:nvPr/>
          </p:nvSpPr>
          <p:spPr>
            <a:xfrm>
              <a:off x="289577" y="3109547"/>
              <a:ext cx="1741182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>
                  <a:solidFill>
                    <a:srgbClr val="110F4A"/>
                  </a:solidFill>
                </a:rPr>
                <a:t>Science </a:t>
              </a:r>
              <a:r>
                <a:rPr lang="en-US" sz="1050" b="1" dirty="0">
                  <a:solidFill>
                    <a:srgbClr val="110F4A"/>
                  </a:solidFill>
                </a:rPr>
                <a:t>365</a:t>
              </a:r>
              <a:r>
                <a:rPr lang="en-US" sz="1050" dirty="0">
                  <a:solidFill>
                    <a:srgbClr val="110F4A"/>
                  </a:solidFill>
                </a:rPr>
                <a:t>, 684-687 (2019)</a:t>
              </a: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65573512-FFBB-D03D-AFBC-3490CF23285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87234" y="1524311"/>
              <a:ext cx="921679" cy="427445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E812E99-93D0-3594-54A2-0742BCE0BF1D}"/>
                </a:ext>
              </a:extLst>
            </p:cNvPr>
            <p:cNvSpPr txBox="1"/>
            <p:nvPr/>
          </p:nvSpPr>
          <p:spPr>
            <a:xfrm>
              <a:off x="289577" y="1886861"/>
              <a:ext cx="4572000" cy="12464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 i="0" u="none" strike="noStrike" baseline="0" dirty="0">
                  <a:solidFill>
                    <a:srgbClr val="231F20"/>
                  </a:solidFill>
                  <a:latin typeface="Cambria" panose="02040503050406030204" pitchFamily="18" charset="0"/>
                </a:rPr>
                <a:t>Nearly ferromagnetic</a:t>
              </a:r>
            </a:p>
            <a:p>
              <a:r>
                <a:rPr lang="en-US" sz="2400" b="1" i="0" u="none" strike="noStrike" baseline="0" dirty="0">
                  <a:solidFill>
                    <a:srgbClr val="231F20"/>
                  </a:solidFill>
                  <a:latin typeface="Cambria" panose="02040503050406030204" pitchFamily="18" charset="0"/>
                </a:rPr>
                <a:t>spin-triplet superconductivity</a:t>
              </a:r>
            </a:p>
            <a:p>
              <a:pPr marR="32980"/>
              <a:r>
                <a:rPr lang="en-US" sz="900" b="0" i="0" u="none" strike="noStrike" baseline="0" dirty="0">
                  <a:solidFill>
                    <a:srgbClr val="231F20"/>
                  </a:solidFill>
                  <a:latin typeface="Century" panose="02040604050505020304" pitchFamily="18" charset="0"/>
                </a:rPr>
                <a:t>Sheng Ran</a:t>
              </a:r>
              <a:r>
                <a:rPr lang="en-US" sz="900" b="0" i="0" u="none" strike="noStrike" baseline="30000" dirty="0">
                  <a:solidFill>
                    <a:srgbClr val="231F20"/>
                  </a:solidFill>
                  <a:latin typeface="Century" panose="02040604050505020304" pitchFamily="18" charset="0"/>
                </a:rPr>
                <a:t>1,2</a:t>
              </a:r>
              <a:r>
                <a:rPr lang="en-US" sz="900" b="0" i="0" u="none" strike="noStrike" baseline="0" dirty="0">
                  <a:solidFill>
                    <a:srgbClr val="231F20"/>
                  </a:solidFill>
                  <a:latin typeface="Calibri" panose="020F0502020204030204" pitchFamily="34" charset="0"/>
                </a:rPr>
                <a:t>*</a:t>
              </a:r>
              <a:r>
                <a:rPr lang="en-US" sz="900" b="0" i="0" u="none" strike="noStrike" baseline="0" dirty="0">
                  <a:solidFill>
                    <a:srgbClr val="231F20"/>
                  </a:solidFill>
                  <a:latin typeface="Century" panose="02040604050505020304" pitchFamily="18" charset="0"/>
                </a:rPr>
                <a:t>, Chris Eckberg</a:t>
              </a:r>
              <a:r>
                <a:rPr lang="en-US" sz="900" b="0" i="0" u="none" strike="noStrike" baseline="30000" dirty="0">
                  <a:solidFill>
                    <a:srgbClr val="231F20"/>
                  </a:solidFill>
                  <a:latin typeface="Century" panose="02040604050505020304" pitchFamily="18" charset="0"/>
                </a:rPr>
                <a:t>2</a:t>
              </a:r>
              <a:r>
                <a:rPr lang="en-US" sz="900" b="0" i="0" u="none" strike="noStrike" baseline="0" dirty="0">
                  <a:solidFill>
                    <a:srgbClr val="231F20"/>
                  </a:solidFill>
                  <a:latin typeface="Century" panose="02040604050505020304" pitchFamily="18" charset="0"/>
                </a:rPr>
                <a:t>, Qing-Ping Ding</a:t>
              </a:r>
              <a:r>
                <a:rPr lang="en-US" sz="900" b="0" i="0" u="none" strike="noStrike" baseline="30000" dirty="0">
                  <a:solidFill>
                    <a:srgbClr val="231F20"/>
                  </a:solidFill>
                  <a:latin typeface="Century" panose="02040604050505020304" pitchFamily="18" charset="0"/>
                </a:rPr>
                <a:t>3</a:t>
              </a:r>
              <a:r>
                <a:rPr lang="en-US" sz="900" b="0" i="0" u="none" strike="noStrike" baseline="0" dirty="0">
                  <a:solidFill>
                    <a:srgbClr val="231F20"/>
                  </a:solidFill>
                  <a:latin typeface="Century" panose="02040604050505020304" pitchFamily="18" charset="0"/>
                </a:rPr>
                <a:t>, Yuji Furukawa</a:t>
              </a:r>
              <a:r>
                <a:rPr lang="en-US" sz="900" b="0" i="0" u="none" strike="noStrike" baseline="30000" dirty="0">
                  <a:solidFill>
                    <a:srgbClr val="231F20"/>
                  </a:solidFill>
                  <a:latin typeface="Century" panose="02040604050505020304" pitchFamily="18" charset="0"/>
                </a:rPr>
                <a:t>3</a:t>
              </a:r>
              <a:r>
                <a:rPr lang="en-US" sz="900" b="0" i="0" u="none" strike="noStrike" baseline="0" dirty="0">
                  <a:solidFill>
                    <a:srgbClr val="231F20"/>
                  </a:solidFill>
                  <a:latin typeface="Century" panose="02040604050505020304" pitchFamily="18" charset="0"/>
                </a:rPr>
                <a:t>, Tristin Metz</a:t>
              </a:r>
              <a:r>
                <a:rPr lang="en-US" sz="900" b="0" i="0" u="none" strike="noStrike" baseline="30000" dirty="0">
                  <a:solidFill>
                    <a:srgbClr val="231F20"/>
                  </a:solidFill>
                  <a:latin typeface="Century" panose="02040604050505020304" pitchFamily="18" charset="0"/>
                </a:rPr>
                <a:t>2</a:t>
              </a:r>
              <a:r>
                <a:rPr lang="en-US" sz="900" b="0" i="0" u="none" strike="noStrike" baseline="0" dirty="0">
                  <a:solidFill>
                    <a:srgbClr val="231F20"/>
                  </a:solidFill>
                  <a:latin typeface="Century" panose="02040604050505020304" pitchFamily="18" charset="0"/>
                </a:rPr>
                <a:t>, Shanta R. Saha</a:t>
              </a:r>
              <a:r>
                <a:rPr lang="en-US" sz="900" b="0" i="0" u="none" strike="noStrike" baseline="30000" dirty="0">
                  <a:solidFill>
                    <a:srgbClr val="231F20"/>
                  </a:solidFill>
                  <a:latin typeface="Century" panose="02040604050505020304" pitchFamily="18" charset="0"/>
                </a:rPr>
                <a:t>1,2</a:t>
              </a:r>
              <a:r>
                <a:rPr lang="en-US" sz="900" b="0" i="0" u="none" strike="noStrike" baseline="0" dirty="0">
                  <a:solidFill>
                    <a:srgbClr val="231F20"/>
                  </a:solidFill>
                  <a:latin typeface="Century" panose="02040604050505020304" pitchFamily="18" charset="0"/>
                </a:rPr>
                <a:t>, I-Lin Liu</a:t>
              </a:r>
              <a:r>
                <a:rPr lang="en-US" sz="900" b="0" i="0" u="none" strike="noStrike" baseline="30000" dirty="0">
                  <a:solidFill>
                    <a:srgbClr val="231F20"/>
                  </a:solidFill>
                  <a:latin typeface="Century" panose="02040604050505020304" pitchFamily="18" charset="0"/>
                </a:rPr>
                <a:t>1,2,4</a:t>
              </a:r>
              <a:r>
                <a:rPr lang="en-US" sz="900" b="0" i="0" u="none" strike="noStrike" baseline="0" dirty="0">
                  <a:solidFill>
                    <a:srgbClr val="231F20"/>
                  </a:solidFill>
                  <a:latin typeface="Century" panose="02040604050505020304" pitchFamily="18" charset="0"/>
                </a:rPr>
                <a:t>, Mark Zic</a:t>
              </a:r>
              <a:r>
                <a:rPr lang="en-US" sz="900" b="0" i="0" u="none" strike="noStrike" baseline="30000" dirty="0">
                  <a:solidFill>
                    <a:srgbClr val="231F20"/>
                  </a:solidFill>
                  <a:latin typeface="Century" panose="02040604050505020304" pitchFamily="18" charset="0"/>
                </a:rPr>
                <a:t>2</a:t>
              </a:r>
              <a:r>
                <a:rPr lang="en-US" sz="900" b="0" i="0" u="none" strike="noStrike" baseline="0" dirty="0">
                  <a:solidFill>
                    <a:srgbClr val="231F20"/>
                  </a:solidFill>
                  <a:latin typeface="Century" panose="02040604050505020304" pitchFamily="18" charset="0"/>
                </a:rPr>
                <a:t>, </a:t>
              </a:r>
              <a:r>
                <a:rPr lang="en-US" sz="900" b="0" i="0" u="none" strike="noStrike" baseline="0" dirty="0" err="1">
                  <a:solidFill>
                    <a:srgbClr val="231F20"/>
                  </a:solidFill>
                  <a:latin typeface="Century" panose="02040604050505020304" pitchFamily="18" charset="0"/>
                </a:rPr>
                <a:t>Hyunsoo</a:t>
              </a:r>
              <a:r>
                <a:rPr lang="en-US" sz="900" b="0" i="0" u="none" strike="noStrike" baseline="0" dirty="0">
                  <a:solidFill>
                    <a:srgbClr val="231F20"/>
                  </a:solidFill>
                  <a:latin typeface="Century" panose="02040604050505020304" pitchFamily="18" charset="0"/>
                </a:rPr>
                <a:t> Kim</a:t>
              </a:r>
              <a:r>
                <a:rPr lang="en-US" sz="900" b="0" i="0" u="none" strike="noStrike" baseline="30000" dirty="0">
                  <a:solidFill>
                    <a:srgbClr val="231F20"/>
                  </a:solidFill>
                  <a:latin typeface="Century" panose="02040604050505020304" pitchFamily="18" charset="0"/>
                </a:rPr>
                <a:t>2</a:t>
              </a:r>
              <a:r>
                <a:rPr lang="en-US" sz="900" b="0" i="0" u="none" strike="noStrike" baseline="0" dirty="0">
                  <a:solidFill>
                    <a:srgbClr val="231F20"/>
                  </a:solidFill>
                  <a:latin typeface="Century" panose="02040604050505020304" pitchFamily="18" charset="0"/>
                </a:rPr>
                <a:t>,</a:t>
              </a:r>
            </a:p>
            <a:p>
              <a:r>
                <a:rPr lang="en-US" sz="900" b="0" i="0" u="none" strike="noStrike" baseline="0" dirty="0" err="1">
                  <a:solidFill>
                    <a:srgbClr val="231F20"/>
                  </a:solidFill>
                  <a:latin typeface="Century" panose="02040604050505020304" pitchFamily="18" charset="0"/>
                </a:rPr>
                <a:t>Johnpierre</a:t>
              </a:r>
              <a:r>
                <a:rPr lang="en-US" sz="900" b="0" i="0" u="none" strike="noStrike" baseline="0" dirty="0">
                  <a:solidFill>
                    <a:srgbClr val="231F20"/>
                  </a:solidFill>
                  <a:latin typeface="Century" panose="02040604050505020304" pitchFamily="18" charset="0"/>
                </a:rPr>
                <a:t> Paglione</a:t>
              </a:r>
              <a:r>
                <a:rPr lang="en-US" sz="900" b="0" i="0" u="none" strike="noStrike" baseline="30000" dirty="0">
                  <a:solidFill>
                    <a:srgbClr val="231F20"/>
                  </a:solidFill>
                  <a:latin typeface="Century" panose="02040604050505020304" pitchFamily="18" charset="0"/>
                </a:rPr>
                <a:t>1,2</a:t>
              </a:r>
              <a:r>
                <a:rPr lang="en-US" sz="900" b="0" i="0" u="none" strike="noStrike" baseline="0" dirty="0">
                  <a:solidFill>
                    <a:srgbClr val="231F20"/>
                  </a:solidFill>
                  <a:latin typeface="Century" panose="02040604050505020304" pitchFamily="18" charset="0"/>
                </a:rPr>
                <a:t>, Nicholas P. Butch</a:t>
              </a:r>
              <a:r>
                <a:rPr lang="en-US" sz="900" b="0" i="0" u="none" strike="noStrike" baseline="30000" dirty="0">
                  <a:solidFill>
                    <a:srgbClr val="231F20"/>
                  </a:solidFill>
                  <a:latin typeface="Century" panose="02040604050505020304" pitchFamily="18" charset="0"/>
                </a:rPr>
                <a:t>1,2</a:t>
              </a:r>
              <a:r>
                <a:rPr lang="en-US" sz="900" b="0" i="0" u="none" strike="noStrike" baseline="0" dirty="0">
                  <a:solidFill>
                    <a:srgbClr val="231F20"/>
                  </a:solidFill>
                  <a:latin typeface="Calibri" panose="020F0502020204030204" pitchFamily="34" charset="0"/>
                </a:rPr>
                <a:t>*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7E3EFEA0-BF80-A5B7-0734-4AB2BB6B899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919" y="2877367"/>
            <a:ext cx="4416980" cy="265018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5B2E498-F8AA-9D77-7A86-22C30D97B4D2}"/>
              </a:ext>
            </a:extLst>
          </p:cNvPr>
          <p:cNvSpPr txBox="1"/>
          <p:nvPr/>
        </p:nvSpPr>
        <p:spPr>
          <a:xfrm>
            <a:off x="3352666" y="5647549"/>
            <a:ext cx="149848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14308" indent="-214308">
              <a:buFont typeface="Wingdings" panose="05000000000000000000" pitchFamily="2" charset="2"/>
              <a:buChar char="Ø"/>
            </a:pPr>
            <a:r>
              <a:rPr lang="en-US" sz="1350" dirty="0"/>
              <a:t>Uranium chains</a:t>
            </a:r>
          </a:p>
        </p:txBody>
      </p:sp>
      <p:pic>
        <p:nvPicPr>
          <p:cNvPr id="6" name="Picture 2" descr="figure2">
            <a:extLst>
              <a:ext uri="{FF2B5EF4-FFF2-40B4-BE49-F238E27FC236}">
                <a16:creationId xmlns:a16="http://schemas.microsoft.com/office/drawing/2014/main" id="{3F97ACC8-5EB8-2227-B7D6-37C025366E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1505" y="1802185"/>
            <a:ext cx="3397249" cy="2689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76DF19B-241C-B0CF-15DA-121B354E18C5}"/>
              </a:ext>
            </a:extLst>
          </p:cNvPr>
          <p:cNvSpPr txBox="1"/>
          <p:nvPr/>
        </p:nvSpPr>
        <p:spPr>
          <a:xfrm>
            <a:off x="6108419" y="4736785"/>
            <a:ext cx="217880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rgbClr val="110F4A"/>
                </a:solidFill>
              </a:rPr>
              <a:t>Saxena </a:t>
            </a:r>
            <a:r>
              <a:rPr lang="en-US" sz="1050" i="1" dirty="0">
                <a:solidFill>
                  <a:srgbClr val="110F4A"/>
                </a:solidFill>
              </a:rPr>
              <a:t>et al.</a:t>
            </a:r>
            <a:r>
              <a:rPr lang="en-US" sz="1050" dirty="0">
                <a:solidFill>
                  <a:srgbClr val="110F4A"/>
                </a:solidFill>
              </a:rPr>
              <a:t> Nature </a:t>
            </a:r>
            <a:r>
              <a:rPr lang="en-US" sz="1050" b="1" dirty="0">
                <a:solidFill>
                  <a:srgbClr val="110F4A"/>
                </a:solidFill>
              </a:rPr>
              <a:t>406</a:t>
            </a:r>
            <a:r>
              <a:rPr lang="en-US" sz="1050" dirty="0">
                <a:solidFill>
                  <a:srgbClr val="110F4A"/>
                </a:solidFill>
              </a:rPr>
              <a:t>, 587 (2020)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BD84843-5A76-BB0D-7E24-EB4B90556E47}"/>
              </a:ext>
            </a:extLst>
          </p:cNvPr>
          <p:cNvSpPr txBox="1"/>
          <p:nvPr/>
        </p:nvSpPr>
        <p:spPr>
          <a:xfrm>
            <a:off x="5825101" y="5124329"/>
            <a:ext cx="30711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/>
              <a:t>Spin-triplet ferromagnetically-mediated superconductivity </a:t>
            </a:r>
          </a:p>
        </p:txBody>
      </p:sp>
    </p:spTree>
    <p:extLst>
      <p:ext uri="{BB962C8B-B14F-4D97-AF65-F5344CB8AC3E}">
        <p14:creationId xmlns:p14="http://schemas.microsoft.com/office/powerpoint/2010/main" val="31886225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7C08C74-3ECD-510F-E580-6017B77040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47598" y="670832"/>
            <a:ext cx="6671860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CA" altLang="en-US" sz="2400" dirty="0">
                <a:solidFill>
                  <a:srgbClr val="002060"/>
                </a:solidFill>
                <a:latin typeface="Segoe UI Semibold" panose="020B0702040204020203" pitchFamily="34" charset="0"/>
                <a:cs typeface="Segoe UI Semibold" panose="020B0702040204020203" pitchFamily="34" charset="0"/>
                <a:sym typeface="Symbol" panose="05050102010706020507" pitchFamily="18" charset="2"/>
              </a:rPr>
              <a:t>UTe</a:t>
            </a:r>
            <a:r>
              <a:rPr lang="en-CA" altLang="en-US" sz="2400" baseline="-25000" dirty="0">
                <a:solidFill>
                  <a:srgbClr val="002060"/>
                </a:solidFill>
                <a:latin typeface="Segoe UI Semibold" panose="020B0702040204020203" pitchFamily="34" charset="0"/>
                <a:cs typeface="Segoe UI Semibold" panose="020B0702040204020203" pitchFamily="34" charset="0"/>
                <a:sym typeface="Symbol" panose="05050102010706020507" pitchFamily="18" charset="2"/>
              </a:rPr>
              <a:t>2</a:t>
            </a:r>
            <a:r>
              <a:rPr lang="en-CA" altLang="en-US" sz="2400" dirty="0">
                <a:solidFill>
                  <a:srgbClr val="002060"/>
                </a:solidFill>
                <a:latin typeface="Segoe UI Semibold" panose="020B0702040204020203" pitchFamily="34" charset="0"/>
                <a:cs typeface="Segoe UI Semibold" panose="020B0702040204020203" pitchFamily="34" charset="0"/>
                <a:sym typeface="Symbol" panose="05050102010706020507" pitchFamily="18" charset="2"/>
              </a:rPr>
              <a:t> – </a:t>
            </a:r>
            <a:r>
              <a:rPr lang="en-CA" altLang="en-US" sz="2400" dirty="0" err="1">
                <a:solidFill>
                  <a:srgbClr val="002060"/>
                </a:solidFill>
                <a:latin typeface="Segoe UI Semibold" panose="020B0702040204020203" pitchFamily="34" charset="0"/>
                <a:cs typeface="Segoe UI Semibold" panose="020B0702040204020203" pitchFamily="34" charset="0"/>
                <a:sym typeface="Symbol" panose="05050102010706020507" pitchFamily="18" charset="2"/>
              </a:rPr>
              <a:t>Reentrant</a:t>
            </a:r>
            <a:r>
              <a:rPr lang="en-CA" altLang="en-US" sz="2400" dirty="0">
                <a:solidFill>
                  <a:srgbClr val="002060"/>
                </a:solidFill>
                <a:latin typeface="Segoe UI Semibold" panose="020B0702040204020203" pitchFamily="34" charset="0"/>
                <a:cs typeface="Segoe UI Semibold" panose="020B0702040204020203" pitchFamily="34" charset="0"/>
                <a:sym typeface="Symbol" panose="05050102010706020507" pitchFamily="18" charset="2"/>
              </a:rPr>
              <a:t> superconductivity near 60 T!</a:t>
            </a:r>
            <a:r>
              <a:rPr lang="en-CA" altLang="en-US" sz="2400" baseline="-25000" dirty="0">
                <a:solidFill>
                  <a:srgbClr val="002060"/>
                </a:solidFill>
                <a:latin typeface="Segoe UI Semibold" panose="020B0702040204020203" pitchFamily="34" charset="0"/>
                <a:cs typeface="Segoe UI Semibold" panose="020B0702040204020203" pitchFamily="34" charset="0"/>
                <a:sym typeface="Symbol" panose="05050102010706020507" pitchFamily="18" charset="2"/>
              </a:rPr>
              <a:t> </a:t>
            </a:r>
            <a:endParaRPr lang="en-CA" altLang="en-US" sz="2400" dirty="0">
              <a:solidFill>
                <a:srgbClr val="002060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8484EB1-A96B-278D-1750-3EB7DAB5B54E}"/>
              </a:ext>
            </a:extLst>
          </p:cNvPr>
          <p:cNvGrpSpPr/>
          <p:nvPr/>
        </p:nvGrpSpPr>
        <p:grpSpPr>
          <a:xfrm>
            <a:off x="670018" y="1693943"/>
            <a:ext cx="7803964" cy="4721223"/>
            <a:chOff x="3500396" y="329275"/>
            <a:chExt cx="7803964" cy="4721223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E80F663C-29D7-BA6D-3C25-7B7BF0CD8B81}"/>
                </a:ext>
              </a:extLst>
            </p:cNvPr>
            <p:cNvGrpSpPr/>
            <p:nvPr/>
          </p:nvGrpSpPr>
          <p:grpSpPr>
            <a:xfrm>
              <a:off x="3500396" y="329275"/>
              <a:ext cx="7803964" cy="4721223"/>
              <a:chOff x="-1015020" y="1640782"/>
              <a:chExt cx="7803964" cy="4721223"/>
            </a:xfrm>
          </p:grpSpPr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235F09F-9052-5021-BA80-2F87B82E99B9}"/>
                  </a:ext>
                </a:extLst>
              </p:cNvPr>
              <p:cNvSpPr txBox="1"/>
              <p:nvPr/>
            </p:nvSpPr>
            <p:spPr>
              <a:xfrm>
                <a:off x="-914923" y="6054228"/>
                <a:ext cx="2866875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solidFill>
                      <a:srgbClr val="110F4A"/>
                    </a:solidFill>
                  </a:rPr>
                  <a:t>Ran </a:t>
                </a:r>
                <a:r>
                  <a:rPr lang="en-US" sz="1400" i="1" dirty="0">
                    <a:solidFill>
                      <a:srgbClr val="110F4A"/>
                    </a:solidFill>
                  </a:rPr>
                  <a:t>et al.</a:t>
                </a:r>
                <a:r>
                  <a:rPr lang="en-US" sz="1400" dirty="0">
                    <a:solidFill>
                      <a:srgbClr val="110F4A"/>
                    </a:solidFill>
                  </a:rPr>
                  <a:t>, Nat. Phys. </a:t>
                </a:r>
                <a:r>
                  <a:rPr lang="en-US" sz="1400" b="1" dirty="0">
                    <a:solidFill>
                      <a:srgbClr val="110F4A"/>
                    </a:solidFill>
                  </a:rPr>
                  <a:t>15</a:t>
                </a:r>
                <a:r>
                  <a:rPr lang="en-US" sz="1400" dirty="0">
                    <a:solidFill>
                      <a:srgbClr val="110F4A"/>
                    </a:solidFill>
                  </a:rPr>
                  <a:t>, 1250 (2019)</a:t>
                </a:r>
              </a:p>
            </p:txBody>
          </p:sp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5DE15E87-E338-878A-DDBD-6B15C4EB51A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-1015020" y="1640782"/>
                <a:ext cx="7803964" cy="3852000"/>
              </a:xfrm>
              <a:prstGeom prst="rect">
                <a:avLst/>
              </a:prstGeom>
            </p:spPr>
          </p:pic>
        </p:grp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EE4C5C7-81BC-ABFD-5883-C0B0A49E00E5}"/>
                </a:ext>
              </a:extLst>
            </p:cNvPr>
            <p:cNvSpPr/>
            <p:nvPr/>
          </p:nvSpPr>
          <p:spPr>
            <a:xfrm>
              <a:off x="4594927" y="1176482"/>
              <a:ext cx="106188" cy="1476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9469321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igure 1">
            <a:extLst>
              <a:ext uri="{FF2B5EF4-FFF2-40B4-BE49-F238E27FC236}">
                <a16:creationId xmlns:a16="http://schemas.microsoft.com/office/drawing/2014/main" id="{B1161EDF-40F2-027E-19AA-C32541A269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1673" y="1282496"/>
            <a:ext cx="5271662" cy="4863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A5DE273-B349-89AC-1C43-D8C40DB1BD3A}"/>
              </a:ext>
            </a:extLst>
          </p:cNvPr>
          <p:cNvSpPr txBox="1"/>
          <p:nvPr/>
        </p:nvSpPr>
        <p:spPr>
          <a:xfrm>
            <a:off x="5688786" y="6399467"/>
            <a:ext cx="33023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A. Gurevich </a:t>
            </a:r>
            <a:r>
              <a:rPr lang="en-US" sz="1400" i="1" dirty="0"/>
              <a:t>et al.</a:t>
            </a:r>
            <a:r>
              <a:rPr lang="en-US" sz="1400" dirty="0"/>
              <a:t>, Nat. Mat. </a:t>
            </a:r>
            <a:r>
              <a:rPr lang="en-US" sz="1400" b="1" dirty="0"/>
              <a:t>10</a:t>
            </a:r>
            <a:r>
              <a:rPr lang="en-US" sz="1400" dirty="0"/>
              <a:t>, 255 (2011)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2A28AAF-4688-B4BB-57A5-D3CB69E58A95}"/>
              </a:ext>
            </a:extLst>
          </p:cNvPr>
          <p:cNvGrpSpPr/>
          <p:nvPr/>
        </p:nvGrpSpPr>
        <p:grpSpPr>
          <a:xfrm>
            <a:off x="1354256" y="384397"/>
            <a:ext cx="1252843" cy="5428160"/>
            <a:chOff x="1309806" y="384397"/>
            <a:chExt cx="1252843" cy="5428160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1C4E55BD-9633-22F3-FAF7-B7E199407B65}"/>
                </a:ext>
              </a:extLst>
            </p:cNvPr>
            <p:cNvCxnSpPr>
              <a:cxnSpLocks/>
            </p:cNvCxnSpPr>
            <p:nvPr/>
          </p:nvCxnSpPr>
          <p:spPr>
            <a:xfrm>
              <a:off x="2562649" y="3185841"/>
              <a:ext cx="0" cy="2626716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13CF6C54-EEE7-2817-34D8-F64A31E194A6}"/>
                </a:ext>
              </a:extLst>
            </p:cNvPr>
            <p:cNvCxnSpPr>
              <a:cxnSpLocks/>
            </p:cNvCxnSpPr>
            <p:nvPr/>
          </p:nvCxnSpPr>
          <p:spPr>
            <a:xfrm>
              <a:off x="2562649" y="384397"/>
              <a:ext cx="0" cy="2436661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B9B0313-3B08-D1FF-D2D4-2F795B52ED94}"/>
                </a:ext>
              </a:extLst>
            </p:cNvPr>
            <p:cNvSpPr txBox="1"/>
            <p:nvPr/>
          </p:nvSpPr>
          <p:spPr>
            <a:xfrm>
              <a:off x="1309806" y="1485157"/>
              <a:ext cx="12528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dirty="0">
                  <a:solidFill>
                    <a:srgbClr val="FF0000"/>
                  </a:solidFill>
                </a:rPr>
                <a:t>UTe</a:t>
              </a:r>
              <a:r>
                <a:rPr lang="en-CA" baseline="-25000" dirty="0">
                  <a:solidFill>
                    <a:srgbClr val="FF0000"/>
                  </a:solidFill>
                </a:rPr>
                <a:t>2</a:t>
              </a:r>
              <a:r>
                <a:rPr lang="en-CA" dirty="0">
                  <a:solidFill>
                    <a:srgbClr val="FF0000"/>
                  </a:solidFill>
                </a:rPr>
                <a:t> - </a:t>
              </a:r>
              <a:r>
                <a:rPr lang="en-CA" dirty="0" err="1">
                  <a:solidFill>
                    <a:srgbClr val="FF0000"/>
                  </a:solidFill>
                </a:rPr>
                <a:t>hfSC</a:t>
              </a:r>
              <a:endParaRPr lang="en-CA" dirty="0">
                <a:solidFill>
                  <a:srgbClr val="FF0000"/>
                </a:solidFill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BE7D125-2D62-C6E2-F07B-8C63CBF59E12}"/>
                </a:ext>
              </a:extLst>
            </p:cNvPr>
            <p:cNvSpPr txBox="1"/>
            <p:nvPr/>
          </p:nvSpPr>
          <p:spPr>
            <a:xfrm>
              <a:off x="1309806" y="4314533"/>
              <a:ext cx="118526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dirty="0">
                  <a:solidFill>
                    <a:srgbClr val="FF0000"/>
                  </a:solidFill>
                </a:rPr>
                <a:t>UTe</a:t>
              </a:r>
              <a:r>
                <a:rPr lang="en-CA" baseline="-25000" dirty="0">
                  <a:solidFill>
                    <a:srgbClr val="FF0000"/>
                  </a:solidFill>
                </a:rPr>
                <a:t>2</a:t>
              </a:r>
              <a:r>
                <a:rPr lang="en-CA" dirty="0">
                  <a:solidFill>
                    <a:srgbClr val="FF0000"/>
                  </a:solidFill>
                </a:rPr>
                <a:t> - </a:t>
              </a:r>
              <a:r>
                <a:rPr lang="en-CA" dirty="0" err="1">
                  <a:solidFill>
                    <a:srgbClr val="FF0000"/>
                  </a:solidFill>
                </a:rPr>
                <a:t>lfSC</a:t>
              </a:r>
              <a:endParaRPr lang="en-CA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96290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5B2E498-F8AA-9D77-7A86-22C30D97B4D2}"/>
              </a:ext>
            </a:extLst>
          </p:cNvPr>
          <p:cNvSpPr txBox="1"/>
          <p:nvPr/>
        </p:nvSpPr>
        <p:spPr>
          <a:xfrm>
            <a:off x="3471787" y="2448409"/>
            <a:ext cx="53402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Spontaneous polar Kerr effect suggests </a:t>
            </a:r>
            <a:r>
              <a:rPr lang="en-US" u="sng" dirty="0"/>
              <a:t>broken time-reversal symmetry </a:t>
            </a:r>
            <a:r>
              <a:rPr lang="en-US" dirty="0"/>
              <a:t>superconductivity.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F0325AA-D9DD-FAA7-5320-09F1D0D9AD24}"/>
              </a:ext>
            </a:extLst>
          </p:cNvPr>
          <p:cNvSpPr txBox="1"/>
          <p:nvPr/>
        </p:nvSpPr>
        <p:spPr>
          <a:xfrm>
            <a:off x="530240" y="1968829"/>
            <a:ext cx="19207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Science </a:t>
            </a:r>
            <a:r>
              <a:rPr lang="en-US" sz="1400" b="1" dirty="0"/>
              <a:t>373</a:t>
            </a:r>
            <a:r>
              <a:rPr lang="en-US" sz="1400" dirty="0"/>
              <a:t>, 797 (2021)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2867F59-2AD9-3B9E-9F0E-45AA794D47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940" y="740692"/>
            <a:ext cx="6230444" cy="121543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A018365-5475-A33C-4D65-A83C9119DC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172" y="221613"/>
            <a:ext cx="1119265" cy="51907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673B87-C819-CD86-E46A-22E0A72A6D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85933" y="3196264"/>
            <a:ext cx="4164466" cy="329869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D55F872-AB79-5A27-AC41-7D00C6482D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5883" y="2795618"/>
            <a:ext cx="1251107" cy="3116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8096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7BDC17A9-80EC-1907-21A9-F1A1D57FB1F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2154" y="2731395"/>
            <a:ext cx="3459240" cy="3145614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DE66DA0-69AA-A257-D38B-B8759B281753}"/>
              </a:ext>
            </a:extLst>
          </p:cNvPr>
          <p:cNvSpPr txBox="1"/>
          <p:nvPr/>
        </p:nvSpPr>
        <p:spPr>
          <a:xfrm>
            <a:off x="716483" y="5995447"/>
            <a:ext cx="37421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14308" indent="-214308">
              <a:buFont typeface="Wingdings" panose="05000000000000000000" pitchFamily="2" charset="2"/>
              <a:buChar char="Ø"/>
            </a:pPr>
            <a:r>
              <a:rPr lang="en-US" sz="1600" dirty="0"/>
              <a:t>No long-range magnetic order detected.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ECCF3CE5-0242-B28F-D3B8-30735B094FE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333" y="2929171"/>
            <a:ext cx="3622515" cy="2750063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829198B-262F-D258-9FD5-83B79B1380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6060" y="858537"/>
            <a:ext cx="7439079" cy="155258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D7E1236-8A99-54CE-107D-2622CF9C8828}"/>
              </a:ext>
            </a:extLst>
          </p:cNvPr>
          <p:cNvSpPr/>
          <p:nvPr/>
        </p:nvSpPr>
        <p:spPr>
          <a:xfrm>
            <a:off x="6743700" y="858537"/>
            <a:ext cx="1308100" cy="2654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9EB82422-049B-F4CF-19B9-940BDBB0C7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3210" y="247772"/>
            <a:ext cx="7477180" cy="552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47387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C9A8DCFE-94DA-D31D-C278-7CE8A3FD98AC}"/>
              </a:ext>
            </a:extLst>
          </p:cNvPr>
          <p:cNvGrpSpPr/>
          <p:nvPr/>
        </p:nvGrpSpPr>
        <p:grpSpPr>
          <a:xfrm>
            <a:off x="346985" y="3293292"/>
            <a:ext cx="8192262" cy="3060000"/>
            <a:chOff x="318230" y="1709109"/>
            <a:chExt cx="8192262" cy="3060000"/>
          </a:xfrm>
        </p:grpSpPr>
        <p:pic>
          <p:nvPicPr>
            <p:cNvPr id="6" name="Picture 5" descr="Chart, line chart&#10;&#10;Description automatically generated">
              <a:extLst>
                <a:ext uri="{FF2B5EF4-FFF2-40B4-BE49-F238E27FC236}">
                  <a16:creationId xmlns:a16="http://schemas.microsoft.com/office/drawing/2014/main" id="{38DB6B7A-649E-F0D7-1DA4-C6D6C4423A5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8230" y="1709660"/>
              <a:ext cx="3651731" cy="3024000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E2C29EE3-6389-364C-D417-7E6B07A5EAD0}"/>
                </a:ext>
              </a:extLst>
            </p:cNvPr>
            <p:cNvSpPr txBox="1"/>
            <p:nvPr/>
          </p:nvSpPr>
          <p:spPr>
            <a:xfrm>
              <a:off x="2508396" y="3921031"/>
              <a:ext cx="100219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1" dirty="0"/>
                <a:t>H</a:t>
              </a:r>
              <a:r>
                <a:rPr lang="en-US" sz="1600" dirty="0"/>
                <a:t> = 23 </a:t>
              </a:r>
              <a:r>
                <a:rPr lang="en-US" sz="1600" dirty="0" err="1"/>
                <a:t>Oe</a:t>
              </a:r>
              <a:endParaRPr lang="en-US" sz="1600" dirty="0"/>
            </a:p>
          </p:txBody>
        </p:sp>
        <p:pic>
          <p:nvPicPr>
            <p:cNvPr id="8" name="Picture 7" descr="Chart, scatter chart&#10;&#10;Description automatically generated">
              <a:extLst>
                <a:ext uri="{FF2B5EF4-FFF2-40B4-BE49-F238E27FC236}">
                  <a16:creationId xmlns:a16="http://schemas.microsoft.com/office/drawing/2014/main" id="{ECD3F30B-EE0B-DA23-DAFC-0E1461B5C0A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91270" y="1709109"/>
              <a:ext cx="3819222" cy="3060000"/>
            </a:xfrm>
            <a:prstGeom prst="rect">
              <a:avLst/>
            </a:prstGeom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1D2C0C0E-E7A0-877C-17FD-C220638EA0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891" y="338057"/>
            <a:ext cx="2724170" cy="61913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44CC2F2-FD3E-CF60-DB62-42CF8B882B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6926" y="1014232"/>
            <a:ext cx="6324646" cy="162878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C54390A-570E-16F0-4ACC-037F60599619}"/>
              </a:ext>
            </a:extLst>
          </p:cNvPr>
          <p:cNvSpPr txBox="1"/>
          <p:nvPr/>
        </p:nvSpPr>
        <p:spPr>
          <a:xfrm>
            <a:off x="5848436" y="2862388"/>
            <a:ext cx="2180837" cy="3862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“Magnetic Clusters”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A72AA60-3CF6-CC0B-90D6-EA4E20657631}"/>
              </a:ext>
            </a:extLst>
          </p:cNvPr>
          <p:cNvSpPr txBox="1"/>
          <p:nvPr/>
        </p:nvSpPr>
        <p:spPr>
          <a:xfrm>
            <a:off x="460891" y="2643019"/>
            <a:ext cx="22683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/>
              <a:t>Commun</a:t>
            </a:r>
            <a:r>
              <a:rPr lang="en-US" sz="1400" dirty="0"/>
              <a:t>. Phys. </a:t>
            </a:r>
            <a:r>
              <a:rPr lang="en-US" sz="1400" b="1" dirty="0"/>
              <a:t>6</a:t>
            </a:r>
            <a:r>
              <a:rPr lang="en-US" sz="1400" dirty="0"/>
              <a:t>, 24 (2023)</a:t>
            </a:r>
          </a:p>
        </p:txBody>
      </p:sp>
    </p:spTree>
    <p:extLst>
      <p:ext uri="{BB962C8B-B14F-4D97-AF65-F5344CB8AC3E}">
        <p14:creationId xmlns:p14="http://schemas.microsoft.com/office/powerpoint/2010/main" val="347387241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B9EE149-04A2-C577-01F8-741613AB77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354" y="780884"/>
            <a:ext cx="8495291" cy="17280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42F2872E-33AF-444E-BCD5-406BD2A8FFA6}"/>
              </a:ext>
            </a:extLst>
          </p:cNvPr>
          <p:cNvGrpSpPr/>
          <p:nvPr/>
        </p:nvGrpSpPr>
        <p:grpSpPr>
          <a:xfrm>
            <a:off x="1723964" y="2981992"/>
            <a:ext cx="5105709" cy="3012690"/>
            <a:chOff x="1723964" y="2981992"/>
            <a:chExt cx="5105709" cy="301269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9D5A6E5-DDB0-E1AF-238D-21819D3FD58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23964" y="3078682"/>
              <a:ext cx="5105709" cy="2916000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DEF5DB7-58E2-BAE3-A0FB-606CE89A3906}"/>
                </a:ext>
              </a:extLst>
            </p:cNvPr>
            <p:cNvSpPr/>
            <p:nvPr/>
          </p:nvSpPr>
          <p:spPr>
            <a:xfrm>
              <a:off x="4276818" y="2981992"/>
              <a:ext cx="796064" cy="16890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</p:spTree>
    <p:extLst>
      <p:ext uri="{BB962C8B-B14F-4D97-AF65-F5344CB8AC3E}">
        <p14:creationId xmlns:p14="http://schemas.microsoft.com/office/powerpoint/2010/main" val="316807390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aph of a number of numbers&#10;&#10;Description automatically generated with medium confidence">
            <a:extLst>
              <a:ext uri="{FF2B5EF4-FFF2-40B4-BE49-F238E27FC236}">
                <a16:creationId xmlns:a16="http://schemas.microsoft.com/office/drawing/2014/main" id="{512950B3-F7B7-E307-B87D-1E5BB65DC0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42" y="2660334"/>
            <a:ext cx="4561443" cy="3492000"/>
          </a:xfrm>
          <a:prstGeom prst="rect">
            <a:avLst/>
          </a:prstGeom>
        </p:spPr>
      </p:pic>
      <p:pic>
        <p:nvPicPr>
          <p:cNvPr id="7" name="Picture 6" descr="A graph of red dots&#10;&#10;Description automatically generated">
            <a:extLst>
              <a:ext uri="{FF2B5EF4-FFF2-40B4-BE49-F238E27FC236}">
                <a16:creationId xmlns:a16="http://schemas.microsoft.com/office/drawing/2014/main" id="{14A2F95F-1EC6-4819-57FA-C5FCD0BF2A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5185" y="3028452"/>
            <a:ext cx="3905642" cy="3024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3DC85B6-AF3A-DA5B-438A-31EC65CF26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3372" y="316632"/>
            <a:ext cx="8582088" cy="47625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2AF7365-99BF-C9E2-B350-2E8CFF9320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536" y="887260"/>
            <a:ext cx="7362879" cy="1619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09315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46CE9B15-07C6-CA74-9F03-17DB04EF75FF}"/>
              </a:ext>
            </a:extLst>
          </p:cNvPr>
          <p:cNvSpPr txBox="1"/>
          <p:nvPr/>
        </p:nvSpPr>
        <p:spPr>
          <a:xfrm>
            <a:off x="259675" y="1702086"/>
            <a:ext cx="19377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Sci. Adv. </a:t>
            </a:r>
            <a:r>
              <a:rPr lang="en-US" sz="1400" b="1" dirty="0"/>
              <a:t>6</a:t>
            </a:r>
            <a:r>
              <a:rPr lang="en-US" sz="1400" dirty="0"/>
              <a:t>, 8709 (2020)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60643B51-1B32-D182-73E8-35885DF359C4}"/>
              </a:ext>
            </a:extLst>
          </p:cNvPr>
          <p:cNvGrpSpPr/>
          <p:nvPr/>
        </p:nvGrpSpPr>
        <p:grpSpPr>
          <a:xfrm>
            <a:off x="2038676" y="2133156"/>
            <a:ext cx="5251141" cy="4239125"/>
            <a:chOff x="1198234" y="1001884"/>
            <a:chExt cx="6206117" cy="48600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554C9EA0-4291-8402-C412-A9D73C2A431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98234" y="1001884"/>
              <a:ext cx="6206117" cy="4860000"/>
            </a:xfrm>
            <a:prstGeom prst="rect">
              <a:avLst/>
            </a:prstGeom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927F738A-CB25-1D4B-273F-01EB352C2452}"/>
                </a:ext>
              </a:extLst>
            </p:cNvPr>
            <p:cNvSpPr/>
            <p:nvPr/>
          </p:nvSpPr>
          <p:spPr>
            <a:xfrm>
              <a:off x="1240555" y="1071654"/>
              <a:ext cx="262090" cy="27956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D1C4296B-131C-B8DF-469D-39ADBD5024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873" y="244363"/>
            <a:ext cx="2534927" cy="37787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0CC1DF9-34CC-CA9C-4EF7-D0360827B4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9873" y="715959"/>
            <a:ext cx="5391189" cy="942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9365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303A23D3-952E-7F39-9A66-196C1A0FF51F}"/>
              </a:ext>
            </a:extLst>
          </p:cNvPr>
          <p:cNvGrpSpPr/>
          <p:nvPr/>
        </p:nvGrpSpPr>
        <p:grpSpPr>
          <a:xfrm>
            <a:off x="428775" y="826030"/>
            <a:ext cx="3266003" cy="3101139"/>
            <a:chOff x="5569834" y="1068242"/>
            <a:chExt cx="3266003" cy="3101139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83EDBAA-E3A8-8099-D6A5-52FC666B3D1F}"/>
                </a:ext>
              </a:extLst>
            </p:cNvPr>
            <p:cNvSpPr txBox="1"/>
            <p:nvPr/>
          </p:nvSpPr>
          <p:spPr>
            <a:xfrm>
              <a:off x="5649191" y="3338384"/>
              <a:ext cx="303140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"for theoretical discoveries of topological phase transitions and topological phases of matter." </a:t>
              </a: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58A76450-FF65-E330-2B7F-E9342ADF59F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9834" y="1499333"/>
              <a:ext cx="914400" cy="137160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6615150-0049-F5B2-2538-18FDC7BA54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64287" y="1499333"/>
              <a:ext cx="914400" cy="137160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008EF33-9D06-6B83-BF44-BC169BAA8D4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49596" y="1499333"/>
              <a:ext cx="914400" cy="1371600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3D6463D-3B65-436C-380E-B9FD5718116C}"/>
                </a:ext>
              </a:extLst>
            </p:cNvPr>
            <p:cNvSpPr txBox="1"/>
            <p:nvPr/>
          </p:nvSpPr>
          <p:spPr>
            <a:xfrm>
              <a:off x="5710261" y="2870933"/>
              <a:ext cx="73609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David J. </a:t>
              </a:r>
            </a:p>
            <a:p>
              <a:r>
                <a:rPr lang="en-US" sz="1200" dirty="0" err="1"/>
                <a:t>Thouless</a:t>
              </a:r>
              <a:endParaRPr lang="en-US" sz="1200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4A821B0-6C25-9EFB-BB63-AAA7C0994D55}"/>
                </a:ext>
              </a:extLst>
            </p:cNvPr>
            <p:cNvSpPr txBox="1"/>
            <p:nvPr/>
          </p:nvSpPr>
          <p:spPr>
            <a:xfrm>
              <a:off x="6595481" y="2870933"/>
              <a:ext cx="96325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F. Duncan M. Haldane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6F1EF16-9ECA-6915-71E8-902F91EE1046}"/>
                </a:ext>
              </a:extLst>
            </p:cNvPr>
            <p:cNvSpPr txBox="1"/>
            <p:nvPr/>
          </p:nvSpPr>
          <p:spPr>
            <a:xfrm>
              <a:off x="7638170" y="2872987"/>
              <a:ext cx="88759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J. Michael </a:t>
              </a:r>
              <a:r>
                <a:rPr lang="en-US" sz="1200" dirty="0" err="1"/>
                <a:t>Kosterlitz</a:t>
              </a:r>
              <a:endParaRPr lang="en-US" sz="1200" dirty="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7A020D9-333A-DC48-4F20-B07CAEB2B2D4}"/>
                </a:ext>
              </a:extLst>
            </p:cNvPr>
            <p:cNvSpPr txBox="1"/>
            <p:nvPr/>
          </p:nvSpPr>
          <p:spPr>
            <a:xfrm>
              <a:off x="5658749" y="1068242"/>
              <a:ext cx="31770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C89400"/>
                  </a:solidFill>
                </a:rPr>
                <a:t>The Nobel Prize in Physics 2016 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AB5E7263-4A05-6F60-19E2-F616C18F2E74}"/>
              </a:ext>
            </a:extLst>
          </p:cNvPr>
          <p:cNvSpPr txBox="1"/>
          <p:nvPr/>
        </p:nvSpPr>
        <p:spPr>
          <a:xfrm>
            <a:off x="3070831" y="322722"/>
            <a:ext cx="32323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 </a:t>
            </a:r>
            <a:r>
              <a:rPr lang="en-US" sz="2400" dirty="0">
                <a:solidFill>
                  <a:srgbClr val="00206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Topological Materials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0193236-5B38-35C4-0042-0C0ABAC38789}"/>
              </a:ext>
            </a:extLst>
          </p:cNvPr>
          <p:cNvSpPr txBox="1"/>
          <p:nvPr/>
        </p:nvSpPr>
        <p:spPr>
          <a:xfrm>
            <a:off x="3734162" y="1129354"/>
            <a:ext cx="522695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0" dirty="0">
                <a:solidFill>
                  <a:srgbClr val="333333"/>
                </a:solidFill>
                <a:effectLst/>
              </a:rPr>
              <a:t>A </a:t>
            </a:r>
            <a:r>
              <a:rPr lang="en-US" dirty="0">
                <a:solidFill>
                  <a:srgbClr val="333333"/>
                </a:solidFill>
              </a:rPr>
              <a:t>major development </a:t>
            </a:r>
            <a:r>
              <a:rPr lang="en-US" b="0" i="0" dirty="0">
                <a:solidFill>
                  <a:srgbClr val="333333"/>
                </a:solidFill>
                <a:effectLst/>
              </a:rPr>
              <a:t>of quantum materials has been the discovery of </a:t>
            </a:r>
            <a:r>
              <a:rPr lang="en-US" b="1" i="0" dirty="0">
                <a:solidFill>
                  <a:srgbClr val="333333"/>
                </a:solidFill>
                <a:effectLst/>
              </a:rPr>
              <a:t>topological materials</a:t>
            </a:r>
            <a:r>
              <a:rPr lang="en-US" b="0" i="0" dirty="0">
                <a:solidFill>
                  <a:srgbClr val="333333"/>
                </a:solidFill>
                <a:effectLst/>
              </a:rPr>
              <a:t>. This field has exploded and now includes materials tha</a:t>
            </a:r>
            <a:r>
              <a:rPr lang="en-US" dirty="0">
                <a:solidFill>
                  <a:srgbClr val="333333"/>
                </a:solidFill>
              </a:rPr>
              <a:t>t</a:t>
            </a:r>
            <a:r>
              <a:rPr lang="en-US" b="0" i="0" dirty="0">
                <a:solidFill>
                  <a:srgbClr val="333333"/>
                </a:solidFill>
                <a:effectLst/>
              </a:rPr>
              <a:t> host massless helical Dirac fermions, Weyl fermions, axions, and Majorana fermions.</a:t>
            </a:r>
            <a:endParaRPr lang="en-CA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5AA547C2-67CB-5737-52C1-DAACC1A1BF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1103" y="4158795"/>
            <a:ext cx="2809896" cy="2133616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5B3ACB48-0F38-89E6-3E1D-57544B4DE49A}"/>
              </a:ext>
            </a:extLst>
          </p:cNvPr>
          <p:cNvGrpSpPr/>
          <p:nvPr/>
        </p:nvGrpSpPr>
        <p:grpSpPr>
          <a:xfrm>
            <a:off x="3642242" y="2876079"/>
            <a:ext cx="5384337" cy="2939200"/>
            <a:chOff x="3642242" y="2876079"/>
            <a:chExt cx="5384337" cy="2939200"/>
          </a:xfrm>
        </p:grpSpPr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id="{B6627D6A-7E5A-DB8E-220C-3C0624A83408}"/>
                </a:ext>
              </a:extLst>
            </p:cNvPr>
            <p:cNvGrpSpPr/>
            <p:nvPr/>
          </p:nvGrpSpPr>
          <p:grpSpPr>
            <a:xfrm>
              <a:off x="3642242" y="3199843"/>
              <a:ext cx="5384337" cy="2615436"/>
              <a:chOff x="3642242" y="2821595"/>
              <a:chExt cx="5384337" cy="2615436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F15A80DF-8DE6-B591-54EE-C2F83F30F0B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42242" y="2867163"/>
                <a:ext cx="2609401" cy="2485145"/>
              </a:xfrm>
              <a:prstGeom prst="rect">
                <a:avLst/>
              </a:prstGeom>
            </p:spPr>
          </p:pic>
          <p:grpSp>
            <p:nvGrpSpPr>
              <p:cNvPr id="81" name="Group 80">
                <a:extLst>
                  <a:ext uri="{FF2B5EF4-FFF2-40B4-BE49-F238E27FC236}">
                    <a16:creationId xmlns:a16="http://schemas.microsoft.com/office/drawing/2014/main" id="{9EA9ACD4-9B3F-4FE1-A1B0-0E8A06C7A74C}"/>
                  </a:ext>
                </a:extLst>
              </p:cNvPr>
              <p:cNvGrpSpPr/>
              <p:nvPr/>
            </p:nvGrpSpPr>
            <p:grpSpPr>
              <a:xfrm>
                <a:off x="3805940" y="2821595"/>
                <a:ext cx="5220639" cy="2615436"/>
                <a:chOff x="3805940" y="2821595"/>
                <a:chExt cx="5220639" cy="2615436"/>
              </a:xfrm>
            </p:grpSpPr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9A501C49-6765-C8FA-1C82-63EEF6F1C200}"/>
                    </a:ext>
                  </a:extLst>
                </p:cNvPr>
                <p:cNvSpPr txBox="1"/>
                <p:nvPr/>
              </p:nvSpPr>
              <p:spPr>
                <a:xfrm>
                  <a:off x="3805940" y="5221587"/>
                  <a:ext cx="1984839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de-DE" sz="800" dirty="0"/>
                    <a:t>Paul Scherrer Institute/Mahir Dzambegovic</a:t>
                  </a:r>
                  <a:endParaRPr lang="en-US" sz="800" dirty="0"/>
                </a:p>
              </p:txBody>
            </p:sp>
            <p:sp>
              <p:nvSpPr>
                <p:cNvPr id="26" name="Arrow: Right 25">
                  <a:extLst>
                    <a:ext uri="{FF2B5EF4-FFF2-40B4-BE49-F238E27FC236}">
                      <a16:creationId xmlns:a16="http://schemas.microsoft.com/office/drawing/2014/main" id="{9DDBDF0F-6C49-1D41-84D2-345355B17678}"/>
                    </a:ext>
                  </a:extLst>
                </p:cNvPr>
                <p:cNvSpPr/>
                <p:nvPr/>
              </p:nvSpPr>
              <p:spPr>
                <a:xfrm>
                  <a:off x="6159427" y="3770684"/>
                  <a:ext cx="376577" cy="349452"/>
                </a:xfrm>
                <a:prstGeom prst="rightArrow">
                  <a:avLst/>
                </a:prstGeom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A"/>
                </a:p>
              </p:txBody>
            </p:sp>
            <p:grpSp>
              <p:nvGrpSpPr>
                <p:cNvPr id="80" name="Group 79">
                  <a:extLst>
                    <a:ext uri="{FF2B5EF4-FFF2-40B4-BE49-F238E27FC236}">
                      <a16:creationId xmlns:a16="http://schemas.microsoft.com/office/drawing/2014/main" id="{49648D05-2E53-61EC-7B9A-1F965157102E}"/>
                    </a:ext>
                  </a:extLst>
                </p:cNvPr>
                <p:cNvGrpSpPr/>
                <p:nvPr/>
              </p:nvGrpSpPr>
              <p:grpSpPr>
                <a:xfrm>
                  <a:off x="6605288" y="2821595"/>
                  <a:ext cx="2421291" cy="2561060"/>
                  <a:chOff x="6722709" y="4047171"/>
                  <a:chExt cx="2421291" cy="2561060"/>
                </a:xfrm>
              </p:grpSpPr>
              <p:pic>
                <p:nvPicPr>
                  <p:cNvPr id="24" name="Picture 23">
                    <a:extLst>
                      <a:ext uri="{FF2B5EF4-FFF2-40B4-BE49-F238E27FC236}">
                        <a16:creationId xmlns:a16="http://schemas.microsoft.com/office/drawing/2014/main" id="{C06C6B8D-FAA7-716E-2F12-3739C6BA25A9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7892869" y="4047171"/>
                    <a:ext cx="1251131" cy="2536211"/>
                  </a:xfrm>
                  <a:prstGeom prst="rect">
                    <a:avLst/>
                  </a:prstGeom>
                </p:spPr>
              </p:pic>
              <p:pic>
                <p:nvPicPr>
                  <p:cNvPr id="25" name="Picture 24">
                    <a:extLst>
                      <a:ext uri="{FF2B5EF4-FFF2-40B4-BE49-F238E27FC236}">
                        <a16:creationId xmlns:a16="http://schemas.microsoft.com/office/drawing/2014/main" id="{65569BD1-4749-175C-1394-28951C2301A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722709" y="4072020"/>
                    <a:ext cx="1251131" cy="2536211"/>
                  </a:xfrm>
                  <a:prstGeom prst="rect">
                    <a:avLst/>
                  </a:prstGeom>
                </p:spPr>
              </p:pic>
              <p:grpSp>
                <p:nvGrpSpPr>
                  <p:cNvPr id="59" name="Group 58">
                    <a:extLst>
                      <a:ext uri="{FF2B5EF4-FFF2-40B4-BE49-F238E27FC236}">
                        <a16:creationId xmlns:a16="http://schemas.microsoft.com/office/drawing/2014/main" id="{1B460C01-C912-DE8E-2907-300F8F23EB65}"/>
                      </a:ext>
                    </a:extLst>
                  </p:cNvPr>
                  <p:cNvGrpSpPr/>
                  <p:nvPr/>
                </p:nvGrpSpPr>
                <p:grpSpPr>
                  <a:xfrm>
                    <a:off x="8119324" y="4540962"/>
                    <a:ext cx="369021" cy="214713"/>
                    <a:chOff x="8261011" y="2075324"/>
                    <a:chExt cx="369021" cy="214713"/>
                  </a:xfrm>
                </p:grpSpPr>
                <p:cxnSp>
                  <p:nvCxnSpPr>
                    <p:cNvPr id="37" name="Straight Arrow Connector 36">
                      <a:extLst>
                        <a:ext uri="{FF2B5EF4-FFF2-40B4-BE49-F238E27FC236}">
                          <a16:creationId xmlns:a16="http://schemas.microsoft.com/office/drawing/2014/main" id="{9ED0D360-D488-3C02-8869-A1F037D4A4FA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8261011" y="2183822"/>
                      <a:ext cx="369021" cy="2156"/>
                    </a:xfrm>
                    <a:prstGeom prst="straightConnector1">
                      <a:avLst/>
                    </a:prstGeom>
                    <a:ln w="28575">
                      <a:solidFill>
                        <a:schemeClr val="tx1"/>
                      </a:solidFill>
                      <a:headEnd type="none"/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38" name="Oval 37">
                      <a:extLst>
                        <a:ext uri="{FF2B5EF4-FFF2-40B4-BE49-F238E27FC236}">
                          <a16:creationId xmlns:a16="http://schemas.microsoft.com/office/drawing/2014/main" id="{05818DBB-0647-CA5A-3816-F8C3826E08E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369313" y="2075324"/>
                      <a:ext cx="208350" cy="214713"/>
                    </a:xfrm>
                    <a:prstGeom prst="ellipse">
                      <a:avLst/>
                    </a:prstGeom>
                    <a:gradFill flip="none" rotWithShape="1">
                      <a:gsLst>
                        <a:gs pos="0">
                          <a:srgbClr val="FF9933"/>
                        </a:gs>
                        <a:gs pos="13000">
                          <a:schemeClr val="bg1">
                            <a:lumMod val="95000"/>
                          </a:schemeClr>
                        </a:gs>
                        <a:gs pos="45000">
                          <a:srgbClr val="FF9933"/>
                        </a:gs>
                        <a:gs pos="60000">
                          <a:srgbClr val="FF6600"/>
                        </a:gs>
                      </a:gsLst>
                      <a:path path="circle">
                        <a:fillToRect r="100000" b="100000"/>
                      </a:path>
                      <a:tileRect l="-100000" t="-100000"/>
                    </a:gra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CA" dirty="0"/>
                    </a:p>
                  </p:txBody>
                </p:sp>
              </p:grpSp>
              <p:grpSp>
                <p:nvGrpSpPr>
                  <p:cNvPr id="39" name="Group 38">
                    <a:extLst>
                      <a:ext uri="{FF2B5EF4-FFF2-40B4-BE49-F238E27FC236}">
                        <a16:creationId xmlns:a16="http://schemas.microsoft.com/office/drawing/2014/main" id="{176A64FB-260F-18CC-ABB0-5A17E22FBAFC}"/>
                      </a:ext>
                    </a:extLst>
                  </p:cNvPr>
                  <p:cNvGrpSpPr/>
                  <p:nvPr/>
                </p:nvGrpSpPr>
                <p:grpSpPr>
                  <a:xfrm>
                    <a:off x="8110730" y="4562091"/>
                    <a:ext cx="352366" cy="179140"/>
                    <a:chOff x="7767137" y="2539151"/>
                    <a:chExt cx="352366" cy="179140"/>
                  </a:xfrm>
                </p:grpSpPr>
                <p:cxnSp>
                  <p:nvCxnSpPr>
                    <p:cNvPr id="40" name="Straight Arrow Connector 39">
                      <a:extLst>
                        <a:ext uri="{FF2B5EF4-FFF2-40B4-BE49-F238E27FC236}">
                          <a16:creationId xmlns:a16="http://schemas.microsoft.com/office/drawing/2014/main" id="{7A5DF029-EA85-759E-A634-F207E6B854A5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7767137" y="2628721"/>
                      <a:ext cx="352366" cy="0"/>
                    </a:xfrm>
                    <a:prstGeom prst="straightConnector1">
                      <a:avLst/>
                    </a:prstGeom>
                    <a:ln w="28575">
                      <a:solidFill>
                        <a:schemeClr val="tx1"/>
                      </a:solidFill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41" name="Oval 40">
                      <a:extLst>
                        <a:ext uri="{FF2B5EF4-FFF2-40B4-BE49-F238E27FC236}">
                          <a16:creationId xmlns:a16="http://schemas.microsoft.com/office/drawing/2014/main" id="{699EBC64-B2B4-E001-35B4-1A5CFE2986E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883083" y="2539151"/>
                      <a:ext cx="181514" cy="179140"/>
                    </a:xfrm>
                    <a:prstGeom prst="ellipse">
                      <a:avLst/>
                    </a:prstGeom>
                    <a:gradFill flip="none" rotWithShape="1">
                      <a:gsLst>
                        <a:gs pos="0">
                          <a:srgbClr val="FF9933"/>
                        </a:gs>
                        <a:gs pos="13000">
                          <a:schemeClr val="bg1">
                            <a:lumMod val="95000"/>
                          </a:schemeClr>
                        </a:gs>
                        <a:gs pos="45000">
                          <a:srgbClr val="FF9933"/>
                        </a:gs>
                        <a:gs pos="60000">
                          <a:srgbClr val="FF6600"/>
                        </a:gs>
                      </a:gsLst>
                      <a:path path="circle">
                        <a:fillToRect r="100000" b="100000"/>
                      </a:path>
                      <a:tileRect l="-100000" t="-100000"/>
                    </a:gra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CA" dirty="0"/>
                    </a:p>
                  </p:txBody>
                </p:sp>
              </p:grpSp>
              <p:grpSp>
                <p:nvGrpSpPr>
                  <p:cNvPr id="72" name="Group 71">
                    <a:extLst>
                      <a:ext uri="{FF2B5EF4-FFF2-40B4-BE49-F238E27FC236}">
                        <a16:creationId xmlns:a16="http://schemas.microsoft.com/office/drawing/2014/main" id="{63B565EC-4379-2A5D-2DF8-D4A50EA4DAE2}"/>
                      </a:ext>
                    </a:extLst>
                  </p:cNvPr>
                  <p:cNvGrpSpPr/>
                  <p:nvPr/>
                </p:nvGrpSpPr>
                <p:grpSpPr>
                  <a:xfrm>
                    <a:off x="8085092" y="5640749"/>
                    <a:ext cx="208350" cy="387969"/>
                    <a:chOff x="7802481" y="2127742"/>
                    <a:chExt cx="208350" cy="387969"/>
                  </a:xfrm>
                </p:grpSpPr>
                <p:cxnSp>
                  <p:nvCxnSpPr>
                    <p:cNvPr id="51" name="Straight Arrow Connector 50">
                      <a:extLst>
                        <a:ext uri="{FF2B5EF4-FFF2-40B4-BE49-F238E27FC236}">
                          <a16:creationId xmlns:a16="http://schemas.microsoft.com/office/drawing/2014/main" id="{C39AD1C4-805D-8C96-E542-2F1D95875E4A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7906656" y="2127742"/>
                      <a:ext cx="0" cy="387969"/>
                    </a:xfrm>
                    <a:prstGeom prst="straightConnector1">
                      <a:avLst/>
                    </a:prstGeom>
                    <a:ln w="28575">
                      <a:solidFill>
                        <a:schemeClr val="tx1"/>
                      </a:solidFill>
                      <a:headEnd type="none"/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52" name="Oval 51">
                      <a:extLst>
                        <a:ext uri="{FF2B5EF4-FFF2-40B4-BE49-F238E27FC236}">
                          <a16:creationId xmlns:a16="http://schemas.microsoft.com/office/drawing/2014/main" id="{A7B9C763-AC74-7BD3-D652-0ECC224E2D7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802481" y="2178354"/>
                      <a:ext cx="208350" cy="214713"/>
                    </a:xfrm>
                    <a:prstGeom prst="ellipse">
                      <a:avLst/>
                    </a:prstGeom>
                    <a:gradFill flip="none" rotWithShape="1">
                      <a:gsLst>
                        <a:gs pos="0">
                          <a:srgbClr val="FF9933"/>
                        </a:gs>
                        <a:gs pos="13000">
                          <a:schemeClr val="bg1">
                            <a:lumMod val="95000"/>
                          </a:schemeClr>
                        </a:gs>
                        <a:gs pos="45000">
                          <a:srgbClr val="FF9933"/>
                        </a:gs>
                        <a:gs pos="60000">
                          <a:srgbClr val="FF6600"/>
                        </a:gs>
                      </a:gsLst>
                      <a:path path="circle">
                        <a:fillToRect r="100000" b="100000"/>
                      </a:path>
                      <a:tileRect l="-100000" t="-100000"/>
                    </a:gra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CA" dirty="0"/>
                    </a:p>
                  </p:txBody>
                </p:sp>
              </p:grpSp>
              <p:grpSp>
                <p:nvGrpSpPr>
                  <p:cNvPr id="53" name="Group 52">
                    <a:extLst>
                      <a:ext uri="{FF2B5EF4-FFF2-40B4-BE49-F238E27FC236}">
                        <a16:creationId xmlns:a16="http://schemas.microsoft.com/office/drawing/2014/main" id="{7DFABCFB-E171-DACC-0147-D44287D65D6D}"/>
                      </a:ext>
                    </a:extLst>
                  </p:cNvPr>
                  <p:cNvGrpSpPr/>
                  <p:nvPr/>
                </p:nvGrpSpPr>
                <p:grpSpPr>
                  <a:xfrm>
                    <a:off x="8461762" y="4338553"/>
                    <a:ext cx="369021" cy="214713"/>
                    <a:chOff x="7493484" y="2097607"/>
                    <a:chExt cx="369021" cy="214713"/>
                  </a:xfrm>
                </p:grpSpPr>
                <p:cxnSp>
                  <p:nvCxnSpPr>
                    <p:cNvPr id="54" name="Straight Arrow Connector 53">
                      <a:extLst>
                        <a:ext uri="{FF2B5EF4-FFF2-40B4-BE49-F238E27FC236}">
                          <a16:creationId xmlns:a16="http://schemas.microsoft.com/office/drawing/2014/main" id="{29885A3C-5FFC-FA1A-8304-C0DCBD741BA3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7493484" y="2200970"/>
                      <a:ext cx="369021" cy="2156"/>
                    </a:xfrm>
                    <a:prstGeom prst="straightConnector1">
                      <a:avLst/>
                    </a:prstGeom>
                    <a:ln w="28575">
                      <a:solidFill>
                        <a:schemeClr val="tx1"/>
                      </a:solidFill>
                      <a:headEnd type="triangle"/>
                      <a:tailEnd type="non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55" name="Oval 54">
                      <a:extLst>
                        <a:ext uri="{FF2B5EF4-FFF2-40B4-BE49-F238E27FC236}">
                          <a16:creationId xmlns:a16="http://schemas.microsoft.com/office/drawing/2014/main" id="{1CAC7FE8-5C42-AD8C-53F7-928B167C9D4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545662" y="2097607"/>
                      <a:ext cx="208350" cy="214713"/>
                    </a:xfrm>
                    <a:prstGeom prst="ellipse">
                      <a:avLst/>
                    </a:prstGeom>
                    <a:gradFill flip="none" rotWithShape="1">
                      <a:gsLst>
                        <a:gs pos="0">
                          <a:srgbClr val="FF9933"/>
                        </a:gs>
                        <a:gs pos="13000">
                          <a:schemeClr val="bg1">
                            <a:lumMod val="95000"/>
                          </a:schemeClr>
                        </a:gs>
                        <a:gs pos="45000">
                          <a:srgbClr val="FF9933"/>
                        </a:gs>
                        <a:gs pos="60000">
                          <a:srgbClr val="FF6600"/>
                        </a:gs>
                      </a:gsLst>
                      <a:path path="circle">
                        <a:fillToRect r="100000" b="100000"/>
                      </a:path>
                      <a:tileRect l="-100000" t="-100000"/>
                    </a:gra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CA" dirty="0"/>
                    </a:p>
                  </p:txBody>
                </p:sp>
              </p:grpSp>
              <p:grpSp>
                <p:nvGrpSpPr>
                  <p:cNvPr id="56" name="Group 55">
                    <a:extLst>
                      <a:ext uri="{FF2B5EF4-FFF2-40B4-BE49-F238E27FC236}">
                        <a16:creationId xmlns:a16="http://schemas.microsoft.com/office/drawing/2014/main" id="{0AD8A125-2487-C55C-068D-34C0C7C1BDD2}"/>
                      </a:ext>
                    </a:extLst>
                  </p:cNvPr>
                  <p:cNvGrpSpPr/>
                  <p:nvPr/>
                </p:nvGrpSpPr>
                <p:grpSpPr>
                  <a:xfrm>
                    <a:off x="7287625" y="4366520"/>
                    <a:ext cx="369021" cy="214713"/>
                    <a:chOff x="7493484" y="2097607"/>
                    <a:chExt cx="369021" cy="214713"/>
                  </a:xfrm>
                </p:grpSpPr>
                <p:cxnSp>
                  <p:nvCxnSpPr>
                    <p:cNvPr id="57" name="Straight Arrow Connector 56">
                      <a:extLst>
                        <a:ext uri="{FF2B5EF4-FFF2-40B4-BE49-F238E27FC236}">
                          <a16:creationId xmlns:a16="http://schemas.microsoft.com/office/drawing/2014/main" id="{1C98A82A-BBAF-E256-B4FE-38297CED3557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7493484" y="2200970"/>
                      <a:ext cx="369021" cy="2156"/>
                    </a:xfrm>
                    <a:prstGeom prst="straightConnector1">
                      <a:avLst/>
                    </a:prstGeom>
                    <a:ln w="28575">
                      <a:solidFill>
                        <a:schemeClr val="tx1"/>
                      </a:solidFill>
                      <a:headEnd type="triangle"/>
                      <a:tailEnd type="non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58" name="Oval 57">
                      <a:extLst>
                        <a:ext uri="{FF2B5EF4-FFF2-40B4-BE49-F238E27FC236}">
                          <a16:creationId xmlns:a16="http://schemas.microsoft.com/office/drawing/2014/main" id="{D01C82A7-BC67-74C5-09FA-DAFDEF1143D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545662" y="2097607"/>
                      <a:ext cx="208350" cy="214713"/>
                    </a:xfrm>
                    <a:prstGeom prst="ellipse">
                      <a:avLst/>
                    </a:prstGeom>
                    <a:gradFill flip="none" rotWithShape="1">
                      <a:gsLst>
                        <a:gs pos="0">
                          <a:srgbClr val="FF9933"/>
                        </a:gs>
                        <a:gs pos="13000">
                          <a:schemeClr val="bg1">
                            <a:lumMod val="95000"/>
                          </a:schemeClr>
                        </a:gs>
                        <a:gs pos="45000">
                          <a:srgbClr val="FF9933"/>
                        </a:gs>
                        <a:gs pos="60000">
                          <a:srgbClr val="FF6600"/>
                        </a:gs>
                      </a:gsLst>
                      <a:path path="circle">
                        <a:fillToRect r="100000" b="100000"/>
                      </a:path>
                      <a:tileRect l="-100000" t="-100000"/>
                    </a:gra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CA" dirty="0"/>
                    </a:p>
                  </p:txBody>
                </p:sp>
              </p:grpSp>
              <p:grpSp>
                <p:nvGrpSpPr>
                  <p:cNvPr id="60" name="Group 59">
                    <a:extLst>
                      <a:ext uri="{FF2B5EF4-FFF2-40B4-BE49-F238E27FC236}">
                        <a16:creationId xmlns:a16="http://schemas.microsoft.com/office/drawing/2014/main" id="{3F4D1145-66A6-A936-604E-C4F6B5641110}"/>
                      </a:ext>
                    </a:extLst>
                  </p:cNvPr>
                  <p:cNvGrpSpPr/>
                  <p:nvPr/>
                </p:nvGrpSpPr>
                <p:grpSpPr>
                  <a:xfrm>
                    <a:off x="6938772" y="4565555"/>
                    <a:ext cx="369021" cy="214713"/>
                    <a:chOff x="8261011" y="2075324"/>
                    <a:chExt cx="369021" cy="214713"/>
                  </a:xfrm>
                </p:grpSpPr>
                <p:cxnSp>
                  <p:nvCxnSpPr>
                    <p:cNvPr id="61" name="Straight Arrow Connector 60">
                      <a:extLst>
                        <a:ext uri="{FF2B5EF4-FFF2-40B4-BE49-F238E27FC236}">
                          <a16:creationId xmlns:a16="http://schemas.microsoft.com/office/drawing/2014/main" id="{290810BB-77D5-06D0-E2C1-A88F9BCFBEEB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8261011" y="2183822"/>
                      <a:ext cx="369021" cy="2156"/>
                    </a:xfrm>
                    <a:prstGeom prst="straightConnector1">
                      <a:avLst/>
                    </a:prstGeom>
                    <a:ln w="28575">
                      <a:solidFill>
                        <a:schemeClr val="tx1"/>
                      </a:solidFill>
                      <a:headEnd type="none"/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62" name="Oval 61">
                      <a:extLst>
                        <a:ext uri="{FF2B5EF4-FFF2-40B4-BE49-F238E27FC236}">
                          <a16:creationId xmlns:a16="http://schemas.microsoft.com/office/drawing/2014/main" id="{53A0D94A-6C5F-C02B-A8BD-E1EE4508A46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369313" y="2075324"/>
                      <a:ext cx="208350" cy="214713"/>
                    </a:xfrm>
                    <a:prstGeom prst="ellipse">
                      <a:avLst/>
                    </a:prstGeom>
                    <a:gradFill flip="none" rotWithShape="1">
                      <a:gsLst>
                        <a:gs pos="0">
                          <a:srgbClr val="FF9933"/>
                        </a:gs>
                        <a:gs pos="13000">
                          <a:schemeClr val="bg1">
                            <a:lumMod val="95000"/>
                          </a:schemeClr>
                        </a:gs>
                        <a:gs pos="45000">
                          <a:srgbClr val="FF9933"/>
                        </a:gs>
                        <a:gs pos="60000">
                          <a:srgbClr val="FF6600"/>
                        </a:gs>
                      </a:gsLst>
                      <a:path path="circle">
                        <a:fillToRect r="100000" b="100000"/>
                      </a:path>
                      <a:tileRect l="-100000" t="-100000"/>
                    </a:gra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CA" dirty="0"/>
                    </a:p>
                  </p:txBody>
                </p:sp>
              </p:grpSp>
              <p:grpSp>
                <p:nvGrpSpPr>
                  <p:cNvPr id="66" name="Group 65">
                    <a:extLst>
                      <a:ext uri="{FF2B5EF4-FFF2-40B4-BE49-F238E27FC236}">
                        <a16:creationId xmlns:a16="http://schemas.microsoft.com/office/drawing/2014/main" id="{09894B6E-B4D2-2AFB-4B43-C1545719485C}"/>
                      </a:ext>
                    </a:extLst>
                  </p:cNvPr>
                  <p:cNvGrpSpPr/>
                  <p:nvPr/>
                </p:nvGrpSpPr>
                <p:grpSpPr>
                  <a:xfrm>
                    <a:off x="8435094" y="5219499"/>
                    <a:ext cx="208350" cy="387969"/>
                    <a:chOff x="7802481" y="2127742"/>
                    <a:chExt cx="208350" cy="387969"/>
                  </a:xfrm>
                </p:grpSpPr>
                <p:cxnSp>
                  <p:nvCxnSpPr>
                    <p:cNvPr id="67" name="Straight Arrow Connector 66">
                      <a:extLst>
                        <a:ext uri="{FF2B5EF4-FFF2-40B4-BE49-F238E27FC236}">
                          <a16:creationId xmlns:a16="http://schemas.microsoft.com/office/drawing/2014/main" id="{43597B2F-4EDA-F6E6-831C-3B1608A63670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7906656" y="2127742"/>
                      <a:ext cx="0" cy="387969"/>
                    </a:xfrm>
                    <a:prstGeom prst="straightConnector1">
                      <a:avLst/>
                    </a:prstGeom>
                    <a:ln w="28575">
                      <a:solidFill>
                        <a:schemeClr val="tx1"/>
                      </a:solidFill>
                      <a:headEnd type="triangle"/>
                      <a:tailEnd type="non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68" name="Oval 67">
                      <a:extLst>
                        <a:ext uri="{FF2B5EF4-FFF2-40B4-BE49-F238E27FC236}">
                          <a16:creationId xmlns:a16="http://schemas.microsoft.com/office/drawing/2014/main" id="{A6C5BCF4-04C2-7E7F-F1A0-3D57F7429B8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802481" y="2243555"/>
                      <a:ext cx="208350" cy="214713"/>
                    </a:xfrm>
                    <a:prstGeom prst="ellipse">
                      <a:avLst/>
                    </a:prstGeom>
                    <a:gradFill flip="none" rotWithShape="1">
                      <a:gsLst>
                        <a:gs pos="0">
                          <a:srgbClr val="FF9933"/>
                        </a:gs>
                        <a:gs pos="13000">
                          <a:schemeClr val="bg1">
                            <a:lumMod val="95000"/>
                          </a:schemeClr>
                        </a:gs>
                        <a:gs pos="45000">
                          <a:srgbClr val="FF9933"/>
                        </a:gs>
                        <a:gs pos="60000">
                          <a:srgbClr val="FF6600"/>
                        </a:gs>
                      </a:gsLst>
                      <a:path path="circle">
                        <a:fillToRect r="100000" b="100000"/>
                      </a:path>
                      <a:tileRect l="-100000" t="-100000"/>
                    </a:gra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CA" dirty="0"/>
                    </a:p>
                  </p:txBody>
                </p:sp>
              </p:grpSp>
              <p:grpSp>
                <p:nvGrpSpPr>
                  <p:cNvPr id="69" name="Group 68">
                    <a:extLst>
                      <a:ext uri="{FF2B5EF4-FFF2-40B4-BE49-F238E27FC236}">
                        <a16:creationId xmlns:a16="http://schemas.microsoft.com/office/drawing/2014/main" id="{98804B7C-CB93-5AAC-D07C-CFD16DA8725A}"/>
                      </a:ext>
                    </a:extLst>
                  </p:cNvPr>
                  <p:cNvGrpSpPr/>
                  <p:nvPr/>
                </p:nvGrpSpPr>
                <p:grpSpPr>
                  <a:xfrm>
                    <a:off x="7264934" y="5244065"/>
                    <a:ext cx="208350" cy="387969"/>
                    <a:chOff x="7802481" y="2127742"/>
                    <a:chExt cx="208350" cy="387969"/>
                  </a:xfrm>
                </p:grpSpPr>
                <p:cxnSp>
                  <p:nvCxnSpPr>
                    <p:cNvPr id="70" name="Straight Arrow Connector 69">
                      <a:extLst>
                        <a:ext uri="{FF2B5EF4-FFF2-40B4-BE49-F238E27FC236}">
                          <a16:creationId xmlns:a16="http://schemas.microsoft.com/office/drawing/2014/main" id="{052E0E3C-13D1-0974-0953-0D4F1404C415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7906656" y="2127742"/>
                      <a:ext cx="0" cy="387969"/>
                    </a:xfrm>
                    <a:prstGeom prst="straightConnector1">
                      <a:avLst/>
                    </a:prstGeom>
                    <a:ln w="28575">
                      <a:solidFill>
                        <a:schemeClr val="tx1"/>
                      </a:solidFill>
                      <a:headEnd type="triangle"/>
                      <a:tailEnd type="non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71" name="Oval 70">
                      <a:extLst>
                        <a:ext uri="{FF2B5EF4-FFF2-40B4-BE49-F238E27FC236}">
                          <a16:creationId xmlns:a16="http://schemas.microsoft.com/office/drawing/2014/main" id="{41F8DD4B-A2E1-0E92-B586-D6B8E547A07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802481" y="2243555"/>
                      <a:ext cx="208350" cy="214713"/>
                    </a:xfrm>
                    <a:prstGeom prst="ellipse">
                      <a:avLst/>
                    </a:prstGeom>
                    <a:gradFill flip="none" rotWithShape="1">
                      <a:gsLst>
                        <a:gs pos="0">
                          <a:srgbClr val="FF9933"/>
                        </a:gs>
                        <a:gs pos="13000">
                          <a:schemeClr val="bg1">
                            <a:lumMod val="95000"/>
                          </a:schemeClr>
                        </a:gs>
                        <a:gs pos="45000">
                          <a:srgbClr val="FF9933"/>
                        </a:gs>
                        <a:gs pos="60000">
                          <a:srgbClr val="FF6600"/>
                        </a:gs>
                      </a:gsLst>
                      <a:path path="circle">
                        <a:fillToRect r="100000" b="100000"/>
                      </a:path>
                      <a:tileRect l="-100000" t="-100000"/>
                    </a:gra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CA" dirty="0"/>
                    </a:p>
                  </p:txBody>
                </p:sp>
              </p:grpSp>
              <p:grpSp>
                <p:nvGrpSpPr>
                  <p:cNvPr id="73" name="Group 72">
                    <a:extLst>
                      <a:ext uri="{FF2B5EF4-FFF2-40B4-BE49-F238E27FC236}">
                        <a16:creationId xmlns:a16="http://schemas.microsoft.com/office/drawing/2014/main" id="{BFA04578-CCC8-7D87-8D06-8771F709704B}"/>
                      </a:ext>
                    </a:extLst>
                  </p:cNvPr>
                  <p:cNvGrpSpPr/>
                  <p:nvPr/>
                </p:nvGrpSpPr>
                <p:grpSpPr>
                  <a:xfrm>
                    <a:off x="6914932" y="5664115"/>
                    <a:ext cx="208350" cy="387969"/>
                    <a:chOff x="7802481" y="2127742"/>
                    <a:chExt cx="208350" cy="387969"/>
                  </a:xfrm>
                </p:grpSpPr>
                <p:cxnSp>
                  <p:nvCxnSpPr>
                    <p:cNvPr id="74" name="Straight Arrow Connector 73">
                      <a:extLst>
                        <a:ext uri="{FF2B5EF4-FFF2-40B4-BE49-F238E27FC236}">
                          <a16:creationId xmlns:a16="http://schemas.microsoft.com/office/drawing/2014/main" id="{E781CD46-9CD6-1B7C-4F38-E64F78CAE4BF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7906656" y="2127742"/>
                      <a:ext cx="0" cy="387969"/>
                    </a:xfrm>
                    <a:prstGeom prst="straightConnector1">
                      <a:avLst/>
                    </a:prstGeom>
                    <a:ln w="28575">
                      <a:solidFill>
                        <a:schemeClr val="tx1"/>
                      </a:solidFill>
                      <a:headEnd type="none"/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75" name="Oval 74">
                      <a:extLst>
                        <a:ext uri="{FF2B5EF4-FFF2-40B4-BE49-F238E27FC236}">
                          <a16:creationId xmlns:a16="http://schemas.microsoft.com/office/drawing/2014/main" id="{A5694903-BE5A-F111-34B9-F686D905522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802481" y="2178354"/>
                      <a:ext cx="208350" cy="214713"/>
                    </a:xfrm>
                    <a:prstGeom prst="ellipse">
                      <a:avLst/>
                    </a:prstGeom>
                    <a:gradFill flip="none" rotWithShape="1">
                      <a:gsLst>
                        <a:gs pos="0">
                          <a:srgbClr val="FF9933"/>
                        </a:gs>
                        <a:gs pos="13000">
                          <a:schemeClr val="bg1">
                            <a:lumMod val="95000"/>
                          </a:schemeClr>
                        </a:gs>
                        <a:gs pos="45000">
                          <a:srgbClr val="FF9933"/>
                        </a:gs>
                        <a:gs pos="60000">
                          <a:srgbClr val="FF6600"/>
                        </a:gs>
                      </a:gsLst>
                      <a:path path="circle">
                        <a:fillToRect r="100000" b="100000"/>
                      </a:path>
                      <a:tileRect l="-100000" t="-100000"/>
                    </a:gra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CA" dirty="0"/>
                    </a:p>
                  </p:txBody>
                </p:sp>
              </p:grpSp>
              <p:cxnSp>
                <p:nvCxnSpPr>
                  <p:cNvPr id="77" name="Straight Arrow Connector 76">
                    <a:extLst>
                      <a:ext uri="{FF2B5EF4-FFF2-40B4-BE49-F238E27FC236}">
                        <a16:creationId xmlns:a16="http://schemas.microsoft.com/office/drawing/2014/main" id="{BDE01DD3-B0A7-8175-B33F-4782D631631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6815680" y="5827806"/>
                    <a:ext cx="80971" cy="0"/>
                  </a:xfrm>
                  <a:prstGeom prst="straightConnector1">
                    <a:avLst/>
                  </a:prstGeom>
                  <a:ln w="28575">
                    <a:solidFill>
                      <a:srgbClr val="0070C0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9" name="Straight Arrow Connector 78">
                    <a:extLst>
                      <a:ext uri="{FF2B5EF4-FFF2-40B4-BE49-F238E27FC236}">
                        <a16:creationId xmlns:a16="http://schemas.microsoft.com/office/drawing/2014/main" id="{FE4A0045-959D-CE51-2AAD-E84CCBF8552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7991160" y="5805645"/>
                    <a:ext cx="80971" cy="0"/>
                  </a:xfrm>
                  <a:prstGeom prst="straightConnector1">
                    <a:avLst/>
                  </a:prstGeom>
                  <a:ln w="28575">
                    <a:solidFill>
                      <a:srgbClr val="0070C0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55EF95EB-6C0E-453A-3B4C-0EF7192F85EF}"/>
                </a:ext>
              </a:extLst>
            </p:cNvPr>
            <p:cNvSpPr txBox="1"/>
            <p:nvPr/>
          </p:nvSpPr>
          <p:spPr>
            <a:xfrm>
              <a:off x="3804287" y="2876079"/>
              <a:ext cx="25680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dirty="0"/>
                <a:t>e.g., Topological insulator</a:t>
              </a:r>
            </a:p>
          </p:txBody>
        </p:sp>
      </p:grpSp>
      <p:pic>
        <p:nvPicPr>
          <p:cNvPr id="3" name="Picture 22" descr="medal">
            <a:extLst>
              <a:ext uri="{FF2B5EF4-FFF2-40B4-BE49-F238E27FC236}">
                <a16:creationId xmlns:a16="http://schemas.microsoft.com/office/drawing/2014/main" id="{5AE86A4D-10E2-F7AB-3774-DCA9B9A19B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89" y="728756"/>
            <a:ext cx="511013" cy="51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7384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FC5267-781A-6BBE-BCC2-005157FBAE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23D96E9-3DC5-6E38-84DC-5D3FE0BD51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662371"/>
            <a:ext cx="8354291" cy="4595320"/>
          </a:xfrm>
          <a:prstGeom prst="snip2DiagRect">
            <a:avLst>
              <a:gd name="adj1" fmla="val 43660"/>
              <a:gd name="adj2" fmla="val 16667"/>
            </a:avLst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EC42C1D-CCAE-C9B9-42DC-82975941693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67" b="30067"/>
          <a:stretch/>
        </p:blipFill>
        <p:spPr>
          <a:xfrm>
            <a:off x="94584" y="527722"/>
            <a:ext cx="3134954" cy="1208524"/>
          </a:xfrm>
          <a:prstGeom prst="rect">
            <a:avLst/>
          </a:prstGeom>
        </p:spPr>
      </p:pic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872A218C-E781-2878-5880-5844777A8F04}"/>
              </a:ext>
            </a:extLst>
          </p:cNvPr>
          <p:cNvCxnSpPr/>
          <p:nvPr/>
        </p:nvCxnSpPr>
        <p:spPr bwMode="auto">
          <a:xfrm>
            <a:off x="0" y="0"/>
            <a:ext cx="914400" cy="0"/>
          </a:xfrm>
          <a:prstGeom prst="line">
            <a:avLst/>
          </a:prstGeom>
          <a:noFill/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820DB798-CB8D-01C5-541D-822B100BA43B}"/>
              </a:ext>
            </a:extLst>
          </p:cNvPr>
          <p:cNvSpPr/>
          <p:nvPr/>
        </p:nvSpPr>
        <p:spPr>
          <a:xfrm>
            <a:off x="0" y="-21737"/>
            <a:ext cx="9144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0033CC"/>
                </a:solidFill>
              </a:rPr>
              <a:t>TRIUMF - M9H Muon Beam Line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923C600-6BBD-4B97-F6BB-FB3D032389CD}"/>
              </a:ext>
            </a:extLst>
          </p:cNvPr>
          <p:cNvSpPr txBox="1"/>
          <p:nvPr/>
        </p:nvSpPr>
        <p:spPr>
          <a:xfrm>
            <a:off x="94584" y="1744257"/>
            <a:ext cx="31349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600" dirty="0">
                <a:solidFill>
                  <a:srgbClr val="000000"/>
                </a:solidFill>
                <a:latin typeface="Comic Sans MS"/>
              </a:rPr>
              <a:t>5 T solenoid coil being wound at TESLA UK. </a:t>
            </a:r>
            <a:endParaRPr kumimoji="0" lang="en-CA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4E6E653-4700-FD4E-0B95-A54F8799A0EE}"/>
              </a:ext>
            </a:extLst>
          </p:cNvPr>
          <p:cNvSpPr txBox="1"/>
          <p:nvPr/>
        </p:nvSpPr>
        <p:spPr>
          <a:xfrm>
            <a:off x="242494" y="5481485"/>
            <a:ext cx="4034952" cy="923330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First muon decay channel explicitly designed for delivery of transversely spin polarized beams.</a:t>
            </a:r>
          </a:p>
        </p:txBody>
      </p:sp>
      <p:pic>
        <p:nvPicPr>
          <p:cNvPr id="6" name="Picture 5" descr="A computer generated image of a machine&#10;&#10;Description automatically generated">
            <a:extLst>
              <a:ext uri="{FF2B5EF4-FFF2-40B4-BE49-F238E27FC236}">
                <a16:creationId xmlns:a16="http://schemas.microsoft.com/office/drawing/2014/main" id="{E11E7FF6-EBDA-78B2-322D-1C224BC0629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37" r="39377" b="16879"/>
          <a:stretch/>
        </p:blipFill>
        <p:spPr>
          <a:xfrm>
            <a:off x="5906901" y="3423011"/>
            <a:ext cx="1844717" cy="342000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62278A48-94EE-67B2-D963-EADB98705DD0}"/>
              </a:ext>
            </a:extLst>
          </p:cNvPr>
          <p:cNvGrpSpPr/>
          <p:nvPr/>
        </p:nvGrpSpPr>
        <p:grpSpPr>
          <a:xfrm>
            <a:off x="2401037" y="1409633"/>
            <a:ext cx="5635912" cy="3944373"/>
            <a:chOff x="2401037" y="1205167"/>
            <a:chExt cx="5635912" cy="3944373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72C6B8CD-CF6D-9848-058F-8F1A9A825DC2}"/>
                </a:ext>
              </a:extLst>
            </p:cNvPr>
            <p:cNvSpPr txBox="1"/>
            <p:nvPr/>
          </p:nvSpPr>
          <p:spPr>
            <a:xfrm>
              <a:off x="3580848" y="2643990"/>
              <a:ext cx="1612901" cy="707886"/>
            </a:xfrm>
            <a:prstGeom prst="rect">
              <a:avLst/>
            </a:prstGeom>
            <a:noFill/>
            <a:effectLst>
              <a:glow rad="228600">
                <a:schemeClr val="accent6">
                  <a:satMod val="175000"/>
                  <a:alpha val="40000"/>
                </a:schemeClr>
              </a:glow>
              <a:outerShdw blurRad="114300" dist="38100" dir="8100000" sx="200000" sy="200000" algn="tr" rotWithShape="0">
                <a:schemeClr val="accent3"/>
              </a:outerShdw>
            </a:effec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A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/>
                  <a:ea typeface="+mn-ea"/>
                  <a:cs typeface="+mn-cs"/>
                </a:rPr>
                <a:t>Retractable/ rotating slit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A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/>
                  <a:ea typeface="+mn-ea"/>
                  <a:cs typeface="+mn-cs"/>
                </a:rPr>
                <a:t>(design by MK, JL)</a:t>
              </a:r>
              <a:r>
                <a:rPr kumimoji="0" lang="en-CA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/>
                  <a:ea typeface="+mn-ea"/>
                  <a:cs typeface="+mn-cs"/>
                </a:rPr>
                <a:t> 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04B9342-9C73-E239-0947-2BA68C00B4DD}"/>
                </a:ext>
              </a:extLst>
            </p:cNvPr>
            <p:cNvSpPr txBox="1"/>
            <p:nvPr/>
          </p:nvSpPr>
          <p:spPr>
            <a:xfrm rot="19760806">
              <a:off x="2401037" y="1869565"/>
              <a:ext cx="156170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CA" sz="1600" dirty="0">
                  <a:solidFill>
                    <a:srgbClr val="000000"/>
                  </a:solidFill>
                  <a:latin typeface="Comic Sans MS"/>
                </a:rPr>
                <a:t>New</a:t>
              </a:r>
              <a:r>
                <a:rPr kumimoji="0" lang="en-CA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/>
                  <a:ea typeface="+mn-ea"/>
                  <a:cs typeface="+mn-cs"/>
                </a:rPr>
                <a:t> Solenoid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EAC6855-918D-5EF8-D7C6-A5E2B460B29C}"/>
                </a:ext>
              </a:extLst>
            </p:cNvPr>
            <p:cNvSpPr txBox="1"/>
            <p:nvPr/>
          </p:nvSpPr>
          <p:spPr>
            <a:xfrm rot="19789229">
              <a:off x="4452619" y="1882995"/>
              <a:ext cx="707457" cy="246221"/>
            </a:xfrm>
            <a:prstGeom prst="rect">
              <a:avLst/>
            </a:prstGeom>
            <a:solidFill>
              <a:schemeClr val="bg1">
                <a:alpha val="44842"/>
              </a:schemeClr>
            </a:solidFill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CA" sz="1600" dirty="0">
                  <a:solidFill>
                    <a:srgbClr val="000000"/>
                  </a:solidFill>
                  <a:latin typeface="Comic Sans MS"/>
                </a:rPr>
                <a:t>DQ345</a:t>
              </a:r>
              <a:endParaRPr kumimoji="0" lang="en-CA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+mn-ea"/>
                <a:cs typeface="+mn-cs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73EA1028-98AB-9D40-68C4-DA38F3C73FA1}"/>
                </a:ext>
              </a:extLst>
            </p:cNvPr>
            <p:cNvSpPr txBox="1"/>
            <p:nvPr/>
          </p:nvSpPr>
          <p:spPr>
            <a:xfrm>
              <a:off x="5357921" y="1796092"/>
              <a:ext cx="1931626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457200"/>
              <a:r>
                <a:rPr lang="en-US" sz="1200" b="1" dirty="0">
                  <a:solidFill>
                    <a:srgbClr val="4472C4">
                      <a:lumMod val="50000"/>
                    </a:srgbClr>
                  </a:solidFill>
                  <a:cs typeface="Calibri" panose="020F0502020204030204" pitchFamily="34" charset="0"/>
                </a:rPr>
                <a:t>Compact slits /w</a:t>
              </a:r>
            </a:p>
            <a:p>
              <a:pPr defTabSz="457200"/>
              <a:r>
                <a:rPr lang="en-US" sz="1200" b="1" dirty="0">
                  <a:solidFill>
                    <a:srgbClr val="4472C4">
                      <a:lumMod val="50000"/>
                    </a:srgbClr>
                  </a:solidFill>
                  <a:cs typeface="Calibri" panose="020F0502020204030204" pitchFamily="34" charset="0"/>
                </a:rPr>
                <a:t>beam profile detector</a:t>
              </a:r>
              <a:endParaRPr lang="en-US" sz="1200" i="1" dirty="0">
                <a:solidFill>
                  <a:srgbClr val="4472C4">
                    <a:lumMod val="50000"/>
                  </a:srgbClr>
                </a:solidFill>
                <a:cs typeface="Calibri" panose="020F0502020204030204" pitchFamily="34" charset="0"/>
              </a:endParaRPr>
            </a:p>
          </p:txBody>
        </p: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3EB2326C-1489-390F-4550-0226664E5993}"/>
                </a:ext>
              </a:extLst>
            </p:cNvPr>
            <p:cNvCxnSpPr>
              <a:cxnSpLocks/>
            </p:cNvCxnSpPr>
            <p:nvPr/>
          </p:nvCxnSpPr>
          <p:spPr bwMode="auto">
            <a:xfrm flipH="1" flipV="1">
              <a:off x="5087886" y="1205167"/>
              <a:ext cx="786720" cy="553725"/>
            </a:xfrm>
            <a:prstGeom prst="straightConnector1">
              <a:avLst/>
            </a:prstGeom>
            <a:noFill/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022815E2-B2B6-7727-88E5-97C91EAF50FA}"/>
                </a:ext>
              </a:extLst>
            </p:cNvPr>
            <p:cNvCxnSpPr>
              <a:cxnSpLocks/>
            </p:cNvCxnSpPr>
            <p:nvPr/>
          </p:nvCxnSpPr>
          <p:spPr bwMode="auto">
            <a:xfrm flipH="1" flipV="1">
              <a:off x="5809351" y="1240465"/>
              <a:ext cx="65255" cy="520031"/>
            </a:xfrm>
            <a:prstGeom prst="straightConnector1">
              <a:avLst/>
            </a:prstGeom>
            <a:noFill/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439C4C4A-0822-1C2A-61AD-66E975440F46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5874606" y="1551541"/>
              <a:ext cx="1322830" cy="208955"/>
            </a:xfrm>
            <a:prstGeom prst="straightConnector1">
              <a:avLst/>
            </a:prstGeom>
            <a:noFill/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496C08DB-4002-85F0-DAEB-06B44AA22E0B}"/>
                </a:ext>
              </a:extLst>
            </p:cNvPr>
            <p:cNvSpPr txBox="1"/>
            <p:nvPr/>
          </p:nvSpPr>
          <p:spPr>
            <a:xfrm>
              <a:off x="5357921" y="2444828"/>
              <a:ext cx="2679028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457200"/>
              <a:r>
                <a:rPr lang="en-US" sz="1200" b="1" dirty="0">
                  <a:solidFill>
                    <a:srgbClr val="4472C4">
                      <a:lumMod val="50000"/>
                    </a:srgbClr>
                  </a:solidFill>
                  <a:cs typeface="Calibri" panose="020F0502020204030204" pitchFamily="34" charset="0"/>
                </a:rPr>
                <a:t>SC 4T 6-port magnet</a:t>
              </a:r>
            </a:p>
            <a:p>
              <a:pPr defTabSz="457200"/>
              <a:r>
                <a:rPr lang="en-US" sz="1200" b="1" dirty="0">
                  <a:solidFill>
                    <a:srgbClr val="4472C4">
                      <a:lumMod val="50000"/>
                    </a:srgbClr>
                  </a:solidFill>
                  <a:cs typeface="Calibri" panose="020F0502020204030204" pitchFamily="34" charset="0"/>
                </a:rPr>
                <a:t>In bore SiPM spectrometer  </a:t>
              </a:r>
            </a:p>
            <a:p>
              <a:pPr defTabSz="457200"/>
              <a:r>
                <a:rPr lang="en-US" sz="1200" b="1" dirty="0">
                  <a:solidFill>
                    <a:srgbClr val="4472C4">
                      <a:lumMod val="50000"/>
                    </a:srgbClr>
                  </a:solidFill>
                  <a:cs typeface="Calibri" panose="020F0502020204030204" pitchFamily="34" charset="0"/>
                </a:rPr>
                <a:t>70uW DR with large sample space</a:t>
              </a:r>
              <a:endParaRPr lang="en-US" sz="1200" dirty="0">
                <a:solidFill>
                  <a:srgbClr val="4472C4">
                    <a:lumMod val="50000"/>
                  </a:srgbClr>
                </a:solidFill>
                <a:cs typeface="Calibri" panose="020F0502020204030204" pitchFamily="34" charset="0"/>
              </a:endParaRPr>
            </a:p>
          </p:txBody>
        </p: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6F7EF8FF-4F30-05A4-8BE2-7BF33FB0121E}"/>
                </a:ext>
              </a:extLst>
            </p:cNvPr>
            <p:cNvCxnSpPr>
              <a:cxnSpLocks/>
              <a:stCxn id="26" idx="0"/>
            </p:cNvCxnSpPr>
            <p:nvPr/>
          </p:nvCxnSpPr>
          <p:spPr bwMode="auto">
            <a:xfrm flipH="1" flipV="1">
              <a:off x="4177145" y="1619308"/>
              <a:ext cx="210154" cy="1024682"/>
            </a:xfrm>
            <a:prstGeom prst="straightConnector1">
              <a:avLst/>
            </a:prstGeom>
            <a:noFill/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9AE29A1A-D1D0-46D9-BC25-3586BB5547AD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7121236" y="2382982"/>
              <a:ext cx="630382" cy="207818"/>
            </a:xfrm>
            <a:prstGeom prst="straightConnector1">
              <a:avLst/>
            </a:prstGeom>
            <a:noFill/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896F37EE-8823-54D7-B1F1-A5F2C6DFAB45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7509164" y="2364232"/>
              <a:ext cx="445039" cy="441313"/>
            </a:xfrm>
            <a:prstGeom prst="straightConnector1">
              <a:avLst/>
            </a:prstGeom>
            <a:noFill/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4C9FD4B0-8AF3-38E1-8292-42A3AE0EE274}"/>
                </a:ext>
              </a:extLst>
            </p:cNvPr>
            <p:cNvCxnSpPr>
              <a:cxnSpLocks/>
            </p:cNvCxnSpPr>
            <p:nvPr/>
          </p:nvCxnSpPr>
          <p:spPr bwMode="auto">
            <a:xfrm flipH="1" flipV="1">
              <a:off x="8035847" y="1656018"/>
              <a:ext cx="516" cy="1204308"/>
            </a:xfrm>
            <a:prstGeom prst="straightConnector1">
              <a:avLst/>
            </a:prstGeom>
            <a:noFill/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2C0FB098-5BAE-3A5C-BA3E-BDD86FAC131E}"/>
                </a:ext>
              </a:extLst>
            </p:cNvPr>
            <p:cNvCxnSpPr>
              <a:cxnSpLocks/>
              <a:stCxn id="36" idx="3"/>
            </p:cNvCxnSpPr>
            <p:nvPr/>
          </p:nvCxnSpPr>
          <p:spPr bwMode="auto">
            <a:xfrm flipH="1">
              <a:off x="7578445" y="2860327"/>
              <a:ext cx="458504" cy="120956"/>
            </a:xfrm>
            <a:prstGeom prst="straightConnector1">
              <a:avLst/>
            </a:prstGeom>
            <a:noFill/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9AD0BA5-6ACF-5223-EFBC-FC91BBF58EAE}"/>
                </a:ext>
              </a:extLst>
            </p:cNvPr>
            <p:cNvSpPr txBox="1"/>
            <p:nvPr/>
          </p:nvSpPr>
          <p:spPr>
            <a:xfrm>
              <a:off x="3229539" y="4410876"/>
              <a:ext cx="2645068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sz="1400" b="1" dirty="0"/>
                <a:t>The M9H Muon Spectrometer End Station: </a:t>
              </a:r>
              <a:r>
                <a:rPr lang="en-CA" sz="1400" b="1" dirty="0">
                  <a:solidFill>
                    <a:srgbClr val="FF0000"/>
                  </a:solidFill>
                </a:rPr>
                <a:t>4 T / 50 </a:t>
              </a:r>
              <a:r>
                <a:rPr lang="en-CA" sz="1400" b="1" dirty="0" err="1">
                  <a:solidFill>
                    <a:srgbClr val="FF0000"/>
                  </a:solidFill>
                </a:rPr>
                <a:t>mK</a:t>
              </a:r>
              <a:r>
                <a:rPr lang="en-CA" sz="1400" b="1" dirty="0">
                  <a:solidFill>
                    <a:srgbClr val="FF0000"/>
                  </a:solidFill>
                </a:rPr>
                <a:t> / 2.5 </a:t>
              </a:r>
              <a:r>
                <a:rPr lang="en-CA" sz="1400" b="1" dirty="0" err="1">
                  <a:solidFill>
                    <a:srgbClr val="FF0000"/>
                  </a:solidFill>
                </a:rPr>
                <a:t>GPa</a:t>
              </a:r>
              <a:r>
                <a:rPr lang="en-CA" sz="1400" b="1" dirty="0">
                  <a:solidFill>
                    <a:srgbClr val="FF0000"/>
                  </a:solidFill>
                </a:rPr>
                <a:t> pressure cells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10959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556"/>
    </mc:Choice>
    <mc:Fallback xmlns="">
      <p:transition spd="slow" advTm="24556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5646" y="2237671"/>
            <a:ext cx="2517142" cy="4363785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D82BF980-6CEE-0910-06C4-9223D869B4D8}"/>
              </a:ext>
            </a:extLst>
          </p:cNvPr>
          <p:cNvGrpSpPr/>
          <p:nvPr/>
        </p:nvGrpSpPr>
        <p:grpSpPr>
          <a:xfrm>
            <a:off x="4464926" y="2237671"/>
            <a:ext cx="4450710" cy="4303697"/>
            <a:chOff x="4418333" y="1824153"/>
            <a:chExt cx="4450710" cy="4303697"/>
          </a:xfrm>
        </p:grpSpPr>
        <p:sp>
          <p:nvSpPr>
            <p:cNvPr id="25603" name="TextBox 3"/>
            <p:cNvSpPr txBox="1">
              <a:spLocks noChangeArrowheads="1"/>
            </p:cNvSpPr>
            <p:nvPr/>
          </p:nvSpPr>
          <p:spPr bwMode="auto">
            <a:xfrm>
              <a:off x="4418333" y="5543075"/>
              <a:ext cx="4450710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1600" b="1" dirty="0">
                  <a:latin typeface="+mn-lt"/>
                </a:rPr>
                <a:t>TRS breaking </a:t>
              </a:r>
              <a:r>
                <a:rPr lang="en-US" altLang="en-US" sz="1600" dirty="0">
                  <a:latin typeface="+mn-lt"/>
                </a:rPr>
                <a:t>unconventional superconductivity or </a:t>
              </a:r>
              <a:r>
                <a:rPr lang="en-US" sz="1600" dirty="0">
                  <a:latin typeface="+mn-lt"/>
                </a:rPr>
                <a:t>the occurrence of a </a:t>
              </a:r>
              <a:r>
                <a:rPr lang="en-US" sz="1600" b="1" dirty="0">
                  <a:latin typeface="+mn-lt"/>
                </a:rPr>
                <a:t>SDW</a:t>
              </a:r>
              <a:r>
                <a:rPr lang="en-US" sz="1600" dirty="0">
                  <a:latin typeface="+mn-lt"/>
                </a:rPr>
                <a:t> due to some other effect</a:t>
              </a:r>
              <a:r>
                <a:rPr lang="en-US" altLang="en-US" sz="1600" dirty="0">
                  <a:latin typeface="+mn-lt"/>
                </a:rPr>
                <a:t>?</a:t>
              </a:r>
            </a:p>
          </p:txBody>
        </p:sp>
        <p:pic>
          <p:nvPicPr>
            <p:cNvPr id="25605" name="Picture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79177" y="1824153"/>
              <a:ext cx="3198813" cy="3671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3" name="Straight Arrow Connector 12"/>
            <p:cNvCxnSpPr>
              <a:cxnSpLocks/>
            </p:cNvCxnSpPr>
            <p:nvPr/>
          </p:nvCxnSpPr>
          <p:spPr>
            <a:xfrm flipV="1">
              <a:off x="5795963" y="4747217"/>
              <a:ext cx="282620" cy="832732"/>
            </a:xfrm>
            <a:prstGeom prst="straightConnector1">
              <a:avLst/>
            </a:prstGeom>
            <a:ln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5795963" y="3643313"/>
              <a:ext cx="847725" cy="1504950"/>
            </a:xfrm>
            <a:custGeom>
              <a:avLst/>
              <a:gdLst>
                <a:gd name="connsiteX0" fmla="*/ 0 w 847725"/>
                <a:gd name="connsiteY0" fmla="*/ 1495425 h 1504950"/>
                <a:gd name="connsiteX1" fmla="*/ 838200 w 847725"/>
                <a:gd name="connsiteY1" fmla="*/ 1504950 h 1504950"/>
                <a:gd name="connsiteX2" fmla="*/ 847725 w 847725"/>
                <a:gd name="connsiteY2" fmla="*/ 161925 h 1504950"/>
                <a:gd name="connsiteX3" fmla="*/ 723900 w 847725"/>
                <a:gd name="connsiteY3" fmla="*/ 161925 h 1504950"/>
                <a:gd name="connsiteX4" fmla="*/ 600075 w 847725"/>
                <a:gd name="connsiteY4" fmla="*/ 161925 h 1504950"/>
                <a:gd name="connsiteX5" fmla="*/ 423862 w 847725"/>
                <a:gd name="connsiteY5" fmla="*/ 147637 h 1504950"/>
                <a:gd name="connsiteX6" fmla="*/ 304800 w 847725"/>
                <a:gd name="connsiteY6" fmla="*/ 123825 h 1504950"/>
                <a:gd name="connsiteX7" fmla="*/ 185737 w 847725"/>
                <a:gd name="connsiteY7" fmla="*/ 95250 h 1504950"/>
                <a:gd name="connsiteX8" fmla="*/ 100012 w 847725"/>
                <a:gd name="connsiteY8" fmla="*/ 47625 h 1504950"/>
                <a:gd name="connsiteX9" fmla="*/ 9525 w 847725"/>
                <a:gd name="connsiteY9" fmla="*/ 0 h 1504950"/>
                <a:gd name="connsiteX10" fmla="*/ 0 w 847725"/>
                <a:gd name="connsiteY10" fmla="*/ 1495425 h 1504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47725" h="1504950">
                  <a:moveTo>
                    <a:pt x="0" y="1495425"/>
                  </a:moveTo>
                  <a:lnTo>
                    <a:pt x="838200" y="1504950"/>
                  </a:lnTo>
                  <a:lnTo>
                    <a:pt x="847725" y="161925"/>
                  </a:lnTo>
                  <a:lnTo>
                    <a:pt x="723900" y="161925"/>
                  </a:lnTo>
                  <a:lnTo>
                    <a:pt x="600075" y="161925"/>
                  </a:lnTo>
                  <a:lnTo>
                    <a:pt x="423862" y="147637"/>
                  </a:lnTo>
                  <a:lnTo>
                    <a:pt x="304800" y="123825"/>
                  </a:lnTo>
                  <a:lnTo>
                    <a:pt x="185737" y="95250"/>
                  </a:lnTo>
                  <a:lnTo>
                    <a:pt x="100012" y="47625"/>
                  </a:lnTo>
                  <a:lnTo>
                    <a:pt x="9525" y="0"/>
                  </a:lnTo>
                  <a:lnTo>
                    <a:pt x="0" y="1495425"/>
                  </a:lnTo>
                  <a:close/>
                </a:path>
              </a:pathLst>
            </a:custGeom>
            <a:solidFill>
              <a:srgbClr val="CC00FF">
                <a:alpha val="3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2EC5ECB5-47BA-1382-2F3A-215A5A33E7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3372" y="316632"/>
            <a:ext cx="8582088" cy="47625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4F8978E-2C64-EA1F-2EE8-E872BFC1B1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3372" y="864533"/>
            <a:ext cx="7496230" cy="1162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6141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F9605DB-5D9F-ADC4-0BAE-C9637EADCA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372" y="454288"/>
            <a:ext cx="6101524" cy="338597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762CABE5-ABF4-5918-E6A3-70DEF9892227}"/>
              </a:ext>
            </a:extLst>
          </p:cNvPr>
          <p:cNvGrpSpPr/>
          <p:nvPr/>
        </p:nvGrpSpPr>
        <p:grpSpPr>
          <a:xfrm>
            <a:off x="406938" y="1852372"/>
            <a:ext cx="3599399" cy="2705576"/>
            <a:chOff x="418524" y="816839"/>
            <a:chExt cx="3599399" cy="270557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3D042DCB-BD05-24DD-F95D-B6BB80C07CA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8524" y="816839"/>
              <a:ext cx="3482992" cy="2397799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D0AE6D6-41EA-46E2-0184-5B2734421172}"/>
                </a:ext>
              </a:extLst>
            </p:cNvPr>
            <p:cNvSpPr txBox="1"/>
            <p:nvPr/>
          </p:nvSpPr>
          <p:spPr>
            <a:xfrm>
              <a:off x="760621" y="3214638"/>
              <a:ext cx="325730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accent4">
                      <a:lumMod val="50000"/>
                    </a:schemeClr>
                  </a:solidFill>
                </a:rPr>
                <a:t> </a:t>
              </a:r>
              <a:r>
                <a:rPr lang="en-US" sz="1200" dirty="0">
                  <a:solidFill>
                    <a:schemeClr val="accent4">
                      <a:lumMod val="50000"/>
                    </a:schemeClr>
                  </a:solidFill>
                </a:rPr>
                <a:t>G. M. Luke </a:t>
              </a:r>
              <a:r>
                <a:rPr lang="en-US" sz="1200" i="1" dirty="0">
                  <a:solidFill>
                    <a:schemeClr val="accent4">
                      <a:lumMod val="50000"/>
                    </a:schemeClr>
                  </a:solidFill>
                </a:rPr>
                <a:t>et al.</a:t>
              </a:r>
              <a:r>
                <a:rPr lang="en-US" sz="1200" dirty="0">
                  <a:solidFill>
                    <a:schemeClr val="accent4">
                      <a:lumMod val="50000"/>
                    </a:schemeClr>
                  </a:solidFill>
                </a:rPr>
                <a:t>, Phys. Rev. Lett. </a:t>
              </a:r>
              <a:r>
                <a:rPr lang="en-US" sz="1200" b="1" dirty="0">
                  <a:solidFill>
                    <a:schemeClr val="accent4">
                      <a:lumMod val="50000"/>
                    </a:schemeClr>
                  </a:solidFill>
                </a:rPr>
                <a:t>71</a:t>
              </a:r>
              <a:r>
                <a:rPr lang="en-US" sz="1200" dirty="0">
                  <a:solidFill>
                    <a:schemeClr val="accent4">
                      <a:lumMod val="50000"/>
                    </a:schemeClr>
                  </a:solidFill>
                </a:rPr>
                <a:t>, 1466 (1993)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35AA966B-7190-0A71-2205-51C10B87BA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3372" y="872929"/>
            <a:ext cx="6101668" cy="781541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C258C418-8D7D-8B36-745D-9BA88B3524EA}"/>
              </a:ext>
            </a:extLst>
          </p:cNvPr>
          <p:cNvGrpSpPr/>
          <p:nvPr/>
        </p:nvGrpSpPr>
        <p:grpSpPr>
          <a:xfrm>
            <a:off x="4216285" y="2397096"/>
            <a:ext cx="4782110" cy="4006616"/>
            <a:chOff x="4257055" y="1826498"/>
            <a:chExt cx="4782110" cy="4006616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46C5D921-6749-6CE0-2C51-AB19841F10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20268" y="3181354"/>
              <a:ext cx="2923563" cy="2651760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6398937A-1DDD-106D-7E76-6386331E891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257055" y="2259799"/>
              <a:ext cx="4782110" cy="749527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21BA2C3-E52B-7D41-DB3E-5AD15F9111F0}"/>
                </a:ext>
              </a:extLst>
            </p:cNvPr>
            <p:cNvSpPr txBox="1"/>
            <p:nvPr/>
          </p:nvSpPr>
          <p:spPr>
            <a:xfrm>
              <a:off x="6648110" y="2777441"/>
              <a:ext cx="1678665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Science </a:t>
              </a:r>
              <a:r>
                <a:rPr lang="en-US" sz="1200" b="1" dirty="0"/>
                <a:t>345</a:t>
              </a:r>
              <a:r>
                <a:rPr lang="en-US" sz="1200" dirty="0"/>
                <a:t>, 190 (2014)</a:t>
              </a: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B316A713-7F8F-9CC3-314B-D417D808022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308894" y="1826498"/>
              <a:ext cx="920924" cy="42709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2096873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igure 2">
            <a:extLst>
              <a:ext uri="{FF2B5EF4-FFF2-40B4-BE49-F238E27FC236}">
                <a16:creationId xmlns:a16="http://schemas.microsoft.com/office/drawing/2014/main" id="{0BFA9AB4-47B0-F320-ED42-18DCF31A12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0319" y="3429000"/>
            <a:ext cx="2975400" cy="31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3768B21-2264-D772-5914-4419576DD9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4348" y="2154212"/>
            <a:ext cx="5047343" cy="28009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4B359ED-2DCB-90E4-195C-6FA9AAFE48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74348" y="2553094"/>
            <a:ext cx="4679199" cy="688685"/>
          </a:xfrm>
          <a:prstGeom prst="rect">
            <a:avLst/>
          </a:prstGeom>
        </p:spPr>
      </p:pic>
      <p:pic>
        <p:nvPicPr>
          <p:cNvPr id="1028" name="Picture 4" descr="Figure 1">
            <a:extLst>
              <a:ext uri="{FF2B5EF4-FFF2-40B4-BE49-F238E27FC236}">
                <a16:creationId xmlns:a16="http://schemas.microsoft.com/office/drawing/2014/main" id="{AA077889-FA50-9F51-2466-13DD34CCC4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948" y="1718284"/>
            <a:ext cx="3327159" cy="2535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FA117CC-BF07-4BCC-CD30-E6CAB04F47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949" y="221390"/>
            <a:ext cx="5267693" cy="29232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AB2EE89-D5AD-FE98-BF95-53B9BB76EA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6948" y="620271"/>
            <a:ext cx="5210201" cy="882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92204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2968245" y="446277"/>
            <a:ext cx="3180521" cy="5232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CA" altLang="en-US" sz="2800" dirty="0">
                <a:solidFill>
                  <a:srgbClr val="002060"/>
                </a:solidFill>
                <a:latin typeface="Segoe UI Semibold" panose="020B0702040204020203" pitchFamily="34" charset="0"/>
                <a:cs typeface="Segoe UI Semibold" panose="020B0702040204020203" pitchFamily="34" charset="0"/>
                <a:sym typeface="Symbol" panose="05050102010706020507" pitchFamily="18" charset="2"/>
              </a:rPr>
              <a:t>Summary</a:t>
            </a:r>
            <a:r>
              <a:rPr lang="en-CA" altLang="en-US" sz="2800" dirty="0">
                <a:latin typeface="Segoe UI Semibold" panose="020B0702040204020203" pitchFamily="34" charset="0"/>
                <a:cs typeface="Segoe UI Semibold" panose="020B0702040204020203" pitchFamily="34" charset="0"/>
                <a:sym typeface="Symbol" panose="05050102010706020507" pitchFamily="18" charset="2"/>
              </a:rPr>
              <a:t>   </a:t>
            </a:r>
            <a:endParaRPr lang="en-CA" altLang="en-US" sz="2800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735157" y="1169394"/>
            <a:ext cx="7673686" cy="707886"/>
            <a:chOff x="922650" y="1157108"/>
            <a:chExt cx="7673686" cy="707886"/>
          </a:xfrm>
        </p:grpSpPr>
        <p:sp>
          <p:nvSpPr>
            <p:cNvPr id="25" name="TextBox 24"/>
            <p:cNvSpPr txBox="1"/>
            <p:nvPr/>
          </p:nvSpPr>
          <p:spPr>
            <a:xfrm>
              <a:off x="1204589" y="1157108"/>
              <a:ext cx="739174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ym typeface="Symbol" panose="05050102010706020507" pitchFamily="18" charset="2"/>
                </a:rPr>
                <a:t>SR is widely recognized as an essential method for verifying bulk broken time-reversal symmetry in unconventional superconductors</a:t>
              </a:r>
              <a:endParaRPr lang="en-US" sz="2000" dirty="0"/>
            </a:p>
          </p:txBody>
        </p:sp>
        <p:sp>
          <p:nvSpPr>
            <p:cNvPr id="19" name="Oval 18"/>
            <p:cNvSpPr>
              <a:spLocks noChangeAspect="1"/>
            </p:cNvSpPr>
            <p:nvPr/>
          </p:nvSpPr>
          <p:spPr bwMode="auto">
            <a:xfrm>
              <a:off x="922650" y="1267304"/>
              <a:ext cx="194680" cy="182880"/>
            </a:xfrm>
            <a:prstGeom prst="ellipse">
              <a:avLst/>
            </a:prstGeom>
            <a:solidFill>
              <a:srgbClr val="C0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4FFFA0FE-0B07-C1E5-BA06-499786841169}"/>
              </a:ext>
            </a:extLst>
          </p:cNvPr>
          <p:cNvGrpSpPr/>
          <p:nvPr/>
        </p:nvGrpSpPr>
        <p:grpSpPr>
          <a:xfrm>
            <a:off x="735157" y="2252289"/>
            <a:ext cx="7818274" cy="4098592"/>
            <a:chOff x="735157" y="2252289"/>
            <a:chExt cx="7818274" cy="4098592"/>
          </a:xfrm>
        </p:grpSpPr>
        <p:grpSp>
          <p:nvGrpSpPr>
            <p:cNvPr id="18" name="Group 17"/>
            <p:cNvGrpSpPr/>
            <p:nvPr/>
          </p:nvGrpSpPr>
          <p:grpSpPr>
            <a:xfrm>
              <a:off x="735157" y="2252289"/>
              <a:ext cx="7631555" cy="707886"/>
              <a:chOff x="922650" y="1174078"/>
              <a:chExt cx="7631555" cy="707886"/>
            </a:xfrm>
          </p:grpSpPr>
          <p:sp>
            <p:nvSpPr>
              <p:cNvPr id="22" name="TextBox 21"/>
              <p:cNvSpPr txBox="1"/>
              <p:nvPr/>
            </p:nvSpPr>
            <p:spPr>
              <a:xfrm>
                <a:off x="1188721" y="1174078"/>
                <a:ext cx="7365484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>
                    <a:sym typeface="Symbol" panose="05050102010706020507" pitchFamily="18" charset="2"/>
                  </a:rPr>
                  <a:t>The expanding SR capabilities at TRIUMF come at an exciting time in the exploding fields of quantum materials and technologies </a:t>
                </a:r>
                <a:endParaRPr lang="en-US" sz="2000" dirty="0"/>
              </a:p>
            </p:txBody>
          </p:sp>
          <p:sp>
            <p:nvSpPr>
              <p:cNvPr id="24" name="Oval 23"/>
              <p:cNvSpPr>
                <a:spLocks noChangeAspect="1"/>
              </p:cNvSpPr>
              <p:nvPr/>
            </p:nvSpPr>
            <p:spPr bwMode="auto">
              <a:xfrm>
                <a:off x="922650" y="1267304"/>
                <a:ext cx="194680" cy="182880"/>
              </a:xfrm>
              <a:prstGeom prst="ellipse">
                <a:avLst/>
              </a:prstGeom>
              <a:solidFill>
                <a:srgbClr val="C000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FCD3618-7EF0-1287-245B-F57F48FDE88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37247" y="3218881"/>
              <a:ext cx="2382870" cy="3132000"/>
            </a:xfrm>
            <a:prstGeom prst="rect">
              <a:avLst/>
            </a:prstGeom>
          </p:spPr>
        </p:pic>
        <p:pic>
          <p:nvPicPr>
            <p:cNvPr id="1030" name="Picture 6" descr="Volume 22 Issue 5">
              <a:extLst>
                <a:ext uri="{FF2B5EF4-FFF2-40B4-BE49-F238E27FC236}">
                  <a16:creationId xmlns:a16="http://schemas.microsoft.com/office/drawing/2014/main" id="{70DFC49F-F4C9-66B6-0DB6-877B26D01F7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48050" y="3218881"/>
              <a:ext cx="2359726" cy="313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4" name="Picture 10" descr="March 2022 Issue of Physics Today Is Online &amp; in the Mail | American  Astronomical Society">
              <a:extLst>
                <a:ext uri="{FF2B5EF4-FFF2-40B4-BE49-F238E27FC236}">
                  <a16:creationId xmlns:a16="http://schemas.microsoft.com/office/drawing/2014/main" id="{724529E8-9D33-D5C0-7DC9-37C19DF12D4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67456" y="3218881"/>
              <a:ext cx="2385975" cy="313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940947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ChangeArrowheads="1"/>
          </p:cNvSpPr>
          <p:nvPr/>
        </p:nvSpPr>
        <p:spPr bwMode="auto">
          <a:xfrm>
            <a:off x="1828800" y="304800"/>
            <a:ext cx="4938713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1267" name="Rectangle 3"/>
          <p:cNvSpPr>
            <a:spLocks noChangeArrowheads="1"/>
          </p:cNvSpPr>
          <p:nvPr/>
        </p:nvSpPr>
        <p:spPr bwMode="auto">
          <a:xfrm>
            <a:off x="4100513" y="5948363"/>
            <a:ext cx="14605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5561013" y="5948363"/>
            <a:ext cx="145732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pic>
        <p:nvPicPr>
          <p:cNvPr id="11269" name="Picture 5" descr="http://www.nobel.se/ssi/images/pixel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7888" y="26988"/>
            <a:ext cx="15875" cy="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6" descr="http://www.nobel.se/ssi/images/pixel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5213" y="26988"/>
            <a:ext cx="5486400" cy="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1" name="Picture 7" descr="http://www.nobel.se/ssi/images/pixel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3863" y="26988"/>
            <a:ext cx="14287" cy="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2" name="Picture 8" descr="http://www.nobel.se/ssi/images/pixel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1638" y="1676400"/>
            <a:ext cx="68262" cy="7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3" name="Picture 9" descr="http://www.nobel.se/ssi/images/pixel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5425" y="1739900"/>
            <a:ext cx="9525" cy="7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4" name="Picture 10" descr="http://www.nobel.se/ssi/images/pixel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7838" y="2286000"/>
            <a:ext cx="68262" cy="7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5" name="Picture 11" descr="http://www.nobel.se/ssi/images/pixel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0225" y="4940300"/>
            <a:ext cx="9525" cy="7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6" name="Picture 12" descr="http://www.nobel.se/ssi/images/pixel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6438" y="5192713"/>
            <a:ext cx="68262" cy="7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277" name="Group 13"/>
          <p:cNvGrpSpPr>
            <a:grpSpLocks/>
          </p:cNvGrpSpPr>
          <p:nvPr/>
        </p:nvGrpSpPr>
        <p:grpSpPr bwMode="auto">
          <a:xfrm>
            <a:off x="538163" y="723900"/>
            <a:ext cx="3611563" cy="2325688"/>
            <a:chOff x="483" y="600"/>
            <a:chExt cx="2275" cy="1465"/>
          </a:xfrm>
        </p:grpSpPr>
        <p:pic>
          <p:nvPicPr>
            <p:cNvPr id="11291" name="Picture 14" descr="http://www.nobel.se/ssi/images/pixel.gif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3" y="1255"/>
              <a:ext cx="43" cy="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1292" name="Group 15"/>
            <p:cNvGrpSpPr>
              <a:grpSpLocks/>
            </p:cNvGrpSpPr>
            <p:nvPr/>
          </p:nvGrpSpPr>
          <p:grpSpPr bwMode="auto">
            <a:xfrm>
              <a:off x="624" y="961"/>
              <a:ext cx="2091" cy="914"/>
              <a:chOff x="912" y="1584"/>
              <a:chExt cx="2091" cy="914"/>
            </a:xfrm>
          </p:grpSpPr>
          <p:pic>
            <p:nvPicPr>
              <p:cNvPr id="11297" name="Picture 16" descr="John Bardeen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12" y="1584"/>
                <a:ext cx="652" cy="9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298" name="Picture 17" descr="Leon Neil Cooper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32" y="1584"/>
                <a:ext cx="652" cy="9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299" name="Picture 18" descr="John Robert Schrieffer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51" y="1584"/>
                <a:ext cx="652" cy="9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1293" name="Text Box 19"/>
            <p:cNvSpPr txBox="1">
              <a:spLocks noChangeArrowheads="1"/>
            </p:cNvSpPr>
            <p:nvPr/>
          </p:nvSpPr>
          <p:spPr bwMode="auto">
            <a:xfrm>
              <a:off x="800" y="656"/>
              <a:ext cx="1715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sz="1800" dirty="0">
                  <a:solidFill>
                    <a:srgbClr val="C89400"/>
                  </a:solidFill>
                  <a:latin typeface="+mn-lt"/>
                </a:rPr>
                <a:t>Nobel Prize in Physics 1972</a:t>
              </a:r>
            </a:p>
          </p:txBody>
        </p:sp>
        <p:sp>
          <p:nvSpPr>
            <p:cNvPr id="11294" name="Text Box 20"/>
            <p:cNvSpPr txBox="1">
              <a:spLocks noChangeArrowheads="1"/>
            </p:cNvSpPr>
            <p:nvPr/>
          </p:nvSpPr>
          <p:spPr bwMode="auto">
            <a:xfrm>
              <a:off x="576" y="1873"/>
              <a:ext cx="2182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sz="1400">
                  <a:solidFill>
                    <a:srgbClr val="FF9900"/>
                  </a:solidFill>
                  <a:latin typeface="Times New Roman" pitchFamily="18" charset="0"/>
                </a:rPr>
                <a:t>   </a:t>
              </a:r>
              <a:r>
                <a:rPr lang="en-US" sz="1200" b="1"/>
                <a:t>J. Bardeen       L.N. Cooper    J.R. Schrieffer</a:t>
              </a:r>
            </a:p>
          </p:txBody>
        </p:sp>
        <p:pic>
          <p:nvPicPr>
            <p:cNvPr id="11296" name="Picture 22" descr="medal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3" y="600"/>
              <a:ext cx="333" cy="3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278" name="Text Box 23"/>
          <p:cNvSpPr txBox="1">
            <a:spLocks noChangeArrowheads="1"/>
          </p:cNvSpPr>
          <p:nvPr/>
        </p:nvSpPr>
        <p:spPr bwMode="auto">
          <a:xfrm>
            <a:off x="2209800" y="228600"/>
            <a:ext cx="484459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2400" b="1" dirty="0">
                <a:solidFill>
                  <a:srgbClr val="002060"/>
                </a:solidFill>
                <a:latin typeface="Selawik Semibold" panose="020F0502020204030204" pitchFamily="34" charset="0"/>
                <a:cs typeface="Calibri" panose="020F0502020204030204" pitchFamily="34" charset="0"/>
              </a:rPr>
              <a:t>BCS Theory of Superconductivity</a:t>
            </a:r>
          </a:p>
        </p:txBody>
      </p:sp>
      <p:sp>
        <p:nvSpPr>
          <p:cNvPr id="11279" name="Text Box 24"/>
          <p:cNvSpPr txBox="1">
            <a:spLocks noChangeArrowheads="1"/>
          </p:cNvSpPr>
          <p:nvPr/>
        </p:nvSpPr>
        <p:spPr bwMode="auto">
          <a:xfrm>
            <a:off x="4191000" y="1371600"/>
            <a:ext cx="4724400" cy="1312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800" b="1" i="1" dirty="0">
                <a:latin typeface="Calibri" panose="020F0502020204030204" pitchFamily="34" charset="0"/>
                <a:cs typeface="Calibri" panose="020F0502020204030204" pitchFamily="34" charset="0"/>
              </a:rPr>
              <a:t>General idea -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E</a:t>
            </a:r>
            <a:r>
              <a:rPr lang="en-CA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lectrons</a:t>
            </a:r>
            <a:r>
              <a:rPr lang="en-CA" sz="1800" dirty="0">
                <a:latin typeface="Calibri" panose="020F0502020204030204" pitchFamily="34" charset="0"/>
                <a:cs typeface="Calibri" panose="020F0502020204030204" pitchFamily="34" charset="0"/>
              </a:rPr>
              <a:t> pair up (“Cooper pairs”) and form a </a:t>
            </a:r>
            <a:r>
              <a:rPr lang="en-CA" sz="18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coherent quantum state</a:t>
            </a:r>
            <a:r>
              <a:rPr lang="en-CA" sz="1800" dirty="0">
                <a:latin typeface="Calibri" panose="020F0502020204030204" pitchFamily="34" charset="0"/>
                <a:cs typeface="Calibri" panose="020F0502020204030204" pitchFamily="34" charset="0"/>
              </a:rPr>
              <a:t>, making it impossible to deflect the motion of one pair without involving all the others.</a:t>
            </a:r>
          </a:p>
          <a:p>
            <a:pPr eaLnBrk="1" hangingPunct="1"/>
            <a:endParaRPr lang="en-CA" sz="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38297" name="Text Box 25"/>
          <p:cNvSpPr txBox="1">
            <a:spLocks noChangeArrowheads="1"/>
          </p:cNvSpPr>
          <p:nvPr/>
        </p:nvSpPr>
        <p:spPr bwMode="auto">
          <a:xfrm>
            <a:off x="533400" y="3276600"/>
            <a:ext cx="816927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Zero resistance and the Meissner effect require that the Cooper pairs share the same phase 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  <a:sym typeface="Symbol" pitchFamily="18" charset="2"/>
              </a:rPr>
              <a:t></a:t>
            </a:r>
            <a:r>
              <a:rPr lang="en-US" sz="1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itchFamily="18" charset="2"/>
              </a:rPr>
              <a:t> </a:t>
            </a:r>
            <a: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itchFamily="18" charset="2"/>
              </a:rPr>
              <a:t>“</a:t>
            </a:r>
            <a:r>
              <a:rPr lang="en-US" sz="1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quantum phase coherence”</a:t>
            </a:r>
            <a:endParaRPr lang="en-CA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38298" name="Group 26"/>
          <p:cNvGrpSpPr>
            <a:grpSpLocks/>
          </p:cNvGrpSpPr>
          <p:nvPr/>
        </p:nvGrpSpPr>
        <p:grpSpPr bwMode="auto">
          <a:xfrm>
            <a:off x="533400" y="4295775"/>
            <a:ext cx="8305800" cy="2141538"/>
            <a:chOff x="336" y="2706"/>
            <a:chExt cx="5232" cy="1349"/>
          </a:xfrm>
        </p:grpSpPr>
        <p:sp>
          <p:nvSpPr>
            <p:cNvPr id="11282" name="Text Box 27"/>
            <p:cNvSpPr txBox="1">
              <a:spLocks noChangeArrowheads="1"/>
            </p:cNvSpPr>
            <p:nvPr/>
          </p:nvSpPr>
          <p:spPr bwMode="auto">
            <a:xfrm>
              <a:off x="336" y="2706"/>
              <a:ext cx="5232" cy="4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sz="1800" dirty="0">
                  <a:latin typeface="Calibri" panose="020F0502020204030204" pitchFamily="34" charset="0"/>
                  <a:cs typeface="Calibri" panose="020F0502020204030204" pitchFamily="34" charset="0"/>
                </a:rPr>
                <a:t>The superconducting state is characterized by a complex</a:t>
              </a:r>
              <a:r>
                <a:rPr lang="en-US" sz="18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1800" b="1" i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macroscopic</a:t>
              </a:r>
              <a:r>
                <a:rPr lang="en-US" sz="18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1800" b="1" i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wave function</a:t>
              </a:r>
              <a:r>
                <a:rPr lang="en-US" sz="1800" b="1" i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1800" dirty="0">
                  <a:latin typeface="Calibri" panose="020F0502020204030204" pitchFamily="34" charset="0"/>
                  <a:cs typeface="Calibri" panose="020F0502020204030204" pitchFamily="34" charset="0"/>
                </a:rPr>
                <a:t>(order parameter)</a:t>
              </a:r>
              <a:r>
                <a:rPr lang="en-US" sz="1800" dirty="0">
                  <a:solidFill>
                    <a:srgbClr val="0099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:</a:t>
              </a:r>
            </a:p>
          </p:txBody>
        </p:sp>
        <p:grpSp>
          <p:nvGrpSpPr>
            <p:cNvPr id="11283" name="Group 28"/>
            <p:cNvGrpSpPr>
              <a:grpSpLocks/>
            </p:cNvGrpSpPr>
            <p:nvPr/>
          </p:nvGrpSpPr>
          <p:grpSpPr bwMode="auto">
            <a:xfrm>
              <a:off x="1872" y="3120"/>
              <a:ext cx="2112" cy="935"/>
              <a:chOff x="1248" y="3168"/>
              <a:chExt cx="2112" cy="935"/>
            </a:xfrm>
          </p:grpSpPr>
          <p:graphicFrame>
            <p:nvGraphicFramePr>
              <p:cNvPr id="11284" name="Object 29"/>
              <p:cNvGraphicFramePr>
                <a:graphicFrameLocks noChangeAspect="1"/>
              </p:cNvGraphicFramePr>
              <p:nvPr/>
            </p:nvGraphicFramePr>
            <p:xfrm>
              <a:off x="1248" y="3168"/>
              <a:ext cx="1776" cy="44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7" imgW="1015559" imgH="253890" progId="Equation.3">
                      <p:embed/>
                    </p:oleObj>
                  </mc:Choice>
                  <mc:Fallback>
                    <p:oleObj name="Equation" r:id="rId7" imgW="1015559" imgH="253890" progId="Equation.3">
                      <p:embed/>
                      <p:pic>
                        <p:nvPicPr>
                          <p:cNvPr id="11284" name="Object 29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248" y="3168"/>
                            <a:ext cx="1776" cy="445"/>
                          </a:xfrm>
                          <a:prstGeom prst="rect">
                            <a:avLst/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  <a:extLs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11285" name="Line 30"/>
              <p:cNvSpPr>
                <a:spLocks noChangeShapeType="1"/>
              </p:cNvSpPr>
              <p:nvPr/>
            </p:nvSpPr>
            <p:spPr bwMode="auto">
              <a:xfrm>
                <a:off x="2112" y="3573"/>
                <a:ext cx="336" cy="0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1286" name="Line 31"/>
              <p:cNvSpPr>
                <a:spLocks noChangeShapeType="1"/>
              </p:cNvSpPr>
              <p:nvPr/>
            </p:nvSpPr>
            <p:spPr bwMode="auto">
              <a:xfrm flipV="1">
                <a:off x="2130" y="3561"/>
                <a:ext cx="144" cy="288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1287" name="Text Box 32"/>
              <p:cNvSpPr txBox="1">
                <a:spLocks noChangeArrowheads="1"/>
              </p:cNvSpPr>
              <p:nvPr/>
            </p:nvSpPr>
            <p:spPr bwMode="auto">
              <a:xfrm>
                <a:off x="1719" y="3870"/>
                <a:ext cx="763" cy="2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r>
                  <a:rPr lang="en-US" sz="1800" dirty="0">
                    <a:solidFill>
                      <a:schemeClr val="accent2"/>
                    </a:solidFill>
                  </a:rPr>
                  <a:t>Amplitude</a:t>
                </a:r>
              </a:p>
            </p:txBody>
          </p:sp>
          <p:sp>
            <p:nvSpPr>
              <p:cNvPr id="11288" name="Line 33"/>
              <p:cNvSpPr>
                <a:spLocks noChangeShapeType="1"/>
              </p:cNvSpPr>
              <p:nvPr/>
            </p:nvSpPr>
            <p:spPr bwMode="auto">
              <a:xfrm>
                <a:off x="2670" y="3396"/>
                <a:ext cx="288" cy="0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1289" name="Line 34"/>
              <p:cNvSpPr>
                <a:spLocks noChangeShapeType="1"/>
              </p:cNvSpPr>
              <p:nvPr/>
            </p:nvSpPr>
            <p:spPr bwMode="auto">
              <a:xfrm flipH="1" flipV="1">
                <a:off x="2805" y="3390"/>
                <a:ext cx="240" cy="480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1290" name="Text Box 35"/>
              <p:cNvSpPr txBox="1">
                <a:spLocks noChangeArrowheads="1"/>
              </p:cNvSpPr>
              <p:nvPr/>
            </p:nvSpPr>
            <p:spPr bwMode="auto">
              <a:xfrm>
                <a:off x="2820" y="3849"/>
                <a:ext cx="540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r>
                  <a:rPr lang="en-US" sz="1800" dirty="0">
                    <a:solidFill>
                      <a:schemeClr val="accent2"/>
                    </a:solidFill>
                  </a:rPr>
                  <a:t>Phase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94856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8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ig.3-7">
            <a:extLst>
              <a:ext uri="{FF2B5EF4-FFF2-40B4-BE49-F238E27FC236}">
                <a16:creationId xmlns:a16="http://schemas.microsoft.com/office/drawing/2014/main" id="{8039BBCB-184F-3BB3-8056-7A7DCDF6E5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5917" y="1121756"/>
            <a:ext cx="3471784" cy="475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D085DEA-94FB-25A5-74A3-584B54D80A69}"/>
              </a:ext>
            </a:extLst>
          </p:cNvPr>
          <p:cNvSpPr txBox="1"/>
          <p:nvPr/>
        </p:nvSpPr>
        <p:spPr>
          <a:xfrm>
            <a:off x="5929400" y="6378082"/>
            <a:ext cx="27533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200" dirty="0"/>
              <a:t>Y. Tokunaga et al., JPSJ 88, 073701 (2019)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4E285FC-A9A0-7F00-F56F-6EA1433FA9FD}"/>
              </a:ext>
            </a:extLst>
          </p:cNvPr>
          <p:cNvSpPr txBox="1"/>
          <p:nvPr/>
        </p:nvSpPr>
        <p:spPr>
          <a:xfrm>
            <a:off x="1512147" y="290282"/>
            <a:ext cx="611173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600" dirty="0"/>
              <a:t>Two kinds of superconducting electron pairs </a:t>
            </a:r>
          </a:p>
        </p:txBody>
      </p:sp>
    </p:spTree>
    <p:extLst>
      <p:ext uri="{BB962C8B-B14F-4D97-AF65-F5344CB8AC3E}">
        <p14:creationId xmlns:p14="http://schemas.microsoft.com/office/powerpoint/2010/main" val="31580356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Group 45">
            <a:extLst>
              <a:ext uri="{FF2B5EF4-FFF2-40B4-BE49-F238E27FC236}">
                <a16:creationId xmlns:a16="http://schemas.microsoft.com/office/drawing/2014/main" id="{009E7B98-1F56-71EB-CE8B-39D1C1A22D36}"/>
              </a:ext>
            </a:extLst>
          </p:cNvPr>
          <p:cNvGrpSpPr/>
          <p:nvPr/>
        </p:nvGrpSpPr>
        <p:grpSpPr>
          <a:xfrm>
            <a:off x="799077" y="280434"/>
            <a:ext cx="5602773" cy="1098009"/>
            <a:chOff x="799077" y="280434"/>
            <a:chExt cx="5602773" cy="1098009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07B85967-6B84-488B-68FC-316A1241A99F}"/>
                </a:ext>
              </a:extLst>
            </p:cNvPr>
            <p:cNvGrpSpPr/>
            <p:nvPr/>
          </p:nvGrpSpPr>
          <p:grpSpPr>
            <a:xfrm>
              <a:off x="799077" y="280434"/>
              <a:ext cx="5384764" cy="1098009"/>
              <a:chOff x="799077" y="280434"/>
              <a:chExt cx="5374008" cy="1098009"/>
            </a:xfrm>
          </p:grpSpPr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FCC9B8DE-E76F-A76E-0A6F-68A808CDC8FF}"/>
                  </a:ext>
                </a:extLst>
              </p:cNvPr>
              <p:cNvSpPr txBox="1"/>
              <p:nvPr/>
            </p:nvSpPr>
            <p:spPr>
              <a:xfrm>
                <a:off x="799077" y="280434"/>
                <a:ext cx="311174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CA" sz="2400" dirty="0"/>
                  <a:t>The </a:t>
                </a:r>
                <a:r>
                  <a:rPr lang="en-CA" sz="2400" b="1" dirty="0"/>
                  <a:t>pair wavefunction</a:t>
                </a:r>
                <a:r>
                  <a:rPr lang="en-CA" sz="2400" dirty="0"/>
                  <a:t>:</a:t>
                </a:r>
              </a:p>
            </p:txBody>
          </p:sp>
          <p:sp>
            <p:nvSpPr>
              <p:cNvPr id="13" name="Left Brace 12">
                <a:extLst>
                  <a:ext uri="{FF2B5EF4-FFF2-40B4-BE49-F238E27FC236}">
                    <a16:creationId xmlns:a16="http://schemas.microsoft.com/office/drawing/2014/main" id="{AFE6805B-B7F5-208D-5BC9-72DE99C903FA}"/>
                  </a:ext>
                </a:extLst>
              </p:cNvPr>
              <p:cNvSpPr/>
              <p:nvPr/>
            </p:nvSpPr>
            <p:spPr>
              <a:xfrm rot="16200000">
                <a:off x="5082199" y="583532"/>
                <a:ext cx="189774" cy="628376"/>
              </a:xfrm>
              <a:prstGeom prst="leftBrace">
                <a:avLst/>
              </a:prstGeom>
              <a:ln w="28575">
                <a:solidFill>
                  <a:srgbClr val="9966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3F584668-1D6E-C078-0332-6BBB9AF769E1}"/>
                  </a:ext>
                </a:extLst>
              </p:cNvPr>
              <p:cNvSpPr txBox="1"/>
              <p:nvPr/>
            </p:nvSpPr>
            <p:spPr>
              <a:xfrm>
                <a:off x="4797844" y="1009111"/>
                <a:ext cx="79900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CA" dirty="0">
                    <a:solidFill>
                      <a:srgbClr val="996600"/>
                    </a:solidFill>
                  </a:rPr>
                  <a:t>orbital</a:t>
                </a: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88ADAA0-3CC0-97B8-311F-E35917CDE990}"/>
                  </a:ext>
                </a:extLst>
              </p:cNvPr>
              <p:cNvSpPr txBox="1"/>
              <p:nvPr/>
            </p:nvSpPr>
            <p:spPr>
              <a:xfrm>
                <a:off x="5602095" y="1006508"/>
                <a:ext cx="570990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CA" dirty="0">
                    <a:solidFill>
                      <a:srgbClr val="0000FF"/>
                    </a:solidFill>
                  </a:rPr>
                  <a:t>spin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C9521ABB-EC7B-F0D2-B367-D14A657A2423}"/>
                    </a:ext>
                  </a:extLst>
                </p:cNvPr>
                <p:cNvSpPr txBox="1"/>
                <p:nvPr/>
              </p:nvSpPr>
              <p:spPr>
                <a:xfrm flipH="1">
                  <a:off x="3688422" y="294539"/>
                  <a:ext cx="2713428" cy="469296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CA" sz="28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l-GR" sz="28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Ψ</m:t>
                            </m:r>
                          </m:e>
                          <m:sub>
                            <m:r>
                              <a:rPr lang="en-CA" sz="2800" b="1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𝐤</m:t>
                            </m:r>
                          </m:sub>
                        </m:sSub>
                        <m: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m:rPr>
                            <m:sty m:val="p"/>
                          </m:rPr>
                          <a:rPr lang="el-GR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Φ</m:t>
                        </m:r>
                        <m:d>
                          <m:dPr>
                            <m:ctrlPr>
                              <a:rPr lang="en-US" sz="2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CA" sz="2800" b="1" i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𝐤</m:t>
                            </m:r>
                          </m:e>
                        </m:d>
                        <m:sSub>
                          <m:sSubPr>
                            <m:ctrlPr>
                              <a:rPr lang="en-CA" sz="28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CA" sz="28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𝜒</m:t>
                            </m:r>
                          </m:e>
                          <m:sub>
                            <m:r>
                              <a:rPr lang="en-CA" sz="28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𝛼𝛽</m:t>
                            </m:r>
                          </m:sub>
                        </m:sSub>
                      </m:oMath>
                    </m:oMathPara>
                  </a14:m>
                  <a:endParaRPr lang="en-US" sz="2800" i="1" dirty="0">
                    <a:solidFill>
                      <a:schemeClr val="tx1"/>
                    </a:solidFill>
                    <a:latin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C9521ABB-EC7B-F0D2-B367-D14A657A242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flipH="1">
                  <a:off x="3688422" y="294539"/>
                  <a:ext cx="2713428" cy="469296"/>
                </a:xfrm>
                <a:prstGeom prst="rect">
                  <a:avLst/>
                </a:prstGeom>
                <a:blipFill>
                  <a:blip r:embed="rId12"/>
                  <a:stretch>
                    <a:fillRect b="-1299"/>
                  </a:stretch>
                </a:blipFill>
              </p:spPr>
              <p:txBody>
                <a:bodyPr/>
                <a:lstStyle/>
                <a:p>
                  <a:r>
                    <a:rPr lang="en-CA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5" name="Left Brace 44">
              <a:extLst>
                <a:ext uri="{FF2B5EF4-FFF2-40B4-BE49-F238E27FC236}">
                  <a16:creationId xmlns:a16="http://schemas.microsoft.com/office/drawing/2014/main" id="{1E63EE87-1FE3-D98D-42BE-5F146179E94B}"/>
                </a:ext>
              </a:extLst>
            </p:cNvPr>
            <p:cNvSpPr/>
            <p:nvPr/>
          </p:nvSpPr>
          <p:spPr>
            <a:xfrm rot="16200000">
              <a:off x="5790835" y="592332"/>
              <a:ext cx="189774" cy="629633"/>
            </a:xfrm>
            <a:prstGeom prst="leftBrace">
              <a:avLst/>
            </a:prstGeom>
            <a:ln w="28575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AA684731-A2DD-F1DB-CEB0-E5BA997FC5F9}"/>
              </a:ext>
            </a:extLst>
          </p:cNvPr>
          <p:cNvGrpSpPr/>
          <p:nvPr/>
        </p:nvGrpSpPr>
        <p:grpSpPr>
          <a:xfrm>
            <a:off x="483408" y="1446280"/>
            <a:ext cx="8295384" cy="2124568"/>
            <a:chOff x="757145" y="1648251"/>
            <a:chExt cx="8295384" cy="2124568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55326108-C7BA-56EF-EADC-D9E42D427788}"/>
                </a:ext>
              </a:extLst>
            </p:cNvPr>
            <p:cNvGrpSpPr/>
            <p:nvPr/>
          </p:nvGrpSpPr>
          <p:grpSpPr>
            <a:xfrm>
              <a:off x="822759" y="1822581"/>
              <a:ext cx="6951965" cy="808755"/>
              <a:chOff x="2193162" y="1595994"/>
              <a:chExt cx="6951965" cy="808755"/>
            </a:xfrm>
          </p:grpSpPr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7FA520CA-3DAD-6A9A-4D95-94DA7E3D6E95}"/>
                  </a:ext>
                </a:extLst>
              </p:cNvPr>
              <p:cNvGrpSpPr/>
              <p:nvPr/>
            </p:nvGrpSpPr>
            <p:grpSpPr>
              <a:xfrm>
                <a:off x="4336326" y="1665630"/>
                <a:ext cx="4808801" cy="635751"/>
                <a:chOff x="4353742" y="1915528"/>
                <a:chExt cx="4808801" cy="635751"/>
              </a:xfrm>
            </p:grpSpPr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5" name="TextBox 4">
                      <a:extLst>
                        <a:ext uri="{FF2B5EF4-FFF2-40B4-BE49-F238E27FC236}">
                          <a16:creationId xmlns:a16="http://schemas.microsoft.com/office/drawing/2014/main" id="{7A0265D6-B4FF-5866-93D4-945463A1C725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4353742" y="1915528"/>
                      <a:ext cx="2120892" cy="635751"/>
                    </a:xfrm>
                    <a:prstGeom prst="rect">
                      <a:avLst/>
                    </a:prstGeom>
                    <a:noFill/>
                  </p:spPr>
                  <p:txBody>
                    <a:bodyPr wrap="squar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d>
                              <m:dPr>
                                <m:begChr m:val=""/>
                                <m:endChr m:val="⟩"/>
                                <m:ctrlPr>
                                  <a:rPr lang="en-CA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CA" sz="2000" b="0" i="1" smtClean="0">
                                    <a:latin typeface="Cambria Math" panose="02040503050406030204" pitchFamily="18" charset="0"/>
                                  </a:rPr>
                                  <m:t>|0 0</m:t>
                                </m:r>
                              </m:e>
                            </m:d>
                            <m:r>
                              <a:rPr lang="en-CA" sz="2000" b="0" i="1" smtClean="0">
                                <a:latin typeface="Cambria Math" panose="02040503050406030204" pitchFamily="18" charset="0"/>
                              </a:rPr>
                              <m:t>=</m:t>
                            </m:r>
                            <m:f>
                              <m:fPr>
                                <m:ctrlPr>
                                  <a:rPr lang="en-CA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CA" sz="20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num>
                              <m:den>
                                <m:rad>
                                  <m:radPr>
                                    <m:degHide m:val="on"/>
                                    <m:ctrlPr>
                                      <a:rPr lang="en-CA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radPr>
                                  <m:deg/>
                                  <m:e>
                                    <m:r>
                                      <a:rPr lang="en-CA" sz="20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e>
                                </m:rad>
                              </m:den>
                            </m:f>
                            <m:d>
                              <m:dPr>
                                <m:ctrlPr>
                                  <a:rPr lang="en-CA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CA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↑↓−↓↑</m:t>
                                </m:r>
                              </m:e>
                            </m:d>
                          </m:oMath>
                        </m:oMathPara>
                      </a14:m>
                      <a:endParaRPr lang="en-CA" sz="2000" dirty="0"/>
                    </a:p>
                  </p:txBody>
                </p:sp>
              </mc:Choice>
              <mc:Fallback xmlns="">
                <p:sp>
                  <p:nvSpPr>
                    <p:cNvPr id="5" name="TextBox 4">
                      <a:extLst>
                        <a:ext uri="{FF2B5EF4-FFF2-40B4-BE49-F238E27FC236}">
                          <a16:creationId xmlns:a16="http://schemas.microsoft.com/office/drawing/2014/main" id="{7A0265D6-B4FF-5866-93D4-945463A1C725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4353742" y="1915528"/>
                      <a:ext cx="2120892" cy="635751"/>
                    </a:xfrm>
                    <a:prstGeom prst="rect">
                      <a:avLst/>
                    </a:prstGeom>
                    <a:blipFill>
                      <a:blip r:embed="rId5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CA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A1FCDD9B-C62F-0B60-2487-E8E871738F7B}"/>
                    </a:ext>
                  </a:extLst>
                </p:cNvPr>
                <p:cNvSpPr txBox="1"/>
                <p:nvPr/>
              </p:nvSpPr>
              <p:spPr>
                <a:xfrm>
                  <a:off x="6897006" y="2038942"/>
                  <a:ext cx="2265537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CA" sz="2000" b="1" dirty="0">
                      <a:solidFill>
                        <a:srgbClr val="0000FF"/>
                      </a:solidFill>
                    </a:rPr>
                    <a:t>Singlet</a:t>
                  </a:r>
                  <a:r>
                    <a:rPr lang="en-CA" sz="2000" dirty="0">
                      <a:solidFill>
                        <a:srgbClr val="0000FF"/>
                      </a:solidFill>
                    </a:rPr>
                    <a:t> </a:t>
                  </a:r>
                  <a:r>
                    <a:rPr lang="en-CA" sz="2000" b="1" dirty="0">
                      <a:solidFill>
                        <a:srgbClr val="0000FF"/>
                      </a:solidFill>
                    </a:rPr>
                    <a:t>state</a:t>
                  </a:r>
                  <a:r>
                    <a:rPr lang="en-CA" sz="2000" dirty="0"/>
                    <a:t> (</a:t>
                  </a:r>
                  <a:r>
                    <a:rPr lang="en-CA" sz="2000" i="1" dirty="0"/>
                    <a:t>S</a:t>
                  </a:r>
                  <a:r>
                    <a:rPr lang="en-CA" sz="2000" dirty="0"/>
                    <a:t> = 0)</a:t>
                  </a:r>
                  <a:endParaRPr lang="en-CA" sz="2000" b="1" dirty="0">
                    <a:solidFill>
                      <a:srgbClr val="0000FF"/>
                    </a:solidFill>
                  </a:endParaRPr>
                </a:p>
              </p:txBody>
            </p:sp>
          </p:grpSp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7D048883-408E-AE80-D17B-F3A81AC0755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2193162" y="1595994"/>
                <a:ext cx="1795912" cy="808755"/>
              </a:xfrm>
              <a:prstGeom prst="rect">
                <a:avLst/>
              </a:prstGeom>
            </p:spPr>
          </p:pic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F5F9F7D7-B0A5-08E6-3EC7-C9F8CEF33BE5}"/>
                    </a:ext>
                  </a:extLst>
                </p:cNvPr>
                <p:cNvSpPr txBox="1"/>
                <p:nvPr/>
              </p:nvSpPr>
              <p:spPr>
                <a:xfrm flipH="1">
                  <a:off x="2965923" y="2641915"/>
                  <a:ext cx="1918285" cy="33855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l-GR" sz="22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Φ</m:t>
                        </m:r>
                        <m:d>
                          <m:dPr>
                            <m:ctrlPr>
                              <a:rPr lang="en-US" sz="22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200" b="1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CA" sz="2200" b="1" i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𝐤</m:t>
                            </m:r>
                          </m:e>
                        </m:d>
                        <m:r>
                          <a:rPr lang="en-US" sz="2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m:rPr>
                            <m:sty m:val="p"/>
                          </m:rPr>
                          <a:rPr lang="el-GR" sz="2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Φ</m:t>
                        </m:r>
                        <m:d>
                          <m:dPr>
                            <m:ctrlPr>
                              <a:rPr lang="en-US" sz="22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CA" sz="2200" b="1" i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𝐤</m:t>
                            </m:r>
                          </m:e>
                        </m:d>
                      </m:oMath>
                    </m:oMathPara>
                  </a14:m>
                  <a:endParaRPr lang="en-US" sz="2200" i="1" dirty="0">
                    <a:solidFill>
                      <a:schemeClr val="tx1"/>
                    </a:solidFill>
                    <a:latin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F5F9F7D7-B0A5-08E6-3EC7-C9F8CEF33BE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flipH="1">
                  <a:off x="2965923" y="2641915"/>
                  <a:ext cx="1918285" cy="338554"/>
                </a:xfrm>
                <a:prstGeom prst="rect">
                  <a:avLst/>
                </a:prstGeom>
                <a:blipFill>
                  <a:blip r:embed="rId14"/>
                  <a:stretch>
                    <a:fillRect l="-2229" b="-10714"/>
                  </a:stretch>
                </a:blipFill>
              </p:spPr>
              <p:txBody>
                <a:bodyPr/>
                <a:lstStyle/>
                <a:p>
                  <a:r>
                    <a:rPr lang="en-CA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7FEE4FEC-2299-CD08-CC65-881408E097E9}"/>
                </a:ext>
              </a:extLst>
            </p:cNvPr>
            <p:cNvSpPr txBox="1"/>
            <p:nvPr/>
          </p:nvSpPr>
          <p:spPr>
            <a:xfrm>
              <a:off x="5509187" y="2611137"/>
              <a:ext cx="354334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sz="2000" b="1" dirty="0">
                  <a:solidFill>
                    <a:srgbClr val="996600"/>
                  </a:solidFill>
                </a:rPr>
                <a:t>Even Parity </a:t>
              </a:r>
              <a:r>
                <a:rPr lang="en-CA" sz="2000" dirty="0"/>
                <a:t>(</a:t>
              </a:r>
              <a:r>
                <a:rPr lang="en-CA" sz="2000" i="1" dirty="0"/>
                <a:t>L</a:t>
              </a:r>
              <a:r>
                <a:rPr lang="en-CA" sz="2000" dirty="0"/>
                <a:t> = 0,      </a:t>
              </a:r>
              <a:r>
                <a:rPr lang="en-CA" sz="2000" i="1" dirty="0"/>
                <a:t>L</a:t>
              </a:r>
              <a:r>
                <a:rPr lang="en-CA" sz="2000" dirty="0"/>
                <a:t> = 2,     …)</a:t>
              </a: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093587CA-875F-8255-3842-9F938275C773}"/>
                </a:ext>
              </a:extLst>
            </p:cNvPr>
            <p:cNvSpPr/>
            <p:nvPr/>
          </p:nvSpPr>
          <p:spPr>
            <a:xfrm>
              <a:off x="757145" y="1648251"/>
              <a:ext cx="8229601" cy="2124568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2AABE2D0-A2F6-06CF-C167-DAB0FF6C6E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6758067" y="2961373"/>
              <a:ext cx="1628787" cy="733430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6124F2C7-682D-93DD-AFAC-EA1F6E948BF6}"/>
              </a:ext>
            </a:extLst>
          </p:cNvPr>
          <p:cNvGrpSpPr/>
          <p:nvPr/>
        </p:nvGrpSpPr>
        <p:grpSpPr>
          <a:xfrm>
            <a:off x="483407" y="3675289"/>
            <a:ext cx="8353606" cy="3045848"/>
            <a:chOff x="483407" y="3855834"/>
            <a:chExt cx="8353606" cy="3045848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128A9847-6D7C-2C37-1CAF-4D1A321CD882}"/>
                </a:ext>
              </a:extLst>
            </p:cNvPr>
            <p:cNvSpPr/>
            <p:nvPr/>
          </p:nvSpPr>
          <p:spPr>
            <a:xfrm>
              <a:off x="483407" y="3855834"/>
              <a:ext cx="8229601" cy="3045848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F5F819CD-7661-68CC-FD4B-F9A231553226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590763" y="4420163"/>
              <a:ext cx="1754170" cy="859426"/>
            </a:xfrm>
            <a:prstGeom prst="rect">
              <a:avLst/>
            </a:prstGeom>
          </p:spPr>
        </p:pic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AD83B5F4-9A0D-6E5D-E0B1-303EC3606D3F}"/>
                </a:ext>
              </a:extLst>
            </p:cNvPr>
            <p:cNvGrpSpPr/>
            <p:nvPr/>
          </p:nvGrpSpPr>
          <p:grpSpPr>
            <a:xfrm>
              <a:off x="2787350" y="4063192"/>
              <a:ext cx="4816883" cy="1370285"/>
              <a:chOff x="4352671" y="3735328"/>
              <a:chExt cx="4816883" cy="1370285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6" name="TextBox 25">
                    <a:extLst>
                      <a:ext uri="{FF2B5EF4-FFF2-40B4-BE49-F238E27FC236}">
                        <a16:creationId xmlns:a16="http://schemas.microsoft.com/office/drawing/2014/main" id="{0AC473DB-9DF4-1DA1-6D84-F3B2FACC3F4E}"/>
                      </a:ext>
                    </a:extLst>
                  </p:cNvPr>
                  <p:cNvSpPr txBox="1"/>
                  <p:nvPr/>
                </p:nvSpPr>
                <p:spPr>
                  <a:xfrm>
                    <a:off x="4352671" y="4086316"/>
                    <a:ext cx="2147960" cy="635751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d>
                            <m:dPr>
                              <m:begChr m:val=""/>
                              <m:endChr m:val="⟩"/>
                              <m:ctrlPr>
                                <a:rPr lang="en-CA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CA" sz="2000" b="0" i="1" smtClean="0">
                                  <a:latin typeface="Cambria Math" panose="02040503050406030204" pitchFamily="18" charset="0"/>
                                </a:rPr>
                                <m:t>|1 0</m:t>
                              </m:r>
                            </m:e>
                          </m:d>
                          <m:r>
                            <a:rPr lang="en-CA" sz="2000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en-CA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CA" sz="20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ad>
                                <m:radPr>
                                  <m:degHide m:val="on"/>
                                  <m:ctrlPr>
                                    <a:rPr lang="en-CA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CA" sz="20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</m:rad>
                            </m:den>
                          </m:f>
                          <m:d>
                            <m:dPr>
                              <m:ctrlPr>
                                <a:rPr lang="en-CA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CA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↑↓+↓↑</m:t>
                              </m:r>
                            </m:e>
                          </m:d>
                        </m:oMath>
                      </m:oMathPara>
                    </a14:m>
                    <a:endParaRPr lang="en-CA" sz="2000" dirty="0"/>
                  </a:p>
                </p:txBody>
              </p:sp>
            </mc:Choice>
            <mc:Fallback xmlns="">
              <p:sp>
                <p:nvSpPr>
                  <p:cNvPr id="26" name="TextBox 25">
                    <a:extLst>
                      <a:ext uri="{FF2B5EF4-FFF2-40B4-BE49-F238E27FC236}">
                        <a16:creationId xmlns:a16="http://schemas.microsoft.com/office/drawing/2014/main" id="{0AC473DB-9DF4-1DA1-6D84-F3B2FACC3F4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352671" y="4086316"/>
                    <a:ext cx="2147960" cy="635751"/>
                  </a:xfrm>
                  <a:prstGeom prst="rect">
                    <a:avLst/>
                  </a:prstGeom>
                  <a:blipFill>
                    <a:blip r:embed="rId1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CA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7" name="TextBox 26">
                    <a:extLst>
                      <a:ext uri="{FF2B5EF4-FFF2-40B4-BE49-F238E27FC236}">
                        <a16:creationId xmlns:a16="http://schemas.microsoft.com/office/drawing/2014/main" id="{D7E8D43B-626B-3BF5-7143-236AC61D9F9E}"/>
                      </a:ext>
                    </a:extLst>
                  </p:cNvPr>
                  <p:cNvSpPr txBox="1"/>
                  <p:nvPr/>
                </p:nvSpPr>
                <p:spPr>
                  <a:xfrm>
                    <a:off x="4352671" y="3735328"/>
                    <a:ext cx="1077154" cy="307777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d>
                            <m:dPr>
                              <m:begChr m:val=""/>
                              <m:endChr m:val="⟩"/>
                              <m:ctrlPr>
                                <a:rPr lang="en-CA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CA" sz="2000" b="0" i="1" smtClean="0">
                                  <a:latin typeface="Cambria Math" panose="02040503050406030204" pitchFamily="18" charset="0"/>
                                </a:rPr>
                                <m:t>|1 1</m:t>
                              </m:r>
                            </m:e>
                          </m:d>
                          <m:r>
                            <a:rPr lang="en-CA" sz="2000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CA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↑↑</m:t>
                          </m:r>
                        </m:oMath>
                      </m:oMathPara>
                    </a14:m>
                    <a:endParaRPr lang="en-CA" sz="2000" dirty="0"/>
                  </a:p>
                </p:txBody>
              </p:sp>
            </mc:Choice>
            <mc:Fallback xmlns="">
              <p:sp>
                <p:nvSpPr>
                  <p:cNvPr id="7" name="TextBox 6">
                    <a:extLst>
                      <a:ext uri="{FF2B5EF4-FFF2-40B4-BE49-F238E27FC236}">
                        <a16:creationId xmlns:a16="http://schemas.microsoft.com/office/drawing/2014/main" id="{38D13470-BF3E-FD3C-3F0C-FA088A5DE0A3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352671" y="3735328"/>
                    <a:ext cx="1077154" cy="307777"/>
                  </a:xfrm>
                  <a:prstGeom prst="rect">
                    <a:avLst/>
                  </a:prstGeom>
                  <a:blipFill>
                    <a:blip r:embed="rId7"/>
                    <a:stretch>
                      <a:fillRect l="-7910" t="-178000" r="-7910" b="-256000"/>
                    </a:stretch>
                  </a:blipFill>
                </p:spPr>
                <p:txBody>
                  <a:bodyPr/>
                  <a:lstStyle/>
                  <a:p>
                    <a:r>
                      <a:rPr lang="en-CA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8" name="TextBox 27">
                    <a:extLst>
                      <a:ext uri="{FF2B5EF4-FFF2-40B4-BE49-F238E27FC236}">
                        <a16:creationId xmlns:a16="http://schemas.microsoft.com/office/drawing/2014/main" id="{8B1ECF2A-B8AC-3BCA-E975-62274AF366DD}"/>
                      </a:ext>
                    </a:extLst>
                  </p:cNvPr>
                  <p:cNvSpPr txBox="1"/>
                  <p:nvPr/>
                </p:nvSpPr>
                <p:spPr>
                  <a:xfrm>
                    <a:off x="4352671" y="4797836"/>
                    <a:ext cx="1439625" cy="307777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d>
                            <m:dPr>
                              <m:begChr m:val=""/>
                              <m:endChr m:val="⟩"/>
                              <m:ctrlPr>
                                <a:rPr lang="en-CA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CA" sz="2000" b="0" i="1" smtClean="0">
                                  <a:latin typeface="Cambria Math" panose="02040503050406030204" pitchFamily="18" charset="0"/>
                                </a:rPr>
                                <m:t>|1  </m:t>
                              </m:r>
                              <m:r>
                                <a:rPr lang="en-CA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CA" sz="20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  <m:r>
                            <a:rPr lang="en-CA" sz="2000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CA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↓</m:t>
                          </m:r>
                          <m:r>
                            <a:rPr lang="en-CA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↓</m:t>
                          </m:r>
                        </m:oMath>
                      </m:oMathPara>
                    </a14:m>
                    <a:endParaRPr lang="en-CA" sz="2000" dirty="0"/>
                  </a:p>
                </p:txBody>
              </p:sp>
            </mc:Choice>
            <mc:Fallback xmlns="">
              <p:sp>
                <p:nvSpPr>
                  <p:cNvPr id="28" name="TextBox 27">
                    <a:extLst>
                      <a:ext uri="{FF2B5EF4-FFF2-40B4-BE49-F238E27FC236}">
                        <a16:creationId xmlns:a16="http://schemas.microsoft.com/office/drawing/2014/main" id="{8B1ECF2A-B8AC-3BCA-E975-62274AF366DD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352671" y="4797836"/>
                    <a:ext cx="1439625" cy="307777"/>
                  </a:xfrm>
                  <a:prstGeom prst="rect">
                    <a:avLst/>
                  </a:prstGeom>
                  <a:blipFill>
                    <a:blip r:embed="rId18"/>
                    <a:stretch>
                      <a:fillRect l="-5508" t="-172549" r="-5932" b="-250980"/>
                    </a:stretch>
                  </a:blipFill>
                </p:spPr>
                <p:txBody>
                  <a:bodyPr/>
                  <a:lstStyle/>
                  <a:p>
                    <a:r>
                      <a:rPr lang="en-CA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0CB1A9F-0C39-7B56-5F1E-976E1EB29E6A}"/>
                  </a:ext>
                </a:extLst>
              </p:cNvPr>
              <p:cNvSpPr txBox="1"/>
              <p:nvPr/>
            </p:nvSpPr>
            <p:spPr>
              <a:xfrm>
                <a:off x="6916682" y="4321957"/>
                <a:ext cx="2252872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CA" sz="2000" b="1" dirty="0">
                    <a:solidFill>
                      <a:srgbClr val="0000FF"/>
                    </a:solidFill>
                  </a:rPr>
                  <a:t>Triplet states</a:t>
                </a:r>
                <a:r>
                  <a:rPr lang="en-CA" sz="2000" dirty="0">
                    <a:solidFill>
                      <a:srgbClr val="0000FF"/>
                    </a:solidFill>
                  </a:rPr>
                  <a:t> </a:t>
                </a:r>
                <a:r>
                  <a:rPr lang="en-CA" sz="2000" dirty="0"/>
                  <a:t>(</a:t>
                </a:r>
                <a:r>
                  <a:rPr lang="en-CA" sz="2000" i="1" dirty="0"/>
                  <a:t>S</a:t>
                </a:r>
                <a:r>
                  <a:rPr lang="en-CA" sz="2000" dirty="0"/>
                  <a:t> =1)</a:t>
                </a:r>
                <a:endParaRPr lang="en-CA" sz="2000" b="1" dirty="0">
                  <a:solidFill>
                    <a:srgbClr val="0000FF"/>
                  </a:solidFill>
                </a:endParaRPr>
              </a:p>
            </p:txBody>
          </p:sp>
        </p:grp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57B7FF5B-D54E-A4FA-43D5-1307B8D0A70A}"/>
                </a:ext>
              </a:extLst>
            </p:cNvPr>
            <p:cNvGrpSpPr/>
            <p:nvPr/>
          </p:nvGrpSpPr>
          <p:grpSpPr>
            <a:xfrm>
              <a:off x="2777573" y="5744137"/>
              <a:ext cx="6059440" cy="400110"/>
              <a:chOff x="2998630" y="4667854"/>
              <a:chExt cx="6059440" cy="400110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4" name="TextBox 33">
                    <a:extLst>
                      <a:ext uri="{FF2B5EF4-FFF2-40B4-BE49-F238E27FC236}">
                        <a16:creationId xmlns:a16="http://schemas.microsoft.com/office/drawing/2014/main" id="{B523A6CC-CAD5-4230-9123-041493D3D57A}"/>
                      </a:ext>
                    </a:extLst>
                  </p:cNvPr>
                  <p:cNvSpPr txBox="1"/>
                  <p:nvPr/>
                </p:nvSpPr>
                <p:spPr>
                  <a:xfrm flipH="1">
                    <a:off x="2998630" y="4698632"/>
                    <a:ext cx="2064211" cy="338554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m:rPr>
                              <m:sty m:val="p"/>
                            </m:rPr>
                            <a:rPr lang="el-GR" sz="22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Φ</m:t>
                          </m:r>
                          <m:d>
                            <m:dPr>
                              <m:ctrlPr>
                                <a:rPr lang="en-US" sz="2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b="1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CA" sz="2200" b="1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𝐤</m:t>
                              </m:r>
                            </m:e>
                          </m:d>
                          <m:r>
                            <a:rPr lang="en-US" sz="2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2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m:rPr>
                              <m:sty m:val="p"/>
                            </m:rPr>
                            <a:rPr lang="el-GR" sz="2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Φ</m:t>
                          </m:r>
                          <m:d>
                            <m:dPr>
                              <m:ctrlPr>
                                <a:rPr lang="en-US" sz="2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CA" sz="2200" b="1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𝐤</m:t>
                              </m:r>
                            </m:e>
                          </m:d>
                        </m:oMath>
                      </m:oMathPara>
                    </a14:m>
                    <a:endParaRPr lang="en-US" sz="2200" i="1" dirty="0">
                      <a:solidFill>
                        <a:schemeClr val="tx1"/>
                      </a:solidFill>
                      <a:latin typeface="Cambria Math" panose="020405030504060302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34" name="TextBox 33">
                    <a:extLst>
                      <a:ext uri="{FF2B5EF4-FFF2-40B4-BE49-F238E27FC236}">
                        <a16:creationId xmlns:a16="http://schemas.microsoft.com/office/drawing/2014/main" id="{B523A6CC-CAD5-4230-9123-041493D3D57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 flipH="1">
                    <a:off x="2998630" y="4698632"/>
                    <a:ext cx="2064211" cy="338554"/>
                  </a:xfrm>
                  <a:prstGeom prst="rect">
                    <a:avLst/>
                  </a:prstGeom>
                  <a:blipFill>
                    <a:blip r:embed="rId19"/>
                    <a:stretch>
                      <a:fillRect l="-3550" b="-12727"/>
                    </a:stretch>
                  </a:blipFill>
                </p:spPr>
                <p:txBody>
                  <a:bodyPr/>
                  <a:lstStyle/>
                  <a:p>
                    <a:r>
                      <a:rPr lang="en-CA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0FACDA77-4FA6-6626-77AF-B7B0D0FE9DCD}"/>
                  </a:ext>
                </a:extLst>
              </p:cNvPr>
              <p:cNvSpPr txBox="1"/>
              <p:nvPr/>
            </p:nvSpPr>
            <p:spPr>
              <a:xfrm>
                <a:off x="5571410" y="4667854"/>
                <a:ext cx="3486660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CA" sz="2000" b="1" dirty="0">
                    <a:solidFill>
                      <a:srgbClr val="996600"/>
                    </a:solidFill>
                  </a:rPr>
                  <a:t>Odd Parity </a:t>
                </a:r>
                <a:r>
                  <a:rPr lang="en-CA" sz="2000" dirty="0"/>
                  <a:t>(</a:t>
                </a:r>
                <a:r>
                  <a:rPr lang="en-CA" sz="2000" i="1" dirty="0"/>
                  <a:t>L</a:t>
                </a:r>
                <a:r>
                  <a:rPr lang="en-CA" sz="2000" dirty="0"/>
                  <a:t> = 1,      </a:t>
                </a:r>
                <a:r>
                  <a:rPr lang="en-CA" sz="2000" i="1" dirty="0"/>
                  <a:t>L</a:t>
                </a:r>
                <a:r>
                  <a:rPr lang="en-CA" sz="2000" dirty="0"/>
                  <a:t> = 3,    …)</a:t>
                </a:r>
              </a:p>
            </p:txBody>
          </p:sp>
        </p:grpSp>
        <p:sp>
          <p:nvSpPr>
            <p:cNvPr id="38" name="Right Brace 37">
              <a:extLst>
                <a:ext uri="{FF2B5EF4-FFF2-40B4-BE49-F238E27FC236}">
                  <a16:creationId xmlns:a16="http://schemas.microsoft.com/office/drawing/2014/main" id="{E3949856-ECE8-553E-C1BA-24CE05A38BA9}"/>
                </a:ext>
              </a:extLst>
            </p:cNvPr>
            <p:cNvSpPr/>
            <p:nvPr/>
          </p:nvSpPr>
          <p:spPr>
            <a:xfrm>
              <a:off x="4805847" y="4094006"/>
              <a:ext cx="286533" cy="1370285"/>
            </a:xfrm>
            <a:prstGeom prst="rightBrac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B80D6A8-4222-E95D-0DAE-979B5D9B87A0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6575535" y="6114548"/>
              <a:ext cx="1628787" cy="72390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660638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 cartoon of two islands in a blue sea. Each island has mountains and explorers. At bottom are clouds and a pot of gold.">
            <a:extLst>
              <a:ext uri="{FF2B5EF4-FFF2-40B4-BE49-F238E27FC236}">
                <a16:creationId xmlns:a16="http://schemas.microsoft.com/office/drawing/2014/main" id="{26C39681-677D-1A49-CE29-728DA6C9B5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77137"/>
            <a:ext cx="9144000" cy="5697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B765BE5-D341-7135-312E-68CAE332C11E}"/>
              </a:ext>
            </a:extLst>
          </p:cNvPr>
          <p:cNvSpPr txBox="1"/>
          <p:nvPr/>
        </p:nvSpPr>
        <p:spPr>
          <a:xfrm>
            <a:off x="6987640" y="6474674"/>
            <a:ext cx="18758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200" b="0" i="1" dirty="0">
                <a:effectLst/>
                <a:latin typeface="Source Sans Pro Web"/>
              </a:rPr>
              <a:t>Credit: N. </a:t>
            </a:r>
            <a:r>
              <a:rPr lang="en-CA" sz="1200" b="0" i="1" dirty="0" err="1">
                <a:effectLst/>
                <a:latin typeface="Source Sans Pro Web"/>
              </a:rPr>
              <a:t>Hanacek</a:t>
            </a:r>
            <a:r>
              <a:rPr lang="en-CA" sz="1200" b="0" i="1" dirty="0">
                <a:effectLst/>
                <a:latin typeface="Source Sans Pro Web"/>
              </a:rPr>
              <a:t>/NIST</a:t>
            </a:r>
            <a:endParaRPr lang="en-CA" sz="12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32C3043-4672-1E5E-6DE1-9683F7049B91}"/>
              </a:ext>
            </a:extLst>
          </p:cNvPr>
          <p:cNvSpPr txBox="1"/>
          <p:nvPr/>
        </p:nvSpPr>
        <p:spPr>
          <a:xfrm>
            <a:off x="439234" y="206830"/>
            <a:ext cx="82655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400" dirty="0"/>
              <a:t>… but candidate spin-triplet superconductors are extremely rare.</a:t>
            </a:r>
            <a:endParaRPr lang="en-CA" sz="2400" baseline="-25000" dirty="0"/>
          </a:p>
        </p:txBody>
      </p:sp>
    </p:spTree>
    <p:extLst>
      <p:ext uri="{BB962C8B-B14F-4D97-AF65-F5344CB8AC3E}">
        <p14:creationId xmlns:p14="http://schemas.microsoft.com/office/powerpoint/2010/main" val="42762916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5151DF9D-2706-8C2D-C154-BC0A85B4126E}"/>
              </a:ext>
            </a:extLst>
          </p:cNvPr>
          <p:cNvSpPr txBox="1"/>
          <p:nvPr/>
        </p:nvSpPr>
        <p:spPr>
          <a:xfrm>
            <a:off x="1991815" y="240065"/>
            <a:ext cx="54602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800" dirty="0">
                <a:solidFill>
                  <a:srgbClr val="00206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Spintronics = Spin + Electronics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B1E05A1-8EB6-278D-0674-B50A3C3D6EA7}"/>
              </a:ext>
            </a:extLst>
          </p:cNvPr>
          <p:cNvSpPr txBox="1"/>
          <p:nvPr/>
        </p:nvSpPr>
        <p:spPr>
          <a:xfrm>
            <a:off x="457993" y="937696"/>
            <a:ext cx="8375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dirty="0"/>
              <a:t>Rapidly growing multidisciplinary field that utilizes the </a:t>
            </a:r>
            <a:r>
              <a:rPr lang="en-CA" sz="2000" b="1" dirty="0">
                <a:solidFill>
                  <a:srgbClr val="FF0000"/>
                </a:solidFill>
              </a:rPr>
              <a:t>spin</a:t>
            </a:r>
            <a:r>
              <a:rPr lang="en-CA" sz="2000" dirty="0"/>
              <a:t>, rather than just the charge of electrons for electronic devices.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65A2717-0891-0575-7325-F58D8478CCD0}"/>
              </a:ext>
            </a:extLst>
          </p:cNvPr>
          <p:cNvSpPr txBox="1"/>
          <p:nvPr/>
        </p:nvSpPr>
        <p:spPr>
          <a:xfrm>
            <a:off x="418615" y="5362710"/>
            <a:ext cx="8375484" cy="1015663"/>
          </a:xfrm>
          <a:prstGeom prst="rect">
            <a:avLst/>
          </a:prstGeom>
          <a:noFill/>
          <a:ln w="28575">
            <a:solidFill>
              <a:srgbClr val="339933"/>
            </a:solidFill>
          </a:ln>
        </p:spPr>
        <p:txBody>
          <a:bodyPr wrap="square" rtlCol="0">
            <a:spAutoFit/>
          </a:bodyPr>
          <a:lstStyle/>
          <a:p>
            <a:r>
              <a:rPr lang="en-CA" sz="2000" dirty="0"/>
              <a:t>Exploitation of spintronic technology requires the development of new functional materials, facilitated by </a:t>
            </a:r>
            <a:r>
              <a:rPr lang="en-CA" sz="2000" u="sng" dirty="0"/>
              <a:t>theoretical and experimental realization of new materials and the discovery of various physical phenomena</a:t>
            </a:r>
            <a:r>
              <a:rPr lang="en-CA" sz="2000" dirty="0"/>
              <a:t>.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16AD5FD-0C48-2B94-95E9-AECE448289BC}"/>
              </a:ext>
            </a:extLst>
          </p:cNvPr>
          <p:cNvSpPr txBox="1"/>
          <p:nvPr/>
        </p:nvSpPr>
        <p:spPr>
          <a:xfrm>
            <a:off x="457993" y="1663314"/>
            <a:ext cx="298748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/>
              <a:t>Enhanced functionality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/>
              <a:t>Higher speed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/>
              <a:t>Reduced size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/>
              <a:t>Lower power consumption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901A0F-D196-0C55-F66D-CAEFE80530D8}"/>
              </a:ext>
            </a:extLst>
          </p:cNvPr>
          <p:cNvGrpSpPr/>
          <p:nvPr/>
        </p:nvGrpSpPr>
        <p:grpSpPr>
          <a:xfrm>
            <a:off x="3317498" y="2310599"/>
            <a:ext cx="5598370" cy="2793412"/>
            <a:chOff x="3317498" y="2310599"/>
            <a:chExt cx="5598370" cy="2793412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302628A-9B6E-10F4-4400-81DE3505A927}"/>
                </a:ext>
              </a:extLst>
            </p:cNvPr>
            <p:cNvSpPr txBox="1"/>
            <p:nvPr/>
          </p:nvSpPr>
          <p:spPr>
            <a:xfrm>
              <a:off x="3543812" y="2310599"/>
              <a:ext cx="521771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0" i="1" dirty="0">
                  <a:solidFill>
                    <a:srgbClr val="202124"/>
                  </a:solidFill>
                  <a:effectLst/>
                  <a:highlight>
                    <a:srgbClr val="FFFFFF"/>
                  </a:highlight>
                  <a:latin typeface="Google Sans"/>
                </a:rPr>
                <a:t>e.g.</a:t>
              </a:r>
              <a:r>
                <a:rPr lang="en-US" b="0" i="0" dirty="0">
                  <a:solidFill>
                    <a:srgbClr val="202124"/>
                  </a:solidFill>
                  <a:effectLst/>
                  <a:highlight>
                    <a:srgbClr val="FFFFFF"/>
                  </a:highlight>
                  <a:latin typeface="Google Sans"/>
                </a:rPr>
                <a:t>, </a:t>
              </a:r>
              <a:r>
                <a:rPr lang="en-US" b="1" i="0" dirty="0">
                  <a:solidFill>
                    <a:srgbClr val="202124"/>
                  </a:solidFill>
                  <a:effectLst/>
                  <a:highlight>
                    <a:srgbClr val="FFFFFF"/>
                  </a:highlight>
                  <a:latin typeface="Google Sans"/>
                </a:rPr>
                <a:t>Spin valves</a:t>
              </a:r>
              <a:r>
                <a:rPr lang="en-US" b="0" i="0" dirty="0">
                  <a:solidFill>
                    <a:srgbClr val="202124"/>
                  </a:solidFill>
                  <a:effectLst/>
                  <a:highlight>
                    <a:srgbClr val="FFFFFF"/>
                  </a:highlight>
                  <a:latin typeface="Google Sans"/>
                </a:rPr>
                <a:t> used in </a:t>
              </a:r>
              <a:r>
                <a:rPr lang="en-US" b="0" i="0" dirty="0">
                  <a:solidFill>
                    <a:srgbClr val="040C28"/>
                  </a:solidFill>
                  <a:effectLst/>
                  <a:latin typeface="Google Sans"/>
                </a:rPr>
                <a:t>magnetic sensors, magnetic hard disk read heads</a:t>
              </a:r>
              <a:r>
                <a:rPr lang="en-US" dirty="0">
                  <a:solidFill>
                    <a:srgbClr val="202124"/>
                  </a:solidFill>
                  <a:highlight>
                    <a:srgbClr val="FFFFFF"/>
                  </a:highlight>
                  <a:latin typeface="Google Sans"/>
                </a:rPr>
                <a:t> and</a:t>
              </a:r>
              <a:r>
                <a:rPr lang="en-US" b="0" i="0" dirty="0">
                  <a:solidFill>
                    <a:srgbClr val="202124"/>
                  </a:solidFill>
                  <a:effectLst/>
                  <a:highlight>
                    <a:srgbClr val="FFFFFF"/>
                  </a:highlight>
                  <a:latin typeface="Google Sans"/>
                </a:rPr>
                <a:t> magnetic random-access memories (MRAM).</a:t>
              </a:r>
              <a:endParaRPr lang="en-CA" dirty="0"/>
            </a:p>
          </p:txBody>
        </p:sp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CB9EA309-BC5A-C710-1C25-4B82B82F4FF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17498" y="3320829"/>
              <a:ext cx="2456702" cy="14822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>
              <a:extLst>
                <a:ext uri="{FF2B5EF4-FFF2-40B4-BE49-F238E27FC236}">
                  <a16:creationId xmlns:a16="http://schemas.microsoft.com/office/drawing/2014/main" id="{21290674-8E5E-6983-FF0D-404E1B67E54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26503" y="3206936"/>
              <a:ext cx="2967596" cy="16692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892D24D2-641F-84A5-4DFB-4BB4C49DBCD6}"/>
                </a:ext>
              </a:extLst>
            </p:cNvPr>
            <p:cNvSpPr txBox="1"/>
            <p:nvPr/>
          </p:nvSpPr>
          <p:spPr>
            <a:xfrm>
              <a:off x="5704733" y="4888567"/>
              <a:ext cx="3211135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>
                  <a:hlinkClick r:id="rId5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How MRAM enables secure data capture in </a:t>
              </a:r>
              <a:r>
                <a:rPr lang="en-US" sz="800" dirty="0" err="1">
                  <a:hlinkClick r:id="rId5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IIoT</a:t>
              </a:r>
              <a:r>
                <a:rPr lang="en-US" sz="800" dirty="0">
                  <a:hlinkClick r:id="rId5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 systems (iotinsider.com)</a:t>
              </a:r>
              <a:endParaRPr lang="en-CA" sz="800" dirty="0"/>
            </a:p>
          </p:txBody>
        </p:sp>
      </p:grpSp>
    </p:spTree>
    <p:extLst>
      <p:ext uri="{BB962C8B-B14F-4D97-AF65-F5344CB8AC3E}">
        <p14:creationId xmlns:p14="http://schemas.microsoft.com/office/powerpoint/2010/main" val="3666298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5151DF9D-2706-8C2D-C154-BC0A85B4126E}"/>
              </a:ext>
            </a:extLst>
          </p:cNvPr>
          <p:cNvSpPr txBox="1"/>
          <p:nvPr/>
        </p:nvSpPr>
        <p:spPr>
          <a:xfrm>
            <a:off x="2297492" y="197151"/>
            <a:ext cx="48847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tabLst>
                <a:tab pos="1077913" algn="l"/>
              </a:tabLst>
            </a:pPr>
            <a:r>
              <a:rPr lang="en-CA" sz="2800" dirty="0">
                <a:solidFill>
                  <a:srgbClr val="00206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Superconducting Spintronics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B279343-6088-6AF4-0271-F865C0ED98E8}"/>
              </a:ext>
            </a:extLst>
          </p:cNvPr>
          <p:cNvSpPr txBox="1"/>
          <p:nvPr/>
        </p:nvSpPr>
        <p:spPr>
          <a:xfrm>
            <a:off x="2340993" y="693709"/>
            <a:ext cx="599926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dirty="0">
                <a:effectLst/>
                <a:ea typeface="Times New Roman" panose="02020603050405020304" pitchFamily="18" charset="0"/>
              </a:rPr>
              <a:t>- characterized by a </a:t>
            </a:r>
            <a:r>
              <a:rPr lang="en-GB" sz="2000" b="1" dirty="0">
                <a:solidFill>
                  <a:srgbClr val="0000FF"/>
                </a:solidFill>
                <a:effectLst/>
                <a:ea typeface="Times New Roman" panose="02020603050405020304" pitchFamily="18" charset="0"/>
              </a:rPr>
              <a:t>non-dissipative</a:t>
            </a:r>
            <a:r>
              <a:rPr lang="en-GB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spin current</a:t>
            </a:r>
            <a:endParaRPr lang="en-CA" sz="2000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556BC93-DC11-2572-ED0D-980B6BA7B319}"/>
              </a:ext>
            </a:extLst>
          </p:cNvPr>
          <p:cNvGrpSpPr/>
          <p:nvPr/>
        </p:nvGrpSpPr>
        <p:grpSpPr>
          <a:xfrm>
            <a:off x="4318729" y="1216929"/>
            <a:ext cx="4621424" cy="5067688"/>
            <a:chOff x="4318729" y="1216929"/>
            <a:chExt cx="4621424" cy="5067688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99B475B5-8D23-C690-F731-AA4DD174416D}"/>
                </a:ext>
              </a:extLst>
            </p:cNvPr>
            <p:cNvGrpSpPr/>
            <p:nvPr/>
          </p:nvGrpSpPr>
          <p:grpSpPr>
            <a:xfrm>
              <a:off x="4318729" y="2227165"/>
              <a:ext cx="4621424" cy="4057452"/>
              <a:chOff x="4679821" y="1934637"/>
              <a:chExt cx="4621424" cy="4057452"/>
            </a:xfrm>
          </p:grpSpPr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DB42426-5542-9B07-5323-E365631ADB4C}"/>
                  </a:ext>
                </a:extLst>
              </p:cNvPr>
              <p:cNvSpPr txBox="1"/>
              <p:nvPr/>
            </p:nvSpPr>
            <p:spPr>
              <a:xfrm>
                <a:off x="4679821" y="1934637"/>
                <a:ext cx="4621424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CA" sz="2000" b="1" dirty="0"/>
                  <a:t>Spin-triplet (odd-parity) </a:t>
                </a:r>
                <a:r>
                  <a:rPr lang="en-CA" sz="2000" dirty="0"/>
                  <a:t>superconductors </a:t>
                </a:r>
              </a:p>
              <a:p>
                <a:r>
                  <a:rPr lang="en-GB" sz="2000" dirty="0">
                    <a:ea typeface="Times New Roman" panose="02020603050405020304" pitchFamily="18" charset="0"/>
                  </a:rPr>
                  <a:t>n</a:t>
                </a:r>
                <a:r>
                  <a:rPr lang="en-GB" sz="2000" dirty="0">
                    <a:effectLst/>
                    <a:ea typeface="Times New Roman" panose="02020603050405020304" pitchFamily="18" charset="0"/>
                  </a:rPr>
                  <a:t>aturally possess </a:t>
                </a:r>
                <a:r>
                  <a:rPr lang="en-GB" sz="2000" dirty="0">
                    <a:ea typeface="Times New Roman" panose="02020603050405020304" pitchFamily="18" charset="0"/>
                  </a:rPr>
                  <a:t>what is needed</a:t>
                </a:r>
                <a:endParaRPr lang="en-CA" sz="2000" dirty="0"/>
              </a:p>
            </p:txBody>
          </p:sp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0CA0920A-EB17-24E1-332E-667F2E3091B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040921" y="2756091"/>
                <a:ext cx="4070835" cy="2845431"/>
              </a:xfrm>
              <a:prstGeom prst="rect">
                <a:avLst/>
              </a:prstGeom>
            </p:spPr>
          </p:pic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724D2D26-6FCB-46D9-9468-69A0D10EF59F}"/>
                  </a:ext>
                </a:extLst>
              </p:cNvPr>
              <p:cNvSpPr txBox="1"/>
              <p:nvPr/>
            </p:nvSpPr>
            <p:spPr>
              <a:xfrm>
                <a:off x="4933092" y="5715090"/>
                <a:ext cx="4139319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US" sz="1200" b="0" i="0" u="none" strike="noStrike" baseline="0" dirty="0">
                    <a:latin typeface="CMR9"/>
                  </a:rPr>
                  <a:t>J. Linder &amp; J. W. A. Robinson, </a:t>
                </a:r>
                <a:r>
                  <a:rPr lang="fr-FR" sz="1200" b="0" i="0" u="none" strike="noStrike" baseline="0" dirty="0">
                    <a:latin typeface="CMR9"/>
                  </a:rPr>
                  <a:t>Nat. Phys. </a:t>
                </a:r>
                <a:r>
                  <a:rPr lang="fr-FR" sz="1200" b="1" i="0" u="none" strike="noStrike" baseline="0" dirty="0">
                    <a:latin typeface="CMBX9"/>
                  </a:rPr>
                  <a:t>11</a:t>
                </a:r>
                <a:r>
                  <a:rPr lang="fr-FR" sz="1200" b="0" i="0" u="none" strike="noStrike" baseline="0" dirty="0">
                    <a:latin typeface="CMR9"/>
                  </a:rPr>
                  <a:t>, 307 (2015)</a:t>
                </a:r>
                <a:endParaRPr lang="en-CA" sz="1200" dirty="0"/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F99B16F-3C90-D04A-C3D4-2DFFB6506B3C}"/>
                </a:ext>
              </a:extLst>
            </p:cNvPr>
            <p:cNvSpPr txBox="1"/>
            <p:nvPr/>
          </p:nvSpPr>
          <p:spPr>
            <a:xfrm>
              <a:off x="5281057" y="1622884"/>
              <a:ext cx="205203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sz="2400" b="1" dirty="0"/>
                <a:t>New Materials</a:t>
              </a:r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3E46C48E-5D2A-9924-6B57-33378B64869A}"/>
                </a:ext>
              </a:extLst>
            </p:cNvPr>
            <p:cNvCxnSpPr>
              <a:cxnSpLocks/>
            </p:cNvCxnSpPr>
            <p:nvPr/>
          </p:nvCxnSpPr>
          <p:spPr>
            <a:xfrm>
              <a:off x="4726262" y="1216929"/>
              <a:ext cx="1109590" cy="37344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1C9CF9B-78FF-6691-B441-3BD2913ACF95}"/>
              </a:ext>
            </a:extLst>
          </p:cNvPr>
          <p:cNvGrpSpPr/>
          <p:nvPr/>
        </p:nvGrpSpPr>
        <p:grpSpPr>
          <a:xfrm>
            <a:off x="310559" y="1223083"/>
            <a:ext cx="4107181" cy="3473919"/>
            <a:chOff x="310559" y="1223083"/>
            <a:chExt cx="4107181" cy="3473919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C70DA7B1-F9EC-8798-4602-18C656E74ECD}"/>
                </a:ext>
              </a:extLst>
            </p:cNvPr>
            <p:cNvSpPr txBox="1"/>
            <p:nvPr/>
          </p:nvSpPr>
          <p:spPr>
            <a:xfrm>
              <a:off x="325119" y="2227165"/>
              <a:ext cx="401690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Proximity-induced spin-triplet supercurrents at </a:t>
              </a:r>
              <a:r>
                <a:rPr lang="en-US" sz="2000" b="1" dirty="0"/>
                <a:t>SC/FM interfaces</a:t>
              </a:r>
              <a:endParaRPr lang="en-CA" sz="2000" b="1" dirty="0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B864B44-F1DA-99F2-779A-264F0BEF5A9C}"/>
                </a:ext>
              </a:extLst>
            </p:cNvPr>
            <p:cNvSpPr txBox="1"/>
            <p:nvPr/>
          </p:nvSpPr>
          <p:spPr>
            <a:xfrm>
              <a:off x="965628" y="1642129"/>
              <a:ext cx="266919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sz="2400" b="1" dirty="0"/>
                <a:t>Engineered Devices</a:t>
              </a:r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F9D9FCDA-AE95-0882-CE53-2B0AB2634CA5}"/>
                </a:ext>
              </a:extLst>
            </p:cNvPr>
            <p:cNvCxnSpPr/>
            <p:nvPr/>
          </p:nvCxnSpPr>
          <p:spPr>
            <a:xfrm flipH="1">
              <a:off x="3174191" y="1223083"/>
              <a:ext cx="1243549" cy="338911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2C1EE21-7B60-19FB-31B6-9610974F334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10559" y="3077002"/>
              <a:ext cx="3979330" cy="162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27444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Retrospect">
  <a:themeElements>
    <a:clrScheme name="Retrospect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1CADE4"/>
      </a:accent1>
      <a:accent2>
        <a:srgbClr val="2683C6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11341</TotalTime>
  <Words>1434</Words>
  <Application>Microsoft Office PowerPoint</Application>
  <PresentationFormat>On-screen Show (4:3)</PresentationFormat>
  <Paragraphs>162</Paragraphs>
  <Slides>34</Slides>
  <Notes>15</Notes>
  <HiddenSlides>3</HiddenSlides>
  <MMClips>0</MMClips>
  <ScaleCrop>false</ScaleCrop>
  <HeadingPairs>
    <vt:vector size="8" baseType="variant">
      <vt:variant>
        <vt:lpstr>Fonts Used</vt:lpstr>
      </vt:variant>
      <vt:variant>
        <vt:i4>22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58" baseType="lpstr">
      <vt:lpstr>-apple-system</vt:lpstr>
      <vt:lpstr>Arial</vt:lpstr>
      <vt:lpstr>Calibri</vt:lpstr>
      <vt:lpstr>Cambria</vt:lpstr>
      <vt:lpstr>Cambria Math</vt:lpstr>
      <vt:lpstr>Century</vt:lpstr>
      <vt:lpstr>CMBX9</vt:lpstr>
      <vt:lpstr>CMR9</vt:lpstr>
      <vt:lpstr>Comic Sans MS</vt:lpstr>
      <vt:lpstr>Gill Sans MT</vt:lpstr>
      <vt:lpstr>GlosaMath-Bold</vt:lpstr>
      <vt:lpstr>GlosaMath-Roman</vt:lpstr>
      <vt:lpstr>Google Sans</vt:lpstr>
      <vt:lpstr>NewsGothicMTStd-Bold</vt:lpstr>
      <vt:lpstr>Segoe UI Semibold</vt:lpstr>
      <vt:lpstr>Selawik Semibold</vt:lpstr>
      <vt:lpstr>Source Sans Pro Web</vt:lpstr>
      <vt:lpstr>STIXGeneral-Regular</vt:lpstr>
      <vt:lpstr>Symbol</vt:lpstr>
      <vt:lpstr>Times New Roman</vt:lpstr>
      <vt:lpstr>Trebuchet MS</vt:lpstr>
      <vt:lpstr>Wingdings</vt:lpstr>
      <vt:lpstr>Retrospect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Jeff Sonier</dc:creator>
  <cp:lastModifiedBy>Jeff Sonier</cp:lastModifiedBy>
  <cp:revision>969</cp:revision>
  <dcterms:created xsi:type="dcterms:W3CDTF">2020-12-03T19:34:29Z</dcterms:created>
  <dcterms:modified xsi:type="dcterms:W3CDTF">2024-07-22T20:30:01Z</dcterms:modified>
</cp:coreProperties>
</file>