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ink/ink1.xml" ContentType="application/inkml+xml"/>
  <Override PartName="/ppt/ink/ink2.xml" ContentType="application/inkml+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1406" r:id="rId5"/>
    <p:sldId id="1471" r:id="rId6"/>
    <p:sldId id="1472" r:id="rId7"/>
    <p:sldId id="1474" r:id="rId8"/>
    <p:sldId id="1465" r:id="rId9"/>
    <p:sldId id="1475" r:id="rId10"/>
    <p:sldId id="1478" r:id="rId11"/>
    <p:sldId id="273" r:id="rId12"/>
    <p:sldId id="473" r:id="rId13"/>
    <p:sldId id="474" r:id="rId14"/>
    <p:sldId id="472" r:id="rId15"/>
    <p:sldId id="1455" r:id="rId16"/>
    <p:sldId id="1479" r:id="rId17"/>
    <p:sldId id="1505"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ection" id="{775FBC6E-C6E0-BD43-B5DF-4DB508ED5A00}">
          <p14:sldIdLst>
            <p14:sldId id="1406"/>
            <p14:sldId id="1471"/>
            <p14:sldId id="1472"/>
            <p14:sldId id="1474"/>
            <p14:sldId id="1465"/>
            <p14:sldId id="1475"/>
            <p14:sldId id="1478"/>
            <p14:sldId id="273"/>
            <p14:sldId id="473"/>
            <p14:sldId id="474"/>
            <p14:sldId id="472"/>
            <p14:sldId id="1455"/>
            <p14:sldId id="1479"/>
            <p14:sldId id="1505"/>
          </p14:sldIdLst>
        </p14:section>
      </p14:sectionLst>
    </p:ext>
    <p:ext uri="{EFAFB233-063F-42B5-8137-9DF3F51BA10A}">
      <p15:sldGuideLst xmlns:p15="http://schemas.microsoft.com/office/powerpoint/2012/main">
        <p15:guide id="1" orient="horz" pos="4133"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E5E8F"/>
    <a:srgbClr val="8B857B"/>
    <a:srgbClr val="E32726"/>
    <a:srgbClr val="D9117E"/>
    <a:srgbClr val="D60057"/>
    <a:srgbClr val="FFCD00"/>
    <a:srgbClr val="FBB031"/>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2"/>
    <p:restoredTop sz="85417" autoAdjust="0"/>
  </p:normalViewPr>
  <p:slideViewPr>
    <p:cSldViewPr snapToGrid="0" snapToObjects="1" showGuides="1">
      <p:cViewPr varScale="1">
        <p:scale>
          <a:sx n="98" d="100"/>
          <a:sy n="98" d="100"/>
        </p:scale>
        <p:origin x="1360" y="200"/>
      </p:cViewPr>
      <p:guideLst>
        <p:guide orient="horz" pos="4133"/>
        <p:guide pos="3817"/>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4234AF-0F61-BC49-BE9B-4CB77F833813}" type="doc">
      <dgm:prSet loTypeId="urn:microsoft.com/office/officeart/2005/8/layout/cycle2" loCatId="cycle" qsTypeId="urn:microsoft.com/office/officeart/2005/8/quickstyle/simple5" qsCatId="simple" csTypeId="urn:microsoft.com/office/officeart/2005/8/colors/accent1_2" csCatId="accent1" phldr="1"/>
      <dgm:spPr/>
      <dgm:t>
        <a:bodyPr/>
        <a:lstStyle/>
        <a:p>
          <a:endParaRPr lang="en-US"/>
        </a:p>
      </dgm:t>
    </dgm:pt>
    <dgm:pt modelId="{9FE8F06C-F62A-3340-B618-0F3F17CC5936}">
      <dgm:prSet phldrT="[Text]"/>
      <dgm:spPr/>
      <dgm:t>
        <a:bodyPr/>
        <a:lstStyle/>
        <a:p>
          <a:r>
            <a:rPr lang="en-US" dirty="0"/>
            <a:t>Commitment to reduce carbon emissions and other pollutants</a:t>
          </a:r>
        </a:p>
      </dgm:t>
    </dgm:pt>
    <dgm:pt modelId="{32E04C16-F99C-B74B-884D-8E3A45B5F9F5}" type="parTrans" cxnId="{59F7FD3B-C7AE-A147-8F18-31775234C9B6}">
      <dgm:prSet/>
      <dgm:spPr/>
      <dgm:t>
        <a:bodyPr/>
        <a:lstStyle/>
        <a:p>
          <a:endParaRPr lang="en-US"/>
        </a:p>
      </dgm:t>
    </dgm:pt>
    <dgm:pt modelId="{F259658E-737E-5046-9652-01CADD083134}" type="sibTrans" cxnId="{59F7FD3B-C7AE-A147-8F18-31775234C9B6}">
      <dgm:prSet/>
      <dgm:spPr/>
      <dgm:t>
        <a:bodyPr/>
        <a:lstStyle/>
        <a:p>
          <a:endParaRPr lang="en-US"/>
        </a:p>
      </dgm:t>
    </dgm:pt>
    <dgm:pt modelId="{0CB5EC18-6732-1D46-9D31-CF855A9EEA04}">
      <dgm:prSet phldrT="[Text]"/>
      <dgm:spPr/>
      <dgm:t>
        <a:bodyPr/>
        <a:lstStyle/>
        <a:p>
          <a:r>
            <a:rPr lang="en-US" dirty="0"/>
            <a:t>Desire to reduce exposure to global fossil markets due to concerns regarding security and inflation</a:t>
          </a:r>
        </a:p>
      </dgm:t>
    </dgm:pt>
    <dgm:pt modelId="{E78C942B-22DB-5B43-BFF3-4C36F63C16D0}" type="parTrans" cxnId="{0A2D7E1E-A0D5-8046-835A-AE20F1626D69}">
      <dgm:prSet/>
      <dgm:spPr/>
      <dgm:t>
        <a:bodyPr/>
        <a:lstStyle/>
        <a:p>
          <a:endParaRPr lang="en-US"/>
        </a:p>
      </dgm:t>
    </dgm:pt>
    <dgm:pt modelId="{CBDF6E10-35F0-AB46-BB8D-467E5FBE23B2}" type="sibTrans" cxnId="{0A2D7E1E-A0D5-8046-835A-AE20F1626D69}">
      <dgm:prSet/>
      <dgm:spPr/>
      <dgm:t>
        <a:bodyPr/>
        <a:lstStyle/>
        <a:p>
          <a:endParaRPr lang="en-US"/>
        </a:p>
      </dgm:t>
    </dgm:pt>
    <dgm:pt modelId="{EF04B202-2712-584B-9BB1-F38A4ABF2DBB}">
      <dgm:prSet phldrT="[Text]"/>
      <dgm:spPr/>
      <dgm:t>
        <a:bodyPr/>
        <a:lstStyle/>
        <a:p>
          <a:r>
            <a:rPr lang="en-US" dirty="0"/>
            <a:t>Changing technological landscape</a:t>
          </a:r>
        </a:p>
      </dgm:t>
    </dgm:pt>
    <dgm:pt modelId="{E2935771-F6B5-C046-BA81-4926ED46F47B}" type="parTrans" cxnId="{3C03A361-2705-0A4A-9A0B-CE9A75514039}">
      <dgm:prSet/>
      <dgm:spPr/>
      <dgm:t>
        <a:bodyPr/>
        <a:lstStyle/>
        <a:p>
          <a:endParaRPr lang="en-US"/>
        </a:p>
      </dgm:t>
    </dgm:pt>
    <dgm:pt modelId="{266B10A1-C574-0540-92BA-3E8DB0411476}" type="sibTrans" cxnId="{3C03A361-2705-0A4A-9A0B-CE9A75514039}">
      <dgm:prSet/>
      <dgm:spPr/>
      <dgm:t>
        <a:bodyPr/>
        <a:lstStyle/>
        <a:p>
          <a:endParaRPr lang="en-US"/>
        </a:p>
      </dgm:t>
    </dgm:pt>
    <dgm:pt modelId="{014457AF-AE53-6C41-8D1E-FB94096D46C5}" type="pres">
      <dgm:prSet presAssocID="{2D4234AF-0F61-BC49-BE9B-4CB77F833813}" presName="cycle" presStyleCnt="0">
        <dgm:presLayoutVars>
          <dgm:dir/>
          <dgm:resizeHandles val="exact"/>
        </dgm:presLayoutVars>
      </dgm:prSet>
      <dgm:spPr/>
    </dgm:pt>
    <dgm:pt modelId="{3F54BC78-1290-FF4A-88A4-2D46941DD32A}" type="pres">
      <dgm:prSet presAssocID="{9FE8F06C-F62A-3340-B618-0F3F17CC5936}" presName="node" presStyleLbl="node1" presStyleIdx="0" presStyleCnt="3">
        <dgm:presLayoutVars>
          <dgm:bulletEnabled val="1"/>
        </dgm:presLayoutVars>
      </dgm:prSet>
      <dgm:spPr/>
    </dgm:pt>
    <dgm:pt modelId="{0C3A18BD-0250-5747-9163-2F50A35BB5E7}" type="pres">
      <dgm:prSet presAssocID="{F259658E-737E-5046-9652-01CADD083134}" presName="sibTrans" presStyleLbl="sibTrans2D1" presStyleIdx="0" presStyleCnt="3" custScaleX="185614"/>
      <dgm:spPr>
        <a:prstGeom prst="leftRightArrow">
          <a:avLst/>
        </a:prstGeom>
      </dgm:spPr>
    </dgm:pt>
    <dgm:pt modelId="{A8C975B9-7B80-354C-82B3-5BB5156CEFE9}" type="pres">
      <dgm:prSet presAssocID="{F259658E-737E-5046-9652-01CADD083134}" presName="connectorText" presStyleLbl="sibTrans2D1" presStyleIdx="0" presStyleCnt="3"/>
      <dgm:spPr/>
    </dgm:pt>
    <dgm:pt modelId="{75F4E432-B4F0-E447-888E-6ADBF2E0B2DA}" type="pres">
      <dgm:prSet presAssocID="{0CB5EC18-6732-1D46-9D31-CF855A9EEA04}" presName="node" presStyleLbl="node1" presStyleIdx="1" presStyleCnt="3">
        <dgm:presLayoutVars>
          <dgm:bulletEnabled val="1"/>
        </dgm:presLayoutVars>
      </dgm:prSet>
      <dgm:spPr/>
    </dgm:pt>
    <dgm:pt modelId="{59458086-FFD9-2A43-B1CB-FB0144EF0815}" type="pres">
      <dgm:prSet presAssocID="{CBDF6E10-35F0-AB46-BB8D-467E5FBE23B2}" presName="sibTrans" presStyleLbl="sibTrans2D1" presStyleIdx="1" presStyleCnt="3" custScaleX="204309"/>
      <dgm:spPr>
        <a:prstGeom prst="leftRightArrow">
          <a:avLst/>
        </a:prstGeom>
      </dgm:spPr>
    </dgm:pt>
    <dgm:pt modelId="{BC64AD98-4520-5F41-AC31-4E81ABF3D003}" type="pres">
      <dgm:prSet presAssocID="{CBDF6E10-35F0-AB46-BB8D-467E5FBE23B2}" presName="connectorText" presStyleLbl="sibTrans2D1" presStyleIdx="1" presStyleCnt="3"/>
      <dgm:spPr/>
    </dgm:pt>
    <dgm:pt modelId="{DCDD251B-C54B-E343-B612-D65ED195DDEF}" type="pres">
      <dgm:prSet presAssocID="{EF04B202-2712-584B-9BB1-F38A4ABF2DBB}" presName="node" presStyleLbl="node1" presStyleIdx="2" presStyleCnt="3">
        <dgm:presLayoutVars>
          <dgm:bulletEnabled val="1"/>
        </dgm:presLayoutVars>
      </dgm:prSet>
      <dgm:spPr/>
    </dgm:pt>
    <dgm:pt modelId="{9E0DE650-475A-B342-819A-9AA751C261E4}" type="pres">
      <dgm:prSet presAssocID="{266B10A1-C574-0540-92BA-3E8DB0411476}" presName="sibTrans" presStyleLbl="sibTrans2D1" presStyleIdx="2" presStyleCnt="3" custScaleX="167189"/>
      <dgm:spPr>
        <a:prstGeom prst="leftRightArrow">
          <a:avLst/>
        </a:prstGeom>
      </dgm:spPr>
    </dgm:pt>
    <dgm:pt modelId="{F1DA8E3E-13FE-8344-ADEF-68D3BF1D095B}" type="pres">
      <dgm:prSet presAssocID="{266B10A1-C574-0540-92BA-3E8DB0411476}" presName="connectorText" presStyleLbl="sibTrans2D1" presStyleIdx="2" presStyleCnt="3"/>
      <dgm:spPr/>
    </dgm:pt>
  </dgm:ptLst>
  <dgm:cxnLst>
    <dgm:cxn modelId="{360F1F03-9897-F542-8914-36D00A60A951}" type="presOf" srcId="{F259658E-737E-5046-9652-01CADD083134}" destId="{A8C975B9-7B80-354C-82B3-5BB5156CEFE9}" srcOrd="1" destOrd="0" presId="urn:microsoft.com/office/officeart/2005/8/layout/cycle2"/>
    <dgm:cxn modelId="{D33EE51A-863B-0F42-990C-04275E6A2785}" type="presOf" srcId="{CBDF6E10-35F0-AB46-BB8D-467E5FBE23B2}" destId="{59458086-FFD9-2A43-B1CB-FB0144EF0815}" srcOrd="0" destOrd="0" presId="urn:microsoft.com/office/officeart/2005/8/layout/cycle2"/>
    <dgm:cxn modelId="{0A2D7E1E-A0D5-8046-835A-AE20F1626D69}" srcId="{2D4234AF-0F61-BC49-BE9B-4CB77F833813}" destId="{0CB5EC18-6732-1D46-9D31-CF855A9EEA04}" srcOrd="1" destOrd="0" parTransId="{E78C942B-22DB-5B43-BFF3-4C36F63C16D0}" sibTransId="{CBDF6E10-35F0-AB46-BB8D-467E5FBE23B2}"/>
    <dgm:cxn modelId="{96FB3F1F-8230-AB4A-9A19-95334776E210}" type="presOf" srcId="{F259658E-737E-5046-9652-01CADD083134}" destId="{0C3A18BD-0250-5747-9163-2F50A35BB5E7}" srcOrd="0" destOrd="0" presId="urn:microsoft.com/office/officeart/2005/8/layout/cycle2"/>
    <dgm:cxn modelId="{5B28062B-72E4-4D46-8411-C4D547E47BA8}" type="presOf" srcId="{9FE8F06C-F62A-3340-B618-0F3F17CC5936}" destId="{3F54BC78-1290-FF4A-88A4-2D46941DD32A}" srcOrd="0" destOrd="0" presId="urn:microsoft.com/office/officeart/2005/8/layout/cycle2"/>
    <dgm:cxn modelId="{59F7FD3B-C7AE-A147-8F18-31775234C9B6}" srcId="{2D4234AF-0F61-BC49-BE9B-4CB77F833813}" destId="{9FE8F06C-F62A-3340-B618-0F3F17CC5936}" srcOrd="0" destOrd="0" parTransId="{32E04C16-F99C-B74B-884D-8E3A45B5F9F5}" sibTransId="{F259658E-737E-5046-9652-01CADD083134}"/>
    <dgm:cxn modelId="{2405254C-BD58-6245-B249-261A1F77D24D}" type="presOf" srcId="{EF04B202-2712-584B-9BB1-F38A4ABF2DBB}" destId="{DCDD251B-C54B-E343-B612-D65ED195DDEF}" srcOrd="0" destOrd="0" presId="urn:microsoft.com/office/officeart/2005/8/layout/cycle2"/>
    <dgm:cxn modelId="{14665055-7064-044D-896A-73813321CAF5}" type="presOf" srcId="{266B10A1-C574-0540-92BA-3E8DB0411476}" destId="{9E0DE650-475A-B342-819A-9AA751C261E4}" srcOrd="0" destOrd="0" presId="urn:microsoft.com/office/officeart/2005/8/layout/cycle2"/>
    <dgm:cxn modelId="{3C03A361-2705-0A4A-9A0B-CE9A75514039}" srcId="{2D4234AF-0F61-BC49-BE9B-4CB77F833813}" destId="{EF04B202-2712-584B-9BB1-F38A4ABF2DBB}" srcOrd="2" destOrd="0" parTransId="{E2935771-F6B5-C046-BA81-4926ED46F47B}" sibTransId="{266B10A1-C574-0540-92BA-3E8DB0411476}"/>
    <dgm:cxn modelId="{3EB3E173-1D92-5E4C-837E-939F49E48D6E}" type="presOf" srcId="{0CB5EC18-6732-1D46-9D31-CF855A9EEA04}" destId="{75F4E432-B4F0-E447-888E-6ADBF2E0B2DA}" srcOrd="0" destOrd="0" presId="urn:microsoft.com/office/officeart/2005/8/layout/cycle2"/>
    <dgm:cxn modelId="{7F169881-6211-5A41-82C3-002AEB36DF63}" type="presOf" srcId="{266B10A1-C574-0540-92BA-3E8DB0411476}" destId="{F1DA8E3E-13FE-8344-ADEF-68D3BF1D095B}" srcOrd="1" destOrd="0" presId="urn:microsoft.com/office/officeart/2005/8/layout/cycle2"/>
    <dgm:cxn modelId="{20E989AD-836E-6E4D-8961-F888B49A619D}" type="presOf" srcId="{CBDF6E10-35F0-AB46-BB8D-467E5FBE23B2}" destId="{BC64AD98-4520-5F41-AC31-4E81ABF3D003}" srcOrd="1" destOrd="0" presId="urn:microsoft.com/office/officeart/2005/8/layout/cycle2"/>
    <dgm:cxn modelId="{53CCC9F1-3B4E-C54F-A083-E5913C3422FC}" type="presOf" srcId="{2D4234AF-0F61-BC49-BE9B-4CB77F833813}" destId="{014457AF-AE53-6C41-8D1E-FB94096D46C5}" srcOrd="0" destOrd="0" presId="urn:microsoft.com/office/officeart/2005/8/layout/cycle2"/>
    <dgm:cxn modelId="{2880E709-1A69-E741-8FD6-7B526B462A4C}" type="presParOf" srcId="{014457AF-AE53-6C41-8D1E-FB94096D46C5}" destId="{3F54BC78-1290-FF4A-88A4-2D46941DD32A}" srcOrd="0" destOrd="0" presId="urn:microsoft.com/office/officeart/2005/8/layout/cycle2"/>
    <dgm:cxn modelId="{B481E841-84B3-294B-9A3E-6C8D07971156}" type="presParOf" srcId="{014457AF-AE53-6C41-8D1E-FB94096D46C5}" destId="{0C3A18BD-0250-5747-9163-2F50A35BB5E7}" srcOrd="1" destOrd="0" presId="urn:microsoft.com/office/officeart/2005/8/layout/cycle2"/>
    <dgm:cxn modelId="{E8494AB6-C053-124B-BF4D-832E256A866F}" type="presParOf" srcId="{0C3A18BD-0250-5747-9163-2F50A35BB5E7}" destId="{A8C975B9-7B80-354C-82B3-5BB5156CEFE9}" srcOrd="0" destOrd="0" presId="urn:microsoft.com/office/officeart/2005/8/layout/cycle2"/>
    <dgm:cxn modelId="{A489CE05-5DDB-2848-9FD4-9B4F865159D4}" type="presParOf" srcId="{014457AF-AE53-6C41-8D1E-FB94096D46C5}" destId="{75F4E432-B4F0-E447-888E-6ADBF2E0B2DA}" srcOrd="2" destOrd="0" presId="urn:microsoft.com/office/officeart/2005/8/layout/cycle2"/>
    <dgm:cxn modelId="{1D41D068-D774-3F4E-961C-9AD6A9C818D3}" type="presParOf" srcId="{014457AF-AE53-6C41-8D1E-FB94096D46C5}" destId="{59458086-FFD9-2A43-B1CB-FB0144EF0815}" srcOrd="3" destOrd="0" presId="urn:microsoft.com/office/officeart/2005/8/layout/cycle2"/>
    <dgm:cxn modelId="{F18EC105-0ED9-534D-A089-01E13A0E68C4}" type="presParOf" srcId="{59458086-FFD9-2A43-B1CB-FB0144EF0815}" destId="{BC64AD98-4520-5F41-AC31-4E81ABF3D003}" srcOrd="0" destOrd="0" presId="urn:microsoft.com/office/officeart/2005/8/layout/cycle2"/>
    <dgm:cxn modelId="{06FB2356-95EE-A24C-9F5E-C83E33C29020}" type="presParOf" srcId="{014457AF-AE53-6C41-8D1E-FB94096D46C5}" destId="{DCDD251B-C54B-E343-B612-D65ED195DDEF}" srcOrd="4" destOrd="0" presId="urn:microsoft.com/office/officeart/2005/8/layout/cycle2"/>
    <dgm:cxn modelId="{B9CEA33D-0927-7848-826C-99BC22E4044C}" type="presParOf" srcId="{014457AF-AE53-6C41-8D1E-FB94096D46C5}" destId="{9E0DE650-475A-B342-819A-9AA751C261E4}" srcOrd="5" destOrd="0" presId="urn:microsoft.com/office/officeart/2005/8/layout/cycle2"/>
    <dgm:cxn modelId="{44F4188F-D1B1-F24B-8068-581AD6A0CDEF}" type="presParOf" srcId="{9E0DE650-475A-B342-819A-9AA751C261E4}" destId="{F1DA8E3E-13FE-8344-ADEF-68D3BF1D095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4234AF-0F61-BC49-BE9B-4CB77F83381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9FE8F06C-F62A-3340-B618-0F3F17CC5936}">
      <dgm:prSet phldrT="[Text]"/>
      <dgm:spPr/>
      <dgm:t>
        <a:bodyPr/>
        <a:lstStyle/>
        <a:p>
          <a:r>
            <a:rPr lang="en-US" dirty="0"/>
            <a:t>Commitment to reduce emissions</a:t>
          </a:r>
        </a:p>
      </dgm:t>
    </dgm:pt>
    <dgm:pt modelId="{32E04C16-F99C-B74B-884D-8E3A45B5F9F5}" type="parTrans" cxnId="{59F7FD3B-C7AE-A147-8F18-31775234C9B6}">
      <dgm:prSet/>
      <dgm:spPr/>
      <dgm:t>
        <a:bodyPr/>
        <a:lstStyle/>
        <a:p>
          <a:endParaRPr lang="en-US"/>
        </a:p>
      </dgm:t>
    </dgm:pt>
    <dgm:pt modelId="{F259658E-737E-5046-9652-01CADD083134}" type="sibTrans" cxnId="{59F7FD3B-C7AE-A147-8F18-31775234C9B6}">
      <dgm:prSet/>
      <dgm:spPr/>
      <dgm:t>
        <a:bodyPr/>
        <a:lstStyle/>
        <a:p>
          <a:endParaRPr lang="en-US"/>
        </a:p>
      </dgm:t>
    </dgm:pt>
    <dgm:pt modelId="{0CB5EC18-6732-1D46-9D31-CF855A9EEA04}">
      <dgm:prSet phldrT="[Text]"/>
      <dgm:spPr/>
      <dgm:t>
        <a:bodyPr/>
        <a:lstStyle/>
        <a:p>
          <a:r>
            <a:rPr lang="en-US" dirty="0"/>
            <a:t>Desire to reduce exposure to global fossil markets</a:t>
          </a:r>
        </a:p>
      </dgm:t>
    </dgm:pt>
    <dgm:pt modelId="{E78C942B-22DB-5B43-BFF3-4C36F63C16D0}" type="parTrans" cxnId="{0A2D7E1E-A0D5-8046-835A-AE20F1626D69}">
      <dgm:prSet/>
      <dgm:spPr/>
      <dgm:t>
        <a:bodyPr/>
        <a:lstStyle/>
        <a:p>
          <a:endParaRPr lang="en-US"/>
        </a:p>
      </dgm:t>
    </dgm:pt>
    <dgm:pt modelId="{CBDF6E10-35F0-AB46-BB8D-467E5FBE23B2}" type="sibTrans" cxnId="{0A2D7E1E-A0D5-8046-835A-AE20F1626D69}">
      <dgm:prSet/>
      <dgm:spPr/>
      <dgm:t>
        <a:bodyPr/>
        <a:lstStyle/>
        <a:p>
          <a:endParaRPr lang="en-US"/>
        </a:p>
      </dgm:t>
    </dgm:pt>
    <dgm:pt modelId="{EF04B202-2712-584B-9BB1-F38A4ABF2DBB}">
      <dgm:prSet phldrT="[Text]"/>
      <dgm:spPr/>
      <dgm:t>
        <a:bodyPr/>
        <a:lstStyle/>
        <a:p>
          <a:r>
            <a:rPr lang="en-US" dirty="0"/>
            <a:t>Changing technological landscape</a:t>
          </a:r>
        </a:p>
      </dgm:t>
    </dgm:pt>
    <dgm:pt modelId="{E2935771-F6B5-C046-BA81-4926ED46F47B}" type="parTrans" cxnId="{3C03A361-2705-0A4A-9A0B-CE9A75514039}">
      <dgm:prSet/>
      <dgm:spPr/>
      <dgm:t>
        <a:bodyPr/>
        <a:lstStyle/>
        <a:p>
          <a:endParaRPr lang="en-US"/>
        </a:p>
      </dgm:t>
    </dgm:pt>
    <dgm:pt modelId="{266B10A1-C574-0540-92BA-3E8DB0411476}" type="sibTrans" cxnId="{3C03A361-2705-0A4A-9A0B-CE9A75514039}">
      <dgm:prSet/>
      <dgm:spPr/>
      <dgm:t>
        <a:bodyPr/>
        <a:lstStyle/>
        <a:p>
          <a:endParaRPr lang="en-US"/>
        </a:p>
      </dgm:t>
    </dgm:pt>
    <dgm:pt modelId="{A55622AF-020B-DE4B-A652-B3389EBF2024}" type="pres">
      <dgm:prSet presAssocID="{2D4234AF-0F61-BC49-BE9B-4CB77F833813}" presName="linear" presStyleCnt="0">
        <dgm:presLayoutVars>
          <dgm:animLvl val="lvl"/>
          <dgm:resizeHandles val="exact"/>
        </dgm:presLayoutVars>
      </dgm:prSet>
      <dgm:spPr/>
    </dgm:pt>
    <dgm:pt modelId="{F1786F5A-6025-444E-A56D-A5A2C65ED977}" type="pres">
      <dgm:prSet presAssocID="{9FE8F06C-F62A-3340-B618-0F3F17CC5936}" presName="parentText" presStyleLbl="node1" presStyleIdx="0" presStyleCnt="3" custLinFactY="-796" custLinFactNeighborX="762" custLinFactNeighborY="-100000">
        <dgm:presLayoutVars>
          <dgm:chMax val="0"/>
          <dgm:bulletEnabled val="1"/>
        </dgm:presLayoutVars>
      </dgm:prSet>
      <dgm:spPr/>
    </dgm:pt>
    <dgm:pt modelId="{602539F9-056F-D74B-9139-67128092C0CC}" type="pres">
      <dgm:prSet presAssocID="{F259658E-737E-5046-9652-01CADD083134}" presName="spacer" presStyleCnt="0"/>
      <dgm:spPr/>
    </dgm:pt>
    <dgm:pt modelId="{041817CC-A6C5-204B-BA14-0DE5004B1B0E}" type="pres">
      <dgm:prSet presAssocID="{0CB5EC18-6732-1D46-9D31-CF855A9EEA04}" presName="parentText" presStyleLbl="node1" presStyleIdx="1" presStyleCnt="3">
        <dgm:presLayoutVars>
          <dgm:chMax val="0"/>
          <dgm:bulletEnabled val="1"/>
        </dgm:presLayoutVars>
      </dgm:prSet>
      <dgm:spPr/>
    </dgm:pt>
    <dgm:pt modelId="{FCD48282-8B8E-DB48-AA70-15A7DEEEBD11}" type="pres">
      <dgm:prSet presAssocID="{CBDF6E10-35F0-AB46-BB8D-467E5FBE23B2}" presName="spacer" presStyleCnt="0"/>
      <dgm:spPr/>
    </dgm:pt>
    <dgm:pt modelId="{54A1B133-1308-3B4E-BF85-7361A61F0868}" type="pres">
      <dgm:prSet presAssocID="{EF04B202-2712-584B-9BB1-F38A4ABF2DBB}" presName="parentText" presStyleLbl="node1" presStyleIdx="2" presStyleCnt="3">
        <dgm:presLayoutVars>
          <dgm:chMax val="0"/>
          <dgm:bulletEnabled val="1"/>
        </dgm:presLayoutVars>
      </dgm:prSet>
      <dgm:spPr/>
    </dgm:pt>
  </dgm:ptLst>
  <dgm:cxnLst>
    <dgm:cxn modelId="{0A2D7E1E-A0D5-8046-835A-AE20F1626D69}" srcId="{2D4234AF-0F61-BC49-BE9B-4CB77F833813}" destId="{0CB5EC18-6732-1D46-9D31-CF855A9EEA04}" srcOrd="1" destOrd="0" parTransId="{E78C942B-22DB-5B43-BFF3-4C36F63C16D0}" sibTransId="{CBDF6E10-35F0-AB46-BB8D-467E5FBE23B2}"/>
    <dgm:cxn modelId="{59F7FD3B-C7AE-A147-8F18-31775234C9B6}" srcId="{2D4234AF-0F61-BC49-BE9B-4CB77F833813}" destId="{9FE8F06C-F62A-3340-B618-0F3F17CC5936}" srcOrd="0" destOrd="0" parTransId="{32E04C16-F99C-B74B-884D-8E3A45B5F9F5}" sibTransId="{F259658E-737E-5046-9652-01CADD083134}"/>
    <dgm:cxn modelId="{C4208352-442D-C249-93E1-26DE19D69515}" type="presOf" srcId="{2D4234AF-0F61-BC49-BE9B-4CB77F833813}" destId="{A55622AF-020B-DE4B-A652-B3389EBF2024}" srcOrd="0" destOrd="0" presId="urn:microsoft.com/office/officeart/2005/8/layout/vList2"/>
    <dgm:cxn modelId="{3C03A361-2705-0A4A-9A0B-CE9A75514039}" srcId="{2D4234AF-0F61-BC49-BE9B-4CB77F833813}" destId="{EF04B202-2712-584B-9BB1-F38A4ABF2DBB}" srcOrd="2" destOrd="0" parTransId="{E2935771-F6B5-C046-BA81-4926ED46F47B}" sibTransId="{266B10A1-C574-0540-92BA-3E8DB0411476}"/>
    <dgm:cxn modelId="{EEB56169-0B2D-6E40-A52C-866962995552}" type="presOf" srcId="{0CB5EC18-6732-1D46-9D31-CF855A9EEA04}" destId="{041817CC-A6C5-204B-BA14-0DE5004B1B0E}" srcOrd="0" destOrd="0" presId="urn:microsoft.com/office/officeart/2005/8/layout/vList2"/>
    <dgm:cxn modelId="{CD2B0F9B-AC94-5A45-AA95-C7604B7DDFA5}" type="presOf" srcId="{9FE8F06C-F62A-3340-B618-0F3F17CC5936}" destId="{F1786F5A-6025-444E-A56D-A5A2C65ED977}" srcOrd="0" destOrd="0" presId="urn:microsoft.com/office/officeart/2005/8/layout/vList2"/>
    <dgm:cxn modelId="{9DE908D1-66C5-A844-9A11-E8B6A8E54F3B}" type="presOf" srcId="{EF04B202-2712-584B-9BB1-F38A4ABF2DBB}" destId="{54A1B133-1308-3B4E-BF85-7361A61F0868}" srcOrd="0" destOrd="0" presId="urn:microsoft.com/office/officeart/2005/8/layout/vList2"/>
    <dgm:cxn modelId="{E335C2D8-5E16-6547-82E8-DA0A8F2E2325}" type="presParOf" srcId="{A55622AF-020B-DE4B-A652-B3389EBF2024}" destId="{F1786F5A-6025-444E-A56D-A5A2C65ED977}" srcOrd="0" destOrd="0" presId="urn:microsoft.com/office/officeart/2005/8/layout/vList2"/>
    <dgm:cxn modelId="{8D344FF4-62DF-BC47-8BC0-034340D5FC4D}" type="presParOf" srcId="{A55622AF-020B-DE4B-A652-B3389EBF2024}" destId="{602539F9-056F-D74B-9139-67128092C0CC}" srcOrd="1" destOrd="0" presId="urn:microsoft.com/office/officeart/2005/8/layout/vList2"/>
    <dgm:cxn modelId="{2989801C-EBD9-B541-B2DE-3C4DCE7066FD}" type="presParOf" srcId="{A55622AF-020B-DE4B-A652-B3389EBF2024}" destId="{041817CC-A6C5-204B-BA14-0DE5004B1B0E}" srcOrd="2" destOrd="0" presId="urn:microsoft.com/office/officeart/2005/8/layout/vList2"/>
    <dgm:cxn modelId="{36D74836-974B-704B-936C-7C5D6DA4AB0B}" type="presParOf" srcId="{A55622AF-020B-DE4B-A652-B3389EBF2024}" destId="{FCD48282-8B8E-DB48-AA70-15A7DEEEBD11}" srcOrd="3" destOrd="0" presId="urn:microsoft.com/office/officeart/2005/8/layout/vList2"/>
    <dgm:cxn modelId="{A3D6B64D-CF0A-3840-94F3-1E0C87244DBD}" type="presParOf" srcId="{A55622AF-020B-DE4B-A652-B3389EBF2024}" destId="{54A1B133-1308-3B4E-BF85-7361A61F086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4BC78-1290-FF4A-88A4-2D46941DD32A}">
      <dsp:nvSpPr>
        <dsp:cNvPr id="0" name=""/>
        <dsp:cNvSpPr/>
      </dsp:nvSpPr>
      <dsp:spPr>
        <a:xfrm>
          <a:off x="2887265" y="808"/>
          <a:ext cx="2353468" cy="235346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Commitment to reduce carbon emissions and other pollutants</a:t>
          </a:r>
        </a:p>
      </dsp:txBody>
      <dsp:txXfrm>
        <a:off x="3231922" y="345465"/>
        <a:ext cx="1664154" cy="1664154"/>
      </dsp:txXfrm>
    </dsp:sp>
    <dsp:sp modelId="{0C3A18BD-0250-5747-9163-2F50A35BB5E7}">
      <dsp:nvSpPr>
        <dsp:cNvPr id="0" name=""/>
        <dsp:cNvSpPr/>
      </dsp:nvSpPr>
      <dsp:spPr>
        <a:xfrm rot="3600000">
          <a:off x="4357092" y="2296804"/>
          <a:ext cx="1164814" cy="794295"/>
        </a:xfrm>
        <a:prstGeom prst="leftRigh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416664" y="2352481"/>
        <a:ext cx="926526" cy="476577"/>
      </dsp:txXfrm>
    </dsp:sp>
    <dsp:sp modelId="{75F4E432-B4F0-E447-888E-6ADBF2E0B2DA}">
      <dsp:nvSpPr>
        <dsp:cNvPr id="0" name=""/>
        <dsp:cNvSpPr/>
      </dsp:nvSpPr>
      <dsp:spPr>
        <a:xfrm>
          <a:off x="4656025" y="3064390"/>
          <a:ext cx="2353468" cy="235346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Desire to reduce exposure to global fossil markets due to concerns regarding security and inflation</a:t>
          </a:r>
        </a:p>
      </dsp:txBody>
      <dsp:txXfrm>
        <a:off x="5000682" y="3409047"/>
        <a:ext cx="1664154" cy="1664154"/>
      </dsp:txXfrm>
    </dsp:sp>
    <dsp:sp modelId="{59458086-FFD9-2A43-B1CB-FB0144EF0815}">
      <dsp:nvSpPr>
        <dsp:cNvPr id="0" name=""/>
        <dsp:cNvSpPr/>
      </dsp:nvSpPr>
      <dsp:spPr>
        <a:xfrm rot="10800000">
          <a:off x="3440693" y="3843976"/>
          <a:ext cx="1282134" cy="794295"/>
        </a:xfrm>
        <a:prstGeom prst="leftRigh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678981" y="4002835"/>
        <a:ext cx="1043846" cy="476577"/>
      </dsp:txXfrm>
    </dsp:sp>
    <dsp:sp modelId="{DCDD251B-C54B-E343-B612-D65ED195DDEF}">
      <dsp:nvSpPr>
        <dsp:cNvPr id="0" name=""/>
        <dsp:cNvSpPr/>
      </dsp:nvSpPr>
      <dsp:spPr>
        <a:xfrm>
          <a:off x="1118505" y="3064390"/>
          <a:ext cx="2353468" cy="235346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Changing technological landscape</a:t>
          </a:r>
        </a:p>
      </dsp:txBody>
      <dsp:txXfrm>
        <a:off x="1463162" y="3409047"/>
        <a:ext cx="1664154" cy="1664154"/>
      </dsp:txXfrm>
    </dsp:sp>
    <dsp:sp modelId="{9E0DE650-475A-B342-819A-9AA751C261E4}">
      <dsp:nvSpPr>
        <dsp:cNvPr id="0" name=""/>
        <dsp:cNvSpPr/>
      </dsp:nvSpPr>
      <dsp:spPr>
        <a:xfrm rot="18000000">
          <a:off x="2646145" y="2327566"/>
          <a:ext cx="1049189" cy="794295"/>
        </a:xfrm>
        <a:prstGeom prst="leftRight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705717" y="2589607"/>
        <a:ext cx="810901" cy="476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86F5A-6025-444E-A56D-A5A2C65ED977}">
      <dsp:nvSpPr>
        <dsp:cNvPr id="0" name=""/>
        <dsp:cNvSpPr/>
      </dsp:nvSpPr>
      <dsp:spPr>
        <a:xfrm>
          <a:off x="0" y="0"/>
          <a:ext cx="3636818" cy="139851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Commitment to reduce emissions</a:t>
          </a:r>
        </a:p>
      </dsp:txBody>
      <dsp:txXfrm>
        <a:off x="68270" y="68270"/>
        <a:ext cx="3500278" cy="1261975"/>
      </dsp:txXfrm>
    </dsp:sp>
    <dsp:sp modelId="{041817CC-A6C5-204B-BA14-0DE5004B1B0E}">
      <dsp:nvSpPr>
        <dsp:cNvPr id="0" name=""/>
        <dsp:cNvSpPr/>
      </dsp:nvSpPr>
      <dsp:spPr>
        <a:xfrm>
          <a:off x="0" y="1477014"/>
          <a:ext cx="3636818" cy="139851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Desire to reduce exposure to global fossil markets</a:t>
          </a:r>
        </a:p>
      </dsp:txBody>
      <dsp:txXfrm>
        <a:off x="68270" y="1545284"/>
        <a:ext cx="3500278" cy="1261975"/>
      </dsp:txXfrm>
    </dsp:sp>
    <dsp:sp modelId="{54A1B133-1308-3B4E-BF85-7361A61F0868}">
      <dsp:nvSpPr>
        <dsp:cNvPr id="0" name=""/>
        <dsp:cNvSpPr/>
      </dsp:nvSpPr>
      <dsp:spPr>
        <a:xfrm>
          <a:off x="0" y="2947529"/>
          <a:ext cx="3636818" cy="139851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Changing technological landscape</a:t>
          </a:r>
        </a:p>
      </dsp:txBody>
      <dsp:txXfrm>
        <a:off x="68270" y="3015799"/>
        <a:ext cx="3500278" cy="12619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23:42:27.622"/>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9T23:42:28.447"/>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CACE1-0839-DD4E-8A8D-815B08AED9A4}" type="datetimeFigureOut">
              <a:rPr lang="en-US" smtClean="0"/>
              <a:t>7/23/24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B58301-8E47-694C-884E-80E9D5260CC5}" type="slidenum">
              <a:rPr lang="en-US" smtClean="0"/>
              <a:t>‹#›</a:t>
            </a:fld>
            <a:endParaRPr lang="en-US"/>
          </a:p>
        </p:txBody>
      </p:sp>
    </p:spTree>
    <p:extLst>
      <p:ext uri="{BB962C8B-B14F-4D97-AF65-F5344CB8AC3E}">
        <p14:creationId xmlns:p14="http://schemas.microsoft.com/office/powerpoint/2010/main" val="213792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United_Nations_Framework_Convention_on_Climate_Change#cite_note-21" TargetMode="External"/><Relationship Id="rId3" Type="http://schemas.openxmlformats.org/officeDocument/2006/relationships/hyperlink" Target="https://en.wikipedia.org/wiki/Ecosystem" TargetMode="External"/><Relationship Id="rId7" Type="http://schemas.openxmlformats.org/officeDocument/2006/relationships/hyperlink" Target="https://en.wikipedia.org/wiki/Sustainable_development"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Economic_development" TargetMode="External"/><Relationship Id="rId5" Type="http://schemas.openxmlformats.org/officeDocument/2006/relationships/hyperlink" Target="https://en.wikipedia.org/wiki/Food_industry" TargetMode="External"/><Relationship Id="rId4" Type="http://schemas.openxmlformats.org/officeDocument/2006/relationships/hyperlink" Target="https://en.wikipedia.org/wiki/Climate_change_adapt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1</a:t>
            </a:fld>
            <a:endParaRPr lang="en-US"/>
          </a:p>
        </p:txBody>
      </p:sp>
    </p:spTree>
    <p:extLst>
      <p:ext uri="{BB962C8B-B14F-4D97-AF65-F5344CB8AC3E}">
        <p14:creationId xmlns:p14="http://schemas.microsoft.com/office/powerpoint/2010/main" val="222704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a:effectLst/>
                <a:latin typeface="Aptos" panose="020B0004020202020204" pitchFamily="34" charset="0"/>
                <a:ea typeface="Aptos" panose="020B0004020202020204" pitchFamily="34" charset="0"/>
              </a:rPr>
              <a:t>The global energy systems are entering a period of dramatic change. The global push for decarbonization along with concerns around energy security and technological developments are accelerating the pace of change. In this talk I will introduce the global context of decarbonization, the current state of play and the role of policy, technology, and economic and energy security concerns in the energy transition. I will discuss different types of policies available to policy makers and how policies can be best designed to target different points in technology development and deployment. This global picture will be connected to the more local picture of policies that might be used in a laboratory context including an overview of key levers for transportation emission reductions.</a:t>
            </a:r>
            <a:endParaRPr lang="en-CA" sz="1200" dirty="0">
              <a:effectLst/>
              <a:latin typeface="Calibri" panose="020F0502020204030204" pitchFamily="34" charset="0"/>
              <a:ea typeface="Times New Roman" panose="02020603050405020304" pitchFamily="18" charset="0"/>
            </a:endParaRPr>
          </a:p>
          <a:p>
            <a:r>
              <a:rPr lang="en-CA" sz="1200" dirty="0">
                <a:effectLst/>
                <a:latin typeface="Aptos" panose="020B0004020202020204" pitchFamily="34" charset="0"/>
                <a:ea typeface="Aptos" panose="020B0004020202020204" pitchFamily="34" charset="0"/>
              </a:rPr>
              <a:t> </a:t>
            </a:r>
            <a:endParaRPr lang="en-CA" sz="1200" dirty="0">
              <a:effectLst/>
              <a:latin typeface="Calibri" panose="020F0502020204030204" pitchFamily="34"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2</a:t>
            </a:fld>
            <a:endParaRPr lang="en-US"/>
          </a:p>
        </p:txBody>
      </p:sp>
    </p:spTree>
    <p:extLst>
      <p:ext uri="{BB962C8B-B14F-4D97-AF65-F5344CB8AC3E}">
        <p14:creationId xmlns:p14="http://schemas.microsoft.com/office/powerpoint/2010/main" val="232284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 Pace of energy transition is determined by 3 factors, and each is reinforcing and accelerating the change </a:t>
            </a:r>
          </a:p>
        </p:txBody>
      </p:sp>
      <p:sp>
        <p:nvSpPr>
          <p:cNvPr id="4" name="Slide Number Placeholder 3"/>
          <p:cNvSpPr>
            <a:spLocks noGrp="1"/>
          </p:cNvSpPr>
          <p:nvPr>
            <p:ph type="sldNum" sz="quarter" idx="5"/>
          </p:nvPr>
        </p:nvSpPr>
        <p:spPr/>
        <p:txBody>
          <a:bodyPr/>
          <a:lstStyle/>
          <a:p>
            <a:fld id="{EAB58301-8E47-694C-884E-80E9D5260CC5}" type="slidenum">
              <a:rPr lang="en-US" smtClean="0"/>
              <a:t>3</a:t>
            </a:fld>
            <a:endParaRPr lang="en-US"/>
          </a:p>
        </p:txBody>
      </p:sp>
    </p:spTree>
    <p:extLst>
      <p:ext uri="{BB962C8B-B14F-4D97-AF65-F5344CB8AC3E}">
        <p14:creationId xmlns:p14="http://schemas.microsoft.com/office/powerpoint/2010/main" val="921547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u="none" strike="noStrike" dirty="0">
                <a:solidFill>
                  <a:srgbClr val="202122"/>
                </a:solidFill>
                <a:effectLst/>
                <a:latin typeface="Arial" panose="020B0604020202020204" pitchFamily="34" charset="0"/>
              </a:rPr>
              <a:t>UNFCC - The treaty called for ongoing scientific research and regular meetings, negotiations, and future policy agreements designed to allow </a:t>
            </a:r>
            <a:r>
              <a:rPr lang="en-CA" b="0" i="0" u="none" strike="noStrike" dirty="0">
                <a:solidFill>
                  <a:srgbClr val="795CB2"/>
                </a:solidFill>
                <a:effectLst/>
                <a:latin typeface="Arial" panose="020B0604020202020204" pitchFamily="34" charset="0"/>
                <a:hlinkClick r:id="rId3" tooltip="Ecosystem"/>
              </a:rPr>
              <a:t>ecosystems</a:t>
            </a:r>
            <a:r>
              <a:rPr lang="en-CA" b="0" i="0" u="none" strike="noStrike" dirty="0">
                <a:solidFill>
                  <a:srgbClr val="202122"/>
                </a:solidFill>
                <a:effectLst/>
                <a:latin typeface="Arial" panose="020B0604020202020204" pitchFamily="34" charset="0"/>
              </a:rPr>
              <a:t> to </a:t>
            </a:r>
            <a:r>
              <a:rPr lang="en-CA" b="0" i="0" u="none" strike="noStrike" dirty="0">
                <a:solidFill>
                  <a:srgbClr val="795CB2"/>
                </a:solidFill>
                <a:effectLst/>
                <a:latin typeface="Arial" panose="020B0604020202020204" pitchFamily="34" charset="0"/>
                <a:hlinkClick r:id="rId4" tooltip="Climate change adaptation"/>
              </a:rPr>
              <a:t>adapt naturally to climate change</a:t>
            </a:r>
            <a:r>
              <a:rPr lang="en-CA" b="0" i="0" u="none" strike="noStrike" dirty="0">
                <a:solidFill>
                  <a:srgbClr val="202122"/>
                </a:solidFill>
                <a:effectLst/>
                <a:latin typeface="Arial" panose="020B0604020202020204" pitchFamily="34" charset="0"/>
              </a:rPr>
              <a:t>, to ensure that </a:t>
            </a:r>
            <a:r>
              <a:rPr lang="en-CA" b="0" i="0" u="none" strike="noStrike" dirty="0">
                <a:solidFill>
                  <a:srgbClr val="795CB2"/>
                </a:solidFill>
                <a:effectLst/>
                <a:latin typeface="Arial" panose="020B0604020202020204" pitchFamily="34" charset="0"/>
                <a:hlinkClick r:id="rId5" tooltip="Food industry"/>
              </a:rPr>
              <a:t>food production</a:t>
            </a:r>
            <a:r>
              <a:rPr lang="en-CA" b="0" i="0" u="none" strike="noStrike" dirty="0">
                <a:solidFill>
                  <a:srgbClr val="202122"/>
                </a:solidFill>
                <a:effectLst/>
                <a:latin typeface="Arial" panose="020B0604020202020204" pitchFamily="34" charset="0"/>
              </a:rPr>
              <a:t> is not threatened and to enable </a:t>
            </a:r>
            <a:r>
              <a:rPr lang="en-CA" b="0" i="0" u="none" strike="noStrike" dirty="0">
                <a:solidFill>
                  <a:srgbClr val="795CB2"/>
                </a:solidFill>
                <a:effectLst/>
                <a:latin typeface="Arial" panose="020B0604020202020204" pitchFamily="34" charset="0"/>
                <a:hlinkClick r:id="rId6" tooltip="Economic development"/>
              </a:rPr>
              <a:t>economic development</a:t>
            </a:r>
            <a:r>
              <a:rPr lang="en-CA" b="0" i="0" u="none" strike="noStrike" dirty="0">
                <a:solidFill>
                  <a:srgbClr val="202122"/>
                </a:solidFill>
                <a:effectLst/>
                <a:latin typeface="Arial" panose="020B0604020202020204" pitchFamily="34" charset="0"/>
              </a:rPr>
              <a:t> to proceed in a </a:t>
            </a:r>
            <a:r>
              <a:rPr lang="en-CA" b="0" i="0" u="none" strike="noStrike" dirty="0">
                <a:solidFill>
                  <a:srgbClr val="795CB2"/>
                </a:solidFill>
                <a:effectLst/>
                <a:latin typeface="Arial" panose="020B0604020202020204" pitchFamily="34" charset="0"/>
                <a:hlinkClick r:id="rId7" tooltip="Sustainable development"/>
              </a:rPr>
              <a:t>sustainable</a:t>
            </a:r>
            <a:r>
              <a:rPr lang="en-CA" b="0" i="0" u="none" strike="noStrike" dirty="0">
                <a:solidFill>
                  <a:srgbClr val="202122"/>
                </a:solidFill>
                <a:effectLst/>
                <a:latin typeface="Arial" panose="020B0604020202020204" pitchFamily="34" charset="0"/>
              </a:rPr>
              <a:t> manner</a:t>
            </a:r>
          </a:p>
          <a:p>
            <a:endParaRPr lang="en-CA" b="0" i="0" u="none" strike="noStrike" dirty="0">
              <a:solidFill>
                <a:srgbClr val="202122"/>
              </a:solidFill>
              <a:effectLst/>
              <a:latin typeface="Arial" panose="020B0604020202020204" pitchFamily="34" charset="0"/>
            </a:endParaRPr>
          </a:p>
          <a:p>
            <a:r>
              <a:rPr lang="en-CA" b="0" i="0" u="none" strike="noStrike" dirty="0">
                <a:solidFill>
                  <a:srgbClr val="202122"/>
                </a:solidFill>
                <a:effectLst/>
                <a:latin typeface="Arial" panose="020B0604020202020204" pitchFamily="34" charset="0"/>
              </a:rPr>
              <a:t>Kyoto - Established legally binding obligations under international law, for developed countries to reduce their greenhouse gas emissions in the period 2008–2012: Canada (which withdrew from the Kyoto Protocol in 2012)</a:t>
            </a:r>
            <a:r>
              <a:rPr lang="en-CA" b="0" i="0" u="none" strike="noStrike" baseline="30000" dirty="0">
                <a:solidFill>
                  <a:srgbClr val="795CB2"/>
                </a:solidFill>
                <a:effectLst/>
                <a:latin typeface="Arial" panose="020B0604020202020204" pitchFamily="34" charset="0"/>
                <a:hlinkClick r:id="rId8"/>
              </a:rPr>
              <a:t>[21]</a:t>
            </a:r>
            <a:r>
              <a:rPr lang="en-CA" b="0" i="0" u="none" strike="noStrike" dirty="0">
                <a:solidFill>
                  <a:srgbClr val="202122"/>
                </a:solidFill>
                <a:effectLst/>
                <a:latin typeface="Arial" panose="020B0604020202020204" pitchFamily="34" charset="0"/>
              </a:rPr>
              <a:t> and the United States.</a:t>
            </a:r>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5</a:t>
            </a:fld>
            <a:endParaRPr lang="en-US"/>
          </a:p>
        </p:txBody>
      </p:sp>
    </p:spTree>
    <p:extLst>
      <p:ext uri="{BB962C8B-B14F-4D97-AF65-F5344CB8AC3E}">
        <p14:creationId xmlns:p14="http://schemas.microsoft.com/office/powerpoint/2010/main" val="73526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B58301-8E47-694C-884E-80E9D5260CC5}" type="slidenum">
              <a:rPr lang="en-US" smtClean="0"/>
              <a:t>6</a:t>
            </a:fld>
            <a:endParaRPr lang="en-US"/>
          </a:p>
        </p:txBody>
      </p:sp>
    </p:spTree>
    <p:extLst>
      <p:ext uri="{BB962C8B-B14F-4D97-AF65-F5344CB8AC3E}">
        <p14:creationId xmlns:p14="http://schemas.microsoft.com/office/powerpoint/2010/main" val="390096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athPackOne"/>
              </a:rPr>
              <a:t>as inter-related components connected</a:t>
            </a:r>
          </a:p>
          <a:p>
            <a:pPr algn="l"/>
            <a:r>
              <a:rPr lang="en-US" sz="1200" b="0" i="0" u="none" strike="noStrike" baseline="0" dirty="0">
                <a:latin typeface="MathPackOne"/>
              </a:rPr>
              <a:t>in a network or infrastructure that includes physical,</a:t>
            </a:r>
          </a:p>
          <a:p>
            <a:pPr algn="l"/>
            <a:r>
              <a:rPr lang="en-CA" sz="1200" b="0" i="0" u="none" strike="noStrike" baseline="0" dirty="0">
                <a:latin typeface="MathPackOne"/>
              </a:rPr>
              <a:t>social and informational elements.</a:t>
            </a:r>
            <a:endParaRPr lang="en-CA" dirty="0"/>
          </a:p>
          <a:p>
            <a:endParaRPr lang="en-CA" dirty="0"/>
          </a:p>
        </p:txBody>
      </p:sp>
      <p:sp>
        <p:nvSpPr>
          <p:cNvPr id="4" name="Slide Number Placeholder 3"/>
          <p:cNvSpPr>
            <a:spLocks noGrp="1"/>
          </p:cNvSpPr>
          <p:nvPr>
            <p:ph type="sldNum" sz="quarter" idx="5"/>
          </p:nvPr>
        </p:nvSpPr>
        <p:spPr/>
        <p:txBody>
          <a:bodyPr/>
          <a:lstStyle/>
          <a:p>
            <a:fld id="{0BDBC39C-3CF1-4BAE-88BF-4E07C83B6E3B}" type="slidenum">
              <a:rPr lang="en-CA" smtClean="0"/>
              <a:t>8</a:t>
            </a:fld>
            <a:endParaRPr lang="en-CA"/>
          </a:p>
        </p:txBody>
      </p:sp>
    </p:spTree>
    <p:extLst>
      <p:ext uri="{BB962C8B-B14F-4D97-AF65-F5344CB8AC3E}">
        <p14:creationId xmlns:p14="http://schemas.microsoft.com/office/powerpoint/2010/main" val="4286682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standards much better than economic signals for addressing lock in</a:t>
            </a:r>
          </a:p>
        </p:txBody>
      </p:sp>
      <p:sp>
        <p:nvSpPr>
          <p:cNvPr id="4" name="Slide Number Placeholder 3"/>
          <p:cNvSpPr>
            <a:spLocks noGrp="1"/>
          </p:cNvSpPr>
          <p:nvPr>
            <p:ph type="sldNum" sz="quarter" idx="5"/>
          </p:nvPr>
        </p:nvSpPr>
        <p:spPr/>
        <p:txBody>
          <a:bodyPr/>
          <a:lstStyle/>
          <a:p>
            <a:fld id="{EAB58301-8E47-694C-884E-80E9D5260CC5}" type="slidenum">
              <a:rPr lang="en-US" smtClean="0"/>
              <a:t>9</a:t>
            </a:fld>
            <a:endParaRPr lang="en-US"/>
          </a:p>
        </p:txBody>
      </p:sp>
    </p:spTree>
    <p:extLst>
      <p:ext uri="{BB962C8B-B14F-4D97-AF65-F5344CB8AC3E}">
        <p14:creationId xmlns:p14="http://schemas.microsoft.com/office/powerpoint/2010/main" val="835625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p:nvPr>
        </p:nvSpPr>
        <p:spPr>
          <a:xfrm>
            <a:off x="647178" y="720246"/>
            <a:ext cx="9144000" cy="2345043"/>
          </a:xfrm>
          <a:prstGeom prst="rect">
            <a:avLst/>
          </a:prstGeom>
        </p:spPr>
        <p:txBody>
          <a:bodyPr anchor="b">
            <a:normAutofit/>
          </a:bodyPr>
          <a:lstStyle>
            <a:lvl1pPr algn="l">
              <a:lnSpc>
                <a:spcPts val="5600"/>
              </a:lnSpc>
              <a:defRPr sz="5400" b="1">
                <a:solidFill>
                  <a:schemeClr val="bg1"/>
                </a:solidFill>
                <a:latin typeface="+mn-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p:nvPr>
        </p:nvSpPr>
        <p:spPr>
          <a:xfrm>
            <a:off x="647178" y="3080490"/>
            <a:ext cx="9144000" cy="1065625"/>
          </a:xfrm>
          <a:prstGeom prst="rect">
            <a:avLst/>
          </a:prstGeom>
        </p:spPr>
        <p:txBody>
          <a:bodyPr/>
          <a:lstStyle>
            <a:lvl1pPr marL="0" indent="0" algn="l">
              <a:lnSpc>
                <a:spcPts val="2600"/>
              </a:lnSpc>
              <a:spcBef>
                <a:spcPts val="0"/>
              </a:spcBef>
              <a:buNone/>
              <a:defRPr sz="2400" b="1">
                <a:solidFill>
                  <a:srgbClr val="FFC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647178" y="4158641"/>
            <a:ext cx="6586603" cy="1863703"/>
          </a:xfrm>
          <a:prstGeom prst="rect">
            <a:avLst/>
          </a:prstGeom>
        </p:spPr>
        <p:txBody>
          <a:bodyPr anchor="b" anchorCtr="0">
            <a:noAutofit/>
          </a:bodyPr>
          <a:lstStyle>
            <a:lvl1pPr marL="0" indent="0">
              <a:lnSpc>
                <a:spcPts val="2000"/>
              </a:lnSpc>
              <a:spcBef>
                <a:spcPts val="0"/>
              </a:spcBef>
              <a:buNone/>
              <a:defRPr sz="1800">
                <a:solidFill>
                  <a:schemeClr val="bg1"/>
                </a:solidFill>
              </a:defRPr>
            </a:lvl1pPr>
          </a:lstStyle>
          <a:p>
            <a:pPr lvl="0"/>
            <a:r>
              <a:rPr lang="en-US" dirty="0"/>
              <a:t>Presenter’s Name</a:t>
            </a:r>
            <a:br>
              <a:rPr lang="en-US" dirty="0"/>
            </a:br>
            <a:r>
              <a:rPr lang="en-US" dirty="0"/>
              <a:t>Presenter’s title / additional designations</a:t>
            </a:r>
            <a:br>
              <a:rPr lang="en-US" dirty="0"/>
            </a:br>
            <a:r>
              <a:rPr lang="en-US" dirty="0"/>
              <a:t>Faculty of / Department of / additional designations</a:t>
            </a:r>
          </a:p>
        </p:txBody>
      </p:sp>
      <p:sp>
        <p:nvSpPr>
          <p:cNvPr id="12" name="Text Placeholder 11">
            <a:extLst>
              <a:ext uri="{FF2B5EF4-FFF2-40B4-BE49-F238E27FC236}">
                <a16:creationId xmlns:a16="http://schemas.microsoft.com/office/drawing/2014/main" id="{65E4B113-E638-B640-8F48-252058659E0B}"/>
              </a:ext>
            </a:extLst>
          </p:cNvPr>
          <p:cNvSpPr>
            <a:spLocks noGrp="1"/>
          </p:cNvSpPr>
          <p:nvPr>
            <p:ph type="body" sz="quarter" idx="11" hasCustomPrompt="1"/>
          </p:nvPr>
        </p:nvSpPr>
        <p:spPr>
          <a:xfrm>
            <a:off x="647700" y="6022975"/>
            <a:ext cx="6586081" cy="521874"/>
          </a:xfrm>
          <a:prstGeom prst="rect">
            <a:avLst/>
          </a:prstGeom>
        </p:spPr>
        <p:txBody>
          <a:bodyPr>
            <a:normAutofit/>
          </a:bodyPr>
          <a:lstStyle>
            <a:lvl1pPr marL="0" indent="0">
              <a:spcBef>
                <a:spcPts val="0"/>
              </a:spcBef>
              <a:buNone/>
              <a:defRPr sz="1400" b="1">
                <a:solidFill>
                  <a:srgbClr val="FFCD00"/>
                </a:solidFill>
              </a:defRPr>
            </a:lvl1pPr>
          </a:lstStyle>
          <a:p>
            <a:pPr lvl="0"/>
            <a:r>
              <a:rPr lang="en-US" dirty="0"/>
              <a:t>Click to add date</a:t>
            </a:r>
          </a:p>
        </p:txBody>
      </p:sp>
    </p:spTree>
    <p:extLst>
      <p:ext uri="{BB962C8B-B14F-4D97-AF65-F5344CB8AC3E}">
        <p14:creationId xmlns:p14="http://schemas.microsoft.com/office/powerpoint/2010/main" val="3980296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A32D7-DB76-2847-ADA0-EE213BEBB022}"/>
              </a:ext>
            </a:extLst>
          </p:cNvPr>
          <p:cNvSpPr>
            <a:spLocks noGrp="1"/>
          </p:cNvSpPr>
          <p:nvPr>
            <p:ph type="title"/>
          </p:nvPr>
        </p:nvSpPr>
        <p:spPr>
          <a:xfrm>
            <a:off x="562628" y="43841"/>
            <a:ext cx="10515600" cy="1033398"/>
          </a:xfrm>
          <a:prstGeom prst="rect">
            <a:avLst/>
          </a:prstGeom>
        </p:spPr>
        <p:txBody>
          <a:bodyPr anchor="ctr" anchorCtr="0">
            <a:normAutofit/>
          </a:bodyPr>
          <a:lstStyle>
            <a:lvl1pPr>
              <a:lnSpc>
                <a:spcPts val="3800"/>
              </a:lnSpc>
              <a:defRPr sz="3600" b="1">
                <a:solidFill>
                  <a:schemeClr val="bg1"/>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4F7C696-28D5-3D4E-90D5-168D38046ECC}"/>
              </a:ext>
            </a:extLst>
          </p:cNvPr>
          <p:cNvSpPr>
            <a:spLocks noGrp="1"/>
          </p:cNvSpPr>
          <p:nvPr>
            <p:ph idx="1"/>
          </p:nvPr>
        </p:nvSpPr>
        <p:spPr>
          <a:xfrm>
            <a:off x="562628" y="1537526"/>
            <a:ext cx="10515600" cy="4351338"/>
          </a:xfrm>
          <a:prstGeom prst="rect">
            <a:avLst/>
          </a:prstGeom>
        </p:spPr>
        <p:txBody>
          <a:bodyPr/>
          <a:lstStyle>
            <a:lvl1pPr>
              <a:buClr>
                <a:srgbClr val="E32726"/>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054994-38BD-EA48-95B9-EDE63B92B824}"/>
              </a:ext>
            </a:extLst>
          </p:cNvPr>
          <p:cNvSpPr>
            <a:spLocks noGrp="1"/>
          </p:cNvSpPr>
          <p:nvPr>
            <p:ph type="sldNum" sz="quarter" idx="12"/>
          </p:nvPr>
        </p:nvSpPr>
        <p:spPr>
          <a:xfrm>
            <a:off x="255740" y="6362004"/>
            <a:ext cx="2743200" cy="365125"/>
          </a:xfrm>
          <a:prstGeom prst="rect">
            <a:avLst/>
          </a:prstGeom>
        </p:spPr>
        <p:txBody>
          <a:bodyPr/>
          <a:lstStyle>
            <a:lvl1pPr>
              <a:defRPr sz="1000"/>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388144403"/>
      </p:ext>
    </p:extLst>
  </p:cSld>
  <p:clrMapOvr>
    <a:masterClrMapping/>
  </p:clrMapOvr>
  <p:extLst>
    <p:ext uri="{DCECCB84-F9BA-43D5-87BE-67443E8EF086}">
      <p15:sldGuideLst xmlns:p15="http://schemas.microsoft.com/office/powerpoint/2012/main">
        <p15:guide id="1" orient="horz" pos="411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773021"/>
            <a:ext cx="3938587" cy="3938587"/>
          </a:xfrm>
          <a:prstGeom prst="rect">
            <a:avLst/>
          </a:prstGeom>
        </p:spPr>
        <p:txBody>
          <a:bodyPr/>
          <a:lstStyle>
            <a:lvl1pPr marL="0" indent="0">
              <a:buNone/>
              <a:defRPr/>
            </a:lvl1pPr>
          </a:lstStyle>
          <a:p>
            <a:r>
              <a:rPr lang="en-US"/>
              <a:t>Click icon to add picture</a:t>
            </a:r>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5347569" y="1773021"/>
            <a:ext cx="6013537" cy="3938587"/>
          </a:xfrm>
          <a:prstGeom prst="rect">
            <a:avLst/>
          </a:prstGeom>
        </p:spPr>
        <p:txBody>
          <a:bodyPr/>
          <a:lstStyle>
            <a:lvl1pPr>
              <a:buClr>
                <a:schemeClr val="accent1"/>
              </a:buClr>
              <a:defRPr sz="2800"/>
            </a:lvl1pPr>
            <a:lvl2pPr>
              <a:buClr>
                <a:srgbClr val="FBB031"/>
              </a:buClr>
              <a:defRPr sz="2400"/>
            </a:lvl2pPr>
            <a:lvl3pPr>
              <a:buClr>
                <a:srgbClr val="8B857B"/>
              </a:buClr>
              <a:defRPr sz="2000"/>
            </a:lvl3pPr>
            <a:lvl4pPr>
              <a:buClr>
                <a:schemeClr val="accent3"/>
              </a:buClr>
              <a:defRPr sz="1800"/>
            </a:lvl4pPr>
            <a:lvl5pPr>
              <a:buClr>
                <a:schemeClr val="accent1"/>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17A63FE-DB6D-1241-BC57-CEC263957D1B}"/>
              </a:ext>
            </a:extLst>
          </p:cNvPr>
          <p:cNvSpPr>
            <a:spLocks noGrp="1"/>
          </p:cNvSpPr>
          <p:nvPr>
            <p:ph type="title"/>
          </p:nvPr>
        </p:nvSpPr>
        <p:spPr>
          <a:xfrm>
            <a:off x="562628" y="43841"/>
            <a:ext cx="10515600" cy="1033398"/>
          </a:xfrm>
          <a:prstGeom prst="rect">
            <a:avLst/>
          </a:prstGeom>
        </p:spPr>
        <p:txBody>
          <a:bodyPr anchor="ctr" anchorCtr="0">
            <a:normAutofit/>
          </a:bodyPr>
          <a:lstStyle>
            <a:lvl1pPr>
              <a:lnSpc>
                <a:spcPts val="3800"/>
              </a:lnSpc>
              <a:defRPr sz="3600" b="1">
                <a:solidFill>
                  <a:schemeClr val="bg1"/>
                </a:solidFill>
                <a:latin typeface="+mn-lt"/>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ED717515-6E81-0242-9075-57E188FF7174}"/>
              </a:ext>
            </a:extLst>
          </p:cNvPr>
          <p:cNvSpPr>
            <a:spLocks noGrp="1"/>
          </p:cNvSpPr>
          <p:nvPr>
            <p:ph type="sldNum" sz="quarter" idx="12"/>
          </p:nvPr>
        </p:nvSpPr>
        <p:spPr>
          <a:xfrm>
            <a:off x="255740" y="6362004"/>
            <a:ext cx="2743200" cy="365125"/>
          </a:xfrm>
          <a:prstGeom prst="rect">
            <a:avLst/>
          </a:prstGeom>
        </p:spPr>
        <p:txBody>
          <a:bodyPr/>
          <a:lstStyle>
            <a:lvl1pPr>
              <a:defRPr sz="1000"/>
            </a:lvl1pPr>
          </a:lstStyle>
          <a:p>
            <a:fld id="{5C35FCF4-C3EF-BD43-82E0-05BC237DAD2A}" type="slidenum">
              <a:rPr lang="en-US" smtClean="0"/>
              <a:pPr/>
              <a:t>‹#›</a:t>
            </a:fld>
            <a:endParaRPr lang="en-US" dirty="0"/>
          </a:p>
        </p:txBody>
      </p:sp>
    </p:spTree>
    <p:extLst>
      <p:ext uri="{BB962C8B-B14F-4D97-AF65-F5344CB8AC3E}">
        <p14:creationId xmlns:p14="http://schemas.microsoft.com/office/powerpoint/2010/main" val="219073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uble photo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83A0EC-D117-3A44-A056-CF7521187A07}"/>
              </a:ext>
            </a:extLst>
          </p:cNvPr>
          <p:cNvSpPr>
            <a:spLocks noGrp="1"/>
          </p:cNvSpPr>
          <p:nvPr>
            <p:ph type="pic" sz="quarter" idx="13"/>
          </p:nvPr>
        </p:nvSpPr>
        <p:spPr>
          <a:xfrm>
            <a:off x="933864" y="1655241"/>
            <a:ext cx="3982602" cy="2222782"/>
          </a:xfrm>
          <a:prstGeom prst="rect">
            <a:avLst/>
          </a:prstGeom>
        </p:spPr>
        <p:txBody>
          <a:bodyPr/>
          <a:lstStyle>
            <a:lvl1pPr marL="0" indent="0">
              <a:buNone/>
              <a:defRPr/>
            </a:lvl1pPr>
          </a:lstStyle>
          <a:p>
            <a:r>
              <a:rPr lang="en-US"/>
              <a:t>Click icon to add picture</a:t>
            </a:r>
            <a:endParaRPr lang="en-US" dirty="0"/>
          </a:p>
        </p:txBody>
      </p:sp>
      <p:sp>
        <p:nvSpPr>
          <p:cNvPr id="11" name="Content Placeholder 2">
            <a:extLst>
              <a:ext uri="{FF2B5EF4-FFF2-40B4-BE49-F238E27FC236}">
                <a16:creationId xmlns:a16="http://schemas.microsoft.com/office/drawing/2014/main" id="{EC2CEEFA-DEDA-3C4E-B209-94546CDD8BD9}"/>
              </a:ext>
            </a:extLst>
          </p:cNvPr>
          <p:cNvSpPr>
            <a:spLocks noGrp="1"/>
          </p:cNvSpPr>
          <p:nvPr>
            <p:ph idx="1"/>
          </p:nvPr>
        </p:nvSpPr>
        <p:spPr>
          <a:xfrm>
            <a:off x="933864"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a:extLst>
              <a:ext uri="{FF2B5EF4-FFF2-40B4-BE49-F238E27FC236}">
                <a16:creationId xmlns:a16="http://schemas.microsoft.com/office/drawing/2014/main" id="{517A63FE-DB6D-1241-BC57-CEC263957D1B}"/>
              </a:ext>
            </a:extLst>
          </p:cNvPr>
          <p:cNvSpPr>
            <a:spLocks noGrp="1"/>
          </p:cNvSpPr>
          <p:nvPr>
            <p:ph type="title"/>
          </p:nvPr>
        </p:nvSpPr>
        <p:spPr>
          <a:xfrm>
            <a:off x="562628" y="43841"/>
            <a:ext cx="10515600" cy="1033398"/>
          </a:xfrm>
          <a:prstGeom prst="rect">
            <a:avLst/>
          </a:prstGeom>
        </p:spPr>
        <p:txBody>
          <a:bodyPr anchor="ctr" anchorCtr="0">
            <a:normAutofit/>
          </a:bodyPr>
          <a:lstStyle>
            <a:lvl1pPr>
              <a:lnSpc>
                <a:spcPts val="3800"/>
              </a:lnSpc>
              <a:defRPr sz="3600" b="1">
                <a:solidFill>
                  <a:schemeClr val="bg1"/>
                </a:solidFill>
                <a:latin typeface="+mn-lt"/>
              </a:defRPr>
            </a:lvl1pPr>
          </a:lstStyle>
          <a:p>
            <a:r>
              <a:rPr lang="en-US"/>
              <a:t>Click to edit Master title style</a:t>
            </a:r>
            <a:endParaRPr lang="en-US" dirty="0"/>
          </a:p>
        </p:txBody>
      </p:sp>
      <p:sp>
        <p:nvSpPr>
          <p:cNvPr id="14" name="Slide Number Placeholder 5">
            <a:extLst>
              <a:ext uri="{FF2B5EF4-FFF2-40B4-BE49-F238E27FC236}">
                <a16:creationId xmlns:a16="http://schemas.microsoft.com/office/drawing/2014/main" id="{ED717515-6E81-0242-9075-57E188FF7174}"/>
              </a:ext>
            </a:extLst>
          </p:cNvPr>
          <p:cNvSpPr>
            <a:spLocks noGrp="1"/>
          </p:cNvSpPr>
          <p:nvPr>
            <p:ph type="sldNum" sz="quarter" idx="12"/>
          </p:nvPr>
        </p:nvSpPr>
        <p:spPr>
          <a:xfrm>
            <a:off x="255740" y="6362004"/>
            <a:ext cx="2743200" cy="365125"/>
          </a:xfrm>
          <a:prstGeom prst="rect">
            <a:avLst/>
          </a:prstGeom>
        </p:spPr>
        <p:txBody>
          <a:bodyPr/>
          <a:lstStyle>
            <a:lvl1pPr>
              <a:defRPr sz="1000"/>
            </a:lvl1pPr>
          </a:lstStyle>
          <a:p>
            <a:fld id="{5C35FCF4-C3EF-BD43-82E0-05BC237DAD2A}" type="slidenum">
              <a:rPr lang="en-US" smtClean="0"/>
              <a:pPr/>
              <a:t>‹#›</a:t>
            </a:fld>
            <a:endParaRPr lang="en-US" dirty="0"/>
          </a:p>
        </p:txBody>
      </p:sp>
      <p:sp>
        <p:nvSpPr>
          <p:cNvPr id="6" name="Picture Placeholder 7">
            <a:extLst>
              <a:ext uri="{FF2B5EF4-FFF2-40B4-BE49-F238E27FC236}">
                <a16:creationId xmlns:a16="http://schemas.microsoft.com/office/drawing/2014/main" id="{873EC9B2-3D79-EB42-BD2D-94A59CE5C329}"/>
              </a:ext>
            </a:extLst>
          </p:cNvPr>
          <p:cNvSpPr>
            <a:spLocks noGrp="1"/>
          </p:cNvSpPr>
          <p:nvPr>
            <p:ph type="pic" sz="quarter" idx="14"/>
          </p:nvPr>
        </p:nvSpPr>
        <p:spPr>
          <a:xfrm>
            <a:off x="7240719" y="1655241"/>
            <a:ext cx="3982602" cy="2222782"/>
          </a:xfrm>
          <a:prstGeom prst="rect">
            <a:avLst/>
          </a:prstGeom>
        </p:spPr>
        <p:txBody>
          <a:bodyPr/>
          <a:lstStyle>
            <a:lvl1pPr marL="0" indent="0">
              <a:buNone/>
              <a:defRPr/>
            </a:lvl1pPr>
          </a:lstStyle>
          <a:p>
            <a:r>
              <a:rPr lang="en-US"/>
              <a:t>Click icon to add picture</a:t>
            </a:r>
          </a:p>
        </p:txBody>
      </p:sp>
      <p:cxnSp>
        <p:nvCxnSpPr>
          <p:cNvPr id="3" name="Straight Connector 2">
            <a:extLst>
              <a:ext uri="{FF2B5EF4-FFF2-40B4-BE49-F238E27FC236}">
                <a16:creationId xmlns:a16="http://schemas.microsoft.com/office/drawing/2014/main" id="{B1D7853A-8D09-4041-8FD1-E58DBA8A7F0F}"/>
              </a:ext>
            </a:extLst>
          </p:cNvPr>
          <p:cNvCxnSpPr/>
          <p:nvPr userDrawn="1"/>
        </p:nvCxnSpPr>
        <p:spPr>
          <a:xfrm>
            <a:off x="6096000" y="1551313"/>
            <a:ext cx="0" cy="4653420"/>
          </a:xfrm>
          <a:prstGeom prst="line">
            <a:avLst/>
          </a:prstGeom>
        </p:spPr>
        <p:style>
          <a:lnRef idx="1">
            <a:schemeClr val="accent2"/>
          </a:lnRef>
          <a:fillRef idx="0">
            <a:schemeClr val="accent2"/>
          </a:fillRef>
          <a:effectRef idx="0">
            <a:schemeClr val="accent2"/>
          </a:effectRef>
          <a:fontRef idx="minor">
            <a:schemeClr val="tx1"/>
          </a:fontRef>
        </p:style>
      </p:cxnSp>
      <p:sp>
        <p:nvSpPr>
          <p:cNvPr id="13" name="Content Placeholder 2">
            <a:extLst>
              <a:ext uri="{FF2B5EF4-FFF2-40B4-BE49-F238E27FC236}">
                <a16:creationId xmlns:a16="http://schemas.microsoft.com/office/drawing/2014/main" id="{AEF50DEA-27DF-7C4E-AD5F-60F66ED518A4}"/>
              </a:ext>
            </a:extLst>
          </p:cNvPr>
          <p:cNvSpPr>
            <a:spLocks noGrp="1"/>
          </p:cNvSpPr>
          <p:nvPr>
            <p:ph idx="15"/>
          </p:nvPr>
        </p:nvSpPr>
        <p:spPr>
          <a:xfrm>
            <a:off x="7240719" y="4202482"/>
            <a:ext cx="3995802" cy="1835063"/>
          </a:xfrm>
          <a:prstGeom prst="rect">
            <a:avLst/>
          </a:prstGeom>
        </p:spPr>
        <p:txBody>
          <a:bodyPr/>
          <a:lstStyle>
            <a:lvl1pPr>
              <a:buClr>
                <a:schemeClr val="accent1"/>
              </a:buClr>
              <a:defRPr sz="2000"/>
            </a:lvl1pPr>
            <a:lvl2pPr>
              <a:buClr>
                <a:srgbClr val="FBB031"/>
              </a:buClr>
              <a:defRPr sz="1800"/>
            </a:lvl2pPr>
            <a:lvl3pPr>
              <a:buClr>
                <a:srgbClr val="8B857B"/>
              </a:buClr>
              <a:defRPr sz="1600"/>
            </a:lvl3pPr>
            <a:lvl4pPr>
              <a:buClr>
                <a:schemeClr val="accent3"/>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388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tem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0016D1F-0C29-D446-876E-DD6C096D7311}"/>
              </a:ext>
            </a:extLst>
          </p:cNvPr>
          <p:cNvSpPr>
            <a:spLocks noGrp="1"/>
          </p:cNvSpPr>
          <p:nvPr>
            <p:ph type="body" sz="quarter" idx="10" hasCustomPrompt="1"/>
          </p:nvPr>
        </p:nvSpPr>
        <p:spPr>
          <a:xfrm>
            <a:off x="1095375" y="582460"/>
            <a:ext cx="8317935" cy="5668028"/>
          </a:xfrm>
          <a:prstGeom prst="rect">
            <a:avLst/>
          </a:prstGeom>
        </p:spPr>
        <p:txBody>
          <a:bodyPr anchor="ctr" anchorCtr="0"/>
          <a:lstStyle>
            <a:lvl1pPr marL="0" indent="0">
              <a:lnSpc>
                <a:spcPts val="6200"/>
              </a:lnSpc>
              <a:spcBef>
                <a:spcPts val="0"/>
              </a:spcBef>
              <a:buNone/>
              <a:defRPr sz="6000" b="1">
                <a:solidFill>
                  <a:schemeClr val="bg1"/>
                </a:solidFill>
                <a:latin typeface="+mn-lt"/>
              </a:defRPr>
            </a:lvl1pPr>
          </a:lstStyle>
          <a:p>
            <a:pPr lvl="0"/>
            <a:r>
              <a:rPr lang="en-US" dirty="0"/>
              <a:t>This slide is for one big, bold statement. Bullet points can’t compete! </a:t>
            </a:r>
          </a:p>
        </p:txBody>
      </p:sp>
    </p:spTree>
    <p:extLst>
      <p:ext uri="{BB962C8B-B14F-4D97-AF65-F5344CB8AC3E}">
        <p14:creationId xmlns:p14="http://schemas.microsoft.com/office/powerpoint/2010/main" val="399748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78C2-47AD-C340-9456-D9F9B3D30035}"/>
              </a:ext>
            </a:extLst>
          </p:cNvPr>
          <p:cNvSpPr>
            <a:spLocks noGrp="1"/>
          </p:cNvSpPr>
          <p:nvPr>
            <p:ph type="ctrTitle" hasCustomPrompt="1"/>
          </p:nvPr>
        </p:nvSpPr>
        <p:spPr>
          <a:xfrm>
            <a:off x="647178" y="720246"/>
            <a:ext cx="9144000" cy="2345043"/>
          </a:xfrm>
          <a:prstGeom prst="rect">
            <a:avLst/>
          </a:prstGeom>
        </p:spPr>
        <p:txBody>
          <a:bodyPr anchor="b">
            <a:normAutofit/>
          </a:bodyPr>
          <a:lstStyle>
            <a:lvl1pPr algn="l">
              <a:lnSpc>
                <a:spcPts val="3800"/>
              </a:lnSpc>
              <a:defRPr sz="3600" b="1">
                <a:solidFill>
                  <a:schemeClr val="bg1"/>
                </a:solidFill>
                <a:latin typeface="+mn-lt"/>
              </a:defRPr>
            </a:lvl1pPr>
          </a:lstStyle>
          <a:p>
            <a:r>
              <a:rPr lang="en-US" dirty="0"/>
              <a:t>Thank you for attending! </a:t>
            </a:r>
            <a:br>
              <a:rPr lang="en-US" dirty="0"/>
            </a:br>
            <a:r>
              <a:rPr lang="en-US" dirty="0"/>
              <a:t>and/or other concluding message</a:t>
            </a:r>
          </a:p>
        </p:txBody>
      </p:sp>
      <p:sp>
        <p:nvSpPr>
          <p:cNvPr id="3" name="Subtitle 2">
            <a:extLst>
              <a:ext uri="{FF2B5EF4-FFF2-40B4-BE49-F238E27FC236}">
                <a16:creationId xmlns:a16="http://schemas.microsoft.com/office/drawing/2014/main" id="{336038AA-9B5A-234E-B6E1-FE9722AB0657}"/>
              </a:ext>
            </a:extLst>
          </p:cNvPr>
          <p:cNvSpPr>
            <a:spLocks noGrp="1"/>
          </p:cNvSpPr>
          <p:nvPr>
            <p:ph type="subTitle" idx="1" hasCustomPrompt="1"/>
          </p:nvPr>
        </p:nvSpPr>
        <p:spPr>
          <a:xfrm>
            <a:off x="647178" y="3080490"/>
            <a:ext cx="9144000" cy="1065625"/>
          </a:xfrm>
          <a:prstGeom prst="rect">
            <a:avLst/>
          </a:prstGeom>
        </p:spPr>
        <p:txBody>
          <a:bodyPr/>
          <a:lstStyle>
            <a:lvl1pPr marL="0" indent="0" algn="l">
              <a:lnSpc>
                <a:spcPts val="2600"/>
              </a:lnSpc>
              <a:spcBef>
                <a:spcPts val="0"/>
              </a:spcBef>
              <a:buNone/>
              <a:defRPr sz="2400" b="1">
                <a:solidFill>
                  <a:srgbClr val="FFC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For more information go to </a:t>
            </a:r>
            <a:r>
              <a:rPr lang="en-US" dirty="0" err="1"/>
              <a:t>ucalgary.ca</a:t>
            </a:r>
            <a:r>
              <a:rPr lang="en-US" dirty="0"/>
              <a:t>/</a:t>
            </a:r>
            <a:r>
              <a:rPr lang="en-US" dirty="0" err="1"/>
              <a:t>webaddress</a:t>
            </a:r>
            <a:endParaRPr lang="en-US" dirty="0"/>
          </a:p>
        </p:txBody>
      </p:sp>
      <p:sp>
        <p:nvSpPr>
          <p:cNvPr id="10" name="Text Placeholder 9">
            <a:extLst>
              <a:ext uri="{FF2B5EF4-FFF2-40B4-BE49-F238E27FC236}">
                <a16:creationId xmlns:a16="http://schemas.microsoft.com/office/drawing/2014/main" id="{13FD472B-32E4-8A46-90E5-97757DC24EE5}"/>
              </a:ext>
            </a:extLst>
          </p:cNvPr>
          <p:cNvSpPr>
            <a:spLocks noGrp="1"/>
          </p:cNvSpPr>
          <p:nvPr>
            <p:ph type="body" sz="quarter" idx="10" hasCustomPrompt="1"/>
          </p:nvPr>
        </p:nvSpPr>
        <p:spPr>
          <a:xfrm>
            <a:off x="647178" y="4158641"/>
            <a:ext cx="6586603" cy="1863703"/>
          </a:xfrm>
          <a:prstGeom prst="rect">
            <a:avLst/>
          </a:prstGeom>
        </p:spPr>
        <p:txBody>
          <a:bodyPr anchor="b" anchorCtr="0">
            <a:noAutofit/>
          </a:bodyPr>
          <a:lstStyle>
            <a:lvl1pPr marL="0" indent="0">
              <a:lnSpc>
                <a:spcPts val="2000"/>
              </a:lnSpc>
              <a:spcBef>
                <a:spcPts val="0"/>
              </a:spcBef>
              <a:buNone/>
              <a:defRPr sz="1800" b="0">
                <a:solidFill>
                  <a:schemeClr val="bg1"/>
                </a:solidFill>
              </a:defRPr>
            </a:lvl1pPr>
          </a:lstStyle>
          <a:p>
            <a:pPr lvl="0"/>
            <a:r>
              <a:rPr lang="en-US" dirty="0"/>
              <a:t>Presenter’s Name</a:t>
            </a:r>
            <a:br>
              <a:rPr lang="en-US" dirty="0"/>
            </a:br>
            <a:r>
              <a:rPr lang="en-US" dirty="0" err="1"/>
              <a:t>presentersemail@ucalgary.ca</a:t>
            </a:r>
            <a:br>
              <a:rPr lang="en-US" dirty="0"/>
            </a:br>
            <a:r>
              <a:rPr lang="en-US" dirty="0"/>
              <a:t>Phone number / Twitter handle / additional contact info</a:t>
            </a:r>
          </a:p>
        </p:txBody>
      </p:sp>
    </p:spTree>
    <p:extLst>
      <p:ext uri="{BB962C8B-B14F-4D97-AF65-F5344CB8AC3E}">
        <p14:creationId xmlns:p14="http://schemas.microsoft.com/office/powerpoint/2010/main" val="179591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BA8894D-F7FD-67D2-8FCC-9AC08E87164E}"/>
              </a:ext>
            </a:extLst>
          </p:cNvPr>
          <p:cNvGraphicFramePr>
            <a:graphicFrameLocks noChangeAspect="1"/>
          </p:cNvGraphicFramePr>
          <p:nvPr userDrawn="1">
            <p:custDataLst>
              <p:tags r:id="rId8"/>
            </p:custDataLst>
            <p:extLst>
              <p:ext uri="{D42A27DB-BD31-4B8C-83A1-F6EECF244321}">
                <p14:modId xmlns:p14="http://schemas.microsoft.com/office/powerpoint/2010/main" val="173043031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0" imgW="7772400" imgH="10058400" progId="TCLayout.ActiveDocument.1">
                  <p:embed/>
                </p:oleObj>
              </mc:Choice>
              <mc:Fallback>
                <p:oleObj name="think-cell Slide" r:id="rId10" imgW="7772400" imgH="10058400" progId="TCLayout.ActiveDocument.1">
                  <p:embed/>
                  <p:pic>
                    <p:nvPicPr>
                      <p:cNvPr id="0" name=""/>
                      <p:cNvPicPr/>
                      <p:nvPr/>
                    </p:nvPicPr>
                    <p:blipFill>
                      <a:blip r:embed="rId11"/>
                      <a:stretch>
                        <a:fillRect/>
                      </a:stretch>
                    </p:blipFill>
                    <p:spPr>
                      <a:xfrm>
                        <a:off x="1588" y="1588"/>
                        <a:ext cx="1227" cy="1588"/>
                      </a:xfrm>
                      <a:prstGeom prst="rect">
                        <a:avLst/>
                      </a:prstGeom>
                    </p:spPr>
                  </p:pic>
                </p:oleObj>
              </mc:Fallback>
            </mc:AlternateContent>
          </a:graphicData>
        </a:graphic>
      </p:graphicFrame>
    </p:spTree>
    <p:extLst>
      <p:ext uri="{BB962C8B-B14F-4D97-AF65-F5344CB8AC3E}">
        <p14:creationId xmlns:p14="http://schemas.microsoft.com/office/powerpoint/2010/main" val="96983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 id="2147483654" r:id="rId5"/>
    <p:sldLayoutId id="2147483657"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1.png"/><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9.png"/><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10.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18" Type="http://schemas.openxmlformats.org/officeDocument/2006/relationships/image" Target="../media/image12.png"/><Relationship Id="rId3" Type="http://schemas.openxmlformats.org/officeDocument/2006/relationships/customXml" Target="../ink/ink1.xml"/><Relationship Id="rId21" Type="http://schemas.openxmlformats.org/officeDocument/2006/relationships/image" Target="../media/image15.png"/><Relationship Id="rId17" Type="http://schemas.openxmlformats.org/officeDocument/2006/relationships/customXml" Target="../ink/ink2.xml"/><Relationship Id="rId2" Type="http://schemas.openxmlformats.org/officeDocument/2006/relationships/notesSlide" Target="../notesSlides/notesSlide6.xml"/><Relationship Id="rId16" Type="http://schemas.openxmlformats.org/officeDocument/2006/relationships/image" Target="../media/image1.png"/><Relationship Id="rId20" Type="http://schemas.openxmlformats.org/officeDocument/2006/relationships/image" Target="../media/image14.png"/><Relationship Id="rId1" Type="http://schemas.openxmlformats.org/officeDocument/2006/relationships/slideLayout" Target="../slideLayouts/slideLayout2.xml"/><Relationship Id="rId19" Type="http://schemas.openxmlformats.org/officeDocument/2006/relationships/image" Target="../media/image13.png"/><Relationship Id="rId22"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F8FAC17-7D27-5091-8575-BBC135A0BE7E}"/>
              </a:ext>
            </a:extLst>
          </p:cNvPr>
          <p:cNvGraphicFramePr>
            <a:graphicFrameLocks noChangeAspect="1"/>
          </p:cNvGraphicFramePr>
          <p:nvPr>
            <p:custDataLst>
              <p:tags r:id="rId1"/>
            </p:custDataLst>
            <p:extLst>
              <p:ext uri="{D42A27DB-BD31-4B8C-83A1-F6EECF244321}">
                <p14:modId xmlns:p14="http://schemas.microsoft.com/office/powerpoint/2010/main" val="77166659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B1EA485-1CE4-D943-BF73-46F1F53E1FE8}"/>
              </a:ext>
            </a:extLst>
          </p:cNvPr>
          <p:cNvSpPr>
            <a:spLocks noGrp="1"/>
          </p:cNvSpPr>
          <p:nvPr>
            <p:ph type="ctrTitle"/>
          </p:nvPr>
        </p:nvSpPr>
        <p:spPr>
          <a:xfrm>
            <a:off x="647178" y="1526837"/>
            <a:ext cx="9937696" cy="2345043"/>
          </a:xfrm>
        </p:spPr>
        <p:txBody>
          <a:bodyPr vert="horz">
            <a:normAutofit fontScale="90000"/>
          </a:bodyPr>
          <a:lstStyle/>
          <a:p>
            <a:r>
              <a:rPr lang="en-CA" sz="5400" dirty="0">
                <a:effectLst/>
                <a:latin typeface="Aptos" panose="020B0004020202020204" pitchFamily="34" charset="0"/>
                <a:ea typeface="Aptos" panose="020B0004020202020204" pitchFamily="34" charset="0"/>
              </a:rPr>
              <a:t>The Role of Policy, Business, and Technology in the Decarbonization Challenge: From the Global to the Local (Laboratory) Scale</a:t>
            </a:r>
            <a:endParaRPr lang="en-CA" sz="5400" dirty="0">
              <a:effectLst/>
              <a:latin typeface="Calibri" panose="020F0502020204030204" pitchFamily="34" charset="0"/>
              <a:ea typeface="Times New Roman" panose="02020603050405020304" pitchFamily="18" charset="0"/>
            </a:endParaRPr>
          </a:p>
        </p:txBody>
      </p:sp>
      <p:sp>
        <p:nvSpPr>
          <p:cNvPr id="4" name="Text Placeholder 3">
            <a:extLst>
              <a:ext uri="{FF2B5EF4-FFF2-40B4-BE49-F238E27FC236}">
                <a16:creationId xmlns:a16="http://schemas.microsoft.com/office/drawing/2014/main" id="{C1C24C84-A742-DD4F-A936-BBDA5C8BB3E2}"/>
              </a:ext>
            </a:extLst>
          </p:cNvPr>
          <p:cNvSpPr>
            <a:spLocks noGrp="1"/>
          </p:cNvSpPr>
          <p:nvPr>
            <p:ph type="body" sz="quarter" idx="10"/>
          </p:nvPr>
        </p:nvSpPr>
        <p:spPr/>
        <p:txBody>
          <a:bodyPr/>
          <a:lstStyle/>
          <a:p>
            <a:pPr>
              <a:lnSpc>
                <a:spcPct val="100000"/>
              </a:lnSpc>
            </a:pPr>
            <a:endParaRPr lang="en-US" sz="2400" dirty="0"/>
          </a:p>
          <a:p>
            <a:pPr>
              <a:lnSpc>
                <a:spcPct val="100000"/>
              </a:lnSpc>
            </a:pPr>
            <a:r>
              <a:rPr lang="en-US" sz="2400" dirty="0"/>
              <a:t>Dr. Sara Hastings-Simon</a:t>
            </a:r>
          </a:p>
          <a:p>
            <a:pPr>
              <a:lnSpc>
                <a:spcPct val="100000"/>
              </a:lnSpc>
            </a:pPr>
            <a:r>
              <a:rPr lang="en-US" sz="2400" dirty="0"/>
              <a:t>Department of Earth, Energy, and Environment and School of Public Policy</a:t>
            </a:r>
          </a:p>
        </p:txBody>
      </p:sp>
    </p:spTree>
    <p:extLst>
      <p:ext uri="{BB962C8B-B14F-4D97-AF65-F5344CB8AC3E}">
        <p14:creationId xmlns:p14="http://schemas.microsoft.com/office/powerpoint/2010/main" val="1236785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7D735A9-6AB1-CE69-D1A9-6AB6FE321658}"/>
              </a:ext>
            </a:extLst>
          </p:cNvPr>
          <p:cNvGraphicFramePr>
            <a:graphicFrameLocks noChangeAspect="1"/>
          </p:cNvGraphicFramePr>
          <p:nvPr>
            <p:custDataLst>
              <p:tags r:id="rId1"/>
            </p:custDataLst>
            <p:extLst>
              <p:ext uri="{D42A27DB-BD31-4B8C-83A1-F6EECF244321}">
                <p14:modId xmlns:p14="http://schemas.microsoft.com/office/powerpoint/2010/main" val="236385864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34BD2B2-C493-4F3B-86DD-AA10523A0D62}"/>
              </a:ext>
            </a:extLst>
          </p:cNvPr>
          <p:cNvSpPr>
            <a:spLocks noGrp="1"/>
          </p:cNvSpPr>
          <p:nvPr>
            <p:ph type="title"/>
          </p:nvPr>
        </p:nvSpPr>
        <p:spPr>
          <a:xfrm>
            <a:off x="379748" y="54671"/>
            <a:ext cx="10515600" cy="1033398"/>
          </a:xfrm>
        </p:spPr>
        <p:txBody>
          <a:bodyPr vert="horz">
            <a:normAutofit fontScale="90000"/>
          </a:bodyPr>
          <a:lstStyle/>
          <a:p>
            <a:r>
              <a:rPr lang="en-CA" dirty="0"/>
              <a:t>There are a broad range of well understood policy tools </a:t>
            </a:r>
          </a:p>
        </p:txBody>
      </p:sp>
      <p:sp>
        <p:nvSpPr>
          <p:cNvPr id="3" name="Slide Number Placeholder 2">
            <a:extLst>
              <a:ext uri="{FF2B5EF4-FFF2-40B4-BE49-F238E27FC236}">
                <a16:creationId xmlns:a16="http://schemas.microsoft.com/office/drawing/2014/main" id="{1788E187-BAD9-454C-800E-CA5BF84C8DFC}"/>
              </a:ext>
            </a:extLst>
          </p:cNvPr>
          <p:cNvSpPr>
            <a:spLocks noGrp="1"/>
          </p:cNvSpPr>
          <p:nvPr>
            <p:ph type="sldNum" sz="quarter" idx="12"/>
          </p:nvPr>
        </p:nvSpPr>
        <p:spPr/>
        <p:txBody>
          <a:bodyPr/>
          <a:lstStyle/>
          <a:p>
            <a:fld id="{5C35FCF4-C3EF-BD43-82E0-05BC237DAD2A}" type="slidenum">
              <a:rPr lang="en-US" smtClean="0"/>
              <a:pPr/>
              <a:t>10</a:t>
            </a:fld>
            <a:endParaRPr lang="en-US" dirty="0"/>
          </a:p>
        </p:txBody>
      </p:sp>
      <p:sp>
        <p:nvSpPr>
          <p:cNvPr id="4" name="Content Placeholder 3">
            <a:extLst>
              <a:ext uri="{FF2B5EF4-FFF2-40B4-BE49-F238E27FC236}">
                <a16:creationId xmlns:a16="http://schemas.microsoft.com/office/drawing/2014/main" id="{9A4EF4F9-96F0-465B-95CB-73698B15031A}"/>
              </a:ext>
            </a:extLst>
          </p:cNvPr>
          <p:cNvSpPr>
            <a:spLocks noGrp="1"/>
          </p:cNvSpPr>
          <p:nvPr>
            <p:ph idx="1"/>
          </p:nvPr>
        </p:nvSpPr>
        <p:spPr>
          <a:xfrm>
            <a:off x="673736" y="1475661"/>
            <a:ext cx="8218788" cy="4498750"/>
          </a:xfrm>
        </p:spPr>
        <p:txBody>
          <a:bodyPr/>
          <a:lstStyle/>
          <a:p>
            <a:r>
              <a:rPr lang="en-CA" sz="1600" dirty="0"/>
              <a:t>Research and Development</a:t>
            </a:r>
          </a:p>
          <a:p>
            <a:pPr lvl="1"/>
            <a:r>
              <a:rPr lang="en-CA" sz="1600" dirty="0"/>
              <a:t>Direct funding</a:t>
            </a:r>
          </a:p>
          <a:p>
            <a:pPr lvl="1"/>
            <a:r>
              <a:rPr lang="en-CA" sz="1600" dirty="0"/>
              <a:t>Matching funds</a:t>
            </a:r>
          </a:p>
          <a:p>
            <a:r>
              <a:rPr lang="en-CA" sz="1600" dirty="0"/>
              <a:t>Performance standards </a:t>
            </a:r>
          </a:p>
          <a:p>
            <a:pPr lvl="1"/>
            <a:r>
              <a:rPr lang="en-CA" sz="1600" dirty="0"/>
              <a:t>Market responsive</a:t>
            </a:r>
          </a:p>
          <a:p>
            <a:pPr lvl="1"/>
            <a:r>
              <a:rPr lang="en-CA" sz="1600" dirty="0"/>
              <a:t>Prescribe outcomes not approaches</a:t>
            </a:r>
          </a:p>
          <a:p>
            <a:pPr lvl="1"/>
            <a:r>
              <a:rPr lang="en-CA" sz="1600" dirty="0"/>
              <a:t>Address knowledge gaps and lock in mechanisms </a:t>
            </a:r>
          </a:p>
          <a:p>
            <a:r>
              <a:rPr lang="en-CA" sz="1600" dirty="0"/>
              <a:t>Economic Signals/Market based mechanisms</a:t>
            </a:r>
          </a:p>
          <a:p>
            <a:pPr lvl="1"/>
            <a:r>
              <a:rPr lang="en-CA" sz="1600" dirty="0"/>
              <a:t>Carbon pricing (cap and trade, carbon tax)</a:t>
            </a:r>
          </a:p>
          <a:p>
            <a:pPr lvl="2"/>
            <a:r>
              <a:rPr lang="en-CA" sz="1600" dirty="0"/>
              <a:t>Key design considerations: Treatment of energy intensive trade exposed industries, protecting low income consumers, providing long term certainty, use of revenue</a:t>
            </a:r>
          </a:p>
          <a:p>
            <a:pPr lvl="1"/>
            <a:r>
              <a:rPr lang="en-CA" sz="1600" dirty="0"/>
              <a:t>Leveling the playing field – removing current subsidies</a:t>
            </a:r>
          </a:p>
          <a:p>
            <a:pPr lvl="1"/>
            <a:r>
              <a:rPr lang="en-CA" sz="1600" dirty="0"/>
              <a:t>Electricity market pricing – reflecting true cost of electricity</a:t>
            </a:r>
          </a:p>
          <a:p>
            <a:r>
              <a:rPr lang="en-CA" sz="1600" dirty="0"/>
              <a:t>Additional policy support to manage disruption</a:t>
            </a:r>
          </a:p>
          <a:p>
            <a:pPr lvl="1"/>
            <a:r>
              <a:rPr lang="en-CA" sz="1600" dirty="0"/>
              <a:t>Just Transition e.g., Retraining/reskilling/infrastructure availability</a:t>
            </a:r>
          </a:p>
          <a:p>
            <a:pPr lvl="1"/>
            <a:r>
              <a:rPr lang="en-CA" sz="1600" dirty="0"/>
              <a:t>Ensuring equal access to opportunities including benefits (e.g., Energy efficiency, Investment opportunities)</a:t>
            </a:r>
          </a:p>
        </p:txBody>
      </p:sp>
    </p:spTree>
    <p:extLst>
      <p:ext uri="{BB962C8B-B14F-4D97-AF65-F5344CB8AC3E}">
        <p14:creationId xmlns:p14="http://schemas.microsoft.com/office/powerpoint/2010/main" val="1102966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EAD469D-CBD8-BF13-4765-8AC21A63698A}"/>
              </a:ext>
            </a:extLst>
          </p:cNvPr>
          <p:cNvGraphicFramePr>
            <a:graphicFrameLocks noChangeAspect="1"/>
          </p:cNvGraphicFramePr>
          <p:nvPr>
            <p:custDataLst>
              <p:tags r:id="rId1"/>
            </p:custDataLst>
            <p:extLst>
              <p:ext uri="{D42A27DB-BD31-4B8C-83A1-F6EECF244321}">
                <p14:modId xmlns:p14="http://schemas.microsoft.com/office/powerpoint/2010/main" val="54321073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D71F78E-2068-4496-952C-C9781A733725}"/>
              </a:ext>
            </a:extLst>
          </p:cNvPr>
          <p:cNvSpPr>
            <a:spLocks noGrp="1"/>
          </p:cNvSpPr>
          <p:nvPr>
            <p:ph type="title"/>
          </p:nvPr>
        </p:nvSpPr>
        <p:spPr/>
        <p:txBody>
          <a:bodyPr vert="horz">
            <a:normAutofit fontScale="90000"/>
          </a:bodyPr>
          <a:lstStyle/>
          <a:p>
            <a:r>
              <a:rPr lang="en-CA" dirty="0"/>
              <a:t>Policy in practice – solar PV: An (abbreviated) history from R&amp;D to performance standards and economic signals</a:t>
            </a:r>
          </a:p>
        </p:txBody>
      </p:sp>
      <p:sp>
        <p:nvSpPr>
          <p:cNvPr id="3" name="Slide Number Placeholder 2">
            <a:extLst>
              <a:ext uri="{FF2B5EF4-FFF2-40B4-BE49-F238E27FC236}">
                <a16:creationId xmlns:a16="http://schemas.microsoft.com/office/drawing/2014/main" id="{82555FCA-DF4F-4183-9AE9-DDE3CDCD0FEF}"/>
              </a:ext>
            </a:extLst>
          </p:cNvPr>
          <p:cNvSpPr>
            <a:spLocks noGrp="1"/>
          </p:cNvSpPr>
          <p:nvPr>
            <p:ph type="sldNum" sz="quarter" idx="12"/>
          </p:nvPr>
        </p:nvSpPr>
        <p:spPr/>
        <p:txBody>
          <a:bodyPr/>
          <a:lstStyle/>
          <a:p>
            <a:fld id="{5C35FCF4-C3EF-BD43-82E0-05BC237DAD2A}" type="slidenum">
              <a:rPr lang="en-US" smtClean="0"/>
              <a:pPr/>
              <a:t>11</a:t>
            </a:fld>
            <a:endParaRPr lang="en-US" dirty="0"/>
          </a:p>
        </p:txBody>
      </p:sp>
      <p:sp>
        <p:nvSpPr>
          <p:cNvPr id="4" name="Content Placeholder 3">
            <a:extLst>
              <a:ext uri="{FF2B5EF4-FFF2-40B4-BE49-F238E27FC236}">
                <a16:creationId xmlns:a16="http://schemas.microsoft.com/office/drawing/2014/main" id="{F2077E48-CC3C-454C-AD09-05924BF31422}"/>
              </a:ext>
            </a:extLst>
          </p:cNvPr>
          <p:cNvSpPr>
            <a:spLocks noGrp="1"/>
          </p:cNvSpPr>
          <p:nvPr>
            <p:ph idx="1"/>
          </p:nvPr>
        </p:nvSpPr>
        <p:spPr>
          <a:xfrm>
            <a:off x="562628" y="1230442"/>
            <a:ext cx="9182706" cy="1990328"/>
          </a:xfrm>
        </p:spPr>
        <p:txBody>
          <a:bodyPr/>
          <a:lstStyle/>
          <a:p>
            <a:r>
              <a:rPr lang="en-US" sz="1200" dirty="0"/>
              <a:t>1905 - Albert Einstein published his paper on the photoelectric effect.</a:t>
            </a:r>
          </a:p>
          <a:p>
            <a:r>
              <a:rPr lang="en-US" sz="1200" dirty="0"/>
              <a:t>1916 - Robert Millikan provided experimental proof of the photoelectric effect.</a:t>
            </a:r>
          </a:p>
          <a:p>
            <a:r>
              <a:rPr lang="en-US" sz="1200" dirty="0"/>
              <a:t>1932 - </a:t>
            </a:r>
            <a:r>
              <a:rPr lang="en-US" sz="1200" dirty="0" err="1"/>
              <a:t>Audobert</a:t>
            </a:r>
            <a:r>
              <a:rPr lang="en-US" sz="1200" dirty="0"/>
              <a:t> and </a:t>
            </a:r>
            <a:r>
              <a:rPr lang="en-US" sz="1200" dirty="0" err="1"/>
              <a:t>Stora</a:t>
            </a:r>
            <a:r>
              <a:rPr lang="en-US" sz="1200" dirty="0"/>
              <a:t> discover the photovoltaic effect in cadmium sulfide (</a:t>
            </a:r>
            <a:r>
              <a:rPr lang="en-US" sz="1200" dirty="0" err="1"/>
              <a:t>CdS</a:t>
            </a:r>
            <a:r>
              <a:rPr lang="en-US" sz="1200" dirty="0"/>
              <a:t>).</a:t>
            </a:r>
          </a:p>
          <a:p>
            <a:r>
              <a:rPr lang="en-US" sz="1200" dirty="0"/>
              <a:t>1954 first silicon photovoltaic (PV) cell at Bell Labs capable of generating enough electricity to run equipment.</a:t>
            </a:r>
          </a:p>
          <a:p>
            <a:r>
              <a:rPr lang="en-US" sz="1200" dirty="0"/>
              <a:t>1958 The Vanguard I space satellite used a small (less than one watt) array to power its radios. </a:t>
            </a:r>
          </a:p>
        </p:txBody>
      </p:sp>
      <p:sp>
        <p:nvSpPr>
          <p:cNvPr id="6" name="TextBox 5">
            <a:extLst>
              <a:ext uri="{FF2B5EF4-FFF2-40B4-BE49-F238E27FC236}">
                <a16:creationId xmlns:a16="http://schemas.microsoft.com/office/drawing/2014/main" id="{BC706A1F-D5ED-4DD2-BB31-6CA98E9E2818}"/>
              </a:ext>
            </a:extLst>
          </p:cNvPr>
          <p:cNvSpPr txBox="1"/>
          <p:nvPr/>
        </p:nvSpPr>
        <p:spPr>
          <a:xfrm>
            <a:off x="6916301" y="6450130"/>
            <a:ext cx="6872742" cy="276999"/>
          </a:xfrm>
          <a:prstGeom prst="rect">
            <a:avLst/>
          </a:prstGeom>
          <a:noFill/>
        </p:spPr>
        <p:txBody>
          <a:bodyPr wrap="square">
            <a:spAutoFit/>
          </a:bodyPr>
          <a:lstStyle/>
          <a:p>
            <a:r>
              <a:rPr lang="en-CA" sz="1200" dirty="0"/>
              <a:t>https://www1.eere.energy.gov/solar/pdfs/solar_timeline.pdf</a:t>
            </a:r>
          </a:p>
        </p:txBody>
      </p:sp>
      <p:pic>
        <p:nvPicPr>
          <p:cNvPr id="8" name="Picture 7">
            <a:extLst>
              <a:ext uri="{FF2B5EF4-FFF2-40B4-BE49-F238E27FC236}">
                <a16:creationId xmlns:a16="http://schemas.microsoft.com/office/drawing/2014/main" id="{84F56575-BED3-4DAE-8FAE-F0872E7CC9F9}"/>
              </a:ext>
            </a:extLst>
          </p:cNvPr>
          <p:cNvPicPr>
            <a:picLocks noChangeAspect="1"/>
          </p:cNvPicPr>
          <p:nvPr/>
        </p:nvPicPr>
        <p:blipFill>
          <a:blip r:embed="rId5"/>
          <a:stretch>
            <a:fillRect/>
          </a:stretch>
        </p:blipFill>
        <p:spPr>
          <a:xfrm>
            <a:off x="6367915" y="2899717"/>
            <a:ext cx="4710313" cy="2813763"/>
          </a:xfrm>
          <a:prstGeom prst="rect">
            <a:avLst/>
          </a:prstGeom>
        </p:spPr>
      </p:pic>
      <p:sp>
        <p:nvSpPr>
          <p:cNvPr id="7" name="Content Placeholder 3">
            <a:extLst>
              <a:ext uri="{FF2B5EF4-FFF2-40B4-BE49-F238E27FC236}">
                <a16:creationId xmlns:a16="http://schemas.microsoft.com/office/drawing/2014/main" id="{8AE65749-8A8D-4521-A202-BA1E054AD413}"/>
              </a:ext>
            </a:extLst>
          </p:cNvPr>
          <p:cNvSpPr txBox="1">
            <a:spLocks/>
          </p:cNvSpPr>
          <p:nvPr/>
        </p:nvSpPr>
        <p:spPr>
          <a:xfrm>
            <a:off x="562628" y="2748334"/>
            <a:ext cx="5207448" cy="1990328"/>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1964 NASA launches the first Nimbus spacecraft—a satellite powered by a 470-watt photovoltaic array. </a:t>
            </a:r>
          </a:p>
          <a:p>
            <a:r>
              <a:rPr lang="en-US" sz="1200" dirty="0"/>
              <a:t>US Public Utility Regulatory Policies Act of 1978 (PURPA) created a market for power from non-utility power producers. </a:t>
            </a:r>
          </a:p>
          <a:p>
            <a:r>
              <a:rPr lang="en-US" sz="1200" dirty="0"/>
              <a:t>1977 The U.S. Department of Energy launches the Solar Energy Research Institute, later “National Renewable Energy Laboratory”, a federal facility dedicated to harnessing power from the sun. Total global manufacturing production exceeds 500 kilowatts.</a:t>
            </a:r>
          </a:p>
          <a:p>
            <a:r>
              <a:rPr lang="en-US" sz="1200" dirty="0">
                <a:latin typeface="Arial" panose="020B0604020202020204" pitchFamily="34" charset="0"/>
              </a:rPr>
              <a:t>1984 The Sacramento Municipal Utility District commissions its first 1-megawatt photovoltaic electricity generating facility.</a:t>
            </a:r>
          </a:p>
          <a:p>
            <a:r>
              <a:rPr lang="en-US" sz="1200" dirty="0"/>
              <a:t>2000, Germany enacted a national Feed in Tariff</a:t>
            </a:r>
          </a:p>
          <a:p>
            <a:r>
              <a:rPr lang="en-US" sz="1200" dirty="0"/>
              <a:t>2000s US states introduce renewable portfolio standards</a:t>
            </a:r>
          </a:p>
          <a:p>
            <a:r>
              <a:rPr lang="en-US" sz="1200" dirty="0"/>
              <a:t>2005 US introduces solar investment tax credit</a:t>
            </a:r>
          </a:p>
          <a:p>
            <a:r>
              <a:rPr lang="en-US" sz="1200" dirty="0"/>
              <a:t>2018 Alberta government creates electricity wide price on carbon</a:t>
            </a:r>
          </a:p>
          <a:p>
            <a:r>
              <a:rPr lang="en-US" sz="1200" dirty="0"/>
              <a:t>2019 Alberta government procures solar electricity</a:t>
            </a:r>
            <a:endParaRPr lang="en-CA" sz="1200" dirty="0"/>
          </a:p>
        </p:txBody>
      </p:sp>
    </p:spTree>
    <p:extLst>
      <p:ext uri="{BB962C8B-B14F-4D97-AF65-F5344CB8AC3E}">
        <p14:creationId xmlns:p14="http://schemas.microsoft.com/office/powerpoint/2010/main" val="272359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E0F5C340-C5BA-F799-D228-8CC43DE1B8A5}"/>
              </a:ext>
            </a:extLst>
          </p:cNvPr>
          <p:cNvGraphicFramePr>
            <a:graphicFrameLocks noChangeAspect="1"/>
          </p:cNvGraphicFramePr>
          <p:nvPr>
            <p:custDataLst>
              <p:tags r:id="rId1"/>
            </p:custDataLst>
            <p:extLst>
              <p:ext uri="{D42A27DB-BD31-4B8C-83A1-F6EECF244321}">
                <p14:modId xmlns:p14="http://schemas.microsoft.com/office/powerpoint/2010/main" val="195556754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8166C29-E6AC-3A56-F66C-B9E1D6A227DD}"/>
              </a:ext>
            </a:extLst>
          </p:cNvPr>
          <p:cNvSpPr>
            <a:spLocks noGrp="1"/>
          </p:cNvSpPr>
          <p:nvPr>
            <p:ph type="title"/>
          </p:nvPr>
        </p:nvSpPr>
        <p:spPr/>
        <p:txBody>
          <a:bodyPr vert="horz">
            <a:normAutofit fontScale="90000"/>
          </a:bodyPr>
          <a:lstStyle/>
          <a:p>
            <a:r>
              <a:rPr lang="en-US" dirty="0"/>
              <a:t>Policies have enabled cost reductions directly and through deployment </a:t>
            </a:r>
          </a:p>
        </p:txBody>
      </p:sp>
      <p:sp>
        <p:nvSpPr>
          <p:cNvPr id="3" name="Content Placeholder 2">
            <a:extLst>
              <a:ext uri="{FF2B5EF4-FFF2-40B4-BE49-F238E27FC236}">
                <a16:creationId xmlns:a16="http://schemas.microsoft.com/office/drawing/2014/main" id="{F219AB06-A77D-F880-C5C0-1E35125836FD}"/>
              </a:ext>
            </a:extLst>
          </p:cNvPr>
          <p:cNvSpPr>
            <a:spLocks noGrp="1"/>
          </p:cNvSpPr>
          <p:nvPr>
            <p:ph idx="1"/>
          </p:nvPr>
        </p:nvSpPr>
        <p:spPr>
          <a:xfrm>
            <a:off x="562628" y="1537526"/>
            <a:ext cx="4695172" cy="369634"/>
          </a:xfrm>
        </p:spPr>
        <p:txBody>
          <a:bodyPr/>
          <a:lstStyle/>
          <a:p>
            <a:pPr marL="0" indent="0">
              <a:buNone/>
            </a:pPr>
            <a:r>
              <a:rPr lang="en-US" sz="1800" dirty="0"/>
              <a:t>Costs for technologies like solar PV have fallen…</a:t>
            </a:r>
          </a:p>
        </p:txBody>
      </p:sp>
      <p:sp>
        <p:nvSpPr>
          <p:cNvPr id="4" name="Slide Number Placeholder 3">
            <a:extLst>
              <a:ext uri="{FF2B5EF4-FFF2-40B4-BE49-F238E27FC236}">
                <a16:creationId xmlns:a16="http://schemas.microsoft.com/office/drawing/2014/main" id="{2DCD8561-2E91-1567-FC8A-2D6B428C0EAC}"/>
              </a:ext>
            </a:extLst>
          </p:cNvPr>
          <p:cNvSpPr>
            <a:spLocks noGrp="1"/>
          </p:cNvSpPr>
          <p:nvPr>
            <p:ph type="sldNum" sz="quarter" idx="12"/>
          </p:nvPr>
        </p:nvSpPr>
        <p:spPr/>
        <p:txBody>
          <a:bodyPr/>
          <a:lstStyle/>
          <a:p>
            <a:fld id="{5C35FCF4-C3EF-BD43-82E0-05BC237DAD2A}" type="slidenum">
              <a:rPr lang="en-US" smtClean="0"/>
              <a:pPr/>
              <a:t>12</a:t>
            </a:fld>
            <a:endParaRPr lang="en-US" dirty="0"/>
          </a:p>
        </p:txBody>
      </p:sp>
      <p:pic>
        <p:nvPicPr>
          <p:cNvPr id="7" name="Picture 6">
            <a:extLst>
              <a:ext uri="{FF2B5EF4-FFF2-40B4-BE49-F238E27FC236}">
                <a16:creationId xmlns:a16="http://schemas.microsoft.com/office/drawing/2014/main" id="{50EE39CC-23D7-BE01-B1E2-B619A72DA06D}"/>
              </a:ext>
            </a:extLst>
          </p:cNvPr>
          <p:cNvPicPr>
            <a:picLocks noChangeAspect="1"/>
          </p:cNvPicPr>
          <p:nvPr/>
        </p:nvPicPr>
        <p:blipFill rotWithShape="1">
          <a:blip r:embed="rId5"/>
          <a:srcRect l="66758"/>
          <a:stretch/>
        </p:blipFill>
        <p:spPr>
          <a:xfrm>
            <a:off x="875494" y="4794843"/>
            <a:ext cx="2658074" cy="1398839"/>
          </a:xfrm>
          <a:prstGeom prst="rect">
            <a:avLst/>
          </a:prstGeom>
        </p:spPr>
      </p:pic>
      <p:pic>
        <p:nvPicPr>
          <p:cNvPr id="8" name="Content Placeholder 3">
            <a:extLst>
              <a:ext uri="{FF2B5EF4-FFF2-40B4-BE49-F238E27FC236}">
                <a16:creationId xmlns:a16="http://schemas.microsoft.com/office/drawing/2014/main" id="{A9381C73-D9E4-E5E9-9251-EC1CEDB51C27}"/>
              </a:ext>
            </a:extLst>
          </p:cNvPr>
          <p:cNvPicPr>
            <a:picLocks noChangeAspect="1"/>
          </p:cNvPicPr>
          <p:nvPr/>
        </p:nvPicPr>
        <p:blipFill>
          <a:blip r:embed="rId6"/>
          <a:stretch>
            <a:fillRect/>
          </a:stretch>
        </p:blipFill>
        <p:spPr>
          <a:xfrm>
            <a:off x="6014641" y="2250548"/>
            <a:ext cx="5212316" cy="3002364"/>
          </a:xfrm>
          <a:prstGeom prst="rect">
            <a:avLst/>
          </a:prstGeom>
        </p:spPr>
      </p:pic>
      <p:cxnSp>
        <p:nvCxnSpPr>
          <p:cNvPr id="9" name="Straight Connector 8">
            <a:extLst>
              <a:ext uri="{FF2B5EF4-FFF2-40B4-BE49-F238E27FC236}">
                <a16:creationId xmlns:a16="http://schemas.microsoft.com/office/drawing/2014/main" id="{CEC1855A-CF69-23E4-1C11-E1A91532C944}"/>
              </a:ext>
            </a:extLst>
          </p:cNvPr>
          <p:cNvCxnSpPr>
            <a:cxnSpLocks/>
          </p:cNvCxnSpPr>
          <p:nvPr/>
        </p:nvCxnSpPr>
        <p:spPr>
          <a:xfrm>
            <a:off x="9814501" y="2547257"/>
            <a:ext cx="0" cy="17801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CB48E5A-9E26-56A0-5096-B646C2C3EA92}"/>
              </a:ext>
            </a:extLst>
          </p:cNvPr>
          <p:cNvSpPr txBox="1"/>
          <p:nvPr/>
        </p:nvSpPr>
        <p:spPr>
          <a:xfrm>
            <a:off x="466945" y="5871519"/>
            <a:ext cx="8879386" cy="507831"/>
          </a:xfrm>
          <a:prstGeom prst="rect">
            <a:avLst/>
          </a:prstGeom>
          <a:noFill/>
        </p:spPr>
        <p:txBody>
          <a:bodyPr wrap="square">
            <a:spAutoFit/>
          </a:bodyPr>
          <a:lstStyle/>
          <a:p>
            <a:r>
              <a:rPr lang="en-US" sz="1350" dirty="0" err="1"/>
              <a:t>Kavlak</a:t>
            </a:r>
            <a:r>
              <a:rPr lang="en-US" sz="1350" dirty="0"/>
              <a:t>, G., McNerney, J., &amp; </a:t>
            </a:r>
            <a:r>
              <a:rPr lang="en-US" sz="1350" dirty="0" err="1"/>
              <a:t>Trancik</a:t>
            </a:r>
            <a:r>
              <a:rPr lang="en-US" sz="1350" dirty="0"/>
              <a:t>, J. E. (2018). Evaluating the causes of cost reduction in photovoltaic modules. </a:t>
            </a:r>
            <a:r>
              <a:rPr lang="en-US" sz="1350" i="1" dirty="0"/>
              <a:t>Energy Policy</a:t>
            </a:r>
            <a:r>
              <a:rPr lang="en-US" sz="1350" dirty="0"/>
              <a:t>, </a:t>
            </a:r>
            <a:r>
              <a:rPr lang="en-US" sz="1350" i="1" dirty="0"/>
              <a:t>123</a:t>
            </a:r>
            <a:r>
              <a:rPr lang="en-US" sz="1350" dirty="0"/>
              <a:t>, 700–710. https://doi.org/10.1016/j.enpol.2018.08.015</a:t>
            </a:r>
            <a:endParaRPr lang="en-CA" sz="1350" dirty="0"/>
          </a:p>
        </p:txBody>
      </p:sp>
      <p:pic>
        <p:nvPicPr>
          <p:cNvPr id="5" name="Picture 4">
            <a:extLst>
              <a:ext uri="{FF2B5EF4-FFF2-40B4-BE49-F238E27FC236}">
                <a16:creationId xmlns:a16="http://schemas.microsoft.com/office/drawing/2014/main" id="{41D38009-9437-B3CF-0C0B-0D1932A77185}"/>
              </a:ext>
            </a:extLst>
          </p:cNvPr>
          <p:cNvPicPr>
            <a:picLocks noChangeAspect="1"/>
          </p:cNvPicPr>
          <p:nvPr/>
        </p:nvPicPr>
        <p:blipFill>
          <a:blip r:embed="rId7"/>
          <a:stretch>
            <a:fillRect/>
          </a:stretch>
        </p:blipFill>
        <p:spPr>
          <a:xfrm>
            <a:off x="533938" y="1907160"/>
            <a:ext cx="4372700" cy="3171409"/>
          </a:xfrm>
          <a:prstGeom prst="rect">
            <a:avLst/>
          </a:prstGeom>
        </p:spPr>
      </p:pic>
      <p:sp>
        <p:nvSpPr>
          <p:cNvPr id="11" name="Content Placeholder 2">
            <a:extLst>
              <a:ext uri="{FF2B5EF4-FFF2-40B4-BE49-F238E27FC236}">
                <a16:creationId xmlns:a16="http://schemas.microsoft.com/office/drawing/2014/main" id="{7D0E5047-A96F-3B3D-B36E-BCC15870DE36}"/>
              </a:ext>
            </a:extLst>
          </p:cNvPr>
          <p:cNvSpPr txBox="1">
            <a:spLocks/>
          </p:cNvSpPr>
          <p:nvPr/>
        </p:nvSpPr>
        <p:spPr>
          <a:xfrm>
            <a:off x="6014641" y="1537526"/>
            <a:ext cx="4695172" cy="369634"/>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…And deployment rates are increasing  </a:t>
            </a:r>
          </a:p>
        </p:txBody>
      </p:sp>
    </p:spTree>
    <p:extLst>
      <p:ext uri="{BB962C8B-B14F-4D97-AF65-F5344CB8AC3E}">
        <p14:creationId xmlns:p14="http://schemas.microsoft.com/office/powerpoint/2010/main" val="3135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710B142-DF3F-1325-8E79-F5DFC864D9C2}"/>
              </a:ext>
            </a:extLst>
          </p:cNvPr>
          <p:cNvGraphicFramePr>
            <a:graphicFrameLocks noChangeAspect="1"/>
          </p:cNvGraphicFramePr>
          <p:nvPr>
            <p:custDataLst>
              <p:tags r:id="rId1"/>
            </p:custDataLst>
            <p:extLst>
              <p:ext uri="{D42A27DB-BD31-4B8C-83A1-F6EECF244321}">
                <p14:modId xmlns:p14="http://schemas.microsoft.com/office/powerpoint/2010/main" val="7415452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74E521-BE0F-6CC5-64A8-7036C80EC6BF}"/>
              </a:ext>
            </a:extLst>
          </p:cNvPr>
          <p:cNvSpPr>
            <a:spLocks noGrp="1"/>
          </p:cNvSpPr>
          <p:nvPr>
            <p:ph type="title"/>
          </p:nvPr>
        </p:nvSpPr>
        <p:spPr/>
        <p:txBody>
          <a:bodyPr vert="horz"/>
          <a:lstStyle/>
          <a:p>
            <a:r>
              <a:rPr lang="en-US" dirty="0"/>
              <a:t>Reducing transportation emissions</a:t>
            </a:r>
          </a:p>
        </p:txBody>
      </p:sp>
      <p:sp>
        <p:nvSpPr>
          <p:cNvPr id="3" name="Content Placeholder 2">
            <a:extLst>
              <a:ext uri="{FF2B5EF4-FFF2-40B4-BE49-F238E27FC236}">
                <a16:creationId xmlns:a16="http://schemas.microsoft.com/office/drawing/2014/main" id="{D620AD61-784C-0C4A-63A8-03543B8F8323}"/>
              </a:ext>
            </a:extLst>
          </p:cNvPr>
          <p:cNvSpPr>
            <a:spLocks noGrp="1"/>
          </p:cNvSpPr>
          <p:nvPr>
            <p:ph idx="1"/>
          </p:nvPr>
        </p:nvSpPr>
        <p:spPr/>
        <p:txBody>
          <a:bodyPr/>
          <a:lstStyle/>
          <a:p>
            <a:r>
              <a:rPr lang="en-US" dirty="0"/>
              <a:t>90% of decarbonization is electrify uses of energy, supply that energy from low carbon sources, and use less of it.</a:t>
            </a:r>
          </a:p>
          <a:p>
            <a:r>
              <a:rPr lang="en-US" dirty="0"/>
              <a:t>IEA Net Zero Scenario transportation decarbonization includes electric vehicle adoption, electric 2 and 3 wheel vehicles, limited aviation growth and low carbon fuels.</a:t>
            </a:r>
          </a:p>
          <a:p>
            <a:r>
              <a:rPr lang="en-US" dirty="0"/>
              <a:t>Path forward requires action at multiple levels. Some steps include:</a:t>
            </a:r>
          </a:p>
          <a:p>
            <a:pPr lvl="1"/>
            <a:r>
              <a:rPr lang="en-US" dirty="0"/>
              <a:t>Identify barriers to adoption (carbon lock in)</a:t>
            </a:r>
          </a:p>
          <a:p>
            <a:pPr lvl="1"/>
            <a:r>
              <a:rPr lang="en-US" dirty="0"/>
              <a:t>Determine which policies can be implemented locally, and how actions can influence policies at other levels</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4F1A342-BC96-B62F-44EF-E8743864DC7B}"/>
              </a:ext>
            </a:extLst>
          </p:cNvPr>
          <p:cNvSpPr>
            <a:spLocks noGrp="1"/>
          </p:cNvSpPr>
          <p:nvPr>
            <p:ph type="sldNum" sz="quarter" idx="12"/>
          </p:nvPr>
        </p:nvSpPr>
        <p:spPr/>
        <p:txBody>
          <a:bodyPr/>
          <a:lstStyle/>
          <a:p>
            <a:fld id="{5C35FCF4-C3EF-BD43-82E0-05BC237DAD2A}" type="slidenum">
              <a:rPr lang="en-US" smtClean="0"/>
              <a:pPr/>
              <a:t>13</a:t>
            </a:fld>
            <a:endParaRPr lang="en-US" dirty="0"/>
          </a:p>
        </p:txBody>
      </p:sp>
    </p:spTree>
    <p:extLst>
      <p:ext uri="{BB962C8B-B14F-4D97-AF65-F5344CB8AC3E}">
        <p14:creationId xmlns:p14="http://schemas.microsoft.com/office/powerpoint/2010/main" val="2949108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B929-9040-1CEE-127C-0AA255D46960}"/>
              </a:ext>
            </a:extLst>
          </p:cNvPr>
          <p:cNvSpPr>
            <a:spLocks noGrp="1"/>
          </p:cNvSpPr>
          <p:nvPr>
            <p:ph type="title"/>
          </p:nvPr>
        </p:nvSpPr>
        <p:spPr/>
        <p:txBody>
          <a:bodyPr/>
          <a:lstStyle/>
          <a:p>
            <a:r>
              <a:rPr lang="en-US" dirty="0"/>
              <a:t>For more on this and other topics – Energy vs Climate</a:t>
            </a:r>
          </a:p>
        </p:txBody>
      </p:sp>
      <p:sp>
        <p:nvSpPr>
          <p:cNvPr id="3" name="Content Placeholder 2">
            <a:extLst>
              <a:ext uri="{FF2B5EF4-FFF2-40B4-BE49-F238E27FC236}">
                <a16:creationId xmlns:a16="http://schemas.microsoft.com/office/drawing/2014/main" id="{25488D5F-3259-A1A5-A70C-804BEC109282}"/>
              </a:ext>
            </a:extLst>
          </p:cNvPr>
          <p:cNvSpPr>
            <a:spLocks noGrp="1"/>
          </p:cNvSpPr>
          <p:nvPr>
            <p:ph idx="1"/>
          </p:nvPr>
        </p:nvSpPr>
        <p:spPr>
          <a:xfrm>
            <a:off x="562628" y="1537526"/>
            <a:ext cx="5533372" cy="4351338"/>
          </a:xfrm>
        </p:spPr>
        <p:txBody>
          <a:bodyPr/>
          <a:lstStyle/>
          <a:p>
            <a:r>
              <a:rPr lang="en-US" dirty="0"/>
              <a:t>How the climate challenge is shaping our energy systems</a:t>
            </a:r>
          </a:p>
          <a:p>
            <a:r>
              <a:rPr lang="en-US" dirty="0"/>
              <a:t>Live webinar and podcast series ~2x/month</a:t>
            </a:r>
          </a:p>
          <a:p>
            <a:r>
              <a:rPr lang="en-US" dirty="0"/>
              <a:t>Co-hosted by David Keith, Ed Whittingham, and me</a:t>
            </a:r>
          </a:p>
          <a:p>
            <a:r>
              <a:rPr lang="en-US" dirty="0"/>
              <a:t>Find it at </a:t>
            </a:r>
            <a:r>
              <a:rPr lang="en-US" dirty="0" err="1"/>
              <a:t>EnergyVsClimate.com</a:t>
            </a:r>
            <a:r>
              <a:rPr lang="en-US" dirty="0"/>
              <a:t> or in your podcast player </a:t>
            </a:r>
          </a:p>
        </p:txBody>
      </p:sp>
      <p:sp>
        <p:nvSpPr>
          <p:cNvPr id="4" name="Slide Number Placeholder 3">
            <a:extLst>
              <a:ext uri="{FF2B5EF4-FFF2-40B4-BE49-F238E27FC236}">
                <a16:creationId xmlns:a16="http://schemas.microsoft.com/office/drawing/2014/main" id="{7AF0F353-715E-7D0B-7E82-5F225212C941}"/>
              </a:ext>
            </a:extLst>
          </p:cNvPr>
          <p:cNvSpPr>
            <a:spLocks noGrp="1"/>
          </p:cNvSpPr>
          <p:nvPr>
            <p:ph type="sldNum" sz="quarter" idx="12"/>
          </p:nvPr>
        </p:nvSpPr>
        <p:spPr/>
        <p:txBody>
          <a:bodyPr/>
          <a:lstStyle/>
          <a:p>
            <a:fld id="{5C35FCF4-C3EF-BD43-82E0-05BC237DAD2A}" type="slidenum">
              <a:rPr lang="en-US" smtClean="0"/>
              <a:pPr/>
              <a:t>14</a:t>
            </a:fld>
            <a:endParaRPr lang="en-US" dirty="0"/>
          </a:p>
        </p:txBody>
      </p:sp>
      <p:pic>
        <p:nvPicPr>
          <p:cNvPr id="5" name="Picture 4">
            <a:extLst>
              <a:ext uri="{FF2B5EF4-FFF2-40B4-BE49-F238E27FC236}">
                <a16:creationId xmlns:a16="http://schemas.microsoft.com/office/drawing/2014/main" id="{F873C76D-05E5-DB6C-190B-32B0025CCB8E}"/>
              </a:ext>
            </a:extLst>
          </p:cNvPr>
          <p:cNvPicPr>
            <a:picLocks noChangeAspect="1"/>
          </p:cNvPicPr>
          <p:nvPr/>
        </p:nvPicPr>
        <p:blipFill>
          <a:blip r:embed="rId2"/>
          <a:stretch>
            <a:fillRect/>
          </a:stretch>
        </p:blipFill>
        <p:spPr>
          <a:xfrm>
            <a:off x="6096000" y="1537526"/>
            <a:ext cx="5896628" cy="3420044"/>
          </a:xfrm>
          <a:prstGeom prst="rect">
            <a:avLst/>
          </a:prstGeom>
        </p:spPr>
      </p:pic>
    </p:spTree>
    <p:extLst>
      <p:ext uri="{BB962C8B-B14F-4D97-AF65-F5344CB8AC3E}">
        <p14:creationId xmlns:p14="http://schemas.microsoft.com/office/powerpoint/2010/main" val="75282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777A092-9069-83C5-8ABB-35848B46E094}"/>
              </a:ext>
            </a:extLst>
          </p:cNvPr>
          <p:cNvGraphicFramePr>
            <a:graphicFrameLocks noChangeAspect="1"/>
          </p:cNvGraphicFramePr>
          <p:nvPr>
            <p:custDataLst>
              <p:tags r:id="rId1"/>
            </p:custDataLst>
            <p:extLst>
              <p:ext uri="{D42A27DB-BD31-4B8C-83A1-F6EECF244321}">
                <p14:modId xmlns:p14="http://schemas.microsoft.com/office/powerpoint/2010/main" val="127169520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7A4702-E834-561A-6AF1-2161C08917CB}"/>
              </a:ext>
            </a:extLst>
          </p:cNvPr>
          <p:cNvSpPr>
            <a:spLocks noGrp="1"/>
          </p:cNvSpPr>
          <p:nvPr>
            <p:ph type="title"/>
          </p:nvPr>
        </p:nvSpPr>
        <p:spPr/>
        <p:txBody>
          <a:bodyPr vert="horz"/>
          <a:lstStyle/>
          <a:p>
            <a:r>
              <a:rPr lang="en-US" dirty="0"/>
              <a:t>Outline</a:t>
            </a:r>
          </a:p>
        </p:txBody>
      </p:sp>
      <p:sp>
        <p:nvSpPr>
          <p:cNvPr id="3" name="Content Placeholder 2">
            <a:extLst>
              <a:ext uri="{FF2B5EF4-FFF2-40B4-BE49-F238E27FC236}">
                <a16:creationId xmlns:a16="http://schemas.microsoft.com/office/drawing/2014/main" id="{6C2F8E63-7921-CFBD-D954-0BF175C22C6F}"/>
              </a:ext>
            </a:extLst>
          </p:cNvPr>
          <p:cNvSpPr>
            <a:spLocks noGrp="1"/>
          </p:cNvSpPr>
          <p:nvPr>
            <p:ph idx="1"/>
          </p:nvPr>
        </p:nvSpPr>
        <p:spPr/>
        <p:txBody>
          <a:bodyPr/>
          <a:lstStyle/>
          <a:p>
            <a:r>
              <a:rPr lang="en-CA" sz="3600" dirty="0">
                <a:effectLst/>
                <a:latin typeface="Aptos" panose="020B0004020202020204" pitchFamily="34" charset="0"/>
                <a:ea typeface="Aptos" panose="020B0004020202020204" pitchFamily="34" charset="0"/>
              </a:rPr>
              <a:t>Understanding the forces driving and blocking decarbonization</a:t>
            </a:r>
            <a:endParaRPr lang="en-CA" sz="3600" dirty="0">
              <a:effectLst/>
              <a:latin typeface="Calibri" panose="020F0502020204030204" pitchFamily="34" charset="0"/>
              <a:ea typeface="Times New Roman" panose="02020603050405020304" pitchFamily="18" charset="0"/>
            </a:endParaRPr>
          </a:p>
          <a:p>
            <a:r>
              <a:rPr lang="en-CA" sz="3600" dirty="0">
                <a:latin typeface="Aptos" panose="020B0004020202020204" pitchFamily="34" charset="0"/>
                <a:ea typeface="Times New Roman" panose="02020603050405020304" pitchFamily="18" charset="0"/>
              </a:rPr>
              <a:t>The role of policy in transforming energy systems</a:t>
            </a:r>
          </a:p>
          <a:p>
            <a:r>
              <a:rPr lang="en-CA" sz="3600" dirty="0">
                <a:latin typeface="Aptos" panose="020B0004020202020204" pitchFamily="34" charset="0"/>
                <a:ea typeface="Times New Roman" panose="02020603050405020304" pitchFamily="18" charset="0"/>
              </a:rPr>
              <a:t>Levers in transportation emission reduction</a:t>
            </a:r>
            <a:endParaRPr lang="en-CA" sz="3600" dirty="0">
              <a:effectLst/>
              <a:latin typeface="Calibri" panose="020F0502020204030204" pitchFamily="34" charset="0"/>
              <a:ea typeface="Times New Roman" panose="02020603050405020304" pitchFamily="18" charset="0"/>
            </a:endParaRPr>
          </a:p>
          <a:p>
            <a:endParaRPr lang="en-US" sz="3600" dirty="0"/>
          </a:p>
        </p:txBody>
      </p:sp>
      <p:sp>
        <p:nvSpPr>
          <p:cNvPr id="4" name="Slide Number Placeholder 3">
            <a:extLst>
              <a:ext uri="{FF2B5EF4-FFF2-40B4-BE49-F238E27FC236}">
                <a16:creationId xmlns:a16="http://schemas.microsoft.com/office/drawing/2014/main" id="{47808C33-AA8C-206B-A37D-86ADC37F9DBD}"/>
              </a:ext>
            </a:extLst>
          </p:cNvPr>
          <p:cNvSpPr>
            <a:spLocks noGrp="1"/>
          </p:cNvSpPr>
          <p:nvPr>
            <p:ph type="sldNum" sz="quarter" idx="12"/>
          </p:nvPr>
        </p:nvSpPr>
        <p:spPr/>
        <p:txBody>
          <a:bodyPr/>
          <a:lstStyle/>
          <a:p>
            <a:fld id="{5C35FCF4-C3EF-BD43-82E0-05BC237DAD2A}" type="slidenum">
              <a:rPr lang="en-US" smtClean="0"/>
              <a:pPr/>
              <a:t>2</a:t>
            </a:fld>
            <a:endParaRPr lang="en-US" dirty="0"/>
          </a:p>
        </p:txBody>
      </p:sp>
    </p:spTree>
    <p:extLst>
      <p:ext uri="{BB962C8B-B14F-4D97-AF65-F5344CB8AC3E}">
        <p14:creationId xmlns:p14="http://schemas.microsoft.com/office/powerpoint/2010/main" val="373221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48BA-D3E2-D303-C118-A85B9E933B0C}"/>
              </a:ext>
            </a:extLst>
          </p:cNvPr>
          <p:cNvSpPr>
            <a:spLocks noGrp="1"/>
          </p:cNvSpPr>
          <p:nvPr>
            <p:ph type="title"/>
          </p:nvPr>
        </p:nvSpPr>
        <p:spPr/>
        <p:txBody>
          <a:bodyPr>
            <a:normAutofit fontScale="90000"/>
          </a:bodyPr>
          <a:lstStyle/>
          <a:p>
            <a:r>
              <a:rPr lang="en-US" sz="3600" dirty="0"/>
              <a:t>Underlying drivers of energy transition are mutually reinforcing…</a:t>
            </a:r>
          </a:p>
        </p:txBody>
      </p:sp>
      <p:sp>
        <p:nvSpPr>
          <p:cNvPr id="4" name="Slide Number Placeholder 3">
            <a:extLst>
              <a:ext uri="{FF2B5EF4-FFF2-40B4-BE49-F238E27FC236}">
                <a16:creationId xmlns:a16="http://schemas.microsoft.com/office/drawing/2014/main" id="{2DF141CC-304F-51B7-4A6E-0528023A1184}"/>
              </a:ext>
            </a:extLst>
          </p:cNvPr>
          <p:cNvSpPr>
            <a:spLocks noGrp="1"/>
          </p:cNvSpPr>
          <p:nvPr>
            <p:ph type="sldNum" sz="quarter" idx="12"/>
          </p:nvPr>
        </p:nvSpPr>
        <p:spPr/>
        <p:txBody>
          <a:bodyPr/>
          <a:lstStyle/>
          <a:p>
            <a:fld id="{5C35FCF4-C3EF-BD43-82E0-05BC237DAD2A}" type="slidenum">
              <a:rPr lang="en-US" smtClean="0"/>
              <a:pPr/>
              <a:t>3</a:t>
            </a:fld>
            <a:endParaRPr lang="en-US" dirty="0"/>
          </a:p>
        </p:txBody>
      </p:sp>
      <p:graphicFrame>
        <p:nvGraphicFramePr>
          <p:cNvPr id="5" name="Diagram 4">
            <a:extLst>
              <a:ext uri="{FF2B5EF4-FFF2-40B4-BE49-F238E27FC236}">
                <a16:creationId xmlns:a16="http://schemas.microsoft.com/office/drawing/2014/main" id="{4C0A5366-B660-ABCC-3712-E37F51D66962}"/>
              </a:ext>
            </a:extLst>
          </p:cNvPr>
          <p:cNvGraphicFramePr/>
          <p:nvPr/>
        </p:nvGraphicFramePr>
        <p:xfrm>
          <a:off x="2032000" y="130846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824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022D-BFAE-B557-CCE7-433DF9C0D3FB}"/>
              </a:ext>
            </a:extLst>
          </p:cNvPr>
          <p:cNvSpPr>
            <a:spLocks noGrp="1"/>
          </p:cNvSpPr>
          <p:nvPr>
            <p:ph type="title"/>
          </p:nvPr>
        </p:nvSpPr>
        <p:spPr/>
        <p:txBody>
          <a:bodyPr/>
          <a:lstStyle/>
          <a:p>
            <a:r>
              <a:rPr lang="en-US" dirty="0"/>
              <a:t>..and these drivers are accelerating</a:t>
            </a:r>
          </a:p>
        </p:txBody>
      </p:sp>
      <p:sp>
        <p:nvSpPr>
          <p:cNvPr id="4" name="Slide Number Placeholder 3">
            <a:extLst>
              <a:ext uri="{FF2B5EF4-FFF2-40B4-BE49-F238E27FC236}">
                <a16:creationId xmlns:a16="http://schemas.microsoft.com/office/drawing/2014/main" id="{70EC0E72-F959-83D7-9006-30FFD6155853}"/>
              </a:ext>
            </a:extLst>
          </p:cNvPr>
          <p:cNvSpPr>
            <a:spLocks noGrp="1"/>
          </p:cNvSpPr>
          <p:nvPr>
            <p:ph type="sldNum" sz="quarter" idx="12"/>
          </p:nvPr>
        </p:nvSpPr>
        <p:spPr/>
        <p:txBody>
          <a:bodyPr/>
          <a:lstStyle/>
          <a:p>
            <a:fld id="{5C35FCF4-C3EF-BD43-82E0-05BC237DAD2A}" type="slidenum">
              <a:rPr lang="en-US" smtClean="0"/>
              <a:pPr/>
              <a:t>4</a:t>
            </a:fld>
            <a:endParaRPr lang="en-US" dirty="0"/>
          </a:p>
        </p:txBody>
      </p:sp>
      <p:graphicFrame>
        <p:nvGraphicFramePr>
          <p:cNvPr id="8" name="Diagram 7">
            <a:extLst>
              <a:ext uri="{FF2B5EF4-FFF2-40B4-BE49-F238E27FC236}">
                <a16:creationId xmlns:a16="http://schemas.microsoft.com/office/drawing/2014/main" id="{246F00C1-921E-43CC-9ED6-B8350A4B49E8}"/>
              </a:ext>
            </a:extLst>
          </p:cNvPr>
          <p:cNvGraphicFramePr/>
          <p:nvPr/>
        </p:nvGraphicFramePr>
        <p:xfrm>
          <a:off x="562628" y="1550379"/>
          <a:ext cx="3636818"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2">
            <a:extLst>
              <a:ext uri="{FF2B5EF4-FFF2-40B4-BE49-F238E27FC236}">
                <a16:creationId xmlns:a16="http://schemas.microsoft.com/office/drawing/2014/main" id="{8EB0E481-BA21-2F41-35D4-6CF690D74365}"/>
              </a:ext>
            </a:extLst>
          </p:cNvPr>
          <p:cNvSpPr txBox="1">
            <a:spLocks/>
          </p:cNvSpPr>
          <p:nvPr/>
        </p:nvSpPr>
        <p:spPr>
          <a:xfrm>
            <a:off x="5974413" y="1122807"/>
            <a:ext cx="4566592" cy="1669801"/>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Net zero goals</a:t>
            </a:r>
          </a:p>
          <a:p>
            <a:pPr marL="0" indent="0">
              <a:buNone/>
            </a:pPr>
            <a:r>
              <a:rPr lang="en-US" b="1" dirty="0"/>
              <a:t> </a:t>
            </a:r>
          </a:p>
        </p:txBody>
      </p:sp>
      <p:pic>
        <p:nvPicPr>
          <p:cNvPr id="10" name="Picture 9">
            <a:extLst>
              <a:ext uri="{FF2B5EF4-FFF2-40B4-BE49-F238E27FC236}">
                <a16:creationId xmlns:a16="http://schemas.microsoft.com/office/drawing/2014/main" id="{1A96CE25-C717-D38A-62E3-C853F41AEF47}"/>
              </a:ext>
            </a:extLst>
          </p:cNvPr>
          <p:cNvPicPr>
            <a:picLocks noChangeAspect="1"/>
          </p:cNvPicPr>
          <p:nvPr/>
        </p:nvPicPr>
        <p:blipFill>
          <a:blip r:embed="rId7"/>
          <a:stretch>
            <a:fillRect/>
          </a:stretch>
        </p:blipFill>
        <p:spPr>
          <a:xfrm>
            <a:off x="5450829" y="1526571"/>
            <a:ext cx="2331429" cy="1187709"/>
          </a:xfrm>
          <a:prstGeom prst="rect">
            <a:avLst/>
          </a:prstGeom>
        </p:spPr>
      </p:pic>
      <p:pic>
        <p:nvPicPr>
          <p:cNvPr id="1026" name="Picture 2" descr="Rep. Sean Patrick Maloney stands in a suit behind a blue sign that says &quot;The Inflation Reduction Act: the largest investment in climate action in U.S. history leading to a 40 percent reduction in emissions.&quot;">
            <a:extLst>
              <a:ext uri="{FF2B5EF4-FFF2-40B4-BE49-F238E27FC236}">
                <a16:creationId xmlns:a16="http://schemas.microsoft.com/office/drawing/2014/main" id="{71E671DA-78C5-C8F6-48A3-D3187C3019DB}"/>
              </a:ext>
            </a:extLst>
          </p:cNvPr>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5686978" y="2807768"/>
            <a:ext cx="2503479" cy="16698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626CD866-21BB-F1BE-70CD-FD1765A3968E}"/>
              </a:ext>
            </a:extLst>
          </p:cNvPr>
          <p:cNvPicPr>
            <a:picLocks noChangeAspect="1"/>
          </p:cNvPicPr>
          <p:nvPr/>
        </p:nvPicPr>
        <p:blipFill>
          <a:blip r:embed="rId9"/>
          <a:stretch>
            <a:fillRect/>
          </a:stretch>
        </p:blipFill>
        <p:spPr>
          <a:xfrm>
            <a:off x="8340877" y="2186814"/>
            <a:ext cx="2955935" cy="2531325"/>
          </a:xfrm>
          <a:prstGeom prst="rect">
            <a:avLst/>
          </a:prstGeom>
        </p:spPr>
      </p:pic>
      <p:pic>
        <p:nvPicPr>
          <p:cNvPr id="3" name="Picture 2">
            <a:extLst>
              <a:ext uri="{FF2B5EF4-FFF2-40B4-BE49-F238E27FC236}">
                <a16:creationId xmlns:a16="http://schemas.microsoft.com/office/drawing/2014/main" id="{4DAFDA95-0DF8-0997-DDB3-017B3A560BE0}"/>
              </a:ext>
            </a:extLst>
          </p:cNvPr>
          <p:cNvPicPr>
            <a:picLocks noChangeAspect="1"/>
          </p:cNvPicPr>
          <p:nvPr/>
        </p:nvPicPr>
        <p:blipFill>
          <a:blip r:embed="rId10"/>
          <a:stretch>
            <a:fillRect/>
          </a:stretch>
        </p:blipFill>
        <p:spPr>
          <a:xfrm>
            <a:off x="4609597" y="4675882"/>
            <a:ext cx="3430440" cy="2138277"/>
          </a:xfrm>
          <a:prstGeom prst="rect">
            <a:avLst/>
          </a:prstGeom>
        </p:spPr>
      </p:pic>
      <p:sp>
        <p:nvSpPr>
          <p:cNvPr id="6" name="Rectangle 5">
            <a:extLst>
              <a:ext uri="{FF2B5EF4-FFF2-40B4-BE49-F238E27FC236}">
                <a16:creationId xmlns:a16="http://schemas.microsoft.com/office/drawing/2014/main" id="{C10E2E78-E6A2-29C4-3917-3177B5D7E13C}"/>
              </a:ext>
            </a:extLst>
          </p:cNvPr>
          <p:cNvSpPr/>
          <p:nvPr/>
        </p:nvSpPr>
        <p:spPr>
          <a:xfrm>
            <a:off x="6307682" y="4591930"/>
            <a:ext cx="2033195" cy="16577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077A9DF-57D3-1DD5-76B7-FDD6DA068C57}"/>
              </a:ext>
            </a:extLst>
          </p:cNvPr>
          <p:cNvSpPr txBox="1">
            <a:spLocks/>
          </p:cNvSpPr>
          <p:nvPr/>
        </p:nvSpPr>
        <p:spPr>
          <a:xfrm>
            <a:off x="6446845" y="5360580"/>
            <a:ext cx="3383635" cy="548142"/>
          </a:xfrm>
          <a:prstGeom prst="rect">
            <a:avLst/>
          </a:prstGeom>
        </p:spPr>
        <p:txBody>
          <a:bodyPr/>
          <a:lstStyle>
            <a:lvl1pPr marL="228600" indent="-228600" algn="l" defTabSz="914400" rtl="0" eaLnBrk="1" latinLnBrk="0" hangingPunct="1">
              <a:lnSpc>
                <a:spcPct val="90000"/>
              </a:lnSpc>
              <a:spcBef>
                <a:spcPts val="1000"/>
              </a:spcBef>
              <a:buClr>
                <a:srgbClr val="E3272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BB03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8B857B"/>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1200" dirty="0">
                <a:solidFill>
                  <a:srgbClr val="262626"/>
                </a:solidFill>
                <a:latin typeface="AdvPSA5B8"/>
              </a:rPr>
              <a:t>Way et al., Joule </a:t>
            </a:r>
            <a:r>
              <a:rPr lang="en-CA" sz="1200" dirty="0">
                <a:solidFill>
                  <a:srgbClr val="262626"/>
                </a:solidFill>
                <a:latin typeface="AdvPSA5B9"/>
              </a:rPr>
              <a:t>6</a:t>
            </a:r>
            <a:r>
              <a:rPr lang="en-CA" sz="1200" dirty="0">
                <a:solidFill>
                  <a:srgbClr val="262626"/>
                </a:solidFill>
                <a:latin typeface="AdvPSA5B8"/>
              </a:rPr>
              <a:t>, 2057–2082 September 21, 2022; </a:t>
            </a:r>
            <a:r>
              <a:rPr lang="en-CA" sz="1200" dirty="0">
                <a:latin typeface="AdvPSA5B8"/>
              </a:rPr>
              <a:t>https://</a:t>
            </a:r>
            <a:r>
              <a:rPr lang="en-CA" sz="1200" dirty="0" err="1">
                <a:latin typeface="AdvPSA5B8"/>
              </a:rPr>
              <a:t>doi.org</a:t>
            </a:r>
            <a:r>
              <a:rPr lang="en-CA" sz="1200" dirty="0">
                <a:latin typeface="AdvPSA5B8"/>
              </a:rPr>
              <a:t>/10.1016/j.joule.2022.08.009 </a:t>
            </a:r>
            <a:endParaRPr lang="en-CA" sz="1200" dirty="0"/>
          </a:p>
        </p:txBody>
      </p:sp>
    </p:spTree>
    <p:extLst>
      <p:ext uri="{BB962C8B-B14F-4D97-AF65-F5344CB8AC3E}">
        <p14:creationId xmlns:p14="http://schemas.microsoft.com/office/powerpoint/2010/main" val="194051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74CC-1D85-A387-7667-4313B8BF7F03}"/>
              </a:ext>
            </a:extLst>
          </p:cNvPr>
          <p:cNvSpPr>
            <a:spLocks noGrp="1"/>
          </p:cNvSpPr>
          <p:nvPr>
            <p:ph type="title"/>
          </p:nvPr>
        </p:nvSpPr>
        <p:spPr/>
        <p:txBody>
          <a:bodyPr/>
          <a:lstStyle/>
          <a:p>
            <a:r>
              <a:rPr lang="en-US" dirty="0"/>
              <a:t>Key milestones in climate policy</a:t>
            </a:r>
          </a:p>
        </p:txBody>
      </p:sp>
      <p:sp>
        <p:nvSpPr>
          <p:cNvPr id="3" name="Content Placeholder 2">
            <a:extLst>
              <a:ext uri="{FF2B5EF4-FFF2-40B4-BE49-F238E27FC236}">
                <a16:creationId xmlns:a16="http://schemas.microsoft.com/office/drawing/2014/main" id="{54DC17B5-AC8B-5BF9-F577-193A7251B61A}"/>
              </a:ext>
            </a:extLst>
          </p:cNvPr>
          <p:cNvSpPr>
            <a:spLocks noGrp="1"/>
          </p:cNvSpPr>
          <p:nvPr>
            <p:ph idx="1"/>
          </p:nvPr>
        </p:nvSpPr>
        <p:spPr/>
        <p:txBody>
          <a:bodyPr/>
          <a:lstStyle/>
          <a:p>
            <a:r>
              <a:rPr lang="en-US" dirty="0"/>
              <a:t>1988 Establishment of the Intergovernmental Panel on Climate Change (IPCC)</a:t>
            </a:r>
          </a:p>
          <a:p>
            <a:r>
              <a:rPr lang="en-US" dirty="0"/>
              <a:t>1992 Establishment of the United Nations Framework Convention on Climate Change</a:t>
            </a:r>
          </a:p>
          <a:p>
            <a:r>
              <a:rPr lang="en-US" dirty="0"/>
              <a:t>1997 Kyoto Protocol</a:t>
            </a:r>
          </a:p>
          <a:p>
            <a:r>
              <a:rPr lang="en-US" dirty="0"/>
              <a:t>2009 Copenhagen Summit </a:t>
            </a:r>
          </a:p>
          <a:p>
            <a:r>
              <a:rPr lang="en-US" dirty="0"/>
              <a:t>2015 Paris Agreement </a:t>
            </a:r>
          </a:p>
          <a:p>
            <a:r>
              <a:rPr lang="en-US" dirty="0"/>
              <a:t>2015-2024 Net zero commitments</a:t>
            </a:r>
          </a:p>
        </p:txBody>
      </p:sp>
      <p:sp>
        <p:nvSpPr>
          <p:cNvPr id="4" name="Slide Number Placeholder 3">
            <a:extLst>
              <a:ext uri="{FF2B5EF4-FFF2-40B4-BE49-F238E27FC236}">
                <a16:creationId xmlns:a16="http://schemas.microsoft.com/office/drawing/2014/main" id="{4118AF4F-0AFB-0ED4-DED8-4B4784F24E4D}"/>
              </a:ext>
            </a:extLst>
          </p:cNvPr>
          <p:cNvSpPr>
            <a:spLocks noGrp="1"/>
          </p:cNvSpPr>
          <p:nvPr>
            <p:ph type="sldNum" sz="quarter" idx="12"/>
          </p:nvPr>
        </p:nvSpPr>
        <p:spPr/>
        <p:txBody>
          <a:bodyPr/>
          <a:lstStyle/>
          <a:p>
            <a:fld id="{5C35FCF4-C3EF-BD43-82E0-05BC237DAD2A}" type="slidenum">
              <a:rPr lang="en-US" smtClean="0"/>
              <a:pPr/>
              <a:t>5</a:t>
            </a:fld>
            <a:endParaRPr lang="en-US" dirty="0"/>
          </a:p>
        </p:txBody>
      </p:sp>
    </p:spTree>
    <p:extLst>
      <p:ext uri="{BB962C8B-B14F-4D97-AF65-F5344CB8AC3E}">
        <p14:creationId xmlns:p14="http://schemas.microsoft.com/office/powerpoint/2010/main" val="2002663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001E07-F544-BAFA-16A2-5DD2127F7060}"/>
              </a:ext>
            </a:extLst>
          </p:cNvPr>
          <p:cNvGraphicFramePr>
            <a:graphicFrameLocks noChangeAspect="1"/>
          </p:cNvGraphicFramePr>
          <p:nvPr>
            <p:custDataLst>
              <p:tags r:id="rId1"/>
            </p:custDataLst>
            <p:extLst>
              <p:ext uri="{D42A27DB-BD31-4B8C-83A1-F6EECF244321}">
                <p14:modId xmlns:p14="http://schemas.microsoft.com/office/powerpoint/2010/main" val="50918460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8BE86ED-DEE2-D6A0-D8F9-F5036D60AF92}"/>
              </a:ext>
            </a:extLst>
          </p:cNvPr>
          <p:cNvSpPr>
            <a:spLocks noGrp="1"/>
          </p:cNvSpPr>
          <p:nvPr>
            <p:ph type="title"/>
          </p:nvPr>
        </p:nvSpPr>
        <p:spPr/>
        <p:txBody>
          <a:bodyPr vert="horz">
            <a:normAutofit fontScale="90000"/>
          </a:bodyPr>
          <a:lstStyle/>
          <a:p>
            <a:r>
              <a:rPr lang="en-US" dirty="0"/>
              <a:t>Technological landscape: something is different with these new technologies  </a:t>
            </a:r>
          </a:p>
        </p:txBody>
      </p:sp>
      <p:sp>
        <p:nvSpPr>
          <p:cNvPr id="3" name="Content Placeholder 2">
            <a:extLst>
              <a:ext uri="{FF2B5EF4-FFF2-40B4-BE49-F238E27FC236}">
                <a16:creationId xmlns:a16="http://schemas.microsoft.com/office/drawing/2014/main" id="{272DC35E-792E-15AB-86EE-9E627916289A}"/>
              </a:ext>
            </a:extLst>
          </p:cNvPr>
          <p:cNvSpPr>
            <a:spLocks noGrp="1"/>
          </p:cNvSpPr>
          <p:nvPr>
            <p:ph idx="1"/>
          </p:nvPr>
        </p:nvSpPr>
        <p:spPr>
          <a:xfrm>
            <a:off x="1890686" y="6544566"/>
            <a:ext cx="10515600" cy="548142"/>
          </a:xfrm>
        </p:spPr>
        <p:txBody>
          <a:bodyPr/>
          <a:lstStyle/>
          <a:p>
            <a:pPr marL="0" indent="0">
              <a:buNone/>
            </a:pPr>
            <a:r>
              <a:rPr lang="en-CA" sz="1800" dirty="0">
                <a:solidFill>
                  <a:srgbClr val="262626"/>
                </a:solidFill>
                <a:effectLst/>
                <a:latin typeface="AdvPSA5B8"/>
              </a:rPr>
              <a:t>Way et al., Joule </a:t>
            </a:r>
            <a:r>
              <a:rPr lang="en-CA" sz="1800" dirty="0">
                <a:solidFill>
                  <a:srgbClr val="262626"/>
                </a:solidFill>
                <a:effectLst/>
                <a:latin typeface="AdvPSA5B9"/>
              </a:rPr>
              <a:t>6</a:t>
            </a:r>
            <a:r>
              <a:rPr lang="en-CA" sz="1800" dirty="0">
                <a:solidFill>
                  <a:srgbClr val="262626"/>
                </a:solidFill>
                <a:effectLst/>
                <a:latin typeface="AdvPSA5B8"/>
              </a:rPr>
              <a:t>, 2057–2082 September 21, 2022; </a:t>
            </a:r>
            <a:r>
              <a:rPr lang="en-CA" sz="1800" dirty="0">
                <a:effectLst/>
                <a:latin typeface="AdvPSA5B8"/>
              </a:rPr>
              <a:t>https://</a:t>
            </a:r>
            <a:r>
              <a:rPr lang="en-CA" sz="1800" dirty="0" err="1">
                <a:effectLst/>
                <a:latin typeface="AdvPSA5B8"/>
              </a:rPr>
              <a:t>doi.org</a:t>
            </a:r>
            <a:r>
              <a:rPr lang="en-CA" sz="1800" dirty="0">
                <a:effectLst/>
                <a:latin typeface="AdvPSA5B8"/>
              </a:rPr>
              <a:t>/10.1016/j.joule.2022.08.009 </a:t>
            </a:r>
            <a:endParaRPr lang="en-CA" dirty="0">
              <a:effectLst/>
            </a:endParaRPr>
          </a:p>
        </p:txBody>
      </p:sp>
      <p:sp>
        <p:nvSpPr>
          <p:cNvPr id="4" name="Slide Number Placeholder 3">
            <a:extLst>
              <a:ext uri="{FF2B5EF4-FFF2-40B4-BE49-F238E27FC236}">
                <a16:creationId xmlns:a16="http://schemas.microsoft.com/office/drawing/2014/main" id="{AFAB45B6-D7CF-BAEE-9457-CB2199D7B8DE}"/>
              </a:ext>
            </a:extLst>
          </p:cNvPr>
          <p:cNvSpPr>
            <a:spLocks noGrp="1"/>
          </p:cNvSpPr>
          <p:nvPr>
            <p:ph type="sldNum" sz="quarter" idx="12"/>
          </p:nvPr>
        </p:nvSpPr>
        <p:spPr/>
        <p:txBody>
          <a:bodyPr/>
          <a:lstStyle/>
          <a:p>
            <a:fld id="{5C35FCF4-C3EF-BD43-82E0-05BC237DAD2A}" type="slidenum">
              <a:rPr lang="en-US" smtClean="0"/>
              <a:pPr/>
              <a:t>6</a:t>
            </a:fld>
            <a:endParaRPr lang="en-US" dirty="0"/>
          </a:p>
        </p:txBody>
      </p:sp>
      <p:pic>
        <p:nvPicPr>
          <p:cNvPr id="5" name="Picture 4">
            <a:extLst>
              <a:ext uri="{FF2B5EF4-FFF2-40B4-BE49-F238E27FC236}">
                <a16:creationId xmlns:a16="http://schemas.microsoft.com/office/drawing/2014/main" id="{909A67F6-D47C-FB14-1A5B-B5FB356871DB}"/>
              </a:ext>
            </a:extLst>
          </p:cNvPr>
          <p:cNvPicPr>
            <a:picLocks noChangeAspect="1"/>
          </p:cNvPicPr>
          <p:nvPr/>
        </p:nvPicPr>
        <p:blipFill>
          <a:blip r:embed="rId6"/>
          <a:stretch>
            <a:fillRect/>
          </a:stretch>
        </p:blipFill>
        <p:spPr>
          <a:xfrm>
            <a:off x="1600200" y="1366034"/>
            <a:ext cx="8161118" cy="5087024"/>
          </a:xfrm>
          <a:prstGeom prst="rect">
            <a:avLst/>
          </a:prstGeom>
        </p:spPr>
      </p:pic>
    </p:spTree>
    <p:extLst>
      <p:ext uri="{BB962C8B-B14F-4D97-AF65-F5344CB8AC3E}">
        <p14:creationId xmlns:p14="http://schemas.microsoft.com/office/powerpoint/2010/main" val="14158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8133897-68DF-B6A3-8093-111290C41067}"/>
              </a:ext>
            </a:extLst>
          </p:cNvPr>
          <p:cNvGraphicFramePr>
            <a:graphicFrameLocks noChangeAspect="1"/>
          </p:cNvGraphicFramePr>
          <p:nvPr>
            <p:custDataLst>
              <p:tags r:id="rId1"/>
            </p:custDataLst>
            <p:extLst>
              <p:ext uri="{D42A27DB-BD31-4B8C-83A1-F6EECF244321}">
                <p14:modId xmlns:p14="http://schemas.microsoft.com/office/powerpoint/2010/main" val="29529728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EED8289-B76D-B637-DC27-E8660BA9B114}"/>
              </a:ext>
            </a:extLst>
          </p:cNvPr>
          <p:cNvSpPr>
            <a:spLocks noGrp="1"/>
          </p:cNvSpPr>
          <p:nvPr>
            <p:ph type="title"/>
          </p:nvPr>
        </p:nvSpPr>
        <p:spPr/>
        <p:txBody>
          <a:bodyPr vert="horz">
            <a:normAutofit fontScale="90000"/>
          </a:bodyPr>
          <a:lstStyle/>
          <a:p>
            <a:r>
              <a:rPr lang="en-US" dirty="0"/>
              <a:t>Unstoppable force meets an immovable object: these drivers of change meet real world energy systems</a:t>
            </a:r>
          </a:p>
        </p:txBody>
      </p:sp>
      <p:sp>
        <p:nvSpPr>
          <p:cNvPr id="4" name="Slide Number Placeholder 3">
            <a:extLst>
              <a:ext uri="{FF2B5EF4-FFF2-40B4-BE49-F238E27FC236}">
                <a16:creationId xmlns:a16="http://schemas.microsoft.com/office/drawing/2014/main" id="{E8ED5FB8-56C7-578C-739C-7C9E7D4D2C0C}"/>
              </a:ext>
            </a:extLst>
          </p:cNvPr>
          <p:cNvSpPr>
            <a:spLocks noGrp="1"/>
          </p:cNvSpPr>
          <p:nvPr>
            <p:ph type="sldNum" sz="quarter" idx="12"/>
          </p:nvPr>
        </p:nvSpPr>
        <p:spPr>
          <a:xfrm>
            <a:off x="40840" y="6436241"/>
            <a:ext cx="2743200" cy="365125"/>
          </a:xfrm>
        </p:spPr>
        <p:txBody>
          <a:bodyPr/>
          <a:lstStyle/>
          <a:p>
            <a:fld id="{5C35FCF4-C3EF-BD43-82E0-05BC237DAD2A}" type="slidenum">
              <a:rPr lang="en-US" smtClean="0"/>
              <a:pPr/>
              <a:t>7</a:t>
            </a:fld>
            <a:endParaRPr lang="en-US" dirty="0"/>
          </a:p>
        </p:txBody>
      </p:sp>
      <p:grpSp>
        <p:nvGrpSpPr>
          <p:cNvPr id="10" name="Group 9">
            <a:extLst>
              <a:ext uri="{FF2B5EF4-FFF2-40B4-BE49-F238E27FC236}">
                <a16:creationId xmlns:a16="http://schemas.microsoft.com/office/drawing/2014/main" id="{71814997-4935-03F1-AB40-B0502F231DB1}"/>
              </a:ext>
            </a:extLst>
          </p:cNvPr>
          <p:cNvGrpSpPr/>
          <p:nvPr/>
        </p:nvGrpSpPr>
        <p:grpSpPr>
          <a:xfrm>
            <a:off x="5739618" y="3763757"/>
            <a:ext cx="3358485" cy="2675865"/>
            <a:chOff x="350806" y="3242514"/>
            <a:chExt cx="3358485" cy="2675865"/>
          </a:xfrm>
        </p:grpSpPr>
        <p:cxnSp>
          <p:nvCxnSpPr>
            <p:cNvPr id="11" name="Straight Arrow Connector 10">
              <a:extLst>
                <a:ext uri="{FF2B5EF4-FFF2-40B4-BE49-F238E27FC236}">
                  <a16:creationId xmlns:a16="http://schemas.microsoft.com/office/drawing/2014/main" id="{A9377E68-B922-1F10-5AF2-D98A41E6CA0F}"/>
                </a:ext>
              </a:extLst>
            </p:cNvPr>
            <p:cNvCxnSpPr>
              <a:cxnSpLocks/>
            </p:cNvCxnSpPr>
            <p:nvPr/>
          </p:nvCxnSpPr>
          <p:spPr>
            <a:xfrm>
              <a:off x="350806" y="3242514"/>
              <a:ext cx="1362247" cy="1433417"/>
            </a:xfrm>
            <a:prstGeom prst="straightConnector1">
              <a:avLst/>
            </a:prstGeom>
            <a:ln w="47625">
              <a:solidFill>
                <a:srgbClr val="FFC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FB8197A-02A6-57A5-618B-F0705DDF2EAB}"/>
                </a:ext>
              </a:extLst>
            </p:cNvPr>
            <p:cNvSpPr txBox="1"/>
            <p:nvPr/>
          </p:nvSpPr>
          <p:spPr>
            <a:xfrm>
              <a:off x="594336" y="4841161"/>
              <a:ext cx="3114955" cy="1077218"/>
            </a:xfrm>
            <a:prstGeom prst="rect">
              <a:avLst/>
            </a:prstGeom>
            <a:solidFill>
              <a:schemeClr val="bg2"/>
            </a:solidFill>
          </p:spPr>
          <p:txBody>
            <a:bodyPr wrap="none" rtlCol="0">
              <a:spAutoFit/>
            </a:bodyPr>
            <a:lstStyle/>
            <a:p>
              <a:pPr algn="ctr"/>
              <a:r>
                <a:rPr lang="en-US" sz="3200" b="1" dirty="0">
                  <a:solidFill>
                    <a:srgbClr val="FFC000"/>
                  </a:solidFill>
                </a:rPr>
                <a:t>Can we do this?</a:t>
              </a:r>
            </a:p>
            <a:p>
              <a:pPr algn="ctr"/>
              <a:r>
                <a:rPr lang="en-US" sz="3200" b="1" dirty="0">
                  <a:solidFill>
                    <a:srgbClr val="FFC000"/>
                  </a:solidFill>
                </a:rPr>
                <a:t>(The Possible)</a:t>
              </a:r>
            </a:p>
          </p:txBody>
        </p:sp>
      </p:grpSp>
      <p:grpSp>
        <p:nvGrpSpPr>
          <p:cNvPr id="13" name="Group 12">
            <a:extLst>
              <a:ext uri="{FF2B5EF4-FFF2-40B4-BE49-F238E27FC236}">
                <a16:creationId xmlns:a16="http://schemas.microsoft.com/office/drawing/2014/main" id="{878C0061-91BC-232B-606E-2646023AB788}"/>
              </a:ext>
            </a:extLst>
          </p:cNvPr>
          <p:cNvGrpSpPr/>
          <p:nvPr/>
        </p:nvGrpSpPr>
        <p:grpSpPr>
          <a:xfrm>
            <a:off x="1308215" y="3647728"/>
            <a:ext cx="3276858" cy="2305248"/>
            <a:chOff x="8413610" y="3613131"/>
            <a:chExt cx="3276858" cy="2305248"/>
          </a:xfrm>
        </p:grpSpPr>
        <p:cxnSp>
          <p:nvCxnSpPr>
            <p:cNvPr id="14" name="Straight Arrow Connector 13">
              <a:extLst>
                <a:ext uri="{FF2B5EF4-FFF2-40B4-BE49-F238E27FC236}">
                  <a16:creationId xmlns:a16="http://schemas.microsoft.com/office/drawing/2014/main" id="{044ADE10-830D-01E9-17AC-3D517B822ECA}"/>
                </a:ext>
              </a:extLst>
            </p:cNvPr>
            <p:cNvCxnSpPr>
              <a:cxnSpLocks/>
            </p:cNvCxnSpPr>
            <p:nvPr/>
          </p:nvCxnSpPr>
          <p:spPr>
            <a:xfrm flipH="1">
              <a:off x="9064824" y="3613131"/>
              <a:ext cx="542163" cy="1071229"/>
            </a:xfrm>
            <a:prstGeom prst="straightConnector1">
              <a:avLst/>
            </a:prstGeom>
            <a:ln w="47625">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FAB6D39-1B69-1F77-9474-569A89B3EAB2}"/>
                </a:ext>
              </a:extLst>
            </p:cNvPr>
            <p:cNvSpPr txBox="1"/>
            <p:nvPr/>
          </p:nvSpPr>
          <p:spPr>
            <a:xfrm>
              <a:off x="8413610" y="4841161"/>
              <a:ext cx="3276858" cy="1077218"/>
            </a:xfrm>
            <a:prstGeom prst="rect">
              <a:avLst/>
            </a:prstGeom>
            <a:solidFill>
              <a:schemeClr val="bg2"/>
            </a:solidFill>
          </p:spPr>
          <p:txBody>
            <a:bodyPr wrap="none" rtlCol="0">
              <a:spAutoFit/>
            </a:bodyPr>
            <a:lstStyle/>
            <a:p>
              <a:pPr algn="ctr"/>
              <a:r>
                <a:rPr lang="en-US" sz="3200" b="1" dirty="0">
                  <a:solidFill>
                    <a:srgbClr val="00B050"/>
                  </a:solidFill>
                </a:rPr>
                <a:t>Will we do this?</a:t>
              </a:r>
            </a:p>
            <a:p>
              <a:pPr algn="ctr"/>
              <a:r>
                <a:rPr lang="en-US" sz="3200" b="1" dirty="0">
                  <a:solidFill>
                    <a:srgbClr val="00B050"/>
                  </a:solidFill>
                </a:rPr>
                <a:t>(The Acceptable)</a:t>
              </a:r>
            </a:p>
          </p:txBody>
        </p:sp>
      </p:grpSp>
      <p:grpSp>
        <p:nvGrpSpPr>
          <p:cNvPr id="16" name="Group 15">
            <a:extLst>
              <a:ext uri="{FF2B5EF4-FFF2-40B4-BE49-F238E27FC236}">
                <a16:creationId xmlns:a16="http://schemas.microsoft.com/office/drawing/2014/main" id="{E82684D6-5D7C-E298-EE52-CB52448FF1DB}"/>
              </a:ext>
            </a:extLst>
          </p:cNvPr>
          <p:cNvGrpSpPr/>
          <p:nvPr/>
        </p:nvGrpSpPr>
        <p:grpSpPr>
          <a:xfrm>
            <a:off x="6156137" y="1207877"/>
            <a:ext cx="3655168" cy="1910067"/>
            <a:chOff x="4817056" y="110822"/>
            <a:chExt cx="3655168" cy="1910067"/>
          </a:xfrm>
        </p:grpSpPr>
        <p:sp>
          <p:nvSpPr>
            <p:cNvPr id="17" name="TextBox 16">
              <a:extLst>
                <a:ext uri="{FF2B5EF4-FFF2-40B4-BE49-F238E27FC236}">
                  <a16:creationId xmlns:a16="http://schemas.microsoft.com/office/drawing/2014/main" id="{D068651F-E716-31E8-E08D-A700D774C7D9}"/>
                </a:ext>
              </a:extLst>
            </p:cNvPr>
            <p:cNvSpPr txBox="1"/>
            <p:nvPr/>
          </p:nvSpPr>
          <p:spPr>
            <a:xfrm>
              <a:off x="4817056" y="110822"/>
              <a:ext cx="3655168" cy="1077218"/>
            </a:xfrm>
            <a:prstGeom prst="rect">
              <a:avLst/>
            </a:prstGeom>
            <a:solidFill>
              <a:schemeClr val="bg2"/>
            </a:solidFill>
          </p:spPr>
          <p:txBody>
            <a:bodyPr wrap="none" rtlCol="0">
              <a:spAutoFit/>
            </a:bodyPr>
            <a:lstStyle/>
            <a:p>
              <a:pPr algn="ctr"/>
              <a:r>
                <a:rPr lang="en-US" sz="3200" b="1" dirty="0">
                  <a:solidFill>
                    <a:srgbClr val="00B0F0"/>
                  </a:solidFill>
                </a:rPr>
                <a:t>Should we do this?</a:t>
              </a:r>
            </a:p>
            <a:p>
              <a:pPr algn="ctr"/>
              <a:r>
                <a:rPr lang="en-US" sz="3200" b="1" dirty="0">
                  <a:solidFill>
                    <a:srgbClr val="00B0F0"/>
                  </a:solidFill>
                </a:rPr>
                <a:t>(The Feasible)</a:t>
              </a:r>
            </a:p>
          </p:txBody>
        </p:sp>
        <p:cxnSp>
          <p:nvCxnSpPr>
            <p:cNvPr id="18" name="Straight Arrow Connector 17">
              <a:extLst>
                <a:ext uri="{FF2B5EF4-FFF2-40B4-BE49-F238E27FC236}">
                  <a16:creationId xmlns:a16="http://schemas.microsoft.com/office/drawing/2014/main" id="{3B2DC0C1-639C-8A5A-3F65-D2EE5BE2C193}"/>
                </a:ext>
              </a:extLst>
            </p:cNvPr>
            <p:cNvCxnSpPr>
              <a:cxnSpLocks/>
            </p:cNvCxnSpPr>
            <p:nvPr/>
          </p:nvCxnSpPr>
          <p:spPr>
            <a:xfrm flipV="1">
              <a:off x="6096000" y="1292232"/>
              <a:ext cx="0" cy="728657"/>
            </a:xfrm>
            <a:prstGeom prst="straightConnector1">
              <a:avLst/>
            </a:prstGeom>
            <a:ln w="4762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9" name="Title 1">
            <a:extLst>
              <a:ext uri="{FF2B5EF4-FFF2-40B4-BE49-F238E27FC236}">
                <a16:creationId xmlns:a16="http://schemas.microsoft.com/office/drawing/2014/main" id="{3539DC38-B764-D704-33F3-47FE6B25EFE9}"/>
              </a:ext>
            </a:extLst>
          </p:cNvPr>
          <p:cNvSpPr txBox="1">
            <a:spLocks/>
          </p:cNvSpPr>
          <p:nvPr/>
        </p:nvSpPr>
        <p:spPr>
          <a:xfrm>
            <a:off x="426499" y="2866056"/>
            <a:ext cx="12511088" cy="8977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00B050"/>
                </a:solidFill>
              </a:rPr>
              <a:t>Socio-</a:t>
            </a:r>
            <a:r>
              <a:rPr lang="en-US" sz="5400" dirty="0">
                <a:solidFill>
                  <a:srgbClr val="FFC000"/>
                </a:solidFill>
              </a:rPr>
              <a:t>Techno</a:t>
            </a:r>
            <a:r>
              <a:rPr lang="en-US" sz="5400" dirty="0"/>
              <a:t>-</a:t>
            </a:r>
            <a:r>
              <a:rPr lang="en-US" sz="5400" dirty="0">
                <a:solidFill>
                  <a:srgbClr val="00B0F0"/>
                </a:solidFill>
              </a:rPr>
              <a:t>Economic</a:t>
            </a:r>
            <a:r>
              <a:rPr lang="en-US" sz="5400" dirty="0"/>
              <a:t> systems</a:t>
            </a:r>
          </a:p>
        </p:txBody>
      </p:sp>
    </p:spTree>
    <p:extLst>
      <p:ext uri="{BB962C8B-B14F-4D97-AF65-F5344CB8AC3E}">
        <p14:creationId xmlns:p14="http://schemas.microsoft.com/office/powerpoint/2010/main" val="424476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6534-8078-716C-5FAD-BFBBE4945232}"/>
              </a:ext>
            </a:extLst>
          </p:cNvPr>
          <p:cNvSpPr>
            <a:spLocks noGrp="1"/>
          </p:cNvSpPr>
          <p:nvPr>
            <p:ph type="title"/>
          </p:nvPr>
        </p:nvSpPr>
        <p:spPr/>
        <p:txBody>
          <a:bodyPr/>
          <a:lstStyle/>
          <a:p>
            <a:r>
              <a:rPr lang="en-CA" dirty="0"/>
              <a:t>Carbon lock in</a:t>
            </a:r>
          </a:p>
        </p:txBody>
      </p:sp>
      <p:sp>
        <p:nvSpPr>
          <p:cNvPr id="3" name="Content Placeholder 2">
            <a:extLst>
              <a:ext uri="{FF2B5EF4-FFF2-40B4-BE49-F238E27FC236}">
                <a16:creationId xmlns:a16="http://schemas.microsoft.com/office/drawing/2014/main" id="{6D914D59-14A7-5887-62A7-BFA469DE11AF}"/>
              </a:ext>
            </a:extLst>
          </p:cNvPr>
          <p:cNvSpPr>
            <a:spLocks noGrp="1"/>
          </p:cNvSpPr>
          <p:nvPr>
            <p:ph idx="1"/>
          </p:nvPr>
        </p:nvSpPr>
        <p:spPr>
          <a:xfrm>
            <a:off x="759278" y="1515382"/>
            <a:ext cx="10673443" cy="4351338"/>
          </a:xfrm>
        </p:spPr>
        <p:txBody>
          <a:bodyPr/>
          <a:lstStyle/>
          <a:p>
            <a:r>
              <a:rPr lang="en-CA" dirty="0"/>
              <a:t>A special form of path dependency where the outcome is increasing GHG emissions </a:t>
            </a:r>
          </a:p>
          <a:p>
            <a:r>
              <a:rPr lang="en-CA" dirty="0"/>
              <a:t>An “inertia” that limits systemic transformations from a combination of technologies, institutions, and behaviours </a:t>
            </a:r>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3C629327-B01B-3A31-8D34-0D79FB6460BA}"/>
                  </a:ext>
                </a:extLst>
              </p14:cNvPr>
              <p14:cNvContentPartPr/>
              <p14:nvPr/>
            </p14:nvContentPartPr>
            <p14:xfrm>
              <a:off x="2376900" y="4377330"/>
              <a:ext cx="360" cy="360"/>
            </p14:xfrm>
          </p:contentPart>
        </mc:Choice>
        <mc:Fallback xmlns="">
          <p:pic>
            <p:nvPicPr>
              <p:cNvPr id="17" name="Ink 16">
                <a:extLst>
                  <a:ext uri="{FF2B5EF4-FFF2-40B4-BE49-F238E27FC236}">
                    <a16:creationId xmlns:a16="http://schemas.microsoft.com/office/drawing/2014/main" id="{3C629327-B01B-3A31-8D34-0D79FB6460BA}"/>
                  </a:ext>
                </a:extLst>
              </p:cNvPr>
              <p:cNvPicPr/>
              <p:nvPr/>
            </p:nvPicPr>
            <p:blipFill>
              <a:blip r:embed="rId16"/>
              <a:stretch>
                <a:fillRect/>
              </a:stretch>
            </p:blipFill>
            <p:spPr>
              <a:xfrm>
                <a:off x="2367900" y="436869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F11F00A0-87A3-E341-E02A-4EDE66F0161B}"/>
                  </a:ext>
                </a:extLst>
              </p14:cNvPr>
              <p14:cNvContentPartPr/>
              <p14:nvPr/>
            </p14:nvContentPartPr>
            <p14:xfrm>
              <a:off x="3542220" y="4491450"/>
              <a:ext cx="360" cy="360"/>
            </p14:xfrm>
          </p:contentPart>
        </mc:Choice>
        <mc:Fallback xmlns="">
          <p:pic>
            <p:nvPicPr>
              <p:cNvPr id="18" name="Ink 17">
                <a:extLst>
                  <a:ext uri="{FF2B5EF4-FFF2-40B4-BE49-F238E27FC236}">
                    <a16:creationId xmlns:a16="http://schemas.microsoft.com/office/drawing/2014/main" id="{F11F00A0-87A3-E341-E02A-4EDE66F0161B}"/>
                  </a:ext>
                </a:extLst>
              </p:cNvPr>
              <p:cNvPicPr/>
              <p:nvPr/>
            </p:nvPicPr>
            <p:blipFill>
              <a:blip r:embed="rId16"/>
              <a:stretch>
                <a:fillRect/>
              </a:stretch>
            </p:blipFill>
            <p:spPr>
              <a:xfrm>
                <a:off x="3533580" y="4482450"/>
                <a:ext cx="18000" cy="18000"/>
              </a:xfrm>
              <a:prstGeom prst="rect">
                <a:avLst/>
              </a:prstGeom>
            </p:spPr>
          </p:pic>
        </mc:Fallback>
      </mc:AlternateContent>
      <p:pic>
        <p:nvPicPr>
          <p:cNvPr id="14" name="Picture 13">
            <a:extLst>
              <a:ext uri="{FF2B5EF4-FFF2-40B4-BE49-F238E27FC236}">
                <a16:creationId xmlns:a16="http://schemas.microsoft.com/office/drawing/2014/main" id="{6CC97006-CF6C-A9E3-2679-3476711F56C3}"/>
              </a:ext>
            </a:extLst>
          </p:cNvPr>
          <p:cNvPicPr>
            <a:picLocks noChangeAspect="1"/>
          </p:cNvPicPr>
          <p:nvPr/>
        </p:nvPicPr>
        <p:blipFill>
          <a:blip r:embed="rId18"/>
          <a:stretch>
            <a:fillRect/>
          </a:stretch>
        </p:blipFill>
        <p:spPr>
          <a:xfrm>
            <a:off x="4945142" y="4007718"/>
            <a:ext cx="1875154" cy="1334900"/>
          </a:xfrm>
          <a:prstGeom prst="rect">
            <a:avLst/>
          </a:prstGeom>
        </p:spPr>
      </p:pic>
      <p:pic>
        <p:nvPicPr>
          <p:cNvPr id="19" name="Picture 18">
            <a:extLst>
              <a:ext uri="{FF2B5EF4-FFF2-40B4-BE49-F238E27FC236}">
                <a16:creationId xmlns:a16="http://schemas.microsoft.com/office/drawing/2014/main" id="{81E1F81A-F61F-2DB8-6577-2F8D04657D9C}"/>
              </a:ext>
            </a:extLst>
          </p:cNvPr>
          <p:cNvPicPr>
            <a:picLocks noChangeAspect="1"/>
          </p:cNvPicPr>
          <p:nvPr/>
        </p:nvPicPr>
        <p:blipFill>
          <a:blip r:embed="rId19"/>
          <a:stretch>
            <a:fillRect/>
          </a:stretch>
        </p:blipFill>
        <p:spPr>
          <a:xfrm>
            <a:off x="6366308" y="4601509"/>
            <a:ext cx="1808950" cy="1588034"/>
          </a:xfrm>
          <a:prstGeom prst="rect">
            <a:avLst/>
          </a:prstGeom>
        </p:spPr>
      </p:pic>
      <p:pic>
        <p:nvPicPr>
          <p:cNvPr id="20" name="Picture 19">
            <a:extLst>
              <a:ext uri="{FF2B5EF4-FFF2-40B4-BE49-F238E27FC236}">
                <a16:creationId xmlns:a16="http://schemas.microsoft.com/office/drawing/2014/main" id="{800D28E2-1FE6-BDD0-BFC1-6AA28783003F}"/>
              </a:ext>
            </a:extLst>
          </p:cNvPr>
          <p:cNvPicPr>
            <a:picLocks noChangeAspect="1"/>
          </p:cNvPicPr>
          <p:nvPr/>
        </p:nvPicPr>
        <p:blipFill>
          <a:blip r:embed="rId20"/>
          <a:stretch>
            <a:fillRect/>
          </a:stretch>
        </p:blipFill>
        <p:spPr>
          <a:xfrm>
            <a:off x="9787188" y="4355429"/>
            <a:ext cx="1077535" cy="1354900"/>
          </a:xfrm>
          <a:prstGeom prst="rect">
            <a:avLst/>
          </a:prstGeom>
        </p:spPr>
      </p:pic>
      <p:pic>
        <p:nvPicPr>
          <p:cNvPr id="21" name="Picture 20">
            <a:extLst>
              <a:ext uri="{FF2B5EF4-FFF2-40B4-BE49-F238E27FC236}">
                <a16:creationId xmlns:a16="http://schemas.microsoft.com/office/drawing/2014/main" id="{1D468BE5-F114-67F8-02E0-3068E837160B}"/>
              </a:ext>
            </a:extLst>
          </p:cNvPr>
          <p:cNvPicPr>
            <a:picLocks noChangeAspect="1"/>
          </p:cNvPicPr>
          <p:nvPr/>
        </p:nvPicPr>
        <p:blipFill>
          <a:blip r:embed="rId21"/>
          <a:stretch>
            <a:fillRect/>
          </a:stretch>
        </p:blipFill>
        <p:spPr>
          <a:xfrm>
            <a:off x="131230" y="4131603"/>
            <a:ext cx="2271323" cy="1588035"/>
          </a:xfrm>
          <a:prstGeom prst="rect">
            <a:avLst/>
          </a:prstGeom>
        </p:spPr>
      </p:pic>
      <p:pic>
        <p:nvPicPr>
          <p:cNvPr id="22" name="Picture 21">
            <a:extLst>
              <a:ext uri="{FF2B5EF4-FFF2-40B4-BE49-F238E27FC236}">
                <a16:creationId xmlns:a16="http://schemas.microsoft.com/office/drawing/2014/main" id="{B51B5F4E-1C4A-0ED1-CB9E-F8CE00926C3A}"/>
              </a:ext>
            </a:extLst>
          </p:cNvPr>
          <p:cNvPicPr>
            <a:picLocks noChangeAspect="1"/>
          </p:cNvPicPr>
          <p:nvPr/>
        </p:nvPicPr>
        <p:blipFill>
          <a:blip r:embed="rId22"/>
          <a:stretch>
            <a:fillRect/>
          </a:stretch>
        </p:blipFill>
        <p:spPr>
          <a:xfrm>
            <a:off x="2197072" y="4427002"/>
            <a:ext cx="2189109" cy="1513259"/>
          </a:xfrm>
          <a:prstGeom prst="rect">
            <a:avLst/>
          </a:prstGeom>
        </p:spPr>
      </p:pic>
      <p:sp>
        <p:nvSpPr>
          <p:cNvPr id="23" name="Content Placeholder 2">
            <a:extLst>
              <a:ext uri="{FF2B5EF4-FFF2-40B4-BE49-F238E27FC236}">
                <a16:creationId xmlns:a16="http://schemas.microsoft.com/office/drawing/2014/main" id="{B3084B85-BABD-8E78-548D-829A223D2F4C}"/>
              </a:ext>
            </a:extLst>
          </p:cNvPr>
          <p:cNvSpPr txBox="1">
            <a:spLocks/>
          </p:cNvSpPr>
          <p:nvPr/>
        </p:nvSpPr>
        <p:spPr>
          <a:xfrm>
            <a:off x="759278" y="3543969"/>
            <a:ext cx="3922969" cy="462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Technologies and infrastructure</a:t>
            </a:r>
          </a:p>
          <a:p>
            <a:pPr marL="0" indent="0">
              <a:buNone/>
            </a:pPr>
            <a:endParaRPr lang="en-US" sz="2000" dirty="0"/>
          </a:p>
          <a:p>
            <a:endParaRPr lang="en-US" sz="2000" dirty="0"/>
          </a:p>
          <a:p>
            <a:endParaRPr lang="en-US" sz="2000" dirty="0"/>
          </a:p>
        </p:txBody>
      </p:sp>
      <p:sp>
        <p:nvSpPr>
          <p:cNvPr id="24" name="Content Placeholder 2">
            <a:extLst>
              <a:ext uri="{FF2B5EF4-FFF2-40B4-BE49-F238E27FC236}">
                <a16:creationId xmlns:a16="http://schemas.microsoft.com/office/drawing/2014/main" id="{59B94DE1-6EEE-04DE-7B56-B5EDD27EF46D}"/>
              </a:ext>
            </a:extLst>
          </p:cNvPr>
          <p:cNvSpPr txBox="1">
            <a:spLocks/>
          </p:cNvSpPr>
          <p:nvPr/>
        </p:nvSpPr>
        <p:spPr>
          <a:xfrm>
            <a:off x="4836668" y="3543969"/>
            <a:ext cx="39229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Institutions and governance</a:t>
            </a:r>
          </a:p>
        </p:txBody>
      </p:sp>
      <p:sp>
        <p:nvSpPr>
          <p:cNvPr id="26" name="Content Placeholder 2">
            <a:extLst>
              <a:ext uri="{FF2B5EF4-FFF2-40B4-BE49-F238E27FC236}">
                <a16:creationId xmlns:a16="http://schemas.microsoft.com/office/drawing/2014/main" id="{6AB14075-F32D-7C9F-A08E-4A92FF0DBE67}"/>
              </a:ext>
            </a:extLst>
          </p:cNvPr>
          <p:cNvSpPr txBox="1">
            <a:spLocks/>
          </p:cNvSpPr>
          <p:nvPr/>
        </p:nvSpPr>
        <p:spPr>
          <a:xfrm>
            <a:off x="8903239" y="3543969"/>
            <a:ext cx="39229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Behaviors, habits, and norms</a:t>
            </a:r>
          </a:p>
        </p:txBody>
      </p:sp>
    </p:spTree>
    <p:extLst>
      <p:ext uri="{BB962C8B-B14F-4D97-AF65-F5344CB8AC3E}">
        <p14:creationId xmlns:p14="http://schemas.microsoft.com/office/powerpoint/2010/main" val="44246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3E49243-A3FB-4123-24F7-D33306B8C238}"/>
              </a:ext>
            </a:extLst>
          </p:cNvPr>
          <p:cNvGraphicFramePr>
            <a:graphicFrameLocks noChangeAspect="1"/>
          </p:cNvGraphicFramePr>
          <p:nvPr>
            <p:custDataLst>
              <p:tags r:id="rId1"/>
            </p:custDataLst>
            <p:extLst>
              <p:ext uri="{D42A27DB-BD31-4B8C-83A1-F6EECF244321}">
                <p14:modId xmlns:p14="http://schemas.microsoft.com/office/powerpoint/2010/main" val="411866133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C9EC8D4-5964-4EA5-B266-BD1A6BB2BF9B}"/>
              </a:ext>
            </a:extLst>
          </p:cNvPr>
          <p:cNvSpPr>
            <a:spLocks noGrp="1"/>
          </p:cNvSpPr>
          <p:nvPr>
            <p:ph type="title"/>
          </p:nvPr>
        </p:nvSpPr>
        <p:spPr/>
        <p:txBody>
          <a:bodyPr vert="horz">
            <a:normAutofit fontScale="90000"/>
          </a:bodyPr>
          <a:lstStyle/>
          <a:p>
            <a:r>
              <a:rPr lang="en-CA" dirty="0"/>
              <a:t>Ideal policy types vary across the technology learning curve and barriers to implementation</a:t>
            </a:r>
          </a:p>
        </p:txBody>
      </p:sp>
      <p:sp>
        <p:nvSpPr>
          <p:cNvPr id="3" name="Slide Number Placeholder 2">
            <a:extLst>
              <a:ext uri="{FF2B5EF4-FFF2-40B4-BE49-F238E27FC236}">
                <a16:creationId xmlns:a16="http://schemas.microsoft.com/office/drawing/2014/main" id="{459A23E6-2D5B-4A40-BE79-3CF7BEF4513C}"/>
              </a:ext>
            </a:extLst>
          </p:cNvPr>
          <p:cNvSpPr>
            <a:spLocks noGrp="1"/>
          </p:cNvSpPr>
          <p:nvPr>
            <p:ph type="sldNum" sz="quarter" idx="12"/>
          </p:nvPr>
        </p:nvSpPr>
        <p:spPr/>
        <p:txBody>
          <a:bodyPr/>
          <a:lstStyle/>
          <a:p>
            <a:fld id="{5C35FCF4-C3EF-BD43-82E0-05BC237DAD2A}" type="slidenum">
              <a:rPr lang="en-US" smtClean="0"/>
              <a:pPr/>
              <a:t>9</a:t>
            </a:fld>
            <a:endParaRPr lang="en-US" dirty="0"/>
          </a:p>
        </p:txBody>
      </p:sp>
      <p:pic>
        <p:nvPicPr>
          <p:cNvPr id="6" name="Picture 5">
            <a:extLst>
              <a:ext uri="{FF2B5EF4-FFF2-40B4-BE49-F238E27FC236}">
                <a16:creationId xmlns:a16="http://schemas.microsoft.com/office/drawing/2014/main" id="{AC566C3E-41AB-4110-B580-9951FE6F167B}"/>
              </a:ext>
            </a:extLst>
          </p:cNvPr>
          <p:cNvPicPr>
            <a:picLocks noChangeAspect="1"/>
          </p:cNvPicPr>
          <p:nvPr/>
        </p:nvPicPr>
        <p:blipFill>
          <a:blip r:embed="rId6"/>
          <a:stretch>
            <a:fillRect/>
          </a:stretch>
        </p:blipFill>
        <p:spPr>
          <a:xfrm>
            <a:off x="1747455" y="1418689"/>
            <a:ext cx="7680035" cy="4601865"/>
          </a:xfrm>
          <a:prstGeom prst="rect">
            <a:avLst/>
          </a:prstGeom>
        </p:spPr>
      </p:pic>
      <p:sp>
        <p:nvSpPr>
          <p:cNvPr id="12" name="TextBox 11">
            <a:extLst>
              <a:ext uri="{FF2B5EF4-FFF2-40B4-BE49-F238E27FC236}">
                <a16:creationId xmlns:a16="http://schemas.microsoft.com/office/drawing/2014/main" id="{2452CDC4-9C9C-6E1C-CC1E-4C23705BB09A}"/>
              </a:ext>
            </a:extLst>
          </p:cNvPr>
          <p:cNvSpPr txBox="1"/>
          <p:nvPr/>
        </p:nvSpPr>
        <p:spPr>
          <a:xfrm>
            <a:off x="562628" y="6221400"/>
            <a:ext cx="10049691" cy="584775"/>
          </a:xfrm>
          <a:prstGeom prst="rect">
            <a:avLst/>
          </a:prstGeom>
          <a:noFill/>
        </p:spPr>
        <p:txBody>
          <a:bodyPr wrap="square">
            <a:spAutoFit/>
          </a:bodyPr>
          <a:lstStyle/>
          <a:p>
            <a:r>
              <a:rPr lang="en-CA" sz="1600" dirty="0">
                <a:effectLst/>
              </a:rPr>
              <a:t>Harvey, Hal, Robbie Orvis, Jeffrey </a:t>
            </a:r>
            <a:r>
              <a:rPr lang="en-CA" sz="1600" dirty="0" err="1">
                <a:effectLst/>
              </a:rPr>
              <a:t>Rissman</a:t>
            </a:r>
            <a:r>
              <a:rPr lang="en-CA" sz="1600" dirty="0">
                <a:effectLst/>
              </a:rPr>
              <a:t>, Michael O´Boyle, Chris Busch, and Sonia Aggarwal. </a:t>
            </a:r>
            <a:r>
              <a:rPr lang="en-CA" sz="1600" i="1" dirty="0">
                <a:effectLst/>
              </a:rPr>
              <a:t>Designing Climate Solutions: A Policy Guide for Low-Carbon Energy</a:t>
            </a:r>
            <a:r>
              <a:rPr lang="en-CA" sz="1600" dirty="0">
                <a:effectLst/>
              </a:rPr>
              <a:t>. Washington Covelo London: Island Press, 2018.</a:t>
            </a:r>
          </a:p>
        </p:txBody>
      </p:sp>
    </p:spTree>
    <p:extLst>
      <p:ext uri="{BB962C8B-B14F-4D97-AF65-F5344CB8AC3E}">
        <p14:creationId xmlns:p14="http://schemas.microsoft.com/office/powerpoint/2010/main" val="508567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UCalgary 2">
      <a:dk1>
        <a:srgbClr val="000000"/>
      </a:dk1>
      <a:lt1>
        <a:srgbClr val="FFFFFF"/>
      </a:lt1>
      <a:dk2>
        <a:srgbClr val="8C857B"/>
      </a:dk2>
      <a:lt2>
        <a:srgbClr val="C3BFB6"/>
      </a:lt2>
      <a:accent1>
        <a:srgbClr val="EE2C2A"/>
      </a:accent1>
      <a:accent2>
        <a:srgbClr val="FFA300"/>
      </a:accent2>
      <a:accent3>
        <a:srgbClr val="FF671F"/>
      </a:accent3>
      <a:accent4>
        <a:srgbClr val="46A67B"/>
      </a:accent4>
      <a:accent5>
        <a:srgbClr val="EC0971"/>
      </a:accent5>
      <a:accent6>
        <a:srgbClr val="9C0533"/>
      </a:accent6>
      <a:hlink>
        <a:srgbClr val="D6001C"/>
      </a:hlink>
      <a:folHlink>
        <a:srgbClr val="8C85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lgary Template" id="{E1A44C47-C94D-1848-BB1C-3B4BBE665C39}" vid="{3F7D2EF8-BB0F-7A42-B9D0-F7561CE12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D735855909F14FB6250141B48BB436" ma:contentTypeVersion="0" ma:contentTypeDescription="Create a new document." ma:contentTypeScope="" ma:versionID="2668d068a3d15d27978d94907a5ce0ca">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B8F560-7E6C-44AE-AFE4-924D1118F0AA}">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7A4AE25-BBA1-49A6-B4F8-E97286BA017A}">
  <ds:schemaRefs>
    <ds:schemaRef ds:uri="http://schemas.microsoft.com/sharepoint/v3/contenttype/forms"/>
  </ds:schemaRefs>
</ds:datastoreItem>
</file>

<file path=customXml/itemProps3.xml><?xml version="1.0" encoding="utf-8"?>
<ds:datastoreItem xmlns:ds="http://schemas.openxmlformats.org/officeDocument/2006/customXml" ds:itemID="{C9128C66-57CE-4FAB-849C-08C2C5159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3680</TotalTime>
  <Words>1253</Words>
  <Application>Microsoft Macintosh PowerPoint</Application>
  <PresentationFormat>Widescreen</PresentationFormat>
  <Paragraphs>122</Paragraphs>
  <Slides>14</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AdvPSA5B8</vt:lpstr>
      <vt:lpstr>AdvPSA5B9</vt:lpstr>
      <vt:lpstr>Aptos</vt:lpstr>
      <vt:lpstr>Arial</vt:lpstr>
      <vt:lpstr>Calibri</vt:lpstr>
      <vt:lpstr>MathPackOne</vt:lpstr>
      <vt:lpstr>Office Theme</vt:lpstr>
      <vt:lpstr>think-cell Slide</vt:lpstr>
      <vt:lpstr>The Role of Policy, Business, and Technology in the Decarbonization Challenge: From the Global to the Local (Laboratory) Scale</vt:lpstr>
      <vt:lpstr>Outline</vt:lpstr>
      <vt:lpstr>Underlying drivers of energy transition are mutually reinforcing…</vt:lpstr>
      <vt:lpstr>..and these drivers are accelerating</vt:lpstr>
      <vt:lpstr>Key milestones in climate policy</vt:lpstr>
      <vt:lpstr>Technological landscape: something is different with these new technologies  </vt:lpstr>
      <vt:lpstr>Unstoppable force meets an immovable object: these drivers of change meet real world energy systems</vt:lpstr>
      <vt:lpstr>Carbon lock in</vt:lpstr>
      <vt:lpstr>Ideal policy types vary across the technology learning curve and barriers to implementation</vt:lpstr>
      <vt:lpstr>There are a broad range of well understood policy tools </vt:lpstr>
      <vt:lpstr>Policy in practice – solar PV: An (abbreviated) history from R&amp;D to performance standards and economic signals</vt:lpstr>
      <vt:lpstr>Policies have enabled cost reductions directly and through deployment </vt:lpstr>
      <vt:lpstr>Reducing transportation emissions</vt:lpstr>
      <vt:lpstr>For more on this and other topics – Energy vs Climate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Crescent Point Duvernay Pilot</dc:title>
  <dc:creator>Ashley Krakowka</dc:creator>
  <cp:lastModifiedBy>Sara Hastings-Simon</cp:lastModifiedBy>
  <cp:revision>212</cp:revision>
  <cp:lastPrinted>2023-02-06T19:18:44Z</cp:lastPrinted>
  <dcterms:created xsi:type="dcterms:W3CDTF">2022-03-09T21:01:44Z</dcterms:created>
  <dcterms:modified xsi:type="dcterms:W3CDTF">2024-07-23T18:41:35Z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0x010100D3D735855909F14FB6250141B48BB436</vt:lpwstr>
  </property>
</Properties>
</file>