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2" r:id="rId5"/>
    <p:sldId id="262" r:id="rId6"/>
    <p:sldId id="283" r:id="rId7"/>
    <p:sldId id="284" r:id="rId8"/>
    <p:sldId id="296" r:id="rId9"/>
    <p:sldId id="297" r:id="rId10"/>
    <p:sldId id="285" r:id="rId11"/>
    <p:sldId id="286" r:id="rId12"/>
    <p:sldId id="287" r:id="rId13"/>
    <p:sldId id="288" r:id="rId14"/>
    <p:sldId id="298" r:id="rId15"/>
    <p:sldId id="299" r:id="rId16"/>
    <p:sldId id="289" r:id="rId17"/>
    <p:sldId id="300" r:id="rId18"/>
    <p:sldId id="290" r:id="rId19"/>
    <p:sldId id="301" r:id="rId20"/>
    <p:sldId id="291" r:id="rId21"/>
    <p:sldId id="293" r:id="rId22"/>
    <p:sldId id="295" r:id="rId23"/>
    <p:sldId id="27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532" autoAdjust="0"/>
  </p:normalViewPr>
  <p:slideViewPr>
    <p:cSldViewPr snapToGrid="0">
      <p:cViewPr varScale="1">
        <p:scale>
          <a:sx n="55" d="100"/>
          <a:sy n="55" d="100"/>
        </p:scale>
        <p:origin x="174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3C337-F99C-4530-98BF-C32DAC04EFD5}" type="datetimeFigureOut">
              <a:rPr lang="en-US" smtClean="0"/>
              <a:t>7/22/24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89682-F7BB-45E8-A5A6-C1EAB2271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5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20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75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43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81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63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31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3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2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953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63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56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22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2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2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C881F-FFE2-498D-8AA2-844AB96B322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33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1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3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46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89682-F7BB-45E8-A5A6-C1EAB2271D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1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A1D1-443E-EACC-444A-D0C10D29C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6B0A3-5E66-2348-0919-FB7D22B8B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6687-E0E8-1D79-01A0-3908600F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0164-6747-4615-8BF7-74A7186BDBC8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0BCFB-72F0-A832-10DE-C3EF149F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ADE1-C879-1C0C-9D92-D038E63A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1157-B2AA-89EA-B8B0-A04CBE03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4A6F9-9FA6-D6B3-14DF-E22BAF46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8844B-799D-9626-890C-F4F9CB81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D3A5-DDE8-4CA6-BDCA-15FA6D6BCDB8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3DD1A-C87E-521E-309A-FBECA071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A5AE4-D49A-DA1C-87CB-2A045650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60B12E-F0CB-09AA-FBF6-153C8EABB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3D9F9D-5E89-CB98-AAF1-D898B79C3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F439D-397F-081B-659B-456EE810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1458-10D5-4213-89A7-C39B5D5FDA1E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FA720-BB47-E76E-61E7-140FC364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66666-6551-92F0-B405-52E6E600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F4D35-2995-EDC4-E5C9-A21F8342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A6674-46CD-397D-8D2A-E02B775D9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C6720-647B-9F28-CCD7-9BF5F8AB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DEBC-8C00-41F4-9B6F-9BC0C3BBCB66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978FE-3F76-200E-B7A4-B9E2D17B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8588D-40AE-D029-E77E-73142E13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6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11BE-3C39-D2ED-5106-A20130AD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877A2-19BE-B85F-9E9C-F09E08037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E111E-C113-73C4-2508-4EE56949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8E6A-CA77-4206-B0F5-614A73B6F8C7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9D36A-B788-D004-4A4B-9BE890B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1F254-04D7-5255-5982-E8F4D6FD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9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AD1F-4136-2717-E027-5BD19BF4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A785-BCF1-4294-8DDA-BD11C6D45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CE08B-E8C6-6975-296E-10A461C40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E2A7E-4669-13AE-DDC6-0C02E9ABC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0DF0-7C40-4C01-A476-C655D013FA5E}" type="datetime1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0EEBD-D089-9DE8-8747-9185E326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EB4F9-56FC-B9C6-B1CD-9FBD5DAA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9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447F-5B13-B8EE-0504-EA5A6214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E162E-AA1D-A225-A7BD-CB4F1BB01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75EAA-C15C-C30B-EBA6-0A50FC0D8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30538-F4F5-2DC1-93CB-36E103B36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F20E9-6E9F-51ED-C1BB-41C9DD43F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00A3A-9A84-B42A-603B-90A2E616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B74D-B35A-4CA8-93F0-3A29A1989C35}" type="datetime1">
              <a:rPr lang="en-US" smtClean="0"/>
              <a:t>7/22/24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3D529-E9B7-5B0D-4ADD-D1060D3E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26302-F223-CB7A-092A-94C18CEC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BB1CA-ABF5-C967-6E91-80950C81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6C301-CBB7-CA4B-F95D-4AFB5DE8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CF5B-51B7-406B-AA42-256F3EE4979B}" type="datetime1">
              <a:rPr lang="en-US" smtClean="0"/>
              <a:t>7/22/24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C31E2-BC30-0CDE-A134-70368567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46044-19B5-2CC9-04A9-A3A8BC30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3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58364-B464-AEB1-0CED-D2503FEA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BCD2-C3F4-4973-92F4-FD5D8DC95468}" type="datetime1">
              <a:rPr lang="en-US" smtClean="0"/>
              <a:t>7/22/24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B2C0F-C320-9A1C-E918-8C309ECC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3CFBD-AEEF-9681-F45D-9F3763E7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31FE-E4A5-2F4C-B12A-44B9E8A9A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9955-1D41-E9D2-BCCD-65A023508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06DFE-AD1F-DF9F-15A0-3F7A25F59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343A-6600-86CD-C2DE-835B4E33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F167-E6A4-49B4-B7AB-CBB3F9A1FC4B}" type="datetime1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67681-2A0E-448A-78BE-A759BA83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D6EF0-933A-8EFB-10D9-D4EE0201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9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ECD71-5A6A-415B-284F-63F93943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DD352-2D1D-A5C3-D261-BF5992D1A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AD5F9-DB3E-5997-B7DA-6D0BEC5BF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2D28D-55D3-7A61-EE6A-4A7D18A4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41C-46A3-4A49-9860-82A5DF6EE824}" type="datetime1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86015-3A4E-1371-DD19-349A38CA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E63AD-C2A2-6CE4-B119-57BB6049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7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D5960-BCED-F017-D78C-CB4F741A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EE67E-65BF-F683-E4BB-A78517F90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42C44-8DED-3E7D-8BCB-F472C6554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12E7-FF68-4B23-BA50-86C83901F2F0}" type="datetime1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1B16D-08FE-3B1D-480C-1F0ACD2EE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1447A-EB37-07CA-39EB-ED1975FDB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3B141-67B7-40EA-B1F2-2E36A15E7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E7EE5-26A0-6AAE-AD08-BF8CCCC03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On the Use of β-NMR in Studying van der Waals Materials*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2FE17-1911-4AF1-68A2-78A677BD76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 O. Ticknor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TRIUMF Science Week CMMS Seminar (July 2024)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04985-0EA9-F5A2-25B7-A99AAD16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845B9D-104B-1FAE-A37F-FAB4369589D0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510AA0-A437-9859-E959-D660948F870C}"/>
              </a:ext>
            </a:extLst>
          </p:cNvPr>
          <p:cNvSpPr txBox="1"/>
          <p:nvPr/>
        </p:nvSpPr>
        <p:spPr>
          <a:xfrm>
            <a:off x="1936229" y="6367640"/>
            <a:ext cx="862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Terms and conditions apply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mostly graphite</a:t>
            </a:r>
          </a:p>
        </p:txBody>
      </p:sp>
    </p:spTree>
    <p:extLst>
      <p:ext uri="{BB962C8B-B14F-4D97-AF65-F5344CB8AC3E}">
        <p14:creationId xmlns:p14="http://schemas.microsoft.com/office/powerpoint/2010/main" val="159673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Measure Ionic Diffusion 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diagram of a scientific experiment&#10;&#10;Description automatically generated with medium confidence">
            <a:extLst>
              <a:ext uri="{FF2B5EF4-FFF2-40B4-BE49-F238E27FC236}">
                <a16:creationId xmlns:a16="http://schemas.microsoft.com/office/drawing/2014/main" id="{B846B8FD-79F3-06DB-1DB6-C2B3D8E066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85" y="1690688"/>
            <a:ext cx="4765991" cy="47426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6725F-DB6F-232E-FEA3-87C09A87E343}"/>
              </a:ext>
            </a:extLst>
          </p:cNvPr>
          <p:cNvSpPr txBox="1"/>
          <p:nvPr/>
        </p:nvSpPr>
        <p:spPr>
          <a:xfrm>
            <a:off x="838200" y="2020359"/>
            <a:ext cx="37492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If we can determine the hop rate of the ion – we can estimate a diffusion coefficient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C4C565-EF7E-4319-6F78-8A9B9072B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890" y="4620774"/>
            <a:ext cx="2345548" cy="17355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528718-E133-6706-A384-754D3DE35C8C}"/>
              </a:ext>
            </a:extLst>
          </p:cNvPr>
          <p:cNvSpPr txBox="1"/>
          <p:nvPr/>
        </p:nvSpPr>
        <p:spPr>
          <a:xfrm>
            <a:off x="5798430" y="6354375"/>
            <a:ext cx="41878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Heitjans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et. al,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J. Phys.: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Condens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Matter,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15: R1257, 2003.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15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NMR, What Are We Looking For?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graph of numbers and letters&#10;&#10;Description automatically generated">
            <a:extLst>
              <a:ext uri="{FF2B5EF4-FFF2-40B4-BE49-F238E27FC236}">
                <a16:creationId xmlns:a16="http://schemas.microsoft.com/office/drawing/2014/main" id="{F188E3DC-18C3-4524-6BF3-650AD142E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69" y="2087984"/>
            <a:ext cx="2743200" cy="4404891"/>
          </a:xfrm>
          <a:prstGeom prst="rect">
            <a:avLst/>
          </a:prstGeom>
        </p:spPr>
      </p:pic>
      <p:pic>
        <p:nvPicPr>
          <p:cNvPr id="11" name="Picture 10" descr="A diagram of a graph&#10;&#10;Description automatically generated">
            <a:extLst>
              <a:ext uri="{FF2B5EF4-FFF2-40B4-BE49-F238E27FC236}">
                <a16:creationId xmlns:a16="http://schemas.microsoft.com/office/drawing/2014/main" id="{CF788CD9-CAAC-D2D4-3F6E-CC5B9FCAA3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37" y="2135604"/>
            <a:ext cx="4036431" cy="42648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911A99-1A97-3E9D-C1BB-CD9D678C82D7}"/>
              </a:ext>
            </a:extLst>
          </p:cNvPr>
          <p:cNvSpPr txBox="1"/>
          <p:nvPr/>
        </p:nvSpPr>
        <p:spPr>
          <a:xfrm>
            <a:off x="1467537" y="6400412"/>
            <a:ext cx="41878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Wilkening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et. al,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ChemPhysChem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13: 53-65, 2012.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C9A80B-9CA0-6A98-B4D1-6D00A379E81D}"/>
              </a:ext>
            </a:extLst>
          </p:cNvPr>
          <p:cNvSpPr txBox="1"/>
          <p:nvPr/>
        </p:nvSpPr>
        <p:spPr>
          <a:xfrm>
            <a:off x="6862965" y="6400412"/>
            <a:ext cx="41878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Faske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et. al,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Phys. Rev. B,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77: 104301, 2008.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3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Observables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A5360-8B27-D3EB-EBE2-7D494F3A680C}"/>
              </a:ext>
            </a:extLst>
          </p:cNvPr>
          <p:cNvSpPr txBox="1"/>
          <p:nvPr/>
        </p:nvSpPr>
        <p:spPr>
          <a:xfrm>
            <a:off x="2626952" y="2253804"/>
            <a:ext cx="69380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So, we search for: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AutoNum type="arabicParenBoth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SLR rate maxima, where the hop rate  ≈ the Larmor frequency (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 algn="ctr">
              <a:buAutoNum type="arabicParenBoth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514350" indent="-514350" algn="ctr">
              <a:buAutoNum type="arabicParenBoth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(2) A narrowed resonance line on warming </a:t>
            </a:r>
          </a:p>
        </p:txBody>
      </p:sp>
    </p:spTree>
    <p:extLst>
      <p:ext uri="{BB962C8B-B14F-4D97-AF65-F5344CB8AC3E}">
        <p14:creationId xmlns:p14="http://schemas.microsoft.com/office/powerpoint/2010/main" val="2026280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Closest Precedent(s)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31B71-45B8-7F15-0AE0-00BBA0EF8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061185"/>
            <a:ext cx="10221231" cy="16608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80EEE1-4247-C4F2-BCC7-8D874610F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934785"/>
            <a:ext cx="9167654" cy="18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D2A843-E4D4-458B-5AC6-AB84D437D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945" y="1207062"/>
            <a:ext cx="7498431" cy="49730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606A0A-392B-41DB-299A-781DE8315C6A}"/>
              </a:ext>
            </a:extLst>
          </p:cNvPr>
          <p:cNvSpPr txBox="1"/>
          <p:nvPr/>
        </p:nvSpPr>
        <p:spPr>
          <a:xfrm>
            <a:off x="5072156" y="800170"/>
            <a:ext cx="204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B2BACD-1FA5-9739-3560-E87C9DAC7F37}"/>
              </a:ext>
            </a:extLst>
          </p:cNvPr>
          <p:cNvSpPr txBox="1"/>
          <p:nvPr/>
        </p:nvSpPr>
        <p:spPr>
          <a:xfrm>
            <a:off x="4448701" y="6261913"/>
            <a:ext cx="37755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Schirmer et. al,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Z.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Naturforsch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A,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50: 643-652, 1995.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3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53B1C-2906-25E1-07CD-C9FA5D627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473" y="1200986"/>
            <a:ext cx="5659052" cy="5286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7F781D-90A0-0614-1127-71269824900A}"/>
              </a:ext>
            </a:extLst>
          </p:cNvPr>
          <p:cNvSpPr txBox="1"/>
          <p:nvPr/>
        </p:nvSpPr>
        <p:spPr>
          <a:xfrm>
            <a:off x="4656762" y="677766"/>
            <a:ext cx="287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or LiC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6FA81-5AB3-AEF4-4C0A-14C75ADF0B51}"/>
              </a:ext>
            </a:extLst>
          </p:cNvPr>
          <p:cNvSpPr txBox="1"/>
          <p:nvPr/>
        </p:nvSpPr>
        <p:spPr>
          <a:xfrm>
            <a:off x="4960145" y="6538912"/>
            <a:ext cx="37755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Langer et. al,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Phys. Rev. B,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88: 1-9, 2013.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(Very Condensed) Overview of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β-NMR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63256-F8C2-C16F-5BD8-C40E2F00174B}"/>
              </a:ext>
            </a:extLst>
          </p:cNvPr>
          <p:cNvSpPr txBox="1"/>
          <p:nvPr/>
        </p:nvSpPr>
        <p:spPr>
          <a:xfrm>
            <a:off x="3046709" y="5767368"/>
            <a:ext cx="60985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 are viewed as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complementary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probes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E7E21E-0EE6-6DE7-14E1-44119A422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211" y="1740043"/>
            <a:ext cx="3411710" cy="3542094"/>
          </a:xfrm>
          <a:prstGeom prst="rect">
            <a:avLst/>
          </a:prstGeom>
        </p:spPr>
      </p:pic>
      <p:pic>
        <p:nvPicPr>
          <p:cNvPr id="12" name="Picture 11" descr="A circular graph with a red line pointing at the center&#10;&#10;Description automatically generated">
            <a:extLst>
              <a:ext uri="{FF2B5EF4-FFF2-40B4-BE49-F238E27FC236}">
                <a16:creationId xmlns:a16="http://schemas.microsoft.com/office/drawing/2014/main" id="{169C34CC-0170-A5D9-6599-1EC83E7AC2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4773"/>
            <a:ext cx="4586133" cy="33726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82E5D2-6DCC-9311-DA1F-33B4909F7D45}"/>
              </a:ext>
            </a:extLst>
          </p:cNvPr>
          <p:cNvSpPr txBox="1"/>
          <p:nvPr/>
        </p:nvSpPr>
        <p:spPr>
          <a:xfrm>
            <a:off x="1183750" y="5398966"/>
            <a:ext cx="4240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MacFarlane,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Solid State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Mag.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Reson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68: 1-12, 2015.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9205B8-347B-1CD2-E5BD-1E6194246CB4}"/>
              </a:ext>
            </a:extLst>
          </p:cNvPr>
          <p:cNvSpPr txBox="1"/>
          <p:nvPr/>
        </p:nvSpPr>
        <p:spPr>
          <a:xfrm>
            <a:off x="7232691" y="5386253"/>
            <a:ext cx="37755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Kiefl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et. al,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Phys. News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23: 29-32, 2013.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98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59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And now for what we’ve all been waiting for 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85DA0-35FB-25FC-AC0E-B2ADABE51B45}"/>
              </a:ext>
            </a:extLst>
          </p:cNvPr>
          <p:cNvSpPr txBox="1"/>
          <p:nvPr/>
        </p:nvSpPr>
        <p:spPr>
          <a:xfrm>
            <a:off x="4069209" y="6400412"/>
            <a:ext cx="41878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Ticknor et. al,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Phys. Rev. B,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108: 108195, 2023.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52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We See in Graphite?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4B06D-098F-4723-643E-B919CD094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06" y="1518709"/>
            <a:ext cx="5074076" cy="4711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80F69-48B6-C598-78FE-78209419B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724" y="1518707"/>
            <a:ext cx="5074076" cy="47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10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19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54620A-E064-7BE3-13FD-A66A57FAB1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"/>
          <a:stretch/>
        </p:blipFill>
        <p:spPr>
          <a:xfrm>
            <a:off x="463037" y="657675"/>
            <a:ext cx="4920661" cy="6063800"/>
          </a:xfrm>
          <a:prstGeom prst="rect">
            <a:avLst/>
          </a:prstGeom>
        </p:spPr>
      </p:pic>
      <p:pic>
        <p:nvPicPr>
          <p:cNvPr id="17" name="Picture 16" descr="A white rectangular object with black dots&#10;&#10;Description automatically generated">
            <a:extLst>
              <a:ext uri="{FF2B5EF4-FFF2-40B4-BE49-F238E27FC236}">
                <a16:creationId xmlns:a16="http://schemas.microsoft.com/office/drawing/2014/main" id="{5ECE3958-60F1-C8D2-3334-5A3E2CE5B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40376"/>
            <a:ext cx="5345416" cy="1932004"/>
          </a:xfrm>
          <a:prstGeom prst="rect">
            <a:avLst/>
          </a:prstGeom>
        </p:spPr>
      </p:pic>
      <p:pic>
        <p:nvPicPr>
          <p:cNvPr id="19" name="Picture 18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D621C512-AF1F-3F18-9772-DDAC6AA644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12" y="1339140"/>
            <a:ext cx="4538575" cy="22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8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721B21-1AB1-16F0-F8A5-809B77413455}"/>
              </a:ext>
            </a:extLst>
          </p:cNvPr>
          <p:cNvSpPr txBox="1"/>
          <p:nvPr/>
        </p:nvSpPr>
        <p:spPr>
          <a:xfrm>
            <a:off x="838199" y="1687047"/>
            <a:ext cx="63720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Brief personal background and biography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Motivation for studying van der Waals materials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ionic diffusion is measured and studied using NMR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Condensed Overview 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β-NMR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Technique 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in key case study – graphite 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 of similar and upcoming work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 and “take-home messages” 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8147A0-9D28-D918-C830-1C02D81F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78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Some Possible Explanations?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3CFD0-4CFA-0298-7422-CDCE78F84CCC}"/>
              </a:ext>
            </a:extLst>
          </p:cNvPr>
          <p:cNvSpPr txBox="1"/>
          <p:nvPr/>
        </p:nvSpPr>
        <p:spPr>
          <a:xfrm>
            <a:off x="838199" y="2020359"/>
            <a:ext cx="9266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Although the absence of diffusion is somewhat surprising, this is consistent with other measurements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marks a clear departure from the more concentrated graphite compounds (e.g., LiC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LiC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is possible that the Li is getting trapped near the surface … and/or … a narrowed interlayer gap inhibits its mobility in this regime </a:t>
            </a:r>
          </a:p>
        </p:txBody>
      </p:sp>
    </p:spTree>
    <p:extLst>
      <p:ext uri="{BB962C8B-B14F-4D97-AF65-F5344CB8AC3E}">
        <p14:creationId xmlns:p14="http://schemas.microsoft.com/office/powerpoint/2010/main" val="754389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About Other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Materials?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3FF29-8722-1C33-C657-5A4372A56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633" y="1639875"/>
            <a:ext cx="5439905" cy="4549195"/>
          </a:xfrm>
          <a:prstGeom prst="rect">
            <a:avLst/>
          </a:prstGeom>
        </p:spPr>
      </p:pic>
      <p:pic>
        <p:nvPicPr>
          <p:cNvPr id="12" name="Picture 11" descr="A diagram of a molecule&#10;&#10;Description automatically generated">
            <a:extLst>
              <a:ext uri="{FF2B5EF4-FFF2-40B4-BE49-F238E27FC236}">
                <a16:creationId xmlns:a16="http://schemas.microsoft.com/office/drawing/2014/main" id="{9AE05B52-A41B-6BD6-2325-665AA70972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20" y="2020359"/>
            <a:ext cx="4928680" cy="42542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A9058E-75E4-91FB-B6B2-E3F976F709DE}"/>
              </a:ext>
            </a:extLst>
          </p:cNvPr>
          <p:cNvSpPr txBox="1"/>
          <p:nvPr/>
        </p:nvSpPr>
        <p:spPr>
          <a:xfrm>
            <a:off x="6425120" y="168774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CrSe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2DDDC5-CBB1-9193-7ABB-F52DD93CAB94}"/>
              </a:ext>
            </a:extLst>
          </p:cNvPr>
          <p:cNvSpPr txBox="1"/>
          <p:nvPr/>
        </p:nvSpPr>
        <p:spPr>
          <a:xfrm>
            <a:off x="1377366" y="6324439"/>
            <a:ext cx="37755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McFadden et. al,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Phys. Rev. B,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99: 125201, 2019.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2456BE-EAE3-03DB-C17B-B0CED9EBAE79}"/>
              </a:ext>
            </a:extLst>
          </p:cNvPr>
          <p:cNvSpPr txBox="1"/>
          <p:nvPr/>
        </p:nvSpPr>
        <p:spPr>
          <a:xfrm>
            <a:off x="7578241" y="6322269"/>
            <a:ext cx="37755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Ticknor et. al,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RSC Adv.,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10: 8190-8197, 2020.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72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 and “Take-Home” Messages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DA505-27E2-9CE3-C305-40A557E3710D}"/>
              </a:ext>
            </a:extLst>
          </p:cNvPr>
          <p:cNvSpPr txBox="1"/>
          <p:nvPr/>
        </p:nvSpPr>
        <p:spPr>
          <a:xfrm>
            <a:off x="838199" y="2020359"/>
            <a:ext cx="94972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β-NMR is uniquely suited to study dilute-limit diffusion of Li in a variety of crystalline solids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Although the absence of appreciable mobility in graphite is somewhat surprising, it is not without precedent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We’ve barely scratched the surface of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materials … many more remain to be explored!</a:t>
            </a:r>
          </a:p>
        </p:txBody>
      </p:sp>
    </p:spTree>
    <p:extLst>
      <p:ext uri="{BB962C8B-B14F-4D97-AF65-F5344CB8AC3E}">
        <p14:creationId xmlns:p14="http://schemas.microsoft.com/office/powerpoint/2010/main" val="1783002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766F1-A8C8-0E42-8D1B-8CE7B6AFAD8A}"/>
              </a:ext>
            </a:extLst>
          </p:cNvPr>
          <p:cNvSpPr txBox="1"/>
          <p:nvPr/>
        </p:nvSpPr>
        <p:spPr>
          <a:xfrm>
            <a:off x="838200" y="1586753"/>
            <a:ext cx="295835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UBC</a:t>
            </a:r>
          </a:p>
          <a:p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Jonah Adelman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Aris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Chatzichristos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Dehn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Derek Fujimoto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Victoria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Karner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Robert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Kiefl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Andrew MacFarlane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Ryan McFadden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Mohamed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Oudah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1E39C-8FD4-DC7E-5C23-8E920EE1C1B3}"/>
              </a:ext>
            </a:extLst>
          </p:cNvPr>
          <p:cNvSpPr txBox="1"/>
          <p:nvPr/>
        </p:nvSpPr>
        <p:spPr>
          <a:xfrm>
            <a:off x="4634753" y="1586753"/>
            <a:ext cx="5347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TRIUMF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Sarah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Dunsiger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Luca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Egoriti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Alex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Gottberg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Phil Levy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Ruohong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Iain McKenzie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Gerald Morris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Monika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Stachura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Edward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Thoeng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632B-368C-E68D-7EE3-2CD38D41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1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 –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2D33A2-BB5D-6D8E-4A0B-E406E963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Venturing Down “Memory Lane”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A3CAB-4485-2FF3-CE3B-F618112F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78599-845C-F4B2-DBC4-16ABFEDFF7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277" y="1690688"/>
            <a:ext cx="5014975" cy="46598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DC376A-2720-022E-C7EB-4895DB2118EF}"/>
              </a:ext>
            </a:extLst>
          </p:cNvPr>
          <p:cNvSpPr/>
          <p:nvPr/>
        </p:nvSpPr>
        <p:spPr>
          <a:xfrm>
            <a:off x="2497577" y="4870270"/>
            <a:ext cx="352627" cy="32781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0898D4-A5B2-7F27-77FC-4D8B93EB9DFA}"/>
              </a:ext>
            </a:extLst>
          </p:cNvPr>
          <p:cNvSpPr/>
          <p:nvPr/>
        </p:nvSpPr>
        <p:spPr>
          <a:xfrm>
            <a:off x="3725694" y="5359324"/>
            <a:ext cx="308042" cy="37675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667285-5CE2-F891-BAAF-979A88EA34FF}"/>
              </a:ext>
            </a:extLst>
          </p:cNvPr>
          <p:cNvSpPr/>
          <p:nvPr/>
        </p:nvSpPr>
        <p:spPr>
          <a:xfrm>
            <a:off x="4102001" y="4980859"/>
            <a:ext cx="256972" cy="21400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AB2514-110E-D2A0-611C-24C650CEE36F}"/>
              </a:ext>
            </a:extLst>
          </p:cNvPr>
          <p:cNvSpPr/>
          <p:nvPr/>
        </p:nvSpPr>
        <p:spPr>
          <a:xfrm>
            <a:off x="1858945" y="4134254"/>
            <a:ext cx="436783" cy="24364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6AA4D5-D620-C7A1-BE35-558DEEC5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50" y="2128647"/>
            <a:ext cx="4880782" cy="27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9E3C59-A1C1-8E07-40A0-34CC6CAB83FA}"/>
              </a:ext>
            </a:extLst>
          </p:cNvPr>
          <p:cNvSpPr txBox="1"/>
          <p:nvPr/>
        </p:nvSpPr>
        <p:spPr>
          <a:xfrm>
            <a:off x="6317751" y="5034179"/>
            <a:ext cx="488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Georgia Institute of Technology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Atlanta, GA, USA</a:t>
            </a:r>
          </a:p>
        </p:txBody>
      </p:sp>
    </p:spTree>
    <p:extLst>
      <p:ext uri="{BB962C8B-B14F-4D97-AF65-F5344CB8AC3E}">
        <p14:creationId xmlns:p14="http://schemas.microsoft.com/office/powerpoint/2010/main" val="84789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4299E3-2814-0B1E-BC2A-1B84E024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48" y="2023361"/>
            <a:ext cx="5242365" cy="41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9CF2BFC-2B62-160C-8DED-DDF029CDF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63" y="714751"/>
            <a:ext cx="5431050" cy="9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- Nano-fabrication services at UBC Vancouver's ANF">
            <a:extLst>
              <a:ext uri="{FF2B5EF4-FFF2-40B4-BE49-F238E27FC236}">
                <a16:creationId xmlns:a16="http://schemas.microsoft.com/office/drawing/2014/main" id="{44F03787-98CF-239C-8F78-36D3C6153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" y="2023361"/>
            <a:ext cx="5767842" cy="41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D33DB11-81CC-4FA7-C8E6-720319AE3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" y="714751"/>
            <a:ext cx="5638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4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Broader Background and Motivation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Diagram of an electrolyte diagram&#10;&#10;Description automatically generated">
            <a:extLst>
              <a:ext uri="{FF2B5EF4-FFF2-40B4-BE49-F238E27FC236}">
                <a16:creationId xmlns:a16="http://schemas.microsoft.com/office/drawing/2014/main" id="{A06BFD95-1472-989E-31B8-C4886E3B8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3701"/>
            <a:ext cx="6206163" cy="48026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140B91-2215-1AF2-FDA6-9F81316F1210}"/>
              </a:ext>
            </a:extLst>
          </p:cNvPr>
          <p:cNvSpPr txBox="1"/>
          <p:nvPr/>
        </p:nvSpPr>
        <p:spPr>
          <a:xfrm>
            <a:off x="2110620" y="6356350"/>
            <a:ext cx="36613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Pecher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et.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Chem. Mater.,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29: 213-242, 2017.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4D020B-6B87-BBEA-3054-B74743F6AC3B}"/>
              </a:ext>
            </a:extLst>
          </p:cNvPr>
          <p:cNvSpPr txBox="1"/>
          <p:nvPr/>
        </p:nvSpPr>
        <p:spPr>
          <a:xfrm>
            <a:off x="7501467" y="2099733"/>
            <a:ext cx="3488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Intercalation – the basis for the charging and discharging of any rechargeable 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Note the layered structures!</a:t>
            </a:r>
          </a:p>
        </p:txBody>
      </p:sp>
    </p:spTree>
    <p:extLst>
      <p:ext uri="{BB962C8B-B14F-4D97-AF65-F5344CB8AC3E}">
        <p14:creationId xmlns:p14="http://schemas.microsoft.com/office/powerpoint/2010/main" val="265238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van der Waals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Materials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A close-up of a graph&#10;&#10;Description automatically generated">
            <a:extLst>
              <a:ext uri="{FF2B5EF4-FFF2-40B4-BE49-F238E27FC236}">
                <a16:creationId xmlns:a16="http://schemas.microsoft.com/office/drawing/2014/main" id="{030A2315-2059-E035-B84E-2F0F80DF7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70" y="1904868"/>
            <a:ext cx="9685859" cy="30482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E20368-DC16-59B4-6AB8-47E8D4DA6B51}"/>
              </a:ext>
            </a:extLst>
          </p:cNvPr>
          <p:cNvSpPr txBox="1"/>
          <p:nvPr/>
        </p:nvSpPr>
        <p:spPr>
          <a:xfrm>
            <a:off x="1858945" y="510449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Vadlamani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et.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Electrochem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Soc.,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161: A1731, 2014.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B04D23-C5C3-83C2-7AAB-385AB39E8F6A}"/>
              </a:ext>
            </a:extLst>
          </p:cNvPr>
          <p:cNvSpPr txBox="1"/>
          <p:nvPr/>
        </p:nvSpPr>
        <p:spPr>
          <a:xfrm>
            <a:off x="6654800" y="502881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Noorden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et.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Nature.,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438: S32-S33, 2012.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0B0271-B518-9E2E-ADC1-F5DC8D8867AA}"/>
              </a:ext>
            </a:extLst>
          </p:cNvPr>
          <p:cNvSpPr txBox="1"/>
          <p:nvPr/>
        </p:nvSpPr>
        <p:spPr>
          <a:xfrm>
            <a:off x="1574799" y="5767368"/>
            <a:ext cx="8754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vdW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interaction holding the layers together (a) allows these materials to be easily exfoliated (b)</a:t>
            </a:r>
          </a:p>
        </p:txBody>
      </p:sp>
    </p:spTree>
    <p:extLst>
      <p:ext uri="{BB962C8B-B14F-4D97-AF65-F5344CB8AC3E}">
        <p14:creationId xmlns:p14="http://schemas.microsoft.com/office/powerpoint/2010/main" val="344203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Overarching Cause (Part I) 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F38AF-2800-5480-219E-42DE76117607}"/>
              </a:ext>
            </a:extLst>
          </p:cNvPr>
          <p:cNvSpPr txBox="1"/>
          <p:nvPr/>
        </p:nvSpPr>
        <p:spPr>
          <a:xfrm>
            <a:off x="838200" y="2020359"/>
            <a:ext cx="5970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Graphite is a commonly used electrode in modern rechargeable lithium-ion batteries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we want to optimize the rate of charge/discharge – we need to understand the underlying process of ionic diffusion </a:t>
            </a:r>
          </a:p>
        </p:txBody>
      </p:sp>
      <p:pic>
        <p:nvPicPr>
          <p:cNvPr id="11" name="Picture 10" descr="A diagram of a graphene molecule&#10;&#10;Description automatically generated">
            <a:extLst>
              <a:ext uri="{FF2B5EF4-FFF2-40B4-BE49-F238E27FC236}">
                <a16:creationId xmlns:a16="http://schemas.microsoft.com/office/drawing/2014/main" id="{D71F6447-739A-0D08-5E5F-581F97182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42" y="1690688"/>
            <a:ext cx="4727458" cy="43782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2C6839-0981-465B-A442-EF4F9E3FCA55}"/>
              </a:ext>
            </a:extLst>
          </p:cNvPr>
          <p:cNvSpPr txBox="1"/>
          <p:nvPr/>
        </p:nvSpPr>
        <p:spPr>
          <a:xfrm>
            <a:off x="7284891" y="5930459"/>
            <a:ext cx="37755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Langer et. al,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Phys. Rev. B,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88: 1-9, 2013.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2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 An Overarching Cause (Part II)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F38AF-2800-5480-219E-42DE76117607}"/>
              </a:ext>
            </a:extLst>
          </p:cNvPr>
          <p:cNvSpPr txBox="1"/>
          <p:nvPr/>
        </p:nvSpPr>
        <p:spPr>
          <a:xfrm>
            <a:off x="2639858" y="2038360"/>
            <a:ext cx="5970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if we want to simulate this process?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simulations are best suited for the “dilute-limit”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experiments operate in the opposite “concentrated” regime 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86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7FBB1ED-1694-11FA-B796-6069339F8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" y="31749"/>
            <a:ext cx="382649" cy="521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7C11C4C-A30B-2BED-2235-779765D7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5" y="35454"/>
            <a:ext cx="2552281" cy="461604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2C1067AD-4545-F4E7-107A-845FDE81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54" y="121028"/>
            <a:ext cx="1898071" cy="3430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5E023AE-224D-587A-B6C6-A75CFB21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β-NMR Sets the Foundation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5E389-1D25-4B58-79A6-72656292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3B141-67B7-40EA-B1F2-2E36A15E7702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5B3CC-FD35-36E4-9837-13D7AB9939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48"/>
          <a:stretch/>
        </p:blipFill>
        <p:spPr>
          <a:xfrm>
            <a:off x="8274333" y="1934786"/>
            <a:ext cx="3265342" cy="3044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379C91-975A-47AF-0392-B7C97FDEF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065821"/>
            <a:ext cx="7246080" cy="27263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8A43A9-0549-5604-2069-1E6584786098}"/>
              </a:ext>
            </a:extLst>
          </p:cNvPr>
          <p:cNvSpPr txBox="1"/>
          <p:nvPr/>
        </p:nvSpPr>
        <p:spPr>
          <a:xfrm>
            <a:off x="3110629" y="5190813"/>
            <a:ext cx="5970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Fortunately, β-NMR is ideally positioned to help to bridge this gap  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08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801</Words>
  <Application>Microsoft Office PowerPoint</Application>
  <PresentationFormat>ワイド画面</PresentationFormat>
  <Paragraphs>156</Paragraphs>
  <Slides>24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Theme</vt:lpstr>
      <vt:lpstr>On the Use of β-NMR in Studying van der Waals Materials*</vt:lpstr>
      <vt:lpstr>Outline</vt:lpstr>
      <vt:lpstr>Venturing Down “Memory Lane”</vt:lpstr>
      <vt:lpstr>PowerPoint プレゼンテーション</vt:lpstr>
      <vt:lpstr>A Broader Background and Motivation</vt:lpstr>
      <vt:lpstr>van der Waals (vdW) Materials</vt:lpstr>
      <vt:lpstr>An Overarching Cause (Part I) …</vt:lpstr>
      <vt:lpstr>… An Overarching Cause (Part II)</vt:lpstr>
      <vt:lpstr>β-NMR Sets the Foundation</vt:lpstr>
      <vt:lpstr>How to Measure Ionic Diffusion …</vt:lpstr>
      <vt:lpstr>Using NMR, What Are We Looking For?</vt:lpstr>
      <vt:lpstr>Key Observables</vt:lpstr>
      <vt:lpstr>The Closest Precedent(s)</vt:lpstr>
      <vt:lpstr>PowerPoint プレゼンテーション</vt:lpstr>
      <vt:lpstr>PowerPoint プレゼンテーション</vt:lpstr>
      <vt:lpstr>(Very Condensed) Overview of β-NMR </vt:lpstr>
      <vt:lpstr>And now for what we’ve all been waiting for …</vt:lpstr>
      <vt:lpstr>What Do We See in Graphite?</vt:lpstr>
      <vt:lpstr>PowerPoint プレゼンテーション</vt:lpstr>
      <vt:lpstr>What Are Some Possible Explanations?</vt:lpstr>
      <vt:lpstr>What About Other vdW Materials? </vt:lpstr>
      <vt:lpstr>Summary and “Take-Home” Messages</vt:lpstr>
      <vt:lpstr>Acknowledgments</vt:lpstr>
      <vt:lpstr>THANK YOU –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in Solid State Chemistry – A Look Back</dc:title>
  <dc:creator>jticknor@student.ubc.ca</dc:creator>
  <cp:lastModifiedBy>Kenji Kojima</cp:lastModifiedBy>
  <cp:revision>282</cp:revision>
  <dcterms:created xsi:type="dcterms:W3CDTF">2023-04-04T02:22:00Z</dcterms:created>
  <dcterms:modified xsi:type="dcterms:W3CDTF">2024-07-22T18:42:58Z</dcterms:modified>
</cp:coreProperties>
</file>