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82" r:id="rId5"/>
    <p:sldId id="262" r:id="rId6"/>
    <p:sldId id="283" r:id="rId7"/>
    <p:sldId id="284" r:id="rId8"/>
    <p:sldId id="296" r:id="rId9"/>
    <p:sldId id="297" r:id="rId10"/>
    <p:sldId id="285" r:id="rId11"/>
    <p:sldId id="286" r:id="rId12"/>
    <p:sldId id="287" r:id="rId13"/>
    <p:sldId id="288" r:id="rId14"/>
    <p:sldId id="298" r:id="rId15"/>
    <p:sldId id="299" r:id="rId16"/>
    <p:sldId id="289" r:id="rId17"/>
    <p:sldId id="300" r:id="rId18"/>
    <p:sldId id="290" r:id="rId19"/>
    <p:sldId id="301" r:id="rId20"/>
    <p:sldId id="291" r:id="rId21"/>
    <p:sldId id="293" r:id="rId22"/>
    <p:sldId id="295" r:id="rId23"/>
    <p:sldId id="270"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F6F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532" autoAdjust="0"/>
  </p:normalViewPr>
  <p:slideViewPr>
    <p:cSldViewPr snapToGrid="0">
      <p:cViewPr varScale="1">
        <p:scale>
          <a:sx n="55" d="100"/>
          <a:sy n="55" d="100"/>
        </p:scale>
        <p:origin x="1742"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83C337-F99C-4530-98BF-C32DAC04EFD5}" type="datetimeFigureOut">
              <a:rPr lang="en-US" smtClean="0"/>
              <a:t>7/22/24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89682-F7BB-45E8-A5A6-C1EAB2271D30}" type="slidenum">
              <a:rPr lang="en-US" smtClean="0"/>
              <a:t>‹#›</a:t>
            </a:fld>
            <a:endParaRPr lang="en-US"/>
          </a:p>
        </p:txBody>
      </p:sp>
    </p:spTree>
    <p:extLst>
      <p:ext uri="{BB962C8B-B14F-4D97-AF65-F5344CB8AC3E}">
        <p14:creationId xmlns:p14="http://schemas.microsoft.com/office/powerpoint/2010/main" val="3848655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to the CMMS group and the organizers for TRIUMF’s Science Week for extending an invitation my way to tell you all about van der Waals materials and </a:t>
            </a:r>
            <a:r>
              <a:rPr lang="en-US" dirty="0" err="1"/>
              <a:t>bNMR</a:t>
            </a:r>
            <a:r>
              <a:rPr lang="en-US" dirty="0"/>
              <a:t> </a:t>
            </a:r>
          </a:p>
          <a:p>
            <a:endParaRPr lang="en-US" dirty="0"/>
          </a:p>
          <a:p>
            <a:r>
              <a:rPr lang="en-US" dirty="0"/>
              <a:t>The technique of </a:t>
            </a:r>
            <a:r>
              <a:rPr lang="en-US" dirty="0" err="1"/>
              <a:t>bNMR</a:t>
            </a:r>
            <a:r>
              <a:rPr lang="en-US" dirty="0"/>
              <a:t> is very closely related to that of </a:t>
            </a:r>
            <a:r>
              <a:rPr lang="en-US" dirty="0" err="1"/>
              <a:t>muSR</a:t>
            </a:r>
            <a:r>
              <a:rPr lang="en-US" dirty="0"/>
              <a:t>, so this serves as a nice “segway” from the work of my colleagues </a:t>
            </a:r>
          </a:p>
        </p:txBody>
      </p:sp>
      <p:sp>
        <p:nvSpPr>
          <p:cNvPr id="4" name="Slide Number Placeholder 3"/>
          <p:cNvSpPr>
            <a:spLocks noGrp="1"/>
          </p:cNvSpPr>
          <p:nvPr>
            <p:ph type="sldNum" sz="quarter" idx="5"/>
          </p:nvPr>
        </p:nvSpPr>
        <p:spPr/>
        <p:txBody>
          <a:bodyPr/>
          <a:lstStyle/>
          <a:p>
            <a:fld id="{DAA89682-F7BB-45E8-A5A6-C1EAB2271D30}" type="slidenum">
              <a:rPr lang="en-US" smtClean="0"/>
              <a:t>1</a:t>
            </a:fld>
            <a:endParaRPr lang="en-US"/>
          </a:p>
        </p:txBody>
      </p:sp>
    </p:spTree>
    <p:extLst>
      <p:ext uri="{BB962C8B-B14F-4D97-AF65-F5344CB8AC3E}">
        <p14:creationId xmlns:p14="http://schemas.microsoft.com/office/powerpoint/2010/main" val="3127973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it that you actually measure diffusion (experimentally) </a:t>
            </a:r>
          </a:p>
          <a:p>
            <a:endParaRPr lang="en-US" dirty="0"/>
          </a:p>
          <a:p>
            <a:r>
              <a:rPr lang="en-US" dirty="0"/>
              <a:t>Here you can turn to a variety of different techniques </a:t>
            </a:r>
          </a:p>
          <a:p>
            <a:endParaRPr lang="en-US" dirty="0"/>
          </a:p>
          <a:p>
            <a:r>
              <a:rPr lang="en-US" dirty="0"/>
              <a:t>These are distinguished between whether they probe macroscopic (long range) versus short range ionic transport </a:t>
            </a:r>
          </a:p>
          <a:p>
            <a:endParaRPr lang="en-US" dirty="0"/>
          </a:p>
          <a:p>
            <a:r>
              <a:rPr lang="en-US" dirty="0"/>
              <a:t>If you know the approximate jump distance of an ion that hops from an interstitial site to a nearby adjacent interstitial site (you could estimate this from XRD, for example) …. you can then determine the diffusion coefficient through an estimate of the hop rate </a:t>
            </a:r>
          </a:p>
          <a:p>
            <a:endParaRPr lang="en-US" dirty="0"/>
          </a:p>
          <a:p>
            <a:r>
              <a:rPr lang="en-US" dirty="0"/>
              <a:t>Okay, so then … how do we determine the hop rate? For this, we can now turn to how NMR does this  </a:t>
            </a:r>
          </a:p>
        </p:txBody>
      </p:sp>
      <p:sp>
        <p:nvSpPr>
          <p:cNvPr id="4" name="Slide Number Placeholder 3"/>
          <p:cNvSpPr>
            <a:spLocks noGrp="1"/>
          </p:cNvSpPr>
          <p:nvPr>
            <p:ph type="sldNum" sz="quarter" idx="5"/>
          </p:nvPr>
        </p:nvSpPr>
        <p:spPr/>
        <p:txBody>
          <a:bodyPr/>
          <a:lstStyle/>
          <a:p>
            <a:fld id="{DAA89682-F7BB-45E8-A5A6-C1EAB2271D30}" type="slidenum">
              <a:rPr lang="en-US" smtClean="0"/>
              <a:t>10</a:t>
            </a:fld>
            <a:endParaRPr lang="en-US"/>
          </a:p>
        </p:txBody>
      </p:sp>
    </p:spTree>
    <p:extLst>
      <p:ext uri="{BB962C8B-B14F-4D97-AF65-F5344CB8AC3E}">
        <p14:creationId xmlns:p14="http://schemas.microsoft.com/office/powerpoint/2010/main" val="3611520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any NMR experiment, what you’re doing is you prepare the nuclear spins in a state of polarization far from equilibrium, and then allow them to relax</a:t>
            </a:r>
          </a:p>
          <a:p>
            <a:endParaRPr lang="en-US" dirty="0"/>
          </a:p>
          <a:p>
            <a:r>
              <a:rPr lang="en-US" dirty="0"/>
              <a:t>It turns out that as you monitor how quickly these nuclear spins relax, you can connect this to rate of how quickly those nuclei are diffusing </a:t>
            </a:r>
          </a:p>
          <a:p>
            <a:endParaRPr lang="en-US" dirty="0"/>
          </a:p>
          <a:p>
            <a:r>
              <a:rPr lang="en-US" dirty="0"/>
              <a:t>This was developed through pioneering work of BPP in the late 1940s </a:t>
            </a:r>
          </a:p>
          <a:p>
            <a:endParaRPr lang="en-US" dirty="0"/>
          </a:p>
          <a:p>
            <a:r>
              <a:rPr lang="en-US" dirty="0"/>
              <a:t>The net result is that the relaxation rate … 1/T1 … passes through a maximum at some temperature … and here, the hop rate exactly matches the resonance frequency of the nuclei </a:t>
            </a:r>
          </a:p>
          <a:p>
            <a:endParaRPr lang="en-US" dirty="0"/>
          </a:p>
          <a:p>
            <a:r>
              <a:rPr lang="en-US" dirty="0"/>
              <a:t>But this isn’t all … because you might see relaxation rate maxima that correspond to other effects … so you have to corroborate this through resonance measurements (right)</a:t>
            </a:r>
          </a:p>
          <a:p>
            <a:endParaRPr lang="en-US" dirty="0"/>
          </a:p>
          <a:p>
            <a:r>
              <a:rPr lang="en-US" dirty="0"/>
              <a:t>Here, you’re instead stepping through frequency space and the peak that you see here corresponds to transitions of the spin energy eigenstates </a:t>
            </a:r>
          </a:p>
          <a:p>
            <a:endParaRPr lang="en-US" dirty="0"/>
          </a:p>
          <a:p>
            <a:r>
              <a:rPr lang="en-US" dirty="0"/>
              <a:t>When the your nuclei are not mobile … they sense a distribution of nearby local fields … but as they begin to move, their sense of the local field distribution becomes averaged … and this gives rise to a narrowing of the resonance line </a:t>
            </a:r>
          </a:p>
        </p:txBody>
      </p:sp>
      <p:sp>
        <p:nvSpPr>
          <p:cNvPr id="4" name="Slide Number Placeholder 3"/>
          <p:cNvSpPr>
            <a:spLocks noGrp="1"/>
          </p:cNvSpPr>
          <p:nvPr>
            <p:ph type="sldNum" sz="quarter" idx="5"/>
          </p:nvPr>
        </p:nvSpPr>
        <p:spPr/>
        <p:txBody>
          <a:bodyPr/>
          <a:lstStyle/>
          <a:p>
            <a:fld id="{DAA89682-F7BB-45E8-A5A6-C1EAB2271D30}" type="slidenum">
              <a:rPr lang="en-US" smtClean="0"/>
              <a:t>11</a:t>
            </a:fld>
            <a:endParaRPr lang="en-US"/>
          </a:p>
        </p:txBody>
      </p:sp>
    </p:spTree>
    <p:extLst>
      <p:ext uri="{BB962C8B-B14F-4D97-AF65-F5344CB8AC3E}">
        <p14:creationId xmlns:p14="http://schemas.microsoft.com/office/powerpoint/2010/main" val="2327475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summary … what we look for is the combination of SLR rate (1/T1) maxima where we know the hop rate of the diffusing ion (in our case, Li) matches the Larmor frequency (this is unique to the nucleus and the applied field) … this occurs in the MHz range</a:t>
            </a:r>
          </a:p>
          <a:p>
            <a:endParaRPr lang="en-US" dirty="0"/>
          </a:p>
          <a:p>
            <a:r>
              <a:rPr lang="en-US" dirty="0"/>
              <a:t>And … in combination with this … an onset of motional narrowing which corresponds to the hop rate exceeding that of the linewidth (kHz) range</a:t>
            </a:r>
          </a:p>
        </p:txBody>
      </p:sp>
      <p:sp>
        <p:nvSpPr>
          <p:cNvPr id="4" name="Slide Number Placeholder 3"/>
          <p:cNvSpPr>
            <a:spLocks noGrp="1"/>
          </p:cNvSpPr>
          <p:nvPr>
            <p:ph type="sldNum" sz="quarter" idx="5"/>
          </p:nvPr>
        </p:nvSpPr>
        <p:spPr/>
        <p:txBody>
          <a:bodyPr/>
          <a:lstStyle/>
          <a:p>
            <a:fld id="{DAA89682-F7BB-45E8-A5A6-C1EAB2271D30}" type="slidenum">
              <a:rPr lang="en-US" smtClean="0"/>
              <a:t>12</a:t>
            </a:fld>
            <a:endParaRPr lang="en-US"/>
          </a:p>
        </p:txBody>
      </p:sp>
    </p:spTree>
    <p:extLst>
      <p:ext uri="{BB962C8B-B14F-4D97-AF65-F5344CB8AC3E}">
        <p14:creationId xmlns:p14="http://schemas.microsoft.com/office/powerpoint/2010/main" val="3843843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what we see are the closest comparisons in graphite … where </a:t>
            </a:r>
            <a:r>
              <a:rPr lang="en-US" dirty="0" err="1"/>
              <a:t>Heitjans</a:t>
            </a:r>
            <a:r>
              <a:rPr lang="en-US" dirty="0"/>
              <a:t> and colleagues investigated the concentrated Li </a:t>
            </a:r>
            <a:br>
              <a:rPr lang="en-US" dirty="0"/>
            </a:br>
            <a:r>
              <a:rPr lang="en-US" dirty="0"/>
              <a:t>“stage” compounds of graphite using both </a:t>
            </a:r>
            <a:r>
              <a:rPr lang="en-US" dirty="0" err="1"/>
              <a:t>bNMR</a:t>
            </a:r>
            <a:r>
              <a:rPr lang="en-US" dirty="0"/>
              <a:t> and conventional NMR </a:t>
            </a:r>
          </a:p>
        </p:txBody>
      </p:sp>
      <p:sp>
        <p:nvSpPr>
          <p:cNvPr id="4" name="Slide Number Placeholder 3"/>
          <p:cNvSpPr>
            <a:spLocks noGrp="1"/>
          </p:cNvSpPr>
          <p:nvPr>
            <p:ph type="sldNum" sz="quarter" idx="5"/>
          </p:nvPr>
        </p:nvSpPr>
        <p:spPr/>
        <p:txBody>
          <a:bodyPr/>
          <a:lstStyle/>
          <a:p>
            <a:fld id="{DAA89682-F7BB-45E8-A5A6-C1EAB2271D30}" type="slidenum">
              <a:rPr lang="en-US" smtClean="0"/>
              <a:t>13</a:t>
            </a:fld>
            <a:endParaRPr lang="en-US"/>
          </a:p>
        </p:txBody>
      </p:sp>
    </p:spTree>
    <p:extLst>
      <p:ext uri="{BB962C8B-B14F-4D97-AF65-F5344CB8AC3E}">
        <p14:creationId xmlns:p14="http://schemas.microsoft.com/office/powerpoint/2010/main" val="2396381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the 1/T1 maxima that we see … this occurs well above room temperature in LiC12</a:t>
            </a:r>
          </a:p>
        </p:txBody>
      </p:sp>
      <p:sp>
        <p:nvSpPr>
          <p:cNvPr id="4" name="Slide Number Placeholder 3"/>
          <p:cNvSpPr>
            <a:spLocks noGrp="1"/>
          </p:cNvSpPr>
          <p:nvPr>
            <p:ph type="sldNum" sz="quarter" idx="5"/>
          </p:nvPr>
        </p:nvSpPr>
        <p:spPr/>
        <p:txBody>
          <a:bodyPr/>
          <a:lstStyle/>
          <a:p>
            <a:fld id="{DAA89682-F7BB-45E8-A5A6-C1EAB2271D30}" type="slidenum">
              <a:rPr lang="en-US" smtClean="0"/>
              <a:t>14</a:t>
            </a:fld>
            <a:endParaRPr lang="en-US"/>
          </a:p>
        </p:txBody>
      </p:sp>
    </p:spTree>
    <p:extLst>
      <p:ext uri="{BB962C8B-B14F-4D97-AF65-F5344CB8AC3E}">
        <p14:creationId xmlns:p14="http://schemas.microsoft.com/office/powerpoint/2010/main" val="873163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an example of the motional narrowing that we see for two different applied fields … here the linewidth falls precipitously by a factor of 2-3 above room temperature </a:t>
            </a:r>
          </a:p>
          <a:p>
            <a:endParaRPr lang="en-US" dirty="0"/>
          </a:p>
          <a:p>
            <a:endParaRPr lang="en-US" dirty="0"/>
          </a:p>
        </p:txBody>
      </p:sp>
      <p:sp>
        <p:nvSpPr>
          <p:cNvPr id="4" name="Slide Number Placeholder 3"/>
          <p:cNvSpPr>
            <a:spLocks noGrp="1"/>
          </p:cNvSpPr>
          <p:nvPr>
            <p:ph type="sldNum" sz="quarter" idx="5"/>
          </p:nvPr>
        </p:nvSpPr>
        <p:spPr/>
        <p:txBody>
          <a:bodyPr/>
          <a:lstStyle/>
          <a:p>
            <a:fld id="{DAA89682-F7BB-45E8-A5A6-C1EAB2271D30}" type="slidenum">
              <a:rPr lang="en-US" smtClean="0"/>
              <a:t>15</a:t>
            </a:fld>
            <a:endParaRPr lang="en-US"/>
          </a:p>
        </p:txBody>
      </p:sp>
    </p:spTree>
    <p:extLst>
      <p:ext uri="{BB962C8B-B14F-4D97-AF65-F5344CB8AC3E}">
        <p14:creationId xmlns:p14="http://schemas.microsoft.com/office/powerpoint/2010/main" val="4239331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 so how exactly do we investigate this using </a:t>
            </a:r>
            <a:r>
              <a:rPr lang="en-US" dirty="0" err="1"/>
              <a:t>bNMR</a:t>
            </a:r>
            <a:r>
              <a:rPr lang="en-US" dirty="0"/>
              <a:t> </a:t>
            </a:r>
          </a:p>
          <a:p>
            <a:endParaRPr lang="en-US" dirty="0"/>
          </a:p>
          <a:p>
            <a:r>
              <a:rPr lang="en-US" dirty="0"/>
              <a:t>Well it’s fortunate that we have the background of </a:t>
            </a:r>
            <a:r>
              <a:rPr lang="en-US" dirty="0" err="1"/>
              <a:t>muSR</a:t>
            </a:r>
            <a:r>
              <a:rPr lang="en-US" dirty="0"/>
              <a:t> to rely on </a:t>
            </a:r>
          </a:p>
          <a:p>
            <a:endParaRPr lang="en-US" dirty="0"/>
          </a:p>
          <a:p>
            <a:r>
              <a:rPr lang="en-US" dirty="0"/>
              <a:t>Here, the spin polarization of the 8Li nuclei (the probe that we use) is generated externally using an optical pumping technique </a:t>
            </a:r>
          </a:p>
          <a:p>
            <a:endParaRPr lang="en-US" dirty="0"/>
          </a:p>
          <a:p>
            <a:r>
              <a:rPr lang="en-US" dirty="0"/>
              <a:t>What you’ll notice is that the direction of the spin polarization is oriented preferentially opposite to the direction of your emitted beta particle at the moment the 8Li beta decays </a:t>
            </a:r>
          </a:p>
          <a:p>
            <a:endParaRPr lang="en-US" dirty="0"/>
          </a:p>
          <a:p>
            <a:r>
              <a:rPr lang="en-US" dirty="0"/>
              <a:t>So on the right here you’ve got a schematic of how this is arranged </a:t>
            </a:r>
          </a:p>
          <a:p>
            <a:endParaRPr lang="en-US" dirty="0"/>
          </a:p>
          <a:p>
            <a:r>
              <a:rPr lang="en-US" dirty="0"/>
              <a:t>You’ve got two detectors opposite the sample … and when you perform a resonance measurement, you continuously apply RF perpendicular to the direction of the spin polarization (and the static applied field) </a:t>
            </a:r>
          </a:p>
        </p:txBody>
      </p:sp>
      <p:sp>
        <p:nvSpPr>
          <p:cNvPr id="4" name="Slide Number Placeholder 3"/>
          <p:cNvSpPr>
            <a:spLocks noGrp="1"/>
          </p:cNvSpPr>
          <p:nvPr>
            <p:ph type="sldNum" sz="quarter" idx="5"/>
          </p:nvPr>
        </p:nvSpPr>
        <p:spPr/>
        <p:txBody>
          <a:bodyPr/>
          <a:lstStyle/>
          <a:p>
            <a:fld id="{DAA89682-F7BB-45E8-A5A6-C1EAB2271D30}" type="slidenum">
              <a:rPr lang="en-US" smtClean="0"/>
              <a:t>16</a:t>
            </a:fld>
            <a:endParaRPr lang="en-US"/>
          </a:p>
        </p:txBody>
      </p:sp>
    </p:spTree>
    <p:extLst>
      <p:ext uri="{BB962C8B-B14F-4D97-AF65-F5344CB8AC3E}">
        <p14:creationId xmlns:p14="http://schemas.microsoft.com/office/powerpoint/2010/main" val="1823013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at long last, we finally have the background needed to discuss our results in graphite </a:t>
            </a:r>
          </a:p>
        </p:txBody>
      </p:sp>
      <p:sp>
        <p:nvSpPr>
          <p:cNvPr id="4" name="Slide Number Placeholder 3"/>
          <p:cNvSpPr>
            <a:spLocks noGrp="1"/>
          </p:cNvSpPr>
          <p:nvPr>
            <p:ph type="sldNum" sz="quarter" idx="5"/>
          </p:nvPr>
        </p:nvSpPr>
        <p:spPr/>
        <p:txBody>
          <a:bodyPr/>
          <a:lstStyle/>
          <a:p>
            <a:fld id="{DAA89682-F7BB-45E8-A5A6-C1EAB2271D30}" type="slidenum">
              <a:rPr lang="en-US" smtClean="0"/>
              <a:t>17</a:t>
            </a:fld>
            <a:endParaRPr lang="en-US"/>
          </a:p>
        </p:txBody>
      </p:sp>
    </p:spTree>
    <p:extLst>
      <p:ext uri="{BB962C8B-B14F-4D97-AF65-F5344CB8AC3E}">
        <p14:creationId xmlns:p14="http://schemas.microsoft.com/office/powerpoint/2010/main" val="8917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we see … well the way our spin lattice relaxation measurements work is we apply a beam pulse (here 4 s) and monitor the decay of the spin polarization both before and after the pulse … notice the error bars are inhomogeneous with respect to time (EXPLAIN) </a:t>
            </a:r>
          </a:p>
          <a:p>
            <a:endParaRPr lang="en-US" dirty="0"/>
          </a:p>
          <a:p>
            <a:r>
              <a:rPr lang="en-US" dirty="0"/>
              <a:t>Explain the different exponential fits … and the annealing procedure we adapted to help to eliminate any possible presence of ferromagnetism </a:t>
            </a:r>
          </a:p>
        </p:txBody>
      </p:sp>
      <p:sp>
        <p:nvSpPr>
          <p:cNvPr id="4" name="Slide Number Placeholder 3"/>
          <p:cNvSpPr>
            <a:spLocks noGrp="1"/>
          </p:cNvSpPr>
          <p:nvPr>
            <p:ph type="sldNum" sz="quarter" idx="5"/>
          </p:nvPr>
        </p:nvSpPr>
        <p:spPr/>
        <p:txBody>
          <a:bodyPr/>
          <a:lstStyle/>
          <a:p>
            <a:fld id="{DAA89682-F7BB-45E8-A5A6-C1EAB2271D30}" type="slidenum">
              <a:rPr lang="en-US" smtClean="0"/>
              <a:t>18</a:t>
            </a:fld>
            <a:endParaRPr lang="en-US"/>
          </a:p>
        </p:txBody>
      </p:sp>
    </p:spTree>
    <p:extLst>
      <p:ext uri="{BB962C8B-B14F-4D97-AF65-F5344CB8AC3E}">
        <p14:creationId xmlns:p14="http://schemas.microsoft.com/office/powerpoint/2010/main" val="485412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these figures in a fairly ad-lib manner </a:t>
            </a:r>
          </a:p>
          <a:p>
            <a:endParaRPr lang="en-US" dirty="0"/>
          </a:p>
          <a:p>
            <a:r>
              <a:rPr lang="en-US" dirty="0"/>
              <a:t>The key things to point out is that while it initially might appear that you see a 1/T1 maxima for the graphite in our data</a:t>
            </a:r>
          </a:p>
          <a:p>
            <a:endParaRPr lang="en-US" dirty="0"/>
          </a:p>
          <a:p>
            <a:r>
              <a:rPr lang="en-US" dirty="0"/>
              <a:t>This is not consistent with the higher stage compound LiC12 </a:t>
            </a:r>
          </a:p>
          <a:p>
            <a:endParaRPr lang="en-US" dirty="0"/>
          </a:p>
          <a:p>
            <a:r>
              <a:rPr lang="en-US" dirty="0"/>
              <a:t>Nor is it consistent with the picture of the resonance linewidth …. As you can see that the linewidth actually broadens on warming!</a:t>
            </a:r>
          </a:p>
        </p:txBody>
      </p:sp>
      <p:sp>
        <p:nvSpPr>
          <p:cNvPr id="4" name="Slide Number Placeholder 3"/>
          <p:cNvSpPr>
            <a:spLocks noGrp="1"/>
          </p:cNvSpPr>
          <p:nvPr>
            <p:ph type="sldNum" sz="quarter" idx="5"/>
          </p:nvPr>
        </p:nvSpPr>
        <p:spPr/>
        <p:txBody>
          <a:bodyPr/>
          <a:lstStyle/>
          <a:p>
            <a:fld id="{DAA89682-F7BB-45E8-A5A6-C1EAB2271D30}" type="slidenum">
              <a:rPr lang="en-US" smtClean="0"/>
              <a:t>19</a:t>
            </a:fld>
            <a:endParaRPr lang="en-US"/>
          </a:p>
        </p:txBody>
      </p:sp>
    </p:spTree>
    <p:extLst>
      <p:ext uri="{BB962C8B-B14F-4D97-AF65-F5344CB8AC3E}">
        <p14:creationId xmlns:p14="http://schemas.microsoft.com/office/powerpoint/2010/main" val="22083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Here is a quick road map of what I’ll be covering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NOTE that I’ll be keeping the focus of this talk to be fairly narrow and centered around this topic of ionic diffusion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Although it’s worth noting that NMR is also sensitive to a broad range of other phenomena (i.e., magnetic and electronic behavior)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AA89682-F7BB-45E8-A5A6-C1EAB2271D30}" type="slidenum">
              <a:rPr lang="en-US" smtClean="0"/>
              <a:t>2</a:t>
            </a:fld>
            <a:endParaRPr lang="en-US"/>
          </a:p>
        </p:txBody>
      </p:sp>
    </p:spTree>
    <p:extLst>
      <p:ext uri="{BB962C8B-B14F-4D97-AF65-F5344CB8AC3E}">
        <p14:creationId xmlns:p14="http://schemas.microsoft.com/office/powerpoint/2010/main" val="784495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although the absence of diffusion is somewhat surprising, it’s also important to remember that we’re in a very distinct regime here in the dilute limit … and this is consistent with other macroscopic release measurements which made use of mass spectroscopy for also dilute limit Li in graphite to measure a diffusion coefficient … our findings concur with their work (1989, </a:t>
            </a:r>
            <a:r>
              <a:rPr lang="en-US" dirty="0" err="1"/>
              <a:t>Jungblut</a:t>
            </a:r>
            <a:r>
              <a:rPr lang="en-US" dirty="0"/>
              <a:t> in Berlin) </a:t>
            </a:r>
          </a:p>
          <a:p>
            <a:endParaRPr lang="en-US" dirty="0"/>
          </a:p>
          <a:p>
            <a:r>
              <a:rPr lang="en-US" dirty="0"/>
              <a:t>So this demonstrates a clear difference from the more </a:t>
            </a:r>
            <a:r>
              <a:rPr lang="en-US" dirty="0" err="1"/>
              <a:t>lithiated</a:t>
            </a:r>
            <a:r>
              <a:rPr lang="en-US" dirty="0"/>
              <a:t> stage compounds and hopefully this work will motivate theorists to investigate why this discrepancy emerges at lower concentrations of Li </a:t>
            </a:r>
          </a:p>
          <a:p>
            <a:endParaRPr lang="en-US" dirty="0"/>
          </a:p>
          <a:p>
            <a:r>
              <a:rPr lang="en-US" dirty="0"/>
              <a:t>As to why the diffusion of Li might be impeded … this may relate to Li being trapped near the surface … or that the interlayer gap is reduced to the extent where it increase the activation energy barrier that the Li must overcome in order to hop to the next nearest interstitial site within the </a:t>
            </a:r>
            <a:r>
              <a:rPr lang="en-US" dirty="0" err="1"/>
              <a:t>vdW</a:t>
            </a:r>
            <a:r>
              <a:rPr lang="en-US" dirty="0"/>
              <a:t> gap </a:t>
            </a:r>
          </a:p>
        </p:txBody>
      </p:sp>
      <p:sp>
        <p:nvSpPr>
          <p:cNvPr id="4" name="Slide Number Placeholder 3"/>
          <p:cNvSpPr>
            <a:spLocks noGrp="1"/>
          </p:cNvSpPr>
          <p:nvPr>
            <p:ph type="sldNum" sz="quarter" idx="5"/>
          </p:nvPr>
        </p:nvSpPr>
        <p:spPr/>
        <p:txBody>
          <a:bodyPr/>
          <a:lstStyle/>
          <a:p>
            <a:fld id="{DAA89682-F7BB-45E8-A5A6-C1EAB2271D30}" type="slidenum">
              <a:rPr lang="en-US" smtClean="0"/>
              <a:t>20</a:t>
            </a:fld>
            <a:endParaRPr lang="en-US"/>
          </a:p>
        </p:txBody>
      </p:sp>
    </p:spTree>
    <p:extLst>
      <p:ext uri="{BB962C8B-B14F-4D97-AF65-F5344CB8AC3E}">
        <p14:creationId xmlns:p14="http://schemas.microsoft.com/office/powerpoint/2010/main" val="560063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that graphite is not so interesting a case … what about other </a:t>
            </a:r>
            <a:r>
              <a:rPr lang="en-US" dirty="0" err="1"/>
              <a:t>vdW</a:t>
            </a:r>
            <a:r>
              <a:rPr lang="en-US" dirty="0"/>
              <a:t> materials?</a:t>
            </a:r>
          </a:p>
          <a:p>
            <a:endParaRPr lang="en-US" dirty="0"/>
          </a:p>
          <a:p>
            <a:r>
              <a:rPr lang="en-US" dirty="0"/>
              <a:t>We’ve so far published on a handful of other cases studies</a:t>
            </a:r>
          </a:p>
          <a:p>
            <a:endParaRPr lang="en-US" dirty="0"/>
          </a:p>
          <a:p>
            <a:r>
              <a:rPr lang="en-US" dirty="0"/>
              <a:t>This includes BTS (topological insulator) </a:t>
            </a:r>
          </a:p>
          <a:p>
            <a:endParaRPr lang="en-US" dirty="0"/>
          </a:p>
          <a:p>
            <a:r>
              <a:rPr lang="en-US" dirty="0"/>
              <a:t>And CrSe2 (a rather anomalous magnetic and metallic TMD) </a:t>
            </a:r>
          </a:p>
          <a:p>
            <a:endParaRPr lang="en-US" dirty="0"/>
          </a:p>
          <a:p>
            <a:r>
              <a:rPr lang="en-US" dirty="0"/>
              <a:t>Here, we found convincing evidence of Li diffusion through the </a:t>
            </a:r>
            <a:r>
              <a:rPr lang="en-US" dirty="0" err="1"/>
              <a:t>bNMR</a:t>
            </a:r>
            <a:r>
              <a:rPr lang="en-US" dirty="0"/>
              <a:t> in both of these materials … you see the onset of it emerge in the case of CrSe2 and its occurrence at even lower temperatures in BTS </a:t>
            </a:r>
          </a:p>
        </p:txBody>
      </p:sp>
      <p:sp>
        <p:nvSpPr>
          <p:cNvPr id="4" name="Slide Number Placeholder 3"/>
          <p:cNvSpPr>
            <a:spLocks noGrp="1"/>
          </p:cNvSpPr>
          <p:nvPr>
            <p:ph type="sldNum" sz="quarter" idx="5"/>
          </p:nvPr>
        </p:nvSpPr>
        <p:spPr/>
        <p:txBody>
          <a:bodyPr/>
          <a:lstStyle/>
          <a:p>
            <a:fld id="{DAA89682-F7BB-45E8-A5A6-C1EAB2271D30}" type="slidenum">
              <a:rPr lang="en-US" smtClean="0"/>
              <a:t>21</a:t>
            </a:fld>
            <a:endParaRPr lang="en-US"/>
          </a:p>
        </p:txBody>
      </p:sp>
    </p:spTree>
    <p:extLst>
      <p:ext uri="{BB962C8B-B14F-4D97-AF65-F5344CB8AC3E}">
        <p14:creationId xmlns:p14="http://schemas.microsoft.com/office/powerpoint/2010/main" val="3077656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Mostly self-explanatory</a:t>
            </a:r>
          </a:p>
        </p:txBody>
      </p:sp>
      <p:sp>
        <p:nvSpPr>
          <p:cNvPr id="4" name="Slide Number Placeholder 3"/>
          <p:cNvSpPr>
            <a:spLocks noGrp="1"/>
          </p:cNvSpPr>
          <p:nvPr>
            <p:ph type="sldNum" sz="quarter" idx="5"/>
          </p:nvPr>
        </p:nvSpPr>
        <p:spPr/>
        <p:txBody>
          <a:bodyPr/>
          <a:lstStyle/>
          <a:p>
            <a:fld id="{DAA89682-F7BB-45E8-A5A6-C1EAB2271D30}" type="slidenum">
              <a:rPr lang="en-US" smtClean="0"/>
              <a:t>22</a:t>
            </a:fld>
            <a:endParaRPr lang="en-US"/>
          </a:p>
        </p:txBody>
      </p:sp>
    </p:spTree>
    <p:extLst>
      <p:ext uri="{BB962C8B-B14F-4D97-AF65-F5344CB8AC3E}">
        <p14:creationId xmlns:p14="http://schemas.microsoft.com/office/powerpoint/2010/main" val="3970122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a:t>
            </a:r>
          </a:p>
          <a:p>
            <a:endParaRPr lang="en-US" dirty="0"/>
          </a:p>
          <a:p>
            <a:r>
              <a:rPr lang="en-US" dirty="0"/>
              <a:t>My advisor Andrew MacFarlane </a:t>
            </a:r>
          </a:p>
          <a:p>
            <a:r>
              <a:rPr lang="en-US" dirty="0"/>
              <a:t>Ryan McFadden who laid the groundwork for what this work is based on … where I’ve really picked up where his thesis left off </a:t>
            </a:r>
          </a:p>
          <a:p>
            <a:r>
              <a:rPr lang="en-US" dirty="0"/>
              <a:t>Sarah </a:t>
            </a:r>
            <a:r>
              <a:rPr lang="en-US" dirty="0" err="1"/>
              <a:t>Dunsiger</a:t>
            </a:r>
            <a:r>
              <a:rPr lang="en-US" dirty="0"/>
              <a:t> for introducing me and helping to organize this CMMS seminar</a:t>
            </a:r>
          </a:p>
          <a:p>
            <a:r>
              <a:rPr lang="en-US" dirty="0"/>
              <a:t>Luca and Alex for their efforts in the annealing procedure that we adapted for the graphite </a:t>
            </a:r>
          </a:p>
          <a:p>
            <a:r>
              <a:rPr lang="en-US" dirty="0"/>
              <a:t>Phil and </a:t>
            </a:r>
            <a:r>
              <a:rPr lang="en-US" dirty="0" err="1"/>
              <a:t>Ruohong</a:t>
            </a:r>
            <a:r>
              <a:rPr lang="en-US" dirty="0"/>
              <a:t> for their indispensable work on the laser polarizer that we rely on for the </a:t>
            </a:r>
            <a:r>
              <a:rPr lang="en-US" dirty="0" err="1"/>
              <a:t>bNMR</a:t>
            </a:r>
            <a:r>
              <a:rPr lang="en-US" dirty="0"/>
              <a:t> experiment </a:t>
            </a:r>
          </a:p>
          <a:p>
            <a:r>
              <a:rPr lang="en-US" dirty="0"/>
              <a:t>And Gerald for his vast technical expertise for all things </a:t>
            </a:r>
            <a:r>
              <a:rPr lang="en-US" dirty="0" err="1"/>
              <a:t>bNMR</a:t>
            </a:r>
            <a:r>
              <a:rPr lang="en-US" dirty="0"/>
              <a:t> </a:t>
            </a:r>
          </a:p>
          <a:p>
            <a:endParaRPr lang="en-US" dirty="0"/>
          </a:p>
        </p:txBody>
      </p:sp>
      <p:sp>
        <p:nvSpPr>
          <p:cNvPr id="4" name="Slide Number Placeholder 3"/>
          <p:cNvSpPr>
            <a:spLocks noGrp="1"/>
          </p:cNvSpPr>
          <p:nvPr>
            <p:ph type="sldNum" sz="quarter" idx="5"/>
          </p:nvPr>
        </p:nvSpPr>
        <p:spPr/>
        <p:txBody>
          <a:bodyPr/>
          <a:lstStyle/>
          <a:p>
            <a:fld id="{DAA89682-F7BB-45E8-A5A6-C1EAB2271D30}" type="slidenum">
              <a:rPr lang="en-US" smtClean="0"/>
              <a:t>23</a:t>
            </a:fld>
            <a:endParaRPr lang="en-US"/>
          </a:p>
        </p:txBody>
      </p:sp>
    </p:spTree>
    <p:extLst>
      <p:ext uri="{BB962C8B-B14F-4D97-AF65-F5344CB8AC3E}">
        <p14:creationId xmlns:p14="http://schemas.microsoft.com/office/powerpoint/2010/main" val="3740923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I’ll be glad to answer them to the best of my abilities </a:t>
            </a:r>
          </a:p>
          <a:p>
            <a:endParaRPr lang="en-US" dirty="0"/>
          </a:p>
          <a:p>
            <a:endParaRPr lang="en-US" dirty="0"/>
          </a:p>
        </p:txBody>
      </p:sp>
      <p:sp>
        <p:nvSpPr>
          <p:cNvPr id="4" name="Slide Number Placeholder 3"/>
          <p:cNvSpPr>
            <a:spLocks noGrp="1"/>
          </p:cNvSpPr>
          <p:nvPr>
            <p:ph type="sldNum" sz="quarter" idx="5"/>
          </p:nvPr>
        </p:nvSpPr>
        <p:spPr/>
        <p:txBody>
          <a:bodyPr/>
          <a:lstStyle/>
          <a:p>
            <a:fld id="{DAA89682-F7BB-45E8-A5A6-C1EAB2271D30}" type="slidenum">
              <a:rPr lang="en-US" smtClean="0"/>
              <a:t>24</a:t>
            </a:fld>
            <a:endParaRPr lang="en-US"/>
          </a:p>
        </p:txBody>
      </p:sp>
    </p:spTree>
    <p:extLst>
      <p:ext uri="{BB962C8B-B14F-4D97-AF65-F5344CB8AC3E}">
        <p14:creationId xmlns:p14="http://schemas.microsoft.com/office/powerpoint/2010/main" val="196596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describe to others as to where I’m from, I often give this very convoluted response …</a:t>
            </a:r>
          </a:p>
          <a:p>
            <a:endParaRPr lang="en-US" dirty="0"/>
          </a:p>
          <a:p>
            <a:r>
              <a:rPr lang="en-US" dirty="0"/>
              <a:t>… GT where I learned about solid state chemistry and really gained an immense appreciation for the subdiscipline </a:t>
            </a:r>
          </a:p>
        </p:txBody>
      </p:sp>
      <p:sp>
        <p:nvSpPr>
          <p:cNvPr id="4" name="Slide Number Placeholder 3"/>
          <p:cNvSpPr>
            <a:spLocks noGrp="1"/>
          </p:cNvSpPr>
          <p:nvPr>
            <p:ph type="sldNum" sz="quarter" idx="5"/>
          </p:nvPr>
        </p:nvSpPr>
        <p:spPr/>
        <p:txBody>
          <a:bodyPr/>
          <a:lstStyle/>
          <a:p>
            <a:fld id="{DAA89682-F7BB-45E8-A5A6-C1EAB2271D30}" type="slidenum">
              <a:rPr lang="en-US" smtClean="0"/>
              <a:t>3</a:t>
            </a:fld>
            <a:endParaRPr lang="en-US"/>
          </a:p>
        </p:txBody>
      </p:sp>
    </p:spTree>
    <p:extLst>
      <p:ext uri="{BB962C8B-B14F-4D97-AF65-F5344CB8AC3E}">
        <p14:creationId xmlns:p14="http://schemas.microsoft.com/office/powerpoint/2010/main" val="140962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through my work at GT/APS that attracted me to yet another particle accelerator facility for my graduate work </a:t>
            </a:r>
          </a:p>
          <a:p>
            <a:endParaRPr lang="en-US" dirty="0"/>
          </a:p>
          <a:p>
            <a:r>
              <a:rPr lang="en-US" dirty="0"/>
              <a:t>Here, I have joint affiliations with the QMI at UBC </a:t>
            </a:r>
          </a:p>
          <a:p>
            <a:endParaRPr lang="en-US" dirty="0"/>
          </a:p>
          <a:p>
            <a:r>
              <a:rPr lang="en-US" dirty="0"/>
              <a:t>And you see here this beautiful aerial photo of TRIUMF … (point out ISAC/MOB/meson halls) </a:t>
            </a:r>
          </a:p>
        </p:txBody>
      </p:sp>
      <p:sp>
        <p:nvSpPr>
          <p:cNvPr id="4" name="Slide Number Placeholder 3"/>
          <p:cNvSpPr>
            <a:spLocks noGrp="1"/>
          </p:cNvSpPr>
          <p:nvPr>
            <p:ph type="sldNum" sz="quarter" idx="5"/>
          </p:nvPr>
        </p:nvSpPr>
        <p:spPr/>
        <p:txBody>
          <a:bodyPr/>
          <a:lstStyle/>
          <a:p>
            <a:fld id="{DECC881F-FFE2-498D-8AA2-844AB96B3221}" type="slidenum">
              <a:rPr lang="en-CA" smtClean="0"/>
              <a:t>4</a:t>
            </a:fld>
            <a:endParaRPr lang="en-CA"/>
          </a:p>
        </p:txBody>
      </p:sp>
    </p:spTree>
    <p:extLst>
      <p:ext uri="{BB962C8B-B14F-4D97-AF65-F5344CB8AC3E}">
        <p14:creationId xmlns:p14="http://schemas.microsoft.com/office/powerpoint/2010/main" val="1279331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any rechargeable battery, such as what I’ve shown here … you’re interested in the process of intercalation</a:t>
            </a:r>
          </a:p>
          <a:p>
            <a:endParaRPr lang="en-US" dirty="0"/>
          </a:p>
          <a:p>
            <a:r>
              <a:rPr lang="en-US" dirty="0"/>
              <a:t>This denotes the reversible de-insertion and insertion of the charged guest species (Li in the case of a LIB) </a:t>
            </a:r>
          </a:p>
          <a:p>
            <a:endParaRPr lang="en-US" dirty="0"/>
          </a:p>
          <a:p>
            <a:r>
              <a:rPr lang="en-US" dirty="0"/>
              <a:t>On discharging, these species must traverse between the anode and cathode, passing through an electrolyte</a:t>
            </a:r>
          </a:p>
          <a:p>
            <a:endParaRPr lang="en-US" dirty="0"/>
          </a:p>
          <a:p>
            <a:r>
              <a:rPr lang="en-US" dirty="0"/>
              <a:t>On charging, this process must be reversed … you see here also the interfaces that spontaneously form between the electrodes and electrolyte on charge/discharge </a:t>
            </a:r>
          </a:p>
          <a:p>
            <a:endParaRPr lang="en-US" dirty="0"/>
          </a:p>
          <a:p>
            <a:r>
              <a:rPr lang="en-US" dirty="0"/>
              <a:t>So therefore, the rate of charge and discharge is directly affected by how quickly the guest species move throughout this process</a:t>
            </a:r>
          </a:p>
          <a:p>
            <a:endParaRPr lang="en-US" dirty="0"/>
          </a:p>
          <a:p>
            <a:r>
              <a:rPr lang="en-US" dirty="0"/>
              <a:t>Notice that the layered structure of these materials enable them to serve as ideal intercalation hosts </a:t>
            </a:r>
          </a:p>
        </p:txBody>
      </p:sp>
      <p:sp>
        <p:nvSpPr>
          <p:cNvPr id="4" name="Slide Number Placeholder 3"/>
          <p:cNvSpPr>
            <a:spLocks noGrp="1"/>
          </p:cNvSpPr>
          <p:nvPr>
            <p:ph type="sldNum" sz="quarter" idx="5"/>
          </p:nvPr>
        </p:nvSpPr>
        <p:spPr/>
        <p:txBody>
          <a:bodyPr/>
          <a:lstStyle/>
          <a:p>
            <a:fld id="{DAA89682-F7BB-45E8-A5A6-C1EAB2271D30}" type="slidenum">
              <a:rPr lang="en-US" smtClean="0"/>
              <a:t>5</a:t>
            </a:fld>
            <a:endParaRPr lang="en-US"/>
          </a:p>
        </p:txBody>
      </p:sp>
    </p:spTree>
    <p:extLst>
      <p:ext uri="{BB962C8B-B14F-4D97-AF65-F5344CB8AC3E}">
        <p14:creationId xmlns:p14="http://schemas.microsoft.com/office/powerpoint/2010/main" val="779613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major category of such layered structures are broadly referred to as van der Waals materials </a:t>
            </a:r>
          </a:p>
          <a:p>
            <a:endParaRPr lang="en-US" dirty="0"/>
          </a:p>
          <a:p>
            <a:r>
              <a:rPr lang="en-US" dirty="0"/>
              <a:t>Graphite is easily the best known example!</a:t>
            </a:r>
          </a:p>
          <a:p>
            <a:endParaRPr lang="en-US" dirty="0"/>
          </a:p>
          <a:p>
            <a:r>
              <a:rPr lang="en-US" dirty="0"/>
              <a:t>Thinking back to your first year chemistry course … here you are reminded of a classic example of covalently bound C atoms that form a hexagonal array in a 2D plane … and each of the layers are held together by weak non-bonding interactions that result from their transient dipole interaction … here I’ve shown its unit cell … (A-B-A) stacking </a:t>
            </a:r>
          </a:p>
          <a:p>
            <a:endParaRPr lang="en-US" dirty="0"/>
          </a:p>
          <a:p>
            <a:r>
              <a:rPr lang="en-US" dirty="0"/>
              <a:t>It is also the weak van der Waals interaction that allows for each of the layers to be cleaved using something surprisingly simple: Scotch tape … this is how you’d isolate graphene (single layer)</a:t>
            </a:r>
          </a:p>
        </p:txBody>
      </p:sp>
      <p:sp>
        <p:nvSpPr>
          <p:cNvPr id="4" name="Slide Number Placeholder 3"/>
          <p:cNvSpPr>
            <a:spLocks noGrp="1"/>
          </p:cNvSpPr>
          <p:nvPr>
            <p:ph type="sldNum" sz="quarter" idx="5"/>
          </p:nvPr>
        </p:nvSpPr>
        <p:spPr/>
        <p:txBody>
          <a:bodyPr/>
          <a:lstStyle/>
          <a:p>
            <a:fld id="{DAA89682-F7BB-45E8-A5A6-C1EAB2271D30}" type="slidenum">
              <a:rPr lang="en-US" smtClean="0"/>
              <a:t>6</a:t>
            </a:fld>
            <a:endParaRPr lang="en-US"/>
          </a:p>
        </p:txBody>
      </p:sp>
    </p:spTree>
    <p:extLst>
      <p:ext uri="{BB962C8B-B14F-4D97-AF65-F5344CB8AC3E}">
        <p14:creationId xmlns:p14="http://schemas.microsoft.com/office/powerpoint/2010/main" val="90753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today, the cost and reliability of graphite makes it a very useful anode in lithium-ion batteries </a:t>
            </a:r>
          </a:p>
          <a:p>
            <a:endParaRPr lang="en-US" dirty="0"/>
          </a:p>
          <a:p>
            <a:r>
              <a:rPr lang="en-US" dirty="0"/>
              <a:t>So, if we want to improve how a LIB charges and discharges … if we want to maximize the efficiency of this process … then we will need to understand the underlying mechanisms and processes that govern how the guest ions diffuse within the material </a:t>
            </a:r>
          </a:p>
          <a:p>
            <a:endParaRPr lang="en-US" dirty="0"/>
          </a:p>
          <a:p>
            <a:r>
              <a:rPr lang="en-US" dirty="0"/>
              <a:t>What I’ve shown here what the fully </a:t>
            </a:r>
            <a:r>
              <a:rPr lang="en-US" dirty="0" err="1"/>
              <a:t>lithiated</a:t>
            </a:r>
            <a:r>
              <a:rPr lang="en-US" dirty="0"/>
              <a:t> graphite structure looks like … and here you see that the Li resides directly on top of another … and that the stacking sequence has shifted from A-B-A stacking to A-A-A stacking </a:t>
            </a:r>
          </a:p>
        </p:txBody>
      </p:sp>
      <p:sp>
        <p:nvSpPr>
          <p:cNvPr id="4" name="Slide Number Placeholder 3"/>
          <p:cNvSpPr>
            <a:spLocks noGrp="1"/>
          </p:cNvSpPr>
          <p:nvPr>
            <p:ph type="sldNum" sz="quarter" idx="5"/>
          </p:nvPr>
        </p:nvSpPr>
        <p:spPr/>
        <p:txBody>
          <a:bodyPr/>
          <a:lstStyle/>
          <a:p>
            <a:fld id="{DAA89682-F7BB-45E8-A5A6-C1EAB2271D30}" type="slidenum">
              <a:rPr lang="en-US" smtClean="0"/>
              <a:t>7</a:t>
            </a:fld>
            <a:endParaRPr lang="en-US"/>
          </a:p>
        </p:txBody>
      </p:sp>
    </p:spTree>
    <p:extLst>
      <p:ext uri="{BB962C8B-B14F-4D97-AF65-F5344CB8AC3E}">
        <p14:creationId xmlns:p14="http://schemas.microsoft.com/office/powerpoint/2010/main" val="3328646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there’s also a tremendous amount of interest in developing computational simulations to predict which materials will serve as good intercalation hosts … and how to perhaps modify their structure to improve this </a:t>
            </a:r>
          </a:p>
          <a:p>
            <a:endParaRPr lang="en-US" dirty="0"/>
          </a:p>
          <a:p>
            <a:r>
              <a:rPr lang="en-US" dirty="0"/>
              <a:t>But there’s a real issue here and that is that most of these simulations are best suited for what’s called the dilute limit … due the comparative simplicity of modeling an isolated Li …</a:t>
            </a:r>
          </a:p>
          <a:p>
            <a:endParaRPr lang="en-US" dirty="0"/>
          </a:p>
          <a:p>
            <a:r>
              <a:rPr lang="en-US" dirty="0"/>
              <a:t>And most experiments operate in the polar opposite of this regime where the material is fully </a:t>
            </a:r>
            <a:r>
              <a:rPr lang="en-US" dirty="0" err="1"/>
              <a:t>lithiated</a:t>
            </a:r>
            <a:r>
              <a:rPr lang="en-US" dirty="0"/>
              <a:t> (concentrated) … especially when using conventional techniques  </a:t>
            </a:r>
          </a:p>
          <a:p>
            <a:endParaRPr lang="en-US" dirty="0"/>
          </a:p>
          <a:p>
            <a:r>
              <a:rPr lang="en-US" dirty="0"/>
              <a:t>So this presents an apparent dilemma – how do we bridge this gap between experiment and theory </a:t>
            </a:r>
          </a:p>
        </p:txBody>
      </p:sp>
      <p:sp>
        <p:nvSpPr>
          <p:cNvPr id="4" name="Slide Number Placeholder 3"/>
          <p:cNvSpPr>
            <a:spLocks noGrp="1"/>
          </p:cNvSpPr>
          <p:nvPr>
            <p:ph type="sldNum" sz="quarter" idx="5"/>
          </p:nvPr>
        </p:nvSpPr>
        <p:spPr/>
        <p:txBody>
          <a:bodyPr/>
          <a:lstStyle/>
          <a:p>
            <a:fld id="{DAA89682-F7BB-45E8-A5A6-C1EAB2271D30}" type="slidenum">
              <a:rPr lang="en-US" smtClean="0"/>
              <a:t>8</a:t>
            </a:fld>
            <a:endParaRPr lang="en-US"/>
          </a:p>
        </p:txBody>
      </p:sp>
    </p:spTree>
    <p:extLst>
      <p:ext uri="{BB962C8B-B14F-4D97-AF65-F5344CB8AC3E}">
        <p14:creationId xmlns:p14="http://schemas.microsoft.com/office/powerpoint/2010/main" val="3834748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pioneered by Ryan McFadden who made use of a 1D ionic conductor … rutile TiO2</a:t>
            </a:r>
          </a:p>
          <a:p>
            <a:endParaRPr lang="en-US" dirty="0"/>
          </a:p>
          <a:p>
            <a:r>
              <a:rPr lang="en-US" dirty="0"/>
              <a:t>Here you see that its structure has open channels oriented along the c-axis which acts as a convenient pathway for the Li ions to diffuse  </a:t>
            </a:r>
          </a:p>
        </p:txBody>
      </p:sp>
      <p:sp>
        <p:nvSpPr>
          <p:cNvPr id="4" name="Slide Number Placeholder 3"/>
          <p:cNvSpPr>
            <a:spLocks noGrp="1"/>
          </p:cNvSpPr>
          <p:nvPr>
            <p:ph type="sldNum" sz="quarter" idx="5"/>
          </p:nvPr>
        </p:nvSpPr>
        <p:spPr/>
        <p:txBody>
          <a:bodyPr/>
          <a:lstStyle/>
          <a:p>
            <a:fld id="{DAA89682-F7BB-45E8-A5A6-C1EAB2271D30}" type="slidenum">
              <a:rPr lang="en-US" smtClean="0"/>
              <a:t>9</a:t>
            </a:fld>
            <a:endParaRPr lang="en-US"/>
          </a:p>
        </p:txBody>
      </p:sp>
    </p:spTree>
    <p:extLst>
      <p:ext uri="{BB962C8B-B14F-4D97-AF65-F5344CB8AC3E}">
        <p14:creationId xmlns:p14="http://schemas.microsoft.com/office/powerpoint/2010/main" val="217931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A1D1-443E-EACC-444A-D0C10D29C8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36B0A3-5E66-2348-0919-FB7D22B8B8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C16687-E0E8-1D79-01A0-3908600F693D}"/>
              </a:ext>
            </a:extLst>
          </p:cNvPr>
          <p:cNvSpPr>
            <a:spLocks noGrp="1"/>
          </p:cNvSpPr>
          <p:nvPr>
            <p:ph type="dt" sz="half" idx="10"/>
          </p:nvPr>
        </p:nvSpPr>
        <p:spPr/>
        <p:txBody>
          <a:bodyPr/>
          <a:lstStyle/>
          <a:p>
            <a:fld id="{82F70164-6747-4615-8BF7-74A7186BDBC8}" type="datetime1">
              <a:rPr lang="en-US" smtClean="0"/>
              <a:t>7/22/24</a:t>
            </a:fld>
            <a:endParaRPr lang="en-US"/>
          </a:p>
        </p:txBody>
      </p:sp>
      <p:sp>
        <p:nvSpPr>
          <p:cNvPr id="5" name="Footer Placeholder 4">
            <a:extLst>
              <a:ext uri="{FF2B5EF4-FFF2-40B4-BE49-F238E27FC236}">
                <a16:creationId xmlns:a16="http://schemas.microsoft.com/office/drawing/2014/main" id="{ADD0BCFB-72F0-A832-10DE-C3EF149FF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7ADE1-C879-1C0C-9D92-D038E63A1028}"/>
              </a:ext>
            </a:extLst>
          </p:cNvPr>
          <p:cNvSpPr>
            <a:spLocks noGrp="1"/>
          </p:cNvSpPr>
          <p:nvPr>
            <p:ph type="sldNum" sz="quarter" idx="12"/>
          </p:nvPr>
        </p:nvSpPr>
        <p:spPr/>
        <p:txBody>
          <a:bodyPr/>
          <a:lstStyle/>
          <a:p>
            <a:fld id="{B883B141-67B7-40EA-B1F2-2E36A15E7702}" type="slidenum">
              <a:rPr lang="en-US" smtClean="0"/>
              <a:t>‹#›</a:t>
            </a:fld>
            <a:endParaRPr lang="en-US"/>
          </a:p>
        </p:txBody>
      </p:sp>
    </p:spTree>
    <p:extLst>
      <p:ext uri="{BB962C8B-B14F-4D97-AF65-F5344CB8AC3E}">
        <p14:creationId xmlns:p14="http://schemas.microsoft.com/office/powerpoint/2010/main" val="3396630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1157-B2AA-89EA-B8B0-A04CBE03A6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04A6F9-9FA6-D6B3-14DF-E22BAF465B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38844B-799D-9626-890C-F4F9CB81AD34}"/>
              </a:ext>
            </a:extLst>
          </p:cNvPr>
          <p:cNvSpPr>
            <a:spLocks noGrp="1"/>
          </p:cNvSpPr>
          <p:nvPr>
            <p:ph type="dt" sz="half" idx="10"/>
          </p:nvPr>
        </p:nvSpPr>
        <p:spPr/>
        <p:txBody>
          <a:bodyPr/>
          <a:lstStyle/>
          <a:p>
            <a:fld id="{FB8AD3A5-DDE8-4CA6-BDCA-15FA6D6BCDB8}" type="datetime1">
              <a:rPr lang="en-US" smtClean="0"/>
              <a:t>7/22/24</a:t>
            </a:fld>
            <a:endParaRPr lang="en-US"/>
          </a:p>
        </p:txBody>
      </p:sp>
      <p:sp>
        <p:nvSpPr>
          <p:cNvPr id="5" name="Footer Placeholder 4">
            <a:extLst>
              <a:ext uri="{FF2B5EF4-FFF2-40B4-BE49-F238E27FC236}">
                <a16:creationId xmlns:a16="http://schemas.microsoft.com/office/drawing/2014/main" id="{7613DD1A-C87E-521E-309A-FBECA0717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A5AE4-D49A-DA1C-87CB-2A04565031D1}"/>
              </a:ext>
            </a:extLst>
          </p:cNvPr>
          <p:cNvSpPr>
            <a:spLocks noGrp="1"/>
          </p:cNvSpPr>
          <p:nvPr>
            <p:ph type="sldNum" sz="quarter" idx="12"/>
          </p:nvPr>
        </p:nvSpPr>
        <p:spPr/>
        <p:txBody>
          <a:bodyPr/>
          <a:lstStyle/>
          <a:p>
            <a:fld id="{B883B141-67B7-40EA-B1F2-2E36A15E7702}" type="slidenum">
              <a:rPr lang="en-US" smtClean="0"/>
              <a:t>‹#›</a:t>
            </a:fld>
            <a:endParaRPr lang="en-US"/>
          </a:p>
        </p:txBody>
      </p:sp>
    </p:spTree>
    <p:extLst>
      <p:ext uri="{BB962C8B-B14F-4D97-AF65-F5344CB8AC3E}">
        <p14:creationId xmlns:p14="http://schemas.microsoft.com/office/powerpoint/2010/main" val="638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60B12E-F0CB-09AA-FBF6-153C8EABB4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3D9F9D-5E89-CB98-AAF1-D898B79C35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F439D-397F-081B-659B-456EE810276F}"/>
              </a:ext>
            </a:extLst>
          </p:cNvPr>
          <p:cNvSpPr>
            <a:spLocks noGrp="1"/>
          </p:cNvSpPr>
          <p:nvPr>
            <p:ph type="dt" sz="half" idx="10"/>
          </p:nvPr>
        </p:nvSpPr>
        <p:spPr/>
        <p:txBody>
          <a:bodyPr/>
          <a:lstStyle/>
          <a:p>
            <a:fld id="{E80E1458-10D5-4213-89A7-C39B5D5FDA1E}" type="datetime1">
              <a:rPr lang="en-US" smtClean="0"/>
              <a:t>7/22/24</a:t>
            </a:fld>
            <a:endParaRPr lang="en-US"/>
          </a:p>
        </p:txBody>
      </p:sp>
      <p:sp>
        <p:nvSpPr>
          <p:cNvPr id="5" name="Footer Placeholder 4">
            <a:extLst>
              <a:ext uri="{FF2B5EF4-FFF2-40B4-BE49-F238E27FC236}">
                <a16:creationId xmlns:a16="http://schemas.microsoft.com/office/drawing/2014/main" id="{56FFA720-BB47-E76E-61E7-140FC3647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66666-6551-92F0-B405-52E6E600139D}"/>
              </a:ext>
            </a:extLst>
          </p:cNvPr>
          <p:cNvSpPr>
            <a:spLocks noGrp="1"/>
          </p:cNvSpPr>
          <p:nvPr>
            <p:ph type="sldNum" sz="quarter" idx="12"/>
          </p:nvPr>
        </p:nvSpPr>
        <p:spPr/>
        <p:txBody>
          <a:bodyPr/>
          <a:lstStyle/>
          <a:p>
            <a:fld id="{B883B141-67B7-40EA-B1F2-2E36A15E7702}" type="slidenum">
              <a:rPr lang="en-US" smtClean="0"/>
              <a:t>‹#›</a:t>
            </a:fld>
            <a:endParaRPr lang="en-US"/>
          </a:p>
        </p:txBody>
      </p:sp>
    </p:spTree>
    <p:extLst>
      <p:ext uri="{BB962C8B-B14F-4D97-AF65-F5344CB8AC3E}">
        <p14:creationId xmlns:p14="http://schemas.microsoft.com/office/powerpoint/2010/main" val="159650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4D35-2995-EDC4-E5C9-A21F83428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6A6674-46CD-397D-8D2A-E02B775D9B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BC6720-647B-9F28-CCD7-9BF5F8AB8752}"/>
              </a:ext>
            </a:extLst>
          </p:cNvPr>
          <p:cNvSpPr>
            <a:spLocks noGrp="1"/>
          </p:cNvSpPr>
          <p:nvPr>
            <p:ph type="dt" sz="half" idx="10"/>
          </p:nvPr>
        </p:nvSpPr>
        <p:spPr/>
        <p:txBody>
          <a:bodyPr/>
          <a:lstStyle/>
          <a:p>
            <a:fld id="{FE2DDEBC-8C00-41F4-9B6F-9BC0C3BBCB66}" type="datetime1">
              <a:rPr lang="en-US" smtClean="0"/>
              <a:t>7/22/24</a:t>
            </a:fld>
            <a:endParaRPr lang="en-US"/>
          </a:p>
        </p:txBody>
      </p:sp>
      <p:sp>
        <p:nvSpPr>
          <p:cNvPr id="5" name="Footer Placeholder 4">
            <a:extLst>
              <a:ext uri="{FF2B5EF4-FFF2-40B4-BE49-F238E27FC236}">
                <a16:creationId xmlns:a16="http://schemas.microsoft.com/office/drawing/2014/main" id="{F37978FE-3F76-200E-B7A4-B9E2D17B30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8588D-40AE-D029-E77E-73142E130DD1}"/>
              </a:ext>
            </a:extLst>
          </p:cNvPr>
          <p:cNvSpPr>
            <a:spLocks noGrp="1"/>
          </p:cNvSpPr>
          <p:nvPr>
            <p:ph type="sldNum" sz="quarter" idx="12"/>
          </p:nvPr>
        </p:nvSpPr>
        <p:spPr/>
        <p:txBody>
          <a:bodyPr/>
          <a:lstStyle/>
          <a:p>
            <a:fld id="{B883B141-67B7-40EA-B1F2-2E36A15E7702}" type="slidenum">
              <a:rPr lang="en-US" smtClean="0"/>
              <a:t>‹#›</a:t>
            </a:fld>
            <a:endParaRPr lang="en-US"/>
          </a:p>
        </p:txBody>
      </p:sp>
    </p:spTree>
    <p:extLst>
      <p:ext uri="{BB962C8B-B14F-4D97-AF65-F5344CB8AC3E}">
        <p14:creationId xmlns:p14="http://schemas.microsoft.com/office/powerpoint/2010/main" val="324146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11BE-3C39-D2ED-5106-A20130AD12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9877A2-19BE-B85F-9E9C-F09E08037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5E111E-C113-73C4-2508-4EE56949BF8F}"/>
              </a:ext>
            </a:extLst>
          </p:cNvPr>
          <p:cNvSpPr>
            <a:spLocks noGrp="1"/>
          </p:cNvSpPr>
          <p:nvPr>
            <p:ph type="dt" sz="half" idx="10"/>
          </p:nvPr>
        </p:nvSpPr>
        <p:spPr/>
        <p:txBody>
          <a:bodyPr/>
          <a:lstStyle/>
          <a:p>
            <a:fld id="{D12C8E6A-CA77-4206-B0F5-614A73B6F8C7}" type="datetime1">
              <a:rPr lang="en-US" smtClean="0"/>
              <a:t>7/22/24</a:t>
            </a:fld>
            <a:endParaRPr lang="en-US"/>
          </a:p>
        </p:txBody>
      </p:sp>
      <p:sp>
        <p:nvSpPr>
          <p:cNvPr id="5" name="Footer Placeholder 4">
            <a:extLst>
              <a:ext uri="{FF2B5EF4-FFF2-40B4-BE49-F238E27FC236}">
                <a16:creationId xmlns:a16="http://schemas.microsoft.com/office/drawing/2014/main" id="{3379D36A-B788-D004-4A4B-9BE890BC9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1F254-04D7-5255-5982-E8F4D6FDC95F}"/>
              </a:ext>
            </a:extLst>
          </p:cNvPr>
          <p:cNvSpPr>
            <a:spLocks noGrp="1"/>
          </p:cNvSpPr>
          <p:nvPr>
            <p:ph type="sldNum" sz="quarter" idx="12"/>
          </p:nvPr>
        </p:nvSpPr>
        <p:spPr/>
        <p:txBody>
          <a:bodyPr/>
          <a:lstStyle/>
          <a:p>
            <a:fld id="{B883B141-67B7-40EA-B1F2-2E36A15E7702}" type="slidenum">
              <a:rPr lang="en-US" smtClean="0"/>
              <a:t>‹#›</a:t>
            </a:fld>
            <a:endParaRPr lang="en-US"/>
          </a:p>
        </p:txBody>
      </p:sp>
    </p:spTree>
    <p:extLst>
      <p:ext uri="{BB962C8B-B14F-4D97-AF65-F5344CB8AC3E}">
        <p14:creationId xmlns:p14="http://schemas.microsoft.com/office/powerpoint/2010/main" val="72639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DAD1F-4136-2717-E027-5BD19BF452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1BA785-BCF1-4294-8DDA-BD11C6D459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0CE08B-E8C6-6975-296E-10A461C40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8E2A7E-4669-13AE-DDC6-0C02E9ABCEE5}"/>
              </a:ext>
            </a:extLst>
          </p:cNvPr>
          <p:cNvSpPr>
            <a:spLocks noGrp="1"/>
          </p:cNvSpPr>
          <p:nvPr>
            <p:ph type="dt" sz="half" idx="10"/>
          </p:nvPr>
        </p:nvSpPr>
        <p:spPr/>
        <p:txBody>
          <a:bodyPr/>
          <a:lstStyle/>
          <a:p>
            <a:fld id="{42610DF0-7C40-4C01-A476-C655D013FA5E}" type="datetime1">
              <a:rPr lang="en-US" smtClean="0"/>
              <a:t>7/22/24</a:t>
            </a:fld>
            <a:endParaRPr lang="en-US"/>
          </a:p>
        </p:txBody>
      </p:sp>
      <p:sp>
        <p:nvSpPr>
          <p:cNvPr id="6" name="Footer Placeholder 5">
            <a:extLst>
              <a:ext uri="{FF2B5EF4-FFF2-40B4-BE49-F238E27FC236}">
                <a16:creationId xmlns:a16="http://schemas.microsoft.com/office/drawing/2014/main" id="{FD40EEBD-D089-9DE8-8747-9185E326AA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EB4F9-56FC-B9C6-B1CD-9FBD5DAAE600}"/>
              </a:ext>
            </a:extLst>
          </p:cNvPr>
          <p:cNvSpPr>
            <a:spLocks noGrp="1"/>
          </p:cNvSpPr>
          <p:nvPr>
            <p:ph type="sldNum" sz="quarter" idx="12"/>
          </p:nvPr>
        </p:nvSpPr>
        <p:spPr/>
        <p:txBody>
          <a:bodyPr/>
          <a:lstStyle/>
          <a:p>
            <a:fld id="{B883B141-67B7-40EA-B1F2-2E36A15E7702}" type="slidenum">
              <a:rPr lang="en-US" smtClean="0"/>
              <a:t>‹#›</a:t>
            </a:fld>
            <a:endParaRPr lang="en-US"/>
          </a:p>
        </p:txBody>
      </p:sp>
    </p:spTree>
    <p:extLst>
      <p:ext uri="{BB962C8B-B14F-4D97-AF65-F5344CB8AC3E}">
        <p14:creationId xmlns:p14="http://schemas.microsoft.com/office/powerpoint/2010/main" val="2361495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5447F-5B13-B8EE-0504-EA5A621481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EE162E-AA1D-A225-A7BD-CB4F1BB01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075EAA-C15C-C30B-EBA6-0A50FC0D8D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C30538-F4F5-2DC1-93CB-36E103B365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F20E9-6E9F-51ED-C1BB-41C9DD43F3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B00A3A-9A84-B42A-603B-90A2E6165281}"/>
              </a:ext>
            </a:extLst>
          </p:cNvPr>
          <p:cNvSpPr>
            <a:spLocks noGrp="1"/>
          </p:cNvSpPr>
          <p:nvPr>
            <p:ph type="dt" sz="half" idx="10"/>
          </p:nvPr>
        </p:nvSpPr>
        <p:spPr/>
        <p:txBody>
          <a:bodyPr/>
          <a:lstStyle/>
          <a:p>
            <a:fld id="{AD22B74D-B35A-4CA8-93F0-3A29A1989C35}" type="datetime1">
              <a:rPr lang="en-US" smtClean="0"/>
              <a:t>7/22/24</a:t>
            </a:fld>
            <a:endParaRPr lang="en-US"/>
          </a:p>
        </p:txBody>
      </p:sp>
      <p:sp>
        <p:nvSpPr>
          <p:cNvPr id="8" name="Footer Placeholder 7">
            <a:extLst>
              <a:ext uri="{FF2B5EF4-FFF2-40B4-BE49-F238E27FC236}">
                <a16:creationId xmlns:a16="http://schemas.microsoft.com/office/drawing/2014/main" id="{6FC3D529-E9B7-5B0D-4ADD-D1060D3E98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B26302-F223-CB7A-092A-94C18CEC7679}"/>
              </a:ext>
            </a:extLst>
          </p:cNvPr>
          <p:cNvSpPr>
            <a:spLocks noGrp="1"/>
          </p:cNvSpPr>
          <p:nvPr>
            <p:ph type="sldNum" sz="quarter" idx="12"/>
          </p:nvPr>
        </p:nvSpPr>
        <p:spPr/>
        <p:txBody>
          <a:bodyPr/>
          <a:lstStyle/>
          <a:p>
            <a:fld id="{B883B141-67B7-40EA-B1F2-2E36A15E7702}" type="slidenum">
              <a:rPr lang="en-US" smtClean="0"/>
              <a:t>‹#›</a:t>
            </a:fld>
            <a:endParaRPr lang="en-US"/>
          </a:p>
        </p:txBody>
      </p:sp>
    </p:spTree>
    <p:extLst>
      <p:ext uri="{BB962C8B-B14F-4D97-AF65-F5344CB8AC3E}">
        <p14:creationId xmlns:p14="http://schemas.microsoft.com/office/powerpoint/2010/main" val="161647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BB1CA-ABF5-C967-6E91-80950C8177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D6C301-CBB7-CA4B-F95D-4AFB5DE88CBD}"/>
              </a:ext>
            </a:extLst>
          </p:cNvPr>
          <p:cNvSpPr>
            <a:spLocks noGrp="1"/>
          </p:cNvSpPr>
          <p:nvPr>
            <p:ph type="dt" sz="half" idx="10"/>
          </p:nvPr>
        </p:nvSpPr>
        <p:spPr/>
        <p:txBody>
          <a:bodyPr/>
          <a:lstStyle/>
          <a:p>
            <a:fld id="{C35FCF5B-51B7-406B-AA42-256F3EE4979B}" type="datetime1">
              <a:rPr lang="en-US" smtClean="0"/>
              <a:t>7/22/24</a:t>
            </a:fld>
            <a:endParaRPr lang="en-US"/>
          </a:p>
        </p:txBody>
      </p:sp>
      <p:sp>
        <p:nvSpPr>
          <p:cNvPr id="4" name="Footer Placeholder 3">
            <a:extLst>
              <a:ext uri="{FF2B5EF4-FFF2-40B4-BE49-F238E27FC236}">
                <a16:creationId xmlns:a16="http://schemas.microsoft.com/office/drawing/2014/main" id="{F81C31E2-BC30-0CDE-A134-70368567AC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E46044-19B5-2CC9-04A9-A3A8BC30AFFA}"/>
              </a:ext>
            </a:extLst>
          </p:cNvPr>
          <p:cNvSpPr>
            <a:spLocks noGrp="1"/>
          </p:cNvSpPr>
          <p:nvPr>
            <p:ph type="sldNum" sz="quarter" idx="12"/>
          </p:nvPr>
        </p:nvSpPr>
        <p:spPr/>
        <p:txBody>
          <a:bodyPr/>
          <a:lstStyle/>
          <a:p>
            <a:fld id="{B883B141-67B7-40EA-B1F2-2E36A15E7702}" type="slidenum">
              <a:rPr lang="en-US" smtClean="0"/>
              <a:t>‹#›</a:t>
            </a:fld>
            <a:endParaRPr lang="en-US"/>
          </a:p>
        </p:txBody>
      </p:sp>
    </p:spTree>
    <p:extLst>
      <p:ext uri="{BB962C8B-B14F-4D97-AF65-F5344CB8AC3E}">
        <p14:creationId xmlns:p14="http://schemas.microsoft.com/office/powerpoint/2010/main" val="151003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F58364-B464-AEB1-0CED-D2503FEA2A84}"/>
              </a:ext>
            </a:extLst>
          </p:cNvPr>
          <p:cNvSpPr>
            <a:spLocks noGrp="1"/>
          </p:cNvSpPr>
          <p:nvPr>
            <p:ph type="dt" sz="half" idx="10"/>
          </p:nvPr>
        </p:nvSpPr>
        <p:spPr/>
        <p:txBody>
          <a:bodyPr/>
          <a:lstStyle/>
          <a:p>
            <a:fld id="{E381BCD2-C3F4-4973-92F4-FD5D8DC95468}" type="datetime1">
              <a:rPr lang="en-US" smtClean="0"/>
              <a:t>7/22/24</a:t>
            </a:fld>
            <a:endParaRPr lang="en-US"/>
          </a:p>
        </p:txBody>
      </p:sp>
      <p:sp>
        <p:nvSpPr>
          <p:cNvPr id="3" name="Footer Placeholder 2">
            <a:extLst>
              <a:ext uri="{FF2B5EF4-FFF2-40B4-BE49-F238E27FC236}">
                <a16:creationId xmlns:a16="http://schemas.microsoft.com/office/drawing/2014/main" id="{E4FB2C0F-C320-9A1C-E918-8C309ECCAD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13CFBD-AEEF-9681-F45D-9F3763E7A19E}"/>
              </a:ext>
            </a:extLst>
          </p:cNvPr>
          <p:cNvSpPr>
            <a:spLocks noGrp="1"/>
          </p:cNvSpPr>
          <p:nvPr>
            <p:ph type="sldNum" sz="quarter" idx="12"/>
          </p:nvPr>
        </p:nvSpPr>
        <p:spPr/>
        <p:txBody>
          <a:bodyPr/>
          <a:lstStyle/>
          <a:p>
            <a:fld id="{B883B141-67B7-40EA-B1F2-2E36A15E7702}" type="slidenum">
              <a:rPr lang="en-US" smtClean="0"/>
              <a:t>‹#›</a:t>
            </a:fld>
            <a:endParaRPr lang="en-US"/>
          </a:p>
        </p:txBody>
      </p:sp>
    </p:spTree>
    <p:extLst>
      <p:ext uri="{BB962C8B-B14F-4D97-AF65-F5344CB8AC3E}">
        <p14:creationId xmlns:p14="http://schemas.microsoft.com/office/powerpoint/2010/main" val="161177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31FE-E4A5-2F4C-B12A-44B9E8A9A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7B9955-1D41-E9D2-BCCD-65A023508C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806DFE-AD1F-DF9F-15A0-3F7A25F59F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B6343A-6600-86CD-C2DE-835B4E332C6F}"/>
              </a:ext>
            </a:extLst>
          </p:cNvPr>
          <p:cNvSpPr>
            <a:spLocks noGrp="1"/>
          </p:cNvSpPr>
          <p:nvPr>
            <p:ph type="dt" sz="half" idx="10"/>
          </p:nvPr>
        </p:nvSpPr>
        <p:spPr/>
        <p:txBody>
          <a:bodyPr/>
          <a:lstStyle/>
          <a:p>
            <a:fld id="{0F57F167-E6A4-49B4-B7AB-CBB3F9A1FC4B}" type="datetime1">
              <a:rPr lang="en-US" smtClean="0"/>
              <a:t>7/22/24</a:t>
            </a:fld>
            <a:endParaRPr lang="en-US"/>
          </a:p>
        </p:txBody>
      </p:sp>
      <p:sp>
        <p:nvSpPr>
          <p:cNvPr id="6" name="Footer Placeholder 5">
            <a:extLst>
              <a:ext uri="{FF2B5EF4-FFF2-40B4-BE49-F238E27FC236}">
                <a16:creationId xmlns:a16="http://schemas.microsoft.com/office/drawing/2014/main" id="{4F567681-2A0E-448A-78BE-A759BA834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6D6EF0-933A-8EFB-10D9-D4EE02017696}"/>
              </a:ext>
            </a:extLst>
          </p:cNvPr>
          <p:cNvSpPr>
            <a:spLocks noGrp="1"/>
          </p:cNvSpPr>
          <p:nvPr>
            <p:ph type="sldNum" sz="quarter" idx="12"/>
          </p:nvPr>
        </p:nvSpPr>
        <p:spPr/>
        <p:txBody>
          <a:bodyPr/>
          <a:lstStyle/>
          <a:p>
            <a:fld id="{B883B141-67B7-40EA-B1F2-2E36A15E7702}" type="slidenum">
              <a:rPr lang="en-US" smtClean="0"/>
              <a:t>‹#›</a:t>
            </a:fld>
            <a:endParaRPr lang="en-US"/>
          </a:p>
        </p:txBody>
      </p:sp>
    </p:spTree>
    <p:extLst>
      <p:ext uri="{BB962C8B-B14F-4D97-AF65-F5344CB8AC3E}">
        <p14:creationId xmlns:p14="http://schemas.microsoft.com/office/powerpoint/2010/main" val="237959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ECD71-5A6A-415B-284F-63F939431A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3DD352-2D1D-A5C3-D261-BF5992D1A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5AD5F9-DB3E-5997-B7DA-6D0BEC5BFE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2D28D-55D3-7A61-EE6A-4A7D18A4F747}"/>
              </a:ext>
            </a:extLst>
          </p:cNvPr>
          <p:cNvSpPr>
            <a:spLocks noGrp="1"/>
          </p:cNvSpPr>
          <p:nvPr>
            <p:ph type="dt" sz="half" idx="10"/>
          </p:nvPr>
        </p:nvSpPr>
        <p:spPr/>
        <p:txBody>
          <a:bodyPr/>
          <a:lstStyle/>
          <a:p>
            <a:fld id="{9394A41C-46A3-4A49-9860-82A5DF6EE824}" type="datetime1">
              <a:rPr lang="en-US" smtClean="0"/>
              <a:t>7/22/24</a:t>
            </a:fld>
            <a:endParaRPr lang="en-US"/>
          </a:p>
        </p:txBody>
      </p:sp>
      <p:sp>
        <p:nvSpPr>
          <p:cNvPr id="6" name="Footer Placeholder 5">
            <a:extLst>
              <a:ext uri="{FF2B5EF4-FFF2-40B4-BE49-F238E27FC236}">
                <a16:creationId xmlns:a16="http://schemas.microsoft.com/office/drawing/2014/main" id="{C4F86015-3A4E-1371-DD19-349A38CADE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E63AD-C2A2-6CE4-B119-57BB60499BF5}"/>
              </a:ext>
            </a:extLst>
          </p:cNvPr>
          <p:cNvSpPr>
            <a:spLocks noGrp="1"/>
          </p:cNvSpPr>
          <p:nvPr>
            <p:ph type="sldNum" sz="quarter" idx="12"/>
          </p:nvPr>
        </p:nvSpPr>
        <p:spPr/>
        <p:txBody>
          <a:bodyPr/>
          <a:lstStyle/>
          <a:p>
            <a:fld id="{B883B141-67B7-40EA-B1F2-2E36A15E7702}" type="slidenum">
              <a:rPr lang="en-US" smtClean="0"/>
              <a:t>‹#›</a:t>
            </a:fld>
            <a:endParaRPr lang="en-US"/>
          </a:p>
        </p:txBody>
      </p:sp>
    </p:spTree>
    <p:extLst>
      <p:ext uri="{BB962C8B-B14F-4D97-AF65-F5344CB8AC3E}">
        <p14:creationId xmlns:p14="http://schemas.microsoft.com/office/powerpoint/2010/main" val="387187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D5960-BCED-F017-D78C-CB4F741A9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9EE67E-65BF-F683-E4BB-A78517F902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42C44-8DED-3E7D-8BCB-F472C6554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B12E7-FF68-4B23-BA50-86C83901F2F0}" type="datetime1">
              <a:rPr lang="en-US" smtClean="0"/>
              <a:t>7/22/24</a:t>
            </a:fld>
            <a:endParaRPr lang="en-US"/>
          </a:p>
        </p:txBody>
      </p:sp>
      <p:sp>
        <p:nvSpPr>
          <p:cNvPr id="5" name="Footer Placeholder 4">
            <a:extLst>
              <a:ext uri="{FF2B5EF4-FFF2-40B4-BE49-F238E27FC236}">
                <a16:creationId xmlns:a16="http://schemas.microsoft.com/office/drawing/2014/main" id="{B911B16D-08FE-3B1D-480C-1F0ACD2EE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B1447A-EB37-07CA-39EB-ED1975FDB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3B141-67B7-40EA-B1F2-2E36A15E7702}" type="slidenum">
              <a:rPr lang="en-US" smtClean="0"/>
              <a:t>‹#›</a:t>
            </a:fld>
            <a:endParaRPr lang="en-US"/>
          </a:p>
        </p:txBody>
      </p:sp>
    </p:spTree>
    <p:extLst>
      <p:ext uri="{BB962C8B-B14F-4D97-AF65-F5344CB8AC3E}">
        <p14:creationId xmlns:p14="http://schemas.microsoft.com/office/powerpoint/2010/main" val="2601402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3.jpe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3.jpe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3.jpe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3.jpe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3.jpe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3.jpe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3.jpe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3.jpe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3.jpe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3.jpe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E7EE5-26A0-6AAE-AD08-BF8CCCC038DB}"/>
              </a:ext>
            </a:extLst>
          </p:cNvPr>
          <p:cNvSpPr>
            <a:spLocks noGrp="1"/>
          </p:cNvSpPr>
          <p:nvPr>
            <p:ph type="ctrTitle"/>
          </p:nvPr>
        </p:nvSpPr>
        <p:spPr/>
        <p:txBody>
          <a:bodyPr>
            <a:normAutofit/>
          </a:bodyPr>
          <a:lstStyle/>
          <a:p>
            <a:r>
              <a:rPr lang="en-US" sz="4400" dirty="0">
                <a:latin typeface="Arial" panose="020B0604020202020204" pitchFamily="34" charset="0"/>
                <a:cs typeface="Arial" panose="020B0604020202020204" pitchFamily="34" charset="0"/>
              </a:rPr>
              <a:t>On the Use of β-NMR in Studying van der Waals Materials*</a:t>
            </a:r>
          </a:p>
        </p:txBody>
      </p:sp>
      <p:sp>
        <p:nvSpPr>
          <p:cNvPr id="3" name="Subtitle 2">
            <a:extLst>
              <a:ext uri="{FF2B5EF4-FFF2-40B4-BE49-F238E27FC236}">
                <a16:creationId xmlns:a16="http://schemas.microsoft.com/office/drawing/2014/main" id="{4F12FE17-1911-4AF1-68A2-78A677BD76FF}"/>
              </a:ext>
            </a:extLst>
          </p:cNvPr>
          <p:cNvSpPr>
            <a:spLocks noGrp="1"/>
          </p:cNvSpPr>
          <p:nvPr>
            <p:ph type="subTitle" idx="1"/>
          </p:nvPr>
        </p:nvSpPr>
        <p:spPr/>
        <p: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John O. Ticknor</a:t>
            </a:r>
          </a:p>
          <a:p>
            <a:r>
              <a:rPr lang="en-US" sz="2000" dirty="0">
                <a:latin typeface="Arial" panose="020B0604020202020204" pitchFamily="34" charset="0"/>
                <a:cs typeface="Arial" panose="020B0604020202020204" pitchFamily="34" charset="0"/>
              </a:rPr>
              <a:t>TRIUMF Science Week CMMS Seminar (July 2024)</a:t>
            </a:r>
          </a:p>
        </p:txBody>
      </p:sp>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4" name="Slide Number Placeholder 3">
            <a:extLst>
              <a:ext uri="{FF2B5EF4-FFF2-40B4-BE49-F238E27FC236}">
                <a16:creationId xmlns:a16="http://schemas.microsoft.com/office/drawing/2014/main" id="{8F904985-0EA9-F5A2-25B7-A99AAD16451D}"/>
              </a:ext>
            </a:extLst>
          </p:cNvPr>
          <p:cNvSpPr>
            <a:spLocks noGrp="1"/>
          </p:cNvSpPr>
          <p:nvPr>
            <p:ph type="sldNum" sz="quarter" idx="12"/>
          </p:nvPr>
        </p:nvSpPr>
        <p:spPr/>
        <p:txBody>
          <a:bodyPr/>
          <a:lstStyle/>
          <a:p>
            <a:fld id="{B883B141-67B7-40EA-B1F2-2E36A15E7702}" type="slidenum">
              <a:rPr lang="en-US" smtClean="0"/>
              <a:t>1</a:t>
            </a:fld>
            <a:endParaRPr lang="en-US"/>
          </a:p>
        </p:txBody>
      </p:sp>
      <p:sp>
        <p:nvSpPr>
          <p:cNvPr id="6" name="Title 1">
            <a:extLst>
              <a:ext uri="{FF2B5EF4-FFF2-40B4-BE49-F238E27FC236}">
                <a16:creationId xmlns:a16="http://schemas.microsoft.com/office/drawing/2014/main" id="{23845B9D-104B-1FAE-A37F-FAB4369589D0}"/>
              </a:ext>
            </a:extLst>
          </p:cNvPr>
          <p:cNvSpPr txBox="1">
            <a:spLocks/>
          </p:cNvSpPr>
          <p:nvPr/>
        </p:nvSpPr>
        <p:spPr>
          <a:xfrm>
            <a:off x="1676400" y="12747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1510AA0-A437-9859-E959-D660948F870C}"/>
              </a:ext>
            </a:extLst>
          </p:cNvPr>
          <p:cNvSpPr txBox="1"/>
          <p:nvPr/>
        </p:nvSpPr>
        <p:spPr>
          <a:xfrm>
            <a:off x="1936229" y="6367640"/>
            <a:ext cx="8624341"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Terms and conditions apply</a:t>
            </a:r>
            <a:r>
              <a:rPr lang="en-US" dirty="0">
                <a:latin typeface="Arial" panose="020B0604020202020204" pitchFamily="34" charset="0"/>
                <a:cs typeface="Arial" panose="020B0604020202020204" pitchFamily="34" charset="0"/>
              </a:rPr>
              <a:t> – mostly graphite</a:t>
            </a:r>
          </a:p>
        </p:txBody>
      </p:sp>
    </p:spTree>
    <p:extLst>
      <p:ext uri="{BB962C8B-B14F-4D97-AF65-F5344CB8AC3E}">
        <p14:creationId xmlns:p14="http://schemas.microsoft.com/office/powerpoint/2010/main" val="1596731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How to Measure Ionic Diffusion …</a:t>
            </a:r>
          </a:p>
        </p:txBody>
      </p:sp>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10</a:t>
            </a:fld>
            <a:endParaRPr lang="en-US"/>
          </a:p>
        </p:txBody>
      </p:sp>
      <p:pic>
        <p:nvPicPr>
          <p:cNvPr id="6" name="Picture 5" descr="A diagram of a scientific experiment&#10;&#10;Description automatically generated with medium confidence">
            <a:extLst>
              <a:ext uri="{FF2B5EF4-FFF2-40B4-BE49-F238E27FC236}">
                <a16:creationId xmlns:a16="http://schemas.microsoft.com/office/drawing/2014/main" id="{B846B8FD-79F3-06DB-1DB6-C2B3D8E066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9385" y="1690688"/>
            <a:ext cx="4765991" cy="4742697"/>
          </a:xfrm>
          <a:prstGeom prst="rect">
            <a:avLst/>
          </a:prstGeom>
        </p:spPr>
      </p:pic>
      <p:sp>
        <p:nvSpPr>
          <p:cNvPr id="8" name="TextBox 7">
            <a:extLst>
              <a:ext uri="{FF2B5EF4-FFF2-40B4-BE49-F238E27FC236}">
                <a16:creationId xmlns:a16="http://schemas.microsoft.com/office/drawing/2014/main" id="{8CB6725F-DB6F-232E-FEA3-87C09A87E343}"/>
              </a:ext>
            </a:extLst>
          </p:cNvPr>
          <p:cNvSpPr txBox="1"/>
          <p:nvPr/>
        </p:nvSpPr>
        <p:spPr>
          <a:xfrm>
            <a:off x="838200" y="2020359"/>
            <a:ext cx="3749298" cy="2246769"/>
          </a:xfrm>
          <a:prstGeom prst="rect">
            <a:avLst/>
          </a:prstGeom>
          <a:noFill/>
        </p:spPr>
        <p:txBody>
          <a:bodyPr wrap="square" rtlCol="0">
            <a:spAutoFit/>
          </a:bodyPr>
          <a:lstStyle/>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If we can determine the hop rate of the ion – we can estimate a diffusion coefficient </a:t>
            </a:r>
            <a:endParaRPr lang="en-US" sz="28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15C4C565-EF7E-4319-6F78-8A9B9072BE1D}"/>
              </a:ext>
            </a:extLst>
          </p:cNvPr>
          <p:cNvPicPr>
            <a:picLocks noChangeAspect="1"/>
          </p:cNvPicPr>
          <p:nvPr/>
        </p:nvPicPr>
        <p:blipFill>
          <a:blip r:embed="rId7"/>
          <a:stretch>
            <a:fillRect/>
          </a:stretch>
        </p:blipFill>
        <p:spPr>
          <a:xfrm>
            <a:off x="1351890" y="4620774"/>
            <a:ext cx="2345548" cy="1735576"/>
          </a:xfrm>
          <a:prstGeom prst="rect">
            <a:avLst/>
          </a:prstGeom>
        </p:spPr>
      </p:pic>
      <p:sp>
        <p:nvSpPr>
          <p:cNvPr id="13" name="TextBox 12">
            <a:extLst>
              <a:ext uri="{FF2B5EF4-FFF2-40B4-BE49-F238E27FC236}">
                <a16:creationId xmlns:a16="http://schemas.microsoft.com/office/drawing/2014/main" id="{30528718-E133-6706-A384-754D3DE35C8C}"/>
              </a:ext>
            </a:extLst>
          </p:cNvPr>
          <p:cNvSpPr txBox="1"/>
          <p:nvPr/>
        </p:nvSpPr>
        <p:spPr>
          <a:xfrm>
            <a:off x="5798430" y="6354375"/>
            <a:ext cx="4187899" cy="276999"/>
          </a:xfrm>
          <a:prstGeom prst="rect">
            <a:avLst/>
          </a:prstGeom>
          <a:noFill/>
        </p:spPr>
        <p:txBody>
          <a:bodyPr wrap="square">
            <a:spAutoFit/>
          </a:bodyPr>
          <a:lstStyle/>
          <a:p>
            <a:r>
              <a:rPr lang="en-US" sz="1200" dirty="0" err="1">
                <a:latin typeface="Arial" panose="020B0604020202020204" pitchFamily="34" charset="0"/>
                <a:cs typeface="Arial" panose="020B0604020202020204" pitchFamily="34" charset="0"/>
              </a:rPr>
              <a:t>Heitjans</a:t>
            </a:r>
            <a:r>
              <a:rPr lang="en-US" sz="1200" dirty="0">
                <a:latin typeface="Arial" panose="020B0604020202020204" pitchFamily="34" charset="0"/>
                <a:cs typeface="Arial" panose="020B0604020202020204" pitchFamily="34" charset="0"/>
              </a:rPr>
              <a:t> et. al, </a:t>
            </a:r>
            <a:r>
              <a:rPr lang="en-US" sz="1200" i="1" dirty="0">
                <a:latin typeface="Arial" panose="020B0604020202020204" pitchFamily="34" charset="0"/>
                <a:cs typeface="Arial" panose="020B0604020202020204" pitchFamily="34" charset="0"/>
              </a:rPr>
              <a:t>J. Phys.: </a:t>
            </a:r>
            <a:r>
              <a:rPr lang="en-US" sz="1200" i="1" dirty="0" err="1">
                <a:latin typeface="Arial" panose="020B0604020202020204" pitchFamily="34" charset="0"/>
                <a:cs typeface="Arial" panose="020B0604020202020204" pitchFamily="34" charset="0"/>
              </a:rPr>
              <a:t>Condens</a:t>
            </a:r>
            <a:r>
              <a:rPr lang="en-US" sz="1200" i="1" dirty="0">
                <a:latin typeface="Arial" panose="020B0604020202020204" pitchFamily="34" charset="0"/>
                <a:cs typeface="Arial" panose="020B0604020202020204" pitchFamily="34" charset="0"/>
              </a:rPr>
              <a:t>. Matter, </a:t>
            </a:r>
            <a:r>
              <a:rPr lang="en-US" sz="1200" dirty="0">
                <a:latin typeface="Arial" panose="020B0604020202020204" pitchFamily="34" charset="0"/>
                <a:cs typeface="Arial" panose="020B0604020202020204" pitchFamily="34" charset="0"/>
              </a:rPr>
              <a:t>15: R1257, 2003.</a:t>
            </a:r>
            <a:r>
              <a:rPr lang="en-US" sz="1200"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715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Using NMR, What Are We Looking For?</a:t>
            </a:r>
          </a:p>
        </p:txBody>
      </p:sp>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11</a:t>
            </a:fld>
            <a:endParaRPr lang="en-US"/>
          </a:p>
        </p:txBody>
      </p:sp>
      <p:pic>
        <p:nvPicPr>
          <p:cNvPr id="6" name="Picture 5" descr="A graph of numbers and letters&#10;&#10;Description automatically generated">
            <a:extLst>
              <a:ext uri="{FF2B5EF4-FFF2-40B4-BE49-F238E27FC236}">
                <a16:creationId xmlns:a16="http://schemas.microsoft.com/office/drawing/2014/main" id="{F188E3DC-18C3-4524-6BF3-650AD142E7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0469" y="2087984"/>
            <a:ext cx="2743200" cy="4404891"/>
          </a:xfrm>
          <a:prstGeom prst="rect">
            <a:avLst/>
          </a:prstGeom>
        </p:spPr>
      </p:pic>
      <p:pic>
        <p:nvPicPr>
          <p:cNvPr id="11" name="Picture 10" descr="A diagram of a graph&#10;&#10;Description automatically generated">
            <a:extLst>
              <a:ext uri="{FF2B5EF4-FFF2-40B4-BE49-F238E27FC236}">
                <a16:creationId xmlns:a16="http://schemas.microsoft.com/office/drawing/2014/main" id="{CF788CD9-CAAC-D2D4-3F6E-CC5B9FCAA3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67537" y="2135604"/>
            <a:ext cx="4036431" cy="4264808"/>
          </a:xfrm>
          <a:prstGeom prst="rect">
            <a:avLst/>
          </a:prstGeom>
        </p:spPr>
      </p:pic>
      <p:sp>
        <p:nvSpPr>
          <p:cNvPr id="12" name="TextBox 11">
            <a:extLst>
              <a:ext uri="{FF2B5EF4-FFF2-40B4-BE49-F238E27FC236}">
                <a16:creationId xmlns:a16="http://schemas.microsoft.com/office/drawing/2014/main" id="{4A911A99-1A97-3E9D-C1BB-CD9D678C82D7}"/>
              </a:ext>
            </a:extLst>
          </p:cNvPr>
          <p:cNvSpPr txBox="1"/>
          <p:nvPr/>
        </p:nvSpPr>
        <p:spPr>
          <a:xfrm>
            <a:off x="1467537" y="6400412"/>
            <a:ext cx="4187899" cy="276999"/>
          </a:xfrm>
          <a:prstGeom prst="rect">
            <a:avLst/>
          </a:prstGeom>
          <a:noFill/>
        </p:spPr>
        <p:txBody>
          <a:bodyPr wrap="square">
            <a:spAutoFit/>
          </a:bodyPr>
          <a:lstStyle/>
          <a:p>
            <a:r>
              <a:rPr lang="en-US" sz="1200" dirty="0" err="1">
                <a:latin typeface="Arial" panose="020B0604020202020204" pitchFamily="34" charset="0"/>
                <a:cs typeface="Arial" panose="020B0604020202020204" pitchFamily="34" charset="0"/>
              </a:rPr>
              <a:t>Wilkening</a:t>
            </a:r>
            <a:r>
              <a:rPr lang="en-US" sz="1200" dirty="0">
                <a:latin typeface="Arial" panose="020B0604020202020204" pitchFamily="34" charset="0"/>
                <a:cs typeface="Arial" panose="020B0604020202020204" pitchFamily="34" charset="0"/>
              </a:rPr>
              <a:t> et. al, </a:t>
            </a:r>
            <a:r>
              <a:rPr lang="en-US" sz="1200" i="1" dirty="0" err="1">
                <a:latin typeface="Arial" panose="020B0604020202020204" pitchFamily="34" charset="0"/>
                <a:cs typeface="Arial" panose="020B0604020202020204" pitchFamily="34" charset="0"/>
              </a:rPr>
              <a:t>ChemPhysChem</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13: 53-65, 2012.</a:t>
            </a:r>
            <a:r>
              <a:rPr lang="en-US" sz="1200"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1C9A80B-9CA0-6A98-B4D1-6D00A379E81D}"/>
              </a:ext>
            </a:extLst>
          </p:cNvPr>
          <p:cNvSpPr txBox="1"/>
          <p:nvPr/>
        </p:nvSpPr>
        <p:spPr>
          <a:xfrm>
            <a:off x="6862965" y="6400412"/>
            <a:ext cx="4187899" cy="276999"/>
          </a:xfrm>
          <a:prstGeom prst="rect">
            <a:avLst/>
          </a:prstGeom>
          <a:noFill/>
        </p:spPr>
        <p:txBody>
          <a:bodyPr wrap="square">
            <a:spAutoFit/>
          </a:bodyPr>
          <a:lstStyle/>
          <a:p>
            <a:r>
              <a:rPr lang="en-US" sz="1200" dirty="0" err="1">
                <a:latin typeface="Arial" panose="020B0604020202020204" pitchFamily="34" charset="0"/>
                <a:cs typeface="Arial" panose="020B0604020202020204" pitchFamily="34" charset="0"/>
              </a:rPr>
              <a:t>Faske</a:t>
            </a:r>
            <a:r>
              <a:rPr lang="en-US" sz="1200" dirty="0">
                <a:latin typeface="Arial" panose="020B0604020202020204" pitchFamily="34" charset="0"/>
                <a:cs typeface="Arial" panose="020B0604020202020204" pitchFamily="34" charset="0"/>
              </a:rPr>
              <a:t> et. al, </a:t>
            </a:r>
            <a:r>
              <a:rPr lang="en-US" sz="1200" i="1" dirty="0">
                <a:latin typeface="Arial" panose="020B0604020202020204" pitchFamily="34" charset="0"/>
                <a:cs typeface="Arial" panose="020B0604020202020204" pitchFamily="34" charset="0"/>
              </a:rPr>
              <a:t>Phys. Rev. B, </a:t>
            </a:r>
            <a:r>
              <a:rPr lang="en-US" sz="1200" dirty="0">
                <a:latin typeface="Arial" panose="020B0604020202020204" pitchFamily="34" charset="0"/>
                <a:cs typeface="Arial" panose="020B0604020202020204" pitchFamily="34" charset="0"/>
              </a:rPr>
              <a:t>77: 104301, 2008.</a:t>
            </a:r>
            <a:r>
              <a:rPr lang="en-US" sz="1200"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063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Key Observables</a:t>
            </a:r>
          </a:p>
        </p:txBody>
      </p:sp>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12</a:t>
            </a:fld>
            <a:endParaRPr lang="en-US"/>
          </a:p>
        </p:txBody>
      </p:sp>
      <p:sp>
        <p:nvSpPr>
          <p:cNvPr id="3" name="TextBox 2">
            <a:extLst>
              <a:ext uri="{FF2B5EF4-FFF2-40B4-BE49-F238E27FC236}">
                <a16:creationId xmlns:a16="http://schemas.microsoft.com/office/drawing/2014/main" id="{9E1A5360-8B27-D3EB-EBE2-7D494F3A680C}"/>
              </a:ext>
            </a:extLst>
          </p:cNvPr>
          <p:cNvSpPr txBox="1"/>
          <p:nvPr/>
        </p:nvSpPr>
        <p:spPr>
          <a:xfrm>
            <a:off x="2626952" y="2253804"/>
            <a:ext cx="6938095" cy="353943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So, we search for:</a:t>
            </a:r>
          </a:p>
          <a:p>
            <a:pPr marL="285750" indent="-285750" algn="ct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514350" indent="-514350" algn="ctr">
              <a:buAutoNum type="arabicParenBoth"/>
            </a:pPr>
            <a:r>
              <a:rPr lang="en-US" sz="2800" dirty="0">
                <a:latin typeface="Arial" panose="020B0604020202020204" pitchFamily="34" charset="0"/>
                <a:cs typeface="Arial" panose="020B0604020202020204" pitchFamily="34" charset="0"/>
              </a:rPr>
              <a:t>SLR rate maxima, where the hop rate  ≈ the Larmor frequency (</a:t>
            </a:r>
            <a:r>
              <a:rPr lang="el-GR" sz="2800" dirty="0">
                <a:latin typeface="Arial" panose="020B0604020202020204" pitchFamily="34" charset="0"/>
                <a:cs typeface="Arial" panose="020B0604020202020204" pitchFamily="34" charset="0"/>
              </a:rPr>
              <a:t>ω</a:t>
            </a:r>
            <a:r>
              <a:rPr lang="en-US" sz="2800" baseline="-25000" dirty="0">
                <a:latin typeface="Arial" panose="020B0604020202020204" pitchFamily="34" charset="0"/>
                <a:cs typeface="Arial" panose="020B0604020202020204" pitchFamily="34" charset="0"/>
              </a:rPr>
              <a:t>0</a:t>
            </a:r>
            <a:r>
              <a:rPr lang="en-US" sz="2800" dirty="0">
                <a:latin typeface="Arial" panose="020B0604020202020204" pitchFamily="34" charset="0"/>
                <a:cs typeface="Arial" panose="020B0604020202020204" pitchFamily="34" charset="0"/>
              </a:rPr>
              <a:t> = </a:t>
            </a:r>
            <a:r>
              <a:rPr lang="el-GR" sz="2800" dirty="0">
                <a:latin typeface="Arial" panose="020B0604020202020204" pitchFamily="34" charset="0"/>
                <a:cs typeface="Arial" panose="020B0604020202020204" pitchFamily="34" charset="0"/>
              </a:rPr>
              <a:t>γ</a:t>
            </a:r>
            <a:r>
              <a:rPr lang="en-US" sz="2800" dirty="0">
                <a:latin typeface="Arial" panose="020B0604020202020204" pitchFamily="34" charset="0"/>
                <a:cs typeface="Arial" panose="020B0604020202020204" pitchFamily="34" charset="0"/>
              </a:rPr>
              <a:t>B</a:t>
            </a:r>
            <a:r>
              <a:rPr lang="en-US" sz="2800" baseline="-25000" dirty="0">
                <a:latin typeface="Arial" panose="020B0604020202020204" pitchFamily="34" charset="0"/>
                <a:cs typeface="Arial" panose="020B0604020202020204" pitchFamily="34" charset="0"/>
              </a:rPr>
              <a:t>0</a:t>
            </a:r>
            <a:r>
              <a:rPr lang="en-US" sz="2800" dirty="0">
                <a:latin typeface="Arial" panose="020B0604020202020204" pitchFamily="34" charset="0"/>
                <a:cs typeface="Arial" panose="020B0604020202020204" pitchFamily="34" charset="0"/>
              </a:rPr>
              <a:t>)</a:t>
            </a:r>
          </a:p>
          <a:p>
            <a:pPr marL="514350" indent="-514350" algn="ctr">
              <a:buAutoNum type="arabicParenBoth"/>
            </a:pPr>
            <a:endParaRPr lang="en-US" sz="2800"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AND</a:t>
            </a:r>
          </a:p>
          <a:p>
            <a:pPr marL="514350" indent="-514350" algn="ctr">
              <a:buAutoNum type="arabicParenBoth"/>
            </a:pP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(2) A narrowed resonance line on warming </a:t>
            </a:r>
          </a:p>
        </p:txBody>
      </p:sp>
    </p:spTree>
    <p:extLst>
      <p:ext uri="{BB962C8B-B14F-4D97-AF65-F5344CB8AC3E}">
        <p14:creationId xmlns:p14="http://schemas.microsoft.com/office/powerpoint/2010/main" val="202628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Closest Precedent(s)</a:t>
            </a:r>
          </a:p>
        </p:txBody>
      </p:sp>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13</a:t>
            </a:fld>
            <a:endParaRPr lang="en-US"/>
          </a:p>
        </p:txBody>
      </p:sp>
      <p:pic>
        <p:nvPicPr>
          <p:cNvPr id="4" name="Picture 3">
            <a:extLst>
              <a:ext uri="{FF2B5EF4-FFF2-40B4-BE49-F238E27FC236}">
                <a16:creationId xmlns:a16="http://schemas.microsoft.com/office/drawing/2014/main" id="{2EA31B71-45B8-7F15-0AE0-00BBA0EF8DC8}"/>
              </a:ext>
            </a:extLst>
          </p:cNvPr>
          <p:cNvPicPr>
            <a:picLocks noChangeAspect="1"/>
          </p:cNvPicPr>
          <p:nvPr/>
        </p:nvPicPr>
        <p:blipFill>
          <a:blip r:embed="rId6"/>
          <a:stretch>
            <a:fillRect/>
          </a:stretch>
        </p:blipFill>
        <p:spPr>
          <a:xfrm>
            <a:off x="838200" y="4061185"/>
            <a:ext cx="10221231" cy="1660822"/>
          </a:xfrm>
          <a:prstGeom prst="rect">
            <a:avLst/>
          </a:prstGeom>
        </p:spPr>
      </p:pic>
      <p:pic>
        <p:nvPicPr>
          <p:cNvPr id="12" name="Picture 11">
            <a:extLst>
              <a:ext uri="{FF2B5EF4-FFF2-40B4-BE49-F238E27FC236}">
                <a16:creationId xmlns:a16="http://schemas.microsoft.com/office/drawing/2014/main" id="{6180EEE1-4247-C4F2-BCC7-8D874610FB48}"/>
              </a:ext>
            </a:extLst>
          </p:cNvPr>
          <p:cNvPicPr>
            <a:picLocks noChangeAspect="1"/>
          </p:cNvPicPr>
          <p:nvPr/>
        </p:nvPicPr>
        <p:blipFill>
          <a:blip r:embed="rId7"/>
          <a:stretch>
            <a:fillRect/>
          </a:stretch>
        </p:blipFill>
        <p:spPr>
          <a:xfrm>
            <a:off x="838200" y="1934785"/>
            <a:ext cx="9167654" cy="1882303"/>
          </a:xfrm>
          <a:prstGeom prst="rect">
            <a:avLst/>
          </a:prstGeom>
        </p:spPr>
      </p:pic>
    </p:spTree>
    <p:extLst>
      <p:ext uri="{BB962C8B-B14F-4D97-AF65-F5344CB8AC3E}">
        <p14:creationId xmlns:p14="http://schemas.microsoft.com/office/powerpoint/2010/main" val="342439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14</a:t>
            </a:fld>
            <a:endParaRPr lang="en-US"/>
          </a:p>
        </p:txBody>
      </p:sp>
      <p:pic>
        <p:nvPicPr>
          <p:cNvPr id="11" name="Picture 10">
            <a:extLst>
              <a:ext uri="{FF2B5EF4-FFF2-40B4-BE49-F238E27FC236}">
                <a16:creationId xmlns:a16="http://schemas.microsoft.com/office/drawing/2014/main" id="{CED2A843-E4D4-458B-5AC6-AB84D437D0C2}"/>
              </a:ext>
            </a:extLst>
          </p:cNvPr>
          <p:cNvPicPr>
            <a:picLocks noChangeAspect="1"/>
          </p:cNvPicPr>
          <p:nvPr/>
        </p:nvPicPr>
        <p:blipFill>
          <a:blip r:embed="rId6"/>
          <a:stretch>
            <a:fillRect/>
          </a:stretch>
        </p:blipFill>
        <p:spPr>
          <a:xfrm>
            <a:off x="1858945" y="1207062"/>
            <a:ext cx="7498431" cy="4973008"/>
          </a:xfrm>
          <a:prstGeom prst="rect">
            <a:avLst/>
          </a:prstGeom>
        </p:spPr>
      </p:pic>
      <p:sp>
        <p:nvSpPr>
          <p:cNvPr id="13" name="TextBox 12">
            <a:extLst>
              <a:ext uri="{FF2B5EF4-FFF2-40B4-BE49-F238E27FC236}">
                <a16:creationId xmlns:a16="http://schemas.microsoft.com/office/drawing/2014/main" id="{2D606A0A-392B-41DB-299A-781DE8315C6A}"/>
              </a:ext>
            </a:extLst>
          </p:cNvPr>
          <p:cNvSpPr txBox="1"/>
          <p:nvPr/>
        </p:nvSpPr>
        <p:spPr>
          <a:xfrm>
            <a:off x="5072156" y="800170"/>
            <a:ext cx="2047688"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LiC</a:t>
            </a:r>
            <a:r>
              <a:rPr lang="en-US" sz="2800" baseline="-25000" dirty="0">
                <a:latin typeface="Arial" panose="020B0604020202020204" pitchFamily="34" charset="0"/>
                <a:cs typeface="Arial" panose="020B0604020202020204" pitchFamily="34" charset="0"/>
              </a:rPr>
              <a:t>12</a:t>
            </a:r>
            <a:endParaRPr lang="en-US" sz="28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FB2BACD-1FA5-9739-3560-E87C9DAC7F37}"/>
              </a:ext>
            </a:extLst>
          </p:cNvPr>
          <p:cNvSpPr txBox="1"/>
          <p:nvPr/>
        </p:nvSpPr>
        <p:spPr>
          <a:xfrm>
            <a:off x="4448701" y="6261913"/>
            <a:ext cx="3775559"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Schirmer et. al, </a:t>
            </a:r>
            <a:r>
              <a:rPr lang="en-US" sz="1200" i="1" dirty="0">
                <a:latin typeface="Arial" panose="020B0604020202020204" pitchFamily="34" charset="0"/>
                <a:cs typeface="Arial" panose="020B0604020202020204" pitchFamily="34" charset="0"/>
              </a:rPr>
              <a:t>Z. </a:t>
            </a:r>
            <a:r>
              <a:rPr lang="en-US" sz="1200" i="1" dirty="0" err="1">
                <a:latin typeface="Arial" panose="020B0604020202020204" pitchFamily="34" charset="0"/>
                <a:cs typeface="Arial" panose="020B0604020202020204" pitchFamily="34" charset="0"/>
              </a:rPr>
              <a:t>Naturforsch</a:t>
            </a:r>
            <a:r>
              <a:rPr lang="en-US" sz="1200" i="1" dirty="0">
                <a:latin typeface="Arial" panose="020B0604020202020204" pitchFamily="34" charset="0"/>
                <a:cs typeface="Arial" panose="020B0604020202020204" pitchFamily="34" charset="0"/>
              </a:rPr>
              <a:t>. A, </a:t>
            </a:r>
            <a:r>
              <a:rPr lang="en-US" sz="1200" dirty="0">
                <a:latin typeface="Arial" panose="020B0604020202020204" pitchFamily="34" charset="0"/>
                <a:cs typeface="Arial" panose="020B0604020202020204" pitchFamily="34" charset="0"/>
              </a:rPr>
              <a:t>50: 643-652, 1995.</a:t>
            </a:r>
            <a:r>
              <a:rPr lang="en-US" sz="1200"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334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15</a:t>
            </a:fld>
            <a:endParaRPr lang="en-US"/>
          </a:p>
        </p:txBody>
      </p:sp>
      <p:pic>
        <p:nvPicPr>
          <p:cNvPr id="4" name="Picture 3">
            <a:extLst>
              <a:ext uri="{FF2B5EF4-FFF2-40B4-BE49-F238E27FC236}">
                <a16:creationId xmlns:a16="http://schemas.microsoft.com/office/drawing/2014/main" id="{F7853B1C-2906-25E1-07CD-C9FA5D62744C}"/>
              </a:ext>
            </a:extLst>
          </p:cNvPr>
          <p:cNvPicPr>
            <a:picLocks noChangeAspect="1"/>
          </p:cNvPicPr>
          <p:nvPr/>
        </p:nvPicPr>
        <p:blipFill>
          <a:blip r:embed="rId6"/>
          <a:stretch>
            <a:fillRect/>
          </a:stretch>
        </p:blipFill>
        <p:spPr>
          <a:xfrm>
            <a:off x="3266473" y="1200986"/>
            <a:ext cx="5659052" cy="5286667"/>
          </a:xfrm>
          <a:prstGeom prst="rect">
            <a:avLst/>
          </a:prstGeom>
        </p:spPr>
      </p:pic>
      <p:sp>
        <p:nvSpPr>
          <p:cNvPr id="6" name="TextBox 5">
            <a:extLst>
              <a:ext uri="{FF2B5EF4-FFF2-40B4-BE49-F238E27FC236}">
                <a16:creationId xmlns:a16="http://schemas.microsoft.com/office/drawing/2014/main" id="{3F7F781D-90A0-0614-1127-71269824900A}"/>
              </a:ext>
            </a:extLst>
          </p:cNvPr>
          <p:cNvSpPr txBox="1"/>
          <p:nvPr/>
        </p:nvSpPr>
        <p:spPr>
          <a:xfrm>
            <a:off x="4656762" y="677766"/>
            <a:ext cx="2878475" cy="523220"/>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 or LiC</a:t>
            </a:r>
            <a:r>
              <a:rPr lang="en-US" sz="2800" baseline="-25000" dirty="0">
                <a:latin typeface="Arial" panose="020B0604020202020204" pitchFamily="34" charset="0"/>
                <a:cs typeface="Arial" panose="020B0604020202020204" pitchFamily="34" charset="0"/>
              </a:rPr>
              <a:t>6</a:t>
            </a:r>
            <a:endParaRPr lang="en-US" sz="2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6F6FA81-5AB3-AEF4-4C0A-14C75ADF0B51}"/>
              </a:ext>
            </a:extLst>
          </p:cNvPr>
          <p:cNvSpPr txBox="1"/>
          <p:nvPr/>
        </p:nvSpPr>
        <p:spPr>
          <a:xfrm>
            <a:off x="4960145" y="6538912"/>
            <a:ext cx="3775559"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Langer et. al, </a:t>
            </a:r>
            <a:r>
              <a:rPr lang="en-US" sz="1200" i="1" dirty="0">
                <a:latin typeface="Arial" panose="020B0604020202020204" pitchFamily="34" charset="0"/>
                <a:cs typeface="Arial" panose="020B0604020202020204" pitchFamily="34" charset="0"/>
              </a:rPr>
              <a:t>Phys. Rev. B, </a:t>
            </a:r>
            <a:r>
              <a:rPr lang="en-US" sz="1200" dirty="0">
                <a:latin typeface="Arial" panose="020B0604020202020204" pitchFamily="34" charset="0"/>
                <a:cs typeface="Arial" panose="020B0604020202020204" pitchFamily="34" charset="0"/>
              </a:rPr>
              <a:t>88: 1-9, 2013.</a:t>
            </a:r>
            <a:r>
              <a:rPr lang="en-US" sz="1200"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81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(Very Condensed) Overview of </a:t>
            </a:r>
            <a:r>
              <a:rPr lang="en-US" sz="4400" dirty="0">
                <a:latin typeface="Arial" panose="020B0604020202020204" pitchFamily="34" charset="0"/>
                <a:cs typeface="Arial" panose="020B0604020202020204" pitchFamily="34" charset="0"/>
              </a:rPr>
              <a:t>β-NMR </a:t>
            </a:r>
            <a:endParaRPr 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16</a:t>
            </a:fld>
            <a:endParaRPr lang="en-US"/>
          </a:p>
        </p:txBody>
      </p:sp>
      <p:sp>
        <p:nvSpPr>
          <p:cNvPr id="4" name="TextBox 3">
            <a:extLst>
              <a:ext uri="{FF2B5EF4-FFF2-40B4-BE49-F238E27FC236}">
                <a16:creationId xmlns:a16="http://schemas.microsoft.com/office/drawing/2014/main" id="{69E63256-F8C2-C16F-5BD8-C40E2F00174B}"/>
              </a:ext>
            </a:extLst>
          </p:cNvPr>
          <p:cNvSpPr txBox="1"/>
          <p:nvPr/>
        </p:nvSpPr>
        <p:spPr>
          <a:xfrm>
            <a:off x="3046709" y="5767368"/>
            <a:ext cx="6098582" cy="954107"/>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The </a:t>
            </a:r>
            <a:r>
              <a:rPr lang="el-GR" sz="2800" dirty="0">
                <a:latin typeface="Arial" panose="020B0604020202020204" pitchFamily="34" charset="0"/>
                <a:cs typeface="Arial" panose="020B0604020202020204" pitchFamily="34" charset="0"/>
              </a:rPr>
              <a:t>μ</a:t>
            </a:r>
            <a:r>
              <a:rPr lang="en-US" sz="2800" dirty="0">
                <a:latin typeface="Arial" panose="020B0604020202020204" pitchFamily="34" charset="0"/>
                <a:cs typeface="Arial" panose="020B0604020202020204" pitchFamily="34" charset="0"/>
              </a:rPr>
              <a:t> and </a:t>
            </a:r>
            <a:r>
              <a:rPr lang="en-US" sz="2800" baseline="30000" dirty="0">
                <a:latin typeface="Arial" panose="020B0604020202020204" pitchFamily="34" charset="0"/>
                <a:cs typeface="Arial" panose="020B0604020202020204" pitchFamily="34" charset="0"/>
              </a:rPr>
              <a:t>8</a:t>
            </a:r>
            <a:r>
              <a:rPr lang="en-US" sz="2800" dirty="0">
                <a:latin typeface="Arial" panose="020B0604020202020204" pitchFamily="34" charset="0"/>
                <a:cs typeface="Arial" panose="020B0604020202020204" pitchFamily="34" charset="0"/>
              </a:rPr>
              <a:t>Li are viewed as </a:t>
            </a:r>
            <a:r>
              <a:rPr lang="en-US" sz="2800" i="1" dirty="0">
                <a:latin typeface="Arial" panose="020B0604020202020204" pitchFamily="34" charset="0"/>
                <a:cs typeface="Arial" panose="020B0604020202020204" pitchFamily="34" charset="0"/>
              </a:rPr>
              <a:t>complementary</a:t>
            </a:r>
            <a:r>
              <a:rPr lang="en-US" sz="2800" dirty="0">
                <a:latin typeface="Arial" panose="020B0604020202020204" pitchFamily="34" charset="0"/>
                <a:cs typeface="Arial" panose="020B0604020202020204" pitchFamily="34" charset="0"/>
              </a:rPr>
              <a:t> probes</a:t>
            </a:r>
          </a:p>
        </p:txBody>
      </p:sp>
      <p:pic>
        <p:nvPicPr>
          <p:cNvPr id="8" name="Picture 7">
            <a:extLst>
              <a:ext uri="{FF2B5EF4-FFF2-40B4-BE49-F238E27FC236}">
                <a16:creationId xmlns:a16="http://schemas.microsoft.com/office/drawing/2014/main" id="{B4E7E21E-0EE6-6DE7-14E1-44119A4221FF}"/>
              </a:ext>
            </a:extLst>
          </p:cNvPr>
          <p:cNvPicPr>
            <a:picLocks noChangeAspect="1"/>
          </p:cNvPicPr>
          <p:nvPr/>
        </p:nvPicPr>
        <p:blipFill>
          <a:blip r:embed="rId6"/>
          <a:stretch>
            <a:fillRect/>
          </a:stretch>
        </p:blipFill>
        <p:spPr>
          <a:xfrm>
            <a:off x="6761211" y="1740043"/>
            <a:ext cx="3411710" cy="3542094"/>
          </a:xfrm>
          <a:prstGeom prst="rect">
            <a:avLst/>
          </a:prstGeom>
        </p:spPr>
      </p:pic>
      <p:pic>
        <p:nvPicPr>
          <p:cNvPr id="12" name="Picture 11" descr="A circular graph with a red line pointing at the center&#10;&#10;Description automatically generated">
            <a:extLst>
              <a:ext uri="{FF2B5EF4-FFF2-40B4-BE49-F238E27FC236}">
                <a16:creationId xmlns:a16="http://schemas.microsoft.com/office/drawing/2014/main" id="{169C34CC-0170-A5D9-6599-1EC83E7AC2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1824773"/>
            <a:ext cx="4586133" cy="3372634"/>
          </a:xfrm>
          <a:prstGeom prst="rect">
            <a:avLst/>
          </a:prstGeom>
        </p:spPr>
      </p:pic>
      <p:sp>
        <p:nvSpPr>
          <p:cNvPr id="13" name="TextBox 12">
            <a:extLst>
              <a:ext uri="{FF2B5EF4-FFF2-40B4-BE49-F238E27FC236}">
                <a16:creationId xmlns:a16="http://schemas.microsoft.com/office/drawing/2014/main" id="{0382E5D2-6DCC-9311-DA1F-33B4909F7D45}"/>
              </a:ext>
            </a:extLst>
          </p:cNvPr>
          <p:cNvSpPr txBox="1"/>
          <p:nvPr/>
        </p:nvSpPr>
        <p:spPr>
          <a:xfrm>
            <a:off x="1183750" y="5398966"/>
            <a:ext cx="4240582"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MacFarlane, </a:t>
            </a:r>
            <a:r>
              <a:rPr lang="en-US" sz="1200" i="1" dirty="0">
                <a:latin typeface="Arial" panose="020B0604020202020204" pitchFamily="34" charset="0"/>
                <a:cs typeface="Arial" panose="020B0604020202020204" pitchFamily="34" charset="0"/>
              </a:rPr>
              <a:t>Solid State </a:t>
            </a:r>
            <a:r>
              <a:rPr lang="en-US" sz="1200" i="1" dirty="0" err="1">
                <a:latin typeface="Arial" panose="020B0604020202020204" pitchFamily="34" charset="0"/>
                <a:cs typeface="Arial" panose="020B0604020202020204" pitchFamily="34" charset="0"/>
              </a:rPr>
              <a:t>Nucl</a:t>
            </a:r>
            <a:r>
              <a:rPr lang="en-US" sz="1200" i="1" dirty="0">
                <a:latin typeface="Arial" panose="020B0604020202020204" pitchFamily="34" charset="0"/>
                <a:cs typeface="Arial" panose="020B0604020202020204" pitchFamily="34" charset="0"/>
              </a:rPr>
              <a:t>. Mag. </a:t>
            </a:r>
            <a:r>
              <a:rPr lang="en-US" sz="1200" i="1" dirty="0" err="1">
                <a:latin typeface="Arial" panose="020B0604020202020204" pitchFamily="34" charset="0"/>
                <a:cs typeface="Arial" panose="020B0604020202020204" pitchFamily="34" charset="0"/>
              </a:rPr>
              <a:t>Reson</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68: 1-12, 2015.</a:t>
            </a:r>
            <a:r>
              <a:rPr lang="en-US" sz="1200"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E9205B8-347B-1CD2-E5BD-1E6194246CB4}"/>
              </a:ext>
            </a:extLst>
          </p:cNvPr>
          <p:cNvSpPr txBox="1"/>
          <p:nvPr/>
        </p:nvSpPr>
        <p:spPr>
          <a:xfrm>
            <a:off x="7232691" y="5386253"/>
            <a:ext cx="3775559" cy="276999"/>
          </a:xfrm>
          <a:prstGeom prst="rect">
            <a:avLst/>
          </a:prstGeom>
          <a:noFill/>
        </p:spPr>
        <p:txBody>
          <a:bodyPr wrap="square">
            <a:spAutoFit/>
          </a:bodyPr>
          <a:lstStyle/>
          <a:p>
            <a:r>
              <a:rPr lang="en-US" sz="1200" dirty="0" err="1">
                <a:latin typeface="Arial" panose="020B0604020202020204" pitchFamily="34" charset="0"/>
                <a:cs typeface="Arial" panose="020B0604020202020204" pitchFamily="34" charset="0"/>
              </a:rPr>
              <a:t>Kiefl</a:t>
            </a:r>
            <a:r>
              <a:rPr lang="en-US" sz="1200" dirty="0">
                <a:latin typeface="Arial" panose="020B0604020202020204" pitchFamily="34" charset="0"/>
                <a:cs typeface="Arial" panose="020B0604020202020204" pitchFamily="34" charset="0"/>
              </a:rPr>
              <a:t> et. al, </a:t>
            </a:r>
            <a:r>
              <a:rPr lang="en-US" sz="1200" dirty="0" err="1">
                <a:latin typeface="Arial" panose="020B0604020202020204" pitchFamily="34" charset="0"/>
                <a:cs typeface="Arial" panose="020B0604020202020204" pitchFamily="34" charset="0"/>
              </a:rPr>
              <a:t>Nucl</a:t>
            </a:r>
            <a:r>
              <a:rPr lang="en-US" sz="1200" dirty="0">
                <a:latin typeface="Arial" panose="020B0604020202020204" pitchFamily="34" charset="0"/>
                <a:cs typeface="Arial" panose="020B0604020202020204" pitchFamily="34" charset="0"/>
              </a:rPr>
              <a:t>. Phys. News</a:t>
            </a:r>
            <a:r>
              <a:rPr lang="en-US" sz="1200" i="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23: 29-32, 2013.</a:t>
            </a:r>
            <a:r>
              <a:rPr lang="en-US" sz="1200"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998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a:xfrm>
            <a:off x="905359" y="2766218"/>
            <a:ext cx="10515600" cy="1325563"/>
          </a:xfrm>
        </p:spPr>
        <p:txBody>
          <a:bodyPr>
            <a:noAutofit/>
          </a:bodyPr>
          <a:lstStyle/>
          <a:p>
            <a:pPr algn="ctr"/>
            <a:r>
              <a:rPr lang="en-US" sz="6600" dirty="0">
                <a:latin typeface="Arial" panose="020B0604020202020204" pitchFamily="34" charset="0"/>
                <a:cs typeface="Arial" panose="020B0604020202020204" pitchFamily="34" charset="0"/>
              </a:rPr>
              <a:t>And now for what we’ve all been waiting for …</a:t>
            </a:r>
          </a:p>
        </p:txBody>
      </p:sp>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17</a:t>
            </a:fld>
            <a:endParaRPr lang="en-US"/>
          </a:p>
        </p:txBody>
      </p:sp>
      <p:sp>
        <p:nvSpPr>
          <p:cNvPr id="3" name="TextBox 2">
            <a:extLst>
              <a:ext uri="{FF2B5EF4-FFF2-40B4-BE49-F238E27FC236}">
                <a16:creationId xmlns:a16="http://schemas.microsoft.com/office/drawing/2014/main" id="{76385DA0-35FB-25FC-AC0E-B2ADABE51B45}"/>
              </a:ext>
            </a:extLst>
          </p:cNvPr>
          <p:cNvSpPr txBox="1"/>
          <p:nvPr/>
        </p:nvSpPr>
        <p:spPr>
          <a:xfrm>
            <a:off x="4069209" y="6400412"/>
            <a:ext cx="4187899" cy="276999"/>
          </a:xfrm>
          <a:prstGeom prst="rect">
            <a:avLst/>
          </a:prstGeom>
          <a:noFill/>
        </p:spPr>
        <p:txBody>
          <a:bodyPr wrap="square">
            <a:spAutoFit/>
          </a:bodyPr>
          <a:lstStyle/>
          <a:p>
            <a:pPr algn="ctr"/>
            <a:r>
              <a:rPr lang="en-US" sz="1200" dirty="0">
                <a:latin typeface="Arial" panose="020B0604020202020204" pitchFamily="34" charset="0"/>
                <a:cs typeface="Arial" panose="020B0604020202020204" pitchFamily="34" charset="0"/>
              </a:rPr>
              <a:t>Ticknor et. al, </a:t>
            </a:r>
            <a:r>
              <a:rPr lang="en-US" sz="1200" i="1" dirty="0">
                <a:latin typeface="Arial" panose="020B0604020202020204" pitchFamily="34" charset="0"/>
                <a:cs typeface="Arial" panose="020B0604020202020204" pitchFamily="34" charset="0"/>
              </a:rPr>
              <a:t>Phys. Rev. B, </a:t>
            </a:r>
            <a:r>
              <a:rPr lang="en-US" sz="1200" dirty="0">
                <a:latin typeface="Arial" panose="020B0604020202020204" pitchFamily="34" charset="0"/>
                <a:cs typeface="Arial" panose="020B0604020202020204" pitchFamily="34" charset="0"/>
              </a:rPr>
              <a:t>108: 108195, 2023.</a:t>
            </a:r>
            <a:r>
              <a:rPr lang="en-US" sz="1200"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505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 Do We See in Graphite?</a:t>
            </a:r>
          </a:p>
        </p:txBody>
      </p:sp>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18</a:t>
            </a:fld>
            <a:endParaRPr lang="en-US"/>
          </a:p>
        </p:txBody>
      </p:sp>
      <p:pic>
        <p:nvPicPr>
          <p:cNvPr id="4" name="Picture 3">
            <a:extLst>
              <a:ext uri="{FF2B5EF4-FFF2-40B4-BE49-F238E27FC236}">
                <a16:creationId xmlns:a16="http://schemas.microsoft.com/office/drawing/2014/main" id="{3FC4B06D-098F-4723-643E-B919CD094A38}"/>
              </a:ext>
            </a:extLst>
          </p:cNvPr>
          <p:cNvPicPr>
            <a:picLocks noChangeAspect="1"/>
          </p:cNvPicPr>
          <p:nvPr/>
        </p:nvPicPr>
        <p:blipFill>
          <a:blip r:embed="rId6"/>
          <a:stretch>
            <a:fillRect/>
          </a:stretch>
        </p:blipFill>
        <p:spPr>
          <a:xfrm>
            <a:off x="582806" y="1518709"/>
            <a:ext cx="5074076" cy="4711642"/>
          </a:xfrm>
          <a:prstGeom prst="rect">
            <a:avLst/>
          </a:prstGeom>
        </p:spPr>
      </p:pic>
      <p:pic>
        <p:nvPicPr>
          <p:cNvPr id="8" name="Picture 7">
            <a:extLst>
              <a:ext uri="{FF2B5EF4-FFF2-40B4-BE49-F238E27FC236}">
                <a16:creationId xmlns:a16="http://schemas.microsoft.com/office/drawing/2014/main" id="{70080F69-48B6-C598-78FE-78209419B0C3}"/>
              </a:ext>
            </a:extLst>
          </p:cNvPr>
          <p:cNvPicPr>
            <a:picLocks noChangeAspect="1"/>
          </p:cNvPicPr>
          <p:nvPr/>
        </p:nvPicPr>
        <p:blipFill>
          <a:blip r:embed="rId7"/>
          <a:stretch>
            <a:fillRect/>
          </a:stretch>
        </p:blipFill>
        <p:spPr>
          <a:xfrm>
            <a:off x="6279724" y="1518707"/>
            <a:ext cx="5074076" cy="4718367"/>
          </a:xfrm>
          <a:prstGeom prst="rect">
            <a:avLst/>
          </a:prstGeom>
        </p:spPr>
      </p:pic>
    </p:spTree>
    <p:extLst>
      <p:ext uri="{BB962C8B-B14F-4D97-AF65-F5344CB8AC3E}">
        <p14:creationId xmlns:p14="http://schemas.microsoft.com/office/powerpoint/2010/main" val="2655910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19</a:t>
            </a:fld>
            <a:endParaRPr lang="en-US"/>
          </a:p>
        </p:txBody>
      </p:sp>
      <p:pic>
        <p:nvPicPr>
          <p:cNvPr id="11" name="Picture 10">
            <a:extLst>
              <a:ext uri="{FF2B5EF4-FFF2-40B4-BE49-F238E27FC236}">
                <a16:creationId xmlns:a16="http://schemas.microsoft.com/office/drawing/2014/main" id="{9654620A-E064-7BE3-13FD-A66A57FAB184}"/>
              </a:ext>
            </a:extLst>
          </p:cNvPr>
          <p:cNvPicPr>
            <a:picLocks noChangeAspect="1"/>
          </p:cNvPicPr>
          <p:nvPr/>
        </p:nvPicPr>
        <p:blipFill rotWithShape="1">
          <a:blip r:embed="rId6"/>
          <a:srcRect l="261"/>
          <a:stretch/>
        </p:blipFill>
        <p:spPr>
          <a:xfrm>
            <a:off x="463037" y="657675"/>
            <a:ext cx="4920661" cy="6063800"/>
          </a:xfrm>
          <a:prstGeom prst="rect">
            <a:avLst/>
          </a:prstGeom>
        </p:spPr>
      </p:pic>
      <p:pic>
        <p:nvPicPr>
          <p:cNvPr id="6" name="Picture 5" descr="A diagram of a graph&#10;&#10;Description automatically generated">
            <a:extLst>
              <a:ext uri="{FF2B5EF4-FFF2-40B4-BE49-F238E27FC236}">
                <a16:creationId xmlns:a16="http://schemas.microsoft.com/office/drawing/2014/main" id="{4422AA1F-3DA8-0B31-9967-3E5F836D74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7055" y="1079101"/>
            <a:ext cx="4641273" cy="2610473"/>
          </a:xfrm>
          <a:prstGeom prst="rect">
            <a:avLst/>
          </a:prstGeom>
        </p:spPr>
      </p:pic>
      <p:pic>
        <p:nvPicPr>
          <p:cNvPr id="10" name="Picture 9" descr="A graph of temperature&#10;&#10;Description automatically generated">
            <a:extLst>
              <a:ext uri="{FF2B5EF4-FFF2-40B4-BE49-F238E27FC236}">
                <a16:creationId xmlns:a16="http://schemas.microsoft.com/office/drawing/2014/main" id="{B45C7EBD-2B80-A0B8-232C-FD30148EA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85245" y="3689575"/>
            <a:ext cx="5248671" cy="2556730"/>
          </a:xfrm>
          <a:prstGeom prst="rect">
            <a:avLst/>
          </a:prstGeom>
        </p:spPr>
      </p:pic>
    </p:spTree>
    <p:extLst>
      <p:ext uri="{BB962C8B-B14F-4D97-AF65-F5344CB8AC3E}">
        <p14:creationId xmlns:p14="http://schemas.microsoft.com/office/powerpoint/2010/main" val="2536682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Outline</a:t>
            </a:r>
          </a:p>
        </p:txBody>
      </p:sp>
      <p:sp>
        <p:nvSpPr>
          <p:cNvPr id="2" name="TextBox 1">
            <a:extLst>
              <a:ext uri="{FF2B5EF4-FFF2-40B4-BE49-F238E27FC236}">
                <a16:creationId xmlns:a16="http://schemas.microsoft.com/office/drawing/2014/main" id="{FC721B21-1AB1-16F0-F8A5-809B77413455}"/>
              </a:ext>
            </a:extLst>
          </p:cNvPr>
          <p:cNvSpPr txBox="1"/>
          <p:nvPr/>
        </p:nvSpPr>
        <p:spPr>
          <a:xfrm>
            <a:off x="838199" y="1687047"/>
            <a:ext cx="6372069" cy="3970318"/>
          </a:xfrm>
          <a:prstGeom prst="rect">
            <a:avLst/>
          </a:prstGeom>
          <a:noFill/>
        </p:spPr>
        <p:txBody>
          <a:bodyPr wrap="square" rtlCol="0">
            <a:spAutoFit/>
          </a:bodyPr>
          <a:lstStyle/>
          <a:p>
            <a:pPr marL="342900" indent="-342900">
              <a:buAutoNum type="arabicPeriod"/>
            </a:pPr>
            <a:r>
              <a:rPr lang="en-US" dirty="0">
                <a:latin typeface="Arial" panose="020B0604020202020204" pitchFamily="34" charset="0"/>
                <a:cs typeface="Arial" panose="020B0604020202020204" pitchFamily="34" charset="0"/>
              </a:rPr>
              <a:t>Brief personal background and biography</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Motivation for studying van der Waals materials</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How ionic diffusion is measured and studied using NMR</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Condensed Overview of </a:t>
            </a:r>
            <a:r>
              <a:rPr lang="en-US" sz="1800" dirty="0">
                <a:latin typeface="Arial" panose="020B0604020202020204" pitchFamily="34" charset="0"/>
                <a:cs typeface="Arial" panose="020B0604020202020204" pitchFamily="34" charset="0"/>
              </a:rPr>
              <a:t>β-NMR </a:t>
            </a:r>
            <a:r>
              <a:rPr lang="en-US" dirty="0">
                <a:latin typeface="Arial" panose="020B0604020202020204" pitchFamily="34" charset="0"/>
                <a:cs typeface="Arial" panose="020B0604020202020204" pitchFamily="34" charset="0"/>
              </a:rPr>
              <a:t>Technique </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Results in key case study – graphite </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Discussion of similar and upcoming work</a:t>
            </a:r>
          </a:p>
          <a:p>
            <a:pPr marL="342900" indent="-342900">
              <a:buAutoNum type="arabicPeriod"/>
            </a:pPr>
            <a:endParaRPr lang="en-US" dirty="0">
              <a:latin typeface="Arial" panose="020B0604020202020204" pitchFamily="34" charset="0"/>
              <a:cs typeface="Arial" panose="020B0604020202020204" pitchFamily="34" charset="0"/>
            </a:endParaRPr>
          </a:p>
          <a:p>
            <a:pPr marL="342900" indent="-342900">
              <a:buAutoNum type="arabicPeriod"/>
            </a:pPr>
            <a:r>
              <a:rPr lang="en-US" dirty="0">
                <a:latin typeface="Arial" panose="020B0604020202020204" pitchFamily="34" charset="0"/>
                <a:cs typeface="Arial" panose="020B0604020202020204" pitchFamily="34" charset="0"/>
              </a:rPr>
              <a:t>Summary and “take-home messages” </a:t>
            </a:r>
          </a:p>
          <a:p>
            <a:pPr marL="342900" indent="-342900">
              <a:buAutoNum type="arabicPeriod"/>
            </a:pPr>
            <a:endParaRPr lang="en-US"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448147A0-9D28-D918-C830-1C02D81F432E}"/>
              </a:ext>
            </a:extLst>
          </p:cNvPr>
          <p:cNvSpPr>
            <a:spLocks noGrp="1"/>
          </p:cNvSpPr>
          <p:nvPr>
            <p:ph type="sldNum" sz="quarter" idx="12"/>
          </p:nvPr>
        </p:nvSpPr>
        <p:spPr/>
        <p:txBody>
          <a:bodyPr/>
          <a:lstStyle/>
          <a:p>
            <a:fld id="{B883B141-67B7-40EA-B1F2-2E36A15E7702}" type="slidenum">
              <a:rPr lang="en-US" smtClean="0"/>
              <a:t>2</a:t>
            </a:fld>
            <a:endParaRPr lang="en-US"/>
          </a:p>
        </p:txBody>
      </p:sp>
    </p:spTree>
    <p:extLst>
      <p:ext uri="{BB962C8B-B14F-4D97-AF65-F5344CB8AC3E}">
        <p14:creationId xmlns:p14="http://schemas.microsoft.com/office/powerpoint/2010/main" val="3803078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 Are Some Possible Explanations?</a:t>
            </a:r>
          </a:p>
        </p:txBody>
      </p:sp>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20</a:t>
            </a:fld>
            <a:endParaRPr lang="en-US"/>
          </a:p>
        </p:txBody>
      </p:sp>
      <p:sp>
        <p:nvSpPr>
          <p:cNvPr id="3" name="TextBox 2">
            <a:extLst>
              <a:ext uri="{FF2B5EF4-FFF2-40B4-BE49-F238E27FC236}">
                <a16:creationId xmlns:a16="http://schemas.microsoft.com/office/drawing/2014/main" id="{6EA3CFD0-4CFA-0298-7422-CDCE78F84CCC}"/>
              </a:ext>
            </a:extLst>
          </p:cNvPr>
          <p:cNvSpPr txBox="1"/>
          <p:nvPr/>
        </p:nvSpPr>
        <p:spPr>
          <a:xfrm>
            <a:off x="838199" y="2020359"/>
            <a:ext cx="9266696"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Although the absence of diffusion is somewhat surprising, this is consistent with other measurements </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This marks a clear departure from the more concentrated graphite compounds (e.g., LiC</a:t>
            </a:r>
            <a:r>
              <a:rPr lang="en-US" sz="2800" baseline="-25000" dirty="0">
                <a:latin typeface="Arial" panose="020B0604020202020204" pitchFamily="34" charset="0"/>
                <a:cs typeface="Arial" panose="020B0604020202020204" pitchFamily="34" charset="0"/>
              </a:rPr>
              <a:t>6</a:t>
            </a:r>
            <a:r>
              <a:rPr lang="en-US" sz="2800" dirty="0">
                <a:latin typeface="Arial" panose="020B0604020202020204" pitchFamily="34" charset="0"/>
                <a:cs typeface="Arial" panose="020B0604020202020204" pitchFamily="34" charset="0"/>
              </a:rPr>
              <a:t> and LiC</a:t>
            </a:r>
            <a:r>
              <a:rPr lang="en-US" sz="2800" baseline="-25000" dirty="0">
                <a:latin typeface="Arial" panose="020B0604020202020204" pitchFamily="34" charset="0"/>
                <a:cs typeface="Arial" panose="020B0604020202020204" pitchFamily="34" charset="0"/>
              </a:rPr>
              <a:t>12</a:t>
            </a:r>
            <a:r>
              <a:rPr lang="en-US" sz="28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It is possible that the Li is getting trapped near the surface … and/or … a narrowed interlayer gap inhibits its mobility in this regime </a:t>
            </a:r>
          </a:p>
        </p:txBody>
      </p:sp>
    </p:spTree>
    <p:extLst>
      <p:ext uri="{BB962C8B-B14F-4D97-AF65-F5344CB8AC3E}">
        <p14:creationId xmlns:p14="http://schemas.microsoft.com/office/powerpoint/2010/main" val="754389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 About Other </a:t>
            </a:r>
            <a:r>
              <a:rPr lang="en-US" dirty="0" err="1">
                <a:latin typeface="Arial" panose="020B0604020202020204" pitchFamily="34" charset="0"/>
                <a:cs typeface="Arial" panose="020B0604020202020204" pitchFamily="34" charset="0"/>
              </a:rPr>
              <a:t>vdW</a:t>
            </a:r>
            <a:r>
              <a:rPr lang="en-US" dirty="0">
                <a:latin typeface="Arial" panose="020B0604020202020204" pitchFamily="34" charset="0"/>
                <a:cs typeface="Arial" panose="020B0604020202020204" pitchFamily="34" charset="0"/>
              </a:rPr>
              <a:t> Materials? </a:t>
            </a:r>
          </a:p>
        </p:txBody>
      </p:sp>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21</a:t>
            </a:fld>
            <a:endParaRPr lang="en-US"/>
          </a:p>
        </p:txBody>
      </p:sp>
      <p:pic>
        <p:nvPicPr>
          <p:cNvPr id="8" name="Picture 7">
            <a:extLst>
              <a:ext uri="{FF2B5EF4-FFF2-40B4-BE49-F238E27FC236}">
                <a16:creationId xmlns:a16="http://schemas.microsoft.com/office/drawing/2014/main" id="{0BC3FF29-8722-1C33-C657-5A4372A56897}"/>
              </a:ext>
            </a:extLst>
          </p:cNvPr>
          <p:cNvPicPr>
            <a:picLocks noChangeAspect="1"/>
          </p:cNvPicPr>
          <p:nvPr/>
        </p:nvPicPr>
        <p:blipFill>
          <a:blip r:embed="rId6"/>
          <a:stretch>
            <a:fillRect/>
          </a:stretch>
        </p:blipFill>
        <p:spPr>
          <a:xfrm>
            <a:off x="797633" y="1639875"/>
            <a:ext cx="5439905" cy="4549195"/>
          </a:xfrm>
          <a:prstGeom prst="rect">
            <a:avLst/>
          </a:prstGeom>
        </p:spPr>
      </p:pic>
      <p:pic>
        <p:nvPicPr>
          <p:cNvPr id="12" name="Picture 11" descr="A diagram of a molecule&#10;&#10;Description automatically generated">
            <a:extLst>
              <a:ext uri="{FF2B5EF4-FFF2-40B4-BE49-F238E27FC236}">
                <a16:creationId xmlns:a16="http://schemas.microsoft.com/office/drawing/2014/main" id="{9AE05B52-A41B-6BD6-2325-665AA70972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5120" y="2020359"/>
            <a:ext cx="4928680" cy="4254285"/>
          </a:xfrm>
          <a:prstGeom prst="rect">
            <a:avLst/>
          </a:prstGeom>
        </p:spPr>
      </p:pic>
      <p:sp>
        <p:nvSpPr>
          <p:cNvPr id="13" name="TextBox 12">
            <a:extLst>
              <a:ext uri="{FF2B5EF4-FFF2-40B4-BE49-F238E27FC236}">
                <a16:creationId xmlns:a16="http://schemas.microsoft.com/office/drawing/2014/main" id="{13A9058E-75E4-91FB-B6B2-E3F976F709DE}"/>
              </a:ext>
            </a:extLst>
          </p:cNvPr>
          <p:cNvSpPr txBox="1"/>
          <p:nvPr/>
        </p:nvSpPr>
        <p:spPr>
          <a:xfrm>
            <a:off x="6425120" y="1687743"/>
            <a:ext cx="2514600"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CrSe</a:t>
            </a:r>
            <a:r>
              <a:rPr lang="en-US" sz="2400" baseline="-25000" dirty="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72DDDC5-CBB1-9193-7ABB-F52DD93CAB94}"/>
              </a:ext>
            </a:extLst>
          </p:cNvPr>
          <p:cNvSpPr txBox="1"/>
          <p:nvPr/>
        </p:nvSpPr>
        <p:spPr>
          <a:xfrm>
            <a:off x="1377366" y="6324439"/>
            <a:ext cx="3775559"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McFadden et. al, </a:t>
            </a:r>
            <a:r>
              <a:rPr lang="en-US" sz="1200" i="1" dirty="0">
                <a:latin typeface="Arial" panose="020B0604020202020204" pitchFamily="34" charset="0"/>
                <a:cs typeface="Arial" panose="020B0604020202020204" pitchFamily="34" charset="0"/>
              </a:rPr>
              <a:t>Phys. Rev. B, </a:t>
            </a:r>
            <a:r>
              <a:rPr lang="en-US" sz="1200" dirty="0">
                <a:latin typeface="Arial" panose="020B0604020202020204" pitchFamily="34" charset="0"/>
                <a:cs typeface="Arial" panose="020B0604020202020204" pitchFamily="34" charset="0"/>
              </a:rPr>
              <a:t>99: 125201, 2019.</a:t>
            </a:r>
            <a:r>
              <a:rPr lang="en-US" sz="1200"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42456BE-EAE3-03DB-C17B-B0CED9EBAE79}"/>
              </a:ext>
            </a:extLst>
          </p:cNvPr>
          <p:cNvSpPr txBox="1"/>
          <p:nvPr/>
        </p:nvSpPr>
        <p:spPr>
          <a:xfrm>
            <a:off x="7578241" y="6322269"/>
            <a:ext cx="3775559"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Ticknor et. al, </a:t>
            </a:r>
            <a:r>
              <a:rPr lang="en-US" sz="1200" i="1" dirty="0">
                <a:latin typeface="Arial" panose="020B0604020202020204" pitchFamily="34" charset="0"/>
                <a:cs typeface="Arial" panose="020B0604020202020204" pitchFamily="34" charset="0"/>
              </a:rPr>
              <a:t>RSC Adv., </a:t>
            </a:r>
            <a:r>
              <a:rPr lang="en-US" sz="1200" dirty="0">
                <a:latin typeface="Arial" panose="020B0604020202020204" pitchFamily="34" charset="0"/>
                <a:cs typeface="Arial" panose="020B0604020202020204" pitchFamily="34" charset="0"/>
              </a:rPr>
              <a:t>10: 8190-8197, 2020.</a:t>
            </a:r>
            <a:r>
              <a:rPr lang="en-US" sz="1200"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272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Summary and “Take-Home” Messages</a:t>
            </a:r>
          </a:p>
        </p:txBody>
      </p:sp>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22</a:t>
            </a:fld>
            <a:endParaRPr lang="en-US"/>
          </a:p>
        </p:txBody>
      </p:sp>
      <p:sp>
        <p:nvSpPr>
          <p:cNvPr id="3" name="TextBox 2">
            <a:extLst>
              <a:ext uri="{FF2B5EF4-FFF2-40B4-BE49-F238E27FC236}">
                <a16:creationId xmlns:a16="http://schemas.microsoft.com/office/drawing/2014/main" id="{724DA505-27E2-9CE3-C305-40A557E3710D}"/>
              </a:ext>
            </a:extLst>
          </p:cNvPr>
          <p:cNvSpPr txBox="1"/>
          <p:nvPr/>
        </p:nvSpPr>
        <p:spPr>
          <a:xfrm>
            <a:off x="838199" y="2020359"/>
            <a:ext cx="9497292"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β-NMR is uniquely suited to study dilute-limit diffusion of Li in a variety of crystalline solids </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Although the absence of appreciable mobility in graphite is somewhat surprising, it is not without precedent</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We’ve barely scratched the surface of </a:t>
            </a:r>
            <a:r>
              <a:rPr lang="en-US" sz="2800" dirty="0" err="1">
                <a:latin typeface="Arial" panose="020B0604020202020204" pitchFamily="34" charset="0"/>
                <a:cs typeface="Arial" panose="020B0604020202020204" pitchFamily="34" charset="0"/>
              </a:rPr>
              <a:t>vdW</a:t>
            </a:r>
            <a:r>
              <a:rPr lang="en-US" sz="2800" dirty="0">
                <a:latin typeface="Arial" panose="020B0604020202020204" pitchFamily="34" charset="0"/>
                <a:cs typeface="Arial" panose="020B0604020202020204" pitchFamily="34" charset="0"/>
              </a:rPr>
              <a:t> materials … many more remain to be explored!</a:t>
            </a:r>
          </a:p>
        </p:txBody>
      </p:sp>
    </p:spTree>
    <p:extLst>
      <p:ext uri="{BB962C8B-B14F-4D97-AF65-F5344CB8AC3E}">
        <p14:creationId xmlns:p14="http://schemas.microsoft.com/office/powerpoint/2010/main" val="1783002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Acknowledgments</a:t>
            </a:r>
          </a:p>
        </p:txBody>
      </p:sp>
      <p:sp>
        <p:nvSpPr>
          <p:cNvPr id="2" name="TextBox 1">
            <a:extLst>
              <a:ext uri="{FF2B5EF4-FFF2-40B4-BE49-F238E27FC236}">
                <a16:creationId xmlns:a16="http://schemas.microsoft.com/office/drawing/2014/main" id="{500766F1-A8C8-0E42-8D1B-8CE7B6AFAD8A}"/>
              </a:ext>
            </a:extLst>
          </p:cNvPr>
          <p:cNvSpPr txBox="1"/>
          <p:nvPr/>
        </p:nvSpPr>
        <p:spPr>
          <a:xfrm>
            <a:off x="838200" y="1586753"/>
            <a:ext cx="2958353" cy="4216539"/>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UBC</a:t>
            </a:r>
          </a:p>
          <a:p>
            <a:endParaRPr lang="en-US" sz="2400" u="sng"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Jonah Adelman</a:t>
            </a:r>
          </a:p>
          <a:p>
            <a:r>
              <a:rPr lang="en-US" sz="2400" dirty="0">
                <a:latin typeface="Arial" panose="020B0604020202020204" pitchFamily="34" charset="0"/>
                <a:cs typeface="Arial" panose="020B0604020202020204" pitchFamily="34" charset="0"/>
              </a:rPr>
              <a:t>Aris </a:t>
            </a:r>
            <a:r>
              <a:rPr lang="en-US" sz="2400" dirty="0" err="1">
                <a:latin typeface="Arial" panose="020B0604020202020204" pitchFamily="34" charset="0"/>
                <a:cs typeface="Arial" panose="020B0604020202020204" pitchFamily="34" charset="0"/>
              </a:rPr>
              <a:t>Chatzichristos</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Martin </a:t>
            </a:r>
            <a:r>
              <a:rPr lang="en-US" sz="2400" dirty="0" err="1">
                <a:latin typeface="Arial" panose="020B0604020202020204" pitchFamily="34" charset="0"/>
                <a:cs typeface="Arial" panose="020B0604020202020204" pitchFamily="34" charset="0"/>
              </a:rPr>
              <a:t>Dehn</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Derek Fujimoto</a:t>
            </a:r>
          </a:p>
          <a:p>
            <a:r>
              <a:rPr lang="en-US" sz="2400" dirty="0">
                <a:latin typeface="Arial" panose="020B0604020202020204" pitchFamily="34" charset="0"/>
                <a:cs typeface="Arial" panose="020B0604020202020204" pitchFamily="34" charset="0"/>
              </a:rPr>
              <a:t>Victoria </a:t>
            </a:r>
            <a:r>
              <a:rPr lang="en-US" sz="2400" dirty="0" err="1">
                <a:latin typeface="Arial" panose="020B0604020202020204" pitchFamily="34" charset="0"/>
                <a:cs typeface="Arial" panose="020B0604020202020204" pitchFamily="34" charset="0"/>
              </a:rPr>
              <a:t>Karner</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Robert </a:t>
            </a:r>
            <a:r>
              <a:rPr lang="en-US" sz="2400" dirty="0" err="1">
                <a:latin typeface="Arial" panose="020B0604020202020204" pitchFamily="34" charset="0"/>
                <a:cs typeface="Arial" panose="020B0604020202020204" pitchFamily="34" charset="0"/>
              </a:rPr>
              <a:t>Kiefl</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Andrew MacFarlane</a:t>
            </a:r>
          </a:p>
          <a:p>
            <a:r>
              <a:rPr lang="en-US" sz="2400" dirty="0">
                <a:latin typeface="Arial" panose="020B0604020202020204" pitchFamily="34" charset="0"/>
                <a:cs typeface="Arial" panose="020B0604020202020204" pitchFamily="34" charset="0"/>
              </a:rPr>
              <a:t>Ryan McFadden</a:t>
            </a:r>
          </a:p>
          <a:p>
            <a:r>
              <a:rPr lang="en-US" sz="2400" dirty="0">
                <a:latin typeface="Arial" panose="020B0604020202020204" pitchFamily="34" charset="0"/>
                <a:cs typeface="Arial" panose="020B0604020202020204" pitchFamily="34" charset="0"/>
              </a:rPr>
              <a:t>Mohamed </a:t>
            </a:r>
            <a:r>
              <a:rPr lang="en-US" sz="2400" dirty="0" err="1">
                <a:latin typeface="Arial" panose="020B0604020202020204" pitchFamily="34" charset="0"/>
                <a:cs typeface="Arial" panose="020B0604020202020204" pitchFamily="34" charset="0"/>
              </a:rPr>
              <a:t>Oudah</a:t>
            </a:r>
            <a:endParaRPr lang="en-US"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191E39C-8FD4-DC7E-5C23-8E920EE1C1B3}"/>
              </a:ext>
            </a:extLst>
          </p:cNvPr>
          <p:cNvSpPr txBox="1"/>
          <p:nvPr/>
        </p:nvSpPr>
        <p:spPr>
          <a:xfrm>
            <a:off x="4634753" y="1586753"/>
            <a:ext cx="5347447" cy="4154984"/>
          </a:xfrm>
          <a:prstGeom prst="rect">
            <a:avLst/>
          </a:prstGeom>
          <a:noFill/>
        </p:spPr>
        <p:txBody>
          <a:bodyPr wrap="square" rtlCol="0">
            <a:spAutoFit/>
          </a:bodyPr>
          <a:lstStyle/>
          <a:p>
            <a:r>
              <a:rPr lang="en-US" sz="2400" u="sng" dirty="0">
                <a:latin typeface="Arial" panose="020B0604020202020204" pitchFamily="34" charset="0"/>
                <a:cs typeface="Arial" panose="020B0604020202020204" pitchFamily="34" charset="0"/>
              </a:rPr>
              <a:t>TRIUMF</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Sarah </a:t>
            </a:r>
            <a:r>
              <a:rPr lang="en-US" sz="2400" dirty="0" err="1">
                <a:latin typeface="Arial" panose="020B0604020202020204" pitchFamily="34" charset="0"/>
                <a:cs typeface="Arial" panose="020B0604020202020204" pitchFamily="34" charset="0"/>
              </a:rPr>
              <a:t>Dunsiger</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Luca </a:t>
            </a:r>
            <a:r>
              <a:rPr lang="en-US" sz="2400" dirty="0" err="1">
                <a:latin typeface="Arial" panose="020B0604020202020204" pitchFamily="34" charset="0"/>
                <a:cs typeface="Arial" panose="020B0604020202020204" pitchFamily="34" charset="0"/>
              </a:rPr>
              <a:t>Egoriti</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Alex </a:t>
            </a:r>
            <a:r>
              <a:rPr lang="en-US" sz="2400" dirty="0" err="1">
                <a:latin typeface="Arial" panose="020B0604020202020204" pitchFamily="34" charset="0"/>
                <a:cs typeface="Arial" panose="020B0604020202020204" pitchFamily="34" charset="0"/>
              </a:rPr>
              <a:t>Gottberg</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Phil Levy</a:t>
            </a:r>
          </a:p>
          <a:p>
            <a:r>
              <a:rPr lang="en-US" sz="2400" dirty="0" err="1">
                <a:latin typeface="Arial" panose="020B0604020202020204" pitchFamily="34" charset="0"/>
                <a:cs typeface="Arial" panose="020B0604020202020204" pitchFamily="34" charset="0"/>
              </a:rPr>
              <a:t>Ruohong</a:t>
            </a:r>
            <a:r>
              <a:rPr lang="en-US" sz="2400" dirty="0">
                <a:latin typeface="Arial" panose="020B0604020202020204" pitchFamily="34" charset="0"/>
                <a:cs typeface="Arial" panose="020B0604020202020204" pitchFamily="34" charset="0"/>
              </a:rPr>
              <a:t> Li</a:t>
            </a:r>
          </a:p>
          <a:p>
            <a:r>
              <a:rPr lang="en-US" sz="2400" dirty="0">
                <a:latin typeface="Arial" panose="020B0604020202020204" pitchFamily="34" charset="0"/>
                <a:cs typeface="Arial" panose="020B0604020202020204" pitchFamily="34" charset="0"/>
              </a:rPr>
              <a:t>Iain McKenzie</a:t>
            </a:r>
          </a:p>
          <a:p>
            <a:r>
              <a:rPr lang="en-US" sz="2400" dirty="0">
                <a:latin typeface="Arial" panose="020B0604020202020204" pitchFamily="34" charset="0"/>
                <a:cs typeface="Arial" panose="020B0604020202020204" pitchFamily="34" charset="0"/>
              </a:rPr>
              <a:t>Gerald Morris</a:t>
            </a:r>
          </a:p>
          <a:p>
            <a:r>
              <a:rPr lang="en-US" sz="2400" dirty="0">
                <a:latin typeface="Arial" panose="020B0604020202020204" pitchFamily="34" charset="0"/>
                <a:cs typeface="Arial" panose="020B0604020202020204" pitchFamily="34" charset="0"/>
              </a:rPr>
              <a:t>Monika </a:t>
            </a:r>
            <a:r>
              <a:rPr lang="en-US" sz="2400" dirty="0" err="1">
                <a:latin typeface="Arial" panose="020B0604020202020204" pitchFamily="34" charset="0"/>
                <a:cs typeface="Arial" panose="020B0604020202020204" pitchFamily="34" charset="0"/>
              </a:rPr>
              <a:t>Stachura</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Edward </a:t>
            </a:r>
            <a:r>
              <a:rPr lang="en-US" sz="2400" dirty="0" err="1">
                <a:latin typeface="Arial" panose="020B0604020202020204" pitchFamily="34" charset="0"/>
                <a:cs typeface="Arial" panose="020B0604020202020204" pitchFamily="34" charset="0"/>
              </a:rPr>
              <a:t>Thoeng</a:t>
            </a:r>
            <a:endParaRPr lang="en-US" sz="24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2B76632B-368C-E68D-7EE3-2CD38D41B99B}"/>
              </a:ext>
            </a:extLst>
          </p:cNvPr>
          <p:cNvSpPr>
            <a:spLocks noGrp="1"/>
          </p:cNvSpPr>
          <p:nvPr>
            <p:ph type="sldNum" sz="quarter" idx="12"/>
          </p:nvPr>
        </p:nvSpPr>
        <p:spPr/>
        <p:txBody>
          <a:bodyPr/>
          <a:lstStyle/>
          <a:p>
            <a:fld id="{B883B141-67B7-40EA-B1F2-2E36A15E7702}" type="slidenum">
              <a:rPr lang="en-US" smtClean="0"/>
              <a:t>23</a:t>
            </a:fld>
            <a:endParaRPr lang="en-US"/>
          </a:p>
        </p:txBody>
      </p:sp>
    </p:spTree>
    <p:extLst>
      <p:ext uri="{BB962C8B-B14F-4D97-AF65-F5344CB8AC3E}">
        <p14:creationId xmlns:p14="http://schemas.microsoft.com/office/powerpoint/2010/main" val="3854215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a:xfrm>
            <a:off x="838200" y="2766218"/>
            <a:ext cx="10515600" cy="1325563"/>
          </a:xfrm>
        </p:spPr>
        <p:txBody>
          <a:bodyPr/>
          <a:lstStyle/>
          <a:p>
            <a:pPr algn="ctr"/>
            <a:r>
              <a:rPr lang="en-US" b="1" dirty="0">
                <a:latin typeface="Arial" panose="020B0604020202020204" pitchFamily="34" charset="0"/>
                <a:cs typeface="Arial" panose="020B0604020202020204" pitchFamily="34" charset="0"/>
              </a:rPr>
              <a:t>THANK YOU – QUESTIONS?</a:t>
            </a:r>
          </a:p>
        </p:txBody>
      </p:sp>
      <p:sp>
        <p:nvSpPr>
          <p:cNvPr id="2" name="Slide Number Placeholder 1">
            <a:extLst>
              <a:ext uri="{FF2B5EF4-FFF2-40B4-BE49-F238E27FC236}">
                <a16:creationId xmlns:a16="http://schemas.microsoft.com/office/drawing/2014/main" id="{362D33A2-BB5D-6D8E-4A0B-E406E963E7D2}"/>
              </a:ext>
            </a:extLst>
          </p:cNvPr>
          <p:cNvSpPr>
            <a:spLocks noGrp="1"/>
          </p:cNvSpPr>
          <p:nvPr>
            <p:ph type="sldNum" sz="quarter" idx="12"/>
          </p:nvPr>
        </p:nvSpPr>
        <p:spPr/>
        <p:txBody>
          <a:bodyPr/>
          <a:lstStyle/>
          <a:p>
            <a:fld id="{B883B141-67B7-40EA-B1F2-2E36A15E7702}" type="slidenum">
              <a:rPr lang="en-US" smtClean="0"/>
              <a:t>24</a:t>
            </a:fld>
            <a:endParaRPr lang="en-US"/>
          </a:p>
        </p:txBody>
      </p:sp>
    </p:spTree>
    <p:extLst>
      <p:ext uri="{BB962C8B-B14F-4D97-AF65-F5344CB8AC3E}">
        <p14:creationId xmlns:p14="http://schemas.microsoft.com/office/powerpoint/2010/main" val="2035627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Venturing Down “Memory Lane”</a:t>
            </a:r>
          </a:p>
        </p:txBody>
      </p:sp>
      <p:sp>
        <p:nvSpPr>
          <p:cNvPr id="2" name="Slide Number Placeholder 1">
            <a:extLst>
              <a:ext uri="{FF2B5EF4-FFF2-40B4-BE49-F238E27FC236}">
                <a16:creationId xmlns:a16="http://schemas.microsoft.com/office/drawing/2014/main" id="{9A1A3CAB-4485-2FF3-CE3B-F618112FD664}"/>
              </a:ext>
            </a:extLst>
          </p:cNvPr>
          <p:cNvSpPr>
            <a:spLocks noGrp="1"/>
          </p:cNvSpPr>
          <p:nvPr>
            <p:ph type="sldNum" sz="quarter" idx="12"/>
          </p:nvPr>
        </p:nvSpPr>
        <p:spPr/>
        <p:txBody>
          <a:bodyPr/>
          <a:lstStyle/>
          <a:p>
            <a:fld id="{B883B141-67B7-40EA-B1F2-2E36A15E7702}" type="slidenum">
              <a:rPr lang="en-US" smtClean="0"/>
              <a:t>3</a:t>
            </a:fld>
            <a:endParaRPr lang="en-US"/>
          </a:p>
        </p:txBody>
      </p:sp>
      <p:pic>
        <p:nvPicPr>
          <p:cNvPr id="4" name="Picture 3">
            <a:extLst>
              <a:ext uri="{FF2B5EF4-FFF2-40B4-BE49-F238E27FC236}">
                <a16:creationId xmlns:a16="http://schemas.microsoft.com/office/drawing/2014/main" id="{DAC78599-845C-F4B2-DBC4-16ABFEDFF745}"/>
              </a:ext>
            </a:extLst>
          </p:cNvPr>
          <p:cNvPicPr>
            <a:picLocks noChangeAspect="1"/>
          </p:cNvPicPr>
          <p:nvPr/>
        </p:nvPicPr>
        <p:blipFill>
          <a:blip r:embed="rId6"/>
          <a:stretch>
            <a:fillRect/>
          </a:stretch>
        </p:blipFill>
        <p:spPr>
          <a:xfrm>
            <a:off x="859277" y="1690688"/>
            <a:ext cx="5014975" cy="4659877"/>
          </a:xfrm>
          <a:prstGeom prst="rect">
            <a:avLst/>
          </a:prstGeom>
        </p:spPr>
      </p:pic>
      <p:sp>
        <p:nvSpPr>
          <p:cNvPr id="6" name="Oval 5">
            <a:extLst>
              <a:ext uri="{FF2B5EF4-FFF2-40B4-BE49-F238E27FC236}">
                <a16:creationId xmlns:a16="http://schemas.microsoft.com/office/drawing/2014/main" id="{FCDC376A-2720-022E-C7EB-4895DB2118EF}"/>
              </a:ext>
            </a:extLst>
          </p:cNvPr>
          <p:cNvSpPr/>
          <p:nvPr/>
        </p:nvSpPr>
        <p:spPr>
          <a:xfrm>
            <a:off x="2497577" y="4870270"/>
            <a:ext cx="352627" cy="327818"/>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10898D4-A5B2-7F27-77FC-4D8B93EB9DFA}"/>
              </a:ext>
            </a:extLst>
          </p:cNvPr>
          <p:cNvSpPr/>
          <p:nvPr/>
        </p:nvSpPr>
        <p:spPr>
          <a:xfrm>
            <a:off x="3725694" y="5359324"/>
            <a:ext cx="308042" cy="376754"/>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E667285-5CE2-F891-BAAF-979A88EA34FF}"/>
              </a:ext>
            </a:extLst>
          </p:cNvPr>
          <p:cNvSpPr/>
          <p:nvPr/>
        </p:nvSpPr>
        <p:spPr>
          <a:xfrm>
            <a:off x="4102001" y="4980859"/>
            <a:ext cx="256972" cy="214009"/>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3AB2514-110E-D2A0-611C-24C650CEE36F}"/>
              </a:ext>
            </a:extLst>
          </p:cNvPr>
          <p:cNvSpPr/>
          <p:nvPr/>
        </p:nvSpPr>
        <p:spPr>
          <a:xfrm>
            <a:off x="1858945" y="4134254"/>
            <a:ext cx="436783" cy="243647"/>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986AA4D5-D620-C7A1-BE35-558DEEC582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7750" y="2128647"/>
            <a:ext cx="4880782" cy="27454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39E3C59-A1C1-8E07-40A0-34CC6CAB83FA}"/>
              </a:ext>
            </a:extLst>
          </p:cNvPr>
          <p:cNvSpPr txBox="1"/>
          <p:nvPr/>
        </p:nvSpPr>
        <p:spPr>
          <a:xfrm>
            <a:off x="6317751" y="5034179"/>
            <a:ext cx="4880782"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Georgia Institute of Technology</a:t>
            </a:r>
          </a:p>
          <a:p>
            <a:pPr algn="ctr"/>
            <a:r>
              <a:rPr lang="en-US" dirty="0">
                <a:latin typeface="Arial" panose="020B0604020202020204" pitchFamily="34" charset="0"/>
                <a:cs typeface="Arial" panose="020B0604020202020204" pitchFamily="34" charset="0"/>
              </a:rPr>
              <a:t>Atlanta, GA, USA</a:t>
            </a:r>
          </a:p>
        </p:txBody>
      </p:sp>
    </p:spTree>
    <p:extLst>
      <p:ext uri="{BB962C8B-B14F-4D97-AF65-F5344CB8AC3E}">
        <p14:creationId xmlns:p14="http://schemas.microsoft.com/office/powerpoint/2010/main" val="847899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34299E3-2814-0B1E-BC2A-1B84E0240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848" y="2023361"/>
            <a:ext cx="5242365" cy="41198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9CF2BFC-2B62-160C-8DED-DDF029CDF8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2163" y="714751"/>
            <a:ext cx="5431050" cy="9815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cro- Nano-fabrication services at UBC Vancouver's ANF">
            <a:extLst>
              <a:ext uri="{FF2B5EF4-FFF2-40B4-BE49-F238E27FC236}">
                <a16:creationId xmlns:a16="http://schemas.microsoft.com/office/drawing/2014/main" id="{44F03787-98CF-239C-8F78-36D3C61538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660" y="2023361"/>
            <a:ext cx="5767842" cy="41198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D33DB11-81CC-4FA7-C8E6-720319AE34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660" y="714751"/>
            <a:ext cx="5638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14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 Broader Background and Motivation</a:t>
            </a:r>
          </a:p>
        </p:txBody>
      </p:sp>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5</a:t>
            </a:fld>
            <a:endParaRPr lang="en-US"/>
          </a:p>
        </p:txBody>
      </p:sp>
      <p:pic>
        <p:nvPicPr>
          <p:cNvPr id="11" name="Picture 10" descr="Diagram of an electrolyte diagram&#10;&#10;Description automatically generated">
            <a:extLst>
              <a:ext uri="{FF2B5EF4-FFF2-40B4-BE49-F238E27FC236}">
                <a16:creationId xmlns:a16="http://schemas.microsoft.com/office/drawing/2014/main" id="{A06BFD95-1472-989E-31B8-C4886E3B81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1553701"/>
            <a:ext cx="6206163" cy="4802649"/>
          </a:xfrm>
          <a:prstGeom prst="rect">
            <a:avLst/>
          </a:prstGeom>
        </p:spPr>
      </p:pic>
      <p:sp>
        <p:nvSpPr>
          <p:cNvPr id="13" name="TextBox 12">
            <a:extLst>
              <a:ext uri="{FF2B5EF4-FFF2-40B4-BE49-F238E27FC236}">
                <a16:creationId xmlns:a16="http://schemas.microsoft.com/office/drawing/2014/main" id="{CB140B91-2215-1AF2-FDA6-9F81316F1210}"/>
              </a:ext>
            </a:extLst>
          </p:cNvPr>
          <p:cNvSpPr txBox="1"/>
          <p:nvPr/>
        </p:nvSpPr>
        <p:spPr>
          <a:xfrm>
            <a:off x="2110620" y="6356350"/>
            <a:ext cx="3661322" cy="276999"/>
          </a:xfrm>
          <a:prstGeom prst="rect">
            <a:avLst/>
          </a:prstGeom>
          <a:noFill/>
        </p:spPr>
        <p:txBody>
          <a:bodyPr wrap="square">
            <a:spAutoFit/>
          </a:bodyPr>
          <a:lstStyle/>
          <a:p>
            <a:r>
              <a:rPr lang="en-US" sz="1200" dirty="0" err="1">
                <a:latin typeface="Arial" panose="020B0604020202020204" pitchFamily="34" charset="0"/>
                <a:cs typeface="Arial" panose="020B0604020202020204" pitchFamily="34" charset="0"/>
              </a:rPr>
              <a:t>Pecher</a:t>
            </a:r>
            <a:r>
              <a:rPr lang="en-US" sz="1200" dirty="0">
                <a:latin typeface="Arial" panose="020B0604020202020204" pitchFamily="34" charset="0"/>
                <a:cs typeface="Arial" panose="020B0604020202020204" pitchFamily="34" charset="0"/>
              </a:rPr>
              <a:t>, et. al. </a:t>
            </a:r>
            <a:r>
              <a:rPr lang="en-US" sz="1200" i="1" dirty="0">
                <a:latin typeface="Arial" panose="020B0604020202020204" pitchFamily="34" charset="0"/>
                <a:cs typeface="Arial" panose="020B0604020202020204" pitchFamily="34" charset="0"/>
              </a:rPr>
              <a:t>Chem. Mater., </a:t>
            </a:r>
            <a:r>
              <a:rPr lang="en-US" sz="1200" dirty="0">
                <a:latin typeface="Arial" panose="020B0604020202020204" pitchFamily="34" charset="0"/>
                <a:cs typeface="Arial" panose="020B0604020202020204" pitchFamily="34" charset="0"/>
              </a:rPr>
              <a:t>29: 213-242, 2017.</a:t>
            </a:r>
            <a:r>
              <a:rPr lang="en-US" sz="1200"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54D020B-6B87-BBEA-3054-B74743F6AC3B}"/>
              </a:ext>
            </a:extLst>
          </p:cNvPr>
          <p:cNvSpPr txBox="1"/>
          <p:nvPr/>
        </p:nvSpPr>
        <p:spPr>
          <a:xfrm>
            <a:off x="7501467" y="2099733"/>
            <a:ext cx="3488266"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Intercalation – the basis for the charging and discharging of any rechargeable battery</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Note the layered structures!</a:t>
            </a:r>
          </a:p>
        </p:txBody>
      </p:sp>
    </p:spTree>
    <p:extLst>
      <p:ext uri="{BB962C8B-B14F-4D97-AF65-F5344CB8AC3E}">
        <p14:creationId xmlns:p14="http://schemas.microsoft.com/office/powerpoint/2010/main" val="26523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van der Waals (</a:t>
            </a:r>
            <a:r>
              <a:rPr lang="en-US" dirty="0" err="1">
                <a:latin typeface="Arial" panose="020B0604020202020204" pitchFamily="34" charset="0"/>
                <a:cs typeface="Arial" panose="020B0604020202020204" pitchFamily="34" charset="0"/>
              </a:rPr>
              <a:t>vdW</a:t>
            </a:r>
            <a:r>
              <a:rPr lang="en-US" dirty="0">
                <a:latin typeface="Arial" panose="020B0604020202020204" pitchFamily="34" charset="0"/>
                <a:cs typeface="Arial" panose="020B0604020202020204" pitchFamily="34" charset="0"/>
              </a:rPr>
              <a:t>) Materials</a:t>
            </a:r>
          </a:p>
        </p:txBody>
      </p:sp>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6</a:t>
            </a:fld>
            <a:endParaRPr lang="en-US"/>
          </a:p>
        </p:txBody>
      </p:sp>
      <p:pic>
        <p:nvPicPr>
          <p:cNvPr id="4" name="Picture 3" descr="A close-up of a graph&#10;&#10;Description automatically generated">
            <a:extLst>
              <a:ext uri="{FF2B5EF4-FFF2-40B4-BE49-F238E27FC236}">
                <a16:creationId xmlns:a16="http://schemas.microsoft.com/office/drawing/2014/main" id="{030A2315-2059-E035-B84E-2F0F80DF70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3070" y="1904868"/>
            <a:ext cx="9685859" cy="3048264"/>
          </a:xfrm>
          <a:prstGeom prst="rect">
            <a:avLst/>
          </a:prstGeom>
        </p:spPr>
      </p:pic>
      <p:sp>
        <p:nvSpPr>
          <p:cNvPr id="11" name="TextBox 10">
            <a:extLst>
              <a:ext uri="{FF2B5EF4-FFF2-40B4-BE49-F238E27FC236}">
                <a16:creationId xmlns:a16="http://schemas.microsoft.com/office/drawing/2014/main" id="{CCE20368-DC16-59B4-6AB8-47E8D4DA6B51}"/>
              </a:ext>
            </a:extLst>
          </p:cNvPr>
          <p:cNvSpPr txBox="1"/>
          <p:nvPr/>
        </p:nvSpPr>
        <p:spPr>
          <a:xfrm>
            <a:off x="1858945" y="5104492"/>
            <a:ext cx="6096000" cy="276999"/>
          </a:xfrm>
          <a:prstGeom prst="rect">
            <a:avLst/>
          </a:prstGeom>
          <a:noFill/>
        </p:spPr>
        <p:txBody>
          <a:bodyPr wrap="square">
            <a:spAutoFit/>
          </a:bodyPr>
          <a:lstStyle/>
          <a:p>
            <a:r>
              <a:rPr lang="en-US" sz="1200" dirty="0" err="1">
                <a:latin typeface="Arial" panose="020B0604020202020204" pitchFamily="34" charset="0"/>
                <a:cs typeface="Arial" panose="020B0604020202020204" pitchFamily="34" charset="0"/>
              </a:rPr>
              <a:t>Vadlamani</a:t>
            </a:r>
            <a:r>
              <a:rPr lang="en-US" sz="1200" dirty="0">
                <a:latin typeface="Arial" panose="020B0604020202020204" pitchFamily="34" charset="0"/>
                <a:cs typeface="Arial" panose="020B0604020202020204" pitchFamily="34" charset="0"/>
              </a:rPr>
              <a:t>, et. al. </a:t>
            </a:r>
            <a:r>
              <a:rPr lang="en-US" sz="1200" i="1" dirty="0">
                <a:latin typeface="Arial" panose="020B0604020202020204" pitchFamily="34" charset="0"/>
                <a:cs typeface="Arial" panose="020B0604020202020204" pitchFamily="34" charset="0"/>
              </a:rPr>
              <a:t>J. </a:t>
            </a:r>
            <a:r>
              <a:rPr lang="en-US" sz="1200" i="1" dirty="0" err="1">
                <a:latin typeface="Arial" panose="020B0604020202020204" pitchFamily="34" charset="0"/>
                <a:cs typeface="Arial" panose="020B0604020202020204" pitchFamily="34" charset="0"/>
              </a:rPr>
              <a:t>Electrochem</a:t>
            </a:r>
            <a:r>
              <a:rPr lang="en-US" sz="1200" i="1" dirty="0">
                <a:latin typeface="Arial" panose="020B0604020202020204" pitchFamily="34" charset="0"/>
                <a:cs typeface="Arial" panose="020B0604020202020204" pitchFamily="34" charset="0"/>
              </a:rPr>
              <a:t>. Soc., </a:t>
            </a:r>
            <a:r>
              <a:rPr lang="en-US" sz="1200" dirty="0">
                <a:latin typeface="Arial" panose="020B0604020202020204" pitchFamily="34" charset="0"/>
                <a:cs typeface="Arial" panose="020B0604020202020204" pitchFamily="34" charset="0"/>
              </a:rPr>
              <a:t>161: A1731, 2014.</a:t>
            </a:r>
            <a:r>
              <a:rPr lang="en-US" sz="1200"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DB04D23-C5C3-83C2-7AAB-385AB39E8F6A}"/>
              </a:ext>
            </a:extLst>
          </p:cNvPr>
          <p:cNvSpPr txBox="1"/>
          <p:nvPr/>
        </p:nvSpPr>
        <p:spPr>
          <a:xfrm>
            <a:off x="6654800" y="5028812"/>
            <a:ext cx="6096000"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Van </a:t>
            </a:r>
            <a:r>
              <a:rPr lang="en-US" sz="1200" dirty="0" err="1">
                <a:latin typeface="Arial" panose="020B0604020202020204" pitchFamily="34" charset="0"/>
                <a:cs typeface="Arial" panose="020B0604020202020204" pitchFamily="34" charset="0"/>
              </a:rPr>
              <a:t>Noorden</a:t>
            </a:r>
            <a:r>
              <a:rPr lang="en-US" sz="1200" dirty="0">
                <a:latin typeface="Arial" panose="020B0604020202020204" pitchFamily="34" charset="0"/>
                <a:cs typeface="Arial" panose="020B0604020202020204" pitchFamily="34" charset="0"/>
              </a:rPr>
              <a:t>, et. al. </a:t>
            </a:r>
            <a:r>
              <a:rPr lang="en-US" sz="1200" i="1" dirty="0">
                <a:latin typeface="Arial" panose="020B0604020202020204" pitchFamily="34" charset="0"/>
                <a:cs typeface="Arial" panose="020B0604020202020204" pitchFamily="34" charset="0"/>
              </a:rPr>
              <a:t>Nature., </a:t>
            </a:r>
            <a:r>
              <a:rPr lang="en-US" sz="1200" dirty="0">
                <a:latin typeface="Arial" panose="020B0604020202020204" pitchFamily="34" charset="0"/>
                <a:cs typeface="Arial" panose="020B0604020202020204" pitchFamily="34" charset="0"/>
              </a:rPr>
              <a:t>438: S32-S33, 2012.</a:t>
            </a:r>
            <a:r>
              <a:rPr lang="en-US" sz="1200"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E0B0271-B518-9E2E-ADC1-F5DC8D8867AA}"/>
              </a:ext>
            </a:extLst>
          </p:cNvPr>
          <p:cNvSpPr txBox="1"/>
          <p:nvPr/>
        </p:nvSpPr>
        <p:spPr>
          <a:xfrm>
            <a:off x="1574799" y="5767368"/>
            <a:ext cx="8754529"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Weak </a:t>
            </a:r>
            <a:r>
              <a:rPr lang="en-US" sz="2800" dirty="0" err="1">
                <a:latin typeface="Arial" panose="020B0604020202020204" pitchFamily="34" charset="0"/>
                <a:cs typeface="Arial" panose="020B0604020202020204" pitchFamily="34" charset="0"/>
              </a:rPr>
              <a:t>vdW</a:t>
            </a:r>
            <a:r>
              <a:rPr lang="en-US" sz="2800" dirty="0">
                <a:latin typeface="Arial" panose="020B0604020202020204" pitchFamily="34" charset="0"/>
                <a:cs typeface="Arial" panose="020B0604020202020204" pitchFamily="34" charset="0"/>
              </a:rPr>
              <a:t> interaction holding the layers together (a) allows these materials to be easily exfoliated (b)</a:t>
            </a:r>
          </a:p>
        </p:txBody>
      </p:sp>
    </p:spTree>
    <p:extLst>
      <p:ext uri="{BB962C8B-B14F-4D97-AF65-F5344CB8AC3E}">
        <p14:creationId xmlns:p14="http://schemas.microsoft.com/office/powerpoint/2010/main" val="3442034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An Overarching Cause (Part I) …</a:t>
            </a:r>
          </a:p>
        </p:txBody>
      </p:sp>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7</a:t>
            </a:fld>
            <a:endParaRPr lang="en-US"/>
          </a:p>
        </p:txBody>
      </p:sp>
      <p:sp>
        <p:nvSpPr>
          <p:cNvPr id="3" name="TextBox 2">
            <a:extLst>
              <a:ext uri="{FF2B5EF4-FFF2-40B4-BE49-F238E27FC236}">
                <a16:creationId xmlns:a16="http://schemas.microsoft.com/office/drawing/2014/main" id="{661F38AF-2800-5480-219E-42DE76117607}"/>
              </a:ext>
            </a:extLst>
          </p:cNvPr>
          <p:cNvSpPr txBox="1"/>
          <p:nvPr/>
        </p:nvSpPr>
        <p:spPr>
          <a:xfrm>
            <a:off x="838200" y="2020359"/>
            <a:ext cx="5970742"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Graphite is a commonly used electrode in modern rechargeable lithium-ion batteries </a:t>
            </a: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a:latin typeface="Arial" panose="020B0604020202020204" pitchFamily="34" charset="0"/>
                <a:cs typeface="Arial" panose="020B0604020202020204" pitchFamily="34" charset="0"/>
              </a:rPr>
              <a:t>If we want to optimize the rate of charge/discharge – we need to understand the underlying process of ionic diffusion </a:t>
            </a:r>
          </a:p>
        </p:txBody>
      </p:sp>
      <p:pic>
        <p:nvPicPr>
          <p:cNvPr id="11" name="Picture 10" descr="A diagram of a graphene molecule&#10;&#10;Description automatically generated">
            <a:extLst>
              <a:ext uri="{FF2B5EF4-FFF2-40B4-BE49-F238E27FC236}">
                <a16:creationId xmlns:a16="http://schemas.microsoft.com/office/drawing/2014/main" id="{D71F6447-739A-0D08-5E5F-581F97182C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8942" y="1690688"/>
            <a:ext cx="4727458" cy="4378271"/>
          </a:xfrm>
          <a:prstGeom prst="rect">
            <a:avLst/>
          </a:prstGeom>
        </p:spPr>
      </p:pic>
      <p:sp>
        <p:nvSpPr>
          <p:cNvPr id="12" name="TextBox 11">
            <a:extLst>
              <a:ext uri="{FF2B5EF4-FFF2-40B4-BE49-F238E27FC236}">
                <a16:creationId xmlns:a16="http://schemas.microsoft.com/office/drawing/2014/main" id="{592C6839-0981-465B-A442-EF4F9E3FCA55}"/>
              </a:ext>
            </a:extLst>
          </p:cNvPr>
          <p:cNvSpPr txBox="1"/>
          <p:nvPr/>
        </p:nvSpPr>
        <p:spPr>
          <a:xfrm>
            <a:off x="7284891" y="5930459"/>
            <a:ext cx="3775559"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Langer et. al, </a:t>
            </a:r>
            <a:r>
              <a:rPr lang="en-US" sz="1200" i="1" dirty="0">
                <a:latin typeface="Arial" panose="020B0604020202020204" pitchFamily="34" charset="0"/>
                <a:cs typeface="Arial" panose="020B0604020202020204" pitchFamily="34" charset="0"/>
              </a:rPr>
              <a:t>Phys. Rev. B, </a:t>
            </a:r>
            <a:r>
              <a:rPr lang="en-US" sz="1200" dirty="0">
                <a:latin typeface="Arial" panose="020B0604020202020204" pitchFamily="34" charset="0"/>
                <a:cs typeface="Arial" panose="020B0604020202020204" pitchFamily="34" charset="0"/>
              </a:rPr>
              <a:t>88: 1-9, 2013.</a:t>
            </a:r>
            <a:r>
              <a:rPr lang="en-US" sz="1200" i="1"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602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 An Overarching Cause (Part II)</a:t>
            </a:r>
          </a:p>
        </p:txBody>
      </p:sp>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8</a:t>
            </a:fld>
            <a:endParaRPr lang="en-US"/>
          </a:p>
        </p:txBody>
      </p:sp>
      <p:sp>
        <p:nvSpPr>
          <p:cNvPr id="3" name="TextBox 2">
            <a:extLst>
              <a:ext uri="{FF2B5EF4-FFF2-40B4-BE49-F238E27FC236}">
                <a16:creationId xmlns:a16="http://schemas.microsoft.com/office/drawing/2014/main" id="{661F38AF-2800-5480-219E-42DE76117607}"/>
              </a:ext>
            </a:extLst>
          </p:cNvPr>
          <p:cNvSpPr txBox="1"/>
          <p:nvPr/>
        </p:nvSpPr>
        <p:spPr>
          <a:xfrm>
            <a:off x="2639858" y="2038360"/>
            <a:ext cx="5970742" cy="3970318"/>
          </a:xfrm>
          <a:prstGeom prst="rect">
            <a:avLst/>
          </a:prstGeom>
          <a:noFill/>
        </p:spPr>
        <p:txBody>
          <a:bodyPr wrap="square" rtlCol="0">
            <a:spAutoFit/>
          </a:bodyPr>
          <a:lstStyle/>
          <a:p>
            <a:pPr marL="285750" indent="-285750" algn="ctr">
              <a:buFont typeface="Arial" panose="020B0604020202020204" pitchFamily="34" charset="0"/>
              <a:buChar char="•"/>
            </a:pPr>
            <a:r>
              <a:rPr lang="en-US" sz="2800" dirty="0">
                <a:latin typeface="Arial" panose="020B0604020202020204" pitchFamily="34" charset="0"/>
                <a:cs typeface="Arial" panose="020B0604020202020204" pitchFamily="34" charset="0"/>
              </a:rPr>
              <a:t>What if we want to simulate this process? </a:t>
            </a:r>
          </a:p>
          <a:p>
            <a:pPr marL="285750" indent="-285750" algn="ct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US" sz="2800" dirty="0">
                <a:latin typeface="Arial" panose="020B0604020202020204" pitchFamily="34" charset="0"/>
                <a:cs typeface="Arial" panose="020B0604020202020204" pitchFamily="34" charset="0"/>
              </a:rPr>
              <a:t>Most simulations are best suited for the “dilute-limit” </a:t>
            </a:r>
          </a:p>
          <a:p>
            <a:pPr marL="285750" indent="-285750" algn="ctr">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r>
              <a:rPr lang="en-US" sz="2800" i="1" dirty="0">
                <a:latin typeface="Arial" panose="020B0604020202020204" pitchFamily="34" charset="0"/>
                <a:cs typeface="Arial" panose="020B0604020202020204" pitchFamily="34" charset="0"/>
              </a:rPr>
              <a:t>But </a:t>
            </a:r>
            <a:r>
              <a:rPr lang="en-US" sz="2800" dirty="0">
                <a:latin typeface="Arial" panose="020B0604020202020204" pitchFamily="34" charset="0"/>
                <a:cs typeface="Arial" panose="020B0604020202020204" pitchFamily="34" charset="0"/>
              </a:rPr>
              <a:t>most experiments operate in the opposite “concentrated” regime </a:t>
            </a:r>
            <a:endParaRPr lang="en-US"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86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E7FBB1ED-1694-11FA-B796-6069339F8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8" y="31749"/>
            <a:ext cx="382649" cy="521605"/>
          </a:xfrm>
          <a:prstGeom prst="rect">
            <a:avLst/>
          </a:prstGeom>
        </p:spPr>
      </p:pic>
      <p:pic>
        <p:nvPicPr>
          <p:cNvPr id="7" name="Picture 6" descr="Text&#10;&#10;Description automatically generated">
            <a:extLst>
              <a:ext uri="{FF2B5EF4-FFF2-40B4-BE49-F238E27FC236}">
                <a16:creationId xmlns:a16="http://schemas.microsoft.com/office/drawing/2014/main" id="{37C11C4C-A30B-2BED-2235-779765D7B0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805" y="35454"/>
            <a:ext cx="2552281" cy="461604"/>
          </a:xfrm>
          <a:prstGeom prst="rect">
            <a:avLst/>
          </a:prstGeom>
        </p:spPr>
      </p:pic>
      <p:pic>
        <p:nvPicPr>
          <p:cNvPr id="9" name="Picture 8" descr="A blue and white logo&#10;&#10;Description automatically generated with low confidence">
            <a:extLst>
              <a:ext uri="{FF2B5EF4-FFF2-40B4-BE49-F238E27FC236}">
                <a16:creationId xmlns:a16="http://schemas.microsoft.com/office/drawing/2014/main" id="{2C1067AD-4545-F4E7-107A-845FDE814F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4854" y="121028"/>
            <a:ext cx="1898071" cy="343045"/>
          </a:xfrm>
          <a:prstGeom prst="rect">
            <a:avLst/>
          </a:prstGeom>
        </p:spPr>
      </p:pic>
      <p:sp>
        <p:nvSpPr>
          <p:cNvPr id="10" name="Title 9">
            <a:extLst>
              <a:ext uri="{FF2B5EF4-FFF2-40B4-BE49-F238E27FC236}">
                <a16:creationId xmlns:a16="http://schemas.microsoft.com/office/drawing/2014/main" id="{A5E023AE-224D-587A-B6C6-A75CFB216274}"/>
              </a:ext>
            </a:extLst>
          </p:cNvPr>
          <p:cNvSpPr>
            <a:spLocks noGrp="1"/>
          </p:cNvSpPr>
          <p:nvPr>
            <p:ph type="title"/>
          </p:nvPr>
        </p:nvSpPr>
        <p:spPr/>
        <p:txBody>
          <a:bodyPr/>
          <a:lstStyle/>
          <a:p>
            <a:r>
              <a:rPr lang="en-US" sz="4400" dirty="0">
                <a:latin typeface="Arial" panose="020B0604020202020204" pitchFamily="34" charset="0"/>
                <a:cs typeface="Arial" panose="020B0604020202020204" pitchFamily="34" charset="0"/>
              </a:rPr>
              <a:t>β-NMR Sets the Foundation</a:t>
            </a:r>
            <a:endParaRPr 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3A05E389-1D25-4B58-79A6-72656292920B}"/>
              </a:ext>
            </a:extLst>
          </p:cNvPr>
          <p:cNvSpPr>
            <a:spLocks noGrp="1"/>
          </p:cNvSpPr>
          <p:nvPr>
            <p:ph type="sldNum" sz="quarter" idx="12"/>
          </p:nvPr>
        </p:nvSpPr>
        <p:spPr/>
        <p:txBody>
          <a:bodyPr/>
          <a:lstStyle/>
          <a:p>
            <a:fld id="{B883B141-67B7-40EA-B1F2-2E36A15E7702}" type="slidenum">
              <a:rPr lang="en-US" smtClean="0"/>
              <a:t>9</a:t>
            </a:fld>
            <a:endParaRPr lang="en-US"/>
          </a:p>
        </p:txBody>
      </p:sp>
      <p:pic>
        <p:nvPicPr>
          <p:cNvPr id="4" name="Picture 3">
            <a:extLst>
              <a:ext uri="{FF2B5EF4-FFF2-40B4-BE49-F238E27FC236}">
                <a16:creationId xmlns:a16="http://schemas.microsoft.com/office/drawing/2014/main" id="{2C55B3CC-FD35-36E4-9837-13D7AB9939F8}"/>
              </a:ext>
            </a:extLst>
          </p:cNvPr>
          <p:cNvPicPr>
            <a:picLocks noChangeAspect="1"/>
          </p:cNvPicPr>
          <p:nvPr/>
        </p:nvPicPr>
        <p:blipFill rotWithShape="1">
          <a:blip r:embed="rId6"/>
          <a:srcRect l="43048"/>
          <a:stretch/>
        </p:blipFill>
        <p:spPr>
          <a:xfrm>
            <a:off x="8274333" y="1934786"/>
            <a:ext cx="3265342" cy="3044598"/>
          </a:xfrm>
          <a:prstGeom prst="rect">
            <a:avLst/>
          </a:prstGeom>
        </p:spPr>
      </p:pic>
      <p:pic>
        <p:nvPicPr>
          <p:cNvPr id="8" name="Picture 7">
            <a:extLst>
              <a:ext uri="{FF2B5EF4-FFF2-40B4-BE49-F238E27FC236}">
                <a16:creationId xmlns:a16="http://schemas.microsoft.com/office/drawing/2014/main" id="{40379C91-975A-47AF-0392-B7C97FDEFDC8}"/>
              </a:ext>
            </a:extLst>
          </p:cNvPr>
          <p:cNvPicPr>
            <a:picLocks noChangeAspect="1"/>
          </p:cNvPicPr>
          <p:nvPr/>
        </p:nvPicPr>
        <p:blipFill>
          <a:blip r:embed="rId7"/>
          <a:stretch>
            <a:fillRect/>
          </a:stretch>
        </p:blipFill>
        <p:spPr>
          <a:xfrm>
            <a:off x="838200" y="2065821"/>
            <a:ext cx="7246080" cy="2726358"/>
          </a:xfrm>
          <a:prstGeom prst="rect">
            <a:avLst/>
          </a:prstGeom>
        </p:spPr>
      </p:pic>
      <p:sp>
        <p:nvSpPr>
          <p:cNvPr id="11" name="TextBox 10">
            <a:extLst>
              <a:ext uri="{FF2B5EF4-FFF2-40B4-BE49-F238E27FC236}">
                <a16:creationId xmlns:a16="http://schemas.microsoft.com/office/drawing/2014/main" id="{C28A43A9-0549-5604-2069-1E6584786098}"/>
              </a:ext>
            </a:extLst>
          </p:cNvPr>
          <p:cNvSpPr txBox="1"/>
          <p:nvPr/>
        </p:nvSpPr>
        <p:spPr>
          <a:xfrm>
            <a:off x="3110629" y="5190813"/>
            <a:ext cx="5970742"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Fortunately, β-NMR is ideally positioned to help to bridge this gap  </a:t>
            </a:r>
            <a:endParaRPr lang="en-US"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708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TotalTime>
  <Words>2639</Words>
  <Application>Microsoft Office PowerPoint</Application>
  <PresentationFormat>ワイド画面</PresentationFormat>
  <Paragraphs>280</Paragraphs>
  <Slides>24</Slides>
  <Notes>24</Notes>
  <HiddenSlides>0</HiddenSlides>
  <MMClips>0</MMClips>
  <ScaleCrop>false</ScaleCrop>
  <HeadingPairs>
    <vt:vector size="4" baseType="variant">
      <vt:variant>
        <vt:lpstr>テーマ</vt:lpstr>
      </vt:variant>
      <vt:variant>
        <vt:i4>1</vt:i4>
      </vt:variant>
      <vt:variant>
        <vt:lpstr>スライド タイトル</vt:lpstr>
      </vt:variant>
      <vt:variant>
        <vt:i4>24</vt:i4>
      </vt:variant>
    </vt:vector>
  </HeadingPairs>
  <TitlesOfParts>
    <vt:vector size="25" baseType="lpstr">
      <vt:lpstr>Office Theme</vt:lpstr>
      <vt:lpstr>On the Use of β-NMR in Studying van der Waals Materials*</vt:lpstr>
      <vt:lpstr>Outline</vt:lpstr>
      <vt:lpstr>Venturing Down “Memory Lane”</vt:lpstr>
      <vt:lpstr>PowerPoint プレゼンテーション</vt:lpstr>
      <vt:lpstr>A Broader Background and Motivation</vt:lpstr>
      <vt:lpstr>van der Waals (vdW) Materials</vt:lpstr>
      <vt:lpstr>An Overarching Cause (Part I) …</vt:lpstr>
      <vt:lpstr>… An Overarching Cause (Part II)</vt:lpstr>
      <vt:lpstr>β-NMR Sets the Foundation</vt:lpstr>
      <vt:lpstr>How to Measure Ionic Diffusion …</vt:lpstr>
      <vt:lpstr>Using NMR, What Are We Looking For?</vt:lpstr>
      <vt:lpstr>Key Observables</vt:lpstr>
      <vt:lpstr>The Closest Precedent(s)</vt:lpstr>
      <vt:lpstr>PowerPoint プレゼンテーション</vt:lpstr>
      <vt:lpstr>PowerPoint プレゼンテーション</vt:lpstr>
      <vt:lpstr>(Very Condensed) Overview of β-NMR </vt:lpstr>
      <vt:lpstr>And now for what we’ve all been waiting for …</vt:lpstr>
      <vt:lpstr>What Do We See in Graphite?</vt:lpstr>
      <vt:lpstr>PowerPoint プレゼンテーション</vt:lpstr>
      <vt:lpstr>What Are Some Possible Explanations?</vt:lpstr>
      <vt:lpstr>What About Other vdW Materials? </vt:lpstr>
      <vt:lpstr>Summary and “Take-Home” Messages</vt:lpstr>
      <vt:lpstr>Acknowledgments</vt:lpstr>
      <vt:lpstr>THANK YOU –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Experiments in Solid State Chemistry – A Look Back</dc:title>
  <dc:creator>jticknor@student.ubc.ca</dc:creator>
  <cp:lastModifiedBy>Kenji Kojima</cp:lastModifiedBy>
  <cp:revision>300</cp:revision>
  <dcterms:created xsi:type="dcterms:W3CDTF">2023-04-04T02:22:00Z</dcterms:created>
  <dcterms:modified xsi:type="dcterms:W3CDTF">2024-07-22T21:23:50Z</dcterms:modified>
</cp:coreProperties>
</file>