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15"/>
  </p:notesMasterIdLst>
  <p:handoutMasterIdLst>
    <p:handoutMasterId r:id="rId16"/>
  </p:handoutMasterIdLst>
  <p:sldIdLst>
    <p:sldId id="277" r:id="rId2"/>
    <p:sldId id="1972" r:id="rId3"/>
    <p:sldId id="354" r:id="rId4"/>
    <p:sldId id="1981" r:id="rId5"/>
    <p:sldId id="1906" r:id="rId6"/>
    <p:sldId id="348" r:id="rId7"/>
    <p:sldId id="1971" r:id="rId8"/>
    <p:sldId id="1982" r:id="rId9"/>
    <p:sldId id="1984" r:id="rId10"/>
    <p:sldId id="1983" r:id="rId11"/>
    <p:sldId id="1989" r:id="rId12"/>
    <p:sldId id="1957" r:id="rId13"/>
    <p:sldId id="302" r:id="rId1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9CFF"/>
    <a:srgbClr val="00A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9D095B-D007-49E7-9BA4-1766C190A5BF}" v="16" dt="2024-07-24T02:57:13.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319" autoAdjust="0"/>
    <p:restoredTop sz="94675"/>
  </p:normalViewPr>
  <p:slideViewPr>
    <p:cSldViewPr snapToGrid="0" snapToObjects="1">
      <p:cViewPr varScale="1">
        <p:scale>
          <a:sx n="62" d="100"/>
          <a:sy n="62" d="100"/>
        </p:scale>
        <p:origin x="52" y="148"/>
      </p:cViewPr>
      <p:guideLst/>
    </p:cSldViewPr>
  </p:slideViewPr>
  <p:notesTextViewPr>
    <p:cViewPr>
      <p:scale>
        <a:sx n="1" d="1"/>
        <a:sy n="1" d="1"/>
      </p:scale>
      <p:origin x="0" y="0"/>
    </p:cViewPr>
  </p:notesTextViewPr>
  <p:notesViewPr>
    <p:cSldViewPr snapToGrid="0" snapToObjects="1">
      <p:cViewPr varScale="1">
        <p:scale>
          <a:sx n="137" d="100"/>
          <a:sy n="137" d="100"/>
        </p:scale>
        <p:origin x="1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a Yang" userId="93351600-e29c-4a1e-92fb-ac9009e6aa48" providerId="ADAL" clId="{839D095B-D007-49E7-9BA4-1766C190A5BF}"/>
    <pc:docChg chg="undo custSel addSld delSld modSld modNotesMaster modHandout">
      <pc:chgData name="Hua Yang" userId="93351600-e29c-4a1e-92fb-ac9009e6aa48" providerId="ADAL" clId="{839D095B-D007-49E7-9BA4-1766C190A5BF}" dt="2024-07-24T02:57:41.346" v="3105" actId="20577"/>
      <pc:docMkLst>
        <pc:docMk/>
      </pc:docMkLst>
      <pc:sldChg chg="addSp modSp mod">
        <pc:chgData name="Hua Yang" userId="93351600-e29c-4a1e-92fb-ac9009e6aa48" providerId="ADAL" clId="{839D095B-D007-49E7-9BA4-1766C190A5BF}" dt="2024-07-24T02:52:02.363" v="3094" actId="5793"/>
        <pc:sldMkLst>
          <pc:docMk/>
          <pc:sldMk cId="1381300380" sldId="348"/>
        </pc:sldMkLst>
        <pc:spChg chg="mod">
          <ac:chgData name="Hua Yang" userId="93351600-e29c-4a1e-92fb-ac9009e6aa48" providerId="ADAL" clId="{839D095B-D007-49E7-9BA4-1766C190A5BF}" dt="2024-07-24T02:52:02.363" v="3094" actId="5793"/>
          <ac:spMkLst>
            <pc:docMk/>
            <pc:sldMk cId="1381300380" sldId="348"/>
            <ac:spMk id="2" creationId="{3882B8E9-DEA8-05F9-4CB8-7A57BC2638AE}"/>
          </ac:spMkLst>
        </pc:spChg>
        <pc:spChg chg="add mod">
          <ac:chgData name="Hua Yang" userId="93351600-e29c-4a1e-92fb-ac9009e6aa48" providerId="ADAL" clId="{839D095B-D007-49E7-9BA4-1766C190A5BF}" dt="2024-07-24T02:29:36.513" v="3070" actId="1076"/>
          <ac:spMkLst>
            <pc:docMk/>
            <pc:sldMk cId="1381300380" sldId="348"/>
            <ac:spMk id="4" creationId="{AE176ADE-1CF2-31CA-AEBF-F801F37D2160}"/>
          </ac:spMkLst>
        </pc:spChg>
      </pc:sldChg>
      <pc:sldChg chg="add">
        <pc:chgData name="Hua Yang" userId="93351600-e29c-4a1e-92fb-ac9009e6aa48" providerId="ADAL" clId="{839D095B-D007-49E7-9BA4-1766C190A5BF}" dt="2024-07-19T23:36:56.240" v="1085"/>
        <pc:sldMkLst>
          <pc:docMk/>
          <pc:sldMk cId="644248799" sldId="354"/>
        </pc:sldMkLst>
      </pc:sldChg>
      <pc:sldChg chg="del">
        <pc:chgData name="Hua Yang" userId="93351600-e29c-4a1e-92fb-ac9009e6aa48" providerId="ADAL" clId="{839D095B-D007-49E7-9BA4-1766C190A5BF}" dt="2024-07-19T23:36:50.006" v="1084" actId="2696"/>
        <pc:sldMkLst>
          <pc:docMk/>
          <pc:sldMk cId="1364852096" sldId="354"/>
        </pc:sldMkLst>
      </pc:sldChg>
      <pc:sldChg chg="addSp delSp modSp mod">
        <pc:chgData name="Hua Yang" userId="93351600-e29c-4a1e-92fb-ac9009e6aa48" providerId="ADAL" clId="{839D095B-D007-49E7-9BA4-1766C190A5BF}" dt="2024-07-24T02:47:41.833" v="3075" actId="20577"/>
        <pc:sldMkLst>
          <pc:docMk/>
          <pc:sldMk cId="3528418973" sldId="1906"/>
        </pc:sldMkLst>
        <pc:spChg chg="add del mod">
          <ac:chgData name="Hua Yang" userId="93351600-e29c-4a1e-92fb-ac9009e6aa48" providerId="ADAL" clId="{839D095B-D007-49E7-9BA4-1766C190A5BF}" dt="2024-07-22T17:40:23.470" v="1742" actId="478"/>
          <ac:spMkLst>
            <pc:docMk/>
            <pc:sldMk cId="3528418973" sldId="1906"/>
            <ac:spMk id="3" creationId="{742C003C-E788-1FE4-50A6-98549C38F632}"/>
          </ac:spMkLst>
        </pc:spChg>
        <pc:spChg chg="add mod">
          <ac:chgData name="Hua Yang" userId="93351600-e29c-4a1e-92fb-ac9009e6aa48" providerId="ADAL" clId="{839D095B-D007-49E7-9BA4-1766C190A5BF}" dt="2024-07-22T17:40:19.642" v="1741" actId="20577"/>
          <ac:spMkLst>
            <pc:docMk/>
            <pc:sldMk cId="3528418973" sldId="1906"/>
            <ac:spMk id="5" creationId="{28A17B14-86AB-0561-F04D-6A04ED7C82D2}"/>
          </ac:spMkLst>
        </pc:spChg>
        <pc:spChg chg="del">
          <ac:chgData name="Hua Yang" userId="93351600-e29c-4a1e-92fb-ac9009e6aa48" providerId="ADAL" clId="{839D095B-D007-49E7-9BA4-1766C190A5BF}" dt="2024-07-22T17:40:14.442" v="1736" actId="478"/>
          <ac:spMkLst>
            <pc:docMk/>
            <pc:sldMk cId="3528418973" sldId="1906"/>
            <ac:spMk id="16" creationId="{4BB79BEC-F74D-48AB-BE39-91FEC9A2FBA0}"/>
          </ac:spMkLst>
        </pc:spChg>
        <pc:graphicFrameChg chg="mod modGraphic">
          <ac:chgData name="Hua Yang" userId="93351600-e29c-4a1e-92fb-ac9009e6aa48" providerId="ADAL" clId="{839D095B-D007-49E7-9BA4-1766C190A5BF}" dt="2024-07-24T02:47:41.833" v="3075" actId="20577"/>
          <ac:graphicFrameMkLst>
            <pc:docMk/>
            <pc:sldMk cId="3528418973" sldId="1906"/>
            <ac:graphicFrameMk id="4" creationId="{37D53E32-F6B1-873F-A7D4-FE4C23B9B446}"/>
          </ac:graphicFrameMkLst>
        </pc:graphicFrameChg>
      </pc:sldChg>
      <pc:sldChg chg="modSp mod">
        <pc:chgData name="Hua Yang" userId="93351600-e29c-4a1e-92fb-ac9009e6aa48" providerId="ADAL" clId="{839D095B-D007-49E7-9BA4-1766C190A5BF}" dt="2024-07-19T23:36:07.920" v="1083" actId="20577"/>
        <pc:sldMkLst>
          <pc:docMk/>
          <pc:sldMk cId="1834668581" sldId="1957"/>
        </pc:sldMkLst>
        <pc:spChg chg="mod">
          <ac:chgData name="Hua Yang" userId="93351600-e29c-4a1e-92fb-ac9009e6aa48" providerId="ADAL" clId="{839D095B-D007-49E7-9BA4-1766C190A5BF}" dt="2024-07-19T23:36:07.920" v="1083" actId="20577"/>
          <ac:spMkLst>
            <pc:docMk/>
            <pc:sldMk cId="1834668581" sldId="1957"/>
            <ac:spMk id="3" creationId="{AAF88AD8-2AA6-4374-AF4D-1460187A4C25}"/>
          </ac:spMkLst>
        </pc:spChg>
      </pc:sldChg>
      <pc:sldChg chg="addSp modSp mod">
        <pc:chgData name="Hua Yang" userId="93351600-e29c-4a1e-92fb-ac9009e6aa48" providerId="ADAL" clId="{839D095B-D007-49E7-9BA4-1766C190A5BF}" dt="2024-07-24T02:56:23.843" v="3101" actId="1035"/>
        <pc:sldMkLst>
          <pc:docMk/>
          <pc:sldMk cId="1946036906" sldId="1971"/>
        </pc:sldMkLst>
        <pc:spChg chg="add mod">
          <ac:chgData name="Hua Yang" userId="93351600-e29c-4a1e-92fb-ac9009e6aa48" providerId="ADAL" clId="{839D095B-D007-49E7-9BA4-1766C190A5BF}" dt="2024-07-19T19:03:36.692" v="12" actId="1038"/>
          <ac:spMkLst>
            <pc:docMk/>
            <pc:sldMk cId="1946036906" sldId="1971"/>
            <ac:spMk id="2" creationId="{9B9F7832-9B3F-2BE5-6D47-421F7EEA8042}"/>
          </ac:spMkLst>
        </pc:spChg>
        <pc:spChg chg="add mod">
          <ac:chgData name="Hua Yang" userId="93351600-e29c-4a1e-92fb-ac9009e6aa48" providerId="ADAL" clId="{839D095B-D007-49E7-9BA4-1766C190A5BF}" dt="2024-07-19T19:04:05.908" v="20" actId="1076"/>
          <ac:spMkLst>
            <pc:docMk/>
            <pc:sldMk cId="1946036906" sldId="1971"/>
            <ac:spMk id="3" creationId="{2DBBCD80-3CB8-3E7B-AB9B-F122FAC92FED}"/>
          </ac:spMkLst>
        </pc:spChg>
        <pc:spChg chg="add mod">
          <ac:chgData name="Hua Yang" userId="93351600-e29c-4a1e-92fb-ac9009e6aa48" providerId="ADAL" clId="{839D095B-D007-49E7-9BA4-1766C190A5BF}" dt="2024-07-19T19:04:58.885" v="60" actId="1076"/>
          <ac:spMkLst>
            <pc:docMk/>
            <pc:sldMk cId="1946036906" sldId="1971"/>
            <ac:spMk id="4" creationId="{6D1CB8C8-B1D1-7835-B49D-970A0613E5E9}"/>
          </ac:spMkLst>
        </pc:spChg>
        <pc:spChg chg="add mod">
          <ac:chgData name="Hua Yang" userId="93351600-e29c-4a1e-92fb-ac9009e6aa48" providerId="ADAL" clId="{839D095B-D007-49E7-9BA4-1766C190A5BF}" dt="2024-07-24T02:56:23.843" v="3101" actId="1035"/>
          <ac:spMkLst>
            <pc:docMk/>
            <pc:sldMk cId="1946036906" sldId="1971"/>
            <ac:spMk id="5" creationId="{AA28F5D9-798A-0835-47E7-BB3EA956C966}"/>
          </ac:spMkLst>
        </pc:spChg>
        <pc:spChg chg="add mod">
          <ac:chgData name="Hua Yang" userId="93351600-e29c-4a1e-92fb-ac9009e6aa48" providerId="ADAL" clId="{839D095B-D007-49E7-9BA4-1766C190A5BF}" dt="2024-07-24T02:56:13.474" v="3098" actId="14100"/>
          <ac:spMkLst>
            <pc:docMk/>
            <pc:sldMk cId="1946036906" sldId="1971"/>
            <ac:spMk id="7" creationId="{C57C9930-9946-FFA2-F5F1-65B0B4303870}"/>
          </ac:spMkLst>
        </pc:spChg>
        <pc:picChg chg="mod">
          <ac:chgData name="Hua Yang" userId="93351600-e29c-4a1e-92fb-ac9009e6aa48" providerId="ADAL" clId="{839D095B-D007-49E7-9BA4-1766C190A5BF}" dt="2024-07-19T19:03:58.180" v="17" actId="1076"/>
          <ac:picMkLst>
            <pc:docMk/>
            <pc:sldMk cId="1946036906" sldId="1971"/>
            <ac:picMk id="8" creationId="{25793419-9526-C137-14F1-2C5CDF3D30D0}"/>
          </ac:picMkLst>
        </pc:picChg>
      </pc:sldChg>
      <pc:sldChg chg="modSp add mod">
        <pc:chgData name="Hua Yang" userId="93351600-e29c-4a1e-92fb-ac9009e6aa48" providerId="ADAL" clId="{839D095B-D007-49E7-9BA4-1766C190A5BF}" dt="2024-07-24T02:20:47.756" v="2837" actId="21"/>
        <pc:sldMkLst>
          <pc:docMk/>
          <pc:sldMk cId="102274566" sldId="1972"/>
        </pc:sldMkLst>
        <pc:spChg chg="mod">
          <ac:chgData name="Hua Yang" userId="93351600-e29c-4a1e-92fb-ac9009e6aa48" providerId="ADAL" clId="{839D095B-D007-49E7-9BA4-1766C190A5BF}" dt="2024-07-24T02:20:47.756" v="2837" actId="21"/>
          <ac:spMkLst>
            <pc:docMk/>
            <pc:sldMk cId="102274566" sldId="1972"/>
            <ac:spMk id="2" creationId="{F6893C8A-4EBD-DBC8-6B09-58BD7C14FFC0}"/>
          </ac:spMkLst>
        </pc:spChg>
      </pc:sldChg>
      <pc:sldChg chg="modSp del mod">
        <pc:chgData name="Hua Yang" userId="93351600-e29c-4a1e-92fb-ac9009e6aa48" providerId="ADAL" clId="{839D095B-D007-49E7-9BA4-1766C190A5BF}" dt="2024-07-19T23:36:50.006" v="1084" actId="2696"/>
        <pc:sldMkLst>
          <pc:docMk/>
          <pc:sldMk cId="1851429337" sldId="1972"/>
        </pc:sldMkLst>
        <pc:spChg chg="mod">
          <ac:chgData name="Hua Yang" userId="93351600-e29c-4a1e-92fb-ac9009e6aa48" providerId="ADAL" clId="{839D095B-D007-49E7-9BA4-1766C190A5BF}" dt="2024-07-19T23:32:53.746" v="942" actId="113"/>
          <ac:spMkLst>
            <pc:docMk/>
            <pc:sldMk cId="1851429337" sldId="1972"/>
            <ac:spMk id="2" creationId="{F6893C8A-4EBD-DBC8-6B09-58BD7C14FFC0}"/>
          </ac:spMkLst>
        </pc:spChg>
      </pc:sldChg>
      <pc:sldChg chg="modSp mod">
        <pc:chgData name="Hua Yang" userId="93351600-e29c-4a1e-92fb-ac9009e6aa48" providerId="ADAL" clId="{839D095B-D007-49E7-9BA4-1766C190A5BF}" dt="2024-07-22T18:10:08.461" v="2392" actId="12"/>
        <pc:sldMkLst>
          <pc:docMk/>
          <pc:sldMk cId="755313325" sldId="1981"/>
        </pc:sldMkLst>
        <pc:spChg chg="mod">
          <ac:chgData name="Hua Yang" userId="93351600-e29c-4a1e-92fb-ac9009e6aa48" providerId="ADAL" clId="{839D095B-D007-49E7-9BA4-1766C190A5BF}" dt="2024-07-22T18:10:08.461" v="2392" actId="12"/>
          <ac:spMkLst>
            <pc:docMk/>
            <pc:sldMk cId="755313325" sldId="1981"/>
            <ac:spMk id="4" creationId="{A0F1EC05-0646-DD49-975E-8B3F8B6C4511}"/>
          </ac:spMkLst>
        </pc:spChg>
      </pc:sldChg>
      <pc:sldChg chg="modSp mod">
        <pc:chgData name="Hua Yang" userId="93351600-e29c-4a1e-92fb-ac9009e6aa48" providerId="ADAL" clId="{839D095B-D007-49E7-9BA4-1766C190A5BF}" dt="2024-07-24T02:57:41.346" v="3105" actId="20577"/>
        <pc:sldMkLst>
          <pc:docMk/>
          <pc:sldMk cId="651980251" sldId="1982"/>
        </pc:sldMkLst>
        <pc:graphicFrameChg chg="mod modGraphic">
          <ac:chgData name="Hua Yang" userId="93351600-e29c-4a1e-92fb-ac9009e6aa48" providerId="ADAL" clId="{839D095B-D007-49E7-9BA4-1766C190A5BF}" dt="2024-07-24T02:57:41.346" v="3105" actId="20577"/>
          <ac:graphicFrameMkLst>
            <pc:docMk/>
            <pc:sldMk cId="651980251" sldId="1982"/>
            <ac:graphicFrameMk id="2" creationId="{1A58CA40-486E-F330-CB2F-0AB7BBECCDB4}"/>
          </ac:graphicFrameMkLst>
        </pc:graphicFrameChg>
      </pc:sldChg>
      <pc:sldChg chg="modSp mod">
        <pc:chgData name="Hua Yang" userId="93351600-e29c-4a1e-92fb-ac9009e6aa48" providerId="ADAL" clId="{839D095B-D007-49E7-9BA4-1766C190A5BF}" dt="2024-07-22T17:45:39.392" v="1983" actId="20577"/>
        <pc:sldMkLst>
          <pc:docMk/>
          <pc:sldMk cId="2398819654" sldId="1983"/>
        </pc:sldMkLst>
        <pc:graphicFrameChg chg="mod modGraphic">
          <ac:chgData name="Hua Yang" userId="93351600-e29c-4a1e-92fb-ac9009e6aa48" providerId="ADAL" clId="{839D095B-D007-49E7-9BA4-1766C190A5BF}" dt="2024-07-22T17:45:39.392" v="1983" actId="20577"/>
          <ac:graphicFrameMkLst>
            <pc:docMk/>
            <pc:sldMk cId="2398819654" sldId="1983"/>
            <ac:graphicFrameMk id="3" creationId="{4E5ED5FE-0957-290A-251D-0817DB6B8282}"/>
          </ac:graphicFrameMkLst>
        </pc:graphicFrameChg>
      </pc:sldChg>
      <pc:sldChg chg="delSp modSp new mod">
        <pc:chgData name="Hua Yang" userId="93351600-e29c-4a1e-92fb-ac9009e6aa48" providerId="ADAL" clId="{839D095B-D007-49E7-9BA4-1766C190A5BF}" dt="2024-07-22T22:59:45.181" v="2823" actId="20577"/>
        <pc:sldMkLst>
          <pc:docMk/>
          <pc:sldMk cId="3442260424" sldId="1984"/>
        </pc:sldMkLst>
        <pc:spChg chg="del">
          <ac:chgData name="Hua Yang" userId="93351600-e29c-4a1e-92fb-ac9009e6aa48" providerId="ADAL" clId="{839D095B-D007-49E7-9BA4-1766C190A5BF}" dt="2024-07-19T23:14:44.506" v="256" actId="478"/>
          <ac:spMkLst>
            <pc:docMk/>
            <pc:sldMk cId="3442260424" sldId="1984"/>
            <ac:spMk id="2" creationId="{6688B5C2-1D76-99FF-E074-534CD94845F7}"/>
          </ac:spMkLst>
        </pc:spChg>
        <pc:spChg chg="mod">
          <ac:chgData name="Hua Yang" userId="93351600-e29c-4a1e-92fb-ac9009e6aa48" providerId="ADAL" clId="{839D095B-D007-49E7-9BA4-1766C190A5BF}" dt="2024-07-22T22:59:45.181" v="2823" actId="20577"/>
          <ac:spMkLst>
            <pc:docMk/>
            <pc:sldMk cId="3442260424" sldId="1984"/>
            <ac:spMk id="3" creationId="{886A16EF-8405-6CF1-96D5-B200D748B698}"/>
          </ac:spMkLst>
        </pc:spChg>
        <pc:spChg chg="del">
          <ac:chgData name="Hua Yang" userId="93351600-e29c-4a1e-92fb-ac9009e6aa48" providerId="ADAL" clId="{839D095B-D007-49E7-9BA4-1766C190A5BF}" dt="2024-07-19T23:14:46.301" v="257" actId="478"/>
          <ac:spMkLst>
            <pc:docMk/>
            <pc:sldMk cId="3442260424" sldId="1984"/>
            <ac:spMk id="4" creationId="{1B76BEFF-24CE-AB7C-4DFE-C556185E1485}"/>
          </ac:spMkLst>
        </pc:spChg>
        <pc:spChg chg="del">
          <ac:chgData name="Hua Yang" userId="93351600-e29c-4a1e-92fb-ac9009e6aa48" providerId="ADAL" clId="{839D095B-D007-49E7-9BA4-1766C190A5BF}" dt="2024-07-19T23:14:47.990" v="258" actId="478"/>
          <ac:spMkLst>
            <pc:docMk/>
            <pc:sldMk cId="3442260424" sldId="1984"/>
            <ac:spMk id="5" creationId="{2AC94030-64BE-FD63-DD1F-C64B9779A911}"/>
          </ac:spMkLst>
        </pc:spChg>
        <pc:spChg chg="mod">
          <ac:chgData name="Hua Yang" userId="93351600-e29c-4a1e-92fb-ac9009e6aa48" providerId="ADAL" clId="{839D095B-D007-49E7-9BA4-1766C190A5BF}" dt="2024-07-19T23:15:49.703" v="307" actId="20577"/>
          <ac:spMkLst>
            <pc:docMk/>
            <pc:sldMk cId="3442260424" sldId="1984"/>
            <ac:spMk id="6" creationId="{4EAC8FFC-A0E2-913F-21A6-12784F84C673}"/>
          </ac:spMkLst>
        </pc:spChg>
      </pc:sldChg>
      <pc:sldChg chg="del">
        <pc:chgData name="Hua Yang" userId="93351600-e29c-4a1e-92fb-ac9009e6aa48" providerId="ADAL" clId="{839D095B-D007-49E7-9BA4-1766C190A5BF}" dt="2024-07-19T19:02:23.652" v="1" actId="47"/>
        <pc:sldMkLst>
          <pc:docMk/>
          <pc:sldMk cId="3551452847" sldId="1984"/>
        </pc:sldMkLst>
      </pc:sldChg>
      <pc:sldChg chg="del">
        <pc:chgData name="Hua Yang" userId="93351600-e29c-4a1e-92fb-ac9009e6aa48" providerId="ADAL" clId="{839D095B-D007-49E7-9BA4-1766C190A5BF}" dt="2024-07-19T19:02:24.184" v="2" actId="47"/>
        <pc:sldMkLst>
          <pc:docMk/>
          <pc:sldMk cId="297699019" sldId="1985"/>
        </pc:sldMkLst>
      </pc:sldChg>
      <pc:sldChg chg="del">
        <pc:chgData name="Hua Yang" userId="93351600-e29c-4a1e-92fb-ac9009e6aa48" providerId="ADAL" clId="{839D095B-D007-49E7-9BA4-1766C190A5BF}" dt="2024-07-19T19:02:24.955" v="3" actId="47"/>
        <pc:sldMkLst>
          <pc:docMk/>
          <pc:sldMk cId="3161183701" sldId="1986"/>
        </pc:sldMkLst>
      </pc:sldChg>
      <pc:sldChg chg="del">
        <pc:chgData name="Hua Yang" userId="93351600-e29c-4a1e-92fb-ac9009e6aa48" providerId="ADAL" clId="{839D095B-D007-49E7-9BA4-1766C190A5BF}" dt="2024-07-19T19:02:23.117" v="0" actId="47"/>
        <pc:sldMkLst>
          <pc:docMk/>
          <pc:sldMk cId="3660770403" sldId="1987"/>
        </pc:sldMkLst>
      </pc:sldChg>
      <pc:sldChg chg="modSp add mod">
        <pc:chgData name="Hua Yang" userId="93351600-e29c-4a1e-92fb-ac9009e6aa48" providerId="ADAL" clId="{839D095B-D007-49E7-9BA4-1766C190A5BF}" dt="2024-07-22T18:13:35.547" v="2596" actId="20577"/>
        <pc:sldMkLst>
          <pc:docMk/>
          <pc:sldMk cId="3059903459" sldId="1989"/>
        </pc:sldMkLst>
        <pc:spChg chg="mod">
          <ac:chgData name="Hua Yang" userId="93351600-e29c-4a1e-92fb-ac9009e6aa48" providerId="ADAL" clId="{839D095B-D007-49E7-9BA4-1766C190A5BF}" dt="2024-07-22T18:13:35.547" v="2596" actId="20577"/>
          <ac:spMkLst>
            <pc:docMk/>
            <pc:sldMk cId="3059903459" sldId="1989"/>
            <ac:spMk id="3" creationId="{9E048A04-7126-2565-55B5-4111605ED52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C8F9C03A-79D8-174C-8A65-8B724BE9D7B5}" type="datetimeFigureOut">
              <a:rPr lang="en-US" smtClean="0"/>
              <a:t>7/23/2024</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6D49E93-5542-D14B-A07B-05AD65D6EB97}" type="slidenum">
              <a:rPr lang="en-US" smtClean="0"/>
              <a:t>‹#›</a:t>
            </a:fld>
            <a:endParaRPr lang="en-US" dirty="0"/>
          </a:p>
        </p:txBody>
      </p:sp>
    </p:spTree>
    <p:extLst>
      <p:ext uri="{BB962C8B-B14F-4D97-AF65-F5344CB8AC3E}">
        <p14:creationId xmlns:p14="http://schemas.microsoft.com/office/powerpoint/2010/main" val="1989204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103967B-E13D-644C-B749-25F5E6C5117C}" type="datetimeFigureOut">
              <a:rPr lang="en-US" smtClean="0"/>
              <a:t>7/23/2024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AFA6A82-C43D-0E45-8BBC-3BA89641B414}" type="slidenum">
              <a:rPr lang="en-US" smtClean="0"/>
              <a:t>‹#›</a:t>
            </a:fld>
            <a:endParaRPr lang="en-US" dirty="0"/>
          </a:p>
        </p:txBody>
      </p:sp>
    </p:spTree>
    <p:extLst>
      <p:ext uri="{BB962C8B-B14F-4D97-AF65-F5344CB8AC3E}">
        <p14:creationId xmlns:p14="http://schemas.microsoft.com/office/powerpoint/2010/main" val="15044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FA6A82-C43D-0E45-8BBC-3BA89641B414}" type="slidenum">
              <a:rPr lang="en-US" smtClean="0"/>
              <a:t>5</a:t>
            </a:fld>
            <a:endParaRPr lang="en-US"/>
          </a:p>
        </p:txBody>
      </p:sp>
    </p:spTree>
    <p:extLst>
      <p:ext uri="{BB962C8B-B14F-4D97-AF65-F5344CB8AC3E}">
        <p14:creationId xmlns:p14="http://schemas.microsoft.com/office/powerpoint/2010/main" val="199653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a:t>Our research covers the key areas necessary to transform radiopharmaceutical therapy in Canada. We capitalize on the world’s largest cyclotron at TRIUMF, radioisotope production infrastructure in BC, Alberta, Ontario and Quebec and at international collaborator facilities. We build on world class research in radiometal chelator design and radiopharmaceutical development, and a proven ability to conduct investigator initiated clinical trials from phase 1 to phase 3 using radiopharmaceuticals, in partnership with our oncologist colleagues. Key decision points highlighted by the arrows in this figure are informed by Social Impact and Health Economics analyses, to select which novel radio-isotopes to prioritize, guide the design of clinical trials and facilitate adoption by patients and health care funders.</a:t>
            </a:r>
          </a:p>
          <a:p>
            <a:endParaRPr lang="en-CA"/>
          </a:p>
        </p:txBody>
      </p:sp>
      <p:sp>
        <p:nvSpPr>
          <p:cNvPr id="4" name="Slide Number Placeholder 3"/>
          <p:cNvSpPr>
            <a:spLocks noGrp="1"/>
          </p:cNvSpPr>
          <p:nvPr>
            <p:ph type="sldNum" sz="quarter" idx="5"/>
          </p:nvPr>
        </p:nvSpPr>
        <p:spPr/>
        <p:txBody>
          <a:bodyPr/>
          <a:lstStyle/>
          <a:p>
            <a:fld id="{1AFA6A82-C43D-0E45-8BBC-3BA89641B414}" type="slidenum">
              <a:rPr lang="en-US" smtClean="0"/>
              <a:t>6</a:t>
            </a:fld>
            <a:endParaRPr lang="en-US"/>
          </a:p>
        </p:txBody>
      </p:sp>
    </p:spTree>
    <p:extLst>
      <p:ext uri="{BB962C8B-B14F-4D97-AF65-F5344CB8AC3E}">
        <p14:creationId xmlns:p14="http://schemas.microsoft.com/office/powerpoint/2010/main" val="1003553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15" name="Rectangle 14"/>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2024-07-23</a:t>
            </a:fld>
            <a:endParaRPr lang="en-US" dirty="0">
              <a:solidFill>
                <a:schemeClr val="bg2">
                  <a:lumMod val="10000"/>
                </a:schemeClr>
              </a:solidFill>
              <a:latin typeface="Arial" panose="020B0604020202020204"/>
            </a:endParaRPr>
          </a:p>
        </p:txBody>
      </p:sp>
      <p:sp>
        <p:nvSpPr>
          <p:cNvPr id="17"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8" name="TextBox 17"/>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0"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4"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2534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Text Placeholder 2"/>
          <p:cNvSpPr>
            <a:spLocks noGrp="1"/>
          </p:cNvSpPr>
          <p:nvPr>
            <p:ph type="body" idx="1"/>
          </p:nvPr>
        </p:nvSpPr>
        <p:spPr>
          <a:xfrm>
            <a:off x="773411" y="2032777"/>
            <a:ext cx="4869743" cy="769809"/>
          </a:xfrm>
          <a:prstGeom prst="rect">
            <a:avLst/>
          </a:prstGeom>
        </p:spPr>
        <p:txBody>
          <a:bodyPr anchor="b">
            <a:noAutofit/>
          </a:bodyPr>
          <a:lstStyle>
            <a:lvl1pPr marL="0" indent="0" algn="l">
              <a:lnSpc>
                <a:spcPct val="100000"/>
              </a:lnSpc>
              <a:buNone/>
              <a:defRPr sz="2200" b="0" cap="none"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Content Placeholder 3"/>
          <p:cNvSpPr>
            <a:spLocks noGrp="1"/>
          </p:cNvSpPr>
          <p:nvPr>
            <p:ph sz="half" idx="2"/>
          </p:nvPr>
        </p:nvSpPr>
        <p:spPr>
          <a:xfrm>
            <a:off x="773410" y="3337854"/>
            <a:ext cx="4869744" cy="3040252"/>
          </a:xfrm>
          <a:prstGeom prst="rect">
            <a:avLst/>
          </a:prstGeom>
        </p:spPr>
        <p:txBody>
          <a:bodyPr>
            <a:no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a:defRPr sz="3200"/>
            </a:lvl4pPr>
            <a:lvl5pPr>
              <a:defRPr sz="3200"/>
            </a:lvl5pPr>
          </a:lstStyle>
          <a:p>
            <a:pPr lvl="0"/>
            <a:r>
              <a:rPr lang="en-US" dirty="0"/>
              <a:t>Edit Master text styles</a:t>
            </a:r>
          </a:p>
          <a:p>
            <a:pPr lvl="1"/>
            <a:r>
              <a:rPr lang="en-US" dirty="0"/>
              <a:t>Second level</a:t>
            </a:r>
          </a:p>
          <a:p>
            <a:pPr lvl="2"/>
            <a:r>
              <a:rPr lang="en-US" dirty="0"/>
              <a:t>Third level</a:t>
            </a:r>
          </a:p>
        </p:txBody>
      </p:sp>
      <p:sp>
        <p:nvSpPr>
          <p:cNvPr id="9" name="Text Placeholder 2"/>
          <p:cNvSpPr>
            <a:spLocks noGrp="1"/>
          </p:cNvSpPr>
          <p:nvPr>
            <p:ph type="body" idx="12"/>
          </p:nvPr>
        </p:nvSpPr>
        <p:spPr>
          <a:xfrm>
            <a:off x="5968074" y="2032777"/>
            <a:ext cx="4869743" cy="769809"/>
          </a:xfrm>
          <a:prstGeom prst="rect">
            <a:avLst/>
          </a:prstGeom>
        </p:spPr>
        <p:txBody>
          <a:bodyPr anchor="b">
            <a:noAutofit/>
          </a:bodyPr>
          <a:lstStyle>
            <a:lvl1pPr marL="0" indent="0" algn="l">
              <a:lnSpc>
                <a:spcPct val="100000"/>
              </a:lnSpc>
              <a:buNone/>
              <a:defRPr sz="2200" b="0" cap="none"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p:cNvSpPr>
            <a:spLocks noGrp="1"/>
          </p:cNvSpPr>
          <p:nvPr>
            <p:ph sz="half" idx="13"/>
          </p:nvPr>
        </p:nvSpPr>
        <p:spPr>
          <a:xfrm>
            <a:off x="5968073" y="3337854"/>
            <a:ext cx="4869744" cy="3040251"/>
          </a:xfrm>
          <a:prstGeom prst="rect">
            <a:avLst/>
          </a:prstGeom>
        </p:spPr>
        <p:txBody>
          <a:bodyPr>
            <a:no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a:defRPr sz="3200"/>
            </a:lvl4pPr>
            <a:lvl5pPr>
              <a:defRPr sz="3200"/>
            </a:lvl5pPr>
          </a:lstStyle>
          <a:p>
            <a:pPr lvl="0"/>
            <a:r>
              <a:rPr lang="en-US" dirty="0"/>
              <a:t>Edit Master text styles</a:t>
            </a:r>
          </a:p>
          <a:p>
            <a:pPr lvl="1"/>
            <a:r>
              <a:rPr lang="en-US" dirty="0"/>
              <a:t>Second level</a:t>
            </a:r>
          </a:p>
          <a:p>
            <a:pPr lvl="2"/>
            <a:r>
              <a:rPr lang="en-US" dirty="0"/>
              <a:t>Third level</a:t>
            </a:r>
          </a:p>
        </p:txBody>
      </p:sp>
      <p:sp>
        <p:nvSpPr>
          <p:cNvPr id="11" name="Title 1"/>
          <p:cNvSpPr>
            <a:spLocks noGrp="1"/>
          </p:cNvSpPr>
          <p:nvPr>
            <p:ph type="title" hasCustomPrompt="1"/>
          </p:nvPr>
        </p:nvSpPr>
        <p:spPr>
          <a:xfrm>
            <a:off x="773410" y="979687"/>
            <a:ext cx="10064407" cy="637077"/>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90346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2"/>
          </a:xfrm>
          <a:prstGeom prst="rect">
            <a:avLst/>
          </a:prstGeom>
        </p:spPr>
        <p:txBody>
          <a:bodyPr anchor="t">
            <a:normAutofit/>
          </a:bodyPr>
          <a:lstStyle>
            <a:lvl1pPr algn="l">
              <a:defRPr sz="3200" b="0">
                <a:solidFill>
                  <a:srgbClr val="00B0F0"/>
                </a:solidFill>
                <a:latin typeface="+mn-lt"/>
              </a:defRPr>
            </a:lvl1pPr>
          </a:lstStyle>
          <a:p>
            <a:r>
              <a:rPr lang="en-US" dirty="0"/>
              <a:t>Click to edit Master title style</a:t>
            </a:r>
          </a:p>
        </p:txBody>
      </p:sp>
      <p:sp>
        <p:nvSpPr>
          <p:cNvPr id="11"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Content Placeholder 2"/>
          <p:cNvSpPr>
            <a:spLocks noGrp="1"/>
          </p:cNvSpPr>
          <p:nvPr>
            <p:ph idx="1"/>
          </p:nvPr>
        </p:nvSpPr>
        <p:spPr>
          <a:xfrm>
            <a:off x="5075864" y="2032776"/>
            <a:ext cx="5446278" cy="3931442"/>
          </a:xfrm>
          <a:prstGeom prst="rect">
            <a:avLst/>
          </a:prstGeom>
        </p:spPr>
        <p:txBody>
          <a:bodyPr anchor="ctr"/>
          <a:lstStyle>
            <a:lvl1pPr marL="228600" indent="-228600">
              <a:buClr>
                <a:srgbClr val="00B0F0"/>
              </a:buClr>
              <a:buFont typeface="Wingdings" charset="2"/>
              <a:buChar char="§"/>
              <a:defRPr sz="3200" b="0" i="0">
                <a:solidFill>
                  <a:schemeClr val="tx1"/>
                </a:solidFill>
                <a:latin typeface="Arial" charset="0"/>
                <a:ea typeface="Arial" charset="0"/>
                <a:cs typeface="Arial" charset="0"/>
              </a:defRPr>
            </a:lvl1pPr>
            <a:lvl2pPr marL="685800" indent="-228600">
              <a:buClr>
                <a:srgbClr val="00B0F0"/>
              </a:buClr>
              <a:buFont typeface="Wingdings" charset="2"/>
              <a:buChar char="§"/>
              <a:defRPr sz="3200" b="0" i="0">
                <a:solidFill>
                  <a:schemeClr val="tx1"/>
                </a:solidFill>
                <a:latin typeface="Arial" charset="0"/>
                <a:ea typeface="Arial" charset="0"/>
                <a:cs typeface="Arial" charset="0"/>
              </a:defRPr>
            </a:lvl2pPr>
            <a:lvl3pPr marL="1143000" indent="-228600">
              <a:buClr>
                <a:srgbClr val="00B0F0"/>
              </a:buClr>
              <a:buFont typeface="Wingdings" charset="2"/>
              <a:buChar char="§"/>
              <a:defRPr sz="3200" b="0" i="0">
                <a:solidFill>
                  <a:schemeClr val="tx1"/>
                </a:solidFill>
                <a:latin typeface="Arial" charset="0"/>
                <a:ea typeface="Arial" charset="0"/>
                <a:cs typeface="Arial" charset="0"/>
              </a:defRPr>
            </a:lvl3pPr>
            <a:lvl4pPr marL="1600200" indent="-228600">
              <a:buClr>
                <a:srgbClr val="00B0F0"/>
              </a:buClr>
              <a:buFont typeface="Wingdings" charset="2"/>
              <a:buChar char="§"/>
              <a:defRPr sz="3200" b="0" i="0">
                <a:solidFill>
                  <a:schemeClr val="tx1"/>
                </a:solidFill>
                <a:latin typeface="Arial" charset="0"/>
                <a:ea typeface="Arial" charset="0"/>
                <a:cs typeface="Arial" charset="0"/>
              </a:defRPr>
            </a:lvl4pPr>
            <a:lvl5pPr marL="2057400" indent="-228600">
              <a:buClr>
                <a:srgbClr val="00B0F0"/>
              </a:buClr>
              <a:buFont typeface="Wingdings" charset="2"/>
              <a:buChar char="§"/>
              <a:defRPr sz="3200" b="0" i="0">
                <a:solidFill>
                  <a:schemeClr val="tx1"/>
                </a:solidFill>
                <a:latin typeface="Arial" charset="0"/>
                <a:ea typeface="Arial" charset="0"/>
                <a:cs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636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Title 1"/>
          <p:cNvSpPr>
            <a:spLocks noGrp="1"/>
          </p:cNvSpPr>
          <p:nvPr>
            <p:ph type="title"/>
          </p:nvPr>
        </p:nvSpPr>
        <p:spPr>
          <a:xfrm>
            <a:off x="661743" y="2032776"/>
            <a:ext cx="3938833" cy="1581962"/>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dirty="0"/>
              <a:t>Click to edit Master title style</a:t>
            </a:r>
          </a:p>
        </p:txBody>
      </p:sp>
      <p:sp>
        <p:nvSpPr>
          <p:cNvPr id="9"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2"/>
          <p:cNvSpPr>
            <a:spLocks noGrp="1" noChangeAspect="1"/>
          </p:cNvSpPr>
          <p:nvPr>
            <p:ph type="pic" idx="1"/>
          </p:nvPr>
        </p:nvSpPr>
        <p:spPr>
          <a:xfrm>
            <a:off x="6747062" y="979688"/>
            <a:ext cx="4182876"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46878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7687507"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1947791" y="979688"/>
            <a:ext cx="7687507" cy="663582"/>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59206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6921889"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rot="5400000">
            <a:off x="7116880" y="3953881"/>
            <a:ext cx="4439522" cy="597317"/>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56066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ur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0"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3"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4"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dirty="0"/>
              <a:t>Edit Master text styles</a:t>
            </a:r>
          </a:p>
        </p:txBody>
      </p:sp>
    </p:spTree>
    <p:extLst>
      <p:ext uri="{BB962C8B-B14F-4D97-AF65-F5344CB8AC3E}">
        <p14:creationId xmlns:p14="http://schemas.microsoft.com/office/powerpoint/2010/main" val="113018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ur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53546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ur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564176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ur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ur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9"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0"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88593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20" name="TextBox 19"/>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2"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2024-07-23</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86681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3"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0261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yclotr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512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RI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34398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son H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589605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92157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yclotron Gro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03941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fe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29792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ud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695984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37673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mote Handli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0658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2024-07-23</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1740321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mote Handl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12481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mote Handling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70101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mote Handling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17789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F NI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959714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09944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P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373848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RAG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85208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SO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39267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lium Recyc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13151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223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2024-07-23</a:t>
            </a:fld>
            <a:endParaRPr lang="en-US" dirty="0">
              <a:solidFill>
                <a:schemeClr val="bg2">
                  <a:lumMod val="10000"/>
                </a:schemeClr>
              </a:solidFill>
              <a:latin typeface="Arial" panose="020B060402020202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13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5366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SC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32640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SCA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35047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er T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3668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sign Draf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98282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abbit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7649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chine Sh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1899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rol Ro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828653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rol Ro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52038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rol Room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6740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9"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2024-07-23</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820624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per Cli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563148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 text columns">
    <p:spTree>
      <p:nvGrpSpPr>
        <p:cNvPr id="1" name=""/>
        <p:cNvGrpSpPr/>
        <p:nvPr/>
      </p:nvGrpSpPr>
      <p:grpSpPr>
        <a:xfrm>
          <a:off x="0" y="0"/>
          <a:ext cx="0" cy="0"/>
          <a:chOff x="0" y="0"/>
          <a:chExt cx="0" cy="0"/>
        </a:xfrm>
      </p:grpSpPr>
      <p:sp>
        <p:nvSpPr>
          <p:cNvPr id="5" name="Text Placeholder 4"/>
          <p:cNvSpPr>
            <a:spLocks noGrp="1"/>
          </p:cNvSpPr>
          <p:nvPr>
            <p:ph type="body" sz="quarter" idx="21" hasCustomPrompt="1"/>
          </p:nvPr>
        </p:nvSpPr>
        <p:spPr>
          <a:xfrm>
            <a:off x="810132" y="205595"/>
            <a:ext cx="10450005" cy="1014516"/>
          </a:xfrm>
          <a:prstGeom prst="rect">
            <a:avLst/>
          </a:prstGeom>
        </p:spPr>
        <p:txBody>
          <a:bodyPr/>
          <a:lstStyle>
            <a:lvl1pPr marL="0" indent="0" algn="l">
              <a:buFontTx/>
              <a:buNone/>
              <a:defRPr sz="2400" b="1" i="0" baseline="0">
                <a:solidFill>
                  <a:srgbClr val="00B0F0"/>
                </a:solidFill>
                <a:latin typeface="Arial" charset="0"/>
                <a:ea typeface="Arial" charset="0"/>
                <a:cs typeface="Arial" charset="0"/>
              </a:defRPr>
            </a:lvl1pPr>
            <a:lvl2pPr marL="457200" indent="0">
              <a:buFontTx/>
              <a:buNone/>
              <a:defRPr sz="2000" b="1" i="0">
                <a:solidFill>
                  <a:srgbClr val="00AAFF"/>
                </a:solidFill>
                <a:latin typeface="Arial" charset="0"/>
                <a:ea typeface="Arial" charset="0"/>
                <a:cs typeface="Arial" charset="0"/>
              </a:defRPr>
            </a:lvl2pPr>
            <a:lvl3pPr marL="914400" indent="0">
              <a:buFontTx/>
              <a:buNone/>
              <a:defRPr sz="2000" b="1" i="0">
                <a:solidFill>
                  <a:srgbClr val="00AAFF"/>
                </a:solidFill>
                <a:latin typeface="Arial" charset="0"/>
                <a:ea typeface="Arial" charset="0"/>
                <a:cs typeface="Arial" charset="0"/>
              </a:defRPr>
            </a:lvl3pPr>
            <a:lvl4pPr marL="1371600" indent="0">
              <a:buFontTx/>
              <a:buNone/>
              <a:defRPr sz="2000" b="1" i="0">
                <a:solidFill>
                  <a:srgbClr val="00AAFF"/>
                </a:solidFill>
                <a:latin typeface="Arial" charset="0"/>
                <a:ea typeface="Arial" charset="0"/>
                <a:cs typeface="Arial" charset="0"/>
              </a:defRPr>
            </a:lvl4pPr>
            <a:lvl5pPr marL="1828800" indent="0">
              <a:buFontTx/>
              <a:buNone/>
              <a:defRPr sz="2000" b="1" i="0">
                <a:solidFill>
                  <a:srgbClr val="00AAFF"/>
                </a:solidFill>
                <a:latin typeface="Arial" charset="0"/>
                <a:ea typeface="Arial" charset="0"/>
                <a:cs typeface="Arial" charset="0"/>
              </a:defRPr>
            </a:lvl5pPr>
          </a:lstStyle>
          <a:p>
            <a:pPr lvl="0"/>
            <a:r>
              <a:rPr lang="en-US"/>
              <a:t>Slide Title—Arial Bold 24-Cyan Blue</a:t>
            </a:r>
          </a:p>
        </p:txBody>
      </p:sp>
      <p:sp>
        <p:nvSpPr>
          <p:cNvPr id="7" name="Text Placeholder 6"/>
          <p:cNvSpPr>
            <a:spLocks noGrp="1"/>
          </p:cNvSpPr>
          <p:nvPr>
            <p:ph type="body" sz="quarter" idx="22" hasCustomPrompt="1"/>
          </p:nvPr>
        </p:nvSpPr>
        <p:spPr>
          <a:xfrm>
            <a:off x="822325" y="1495425"/>
            <a:ext cx="4686300" cy="690563"/>
          </a:xfrm>
          <a:prstGeom prst="rect">
            <a:avLst/>
          </a:prstGeom>
        </p:spPr>
        <p:txBody>
          <a:bodyPr/>
          <a:lstStyle>
            <a:lvl1pPr marL="0" indent="0">
              <a:buNone/>
              <a:defRPr sz="2000" b="1" i="0" baseline="0">
                <a:solidFill>
                  <a:srgbClr val="00B0F0"/>
                </a:solidFill>
                <a:latin typeface="Arial" charset="0"/>
                <a:ea typeface="Arial" charset="0"/>
                <a:cs typeface="Arial" charset="0"/>
              </a:defRPr>
            </a:lvl1pPr>
          </a:lstStyle>
          <a:p>
            <a:pPr lvl="0"/>
            <a:r>
              <a:rPr lang="en-US"/>
              <a:t>Bulleted List-Arial Bold 20-Cyan Blue</a:t>
            </a:r>
          </a:p>
        </p:txBody>
      </p:sp>
      <p:sp>
        <p:nvSpPr>
          <p:cNvPr id="15" name="Text Placeholder 6"/>
          <p:cNvSpPr>
            <a:spLocks noGrp="1"/>
          </p:cNvSpPr>
          <p:nvPr>
            <p:ph type="body" sz="quarter" idx="25" hasCustomPrompt="1"/>
          </p:nvPr>
        </p:nvSpPr>
        <p:spPr>
          <a:xfrm>
            <a:off x="6573838" y="1495425"/>
            <a:ext cx="4686300" cy="690563"/>
          </a:xfrm>
          <a:prstGeom prst="rect">
            <a:avLst/>
          </a:prstGeom>
        </p:spPr>
        <p:txBody>
          <a:bodyPr/>
          <a:lstStyle>
            <a:lvl1pPr marL="0" indent="0">
              <a:buNone/>
              <a:defRPr sz="2000" b="1" i="0" baseline="0">
                <a:solidFill>
                  <a:srgbClr val="00B0F0"/>
                </a:solidFill>
                <a:latin typeface="Arial" charset="0"/>
                <a:ea typeface="Arial" charset="0"/>
                <a:cs typeface="Arial" charset="0"/>
              </a:defRPr>
            </a:lvl1pPr>
          </a:lstStyle>
          <a:p>
            <a:pPr lvl="0"/>
            <a:r>
              <a:rPr lang="en-US"/>
              <a:t>Bulleted List-Arial Bold 20-Cyan Blue</a:t>
            </a:r>
          </a:p>
        </p:txBody>
      </p:sp>
      <p:sp>
        <p:nvSpPr>
          <p:cNvPr id="4" name="Text Placeholder 3"/>
          <p:cNvSpPr>
            <a:spLocks noGrp="1"/>
          </p:cNvSpPr>
          <p:nvPr>
            <p:ph type="body" sz="quarter" idx="28" hasCustomPrompt="1"/>
          </p:nvPr>
        </p:nvSpPr>
        <p:spPr>
          <a:xfrm>
            <a:off x="822325" y="2570162"/>
            <a:ext cx="4968875" cy="3623435"/>
          </a:xfrm>
          <a:prstGeom prst="rect">
            <a:avLst/>
          </a:prstGeom>
        </p:spPr>
        <p:txBody>
          <a:bodyPr/>
          <a:lstStyle>
            <a:lvl1pPr>
              <a:lnSpc>
                <a:spcPct val="100000"/>
              </a:lnSpc>
              <a:defRPr sz="2000" b="0" i="0" baseline="0">
                <a:latin typeface="Arial" charset="0"/>
                <a:ea typeface="Arial" charset="0"/>
                <a:cs typeface="Arial" charset="0"/>
              </a:defRPr>
            </a:lvl1pPr>
            <a:lvl2pPr>
              <a:defRPr sz="1400" b="0" i="0">
                <a:latin typeface="Arial" charset="0"/>
                <a:ea typeface="Arial" charset="0"/>
                <a:cs typeface="Arial" charset="0"/>
              </a:defRPr>
            </a:lvl2pPr>
            <a:lvl3pPr>
              <a:defRPr sz="1400" b="0" i="0">
                <a:latin typeface="Arial" charset="0"/>
                <a:ea typeface="Arial" charset="0"/>
                <a:cs typeface="Arial" charset="0"/>
              </a:defRPr>
            </a:lvl3pPr>
            <a:lvl4pPr>
              <a:defRPr sz="1400" b="0" i="0">
                <a:latin typeface="Arial" charset="0"/>
                <a:ea typeface="Arial" charset="0"/>
                <a:cs typeface="Arial" charset="0"/>
              </a:defRPr>
            </a:lvl4pPr>
            <a:lvl5pPr>
              <a:defRPr sz="1400" b="0" i="0">
                <a:latin typeface="Arial" charset="0"/>
                <a:ea typeface="Arial" charset="0"/>
                <a:cs typeface="Arial" charset="0"/>
              </a:defRPr>
            </a:lvl5pPr>
          </a:lstStyle>
          <a:p>
            <a:pPr lvl="0"/>
            <a:r>
              <a:rPr lang="en-US"/>
              <a:t>Arial Regular 20 is the default type for paragraphs (in black)</a:t>
            </a:r>
          </a:p>
        </p:txBody>
      </p:sp>
      <p:sp>
        <p:nvSpPr>
          <p:cNvPr id="16" name="Text Placeholder 3"/>
          <p:cNvSpPr>
            <a:spLocks noGrp="1"/>
          </p:cNvSpPr>
          <p:nvPr>
            <p:ph type="body" sz="quarter" idx="29" hasCustomPrompt="1"/>
          </p:nvPr>
        </p:nvSpPr>
        <p:spPr>
          <a:xfrm>
            <a:off x="6573838" y="2570161"/>
            <a:ext cx="4968875" cy="3623435"/>
          </a:xfrm>
          <a:prstGeom prst="rect">
            <a:avLst/>
          </a:prstGeom>
        </p:spPr>
        <p:txBody>
          <a:bodyPr/>
          <a:lstStyle>
            <a:lvl1pPr>
              <a:lnSpc>
                <a:spcPct val="100000"/>
              </a:lnSpc>
              <a:defRPr sz="2000" b="0" i="0" baseline="0">
                <a:latin typeface="Arial" charset="0"/>
                <a:ea typeface="Arial" charset="0"/>
                <a:cs typeface="Arial" charset="0"/>
              </a:defRPr>
            </a:lvl1pPr>
            <a:lvl2pPr>
              <a:defRPr sz="1400" b="0" i="0">
                <a:latin typeface="Arial" charset="0"/>
                <a:ea typeface="Arial" charset="0"/>
                <a:cs typeface="Arial" charset="0"/>
              </a:defRPr>
            </a:lvl2pPr>
            <a:lvl3pPr>
              <a:defRPr sz="1400" b="0" i="0">
                <a:latin typeface="Arial" charset="0"/>
                <a:ea typeface="Arial" charset="0"/>
                <a:cs typeface="Arial" charset="0"/>
              </a:defRPr>
            </a:lvl3pPr>
            <a:lvl4pPr>
              <a:defRPr sz="1400" b="0" i="0">
                <a:latin typeface="Arial" charset="0"/>
                <a:ea typeface="Arial" charset="0"/>
                <a:cs typeface="Arial" charset="0"/>
              </a:defRPr>
            </a:lvl4pPr>
            <a:lvl5pPr>
              <a:defRPr sz="1400" b="0" i="0">
                <a:latin typeface="Arial" charset="0"/>
                <a:ea typeface="Arial" charset="0"/>
                <a:cs typeface="Arial" charset="0"/>
              </a:defRPr>
            </a:lvl5pPr>
          </a:lstStyle>
          <a:p>
            <a:pPr lvl="0"/>
            <a:r>
              <a:rPr lang="en-US"/>
              <a:t>Arial Regular 20 is the default type for paragraphs (in black).</a:t>
            </a:r>
          </a:p>
        </p:txBody>
      </p:sp>
      <p:sp>
        <p:nvSpPr>
          <p:cNvPr id="12" name="Slide Number Placeholder 5"/>
          <p:cNvSpPr>
            <a:spLocks noGrp="1"/>
          </p:cNvSpPr>
          <p:nvPr>
            <p:ph type="sldNum" sz="quarter" idx="12"/>
          </p:nvPr>
        </p:nvSpPr>
        <p:spPr>
          <a:xfrm>
            <a:off x="8610600" y="6311898"/>
            <a:ext cx="2743200" cy="365125"/>
          </a:xfrm>
          <a:prstGeom prst="rect">
            <a:avLst/>
          </a:prstGeom>
        </p:spPr>
        <p:txBody>
          <a:bodyPr/>
          <a:lstStyle>
            <a:lvl1pPr algn="r">
              <a:defRPr sz="900" b="0" i="0">
                <a:solidFill>
                  <a:srgbClr val="00B0F0"/>
                </a:solidFill>
                <a:latin typeface="+mn-lt"/>
                <a:ea typeface="Arial" charset="0"/>
                <a:cs typeface="Arial" charset="0"/>
              </a:defRPr>
            </a:lvl1pPr>
          </a:lstStyle>
          <a:p>
            <a:fld id="{72890513-E58D-2644-ACDB-E89B1349FCEB}" type="slidenum">
              <a:rPr lang="en-US" smtClean="0"/>
              <a:pPr/>
              <a:t>‹#›</a:t>
            </a:fld>
            <a:endParaRPr lang="en-US"/>
          </a:p>
        </p:txBody>
      </p:sp>
      <p:sp>
        <p:nvSpPr>
          <p:cNvPr id="9" name="Text Placeholder 10"/>
          <p:cNvSpPr>
            <a:spLocks noGrp="1"/>
          </p:cNvSpPr>
          <p:nvPr>
            <p:ph type="body" sz="quarter" idx="18" hasCustomPrompt="1"/>
          </p:nvPr>
        </p:nvSpPr>
        <p:spPr>
          <a:xfrm>
            <a:off x="4333875" y="6346825"/>
            <a:ext cx="3987800" cy="330200"/>
          </a:xfrm>
          <a:prstGeom prst="rect">
            <a:avLst/>
          </a:prstGeom>
        </p:spPr>
        <p:txBody>
          <a:bodyPr/>
          <a:lstStyle>
            <a:lvl1pPr marL="0" indent="0" algn="ctr">
              <a:buFontTx/>
              <a:buNone/>
              <a:defRPr sz="1200" b="0" i="1" baseline="0">
                <a:solidFill>
                  <a:srgbClr val="00B0F0"/>
                </a:solidFill>
              </a:defRPr>
            </a:lvl1pPr>
            <a:lvl2pPr>
              <a:defRPr sz="1200" b="1" i="1"/>
            </a:lvl2pPr>
            <a:lvl3pPr>
              <a:defRPr sz="1200" b="1" i="1"/>
            </a:lvl3pPr>
            <a:lvl4pPr>
              <a:defRPr sz="1200" b="1" i="1"/>
            </a:lvl4pPr>
            <a:lvl5pPr>
              <a:defRPr sz="1200" b="1" i="1"/>
            </a:lvl5pPr>
          </a:lstStyle>
          <a:p>
            <a:pPr lvl="0"/>
            <a:r>
              <a:rPr lang="en-US"/>
              <a:t>Author’s Full Name</a:t>
            </a:r>
          </a:p>
        </p:txBody>
      </p:sp>
    </p:spTree>
    <p:extLst>
      <p:ext uri="{BB962C8B-B14F-4D97-AF65-F5344CB8AC3E}">
        <p14:creationId xmlns:p14="http://schemas.microsoft.com/office/powerpoint/2010/main" val="3233482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1" name="Title 1"/>
          <p:cNvSpPr>
            <a:spLocks noGrp="1"/>
          </p:cNvSpPr>
          <p:nvPr>
            <p:ph type="title" hasCustomPrompt="1"/>
          </p:nvPr>
        </p:nvSpPr>
        <p:spPr>
          <a:xfrm>
            <a:off x="681471" y="979687"/>
            <a:ext cx="8953827" cy="650329"/>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
        <p:nvSpPr>
          <p:cNvPr id="12" name="Content Placeholder 2"/>
          <p:cNvSpPr>
            <a:spLocks noGrp="1"/>
          </p:cNvSpPr>
          <p:nvPr>
            <p:ph idx="1"/>
          </p:nvPr>
        </p:nvSpPr>
        <p:spPr>
          <a:xfrm>
            <a:off x="681471" y="2032777"/>
            <a:ext cx="8953827" cy="3939398"/>
          </a:xfrm>
          <a:prstGeom prst="rect">
            <a:avLst/>
          </a:prstGeom>
        </p:spPr>
        <p:txBody>
          <a:bodyPr anchor="ctr">
            <a:normAutofit/>
          </a:bodyPr>
          <a:lstStyle>
            <a:lvl1pPr marL="228600" indent="-228600">
              <a:buClr>
                <a:srgbClr val="00B0F0"/>
              </a:buClr>
              <a:buFont typeface="Wingdings" pitchFamily="2" charset="2"/>
              <a:buChar char="§"/>
              <a:defRPr sz="3200" b="0" i="0">
                <a:solidFill>
                  <a:schemeClr val="tx1"/>
                </a:solidFill>
                <a:latin typeface="Arial" charset="0"/>
                <a:ea typeface="Arial" charset="0"/>
                <a:cs typeface="Arial" charset="0"/>
              </a:defRPr>
            </a:lvl1pPr>
            <a:lvl2pPr marL="685800" indent="-228600">
              <a:buClr>
                <a:srgbClr val="00B0F0"/>
              </a:buClr>
              <a:buFont typeface="Wingdings" pitchFamily="2" charset="2"/>
              <a:buChar char="§"/>
              <a:defRPr sz="3200" b="0" i="0">
                <a:solidFill>
                  <a:schemeClr val="tx1"/>
                </a:solidFill>
                <a:latin typeface="Arial" charset="0"/>
                <a:ea typeface="Arial" charset="0"/>
                <a:cs typeface="Arial" charset="0"/>
              </a:defRPr>
            </a:lvl2pPr>
            <a:lvl3pPr marL="1143000" indent="-228600">
              <a:buClr>
                <a:srgbClr val="00B0F0"/>
              </a:buClr>
              <a:buFont typeface="Wingdings" pitchFamily="2" charset="2"/>
              <a:buChar char="§"/>
              <a:defRPr sz="3200" b="0" i="0">
                <a:solidFill>
                  <a:schemeClr val="tx1"/>
                </a:solidFill>
                <a:latin typeface="Arial" charset="0"/>
                <a:ea typeface="Arial" charset="0"/>
                <a:cs typeface="Arial" charset="0"/>
              </a:defRPr>
            </a:lvl3pPr>
            <a:lvl4pPr marL="1600200" indent="-228600">
              <a:buClr>
                <a:srgbClr val="00B0F0"/>
              </a:buClr>
              <a:buFont typeface="Wingdings" pitchFamily="2" charset="2"/>
              <a:buChar char="§"/>
              <a:defRPr sz="3200" b="0" i="0">
                <a:solidFill>
                  <a:schemeClr val="tx1"/>
                </a:solidFill>
                <a:latin typeface="Arial" charset="0"/>
                <a:ea typeface="Arial" charset="0"/>
                <a:cs typeface="Arial" charset="0"/>
              </a:defRPr>
            </a:lvl4pPr>
            <a:lvl5pPr marL="2057400" indent="-228600">
              <a:buClr>
                <a:srgbClr val="00B0F0"/>
              </a:buClr>
              <a:buFont typeface="Wingdings" pitchFamily="2" charset="2"/>
              <a:buChar char="§"/>
              <a:defRPr sz="3200" b="0" i="0">
                <a:solidFill>
                  <a:schemeClr val="tx1"/>
                </a:solidFill>
                <a:latin typeface="Arial" charset="0"/>
                <a:ea typeface="Arial" charset="0"/>
                <a:cs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752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Picture Placeholder 2"/>
          <p:cNvSpPr>
            <a:spLocks noGrp="1" noChangeAspect="1"/>
          </p:cNvSpPr>
          <p:nvPr>
            <p:ph type="pic" idx="1"/>
          </p:nvPr>
        </p:nvSpPr>
        <p:spPr>
          <a:xfrm>
            <a:off x="698269" y="979688"/>
            <a:ext cx="10231669"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23957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dirty="0"/>
              <a:t>Click to edit Master title style</a:t>
            </a:r>
          </a:p>
        </p:txBody>
      </p:sp>
      <p:sp>
        <p:nvSpPr>
          <p:cNvPr id="14" name="Subtitle 2"/>
          <p:cNvSpPr>
            <a:spLocks noGrp="1"/>
          </p:cNvSpPr>
          <p:nvPr>
            <p:ph type="subTitle" idx="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9" name="Content Placeholder 3"/>
          <p:cNvSpPr>
            <a:spLocks noGrp="1"/>
          </p:cNvSpPr>
          <p:nvPr>
            <p:ph sz="half" idx="2"/>
          </p:nvPr>
        </p:nvSpPr>
        <p:spPr>
          <a:xfrm>
            <a:off x="773410"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0" name="Content Placeholder 3"/>
          <p:cNvSpPr>
            <a:spLocks noGrp="1"/>
          </p:cNvSpPr>
          <p:nvPr>
            <p:ph sz="half" idx="13"/>
          </p:nvPr>
        </p:nvSpPr>
        <p:spPr>
          <a:xfrm>
            <a:off x="5968073"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06616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1023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86" r:id="rId4"/>
    <p:sldLayoutId id="2147483817" r:id="rId5"/>
    <p:sldLayoutId id="2147483770" r:id="rId6"/>
    <p:sldLayoutId id="2147483784" r:id="rId7"/>
    <p:sldLayoutId id="2147483771"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8" r:id="rId18"/>
    <p:sldLayoutId id="2147483818" r:id="rId19"/>
    <p:sldLayoutId id="2147483785" r:id="rId20"/>
    <p:sldLayoutId id="2147483790" r:id="rId21"/>
    <p:sldLayoutId id="2147483791" r:id="rId22"/>
    <p:sldLayoutId id="2147483793" r:id="rId23"/>
    <p:sldLayoutId id="2147483794" r:id="rId24"/>
    <p:sldLayoutId id="2147483795"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796" r:id="rId42"/>
    <p:sldLayoutId id="2147483821" r:id="rId43"/>
    <p:sldLayoutId id="2147483823" r:id="rId44"/>
    <p:sldLayoutId id="2147483819" r:id="rId45"/>
    <p:sldLayoutId id="2147483820" r:id="rId46"/>
    <p:sldLayoutId id="2147483814" r:id="rId47"/>
    <p:sldLayoutId id="2147483815" r:id="rId48"/>
    <p:sldLayoutId id="2147483816" r:id="rId49"/>
    <p:sldLayoutId id="2147483824" r:id="rId50"/>
    <p:sldLayoutId id="2147483826" r:id="rId5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mailto:hyang@triumf.ca" TargetMode="Externa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048" y="2150247"/>
            <a:ext cx="4680209" cy="1363516"/>
          </a:xfrm>
        </p:spPr>
        <p:txBody>
          <a:bodyPr>
            <a:normAutofit/>
          </a:bodyPr>
          <a:lstStyle/>
          <a:p>
            <a:r>
              <a:rPr lang="en-US" sz="2800" b="1" i="0" u="none" strike="noStrike" dirty="0">
                <a:solidFill>
                  <a:srgbClr val="00B0F0"/>
                </a:solidFill>
                <a:effectLst/>
                <a:latin typeface="Calibri" panose="020F0502020204030204" pitchFamily="34" charset="0"/>
              </a:rPr>
              <a:t>TRIUMF 5YP community feedback: LSD</a:t>
            </a:r>
            <a:endParaRPr lang="en-US" sz="5400" dirty="0"/>
          </a:p>
        </p:txBody>
      </p:sp>
      <p:sp>
        <p:nvSpPr>
          <p:cNvPr id="3" name="Subtitle 2"/>
          <p:cNvSpPr>
            <a:spLocks noGrp="1"/>
          </p:cNvSpPr>
          <p:nvPr>
            <p:ph type="subTitle" idx="1"/>
          </p:nvPr>
        </p:nvSpPr>
        <p:spPr>
          <a:xfrm>
            <a:off x="384048" y="4215384"/>
            <a:ext cx="4415033" cy="900340"/>
          </a:xfrm>
        </p:spPr>
        <p:txBody>
          <a:bodyPr>
            <a:normAutofit fontScale="92500" lnSpcReduction="20000"/>
          </a:bodyPr>
          <a:lstStyle/>
          <a:p>
            <a:r>
              <a:rPr lang="en-US" dirty="0"/>
              <a:t>Hua Yang</a:t>
            </a:r>
          </a:p>
          <a:p>
            <a:r>
              <a:rPr lang="en-US" sz="1400" dirty="0"/>
              <a:t>Research Scientist, Life Sciences Division, TRIUMF</a:t>
            </a:r>
          </a:p>
          <a:p>
            <a:r>
              <a:rPr lang="en-US" sz="1400" dirty="0"/>
              <a:t>Adjunct Professor, Department of Chemistry, Simon Fraser University</a:t>
            </a:r>
          </a:p>
        </p:txBody>
      </p:sp>
    </p:spTree>
    <p:extLst>
      <p:ext uri="{BB962C8B-B14F-4D97-AF65-F5344CB8AC3E}">
        <p14:creationId xmlns:p14="http://schemas.microsoft.com/office/powerpoint/2010/main" val="242708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561BDD-1AEE-A193-55F7-F21A51CC0334}"/>
              </a:ext>
            </a:extLst>
          </p:cNvPr>
          <p:cNvSpPr>
            <a:spLocks noGrp="1"/>
          </p:cNvSpPr>
          <p:nvPr>
            <p:ph type="title"/>
          </p:nvPr>
        </p:nvSpPr>
        <p:spPr>
          <a:xfrm>
            <a:off x="188297" y="229594"/>
            <a:ext cx="5051523" cy="637077"/>
          </a:xfrm>
        </p:spPr>
        <p:txBody>
          <a:bodyPr/>
          <a:lstStyle/>
          <a:p>
            <a:r>
              <a:rPr lang="en-US" dirty="0"/>
              <a:t>Mitigation strategies</a:t>
            </a:r>
          </a:p>
        </p:txBody>
      </p:sp>
      <p:graphicFrame>
        <p:nvGraphicFramePr>
          <p:cNvPr id="3" name="Table 2">
            <a:extLst>
              <a:ext uri="{FF2B5EF4-FFF2-40B4-BE49-F238E27FC236}">
                <a16:creationId xmlns:a16="http://schemas.microsoft.com/office/drawing/2014/main" id="{4E5ED5FE-0957-290A-251D-0817DB6B8282}"/>
              </a:ext>
            </a:extLst>
          </p:cNvPr>
          <p:cNvGraphicFramePr>
            <a:graphicFrameLocks noGrp="1"/>
          </p:cNvGraphicFramePr>
          <p:nvPr>
            <p:extLst>
              <p:ext uri="{D42A27DB-BD31-4B8C-83A1-F6EECF244321}">
                <p14:modId xmlns:p14="http://schemas.microsoft.com/office/powerpoint/2010/main" val="3473278729"/>
              </p:ext>
            </p:extLst>
          </p:nvPr>
        </p:nvGraphicFramePr>
        <p:xfrm>
          <a:off x="1274912" y="1377408"/>
          <a:ext cx="9253164" cy="4148657"/>
        </p:xfrm>
        <a:graphic>
          <a:graphicData uri="http://schemas.openxmlformats.org/drawingml/2006/table">
            <a:tbl>
              <a:tblPr bandRow="1">
                <a:tableStyleId>{BDBED569-4797-4DF1-A0F4-6AAB3CD982D8}</a:tableStyleId>
              </a:tblPr>
              <a:tblGrid>
                <a:gridCol w="2420628">
                  <a:extLst>
                    <a:ext uri="{9D8B030D-6E8A-4147-A177-3AD203B41FA5}">
                      <a16:colId xmlns:a16="http://schemas.microsoft.com/office/drawing/2014/main" val="1582152452"/>
                    </a:ext>
                  </a:extLst>
                </a:gridCol>
                <a:gridCol w="6832536">
                  <a:extLst>
                    <a:ext uri="{9D8B030D-6E8A-4147-A177-3AD203B41FA5}">
                      <a16:colId xmlns:a16="http://schemas.microsoft.com/office/drawing/2014/main" val="2171351390"/>
                    </a:ext>
                  </a:extLst>
                </a:gridCol>
              </a:tblGrid>
              <a:tr h="392523">
                <a:tc>
                  <a:txBody>
                    <a:bodyPr/>
                    <a:lstStyle/>
                    <a:p>
                      <a:pPr algn="l" fontAlgn="b"/>
                      <a:r>
                        <a:rPr lang="en-CA" sz="2000" u="none" strike="noStrike" baseline="0" dirty="0">
                          <a:effectLst/>
                        </a:rPr>
                        <a:t>Isotope availability</a:t>
                      </a:r>
                      <a:endParaRPr lang="en-CA" sz="2000" b="0" i="0" u="none" strike="noStrike" baseline="0" dirty="0">
                        <a:solidFill>
                          <a:srgbClr val="000000"/>
                        </a:solidFill>
                        <a:effectLst/>
                        <a:latin typeface="Aptos Narrow" panose="020B0004020202020204" pitchFamily="34" charset="0"/>
                      </a:endParaRPr>
                    </a:p>
                  </a:txBody>
                  <a:tcPr marL="6350" marR="6350" marT="6350" marB="0" anchor="b">
                    <a:solidFill>
                      <a:schemeClr val="accent4">
                        <a:lumMod val="20000"/>
                        <a:lumOff val="80000"/>
                      </a:schemeClr>
                    </a:solidFill>
                  </a:tcPr>
                </a:tc>
                <a:tc>
                  <a:txBody>
                    <a:bodyPr/>
                    <a:lstStyle/>
                    <a:p>
                      <a:pPr algn="l" fontAlgn="b"/>
                      <a:r>
                        <a:rPr lang="en-US" sz="2000" u="none" strike="noStrike" baseline="0" dirty="0">
                          <a:effectLst/>
                        </a:rPr>
                        <a:t>Plan for alternative Ac-225 </a:t>
                      </a:r>
                      <a:r>
                        <a:rPr lang="en-US" sz="2000" u="none" strike="noStrike" baseline="0">
                          <a:effectLst/>
                        </a:rPr>
                        <a:t>supply (source</a:t>
                      </a:r>
                      <a:r>
                        <a:rPr lang="en-US" sz="2000" u="none" strike="noStrike" baseline="0" dirty="0">
                          <a:effectLst/>
                        </a:rPr>
                        <a:t>?, fund?)</a:t>
                      </a:r>
                      <a:endParaRPr lang="en-US" sz="2000" b="0" i="0" u="none" strike="noStrike" baseline="0" dirty="0">
                        <a:solidFill>
                          <a:srgbClr val="000000"/>
                        </a:solidFill>
                        <a:effectLst/>
                        <a:latin typeface="Aptos Narrow" panose="020B0004020202020204" pitchFamily="34" charset="0"/>
                      </a:endParaRPr>
                    </a:p>
                  </a:txBody>
                  <a:tcPr marL="6350" marR="6350" marT="6350" marB="0" anchor="b">
                    <a:solidFill>
                      <a:schemeClr val="accent4">
                        <a:lumMod val="20000"/>
                        <a:lumOff val="80000"/>
                      </a:schemeClr>
                    </a:solidFill>
                  </a:tcPr>
                </a:tc>
                <a:extLst>
                  <a:ext uri="{0D108BD9-81ED-4DB2-BD59-A6C34878D82A}">
                    <a16:rowId xmlns:a16="http://schemas.microsoft.com/office/drawing/2014/main" val="1121078662"/>
                  </a:ext>
                </a:extLst>
              </a:tr>
              <a:tr h="392523">
                <a:tc>
                  <a:txBody>
                    <a:bodyPr/>
                    <a:lstStyle/>
                    <a:p>
                      <a:pPr algn="l" fontAlgn="b"/>
                      <a:endParaRPr lang="en-CA" sz="2000" b="0" i="0" u="none" strike="noStrike" baseline="0" dirty="0">
                        <a:solidFill>
                          <a:srgbClr val="000000"/>
                        </a:solidFill>
                        <a:effectLst/>
                        <a:latin typeface="Aptos Narrow" panose="020B0004020202020204" pitchFamily="34" charset="0"/>
                      </a:endParaRPr>
                    </a:p>
                  </a:txBody>
                  <a:tcPr marL="6350" marR="6350" marT="6350" marB="0" anchor="b">
                    <a:solidFill>
                      <a:schemeClr val="accent4">
                        <a:lumMod val="20000"/>
                        <a:lumOff val="80000"/>
                      </a:schemeClr>
                    </a:solidFill>
                  </a:tcPr>
                </a:tc>
                <a:tc>
                  <a:txBody>
                    <a:bodyPr/>
                    <a:lstStyle/>
                    <a:p>
                      <a:pPr algn="l" fontAlgn="b"/>
                      <a:r>
                        <a:rPr lang="en-US" sz="2000" u="none" strike="noStrike" baseline="0" dirty="0">
                          <a:effectLst/>
                        </a:rPr>
                        <a:t>Ask for help from other  producers (CNL, CERN)</a:t>
                      </a:r>
                      <a:endParaRPr lang="en-US" sz="2000" b="0" i="0" u="none" strike="noStrike" baseline="0" dirty="0">
                        <a:solidFill>
                          <a:srgbClr val="000000"/>
                        </a:solidFill>
                        <a:effectLst/>
                        <a:latin typeface="Aptos Narrow" panose="020B0004020202020204" pitchFamily="34" charset="0"/>
                      </a:endParaRPr>
                    </a:p>
                  </a:txBody>
                  <a:tcPr marL="6350" marR="6350" marT="6350" marB="0" anchor="b">
                    <a:solidFill>
                      <a:schemeClr val="accent4">
                        <a:lumMod val="20000"/>
                        <a:lumOff val="80000"/>
                      </a:schemeClr>
                    </a:solidFill>
                  </a:tcPr>
                </a:tc>
                <a:extLst>
                  <a:ext uri="{0D108BD9-81ED-4DB2-BD59-A6C34878D82A}">
                    <a16:rowId xmlns:a16="http://schemas.microsoft.com/office/drawing/2014/main" val="4208047614"/>
                  </a:ext>
                </a:extLst>
              </a:tr>
              <a:tr h="392523">
                <a:tc>
                  <a:txBody>
                    <a:bodyPr/>
                    <a:lstStyle/>
                    <a:p>
                      <a:pPr algn="l" fontAlgn="b"/>
                      <a:endParaRPr lang="en-CA" sz="2000" b="0" i="0" u="none" strike="noStrike" baseline="0">
                        <a:solidFill>
                          <a:srgbClr val="000000"/>
                        </a:solidFill>
                        <a:effectLst/>
                        <a:latin typeface="Aptos Narrow" panose="020B0004020202020204" pitchFamily="34" charset="0"/>
                      </a:endParaRPr>
                    </a:p>
                  </a:txBody>
                  <a:tcPr marL="6350" marR="6350" marT="6350" marB="0" anchor="b">
                    <a:solidFill>
                      <a:schemeClr val="accent4">
                        <a:lumMod val="20000"/>
                        <a:lumOff val="80000"/>
                      </a:schemeClr>
                    </a:solidFill>
                  </a:tcPr>
                </a:tc>
                <a:tc>
                  <a:txBody>
                    <a:bodyPr/>
                    <a:lstStyle/>
                    <a:p>
                      <a:pPr algn="l" fontAlgn="b"/>
                      <a:r>
                        <a:rPr lang="en-CA" sz="2000" u="none" strike="noStrike" kern="1200" baseline="0" dirty="0">
                          <a:solidFill>
                            <a:schemeClr val="tx1"/>
                          </a:solidFill>
                          <a:effectLst/>
                          <a:latin typeface="+mn-lt"/>
                          <a:ea typeface="+mn-ea"/>
                          <a:cs typeface="+mn-cs"/>
                        </a:rPr>
                        <a:t>Plan ahead: Fresh generators for Pb-212 and Th-227 at end of 2025 </a:t>
                      </a:r>
                    </a:p>
                  </a:txBody>
                  <a:tcPr marL="6350" marR="6350" marT="6350" marB="0" anchor="b">
                    <a:solidFill>
                      <a:schemeClr val="accent4">
                        <a:lumMod val="20000"/>
                        <a:lumOff val="80000"/>
                      </a:schemeClr>
                    </a:solidFill>
                  </a:tcPr>
                </a:tc>
                <a:extLst>
                  <a:ext uri="{0D108BD9-81ED-4DB2-BD59-A6C34878D82A}">
                    <a16:rowId xmlns:a16="http://schemas.microsoft.com/office/drawing/2014/main" val="1304128729"/>
                  </a:ext>
                </a:extLst>
              </a:tr>
              <a:tr h="392523">
                <a:tc>
                  <a:txBody>
                    <a:bodyPr/>
                    <a:lstStyle/>
                    <a:p>
                      <a:pPr algn="l" fontAlgn="b"/>
                      <a:endParaRPr lang="en-CA" sz="2000" b="0" i="0" u="none" strike="noStrike" baseline="0">
                        <a:solidFill>
                          <a:srgbClr val="000000"/>
                        </a:solidFill>
                        <a:effectLst/>
                        <a:latin typeface="Aptos Narrow" panose="020B0004020202020204" pitchFamily="34" charset="0"/>
                      </a:endParaRPr>
                    </a:p>
                  </a:txBody>
                  <a:tcPr marL="6350" marR="6350" marT="6350" marB="0" anchor="b">
                    <a:solidFill>
                      <a:schemeClr val="accent4">
                        <a:lumMod val="20000"/>
                        <a:lumOff val="80000"/>
                      </a:schemeClr>
                    </a:solidFill>
                  </a:tcPr>
                </a:tc>
                <a:tc>
                  <a:txBody>
                    <a:bodyPr/>
                    <a:lstStyle/>
                    <a:p>
                      <a:pPr algn="l" fontAlgn="b"/>
                      <a:r>
                        <a:rPr lang="en-CA" sz="2000" u="none" strike="noStrike" baseline="0" dirty="0">
                          <a:effectLst/>
                        </a:rPr>
                        <a:t>Ensure TR13 operational</a:t>
                      </a:r>
                      <a:endParaRPr lang="en-CA" sz="2000" b="0" i="0" u="none" strike="noStrike" baseline="0" dirty="0">
                        <a:solidFill>
                          <a:srgbClr val="000000"/>
                        </a:solidFill>
                        <a:effectLst/>
                        <a:latin typeface="Aptos Narrow" panose="020B0004020202020204" pitchFamily="34" charset="0"/>
                      </a:endParaRPr>
                    </a:p>
                  </a:txBody>
                  <a:tcPr marL="6350" marR="6350" marT="6350" marB="0" anchor="b">
                    <a:solidFill>
                      <a:schemeClr val="accent4">
                        <a:lumMod val="20000"/>
                        <a:lumOff val="80000"/>
                      </a:schemeClr>
                    </a:solidFill>
                  </a:tcPr>
                </a:tc>
                <a:extLst>
                  <a:ext uri="{0D108BD9-81ED-4DB2-BD59-A6C34878D82A}">
                    <a16:rowId xmlns:a16="http://schemas.microsoft.com/office/drawing/2014/main" val="3962680889"/>
                  </a:ext>
                </a:extLst>
              </a:tr>
              <a:tr h="392523">
                <a:tc>
                  <a:txBody>
                    <a:bodyPr/>
                    <a:lstStyle/>
                    <a:p>
                      <a:pPr algn="l" fontAlgn="b"/>
                      <a:r>
                        <a:rPr lang="en-CA" sz="2000" u="none" strike="noStrike" baseline="0">
                          <a:effectLst/>
                        </a:rPr>
                        <a:t>Thesis projects</a:t>
                      </a:r>
                      <a:endParaRPr lang="en-CA" sz="2000" b="0" i="0" u="none" strike="noStrike" baseline="0">
                        <a:solidFill>
                          <a:srgbClr val="000000"/>
                        </a:solidFill>
                        <a:effectLst/>
                        <a:latin typeface="Aptos Narrow" panose="020B0004020202020204" pitchFamily="34" charset="0"/>
                      </a:endParaRPr>
                    </a:p>
                  </a:txBody>
                  <a:tcPr marL="6350" marR="6350" marT="6350" marB="0" anchor="b">
                    <a:solidFill>
                      <a:schemeClr val="accent5">
                        <a:lumMod val="20000"/>
                        <a:lumOff val="80000"/>
                      </a:schemeClr>
                    </a:solidFill>
                  </a:tcPr>
                </a:tc>
                <a:tc>
                  <a:txBody>
                    <a:bodyPr/>
                    <a:lstStyle/>
                    <a:p>
                      <a:pPr algn="l" fontAlgn="b"/>
                      <a:r>
                        <a:rPr lang="en-US" sz="2000" u="none" strike="noStrike" baseline="0" dirty="0">
                          <a:effectLst/>
                        </a:rPr>
                        <a:t>Remove projects rely on main cyclotron produced isotopes</a:t>
                      </a:r>
                      <a:endParaRPr lang="en-US" sz="2000" b="0" i="0" u="none" strike="noStrike" baseline="0" dirty="0">
                        <a:solidFill>
                          <a:srgbClr val="000000"/>
                        </a:solidFill>
                        <a:effectLst/>
                        <a:latin typeface="Aptos Narrow" panose="020B0004020202020204" pitchFamily="34" charset="0"/>
                      </a:endParaRPr>
                    </a:p>
                  </a:txBody>
                  <a:tcPr marL="6350" marR="6350" marT="6350" marB="0" anchor="b">
                    <a:solidFill>
                      <a:schemeClr val="accent5">
                        <a:lumMod val="20000"/>
                        <a:lumOff val="80000"/>
                      </a:schemeClr>
                    </a:solidFill>
                  </a:tcPr>
                </a:tc>
                <a:extLst>
                  <a:ext uri="{0D108BD9-81ED-4DB2-BD59-A6C34878D82A}">
                    <a16:rowId xmlns:a16="http://schemas.microsoft.com/office/drawing/2014/main" val="1965400702"/>
                  </a:ext>
                </a:extLst>
              </a:tr>
              <a:tr h="392523">
                <a:tc>
                  <a:txBody>
                    <a:bodyPr/>
                    <a:lstStyle/>
                    <a:p>
                      <a:pPr algn="l" fontAlgn="b"/>
                      <a:endParaRPr lang="en-CA" sz="2000" b="0" i="0" u="none" strike="noStrike" baseline="0">
                        <a:solidFill>
                          <a:srgbClr val="000000"/>
                        </a:solidFill>
                        <a:effectLst/>
                        <a:latin typeface="Aptos Narrow" panose="020B0004020202020204" pitchFamily="34" charset="0"/>
                      </a:endParaRPr>
                    </a:p>
                  </a:txBody>
                  <a:tcPr marL="6350" marR="6350" marT="6350" marB="0" anchor="b">
                    <a:solidFill>
                      <a:schemeClr val="accent5">
                        <a:lumMod val="20000"/>
                        <a:lumOff val="80000"/>
                      </a:schemeClr>
                    </a:solidFill>
                  </a:tcPr>
                </a:tc>
                <a:tc>
                  <a:txBody>
                    <a:bodyPr/>
                    <a:lstStyle/>
                    <a:p>
                      <a:pPr algn="l" fontAlgn="b"/>
                      <a:r>
                        <a:rPr lang="en-CA" sz="2000" u="none" strike="noStrike" baseline="0" dirty="0">
                          <a:effectLst/>
                        </a:rPr>
                        <a:t>Ensure TR13 operational</a:t>
                      </a:r>
                      <a:endParaRPr lang="en-CA" sz="2000" b="0" i="0" u="none" strike="noStrike" baseline="0" dirty="0">
                        <a:solidFill>
                          <a:srgbClr val="000000"/>
                        </a:solidFill>
                        <a:effectLst/>
                        <a:latin typeface="Aptos Narrow" panose="020B0004020202020204" pitchFamily="34" charset="0"/>
                      </a:endParaRPr>
                    </a:p>
                  </a:txBody>
                  <a:tcPr marL="6350" marR="6350" marT="6350" marB="0" anchor="b">
                    <a:solidFill>
                      <a:schemeClr val="accent5">
                        <a:lumMod val="20000"/>
                        <a:lumOff val="80000"/>
                      </a:schemeClr>
                    </a:solidFill>
                  </a:tcPr>
                </a:tc>
                <a:extLst>
                  <a:ext uri="{0D108BD9-81ED-4DB2-BD59-A6C34878D82A}">
                    <a16:rowId xmlns:a16="http://schemas.microsoft.com/office/drawing/2014/main" val="2413608768"/>
                  </a:ext>
                </a:extLst>
              </a:tr>
              <a:tr h="392523">
                <a:tc>
                  <a:txBody>
                    <a:bodyPr/>
                    <a:lstStyle/>
                    <a:p>
                      <a:pPr algn="l" fontAlgn="b"/>
                      <a:r>
                        <a:rPr lang="en-CA" sz="2000" u="none" strike="noStrike" baseline="0" dirty="0">
                          <a:effectLst/>
                        </a:rPr>
                        <a:t>NFRF-T</a:t>
                      </a:r>
                      <a:endParaRPr lang="en-CA" sz="2000" b="0" i="0" u="none" strike="noStrike" baseline="0" dirty="0">
                        <a:solidFill>
                          <a:srgbClr val="000000"/>
                        </a:solidFill>
                        <a:effectLst/>
                        <a:latin typeface="Aptos Narrow" panose="020B0004020202020204" pitchFamily="34" charset="0"/>
                      </a:endParaRPr>
                    </a:p>
                  </a:txBody>
                  <a:tcPr marL="6350" marR="6350" marT="6350" marB="0" anchor="b">
                    <a:solidFill>
                      <a:schemeClr val="accent6">
                        <a:lumMod val="20000"/>
                        <a:lumOff val="80000"/>
                      </a:schemeClr>
                    </a:solidFill>
                  </a:tcPr>
                </a:tc>
                <a:tc>
                  <a:txBody>
                    <a:bodyPr/>
                    <a:lstStyle/>
                    <a:p>
                      <a:pPr algn="l" fontAlgn="b"/>
                      <a:r>
                        <a:rPr lang="en-CA" sz="2000" u="none" strike="noStrike" baseline="0" dirty="0">
                          <a:effectLst/>
                        </a:rPr>
                        <a:t>Communicate with the team</a:t>
                      </a:r>
                      <a:endParaRPr lang="en-CA" sz="2000" b="0" i="0" u="none" strike="noStrike" baseline="0" dirty="0">
                        <a:solidFill>
                          <a:srgbClr val="000000"/>
                        </a:solidFill>
                        <a:effectLst/>
                        <a:latin typeface="Aptos Narrow" panose="020B0004020202020204" pitchFamily="34" charset="0"/>
                      </a:endParaRPr>
                    </a:p>
                  </a:txBody>
                  <a:tcPr marL="6350" marR="6350" marT="6350" marB="0" anchor="b">
                    <a:solidFill>
                      <a:schemeClr val="accent6">
                        <a:lumMod val="20000"/>
                        <a:lumOff val="80000"/>
                      </a:schemeClr>
                    </a:solidFill>
                  </a:tcPr>
                </a:tc>
                <a:extLst>
                  <a:ext uri="{0D108BD9-81ED-4DB2-BD59-A6C34878D82A}">
                    <a16:rowId xmlns:a16="http://schemas.microsoft.com/office/drawing/2014/main" val="4047339070"/>
                  </a:ext>
                </a:extLst>
              </a:tr>
              <a:tr h="392523">
                <a:tc>
                  <a:txBody>
                    <a:bodyPr/>
                    <a:lstStyle/>
                    <a:p>
                      <a:pPr algn="l" fontAlgn="b"/>
                      <a:endParaRPr lang="en-CA" sz="2000" b="0" i="0" u="none" strike="noStrike" baseline="0">
                        <a:solidFill>
                          <a:srgbClr val="000000"/>
                        </a:solidFill>
                        <a:effectLst/>
                        <a:latin typeface="Aptos Narrow" panose="020B0004020202020204" pitchFamily="34" charset="0"/>
                      </a:endParaRPr>
                    </a:p>
                  </a:txBody>
                  <a:tcPr marL="6350" marR="6350" marT="6350" marB="0" anchor="b">
                    <a:solidFill>
                      <a:schemeClr val="accent6">
                        <a:lumMod val="20000"/>
                        <a:lumOff val="80000"/>
                      </a:schemeClr>
                    </a:solidFill>
                  </a:tcPr>
                </a:tc>
                <a:tc>
                  <a:txBody>
                    <a:bodyPr/>
                    <a:lstStyle/>
                    <a:p>
                      <a:pPr algn="l" fontAlgn="b"/>
                      <a:r>
                        <a:rPr lang="en-CA" sz="2000" u="none" strike="noStrike" baseline="0" dirty="0">
                          <a:effectLst/>
                        </a:rPr>
                        <a:t>Seek alternative supplies</a:t>
                      </a:r>
                      <a:endParaRPr lang="en-CA" sz="2000" b="0" i="0" u="none" strike="noStrike" baseline="0" dirty="0">
                        <a:solidFill>
                          <a:srgbClr val="000000"/>
                        </a:solidFill>
                        <a:effectLst/>
                        <a:latin typeface="Aptos Narrow" panose="020B0004020202020204" pitchFamily="34" charset="0"/>
                      </a:endParaRPr>
                    </a:p>
                  </a:txBody>
                  <a:tcPr marL="6350" marR="6350" marT="6350" marB="0" anchor="b">
                    <a:solidFill>
                      <a:schemeClr val="accent6">
                        <a:lumMod val="20000"/>
                        <a:lumOff val="80000"/>
                      </a:schemeClr>
                    </a:solidFill>
                  </a:tcPr>
                </a:tc>
                <a:extLst>
                  <a:ext uri="{0D108BD9-81ED-4DB2-BD59-A6C34878D82A}">
                    <a16:rowId xmlns:a16="http://schemas.microsoft.com/office/drawing/2014/main" val="1369048452"/>
                  </a:ext>
                </a:extLst>
              </a:tr>
              <a:tr h="392523">
                <a:tc>
                  <a:txBody>
                    <a:bodyPr/>
                    <a:lstStyle/>
                    <a:p>
                      <a:pPr algn="l" fontAlgn="b"/>
                      <a:r>
                        <a:rPr lang="en-CA" sz="2000" u="none" strike="noStrike" baseline="0" dirty="0">
                          <a:effectLst/>
                        </a:rPr>
                        <a:t>Grants</a:t>
                      </a:r>
                      <a:endParaRPr lang="en-CA" sz="2000" b="0" i="0" u="none" strike="noStrike" baseline="0" dirty="0">
                        <a:solidFill>
                          <a:srgbClr val="000000"/>
                        </a:solidFill>
                        <a:effectLst/>
                        <a:latin typeface="Aptos Narrow" panose="020B0004020202020204" pitchFamily="34" charset="0"/>
                      </a:endParaRPr>
                    </a:p>
                  </a:txBody>
                  <a:tcPr marL="6350" marR="6350" marT="6350" marB="0" anchor="b"/>
                </a:tc>
                <a:tc>
                  <a:txBody>
                    <a:bodyPr/>
                    <a:lstStyle/>
                    <a:p>
                      <a:pPr algn="l" fontAlgn="b"/>
                      <a:r>
                        <a:rPr lang="en-CA" sz="2000" u="none" strike="noStrike" baseline="0" dirty="0">
                          <a:effectLst/>
                        </a:rPr>
                        <a:t>Accelerate or delay deliverables </a:t>
                      </a:r>
                      <a:endParaRPr lang="en-CA" sz="2000" b="0" i="0" u="none" strike="noStrike" baseline="0"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533870360"/>
                  </a:ext>
                </a:extLst>
              </a:tr>
              <a:tr h="392523">
                <a:tc>
                  <a:txBody>
                    <a:bodyPr/>
                    <a:lstStyle/>
                    <a:p>
                      <a:pPr marL="0" algn="l" defTabSz="914400" rtl="0" eaLnBrk="1" fontAlgn="b" latinLnBrk="0" hangingPunct="1"/>
                      <a:endParaRPr lang="en-CA" sz="2000" u="none" strike="noStrike" kern="1200" baseline="0" dirty="0">
                        <a:solidFill>
                          <a:schemeClr val="tx1"/>
                        </a:solidFill>
                        <a:effectLst/>
                        <a:latin typeface="+mn-lt"/>
                        <a:ea typeface="+mn-ea"/>
                        <a:cs typeface="+mn-cs"/>
                      </a:endParaRPr>
                    </a:p>
                  </a:txBody>
                  <a:tcPr marL="6350" marR="6350" marT="6350" marB="0" anchor="b">
                    <a:solidFill>
                      <a:schemeClr val="accent5">
                        <a:lumMod val="20000"/>
                        <a:lumOff val="80000"/>
                      </a:schemeClr>
                    </a:solidFill>
                  </a:tcPr>
                </a:tc>
                <a:tc>
                  <a:txBody>
                    <a:bodyPr/>
                    <a:lstStyle/>
                    <a:p>
                      <a:pPr marL="0" algn="l" defTabSz="914400" rtl="0" eaLnBrk="1" fontAlgn="b" latinLnBrk="0" hangingPunct="1"/>
                      <a:r>
                        <a:rPr lang="en-CA" sz="2000" u="none" strike="noStrike" kern="1200" baseline="0" dirty="0">
                          <a:solidFill>
                            <a:schemeClr val="tx1"/>
                          </a:solidFill>
                          <a:effectLst/>
                          <a:latin typeface="+mn-lt"/>
                          <a:ea typeface="+mn-ea"/>
                          <a:cs typeface="+mn-cs"/>
                        </a:rPr>
                        <a:t>Do not submit any grants require Main Cyclotron </a:t>
                      </a:r>
                    </a:p>
                  </a:txBody>
                  <a:tcPr marL="6350" marR="6350" marT="6350" marB="0" anchor="b">
                    <a:solidFill>
                      <a:schemeClr val="accent5">
                        <a:lumMod val="20000"/>
                        <a:lumOff val="80000"/>
                      </a:schemeClr>
                    </a:solidFill>
                  </a:tcPr>
                </a:tc>
                <a:extLst>
                  <a:ext uri="{0D108BD9-81ED-4DB2-BD59-A6C34878D82A}">
                    <a16:rowId xmlns:a16="http://schemas.microsoft.com/office/drawing/2014/main" val="57948348"/>
                  </a:ext>
                </a:extLst>
              </a:tr>
            </a:tbl>
          </a:graphicData>
        </a:graphic>
      </p:graphicFrame>
    </p:spTree>
    <p:extLst>
      <p:ext uri="{BB962C8B-B14F-4D97-AF65-F5344CB8AC3E}">
        <p14:creationId xmlns:p14="http://schemas.microsoft.com/office/powerpoint/2010/main" val="239881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048A04-7126-2565-55B5-4111605ED520}"/>
              </a:ext>
            </a:extLst>
          </p:cNvPr>
          <p:cNvSpPr>
            <a:spLocks noGrp="1"/>
          </p:cNvSpPr>
          <p:nvPr>
            <p:ph idx="1"/>
          </p:nvPr>
        </p:nvSpPr>
        <p:spPr>
          <a:xfrm>
            <a:off x="860147" y="1822570"/>
            <a:ext cx="10774805" cy="3939398"/>
          </a:xfrm>
        </p:spPr>
        <p:txBody>
          <a:bodyPr>
            <a:normAutofit/>
          </a:bodyPr>
          <a:lstStyle/>
          <a:p>
            <a:r>
              <a:rPr lang="en-US" sz="2800" dirty="0"/>
              <a:t>Scenario 2 has negative impact on isotope supplies. </a:t>
            </a:r>
          </a:p>
          <a:p>
            <a:r>
              <a:rPr lang="en-US" sz="2800" dirty="0"/>
              <a:t>Mitigation strategies (ordering medical isotopes in, creating generators) are necessary. Ensuring TR13 operational is important </a:t>
            </a:r>
          </a:p>
          <a:p>
            <a:r>
              <a:rPr lang="en-US" sz="2800" dirty="0"/>
              <a:t>Some experiments, student projects and collaboration and grant deliverables will need to be adjusted.</a:t>
            </a:r>
          </a:p>
          <a:p>
            <a:r>
              <a:rPr lang="en-US" sz="2800" dirty="0"/>
              <a:t>Clear communication with collaborators </a:t>
            </a:r>
            <a:r>
              <a:rPr lang="en-US" sz="2800"/>
              <a:t>and partners</a:t>
            </a:r>
            <a:endParaRPr lang="en-US" sz="2800" dirty="0"/>
          </a:p>
          <a:p>
            <a:endParaRPr lang="en-CA" sz="2800" dirty="0"/>
          </a:p>
        </p:txBody>
      </p:sp>
      <p:sp>
        <p:nvSpPr>
          <p:cNvPr id="5" name="Text Placeholder 1">
            <a:extLst>
              <a:ext uri="{FF2B5EF4-FFF2-40B4-BE49-F238E27FC236}">
                <a16:creationId xmlns:a16="http://schemas.microsoft.com/office/drawing/2014/main" id="{1DCD7B4D-6631-B037-DBCC-7C758349C258}"/>
              </a:ext>
            </a:extLst>
          </p:cNvPr>
          <p:cNvSpPr txBox="1">
            <a:spLocks/>
          </p:cNvSpPr>
          <p:nvPr/>
        </p:nvSpPr>
        <p:spPr>
          <a:xfrm>
            <a:off x="336331" y="258985"/>
            <a:ext cx="10450005" cy="48934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solidFill>
                  <a:srgbClr val="00B0F0"/>
                </a:solidFill>
              </a:rPr>
              <a:t>Summary</a:t>
            </a:r>
          </a:p>
        </p:txBody>
      </p:sp>
    </p:spTree>
    <p:extLst>
      <p:ext uri="{BB962C8B-B14F-4D97-AF65-F5344CB8AC3E}">
        <p14:creationId xmlns:p14="http://schemas.microsoft.com/office/powerpoint/2010/main" val="3059903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575251-48AC-49FA-9A5B-6314490170D1}"/>
              </a:ext>
            </a:extLst>
          </p:cNvPr>
          <p:cNvSpPr>
            <a:spLocks noGrp="1"/>
          </p:cNvSpPr>
          <p:nvPr>
            <p:ph type="body" sz="quarter" idx="21"/>
          </p:nvPr>
        </p:nvSpPr>
        <p:spPr>
          <a:xfrm>
            <a:off x="0" y="175521"/>
            <a:ext cx="10450005" cy="489349"/>
          </a:xfrm>
        </p:spPr>
        <p:txBody>
          <a:bodyPr>
            <a:normAutofit/>
          </a:bodyPr>
          <a:lstStyle/>
          <a:p>
            <a:r>
              <a:rPr lang="en-US" sz="2800" dirty="0"/>
              <a:t>Acknowledgement</a:t>
            </a:r>
          </a:p>
        </p:txBody>
      </p:sp>
      <p:sp>
        <p:nvSpPr>
          <p:cNvPr id="7" name="Text Placeholder 6">
            <a:extLst>
              <a:ext uri="{FF2B5EF4-FFF2-40B4-BE49-F238E27FC236}">
                <a16:creationId xmlns:a16="http://schemas.microsoft.com/office/drawing/2014/main" id="{24242D07-D8F9-4B8A-A95A-1291461F41F0}"/>
              </a:ext>
            </a:extLst>
          </p:cNvPr>
          <p:cNvSpPr>
            <a:spLocks noGrp="1"/>
          </p:cNvSpPr>
          <p:nvPr>
            <p:ph type="body" sz="quarter" idx="18"/>
          </p:nvPr>
        </p:nvSpPr>
        <p:spPr/>
        <p:txBody>
          <a:bodyPr/>
          <a:lstStyle/>
          <a:p>
            <a:r>
              <a:rPr lang="en-US" dirty="0"/>
              <a:t>Hua Yang</a:t>
            </a:r>
          </a:p>
        </p:txBody>
      </p:sp>
      <p:sp>
        <p:nvSpPr>
          <p:cNvPr id="10" name="Content Placeholder 1">
            <a:extLst>
              <a:ext uri="{FF2B5EF4-FFF2-40B4-BE49-F238E27FC236}">
                <a16:creationId xmlns:a16="http://schemas.microsoft.com/office/drawing/2014/main" id="{7C8F533B-4E6F-4D38-AA92-97A6D4C80647}"/>
              </a:ext>
            </a:extLst>
          </p:cNvPr>
          <p:cNvSpPr txBox="1">
            <a:spLocks/>
          </p:cNvSpPr>
          <p:nvPr/>
        </p:nvSpPr>
        <p:spPr>
          <a:xfrm>
            <a:off x="7387061" y="1436481"/>
            <a:ext cx="5116223" cy="1926994"/>
          </a:xfrm>
          <a:prstGeom prst="rect">
            <a:avLst/>
          </a:prstGeom>
        </p:spPr>
        <p:txBody>
          <a:bodyPr/>
          <a:lstStyle/>
          <a:p>
            <a:pPr marL="457189" indent="-457189">
              <a:spcBef>
                <a:spcPct val="20000"/>
              </a:spcBef>
              <a:defRPr/>
            </a:pPr>
            <a:r>
              <a:rPr lang="en-US" sz="2800" b="1" dirty="0">
                <a:latin typeface="Arial" panose="020B0604020202020204" pitchFamily="34" charset="0"/>
                <a:ea typeface="ヒラギノ角ゴ Pro W3" pitchFamily="-111" charset="-128"/>
                <a:cs typeface="Arial" panose="020B0604020202020204" pitchFamily="34" charset="0"/>
              </a:rPr>
              <a:t>UBC</a:t>
            </a:r>
            <a:endParaRPr lang="en-US" sz="3200" b="1" dirty="0">
              <a:latin typeface="Arial" panose="020B0604020202020204" pitchFamily="34" charset="0"/>
              <a:ea typeface="ヒラギノ角ゴ Pro W3" pitchFamily="-111" charset="-128"/>
              <a:cs typeface="Arial" panose="020B0604020202020204" pitchFamily="34" charset="0"/>
            </a:endParaRPr>
          </a:p>
          <a:p>
            <a:pPr>
              <a:spcBef>
                <a:spcPts val="512"/>
              </a:spcBef>
              <a:defRPr/>
            </a:pPr>
            <a:r>
              <a:rPr lang="en-US" sz="1867" dirty="0">
                <a:latin typeface="Arial" panose="020B0604020202020204" pitchFamily="34" charset="0"/>
                <a:ea typeface="ヒラギノ角ゴ Pro W3" pitchFamily="-111" charset="-128"/>
                <a:cs typeface="Arial" panose="020B0604020202020204" pitchFamily="34" charset="0"/>
              </a:rPr>
              <a:t>CCM </a:t>
            </a:r>
          </a:p>
          <a:p>
            <a:pPr>
              <a:spcBef>
                <a:spcPts val="512"/>
              </a:spcBef>
              <a:defRPr/>
            </a:pPr>
            <a:r>
              <a:rPr lang="en-US" sz="1867" dirty="0">
                <a:latin typeface="Arial" panose="020B0604020202020204" pitchFamily="34" charset="0"/>
                <a:ea typeface="ヒラギノ角ゴ Pro W3" pitchFamily="-111" charset="-128"/>
                <a:cs typeface="Arial" panose="020B0604020202020204" pitchFamily="34" charset="0"/>
              </a:rPr>
              <a:t>Department of Chemistry </a:t>
            </a:r>
          </a:p>
          <a:p>
            <a:pPr>
              <a:spcBef>
                <a:spcPts val="512"/>
              </a:spcBef>
              <a:defRPr/>
            </a:pPr>
            <a:r>
              <a:rPr lang="en-US" sz="1867" dirty="0">
                <a:latin typeface="Arial" panose="020B0604020202020204" pitchFamily="34" charset="0"/>
                <a:ea typeface="ヒラギノ角ゴ Pro W3" pitchFamily="-111" charset="-128"/>
                <a:cs typeface="Arial" panose="020B0604020202020204" pitchFamily="34" charset="0"/>
              </a:rPr>
              <a:t>Department of Physics </a:t>
            </a:r>
          </a:p>
          <a:p>
            <a:pPr>
              <a:spcBef>
                <a:spcPts val="512"/>
              </a:spcBef>
              <a:defRPr/>
            </a:pPr>
            <a:r>
              <a:rPr lang="en-US" sz="1867" dirty="0">
                <a:latin typeface="Arial" panose="020B0604020202020204" pitchFamily="34" charset="0"/>
                <a:ea typeface="ヒラギノ角ゴ Pro W3" pitchFamily="-111" charset="-128"/>
                <a:cs typeface="Arial" panose="020B0604020202020204" pitchFamily="34" charset="0"/>
              </a:rPr>
              <a:t>Department of Radiology</a:t>
            </a:r>
          </a:p>
          <a:p>
            <a:pPr>
              <a:spcBef>
                <a:spcPts val="512"/>
              </a:spcBef>
              <a:defRPr/>
            </a:pPr>
            <a:r>
              <a:rPr lang="en-US" sz="1867" dirty="0">
                <a:latin typeface="Arial" panose="020B0604020202020204" pitchFamily="34" charset="0"/>
                <a:ea typeface="ヒラギノ角ゴ Pro W3" pitchFamily="-111" charset="-128"/>
                <a:cs typeface="Arial" panose="020B0604020202020204" pitchFamily="34" charset="0"/>
              </a:rPr>
              <a:t>UBC Hospital </a:t>
            </a:r>
          </a:p>
        </p:txBody>
      </p:sp>
      <p:sp>
        <p:nvSpPr>
          <p:cNvPr id="25" name="Content Placeholder 1">
            <a:extLst>
              <a:ext uri="{FF2B5EF4-FFF2-40B4-BE49-F238E27FC236}">
                <a16:creationId xmlns:a16="http://schemas.microsoft.com/office/drawing/2014/main" id="{E3305EE9-93E9-41AF-8E23-4EE2746A7625}"/>
              </a:ext>
            </a:extLst>
          </p:cNvPr>
          <p:cNvSpPr txBox="1">
            <a:spLocks/>
          </p:cNvSpPr>
          <p:nvPr/>
        </p:nvSpPr>
        <p:spPr>
          <a:xfrm>
            <a:off x="3619226" y="1478230"/>
            <a:ext cx="2423584" cy="1232639"/>
          </a:xfrm>
          <a:prstGeom prst="rect">
            <a:avLst/>
          </a:prstGeom>
        </p:spPr>
        <p:txBody>
          <a:bodyPr/>
          <a:lstStyle/>
          <a:p>
            <a:pPr marL="457189" indent="-457189">
              <a:spcBef>
                <a:spcPct val="20000"/>
              </a:spcBef>
              <a:defRPr/>
            </a:pPr>
            <a:r>
              <a:rPr lang="en-US" sz="2800" b="1" dirty="0">
                <a:latin typeface="Arial" panose="020B0604020202020204" pitchFamily="34" charset="0"/>
                <a:ea typeface="ヒラギノ角ゴ Pro W3" pitchFamily="-111" charset="-128"/>
                <a:cs typeface="Arial" panose="020B0604020202020204" pitchFamily="34" charset="0"/>
              </a:rPr>
              <a:t>BC Cancer</a:t>
            </a:r>
          </a:p>
          <a:p>
            <a:pPr>
              <a:spcBef>
                <a:spcPts val="512"/>
              </a:spcBef>
              <a:defRPr/>
            </a:pPr>
            <a:r>
              <a:rPr lang="en-US" sz="1867" dirty="0">
                <a:latin typeface="Arial" panose="020B0604020202020204" pitchFamily="34" charset="0"/>
                <a:ea typeface="ヒラギノ角ゴ Pro W3" pitchFamily="-111" charset="-128"/>
                <a:cs typeface="Arial" panose="020B0604020202020204" pitchFamily="34" charset="0"/>
              </a:rPr>
              <a:t>Department of Molecular Oncology</a:t>
            </a:r>
          </a:p>
          <a:p>
            <a:pPr>
              <a:spcBef>
                <a:spcPts val="512"/>
              </a:spcBef>
              <a:defRPr/>
            </a:pPr>
            <a:endParaRPr lang="en-US" sz="1867" dirty="0">
              <a:latin typeface="Arial" panose="020B0604020202020204" pitchFamily="34" charset="0"/>
              <a:ea typeface="ヒラギノ角ゴ Pro W3" pitchFamily="-111" charset="-128"/>
              <a:cs typeface="Arial" panose="020B0604020202020204" pitchFamily="34" charset="0"/>
            </a:endParaRPr>
          </a:p>
        </p:txBody>
      </p:sp>
      <p:sp>
        <p:nvSpPr>
          <p:cNvPr id="26" name="Content Placeholder 1">
            <a:extLst>
              <a:ext uri="{FF2B5EF4-FFF2-40B4-BE49-F238E27FC236}">
                <a16:creationId xmlns:a16="http://schemas.microsoft.com/office/drawing/2014/main" id="{75D3C4E2-3B55-4203-8260-5E541056829E}"/>
              </a:ext>
            </a:extLst>
          </p:cNvPr>
          <p:cNvSpPr txBox="1">
            <a:spLocks/>
          </p:cNvSpPr>
          <p:nvPr/>
        </p:nvSpPr>
        <p:spPr>
          <a:xfrm>
            <a:off x="3619226" y="2813798"/>
            <a:ext cx="3283188" cy="2931583"/>
          </a:xfrm>
          <a:prstGeom prst="rect">
            <a:avLst/>
          </a:prstGeom>
        </p:spPr>
        <p:txBody>
          <a:bodyPr/>
          <a:lstStyle/>
          <a:p>
            <a:pPr marL="457189" indent="-457189">
              <a:spcBef>
                <a:spcPct val="20000"/>
              </a:spcBef>
              <a:defRPr/>
            </a:pPr>
            <a:r>
              <a:rPr lang="en-US" sz="2800" b="1" dirty="0">
                <a:latin typeface="Arial" panose="020B0604020202020204" pitchFamily="34" charset="0"/>
                <a:ea typeface="ヒラギノ角ゴ Pro W3" pitchFamily="-111" charset="-128"/>
                <a:cs typeface="Arial" panose="020B0604020202020204" pitchFamily="34" charset="0"/>
              </a:rPr>
              <a:t>SFU</a:t>
            </a:r>
            <a:endParaRPr lang="en-US" sz="3200" b="1" dirty="0">
              <a:latin typeface="Arial" panose="020B0604020202020204" pitchFamily="34" charset="0"/>
              <a:ea typeface="ヒラギノ角ゴ Pro W3" pitchFamily="-111" charset="-128"/>
              <a:cs typeface="Arial" panose="020B0604020202020204" pitchFamily="34" charset="0"/>
            </a:endParaRPr>
          </a:p>
          <a:p>
            <a:pPr>
              <a:spcBef>
                <a:spcPts val="512"/>
              </a:spcBef>
              <a:defRPr/>
            </a:pPr>
            <a:r>
              <a:rPr lang="en-US" sz="1867" dirty="0">
                <a:latin typeface="Arial" panose="020B0604020202020204" pitchFamily="34" charset="0"/>
                <a:ea typeface="ヒラギノ角ゴ Pro W3" pitchFamily="-111" charset="-128"/>
                <a:cs typeface="Arial" panose="020B0604020202020204" pitchFamily="34" charset="0"/>
              </a:rPr>
              <a:t>Department of Chemistry </a:t>
            </a:r>
          </a:p>
        </p:txBody>
      </p:sp>
      <p:sp>
        <p:nvSpPr>
          <p:cNvPr id="28" name="TextBox 27">
            <a:extLst>
              <a:ext uri="{FF2B5EF4-FFF2-40B4-BE49-F238E27FC236}">
                <a16:creationId xmlns:a16="http://schemas.microsoft.com/office/drawing/2014/main" id="{42A0B54A-496D-47D3-A425-091443FC4456}"/>
              </a:ext>
            </a:extLst>
          </p:cNvPr>
          <p:cNvSpPr txBox="1"/>
          <p:nvPr/>
        </p:nvSpPr>
        <p:spPr>
          <a:xfrm>
            <a:off x="7888818" y="6307693"/>
            <a:ext cx="2466637" cy="369332"/>
          </a:xfrm>
          <a:prstGeom prst="rect">
            <a:avLst/>
          </a:prstGeom>
          <a:noFill/>
        </p:spPr>
        <p:txBody>
          <a:bodyPr wrap="none" rtlCol="0">
            <a:spAutoFit/>
          </a:bodyPr>
          <a:lstStyle/>
          <a:p>
            <a:pPr algn="ctr"/>
            <a:r>
              <a:rPr lang="en-US" dirty="0"/>
              <a:t>Email: </a:t>
            </a:r>
            <a:r>
              <a:rPr lang="en-US" dirty="0">
                <a:hlinkClick r:id="rId2"/>
              </a:rPr>
              <a:t>hyang@triumf.ca</a:t>
            </a:r>
            <a:r>
              <a:rPr lang="en-US" dirty="0"/>
              <a:t> </a:t>
            </a:r>
          </a:p>
        </p:txBody>
      </p:sp>
      <p:sp>
        <p:nvSpPr>
          <p:cNvPr id="3" name="TextBox 2">
            <a:extLst>
              <a:ext uri="{FF2B5EF4-FFF2-40B4-BE49-F238E27FC236}">
                <a16:creationId xmlns:a16="http://schemas.microsoft.com/office/drawing/2014/main" id="{AAF88AD8-2AA6-4374-AF4D-1460187A4C25}"/>
              </a:ext>
            </a:extLst>
          </p:cNvPr>
          <p:cNvSpPr txBox="1"/>
          <p:nvPr/>
        </p:nvSpPr>
        <p:spPr>
          <a:xfrm>
            <a:off x="748002" y="4628231"/>
            <a:ext cx="6592702" cy="369332"/>
          </a:xfrm>
          <a:prstGeom prst="rect">
            <a:avLst/>
          </a:prstGeom>
          <a:noFill/>
        </p:spPr>
        <p:txBody>
          <a:bodyPr wrap="none" rtlCol="0">
            <a:spAutoFit/>
          </a:bodyPr>
          <a:lstStyle/>
          <a:p>
            <a:r>
              <a:rPr lang="en-US" dirty="0"/>
              <a:t>$$: TRIUMF, NSERC, CIHR, NFRF, CCSRI, NETRF, CRS, CFI</a:t>
            </a:r>
          </a:p>
        </p:txBody>
      </p:sp>
      <p:sp>
        <p:nvSpPr>
          <p:cNvPr id="12" name="Content Placeholder 1">
            <a:extLst>
              <a:ext uri="{FF2B5EF4-FFF2-40B4-BE49-F238E27FC236}">
                <a16:creationId xmlns:a16="http://schemas.microsoft.com/office/drawing/2014/main" id="{0C66F497-F3EF-4801-A32C-0636EA79D0C4}"/>
              </a:ext>
            </a:extLst>
          </p:cNvPr>
          <p:cNvSpPr txBox="1">
            <a:spLocks/>
          </p:cNvSpPr>
          <p:nvPr/>
        </p:nvSpPr>
        <p:spPr>
          <a:xfrm>
            <a:off x="3619226" y="3943555"/>
            <a:ext cx="2588849" cy="672067"/>
          </a:xfrm>
          <a:prstGeom prst="rect">
            <a:avLst/>
          </a:prstGeom>
        </p:spPr>
        <p:txBody>
          <a:bodyPr/>
          <a:lstStyle/>
          <a:p>
            <a:pPr marL="457189" indent="-457189">
              <a:spcBef>
                <a:spcPct val="20000"/>
              </a:spcBef>
              <a:defRPr/>
            </a:pPr>
            <a:r>
              <a:rPr lang="en-US" sz="2800" b="1" dirty="0">
                <a:latin typeface="Arial" panose="020B0604020202020204" pitchFamily="34" charset="0"/>
                <a:ea typeface="ヒラギノ角ゴ Pro W3" pitchFamily="-111" charset="-128"/>
                <a:cs typeface="Arial" panose="020B0604020202020204" pitchFamily="34" charset="0"/>
              </a:rPr>
              <a:t>SCK CEN</a:t>
            </a:r>
          </a:p>
        </p:txBody>
      </p:sp>
      <p:sp>
        <p:nvSpPr>
          <p:cNvPr id="4" name="Content Placeholder 1">
            <a:extLst>
              <a:ext uri="{FF2B5EF4-FFF2-40B4-BE49-F238E27FC236}">
                <a16:creationId xmlns:a16="http://schemas.microsoft.com/office/drawing/2014/main" id="{12BF7A8B-5A7A-5069-CD71-9252A3EA8529}"/>
              </a:ext>
            </a:extLst>
          </p:cNvPr>
          <p:cNvSpPr txBox="1">
            <a:spLocks/>
          </p:cNvSpPr>
          <p:nvPr/>
        </p:nvSpPr>
        <p:spPr>
          <a:xfrm>
            <a:off x="748002" y="1567749"/>
            <a:ext cx="2588850" cy="307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b="1" dirty="0">
                <a:latin typeface="Arial" panose="020B0604020202020204" pitchFamily="34" charset="0"/>
                <a:ea typeface="ヒラギノ角ゴ Pro W3" pitchFamily="-111" charset="-128"/>
                <a:cs typeface="Arial" panose="020B0604020202020204" pitchFamily="34" charset="0"/>
              </a:rPr>
              <a:t>TRIUMF</a:t>
            </a:r>
          </a:p>
          <a:p>
            <a:pPr>
              <a:buFontTx/>
              <a:buNone/>
            </a:pPr>
            <a:r>
              <a:rPr lang="en-US" altLang="en-US" sz="1867" dirty="0">
                <a:latin typeface="Arial" panose="020B0604020202020204" pitchFamily="34" charset="0"/>
                <a:ea typeface="ヒラギノ角ゴ Pro W3" pitchFamily="-111" charset="-128"/>
                <a:cs typeface="Arial" panose="020B0604020202020204" pitchFamily="34" charset="0"/>
              </a:rPr>
              <a:t>Life Sciences Division</a:t>
            </a:r>
          </a:p>
          <a:p>
            <a:pPr>
              <a:buFontTx/>
              <a:buNone/>
            </a:pPr>
            <a:r>
              <a:rPr lang="en-US" altLang="en-US" sz="1867" dirty="0">
                <a:latin typeface="Arial" panose="020B0604020202020204" pitchFamily="34" charset="0"/>
                <a:ea typeface="ヒラギノ角ゴ Pro W3"/>
                <a:cs typeface="Arial" panose="020B0604020202020204" pitchFamily="34" charset="0"/>
              </a:rPr>
              <a:t>Accelerator Division</a:t>
            </a:r>
          </a:p>
          <a:p>
            <a:pPr>
              <a:buFontTx/>
              <a:buNone/>
            </a:pPr>
            <a:r>
              <a:rPr lang="en-US" altLang="en-US" sz="1867" dirty="0">
                <a:latin typeface="Arial" panose="020B0604020202020204" pitchFamily="34" charset="0"/>
                <a:ea typeface="ヒラギノ角ゴ Pro W3"/>
                <a:cs typeface="Arial" panose="020B0604020202020204" pitchFamily="34" charset="0"/>
              </a:rPr>
              <a:t>Engineer Division</a:t>
            </a:r>
          </a:p>
          <a:p>
            <a:pPr>
              <a:buFontTx/>
              <a:buNone/>
            </a:pPr>
            <a:r>
              <a:rPr lang="en-US" altLang="en-US" sz="1867" dirty="0">
                <a:latin typeface="Arial" panose="020B0604020202020204" pitchFamily="34" charset="0"/>
                <a:ea typeface="ヒラギノ角ゴ Pro W3"/>
                <a:cs typeface="Arial" panose="020B0604020202020204" pitchFamily="34" charset="0"/>
              </a:rPr>
              <a:t>RPG</a:t>
            </a:r>
          </a:p>
          <a:p>
            <a:pPr>
              <a:buFontTx/>
              <a:buNone/>
            </a:pPr>
            <a:r>
              <a:rPr lang="en-US" altLang="en-US" sz="1867" dirty="0">
                <a:latin typeface="Arial" panose="020B0604020202020204" pitchFamily="34" charset="0"/>
                <a:ea typeface="ヒラギノ角ゴ Pro W3"/>
                <a:cs typeface="Arial" panose="020B0604020202020204" pitchFamily="34" charset="0"/>
              </a:rPr>
              <a:t>ATG</a:t>
            </a:r>
          </a:p>
        </p:txBody>
      </p:sp>
    </p:spTree>
    <p:extLst>
      <p:ext uri="{BB962C8B-B14F-4D97-AF65-F5344CB8AC3E}">
        <p14:creationId xmlns:p14="http://schemas.microsoft.com/office/powerpoint/2010/main" val="183466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661988" y="4493174"/>
            <a:ext cx="3938587" cy="304113"/>
          </a:xfrm>
        </p:spPr>
        <p:txBody>
          <a:bodyPr/>
          <a:lstStyle/>
          <a:p>
            <a:r>
              <a:rPr lang="en-US" dirty="0"/>
              <a:t>Follow us </a:t>
            </a:r>
            <a:r>
              <a:rPr lang="en-US" b="1" dirty="0"/>
              <a:t>@TRIUMFLab</a:t>
            </a:r>
          </a:p>
        </p:txBody>
      </p:sp>
      <p:sp>
        <p:nvSpPr>
          <p:cNvPr id="6" name="Text Placeholder 3"/>
          <p:cNvSpPr>
            <a:spLocks noGrp="1"/>
          </p:cNvSpPr>
          <p:nvPr>
            <p:ph type="body" sz="quarter" idx="11"/>
          </p:nvPr>
        </p:nvSpPr>
        <p:spPr>
          <a:xfrm>
            <a:off x="661743" y="4118554"/>
            <a:ext cx="3938587" cy="374620"/>
          </a:xfrm>
        </p:spPr>
        <p:txBody>
          <a:bodyPr/>
          <a:lstStyle/>
          <a:p>
            <a:r>
              <a:rPr lang="en-US" dirty="0"/>
              <a:t>www.triumf.ca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96" y="4932943"/>
            <a:ext cx="411480" cy="4114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549" y="4935991"/>
            <a:ext cx="408432" cy="40843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354" y="4932943"/>
            <a:ext cx="411480" cy="41148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1159" y="4932943"/>
            <a:ext cx="411480" cy="411480"/>
          </a:xfrm>
          <a:prstGeom prst="rect">
            <a:avLst/>
          </a:prstGeom>
        </p:spPr>
      </p:pic>
      <p:sp>
        <p:nvSpPr>
          <p:cNvPr id="11" name="Title 1"/>
          <p:cNvSpPr>
            <a:spLocks noGrp="1"/>
          </p:cNvSpPr>
          <p:nvPr>
            <p:ph type="title"/>
          </p:nvPr>
        </p:nvSpPr>
        <p:spPr>
          <a:xfrm>
            <a:off x="661743" y="2032776"/>
            <a:ext cx="3938833" cy="1581961"/>
          </a:xfrm>
        </p:spPr>
        <p:txBody>
          <a:bodyPr/>
          <a:lstStyle/>
          <a:p>
            <a:r>
              <a:rPr lang="en-US" dirty="0"/>
              <a:t>Thank you</a:t>
            </a:r>
            <a:br>
              <a:rPr lang="en-US" dirty="0"/>
            </a:br>
            <a:r>
              <a:rPr lang="en-US" dirty="0">
                <a:solidFill>
                  <a:srgbClr val="00B0F0"/>
                </a:solidFill>
              </a:rPr>
              <a:t>Merci</a:t>
            </a:r>
            <a:endParaRPr lang="en-US" dirty="0"/>
          </a:p>
        </p:txBody>
      </p:sp>
    </p:spTree>
    <p:extLst>
      <p:ext uri="{BB962C8B-B14F-4D97-AF65-F5344CB8AC3E}">
        <p14:creationId xmlns:p14="http://schemas.microsoft.com/office/powerpoint/2010/main" val="812359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D2E4AF-65E9-A362-87FF-BFA82D88D7FE}"/>
              </a:ext>
            </a:extLst>
          </p:cNvPr>
          <p:cNvSpPr>
            <a:spLocks noGrp="1"/>
          </p:cNvSpPr>
          <p:nvPr>
            <p:ph type="title"/>
          </p:nvPr>
        </p:nvSpPr>
        <p:spPr>
          <a:xfrm>
            <a:off x="540000" y="360000"/>
            <a:ext cx="11462612" cy="650329"/>
          </a:xfrm>
        </p:spPr>
        <p:txBody>
          <a:bodyPr>
            <a:normAutofit/>
          </a:bodyPr>
          <a:lstStyle/>
          <a:p>
            <a:r>
              <a:rPr lang="en-US" sz="2400" b="1" dirty="0">
                <a:solidFill>
                  <a:srgbClr val="00B0F0"/>
                </a:solidFill>
                <a:latin typeface="Arial" panose="020B0604020202020204" pitchFamily="34" charset="0"/>
                <a:cs typeface="Arial" panose="020B0604020202020204" pitchFamily="34" charset="0"/>
              </a:rPr>
              <a:t>Life Sciences Division – Production </a:t>
            </a:r>
            <a:endParaRPr lang="en-CA" sz="2400" b="1" dirty="0">
              <a:solidFill>
                <a:srgbClr val="00B0F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6893C8A-4EBD-DBC8-6B09-58BD7C14FFC0}"/>
              </a:ext>
            </a:extLst>
          </p:cNvPr>
          <p:cNvSpPr txBox="1"/>
          <p:nvPr/>
        </p:nvSpPr>
        <p:spPr>
          <a:xfrm>
            <a:off x="431721" y="4222889"/>
            <a:ext cx="10726013" cy="2585323"/>
          </a:xfrm>
          <a:prstGeom prst="rect">
            <a:avLst/>
          </a:prstGeom>
          <a:noFill/>
        </p:spPr>
        <p:txBody>
          <a:bodyPr wrap="none" rtlCol="0">
            <a:spAutoFit/>
          </a:bodyPr>
          <a:lstStyle/>
          <a:p>
            <a:r>
              <a:rPr lang="en-US" dirty="0"/>
              <a:t>Manage and maintain a GMP radiopharmaceutical production program</a:t>
            </a:r>
          </a:p>
          <a:p>
            <a:endParaRPr lang="en-US" dirty="0"/>
          </a:p>
          <a:p>
            <a:r>
              <a:rPr lang="en-US" dirty="0"/>
              <a:t>Supply C-11 brain tracers to UBC for patient use </a:t>
            </a:r>
          </a:p>
          <a:p>
            <a:endParaRPr lang="en-US" dirty="0"/>
          </a:p>
          <a:p>
            <a:r>
              <a:rPr lang="en-US" dirty="0"/>
              <a:t>Supply F-18 to BC Cancer for [</a:t>
            </a:r>
            <a:r>
              <a:rPr lang="en-US" baseline="30000" dirty="0"/>
              <a:t>18</a:t>
            </a:r>
            <a:r>
              <a:rPr lang="en-US" dirty="0"/>
              <a:t>F]FDG patient dose synthesis during their cyclotron maintenance time</a:t>
            </a:r>
          </a:p>
          <a:p>
            <a:endParaRPr lang="en-US" dirty="0"/>
          </a:p>
          <a:p>
            <a:r>
              <a:rPr lang="en-US" dirty="0"/>
              <a:t>Supply Ac-225, Bi-213, Ac-227, Pb-212, and</a:t>
            </a:r>
            <a:r>
              <a:rPr lang="en-US" b="1" dirty="0"/>
              <a:t> </a:t>
            </a:r>
            <a:r>
              <a:rPr lang="en-US" dirty="0"/>
              <a:t>Hg-197 for research partners</a:t>
            </a:r>
          </a:p>
          <a:p>
            <a:endParaRPr lang="en-US" dirty="0"/>
          </a:p>
          <a:p>
            <a:r>
              <a:rPr lang="en-US" dirty="0"/>
              <a:t>R&amp;D on radiometal production </a:t>
            </a:r>
            <a:endParaRPr lang="en-CA" dirty="0"/>
          </a:p>
        </p:txBody>
      </p:sp>
      <p:pic>
        <p:nvPicPr>
          <p:cNvPr id="4" name="Picture 3" descr="Medium shot of a person wearing glasses&#10;&#10;Description automatically generated">
            <a:extLst>
              <a:ext uri="{FF2B5EF4-FFF2-40B4-BE49-F238E27FC236}">
                <a16:creationId xmlns:a16="http://schemas.microsoft.com/office/drawing/2014/main" id="{836C37DA-8A7B-B6DC-FBD8-C1A6E6C3029A}"/>
              </a:ext>
            </a:extLst>
          </p:cNvPr>
          <p:cNvPicPr>
            <a:picLocks noChangeAspect="1"/>
          </p:cNvPicPr>
          <p:nvPr/>
        </p:nvPicPr>
        <p:blipFill rotWithShape="1">
          <a:blip r:embed="rId2"/>
          <a:srcRect l="34042" t="11731" r="31275" b="21204"/>
          <a:stretch/>
        </p:blipFill>
        <p:spPr>
          <a:xfrm>
            <a:off x="9851259" y="168049"/>
            <a:ext cx="1306475" cy="1684557"/>
          </a:xfrm>
          <a:prstGeom prst="rect">
            <a:avLst/>
          </a:prstGeom>
        </p:spPr>
      </p:pic>
      <p:pic>
        <p:nvPicPr>
          <p:cNvPr id="17" name="Picture 16" descr="A person wearing glasses smiling&#10;&#10;Description automatically generated">
            <a:extLst>
              <a:ext uri="{FF2B5EF4-FFF2-40B4-BE49-F238E27FC236}">
                <a16:creationId xmlns:a16="http://schemas.microsoft.com/office/drawing/2014/main" id="{26A5422C-1A84-0A63-BF2B-8CDBD8541692}"/>
              </a:ext>
            </a:extLst>
          </p:cNvPr>
          <p:cNvPicPr>
            <a:picLocks noChangeAspect="1"/>
          </p:cNvPicPr>
          <p:nvPr/>
        </p:nvPicPr>
        <p:blipFill rotWithShape="1">
          <a:blip r:embed="rId3"/>
          <a:srcRect l="36332" t="7634" r="28098" b="23586"/>
          <a:stretch/>
        </p:blipFill>
        <p:spPr>
          <a:xfrm>
            <a:off x="8297210" y="168050"/>
            <a:ext cx="1306475" cy="1684557"/>
          </a:xfrm>
          <a:prstGeom prst="rect">
            <a:avLst/>
          </a:prstGeom>
        </p:spPr>
      </p:pic>
      <p:sp>
        <p:nvSpPr>
          <p:cNvPr id="19" name="TextBox 18">
            <a:extLst>
              <a:ext uri="{FF2B5EF4-FFF2-40B4-BE49-F238E27FC236}">
                <a16:creationId xmlns:a16="http://schemas.microsoft.com/office/drawing/2014/main" id="{ECA735A1-76EF-FF8A-72FB-50722DD548F5}"/>
              </a:ext>
            </a:extLst>
          </p:cNvPr>
          <p:cNvSpPr txBox="1"/>
          <p:nvPr/>
        </p:nvSpPr>
        <p:spPr>
          <a:xfrm>
            <a:off x="8045431" y="1919801"/>
            <a:ext cx="1810032" cy="707886"/>
          </a:xfrm>
          <a:prstGeom prst="rect">
            <a:avLst/>
          </a:prstGeom>
          <a:noFill/>
        </p:spPr>
        <p:txBody>
          <a:bodyPr wrap="square" rtlCol="0">
            <a:spAutoFit/>
          </a:bodyPr>
          <a:lstStyle/>
          <a:p>
            <a:pPr algn="ctr" defTabSz="609585">
              <a:defRPr/>
            </a:pPr>
            <a:r>
              <a:rPr lang="en-CA" sz="2000" dirty="0">
                <a:solidFill>
                  <a:prstClr val="black"/>
                </a:solidFill>
              </a:rPr>
              <a:t>Esther Schirrmacher</a:t>
            </a:r>
          </a:p>
        </p:txBody>
      </p:sp>
      <p:sp>
        <p:nvSpPr>
          <p:cNvPr id="26" name="TextBox 25">
            <a:extLst>
              <a:ext uri="{FF2B5EF4-FFF2-40B4-BE49-F238E27FC236}">
                <a16:creationId xmlns:a16="http://schemas.microsoft.com/office/drawing/2014/main" id="{AD929D9A-816D-7A65-BC22-41603F306E4D}"/>
              </a:ext>
            </a:extLst>
          </p:cNvPr>
          <p:cNvSpPr txBox="1"/>
          <p:nvPr/>
        </p:nvSpPr>
        <p:spPr>
          <a:xfrm>
            <a:off x="9655722" y="1893787"/>
            <a:ext cx="1810032" cy="400110"/>
          </a:xfrm>
          <a:prstGeom prst="rect">
            <a:avLst/>
          </a:prstGeom>
          <a:noFill/>
        </p:spPr>
        <p:txBody>
          <a:bodyPr wrap="square" rtlCol="0">
            <a:spAutoFit/>
          </a:bodyPr>
          <a:lstStyle/>
          <a:p>
            <a:pPr algn="ctr" defTabSz="609585">
              <a:defRPr/>
            </a:pPr>
            <a:r>
              <a:rPr lang="en-CA" sz="2000" dirty="0">
                <a:solidFill>
                  <a:prstClr val="black"/>
                </a:solidFill>
              </a:rPr>
              <a:t>Qing Miao</a:t>
            </a:r>
          </a:p>
        </p:txBody>
      </p:sp>
      <p:pic>
        <p:nvPicPr>
          <p:cNvPr id="33" name="Picture 32" descr="A person in a white suit and blue gloves holding an object&#10;&#10;Description automatically generated">
            <a:extLst>
              <a:ext uri="{FF2B5EF4-FFF2-40B4-BE49-F238E27FC236}">
                <a16:creationId xmlns:a16="http://schemas.microsoft.com/office/drawing/2014/main" id="{5BA77165-E506-A6ED-4E3B-CCFB4307189F}"/>
              </a:ext>
            </a:extLst>
          </p:cNvPr>
          <p:cNvPicPr>
            <a:picLocks noChangeAspect="1"/>
          </p:cNvPicPr>
          <p:nvPr/>
        </p:nvPicPr>
        <p:blipFill>
          <a:blip r:embed="rId4"/>
          <a:stretch>
            <a:fillRect/>
          </a:stretch>
        </p:blipFill>
        <p:spPr>
          <a:xfrm>
            <a:off x="1034010" y="901888"/>
            <a:ext cx="5721562" cy="3218379"/>
          </a:xfrm>
          <a:prstGeom prst="rect">
            <a:avLst/>
          </a:prstGeom>
        </p:spPr>
      </p:pic>
    </p:spTree>
    <p:extLst>
      <p:ext uri="{BB962C8B-B14F-4D97-AF65-F5344CB8AC3E}">
        <p14:creationId xmlns:p14="http://schemas.microsoft.com/office/powerpoint/2010/main" val="102274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
            <a:extLst>
              <a:ext uri="{FF2B5EF4-FFF2-40B4-BE49-F238E27FC236}">
                <a16:creationId xmlns:a16="http://schemas.microsoft.com/office/drawing/2014/main" id="{C64F8DE4-2434-530E-C2E1-1AD670D2B993}"/>
              </a:ext>
            </a:extLst>
          </p:cNvPr>
          <p:cNvGrpSpPr/>
          <p:nvPr/>
        </p:nvGrpSpPr>
        <p:grpSpPr>
          <a:xfrm>
            <a:off x="4207072" y="1167289"/>
            <a:ext cx="3556000" cy="635080"/>
            <a:chOff x="5715000" y="1905000"/>
            <a:chExt cx="2667000" cy="762000"/>
          </a:xfrm>
        </p:grpSpPr>
        <p:sp>
          <p:nvSpPr>
            <p:cNvPr id="8" name="Round Diagonal Corner Rectangle 7">
              <a:extLst>
                <a:ext uri="{FF2B5EF4-FFF2-40B4-BE49-F238E27FC236}">
                  <a16:creationId xmlns:a16="http://schemas.microsoft.com/office/drawing/2014/main" id="{4BABB691-7C29-AAA9-C71E-15B2EA113B0C}"/>
                </a:ext>
              </a:extLst>
            </p:cNvPr>
            <p:cNvSpPr/>
            <p:nvPr/>
          </p:nvSpPr>
          <p:spPr bwMode="auto">
            <a:xfrm>
              <a:off x="5715000" y="1905000"/>
              <a:ext cx="2667000" cy="762000"/>
            </a:xfrm>
            <a:prstGeom prst="round2DiagRect">
              <a:avLst/>
            </a:prstGeom>
            <a:solidFill>
              <a:schemeClr val="bg1"/>
            </a:solidFill>
            <a:ln w="19050" cap="flat" cmpd="sng" algn="ctr">
              <a:solidFill>
                <a:schemeClr val="tx2"/>
              </a:solidFill>
              <a:prstDash val="solid"/>
              <a:round/>
              <a:headEnd type="none" w="med" len="med"/>
              <a:tailEnd type="stealth" w="lg" len="lg"/>
            </a:ln>
            <a:effectLst/>
          </p:spPr>
          <p:txBody>
            <a:bodyPr/>
            <a:lstStyle/>
            <a:p>
              <a:pPr defTabSz="609585">
                <a:defRPr/>
              </a:pPr>
              <a:endParaRPr lang="en-US" sz="2400">
                <a:solidFill>
                  <a:srgbClr val="00B0F0"/>
                </a:solidFill>
                <a:latin typeface="Avenir Heavy"/>
              </a:endParaRPr>
            </a:p>
          </p:txBody>
        </p:sp>
        <p:sp>
          <p:nvSpPr>
            <p:cNvPr id="9" name="TextBox 43">
              <a:extLst>
                <a:ext uri="{FF2B5EF4-FFF2-40B4-BE49-F238E27FC236}">
                  <a16:creationId xmlns:a16="http://schemas.microsoft.com/office/drawing/2014/main" id="{F514DD83-CD67-CFD2-EC4D-0ADF8FA2F0BD}"/>
                </a:ext>
              </a:extLst>
            </p:cNvPr>
            <p:cNvSpPr txBox="1">
              <a:spLocks noChangeArrowheads="1"/>
            </p:cNvSpPr>
            <p:nvPr/>
          </p:nvSpPr>
          <p:spPr bwMode="auto">
            <a:xfrm>
              <a:off x="6041054" y="1981200"/>
              <a:ext cx="2039261" cy="553928"/>
            </a:xfrm>
            <a:prstGeom prst="rect">
              <a:avLst/>
            </a:prstGeom>
            <a:noFill/>
            <a:ln w="9525">
              <a:noFill/>
              <a:miter lim="800000"/>
              <a:headEnd/>
              <a:tailEnd/>
            </a:ln>
          </p:spPr>
          <p:txBody>
            <a:bodyPr wrap="none">
              <a:spAutoFit/>
            </a:bodyPr>
            <a:lstStyle/>
            <a:p>
              <a:pPr algn="ctr" defTabSz="609585">
                <a:defRPr/>
              </a:pPr>
              <a:r>
                <a:rPr lang="en-US" sz="2400">
                  <a:solidFill>
                    <a:srgbClr val="00B0F0"/>
                  </a:solidFill>
                  <a:latin typeface="Arial" panose="020B0604020202020204" pitchFamily="34" charset="0"/>
                  <a:cs typeface="Arial" panose="020B0604020202020204" pitchFamily="34" charset="0"/>
                </a:rPr>
                <a:t>Nuclear Chemistry</a:t>
              </a:r>
            </a:p>
          </p:txBody>
        </p:sp>
      </p:grpSp>
      <p:grpSp>
        <p:nvGrpSpPr>
          <p:cNvPr id="10" name="Group 9">
            <a:extLst>
              <a:ext uri="{FF2B5EF4-FFF2-40B4-BE49-F238E27FC236}">
                <a16:creationId xmlns:a16="http://schemas.microsoft.com/office/drawing/2014/main" id="{4FDE883A-DC76-6229-F032-51A318B4BACB}"/>
              </a:ext>
            </a:extLst>
          </p:cNvPr>
          <p:cNvGrpSpPr/>
          <p:nvPr/>
        </p:nvGrpSpPr>
        <p:grpSpPr>
          <a:xfrm>
            <a:off x="295472" y="1167289"/>
            <a:ext cx="3556000" cy="635080"/>
            <a:chOff x="457200" y="1371600"/>
            <a:chExt cx="2667000" cy="762000"/>
          </a:xfrm>
        </p:grpSpPr>
        <p:sp>
          <p:nvSpPr>
            <p:cNvPr id="11" name="Round Diagonal Corner Rectangle 11">
              <a:extLst>
                <a:ext uri="{FF2B5EF4-FFF2-40B4-BE49-F238E27FC236}">
                  <a16:creationId xmlns:a16="http://schemas.microsoft.com/office/drawing/2014/main" id="{5E1F9A2A-9BE9-6B36-E50C-E081A488B975}"/>
                </a:ext>
              </a:extLst>
            </p:cNvPr>
            <p:cNvSpPr/>
            <p:nvPr/>
          </p:nvSpPr>
          <p:spPr bwMode="auto">
            <a:xfrm>
              <a:off x="457200" y="1371600"/>
              <a:ext cx="2667000" cy="762000"/>
            </a:xfrm>
            <a:prstGeom prst="round2DiagRect">
              <a:avLst/>
            </a:prstGeom>
            <a:solidFill>
              <a:schemeClr val="bg1"/>
            </a:solidFill>
            <a:ln w="19050" cap="flat" cmpd="sng" algn="ctr">
              <a:solidFill>
                <a:schemeClr val="tx2"/>
              </a:solidFill>
              <a:prstDash val="solid"/>
              <a:round/>
              <a:headEnd type="none" w="med" len="med"/>
              <a:tailEnd type="stealth" w="lg" len="lg"/>
            </a:ln>
            <a:effectLst/>
          </p:spPr>
          <p:txBody>
            <a:bodyPr/>
            <a:lstStyle/>
            <a:p>
              <a:pPr defTabSz="609585">
                <a:defRPr/>
              </a:pPr>
              <a:endParaRPr lang="en-US" sz="2400">
                <a:solidFill>
                  <a:srgbClr val="00B0F0"/>
                </a:solidFill>
                <a:latin typeface="Avenir Heavy"/>
              </a:endParaRPr>
            </a:p>
          </p:txBody>
        </p:sp>
        <p:sp>
          <p:nvSpPr>
            <p:cNvPr id="12" name="TextBox 41">
              <a:extLst>
                <a:ext uri="{FF2B5EF4-FFF2-40B4-BE49-F238E27FC236}">
                  <a16:creationId xmlns:a16="http://schemas.microsoft.com/office/drawing/2014/main" id="{E508510A-4CB0-BD04-472B-6A169E2091E8}"/>
                </a:ext>
              </a:extLst>
            </p:cNvPr>
            <p:cNvSpPr txBox="1">
              <a:spLocks noChangeArrowheads="1"/>
            </p:cNvSpPr>
            <p:nvPr/>
          </p:nvSpPr>
          <p:spPr bwMode="auto">
            <a:xfrm>
              <a:off x="743188" y="1447800"/>
              <a:ext cx="2077733" cy="553928"/>
            </a:xfrm>
            <a:prstGeom prst="rect">
              <a:avLst/>
            </a:prstGeom>
            <a:noFill/>
            <a:ln w="9525">
              <a:noFill/>
              <a:miter lim="800000"/>
              <a:headEnd/>
              <a:tailEnd/>
            </a:ln>
          </p:spPr>
          <p:txBody>
            <a:bodyPr wrap="none">
              <a:spAutoFit/>
            </a:bodyPr>
            <a:lstStyle/>
            <a:p>
              <a:pPr algn="ctr" defTabSz="609585">
                <a:defRPr/>
              </a:pPr>
              <a:r>
                <a:rPr lang="en-US" sz="2400">
                  <a:solidFill>
                    <a:srgbClr val="00B0F0"/>
                  </a:solidFill>
                  <a:latin typeface="Arial" panose="020B0604020202020204" pitchFamily="34" charset="0"/>
                  <a:cs typeface="Arial" panose="020B0604020202020204" pitchFamily="34" charset="0"/>
                </a:rPr>
                <a:t>Applied Ion Beams</a:t>
              </a:r>
            </a:p>
          </p:txBody>
        </p:sp>
      </p:grpSp>
      <p:grpSp>
        <p:nvGrpSpPr>
          <p:cNvPr id="13" name="Group 9">
            <a:extLst>
              <a:ext uri="{FF2B5EF4-FFF2-40B4-BE49-F238E27FC236}">
                <a16:creationId xmlns:a16="http://schemas.microsoft.com/office/drawing/2014/main" id="{91C8A864-6269-19F1-B955-F4C538BDB9C4}"/>
              </a:ext>
            </a:extLst>
          </p:cNvPr>
          <p:cNvGrpSpPr/>
          <p:nvPr/>
        </p:nvGrpSpPr>
        <p:grpSpPr>
          <a:xfrm>
            <a:off x="8118671" y="1167289"/>
            <a:ext cx="3556000" cy="635080"/>
            <a:chOff x="457200" y="1371600"/>
            <a:chExt cx="2667000" cy="762000"/>
          </a:xfrm>
        </p:grpSpPr>
        <p:sp>
          <p:nvSpPr>
            <p:cNvPr id="14" name="Round Diagonal Corner Rectangle 14">
              <a:extLst>
                <a:ext uri="{FF2B5EF4-FFF2-40B4-BE49-F238E27FC236}">
                  <a16:creationId xmlns:a16="http://schemas.microsoft.com/office/drawing/2014/main" id="{80709026-A453-27A3-AE0C-811568A3E8C7}"/>
                </a:ext>
              </a:extLst>
            </p:cNvPr>
            <p:cNvSpPr/>
            <p:nvPr/>
          </p:nvSpPr>
          <p:spPr bwMode="auto">
            <a:xfrm>
              <a:off x="457200" y="1371600"/>
              <a:ext cx="2667000" cy="762000"/>
            </a:xfrm>
            <a:prstGeom prst="round2DiagRect">
              <a:avLst/>
            </a:prstGeom>
            <a:solidFill>
              <a:srgbClr val="FFFFFF"/>
            </a:solidFill>
            <a:ln w="19050" cap="flat" cmpd="sng" algn="ctr">
              <a:solidFill>
                <a:schemeClr val="tx2"/>
              </a:solidFill>
              <a:prstDash val="solid"/>
              <a:round/>
              <a:headEnd type="none" w="med" len="med"/>
              <a:tailEnd type="stealth" w="lg" len="lg"/>
            </a:ln>
            <a:effectLst/>
          </p:spPr>
          <p:txBody>
            <a:bodyPr/>
            <a:lstStyle/>
            <a:p>
              <a:pPr defTabSz="609585">
                <a:defRPr/>
              </a:pPr>
              <a:endParaRPr lang="en-US" sz="2400">
                <a:solidFill>
                  <a:srgbClr val="00B0F0"/>
                </a:solidFill>
                <a:latin typeface="Avenir Heavy"/>
              </a:endParaRPr>
            </a:p>
          </p:txBody>
        </p:sp>
        <p:sp>
          <p:nvSpPr>
            <p:cNvPr id="15" name="TextBox 41">
              <a:extLst>
                <a:ext uri="{FF2B5EF4-FFF2-40B4-BE49-F238E27FC236}">
                  <a16:creationId xmlns:a16="http://schemas.microsoft.com/office/drawing/2014/main" id="{F531E435-B094-AF7B-F856-8B0610FCA44F}"/>
                </a:ext>
              </a:extLst>
            </p:cNvPr>
            <p:cNvSpPr txBox="1">
              <a:spLocks noChangeArrowheads="1"/>
            </p:cNvSpPr>
            <p:nvPr/>
          </p:nvSpPr>
          <p:spPr bwMode="auto">
            <a:xfrm>
              <a:off x="858599" y="1447800"/>
              <a:ext cx="1846900" cy="553928"/>
            </a:xfrm>
            <a:prstGeom prst="rect">
              <a:avLst/>
            </a:prstGeom>
            <a:noFill/>
            <a:ln w="9525">
              <a:noFill/>
              <a:miter lim="800000"/>
              <a:headEnd/>
              <a:tailEnd/>
            </a:ln>
          </p:spPr>
          <p:txBody>
            <a:bodyPr wrap="none">
              <a:spAutoFit/>
            </a:bodyPr>
            <a:lstStyle/>
            <a:p>
              <a:pPr algn="ctr" defTabSz="609585">
                <a:defRPr/>
              </a:pPr>
              <a:r>
                <a:rPr lang="en-US" sz="2400">
                  <a:solidFill>
                    <a:srgbClr val="00B0F0"/>
                  </a:solidFill>
                  <a:latin typeface="Arial" panose="020B0604020202020204" pitchFamily="34" charset="0"/>
                  <a:cs typeface="Arial" panose="020B0604020202020204" pitchFamily="34" charset="0"/>
                </a:rPr>
                <a:t>Applied Isotopes</a:t>
              </a:r>
            </a:p>
          </p:txBody>
        </p:sp>
      </p:grpSp>
      <p:sp>
        <p:nvSpPr>
          <p:cNvPr id="18" name="TextBox 17">
            <a:extLst>
              <a:ext uri="{FF2B5EF4-FFF2-40B4-BE49-F238E27FC236}">
                <a16:creationId xmlns:a16="http://schemas.microsoft.com/office/drawing/2014/main" id="{3CD66B58-A020-4E1E-2F9F-B123060152B7}"/>
              </a:ext>
            </a:extLst>
          </p:cNvPr>
          <p:cNvSpPr txBox="1"/>
          <p:nvPr/>
        </p:nvSpPr>
        <p:spPr>
          <a:xfrm>
            <a:off x="4313050" y="4066715"/>
            <a:ext cx="1331775" cy="707886"/>
          </a:xfrm>
          <a:prstGeom prst="rect">
            <a:avLst/>
          </a:prstGeom>
          <a:noFill/>
        </p:spPr>
        <p:txBody>
          <a:bodyPr wrap="none" rtlCol="0">
            <a:spAutoFit/>
          </a:bodyPr>
          <a:lstStyle/>
          <a:p>
            <a:pPr algn="ctr" defTabSz="609585">
              <a:defRPr/>
            </a:pPr>
            <a:r>
              <a:rPr lang="en-CA" sz="2000" dirty="0">
                <a:solidFill>
                  <a:prstClr val="black"/>
                </a:solidFill>
              </a:rPr>
              <a:t>Valery</a:t>
            </a:r>
          </a:p>
          <a:p>
            <a:pPr algn="ctr" defTabSz="609585">
              <a:defRPr/>
            </a:pPr>
            <a:r>
              <a:rPr lang="en-CA" sz="2000" dirty="0">
                <a:solidFill>
                  <a:prstClr val="black"/>
                </a:solidFill>
              </a:rPr>
              <a:t>Radchenko</a:t>
            </a:r>
          </a:p>
        </p:txBody>
      </p:sp>
      <p:sp>
        <p:nvSpPr>
          <p:cNvPr id="20" name="TextBox 19">
            <a:extLst>
              <a:ext uri="{FF2B5EF4-FFF2-40B4-BE49-F238E27FC236}">
                <a16:creationId xmlns:a16="http://schemas.microsoft.com/office/drawing/2014/main" id="{C249B82F-9445-0666-6965-FD32D19D3EB0}"/>
              </a:ext>
            </a:extLst>
          </p:cNvPr>
          <p:cNvSpPr txBox="1"/>
          <p:nvPr/>
        </p:nvSpPr>
        <p:spPr>
          <a:xfrm>
            <a:off x="6286160" y="4049092"/>
            <a:ext cx="1035092" cy="707886"/>
          </a:xfrm>
          <a:prstGeom prst="rect">
            <a:avLst/>
          </a:prstGeom>
          <a:noFill/>
        </p:spPr>
        <p:txBody>
          <a:bodyPr wrap="none" rtlCol="0">
            <a:spAutoFit/>
          </a:bodyPr>
          <a:lstStyle/>
          <a:p>
            <a:pPr algn="ctr" defTabSz="609585">
              <a:defRPr/>
            </a:pPr>
            <a:r>
              <a:rPr lang="en-CA" sz="2000" dirty="0">
                <a:solidFill>
                  <a:prstClr val="black"/>
                </a:solidFill>
              </a:rPr>
              <a:t>Paul</a:t>
            </a:r>
          </a:p>
          <a:p>
            <a:pPr algn="ctr" defTabSz="609585">
              <a:defRPr/>
            </a:pPr>
            <a:r>
              <a:rPr lang="en-CA" sz="2000" dirty="0">
                <a:solidFill>
                  <a:prstClr val="black"/>
                </a:solidFill>
              </a:rPr>
              <a:t>Schaffer</a:t>
            </a:r>
          </a:p>
        </p:txBody>
      </p:sp>
      <p:pic>
        <p:nvPicPr>
          <p:cNvPr id="21" name="Picture 20">
            <a:extLst>
              <a:ext uri="{FF2B5EF4-FFF2-40B4-BE49-F238E27FC236}">
                <a16:creationId xmlns:a16="http://schemas.microsoft.com/office/drawing/2014/main" id="{7A66A782-59E7-1B1E-68A5-7AA5794A242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43092" y="2058185"/>
            <a:ext cx="1321229" cy="1785915"/>
          </a:xfrm>
          <a:prstGeom prst="rect">
            <a:avLst/>
          </a:prstGeom>
        </p:spPr>
      </p:pic>
      <p:sp>
        <p:nvSpPr>
          <p:cNvPr id="22" name="TextBox 21">
            <a:extLst>
              <a:ext uri="{FF2B5EF4-FFF2-40B4-BE49-F238E27FC236}">
                <a16:creationId xmlns:a16="http://schemas.microsoft.com/office/drawing/2014/main" id="{73CF19DE-D042-9F6D-EDFF-A9EBCAAC2676}"/>
              </a:ext>
            </a:extLst>
          </p:cNvPr>
          <p:cNvSpPr txBox="1"/>
          <p:nvPr/>
        </p:nvSpPr>
        <p:spPr>
          <a:xfrm>
            <a:off x="10417399" y="4056494"/>
            <a:ext cx="1225015" cy="707886"/>
          </a:xfrm>
          <a:prstGeom prst="rect">
            <a:avLst/>
          </a:prstGeom>
          <a:noFill/>
        </p:spPr>
        <p:txBody>
          <a:bodyPr wrap="none" rtlCol="0">
            <a:spAutoFit/>
          </a:bodyPr>
          <a:lstStyle/>
          <a:p>
            <a:pPr algn="ctr"/>
            <a:r>
              <a:rPr lang="en-CA" sz="2000" dirty="0"/>
              <a:t>Caterina</a:t>
            </a:r>
          </a:p>
          <a:p>
            <a:pPr algn="ctr"/>
            <a:r>
              <a:rPr lang="en-CA" sz="2000" dirty="0"/>
              <a:t>Ramogida</a:t>
            </a:r>
          </a:p>
        </p:txBody>
      </p:sp>
      <p:pic>
        <p:nvPicPr>
          <p:cNvPr id="23" name="Picture 22">
            <a:extLst>
              <a:ext uri="{FF2B5EF4-FFF2-40B4-BE49-F238E27FC236}">
                <a16:creationId xmlns:a16="http://schemas.microsoft.com/office/drawing/2014/main" id="{583186AC-F409-8052-D268-0E557FACC0F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49716" y="2025359"/>
            <a:ext cx="1321230" cy="1809736"/>
          </a:xfrm>
          <a:prstGeom prst="rect">
            <a:avLst/>
          </a:prstGeom>
        </p:spPr>
      </p:pic>
      <p:sp>
        <p:nvSpPr>
          <p:cNvPr id="24" name="TextBox 23">
            <a:extLst>
              <a:ext uri="{FF2B5EF4-FFF2-40B4-BE49-F238E27FC236}">
                <a16:creationId xmlns:a16="http://schemas.microsoft.com/office/drawing/2014/main" id="{F41B9F18-8155-0FF7-8B13-602A201D6272}"/>
              </a:ext>
            </a:extLst>
          </p:cNvPr>
          <p:cNvSpPr txBox="1"/>
          <p:nvPr/>
        </p:nvSpPr>
        <p:spPr>
          <a:xfrm>
            <a:off x="8962015" y="4066715"/>
            <a:ext cx="671209" cy="707886"/>
          </a:xfrm>
          <a:prstGeom prst="rect">
            <a:avLst/>
          </a:prstGeom>
          <a:noFill/>
        </p:spPr>
        <p:txBody>
          <a:bodyPr wrap="none" rtlCol="0">
            <a:spAutoFit/>
          </a:bodyPr>
          <a:lstStyle/>
          <a:p>
            <a:pPr algn="ctr" defTabSz="609585">
              <a:defRPr/>
            </a:pPr>
            <a:r>
              <a:rPr lang="en-CA" sz="2000" dirty="0">
                <a:solidFill>
                  <a:prstClr val="black"/>
                </a:solidFill>
              </a:rPr>
              <a:t>Hua</a:t>
            </a:r>
          </a:p>
          <a:p>
            <a:pPr algn="ctr" defTabSz="609585">
              <a:defRPr/>
            </a:pPr>
            <a:r>
              <a:rPr lang="en-CA" sz="2000" dirty="0">
                <a:solidFill>
                  <a:prstClr val="black"/>
                </a:solidFill>
              </a:rPr>
              <a:t>Yang</a:t>
            </a:r>
          </a:p>
        </p:txBody>
      </p:sp>
      <p:pic>
        <p:nvPicPr>
          <p:cNvPr id="25" name="Picture 24" descr="A person wearing glasses and smiling at the camera&#10;&#10;Description automatically generated">
            <a:extLst>
              <a:ext uri="{FF2B5EF4-FFF2-40B4-BE49-F238E27FC236}">
                <a16:creationId xmlns:a16="http://schemas.microsoft.com/office/drawing/2014/main" id="{DC0DF934-A4D1-11A6-64A1-69713336D49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598005" y="2044779"/>
            <a:ext cx="1321229" cy="1779526"/>
          </a:xfrm>
          <a:prstGeom prst="rect">
            <a:avLst/>
          </a:prstGeom>
        </p:spPr>
      </p:pic>
      <p:pic>
        <p:nvPicPr>
          <p:cNvPr id="27" name="Picture 26">
            <a:extLst>
              <a:ext uri="{FF2B5EF4-FFF2-40B4-BE49-F238E27FC236}">
                <a16:creationId xmlns:a16="http://schemas.microsoft.com/office/drawing/2014/main" id="{253DC31F-E5F0-AAB3-9909-769779934CB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351809" y="2013983"/>
            <a:ext cx="1321229" cy="1811286"/>
          </a:xfrm>
          <a:prstGeom prst="rect">
            <a:avLst/>
          </a:prstGeom>
        </p:spPr>
      </p:pic>
      <p:sp>
        <p:nvSpPr>
          <p:cNvPr id="5" name="Title 1">
            <a:extLst>
              <a:ext uri="{FF2B5EF4-FFF2-40B4-BE49-F238E27FC236}">
                <a16:creationId xmlns:a16="http://schemas.microsoft.com/office/drawing/2014/main" id="{D7D2E4AF-65E9-A362-87FF-BFA82D88D7FE}"/>
              </a:ext>
            </a:extLst>
          </p:cNvPr>
          <p:cNvSpPr>
            <a:spLocks noGrp="1"/>
          </p:cNvSpPr>
          <p:nvPr>
            <p:ph type="title"/>
          </p:nvPr>
        </p:nvSpPr>
        <p:spPr>
          <a:xfrm>
            <a:off x="540000" y="360000"/>
            <a:ext cx="11462612" cy="650329"/>
          </a:xfrm>
        </p:spPr>
        <p:txBody>
          <a:bodyPr>
            <a:normAutofit/>
          </a:bodyPr>
          <a:lstStyle/>
          <a:p>
            <a:r>
              <a:rPr lang="en-US" sz="2400" b="1" dirty="0">
                <a:solidFill>
                  <a:srgbClr val="00B0F0"/>
                </a:solidFill>
                <a:latin typeface="Arial" panose="020B0604020202020204" pitchFamily="34" charset="0"/>
                <a:cs typeface="Arial" panose="020B0604020202020204" pitchFamily="34" charset="0"/>
              </a:rPr>
              <a:t>Life Sciences Division – Research</a:t>
            </a:r>
            <a:endParaRPr lang="en-CA" sz="2400" b="1" dirty="0">
              <a:solidFill>
                <a:srgbClr val="00B0F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CBE9471-2503-2516-6AA3-8EB2F5AA6ABE}"/>
              </a:ext>
            </a:extLst>
          </p:cNvPr>
          <p:cNvSpPr txBox="1"/>
          <p:nvPr/>
        </p:nvSpPr>
        <p:spPr>
          <a:xfrm>
            <a:off x="1679250" y="4091803"/>
            <a:ext cx="1050288" cy="707886"/>
          </a:xfrm>
          <a:prstGeom prst="rect">
            <a:avLst/>
          </a:prstGeom>
          <a:noFill/>
        </p:spPr>
        <p:txBody>
          <a:bodyPr wrap="none" rtlCol="0">
            <a:spAutoFit/>
          </a:bodyPr>
          <a:lstStyle/>
          <a:p>
            <a:pPr algn="ctr" defTabSz="609585">
              <a:defRPr/>
            </a:pPr>
            <a:r>
              <a:rPr lang="en-CA" sz="2000" dirty="0"/>
              <a:t>Cornelia</a:t>
            </a:r>
          </a:p>
          <a:p>
            <a:pPr algn="ctr" defTabSz="609585">
              <a:defRPr/>
            </a:pPr>
            <a:r>
              <a:rPr lang="en-CA" sz="2000" dirty="0"/>
              <a:t>Hoehr</a:t>
            </a:r>
          </a:p>
        </p:txBody>
      </p:sp>
      <p:pic>
        <p:nvPicPr>
          <p:cNvPr id="29" name="Picture 28" descr="A person smiling at the camera&#10;&#10;Description automatically generated">
            <a:extLst>
              <a:ext uri="{FF2B5EF4-FFF2-40B4-BE49-F238E27FC236}">
                <a16:creationId xmlns:a16="http://schemas.microsoft.com/office/drawing/2014/main" id="{BFF5D3C5-EFC9-A776-6B5B-D90BBB0965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7097" y="1916054"/>
            <a:ext cx="1296437" cy="1944129"/>
          </a:xfrm>
          <a:prstGeom prst="rect">
            <a:avLst/>
          </a:prstGeom>
        </p:spPr>
      </p:pic>
      <p:sp>
        <p:nvSpPr>
          <p:cNvPr id="30" name="Rectangle 29">
            <a:extLst>
              <a:ext uri="{FF2B5EF4-FFF2-40B4-BE49-F238E27FC236}">
                <a16:creationId xmlns:a16="http://schemas.microsoft.com/office/drawing/2014/main" id="{CC15EAD5-6D00-1171-884C-C77855C86E3E}"/>
              </a:ext>
            </a:extLst>
          </p:cNvPr>
          <p:cNvSpPr/>
          <p:nvPr/>
        </p:nvSpPr>
        <p:spPr>
          <a:xfrm>
            <a:off x="1531131" y="1890966"/>
            <a:ext cx="1468371" cy="1481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A507E51E-16C0-4823-47F1-8574D0D18489}"/>
              </a:ext>
            </a:extLst>
          </p:cNvPr>
          <p:cNvSpPr txBox="1"/>
          <p:nvPr/>
        </p:nvSpPr>
        <p:spPr>
          <a:xfrm>
            <a:off x="411786" y="4935221"/>
            <a:ext cx="11462612" cy="1200329"/>
          </a:xfrm>
          <a:prstGeom prst="rect">
            <a:avLst/>
          </a:prstGeom>
          <a:noFill/>
        </p:spPr>
        <p:txBody>
          <a:bodyPr wrap="square" rtlCol="0">
            <a:spAutoFit/>
          </a:bodyPr>
          <a:lstStyle/>
          <a:p>
            <a:pPr marL="285750" indent="-285750">
              <a:buFontTx/>
              <a:buChar char="-"/>
            </a:pPr>
            <a:r>
              <a:rPr lang="en-US" dirty="0"/>
              <a:t>Science: Proton therapy, Target development, Production of unconventional radionuclides, New chemistry, New radiopharmaceuticals</a:t>
            </a:r>
          </a:p>
          <a:p>
            <a:pPr marL="285750" indent="-285750">
              <a:buFontTx/>
              <a:buChar char="-"/>
            </a:pPr>
            <a:r>
              <a:rPr lang="en-US" dirty="0"/>
              <a:t>Deliver grant mandates </a:t>
            </a:r>
          </a:p>
          <a:p>
            <a:pPr marL="285750" indent="-285750">
              <a:buFontTx/>
              <a:buChar char="-"/>
            </a:pPr>
            <a:r>
              <a:rPr lang="en-US" dirty="0"/>
              <a:t>HQP training: 34 trainees (end of 2023)</a:t>
            </a:r>
          </a:p>
        </p:txBody>
      </p:sp>
      <p:sp>
        <p:nvSpPr>
          <p:cNvPr id="4" name="TextBox 3">
            <a:extLst>
              <a:ext uri="{FF2B5EF4-FFF2-40B4-BE49-F238E27FC236}">
                <a16:creationId xmlns:a16="http://schemas.microsoft.com/office/drawing/2014/main" id="{2B46FA4F-6909-437E-6CCC-5C5D42A3A4B9}"/>
              </a:ext>
            </a:extLst>
          </p:cNvPr>
          <p:cNvSpPr txBox="1"/>
          <p:nvPr/>
        </p:nvSpPr>
        <p:spPr>
          <a:xfrm>
            <a:off x="994885" y="6271082"/>
            <a:ext cx="10296413" cy="369332"/>
          </a:xfrm>
          <a:prstGeom prst="rect">
            <a:avLst/>
          </a:prstGeom>
          <a:noFill/>
        </p:spPr>
        <p:txBody>
          <a:bodyPr wrap="square">
            <a:spAutoFit/>
          </a:bodyPr>
          <a:lstStyle/>
          <a:p>
            <a:r>
              <a:rPr lang="en-US" b="1" i="1" dirty="0"/>
              <a:t>We discover and innovate, inspire and educate, creating knowledge and opportunity for all</a:t>
            </a:r>
          </a:p>
        </p:txBody>
      </p:sp>
    </p:spTree>
    <p:extLst>
      <p:ext uri="{BB962C8B-B14F-4D97-AF65-F5344CB8AC3E}">
        <p14:creationId xmlns:p14="http://schemas.microsoft.com/office/powerpoint/2010/main" val="64424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07B6BC-F106-BCE3-E8C2-A01936731FED}"/>
              </a:ext>
            </a:extLst>
          </p:cNvPr>
          <p:cNvSpPr txBox="1">
            <a:spLocks/>
          </p:cNvSpPr>
          <p:nvPr/>
        </p:nvSpPr>
        <p:spPr>
          <a:xfrm>
            <a:off x="173326" y="288081"/>
            <a:ext cx="11462612" cy="650329"/>
          </a:xfrm>
          <a:prstGeom prst="rect">
            <a:avLst/>
          </a:prstGeom>
        </p:spPr>
        <p:txBody>
          <a:bodyPr>
            <a:normAutofit/>
          </a:bodyPr>
          <a:lstStyle>
            <a:lvl1pPr algn="l" defTabSz="914400" rtl="0" eaLnBrk="1" latinLnBrk="0" hangingPunct="1">
              <a:lnSpc>
                <a:spcPct val="90000"/>
              </a:lnSpc>
              <a:spcBef>
                <a:spcPct val="0"/>
              </a:spcBef>
              <a:buNone/>
              <a:defRPr sz="1800" b="1" i="0" kern="1200">
                <a:solidFill>
                  <a:srgbClr val="00B0F0"/>
                </a:solidFill>
                <a:latin typeface="Arial" charset="0"/>
                <a:ea typeface="Arial" charset="0"/>
                <a:cs typeface="Arial" charset="0"/>
              </a:defRPr>
            </a:lvl1pPr>
          </a:lstStyle>
          <a:p>
            <a:r>
              <a:rPr lang="en-US" sz="2400" dirty="0">
                <a:latin typeface="Arial" panose="020B0604020202020204" pitchFamily="34" charset="0"/>
                <a:cs typeface="Arial" panose="020B0604020202020204" pitchFamily="34" charset="0"/>
              </a:rPr>
              <a:t>Life Sciences Division – 5Y goals (2025-2030): </a:t>
            </a:r>
            <a:endParaRPr lang="en-CA"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0F1EC05-0646-DD49-975E-8B3F8B6C4511}"/>
              </a:ext>
            </a:extLst>
          </p:cNvPr>
          <p:cNvSpPr txBox="1"/>
          <p:nvPr/>
        </p:nvSpPr>
        <p:spPr>
          <a:xfrm>
            <a:off x="977956" y="2023398"/>
            <a:ext cx="9442805" cy="2308324"/>
          </a:xfrm>
          <a:prstGeom prst="rect">
            <a:avLst/>
          </a:prstGeom>
          <a:noFill/>
        </p:spPr>
        <p:txBody>
          <a:bodyPr wrap="square" rtlCol="0">
            <a:spAutoFit/>
          </a:bodyPr>
          <a:lstStyle/>
          <a:p>
            <a:pPr marL="457200" indent="-457200">
              <a:buFont typeface="+mj-lt"/>
              <a:buAutoNum type="arabicPeriod"/>
            </a:pPr>
            <a:r>
              <a:rPr lang="en-US" sz="2400" dirty="0"/>
              <a:t>Build, commission and operate </a:t>
            </a:r>
            <a:r>
              <a:rPr lang="en-US" sz="2400" b="1" dirty="0"/>
              <a:t>IAMI</a:t>
            </a:r>
            <a:r>
              <a:rPr lang="en-US" sz="2400" dirty="0"/>
              <a:t>: cold lab, hot labs, cyclotron. </a:t>
            </a:r>
          </a:p>
          <a:p>
            <a:pPr marL="457200" indent="-457200">
              <a:buFont typeface="+mj-lt"/>
              <a:buAutoNum type="arabicPeriod"/>
            </a:pPr>
            <a:r>
              <a:rPr lang="en-US" sz="2400" dirty="0"/>
              <a:t>Delivery on our commitments: grant mandates (</a:t>
            </a:r>
            <a:r>
              <a:rPr lang="en-US" sz="2400" b="1" dirty="0"/>
              <a:t>NFRF-T</a:t>
            </a:r>
            <a:r>
              <a:rPr lang="en-US" sz="2400" dirty="0"/>
              <a:t>, CIHR, NSERC), UBC brain tracer, BC Cancer isotope supply</a:t>
            </a:r>
          </a:p>
          <a:p>
            <a:pPr marL="457200" indent="-457200">
              <a:buFont typeface="+mj-lt"/>
              <a:buAutoNum type="arabicPeriod"/>
            </a:pPr>
            <a:r>
              <a:rPr lang="en-CA" sz="2400" dirty="0">
                <a:latin typeface="Arial"/>
                <a:cs typeface="Arial"/>
              </a:rPr>
              <a:t>Enhance </a:t>
            </a:r>
            <a:r>
              <a:rPr lang="en-CA" sz="2400" b="1" dirty="0">
                <a:latin typeface="Arial"/>
                <a:cs typeface="Arial"/>
              </a:rPr>
              <a:t>R&amp;D capacity and HQP training</a:t>
            </a:r>
            <a:r>
              <a:rPr lang="en-CA" sz="2400" dirty="0">
                <a:latin typeface="Arial"/>
                <a:cs typeface="Arial"/>
              </a:rPr>
              <a:t>: grants, thesis projects, publications, collaborations, and other research output</a:t>
            </a:r>
            <a:endParaRPr lang="en-US" sz="2400" dirty="0"/>
          </a:p>
        </p:txBody>
      </p:sp>
    </p:spTree>
    <p:extLst>
      <p:ext uri="{BB962C8B-B14F-4D97-AF65-F5344CB8AC3E}">
        <p14:creationId xmlns:p14="http://schemas.microsoft.com/office/powerpoint/2010/main" val="75531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F0A353-B083-D746-926B-0637D7324EBD}"/>
              </a:ext>
            </a:extLst>
          </p:cNvPr>
          <p:cNvSpPr/>
          <p:nvPr/>
        </p:nvSpPr>
        <p:spPr>
          <a:xfrm>
            <a:off x="11464008" y="612121"/>
            <a:ext cx="574333" cy="733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37D53E32-F6B1-873F-A7D4-FE4C23B9B446}"/>
              </a:ext>
            </a:extLst>
          </p:cNvPr>
          <p:cNvGraphicFramePr>
            <a:graphicFrameLocks noGrp="1"/>
          </p:cNvGraphicFramePr>
          <p:nvPr>
            <p:extLst>
              <p:ext uri="{D42A27DB-BD31-4B8C-83A1-F6EECF244321}">
                <p14:modId xmlns:p14="http://schemas.microsoft.com/office/powerpoint/2010/main" val="4076982063"/>
              </p:ext>
            </p:extLst>
          </p:nvPr>
        </p:nvGraphicFramePr>
        <p:xfrm>
          <a:off x="1776377" y="1457636"/>
          <a:ext cx="8953827" cy="4346278"/>
        </p:xfrm>
        <a:graphic>
          <a:graphicData uri="http://schemas.openxmlformats.org/drawingml/2006/table">
            <a:tbl>
              <a:tblPr bandCol="1">
                <a:tableStyleId>{BDBED569-4797-4DF1-A0F4-6AAB3CD982D8}</a:tableStyleId>
              </a:tblPr>
              <a:tblGrid>
                <a:gridCol w="1545321">
                  <a:extLst>
                    <a:ext uri="{9D8B030D-6E8A-4147-A177-3AD203B41FA5}">
                      <a16:colId xmlns:a16="http://schemas.microsoft.com/office/drawing/2014/main" val="3438534477"/>
                    </a:ext>
                  </a:extLst>
                </a:gridCol>
                <a:gridCol w="2425959">
                  <a:extLst>
                    <a:ext uri="{9D8B030D-6E8A-4147-A177-3AD203B41FA5}">
                      <a16:colId xmlns:a16="http://schemas.microsoft.com/office/drawing/2014/main" val="1596545547"/>
                    </a:ext>
                  </a:extLst>
                </a:gridCol>
                <a:gridCol w="2669653">
                  <a:extLst>
                    <a:ext uri="{9D8B030D-6E8A-4147-A177-3AD203B41FA5}">
                      <a16:colId xmlns:a16="http://schemas.microsoft.com/office/drawing/2014/main" val="2479611025"/>
                    </a:ext>
                  </a:extLst>
                </a:gridCol>
                <a:gridCol w="2312894">
                  <a:extLst>
                    <a:ext uri="{9D8B030D-6E8A-4147-A177-3AD203B41FA5}">
                      <a16:colId xmlns:a16="http://schemas.microsoft.com/office/drawing/2014/main" val="1142786927"/>
                    </a:ext>
                  </a:extLst>
                </a:gridCol>
              </a:tblGrid>
              <a:tr h="246055">
                <a:tc>
                  <a:txBody>
                    <a:bodyPr/>
                    <a:lstStyle/>
                    <a:p>
                      <a:pPr algn="l" fontAlgn="b"/>
                      <a:endParaRPr lang="en-CA" sz="1400" b="0" i="0" u="none" strike="noStrike">
                        <a:solidFill>
                          <a:srgbClr val="000000"/>
                        </a:solidFill>
                        <a:effectLst/>
                        <a:latin typeface="+mn-lt"/>
                      </a:endParaRPr>
                    </a:p>
                  </a:txBody>
                  <a:tcPr marL="9525" marR="9525" marT="9525" marB="0"/>
                </a:tc>
                <a:tc>
                  <a:txBody>
                    <a:bodyPr/>
                    <a:lstStyle/>
                    <a:p>
                      <a:pPr algn="l" fontAlgn="b"/>
                      <a:r>
                        <a:rPr lang="en-CA" sz="1400" u="none" strike="noStrike">
                          <a:effectLst/>
                          <a:latin typeface="+mn-lt"/>
                        </a:rPr>
                        <a:t>Phase I</a:t>
                      </a:r>
                      <a:endParaRPr lang="en-CA" sz="1400" b="0" i="0" u="none" strike="noStrike">
                        <a:solidFill>
                          <a:srgbClr val="000000"/>
                        </a:solidFill>
                        <a:effectLst/>
                        <a:latin typeface="+mn-lt"/>
                      </a:endParaRPr>
                    </a:p>
                  </a:txBody>
                  <a:tcPr marL="9525" marR="9525" marT="9525" marB="0"/>
                </a:tc>
                <a:tc>
                  <a:txBody>
                    <a:bodyPr/>
                    <a:lstStyle/>
                    <a:p>
                      <a:pPr algn="l" fontAlgn="b"/>
                      <a:r>
                        <a:rPr lang="en-CA" sz="1400" u="none" strike="noStrike">
                          <a:effectLst/>
                          <a:latin typeface="+mn-lt"/>
                        </a:rPr>
                        <a:t>Phase II</a:t>
                      </a:r>
                      <a:endParaRPr lang="en-CA" sz="1400" b="0" i="0" u="none" strike="noStrike">
                        <a:solidFill>
                          <a:srgbClr val="000000"/>
                        </a:solidFill>
                        <a:effectLst/>
                        <a:latin typeface="+mn-lt"/>
                      </a:endParaRPr>
                    </a:p>
                  </a:txBody>
                  <a:tcPr marL="9525" marR="9525" marT="9525" marB="0"/>
                </a:tc>
                <a:tc>
                  <a:txBody>
                    <a:bodyPr/>
                    <a:lstStyle/>
                    <a:p>
                      <a:pPr algn="l" fontAlgn="b"/>
                      <a:r>
                        <a:rPr lang="en-CA" sz="1400" u="none" strike="noStrike">
                          <a:effectLst/>
                          <a:latin typeface="+mn-lt"/>
                        </a:rPr>
                        <a:t>BC Cancer</a:t>
                      </a:r>
                      <a:endParaRPr lang="en-CA" sz="1400" b="0" i="0" u="none" strike="noStrike">
                        <a:solidFill>
                          <a:srgbClr val="000000"/>
                        </a:solidFill>
                        <a:effectLst/>
                        <a:latin typeface="+mn-lt"/>
                      </a:endParaRPr>
                    </a:p>
                  </a:txBody>
                  <a:tcPr marL="9525" marR="9525" marT="9525" marB="0"/>
                </a:tc>
                <a:extLst>
                  <a:ext uri="{0D108BD9-81ED-4DB2-BD59-A6C34878D82A}">
                    <a16:rowId xmlns:a16="http://schemas.microsoft.com/office/drawing/2014/main" val="2773249269"/>
                  </a:ext>
                </a:extLst>
              </a:tr>
              <a:tr h="246055">
                <a:tc>
                  <a:txBody>
                    <a:bodyPr/>
                    <a:lstStyle/>
                    <a:p>
                      <a:pPr algn="l" fontAlgn="b"/>
                      <a:r>
                        <a:rPr lang="en-CA" sz="1400" b="0" i="0" u="none" strike="noStrike" dirty="0">
                          <a:solidFill>
                            <a:srgbClr val="000000"/>
                          </a:solidFill>
                          <a:effectLst/>
                          <a:latin typeface="+mn-lt"/>
                        </a:rPr>
                        <a:t>Goals</a:t>
                      </a:r>
                    </a:p>
                  </a:txBody>
                  <a:tcPr marL="9525" marR="9525" marT="9525" marB="0"/>
                </a:tc>
                <a:tc>
                  <a:txBody>
                    <a:bodyPr/>
                    <a:lstStyle/>
                    <a:p>
                      <a:pPr algn="l" fontAlgn="b"/>
                      <a:r>
                        <a:rPr lang="en-CA" sz="1400" u="none" strike="noStrike" dirty="0">
                          <a:effectLst/>
                          <a:latin typeface="+mn-lt"/>
                        </a:rPr>
                        <a:t>Building, 2 production labs, TR24</a:t>
                      </a:r>
                      <a:endParaRPr lang="en-CA" sz="1400" b="0" i="0" u="none" strike="noStrike" dirty="0">
                        <a:solidFill>
                          <a:srgbClr val="000000"/>
                        </a:solidFill>
                        <a:effectLst/>
                        <a:latin typeface="+mn-lt"/>
                      </a:endParaRPr>
                    </a:p>
                  </a:txBody>
                  <a:tcPr marL="9525" marR="9525" marT="9525" marB="0"/>
                </a:tc>
                <a:tc>
                  <a:txBody>
                    <a:bodyPr/>
                    <a:lstStyle/>
                    <a:p>
                      <a:pPr algn="l" fontAlgn="b"/>
                      <a:r>
                        <a:rPr lang="en-CA" sz="1400" u="none" strike="noStrike" dirty="0">
                          <a:effectLst/>
                          <a:latin typeface="+mn-lt"/>
                        </a:rPr>
                        <a:t>2 Research hot labs, 1 cold lab</a:t>
                      </a:r>
                      <a:endParaRPr lang="en-CA" sz="1400" b="0" i="0" u="none" strike="noStrike" dirty="0">
                        <a:solidFill>
                          <a:srgbClr val="000000"/>
                        </a:solidFill>
                        <a:effectLst/>
                        <a:latin typeface="+mn-lt"/>
                      </a:endParaRPr>
                    </a:p>
                  </a:txBody>
                  <a:tcPr marL="9525" marR="9525" marT="9525" marB="0"/>
                </a:tc>
                <a:tc>
                  <a:txBody>
                    <a:bodyPr/>
                    <a:lstStyle/>
                    <a:p>
                      <a:pPr algn="l" fontAlgn="b"/>
                      <a:r>
                        <a:rPr lang="en-CA" sz="1400" u="none" strike="noStrike" dirty="0">
                          <a:effectLst/>
                          <a:latin typeface="+mn-lt"/>
                        </a:rPr>
                        <a:t>2 Hot labs, cyclotron</a:t>
                      </a:r>
                      <a:endParaRPr lang="en-CA"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1883952535"/>
                  </a:ext>
                </a:extLst>
              </a:tr>
              <a:tr h="246055">
                <a:tc>
                  <a:txBody>
                    <a:bodyPr/>
                    <a:lstStyle/>
                    <a:p>
                      <a:pPr algn="l" fontAlgn="b"/>
                      <a:r>
                        <a:rPr lang="en-CA" sz="1400" b="0" i="0" u="none" strike="noStrike" dirty="0">
                          <a:solidFill>
                            <a:srgbClr val="000000"/>
                          </a:solidFill>
                          <a:effectLst/>
                          <a:latin typeface="+mn-lt"/>
                        </a:rPr>
                        <a:t>Status</a:t>
                      </a:r>
                    </a:p>
                  </a:txBody>
                  <a:tcPr marL="9525" marR="9525" marT="9525" marB="0"/>
                </a:tc>
                <a:tc>
                  <a:txBody>
                    <a:bodyPr/>
                    <a:lstStyle/>
                    <a:p>
                      <a:pPr algn="l" fontAlgn="b"/>
                      <a:r>
                        <a:rPr lang="en-CA" sz="1400" u="none" strike="noStrike" dirty="0">
                          <a:effectLst/>
                          <a:latin typeface="+mn-lt"/>
                        </a:rPr>
                        <a:t>Building done, target stations ~70% built, TR24 needs more work</a:t>
                      </a:r>
                      <a:endParaRPr lang="en-CA" sz="1400" b="0" i="0" u="none" strike="noStrike" dirty="0">
                        <a:solidFill>
                          <a:srgbClr val="000000"/>
                        </a:solidFill>
                        <a:effectLst/>
                        <a:latin typeface="+mn-lt"/>
                      </a:endParaRPr>
                    </a:p>
                  </a:txBody>
                  <a:tcPr marL="9525" marR="9525" marT="9525" marB="0"/>
                </a:tc>
                <a:tc>
                  <a:txBody>
                    <a:bodyPr/>
                    <a:lstStyle/>
                    <a:p>
                      <a:pPr algn="l" fontAlgn="b"/>
                      <a:r>
                        <a:rPr lang="en-CA" sz="1400" u="none" strike="noStrike" dirty="0">
                          <a:effectLst/>
                          <a:latin typeface="+mn-lt"/>
                        </a:rPr>
                        <a:t>Planning</a:t>
                      </a:r>
                      <a:endParaRPr lang="en-CA" sz="1400" b="0" i="0" u="none" strike="noStrike" dirty="0">
                        <a:solidFill>
                          <a:srgbClr val="000000"/>
                        </a:solidFill>
                        <a:effectLst/>
                        <a:latin typeface="+mn-lt"/>
                      </a:endParaRPr>
                    </a:p>
                  </a:txBody>
                  <a:tcPr marL="9525" marR="9525" marT="9525" marB="0"/>
                </a:tc>
                <a:tc>
                  <a:txBody>
                    <a:bodyPr/>
                    <a:lstStyle/>
                    <a:p>
                      <a:pPr algn="l" fontAlgn="b"/>
                      <a:r>
                        <a:rPr lang="en-CA" sz="1400" u="none" strike="noStrike" dirty="0">
                          <a:effectLst/>
                          <a:latin typeface="+mn-lt"/>
                        </a:rPr>
                        <a:t>~20% complete</a:t>
                      </a:r>
                      <a:endParaRPr lang="en-CA"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1868694354"/>
                  </a:ext>
                </a:extLst>
              </a:tr>
              <a:tr h="952676">
                <a:tc>
                  <a:txBody>
                    <a:bodyPr/>
                    <a:lstStyle/>
                    <a:p>
                      <a:pPr algn="l" fontAlgn="b"/>
                      <a:r>
                        <a:rPr lang="en-US" sz="1400" b="0" i="0" u="none" strike="noStrike" dirty="0">
                          <a:solidFill>
                            <a:srgbClr val="000000"/>
                          </a:solidFill>
                          <a:effectLst/>
                          <a:latin typeface="+mn-lt"/>
                        </a:rPr>
                        <a:t>To-do</a:t>
                      </a:r>
                    </a:p>
                  </a:txBody>
                  <a:tcPr marL="9525" marR="9525" marT="9525" marB="0"/>
                </a:tc>
                <a:tc>
                  <a:txBody>
                    <a:bodyPr/>
                    <a:lstStyle/>
                    <a:p>
                      <a:pPr algn="l" fontAlgn="b"/>
                      <a:r>
                        <a:rPr lang="en-US" sz="1400" u="none" strike="noStrike">
                          <a:effectLst/>
                          <a:latin typeface="+mn-lt"/>
                        </a:rPr>
                        <a:t>Finish TR24 O-ring replacement, solid target stations and commissioning </a:t>
                      </a:r>
                      <a:endParaRPr lang="en-US" sz="1400" b="0" i="0" u="none" strike="noStrike">
                        <a:solidFill>
                          <a:srgbClr val="000000"/>
                        </a:solidFill>
                        <a:effectLst/>
                        <a:latin typeface="+mn-lt"/>
                      </a:endParaRPr>
                    </a:p>
                  </a:txBody>
                  <a:tcPr marL="9525" marR="9525" marT="9525" marB="0"/>
                </a:tc>
                <a:tc>
                  <a:txBody>
                    <a:bodyPr/>
                    <a:lstStyle/>
                    <a:p>
                      <a:pPr algn="l" fontAlgn="b"/>
                      <a:r>
                        <a:rPr lang="en-CA" sz="1400" u="none" strike="noStrike" dirty="0">
                          <a:effectLst/>
                          <a:latin typeface="+mn-lt"/>
                        </a:rPr>
                        <a:t>Construction of the labs</a:t>
                      </a:r>
                    </a:p>
                    <a:p>
                      <a:pPr algn="l" fontAlgn="b"/>
                      <a:r>
                        <a:rPr lang="en-CA" sz="1400" u="none" strike="noStrike" dirty="0">
                          <a:effectLst/>
                          <a:latin typeface="+mn-lt"/>
                        </a:rPr>
                        <a:t>Ventilation and </a:t>
                      </a:r>
                      <a:r>
                        <a:rPr lang="en-CA" sz="1400" u="none" strike="noStrike" dirty="0" err="1">
                          <a:effectLst/>
                          <a:latin typeface="+mn-lt"/>
                        </a:rPr>
                        <a:t>hotcell</a:t>
                      </a:r>
                      <a:r>
                        <a:rPr lang="en-CA" sz="1400" u="none" strike="noStrike" dirty="0">
                          <a:effectLst/>
                          <a:latin typeface="+mn-lt"/>
                        </a:rPr>
                        <a:t> installation </a:t>
                      </a:r>
                      <a:endParaRPr lang="en-CA" sz="1400" b="0" i="0" u="none" strike="noStrike" dirty="0">
                        <a:solidFill>
                          <a:srgbClr val="000000"/>
                        </a:solidFill>
                        <a:effectLst/>
                        <a:latin typeface="+mn-lt"/>
                      </a:endParaRPr>
                    </a:p>
                  </a:txBody>
                  <a:tcPr marL="9525" marR="9525" marT="9525" marB="0"/>
                </a:tc>
                <a:tc>
                  <a:txBody>
                    <a:bodyPr/>
                    <a:lstStyle/>
                    <a:p>
                      <a:pPr algn="l" fontAlgn="b"/>
                      <a:endParaRPr lang="en-US"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691967372"/>
                  </a:ext>
                </a:extLst>
              </a:tr>
              <a:tr h="481596">
                <a:tc>
                  <a:txBody>
                    <a:bodyPr/>
                    <a:lstStyle/>
                    <a:p>
                      <a:pPr algn="l" fontAlgn="b"/>
                      <a:r>
                        <a:rPr lang="en-CA" sz="1400" b="0" i="0" u="none" strike="noStrike" dirty="0">
                          <a:solidFill>
                            <a:srgbClr val="000000"/>
                          </a:solidFill>
                          <a:effectLst/>
                          <a:latin typeface="+mn-lt"/>
                        </a:rPr>
                        <a:t>Who </a:t>
                      </a:r>
                    </a:p>
                  </a:txBody>
                  <a:tcPr marL="9525" marR="9525" marT="9525" marB="0"/>
                </a:tc>
                <a:tc>
                  <a:txBody>
                    <a:bodyPr/>
                    <a:lstStyle/>
                    <a:p>
                      <a:pPr algn="l" fontAlgn="b"/>
                      <a:r>
                        <a:rPr lang="en-CA" sz="1400" b="0" i="0" u="none" strike="noStrike" dirty="0">
                          <a:solidFill>
                            <a:srgbClr val="000000"/>
                          </a:solidFill>
                          <a:effectLst/>
                          <a:latin typeface="+mn-lt"/>
                        </a:rPr>
                        <a:t>TR13 crew (Acc. Div.) and contractors</a:t>
                      </a:r>
                    </a:p>
                  </a:txBody>
                  <a:tcPr marL="9525" marR="9525" marT="9525" marB="0"/>
                </a:tc>
                <a:tc>
                  <a:txBody>
                    <a:bodyPr/>
                    <a:lstStyle/>
                    <a:p>
                      <a:pPr algn="l" fontAlgn="b"/>
                      <a:r>
                        <a:rPr lang="en-US" sz="1400" u="none" strike="noStrike" dirty="0">
                          <a:effectLst/>
                          <a:latin typeface="+mn-lt"/>
                        </a:rPr>
                        <a:t>Majority of the work on contractors </a:t>
                      </a:r>
                      <a:endParaRPr lang="en-US" sz="1400" b="0" i="0" u="none" strike="noStrike" dirty="0">
                        <a:solidFill>
                          <a:srgbClr val="000000"/>
                        </a:solidFill>
                        <a:effectLst/>
                        <a:latin typeface="+mn-lt"/>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mn-lt"/>
                        </a:rPr>
                        <a:t>All work done by contractors </a:t>
                      </a:r>
                      <a:endParaRPr lang="en-US" sz="1400" b="0" i="0" u="none" strike="noStrike" dirty="0">
                        <a:solidFill>
                          <a:srgbClr val="000000"/>
                        </a:solidFill>
                        <a:effectLst/>
                        <a:latin typeface="+mn-lt"/>
                      </a:endParaRPr>
                    </a:p>
                    <a:p>
                      <a:pPr algn="l" fontAlgn="b"/>
                      <a:endParaRPr lang="en-CA"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1151139022"/>
                  </a:ext>
                </a:extLst>
              </a:tr>
              <a:tr h="48159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400" b="0" i="0" u="none" strike="noStrike" dirty="0">
                          <a:solidFill>
                            <a:srgbClr val="000000"/>
                          </a:solidFill>
                          <a:effectLst/>
                          <a:latin typeface="+mn-lt"/>
                        </a:rPr>
                        <a:t>TRIUMF support</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400" u="none" strike="noStrike" dirty="0">
                          <a:effectLst/>
                          <a:latin typeface="+mn-lt"/>
                        </a:rPr>
                        <a:t>Admin support</a:t>
                      </a:r>
                      <a:br>
                        <a:rPr lang="en-CA" sz="1400" u="none" strike="noStrike" dirty="0">
                          <a:effectLst/>
                          <a:latin typeface="+mn-lt"/>
                        </a:rPr>
                      </a:br>
                      <a:r>
                        <a:rPr lang="en-CA" sz="1400" u="none" strike="noStrike" dirty="0">
                          <a:effectLst/>
                          <a:latin typeface="+mn-lt"/>
                        </a:rPr>
                        <a:t>Need operation budget.</a:t>
                      </a:r>
                      <a:endParaRPr lang="en-CA" sz="1400" b="0" i="0" u="none" strike="noStrike" dirty="0">
                        <a:solidFill>
                          <a:srgbClr val="000000"/>
                        </a:solidFill>
                        <a:effectLst/>
                        <a:latin typeface="+mn-lt"/>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400" u="none" strike="noStrike" dirty="0">
                          <a:effectLst/>
                          <a:latin typeface="+mn-lt"/>
                        </a:rPr>
                        <a:t>Admin support</a:t>
                      </a:r>
                      <a:br>
                        <a:rPr lang="en-CA" sz="1400" u="none" strike="noStrike" dirty="0">
                          <a:effectLst/>
                          <a:latin typeface="+mn-lt"/>
                        </a:rPr>
                      </a:br>
                      <a:r>
                        <a:rPr lang="en-CA" sz="1400" u="none" strike="noStrike" dirty="0">
                          <a:effectLst/>
                          <a:latin typeface="+mn-lt"/>
                        </a:rPr>
                        <a:t>Need operation budget starting 2026/2027</a:t>
                      </a:r>
                      <a:endParaRPr lang="en-CA" sz="1400" b="0" i="0" u="none" strike="noStrike" dirty="0">
                        <a:solidFill>
                          <a:srgbClr val="000000"/>
                        </a:solidFill>
                        <a:effectLst/>
                        <a:latin typeface="+mn-lt"/>
                      </a:endParaRPr>
                    </a:p>
                    <a:p>
                      <a:pPr algn="l" fontAlgn="b"/>
                      <a:endParaRPr lang="en-CA" sz="1400" b="0" i="0" u="none" strike="noStrike" dirty="0">
                        <a:solidFill>
                          <a:srgbClr val="000000"/>
                        </a:solidFill>
                        <a:effectLst/>
                        <a:latin typeface="+mn-lt"/>
                      </a:endParaRPr>
                    </a:p>
                  </a:txBody>
                  <a:tcPr marL="9525" marR="9525" marT="9525" marB="0"/>
                </a:tc>
                <a:tc>
                  <a:txBody>
                    <a:bodyPr/>
                    <a:lstStyle/>
                    <a:p>
                      <a:pPr algn="l" fontAlgn="b"/>
                      <a:r>
                        <a:rPr lang="en-CA" sz="1400" u="none" strike="noStrike" dirty="0">
                          <a:effectLst/>
                          <a:latin typeface="+mn-lt"/>
                        </a:rPr>
                        <a:t>Admin support (paid by BC Cancer)</a:t>
                      </a:r>
                      <a:endParaRPr lang="en-CA"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1926332071"/>
                  </a:ext>
                </a:extLst>
              </a:tr>
              <a:tr h="717136">
                <a:tc>
                  <a:txBody>
                    <a:bodyPr/>
                    <a:lstStyle/>
                    <a:p>
                      <a:pPr algn="l" fontAlgn="b"/>
                      <a:r>
                        <a:rPr lang="en-CA" sz="1400" b="0" i="0" u="none" strike="noStrike" dirty="0">
                          <a:solidFill>
                            <a:srgbClr val="000000"/>
                          </a:solidFill>
                          <a:effectLst/>
                          <a:latin typeface="+mn-lt"/>
                        </a:rPr>
                        <a:t>Timeline</a:t>
                      </a:r>
                    </a:p>
                  </a:txBody>
                  <a:tcPr marL="9525" marR="9525" marT="9525" marB="0"/>
                </a:tc>
                <a:tc>
                  <a:txBody>
                    <a:bodyPr/>
                    <a:lstStyle/>
                    <a:p>
                      <a:pPr algn="l" fontAlgn="b"/>
                      <a:r>
                        <a:rPr lang="en-CA" sz="1400" u="none" strike="noStrike" dirty="0">
                          <a:effectLst/>
                          <a:latin typeface="+mn-lt"/>
                        </a:rPr>
                        <a:t>Likely in 2025</a:t>
                      </a:r>
                      <a:endParaRPr lang="en-CA" sz="1400" b="0" i="0" u="none" strike="noStrike" dirty="0">
                        <a:solidFill>
                          <a:srgbClr val="000000"/>
                        </a:solidFill>
                        <a:effectLst/>
                        <a:latin typeface="+mn-lt"/>
                      </a:endParaRPr>
                    </a:p>
                  </a:txBody>
                  <a:tcPr marL="9525" marR="9525" marT="9525" marB="0"/>
                </a:tc>
                <a:tc>
                  <a:txBody>
                    <a:bodyPr/>
                    <a:lstStyle/>
                    <a:p>
                      <a:pPr algn="l" fontAlgn="b"/>
                      <a:r>
                        <a:rPr lang="en-CA" sz="1400" u="none" strike="noStrike">
                          <a:effectLst/>
                          <a:latin typeface="+mn-lt"/>
                        </a:rPr>
                        <a:t>Before mid 2026</a:t>
                      </a:r>
                      <a:endParaRPr lang="en-CA" sz="1400" b="0" i="0" u="none" strike="noStrike">
                        <a:solidFill>
                          <a:srgbClr val="000000"/>
                        </a:solidFill>
                        <a:effectLst/>
                        <a:latin typeface="+mn-lt"/>
                      </a:endParaRPr>
                    </a:p>
                  </a:txBody>
                  <a:tcPr marL="9525" marR="9525" marT="9525" marB="0"/>
                </a:tc>
                <a:tc>
                  <a:txBody>
                    <a:bodyPr/>
                    <a:lstStyle/>
                    <a:p>
                      <a:pPr algn="l" fontAlgn="b"/>
                      <a:r>
                        <a:rPr lang="en-CA" sz="1400" u="none" strike="noStrike" dirty="0">
                          <a:effectLst/>
                          <a:latin typeface="+mn-lt"/>
                        </a:rPr>
                        <a:t>Construction complete end 2025, commission mid 2026</a:t>
                      </a:r>
                      <a:endParaRPr lang="en-CA"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1485862817"/>
                  </a:ext>
                </a:extLst>
              </a:tr>
            </a:tbl>
          </a:graphicData>
        </a:graphic>
      </p:graphicFrame>
      <p:sp>
        <p:nvSpPr>
          <p:cNvPr id="5" name="Title 1">
            <a:extLst>
              <a:ext uri="{FF2B5EF4-FFF2-40B4-BE49-F238E27FC236}">
                <a16:creationId xmlns:a16="http://schemas.microsoft.com/office/drawing/2014/main" id="{28A17B14-86AB-0561-F04D-6A04ED7C82D2}"/>
              </a:ext>
            </a:extLst>
          </p:cNvPr>
          <p:cNvSpPr txBox="1">
            <a:spLocks/>
          </p:cNvSpPr>
          <p:nvPr/>
        </p:nvSpPr>
        <p:spPr>
          <a:xfrm>
            <a:off x="173326" y="288081"/>
            <a:ext cx="11462612" cy="650329"/>
          </a:xfrm>
          <a:prstGeom prst="rect">
            <a:avLst/>
          </a:prstGeom>
        </p:spPr>
        <p:txBody>
          <a:bodyPr>
            <a:normAutofit/>
          </a:bodyPr>
          <a:lstStyle>
            <a:lvl1pPr algn="l" defTabSz="914400" rtl="0" eaLnBrk="1" latinLnBrk="0" hangingPunct="1">
              <a:lnSpc>
                <a:spcPct val="90000"/>
              </a:lnSpc>
              <a:spcBef>
                <a:spcPct val="0"/>
              </a:spcBef>
              <a:buNone/>
              <a:defRPr sz="1800" b="1" i="0" kern="1200">
                <a:solidFill>
                  <a:srgbClr val="00B0F0"/>
                </a:solidFill>
                <a:latin typeface="Arial" charset="0"/>
                <a:ea typeface="Arial" charset="0"/>
                <a:cs typeface="Arial" charset="0"/>
              </a:defRPr>
            </a:lvl1pPr>
          </a:lstStyle>
          <a:p>
            <a:r>
              <a:rPr lang="en-US" sz="2400" dirty="0">
                <a:latin typeface="Arial" panose="020B0604020202020204" pitchFamily="34" charset="0"/>
                <a:cs typeface="Arial" panose="020B0604020202020204" pitchFamily="34" charset="0"/>
              </a:rPr>
              <a:t>Life Sciences Division – 5Y goals: IAMI  </a:t>
            </a:r>
            <a:endParaRPr lang="en-CA"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28418973"/>
      </p:ext>
    </p:extLst>
  </p:cSld>
  <p:clrMapOvr>
    <a:masterClrMapping/>
  </p:clrMapOvr>
  <mc:AlternateContent xmlns:mc="http://schemas.openxmlformats.org/markup-compatibility/2006" xmlns:p14="http://schemas.microsoft.com/office/powerpoint/2010/main">
    <mc:Choice Requires="p14">
      <p:transition p14:dur="0" advTm="47982"/>
    </mc:Choice>
    <mc:Fallback xmlns="">
      <p:transition advTm="4798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C5BA4701-46E9-B3DB-C14B-C0CE363A4444}"/>
              </a:ext>
            </a:extLst>
          </p:cNvPr>
          <p:cNvPicPr>
            <a:picLocks noChangeAspect="1"/>
          </p:cNvPicPr>
          <p:nvPr/>
        </p:nvPicPr>
        <p:blipFill rotWithShape="1">
          <a:blip r:embed="rId3"/>
          <a:srcRect t="16929" b="12959"/>
          <a:stretch/>
        </p:blipFill>
        <p:spPr>
          <a:xfrm>
            <a:off x="1524" y="1160980"/>
            <a:ext cx="12188952" cy="4808305"/>
          </a:xfrm>
          <a:prstGeom prst="rect">
            <a:avLst/>
          </a:prstGeom>
        </p:spPr>
      </p:pic>
      <p:sp>
        <p:nvSpPr>
          <p:cNvPr id="2" name="Title 1">
            <a:extLst>
              <a:ext uri="{FF2B5EF4-FFF2-40B4-BE49-F238E27FC236}">
                <a16:creationId xmlns:a16="http://schemas.microsoft.com/office/drawing/2014/main" id="{3882B8E9-DEA8-05F9-4CB8-7A57BC2638AE}"/>
              </a:ext>
            </a:extLst>
          </p:cNvPr>
          <p:cNvSpPr txBox="1">
            <a:spLocks/>
          </p:cNvSpPr>
          <p:nvPr/>
        </p:nvSpPr>
        <p:spPr>
          <a:xfrm>
            <a:off x="173326" y="288081"/>
            <a:ext cx="11462612" cy="650329"/>
          </a:xfrm>
          <a:prstGeom prst="rect">
            <a:avLst/>
          </a:prstGeom>
        </p:spPr>
        <p:txBody>
          <a:bodyPr>
            <a:normAutofit/>
          </a:bodyPr>
          <a:lstStyle>
            <a:lvl1pPr algn="l" defTabSz="914400" rtl="0" eaLnBrk="1" latinLnBrk="0" hangingPunct="1">
              <a:lnSpc>
                <a:spcPct val="90000"/>
              </a:lnSpc>
              <a:spcBef>
                <a:spcPct val="0"/>
              </a:spcBef>
              <a:buNone/>
              <a:defRPr sz="1800" b="1" i="0" kern="1200">
                <a:solidFill>
                  <a:srgbClr val="00B0F0"/>
                </a:solidFill>
                <a:latin typeface="Arial" charset="0"/>
                <a:ea typeface="Arial" charset="0"/>
                <a:cs typeface="Arial" charset="0"/>
              </a:defRPr>
            </a:lvl1pPr>
          </a:lstStyle>
          <a:p>
            <a:r>
              <a:rPr lang="en-US" sz="2400" dirty="0">
                <a:latin typeface="Arial" panose="020B0604020202020204" pitchFamily="34" charset="0"/>
                <a:cs typeface="Arial" panose="020B0604020202020204" pitchFamily="34" charset="0"/>
              </a:rPr>
              <a:t>Life Sciences Division – 5Y goals: NFRF-T (2023 – 2029)  </a:t>
            </a:r>
            <a:endParaRPr lang="en-CA"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E176ADE-1CF2-31CA-AEBF-F801F37D2160}"/>
              </a:ext>
            </a:extLst>
          </p:cNvPr>
          <p:cNvSpPr txBox="1"/>
          <p:nvPr/>
        </p:nvSpPr>
        <p:spPr>
          <a:xfrm>
            <a:off x="250654" y="6231365"/>
            <a:ext cx="11941346" cy="338554"/>
          </a:xfrm>
          <a:prstGeom prst="rect">
            <a:avLst/>
          </a:prstGeom>
          <a:noFill/>
        </p:spPr>
        <p:txBody>
          <a:bodyPr wrap="none" rtlCol="0">
            <a:spAutoFit/>
          </a:bodyPr>
          <a:lstStyle/>
          <a:p>
            <a:r>
              <a:rPr lang="en-US" sz="1600" dirty="0"/>
              <a:t>BC Cancer, TRIUMF, SFU, UBC, BC Children’s Hospital, U of Alberta, U of Toronto, Western Ontario, U of Laval, U of Sherbrooke</a:t>
            </a:r>
            <a:endParaRPr lang="en-CA" sz="1600" dirty="0"/>
          </a:p>
        </p:txBody>
      </p:sp>
    </p:spTree>
    <p:extLst>
      <p:ext uri="{BB962C8B-B14F-4D97-AF65-F5344CB8AC3E}">
        <p14:creationId xmlns:p14="http://schemas.microsoft.com/office/powerpoint/2010/main" val="138130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561BDD-1AEE-A193-55F7-F21A51CC0334}"/>
              </a:ext>
            </a:extLst>
          </p:cNvPr>
          <p:cNvSpPr>
            <a:spLocks noGrp="1"/>
          </p:cNvSpPr>
          <p:nvPr>
            <p:ph type="title"/>
          </p:nvPr>
        </p:nvSpPr>
        <p:spPr>
          <a:xfrm>
            <a:off x="270490" y="342610"/>
            <a:ext cx="10064407" cy="637077"/>
          </a:xfrm>
        </p:spPr>
        <p:txBody>
          <a:bodyPr/>
          <a:lstStyle/>
          <a:p>
            <a:r>
              <a:rPr lang="en-US" dirty="0"/>
              <a:t>Our Commitment to NFRF-T </a:t>
            </a:r>
          </a:p>
        </p:txBody>
      </p:sp>
      <p:pic>
        <p:nvPicPr>
          <p:cNvPr id="8" name="Picture 7">
            <a:extLst>
              <a:ext uri="{FF2B5EF4-FFF2-40B4-BE49-F238E27FC236}">
                <a16:creationId xmlns:a16="http://schemas.microsoft.com/office/drawing/2014/main" id="{25793419-9526-C137-14F1-2C5CDF3D30D0}"/>
              </a:ext>
            </a:extLst>
          </p:cNvPr>
          <p:cNvPicPr>
            <a:picLocks noChangeAspect="1"/>
          </p:cNvPicPr>
          <p:nvPr/>
        </p:nvPicPr>
        <p:blipFill>
          <a:blip r:embed="rId2"/>
          <a:stretch>
            <a:fillRect/>
          </a:stretch>
        </p:blipFill>
        <p:spPr>
          <a:xfrm>
            <a:off x="365760" y="875198"/>
            <a:ext cx="10908792" cy="5502730"/>
          </a:xfrm>
          <a:prstGeom prst="rect">
            <a:avLst/>
          </a:prstGeom>
        </p:spPr>
      </p:pic>
      <p:sp>
        <p:nvSpPr>
          <p:cNvPr id="2" name="Oval 1">
            <a:extLst>
              <a:ext uri="{FF2B5EF4-FFF2-40B4-BE49-F238E27FC236}">
                <a16:creationId xmlns:a16="http://schemas.microsoft.com/office/drawing/2014/main" id="{9B9F7832-9B3F-2BE5-6D47-421F7EEA8042}"/>
              </a:ext>
            </a:extLst>
          </p:cNvPr>
          <p:cNvSpPr/>
          <p:nvPr/>
        </p:nvSpPr>
        <p:spPr>
          <a:xfrm>
            <a:off x="3088435" y="1371600"/>
            <a:ext cx="914400" cy="709126"/>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CA"/>
          </a:p>
        </p:txBody>
      </p:sp>
      <p:sp>
        <p:nvSpPr>
          <p:cNvPr id="3" name="Oval 2">
            <a:extLst>
              <a:ext uri="{FF2B5EF4-FFF2-40B4-BE49-F238E27FC236}">
                <a16:creationId xmlns:a16="http://schemas.microsoft.com/office/drawing/2014/main" id="{2DBBCD80-3CB8-3E7B-AB9B-F122FAC92FED}"/>
              </a:ext>
            </a:extLst>
          </p:cNvPr>
          <p:cNvSpPr/>
          <p:nvPr/>
        </p:nvSpPr>
        <p:spPr>
          <a:xfrm>
            <a:off x="5377338" y="1762187"/>
            <a:ext cx="1070115" cy="637077"/>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CA"/>
          </a:p>
        </p:txBody>
      </p:sp>
      <p:sp>
        <p:nvSpPr>
          <p:cNvPr id="4" name="TextBox 3">
            <a:extLst>
              <a:ext uri="{FF2B5EF4-FFF2-40B4-BE49-F238E27FC236}">
                <a16:creationId xmlns:a16="http://schemas.microsoft.com/office/drawing/2014/main" id="{6D1CB8C8-B1D1-7835-B49D-970A0613E5E9}"/>
              </a:ext>
            </a:extLst>
          </p:cNvPr>
          <p:cNvSpPr txBox="1"/>
          <p:nvPr/>
        </p:nvSpPr>
        <p:spPr>
          <a:xfrm>
            <a:off x="6568752" y="642212"/>
            <a:ext cx="2018501" cy="369332"/>
          </a:xfrm>
          <a:prstGeom prst="rect">
            <a:avLst/>
          </a:prstGeom>
          <a:noFill/>
        </p:spPr>
        <p:txBody>
          <a:bodyPr wrap="none" rtlCol="0">
            <a:spAutoFit/>
          </a:bodyPr>
          <a:lstStyle/>
          <a:p>
            <a:r>
              <a:rPr lang="en-CA" dirty="0"/>
              <a:t>2026 (mid review)</a:t>
            </a:r>
          </a:p>
        </p:txBody>
      </p:sp>
      <p:sp>
        <p:nvSpPr>
          <p:cNvPr id="5" name="TextBox 4">
            <a:extLst>
              <a:ext uri="{FF2B5EF4-FFF2-40B4-BE49-F238E27FC236}">
                <a16:creationId xmlns:a16="http://schemas.microsoft.com/office/drawing/2014/main" id="{AA28F5D9-798A-0835-47E7-BB3EA956C966}"/>
              </a:ext>
            </a:extLst>
          </p:cNvPr>
          <p:cNvSpPr txBox="1"/>
          <p:nvPr/>
        </p:nvSpPr>
        <p:spPr>
          <a:xfrm>
            <a:off x="8456139" y="634431"/>
            <a:ext cx="697627" cy="369332"/>
          </a:xfrm>
          <a:prstGeom prst="rect">
            <a:avLst/>
          </a:prstGeom>
          <a:noFill/>
        </p:spPr>
        <p:txBody>
          <a:bodyPr wrap="none" rtlCol="0">
            <a:spAutoFit/>
          </a:bodyPr>
          <a:lstStyle/>
          <a:p>
            <a:r>
              <a:rPr lang="en-CA" dirty="0"/>
              <a:t>2027</a:t>
            </a:r>
          </a:p>
        </p:txBody>
      </p:sp>
      <p:sp>
        <p:nvSpPr>
          <p:cNvPr id="7" name="Rectangle 6">
            <a:extLst>
              <a:ext uri="{FF2B5EF4-FFF2-40B4-BE49-F238E27FC236}">
                <a16:creationId xmlns:a16="http://schemas.microsoft.com/office/drawing/2014/main" id="{C57C9930-9946-FFA2-F5F1-65B0B4303870}"/>
              </a:ext>
            </a:extLst>
          </p:cNvPr>
          <p:cNvSpPr/>
          <p:nvPr/>
        </p:nvSpPr>
        <p:spPr>
          <a:xfrm>
            <a:off x="6629443" y="1082988"/>
            <a:ext cx="2175510" cy="392602"/>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CA"/>
          </a:p>
        </p:txBody>
      </p:sp>
    </p:spTree>
    <p:extLst>
      <p:ext uri="{BB962C8B-B14F-4D97-AF65-F5344CB8AC3E}">
        <p14:creationId xmlns:p14="http://schemas.microsoft.com/office/powerpoint/2010/main" val="1946036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561BDD-1AEE-A193-55F7-F21A51CC0334}"/>
              </a:ext>
            </a:extLst>
          </p:cNvPr>
          <p:cNvSpPr>
            <a:spLocks noGrp="1"/>
          </p:cNvSpPr>
          <p:nvPr>
            <p:ph type="title"/>
          </p:nvPr>
        </p:nvSpPr>
        <p:spPr>
          <a:xfrm>
            <a:off x="188297" y="229594"/>
            <a:ext cx="5051523" cy="637077"/>
          </a:xfrm>
        </p:spPr>
        <p:txBody>
          <a:bodyPr/>
          <a:lstStyle/>
          <a:p>
            <a:r>
              <a:rPr lang="en-US" dirty="0"/>
              <a:t>Impact of various scenarios for LSD </a:t>
            </a:r>
          </a:p>
        </p:txBody>
      </p:sp>
      <p:graphicFrame>
        <p:nvGraphicFramePr>
          <p:cNvPr id="2" name="Table 1">
            <a:extLst>
              <a:ext uri="{FF2B5EF4-FFF2-40B4-BE49-F238E27FC236}">
                <a16:creationId xmlns:a16="http://schemas.microsoft.com/office/drawing/2014/main" id="{1A58CA40-486E-F330-CB2F-0AB7BBECCDB4}"/>
              </a:ext>
            </a:extLst>
          </p:cNvPr>
          <p:cNvGraphicFramePr>
            <a:graphicFrameLocks noGrp="1"/>
          </p:cNvGraphicFramePr>
          <p:nvPr>
            <p:extLst>
              <p:ext uri="{D42A27DB-BD31-4B8C-83A1-F6EECF244321}">
                <p14:modId xmlns:p14="http://schemas.microsoft.com/office/powerpoint/2010/main" val="2371238818"/>
              </p:ext>
            </p:extLst>
          </p:nvPr>
        </p:nvGraphicFramePr>
        <p:xfrm>
          <a:off x="188297" y="776642"/>
          <a:ext cx="11462596" cy="5579340"/>
        </p:xfrm>
        <a:graphic>
          <a:graphicData uri="http://schemas.openxmlformats.org/drawingml/2006/table">
            <a:tbl>
              <a:tblPr firstRow="1" firstCol="1" bandCol="1">
                <a:tableStyleId>{FABFCF23-3B69-468F-B69F-88F6DE6A72F2}</a:tableStyleId>
              </a:tblPr>
              <a:tblGrid>
                <a:gridCol w="5171182">
                  <a:extLst>
                    <a:ext uri="{9D8B030D-6E8A-4147-A177-3AD203B41FA5}">
                      <a16:colId xmlns:a16="http://schemas.microsoft.com/office/drawing/2014/main" val="1297307167"/>
                    </a:ext>
                  </a:extLst>
                </a:gridCol>
                <a:gridCol w="2308360">
                  <a:extLst>
                    <a:ext uri="{9D8B030D-6E8A-4147-A177-3AD203B41FA5}">
                      <a16:colId xmlns:a16="http://schemas.microsoft.com/office/drawing/2014/main" val="1809028882"/>
                    </a:ext>
                  </a:extLst>
                </a:gridCol>
                <a:gridCol w="2019771">
                  <a:extLst>
                    <a:ext uri="{9D8B030D-6E8A-4147-A177-3AD203B41FA5}">
                      <a16:colId xmlns:a16="http://schemas.microsoft.com/office/drawing/2014/main" val="136720804"/>
                    </a:ext>
                  </a:extLst>
                </a:gridCol>
                <a:gridCol w="1963283">
                  <a:extLst>
                    <a:ext uri="{9D8B030D-6E8A-4147-A177-3AD203B41FA5}">
                      <a16:colId xmlns:a16="http://schemas.microsoft.com/office/drawing/2014/main" val="3757543441"/>
                    </a:ext>
                  </a:extLst>
                </a:gridCol>
              </a:tblGrid>
              <a:tr h="269606">
                <a:tc>
                  <a:txBody>
                    <a:bodyPr/>
                    <a:lstStyle/>
                    <a:p>
                      <a:pPr algn="l" fontAlgn="b"/>
                      <a:r>
                        <a:rPr lang="en-CA" sz="1600" u="none" strike="noStrike" dirty="0">
                          <a:effectLst/>
                          <a:latin typeface="+mn-lt"/>
                        </a:rPr>
                        <a:t> </a:t>
                      </a:r>
                      <a:endParaRPr lang="en-CA" sz="1600" b="0" i="0" u="none" strike="noStrike" dirty="0">
                        <a:solidFill>
                          <a:srgbClr val="000000"/>
                        </a:solidFill>
                        <a:effectLst/>
                        <a:latin typeface="+mn-lt"/>
                      </a:endParaRPr>
                    </a:p>
                  </a:txBody>
                  <a:tcPr marL="6350" marR="6350" marT="6350" marB="0" anchor="b"/>
                </a:tc>
                <a:tc gridSpan="3">
                  <a:txBody>
                    <a:bodyPr/>
                    <a:lstStyle/>
                    <a:p>
                      <a:pPr algn="ctr" fontAlgn="b"/>
                      <a:r>
                        <a:rPr lang="en-CA" sz="1600" u="none" strike="noStrike" dirty="0">
                          <a:effectLst/>
                          <a:latin typeface="+mn-lt"/>
                        </a:rPr>
                        <a:t>Affected areas</a:t>
                      </a:r>
                      <a:endParaRPr lang="en-CA" sz="1600" b="0" i="0" u="none" strike="noStrike" dirty="0">
                        <a:solidFill>
                          <a:srgbClr val="000000"/>
                        </a:solidFill>
                        <a:effectLst/>
                        <a:latin typeface="+mn-lt"/>
                      </a:endParaRPr>
                    </a:p>
                  </a:txBody>
                  <a:tcPr marL="6350" marR="6350" marT="6350" marB="0" anchor="b"/>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26663829"/>
                  </a:ext>
                </a:extLst>
              </a:tr>
              <a:tr h="514133">
                <a:tc>
                  <a:txBody>
                    <a:bodyPr/>
                    <a:lstStyle/>
                    <a:p>
                      <a:pPr algn="ctr" fontAlgn="b"/>
                      <a:r>
                        <a:rPr lang="en-CA" sz="1600" u="none" strike="noStrike" dirty="0">
                          <a:effectLst/>
                          <a:latin typeface="+mn-lt"/>
                        </a:rPr>
                        <a:t> </a:t>
                      </a:r>
                      <a:endParaRPr lang="en-CA" sz="1600" b="0" i="0" u="none" strike="noStrike" dirty="0">
                        <a:solidFill>
                          <a:srgbClr val="000000"/>
                        </a:solidFill>
                        <a:effectLst/>
                        <a:latin typeface="+mn-lt"/>
                      </a:endParaRPr>
                    </a:p>
                  </a:txBody>
                  <a:tcPr marL="6350" marR="6350" marT="6350" marB="0" anchor="b"/>
                </a:tc>
                <a:tc>
                  <a:txBody>
                    <a:bodyPr/>
                    <a:lstStyle/>
                    <a:p>
                      <a:pPr algn="ctr" fontAlgn="b"/>
                      <a:r>
                        <a:rPr lang="en-CA" sz="1600" u="none" strike="noStrike" dirty="0">
                          <a:effectLst/>
                          <a:latin typeface="+mn-lt"/>
                        </a:rPr>
                        <a:t>Defer ARIEL, IAMI</a:t>
                      </a:r>
                      <a:endParaRPr lang="en-CA" sz="1600" b="0" i="0" u="none" strike="noStrike" dirty="0">
                        <a:solidFill>
                          <a:srgbClr val="000000"/>
                        </a:solidFill>
                        <a:effectLst/>
                        <a:latin typeface="+mn-lt"/>
                      </a:endParaRPr>
                    </a:p>
                  </a:txBody>
                  <a:tcPr marL="6350" marR="6350" marT="6350" marB="0" anchor="b"/>
                </a:tc>
                <a:tc>
                  <a:txBody>
                    <a:bodyPr/>
                    <a:lstStyle/>
                    <a:p>
                      <a:pPr algn="ctr" fontAlgn="b"/>
                      <a:r>
                        <a:rPr lang="en-US" sz="1600" b="0" i="0" u="none" strike="noStrike" dirty="0">
                          <a:solidFill>
                            <a:srgbClr val="000000"/>
                          </a:solidFill>
                          <a:effectLst/>
                          <a:latin typeface="+mn-lt"/>
                        </a:rPr>
                        <a:t>Finish ARIEL, IAMI</a:t>
                      </a:r>
                      <a:endParaRPr lang="en-CA" sz="1600" b="0" i="0" u="none" strike="noStrike" dirty="0">
                        <a:solidFill>
                          <a:srgbClr val="000000"/>
                        </a:solidFill>
                        <a:effectLst/>
                        <a:latin typeface="+mn-lt"/>
                      </a:endParaRPr>
                    </a:p>
                  </a:txBody>
                  <a:tcPr marL="6350" marR="6350" marT="6350" marB="0" anchor="b"/>
                </a:tc>
                <a:tc>
                  <a:txBody>
                    <a:bodyPr/>
                    <a:lstStyle/>
                    <a:p>
                      <a:pPr algn="ctr" fontAlgn="b"/>
                      <a:r>
                        <a:rPr lang="en-CA" sz="1600" u="none" strike="noStrike" dirty="0">
                          <a:effectLst/>
                          <a:latin typeface="+mn-lt"/>
                        </a:rPr>
                        <a:t>Delay ARIEL, IAMI</a:t>
                      </a:r>
                      <a:endParaRPr lang="en-CA" sz="16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131321888"/>
                  </a:ext>
                </a:extLst>
              </a:tr>
              <a:tr h="514133">
                <a:tc>
                  <a:txBody>
                    <a:bodyPr/>
                    <a:lstStyle/>
                    <a:p>
                      <a:pPr algn="ctr" fontAlgn="b"/>
                      <a:r>
                        <a:rPr lang="en-CA" sz="1600" u="none" strike="noStrike" dirty="0">
                          <a:effectLst/>
                          <a:latin typeface="+mn-lt"/>
                        </a:rPr>
                        <a:t>Considerations</a:t>
                      </a:r>
                      <a:endParaRPr lang="en-CA" sz="1600" b="0" i="0" u="none" strike="noStrike" dirty="0">
                        <a:solidFill>
                          <a:srgbClr val="000000"/>
                        </a:solidFill>
                        <a:effectLst/>
                        <a:latin typeface="+mn-lt"/>
                      </a:endParaRPr>
                    </a:p>
                  </a:txBody>
                  <a:tcPr marL="6350" marR="6350" marT="6350" marB="0" anchor="b"/>
                </a:tc>
                <a:tc>
                  <a:txBody>
                    <a:bodyPr/>
                    <a:lstStyle/>
                    <a:p>
                      <a:pPr algn="ctr" fontAlgn="b"/>
                      <a:r>
                        <a:rPr lang="en-CA" sz="1600" u="none" strike="noStrike">
                          <a:effectLst/>
                          <a:latin typeface="+mn-lt"/>
                        </a:rPr>
                        <a:t>1 (8-month cycle)</a:t>
                      </a:r>
                      <a:endParaRPr lang="en-CA" sz="1600" b="0" i="0" u="none" strike="noStrike">
                        <a:solidFill>
                          <a:srgbClr val="000000"/>
                        </a:solidFill>
                        <a:effectLst/>
                        <a:latin typeface="+mn-lt"/>
                      </a:endParaRPr>
                    </a:p>
                  </a:txBody>
                  <a:tcPr marL="6350" marR="6350" marT="6350" marB="0" anchor="b"/>
                </a:tc>
                <a:tc>
                  <a:txBody>
                    <a:bodyPr/>
                    <a:lstStyle/>
                    <a:p>
                      <a:pPr algn="ctr" fontAlgn="b"/>
                      <a:r>
                        <a:rPr lang="en-CA" sz="1600" u="none" strike="noStrike">
                          <a:effectLst/>
                          <a:latin typeface="+mn-lt"/>
                        </a:rPr>
                        <a:t>2 (extended shutdown)</a:t>
                      </a:r>
                      <a:endParaRPr lang="en-CA" sz="1600" b="0" i="0" u="none" strike="noStrike">
                        <a:solidFill>
                          <a:srgbClr val="000000"/>
                        </a:solidFill>
                        <a:effectLst/>
                        <a:latin typeface="+mn-lt"/>
                      </a:endParaRPr>
                    </a:p>
                  </a:txBody>
                  <a:tcPr marL="6350" marR="6350" marT="6350" marB="0" anchor="b"/>
                </a:tc>
                <a:tc>
                  <a:txBody>
                    <a:bodyPr/>
                    <a:lstStyle/>
                    <a:p>
                      <a:pPr algn="ctr" fontAlgn="b"/>
                      <a:r>
                        <a:rPr lang="en-CA" sz="1600" u="none" strike="noStrike" dirty="0">
                          <a:effectLst/>
                          <a:latin typeface="+mn-lt"/>
                        </a:rPr>
                        <a:t>3 (6-month cycle)</a:t>
                      </a:r>
                      <a:endParaRPr lang="en-CA" sz="16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72362800"/>
                  </a:ext>
                </a:extLst>
              </a:tr>
              <a:tr h="269606">
                <a:tc>
                  <a:txBody>
                    <a:bodyPr/>
                    <a:lstStyle/>
                    <a:p>
                      <a:pPr algn="l" fontAlgn="b"/>
                      <a:r>
                        <a:rPr lang="en-US" sz="1600" u="none" strike="noStrike" dirty="0">
                          <a:effectLst/>
                          <a:latin typeface="+mn-lt"/>
                        </a:rPr>
                        <a:t>Position LSD for next 5YP</a:t>
                      </a:r>
                      <a:endParaRPr lang="en-US" sz="1600" b="0" i="0" u="none" strike="noStrike" dirty="0">
                        <a:solidFill>
                          <a:srgbClr val="000000"/>
                        </a:solidFill>
                        <a:effectLst/>
                        <a:latin typeface="+mn-lt"/>
                      </a:endParaRPr>
                    </a:p>
                  </a:txBody>
                  <a:tcPr marL="6350" marR="6350" marT="6350" marB="0" anchor="b"/>
                </a:tc>
                <a:tc>
                  <a:txBody>
                    <a:bodyPr/>
                    <a:lstStyle/>
                    <a:p>
                      <a:pPr algn="l" fontAlgn="b"/>
                      <a:endParaRPr lang="en-CA" sz="1600" b="0" i="0" u="none" strike="noStrike">
                        <a:solidFill>
                          <a:srgbClr val="000000"/>
                        </a:solidFill>
                        <a:effectLst/>
                        <a:latin typeface="+mn-lt"/>
                      </a:endParaRPr>
                    </a:p>
                  </a:txBody>
                  <a:tcPr marL="6350" marR="6350" marT="6350" marB="0" anchor="b"/>
                </a:tc>
                <a:tc>
                  <a:txBody>
                    <a:bodyPr/>
                    <a:lstStyle/>
                    <a:p>
                      <a:pPr algn="l" fontAlgn="b"/>
                      <a:endParaRPr lang="en-CA" sz="1600" b="0" i="0" u="none" strike="noStrike">
                        <a:solidFill>
                          <a:srgbClr val="000000"/>
                        </a:solidFill>
                        <a:effectLst/>
                        <a:latin typeface="+mn-lt"/>
                      </a:endParaRPr>
                    </a:p>
                  </a:txBody>
                  <a:tcPr marL="6350" marR="6350" marT="6350" marB="0" anchor="b"/>
                </a:tc>
                <a:tc>
                  <a:txBody>
                    <a:bodyPr/>
                    <a:lstStyle/>
                    <a:p>
                      <a:pPr algn="l" fontAlgn="b"/>
                      <a:r>
                        <a:rPr lang="en-CA" sz="1600" u="none" strike="noStrike">
                          <a:effectLst/>
                          <a:latin typeface="+mn-lt"/>
                        </a:rPr>
                        <a:t> </a:t>
                      </a:r>
                      <a:endParaRPr lang="en-CA" sz="16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4067864497"/>
                  </a:ext>
                </a:extLst>
              </a:tr>
              <a:tr h="514133">
                <a:tc>
                  <a:txBody>
                    <a:bodyPr/>
                    <a:lstStyle/>
                    <a:p>
                      <a:pPr algn="l" fontAlgn="b"/>
                      <a:r>
                        <a:rPr lang="fr-FR" sz="1600" u="none" strike="noStrike" dirty="0" err="1">
                          <a:effectLst/>
                          <a:latin typeface="+mn-lt"/>
                        </a:rPr>
                        <a:t>Maintain</a:t>
                      </a:r>
                      <a:r>
                        <a:rPr lang="fr-FR" sz="1600" u="none" strike="noStrike" dirty="0">
                          <a:effectLst/>
                          <a:latin typeface="+mn-lt"/>
                        </a:rPr>
                        <a:t> international </a:t>
                      </a:r>
                      <a:r>
                        <a:rPr lang="fr-FR" sz="1600" u="none" strike="noStrike" dirty="0" err="1">
                          <a:effectLst/>
                          <a:latin typeface="+mn-lt"/>
                        </a:rPr>
                        <a:t>scientific</a:t>
                      </a:r>
                      <a:r>
                        <a:rPr lang="fr-FR" sz="1600" u="none" strike="noStrike" dirty="0">
                          <a:effectLst/>
                          <a:latin typeface="+mn-lt"/>
                        </a:rPr>
                        <a:t> user base / excellence</a:t>
                      </a:r>
                      <a:endParaRPr lang="fr-FR" sz="1600" b="0" i="0" u="none" strike="noStrike" dirty="0">
                        <a:solidFill>
                          <a:srgbClr val="000000"/>
                        </a:solidFill>
                        <a:effectLst/>
                        <a:latin typeface="+mn-lt"/>
                      </a:endParaRPr>
                    </a:p>
                  </a:txBody>
                  <a:tcPr marL="6350" marR="6350" marT="6350" marB="0" anchor="b"/>
                </a:tc>
                <a:tc>
                  <a:txBody>
                    <a:bodyPr/>
                    <a:lstStyle/>
                    <a:p>
                      <a:pPr algn="l" fontAlgn="b"/>
                      <a:endParaRPr lang="en-CA" sz="1600" b="0" i="0" u="none" strike="noStrike">
                        <a:solidFill>
                          <a:srgbClr val="000000"/>
                        </a:solidFill>
                        <a:effectLst/>
                        <a:latin typeface="+mn-lt"/>
                      </a:endParaRPr>
                    </a:p>
                  </a:txBody>
                  <a:tcPr marL="6350" marR="6350" marT="6350" marB="0" anchor="b"/>
                </a:tc>
                <a:tc>
                  <a:txBody>
                    <a:bodyPr/>
                    <a:lstStyle/>
                    <a:p>
                      <a:pPr algn="l" fontAlgn="b"/>
                      <a:r>
                        <a:rPr lang="en-US" sz="1600" b="0" i="0" u="none" strike="noStrike" dirty="0">
                          <a:solidFill>
                            <a:srgbClr val="000000"/>
                          </a:solidFill>
                          <a:effectLst/>
                          <a:latin typeface="+mn-lt"/>
                        </a:rPr>
                        <a:t>Reduced publications</a:t>
                      </a:r>
                      <a:endParaRPr lang="en-CA" sz="1600" b="0" i="0" u="none" strike="noStrike" dirty="0">
                        <a:solidFill>
                          <a:srgbClr val="000000"/>
                        </a:solidFill>
                        <a:effectLst/>
                        <a:latin typeface="+mn-lt"/>
                      </a:endParaRPr>
                    </a:p>
                  </a:txBody>
                  <a:tcPr marL="6350" marR="6350" marT="6350" marB="0" anchor="b"/>
                </a:tc>
                <a:tc>
                  <a:txBody>
                    <a:bodyPr/>
                    <a:lstStyle/>
                    <a:p>
                      <a:pPr algn="l" fontAlgn="b"/>
                      <a:r>
                        <a:rPr lang="en-CA" sz="1600" u="none" strike="noStrike" dirty="0">
                          <a:effectLst/>
                          <a:latin typeface="+mn-lt"/>
                        </a:rPr>
                        <a:t> </a:t>
                      </a:r>
                      <a:endParaRPr lang="en-CA" sz="16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271969859"/>
                  </a:ext>
                </a:extLst>
              </a:tr>
              <a:tr h="269606">
                <a:tc>
                  <a:txBody>
                    <a:bodyPr/>
                    <a:lstStyle/>
                    <a:p>
                      <a:pPr algn="l" fontAlgn="b"/>
                      <a:r>
                        <a:rPr lang="en-CA" sz="1600" u="none" strike="noStrike" dirty="0">
                          <a:effectLst/>
                          <a:latin typeface="+mn-lt"/>
                        </a:rPr>
                        <a:t>Talent development </a:t>
                      </a:r>
                      <a:endParaRPr lang="en-CA" sz="1600" b="0" i="0" u="none" strike="noStrike" dirty="0">
                        <a:solidFill>
                          <a:srgbClr val="000000"/>
                        </a:solidFill>
                        <a:effectLst/>
                        <a:latin typeface="+mn-lt"/>
                      </a:endParaRPr>
                    </a:p>
                  </a:txBody>
                  <a:tcPr marL="6350" marR="6350" marT="6350" marB="0" anchor="b"/>
                </a:tc>
                <a:tc>
                  <a:txBody>
                    <a:bodyPr/>
                    <a:lstStyle/>
                    <a:p>
                      <a:pPr algn="l" fontAlgn="b"/>
                      <a:endParaRPr lang="en-CA" sz="1600" b="0" i="0" u="none" strike="noStrike" dirty="0">
                        <a:solidFill>
                          <a:srgbClr val="000000"/>
                        </a:solidFill>
                        <a:effectLst/>
                        <a:latin typeface="+mn-lt"/>
                      </a:endParaRPr>
                    </a:p>
                  </a:txBody>
                  <a:tcPr marL="6350" marR="6350" marT="6350" marB="0" anchor="b"/>
                </a:tc>
                <a:tc>
                  <a:txBody>
                    <a:bodyPr/>
                    <a:lstStyle/>
                    <a:p>
                      <a:pPr algn="l" fontAlgn="b"/>
                      <a:r>
                        <a:rPr lang="en-CA" sz="1600" b="0" u="none" strike="noStrike" dirty="0">
                          <a:effectLst/>
                          <a:latin typeface="+mn-lt"/>
                        </a:rPr>
                        <a:t>No thesis projects with Ac-225 or ISAC produced isotopes</a:t>
                      </a:r>
                      <a:endParaRPr lang="en-CA" sz="1600" b="0" i="0" u="none" strike="noStrike" dirty="0">
                        <a:solidFill>
                          <a:srgbClr val="000000"/>
                        </a:solidFill>
                        <a:effectLst/>
                        <a:latin typeface="+mn-lt"/>
                      </a:endParaRPr>
                    </a:p>
                  </a:txBody>
                  <a:tcPr marL="6350" marR="6350" marT="6350" marB="0" anchor="b"/>
                </a:tc>
                <a:tc>
                  <a:txBody>
                    <a:bodyPr/>
                    <a:lstStyle/>
                    <a:p>
                      <a:pPr algn="l" fontAlgn="b"/>
                      <a:r>
                        <a:rPr lang="en-CA" sz="1600" u="none" strike="noStrike">
                          <a:effectLst/>
                          <a:latin typeface="+mn-lt"/>
                        </a:rPr>
                        <a:t> </a:t>
                      </a:r>
                      <a:endParaRPr lang="en-CA" sz="16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2684486996"/>
                  </a:ext>
                </a:extLst>
              </a:tr>
              <a:tr h="269606">
                <a:tc>
                  <a:txBody>
                    <a:bodyPr/>
                    <a:lstStyle/>
                    <a:p>
                      <a:pPr algn="l" fontAlgn="b"/>
                      <a:r>
                        <a:rPr lang="en-CA" sz="1600" u="none" strike="noStrike">
                          <a:effectLst/>
                          <a:latin typeface="+mn-lt"/>
                        </a:rPr>
                        <a:t>Complete and operate IAMI</a:t>
                      </a:r>
                      <a:endParaRPr lang="en-CA" sz="1600" b="0" i="0" u="none" strike="noStrike">
                        <a:solidFill>
                          <a:srgbClr val="000000"/>
                        </a:solidFill>
                        <a:effectLst/>
                        <a:latin typeface="+mn-lt"/>
                      </a:endParaRPr>
                    </a:p>
                  </a:txBody>
                  <a:tcPr marL="6350" marR="6350" marT="6350" marB="0" anchor="b"/>
                </a:tc>
                <a:tc>
                  <a:txBody>
                    <a:bodyPr/>
                    <a:lstStyle/>
                    <a:p>
                      <a:pPr algn="l" fontAlgn="b"/>
                      <a:r>
                        <a:rPr lang="en-CA" sz="1600" b="0" i="0" u="none" strike="noStrike" dirty="0">
                          <a:solidFill>
                            <a:srgbClr val="000000"/>
                          </a:solidFill>
                          <a:effectLst/>
                          <a:latin typeface="+mn-lt"/>
                        </a:rPr>
                        <a:t>May not have $$ to operate</a:t>
                      </a:r>
                    </a:p>
                  </a:txBody>
                  <a:tcPr marL="6350" marR="6350" marT="6350" marB="0" anchor="b"/>
                </a:tc>
                <a:tc>
                  <a:txBody>
                    <a:bodyPr/>
                    <a:lstStyle/>
                    <a:p>
                      <a:pPr algn="l" fontAlgn="b"/>
                      <a:endParaRPr lang="en-CA" sz="1600" b="0" i="0" u="none" strike="noStrike" dirty="0">
                        <a:solidFill>
                          <a:srgbClr val="000000"/>
                        </a:solidFill>
                        <a:effectLst/>
                        <a:latin typeface="+mn-lt"/>
                      </a:endParaRPr>
                    </a:p>
                  </a:txBody>
                  <a:tcPr marL="6350" marR="6350" marT="6350" marB="0" anchor="b"/>
                </a:tc>
                <a:tc>
                  <a:txBody>
                    <a:bodyPr/>
                    <a:lstStyle/>
                    <a:p>
                      <a:pPr algn="l" fontAlgn="b"/>
                      <a:r>
                        <a:rPr lang="en-CA" sz="1600" u="none" strike="noStrike" dirty="0">
                          <a:effectLst/>
                          <a:latin typeface="+mn-lt"/>
                        </a:rPr>
                        <a:t>May not have $$ to operate</a:t>
                      </a:r>
                      <a:endParaRPr lang="en-CA" sz="16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083827693"/>
                  </a:ext>
                </a:extLst>
              </a:tr>
              <a:tr h="269606">
                <a:tc>
                  <a:txBody>
                    <a:bodyPr/>
                    <a:lstStyle/>
                    <a:p>
                      <a:pPr algn="l" fontAlgn="b"/>
                      <a:r>
                        <a:rPr lang="en-CA" sz="1600" u="none" strike="noStrike" dirty="0">
                          <a:effectLst/>
                          <a:latin typeface="+mn-lt"/>
                        </a:rPr>
                        <a:t>Medical isotope production</a:t>
                      </a:r>
                      <a:endParaRPr lang="en-CA" sz="1600" b="0" i="0" u="none" strike="noStrike" dirty="0">
                        <a:solidFill>
                          <a:srgbClr val="000000"/>
                        </a:solidFill>
                        <a:effectLst/>
                        <a:latin typeface="+mn-lt"/>
                      </a:endParaRPr>
                    </a:p>
                  </a:txBody>
                  <a:tcPr marL="6350" marR="6350" marT="6350" marB="0" anchor="b"/>
                </a:tc>
                <a:tc>
                  <a:txBody>
                    <a:bodyPr/>
                    <a:lstStyle/>
                    <a:p>
                      <a:pPr algn="l" fontAlgn="b"/>
                      <a:endParaRPr lang="en-CA" sz="1600" b="0" i="0" u="none" strike="noStrike">
                        <a:solidFill>
                          <a:srgbClr val="000000"/>
                        </a:solidFill>
                        <a:effectLst/>
                        <a:latin typeface="+mn-lt"/>
                      </a:endParaRPr>
                    </a:p>
                  </a:txBody>
                  <a:tcPr marL="6350" marR="6350" marT="6350" marB="0" anchor="b"/>
                </a:tc>
                <a:tc>
                  <a:txBody>
                    <a:bodyPr/>
                    <a:lstStyle/>
                    <a:p>
                      <a:pPr algn="l" fontAlgn="b"/>
                      <a:r>
                        <a:rPr lang="en-CA" sz="1600" u="none" strike="noStrike" dirty="0">
                          <a:effectLst/>
                          <a:latin typeface="+mn-lt"/>
                        </a:rPr>
                        <a:t>Ac-225/</a:t>
                      </a:r>
                      <a:r>
                        <a:rPr lang="en-CA" sz="1600" u="none" strike="noStrike">
                          <a:effectLst/>
                          <a:latin typeface="+mn-lt"/>
                        </a:rPr>
                        <a:t>Bi-213/U-230/Tb-155</a:t>
                      </a:r>
                      <a:r>
                        <a:rPr lang="en-CA" sz="1600" u="none" strike="noStrike" dirty="0">
                          <a:effectLst/>
                          <a:latin typeface="+mn-lt"/>
                        </a:rPr>
                        <a:t>/Ac-226/At-209</a:t>
                      </a:r>
                      <a:r>
                        <a:rPr lang="en-CA" sz="1600" u="none" strike="noStrike">
                          <a:effectLst/>
                          <a:latin typeface="+mn-lt"/>
                        </a:rPr>
                        <a:t>/At-211</a:t>
                      </a:r>
                      <a:endParaRPr lang="en-CA" sz="1600" b="0" i="0" u="none" strike="noStrike" dirty="0">
                        <a:solidFill>
                          <a:srgbClr val="000000"/>
                        </a:solidFill>
                        <a:effectLst/>
                        <a:latin typeface="+mn-lt"/>
                      </a:endParaRPr>
                    </a:p>
                  </a:txBody>
                  <a:tcPr marL="6350" marR="6350" marT="6350" marB="0" anchor="b"/>
                </a:tc>
                <a:tc>
                  <a:txBody>
                    <a:bodyPr/>
                    <a:lstStyle/>
                    <a:p>
                      <a:pPr algn="l" fontAlgn="b"/>
                      <a:r>
                        <a:rPr lang="en-CA" sz="1600" u="none" strike="noStrike">
                          <a:effectLst/>
                          <a:latin typeface="+mn-lt"/>
                        </a:rPr>
                        <a:t> </a:t>
                      </a:r>
                      <a:endParaRPr lang="en-CA" sz="16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2073227880"/>
                  </a:ext>
                </a:extLst>
              </a:tr>
              <a:tr h="514133">
                <a:tc>
                  <a:txBody>
                    <a:bodyPr/>
                    <a:lstStyle/>
                    <a:p>
                      <a:pPr algn="l" fontAlgn="b"/>
                      <a:r>
                        <a:rPr lang="en-CA" sz="1600" u="none" strike="noStrike" dirty="0">
                          <a:effectLst/>
                          <a:latin typeface="+mn-lt"/>
                        </a:rPr>
                        <a:t>Manage reputation with users</a:t>
                      </a:r>
                      <a:endParaRPr lang="en-CA" sz="1600" b="0" i="0" u="none" strike="noStrike" dirty="0">
                        <a:solidFill>
                          <a:srgbClr val="000000"/>
                        </a:solidFill>
                        <a:effectLst/>
                        <a:latin typeface="+mn-lt"/>
                      </a:endParaRPr>
                    </a:p>
                  </a:txBody>
                  <a:tcPr marL="6350" marR="6350" marT="6350" marB="0" anchor="b"/>
                </a:tc>
                <a:tc>
                  <a:txBody>
                    <a:bodyPr/>
                    <a:lstStyle/>
                    <a:p>
                      <a:pPr algn="l" fontAlgn="b"/>
                      <a:endParaRPr lang="en-CA" sz="1600" b="0" i="0" u="none" strike="noStrike">
                        <a:solidFill>
                          <a:srgbClr val="000000"/>
                        </a:solidFill>
                        <a:effectLst/>
                        <a:latin typeface="+mn-lt"/>
                      </a:endParaRPr>
                    </a:p>
                  </a:txBody>
                  <a:tcPr marL="6350" marR="6350" marT="6350" marB="0" anchor="b"/>
                </a:tc>
                <a:tc>
                  <a:txBody>
                    <a:bodyPr/>
                    <a:lstStyle/>
                    <a:p>
                      <a:pPr algn="l" fontAlgn="b"/>
                      <a:r>
                        <a:rPr lang="en-US" sz="1600" b="1" u="none" strike="noStrike" dirty="0">
                          <a:effectLst/>
                          <a:latin typeface="+mn-lt"/>
                        </a:rPr>
                        <a:t>1.5 year no Ac-225 for users</a:t>
                      </a:r>
                      <a:endParaRPr lang="en-US" sz="1600" b="1" i="0" u="none" strike="noStrike" dirty="0">
                        <a:solidFill>
                          <a:srgbClr val="000000"/>
                        </a:solidFill>
                        <a:effectLst/>
                        <a:latin typeface="+mn-lt"/>
                      </a:endParaRPr>
                    </a:p>
                  </a:txBody>
                  <a:tcPr marL="6350" marR="6350" marT="6350" marB="0" anchor="b"/>
                </a:tc>
                <a:tc>
                  <a:txBody>
                    <a:bodyPr/>
                    <a:lstStyle/>
                    <a:p>
                      <a:pPr algn="l" fontAlgn="b"/>
                      <a:r>
                        <a:rPr lang="en-CA" sz="1600" u="none" strike="noStrike" dirty="0">
                          <a:effectLst/>
                          <a:latin typeface="+mn-lt"/>
                        </a:rPr>
                        <a:t>Shorter delivery period</a:t>
                      </a:r>
                      <a:endParaRPr lang="en-CA" sz="16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126351500"/>
                  </a:ext>
                </a:extLst>
              </a:tr>
              <a:tr h="269606">
                <a:tc>
                  <a:txBody>
                    <a:bodyPr/>
                    <a:lstStyle/>
                    <a:p>
                      <a:pPr algn="l" fontAlgn="b"/>
                      <a:r>
                        <a:rPr lang="en-US" sz="1600" u="none" strike="noStrike">
                          <a:effectLst/>
                          <a:latin typeface="+mn-lt"/>
                        </a:rPr>
                        <a:t>Maintain reputation with international collaborators</a:t>
                      </a:r>
                      <a:endParaRPr lang="en-US" sz="1600" b="0" i="0" u="none" strike="noStrike">
                        <a:solidFill>
                          <a:srgbClr val="000000"/>
                        </a:solidFill>
                        <a:effectLst/>
                        <a:latin typeface="+mn-lt"/>
                      </a:endParaRPr>
                    </a:p>
                  </a:txBody>
                  <a:tcPr marL="6350" marR="6350" marT="6350" marB="0" anchor="b"/>
                </a:tc>
                <a:tc>
                  <a:txBody>
                    <a:bodyPr/>
                    <a:lstStyle/>
                    <a:p>
                      <a:pPr algn="l" fontAlgn="b"/>
                      <a:endParaRPr lang="en-CA" sz="1600" b="0" i="0" u="none" strike="noStrike" dirty="0">
                        <a:solidFill>
                          <a:srgbClr val="000000"/>
                        </a:solidFill>
                        <a:effectLst/>
                        <a:latin typeface="+mn-lt"/>
                      </a:endParaRPr>
                    </a:p>
                  </a:txBody>
                  <a:tcPr marL="6350" marR="6350" marT="6350" marB="0" anchor="b"/>
                </a:tc>
                <a:tc>
                  <a:txBody>
                    <a:bodyPr/>
                    <a:lstStyle/>
                    <a:p>
                      <a:pPr algn="l" fontAlgn="b"/>
                      <a:r>
                        <a:rPr lang="en-CA" sz="1600" b="0" i="0" u="none" strike="noStrike" dirty="0">
                          <a:solidFill>
                            <a:srgbClr val="000000"/>
                          </a:solidFill>
                          <a:effectLst/>
                          <a:latin typeface="+mn-lt"/>
                        </a:rPr>
                        <a:t>Interrupt IAEA CRP</a:t>
                      </a:r>
                    </a:p>
                  </a:txBody>
                  <a:tcPr marL="6350" marR="6350" marT="6350" marB="0" anchor="b"/>
                </a:tc>
                <a:tc>
                  <a:txBody>
                    <a:bodyPr/>
                    <a:lstStyle/>
                    <a:p>
                      <a:pPr algn="l" fontAlgn="b"/>
                      <a:r>
                        <a:rPr lang="en-CA" sz="1600" u="none" strike="noStrike">
                          <a:effectLst/>
                          <a:latin typeface="+mn-lt"/>
                        </a:rPr>
                        <a:t> </a:t>
                      </a:r>
                      <a:endParaRPr lang="en-CA" sz="16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2428175160"/>
                  </a:ext>
                </a:extLst>
              </a:tr>
              <a:tr h="269606">
                <a:tc>
                  <a:txBody>
                    <a:bodyPr/>
                    <a:lstStyle/>
                    <a:p>
                      <a:pPr algn="l" fontAlgn="b"/>
                      <a:r>
                        <a:rPr lang="en-CA" sz="1600" u="none" strike="noStrike" dirty="0">
                          <a:effectLst/>
                          <a:latin typeface="+mn-lt"/>
                        </a:rPr>
                        <a:t>Manage reputation with government</a:t>
                      </a:r>
                      <a:endParaRPr lang="en-CA" sz="1600" b="0" i="0" u="none" strike="noStrike" dirty="0">
                        <a:solidFill>
                          <a:srgbClr val="000000"/>
                        </a:solidFill>
                        <a:effectLst/>
                        <a:latin typeface="+mn-lt"/>
                      </a:endParaRPr>
                    </a:p>
                  </a:txBody>
                  <a:tcPr marL="6350" marR="6350" marT="6350" marB="0" anchor="b"/>
                </a:tc>
                <a:tc>
                  <a:txBody>
                    <a:bodyPr/>
                    <a:lstStyle/>
                    <a:p>
                      <a:pPr algn="l" fontAlgn="b"/>
                      <a:endParaRPr lang="en-CA" sz="1600" b="0" i="0" u="none" strike="noStrike">
                        <a:solidFill>
                          <a:srgbClr val="000000"/>
                        </a:solidFill>
                        <a:effectLst/>
                        <a:latin typeface="+mn-lt"/>
                      </a:endParaRPr>
                    </a:p>
                  </a:txBody>
                  <a:tcPr marL="6350" marR="6350" marT="6350" marB="0" anchor="b"/>
                </a:tc>
                <a:tc>
                  <a:txBody>
                    <a:bodyPr/>
                    <a:lstStyle/>
                    <a:p>
                      <a:pPr algn="l" fontAlgn="b"/>
                      <a:r>
                        <a:rPr lang="en-CA" sz="1600" u="none" strike="noStrike" dirty="0">
                          <a:effectLst/>
                          <a:latin typeface="+mn-lt"/>
                        </a:rPr>
                        <a:t>Grant mandates delayed</a:t>
                      </a:r>
                      <a:endParaRPr lang="en-CA" sz="1600" b="0" i="0" u="none" strike="noStrike" dirty="0">
                        <a:solidFill>
                          <a:srgbClr val="000000"/>
                        </a:solidFill>
                        <a:effectLst/>
                        <a:latin typeface="+mn-lt"/>
                      </a:endParaRPr>
                    </a:p>
                  </a:txBody>
                  <a:tcPr marL="6350" marR="6350" marT="6350" marB="0" anchor="b"/>
                </a:tc>
                <a:tc>
                  <a:txBody>
                    <a:bodyPr/>
                    <a:lstStyle/>
                    <a:p>
                      <a:pPr algn="l" fontAlgn="b"/>
                      <a:r>
                        <a:rPr lang="en-CA" sz="1600" u="none" strike="noStrike">
                          <a:effectLst/>
                          <a:latin typeface="+mn-lt"/>
                        </a:rPr>
                        <a:t> </a:t>
                      </a:r>
                      <a:endParaRPr lang="en-CA" sz="16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102034032"/>
                  </a:ext>
                </a:extLst>
              </a:tr>
              <a:tr h="0">
                <a:tc>
                  <a:txBody>
                    <a:bodyPr/>
                    <a:lstStyle/>
                    <a:p>
                      <a:pPr algn="l" fontAlgn="b"/>
                      <a:r>
                        <a:rPr lang="en-US" sz="1600" u="none" strike="noStrike" dirty="0">
                          <a:effectLst/>
                          <a:latin typeface="+mn-lt"/>
                        </a:rPr>
                        <a:t>Manage reputation with business partners </a:t>
                      </a:r>
                      <a:endParaRPr lang="en-US" sz="1600" b="0" i="0" u="none" strike="noStrike" dirty="0">
                        <a:solidFill>
                          <a:srgbClr val="000000"/>
                        </a:solidFill>
                        <a:effectLst/>
                        <a:latin typeface="+mn-lt"/>
                      </a:endParaRPr>
                    </a:p>
                  </a:txBody>
                  <a:tcPr marL="6350" marR="6350" marT="6350" marB="0" anchor="b"/>
                </a:tc>
                <a:tc>
                  <a:txBody>
                    <a:bodyPr/>
                    <a:lstStyle/>
                    <a:p>
                      <a:pPr algn="l" fontAlgn="b"/>
                      <a:r>
                        <a:rPr lang="en-CA" sz="1600" u="none" strike="noStrike">
                          <a:effectLst/>
                          <a:latin typeface="+mn-lt"/>
                        </a:rPr>
                        <a:t> </a:t>
                      </a:r>
                      <a:endParaRPr lang="en-CA" sz="1600" b="0" i="0" u="none" strike="noStrike">
                        <a:solidFill>
                          <a:srgbClr val="000000"/>
                        </a:solidFill>
                        <a:effectLst/>
                        <a:latin typeface="+mn-lt"/>
                      </a:endParaRPr>
                    </a:p>
                  </a:txBody>
                  <a:tcPr marL="6350" marR="6350" marT="6350" marB="0" anchor="b"/>
                </a:tc>
                <a:tc>
                  <a:txBody>
                    <a:bodyPr/>
                    <a:lstStyle/>
                    <a:p>
                      <a:pPr algn="l" fontAlgn="b"/>
                      <a:r>
                        <a:rPr lang="en-CA" sz="1600" u="none" strike="noStrike" dirty="0">
                          <a:effectLst/>
                          <a:latin typeface="+mn-lt"/>
                        </a:rPr>
                        <a:t> </a:t>
                      </a:r>
                      <a:endParaRPr lang="en-CA" sz="1600" b="0" i="0" u="none" strike="noStrike" dirty="0">
                        <a:solidFill>
                          <a:srgbClr val="000000"/>
                        </a:solidFill>
                        <a:effectLst/>
                        <a:latin typeface="+mn-lt"/>
                      </a:endParaRPr>
                    </a:p>
                  </a:txBody>
                  <a:tcPr marL="6350" marR="6350" marT="6350" marB="0" anchor="b"/>
                </a:tc>
                <a:tc>
                  <a:txBody>
                    <a:bodyPr/>
                    <a:lstStyle/>
                    <a:p>
                      <a:pPr algn="l" fontAlgn="b"/>
                      <a:r>
                        <a:rPr lang="en-CA" sz="1600" u="none" strike="noStrike" dirty="0">
                          <a:effectLst/>
                          <a:latin typeface="+mn-lt"/>
                        </a:rPr>
                        <a:t> </a:t>
                      </a:r>
                      <a:endParaRPr lang="en-CA" sz="16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979751650"/>
                  </a:ext>
                </a:extLst>
              </a:tr>
            </a:tbl>
          </a:graphicData>
        </a:graphic>
      </p:graphicFrame>
    </p:spTree>
    <p:extLst>
      <p:ext uri="{BB962C8B-B14F-4D97-AF65-F5344CB8AC3E}">
        <p14:creationId xmlns:p14="http://schemas.microsoft.com/office/powerpoint/2010/main" val="65198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6A16EF-8405-6CF1-96D5-B200D748B698}"/>
              </a:ext>
            </a:extLst>
          </p:cNvPr>
          <p:cNvSpPr>
            <a:spLocks noGrp="1"/>
          </p:cNvSpPr>
          <p:nvPr>
            <p:ph sz="half" idx="2"/>
          </p:nvPr>
        </p:nvSpPr>
        <p:spPr>
          <a:xfrm>
            <a:off x="1122268" y="1770312"/>
            <a:ext cx="9947463" cy="3040252"/>
          </a:xfrm>
        </p:spPr>
        <p:txBody>
          <a:bodyPr/>
          <a:lstStyle/>
          <a:p>
            <a:r>
              <a:rPr lang="en-CA" sz="2400" dirty="0"/>
              <a:t>Ac-225 for NFRF-T team</a:t>
            </a:r>
          </a:p>
          <a:p>
            <a:pPr lvl="1"/>
            <a:r>
              <a:rPr lang="en-CA" sz="2400" dirty="0"/>
              <a:t>Can we purchase? Cost? Enough for early phase clinical trial?  </a:t>
            </a:r>
          </a:p>
          <a:p>
            <a:r>
              <a:rPr lang="en-CA" sz="2400" dirty="0"/>
              <a:t>ISAC beamtime: student thesis projects, grants, </a:t>
            </a:r>
            <a:r>
              <a:rPr lang="en-CA" sz="2400"/>
              <a:t>and publications </a:t>
            </a:r>
            <a:endParaRPr lang="en-CA" sz="2400" dirty="0"/>
          </a:p>
          <a:p>
            <a:r>
              <a:rPr lang="en-CA" sz="2400" dirty="0"/>
              <a:t>Interruption on grant cycles and collaboration opportunities. </a:t>
            </a:r>
          </a:p>
          <a:p>
            <a:r>
              <a:rPr lang="en-CA" sz="2400" dirty="0"/>
              <a:t>Retention of talent</a:t>
            </a:r>
          </a:p>
          <a:p>
            <a:r>
              <a:rPr lang="en-CA" sz="2400" dirty="0"/>
              <a:t>Reputation / trust / uncertainty: would TRIUMF have extensive shutdown of main cyclotron again? What if BL1A requires a separate shutdown. What if ARIEL still not done. </a:t>
            </a:r>
          </a:p>
        </p:txBody>
      </p:sp>
      <p:sp>
        <p:nvSpPr>
          <p:cNvPr id="6" name="Title 5">
            <a:extLst>
              <a:ext uri="{FF2B5EF4-FFF2-40B4-BE49-F238E27FC236}">
                <a16:creationId xmlns:a16="http://schemas.microsoft.com/office/drawing/2014/main" id="{4EAC8FFC-A0E2-913F-21A6-12784F84C673}"/>
              </a:ext>
            </a:extLst>
          </p:cNvPr>
          <p:cNvSpPr>
            <a:spLocks noGrp="1"/>
          </p:cNvSpPr>
          <p:nvPr>
            <p:ph type="title"/>
          </p:nvPr>
        </p:nvSpPr>
        <p:spPr>
          <a:xfrm>
            <a:off x="418846" y="370575"/>
            <a:ext cx="10064407" cy="637077"/>
          </a:xfrm>
        </p:spPr>
        <p:txBody>
          <a:bodyPr/>
          <a:lstStyle/>
          <a:p>
            <a:r>
              <a:rPr lang="en-CA" dirty="0"/>
              <a:t>Key considerations: </a:t>
            </a:r>
          </a:p>
        </p:txBody>
      </p:sp>
    </p:spTree>
    <p:extLst>
      <p:ext uri="{BB962C8B-B14F-4D97-AF65-F5344CB8AC3E}">
        <p14:creationId xmlns:p14="http://schemas.microsoft.com/office/powerpoint/2010/main" val="34422604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9|4.8|6.3|2.7|7.8|3.5"/>
</p:tagLst>
</file>

<file path=ppt/theme/theme1.xml><?xml version="1.0" encoding="utf-8"?>
<a:theme xmlns:a="http://schemas.openxmlformats.org/drawingml/2006/main" name="Custom Design">
  <a:themeElements>
    <a:clrScheme name="TRIUMF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UMF_Light_03" id="{4D894E19-41A3-8842-A464-3F12065EEF05}" vid="{B960C763-9EE8-8C4A-B0B5-CE3D986AF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7C4E4A0-6A6F-432B-800E-1D382A86166E}">
  <we:reference id="4b785c87-866c-4bad-85d8-5d1ae467ac9a" version="3.9.1.0" store="EXCatalog" storeType="EXCatalog"/>
  <we:alternateReferences>
    <we:reference id="WA104381909" version="3.9.1.0" store="en-CA"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Custom Design</Template>
  <TotalTime>2164</TotalTime>
  <Words>952</Words>
  <Application>Microsoft Office PowerPoint</Application>
  <PresentationFormat>Widescreen</PresentationFormat>
  <Paragraphs>163</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 Narrow</vt:lpstr>
      <vt:lpstr>Arial</vt:lpstr>
      <vt:lpstr>Avenir Heavy</vt:lpstr>
      <vt:lpstr>Calibri</vt:lpstr>
      <vt:lpstr>Wingdings</vt:lpstr>
      <vt:lpstr>Custom Design</vt:lpstr>
      <vt:lpstr>TRIUMF 5YP community feedback: LSD</vt:lpstr>
      <vt:lpstr>Life Sciences Division – Production </vt:lpstr>
      <vt:lpstr>Life Sciences Division – Research</vt:lpstr>
      <vt:lpstr>PowerPoint Presentation</vt:lpstr>
      <vt:lpstr>PowerPoint Presentation</vt:lpstr>
      <vt:lpstr>PowerPoint Presentation</vt:lpstr>
      <vt:lpstr>Our Commitment to NFRF-T </vt:lpstr>
      <vt:lpstr>Impact of various scenarios for LSD </vt:lpstr>
      <vt:lpstr>Key considerations: </vt:lpstr>
      <vt:lpstr>Mitigation strategies</vt:lpstr>
      <vt:lpstr>PowerPoint Presentation</vt:lpstr>
      <vt:lpstr>PowerPoint Presentation</vt:lpstr>
      <vt:lpstr>Thank you 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Castaneda</dc:creator>
  <cp:lastModifiedBy>Hua Yang</cp:lastModifiedBy>
  <cp:revision>15</cp:revision>
  <cp:lastPrinted>2024-07-22T16:50:25Z</cp:lastPrinted>
  <dcterms:created xsi:type="dcterms:W3CDTF">2019-03-27T18:02:40Z</dcterms:created>
  <dcterms:modified xsi:type="dcterms:W3CDTF">2024-07-24T02:57:50Z</dcterms:modified>
</cp:coreProperties>
</file>